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5" r:id="rId2"/>
    <p:sldMasterId id="2147483658" r:id="rId3"/>
    <p:sldMasterId id="2147483671" r:id="rId4"/>
    <p:sldMasterId id="2147483683" r:id="rId5"/>
    <p:sldMasterId id="2147483694" r:id="rId6"/>
    <p:sldMasterId id="2147483696" r:id="rId7"/>
  </p:sldMasterIdLst>
  <p:notesMasterIdLst>
    <p:notesMasterId r:id="rId73"/>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95" r:id="rId22"/>
    <p:sldId id="270" r:id="rId23"/>
    <p:sldId id="271" r:id="rId24"/>
    <p:sldId id="272" r:id="rId25"/>
    <p:sldId id="273" r:id="rId26"/>
    <p:sldId id="316" r:id="rId27"/>
    <p:sldId id="315" r:id="rId28"/>
    <p:sldId id="312" r:id="rId29"/>
    <p:sldId id="314" r:id="rId30"/>
    <p:sldId id="275" r:id="rId31"/>
    <p:sldId id="276" r:id="rId32"/>
    <p:sldId id="277" r:id="rId33"/>
    <p:sldId id="278" r:id="rId34"/>
    <p:sldId id="279" r:id="rId35"/>
    <p:sldId id="280" r:id="rId36"/>
    <p:sldId id="281" r:id="rId37"/>
    <p:sldId id="282" r:id="rId38"/>
    <p:sldId id="1159" r:id="rId39"/>
    <p:sldId id="1160" r:id="rId40"/>
    <p:sldId id="283" r:id="rId41"/>
    <p:sldId id="284" r:id="rId42"/>
    <p:sldId id="285" r:id="rId43"/>
    <p:sldId id="286" r:id="rId44"/>
    <p:sldId id="287" r:id="rId45"/>
    <p:sldId id="288" r:id="rId46"/>
    <p:sldId id="289" r:id="rId47"/>
    <p:sldId id="290" r:id="rId48"/>
    <p:sldId id="291" r:id="rId49"/>
    <p:sldId id="292" r:id="rId50"/>
    <p:sldId id="1161" r:id="rId51"/>
    <p:sldId id="317" r:id="rId52"/>
    <p:sldId id="319" r:id="rId53"/>
    <p:sldId id="294" r:id="rId54"/>
    <p:sldId id="1163" r:id="rId55"/>
    <p:sldId id="296" r:id="rId56"/>
    <p:sldId id="297" r:id="rId57"/>
    <p:sldId id="298" r:id="rId58"/>
    <p:sldId id="1162"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4" roundtripDataSignature="AMtx7mgkTVuu7kG5C7MLRk7hz8elO5Qa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F3FA21-3AA2-4F11-8848-764A1D4A788C}">
  <a:tblStyle styleId="{E1F3FA21-3AA2-4F11-8848-764A1D4A788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CD5CD1CC-F514-4BA3-A51B-E7658FDEDC66}"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4" d="100"/>
          <a:sy n="154" d="100"/>
        </p:scale>
        <p:origin x="1928"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customschemas.google.com/relationships/presentationmetadata" Target="meta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8785"/>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1016/j.rse.2022.113237"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1:notes"/>
          <p:cNvSpPr txBox="1">
            <a:spLocks noGrp="1"/>
          </p:cNvSpPr>
          <p:nvPr>
            <p:ph type="body" idx="1"/>
          </p:nvPr>
        </p:nvSpPr>
        <p:spPr>
          <a:xfrm>
            <a:off x="685800" y="4400550"/>
            <a:ext cx="5486399" cy="36005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22" name="Google Shape;322;p1:notes"/>
          <p:cNvSpPr txBox="1">
            <a:spLocks noGrp="1"/>
          </p:cNvSpPr>
          <p:nvPr>
            <p:ph type="sldNum" idx="12"/>
          </p:nvPr>
        </p:nvSpPr>
        <p:spPr>
          <a:xfrm>
            <a:off x="3884612" y="8685213"/>
            <a:ext cx="2971799" cy="458699"/>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4" name="Google Shape;404;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
        <p:nvSpPr>
          <p:cNvPr id="417" name="Google Shape;417;p11: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
        <p:nvSpPr>
          <p:cNvPr id="424" name="Google Shape;424;p1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32" name="Google Shape;432;p1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a:t>IC: “is in press” changed to “has been published (</a:t>
            </a:r>
            <a:r>
              <a:rPr lang="en-US" sz="1050">
                <a:solidFill>
                  <a:srgbClr val="0C7DBB"/>
                </a:solidFill>
                <a:uFill>
                  <a:noFill/>
                </a:uFill>
                <a:latin typeface="Arial"/>
                <a:ea typeface="Arial"/>
                <a:cs typeface="Arial"/>
                <a:sym typeface="Arial"/>
                <a:hlinkClick r:id="rId3">
                  <a:extLst>
                    <a:ext uri="{A12FA001-AC4F-418D-AE19-62706E023703}">
                      <ahyp:hlinkClr xmlns="" xmlns:ahyp="http://schemas.microsoft.com/office/drawing/2018/hyperlinkcolor" val="tx"/>
                    </a:ext>
                  </a:extLst>
                </a:hlinkClick>
              </a:rPr>
              <a:t>https://doi.org/10.1016/j.rse.2022.113237</a:t>
            </a:r>
            <a:r>
              <a:rPr lang="en-US"/>
              <a:t>)”</a:t>
            </a:r>
            <a:endParaRPr/>
          </a:p>
        </p:txBody>
      </p:sp>
      <p:sp>
        <p:nvSpPr>
          <p:cNvPr id="440" name="Google Shape;440;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4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993" name="Google Shape;99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5: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47" name="Google Shape;447;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6: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53" name="Google Shape;453;p16: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300"/>
              <a:buFont typeface="Calibri"/>
              <a:buNone/>
            </a:pPr>
            <a:fld id="{00000000-1234-1234-1234-123412341234}" type="slidenum">
              <a:rPr lang="en-US" sz="1200">
                <a:latin typeface="Calibri"/>
                <a:ea typeface="Calibri"/>
                <a:cs typeface="Calibri"/>
                <a:sym typeface="Calibri"/>
              </a:rPr>
              <a:t>17</a:t>
            </a:fld>
            <a:endParaRPr sz="12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1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61" name="Google Shape;461;p17: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300"/>
              <a:buFont typeface="Calibri"/>
              <a:buNone/>
            </a:pPr>
            <a:fld id="{00000000-1234-1234-1234-123412341234}" type="slidenum">
              <a:rPr lang="en-US" sz="1200">
                <a:latin typeface="Calibri"/>
                <a:ea typeface="Calibri"/>
                <a:cs typeface="Calibri"/>
                <a:sym typeface="Calibri"/>
              </a:rPr>
              <a:t>18</a:t>
            </a:fld>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1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69" name="Google Shape;469;p18: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300"/>
              <a:buFont typeface="Calibri"/>
              <a:buNone/>
            </a:pPr>
            <a:fld id="{00000000-1234-1234-1234-123412341234}" type="slidenum">
              <a:rPr lang="en-US" sz="1200">
                <a:latin typeface="Calibri"/>
                <a:ea typeface="Calibri"/>
                <a:cs typeface="Calibri"/>
                <a:sym typeface="Calibri"/>
              </a:rPr>
              <a:t>19</a:t>
            </a:fld>
            <a:endParaRPr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
            </a:r>
            <a:br>
              <a:rPr lang="en-US"/>
            </a:br>
            <a:endParaRPr/>
          </a:p>
        </p:txBody>
      </p:sp>
      <p:sp>
        <p:nvSpPr>
          <p:cNvPr id="330" name="Google Shape;330;p2: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77" name="Google Shape;477;p19: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300"/>
              <a:buFont typeface="Calibri"/>
              <a:buNone/>
            </a:pPr>
            <a:fld id="{00000000-1234-1234-1234-123412341234}" type="slidenum">
              <a:rPr lang="en-US" sz="1200">
                <a:latin typeface="Calibri"/>
                <a:ea typeface="Calibri"/>
                <a:cs typeface="Calibri"/>
                <a:sym typeface="Calibri"/>
              </a:rPr>
              <a:t>20</a:t>
            </a:fld>
            <a:endParaRPr sz="1200">
              <a:latin typeface="Calibri"/>
              <a:ea typeface="Calibri"/>
              <a:cs typeface="Calibri"/>
              <a:sym typeface="Calibri"/>
            </a:endParaRPr>
          </a:p>
        </p:txBody>
      </p:sp>
    </p:spTree>
    <p:extLst>
      <p:ext uri="{BB962C8B-B14F-4D97-AF65-F5344CB8AC3E}">
        <p14:creationId xmlns:p14="http://schemas.microsoft.com/office/powerpoint/2010/main" val="2256388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77" name="Google Shape;477;p19: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300"/>
              <a:buFont typeface="Calibri"/>
              <a:buNone/>
            </a:pPr>
            <a:fld id="{00000000-1234-1234-1234-123412341234}" type="slidenum">
              <a:rPr lang="en-US" sz="1200">
                <a:latin typeface="Calibri"/>
                <a:ea typeface="Calibri"/>
                <a:cs typeface="Calibri"/>
                <a:sym typeface="Calibri"/>
              </a:rPr>
              <a:t>22</a:t>
            </a:fld>
            <a:endParaRPr sz="1200">
              <a:latin typeface="Calibri"/>
              <a:ea typeface="Calibri"/>
              <a:cs typeface="Calibri"/>
              <a:sym typeface="Calibri"/>
            </a:endParaRPr>
          </a:p>
        </p:txBody>
      </p:sp>
    </p:spTree>
    <p:extLst>
      <p:ext uri="{BB962C8B-B14F-4D97-AF65-F5344CB8AC3E}">
        <p14:creationId xmlns:p14="http://schemas.microsoft.com/office/powerpoint/2010/main" val="1899189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1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77" name="Google Shape;477;p19: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300"/>
              <a:buFont typeface="Calibri"/>
              <a:buNone/>
            </a:pPr>
            <a:fld id="{00000000-1234-1234-1234-123412341234}" type="slidenum">
              <a:rPr lang="en-US" sz="1200">
                <a:latin typeface="Calibri"/>
                <a:ea typeface="Calibri"/>
                <a:cs typeface="Calibri"/>
                <a:sym typeface="Calibri"/>
              </a:rPr>
              <a:t>23</a:t>
            </a:fld>
            <a:endParaRPr sz="1200">
              <a:latin typeface="Calibri"/>
              <a:ea typeface="Calibri"/>
              <a:cs typeface="Calibri"/>
              <a:sym typeface="Calibri"/>
            </a:endParaRPr>
          </a:p>
        </p:txBody>
      </p:sp>
    </p:spTree>
    <p:extLst>
      <p:ext uri="{BB962C8B-B14F-4D97-AF65-F5344CB8AC3E}">
        <p14:creationId xmlns:p14="http://schemas.microsoft.com/office/powerpoint/2010/main" val="4143812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20: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84" name="Google Shape;484;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1: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90" name="Google Shape;490;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2: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96" name="Google Shape;496;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23: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a:t>IC: changed “1” to “One”</a:t>
            </a:r>
            <a:endParaRPr/>
          </a:p>
        </p:txBody>
      </p:sp>
      <p:sp>
        <p:nvSpPr>
          <p:cNvPr id="841" name="Google Shape;84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2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a:t>IC: added “Suomi” etc.</a:t>
            </a:r>
            <a:endParaRPr/>
          </a:p>
          <a:p>
            <a:pPr marL="0" lvl="0" indent="0" algn="l" rtl="0">
              <a:lnSpc>
                <a:spcPct val="100000"/>
              </a:lnSpc>
              <a:spcBef>
                <a:spcPts val="0"/>
              </a:spcBef>
              <a:spcAft>
                <a:spcPts val="0"/>
              </a:spcAft>
              <a:buSzPts val="1200"/>
              <a:buNone/>
            </a:pPr>
            <a:endParaRPr/>
          </a:p>
        </p:txBody>
      </p:sp>
      <p:sp>
        <p:nvSpPr>
          <p:cNvPr id="847" name="Google Shape;847;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3" name="Google Shape;853;p2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854" name="Google Shape;854;p24: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26: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Both The Landsat-8 and Landsat-9 data falls in ABI or SEVIRI domains were collected.</a:t>
            </a:r>
            <a:endParaRPr/>
          </a:p>
          <a:p>
            <a:pPr marL="0" marR="0" lvl="0" indent="0" algn="l" rtl="0">
              <a:lnSpc>
                <a:spcPct val="100000"/>
              </a:lnSpc>
              <a:spcBef>
                <a:spcPts val="0"/>
              </a:spcBef>
              <a:spcAft>
                <a:spcPts val="0"/>
              </a:spcAft>
              <a:buClr>
                <a:schemeClr val="dk1"/>
              </a:buClr>
              <a:buSzPts val="1200"/>
              <a:buFont typeface="Calibri"/>
              <a:buNone/>
            </a:pPr>
            <a:r>
              <a:rPr lang="en-US"/>
              <a:t>About 200-250 scenes were collected each day.</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862" name="Google Shape;862;p26: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3: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
        <p:nvSpPr>
          <p:cNvPr id="338" name="Google Shape;338;p3: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2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Confirm rate</a:t>
            </a:r>
            <a:r>
              <a:rPr lang="en-US" sz="1200" b="0" i="0" u="none" strike="noStrike" cap="none" dirty="0">
                <a:solidFill>
                  <a:schemeClr val="dk1"/>
                </a:solidFill>
                <a:latin typeface="Calibri"/>
                <a:ea typeface="Calibri"/>
                <a:cs typeface="Calibri"/>
                <a:sym typeface="Calibri"/>
              </a:rPr>
              <a:t> indicates the percent of ABI/SEVIRI fire pixels that can be verified by Landsat fire (at least 1 Landsat fire pixel falls into a given ABI/SEVIRI fire pixel). </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False alarm rate</a:t>
            </a:r>
            <a:r>
              <a:rPr lang="en-US" sz="1200" b="0" i="0" u="none" strike="noStrike" cap="none" dirty="0">
                <a:solidFill>
                  <a:schemeClr val="dk1"/>
                </a:solidFill>
                <a:latin typeface="Calibri"/>
                <a:ea typeface="Calibri"/>
                <a:cs typeface="Calibri"/>
                <a:sym typeface="Calibri"/>
              </a:rPr>
              <a:t> is percent of ABI/SEVIRI fire pixels that cannot be verified by Landsat fire (at least 1 Landsat cloud free pixel fall into a given ABI/SEVIRI fire pixel, but none of them was identified as Landsat fire).</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dirty="0">
                <a:solidFill>
                  <a:schemeClr val="dk1"/>
                </a:solidFill>
                <a:latin typeface="Calibri"/>
                <a:ea typeface="Calibri"/>
                <a:cs typeface="Calibri"/>
                <a:sym typeface="Calibri"/>
              </a:rPr>
              <a:t>Detection rate</a:t>
            </a:r>
            <a:r>
              <a:rPr lang="en-US" sz="1200" b="0" i="0" u="none" strike="noStrike" cap="none" dirty="0">
                <a:solidFill>
                  <a:schemeClr val="dk1"/>
                </a:solidFill>
                <a:latin typeface="Calibri"/>
                <a:ea typeface="Calibri"/>
                <a:cs typeface="Calibri"/>
                <a:sym typeface="Calibri"/>
              </a:rPr>
              <a:t> evaluates the capability of ABI/SEVIRI fire product to catch big fire. Fire size was defined as the number of Landsat pixels in an ABI/SEVIRI pixel.  </a:t>
            </a:r>
            <a:endParaRPr dirty="0"/>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Validation scares of G16 and G18 is similar.</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Confirm rate of G16 is much higher than G17 and G18.  This is because the data samples for G17 and G18 validation if far from  nadir. </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873" name="Google Shape;873;p27: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2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a:t>IC: added “Suomi” etc.</a:t>
            </a:r>
            <a:endParaRPr/>
          </a:p>
          <a:p>
            <a:pPr marL="0" lvl="0" indent="0" algn="l" rtl="0">
              <a:lnSpc>
                <a:spcPct val="100000"/>
              </a:lnSpc>
              <a:spcBef>
                <a:spcPts val="0"/>
              </a:spcBef>
              <a:spcAft>
                <a:spcPts val="0"/>
              </a:spcAft>
              <a:buSzPts val="1200"/>
              <a:buNone/>
            </a:pPr>
            <a:endParaRPr/>
          </a:p>
        </p:txBody>
      </p:sp>
      <p:sp>
        <p:nvSpPr>
          <p:cNvPr id="847" name="Google Shape;847;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5254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162b27c1d24_0_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g162b27c1d24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G18:</a:t>
            </a:r>
            <a:endParaRPr/>
          </a:p>
          <a:p>
            <a:pPr marL="0" marR="0" lvl="0" indent="0" algn="l" rtl="0">
              <a:lnSpc>
                <a:spcPct val="100000"/>
              </a:lnSpc>
              <a:spcBef>
                <a:spcPts val="0"/>
              </a:spcBef>
              <a:spcAft>
                <a:spcPts val="0"/>
              </a:spcAft>
              <a:buClr>
                <a:schemeClr val="dk1"/>
              </a:buClr>
              <a:buSzPts val="1200"/>
              <a:buFont typeface="Calibri"/>
              <a:buNone/>
            </a:pPr>
            <a:r>
              <a:rPr lang="en-US"/>
              <a:t>ABI fire on SCDR (Right):Pixels with fire Mask  class15: very few were confirmed by VIIRS, especially for night  granules</a:t>
            </a:r>
            <a:endParaRPr/>
          </a:p>
          <a:p>
            <a:pPr marL="0" marR="0" lvl="0" indent="0" algn="l" rtl="0">
              <a:lnSpc>
                <a:spcPct val="100000"/>
              </a:lnSpc>
              <a:spcBef>
                <a:spcPts val="0"/>
              </a:spcBef>
              <a:spcAft>
                <a:spcPts val="0"/>
              </a:spcAft>
              <a:buClr>
                <a:schemeClr val="dk1"/>
              </a:buClr>
              <a:buSzPts val="1200"/>
              <a:buFont typeface="Calibri"/>
              <a:buNone/>
            </a:pPr>
            <a:r>
              <a:rPr lang="en-US"/>
              <a:t>EFIRE (Left), false alarm was greatly reduced and shows high confirm rate for night.</a:t>
            </a:r>
            <a:endParaRPr/>
          </a:p>
        </p:txBody>
      </p:sp>
      <p:sp>
        <p:nvSpPr>
          <p:cNvPr id="881" name="Google Shape;881;g162b27c1d24_0_56: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31: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case was reported:</a:t>
            </a:r>
            <a:endParaRPr/>
          </a:p>
          <a:p>
            <a:pPr marL="0" marR="0" lvl="0" indent="0" algn="l" rtl="0">
              <a:lnSpc>
                <a:spcPct val="100000"/>
              </a:lnSpc>
              <a:spcBef>
                <a:spcPts val="0"/>
              </a:spcBef>
              <a:spcAft>
                <a:spcPts val="0"/>
              </a:spcAft>
              <a:buClr>
                <a:schemeClr val="dk1"/>
              </a:buClr>
              <a:buSzPts val="1200"/>
              <a:buFont typeface="Calibri"/>
              <a:buNone/>
            </a:pPr>
            <a:r>
              <a:rPr lang="en-US"/>
              <a:t>https://www.reuters.com/business/environment/thousands-evacuated-californias-oak-fire-grows-quickly-2022-07-24/</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July 24 (Reuters) - Firefighters deployed air tankers, bulldozers and hand crews to battle a fast-moving wildfire just west of Yosemite National Park on Sunday that suddenly and unpredictably grew into one of the largest fires of the year, forcing thousands of evacuations.</a:t>
            </a:r>
            <a:endParaRPr/>
          </a:p>
          <a:p>
            <a:pPr marL="0" marR="0" lvl="0" indent="0" algn="l" rtl="0">
              <a:lnSpc>
                <a:spcPct val="100000"/>
              </a:lnSpc>
              <a:spcBef>
                <a:spcPts val="0"/>
              </a:spcBef>
              <a:spcAft>
                <a:spcPts val="0"/>
              </a:spcAft>
              <a:buClr>
                <a:schemeClr val="dk1"/>
              </a:buClr>
              <a:buSzPts val="1200"/>
              <a:buFont typeface="Calibri"/>
              <a:buNone/>
            </a:pPr>
            <a:r>
              <a:rPr lang="en-US"/>
              <a:t>Fueled by extreme heat and tinder-dry forests and underbrush, the Oak Fire that began on Friday closed within half a mile (0.8 km) from the town of Mariposa Pines but was still more than 10 miles (16 km) from Yosemite, famed for its giant, ancient sequoia trees.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890" name="Google Shape;890;p31: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32: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Recent big fire 9/9/2022.</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This case was reported by </a:t>
            </a:r>
            <a:endParaRPr/>
          </a:p>
          <a:p>
            <a:pPr marL="0" marR="0" lvl="0" indent="0" algn="l" rtl="0">
              <a:lnSpc>
                <a:spcPct val="100000"/>
              </a:lnSpc>
              <a:spcBef>
                <a:spcPts val="0"/>
              </a:spcBef>
              <a:spcAft>
                <a:spcPts val="0"/>
              </a:spcAft>
              <a:buClr>
                <a:schemeClr val="dk1"/>
              </a:buClr>
              <a:buSzPts val="1200"/>
              <a:buFont typeface="Calibri"/>
              <a:buNone/>
            </a:pPr>
            <a:r>
              <a:rPr lang="en-US" b="1"/>
              <a:t>https://www.actionnewsnow.com/news/fire-watch/barnes-fire-burns-5-500-acres-in-modoc-county-evacuations-remain/article_50ad32ce-30a0-11ed-9a1d-9fa7b54b545c.html</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Barnes Fire burns 5,767 acres in Modoc County, evacuations remain in place </a:t>
            </a:r>
            <a:endParaRPr/>
          </a:p>
          <a:p>
            <a:pPr marL="0" marR="0" lvl="0" indent="0" algn="l" rtl="0">
              <a:lnSpc>
                <a:spcPct val="100000"/>
              </a:lnSpc>
              <a:spcBef>
                <a:spcPts val="0"/>
              </a:spcBef>
              <a:spcAft>
                <a:spcPts val="0"/>
              </a:spcAft>
              <a:buClr>
                <a:schemeClr val="dk1"/>
              </a:buClr>
              <a:buSzPts val="1200"/>
              <a:buFont typeface="Calibri"/>
              <a:buNone/>
            </a:pPr>
            <a:r>
              <a:rPr lang="en-US"/>
              <a:t>By: KHSL</a:t>
            </a:r>
            <a:endParaRPr/>
          </a:p>
          <a:p>
            <a:pPr marL="0" marR="0" lvl="0" indent="0" algn="l" rtl="0">
              <a:lnSpc>
                <a:spcPct val="100000"/>
              </a:lnSpc>
              <a:spcBef>
                <a:spcPts val="0"/>
              </a:spcBef>
              <a:spcAft>
                <a:spcPts val="0"/>
              </a:spcAft>
              <a:buClr>
                <a:schemeClr val="dk1"/>
              </a:buClr>
              <a:buSzPts val="1200"/>
              <a:buFont typeface="Calibri"/>
              <a:buNone/>
            </a:pPr>
            <a:r>
              <a:rPr lang="en-US"/>
              <a:t>Sep 11, 2022 Updated Sep 11, 2022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b="1"/>
              <a:t>MODOC COUNTY, Calif.</a:t>
            </a:r>
            <a:r>
              <a:rPr lang="en-US"/>
              <a:t> </a:t>
            </a:r>
            <a:r>
              <a:rPr lang="en-US" i="1"/>
              <a:t>9:44 A.M. SUNDAY UPDATE</a:t>
            </a:r>
            <a:r>
              <a:rPr lang="en-US"/>
              <a:t> - The Barnes Fire in Modoc County has now burned 5,767 acres after it was driven by east winds, according to the Modoc National Forest. The fire remains at 0% contained. </a:t>
            </a:r>
            <a:endParaRPr/>
          </a:p>
          <a:p>
            <a:pPr marL="0" lvl="0" indent="0" algn="l" rtl="0">
              <a:lnSpc>
                <a:spcPct val="100000"/>
              </a:lnSpc>
              <a:spcBef>
                <a:spcPts val="0"/>
              </a:spcBef>
              <a:spcAft>
                <a:spcPts val="0"/>
              </a:spcAft>
              <a:buSzPts val="1200"/>
              <a:buNone/>
            </a:pPr>
            <a:r>
              <a:rPr lang="en-US"/>
              <a:t>One home was destroyed Saturday night. Officials say that they expect to have the fire contained in the Willow Creek Ranch area.</a:t>
            </a:r>
            <a:endParaRPr/>
          </a:p>
          <a:p>
            <a:pPr marL="0" lvl="0" indent="0" algn="l" rtl="0">
              <a:lnSpc>
                <a:spcPct val="100000"/>
              </a:lnSpc>
              <a:spcBef>
                <a:spcPts val="0"/>
              </a:spcBef>
              <a:spcAft>
                <a:spcPts val="0"/>
              </a:spcAft>
              <a:buSzPts val="1200"/>
              <a:buNone/>
            </a:pPr>
            <a:r>
              <a:rPr lang="en-US"/>
              <a:t>Crews said a spot fire across from County Road 9 was attacked by air tankers and ground crews on Friday. </a:t>
            </a:r>
            <a:endParaRPr/>
          </a:p>
          <a:p>
            <a:pPr marL="0" lvl="0" indent="0" algn="l" rtl="0">
              <a:lnSpc>
                <a:spcPct val="100000"/>
              </a:lnSpc>
              <a:spcBef>
                <a:spcPts val="0"/>
              </a:spcBef>
              <a:spcAft>
                <a:spcPts val="0"/>
              </a:spcAft>
              <a:buSzPts val="1200"/>
              <a:buNone/>
            </a:pPr>
            <a:r>
              <a:rPr lang="en-US"/>
              <a:t>Firefighters are taking direct attacks on the fire in the Fandango Peak area.</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900" name="Google Shape;900;p32: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p33: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912" name="Google Shape;912;p33: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62b27c1d24_0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g162b27c1d24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922" name="Google Shape;922;g162b27c1d24_0_3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0" name="Google Shape;930;p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931" name="Google Shape;931;p29: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162b27c1d24_0_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g162b27c1d24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940" name="Google Shape;940;g162b27c1d24_0_81: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p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952" name="Google Shape;952;p3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4: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dirty="0"/>
          </a:p>
        </p:txBody>
      </p:sp>
      <p:sp>
        <p:nvSpPr>
          <p:cNvPr id="347" name="Google Shape;347;p4: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961" name="Google Shape;961;p35: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36: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9" name="Google Shape;969;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p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952" name="Google Shape;952;p3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4516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4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000" name="Google Shape;1000;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7023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5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07" name="Google Shape;1007;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91089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47: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US"/>
              <a:t>IC: edited the first paragraph. I also added “improved handling of cloudy pixels” to the second one.</a:t>
            </a:r>
            <a:endParaRPr/>
          </a:p>
        </p:txBody>
      </p:sp>
      <p:sp>
        <p:nvSpPr>
          <p:cNvPr id="985" name="Google Shape;985;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8135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4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000" name="Google Shape;1000;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5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007" name="Google Shape;1007;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51: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014" name="Google Shape;1014;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b="1"/>
          </a:p>
        </p:txBody>
      </p:sp>
      <p:sp>
        <p:nvSpPr>
          <p:cNvPr id="357" name="Google Shape;357;p5: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p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952" name="Google Shape;952;p3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48851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0" name="Google Shape;1020;p25: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G-Mask:  GOES style fire mark, with 12 entries for fire: 10:15, 30:35, When presenting the validation summary, they are merged to 6 classes.</a:t>
            </a:r>
            <a:endParaRPr/>
          </a:p>
          <a:p>
            <a:pPr marL="0" marR="0" lvl="0" indent="0" algn="l" rtl="0">
              <a:lnSpc>
                <a:spcPct val="100000"/>
              </a:lnSpc>
              <a:spcBef>
                <a:spcPts val="0"/>
              </a:spcBef>
              <a:spcAft>
                <a:spcPts val="0"/>
              </a:spcAft>
              <a:buClr>
                <a:schemeClr val="dk1"/>
              </a:buClr>
              <a:buSzPts val="1200"/>
              <a:buFont typeface="Calibri"/>
              <a:buNone/>
            </a:pPr>
            <a:r>
              <a:rPr lang="en-US"/>
              <a:t>V-Mask:  VIIRS style fire mask with 3 entries for fire: 7:9, indicating low, medium, high confidence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EFIRE will detect fire pixels by using “improved WF_ABBA” algorithm, then calculate confidence and mask for fire pixels by using VIIRS fire confidence algorithm.</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021" name="Google Shape;1021;p25: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45: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028" name="Google Shape;1028;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34: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038" name="Google Shape;1038;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162b27c1d24_0_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g162b27c1d24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It was noticed that there a huge number of fires  (sometime near 10000 pixels) were detected by G18 (WF_ABBA, right panel) between 10 to 14 UTC. </a:t>
            </a:r>
            <a:endParaRPr/>
          </a:p>
          <a:p>
            <a:pPr marL="0" marR="0" lvl="0" indent="0" algn="l" rtl="0">
              <a:lnSpc>
                <a:spcPct val="100000"/>
              </a:lnSpc>
              <a:spcBef>
                <a:spcPts val="0"/>
              </a:spcBef>
              <a:spcAft>
                <a:spcPts val="0"/>
              </a:spcAft>
              <a:buClr>
                <a:schemeClr val="dk1"/>
              </a:buClr>
              <a:buSzPts val="1200"/>
              <a:buFont typeface="Calibri"/>
              <a:buNone/>
            </a:pPr>
            <a:r>
              <a:rPr lang="en-US"/>
              <a:t>They were removed by EFIRE (left panel).</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047" name="Google Shape;1047;g162b27c1d24_0_92: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162b27c1d24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4" name="Google Shape;1054;g162b27c1d2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and next 2 slides shows the validation scores in detail.</a:t>
            </a:r>
            <a:endParaRPr/>
          </a:p>
        </p:txBody>
      </p:sp>
      <p:sp>
        <p:nvSpPr>
          <p:cNvPr id="1055" name="Google Shape;1055;g162b27c1d24_0_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162b27c1d24_0_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062" name="Google Shape;1062;g162b27c1d24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62b27c1d24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069" name="Google Shape;1069;g162b27c1d24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162b27c1d24_0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g162b27c1d24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Daily composted “Fire mask” and “Observation (Hour in UTC) of matched AVI-VIIRS pixels.</a:t>
            </a:r>
            <a:endParaRPr/>
          </a:p>
          <a:p>
            <a:pPr marL="0" marR="0" lvl="0" indent="0" algn="l" rtl="0">
              <a:lnSpc>
                <a:spcPct val="100000"/>
              </a:lnSpc>
              <a:spcBef>
                <a:spcPts val="0"/>
              </a:spcBef>
              <a:spcAft>
                <a:spcPts val="0"/>
              </a:spcAft>
              <a:buClr>
                <a:schemeClr val="dk1"/>
              </a:buClr>
              <a:buSzPts val="1200"/>
              <a:buFont typeface="Calibri"/>
              <a:buNone/>
            </a:pPr>
            <a:r>
              <a:rPr lang="en-US"/>
              <a:t>Animation for night time was displayed, from DOY 160 to 250, 2022.</a:t>
            </a:r>
            <a:endParaRPr/>
          </a:p>
          <a:p>
            <a:pPr marL="0" marR="0" lvl="0" indent="0" algn="l" rtl="0">
              <a:lnSpc>
                <a:spcPct val="100000"/>
              </a:lnSpc>
              <a:spcBef>
                <a:spcPts val="0"/>
              </a:spcBef>
              <a:spcAft>
                <a:spcPts val="0"/>
              </a:spcAft>
              <a:buClr>
                <a:schemeClr val="dk1"/>
              </a:buClr>
              <a:buSzPts val="1200"/>
              <a:buFont typeface="Calibri"/>
              <a:buNone/>
            </a:pPr>
            <a:r>
              <a:rPr lang="en-US"/>
              <a:t>On the Fire mask image, the location of detected ABI fire and VIIRS fires were displayed. If both ABI and VIIRS appear in the same location (common fire), it  was displayed as green.</a:t>
            </a:r>
            <a:endParaRPr/>
          </a:p>
          <a:p>
            <a:pPr marL="0" marR="0" lvl="0" indent="0" algn="l" rtl="0">
              <a:lnSpc>
                <a:spcPct val="100000"/>
              </a:lnSpc>
              <a:spcBef>
                <a:spcPts val="0"/>
              </a:spcBef>
              <a:spcAft>
                <a:spcPts val="0"/>
              </a:spcAft>
              <a:buClr>
                <a:schemeClr val="dk1"/>
              </a:buClr>
              <a:buSzPts val="1200"/>
              <a:buFont typeface="Calibri"/>
              <a:buNone/>
            </a:pPr>
            <a:r>
              <a:rPr lang="en-US"/>
              <a:t>It was noticed that there are many ABI fire pixels near over high latitude; they are false alarms due to sun glint. They will be removed if using EFIRE.</a:t>
            </a:r>
            <a:endParaRPr/>
          </a:p>
          <a:p>
            <a:pPr marL="0" marR="0" lvl="0" indent="0" algn="l" rtl="0">
              <a:lnSpc>
                <a:spcPct val="100000"/>
              </a:lnSpc>
              <a:spcBef>
                <a:spcPts val="0"/>
              </a:spcBef>
              <a:spcAft>
                <a:spcPts val="0"/>
              </a:spcAft>
              <a:buClr>
                <a:schemeClr val="dk1"/>
              </a:buClr>
              <a:buSzPts val="1200"/>
              <a:buFont typeface="Calibri"/>
              <a:buNone/>
            </a:pPr>
            <a:r>
              <a:rPr lang="en-US"/>
              <a:t>The style of  images of observation time (right panel) changed with time. This because the module of validating Geostationary fire product by VIIRS fire product (“GbyV”)  was upgraded 3 times in order to speed up processing:</a:t>
            </a:r>
            <a:endParaRPr/>
          </a:p>
          <a:p>
            <a:pPr marL="228600" lvl="0" indent="-228600" algn="l" rtl="0">
              <a:lnSpc>
                <a:spcPct val="100000"/>
              </a:lnSpc>
              <a:spcBef>
                <a:spcPts val="0"/>
              </a:spcBef>
              <a:spcAft>
                <a:spcPts val="0"/>
              </a:spcAft>
              <a:buSzPts val="1200"/>
              <a:buAutoNum type="arabicPeriod"/>
            </a:pPr>
            <a:r>
              <a:rPr lang="en-US"/>
              <a:t>Processing all matched pixels;</a:t>
            </a:r>
            <a:endParaRPr/>
          </a:p>
          <a:p>
            <a:pPr marL="228600" lvl="0" indent="-228600" algn="l" rtl="0">
              <a:lnSpc>
                <a:spcPct val="100000"/>
              </a:lnSpc>
              <a:spcBef>
                <a:spcPts val="0"/>
              </a:spcBef>
              <a:spcAft>
                <a:spcPts val="0"/>
              </a:spcAft>
              <a:buSzPts val="1200"/>
              <a:buAutoNum type="arabicPeriod"/>
            </a:pPr>
            <a:r>
              <a:rPr lang="en-US"/>
              <a:t>Process match pixels only if there is at least 1 land pixel in VIIRS granule.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Process match pixels over land only if there is at least 30 land pixel in VIIRS granule.</a:t>
            </a:r>
            <a:endParaRPr/>
          </a:p>
          <a:p>
            <a:pPr marL="228600" lvl="0" indent="-152400" algn="l" rtl="0">
              <a:lnSpc>
                <a:spcPct val="100000"/>
              </a:lnSpc>
              <a:spcBef>
                <a:spcPts val="0"/>
              </a:spcBef>
              <a:spcAft>
                <a:spcPts val="0"/>
              </a:spcAft>
              <a:buSzPts val="1200"/>
              <a:buNone/>
            </a:pPr>
            <a:endParaRPr/>
          </a:p>
        </p:txBody>
      </p:sp>
      <p:sp>
        <p:nvSpPr>
          <p:cNvPr id="1077" name="Google Shape;1077;g162b27c1d24_0_19: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162b27c1d24_0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8" name="Google Shape;1088;g162b27c1d24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G16:</a:t>
            </a:r>
            <a:endParaRPr/>
          </a:p>
          <a:p>
            <a:pPr marL="0" marR="0" lvl="0" indent="0" algn="l" rtl="0">
              <a:lnSpc>
                <a:spcPct val="100000"/>
              </a:lnSpc>
              <a:spcBef>
                <a:spcPts val="0"/>
              </a:spcBef>
              <a:spcAft>
                <a:spcPts val="0"/>
              </a:spcAft>
              <a:buClr>
                <a:schemeClr val="dk1"/>
              </a:buClr>
              <a:buSzPts val="1200"/>
              <a:buFont typeface="Calibri"/>
              <a:buNone/>
            </a:pPr>
            <a:r>
              <a:rPr lang="en-US"/>
              <a:t>ABI fire on SCDR (Right):Pixels with fire Mask  class15: very few were confirmed by VIIRS, especially for night  granules</a:t>
            </a:r>
            <a:endParaRPr/>
          </a:p>
          <a:p>
            <a:pPr marL="0" marR="0" lvl="0" indent="0" algn="l" rtl="0">
              <a:lnSpc>
                <a:spcPct val="100000"/>
              </a:lnSpc>
              <a:spcBef>
                <a:spcPts val="0"/>
              </a:spcBef>
              <a:spcAft>
                <a:spcPts val="0"/>
              </a:spcAft>
              <a:buClr>
                <a:schemeClr val="dk1"/>
              </a:buClr>
              <a:buSzPts val="1200"/>
              <a:buFont typeface="Calibri"/>
              <a:buNone/>
            </a:pPr>
            <a:r>
              <a:rPr lang="en-US"/>
              <a:t>EFIRE (Left), false alarm was greatly reduced and shows high confirm rate for night.</a:t>
            </a:r>
            <a:endParaRPr/>
          </a:p>
        </p:txBody>
      </p:sp>
      <p:sp>
        <p:nvSpPr>
          <p:cNvPr id="1089" name="Google Shape;1089;g162b27c1d24_0_38: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b="1"/>
          </a:p>
        </p:txBody>
      </p:sp>
      <p:sp>
        <p:nvSpPr>
          <p:cNvPr id="369" name="Google Shape;369;p6: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162b27c1d24_0_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9" name="Google Shape;1099;g162b27c1d24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G17:</a:t>
            </a:r>
            <a:endParaRPr/>
          </a:p>
          <a:p>
            <a:pPr marL="0" marR="0" lvl="0" indent="0" algn="l" rtl="0">
              <a:lnSpc>
                <a:spcPct val="100000"/>
              </a:lnSpc>
              <a:spcBef>
                <a:spcPts val="0"/>
              </a:spcBef>
              <a:spcAft>
                <a:spcPts val="0"/>
              </a:spcAft>
              <a:buClr>
                <a:schemeClr val="dk1"/>
              </a:buClr>
              <a:buSzPts val="1200"/>
              <a:buFont typeface="Calibri"/>
              <a:buNone/>
            </a:pPr>
            <a:r>
              <a:rPr lang="en-US"/>
              <a:t>ABI fire on SCDR (Right):Pixels with fire Mask  class15: very few were confirmed by VIIRS, especially for night  granules</a:t>
            </a:r>
            <a:endParaRPr/>
          </a:p>
          <a:p>
            <a:pPr marL="0" marR="0" lvl="0" indent="0" algn="l" rtl="0">
              <a:lnSpc>
                <a:spcPct val="100000"/>
              </a:lnSpc>
              <a:spcBef>
                <a:spcPts val="0"/>
              </a:spcBef>
              <a:spcAft>
                <a:spcPts val="0"/>
              </a:spcAft>
              <a:buClr>
                <a:schemeClr val="dk1"/>
              </a:buClr>
              <a:buSzPts val="1200"/>
              <a:buFont typeface="Calibri"/>
              <a:buNone/>
            </a:pPr>
            <a:r>
              <a:rPr lang="en-US"/>
              <a:t>EFIRE (Left), false alarm was greatly reduced and shows high confirm rate for night.</a:t>
            </a:r>
            <a:endParaRPr/>
          </a:p>
        </p:txBody>
      </p:sp>
      <p:sp>
        <p:nvSpPr>
          <p:cNvPr id="1100" name="Google Shape;1100;g162b27c1d24_0_64: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162b27c1d24_0_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g162b27c1d24_0_10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G18</a:t>
            </a:r>
            <a:endParaRPr/>
          </a:p>
          <a:p>
            <a:pPr marL="0" marR="0" lvl="0" indent="0" algn="l" rtl="0">
              <a:lnSpc>
                <a:spcPct val="100000"/>
              </a:lnSpc>
              <a:spcBef>
                <a:spcPts val="0"/>
              </a:spcBef>
              <a:spcAft>
                <a:spcPts val="0"/>
              </a:spcAft>
              <a:buClr>
                <a:schemeClr val="dk1"/>
              </a:buClr>
              <a:buSzPts val="1200"/>
              <a:buFont typeface="Calibri"/>
              <a:buNone/>
            </a:pPr>
            <a:r>
              <a:rPr lang="en-US"/>
              <a:t>Validation on EFIRE product from ABI and SEVRI by VIIRS</a:t>
            </a:r>
            <a:endParaRPr/>
          </a:p>
          <a:p>
            <a:pPr marL="0" marR="0" lvl="0" indent="0" algn="l" rtl="0">
              <a:lnSpc>
                <a:spcPct val="100000"/>
              </a:lnSpc>
              <a:spcBef>
                <a:spcPts val="0"/>
              </a:spcBef>
              <a:spcAft>
                <a:spcPts val="0"/>
              </a:spcAft>
              <a:buClr>
                <a:schemeClr val="dk1"/>
              </a:buClr>
              <a:buSzPts val="1200"/>
              <a:buFont typeface="Calibri"/>
              <a:buNone/>
            </a:pPr>
            <a:r>
              <a:rPr lang="en-US"/>
              <a:t>using 100 days’ data</a:t>
            </a:r>
            <a:endParaRPr/>
          </a:p>
          <a:p>
            <a:pPr marL="0" marR="0" lvl="0" indent="0" algn="l" rtl="0">
              <a:lnSpc>
                <a:spcPct val="100000"/>
              </a:lnSpc>
              <a:spcBef>
                <a:spcPts val="0"/>
              </a:spcBef>
              <a:spcAft>
                <a:spcPts val="0"/>
              </a:spcAft>
              <a:buClr>
                <a:schemeClr val="dk1"/>
              </a:buClr>
              <a:buSzPts val="1200"/>
              <a:buFont typeface="Calibri"/>
              <a:buNone/>
            </a:pPr>
            <a:r>
              <a:rPr lang="en-US"/>
              <a:t>Fire confidence and class (3 level, 7:9) was calculated by “confidence method” in VIIRS-M algorithm.</a:t>
            </a:r>
            <a:endParaRPr/>
          </a:p>
          <a:p>
            <a:pPr marL="0" marR="0" lvl="0" indent="0" algn="l" rtl="0">
              <a:lnSpc>
                <a:spcPct val="100000"/>
              </a:lnSpc>
              <a:spcBef>
                <a:spcPts val="0"/>
              </a:spcBef>
              <a:spcAft>
                <a:spcPts val="0"/>
              </a:spcAft>
              <a:buClr>
                <a:schemeClr val="dk1"/>
              </a:buClr>
              <a:buSzPts val="1200"/>
              <a:buFont typeface="Calibri"/>
              <a:buNone/>
            </a:pPr>
            <a:r>
              <a:rPr lang="en-US"/>
              <a:t>Confirm rate for Fires with high confidence is also higher.</a:t>
            </a:r>
            <a:endParaRPr/>
          </a:p>
        </p:txBody>
      </p:sp>
      <p:sp>
        <p:nvSpPr>
          <p:cNvPr id="1110" name="Google Shape;1110;g162b27c1d24_0_107: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162b27c1d24_0_1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g162b27c1d24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Validation on EFIRE product from G18 by VIIRS</a:t>
            </a:r>
            <a:endParaRPr/>
          </a:p>
          <a:p>
            <a:pPr marL="0" marR="0" lvl="0" indent="0" algn="l" rtl="0">
              <a:lnSpc>
                <a:spcPct val="100000"/>
              </a:lnSpc>
              <a:spcBef>
                <a:spcPts val="0"/>
              </a:spcBef>
              <a:spcAft>
                <a:spcPts val="0"/>
              </a:spcAft>
              <a:buClr>
                <a:schemeClr val="dk1"/>
              </a:buClr>
              <a:buSzPts val="1200"/>
              <a:buFont typeface="Calibri"/>
              <a:buNone/>
            </a:pPr>
            <a:r>
              <a:rPr lang="en-US"/>
              <a:t>using 100 days’ data</a:t>
            </a:r>
            <a:endParaRPr/>
          </a:p>
          <a:p>
            <a:pPr marL="0" marR="0" lvl="0" indent="0" algn="l" rtl="0">
              <a:lnSpc>
                <a:spcPct val="100000"/>
              </a:lnSpc>
              <a:spcBef>
                <a:spcPts val="0"/>
              </a:spcBef>
              <a:spcAft>
                <a:spcPts val="0"/>
              </a:spcAft>
              <a:buClr>
                <a:schemeClr val="dk1"/>
              </a:buClr>
              <a:buSzPts val="1200"/>
              <a:buFont typeface="Calibri"/>
              <a:buNone/>
            </a:pPr>
            <a:r>
              <a:rPr lang="en-US"/>
              <a:t>Fire confidence and class (3 level, 7:9) was calculated by “confidence method” in VIIRS-M algorithm.</a:t>
            </a:r>
            <a:endParaRPr/>
          </a:p>
          <a:p>
            <a:pPr marL="0" marR="0" lvl="0" indent="0" algn="l" rtl="0">
              <a:lnSpc>
                <a:spcPct val="100000"/>
              </a:lnSpc>
              <a:spcBef>
                <a:spcPts val="0"/>
              </a:spcBef>
              <a:spcAft>
                <a:spcPts val="0"/>
              </a:spcAft>
              <a:buClr>
                <a:schemeClr val="dk1"/>
              </a:buClr>
              <a:buSzPts val="1200"/>
              <a:buFont typeface="Calibri"/>
              <a:buNone/>
            </a:pPr>
            <a:r>
              <a:rPr lang="en-US"/>
              <a:t>Confirm rate for Fires with high confidence is also higher.</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119" name="Google Shape;1119;g162b27c1d24_0_115: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7" name="Google Shape;1127;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7:notes"/>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300"/>
              <a:buNone/>
            </a:pPr>
            <a:endParaRPr sz="1200" b="0" i="0" u="none" strike="noStrike" cap="none">
              <a:solidFill>
                <a:schemeClr val="dk1"/>
              </a:solidFill>
              <a:latin typeface="Calibri"/>
              <a:ea typeface="Calibri"/>
              <a:cs typeface="Calibri"/>
              <a:sym typeface="Calibri"/>
            </a:endParaRPr>
          </a:p>
        </p:txBody>
      </p:sp>
      <p:sp>
        <p:nvSpPr>
          <p:cNvPr id="381" name="Google Shape;381;p7:notes"/>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8: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88" name="Google Shape;38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9:notes"/>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200"/>
              <a:buNone/>
            </a:pPr>
            <a:endParaRPr/>
          </a:p>
        </p:txBody>
      </p:sp>
      <p:sp>
        <p:nvSpPr>
          <p:cNvPr id="396" name="Google Shape;396;p9:notes"/>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Title Slide" type="title">
  <p:cSld name="TITLE">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53"/>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Google Shape;18;p53"/>
          <p:cNvSpPr txBox="1">
            <a:spLocks noGrp="1"/>
          </p:cNvSpPr>
          <p:nvPr>
            <p:ph type="subTitle" idx="1"/>
          </p:nvPr>
        </p:nvSpPr>
        <p:spPr>
          <a:xfrm>
            <a:off x="1371602" y="3886200"/>
            <a:ext cx="6400799"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Google Shape;19;p53"/>
          <p:cNvSpPr txBox="1">
            <a:spLocks noGrp="1"/>
          </p:cNvSpPr>
          <p:nvPr>
            <p:ph type="dt" idx="10"/>
          </p:nvPr>
        </p:nvSpPr>
        <p:spPr>
          <a:xfrm>
            <a:off x="457200" y="6356353"/>
            <a:ext cx="2133599"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53"/>
          <p:cNvSpPr txBox="1">
            <a:spLocks noGrp="1"/>
          </p:cNvSpPr>
          <p:nvPr>
            <p:ph type="ftr" idx="11"/>
          </p:nvPr>
        </p:nvSpPr>
        <p:spPr>
          <a:xfrm>
            <a:off x="3124200" y="6356353"/>
            <a:ext cx="2895600" cy="3650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53"/>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64"/>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3" name="Google Shape;83;p64"/>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84" name="Google Shape;84;p64"/>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6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6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7"/>
        <p:cNvGrpSpPr/>
        <p:nvPr/>
      </p:nvGrpSpPr>
      <p:grpSpPr>
        <a:xfrm>
          <a:off x="0" y="0"/>
          <a:ext cx="0" cy="0"/>
          <a:chOff x="0" y="0"/>
          <a:chExt cx="0" cy="0"/>
        </a:xfrm>
      </p:grpSpPr>
      <p:sp>
        <p:nvSpPr>
          <p:cNvPr id="88" name="Google Shape;88;p65"/>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9" name="Google Shape;89;p65"/>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Google Shape;90;p6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6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6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
        <p:cNvGrpSpPr/>
        <p:nvPr/>
      </p:nvGrpSpPr>
      <p:grpSpPr>
        <a:xfrm>
          <a:off x="0" y="0"/>
          <a:ext cx="0" cy="0"/>
          <a:chOff x="0" y="0"/>
          <a:chExt cx="0" cy="0"/>
        </a:xfrm>
      </p:grpSpPr>
      <p:sp>
        <p:nvSpPr>
          <p:cNvPr id="94" name="Google Shape;94;p6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5" name="Google Shape;95;p6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6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6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
        <p:cNvGrpSpPr/>
        <p:nvPr/>
      </p:nvGrpSpPr>
      <p:grpSpPr>
        <a:xfrm>
          <a:off x="0" y="0"/>
          <a:ext cx="0" cy="0"/>
          <a:chOff x="0" y="0"/>
          <a:chExt cx="0" cy="0"/>
        </a:xfrm>
      </p:grpSpPr>
      <p:sp>
        <p:nvSpPr>
          <p:cNvPr id="99" name="Google Shape;99;p94"/>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00" name="Google Shape;100;p94"/>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1" name="Google Shape;101;p94"/>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p9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9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4"/>
        <p:cNvGrpSpPr/>
        <p:nvPr/>
      </p:nvGrpSpPr>
      <p:grpSpPr>
        <a:xfrm>
          <a:off x="0" y="0"/>
          <a:ext cx="0" cy="0"/>
          <a:chOff x="0" y="0"/>
          <a:chExt cx="0" cy="0"/>
        </a:xfrm>
      </p:grpSpPr>
      <p:sp>
        <p:nvSpPr>
          <p:cNvPr id="105" name="Google Shape;105;p95"/>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06" name="Google Shape;106;p95"/>
          <p:cNvSpPr txBox="1">
            <a:spLocks noGrp="1"/>
          </p:cNvSpPr>
          <p:nvPr>
            <p:ph type="body" idx="1"/>
          </p:nvPr>
        </p:nvSpPr>
        <p:spPr>
          <a:xfrm>
            <a:off x="457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95"/>
          <p:cNvSpPr txBox="1">
            <a:spLocks noGrp="1"/>
          </p:cNvSpPr>
          <p:nvPr>
            <p:ph type="body" idx="2"/>
          </p:nvPr>
        </p:nvSpPr>
        <p:spPr>
          <a:xfrm>
            <a:off x="4648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9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9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9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1"/>
        <p:cNvGrpSpPr/>
        <p:nvPr/>
      </p:nvGrpSpPr>
      <p:grpSpPr>
        <a:xfrm>
          <a:off x="0" y="0"/>
          <a:ext cx="0" cy="0"/>
          <a:chOff x="0" y="0"/>
          <a:chExt cx="0" cy="0"/>
        </a:xfrm>
      </p:grpSpPr>
      <p:sp>
        <p:nvSpPr>
          <p:cNvPr id="112" name="Google Shape;112;p9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13" name="Google Shape;113;p96"/>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4" name="Google Shape;114;p96"/>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5" name="Google Shape;115;p96"/>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6" name="Google Shape;116;p96"/>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7" name="Google Shape;117;p9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9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9" name="Google Shape;119;p9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
        <p:nvSpPr>
          <p:cNvPr id="121" name="Google Shape;121;p9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2" name="Google Shape;122;p9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9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4"/>
        <p:cNvGrpSpPr/>
        <p:nvPr/>
      </p:nvGrpSpPr>
      <p:grpSpPr>
        <a:xfrm>
          <a:off x="0" y="0"/>
          <a:ext cx="0" cy="0"/>
          <a:chOff x="0" y="0"/>
          <a:chExt cx="0" cy="0"/>
        </a:xfrm>
      </p:grpSpPr>
      <p:sp>
        <p:nvSpPr>
          <p:cNvPr id="125" name="Google Shape;125;p98"/>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6" name="Google Shape;126;p98"/>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7" name="Google Shape;127;p98"/>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28" name="Google Shape;128;p9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9" name="Google Shape;129;p9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9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1"/>
        <p:cNvGrpSpPr/>
        <p:nvPr/>
      </p:nvGrpSpPr>
      <p:grpSpPr>
        <a:xfrm>
          <a:off x="0" y="0"/>
          <a:ext cx="0" cy="0"/>
          <a:chOff x="0" y="0"/>
          <a:chExt cx="0" cy="0"/>
        </a:xfrm>
      </p:grpSpPr>
      <p:sp>
        <p:nvSpPr>
          <p:cNvPr id="132" name="Google Shape;132;p99"/>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33" name="Google Shape;133;p99"/>
          <p:cNvSpPr>
            <a:spLocks noGrp="1"/>
          </p:cNvSpPr>
          <p:nvPr>
            <p:ph type="pic" idx="2"/>
          </p:nvPr>
        </p:nvSpPr>
        <p:spPr>
          <a:xfrm>
            <a:off x="1792288" y="612775"/>
            <a:ext cx="5486399" cy="4114800"/>
          </a:xfrm>
          <a:prstGeom prst="rect">
            <a:avLst/>
          </a:prstGeom>
          <a:noFill/>
          <a:ln>
            <a:noFill/>
          </a:ln>
        </p:spPr>
      </p:sp>
      <p:sp>
        <p:nvSpPr>
          <p:cNvPr id="134" name="Google Shape;134;p99"/>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5" name="Google Shape;135;p9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9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9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8"/>
        <p:cNvGrpSpPr/>
        <p:nvPr/>
      </p:nvGrpSpPr>
      <p:grpSpPr>
        <a:xfrm>
          <a:off x="0" y="0"/>
          <a:ext cx="0" cy="0"/>
          <a:chOff x="0" y="0"/>
          <a:chExt cx="0" cy="0"/>
        </a:xfrm>
      </p:grpSpPr>
      <p:sp>
        <p:nvSpPr>
          <p:cNvPr id="139" name="Google Shape;139;p100"/>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40" name="Google Shape;140;p100"/>
          <p:cNvSpPr txBox="1">
            <a:spLocks noGrp="1"/>
          </p:cNvSpPr>
          <p:nvPr>
            <p:ph type="body" idx="1"/>
          </p:nvPr>
        </p:nvSpPr>
        <p:spPr>
          <a:xfrm rot="5400000">
            <a:off x="2309018" y="-386556"/>
            <a:ext cx="4525961" cy="82296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Google Shape;141;p10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10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3" name="Google Shape;143;p10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54"/>
          <p:cNvSpPr txBox="1">
            <a:spLocks noGrp="1"/>
          </p:cNvSpPr>
          <p:nvPr>
            <p:ph type="title"/>
          </p:nvPr>
        </p:nvSpPr>
        <p:spPr>
          <a:xfrm>
            <a:off x="457200" y="-46037"/>
            <a:ext cx="8229600" cy="1143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a:endParaRPr/>
          </a:p>
        </p:txBody>
      </p:sp>
      <p:sp>
        <p:nvSpPr>
          <p:cNvPr id="24" name="Google Shape;24;p54"/>
          <p:cNvSpPr txBox="1">
            <a:spLocks noGrp="1"/>
          </p:cNvSpPr>
          <p:nvPr>
            <p:ph type="body" idx="1"/>
          </p:nvPr>
        </p:nvSpPr>
        <p:spPr>
          <a:xfrm>
            <a:off x="457200" y="1465264"/>
            <a:ext cx="8229600" cy="45261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40"/>
              </a:spcBef>
              <a:spcAft>
                <a:spcPts val="0"/>
              </a:spcAft>
              <a:buSzPts val="1800"/>
              <a:buChar char="•"/>
              <a:defRPr/>
            </a:lvl1pPr>
            <a:lvl2pPr marL="914400" lvl="1" indent="-342900" algn="l">
              <a:lnSpc>
                <a:spcPct val="100000"/>
              </a:lnSpc>
              <a:spcBef>
                <a:spcPts val="560"/>
              </a:spcBef>
              <a:spcAft>
                <a:spcPts val="0"/>
              </a:spcAft>
              <a:buSzPts val="1800"/>
              <a:buChar char="–"/>
              <a:defRPr/>
            </a:lvl2pPr>
            <a:lvl3pPr marL="1371600" lvl="2" indent="-342900" algn="l">
              <a:lnSpc>
                <a:spcPct val="100000"/>
              </a:lnSpc>
              <a:spcBef>
                <a:spcPts val="480"/>
              </a:spcBef>
              <a:spcAft>
                <a:spcPts val="0"/>
              </a:spcAft>
              <a:buSzPts val="1800"/>
              <a:buChar char="•"/>
              <a:defRPr/>
            </a:lvl3pPr>
            <a:lvl4pPr marL="1828800" lvl="3" indent="-342900" algn="l">
              <a:lnSpc>
                <a:spcPct val="100000"/>
              </a:lnSpc>
              <a:spcBef>
                <a:spcPts val="400"/>
              </a:spcBef>
              <a:spcAft>
                <a:spcPts val="0"/>
              </a:spcAft>
              <a:buSzPts val="1800"/>
              <a:buChar char="–"/>
              <a:defRPr/>
            </a:lvl4pPr>
            <a:lvl5pPr marL="2286000" lvl="4" indent="-342900" algn="l">
              <a:lnSpc>
                <a:spcPct val="100000"/>
              </a:lnSpc>
              <a:spcBef>
                <a:spcPts val="400"/>
              </a:spcBef>
              <a:spcAft>
                <a:spcPts val="0"/>
              </a:spcAft>
              <a:buSzPts val="1800"/>
              <a:buChar char="»"/>
              <a:defRPr/>
            </a:lvl5pPr>
            <a:lvl6pPr marL="2743200" lvl="5" indent="-342900" algn="l">
              <a:lnSpc>
                <a:spcPct val="100000"/>
              </a:lnSpc>
              <a:spcBef>
                <a:spcPts val="400"/>
              </a:spcBef>
              <a:spcAft>
                <a:spcPts val="0"/>
              </a:spcAft>
              <a:buSzPts val="1800"/>
              <a:buChar char="•"/>
              <a:defRPr/>
            </a:lvl6pPr>
            <a:lvl7pPr marL="3200400" lvl="6" indent="-342900" algn="l">
              <a:lnSpc>
                <a:spcPct val="100000"/>
              </a:lnSpc>
              <a:spcBef>
                <a:spcPts val="400"/>
              </a:spcBef>
              <a:spcAft>
                <a:spcPts val="0"/>
              </a:spcAft>
              <a:buSzPts val="1800"/>
              <a:buChar char="•"/>
              <a:defRPr/>
            </a:lvl7pPr>
            <a:lvl8pPr marL="3657600" lvl="7" indent="-342900" algn="l">
              <a:lnSpc>
                <a:spcPct val="100000"/>
              </a:lnSpc>
              <a:spcBef>
                <a:spcPts val="400"/>
              </a:spcBef>
              <a:spcAft>
                <a:spcPts val="0"/>
              </a:spcAft>
              <a:buSzPts val="1800"/>
              <a:buChar char="•"/>
              <a:defRPr/>
            </a:lvl8pPr>
            <a:lvl9pPr marL="4114800" lvl="8" indent="-342900" algn="l">
              <a:lnSpc>
                <a:spcPct val="100000"/>
              </a:lnSpc>
              <a:spcBef>
                <a:spcPts val="400"/>
              </a:spcBef>
              <a:spcAft>
                <a:spcPts val="0"/>
              </a:spcAft>
              <a:buSzPts val="1800"/>
              <a:buChar char="•"/>
              <a:defRPr/>
            </a:lvl9pPr>
          </a:lstStyle>
          <a:p>
            <a:endParaRPr/>
          </a:p>
        </p:txBody>
      </p:sp>
      <p:sp>
        <p:nvSpPr>
          <p:cNvPr id="25" name="Google Shape;25;p54"/>
          <p:cNvSpPr txBox="1">
            <a:spLocks noGrp="1"/>
          </p:cNvSpPr>
          <p:nvPr>
            <p:ph type="dt" idx="10"/>
          </p:nvPr>
        </p:nvSpPr>
        <p:spPr>
          <a:xfrm>
            <a:off x="240632" y="6356350"/>
            <a:ext cx="914400" cy="365125"/>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6" name="Google Shape;26;p54"/>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4"/>
        <p:cNvGrpSpPr/>
        <p:nvPr/>
      </p:nvGrpSpPr>
      <p:grpSpPr>
        <a:xfrm>
          <a:off x="0" y="0"/>
          <a:ext cx="0" cy="0"/>
          <a:chOff x="0" y="0"/>
          <a:chExt cx="0" cy="0"/>
        </a:xfrm>
      </p:grpSpPr>
      <p:sp>
        <p:nvSpPr>
          <p:cNvPr id="145" name="Google Shape;145;p101"/>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46" name="Google Shape;146;p101"/>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10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10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9" name="Google Shape;149;p10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7"/>
        <p:cNvGrpSpPr/>
        <p:nvPr/>
      </p:nvGrpSpPr>
      <p:grpSpPr>
        <a:xfrm>
          <a:off x="0" y="0"/>
          <a:ext cx="0" cy="0"/>
          <a:chOff x="0" y="0"/>
          <a:chExt cx="0" cy="0"/>
        </a:xfrm>
      </p:grpSpPr>
      <p:sp>
        <p:nvSpPr>
          <p:cNvPr id="158" name="Google Shape;158;p61"/>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59" name="Google Shape;159;p61"/>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0" name="Google Shape;160;p6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1" name="Google Shape;161;p6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2" name="Google Shape;162;p6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3"/>
        <p:cNvGrpSpPr/>
        <p:nvPr/>
      </p:nvGrpSpPr>
      <p:grpSpPr>
        <a:xfrm>
          <a:off x="0" y="0"/>
          <a:ext cx="0" cy="0"/>
          <a:chOff x="0" y="0"/>
          <a:chExt cx="0" cy="0"/>
        </a:xfrm>
      </p:grpSpPr>
      <p:sp>
        <p:nvSpPr>
          <p:cNvPr id="164" name="Google Shape;164;p84"/>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65" name="Google Shape;165;p84"/>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66" name="Google Shape;166;p84"/>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7" name="Google Shape;167;p8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8" name="Google Shape;168;p8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9"/>
        <p:cNvGrpSpPr/>
        <p:nvPr/>
      </p:nvGrpSpPr>
      <p:grpSpPr>
        <a:xfrm>
          <a:off x="0" y="0"/>
          <a:ext cx="0" cy="0"/>
          <a:chOff x="0" y="0"/>
          <a:chExt cx="0" cy="0"/>
        </a:xfrm>
      </p:grpSpPr>
      <p:sp>
        <p:nvSpPr>
          <p:cNvPr id="170" name="Google Shape;170;p85"/>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1" name="Google Shape;171;p85"/>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72" name="Google Shape;172;p8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3" name="Google Shape;173;p8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p8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5"/>
        <p:cNvGrpSpPr/>
        <p:nvPr/>
      </p:nvGrpSpPr>
      <p:grpSpPr>
        <a:xfrm>
          <a:off x="0" y="0"/>
          <a:ext cx="0" cy="0"/>
          <a:chOff x="0" y="0"/>
          <a:chExt cx="0" cy="0"/>
        </a:xfrm>
      </p:grpSpPr>
      <p:sp>
        <p:nvSpPr>
          <p:cNvPr id="176" name="Google Shape;176;p8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7" name="Google Shape;177;p86"/>
          <p:cNvSpPr txBox="1">
            <a:spLocks noGrp="1"/>
          </p:cNvSpPr>
          <p:nvPr>
            <p:ph type="body" idx="1"/>
          </p:nvPr>
        </p:nvSpPr>
        <p:spPr>
          <a:xfrm>
            <a:off x="457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8" name="Google Shape;178;p86"/>
          <p:cNvSpPr txBox="1">
            <a:spLocks noGrp="1"/>
          </p:cNvSpPr>
          <p:nvPr>
            <p:ph type="body" idx="2"/>
          </p:nvPr>
        </p:nvSpPr>
        <p:spPr>
          <a:xfrm>
            <a:off x="4648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Google Shape;179;p8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0" name="Google Shape;180;p8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1" name="Google Shape;181;p8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2"/>
        <p:cNvGrpSpPr/>
        <p:nvPr/>
      </p:nvGrpSpPr>
      <p:grpSpPr>
        <a:xfrm>
          <a:off x="0" y="0"/>
          <a:ext cx="0" cy="0"/>
          <a:chOff x="0" y="0"/>
          <a:chExt cx="0" cy="0"/>
        </a:xfrm>
      </p:grpSpPr>
      <p:sp>
        <p:nvSpPr>
          <p:cNvPr id="183" name="Google Shape;183;p8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4" name="Google Shape;184;p87"/>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85" name="Google Shape;185;p87"/>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86" name="Google Shape;186;p87"/>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87" name="Google Shape;187;p87"/>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88" name="Google Shape;188;p8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9" name="Google Shape;189;p8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0" name="Google Shape;190;p8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1"/>
        <p:cNvGrpSpPr/>
        <p:nvPr/>
      </p:nvGrpSpPr>
      <p:grpSpPr>
        <a:xfrm>
          <a:off x="0" y="0"/>
          <a:ext cx="0" cy="0"/>
          <a:chOff x="0" y="0"/>
          <a:chExt cx="0" cy="0"/>
        </a:xfrm>
      </p:grpSpPr>
      <p:sp>
        <p:nvSpPr>
          <p:cNvPr id="192" name="Google Shape;192;p88"/>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93" name="Google Shape;193;p8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4" name="Google Shape;194;p8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5" name="Google Shape;195;p8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6"/>
        <p:cNvGrpSpPr/>
        <p:nvPr/>
      </p:nvGrpSpPr>
      <p:grpSpPr>
        <a:xfrm>
          <a:off x="0" y="0"/>
          <a:ext cx="0" cy="0"/>
          <a:chOff x="0" y="0"/>
          <a:chExt cx="0" cy="0"/>
        </a:xfrm>
      </p:grpSpPr>
      <p:sp>
        <p:nvSpPr>
          <p:cNvPr id="197" name="Google Shape;197;p8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8" name="Google Shape;198;p8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9" name="Google Shape;199;p8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0"/>
        <p:cNvGrpSpPr/>
        <p:nvPr/>
      </p:nvGrpSpPr>
      <p:grpSpPr>
        <a:xfrm>
          <a:off x="0" y="0"/>
          <a:ext cx="0" cy="0"/>
          <a:chOff x="0" y="0"/>
          <a:chExt cx="0" cy="0"/>
        </a:xfrm>
      </p:grpSpPr>
      <p:sp>
        <p:nvSpPr>
          <p:cNvPr id="201" name="Google Shape;201;p90"/>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02" name="Google Shape;202;p90"/>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3" name="Google Shape;203;p90"/>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04" name="Google Shape;204;p9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5" name="Google Shape;205;p9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6" name="Google Shape;206;p9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7"/>
        <p:cNvGrpSpPr/>
        <p:nvPr/>
      </p:nvGrpSpPr>
      <p:grpSpPr>
        <a:xfrm>
          <a:off x="0" y="0"/>
          <a:ext cx="0" cy="0"/>
          <a:chOff x="0" y="0"/>
          <a:chExt cx="0" cy="0"/>
        </a:xfrm>
      </p:grpSpPr>
      <p:sp>
        <p:nvSpPr>
          <p:cNvPr id="208" name="Google Shape;208;p91"/>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09" name="Google Shape;209;p91"/>
          <p:cNvSpPr>
            <a:spLocks noGrp="1"/>
          </p:cNvSpPr>
          <p:nvPr>
            <p:ph type="pic" idx="2"/>
          </p:nvPr>
        </p:nvSpPr>
        <p:spPr>
          <a:xfrm>
            <a:off x="1792288" y="612775"/>
            <a:ext cx="5486399" cy="4114800"/>
          </a:xfrm>
          <a:prstGeom prst="rect">
            <a:avLst/>
          </a:prstGeom>
          <a:noFill/>
          <a:ln>
            <a:noFill/>
          </a:ln>
        </p:spPr>
      </p:sp>
      <p:sp>
        <p:nvSpPr>
          <p:cNvPr id="210" name="Google Shape;210;p91"/>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1" name="Google Shape;211;p9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2" name="Google Shape;212;p9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3" name="Google Shape;213;p9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
        <p:cNvGrpSpPr/>
        <p:nvPr/>
      </p:nvGrpSpPr>
      <p:grpSpPr>
        <a:xfrm>
          <a:off x="0" y="0"/>
          <a:ext cx="0" cy="0"/>
          <a:chOff x="0" y="0"/>
          <a:chExt cx="0" cy="0"/>
        </a:xfrm>
      </p:grpSpPr>
      <p:sp>
        <p:nvSpPr>
          <p:cNvPr id="28" name="Google Shape;28;p71"/>
          <p:cNvSpPr txBox="1">
            <a:spLocks noGrp="1"/>
          </p:cNvSpPr>
          <p:nvPr>
            <p:ph type="title"/>
          </p:nvPr>
        </p:nvSpPr>
        <p:spPr>
          <a:xfrm>
            <a:off x="457202" y="273050"/>
            <a:ext cx="3008399" cy="1161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9" name="Google Shape;29;p71"/>
          <p:cNvSpPr txBox="1">
            <a:spLocks noGrp="1"/>
          </p:cNvSpPr>
          <p:nvPr>
            <p:ph type="body" idx="1"/>
          </p:nvPr>
        </p:nvSpPr>
        <p:spPr>
          <a:xfrm>
            <a:off x="3575053" y="273052"/>
            <a:ext cx="5111699" cy="58529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 name="Google Shape;30;p71"/>
          <p:cNvSpPr txBox="1">
            <a:spLocks noGrp="1"/>
          </p:cNvSpPr>
          <p:nvPr>
            <p:ph type="body" idx="2"/>
          </p:nvPr>
        </p:nvSpPr>
        <p:spPr>
          <a:xfrm>
            <a:off x="457202" y="1435102"/>
            <a:ext cx="3008399" cy="4691099"/>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1" name="Google Shape;31;p71"/>
          <p:cNvSpPr txBox="1">
            <a:spLocks noGrp="1"/>
          </p:cNvSpPr>
          <p:nvPr>
            <p:ph type="dt" idx="10"/>
          </p:nvPr>
        </p:nvSpPr>
        <p:spPr>
          <a:xfrm>
            <a:off x="457200" y="6356353"/>
            <a:ext cx="2133599"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71"/>
          <p:cNvSpPr txBox="1">
            <a:spLocks noGrp="1"/>
          </p:cNvSpPr>
          <p:nvPr>
            <p:ph type="ftr" idx="11"/>
          </p:nvPr>
        </p:nvSpPr>
        <p:spPr>
          <a:xfrm>
            <a:off x="3124200" y="6356353"/>
            <a:ext cx="2895600" cy="3650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71"/>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4"/>
        <p:cNvGrpSpPr/>
        <p:nvPr/>
      </p:nvGrpSpPr>
      <p:grpSpPr>
        <a:xfrm>
          <a:off x="0" y="0"/>
          <a:ext cx="0" cy="0"/>
          <a:chOff x="0" y="0"/>
          <a:chExt cx="0" cy="0"/>
        </a:xfrm>
      </p:grpSpPr>
      <p:sp>
        <p:nvSpPr>
          <p:cNvPr id="215" name="Google Shape;215;p92"/>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16" name="Google Shape;216;p92"/>
          <p:cNvSpPr txBox="1">
            <a:spLocks noGrp="1"/>
          </p:cNvSpPr>
          <p:nvPr>
            <p:ph type="body" idx="1"/>
          </p:nvPr>
        </p:nvSpPr>
        <p:spPr>
          <a:xfrm rot="5400000">
            <a:off x="2309018" y="-386556"/>
            <a:ext cx="4525961" cy="82296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7" name="Google Shape;217;p9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8" name="Google Shape;218;p9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9" name="Google Shape;219;p9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0"/>
        <p:cNvGrpSpPr/>
        <p:nvPr/>
      </p:nvGrpSpPr>
      <p:grpSpPr>
        <a:xfrm>
          <a:off x="0" y="0"/>
          <a:ext cx="0" cy="0"/>
          <a:chOff x="0" y="0"/>
          <a:chExt cx="0" cy="0"/>
        </a:xfrm>
      </p:grpSpPr>
      <p:sp>
        <p:nvSpPr>
          <p:cNvPr id="221" name="Google Shape;221;p93"/>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2" name="Google Shape;222;p93"/>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3" name="Google Shape;223;p9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4" name="Google Shape;224;p9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5" name="Google Shape;225;p9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3"/>
        <p:cNvGrpSpPr/>
        <p:nvPr/>
      </p:nvGrpSpPr>
      <p:grpSpPr>
        <a:xfrm>
          <a:off x="0" y="0"/>
          <a:ext cx="0" cy="0"/>
          <a:chOff x="0" y="0"/>
          <a:chExt cx="0" cy="0"/>
        </a:xfrm>
      </p:grpSpPr>
      <p:sp>
        <p:nvSpPr>
          <p:cNvPr id="234" name="Google Shape;234;p63"/>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35" name="Google Shape;235;p63"/>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6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7" name="Google Shape;237;p6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8" name="Google Shape;238;p6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9"/>
        <p:cNvGrpSpPr/>
        <p:nvPr/>
      </p:nvGrpSpPr>
      <p:grpSpPr>
        <a:xfrm>
          <a:off x="0" y="0"/>
          <a:ext cx="0" cy="0"/>
          <a:chOff x="0" y="0"/>
          <a:chExt cx="0" cy="0"/>
        </a:xfrm>
      </p:grpSpPr>
      <p:sp>
        <p:nvSpPr>
          <p:cNvPr id="240" name="Google Shape;240;p75"/>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1" name="Google Shape;241;p75"/>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42" name="Google Shape;242;p7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7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4" name="Google Shape;244;p7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5"/>
        <p:cNvGrpSpPr/>
        <p:nvPr/>
      </p:nvGrpSpPr>
      <p:grpSpPr>
        <a:xfrm>
          <a:off x="0" y="0"/>
          <a:ext cx="0" cy="0"/>
          <a:chOff x="0" y="0"/>
          <a:chExt cx="0" cy="0"/>
        </a:xfrm>
      </p:grpSpPr>
      <p:sp>
        <p:nvSpPr>
          <p:cNvPr id="246" name="Google Shape;246;p76"/>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7" name="Google Shape;247;p76"/>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48" name="Google Shape;248;p7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9" name="Google Shape;249;p7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0" name="Google Shape;250;p7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1"/>
        <p:cNvGrpSpPr/>
        <p:nvPr/>
      </p:nvGrpSpPr>
      <p:grpSpPr>
        <a:xfrm>
          <a:off x="0" y="0"/>
          <a:ext cx="0" cy="0"/>
          <a:chOff x="0" y="0"/>
          <a:chExt cx="0" cy="0"/>
        </a:xfrm>
      </p:grpSpPr>
      <p:sp>
        <p:nvSpPr>
          <p:cNvPr id="252" name="Google Shape;252;p7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53" name="Google Shape;253;p77"/>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54" name="Google Shape;254;p77"/>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55" name="Google Shape;255;p77"/>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56" name="Google Shape;256;p77"/>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57" name="Google Shape;257;p7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8" name="Google Shape;258;p7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9" name="Google Shape;259;p7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0"/>
        <p:cNvGrpSpPr/>
        <p:nvPr/>
      </p:nvGrpSpPr>
      <p:grpSpPr>
        <a:xfrm>
          <a:off x="0" y="0"/>
          <a:ext cx="0" cy="0"/>
          <a:chOff x="0" y="0"/>
          <a:chExt cx="0" cy="0"/>
        </a:xfrm>
      </p:grpSpPr>
      <p:sp>
        <p:nvSpPr>
          <p:cNvPr id="261" name="Google Shape;261;p78"/>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62" name="Google Shape;262;p7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3" name="Google Shape;263;p7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4" name="Google Shape;264;p7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5"/>
        <p:cNvGrpSpPr/>
        <p:nvPr/>
      </p:nvGrpSpPr>
      <p:grpSpPr>
        <a:xfrm>
          <a:off x="0" y="0"/>
          <a:ext cx="0" cy="0"/>
          <a:chOff x="0" y="0"/>
          <a:chExt cx="0" cy="0"/>
        </a:xfrm>
      </p:grpSpPr>
      <p:sp>
        <p:nvSpPr>
          <p:cNvPr id="266" name="Google Shape;266;p7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7" name="Google Shape;267;p7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8" name="Google Shape;268;p7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9"/>
        <p:cNvGrpSpPr/>
        <p:nvPr/>
      </p:nvGrpSpPr>
      <p:grpSpPr>
        <a:xfrm>
          <a:off x="0" y="0"/>
          <a:ext cx="0" cy="0"/>
          <a:chOff x="0" y="0"/>
          <a:chExt cx="0" cy="0"/>
        </a:xfrm>
      </p:grpSpPr>
      <p:sp>
        <p:nvSpPr>
          <p:cNvPr id="270" name="Google Shape;270;p80"/>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71" name="Google Shape;271;p80"/>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2" name="Google Shape;272;p80"/>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73" name="Google Shape;273;p8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4" name="Google Shape;274;p8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5" name="Google Shape;275;p8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6"/>
        <p:cNvGrpSpPr/>
        <p:nvPr/>
      </p:nvGrpSpPr>
      <p:grpSpPr>
        <a:xfrm>
          <a:off x="0" y="0"/>
          <a:ext cx="0" cy="0"/>
          <a:chOff x="0" y="0"/>
          <a:chExt cx="0" cy="0"/>
        </a:xfrm>
      </p:grpSpPr>
      <p:sp>
        <p:nvSpPr>
          <p:cNvPr id="277" name="Google Shape;277;p81"/>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78" name="Google Shape;278;p81"/>
          <p:cNvSpPr>
            <a:spLocks noGrp="1"/>
          </p:cNvSpPr>
          <p:nvPr>
            <p:ph type="pic" idx="2"/>
          </p:nvPr>
        </p:nvSpPr>
        <p:spPr>
          <a:xfrm>
            <a:off x="1792288" y="612775"/>
            <a:ext cx="5486399" cy="4114800"/>
          </a:xfrm>
          <a:prstGeom prst="rect">
            <a:avLst/>
          </a:prstGeom>
          <a:noFill/>
          <a:ln>
            <a:noFill/>
          </a:ln>
        </p:spPr>
      </p:sp>
      <p:sp>
        <p:nvSpPr>
          <p:cNvPr id="279" name="Google Shape;279;p81"/>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80" name="Google Shape;280;p8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1" name="Google Shape;281;p8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2" name="Google Shape;282;p8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
        <p:cNvGrpSpPr/>
        <p:nvPr/>
      </p:nvGrpSpPr>
      <p:grpSpPr>
        <a:xfrm>
          <a:off x="0" y="0"/>
          <a:ext cx="0" cy="0"/>
          <a:chOff x="0" y="0"/>
          <a:chExt cx="0" cy="0"/>
        </a:xfrm>
      </p:grpSpPr>
      <p:sp>
        <p:nvSpPr>
          <p:cNvPr id="35" name="Google Shape;35;p72"/>
          <p:cNvSpPr txBox="1">
            <a:spLocks noGrp="1"/>
          </p:cNvSpPr>
          <p:nvPr>
            <p:ph type="title"/>
          </p:nvPr>
        </p:nvSpPr>
        <p:spPr>
          <a:xfrm>
            <a:off x="1792291" y="4800602"/>
            <a:ext cx="5486399" cy="566699"/>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6" name="Google Shape;36;p72"/>
          <p:cNvSpPr>
            <a:spLocks noGrp="1"/>
          </p:cNvSpPr>
          <p:nvPr>
            <p:ph type="pic" idx="2"/>
          </p:nvPr>
        </p:nvSpPr>
        <p:spPr>
          <a:xfrm>
            <a:off x="1792291" y="612775"/>
            <a:ext cx="5486399" cy="4114800"/>
          </a:xfrm>
          <a:prstGeom prst="rect">
            <a:avLst/>
          </a:prstGeom>
          <a:noFill/>
          <a:ln>
            <a:noFill/>
          </a:ln>
        </p:spPr>
      </p:sp>
      <p:sp>
        <p:nvSpPr>
          <p:cNvPr id="37" name="Google Shape;37;p72"/>
          <p:cNvSpPr txBox="1">
            <a:spLocks noGrp="1"/>
          </p:cNvSpPr>
          <p:nvPr>
            <p:ph type="body" idx="1"/>
          </p:nvPr>
        </p:nvSpPr>
        <p:spPr>
          <a:xfrm>
            <a:off x="1792291" y="5367338"/>
            <a:ext cx="5486399" cy="804899"/>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8" name="Google Shape;38;p72"/>
          <p:cNvSpPr txBox="1">
            <a:spLocks noGrp="1"/>
          </p:cNvSpPr>
          <p:nvPr>
            <p:ph type="dt" idx="10"/>
          </p:nvPr>
        </p:nvSpPr>
        <p:spPr>
          <a:xfrm>
            <a:off x="457200" y="6356353"/>
            <a:ext cx="2133599"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72"/>
          <p:cNvSpPr txBox="1">
            <a:spLocks noGrp="1"/>
          </p:cNvSpPr>
          <p:nvPr>
            <p:ph type="ftr" idx="11"/>
          </p:nvPr>
        </p:nvSpPr>
        <p:spPr>
          <a:xfrm>
            <a:off x="3124200" y="6356353"/>
            <a:ext cx="2895600" cy="3650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72"/>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3"/>
        <p:cNvGrpSpPr/>
        <p:nvPr/>
      </p:nvGrpSpPr>
      <p:grpSpPr>
        <a:xfrm>
          <a:off x="0" y="0"/>
          <a:ext cx="0" cy="0"/>
          <a:chOff x="0" y="0"/>
          <a:chExt cx="0" cy="0"/>
        </a:xfrm>
      </p:grpSpPr>
      <p:sp>
        <p:nvSpPr>
          <p:cNvPr id="284" name="Google Shape;284;p82"/>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85" name="Google Shape;285;p82"/>
          <p:cNvSpPr txBox="1">
            <a:spLocks noGrp="1"/>
          </p:cNvSpPr>
          <p:nvPr>
            <p:ph type="body" idx="1"/>
          </p:nvPr>
        </p:nvSpPr>
        <p:spPr>
          <a:xfrm rot="5400000">
            <a:off x="2309018" y="-386556"/>
            <a:ext cx="4525961" cy="82296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6" name="Google Shape;286;p8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7" name="Google Shape;287;p8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8" name="Google Shape;288;p8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89"/>
        <p:cNvGrpSpPr/>
        <p:nvPr/>
      </p:nvGrpSpPr>
      <p:grpSpPr>
        <a:xfrm>
          <a:off x="0" y="0"/>
          <a:ext cx="0" cy="0"/>
          <a:chOff x="0" y="0"/>
          <a:chExt cx="0" cy="0"/>
        </a:xfrm>
      </p:grpSpPr>
      <p:sp>
        <p:nvSpPr>
          <p:cNvPr id="290" name="Google Shape;290;p83"/>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91" name="Google Shape;291;p83"/>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2" name="Google Shape;292;p8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3" name="Google Shape;293;p8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4" name="Google Shape;294;p8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2"/>
        <p:cNvGrpSpPr/>
        <p:nvPr/>
      </p:nvGrpSpPr>
      <p:grpSpPr>
        <a:xfrm>
          <a:off x="0" y="0"/>
          <a:ext cx="0" cy="0"/>
          <a:chOff x="0" y="0"/>
          <a:chExt cx="0" cy="0"/>
        </a:xfrm>
      </p:grpSpPr>
      <p:sp>
        <p:nvSpPr>
          <p:cNvPr id="303" name="Google Shape;303;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4" name="Google Shape;304;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5" name="Google Shape;305;p68"/>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06" name="Google Shape;306;p6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4"/>
        <p:cNvGrpSpPr/>
        <p:nvPr/>
      </p:nvGrpSpPr>
      <p:grpSpPr>
        <a:xfrm>
          <a:off x="0" y="0"/>
          <a:ext cx="0" cy="0"/>
          <a:chOff x="0" y="0"/>
          <a:chExt cx="0" cy="0"/>
        </a:xfrm>
      </p:grpSpPr>
      <p:sp>
        <p:nvSpPr>
          <p:cNvPr id="315" name="Google Shape;315;p7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6" name="Google Shape;316;p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17" name="Google Shape;317;p70"/>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8" name="Google Shape;318;p70"/>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
        <p:cNvGrpSpPr/>
        <p:nvPr/>
      </p:nvGrpSpPr>
      <p:grpSpPr>
        <a:xfrm>
          <a:off x="0" y="0"/>
          <a:ext cx="0" cy="0"/>
          <a:chOff x="0" y="0"/>
          <a:chExt cx="0" cy="0"/>
        </a:xfrm>
      </p:grpSpPr>
      <p:sp>
        <p:nvSpPr>
          <p:cNvPr id="42" name="Google Shape;42;p73"/>
          <p:cNvSpPr txBox="1">
            <a:spLocks noGrp="1"/>
          </p:cNvSpPr>
          <p:nvPr>
            <p:ph type="title"/>
          </p:nvPr>
        </p:nvSpPr>
        <p:spPr>
          <a:xfrm>
            <a:off x="457200" y="-46037"/>
            <a:ext cx="82296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3" name="Google Shape;43;p73"/>
          <p:cNvSpPr txBox="1">
            <a:spLocks noGrp="1"/>
          </p:cNvSpPr>
          <p:nvPr>
            <p:ph type="body" idx="1"/>
          </p:nvPr>
        </p:nvSpPr>
        <p:spPr>
          <a:xfrm rot="5400000">
            <a:off x="2308950" y="-386486"/>
            <a:ext cx="4526100" cy="82296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 name="Google Shape;44;p73"/>
          <p:cNvSpPr txBox="1">
            <a:spLocks noGrp="1"/>
          </p:cNvSpPr>
          <p:nvPr>
            <p:ph type="dt" idx="10"/>
          </p:nvPr>
        </p:nvSpPr>
        <p:spPr>
          <a:xfrm>
            <a:off x="457200" y="6356353"/>
            <a:ext cx="2133599"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73"/>
          <p:cNvSpPr txBox="1">
            <a:spLocks noGrp="1"/>
          </p:cNvSpPr>
          <p:nvPr>
            <p:ph type="ftr" idx="11"/>
          </p:nvPr>
        </p:nvSpPr>
        <p:spPr>
          <a:xfrm>
            <a:off x="3124200" y="6356353"/>
            <a:ext cx="2895600" cy="3650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73"/>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7"/>
        <p:cNvGrpSpPr/>
        <p:nvPr/>
      </p:nvGrpSpPr>
      <p:grpSpPr>
        <a:xfrm>
          <a:off x="0" y="0"/>
          <a:ext cx="0" cy="0"/>
          <a:chOff x="0" y="0"/>
          <a:chExt cx="0" cy="0"/>
        </a:xfrm>
      </p:grpSpPr>
      <p:sp>
        <p:nvSpPr>
          <p:cNvPr id="48" name="Google Shape;48;p74"/>
          <p:cNvSpPr txBox="1">
            <a:spLocks noGrp="1"/>
          </p:cNvSpPr>
          <p:nvPr>
            <p:ph type="title"/>
          </p:nvPr>
        </p:nvSpPr>
        <p:spPr>
          <a:xfrm rot="5400000">
            <a:off x="4732350" y="2171687"/>
            <a:ext cx="5851500" cy="20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9" name="Google Shape;49;p74"/>
          <p:cNvSpPr txBox="1">
            <a:spLocks noGrp="1"/>
          </p:cNvSpPr>
          <p:nvPr>
            <p:ph type="body" idx="1"/>
          </p:nvPr>
        </p:nvSpPr>
        <p:spPr>
          <a:xfrm rot="5400000">
            <a:off x="541350" y="190488"/>
            <a:ext cx="5851500" cy="6019799"/>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Google Shape;50;p74"/>
          <p:cNvSpPr txBox="1">
            <a:spLocks noGrp="1"/>
          </p:cNvSpPr>
          <p:nvPr>
            <p:ph type="dt" idx="10"/>
          </p:nvPr>
        </p:nvSpPr>
        <p:spPr>
          <a:xfrm>
            <a:off x="457200" y="6356353"/>
            <a:ext cx="2133599" cy="365099"/>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74"/>
          <p:cNvSpPr txBox="1">
            <a:spLocks noGrp="1"/>
          </p:cNvSpPr>
          <p:nvPr>
            <p:ph type="ftr" idx="11"/>
          </p:nvPr>
        </p:nvSpPr>
        <p:spPr>
          <a:xfrm>
            <a:off x="3124200" y="6356353"/>
            <a:ext cx="2895600" cy="365099"/>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4"/>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56"/>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2" name="Google Shape;62;p56"/>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lt1"/>
              </a:buClr>
              <a:buSzPts val="1800"/>
              <a:buChar char="•"/>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3" name="Google Shape;63;p56"/>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4" name="Google Shape;64;p56"/>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5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5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68" name="Google Shape;68;p57"/>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00"/>
              <a:buFont typeface="Arial"/>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9" name="Google Shape;69;p57"/>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sp>
        <p:nvSpPr>
          <p:cNvPr id="78" name="Google Shape;78;p59"/>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lvl="1" algn="ctr">
              <a:lnSpc>
                <a:spcPct val="100000"/>
              </a:lnSpc>
              <a:spcBef>
                <a:spcPts val="0"/>
              </a:spcBef>
              <a:spcAft>
                <a:spcPts val="0"/>
              </a:spcAft>
              <a:buClr>
                <a:srgbClr val="FFFFFF"/>
              </a:buClr>
              <a:buSzPts val="2800"/>
              <a:buFont typeface="Arial"/>
              <a:buNone/>
              <a:defRPr sz="2800">
                <a:solidFill>
                  <a:srgbClr val="FFFFFF"/>
                </a:solidFill>
              </a:defRPr>
            </a:lvl2pPr>
            <a:lvl3pPr lvl="2" algn="ctr">
              <a:lnSpc>
                <a:spcPct val="100000"/>
              </a:lnSpc>
              <a:spcBef>
                <a:spcPts val="0"/>
              </a:spcBef>
              <a:spcAft>
                <a:spcPts val="0"/>
              </a:spcAft>
              <a:buClr>
                <a:srgbClr val="FFFFFF"/>
              </a:buClr>
              <a:buSzPts val="2800"/>
              <a:buFont typeface="Arial"/>
              <a:buNone/>
              <a:defRPr sz="2800">
                <a:solidFill>
                  <a:srgbClr val="FFFFFF"/>
                </a:solidFill>
              </a:defRPr>
            </a:lvl3pPr>
            <a:lvl4pPr lvl="3" algn="ctr">
              <a:lnSpc>
                <a:spcPct val="100000"/>
              </a:lnSpc>
              <a:spcBef>
                <a:spcPts val="0"/>
              </a:spcBef>
              <a:spcAft>
                <a:spcPts val="0"/>
              </a:spcAft>
              <a:buClr>
                <a:srgbClr val="FFFFFF"/>
              </a:buClr>
              <a:buSzPts val="2800"/>
              <a:buFont typeface="Arial"/>
              <a:buNone/>
              <a:defRPr sz="2800">
                <a:solidFill>
                  <a:srgbClr val="FFFFFF"/>
                </a:solidFill>
              </a:defRPr>
            </a:lvl4pPr>
            <a:lvl5pPr lvl="4" algn="ctr">
              <a:lnSpc>
                <a:spcPct val="100000"/>
              </a:lnSpc>
              <a:spcBef>
                <a:spcPts val="0"/>
              </a:spcBef>
              <a:spcAft>
                <a:spcPts val="0"/>
              </a:spcAft>
              <a:buClr>
                <a:srgbClr val="FFFFFF"/>
              </a:buClr>
              <a:buSzPts val="2800"/>
              <a:buFont typeface="Arial"/>
              <a:buNone/>
              <a:defRPr sz="2800">
                <a:solidFill>
                  <a:srgbClr val="FFFFFF"/>
                </a:solidFill>
              </a:defRPr>
            </a:lvl5pPr>
            <a:lvl6pPr lvl="5" algn="ctr">
              <a:lnSpc>
                <a:spcPct val="100000"/>
              </a:lnSpc>
              <a:spcBef>
                <a:spcPts val="0"/>
              </a:spcBef>
              <a:spcAft>
                <a:spcPts val="0"/>
              </a:spcAft>
              <a:buClr>
                <a:srgbClr val="FFFFFF"/>
              </a:buClr>
              <a:buSzPts val="2800"/>
              <a:buFont typeface="Arial"/>
              <a:buNone/>
              <a:defRPr sz="2800">
                <a:solidFill>
                  <a:srgbClr val="FFFFFF"/>
                </a:solidFill>
              </a:defRPr>
            </a:lvl6pPr>
            <a:lvl7pPr lvl="6" algn="ctr">
              <a:lnSpc>
                <a:spcPct val="100000"/>
              </a:lnSpc>
              <a:spcBef>
                <a:spcPts val="0"/>
              </a:spcBef>
              <a:spcAft>
                <a:spcPts val="0"/>
              </a:spcAft>
              <a:buClr>
                <a:srgbClr val="FFFFFF"/>
              </a:buClr>
              <a:buSzPts val="2800"/>
              <a:buFont typeface="Arial"/>
              <a:buNone/>
              <a:defRPr sz="2800">
                <a:solidFill>
                  <a:srgbClr val="FFFFFF"/>
                </a:solidFill>
              </a:defRPr>
            </a:lvl7pPr>
            <a:lvl8pPr lvl="7" algn="ctr">
              <a:lnSpc>
                <a:spcPct val="100000"/>
              </a:lnSpc>
              <a:spcBef>
                <a:spcPts val="0"/>
              </a:spcBef>
              <a:spcAft>
                <a:spcPts val="0"/>
              </a:spcAft>
              <a:buClr>
                <a:srgbClr val="FFFFFF"/>
              </a:buClr>
              <a:buSzPts val="2800"/>
              <a:buFont typeface="Arial"/>
              <a:buNone/>
              <a:defRPr sz="2800">
                <a:solidFill>
                  <a:srgbClr val="FFFFFF"/>
                </a:solidFill>
              </a:defRPr>
            </a:lvl8pPr>
            <a:lvl9pPr lvl="8" algn="ctr">
              <a:lnSpc>
                <a:spcPct val="100000"/>
              </a:lnSpc>
              <a:spcBef>
                <a:spcPts val="0"/>
              </a:spcBef>
              <a:spcAft>
                <a:spcPts val="0"/>
              </a:spcAft>
              <a:buClr>
                <a:srgbClr val="FFFFFF"/>
              </a:buClr>
              <a:buSzPts val="2800"/>
              <a:buFont typeface="Arial"/>
              <a:buNone/>
              <a:defRPr sz="2800">
                <a:solidFill>
                  <a:srgbClr val="FFFFFF"/>
                </a:solidFill>
              </a:defRPr>
            </a:lvl9pPr>
          </a:lstStyle>
          <a:p>
            <a:endParaRPr/>
          </a:p>
        </p:txBody>
      </p:sp>
      <p:sp>
        <p:nvSpPr>
          <p:cNvPr id="79" name="Google Shape;79;p59"/>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noAutofit/>
          </a:bodyPr>
          <a:lstStyle>
            <a:lvl1pPr marL="457200" marR="0" lvl="0" indent="-228600" algn="l">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80" name="Google Shape;80;p59"/>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2.jp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5.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6.xml"/><Relationship Id="rId1"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7.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9"/>
        <p:cNvGrpSpPr/>
        <p:nvPr/>
      </p:nvGrpSpPr>
      <p:grpSpPr>
        <a:xfrm>
          <a:off x="0" y="0"/>
          <a:ext cx="0" cy="0"/>
          <a:chOff x="0" y="0"/>
          <a:chExt cx="0" cy="0"/>
        </a:xfrm>
      </p:grpSpPr>
      <p:pic>
        <p:nvPicPr>
          <p:cNvPr id="10" name="Google Shape;10;p52" descr="Mandt_SOO-DOH-Presentation_NO-TEXT_5.jpg"/>
          <p:cNvPicPr preferRelativeResize="0"/>
          <p:nvPr/>
        </p:nvPicPr>
        <p:blipFill rotWithShape="1">
          <a:blip r:embed="rId9">
            <a:alphaModFix/>
          </a:blip>
          <a:srcRect/>
          <a:stretch/>
        </p:blipFill>
        <p:spPr>
          <a:xfrm>
            <a:off x="0" y="0"/>
            <a:ext cx="9144000" cy="6858000"/>
          </a:xfrm>
          <a:prstGeom prst="rect">
            <a:avLst/>
          </a:prstGeom>
          <a:noFill/>
          <a:ln>
            <a:noFill/>
          </a:ln>
        </p:spPr>
      </p:pic>
      <p:sp>
        <p:nvSpPr>
          <p:cNvPr id="11" name="Google Shape;11;p52"/>
          <p:cNvSpPr txBox="1">
            <a:spLocks noGrp="1"/>
          </p:cNvSpPr>
          <p:nvPr>
            <p:ph type="title"/>
          </p:nvPr>
        </p:nvSpPr>
        <p:spPr>
          <a:xfrm>
            <a:off x="457200" y="-46037"/>
            <a:ext cx="8229600" cy="1143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Google Shape;12;p52"/>
          <p:cNvSpPr txBox="1">
            <a:spLocks noGrp="1"/>
          </p:cNvSpPr>
          <p:nvPr>
            <p:ph type="body" idx="1"/>
          </p:nvPr>
        </p:nvSpPr>
        <p:spPr>
          <a:xfrm>
            <a:off x="457200" y="1465264"/>
            <a:ext cx="8229600" cy="45261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52"/>
          <p:cNvSpPr txBox="1">
            <a:spLocks noGrp="1"/>
          </p:cNvSpPr>
          <p:nvPr>
            <p:ph type="dt" idx="10"/>
          </p:nvPr>
        </p:nvSpPr>
        <p:spPr>
          <a:xfrm>
            <a:off x="457200" y="6356353"/>
            <a:ext cx="2133599" cy="365099"/>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2"/>
          <p:cNvSpPr txBox="1">
            <a:spLocks noGrp="1"/>
          </p:cNvSpPr>
          <p:nvPr>
            <p:ph type="ftr" idx="11"/>
          </p:nvPr>
        </p:nvSpPr>
        <p:spPr>
          <a:xfrm>
            <a:off x="3124200" y="6356353"/>
            <a:ext cx="2895600" cy="365099"/>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52"/>
          <p:cNvSpPr txBox="1">
            <a:spLocks noGrp="1"/>
          </p:cNvSpPr>
          <p:nvPr>
            <p:ph type="sldNum" idx="12"/>
          </p:nvPr>
        </p:nvSpPr>
        <p:spPr>
          <a:xfrm>
            <a:off x="6553204" y="6356353"/>
            <a:ext cx="2133599" cy="36509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pic>
        <p:nvPicPr>
          <p:cNvPr id="54" name="Google Shape;54;p55" descr="Mandt_SOO-DOH-Presentation_NO-TEXT_5.jpg"/>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55" name="Google Shape;55;p55"/>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56" name="Google Shape;56;p55"/>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55"/>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p55"/>
          <p:cNvSpPr txBox="1">
            <a:spLocks noGrp="1"/>
          </p:cNvSpPr>
          <p:nvPr>
            <p:ph type="ftr" idx="11"/>
          </p:nvPr>
        </p:nvSpPr>
        <p:spPr>
          <a:xfrm>
            <a:off x="922421" y="6356350"/>
            <a:ext cx="733124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Google Shape;59;p5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pic>
        <p:nvPicPr>
          <p:cNvPr id="71" name="Google Shape;71;p58" descr="Mandt_SOO-DOH-Presentation_NO-TEXT_5.jpg"/>
          <p:cNvPicPr preferRelativeResize="0"/>
          <p:nvPr/>
        </p:nvPicPr>
        <p:blipFill rotWithShape="1">
          <a:blip r:embed="rId14">
            <a:alphaModFix/>
          </a:blip>
          <a:srcRect/>
          <a:stretch/>
        </p:blipFill>
        <p:spPr>
          <a:xfrm>
            <a:off x="0" y="0"/>
            <a:ext cx="9144000" cy="6858000"/>
          </a:xfrm>
          <a:prstGeom prst="rect">
            <a:avLst/>
          </a:prstGeom>
          <a:noFill/>
          <a:ln>
            <a:noFill/>
          </a:ln>
        </p:spPr>
      </p:pic>
      <p:sp>
        <p:nvSpPr>
          <p:cNvPr id="72" name="Google Shape;72;p58"/>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3" name="Google Shape;73;p58"/>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5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5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5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pic>
        <p:nvPicPr>
          <p:cNvPr id="151" name="Google Shape;151;p6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52" name="Google Shape;152;p60"/>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53" name="Google Shape;153;p60"/>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6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5" name="Google Shape;155;p6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6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pic>
        <p:nvPicPr>
          <p:cNvPr id="227" name="Google Shape;227;p62" descr="Mandt_SOO-DOH-Presentation_NO-TEXT_5.jpg"/>
          <p:cNvPicPr preferRelativeResize="0"/>
          <p:nvPr/>
        </p:nvPicPr>
        <p:blipFill rotWithShape="1">
          <a:blip r:embed="rId12">
            <a:alphaModFix/>
          </a:blip>
          <a:srcRect/>
          <a:stretch/>
        </p:blipFill>
        <p:spPr>
          <a:xfrm>
            <a:off x="0" y="0"/>
            <a:ext cx="9144000" cy="6858000"/>
          </a:xfrm>
          <a:prstGeom prst="rect">
            <a:avLst/>
          </a:prstGeom>
          <a:noFill/>
          <a:ln>
            <a:noFill/>
          </a:ln>
        </p:spPr>
      </p:pic>
      <p:sp>
        <p:nvSpPr>
          <p:cNvPr id="228" name="Google Shape;228;p62"/>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9" name="Google Shape;229;p62"/>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0" name="Google Shape;230;p6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1" name="Google Shape;231;p6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2" name="Google Shape;232;p6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3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pic>
        <p:nvPicPr>
          <p:cNvPr id="296" name="Google Shape;296;p67" descr="Mandt_SOO-DOH-Presentation_NO-TEXT_5.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97" name="Google Shape;297;p67"/>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298" name="Google Shape;298;p67"/>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9" name="Google Shape;299;p67"/>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0" name="Google Shape;300;p67"/>
          <p:cNvSpPr txBox="1">
            <a:spLocks noGrp="1"/>
          </p:cNvSpPr>
          <p:nvPr>
            <p:ph type="ftr" idx="11"/>
          </p:nvPr>
        </p:nvSpPr>
        <p:spPr>
          <a:xfrm>
            <a:off x="922421" y="6356350"/>
            <a:ext cx="733124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1" name="Google Shape;301;p67"/>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7"/>
        <p:cNvGrpSpPr/>
        <p:nvPr/>
      </p:nvGrpSpPr>
      <p:grpSpPr>
        <a:xfrm>
          <a:off x="0" y="0"/>
          <a:ext cx="0" cy="0"/>
          <a:chOff x="0" y="0"/>
          <a:chExt cx="0" cy="0"/>
        </a:xfrm>
      </p:grpSpPr>
      <p:pic>
        <p:nvPicPr>
          <p:cNvPr id="308" name="Google Shape;308;p69" descr="Mandt_SOO-DOH-Presentation_NO-TEXT_5.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09" name="Google Shape;309;p69"/>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endParaRPr/>
          </a:p>
        </p:txBody>
      </p:sp>
      <p:sp>
        <p:nvSpPr>
          <p:cNvPr id="310" name="Google Shape;310;p69"/>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69"/>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2" name="Google Shape;312;p69"/>
          <p:cNvSpPr txBox="1">
            <a:spLocks noGrp="1"/>
          </p:cNvSpPr>
          <p:nvPr>
            <p:ph type="ftr" idx="11"/>
          </p:nvPr>
        </p:nvSpPr>
        <p:spPr>
          <a:xfrm>
            <a:off x="922421" y="6356350"/>
            <a:ext cx="7331242"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3" name="Google Shape;313;p69"/>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7"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10.gif"/></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58.xml"/><Relationship Id="rId1" Type="http://schemas.openxmlformats.org/officeDocument/2006/relationships/slideLayout" Target="../slideLayouts/slideLayout9.xml"/><Relationship Id="rId4" Type="http://schemas.openxmlformats.org/officeDocument/2006/relationships/image" Target="../media/image44.gif"/></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1" descr="Picture1.jpg"/>
          <p:cNvPicPr preferRelativeResize="0"/>
          <p:nvPr/>
        </p:nvPicPr>
        <p:blipFill rotWithShape="1">
          <a:blip r:embed="rId3">
            <a:alphaModFix/>
          </a:blip>
          <a:srcRect/>
          <a:stretch/>
        </p:blipFill>
        <p:spPr>
          <a:xfrm>
            <a:off x="12" y="15851"/>
            <a:ext cx="9143983" cy="6858000"/>
          </a:xfrm>
          <a:prstGeom prst="rect">
            <a:avLst/>
          </a:prstGeom>
          <a:noFill/>
          <a:ln>
            <a:noFill/>
          </a:ln>
        </p:spPr>
      </p:pic>
      <p:sp>
        <p:nvSpPr>
          <p:cNvPr id="325" name="Google Shape;325;p1"/>
          <p:cNvSpPr txBox="1"/>
          <p:nvPr/>
        </p:nvSpPr>
        <p:spPr>
          <a:xfrm>
            <a:off x="5878279" y="1634854"/>
            <a:ext cx="2706599" cy="228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600"/>
              <a:buFont typeface="Calibri"/>
              <a:buNone/>
            </a:pPr>
            <a:r>
              <a:rPr lang="en-US" sz="2400" b="0" i="0" u="none" strike="noStrike" cap="none">
                <a:solidFill>
                  <a:schemeClr val="lt1"/>
                </a:solidFill>
                <a:latin typeface="Calibri"/>
                <a:ea typeface="Calibri"/>
                <a:cs typeface="Calibri"/>
                <a:sym typeface="Calibri"/>
              </a:rPr>
              <a:t>GOES-18 ABI L2+ Fire Detection and Characterization</a:t>
            </a: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Provisional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600"/>
              <a:buFont typeface="Calibri"/>
              <a:buNone/>
            </a:pPr>
            <a:r>
              <a:rPr lang="en-US" sz="2400" b="0" i="0" u="none" strike="noStrike" cap="none">
                <a:solidFill>
                  <a:schemeClr val="lt1"/>
                </a:solidFill>
                <a:latin typeface="Calibri"/>
                <a:ea typeface="Calibri"/>
                <a:cs typeface="Calibri"/>
                <a:sym typeface="Calibri"/>
              </a:rPr>
              <a:t>PS-PVR</a:t>
            </a:r>
            <a:endParaRPr sz="1400" b="0" i="0" u="none" strike="noStrike" cap="none">
              <a:solidFill>
                <a:srgbClr val="000000"/>
              </a:solidFill>
              <a:latin typeface="Arial"/>
              <a:ea typeface="Arial"/>
              <a:cs typeface="Arial"/>
              <a:sym typeface="Arial"/>
            </a:endParaRPr>
          </a:p>
        </p:txBody>
      </p:sp>
      <p:sp>
        <p:nvSpPr>
          <p:cNvPr id="326" name="Google Shape;326;p1"/>
          <p:cNvSpPr txBox="1"/>
          <p:nvPr/>
        </p:nvSpPr>
        <p:spPr>
          <a:xfrm>
            <a:off x="5446643" y="3505949"/>
            <a:ext cx="3498574" cy="242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888888"/>
              </a:buClr>
              <a:buSzPts val="500"/>
              <a:buFont typeface="Arial"/>
              <a:buNone/>
            </a:pPr>
            <a:r>
              <a:rPr lang="en-US" sz="2000" b="1" i="0" u="none" strike="noStrike" cap="none">
                <a:solidFill>
                  <a:srgbClr val="FFFF00"/>
                </a:solidFill>
                <a:latin typeface="Calibri"/>
                <a:ea typeface="Calibri"/>
                <a:cs typeface="Calibri"/>
                <a:sym typeface="Calibri"/>
              </a:rPr>
              <a:t>October 12, 2022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888888"/>
              </a:buClr>
              <a:buSzPts val="500"/>
              <a:buFont typeface="Arial"/>
              <a:buNone/>
            </a:pPr>
            <a:r>
              <a:rPr lang="en-US" sz="2000" b="0" i="0" u="none" strike="noStrike" cap="none">
                <a:solidFill>
                  <a:srgbClr val="FFFF00"/>
                </a:solidFill>
                <a:latin typeface="Calibri"/>
                <a:ea typeface="Calibri"/>
                <a:cs typeface="Calibri"/>
                <a:sym typeface="Calibri"/>
              </a:rPr>
              <a:t>GOES-R AWG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1240"/>
              </a:spcBef>
              <a:spcAft>
                <a:spcPts val="0"/>
              </a:spcAft>
              <a:buClr>
                <a:srgbClr val="888888"/>
              </a:buClr>
              <a:buSzPts val="450"/>
              <a:buFont typeface="Calibri"/>
              <a:buNone/>
            </a:pPr>
            <a:r>
              <a:rPr lang="en-US" sz="1800" b="0" i="0" u="none" strike="noStrike" cap="none">
                <a:solidFill>
                  <a:schemeClr val="lt1"/>
                </a:solidFill>
                <a:latin typeface="Calibri"/>
                <a:ea typeface="Calibri"/>
                <a:cs typeface="Calibri"/>
                <a:sym typeface="Calibri"/>
              </a:rPr>
              <a:t>Christopher Schmidt</a:t>
            </a:r>
            <a:r>
              <a:rPr lang="en-US" sz="1800" b="0" i="0" u="none" strike="noStrike" cap="none" baseline="30000">
                <a:solidFill>
                  <a:schemeClr val="lt1"/>
                </a:solidFill>
                <a:latin typeface="Calibri"/>
                <a:ea typeface="Calibri"/>
                <a:cs typeface="Calibri"/>
                <a:sym typeface="Calibri"/>
              </a:rPr>
              <a:t>1</a:t>
            </a:r>
            <a:r>
              <a:rPr lang="en-US"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40"/>
              </a:spcBef>
              <a:spcAft>
                <a:spcPts val="0"/>
              </a:spcAft>
              <a:buClr>
                <a:srgbClr val="888888"/>
              </a:buClr>
              <a:buSzPts val="450"/>
              <a:buFont typeface="Calibri"/>
              <a:buNone/>
            </a:pPr>
            <a:r>
              <a:rPr lang="en-US" sz="1800" b="0" i="0" u="none" strike="noStrike" cap="none">
                <a:solidFill>
                  <a:schemeClr val="lt1"/>
                </a:solidFill>
                <a:latin typeface="Calibri"/>
                <a:ea typeface="Calibri"/>
                <a:cs typeface="Calibri"/>
                <a:sym typeface="Calibri"/>
              </a:rPr>
              <a:t>Ivan Csiszar</a:t>
            </a:r>
            <a:r>
              <a:rPr lang="en-US" sz="1800" b="0" i="0" u="none" strike="noStrike" cap="none" baseline="30000">
                <a:solidFill>
                  <a:schemeClr val="lt1"/>
                </a:solidFill>
                <a:latin typeface="Calibri"/>
                <a:ea typeface="Calibri"/>
                <a:cs typeface="Calibri"/>
                <a:sym typeface="Calibri"/>
              </a:rPr>
              <a:t>2</a:t>
            </a:r>
            <a:r>
              <a:rPr lang="en-US" sz="1800" b="0" i="0" u="none" strike="noStrike" cap="none">
                <a:solidFill>
                  <a:schemeClr val="lt1"/>
                </a:solidFill>
                <a:latin typeface="Calibri"/>
                <a:ea typeface="Calibri"/>
                <a:cs typeface="Calibri"/>
                <a:sym typeface="Calibri"/>
              </a:rPr>
              <a:t>, Shobha Kondragunta</a:t>
            </a:r>
            <a:r>
              <a:rPr lang="en-US" sz="1800" b="0" i="0" u="none" strike="noStrike" cap="none" baseline="30000">
                <a:solidFill>
                  <a:schemeClr val="lt1"/>
                </a:solidFill>
                <a:latin typeface="Calibri"/>
                <a:ea typeface="Calibri"/>
                <a:cs typeface="Calibri"/>
                <a:sym typeface="Calibri"/>
              </a:rPr>
              <a:t>2</a:t>
            </a:r>
            <a:r>
              <a:rPr lang="en-US" sz="1800" b="0" i="0" u="none" strike="noStrike" cap="none">
                <a:solidFill>
                  <a:schemeClr val="lt1"/>
                </a:solidFill>
                <a:latin typeface="Calibri"/>
                <a:ea typeface="Calibri"/>
                <a:cs typeface="Calibri"/>
                <a:sym typeface="Calibri"/>
              </a:rPr>
              <a:t>, Wei Guo</a:t>
            </a:r>
            <a:r>
              <a:rPr lang="en-US" sz="1800" b="0" i="0" u="none" strike="noStrike" cap="none" baseline="30000">
                <a:solidFill>
                  <a:schemeClr val="lt1"/>
                </a:solidFill>
                <a:latin typeface="Calibri"/>
                <a:ea typeface="Calibri"/>
                <a:cs typeface="Calibri"/>
                <a:sym typeface="Calibri"/>
              </a:rPr>
              <a:t>3</a:t>
            </a:r>
            <a:endParaRPr sz="1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888888"/>
              </a:buClr>
              <a:buSzPts val="300"/>
              <a:buFont typeface="Arial"/>
              <a:buNone/>
            </a:pPr>
            <a:endParaRPr sz="12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888888"/>
              </a:buClr>
              <a:buSzPts val="350"/>
              <a:buFont typeface="Calibri"/>
              <a:buNone/>
            </a:pPr>
            <a:r>
              <a:rPr lang="en-US" sz="1400" b="0" i="0" u="none" strike="noStrike" cap="none" baseline="30000">
                <a:solidFill>
                  <a:schemeClr val="lt1"/>
                </a:solidFill>
                <a:latin typeface="Calibri"/>
                <a:ea typeface="Calibri"/>
                <a:cs typeface="Calibri"/>
                <a:sym typeface="Calibri"/>
              </a:rPr>
              <a:t>1</a:t>
            </a:r>
            <a:r>
              <a:rPr lang="en-US" sz="1400" b="0" i="0" u="none" strike="noStrike" cap="none">
                <a:solidFill>
                  <a:schemeClr val="lt1"/>
                </a:solidFill>
                <a:latin typeface="Calibri"/>
                <a:ea typeface="Calibri"/>
                <a:cs typeface="Calibri"/>
                <a:sym typeface="Calibri"/>
              </a:rPr>
              <a:t>CIMSS/UW-Madison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888888"/>
              </a:buClr>
              <a:buSzPts val="350"/>
              <a:buFont typeface="Calibri"/>
              <a:buNone/>
            </a:pPr>
            <a:r>
              <a:rPr lang="en-US" sz="1400" b="0" i="0" u="none" strike="noStrike" cap="none" baseline="30000">
                <a:solidFill>
                  <a:schemeClr val="lt1"/>
                </a:solidFill>
                <a:latin typeface="Calibri"/>
                <a:ea typeface="Calibri"/>
                <a:cs typeface="Calibri"/>
                <a:sym typeface="Calibri"/>
              </a:rPr>
              <a:t>2</a:t>
            </a:r>
            <a:r>
              <a:rPr lang="en-US" sz="1400" b="0" i="0" u="none" strike="noStrike" cap="none">
                <a:solidFill>
                  <a:schemeClr val="lt1"/>
                </a:solidFill>
                <a:latin typeface="Calibri"/>
                <a:ea typeface="Calibri"/>
                <a:cs typeface="Calibri"/>
                <a:sym typeface="Calibri"/>
              </a:rPr>
              <a:t>NOAA/NESDIS/STAR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888888"/>
              </a:buClr>
              <a:buSzPts val="350"/>
              <a:buFont typeface="Calibri"/>
              <a:buNone/>
            </a:pPr>
            <a:r>
              <a:rPr lang="en-US" sz="1400" b="0" i="0" u="none" strike="noStrike" cap="none" baseline="30000">
                <a:solidFill>
                  <a:schemeClr val="lt1"/>
                </a:solidFill>
                <a:latin typeface="Calibri"/>
                <a:ea typeface="Calibri"/>
                <a:cs typeface="Calibri"/>
                <a:sym typeface="Calibri"/>
              </a:rPr>
              <a:t>3</a:t>
            </a:r>
            <a:r>
              <a:rPr lang="en-US" sz="1400" b="0" i="0" u="none" strike="noStrike" cap="none">
                <a:solidFill>
                  <a:schemeClr val="lt1"/>
                </a:solidFill>
                <a:latin typeface="Calibri"/>
                <a:ea typeface="Calibri"/>
                <a:cs typeface="Calibri"/>
                <a:sym typeface="Calibri"/>
              </a:rPr>
              <a:t>IMSG at STAR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rgbClr val="FF9900"/>
                </a:solidFill>
                <a:latin typeface="Calibri"/>
                <a:ea typeface="Calibri"/>
                <a:cs typeface="Calibri"/>
                <a:sym typeface="Calibri"/>
              </a:rPr>
              <a:t>Qualitative Success Definitions</a:t>
            </a:r>
            <a:endParaRPr>
              <a:solidFill>
                <a:srgbClr val="FF9900"/>
              </a:solidFill>
            </a:endParaRPr>
          </a:p>
        </p:txBody>
      </p:sp>
      <p:sp>
        <p:nvSpPr>
          <p:cNvPr id="407" name="Google Shape;407;p1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10</a:t>
            </a:fld>
            <a:endParaRPr sz="1200" b="0" i="0" u="none" strike="noStrike" cap="none">
              <a:solidFill>
                <a:schemeClr val="lt1"/>
              </a:solidFill>
              <a:latin typeface="Calibri"/>
              <a:ea typeface="Calibri"/>
              <a:cs typeface="Calibri"/>
              <a:sym typeface="Calibri"/>
            </a:endParaRPr>
          </a:p>
        </p:txBody>
      </p:sp>
      <p:sp>
        <p:nvSpPr>
          <p:cNvPr id="408" name="Google Shape;408;p10"/>
          <p:cNvSpPr txBox="1"/>
          <p:nvPr/>
        </p:nvSpPr>
        <p:spPr>
          <a:xfrm>
            <a:off x="969225" y="1818050"/>
            <a:ext cx="1905900" cy="5583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409" name="Google Shape;409;p10"/>
          <p:cNvSpPr txBox="1"/>
          <p:nvPr/>
        </p:nvSpPr>
        <p:spPr>
          <a:xfrm>
            <a:off x="969225" y="4956675"/>
            <a:ext cx="1905900" cy="5583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2F2F2"/>
              </a:buClr>
              <a:buSzPts val="750"/>
              <a:buFont typeface="Calibri"/>
              <a:buNone/>
            </a:pPr>
            <a:r>
              <a:rPr lang="en-US" sz="3000" b="0" i="0" u="none" strike="noStrike" cap="none">
                <a:solidFill>
                  <a:srgbClr val="F2F2F2"/>
                </a:solidFill>
                <a:latin typeface="Calibri"/>
                <a:ea typeface="Calibri"/>
                <a:cs typeface="Calibri"/>
                <a:sym typeface="Calibri"/>
              </a:rPr>
              <a:t>FAILED</a:t>
            </a:r>
            <a:endParaRPr sz="1400" b="0" i="0" u="none" strike="noStrike" cap="none">
              <a:solidFill>
                <a:srgbClr val="000000"/>
              </a:solidFill>
              <a:latin typeface="Arial"/>
              <a:ea typeface="Arial"/>
              <a:cs typeface="Arial"/>
              <a:sym typeface="Arial"/>
            </a:endParaRPr>
          </a:p>
        </p:txBody>
      </p:sp>
      <p:sp>
        <p:nvSpPr>
          <p:cNvPr id="410" name="Google Shape;410;p10"/>
          <p:cNvSpPr txBox="1"/>
          <p:nvPr/>
        </p:nvSpPr>
        <p:spPr>
          <a:xfrm>
            <a:off x="969225" y="3398938"/>
            <a:ext cx="2941500" cy="5583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750"/>
              <a:buFont typeface="Calibri"/>
              <a:buNone/>
            </a:pPr>
            <a:r>
              <a:rPr lang="en-US" sz="3000" b="0" i="0" u="none" strike="noStrike" cap="none">
                <a:solidFill>
                  <a:schemeClr val="dk1"/>
                </a:solidFill>
                <a:latin typeface="Calibri"/>
                <a:ea typeface="Calibri"/>
                <a:cs typeface="Calibri"/>
                <a:sym typeface="Calibri"/>
              </a:rPr>
              <a:t>PARTIAL-PASSED</a:t>
            </a:r>
            <a:endParaRPr sz="1400" b="0" i="0" u="none" strike="noStrike" cap="none">
              <a:solidFill>
                <a:srgbClr val="000000"/>
              </a:solidFill>
              <a:latin typeface="Arial"/>
              <a:ea typeface="Arial"/>
              <a:cs typeface="Arial"/>
              <a:sym typeface="Arial"/>
            </a:endParaRPr>
          </a:p>
        </p:txBody>
      </p:sp>
      <p:sp>
        <p:nvSpPr>
          <p:cNvPr id="411" name="Google Shape;411;p10"/>
          <p:cNvSpPr txBox="1"/>
          <p:nvPr/>
        </p:nvSpPr>
        <p:spPr>
          <a:xfrm>
            <a:off x="3062900" y="1717400"/>
            <a:ext cx="5940300" cy="8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000"/>
              <a:buFont typeface="Calibri"/>
              <a:buNone/>
            </a:pPr>
            <a:r>
              <a:rPr lang="en-US" sz="2000" b="0" i="0" u="sng" strike="noStrike" cap="none">
                <a:solidFill>
                  <a:srgbClr val="FFFFFF"/>
                </a:solidFill>
                <a:latin typeface="Calibri"/>
                <a:ea typeface="Calibri"/>
                <a:cs typeface="Calibri"/>
                <a:sym typeface="Calibri"/>
              </a:rPr>
              <a:t>Specifications are met</a:t>
            </a:r>
            <a:r>
              <a:rPr lang="en-US" sz="2000" b="0" i="0" u="none" strike="noStrike" cap="none">
                <a:solidFill>
                  <a:srgbClr val="FFFFFF"/>
                </a:solidFill>
                <a:latin typeface="Calibri"/>
                <a:ea typeface="Calibri"/>
                <a:cs typeface="Calibri"/>
                <a:sym typeface="Calibri"/>
              </a:rPr>
              <a:t> for product performance.</a:t>
            </a:r>
            <a:endParaRPr sz="1400" b="0" i="0" u="none" strike="noStrike" cap="none">
              <a:solidFill>
                <a:srgbClr val="000000"/>
              </a:solidFill>
              <a:latin typeface="Arial"/>
              <a:ea typeface="Arial"/>
              <a:cs typeface="Arial"/>
              <a:sym typeface="Arial"/>
            </a:endParaRPr>
          </a:p>
        </p:txBody>
      </p:sp>
      <p:sp>
        <p:nvSpPr>
          <p:cNvPr id="412" name="Google Shape;412;p10"/>
          <p:cNvSpPr txBox="1"/>
          <p:nvPr/>
        </p:nvSpPr>
        <p:spPr>
          <a:xfrm>
            <a:off x="2937000" y="4874175"/>
            <a:ext cx="5940300" cy="8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000"/>
              <a:buFont typeface="Calibri"/>
              <a:buNone/>
            </a:pPr>
            <a:r>
              <a:rPr lang="en-US" sz="2000" b="0" i="0" u="sng" strike="noStrike" cap="none">
                <a:solidFill>
                  <a:srgbClr val="FFFFFF"/>
                </a:solidFill>
                <a:latin typeface="Calibri"/>
                <a:ea typeface="Calibri"/>
                <a:cs typeface="Calibri"/>
                <a:sym typeface="Calibri"/>
              </a:rPr>
              <a:t>Specifications are far from being met</a:t>
            </a:r>
            <a:r>
              <a:rPr lang="en-US" sz="2000" b="0" i="0" u="none" strike="noStrike" cap="none">
                <a:solidFill>
                  <a:srgbClr val="FFFFFF"/>
                </a:solidFill>
                <a:latin typeface="Calibri"/>
                <a:ea typeface="Calibri"/>
                <a:cs typeface="Calibri"/>
                <a:sym typeface="Calibri"/>
              </a:rPr>
              <a:t> </a:t>
            </a:r>
            <a:r>
              <a:rPr lang="en-US" sz="2000" b="0" i="0" u="none" strike="noStrike" cap="none">
                <a:solidFill>
                  <a:schemeClr val="lt1"/>
                </a:solidFill>
                <a:latin typeface="Calibri"/>
                <a:ea typeface="Calibri"/>
                <a:cs typeface="Calibri"/>
                <a:sym typeface="Calibri"/>
              </a:rPr>
              <a:t>for product performance.</a:t>
            </a:r>
            <a:endParaRPr sz="1400" b="0" i="0" u="none" strike="noStrike" cap="none">
              <a:solidFill>
                <a:srgbClr val="000000"/>
              </a:solidFill>
              <a:latin typeface="Arial"/>
              <a:ea typeface="Arial"/>
              <a:cs typeface="Arial"/>
              <a:sym typeface="Arial"/>
            </a:endParaRPr>
          </a:p>
        </p:txBody>
      </p:sp>
      <p:sp>
        <p:nvSpPr>
          <p:cNvPr id="413" name="Google Shape;413;p10"/>
          <p:cNvSpPr txBox="1"/>
          <p:nvPr/>
        </p:nvSpPr>
        <p:spPr>
          <a:xfrm>
            <a:off x="3999200" y="3337038"/>
            <a:ext cx="5004000" cy="89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2000"/>
              <a:buFont typeface="Calibri"/>
              <a:buNone/>
            </a:pPr>
            <a:r>
              <a:rPr lang="en-US" sz="2000" b="0" i="0" u="sng" strike="noStrike" cap="none">
                <a:solidFill>
                  <a:srgbClr val="FFFFFF"/>
                </a:solidFill>
                <a:latin typeface="Calibri"/>
                <a:ea typeface="Calibri"/>
                <a:cs typeface="Calibri"/>
                <a:sym typeface="Calibri"/>
              </a:rPr>
              <a:t>Specifications are close to being met </a:t>
            </a:r>
            <a:r>
              <a:rPr lang="en-US" sz="2000" b="0" i="0" u="none" strike="noStrike" cap="none">
                <a:solidFill>
                  <a:schemeClr val="lt1"/>
                </a:solidFill>
                <a:latin typeface="Calibri"/>
                <a:ea typeface="Calibri"/>
                <a:cs typeface="Calibri"/>
                <a:sym typeface="Calibri"/>
              </a:rPr>
              <a:t>for product performance.</a:t>
            </a:r>
            <a:r>
              <a:rPr lang="en-US" sz="2000" b="0" i="0" u="none" strike="noStrike" cap="none">
                <a:solidFill>
                  <a:srgbClr val="FFFFFF"/>
                </a:solidFill>
                <a:latin typeface="Calibri"/>
                <a:ea typeface="Calibri"/>
                <a:cs typeface="Calibri"/>
                <a:sym typeface="Calibri"/>
              </a:rPr>
              <a:t> Example:  Not meeting false positive requirement, but being within reason.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11"/>
          <p:cNvSpPr txBox="1">
            <a:spLocks noGrp="1"/>
          </p:cNvSpPr>
          <p:nvPr>
            <p:ph type="title"/>
          </p:nvPr>
        </p:nvSpPr>
        <p:spPr>
          <a:xfrm>
            <a:off x="457200" y="901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b="0" i="0" u="none" strike="noStrike" cap="none">
                <a:solidFill>
                  <a:schemeClr val="lt1"/>
                </a:solidFill>
                <a:latin typeface="Calibri"/>
                <a:ea typeface="Calibri"/>
                <a:cs typeface="Calibri"/>
                <a:sym typeface="Calibri"/>
              </a:rPr>
              <a:t>Review of GOES-18 Provisional PLPTs</a:t>
            </a:r>
            <a:endParaRPr/>
          </a:p>
        </p:txBody>
      </p:sp>
      <p:graphicFrame>
        <p:nvGraphicFramePr>
          <p:cNvPr id="420" name="Google Shape;420;p11"/>
          <p:cNvGraphicFramePr/>
          <p:nvPr/>
        </p:nvGraphicFramePr>
        <p:xfrm>
          <a:off x="60158" y="1667372"/>
          <a:ext cx="9039725" cy="4907390"/>
        </p:xfrm>
        <a:graphic>
          <a:graphicData uri="http://schemas.openxmlformats.org/drawingml/2006/table">
            <a:tbl>
              <a:tblPr>
                <a:noFill/>
                <a:tableStyleId>{CD5CD1CC-F514-4BA3-A51B-E7658FDEDC66}</a:tableStyleId>
              </a:tblPr>
              <a:tblGrid>
                <a:gridCol w="1572125">
                  <a:extLst>
                    <a:ext uri="{9D8B030D-6E8A-4147-A177-3AD203B41FA5}">
                      <a16:colId xmlns:a16="http://schemas.microsoft.com/office/drawing/2014/main" val="20000"/>
                    </a:ext>
                  </a:extLst>
                </a:gridCol>
                <a:gridCol w="3934325">
                  <a:extLst>
                    <a:ext uri="{9D8B030D-6E8A-4147-A177-3AD203B41FA5}">
                      <a16:colId xmlns:a16="http://schemas.microsoft.com/office/drawing/2014/main" val="20001"/>
                    </a:ext>
                  </a:extLst>
                </a:gridCol>
                <a:gridCol w="2983825">
                  <a:extLst>
                    <a:ext uri="{9D8B030D-6E8A-4147-A177-3AD203B41FA5}">
                      <a16:colId xmlns:a16="http://schemas.microsoft.com/office/drawing/2014/main" val="20002"/>
                    </a:ext>
                  </a:extLst>
                </a:gridCol>
                <a:gridCol w="549450">
                  <a:extLst>
                    <a:ext uri="{9D8B030D-6E8A-4147-A177-3AD203B41FA5}">
                      <a16:colId xmlns:a16="http://schemas.microsoft.com/office/drawing/2014/main" val="20003"/>
                    </a:ext>
                  </a:extLst>
                </a:gridCol>
              </a:tblGrid>
              <a:tr h="301800">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PLPT ID</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Descriptive Title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Criteria</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Pass</a:t>
                      </a:r>
                      <a:endParaRPr sz="1400" u="none" strike="noStrike" cap="none"/>
                    </a:p>
                  </a:txBody>
                  <a:tcPr marL="91450" marR="91450" marT="45725" marB="45725" anchor="ctr">
                    <a:solidFill>
                      <a:srgbClr val="BFBFBF"/>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ABI-FD_FHS01</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b="0" u="none" strike="noStrike" cap="none">
                          <a:solidFill>
                            <a:schemeClr val="dk1"/>
                          </a:solidFill>
                        </a:rPr>
                        <a:t>Verify that fire activity detected in FD products generated every 10 min is in accordance with expected measurement range (Mode 6)</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Products are generated when fires are present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01"/>
                  </a:ext>
                </a:extLst>
              </a:tr>
              <a:tr h="274325">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ABI-CONUS_FHS02</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b="0" u="none" strike="noStrike" cap="none">
                          <a:solidFill>
                            <a:schemeClr val="dk1"/>
                          </a:solidFill>
                        </a:rPr>
                        <a:t>Verify that fire activity detected in CONUS products generated every 5 min is in accordance with expected measurement range (Mode 6)</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Products are generated when fires are present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02"/>
                  </a:ext>
                </a:extLst>
              </a:tr>
              <a:tr h="274325">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ABI-MESO_FHS03</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b="0" u="none" strike="noStrike" cap="none">
                          <a:solidFill>
                            <a:schemeClr val="dk1"/>
                          </a:solidFill>
                        </a:rPr>
                        <a:t>Verify that fire activity detected in MESO products generated every 30 seconds is in accordance with expected measurement range </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Products are generated when fires are present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ABI-FD_FHS04</a:t>
                      </a:r>
                      <a:endParaRPr sz="12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b="0" u="none" strike="noStrike" cap="none">
                          <a:solidFill>
                            <a:schemeClr val="dk1"/>
                          </a:solidFill>
                        </a:rPr>
                        <a:t>Verify that fire-free pixels in FD products generated every 10 min are classified accordingly (Mode 6) *</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No more than 25% of the detected fires cannot be seen in the Band 7 and/or reference data</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FFFF00"/>
                    </a:solidFill>
                  </a:tcPr>
                </a:tc>
                <a:extLst>
                  <a:ext uri="{0D108BD9-81ED-4DB2-BD59-A6C34878D82A}">
                    <a16:rowId xmlns:a16="http://schemas.microsoft.com/office/drawing/2014/main" val="10004"/>
                  </a:ext>
                </a:extLst>
              </a:tr>
              <a:tr h="274325">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ABI-CONUS_FHS05</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b="0" u="none" strike="noStrike" cap="none">
                          <a:solidFill>
                            <a:schemeClr val="dk1"/>
                          </a:solidFill>
                        </a:rPr>
                        <a:t>Verify that fire-free pixels in CONUS products generated every 5 min are classified accordingly (Mode 6)</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No more than 25% of the detected fires cannot be seen in the Band 7 and/or reference data</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FFFF00"/>
                    </a:solidFill>
                  </a:tcPr>
                </a:tc>
                <a:extLst>
                  <a:ext uri="{0D108BD9-81ED-4DB2-BD59-A6C34878D82A}">
                    <a16:rowId xmlns:a16="http://schemas.microsoft.com/office/drawing/2014/main" val="10005"/>
                  </a:ext>
                </a:extLst>
              </a:tr>
              <a:tr h="274325">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ABI-MESO_FHS06</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b="0" u="none" strike="noStrike" cap="none">
                          <a:solidFill>
                            <a:schemeClr val="dk1"/>
                          </a:solidFill>
                        </a:rPr>
                        <a:t>Verify that fire-free pixels in MESO products generated every 30 seconds are classified accordingly (Mode 6)</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No more than 25% of the detected fires cannot be seen in the Band 7 and/or reference data</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FFFF00"/>
                    </a:solidFill>
                  </a:tcPr>
                </a:tc>
                <a:extLst>
                  <a:ext uri="{0D108BD9-81ED-4DB2-BD59-A6C34878D82A}">
                    <a16:rowId xmlns:a16="http://schemas.microsoft.com/office/drawing/2014/main" val="10006"/>
                  </a:ext>
                </a:extLst>
              </a:tr>
              <a:tr h="370850">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ABI-FD_FHS07</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b="0" u="none" strike="noStrike" cap="none">
                          <a:solidFill>
                            <a:schemeClr val="dk1"/>
                          </a:solidFill>
                        </a:rPr>
                        <a:t>Verify that fire-free pixels in FD products generated every 15 min are classified accordingly (Mode 4) </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No more than 25% of the detected fires cannot be seen in the Band 7 and/or reference data</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FFFF00"/>
                    </a:solidFill>
                  </a:tcPr>
                </a:tc>
                <a:extLst>
                  <a:ext uri="{0D108BD9-81ED-4DB2-BD59-A6C34878D82A}">
                    <a16:rowId xmlns:a16="http://schemas.microsoft.com/office/drawing/2014/main" val="10007"/>
                  </a:ext>
                </a:extLst>
              </a:tr>
              <a:tr h="370850">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ABI-CONUS_FHS08</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Verify that fire activity is detected in CONUS products generated every 5 min in accordance with expected measurement range (Mode 4)</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No more than 25% of the detected fires cannot be seen in the Band 7 and/or reference data</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FFFF00"/>
                    </a:solidFill>
                  </a:tcPr>
                </a:tc>
                <a:extLst>
                  <a:ext uri="{0D108BD9-81ED-4DB2-BD59-A6C34878D82A}">
                    <a16:rowId xmlns:a16="http://schemas.microsoft.com/office/drawing/2014/main" val="10008"/>
                  </a:ext>
                </a:extLst>
              </a:tr>
              <a:tr h="370850">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ABI-FD_FHS09</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Verify that fire-free pixels in FD products generated every 5 min are classified accordingly (Mode 4)</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Products are generated when fires are present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09"/>
                  </a:ext>
                </a:extLst>
              </a:tr>
              <a:tr h="370850">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ABI-CONUS_FHS10</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Verify that fire-free pixels in CONUS products generated every 5 min are classified accordingly (Mode 4)</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Products are generated when fires are present</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12"/>
          <p:cNvSpPr txBox="1">
            <a:spLocks noGrp="1"/>
          </p:cNvSpPr>
          <p:nvPr>
            <p:ph type="title"/>
          </p:nvPr>
        </p:nvSpPr>
        <p:spPr>
          <a:xfrm>
            <a:off x="457200" y="901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Calibri"/>
              <a:buNone/>
            </a:pPr>
            <a:r>
              <a:rPr lang="en-US" sz="3200" b="0" i="0" u="none" strike="noStrike" cap="none">
                <a:solidFill>
                  <a:schemeClr val="lt1"/>
                </a:solidFill>
                <a:latin typeface="Calibri"/>
                <a:ea typeface="Calibri"/>
                <a:cs typeface="Calibri"/>
                <a:sym typeface="Calibri"/>
              </a:rPr>
              <a:t>Review of GOES-18 Provisional PLPTs</a:t>
            </a:r>
            <a:endParaRPr/>
          </a:p>
        </p:txBody>
      </p:sp>
      <p:graphicFrame>
        <p:nvGraphicFramePr>
          <p:cNvPr id="427" name="Google Shape;427;p12"/>
          <p:cNvGraphicFramePr/>
          <p:nvPr/>
        </p:nvGraphicFramePr>
        <p:xfrm>
          <a:off x="60158" y="1041726"/>
          <a:ext cx="9039725" cy="4312960"/>
        </p:xfrm>
        <a:graphic>
          <a:graphicData uri="http://schemas.openxmlformats.org/drawingml/2006/table">
            <a:tbl>
              <a:tblPr>
                <a:noFill/>
                <a:tableStyleId>{CD5CD1CC-F514-4BA3-A51B-E7658FDEDC66}</a:tableStyleId>
              </a:tblPr>
              <a:tblGrid>
                <a:gridCol w="1572125">
                  <a:extLst>
                    <a:ext uri="{9D8B030D-6E8A-4147-A177-3AD203B41FA5}">
                      <a16:colId xmlns:a16="http://schemas.microsoft.com/office/drawing/2014/main" val="20000"/>
                    </a:ext>
                  </a:extLst>
                </a:gridCol>
                <a:gridCol w="3934325">
                  <a:extLst>
                    <a:ext uri="{9D8B030D-6E8A-4147-A177-3AD203B41FA5}">
                      <a16:colId xmlns:a16="http://schemas.microsoft.com/office/drawing/2014/main" val="20001"/>
                    </a:ext>
                  </a:extLst>
                </a:gridCol>
                <a:gridCol w="2983825">
                  <a:extLst>
                    <a:ext uri="{9D8B030D-6E8A-4147-A177-3AD203B41FA5}">
                      <a16:colId xmlns:a16="http://schemas.microsoft.com/office/drawing/2014/main" val="20002"/>
                    </a:ext>
                  </a:extLst>
                </a:gridCol>
                <a:gridCol w="549450">
                  <a:extLst>
                    <a:ext uri="{9D8B030D-6E8A-4147-A177-3AD203B41FA5}">
                      <a16:colId xmlns:a16="http://schemas.microsoft.com/office/drawing/2014/main" val="20003"/>
                    </a:ext>
                  </a:extLst>
                </a:gridCol>
              </a:tblGrid>
              <a:tr h="301800">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PLPT ID</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Descriptive Title</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Criteria</a:t>
                      </a:r>
                      <a:endParaRPr sz="1400" u="none" strike="noStrike" cap="none"/>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chemeClr val="dk1"/>
                        </a:buClr>
                        <a:buSzPts val="350"/>
                        <a:buFont typeface="Calibri"/>
                        <a:buNone/>
                      </a:pPr>
                      <a:r>
                        <a:rPr lang="en-US" sz="1400" b="1" i="0" u="none" strike="noStrike" cap="none"/>
                        <a:t>Pass</a:t>
                      </a:r>
                      <a:endParaRPr sz="1400" u="none" strike="noStrike" cap="none"/>
                    </a:p>
                  </a:txBody>
                  <a:tcPr marL="91450" marR="91450" marT="45725" marB="45725" anchor="ctr">
                    <a:solidFill>
                      <a:srgbClr val="BFBFBF"/>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ABI-FD_FHS11</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Assess performance of FD product for an extended period that includes some but not all seasonal variability, to demonstrate operational readiness.</a:t>
                      </a:r>
                      <a:endParaRPr sz="1400" u="none" strike="noStrike" cap="none"/>
                    </a:p>
                  </a:txBody>
                  <a:tcPr marL="91450" marR="91450" marT="45725" marB="45725" anchor="ctr">
                    <a:solidFill>
                      <a:schemeClr val="lt1"/>
                    </a:solidFill>
                  </a:tcPr>
                </a:tc>
                <a:tc>
                  <a:txBody>
                    <a:bodyPr/>
                    <a:lstStyle/>
                    <a:p>
                      <a:pPr marL="0" marR="0" lvl="0" indent="0" algn="l" rtl="0">
                        <a:lnSpc>
                          <a:spcPct val="100000"/>
                        </a:lnSpc>
                        <a:spcBef>
                          <a:spcPts val="0"/>
                        </a:spcBef>
                        <a:spcAft>
                          <a:spcPts val="0"/>
                        </a:spcAft>
                        <a:buClr>
                          <a:schemeClr val="dk1"/>
                        </a:buClr>
                        <a:buSzPts val="225"/>
                        <a:buFont typeface="Calibri"/>
                        <a:buNone/>
                      </a:pPr>
                      <a:r>
                        <a:rPr lang="en-US" sz="900" u="none" strike="noStrike" cap="none"/>
                        <a:t>• Performance assessment documented in terms of the probability of fire detection, as a function of sub-pixel characteristics and omission and commission error rates for a large and wide range of representative conditions.  Representative conditions include the full range of biomes and surface types and seasons present within the Full Disk, including but not limited to wildfires in boreal forest, rainforest, wooded mountains, grassy plains, and agricultural burning during the seasons present during the Provisional period.</a:t>
                      </a:r>
                      <a:endParaRPr sz="1400" u="none" strike="noStrike" cap="none"/>
                    </a:p>
                    <a:p>
                      <a:pPr marL="0" marR="0" lvl="0" indent="0" algn="l" rtl="0">
                        <a:lnSpc>
                          <a:spcPct val="100000"/>
                        </a:lnSpc>
                        <a:spcBef>
                          <a:spcPts val="0"/>
                        </a:spcBef>
                        <a:spcAft>
                          <a:spcPts val="0"/>
                        </a:spcAft>
                        <a:buClr>
                          <a:schemeClr val="dk1"/>
                        </a:buClr>
                        <a:buSzPts val="225"/>
                        <a:buFont typeface="Calibri"/>
                        <a:buNone/>
                      </a:pPr>
                      <a:r>
                        <a:rPr lang="en-US" sz="900" u="none" strike="noStrike" cap="none"/>
                        <a:t>• Product deficiencies documented and remediation strategies in place for known issues.</a:t>
                      </a:r>
                      <a:endParaRPr sz="1400" u="none" strike="noStrike" cap="none"/>
                    </a:p>
                    <a:p>
                      <a:pPr marL="0" marR="0" lvl="0" indent="0" algn="l" rtl="0">
                        <a:lnSpc>
                          <a:spcPct val="100000"/>
                        </a:lnSpc>
                        <a:spcBef>
                          <a:spcPts val="0"/>
                        </a:spcBef>
                        <a:spcAft>
                          <a:spcPts val="0"/>
                        </a:spcAft>
                        <a:buClr>
                          <a:schemeClr val="dk1"/>
                        </a:buClr>
                        <a:buSzPts val="225"/>
                        <a:buFont typeface="Calibri"/>
                        <a:buNone/>
                      </a:pPr>
                      <a:r>
                        <a:rPr lang="en-US" sz="900" u="none" strike="noStrike" cap="none"/>
                        <a:t>• Impacts from challenges with upstream dependencies documented.</a:t>
                      </a:r>
                      <a:endParaRPr sz="1400" u="none" strike="noStrike" cap="none"/>
                    </a:p>
                    <a:p>
                      <a:pPr marL="0" marR="0" lvl="0" indent="0" algn="l" rtl="0">
                        <a:lnSpc>
                          <a:spcPct val="100000"/>
                        </a:lnSpc>
                        <a:spcBef>
                          <a:spcPts val="0"/>
                        </a:spcBef>
                        <a:spcAft>
                          <a:spcPts val="0"/>
                        </a:spcAft>
                        <a:buClr>
                          <a:schemeClr val="dk1"/>
                        </a:buClr>
                        <a:buSzPts val="225"/>
                        <a:buFont typeface="Calibri"/>
                        <a:buNone/>
                      </a:pPr>
                      <a:r>
                        <a:rPr lang="en-US" sz="900" u="none" strike="noStrike" cap="none"/>
                        <a:t>• Feedback from the primary users (NWS, NESDIS, NRL, etc.) is summarized and documented.</a:t>
                      </a:r>
                      <a:endParaRPr sz="1400" u="none" strike="noStrike" cap="none"/>
                    </a:p>
                    <a:p>
                      <a:pPr marL="0" marR="0" lvl="0" indent="0" algn="l" rtl="0">
                        <a:lnSpc>
                          <a:spcPct val="100000"/>
                        </a:lnSpc>
                        <a:spcBef>
                          <a:spcPts val="0"/>
                        </a:spcBef>
                        <a:spcAft>
                          <a:spcPts val="0"/>
                        </a:spcAft>
                        <a:buClr>
                          <a:schemeClr val="dk1"/>
                        </a:buClr>
                        <a:buSzPts val="225"/>
                        <a:buFont typeface="Calibri"/>
                        <a:buNone/>
                      </a:pPr>
                      <a:r>
                        <a:rPr lang="en-US" sz="900" u="none" strike="noStrike" cap="none"/>
                        <a:t>• Product is ready for operational use and for use in scientific publications to document product performance.</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01"/>
                  </a:ext>
                </a:extLst>
              </a:tr>
              <a:tr h="274325">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ABI-CONUS_FHS12</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Assess performance of FD product for an extended period that includes some but not all seasonal variability, to demonstrate operational readiness.</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25"/>
                        <a:buFont typeface="Calibri"/>
                        <a:buNone/>
                      </a:pPr>
                      <a:r>
                        <a:rPr lang="en-US" sz="900" u="none" strike="noStrike" cap="none"/>
                        <a:t>Same as ABI-FD_FHS11 but for CONUS products</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02"/>
                  </a:ext>
                </a:extLst>
              </a:tr>
              <a:tr h="274325">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ABI-MESO_FHS13</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50"/>
                        <a:buFont typeface="Calibri"/>
                        <a:buNone/>
                      </a:pPr>
                      <a:r>
                        <a:rPr lang="en-US" sz="1000" u="none" strike="noStrike" cap="none"/>
                        <a:t>Assess performance of FD product for an extended period that includes some but not all seasonal variability, to demonstrate operational readiness.</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225"/>
                        <a:buFont typeface="Calibri"/>
                        <a:buNone/>
                      </a:pPr>
                      <a:r>
                        <a:rPr lang="en-US" sz="900" u="none" strike="noStrike" cap="none"/>
                        <a:t>Same as ABI-FD_FHS11 but for MESO products</a:t>
                      </a:r>
                      <a:endParaRPr sz="1400" u="none" strike="noStrike" cap="none"/>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450"/>
                        <a:buFont typeface="Calibri"/>
                        <a:buNone/>
                      </a:pPr>
                      <a:endParaRPr sz="1800" u="none" strike="noStrike" cap="none"/>
                    </a:p>
                  </a:txBody>
                  <a:tcPr marL="91450" marR="91450" marT="45725" marB="45725" anchor="ctr">
                    <a:solidFill>
                      <a:srgbClr val="00B050"/>
                    </a:solidFill>
                  </a:tcPr>
                </a:tc>
                <a:extLst>
                  <a:ext uri="{0D108BD9-81ED-4DB2-BD59-A6C34878D82A}">
                    <a16:rowId xmlns:a16="http://schemas.microsoft.com/office/drawing/2014/main" val="10003"/>
                  </a:ext>
                </a:extLst>
              </a:tr>
            </a:tbl>
          </a:graphicData>
        </a:graphic>
      </p:graphicFrame>
      <p:sp>
        <p:nvSpPr>
          <p:cNvPr id="428" name="Google Shape;428;p12"/>
          <p:cNvSpPr txBox="1"/>
          <p:nvPr/>
        </p:nvSpPr>
        <p:spPr>
          <a:xfrm>
            <a:off x="306976" y="5313946"/>
            <a:ext cx="4950824" cy="12466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50"/>
              <a:buFont typeface="Calibri"/>
              <a:buNone/>
            </a:pPr>
            <a:r>
              <a:rPr lang="en-US" sz="1400" b="0" i="0" u="none" strike="noStrike" cap="none" dirty="0">
                <a:solidFill>
                  <a:schemeClr val="lt1"/>
                </a:solidFill>
                <a:latin typeface="Calibri"/>
                <a:ea typeface="Calibri"/>
                <a:cs typeface="Calibri"/>
                <a:sym typeface="Calibri"/>
              </a:rPr>
              <a:t>Full test plans and procedures are given in the ABI L2+ Fire Hot Spot (FHS) Readiness, Implementation, and Management Plan (RIMP v2.0; </a:t>
            </a:r>
            <a:r>
              <a:rPr lang="en-US" sz="1400" b="0" i="0" u="none" strike="noStrike" cap="none" dirty="0" smtClean="0">
                <a:solidFill>
                  <a:schemeClr val="lt1"/>
                </a:solidFill>
                <a:latin typeface="Calibri"/>
                <a:ea typeface="Calibri"/>
                <a:cs typeface="Calibri"/>
                <a:sym typeface="Calibri"/>
              </a:rPr>
              <a:t>410-R-RIMP-0328</a:t>
            </a:r>
            <a:r>
              <a:rPr lang="en-US" sz="1400" b="0" i="0" u="none" strike="noStrike" cap="none" dirty="0">
                <a:solidFill>
                  <a:schemeClr val="lt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3"/>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400"/>
              <a:t>Issues requiring resolution</a:t>
            </a:r>
            <a:endParaRPr/>
          </a:p>
        </p:txBody>
      </p:sp>
      <p:sp>
        <p:nvSpPr>
          <p:cNvPr id="435" name="Google Shape;435;p13"/>
          <p:cNvSpPr txBox="1"/>
          <p:nvPr/>
        </p:nvSpPr>
        <p:spPr>
          <a:xfrm>
            <a:off x="213714" y="1139767"/>
            <a:ext cx="8726604" cy="440116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Calibri"/>
                <a:ea typeface="Calibri"/>
                <a:cs typeface="Calibri"/>
                <a:sym typeface="Calibri"/>
              </a:rPr>
              <a:t>Algorithm delays at night due apparently to warm, moist air: the brightness temperature difference between bands 7 and 14 remains elevated after the solar correction is no longer applied due to atmospheric conditions, causing large areas where all non-cloud pixels require more than 20 loops to find a background temperature.  This leads to large delays and data drop-outs in the ground system.  A similar issue during the day due to reflected solar radiation was resolved with threshold corrections.  This requires a reworking of the background temperature calculation.  (a more inclusive fix in any case)  This also causes large areas of low possibility false alarms at times.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Calibri"/>
                <a:ea typeface="Calibri"/>
                <a:cs typeface="Calibri"/>
                <a:sym typeface="Calibri"/>
              </a:rPr>
              <a:t>Reflections due to solar farms and water clouds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000"/>
              <a:buFont typeface="Arial"/>
              <a:buChar char="•"/>
            </a:pPr>
            <a:r>
              <a:rPr lang="en-US" sz="2000" b="0" i="0" u="none" strike="noStrike" cap="none" dirty="0">
                <a:solidFill>
                  <a:schemeClr val="lt1"/>
                </a:solidFill>
                <a:latin typeface="Calibri"/>
                <a:ea typeface="Calibri"/>
                <a:cs typeface="Calibri"/>
                <a:sym typeface="Calibri"/>
              </a:rPr>
              <a:t>Isolated urban heat islands and bare soil that can look like hotspots (can cause code 10 “processed” false alarms, particularly vexing for HMS operators)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000"/>
              <a:buFont typeface="Arial"/>
              <a:buChar char="•"/>
            </a:pPr>
            <a:r>
              <a:rPr lang="en-US" sz="2000" b="0" i="0" u="none" strike="noStrike" cap="none" dirty="0">
                <a:solidFill>
                  <a:srgbClr val="FFFF00"/>
                </a:solidFill>
                <a:latin typeface="Calibri"/>
                <a:ea typeface="Calibri"/>
                <a:cs typeface="Calibri"/>
                <a:sym typeface="Calibri"/>
              </a:rPr>
              <a:t>Hawaii and other islands are missing from some ancillary datasets that derived in whole or part from one particular USGS AVHRR landcover dataset</a:t>
            </a:r>
            <a:endParaRPr sz="1400" b="0" i="0" u="none" strike="noStrike" cap="none" dirty="0">
              <a:solidFill>
                <a:srgbClr val="FFFF00"/>
              </a:solidFill>
              <a:latin typeface="Arial"/>
              <a:ea typeface="Arial"/>
              <a:cs typeface="Arial"/>
              <a:sym typeface="Arial"/>
            </a:endParaRPr>
          </a:p>
        </p:txBody>
      </p:sp>
      <p:sp>
        <p:nvSpPr>
          <p:cNvPr id="436" name="Google Shape;436;p13"/>
          <p:cNvSpPr/>
          <p:nvPr/>
        </p:nvSpPr>
        <p:spPr>
          <a:xfrm>
            <a:off x="4454820" y="327511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7" name="Google Shape;437;p1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13</a:t>
            </a:fld>
            <a:endParaRPr sz="1200">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14"/>
          <p:cNvSpPr txBox="1">
            <a:spLocks noGrp="1"/>
          </p:cNvSpPr>
          <p:nvPr>
            <p:ph type="title"/>
          </p:nvPr>
        </p:nvSpPr>
        <p:spPr>
          <a:xfrm>
            <a:off x="1564350" y="288575"/>
            <a:ext cx="5961300" cy="113070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latin typeface="Calibri"/>
                <a:ea typeface="Calibri"/>
                <a:cs typeface="Calibri"/>
                <a:sym typeface="Calibri"/>
              </a:rPr>
              <a:t>User Feedback</a:t>
            </a:r>
            <a:br>
              <a:rPr lang="en-US">
                <a:latin typeface="Calibri"/>
                <a:ea typeface="Calibri"/>
                <a:cs typeface="Calibri"/>
                <a:sym typeface="Calibri"/>
              </a:rPr>
            </a:br>
            <a:r>
              <a:rPr lang="en-US" sz="2000">
                <a:latin typeface="Calibri"/>
                <a:ea typeface="Calibri"/>
                <a:cs typeface="Calibri"/>
                <a:sym typeface="Calibri"/>
              </a:rPr>
              <a:t>(all ABIs)</a:t>
            </a:r>
            <a:endParaRPr>
              <a:latin typeface="Calibri"/>
              <a:ea typeface="Calibri"/>
              <a:cs typeface="Calibri"/>
              <a:sym typeface="Calibri"/>
            </a:endParaRPr>
          </a:p>
        </p:txBody>
      </p:sp>
      <p:sp>
        <p:nvSpPr>
          <p:cNvPr id="443" name="Google Shape;443;p14"/>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normAutofit fontScale="85000" lnSpcReduction="10000"/>
          </a:bodyPr>
          <a:lstStyle/>
          <a:p>
            <a:pPr marL="285750" lvl="0"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There has been very little GOES-18-specific feedback given the relatively limited time it has been available, the co-location with GOES-17, the intermingling of the two during the interleave periods</a:t>
            </a:r>
            <a:endParaRPr dirty="0"/>
          </a:p>
          <a:p>
            <a:pPr marL="285750" lvl="0"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Users have not reported noticeable differences during the interleave periods – this was expected</a:t>
            </a:r>
            <a:endParaRPr dirty="0"/>
          </a:p>
          <a:p>
            <a:pPr marL="285750" lvl="0"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Some NWS WFOs do use the L2 FHS product, there are shortcomings with AWIPS displays</a:t>
            </a:r>
            <a:endParaRPr dirty="0"/>
          </a:p>
          <a:p>
            <a:pPr marL="742950" lvl="1"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Production of the mesoscale FDCA was received very positively</a:t>
            </a:r>
            <a:endParaRPr dirty="0"/>
          </a:p>
          <a:p>
            <a:pPr marL="742950" lvl="1"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Introduction of the metadata mask into AWIPS was received very well, some forecasters stated they preferred having access to it despite the visibility of false alarms </a:t>
            </a:r>
            <a:endParaRPr dirty="0"/>
          </a:p>
          <a:p>
            <a:pPr marL="285750" lvl="0"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Smoke/aerosol work is underway</a:t>
            </a:r>
            <a:endParaRPr dirty="0"/>
          </a:p>
          <a:p>
            <a:pPr marL="742950" lvl="1"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Very good results for known fires</a:t>
            </a:r>
            <a:endParaRPr dirty="0"/>
          </a:p>
          <a:p>
            <a:pPr marL="742950" lvl="1"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FDCA is key to the Regional ABI and VIIRS Emissions (RAVE) product, validation paper “Hourly Biomass Burning Emission Product from Blended Geostationary and Polar-orbiting Satellites for Air Quality Forecasting Applications” has been published (https://doi.org/10.1016/j.rse.2022.113237)</a:t>
            </a:r>
            <a:endParaRPr dirty="0"/>
          </a:p>
          <a:p>
            <a:pPr marL="742950" lvl="1" indent="-285750" algn="l" rtl="0">
              <a:lnSpc>
                <a:spcPct val="115000"/>
              </a:lnSpc>
              <a:spcBef>
                <a:spcPts val="0"/>
              </a:spcBef>
              <a:spcAft>
                <a:spcPts val="0"/>
              </a:spcAft>
              <a:buSzPct val="108108"/>
              <a:buFont typeface="Arial"/>
              <a:buChar char="•"/>
            </a:pPr>
            <a:r>
              <a:rPr lang="en-US" dirty="0">
                <a:solidFill>
                  <a:schemeClr val="lt1"/>
                </a:solidFill>
              </a:rPr>
              <a:t>Additional validation underway, initial results are very positive showing good correlation between emissions generated using the FDCA and ground sensors</a:t>
            </a:r>
            <a:endParaRPr dirty="0">
              <a:solidFill>
                <a:schemeClr val="lt1"/>
              </a:solidFill>
            </a:endParaRPr>
          </a:p>
          <a:p>
            <a:pPr marL="285750" lvl="0"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Low detection rate at night: FIREX-AQ researchers noted that the detection rate at night seemed low; this was a side-effect of the sensitivity reductions made during previous updates</a:t>
            </a:r>
          </a:p>
          <a:p>
            <a:pPr marL="285750" lvl="0" indent="-285750" algn="l" rtl="0">
              <a:lnSpc>
                <a:spcPct val="115000"/>
              </a:lnSpc>
              <a:spcBef>
                <a:spcPts val="0"/>
              </a:spcBef>
              <a:spcAft>
                <a:spcPts val="0"/>
              </a:spcAft>
              <a:buSzPct val="108108"/>
              <a:buFont typeface="Arial"/>
              <a:buChar char="•"/>
            </a:pPr>
            <a:r>
              <a:rPr lang="en-US" dirty="0">
                <a:latin typeface="Calibri"/>
                <a:ea typeface="Calibri"/>
                <a:cs typeface="Calibri"/>
                <a:sym typeface="Calibri"/>
              </a:rPr>
              <a:t>NESDIS/SAB/HMS – Hawaii is not being processed; updated validation for algorithm since July 2019 update shows a very strong improvement, updated validation paper in preparation</a:t>
            </a:r>
            <a:endParaRPr dirty="0"/>
          </a:p>
        </p:txBody>
      </p:sp>
      <p:sp>
        <p:nvSpPr>
          <p:cNvPr id="444" name="Google Shape;444;p14"/>
          <p:cNvSpPr txBox="1">
            <a:spLocks noGrp="1"/>
          </p:cNvSpPr>
          <p:nvPr>
            <p:ph type="sldNum" idx="12"/>
          </p:nvPr>
        </p:nvSpPr>
        <p:spPr>
          <a:xfrm>
            <a:off x="6553200" y="6356350"/>
            <a:ext cx="2133599" cy="365125"/>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14</a:t>
            </a:fld>
            <a:endParaRPr sz="1200">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48"/>
          <p:cNvSpPr txBox="1">
            <a:spLocks noGrp="1"/>
          </p:cNvSpPr>
          <p:nvPr>
            <p:ph type="title"/>
          </p:nvPr>
        </p:nvSpPr>
        <p:spPr>
          <a:xfrm>
            <a:off x="1599862" y="226429"/>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900"/>
              <a:buFont typeface="Arial"/>
              <a:buNone/>
            </a:pPr>
            <a:r>
              <a:rPr lang="en-US" sz="3600" b="0" i="0" u="none" strike="noStrike" cap="none">
                <a:solidFill>
                  <a:srgbClr val="FFFFFF"/>
                </a:solidFill>
                <a:latin typeface="Calibri"/>
                <a:ea typeface="Calibri"/>
                <a:cs typeface="Calibri"/>
                <a:sym typeface="Calibri"/>
              </a:rPr>
              <a:t>Provisional Validation</a:t>
            </a:r>
            <a:br>
              <a:rPr lang="en-US" sz="3600" b="0" i="0" u="none" strike="noStrike" cap="none">
                <a:solidFill>
                  <a:srgbClr val="FFFFFF"/>
                </a:solidFill>
                <a:latin typeface="Calibri"/>
                <a:ea typeface="Calibri"/>
                <a:cs typeface="Calibri"/>
                <a:sym typeface="Calibri"/>
              </a:rPr>
            </a:br>
            <a:r>
              <a:rPr lang="en-US" sz="3600" b="0" i="0" u="none" strike="noStrike" cap="none">
                <a:solidFill>
                  <a:srgbClr val="FFFFFF"/>
                </a:solidFill>
                <a:latin typeface="Calibri"/>
                <a:ea typeface="Calibri"/>
                <a:cs typeface="Calibri"/>
                <a:sym typeface="Calibri"/>
              </a:rPr>
              <a:t>Assessment</a:t>
            </a:r>
            <a:endParaRPr/>
          </a:p>
        </p:txBody>
      </p:sp>
      <p:graphicFrame>
        <p:nvGraphicFramePr>
          <p:cNvPr id="996" name="Google Shape;996;p48"/>
          <p:cNvGraphicFramePr/>
          <p:nvPr/>
        </p:nvGraphicFramePr>
        <p:xfrm>
          <a:off x="237112" y="1298952"/>
          <a:ext cx="8686800" cy="4354610"/>
        </p:xfrm>
        <a:graphic>
          <a:graphicData uri="http://schemas.openxmlformats.org/drawingml/2006/table">
            <a:tbl>
              <a:tblPr>
                <a:noFill/>
                <a:tableStyleId>{CD5CD1CC-F514-4BA3-A51B-E7658FDEDC66}</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ts val="500"/>
                        <a:buFont typeface="Arial"/>
                        <a:buNone/>
                      </a:pPr>
                      <a:r>
                        <a:rPr lang="en-US" sz="2000" b="1" u="none" strike="noStrike" cap="none">
                          <a:solidFill>
                            <a:srgbClr val="FFFFFF"/>
                          </a:solidFill>
                          <a:latin typeface="Calibri"/>
                          <a:ea typeface="Calibri"/>
                          <a:cs typeface="Calibri"/>
                          <a:sym typeface="Calibri"/>
                        </a:rPr>
                        <a:t>Success Criteria</a:t>
                      </a:r>
                      <a:endParaRPr sz="2000" b="1" u="none" strike="noStrike" cap="none">
                        <a:solidFill>
                          <a:srgbClr val="FFFFFF"/>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00000"/>
                        </a:buClr>
                        <a:buSzPts val="500"/>
                        <a:buFont typeface="Arial"/>
                        <a:buNone/>
                      </a:pPr>
                      <a:r>
                        <a:rPr lang="en-US" sz="2000" b="1" u="none" strike="noStrike" cap="none">
                          <a:solidFill>
                            <a:srgbClr val="FFFFFF"/>
                          </a:solidFill>
                          <a:latin typeface="Calibri"/>
                          <a:ea typeface="Calibri"/>
                          <a:cs typeface="Calibri"/>
                          <a:sym typeface="Calibri"/>
                        </a:rPr>
                        <a:t>Assessment</a:t>
                      </a:r>
                      <a:endParaRPr sz="1400" u="none" strike="noStrike" cap="none"/>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val="10000"/>
                  </a:ext>
                </a:extLst>
              </a:tr>
              <a:tr h="470750">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a:solidFill>
                            <a:schemeClr val="dk1"/>
                          </a:solidFill>
                          <a:latin typeface="Calibri"/>
                          <a:ea typeface="Calibri"/>
                          <a:cs typeface="Calibri"/>
                          <a:sym typeface="Calibri"/>
                        </a:rPr>
                        <a:t>Performance assessment documented in terms of the probability of fire detection, as a function of sub-pixel characteristics and omission and commission error rates for a large and wide range of representative conditions. Representative conditions include the full range of biomes and surface types and seasons present within the Full Disk, including but not limited to wildfires in boreal forest, rainforest, wooded mountains, grassy plains, and agricultural burning during the seasons present during the Provisional period.</a:t>
                      </a:r>
                      <a:endParaRPr sz="120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solidFill>
                            <a:schemeClr val="dk1"/>
                          </a:solidFill>
                          <a:latin typeface="Calibri"/>
                          <a:ea typeface="Calibri"/>
                          <a:cs typeface="Calibri"/>
                          <a:sym typeface="Calibri"/>
                        </a:rPr>
                        <a:t>Commission rates are low to moderate depending on basis for comparison for highest confidence fire class.  Omission rates appear to be as expected based on intensity of omitted fires.  Commission rates are high for lowest possibility classes, most are caused by reflective clouds, solar farms, and surface features that mimic hotspots (urban areas, bare ground).</a:t>
                      </a:r>
                      <a:endParaRPr sz="120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1"/>
                  </a:ext>
                </a:extLst>
              </a:tr>
              <a:tr h="470750">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a:solidFill>
                            <a:schemeClr val="dk1"/>
                          </a:solidFill>
                          <a:latin typeface="Calibri"/>
                          <a:ea typeface="Calibri"/>
                          <a:cs typeface="Calibri"/>
                          <a:sym typeface="Calibri"/>
                        </a:rPr>
                        <a:t>Product deficiencies documented and remediation strategies in place for known issues.</a:t>
                      </a:r>
                      <a:endParaRPr sz="12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a:solidFill>
                            <a:schemeClr val="dk1"/>
                          </a:solidFill>
                          <a:latin typeface="Calibri"/>
                          <a:ea typeface="Calibri"/>
                          <a:cs typeface="Calibri"/>
                          <a:sym typeface="Calibri"/>
                        </a:rPr>
                        <a:t>Pathway for algorithm updates identified (use of additional bands, refined background calculations)</a:t>
                      </a:r>
                      <a:endParaRPr sz="12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r h="409100">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a:solidFill>
                            <a:schemeClr val="dk1"/>
                          </a:solidFill>
                          <a:latin typeface="Calibri"/>
                          <a:ea typeface="Calibri"/>
                          <a:cs typeface="Calibri"/>
                          <a:sym typeface="Calibri"/>
                        </a:rPr>
                        <a:t>Impacts from challenges with upstream dependencies documented.</a:t>
                      </a:r>
                      <a:endParaRPr sz="120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solidFill>
                            <a:schemeClr val="dk1"/>
                          </a:solidFill>
                          <a:latin typeface="Calibri"/>
                          <a:ea typeface="Calibri"/>
                          <a:cs typeface="Calibri"/>
                          <a:sym typeface="Calibri"/>
                        </a:rPr>
                        <a:t>No L2 upstream dependencies.</a:t>
                      </a:r>
                      <a:endParaRPr sz="120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a:solidFill>
                            <a:schemeClr val="dk1"/>
                          </a:solidFill>
                          <a:latin typeface="Calibri"/>
                          <a:ea typeface="Calibri"/>
                          <a:cs typeface="Calibri"/>
                          <a:sym typeface="Calibri"/>
                        </a:rPr>
                        <a:t>Feedback from the primary users (NWS, NESDIS, NRL, etc.) is summarized and documented.</a:t>
                      </a:r>
                      <a:endParaRPr sz="120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u="none" strike="noStrike" cap="none">
                          <a:solidFill>
                            <a:schemeClr val="dk1"/>
                          </a:solidFill>
                          <a:latin typeface="Calibri"/>
                          <a:ea typeface="Calibri"/>
                          <a:cs typeface="Calibri"/>
                          <a:sym typeface="Calibri"/>
                        </a:rPr>
                        <a:t>Positive feedback from NWS for mesoscale product and fire metadata mask. NESDIS users reported improved false alarms. Air quality modelers report that for known fires performance is very good, dealing with the false alarms.</a:t>
                      </a:r>
                      <a:endParaRPr sz="120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val="10004"/>
                  </a:ext>
                </a:extLst>
              </a:tr>
              <a:tr h="409100">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a:solidFill>
                            <a:schemeClr val="dk1"/>
                          </a:solidFill>
                          <a:latin typeface="Calibri"/>
                          <a:ea typeface="Calibri"/>
                          <a:cs typeface="Calibri"/>
                          <a:sym typeface="Calibri"/>
                        </a:rPr>
                        <a:t>Product is ready for potential operational use (user decision based on the user's established criteria) and for use in scientific publications to document product performance.</a:t>
                      </a:r>
                      <a:endParaRPr sz="12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300"/>
                        <a:buFont typeface="Arial"/>
                        <a:buNone/>
                      </a:pPr>
                      <a:r>
                        <a:rPr lang="en-US" sz="1200" b="0" i="0" u="none" strike="noStrike" cap="none">
                          <a:solidFill>
                            <a:schemeClr val="dk1"/>
                          </a:solidFill>
                          <a:latin typeface="Calibri"/>
                          <a:ea typeface="Calibri"/>
                          <a:cs typeface="Calibri"/>
                          <a:sym typeface="Calibri"/>
                        </a:rPr>
                        <a:t>NWS WFOs are using L2 product, smoke/aerosol modelers are using L2 product</a:t>
                      </a:r>
                      <a:endParaRPr sz="1200" b="0" i="0" u="none" strike="noStrike" cap="none">
                        <a:solidFill>
                          <a:schemeClr val="dk1"/>
                        </a:solidFill>
                        <a:latin typeface="Calibri"/>
                        <a:ea typeface="Calibri"/>
                        <a:cs typeface="Calibri"/>
                        <a:sym typeface="Calibri"/>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val="10005"/>
                  </a:ext>
                </a:extLst>
              </a:tr>
            </a:tbl>
          </a:graphicData>
        </a:graphic>
      </p:graphicFrame>
      <p:sp>
        <p:nvSpPr>
          <p:cNvPr id="997" name="Google Shape;997;p48"/>
          <p:cNvSpPr txBox="1">
            <a:spLocks noGrp="1"/>
          </p:cNvSpPr>
          <p:nvPr>
            <p:ph type="sldNum" idx="12"/>
          </p:nvPr>
        </p:nvSpPr>
        <p:spPr>
          <a:xfrm>
            <a:off x="6553200" y="6356350"/>
            <a:ext cx="2133599" cy="365125"/>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15</a:t>
            </a:fld>
            <a:endParaRPr sz="1200">
              <a:solidFill>
                <a:srgbClr val="FFFF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15"/>
          <p:cNvSpPr txBox="1">
            <a:spLocks noGrp="1"/>
          </p:cNvSpPr>
          <p:nvPr>
            <p:ph type="title"/>
          </p:nvPr>
        </p:nvSpPr>
        <p:spPr>
          <a:xfrm>
            <a:off x="457200" y="2979173"/>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Visual Inspection</a:t>
            </a:r>
            <a:br>
              <a:rPr lang="en-US"/>
            </a:br>
            <a:r>
              <a:rPr lang="en-US"/>
              <a:t>FHS Detection Mask</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16"/>
          <p:cNvSpPr txBox="1">
            <a:spLocks noGrp="1"/>
          </p:cNvSpPr>
          <p:nvPr>
            <p:ph type="title"/>
          </p:nvPr>
        </p:nvSpPr>
        <p:spPr>
          <a:xfrm>
            <a:off x="457200" y="-10413"/>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Purpose of Mask</a:t>
            </a:r>
            <a:endParaRPr/>
          </a:p>
        </p:txBody>
      </p:sp>
      <p:sp>
        <p:nvSpPr>
          <p:cNvPr id="456" name="Google Shape;456;p16"/>
          <p:cNvSpPr txBox="1">
            <a:spLocks noGrp="1"/>
          </p:cNvSpPr>
          <p:nvPr>
            <p:ph type="body" idx="1"/>
          </p:nvPr>
        </p:nvSpPr>
        <p:spPr>
          <a:xfrm>
            <a:off x="457200" y="1258426"/>
            <a:ext cx="8229600" cy="5097900"/>
          </a:xfrm>
          <a:prstGeom prst="rect">
            <a:avLst/>
          </a:prstGeom>
          <a:noFill/>
          <a:ln>
            <a:noFill/>
          </a:ln>
        </p:spPr>
        <p:txBody>
          <a:bodyPr spcFirstLastPara="1" wrap="square" lIns="91425" tIns="45700" rIns="91425" bIns="45700" anchor="t" anchorCtr="0">
            <a:noAutofit/>
          </a:bodyPr>
          <a:lstStyle/>
          <a:p>
            <a:pPr marL="233363" marR="0" lvl="0" indent="-233363" algn="l" rtl="0">
              <a:lnSpc>
                <a:spcPct val="100000"/>
              </a:lnSpc>
              <a:spcBef>
                <a:spcPts val="0"/>
              </a:spcBef>
              <a:spcAft>
                <a:spcPts val="0"/>
              </a:spcAft>
              <a:buClr>
                <a:schemeClr val="lt1"/>
              </a:buClr>
              <a:buSzPts val="2000"/>
              <a:buFont typeface="Arial"/>
              <a:buChar char="•"/>
            </a:pPr>
            <a:r>
              <a:rPr lang="en-US" sz="2000" dirty="0"/>
              <a:t>The mask provides the disposition, per the algorithm, of every pixel in the image</a:t>
            </a:r>
            <a:endParaRPr dirty="0"/>
          </a:p>
          <a:p>
            <a:pPr marL="233363" marR="0" lvl="0" indent="-233363" algn="l" rtl="0">
              <a:lnSpc>
                <a:spcPct val="100000"/>
              </a:lnSpc>
              <a:spcBef>
                <a:spcPts val="0"/>
              </a:spcBef>
              <a:spcAft>
                <a:spcPts val="0"/>
              </a:spcAft>
              <a:buClr>
                <a:schemeClr val="lt1"/>
              </a:buClr>
              <a:buSzPts val="2000"/>
              <a:buFont typeface="Arial"/>
              <a:buChar char="•"/>
            </a:pPr>
            <a:r>
              <a:rPr lang="en-US" sz="2000" dirty="0"/>
              <a:t>Includes the 6 fire classes and their temporally filtered equivalents, codes for cloud tests and ecosystem and glint screens</a:t>
            </a:r>
            <a:endParaRPr dirty="0"/>
          </a:p>
          <a:p>
            <a:pPr marL="233363" marR="0" lvl="0" indent="-233363" algn="l" rtl="0">
              <a:lnSpc>
                <a:spcPct val="100000"/>
              </a:lnSpc>
              <a:spcBef>
                <a:spcPts val="0"/>
              </a:spcBef>
              <a:spcAft>
                <a:spcPts val="0"/>
              </a:spcAft>
              <a:buClr>
                <a:schemeClr val="lt1"/>
              </a:buClr>
              <a:buSzPts val="2000"/>
              <a:buFont typeface="Arial"/>
              <a:buChar char="•"/>
            </a:pPr>
            <a:r>
              <a:rPr lang="en-US" sz="2000" dirty="0"/>
              <a:t>DQFs are derived from the mask, so discussion here is about the mask</a:t>
            </a:r>
            <a:endParaRPr dirty="0"/>
          </a:p>
          <a:p>
            <a:pPr marL="233363" marR="0" lvl="0" indent="-233363" algn="l" rtl="0">
              <a:lnSpc>
                <a:spcPct val="100000"/>
              </a:lnSpc>
              <a:spcBef>
                <a:spcPts val="0"/>
              </a:spcBef>
              <a:spcAft>
                <a:spcPts val="0"/>
              </a:spcAft>
              <a:buClr>
                <a:schemeClr val="lt1"/>
              </a:buClr>
              <a:buSzPts val="2000"/>
              <a:buFont typeface="Arial"/>
              <a:buChar char="•"/>
            </a:pPr>
            <a:r>
              <a:rPr lang="en-US" sz="2000" dirty="0"/>
              <a:t>Codes 20-25 do not apply to ABI-class instruments at this time</a:t>
            </a:r>
            <a:endParaRPr sz="1800" dirty="0"/>
          </a:p>
          <a:p>
            <a:pPr marL="690563" marR="0" lvl="1" indent="-144461" algn="l" rtl="0">
              <a:lnSpc>
                <a:spcPct val="100000"/>
              </a:lnSpc>
              <a:spcBef>
                <a:spcPts val="360"/>
              </a:spcBef>
              <a:spcAft>
                <a:spcPts val="0"/>
              </a:spcAft>
              <a:buClr>
                <a:schemeClr val="lt1"/>
              </a:buClr>
              <a:buSzPts val="1400"/>
              <a:buFont typeface="Arial"/>
              <a:buNone/>
            </a:pPr>
            <a:endParaRPr sz="1400" dirty="0"/>
          </a:p>
          <a:p>
            <a:pPr marL="342900" marR="0" lvl="0" indent="-342900" algn="l" rtl="0">
              <a:lnSpc>
                <a:spcPct val="100000"/>
              </a:lnSpc>
              <a:spcBef>
                <a:spcPts val="400"/>
              </a:spcBef>
              <a:spcAft>
                <a:spcPts val="0"/>
              </a:spcAft>
              <a:buClr>
                <a:schemeClr val="lt1"/>
              </a:buClr>
              <a:buSzPts val="2000"/>
              <a:buFont typeface="Arial"/>
              <a:buNone/>
            </a:pPr>
            <a:endParaRPr sz="2000" b="0" i="0" u="none" strike="noStrike" cap="none" dirty="0">
              <a:solidFill>
                <a:schemeClr val="lt1"/>
              </a:solidFill>
              <a:latin typeface="Calibri"/>
              <a:ea typeface="Calibri"/>
              <a:cs typeface="Calibri"/>
              <a:sym typeface="Calibri"/>
            </a:endParaRPr>
          </a:p>
        </p:txBody>
      </p:sp>
      <p:sp>
        <p:nvSpPr>
          <p:cNvPr id="457" name="Google Shape;457;p1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17</a:t>
            </a:fld>
            <a:endParaRPr sz="1200">
              <a:solidFill>
                <a:srgbClr val="FFFF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7"/>
          <p:cNvSpPr txBox="1">
            <a:spLocks noGrp="1"/>
          </p:cNvSpPr>
          <p:nvPr>
            <p:ph type="title"/>
          </p:nvPr>
        </p:nvSpPr>
        <p:spPr>
          <a:xfrm>
            <a:off x="457200" y="0"/>
            <a:ext cx="8229600" cy="109696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Definition of Mask Codes</a:t>
            </a:r>
            <a:endParaRPr/>
          </a:p>
        </p:txBody>
      </p:sp>
      <p:graphicFrame>
        <p:nvGraphicFramePr>
          <p:cNvPr id="464" name="Google Shape;464;p17"/>
          <p:cNvGraphicFramePr/>
          <p:nvPr/>
        </p:nvGraphicFramePr>
        <p:xfrm>
          <a:off x="2402890" y="887818"/>
          <a:ext cx="4338200" cy="5715705"/>
        </p:xfrm>
        <a:graphic>
          <a:graphicData uri="http://schemas.openxmlformats.org/drawingml/2006/table">
            <a:tbl>
              <a:tblPr>
                <a:noFill/>
                <a:tableStyleId>{CD5CD1CC-F514-4BA3-A51B-E7658FDEDC66}</a:tableStyleId>
              </a:tblPr>
              <a:tblGrid>
                <a:gridCol w="823450">
                  <a:extLst>
                    <a:ext uri="{9D8B030D-6E8A-4147-A177-3AD203B41FA5}">
                      <a16:colId xmlns:a16="http://schemas.microsoft.com/office/drawing/2014/main" val="20000"/>
                    </a:ext>
                  </a:extLst>
                </a:gridCol>
                <a:gridCol w="3514750">
                  <a:extLst>
                    <a:ext uri="{9D8B030D-6E8A-4147-A177-3AD203B41FA5}">
                      <a16:colId xmlns:a16="http://schemas.microsoft.com/office/drawing/2014/main" val="20001"/>
                    </a:ext>
                  </a:extLst>
                </a:gridCol>
              </a:tblGrid>
              <a:tr h="211700">
                <a:tc gridSpan="2">
                  <a:txBody>
                    <a:bodyPr/>
                    <a:lstStyle/>
                    <a:p>
                      <a:pPr marL="0" marR="0" lvl="0" indent="0" algn="ctr" rtl="0">
                        <a:lnSpc>
                          <a:spcPct val="115000"/>
                        </a:lnSpc>
                        <a:spcBef>
                          <a:spcPts val="0"/>
                        </a:spcBef>
                        <a:spcAft>
                          <a:spcPts val="0"/>
                        </a:spcAft>
                        <a:buClr>
                          <a:srgbClr val="000000"/>
                        </a:buClr>
                        <a:buSzPts val="1000"/>
                        <a:buFont typeface="Times New Roman"/>
                        <a:buNone/>
                      </a:pPr>
                      <a:r>
                        <a:rPr lang="en-US" sz="1000" b="1" u="none" strike="noStrike" cap="none">
                          <a:latin typeface="Times New Roman"/>
                          <a:ea typeface="Times New Roman"/>
                          <a:cs typeface="Times New Roman"/>
                          <a:sym typeface="Times New Roman"/>
                        </a:rPr>
                        <a:t>WF_ABBA final output fire mask codes v6.5.011g</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b="1" u="none" strike="noStrike" cap="none">
                          <a:latin typeface="Times New Roman"/>
                          <a:ea typeface="Times New Roman"/>
                          <a:cs typeface="Times New Roman"/>
                          <a:sym typeface="Times New Roman"/>
                        </a:rPr>
                        <a:t>Mask Codes</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b="1" u="none" strike="noStrike" cap="none">
                          <a:latin typeface="Times New Roman"/>
                          <a:ea typeface="Times New Roman"/>
                          <a:cs typeface="Times New Roman"/>
                          <a:sym typeface="Times New Roman"/>
                        </a:rPr>
                        <a:t>Definition</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69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-99</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Non-processed region of input/output image (algorithm did not start)</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143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0</a:t>
                      </a:r>
                      <a:endParaRPr sz="1400" u="none" strike="noStrike" cap="none"/>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Non-processed region of input/output image (algorithm initialized pixel)</a:t>
                      </a:r>
                      <a:endParaRPr sz="1400" u="none" strike="noStrike" cap="none"/>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Processed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04"/>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11</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Saturated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05"/>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Cloud contaminated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06"/>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13</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High probability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07"/>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14</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Medium probability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08"/>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Low probability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09"/>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Processed fire pixel removed by sampling screen</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21</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Saturated fire pixel removed by sampling screen</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22</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Cloud contaminated fire pixel removed by sampling screen</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23</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High probability fire pixel removed by sampling screen</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24</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Medium probability fire pixel removed by sampling screen</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Low probability fire pixel removed by sampling screen</a:t>
                      </a:r>
                      <a:endParaRPr sz="1000" u="none" strike="noStrike" cap="none">
                        <a:latin typeface="Times New Roman"/>
                        <a:ea typeface="Times New Roman"/>
                        <a:cs typeface="Times New Roman"/>
                        <a:sym typeface="Times New Roman"/>
                      </a:endParaRPr>
                    </a:p>
                  </a:txBody>
                  <a:tcPr marL="28150" marR="2815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30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Temporally Filtered Processed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16"/>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31</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Temporally Filtered Saturated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17"/>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32</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Temporally Filtered Cloud contaminated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18"/>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33</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Temporally Filtered High probability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19"/>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34</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Temporally Filtered Medium probability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20"/>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35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Temporally Filtered Low probability fire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2DADA"/>
                    </a:solidFill>
                  </a:tcPr>
                </a:tc>
                <a:extLst>
                  <a:ext uri="{0D108BD9-81ED-4DB2-BD59-A6C34878D82A}">
                    <a16:rowId xmlns:a16="http://schemas.microsoft.com/office/drawing/2014/main" val="10021"/>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40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Space pixel</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2"/>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50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Satellite zenith angle block-out zone, greater than threshold of 80°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3"/>
                  </a:ext>
                </a:extLst>
              </a:tr>
              <a:tr h="3476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60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Reflectance (glint) angle or solar zenith angle block-out zone, within respective thresholds, 10° and 10° respectively</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4"/>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100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Processed region of image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5"/>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Bad input data: missing data, 4 µm</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6"/>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121</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Bad input data: missing data, 11 µm</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7"/>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123</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Bad input data: saturation, 4 µm</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8"/>
                  </a:ext>
                </a:extLst>
              </a:tr>
              <a:tr h="1738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124</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Bad input data: saturation, 11 µm</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9"/>
                  </a:ext>
                </a:extLst>
              </a:tr>
              <a:tr h="3476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Invalid reflectivity product input (value &lt;0).  Can be indicative of localized spikes in the reflectivity product/bad data</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30"/>
                  </a:ext>
                </a:extLst>
              </a:tr>
            </a:tbl>
          </a:graphicData>
        </a:graphic>
      </p:graphicFrame>
      <p:sp>
        <p:nvSpPr>
          <p:cNvPr id="465" name="Google Shape;465;p1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18</a:t>
            </a:fld>
            <a:endParaRPr sz="1200">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18"/>
          <p:cNvSpPr txBox="1">
            <a:spLocks noGrp="1"/>
          </p:cNvSpPr>
          <p:nvPr>
            <p:ph type="title"/>
          </p:nvPr>
        </p:nvSpPr>
        <p:spPr>
          <a:xfrm>
            <a:off x="457200" y="0"/>
            <a:ext cx="8229600" cy="109696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Definition of Mask Codes</a:t>
            </a:r>
            <a:endParaRPr/>
          </a:p>
        </p:txBody>
      </p:sp>
      <p:graphicFrame>
        <p:nvGraphicFramePr>
          <p:cNvPr id="472" name="Google Shape;472;p18"/>
          <p:cNvGraphicFramePr/>
          <p:nvPr/>
        </p:nvGraphicFramePr>
        <p:xfrm>
          <a:off x="2512673" y="1062990"/>
          <a:ext cx="4118650" cy="4403484"/>
        </p:xfrm>
        <a:graphic>
          <a:graphicData uri="http://schemas.openxmlformats.org/drawingml/2006/table">
            <a:tbl>
              <a:tblPr>
                <a:noFill/>
                <a:tableStyleId>{CD5CD1CC-F514-4BA3-A51B-E7658FDEDC66}</a:tableStyleId>
              </a:tblPr>
              <a:tblGrid>
                <a:gridCol w="781775">
                  <a:extLst>
                    <a:ext uri="{9D8B030D-6E8A-4147-A177-3AD203B41FA5}">
                      <a16:colId xmlns:a16="http://schemas.microsoft.com/office/drawing/2014/main" val="20000"/>
                    </a:ext>
                  </a:extLst>
                </a:gridCol>
                <a:gridCol w="3336875">
                  <a:extLst>
                    <a:ext uri="{9D8B030D-6E8A-4147-A177-3AD203B41FA5}">
                      <a16:colId xmlns:a16="http://schemas.microsoft.com/office/drawing/2014/main" val="20001"/>
                    </a:ext>
                  </a:extLst>
                </a:gridCol>
              </a:tblGrid>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126</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Unusable input data: 4 µm less than minimum threshold (200 K)</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127</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Unusable input data: 11 µm less than minimum threshold (200 K)</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130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Reserved</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150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Invalid ecosystem type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151</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Sea water</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152</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Coastline Fringe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153</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Inland Water and other Land/water mix</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155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Reserved</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160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Invalid emissivity value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170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5DFEC"/>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No background value could be computed</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5DFEC"/>
                    </a:solidFill>
                  </a:tcPr>
                </a:tc>
                <a:extLst>
                  <a:ext uri="{0D108BD9-81ED-4DB2-BD59-A6C34878D82A}">
                    <a16:rowId xmlns:a16="http://schemas.microsoft.com/office/drawing/2014/main" val="10009"/>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180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Error in converting between temperature and radiance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14475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182</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Error in converting adjusted temperatures to radiance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176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185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Values used for bisection technique to hone in on solutions for Dozier technique are invalid. </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186</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Invalid radiances computed for Newton’s method for solving Dozier equations</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187</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Errors in Newton’s method processing</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188</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Error in computing pixel area for Dozier technique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200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11 µm threshold cloud test</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6"/>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201</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Band 7 minus 14 difference below threshold and below freezing test</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7"/>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205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4 µm minus 11 µm negative difference threshold cloud test</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8"/>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210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4 µm minus 11 µm positive difference threshold cloud test</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9"/>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215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Albedo threshold cloud test (daytime only)</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0"/>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220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12 µm threshold cloud test (only used when data available)</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1"/>
                  </a:ext>
                </a:extLst>
              </a:tr>
              <a:tr h="88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225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11 µm minus 12 µm negative difference threshold cloud test</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2"/>
                  </a:ext>
                </a:extLst>
              </a:tr>
              <a:tr h="14475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230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11 µm minus 12 µm positive difference threshold cloud test</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3"/>
                  </a:ext>
                </a:extLst>
              </a:tr>
              <a:tr h="176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240</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Along scan reflectivity product test to identify and screen for cloud edge used in conjunction with 4 µm threshold</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4"/>
                  </a:ext>
                </a:extLst>
              </a:tr>
              <a:tr h="213000">
                <a:tc>
                  <a:txBody>
                    <a:bodyPr/>
                    <a:lstStyle/>
                    <a:p>
                      <a:pPr marL="0" marR="0" lvl="0" indent="0" algn="ctr"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245</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just" rtl="0">
                        <a:lnSpc>
                          <a:spcPct val="115000"/>
                        </a:lnSpc>
                        <a:spcBef>
                          <a:spcPts val="0"/>
                        </a:spcBef>
                        <a:spcAft>
                          <a:spcPts val="0"/>
                        </a:spcAft>
                        <a:buClr>
                          <a:srgbClr val="000000"/>
                        </a:buClr>
                        <a:buSzPts val="900"/>
                        <a:buFont typeface="Times New Roman"/>
                        <a:buNone/>
                      </a:pPr>
                      <a:r>
                        <a:rPr lang="en-US" sz="900" u="none" strike="noStrike" cap="none">
                          <a:latin typeface="Times New Roman"/>
                          <a:ea typeface="Times New Roman"/>
                          <a:cs typeface="Times New Roman"/>
                          <a:sym typeface="Times New Roman"/>
                        </a:rPr>
                        <a:t>Along scan reflectivity product test to identify and screen for cloud edge used in conjunction with albedo threshold</a:t>
                      </a:r>
                      <a:endParaRPr sz="1000" u="none" strike="noStrike" cap="none">
                        <a:latin typeface="Times New Roman"/>
                        <a:ea typeface="Times New Roman"/>
                        <a:cs typeface="Times New Roman"/>
                        <a:sym typeface="Times New Roman"/>
                      </a:endParaRPr>
                    </a:p>
                  </a:txBody>
                  <a:tcPr marL="28150" marR="2815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25"/>
                  </a:ext>
                </a:extLst>
              </a:tr>
            </a:tbl>
          </a:graphicData>
        </a:graphic>
      </p:graphicFrame>
      <p:sp>
        <p:nvSpPr>
          <p:cNvPr id="473" name="Google Shape;473;p1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19</a:t>
            </a:fld>
            <a:endParaRPr sz="1200">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
          <p:cNvSpPr txBox="1">
            <a:spLocks noGrp="1"/>
          </p:cNvSpPr>
          <p:nvPr>
            <p:ph type="title"/>
          </p:nvPr>
        </p:nvSpPr>
        <p:spPr>
          <a:xfrm>
            <a:off x="457200" y="-46037"/>
            <a:ext cx="8229600" cy="114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b="1"/>
              <a:t>Outline</a:t>
            </a:r>
            <a:endParaRPr/>
          </a:p>
        </p:txBody>
      </p:sp>
      <p:sp>
        <p:nvSpPr>
          <p:cNvPr id="333" name="Google Shape;333;p2"/>
          <p:cNvSpPr txBox="1">
            <a:spLocks noGrp="1"/>
          </p:cNvSpPr>
          <p:nvPr>
            <p:ph type="body" idx="1"/>
          </p:nvPr>
        </p:nvSpPr>
        <p:spPr>
          <a:xfrm>
            <a:off x="457200" y="1465262"/>
            <a:ext cx="8229600" cy="5011738"/>
          </a:xfrm>
          <a:prstGeom prst="rect">
            <a:avLst/>
          </a:prstGeom>
          <a:noFill/>
          <a:ln>
            <a:noFill/>
          </a:ln>
        </p:spPr>
        <p:txBody>
          <a:bodyPr spcFirstLastPara="1" wrap="square" lIns="91425" tIns="91425" rIns="91425" bIns="91425" anchor="t" anchorCtr="0">
            <a:normAutofit/>
          </a:bodyPr>
          <a:lstStyle/>
          <a:p>
            <a:pPr marL="461963" lvl="0" indent="-461963" algn="l" rtl="0">
              <a:lnSpc>
                <a:spcPct val="100000"/>
              </a:lnSpc>
              <a:spcBef>
                <a:spcPts val="0"/>
              </a:spcBef>
              <a:spcAft>
                <a:spcPts val="0"/>
              </a:spcAft>
              <a:buSzPts val="3200"/>
              <a:buChar char="•"/>
            </a:pPr>
            <a:r>
              <a:rPr lang="en-US" dirty="0">
                <a:solidFill>
                  <a:schemeClr val="lt1"/>
                </a:solidFill>
              </a:rPr>
              <a:t>Provisional Validation Product Maturity Assessment</a:t>
            </a:r>
            <a:endParaRPr dirty="0"/>
          </a:p>
          <a:p>
            <a:pPr marL="862013" lvl="1" indent="-461963" algn="l" rtl="0">
              <a:lnSpc>
                <a:spcPct val="100000"/>
              </a:lnSpc>
              <a:spcBef>
                <a:spcPts val="560"/>
              </a:spcBef>
              <a:spcAft>
                <a:spcPts val="0"/>
              </a:spcAft>
              <a:buSzPts val="2800"/>
              <a:buChar char="–"/>
            </a:pPr>
            <a:r>
              <a:rPr lang="en-US" dirty="0">
                <a:solidFill>
                  <a:schemeClr val="lt1"/>
                </a:solidFill>
              </a:rPr>
              <a:t>Product Overview</a:t>
            </a:r>
            <a:endParaRPr dirty="0"/>
          </a:p>
          <a:p>
            <a:pPr marL="862013" lvl="1" indent="-461963" algn="l" rtl="0">
              <a:lnSpc>
                <a:spcPct val="100000"/>
              </a:lnSpc>
              <a:spcBef>
                <a:spcPts val="560"/>
              </a:spcBef>
              <a:spcAft>
                <a:spcPts val="0"/>
              </a:spcAft>
              <a:buSzPts val="2800"/>
              <a:buChar char="–"/>
            </a:pPr>
            <a:r>
              <a:rPr lang="en-US" dirty="0"/>
              <a:t>Status of FDC product related ADRs</a:t>
            </a:r>
            <a:endParaRPr dirty="0"/>
          </a:p>
          <a:p>
            <a:pPr marL="862013" lvl="1" indent="-461963" algn="l" rtl="0">
              <a:lnSpc>
                <a:spcPct val="100000"/>
              </a:lnSpc>
              <a:spcBef>
                <a:spcPts val="560"/>
              </a:spcBef>
              <a:spcAft>
                <a:spcPts val="0"/>
              </a:spcAft>
              <a:buSzPts val="2800"/>
              <a:buChar char="–"/>
            </a:pPr>
            <a:r>
              <a:rPr lang="en-US" dirty="0"/>
              <a:t>Assessment results</a:t>
            </a:r>
            <a:endParaRPr dirty="0"/>
          </a:p>
          <a:p>
            <a:pPr marL="461963" lvl="0" indent="-461963" algn="l" rtl="0">
              <a:lnSpc>
                <a:spcPct val="100000"/>
              </a:lnSpc>
              <a:spcBef>
                <a:spcPts val="640"/>
              </a:spcBef>
              <a:spcAft>
                <a:spcPts val="0"/>
              </a:spcAft>
              <a:buSzPts val="3200"/>
              <a:buChar char="•"/>
            </a:pPr>
            <a:r>
              <a:rPr lang="en-US" dirty="0"/>
              <a:t>Path to Full Maturity</a:t>
            </a:r>
            <a:endParaRPr dirty="0"/>
          </a:p>
          <a:p>
            <a:pPr marL="461963" lvl="0" indent="-461963" algn="l" rtl="0">
              <a:lnSpc>
                <a:spcPct val="100000"/>
              </a:lnSpc>
              <a:spcBef>
                <a:spcPts val="640"/>
              </a:spcBef>
              <a:spcAft>
                <a:spcPts val="0"/>
              </a:spcAft>
              <a:buSzPts val="3200"/>
              <a:buChar char="•"/>
            </a:pPr>
            <a:r>
              <a:rPr lang="en-US" dirty="0"/>
              <a:t>Summary and Recommendations</a:t>
            </a:r>
            <a:endParaRPr dirty="0"/>
          </a:p>
        </p:txBody>
      </p:sp>
      <p:sp>
        <p:nvSpPr>
          <p:cNvPr id="334" name="Google Shape;334;p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2</a:t>
            </a:fld>
            <a:endParaRPr sz="1200">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9"/>
          <p:cNvSpPr txBox="1">
            <a:spLocks noGrp="1"/>
          </p:cNvSpPr>
          <p:nvPr>
            <p:ph type="title"/>
          </p:nvPr>
        </p:nvSpPr>
        <p:spPr>
          <a:xfrm>
            <a:off x="457200" y="-10413"/>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Visual Inspection</a:t>
            </a:r>
            <a:endParaRPr/>
          </a:p>
        </p:txBody>
      </p:sp>
      <p:sp>
        <p:nvSpPr>
          <p:cNvPr id="2" name="Google Shape;456;p16">
            <a:extLst>
              <a:ext uri="{FF2B5EF4-FFF2-40B4-BE49-F238E27FC236}">
                <a16:creationId xmlns:a16="http://schemas.microsoft.com/office/drawing/2014/main" id="{2425E319-11CA-FFAF-ABC8-2542DD4620BA}"/>
              </a:ext>
            </a:extLst>
          </p:cNvPr>
          <p:cNvSpPr txBox="1">
            <a:spLocks noGrp="1"/>
          </p:cNvSpPr>
          <p:nvPr>
            <p:ph type="body" idx="1"/>
          </p:nvPr>
        </p:nvSpPr>
        <p:spPr>
          <a:xfrm>
            <a:off x="457200" y="1258426"/>
            <a:ext cx="8229600" cy="5097900"/>
          </a:xfrm>
          <a:prstGeom prst="rect">
            <a:avLst/>
          </a:prstGeom>
          <a:noFill/>
          <a:ln>
            <a:noFill/>
          </a:ln>
        </p:spPr>
        <p:txBody>
          <a:bodyPr spcFirstLastPara="1" wrap="square" lIns="91425" tIns="45700" rIns="91425" bIns="45700" anchor="t" anchorCtr="0">
            <a:noAutofit/>
          </a:bodyPr>
          <a:lstStyle/>
          <a:p>
            <a:pPr marL="0" indent="0">
              <a:spcBef>
                <a:spcPts val="0"/>
              </a:spcBef>
              <a:buSzPts val="2000"/>
              <a:buNone/>
            </a:pPr>
            <a:r>
              <a:rPr lang="en-US" sz="2000" dirty="0"/>
              <a:t>Visual inspection of the FDCA data provides a quick way to assess similarity between GOES-17 and GOES-18 outputs.</a:t>
            </a:r>
          </a:p>
          <a:p>
            <a:pPr marL="0" indent="0">
              <a:spcBef>
                <a:spcPts val="0"/>
              </a:spcBef>
              <a:buSzPts val="2000"/>
              <a:buNone/>
            </a:pPr>
            <a:endParaRPr lang="en-US" sz="2000" dirty="0"/>
          </a:p>
          <a:p>
            <a:pPr marL="0" indent="0">
              <a:spcBef>
                <a:spcPts val="0"/>
              </a:spcBef>
              <a:buSzPts val="2000"/>
              <a:buNone/>
            </a:pPr>
            <a:r>
              <a:rPr lang="en-US" sz="2000" dirty="0"/>
              <a:t>Differences are expected, due in part to the ~0.3° subpoint separation but more importantly due to the exact positions that are sampled in the raw data before the data is remapped.  ABI has pretty sharp vision, the MTF of the raw band 7 data means that pointing differences on the orders of fractions of a sample (which is smaller than a pixel, roughly 44 </a:t>
            </a:r>
            <a:r>
              <a:rPr lang="el-GR" sz="2000" dirty="0"/>
              <a:t>μ</a:t>
            </a:r>
            <a:r>
              <a:rPr lang="en-US" sz="2000" dirty="0"/>
              <a:t>rad wide versus 56 </a:t>
            </a:r>
            <a:r>
              <a:rPr lang="el-GR" sz="2000" dirty="0"/>
              <a:t>μ</a:t>
            </a:r>
            <a:r>
              <a:rPr lang="en-US" sz="2000" dirty="0"/>
              <a:t>rad) produce noticeable differences, particularly near gradients such as fires, cloud edges, and even surface changes.</a:t>
            </a:r>
          </a:p>
          <a:p>
            <a:pPr marL="0" indent="0">
              <a:spcBef>
                <a:spcPts val="0"/>
              </a:spcBef>
              <a:buSzPts val="2000"/>
              <a:buNone/>
            </a:pPr>
            <a:endParaRPr lang="en-US" sz="2000" dirty="0"/>
          </a:p>
          <a:p>
            <a:pPr marL="0" indent="0">
              <a:spcBef>
                <a:spcPts val="0"/>
              </a:spcBef>
              <a:buSzPts val="2000"/>
              <a:buNone/>
            </a:pPr>
            <a:r>
              <a:rPr lang="en-US" sz="2000" dirty="0"/>
              <a:t>The masks match well, within expectations.</a:t>
            </a:r>
          </a:p>
        </p:txBody>
      </p:sp>
    </p:spTree>
    <p:extLst>
      <p:ext uri="{BB962C8B-B14F-4D97-AF65-F5344CB8AC3E}">
        <p14:creationId xmlns:p14="http://schemas.microsoft.com/office/powerpoint/2010/main" val="3274424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dpines Fire 22 July 2022 G18 G17">
            <a:hlinkClick r:id="" action="ppaction://media"/>
            <a:extLst>
              <a:ext uri="{FF2B5EF4-FFF2-40B4-BE49-F238E27FC236}">
                <a16:creationId xmlns:a16="http://schemas.microsoft.com/office/drawing/2014/main" id="{4AB3676A-88EA-76A2-9E65-7432720FD7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98319" y="857250"/>
            <a:ext cx="3545681" cy="5143500"/>
          </a:xfrm>
          <a:prstGeom prst="rect">
            <a:avLst/>
          </a:prstGeom>
        </p:spPr>
      </p:pic>
      <p:sp>
        <p:nvSpPr>
          <p:cNvPr id="5" name="TextBox 4">
            <a:extLst>
              <a:ext uri="{FF2B5EF4-FFF2-40B4-BE49-F238E27FC236}">
                <a16:creationId xmlns:a16="http://schemas.microsoft.com/office/drawing/2014/main" id="{D8C12027-65E9-D64D-A522-A9248190AE6C}"/>
              </a:ext>
            </a:extLst>
          </p:cNvPr>
          <p:cNvSpPr txBox="1"/>
          <p:nvPr/>
        </p:nvSpPr>
        <p:spPr>
          <a:xfrm>
            <a:off x="164307" y="1143000"/>
            <a:ext cx="5293519" cy="4524315"/>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GOES-18 and GOES-17 CONUS loops from 20-24 UTC (13-17 PDT) for a fire that rapidly grew near the intersection of CA-140 and </a:t>
            </a:r>
            <a:r>
              <a:rPr lang="en-US" sz="1600" dirty="0" err="1">
                <a:solidFill>
                  <a:schemeClr val="bg1"/>
                </a:solidFill>
                <a:latin typeface="Calibri" panose="020F0502020204030204" pitchFamily="34" charset="0"/>
                <a:cs typeface="Calibri" panose="020F0502020204030204" pitchFamily="34" charset="0"/>
              </a:rPr>
              <a:t>Cartens</a:t>
            </a:r>
            <a:r>
              <a:rPr lang="en-US" sz="1600" dirty="0">
                <a:solidFill>
                  <a:schemeClr val="bg1"/>
                </a:solidFill>
                <a:latin typeface="Calibri" panose="020F0502020204030204" pitchFamily="34" charset="0"/>
                <a:cs typeface="Calibri" panose="020F0502020204030204" pitchFamily="34" charset="0"/>
              </a:rPr>
              <a:t> Rd.  Winds were high and the fire grew out of a canyon rapidly, which is why it seems to explode out of nothing – it was probably screened by terrain initially.</a:t>
            </a:r>
          </a:p>
          <a:p>
            <a:endParaRPr lang="en-US" sz="1600" dirty="0">
              <a:solidFill>
                <a:schemeClr val="bg1"/>
              </a:solidFill>
              <a:latin typeface="Calibri" panose="020F0502020204030204" pitchFamily="34" charset="0"/>
              <a:cs typeface="Calibri" panose="020F0502020204030204" pitchFamily="34" charset="0"/>
            </a:endParaRPr>
          </a:p>
          <a:p>
            <a:r>
              <a:rPr lang="en-US" sz="1600" dirty="0">
                <a:solidFill>
                  <a:schemeClr val="bg1"/>
                </a:solidFill>
                <a:latin typeface="Calibri" panose="020F0502020204030204" pitchFamily="34" charset="0"/>
                <a:cs typeface="Calibri" panose="020F0502020204030204" pitchFamily="34" charset="0"/>
              </a:rPr>
              <a:t>First row of panels: 3.9 </a:t>
            </a:r>
            <a:r>
              <a:rPr lang="en-US" sz="1600" dirty="0" err="1">
                <a:solidFill>
                  <a:schemeClr val="bg1"/>
                </a:solidFill>
                <a:latin typeface="Calibri" panose="020F0502020204030204" pitchFamily="34" charset="0"/>
                <a:cs typeface="Calibri" panose="020F0502020204030204" pitchFamily="34" charset="0"/>
              </a:rPr>
              <a:t>μm</a:t>
            </a:r>
            <a:r>
              <a:rPr lang="en-US" sz="1600" dirty="0">
                <a:solidFill>
                  <a:schemeClr val="bg1"/>
                </a:solidFill>
                <a:latin typeface="Calibri" panose="020F0502020204030204" pitchFamily="34" charset="0"/>
                <a:cs typeface="Calibri" panose="020F0502020204030204" pitchFamily="34" charset="0"/>
              </a:rPr>
              <a:t> and 11.2 </a:t>
            </a:r>
            <a:r>
              <a:rPr lang="en-US" sz="1600" dirty="0" err="1">
                <a:solidFill>
                  <a:schemeClr val="bg1"/>
                </a:solidFill>
                <a:latin typeface="Calibri" panose="020F0502020204030204" pitchFamily="34" charset="0"/>
                <a:cs typeface="Calibri" panose="020F0502020204030204" pitchFamily="34" charset="0"/>
              </a:rPr>
              <a:t>μm</a:t>
            </a:r>
            <a:r>
              <a:rPr lang="en-US" sz="1600" dirty="0">
                <a:solidFill>
                  <a:schemeClr val="bg1"/>
                </a:solidFill>
                <a:latin typeface="Calibri" panose="020F0502020204030204" pitchFamily="34" charset="0"/>
                <a:cs typeface="Calibri" panose="020F0502020204030204" pitchFamily="34" charset="0"/>
              </a:rPr>
              <a:t> bands scaled from 295 K (white) to 330 K (black) and FDCA product mask (legend below)</a:t>
            </a:r>
          </a:p>
          <a:p>
            <a:endParaRPr lang="en-US" sz="1600" dirty="0">
              <a:solidFill>
                <a:schemeClr val="bg1"/>
              </a:solidFill>
              <a:latin typeface="Calibri" panose="020F0502020204030204" pitchFamily="34" charset="0"/>
              <a:cs typeface="Calibri" panose="020F0502020204030204" pitchFamily="34" charset="0"/>
            </a:endParaRPr>
          </a:p>
          <a:p>
            <a:r>
              <a:rPr lang="en-US" sz="1600" dirty="0">
                <a:solidFill>
                  <a:schemeClr val="bg1"/>
                </a:solidFill>
                <a:latin typeface="Calibri" panose="020F0502020204030204" pitchFamily="34" charset="0"/>
                <a:cs typeface="Calibri" panose="020F0502020204030204" pitchFamily="34" charset="0"/>
              </a:rPr>
              <a:t>Second row of panels: 3.9 </a:t>
            </a:r>
            <a:r>
              <a:rPr lang="en-US" sz="1600" dirty="0" err="1">
                <a:solidFill>
                  <a:schemeClr val="bg1"/>
                </a:solidFill>
                <a:latin typeface="Calibri" panose="020F0502020204030204" pitchFamily="34" charset="0"/>
                <a:cs typeface="Calibri" panose="020F0502020204030204" pitchFamily="34" charset="0"/>
              </a:rPr>
              <a:t>μm</a:t>
            </a:r>
            <a:r>
              <a:rPr lang="en-US" sz="1600" dirty="0">
                <a:solidFill>
                  <a:schemeClr val="bg1"/>
                </a:solidFill>
                <a:latin typeface="Calibri" panose="020F0502020204030204" pitchFamily="34" charset="0"/>
                <a:cs typeface="Calibri" panose="020F0502020204030204" pitchFamily="34" charset="0"/>
              </a:rPr>
              <a:t> - 11.2 </a:t>
            </a:r>
            <a:r>
              <a:rPr lang="en-US" sz="1600" dirty="0" err="1">
                <a:solidFill>
                  <a:schemeClr val="bg1"/>
                </a:solidFill>
                <a:latin typeface="Calibri" panose="020F0502020204030204" pitchFamily="34" charset="0"/>
                <a:cs typeface="Calibri" panose="020F0502020204030204" pitchFamily="34" charset="0"/>
              </a:rPr>
              <a:t>μm</a:t>
            </a:r>
            <a:r>
              <a:rPr lang="en-US" sz="1600" dirty="0">
                <a:solidFill>
                  <a:schemeClr val="bg1"/>
                </a:solidFill>
                <a:latin typeface="Calibri" panose="020F0502020204030204" pitchFamily="34" charset="0"/>
                <a:cs typeface="Calibri" panose="020F0502020204030204" pitchFamily="34" charset="0"/>
              </a:rPr>
              <a:t> brightness temperature difference, 3.9 </a:t>
            </a:r>
            <a:r>
              <a:rPr lang="en-US" sz="1600" dirty="0" err="1">
                <a:solidFill>
                  <a:schemeClr val="bg1"/>
                </a:solidFill>
                <a:latin typeface="Calibri" panose="020F0502020204030204" pitchFamily="34" charset="0"/>
                <a:cs typeface="Calibri" panose="020F0502020204030204" pitchFamily="34" charset="0"/>
              </a:rPr>
              <a:t>μm</a:t>
            </a:r>
            <a:r>
              <a:rPr lang="en-US" sz="1600" dirty="0">
                <a:solidFill>
                  <a:schemeClr val="bg1"/>
                </a:solidFill>
                <a:latin typeface="Calibri" panose="020F0502020204030204" pitchFamily="34" charset="0"/>
                <a:cs typeface="Calibri" panose="020F0502020204030204" pitchFamily="34" charset="0"/>
              </a:rPr>
              <a:t> - 11.2 </a:t>
            </a:r>
            <a:r>
              <a:rPr lang="en-US" sz="1600" dirty="0" err="1">
                <a:solidFill>
                  <a:schemeClr val="bg1"/>
                </a:solidFill>
                <a:latin typeface="Calibri" panose="020F0502020204030204" pitchFamily="34" charset="0"/>
                <a:cs typeface="Calibri" panose="020F0502020204030204" pitchFamily="34" charset="0"/>
              </a:rPr>
              <a:t>μm</a:t>
            </a:r>
            <a:r>
              <a:rPr lang="en-US" sz="1600" dirty="0">
                <a:solidFill>
                  <a:schemeClr val="bg1"/>
                </a:solidFill>
                <a:latin typeface="Calibri" panose="020F0502020204030204" pitchFamily="34" charset="0"/>
                <a:cs typeface="Calibri" panose="020F0502020204030204" pitchFamily="34" charset="0"/>
              </a:rPr>
              <a:t> radiance difference in 3.9 </a:t>
            </a:r>
            <a:r>
              <a:rPr lang="en-US" sz="1600" dirty="0" err="1">
                <a:solidFill>
                  <a:schemeClr val="bg1"/>
                </a:solidFill>
                <a:latin typeface="Calibri" panose="020F0502020204030204" pitchFamily="34" charset="0"/>
                <a:cs typeface="Calibri" panose="020F0502020204030204" pitchFamily="34" charset="0"/>
              </a:rPr>
              <a:t>μm</a:t>
            </a:r>
            <a:r>
              <a:rPr lang="en-US" sz="1600" dirty="0">
                <a:solidFill>
                  <a:schemeClr val="bg1"/>
                </a:solidFill>
                <a:latin typeface="Calibri" panose="020F0502020204030204" pitchFamily="34" charset="0"/>
                <a:cs typeface="Calibri" panose="020F0502020204030204" pitchFamily="34" charset="0"/>
              </a:rPr>
              <a:t> space, and the radiance difference minus the rolling average of the previous 5 frames (temporal radiance difference)</a:t>
            </a:r>
          </a:p>
          <a:p>
            <a:endParaRPr lang="en-US" sz="1600" dirty="0">
              <a:solidFill>
                <a:schemeClr val="bg1"/>
              </a:solidFill>
              <a:latin typeface="Calibri" panose="020F0502020204030204" pitchFamily="34" charset="0"/>
              <a:cs typeface="Calibri" panose="020F0502020204030204" pitchFamily="34" charset="0"/>
            </a:endParaRPr>
          </a:p>
          <a:p>
            <a:r>
              <a:rPr lang="en-US" sz="1600" dirty="0">
                <a:solidFill>
                  <a:schemeClr val="bg1"/>
                </a:solidFill>
                <a:latin typeface="Calibri" panose="020F0502020204030204" pitchFamily="34" charset="0"/>
                <a:cs typeface="Calibri" panose="020F0502020204030204" pitchFamily="34" charset="0"/>
              </a:rPr>
              <a:t>Both loops are remarkably similar, as they should be given the ~0.3° separation.</a:t>
            </a:r>
            <a:endParaRPr lang="en-US" sz="1600" b="1" i="1" dirty="0">
              <a:solidFill>
                <a:schemeClr val="bg1"/>
              </a:solidFill>
              <a:latin typeface="Calibri" panose="020F0502020204030204" pitchFamily="34" charset="0"/>
              <a:cs typeface="Calibri" panose="020F0502020204030204" pitchFamily="34" charset="0"/>
            </a:endParaRPr>
          </a:p>
        </p:txBody>
      </p:sp>
      <p:pic>
        <p:nvPicPr>
          <p:cNvPr id="9" name="Picture 8" descr="A picture containing icon&#10;&#10;Description automatically generated">
            <a:extLst>
              <a:ext uri="{FF2B5EF4-FFF2-40B4-BE49-F238E27FC236}">
                <a16:creationId xmlns:a16="http://schemas.microsoft.com/office/drawing/2014/main" id="{46D02FB8-EF78-D722-4D00-728A0FDFD1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0598" y="6086475"/>
            <a:ext cx="3261122" cy="503471"/>
          </a:xfrm>
          <a:prstGeom prst="rect">
            <a:avLst/>
          </a:prstGeom>
          <a:solidFill>
            <a:schemeClr val="bg1"/>
          </a:solidFill>
        </p:spPr>
      </p:pic>
      <p:sp>
        <p:nvSpPr>
          <p:cNvPr id="2" name="Google Shape;479;p19">
            <a:extLst>
              <a:ext uri="{FF2B5EF4-FFF2-40B4-BE49-F238E27FC236}">
                <a16:creationId xmlns:a16="http://schemas.microsoft.com/office/drawing/2014/main" id="{8F9A9390-9C83-7927-3F99-C8B04DE7DC0E}"/>
              </a:ext>
            </a:extLst>
          </p:cNvPr>
          <p:cNvSpPr txBox="1">
            <a:spLocks noGrp="1"/>
          </p:cNvSpPr>
          <p:nvPr>
            <p:ph type="title"/>
          </p:nvPr>
        </p:nvSpPr>
        <p:spPr>
          <a:xfrm>
            <a:off x="457200" y="-10413"/>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dirty="0"/>
              <a:t>Visual Inspection</a:t>
            </a:r>
            <a:endParaRPr dirty="0"/>
          </a:p>
        </p:txBody>
      </p:sp>
    </p:spTree>
    <p:extLst>
      <p:ext uri="{BB962C8B-B14F-4D97-AF65-F5344CB8AC3E}">
        <p14:creationId xmlns:p14="http://schemas.microsoft.com/office/powerpoint/2010/main" val="134835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9"/>
          <p:cNvSpPr txBox="1">
            <a:spLocks noGrp="1"/>
          </p:cNvSpPr>
          <p:nvPr>
            <p:ph type="title"/>
          </p:nvPr>
        </p:nvSpPr>
        <p:spPr>
          <a:xfrm>
            <a:off x="457200" y="-10413"/>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Visual Inspection</a:t>
            </a:r>
            <a:endParaRPr/>
          </a:p>
        </p:txBody>
      </p:sp>
      <p:pic>
        <p:nvPicPr>
          <p:cNvPr id="3" name="G17_20222550000_mask_bands">
            <a:hlinkClick r:id="" action="ppaction://media"/>
            <a:extLst>
              <a:ext uri="{FF2B5EF4-FFF2-40B4-BE49-F238E27FC236}">
                <a16:creationId xmlns:a16="http://schemas.microsoft.com/office/drawing/2014/main" id="{8F413DE6-8C1F-263A-FF6D-6ECAF65634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882" y="1019176"/>
            <a:ext cx="8758236" cy="5838824"/>
          </a:xfrm>
          <a:prstGeom prst="rect">
            <a:avLst/>
          </a:prstGeom>
        </p:spPr>
      </p:pic>
    </p:spTree>
    <p:extLst>
      <p:ext uri="{BB962C8B-B14F-4D97-AF65-F5344CB8AC3E}">
        <p14:creationId xmlns:p14="http://schemas.microsoft.com/office/powerpoint/2010/main" val="174408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9"/>
          <p:cNvSpPr txBox="1">
            <a:spLocks noGrp="1"/>
          </p:cNvSpPr>
          <p:nvPr>
            <p:ph type="title"/>
          </p:nvPr>
        </p:nvSpPr>
        <p:spPr>
          <a:xfrm>
            <a:off x="457200" y="-10413"/>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Visual Inspection</a:t>
            </a:r>
            <a:endParaRPr/>
          </a:p>
        </p:txBody>
      </p:sp>
      <p:sp>
        <p:nvSpPr>
          <p:cNvPr id="2" name="Google Shape;456;p16">
            <a:extLst>
              <a:ext uri="{FF2B5EF4-FFF2-40B4-BE49-F238E27FC236}">
                <a16:creationId xmlns:a16="http://schemas.microsoft.com/office/drawing/2014/main" id="{2425E319-11CA-FFAF-ABC8-2542DD4620BA}"/>
              </a:ext>
            </a:extLst>
          </p:cNvPr>
          <p:cNvSpPr txBox="1">
            <a:spLocks noGrp="1"/>
          </p:cNvSpPr>
          <p:nvPr>
            <p:ph type="body" idx="1"/>
          </p:nvPr>
        </p:nvSpPr>
        <p:spPr>
          <a:xfrm>
            <a:off x="457200" y="1258426"/>
            <a:ext cx="8229600" cy="5097900"/>
          </a:xfrm>
          <a:prstGeom prst="rect">
            <a:avLst/>
          </a:prstGeom>
          <a:noFill/>
          <a:ln>
            <a:noFill/>
          </a:ln>
        </p:spPr>
        <p:txBody>
          <a:bodyPr spcFirstLastPara="1" wrap="square" lIns="91425" tIns="45700" rIns="91425" bIns="45700" anchor="t" anchorCtr="0">
            <a:noAutofit/>
          </a:bodyPr>
          <a:lstStyle/>
          <a:p>
            <a:pPr marL="233363" marR="0" lvl="0" indent="-233363" algn="l" rtl="0">
              <a:lnSpc>
                <a:spcPct val="100000"/>
              </a:lnSpc>
              <a:spcBef>
                <a:spcPts val="0"/>
              </a:spcBef>
              <a:spcAft>
                <a:spcPts val="0"/>
              </a:spcAft>
              <a:buClr>
                <a:schemeClr val="lt1"/>
              </a:buClr>
              <a:buSzPts val="2000"/>
              <a:buFont typeface="Arial"/>
              <a:buChar char="•"/>
            </a:pPr>
            <a:r>
              <a:rPr lang="en-US" sz="2000" dirty="0"/>
              <a:t>Masks show overall similar results between GOES-17 and GOES-18</a:t>
            </a:r>
          </a:p>
          <a:p>
            <a:pPr marL="233363" marR="0" lvl="0" indent="-233363" algn="l" rtl="0">
              <a:lnSpc>
                <a:spcPct val="100000"/>
              </a:lnSpc>
              <a:spcBef>
                <a:spcPts val="0"/>
              </a:spcBef>
              <a:spcAft>
                <a:spcPts val="0"/>
              </a:spcAft>
              <a:buClr>
                <a:schemeClr val="lt1"/>
              </a:buClr>
              <a:buSzPts val="2000"/>
              <a:buFont typeface="Arial"/>
              <a:buChar char="•"/>
            </a:pPr>
            <a:r>
              <a:rPr lang="en-US" sz="2000" dirty="0"/>
              <a:t>Differences are attributable to differences in the L1b data, not algorithm behavior</a:t>
            </a:r>
          </a:p>
          <a:p>
            <a:pPr marL="233363" marR="0" lvl="0" indent="-233363" algn="l" rtl="0">
              <a:lnSpc>
                <a:spcPct val="100000"/>
              </a:lnSpc>
              <a:spcBef>
                <a:spcPts val="0"/>
              </a:spcBef>
              <a:spcAft>
                <a:spcPts val="0"/>
              </a:spcAft>
              <a:buClr>
                <a:schemeClr val="lt1"/>
              </a:buClr>
              <a:buSzPts val="2000"/>
              <a:buFont typeface="Arial"/>
              <a:buChar char="•"/>
            </a:pPr>
            <a:r>
              <a:rPr lang="en-US" sz="2000" dirty="0"/>
              <a:t>L1b differences are largely due to the properties of the telescope and phasing of the </a:t>
            </a:r>
            <a:r>
              <a:rPr lang="en-US" sz="2000" dirty="0" err="1"/>
              <a:t>remapper</a:t>
            </a:r>
            <a:r>
              <a:rPr lang="en-US" sz="2000" dirty="0"/>
              <a:t>:</a:t>
            </a:r>
          </a:p>
          <a:p>
            <a:pPr marL="690563" lvl="1" indent="-233363">
              <a:spcBef>
                <a:spcPts val="0"/>
              </a:spcBef>
              <a:buSzPts val="2000"/>
              <a:buFont typeface="Arial"/>
              <a:buChar char="•"/>
            </a:pPr>
            <a:r>
              <a:rPr lang="en-US" sz="1600" dirty="0"/>
              <a:t>Band 7 </a:t>
            </a:r>
            <a:r>
              <a:rPr lang="en-US" sz="1600" dirty="0" err="1"/>
              <a:t>unremapped</a:t>
            </a:r>
            <a:r>
              <a:rPr lang="en-US" sz="1600" dirty="0"/>
              <a:t> data is very “sharp” so small differences in pointing due to position and satellite attitude result will pick up gradients a little differently</a:t>
            </a:r>
          </a:p>
          <a:p>
            <a:pPr marL="690563" lvl="1" indent="-233363">
              <a:spcBef>
                <a:spcPts val="0"/>
              </a:spcBef>
              <a:buSzPts val="2000"/>
              <a:buFont typeface="Arial"/>
              <a:buChar char="•"/>
            </a:pPr>
            <a:r>
              <a:rPr lang="en-US" sz="1600" dirty="0"/>
              <a:t>Band 14 </a:t>
            </a:r>
            <a:r>
              <a:rPr lang="en-US" sz="1600" dirty="0" err="1"/>
              <a:t>unremapped</a:t>
            </a:r>
            <a:r>
              <a:rPr lang="en-US" sz="1600" dirty="0"/>
              <a:t> data has a broader response than band 7</a:t>
            </a:r>
          </a:p>
          <a:p>
            <a:pPr marL="690563" lvl="1" indent="-233363">
              <a:spcBef>
                <a:spcPts val="0"/>
              </a:spcBef>
              <a:buSzPts val="2000"/>
              <a:buFont typeface="Arial"/>
              <a:buChar char="•"/>
            </a:pPr>
            <a:r>
              <a:rPr lang="en-US" sz="1600" dirty="0"/>
              <a:t>Some cloud differences are attributable to differences in band 2 reflectance</a:t>
            </a:r>
          </a:p>
          <a:p>
            <a:pPr marL="233363" marR="0" lvl="0" indent="-233363" algn="l" rtl="0">
              <a:lnSpc>
                <a:spcPct val="100000"/>
              </a:lnSpc>
              <a:spcBef>
                <a:spcPts val="0"/>
              </a:spcBef>
              <a:spcAft>
                <a:spcPts val="0"/>
              </a:spcAft>
              <a:buClr>
                <a:schemeClr val="lt1"/>
              </a:buClr>
              <a:buSzPts val="2000"/>
              <a:buFont typeface="Arial"/>
              <a:buChar char="•"/>
            </a:pPr>
            <a:r>
              <a:rPr lang="en-US" sz="2000" dirty="0"/>
              <a:t>No obvious impact from the GOES-18 “barcode” artifact; magnitude of that signal is too small to have more than a very nominal impact on a very small number of pixel classifications; it does appear with cold cloud tops at times but the pixels alternate between cloud and cases where band 7 and band 14 brightness temperatures are cold and less than 2 K apart.</a:t>
            </a:r>
            <a:endParaRPr sz="1800" dirty="0"/>
          </a:p>
          <a:p>
            <a:pPr marL="690563" marR="0" lvl="1" indent="-144461" algn="l" rtl="0">
              <a:lnSpc>
                <a:spcPct val="100000"/>
              </a:lnSpc>
              <a:spcBef>
                <a:spcPts val="360"/>
              </a:spcBef>
              <a:spcAft>
                <a:spcPts val="0"/>
              </a:spcAft>
              <a:buClr>
                <a:schemeClr val="lt1"/>
              </a:buClr>
              <a:buSzPts val="1400"/>
              <a:buFont typeface="Arial"/>
              <a:buNone/>
            </a:pPr>
            <a:endParaRPr sz="1400" dirty="0"/>
          </a:p>
          <a:p>
            <a:pPr marL="342900" marR="0" lvl="0" indent="-342900" algn="l" rtl="0">
              <a:lnSpc>
                <a:spcPct val="100000"/>
              </a:lnSpc>
              <a:spcBef>
                <a:spcPts val="400"/>
              </a:spcBef>
              <a:spcAft>
                <a:spcPts val="0"/>
              </a:spcAft>
              <a:buClr>
                <a:schemeClr val="lt1"/>
              </a:buClr>
              <a:buSzPts val="2000"/>
              <a:buFont typeface="Arial"/>
              <a:buNone/>
            </a:pPr>
            <a:endParaRPr sz="20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03099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0"/>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3200"/>
              <a:buFont typeface="Calibri"/>
              <a:buNone/>
            </a:pPr>
            <a:r>
              <a:rPr lang="en-US" sz="3200"/>
              <a:t>Using Landsat (8 and 9)/OLI reference data</a:t>
            </a:r>
            <a:br>
              <a:rPr lang="en-US" sz="3200"/>
            </a:br>
            <a:r>
              <a:rPr lang="en-US" sz="3200"/>
              <a:t>Using VIIRS fire products</a:t>
            </a:r>
            <a:br>
              <a:rPr lang="en-US" sz="3200"/>
            </a:br>
            <a:endParaRPr sz="3200"/>
          </a:p>
        </p:txBody>
      </p:sp>
      <p:sp>
        <p:nvSpPr>
          <p:cNvPr id="487" name="Google Shape;487;p20"/>
          <p:cNvSpPr txBox="1"/>
          <p:nvPr/>
        </p:nvSpPr>
        <p:spPr>
          <a:xfrm>
            <a:off x="457200" y="2979173"/>
            <a:ext cx="8229600" cy="114300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Deep-Dive Validation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21"/>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Methodology</a:t>
            </a:r>
            <a:endParaRPr/>
          </a:p>
        </p:txBody>
      </p:sp>
      <p:sp>
        <p:nvSpPr>
          <p:cNvPr id="493" name="Google Shape;493;p21"/>
          <p:cNvSpPr txBox="1">
            <a:spLocks noGrp="1"/>
          </p:cNvSpPr>
          <p:nvPr>
            <p:ph type="body" idx="1"/>
          </p:nvPr>
        </p:nvSpPr>
        <p:spPr>
          <a:xfrm>
            <a:off x="457200" y="1465263"/>
            <a:ext cx="8229600" cy="5055458"/>
          </a:xfrm>
          <a:prstGeom prst="rect">
            <a:avLst/>
          </a:prstGeom>
          <a:noFill/>
          <a:ln>
            <a:noFill/>
          </a:ln>
        </p:spPr>
        <p:txBody>
          <a:bodyPr spcFirstLastPara="1" wrap="square" lIns="91425" tIns="91425" rIns="91425" bIns="91425" anchor="t" anchorCtr="0">
            <a:normAutofit fontScale="77500" lnSpcReduction="20000"/>
          </a:bodyPr>
          <a:lstStyle/>
          <a:p>
            <a:pPr marL="342900" marR="0" lvl="0" indent="-187960" algn="l" rtl="0">
              <a:lnSpc>
                <a:spcPct val="100000"/>
              </a:lnSpc>
              <a:spcBef>
                <a:spcPts val="0"/>
              </a:spcBef>
              <a:spcAft>
                <a:spcPts val="0"/>
              </a:spcAft>
              <a:buClr>
                <a:schemeClr val="lt1"/>
              </a:buClr>
              <a:buSzPct val="100000"/>
              <a:buFont typeface="Arial"/>
              <a:buChar char="•"/>
            </a:pPr>
            <a:r>
              <a:rPr lang="en-US" dirty="0"/>
              <a:t>Using near-coincident Landsat-(8 and 9)/OLI imagery to assess sub-pixel GOES-18/ABI fire activity</a:t>
            </a:r>
            <a:endParaRPr dirty="0"/>
          </a:p>
          <a:p>
            <a:pPr marL="742950" lvl="1" indent="-164465" algn="l" rtl="0">
              <a:lnSpc>
                <a:spcPct val="100000"/>
              </a:lnSpc>
              <a:spcBef>
                <a:spcPts val="560"/>
              </a:spcBef>
              <a:spcAft>
                <a:spcPts val="0"/>
              </a:spcAft>
              <a:buSzPct val="100000"/>
              <a:buChar char="–"/>
            </a:pPr>
            <a:r>
              <a:rPr lang="en-US" dirty="0"/>
              <a:t>Temporal separation between paired Landsat-8/OLI and GOES-18/ABI data limited to &lt; 5-minutes</a:t>
            </a:r>
          </a:p>
          <a:p>
            <a:pPr marL="742950" lvl="1" indent="-164465" algn="l" rtl="0">
              <a:lnSpc>
                <a:spcPct val="100000"/>
              </a:lnSpc>
              <a:spcBef>
                <a:spcPts val="560"/>
              </a:spcBef>
              <a:spcAft>
                <a:spcPts val="0"/>
              </a:spcAft>
              <a:buSzPct val="100000"/>
              <a:buChar char="–"/>
            </a:pPr>
            <a:r>
              <a:rPr lang="en-US" dirty="0">
                <a:solidFill>
                  <a:srgbClr val="FFFF00"/>
                </a:solidFill>
              </a:rPr>
              <a:t>Matches occur when Landsat pixels fall within estimated ABI pixel polygon</a:t>
            </a:r>
            <a:endParaRPr dirty="0">
              <a:solidFill>
                <a:srgbClr val="FFFF00"/>
              </a:solidFill>
            </a:endParaRPr>
          </a:p>
          <a:p>
            <a:pPr marL="742950" lvl="1" indent="-164465" algn="l" rtl="0">
              <a:lnSpc>
                <a:spcPct val="100000"/>
              </a:lnSpc>
              <a:spcBef>
                <a:spcPts val="560"/>
              </a:spcBef>
              <a:spcAft>
                <a:spcPts val="0"/>
              </a:spcAft>
              <a:buSzPct val="100000"/>
              <a:buChar char="–"/>
            </a:pPr>
            <a:r>
              <a:rPr lang="en-US" dirty="0"/>
              <a:t>Landsat (8 &amp; 9)/OLI 30-m fire masks provide quantitative measure of fire activity within ABI’s effective pixel footprint</a:t>
            </a:r>
            <a:endParaRPr dirty="0"/>
          </a:p>
          <a:p>
            <a:pPr marL="742950" lvl="1" indent="-164465" algn="l" rtl="0">
              <a:lnSpc>
                <a:spcPct val="100000"/>
              </a:lnSpc>
              <a:spcBef>
                <a:spcPts val="560"/>
              </a:spcBef>
              <a:spcAft>
                <a:spcPts val="0"/>
              </a:spcAft>
              <a:buSzPct val="100000"/>
              <a:buChar char="–"/>
            </a:pPr>
            <a:r>
              <a:rPr lang="en-US" dirty="0"/>
              <a:t>Reference Landsat (8 &amp; 9)/OLI fire data supporting commission/omission error assessment</a:t>
            </a:r>
            <a:endParaRPr dirty="0"/>
          </a:p>
          <a:p>
            <a:pPr marL="742950" lvl="1" indent="-164465" algn="l" rtl="0">
              <a:lnSpc>
                <a:spcPct val="100000"/>
              </a:lnSpc>
              <a:spcBef>
                <a:spcPts val="560"/>
              </a:spcBef>
              <a:spcAft>
                <a:spcPts val="0"/>
              </a:spcAft>
              <a:buSzPct val="100000"/>
              <a:buChar char="–"/>
            </a:pPr>
            <a:r>
              <a:rPr lang="en-US" dirty="0"/>
              <a:t>Sub-pixel fire characterization (Fire Radiative Power) assessment was not performed for GOES-18 data</a:t>
            </a:r>
          </a:p>
          <a:p>
            <a:pPr marL="742950" lvl="1" indent="-164465" algn="l" rtl="0">
              <a:lnSpc>
                <a:spcPct val="100000"/>
              </a:lnSpc>
              <a:spcBef>
                <a:spcPts val="560"/>
              </a:spcBef>
              <a:spcAft>
                <a:spcPts val="0"/>
              </a:spcAft>
              <a:buSzPct val="100000"/>
              <a:buChar char="–"/>
            </a:pPr>
            <a:r>
              <a:rPr lang="en-US" dirty="0"/>
              <a:t>Northern hemisphere summer at high SZA at high northern latitudes is expected to cause GOES-West to underperform relative to GOES-East</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2"/>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Methodology - Landsat-8/OLI </a:t>
            </a:r>
            <a:br>
              <a:rPr lang="en-US"/>
            </a:br>
            <a:r>
              <a:rPr lang="en-US"/>
              <a:t>Fire Detection Data Matching</a:t>
            </a:r>
            <a:endParaRPr/>
          </a:p>
        </p:txBody>
      </p:sp>
      <p:sp>
        <p:nvSpPr>
          <p:cNvPr id="499" name="Google Shape;499;p22"/>
          <p:cNvSpPr/>
          <p:nvPr/>
        </p:nvSpPr>
        <p:spPr>
          <a:xfrm>
            <a:off x="314793" y="1454046"/>
            <a:ext cx="8454453" cy="4766872"/>
          </a:xfrm>
          <a:prstGeom prst="rect">
            <a:avLst/>
          </a:prstGeom>
          <a:solidFill>
            <a:schemeClr val="lt1"/>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00" name="Google Shape;500;p22"/>
          <p:cNvPicPr preferRelativeResize="0"/>
          <p:nvPr/>
        </p:nvPicPr>
        <p:blipFill rotWithShape="1">
          <a:blip r:embed="rId3">
            <a:alphaModFix/>
          </a:blip>
          <a:srcRect/>
          <a:stretch/>
        </p:blipFill>
        <p:spPr>
          <a:xfrm>
            <a:off x="635624" y="3763842"/>
            <a:ext cx="4401070" cy="2151815"/>
          </a:xfrm>
          <a:prstGeom prst="rect">
            <a:avLst/>
          </a:prstGeom>
          <a:noFill/>
          <a:ln>
            <a:noFill/>
          </a:ln>
        </p:spPr>
      </p:pic>
      <p:pic>
        <p:nvPicPr>
          <p:cNvPr id="501" name="Google Shape;501;p22"/>
          <p:cNvPicPr preferRelativeResize="0"/>
          <p:nvPr/>
        </p:nvPicPr>
        <p:blipFill rotWithShape="1">
          <a:blip r:embed="rId4">
            <a:alphaModFix/>
          </a:blip>
          <a:srcRect/>
          <a:stretch/>
        </p:blipFill>
        <p:spPr>
          <a:xfrm>
            <a:off x="5698957" y="4193027"/>
            <a:ext cx="2895600" cy="1549400"/>
          </a:xfrm>
          <a:prstGeom prst="rect">
            <a:avLst/>
          </a:prstGeom>
          <a:noFill/>
          <a:ln>
            <a:noFill/>
          </a:ln>
        </p:spPr>
      </p:pic>
      <p:sp>
        <p:nvSpPr>
          <p:cNvPr id="502" name="Google Shape;502;p22"/>
          <p:cNvSpPr txBox="1"/>
          <p:nvPr/>
        </p:nvSpPr>
        <p:spPr>
          <a:xfrm>
            <a:off x="944380" y="5742427"/>
            <a:ext cx="316292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Data co-location</a:t>
            </a:r>
            <a:endParaRPr sz="1400" b="0" i="0" u="none" strike="noStrike" cap="none">
              <a:solidFill>
                <a:srgbClr val="000000"/>
              </a:solidFill>
              <a:latin typeface="Arial"/>
              <a:ea typeface="Arial"/>
              <a:cs typeface="Arial"/>
              <a:sym typeface="Arial"/>
            </a:endParaRPr>
          </a:p>
        </p:txBody>
      </p:sp>
      <p:sp>
        <p:nvSpPr>
          <p:cNvPr id="503" name="Google Shape;503;p22"/>
          <p:cNvSpPr txBox="1"/>
          <p:nvPr/>
        </p:nvSpPr>
        <p:spPr>
          <a:xfrm>
            <a:off x="5195667" y="5742427"/>
            <a:ext cx="316292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Sub-pixel active fire quantification</a:t>
            </a:r>
            <a:endParaRPr sz="1400" b="0" i="0" u="none" strike="noStrike" cap="none">
              <a:solidFill>
                <a:srgbClr val="000000"/>
              </a:solidFill>
              <a:latin typeface="Arial"/>
              <a:ea typeface="Arial"/>
              <a:cs typeface="Arial"/>
              <a:sym typeface="Arial"/>
            </a:endParaRPr>
          </a:p>
        </p:txBody>
      </p:sp>
      <p:sp>
        <p:nvSpPr>
          <p:cNvPr id="504" name="Google Shape;504;p22"/>
          <p:cNvSpPr/>
          <p:nvPr/>
        </p:nvSpPr>
        <p:spPr>
          <a:xfrm>
            <a:off x="6440345" y="4492675"/>
            <a:ext cx="158248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(Fire Count</a:t>
            </a:r>
            <a:r>
              <a:rPr lang="en-US" sz="1200" b="0" i="0" u="none" strike="noStrike" cap="none" baseline="-25000">
                <a:solidFill>
                  <a:srgbClr val="000000"/>
                </a:solidFill>
                <a:latin typeface="Arial"/>
                <a:ea typeface="Arial"/>
                <a:cs typeface="Arial"/>
                <a:sym typeface="Arial"/>
              </a:rPr>
              <a:t>Landsat8</a:t>
            </a:r>
            <a:r>
              <a:rPr lang="en-US" sz="12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nvGrpSpPr>
          <p:cNvPr id="505" name="Google Shape;505;p22"/>
          <p:cNvGrpSpPr/>
          <p:nvPr/>
        </p:nvGrpSpPr>
        <p:grpSpPr>
          <a:xfrm>
            <a:off x="452438" y="1604963"/>
            <a:ext cx="8202613" cy="2082800"/>
            <a:chOff x="285" y="1011"/>
            <a:chExt cx="5167" cy="1312"/>
          </a:xfrm>
        </p:grpSpPr>
        <p:sp>
          <p:nvSpPr>
            <p:cNvPr id="506" name="Google Shape;506;p22"/>
            <p:cNvSpPr/>
            <p:nvPr/>
          </p:nvSpPr>
          <p:spPr>
            <a:xfrm>
              <a:off x="285" y="1011"/>
              <a:ext cx="5152" cy="13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7" name="Google Shape;507;p22"/>
            <p:cNvGrpSpPr/>
            <p:nvPr/>
          </p:nvGrpSpPr>
          <p:grpSpPr>
            <a:xfrm>
              <a:off x="293" y="1013"/>
              <a:ext cx="5145" cy="868"/>
              <a:chOff x="293" y="1013"/>
              <a:chExt cx="5145" cy="868"/>
            </a:xfrm>
          </p:grpSpPr>
          <p:sp>
            <p:nvSpPr>
              <p:cNvPr id="508" name="Google Shape;508;p22"/>
              <p:cNvSpPr/>
              <p:nvPr/>
            </p:nvSpPr>
            <p:spPr>
              <a:xfrm>
                <a:off x="293" y="1495"/>
                <a:ext cx="865" cy="386"/>
              </a:xfrm>
              <a:custGeom>
                <a:avLst/>
                <a:gdLst/>
                <a:ahLst/>
                <a:cxnLst/>
                <a:rect l="l" t="t" r="r" b="b"/>
                <a:pathLst>
                  <a:path w="1440" h="640" extrusionOk="0">
                    <a:moveTo>
                      <a:pt x="0" y="107"/>
                    </a:moveTo>
                    <a:lnTo>
                      <a:pt x="0" y="107"/>
                    </a:lnTo>
                    <a:lnTo>
                      <a:pt x="0" y="106"/>
                    </a:lnTo>
                    <a:lnTo>
                      <a:pt x="0" y="106"/>
                    </a:lnTo>
                    <a:lnTo>
                      <a:pt x="0" y="106"/>
                    </a:lnTo>
                    <a:lnTo>
                      <a:pt x="0" y="105"/>
                    </a:lnTo>
                    <a:lnTo>
                      <a:pt x="0" y="105"/>
                    </a:lnTo>
                    <a:lnTo>
                      <a:pt x="0" y="105"/>
                    </a:lnTo>
                    <a:lnTo>
                      <a:pt x="0" y="104"/>
                    </a:lnTo>
                    <a:lnTo>
                      <a:pt x="0" y="104"/>
                    </a:lnTo>
                    <a:lnTo>
                      <a:pt x="0" y="104"/>
                    </a:lnTo>
                    <a:lnTo>
                      <a:pt x="0" y="103"/>
                    </a:lnTo>
                    <a:lnTo>
                      <a:pt x="0" y="103"/>
                    </a:lnTo>
                    <a:lnTo>
                      <a:pt x="0" y="103"/>
                    </a:lnTo>
                    <a:lnTo>
                      <a:pt x="0" y="102"/>
                    </a:lnTo>
                    <a:lnTo>
                      <a:pt x="0" y="102"/>
                    </a:lnTo>
                    <a:lnTo>
                      <a:pt x="0" y="102"/>
                    </a:lnTo>
                    <a:lnTo>
                      <a:pt x="0" y="101"/>
                    </a:lnTo>
                    <a:lnTo>
                      <a:pt x="0" y="101"/>
                    </a:lnTo>
                    <a:lnTo>
                      <a:pt x="0" y="101"/>
                    </a:lnTo>
                    <a:lnTo>
                      <a:pt x="0" y="100"/>
                    </a:lnTo>
                    <a:lnTo>
                      <a:pt x="0" y="100"/>
                    </a:lnTo>
                    <a:lnTo>
                      <a:pt x="0" y="99"/>
                    </a:lnTo>
                    <a:lnTo>
                      <a:pt x="0" y="99"/>
                    </a:lnTo>
                    <a:lnTo>
                      <a:pt x="0" y="99"/>
                    </a:lnTo>
                    <a:lnTo>
                      <a:pt x="0" y="98"/>
                    </a:lnTo>
                    <a:lnTo>
                      <a:pt x="0" y="98"/>
                    </a:lnTo>
                    <a:lnTo>
                      <a:pt x="0" y="98"/>
                    </a:lnTo>
                    <a:lnTo>
                      <a:pt x="0" y="97"/>
                    </a:lnTo>
                    <a:lnTo>
                      <a:pt x="0" y="97"/>
                    </a:lnTo>
                    <a:lnTo>
                      <a:pt x="0" y="97"/>
                    </a:lnTo>
                    <a:lnTo>
                      <a:pt x="0" y="96"/>
                    </a:lnTo>
                    <a:lnTo>
                      <a:pt x="0" y="96"/>
                    </a:lnTo>
                    <a:lnTo>
                      <a:pt x="0" y="96"/>
                    </a:lnTo>
                    <a:lnTo>
                      <a:pt x="0" y="95"/>
                    </a:lnTo>
                    <a:lnTo>
                      <a:pt x="0" y="95"/>
                    </a:lnTo>
                    <a:lnTo>
                      <a:pt x="1" y="95"/>
                    </a:lnTo>
                    <a:lnTo>
                      <a:pt x="1" y="94"/>
                    </a:lnTo>
                    <a:lnTo>
                      <a:pt x="1" y="94"/>
                    </a:lnTo>
                    <a:lnTo>
                      <a:pt x="1" y="94"/>
                    </a:lnTo>
                    <a:lnTo>
                      <a:pt x="1" y="93"/>
                    </a:lnTo>
                    <a:lnTo>
                      <a:pt x="1" y="93"/>
                    </a:lnTo>
                    <a:lnTo>
                      <a:pt x="1" y="93"/>
                    </a:lnTo>
                    <a:lnTo>
                      <a:pt x="1" y="92"/>
                    </a:lnTo>
                    <a:lnTo>
                      <a:pt x="1" y="92"/>
                    </a:lnTo>
                    <a:lnTo>
                      <a:pt x="1" y="92"/>
                    </a:lnTo>
                    <a:lnTo>
                      <a:pt x="1" y="91"/>
                    </a:lnTo>
                    <a:lnTo>
                      <a:pt x="1" y="91"/>
                    </a:lnTo>
                    <a:lnTo>
                      <a:pt x="1" y="91"/>
                    </a:lnTo>
                    <a:lnTo>
                      <a:pt x="1" y="90"/>
                    </a:lnTo>
                    <a:lnTo>
                      <a:pt x="1" y="90"/>
                    </a:lnTo>
                    <a:lnTo>
                      <a:pt x="1" y="89"/>
                    </a:lnTo>
                    <a:lnTo>
                      <a:pt x="1" y="89"/>
                    </a:lnTo>
                    <a:lnTo>
                      <a:pt x="1" y="89"/>
                    </a:lnTo>
                    <a:lnTo>
                      <a:pt x="1" y="88"/>
                    </a:lnTo>
                    <a:lnTo>
                      <a:pt x="1" y="88"/>
                    </a:lnTo>
                    <a:lnTo>
                      <a:pt x="2" y="88"/>
                    </a:lnTo>
                    <a:lnTo>
                      <a:pt x="2" y="87"/>
                    </a:lnTo>
                    <a:lnTo>
                      <a:pt x="2" y="87"/>
                    </a:lnTo>
                    <a:lnTo>
                      <a:pt x="2" y="87"/>
                    </a:lnTo>
                    <a:lnTo>
                      <a:pt x="2" y="86"/>
                    </a:lnTo>
                    <a:lnTo>
                      <a:pt x="2" y="86"/>
                    </a:lnTo>
                    <a:lnTo>
                      <a:pt x="2" y="86"/>
                    </a:lnTo>
                    <a:lnTo>
                      <a:pt x="2" y="85"/>
                    </a:lnTo>
                    <a:lnTo>
                      <a:pt x="2" y="85"/>
                    </a:lnTo>
                    <a:lnTo>
                      <a:pt x="2" y="85"/>
                    </a:lnTo>
                    <a:lnTo>
                      <a:pt x="2" y="84"/>
                    </a:lnTo>
                    <a:lnTo>
                      <a:pt x="2" y="84"/>
                    </a:lnTo>
                    <a:lnTo>
                      <a:pt x="2" y="84"/>
                    </a:lnTo>
                    <a:lnTo>
                      <a:pt x="2" y="83"/>
                    </a:lnTo>
                    <a:lnTo>
                      <a:pt x="2" y="83"/>
                    </a:lnTo>
                    <a:lnTo>
                      <a:pt x="3" y="83"/>
                    </a:lnTo>
                    <a:lnTo>
                      <a:pt x="3" y="82"/>
                    </a:lnTo>
                    <a:lnTo>
                      <a:pt x="3" y="82"/>
                    </a:lnTo>
                    <a:lnTo>
                      <a:pt x="3" y="82"/>
                    </a:lnTo>
                    <a:lnTo>
                      <a:pt x="3" y="81"/>
                    </a:lnTo>
                    <a:lnTo>
                      <a:pt x="3" y="81"/>
                    </a:lnTo>
                    <a:lnTo>
                      <a:pt x="3" y="81"/>
                    </a:lnTo>
                    <a:lnTo>
                      <a:pt x="3" y="80"/>
                    </a:lnTo>
                    <a:lnTo>
                      <a:pt x="3" y="80"/>
                    </a:lnTo>
                    <a:moveTo>
                      <a:pt x="13" y="56"/>
                    </a:moveTo>
                    <a:lnTo>
                      <a:pt x="13" y="56"/>
                    </a:lnTo>
                    <a:lnTo>
                      <a:pt x="13" y="56"/>
                    </a:lnTo>
                    <a:lnTo>
                      <a:pt x="13" y="55"/>
                    </a:lnTo>
                    <a:lnTo>
                      <a:pt x="13" y="55"/>
                    </a:lnTo>
                    <a:lnTo>
                      <a:pt x="13" y="55"/>
                    </a:lnTo>
                    <a:lnTo>
                      <a:pt x="14" y="55"/>
                    </a:lnTo>
                    <a:lnTo>
                      <a:pt x="14" y="54"/>
                    </a:lnTo>
                    <a:lnTo>
                      <a:pt x="14" y="54"/>
                    </a:lnTo>
                    <a:lnTo>
                      <a:pt x="14" y="54"/>
                    </a:lnTo>
                    <a:lnTo>
                      <a:pt x="14" y="53"/>
                    </a:lnTo>
                    <a:lnTo>
                      <a:pt x="14" y="53"/>
                    </a:lnTo>
                    <a:lnTo>
                      <a:pt x="15" y="53"/>
                    </a:lnTo>
                    <a:lnTo>
                      <a:pt x="15" y="53"/>
                    </a:lnTo>
                    <a:lnTo>
                      <a:pt x="15" y="52"/>
                    </a:lnTo>
                    <a:lnTo>
                      <a:pt x="15" y="52"/>
                    </a:lnTo>
                    <a:lnTo>
                      <a:pt x="15" y="52"/>
                    </a:lnTo>
                    <a:lnTo>
                      <a:pt x="15" y="51"/>
                    </a:lnTo>
                    <a:lnTo>
                      <a:pt x="16" y="51"/>
                    </a:lnTo>
                    <a:lnTo>
                      <a:pt x="16" y="51"/>
                    </a:lnTo>
                    <a:lnTo>
                      <a:pt x="16" y="51"/>
                    </a:lnTo>
                    <a:lnTo>
                      <a:pt x="16" y="50"/>
                    </a:lnTo>
                    <a:lnTo>
                      <a:pt x="16" y="50"/>
                    </a:lnTo>
                    <a:lnTo>
                      <a:pt x="16" y="50"/>
                    </a:lnTo>
                    <a:lnTo>
                      <a:pt x="17" y="49"/>
                    </a:lnTo>
                    <a:lnTo>
                      <a:pt x="17" y="49"/>
                    </a:lnTo>
                    <a:lnTo>
                      <a:pt x="17" y="49"/>
                    </a:lnTo>
                    <a:lnTo>
                      <a:pt x="17" y="49"/>
                    </a:lnTo>
                    <a:lnTo>
                      <a:pt x="17" y="48"/>
                    </a:lnTo>
                    <a:lnTo>
                      <a:pt x="17" y="48"/>
                    </a:lnTo>
                    <a:lnTo>
                      <a:pt x="18" y="48"/>
                    </a:lnTo>
                    <a:lnTo>
                      <a:pt x="18" y="48"/>
                    </a:lnTo>
                    <a:lnTo>
                      <a:pt x="18" y="47"/>
                    </a:lnTo>
                    <a:lnTo>
                      <a:pt x="18" y="47"/>
                    </a:lnTo>
                    <a:lnTo>
                      <a:pt x="18" y="47"/>
                    </a:lnTo>
                    <a:lnTo>
                      <a:pt x="19" y="46"/>
                    </a:lnTo>
                    <a:lnTo>
                      <a:pt x="19" y="46"/>
                    </a:lnTo>
                    <a:lnTo>
                      <a:pt x="19" y="46"/>
                    </a:lnTo>
                    <a:lnTo>
                      <a:pt x="19" y="46"/>
                    </a:lnTo>
                    <a:lnTo>
                      <a:pt x="19" y="45"/>
                    </a:lnTo>
                    <a:lnTo>
                      <a:pt x="20" y="45"/>
                    </a:lnTo>
                    <a:lnTo>
                      <a:pt x="20" y="45"/>
                    </a:lnTo>
                    <a:lnTo>
                      <a:pt x="20" y="45"/>
                    </a:lnTo>
                    <a:lnTo>
                      <a:pt x="20" y="44"/>
                    </a:lnTo>
                    <a:lnTo>
                      <a:pt x="20" y="44"/>
                    </a:lnTo>
                    <a:lnTo>
                      <a:pt x="20" y="44"/>
                    </a:lnTo>
                    <a:lnTo>
                      <a:pt x="21" y="43"/>
                    </a:lnTo>
                    <a:lnTo>
                      <a:pt x="21" y="43"/>
                    </a:lnTo>
                    <a:lnTo>
                      <a:pt x="21" y="43"/>
                    </a:lnTo>
                    <a:lnTo>
                      <a:pt x="21" y="43"/>
                    </a:lnTo>
                    <a:lnTo>
                      <a:pt x="21" y="42"/>
                    </a:lnTo>
                    <a:lnTo>
                      <a:pt x="22" y="42"/>
                    </a:lnTo>
                    <a:lnTo>
                      <a:pt x="22" y="42"/>
                    </a:lnTo>
                    <a:lnTo>
                      <a:pt x="22" y="42"/>
                    </a:lnTo>
                    <a:lnTo>
                      <a:pt x="22" y="41"/>
                    </a:lnTo>
                    <a:lnTo>
                      <a:pt x="22" y="41"/>
                    </a:lnTo>
                    <a:lnTo>
                      <a:pt x="23" y="41"/>
                    </a:lnTo>
                    <a:lnTo>
                      <a:pt x="23" y="41"/>
                    </a:lnTo>
                    <a:lnTo>
                      <a:pt x="23" y="40"/>
                    </a:lnTo>
                    <a:lnTo>
                      <a:pt x="23" y="40"/>
                    </a:lnTo>
                    <a:lnTo>
                      <a:pt x="24" y="40"/>
                    </a:lnTo>
                    <a:lnTo>
                      <a:pt x="24" y="40"/>
                    </a:lnTo>
                    <a:lnTo>
                      <a:pt x="24" y="39"/>
                    </a:lnTo>
                    <a:lnTo>
                      <a:pt x="24" y="39"/>
                    </a:lnTo>
                    <a:lnTo>
                      <a:pt x="24" y="39"/>
                    </a:lnTo>
                    <a:lnTo>
                      <a:pt x="25" y="39"/>
                    </a:lnTo>
                    <a:lnTo>
                      <a:pt x="25" y="38"/>
                    </a:lnTo>
                    <a:lnTo>
                      <a:pt x="25" y="38"/>
                    </a:lnTo>
                    <a:lnTo>
                      <a:pt x="25" y="38"/>
                    </a:lnTo>
                    <a:lnTo>
                      <a:pt x="25" y="38"/>
                    </a:lnTo>
                    <a:lnTo>
                      <a:pt x="26" y="37"/>
                    </a:lnTo>
                    <a:lnTo>
                      <a:pt x="26" y="37"/>
                    </a:lnTo>
                    <a:lnTo>
                      <a:pt x="26" y="37"/>
                    </a:lnTo>
                    <a:lnTo>
                      <a:pt x="26" y="37"/>
                    </a:lnTo>
                    <a:lnTo>
                      <a:pt x="26" y="36"/>
                    </a:lnTo>
                    <a:lnTo>
                      <a:pt x="27" y="36"/>
                    </a:lnTo>
                    <a:lnTo>
                      <a:pt x="27" y="36"/>
                    </a:lnTo>
                    <a:lnTo>
                      <a:pt x="27" y="36"/>
                    </a:lnTo>
                    <a:lnTo>
                      <a:pt x="27" y="35"/>
                    </a:lnTo>
                    <a:lnTo>
                      <a:pt x="28" y="35"/>
                    </a:lnTo>
                    <a:lnTo>
                      <a:pt x="28" y="35"/>
                    </a:lnTo>
                    <a:lnTo>
                      <a:pt x="28" y="35"/>
                    </a:lnTo>
                    <a:lnTo>
                      <a:pt x="28" y="34"/>
                    </a:lnTo>
                    <a:lnTo>
                      <a:pt x="28" y="34"/>
                    </a:lnTo>
                    <a:moveTo>
                      <a:pt x="49" y="17"/>
                    </a:moveTo>
                    <a:lnTo>
                      <a:pt x="49" y="17"/>
                    </a:lnTo>
                    <a:lnTo>
                      <a:pt x="49" y="17"/>
                    </a:lnTo>
                    <a:lnTo>
                      <a:pt x="49" y="17"/>
                    </a:lnTo>
                    <a:lnTo>
                      <a:pt x="50" y="17"/>
                    </a:lnTo>
                    <a:lnTo>
                      <a:pt x="50" y="16"/>
                    </a:lnTo>
                    <a:lnTo>
                      <a:pt x="50" y="16"/>
                    </a:lnTo>
                    <a:lnTo>
                      <a:pt x="50" y="16"/>
                    </a:lnTo>
                    <a:lnTo>
                      <a:pt x="51" y="16"/>
                    </a:lnTo>
                    <a:lnTo>
                      <a:pt x="51" y="16"/>
                    </a:lnTo>
                    <a:lnTo>
                      <a:pt x="51" y="16"/>
                    </a:lnTo>
                    <a:lnTo>
                      <a:pt x="52" y="15"/>
                    </a:lnTo>
                    <a:lnTo>
                      <a:pt x="52" y="15"/>
                    </a:lnTo>
                    <a:lnTo>
                      <a:pt x="52" y="15"/>
                    </a:lnTo>
                    <a:lnTo>
                      <a:pt x="52" y="15"/>
                    </a:lnTo>
                    <a:lnTo>
                      <a:pt x="53" y="15"/>
                    </a:lnTo>
                    <a:lnTo>
                      <a:pt x="53" y="15"/>
                    </a:lnTo>
                    <a:lnTo>
                      <a:pt x="53" y="14"/>
                    </a:lnTo>
                    <a:lnTo>
                      <a:pt x="54" y="14"/>
                    </a:lnTo>
                    <a:lnTo>
                      <a:pt x="54" y="14"/>
                    </a:lnTo>
                    <a:lnTo>
                      <a:pt x="54" y="14"/>
                    </a:lnTo>
                    <a:lnTo>
                      <a:pt x="54" y="14"/>
                    </a:lnTo>
                    <a:lnTo>
                      <a:pt x="55" y="14"/>
                    </a:lnTo>
                    <a:lnTo>
                      <a:pt x="55" y="13"/>
                    </a:lnTo>
                    <a:lnTo>
                      <a:pt x="55" y="13"/>
                    </a:lnTo>
                    <a:lnTo>
                      <a:pt x="56" y="13"/>
                    </a:lnTo>
                    <a:lnTo>
                      <a:pt x="56" y="13"/>
                    </a:lnTo>
                    <a:lnTo>
                      <a:pt x="56" y="13"/>
                    </a:lnTo>
                    <a:lnTo>
                      <a:pt x="57" y="13"/>
                    </a:lnTo>
                    <a:lnTo>
                      <a:pt x="57" y="12"/>
                    </a:lnTo>
                    <a:lnTo>
                      <a:pt x="57" y="12"/>
                    </a:lnTo>
                    <a:lnTo>
                      <a:pt x="57" y="12"/>
                    </a:lnTo>
                    <a:lnTo>
                      <a:pt x="58" y="12"/>
                    </a:lnTo>
                    <a:lnTo>
                      <a:pt x="58" y="12"/>
                    </a:lnTo>
                    <a:lnTo>
                      <a:pt x="58" y="12"/>
                    </a:lnTo>
                    <a:lnTo>
                      <a:pt x="59" y="12"/>
                    </a:lnTo>
                    <a:lnTo>
                      <a:pt x="59" y="11"/>
                    </a:lnTo>
                    <a:lnTo>
                      <a:pt x="59" y="11"/>
                    </a:lnTo>
                    <a:lnTo>
                      <a:pt x="59" y="11"/>
                    </a:lnTo>
                    <a:lnTo>
                      <a:pt x="60" y="11"/>
                    </a:lnTo>
                    <a:lnTo>
                      <a:pt x="60" y="11"/>
                    </a:lnTo>
                    <a:lnTo>
                      <a:pt x="60" y="11"/>
                    </a:lnTo>
                    <a:lnTo>
                      <a:pt x="61" y="10"/>
                    </a:lnTo>
                    <a:lnTo>
                      <a:pt x="61" y="10"/>
                    </a:lnTo>
                    <a:lnTo>
                      <a:pt x="61" y="10"/>
                    </a:lnTo>
                    <a:lnTo>
                      <a:pt x="62" y="10"/>
                    </a:lnTo>
                    <a:lnTo>
                      <a:pt x="62" y="10"/>
                    </a:lnTo>
                    <a:lnTo>
                      <a:pt x="62" y="10"/>
                    </a:lnTo>
                    <a:lnTo>
                      <a:pt x="62" y="10"/>
                    </a:lnTo>
                    <a:lnTo>
                      <a:pt x="63" y="10"/>
                    </a:lnTo>
                    <a:lnTo>
                      <a:pt x="63" y="9"/>
                    </a:lnTo>
                    <a:lnTo>
                      <a:pt x="63" y="9"/>
                    </a:lnTo>
                    <a:lnTo>
                      <a:pt x="64" y="9"/>
                    </a:lnTo>
                    <a:lnTo>
                      <a:pt x="64" y="9"/>
                    </a:lnTo>
                    <a:lnTo>
                      <a:pt x="64" y="9"/>
                    </a:lnTo>
                    <a:lnTo>
                      <a:pt x="65" y="9"/>
                    </a:lnTo>
                    <a:lnTo>
                      <a:pt x="65" y="9"/>
                    </a:lnTo>
                    <a:lnTo>
                      <a:pt x="65" y="8"/>
                    </a:lnTo>
                    <a:lnTo>
                      <a:pt x="66" y="8"/>
                    </a:lnTo>
                    <a:lnTo>
                      <a:pt x="66" y="8"/>
                    </a:lnTo>
                    <a:lnTo>
                      <a:pt x="66" y="8"/>
                    </a:lnTo>
                    <a:lnTo>
                      <a:pt x="66" y="8"/>
                    </a:lnTo>
                    <a:lnTo>
                      <a:pt x="67" y="8"/>
                    </a:lnTo>
                    <a:lnTo>
                      <a:pt x="67" y="8"/>
                    </a:lnTo>
                    <a:lnTo>
                      <a:pt x="67" y="8"/>
                    </a:lnTo>
                    <a:lnTo>
                      <a:pt x="68" y="7"/>
                    </a:lnTo>
                    <a:lnTo>
                      <a:pt x="68" y="7"/>
                    </a:lnTo>
                    <a:lnTo>
                      <a:pt x="68" y="7"/>
                    </a:lnTo>
                    <a:lnTo>
                      <a:pt x="69" y="7"/>
                    </a:lnTo>
                    <a:lnTo>
                      <a:pt x="69" y="7"/>
                    </a:lnTo>
                    <a:lnTo>
                      <a:pt x="69" y="7"/>
                    </a:lnTo>
                    <a:lnTo>
                      <a:pt x="70" y="7"/>
                    </a:lnTo>
                    <a:lnTo>
                      <a:pt x="70" y="7"/>
                    </a:lnTo>
                    <a:lnTo>
                      <a:pt x="70" y="7"/>
                    </a:lnTo>
                    <a:lnTo>
                      <a:pt x="71" y="6"/>
                    </a:lnTo>
                    <a:lnTo>
                      <a:pt x="71" y="6"/>
                    </a:lnTo>
                    <a:lnTo>
                      <a:pt x="71" y="6"/>
                    </a:lnTo>
                    <a:lnTo>
                      <a:pt x="71" y="6"/>
                    </a:lnTo>
                    <a:lnTo>
                      <a:pt x="72" y="6"/>
                    </a:lnTo>
                    <a:lnTo>
                      <a:pt x="72" y="6"/>
                    </a:lnTo>
                    <a:lnTo>
                      <a:pt x="72" y="6"/>
                    </a:lnTo>
                    <a:lnTo>
                      <a:pt x="73" y="6"/>
                    </a:lnTo>
                    <a:lnTo>
                      <a:pt x="73" y="6"/>
                    </a:lnTo>
                    <a:moveTo>
                      <a:pt x="99" y="0"/>
                    </a:moveTo>
                    <a:lnTo>
                      <a:pt x="99" y="0"/>
                    </a:lnTo>
                    <a:lnTo>
                      <a:pt x="99" y="0"/>
                    </a:lnTo>
                    <a:lnTo>
                      <a:pt x="99" y="0"/>
                    </a:lnTo>
                    <a:lnTo>
                      <a:pt x="100" y="0"/>
                    </a:lnTo>
                    <a:lnTo>
                      <a:pt x="100" y="0"/>
                    </a:lnTo>
                    <a:lnTo>
                      <a:pt x="101" y="0"/>
                    </a:lnTo>
                    <a:lnTo>
                      <a:pt x="101" y="0"/>
                    </a:lnTo>
                    <a:lnTo>
                      <a:pt x="101" y="0"/>
                    </a:lnTo>
                    <a:lnTo>
                      <a:pt x="102" y="0"/>
                    </a:lnTo>
                    <a:lnTo>
                      <a:pt x="102" y="0"/>
                    </a:lnTo>
                    <a:lnTo>
                      <a:pt x="102" y="0"/>
                    </a:lnTo>
                    <a:lnTo>
                      <a:pt x="103" y="0"/>
                    </a:lnTo>
                    <a:lnTo>
                      <a:pt x="103" y="0"/>
                    </a:lnTo>
                    <a:lnTo>
                      <a:pt x="103" y="0"/>
                    </a:lnTo>
                    <a:lnTo>
                      <a:pt x="104" y="0"/>
                    </a:lnTo>
                    <a:lnTo>
                      <a:pt x="104" y="0"/>
                    </a:lnTo>
                    <a:lnTo>
                      <a:pt x="104" y="0"/>
                    </a:lnTo>
                    <a:lnTo>
                      <a:pt x="105" y="0"/>
                    </a:lnTo>
                    <a:lnTo>
                      <a:pt x="105" y="0"/>
                    </a:lnTo>
                    <a:lnTo>
                      <a:pt x="105" y="0"/>
                    </a:lnTo>
                    <a:lnTo>
                      <a:pt x="106" y="0"/>
                    </a:lnTo>
                    <a:lnTo>
                      <a:pt x="106" y="0"/>
                    </a:lnTo>
                    <a:lnTo>
                      <a:pt x="107" y="0"/>
                    </a:lnTo>
                    <a:lnTo>
                      <a:pt x="126" y="0"/>
                    </a:lnTo>
                    <a:moveTo>
                      <a:pt x="152" y="0"/>
                    </a:moveTo>
                    <a:lnTo>
                      <a:pt x="152" y="0"/>
                    </a:lnTo>
                    <a:lnTo>
                      <a:pt x="179" y="0"/>
                    </a:lnTo>
                    <a:moveTo>
                      <a:pt x="206" y="0"/>
                    </a:moveTo>
                    <a:lnTo>
                      <a:pt x="206" y="0"/>
                    </a:lnTo>
                    <a:lnTo>
                      <a:pt x="232" y="0"/>
                    </a:lnTo>
                    <a:moveTo>
                      <a:pt x="259" y="0"/>
                    </a:moveTo>
                    <a:lnTo>
                      <a:pt x="259" y="0"/>
                    </a:lnTo>
                    <a:lnTo>
                      <a:pt x="286" y="0"/>
                    </a:lnTo>
                    <a:moveTo>
                      <a:pt x="312" y="0"/>
                    </a:moveTo>
                    <a:lnTo>
                      <a:pt x="312" y="0"/>
                    </a:lnTo>
                    <a:lnTo>
                      <a:pt x="339" y="0"/>
                    </a:lnTo>
                    <a:moveTo>
                      <a:pt x="366" y="0"/>
                    </a:moveTo>
                    <a:lnTo>
                      <a:pt x="366" y="0"/>
                    </a:lnTo>
                    <a:lnTo>
                      <a:pt x="392" y="0"/>
                    </a:lnTo>
                    <a:moveTo>
                      <a:pt x="419" y="0"/>
                    </a:moveTo>
                    <a:lnTo>
                      <a:pt x="419" y="0"/>
                    </a:lnTo>
                    <a:lnTo>
                      <a:pt x="446" y="0"/>
                    </a:lnTo>
                    <a:moveTo>
                      <a:pt x="472" y="0"/>
                    </a:moveTo>
                    <a:lnTo>
                      <a:pt x="472" y="0"/>
                    </a:lnTo>
                    <a:lnTo>
                      <a:pt x="499" y="0"/>
                    </a:lnTo>
                    <a:moveTo>
                      <a:pt x="526" y="0"/>
                    </a:moveTo>
                    <a:lnTo>
                      <a:pt x="526" y="0"/>
                    </a:lnTo>
                    <a:lnTo>
                      <a:pt x="552" y="0"/>
                    </a:lnTo>
                    <a:moveTo>
                      <a:pt x="579" y="0"/>
                    </a:moveTo>
                    <a:lnTo>
                      <a:pt x="579" y="0"/>
                    </a:lnTo>
                    <a:lnTo>
                      <a:pt x="606" y="0"/>
                    </a:lnTo>
                    <a:moveTo>
                      <a:pt x="632" y="0"/>
                    </a:moveTo>
                    <a:lnTo>
                      <a:pt x="632" y="0"/>
                    </a:lnTo>
                    <a:lnTo>
                      <a:pt x="659" y="0"/>
                    </a:lnTo>
                    <a:moveTo>
                      <a:pt x="686" y="0"/>
                    </a:moveTo>
                    <a:lnTo>
                      <a:pt x="686" y="0"/>
                    </a:lnTo>
                    <a:lnTo>
                      <a:pt x="712" y="0"/>
                    </a:lnTo>
                    <a:moveTo>
                      <a:pt x="739" y="0"/>
                    </a:moveTo>
                    <a:lnTo>
                      <a:pt x="739" y="0"/>
                    </a:lnTo>
                    <a:lnTo>
                      <a:pt x="766" y="0"/>
                    </a:lnTo>
                    <a:moveTo>
                      <a:pt x="792" y="0"/>
                    </a:moveTo>
                    <a:lnTo>
                      <a:pt x="792" y="0"/>
                    </a:lnTo>
                    <a:lnTo>
                      <a:pt x="819" y="0"/>
                    </a:lnTo>
                    <a:moveTo>
                      <a:pt x="846" y="0"/>
                    </a:moveTo>
                    <a:lnTo>
                      <a:pt x="846" y="0"/>
                    </a:lnTo>
                    <a:lnTo>
                      <a:pt x="872" y="0"/>
                    </a:lnTo>
                    <a:moveTo>
                      <a:pt x="899" y="0"/>
                    </a:moveTo>
                    <a:lnTo>
                      <a:pt x="899" y="0"/>
                    </a:lnTo>
                    <a:lnTo>
                      <a:pt x="926" y="0"/>
                    </a:lnTo>
                    <a:moveTo>
                      <a:pt x="952" y="0"/>
                    </a:moveTo>
                    <a:lnTo>
                      <a:pt x="952" y="0"/>
                    </a:lnTo>
                    <a:lnTo>
                      <a:pt x="979" y="0"/>
                    </a:lnTo>
                    <a:moveTo>
                      <a:pt x="1006" y="0"/>
                    </a:moveTo>
                    <a:lnTo>
                      <a:pt x="1006" y="0"/>
                    </a:lnTo>
                    <a:lnTo>
                      <a:pt x="1032" y="0"/>
                    </a:lnTo>
                    <a:moveTo>
                      <a:pt x="1059" y="0"/>
                    </a:moveTo>
                    <a:lnTo>
                      <a:pt x="1059" y="0"/>
                    </a:lnTo>
                    <a:lnTo>
                      <a:pt x="1086" y="0"/>
                    </a:lnTo>
                    <a:moveTo>
                      <a:pt x="1112" y="0"/>
                    </a:moveTo>
                    <a:lnTo>
                      <a:pt x="1112" y="0"/>
                    </a:lnTo>
                    <a:lnTo>
                      <a:pt x="1139" y="0"/>
                    </a:lnTo>
                    <a:moveTo>
                      <a:pt x="1166" y="0"/>
                    </a:moveTo>
                    <a:lnTo>
                      <a:pt x="1166" y="0"/>
                    </a:lnTo>
                    <a:lnTo>
                      <a:pt x="1192" y="0"/>
                    </a:lnTo>
                    <a:moveTo>
                      <a:pt x="1219" y="0"/>
                    </a:moveTo>
                    <a:lnTo>
                      <a:pt x="1219" y="0"/>
                    </a:lnTo>
                    <a:lnTo>
                      <a:pt x="1246" y="0"/>
                    </a:lnTo>
                    <a:moveTo>
                      <a:pt x="1272" y="0"/>
                    </a:moveTo>
                    <a:lnTo>
                      <a:pt x="1272" y="0"/>
                    </a:lnTo>
                    <a:lnTo>
                      <a:pt x="1299" y="0"/>
                    </a:lnTo>
                    <a:moveTo>
                      <a:pt x="1326" y="0"/>
                    </a:moveTo>
                    <a:lnTo>
                      <a:pt x="1326" y="0"/>
                    </a:lnTo>
                    <a:lnTo>
                      <a:pt x="1333" y="0"/>
                    </a:lnTo>
                    <a:lnTo>
                      <a:pt x="1334" y="0"/>
                    </a:lnTo>
                    <a:lnTo>
                      <a:pt x="1334" y="0"/>
                    </a:lnTo>
                    <a:lnTo>
                      <a:pt x="1334" y="0"/>
                    </a:lnTo>
                    <a:lnTo>
                      <a:pt x="1335" y="0"/>
                    </a:lnTo>
                    <a:lnTo>
                      <a:pt x="1335" y="0"/>
                    </a:lnTo>
                    <a:lnTo>
                      <a:pt x="1335" y="0"/>
                    </a:lnTo>
                    <a:lnTo>
                      <a:pt x="1336" y="0"/>
                    </a:lnTo>
                    <a:lnTo>
                      <a:pt x="1336" y="0"/>
                    </a:lnTo>
                    <a:lnTo>
                      <a:pt x="1336" y="0"/>
                    </a:lnTo>
                    <a:lnTo>
                      <a:pt x="1337" y="0"/>
                    </a:lnTo>
                    <a:lnTo>
                      <a:pt x="1337" y="0"/>
                    </a:lnTo>
                    <a:lnTo>
                      <a:pt x="1337" y="0"/>
                    </a:lnTo>
                    <a:lnTo>
                      <a:pt x="1338" y="0"/>
                    </a:lnTo>
                    <a:lnTo>
                      <a:pt x="1338" y="0"/>
                    </a:lnTo>
                    <a:lnTo>
                      <a:pt x="1338" y="0"/>
                    </a:lnTo>
                    <a:lnTo>
                      <a:pt x="1339" y="0"/>
                    </a:lnTo>
                    <a:lnTo>
                      <a:pt x="1339" y="0"/>
                    </a:lnTo>
                    <a:lnTo>
                      <a:pt x="1339" y="0"/>
                    </a:lnTo>
                    <a:lnTo>
                      <a:pt x="1340" y="0"/>
                    </a:lnTo>
                    <a:lnTo>
                      <a:pt x="1340" y="0"/>
                    </a:lnTo>
                    <a:lnTo>
                      <a:pt x="1341" y="0"/>
                    </a:lnTo>
                    <a:lnTo>
                      <a:pt x="1341" y="0"/>
                    </a:lnTo>
                    <a:lnTo>
                      <a:pt x="1341" y="0"/>
                    </a:lnTo>
                    <a:lnTo>
                      <a:pt x="1342" y="0"/>
                    </a:lnTo>
                    <a:lnTo>
                      <a:pt x="1342" y="1"/>
                    </a:lnTo>
                    <a:lnTo>
                      <a:pt x="1342" y="1"/>
                    </a:lnTo>
                    <a:lnTo>
                      <a:pt x="1343" y="1"/>
                    </a:lnTo>
                    <a:lnTo>
                      <a:pt x="1343" y="1"/>
                    </a:lnTo>
                    <a:lnTo>
                      <a:pt x="1343" y="1"/>
                    </a:lnTo>
                    <a:lnTo>
                      <a:pt x="1344" y="1"/>
                    </a:lnTo>
                    <a:lnTo>
                      <a:pt x="1344" y="1"/>
                    </a:lnTo>
                    <a:lnTo>
                      <a:pt x="1344" y="1"/>
                    </a:lnTo>
                    <a:lnTo>
                      <a:pt x="1345" y="1"/>
                    </a:lnTo>
                    <a:lnTo>
                      <a:pt x="1345" y="1"/>
                    </a:lnTo>
                    <a:lnTo>
                      <a:pt x="1345" y="1"/>
                    </a:lnTo>
                    <a:lnTo>
                      <a:pt x="1346" y="1"/>
                    </a:lnTo>
                    <a:lnTo>
                      <a:pt x="1346" y="1"/>
                    </a:lnTo>
                    <a:lnTo>
                      <a:pt x="1346" y="1"/>
                    </a:lnTo>
                    <a:lnTo>
                      <a:pt x="1347" y="1"/>
                    </a:lnTo>
                    <a:lnTo>
                      <a:pt x="1347" y="1"/>
                    </a:lnTo>
                    <a:lnTo>
                      <a:pt x="1347" y="1"/>
                    </a:lnTo>
                    <a:lnTo>
                      <a:pt x="1348" y="1"/>
                    </a:lnTo>
                    <a:lnTo>
                      <a:pt x="1348" y="1"/>
                    </a:lnTo>
                    <a:lnTo>
                      <a:pt x="1348" y="1"/>
                    </a:lnTo>
                    <a:lnTo>
                      <a:pt x="1349" y="1"/>
                    </a:lnTo>
                    <a:lnTo>
                      <a:pt x="1349" y="1"/>
                    </a:lnTo>
                    <a:lnTo>
                      <a:pt x="1349" y="1"/>
                    </a:lnTo>
                    <a:lnTo>
                      <a:pt x="1350" y="1"/>
                    </a:lnTo>
                    <a:lnTo>
                      <a:pt x="1350" y="2"/>
                    </a:lnTo>
                    <a:lnTo>
                      <a:pt x="1350" y="2"/>
                    </a:lnTo>
                    <a:lnTo>
                      <a:pt x="1351" y="2"/>
                    </a:lnTo>
                    <a:lnTo>
                      <a:pt x="1351" y="2"/>
                    </a:lnTo>
                    <a:lnTo>
                      <a:pt x="1352" y="2"/>
                    </a:lnTo>
                    <a:lnTo>
                      <a:pt x="1352" y="2"/>
                    </a:lnTo>
                    <a:lnTo>
                      <a:pt x="1352" y="2"/>
                    </a:lnTo>
                    <a:moveTo>
                      <a:pt x="1378" y="10"/>
                    </a:moveTo>
                    <a:lnTo>
                      <a:pt x="1378" y="10"/>
                    </a:lnTo>
                    <a:lnTo>
                      <a:pt x="1378" y="10"/>
                    </a:lnTo>
                    <a:lnTo>
                      <a:pt x="1378" y="10"/>
                    </a:lnTo>
                    <a:lnTo>
                      <a:pt x="1378" y="10"/>
                    </a:lnTo>
                    <a:lnTo>
                      <a:pt x="1379" y="10"/>
                    </a:lnTo>
                    <a:lnTo>
                      <a:pt x="1379" y="10"/>
                    </a:lnTo>
                    <a:lnTo>
                      <a:pt x="1379" y="11"/>
                    </a:lnTo>
                    <a:lnTo>
                      <a:pt x="1380" y="11"/>
                    </a:lnTo>
                    <a:lnTo>
                      <a:pt x="1380" y="11"/>
                    </a:lnTo>
                    <a:lnTo>
                      <a:pt x="1380" y="11"/>
                    </a:lnTo>
                    <a:lnTo>
                      <a:pt x="1380" y="11"/>
                    </a:lnTo>
                    <a:lnTo>
                      <a:pt x="1381" y="11"/>
                    </a:lnTo>
                    <a:lnTo>
                      <a:pt x="1381" y="12"/>
                    </a:lnTo>
                    <a:lnTo>
                      <a:pt x="1381" y="12"/>
                    </a:lnTo>
                    <a:lnTo>
                      <a:pt x="1382" y="12"/>
                    </a:lnTo>
                    <a:lnTo>
                      <a:pt x="1382" y="12"/>
                    </a:lnTo>
                    <a:lnTo>
                      <a:pt x="1382" y="12"/>
                    </a:lnTo>
                    <a:lnTo>
                      <a:pt x="1383" y="12"/>
                    </a:lnTo>
                    <a:lnTo>
                      <a:pt x="1383" y="12"/>
                    </a:lnTo>
                    <a:lnTo>
                      <a:pt x="1383" y="13"/>
                    </a:lnTo>
                    <a:lnTo>
                      <a:pt x="1383" y="13"/>
                    </a:lnTo>
                    <a:lnTo>
                      <a:pt x="1384" y="13"/>
                    </a:lnTo>
                    <a:lnTo>
                      <a:pt x="1384" y="13"/>
                    </a:lnTo>
                    <a:lnTo>
                      <a:pt x="1384" y="13"/>
                    </a:lnTo>
                    <a:lnTo>
                      <a:pt x="1385" y="13"/>
                    </a:lnTo>
                    <a:lnTo>
                      <a:pt x="1385" y="14"/>
                    </a:lnTo>
                    <a:lnTo>
                      <a:pt x="1385" y="14"/>
                    </a:lnTo>
                    <a:lnTo>
                      <a:pt x="1385" y="14"/>
                    </a:lnTo>
                    <a:lnTo>
                      <a:pt x="1386" y="14"/>
                    </a:lnTo>
                    <a:lnTo>
                      <a:pt x="1386" y="14"/>
                    </a:lnTo>
                    <a:lnTo>
                      <a:pt x="1386" y="14"/>
                    </a:lnTo>
                    <a:lnTo>
                      <a:pt x="1387" y="15"/>
                    </a:lnTo>
                    <a:lnTo>
                      <a:pt x="1387" y="15"/>
                    </a:lnTo>
                    <a:lnTo>
                      <a:pt x="1387" y="15"/>
                    </a:lnTo>
                    <a:lnTo>
                      <a:pt x="1387" y="15"/>
                    </a:lnTo>
                    <a:lnTo>
                      <a:pt x="1388" y="15"/>
                    </a:lnTo>
                    <a:lnTo>
                      <a:pt x="1388" y="15"/>
                    </a:lnTo>
                    <a:lnTo>
                      <a:pt x="1388" y="16"/>
                    </a:lnTo>
                    <a:lnTo>
                      <a:pt x="1389" y="16"/>
                    </a:lnTo>
                    <a:lnTo>
                      <a:pt x="1389" y="16"/>
                    </a:lnTo>
                    <a:lnTo>
                      <a:pt x="1389" y="16"/>
                    </a:lnTo>
                    <a:lnTo>
                      <a:pt x="1389" y="16"/>
                    </a:lnTo>
                    <a:lnTo>
                      <a:pt x="1390" y="16"/>
                    </a:lnTo>
                    <a:lnTo>
                      <a:pt x="1390" y="17"/>
                    </a:lnTo>
                    <a:lnTo>
                      <a:pt x="1390" y="17"/>
                    </a:lnTo>
                    <a:lnTo>
                      <a:pt x="1391" y="17"/>
                    </a:lnTo>
                    <a:lnTo>
                      <a:pt x="1391" y="17"/>
                    </a:lnTo>
                    <a:lnTo>
                      <a:pt x="1391" y="17"/>
                    </a:lnTo>
                    <a:lnTo>
                      <a:pt x="1391" y="17"/>
                    </a:lnTo>
                    <a:lnTo>
                      <a:pt x="1392" y="18"/>
                    </a:lnTo>
                    <a:lnTo>
                      <a:pt x="1392" y="18"/>
                    </a:lnTo>
                    <a:lnTo>
                      <a:pt x="1392" y="18"/>
                    </a:lnTo>
                    <a:lnTo>
                      <a:pt x="1392" y="18"/>
                    </a:lnTo>
                    <a:lnTo>
                      <a:pt x="1393" y="18"/>
                    </a:lnTo>
                    <a:lnTo>
                      <a:pt x="1393" y="19"/>
                    </a:lnTo>
                    <a:lnTo>
                      <a:pt x="1393" y="19"/>
                    </a:lnTo>
                    <a:lnTo>
                      <a:pt x="1394" y="19"/>
                    </a:lnTo>
                    <a:lnTo>
                      <a:pt x="1394" y="19"/>
                    </a:lnTo>
                    <a:lnTo>
                      <a:pt x="1394" y="19"/>
                    </a:lnTo>
                    <a:lnTo>
                      <a:pt x="1394" y="19"/>
                    </a:lnTo>
                    <a:lnTo>
                      <a:pt x="1395" y="20"/>
                    </a:lnTo>
                    <a:lnTo>
                      <a:pt x="1395" y="20"/>
                    </a:lnTo>
                    <a:lnTo>
                      <a:pt x="1395" y="20"/>
                    </a:lnTo>
                    <a:lnTo>
                      <a:pt x="1395" y="20"/>
                    </a:lnTo>
                    <a:lnTo>
                      <a:pt x="1396" y="20"/>
                    </a:lnTo>
                    <a:lnTo>
                      <a:pt x="1396" y="21"/>
                    </a:lnTo>
                    <a:lnTo>
                      <a:pt x="1396" y="21"/>
                    </a:lnTo>
                    <a:lnTo>
                      <a:pt x="1397" y="21"/>
                    </a:lnTo>
                    <a:lnTo>
                      <a:pt x="1397" y="21"/>
                    </a:lnTo>
                    <a:lnTo>
                      <a:pt x="1397" y="21"/>
                    </a:lnTo>
                    <a:lnTo>
                      <a:pt x="1397" y="22"/>
                    </a:lnTo>
                    <a:lnTo>
                      <a:pt x="1398" y="22"/>
                    </a:lnTo>
                    <a:lnTo>
                      <a:pt x="1398" y="22"/>
                    </a:lnTo>
                    <a:lnTo>
                      <a:pt x="1398" y="22"/>
                    </a:lnTo>
                    <a:lnTo>
                      <a:pt x="1398" y="22"/>
                    </a:lnTo>
                    <a:lnTo>
                      <a:pt x="1399" y="23"/>
                    </a:lnTo>
                    <a:lnTo>
                      <a:pt x="1399" y="23"/>
                    </a:lnTo>
                    <a:lnTo>
                      <a:pt x="1399" y="23"/>
                    </a:lnTo>
                    <a:lnTo>
                      <a:pt x="1399" y="23"/>
                    </a:lnTo>
                    <a:lnTo>
                      <a:pt x="1400" y="23"/>
                    </a:lnTo>
                    <a:lnTo>
                      <a:pt x="1400" y="24"/>
                    </a:lnTo>
                    <a:lnTo>
                      <a:pt x="1400" y="24"/>
                    </a:lnTo>
                    <a:moveTo>
                      <a:pt x="1419" y="43"/>
                    </a:moveTo>
                    <a:lnTo>
                      <a:pt x="1419" y="43"/>
                    </a:lnTo>
                    <a:lnTo>
                      <a:pt x="1419" y="43"/>
                    </a:lnTo>
                    <a:lnTo>
                      <a:pt x="1419" y="43"/>
                    </a:lnTo>
                    <a:lnTo>
                      <a:pt x="1419" y="44"/>
                    </a:lnTo>
                    <a:lnTo>
                      <a:pt x="1419" y="44"/>
                    </a:lnTo>
                    <a:lnTo>
                      <a:pt x="1420" y="44"/>
                    </a:lnTo>
                    <a:lnTo>
                      <a:pt x="1420" y="45"/>
                    </a:lnTo>
                    <a:lnTo>
                      <a:pt x="1420" y="45"/>
                    </a:lnTo>
                    <a:lnTo>
                      <a:pt x="1420" y="45"/>
                    </a:lnTo>
                    <a:lnTo>
                      <a:pt x="1420" y="45"/>
                    </a:lnTo>
                    <a:lnTo>
                      <a:pt x="1421" y="46"/>
                    </a:lnTo>
                    <a:lnTo>
                      <a:pt x="1421" y="46"/>
                    </a:lnTo>
                    <a:lnTo>
                      <a:pt x="1421" y="46"/>
                    </a:lnTo>
                    <a:lnTo>
                      <a:pt x="1421" y="46"/>
                    </a:lnTo>
                    <a:lnTo>
                      <a:pt x="1421" y="47"/>
                    </a:lnTo>
                    <a:lnTo>
                      <a:pt x="1421" y="47"/>
                    </a:lnTo>
                    <a:lnTo>
                      <a:pt x="1422" y="47"/>
                    </a:lnTo>
                    <a:lnTo>
                      <a:pt x="1422" y="48"/>
                    </a:lnTo>
                    <a:lnTo>
                      <a:pt x="1422" y="48"/>
                    </a:lnTo>
                    <a:lnTo>
                      <a:pt x="1422" y="48"/>
                    </a:lnTo>
                    <a:lnTo>
                      <a:pt x="1422" y="48"/>
                    </a:lnTo>
                    <a:lnTo>
                      <a:pt x="1423" y="49"/>
                    </a:lnTo>
                    <a:lnTo>
                      <a:pt x="1423" y="49"/>
                    </a:lnTo>
                    <a:lnTo>
                      <a:pt x="1423" y="49"/>
                    </a:lnTo>
                    <a:lnTo>
                      <a:pt x="1423" y="49"/>
                    </a:lnTo>
                    <a:lnTo>
                      <a:pt x="1423" y="50"/>
                    </a:lnTo>
                    <a:lnTo>
                      <a:pt x="1423" y="50"/>
                    </a:lnTo>
                    <a:lnTo>
                      <a:pt x="1424" y="50"/>
                    </a:lnTo>
                    <a:lnTo>
                      <a:pt x="1424" y="51"/>
                    </a:lnTo>
                    <a:lnTo>
                      <a:pt x="1424" y="51"/>
                    </a:lnTo>
                    <a:lnTo>
                      <a:pt x="1424" y="51"/>
                    </a:lnTo>
                    <a:lnTo>
                      <a:pt x="1424" y="51"/>
                    </a:lnTo>
                    <a:lnTo>
                      <a:pt x="1424" y="52"/>
                    </a:lnTo>
                    <a:lnTo>
                      <a:pt x="1425" y="52"/>
                    </a:lnTo>
                    <a:lnTo>
                      <a:pt x="1425" y="52"/>
                    </a:lnTo>
                    <a:lnTo>
                      <a:pt x="1425" y="53"/>
                    </a:lnTo>
                    <a:lnTo>
                      <a:pt x="1425" y="53"/>
                    </a:lnTo>
                    <a:lnTo>
                      <a:pt x="1425" y="53"/>
                    </a:lnTo>
                    <a:lnTo>
                      <a:pt x="1425" y="53"/>
                    </a:lnTo>
                    <a:lnTo>
                      <a:pt x="1426" y="54"/>
                    </a:lnTo>
                    <a:lnTo>
                      <a:pt x="1426" y="54"/>
                    </a:lnTo>
                    <a:lnTo>
                      <a:pt x="1426" y="54"/>
                    </a:lnTo>
                    <a:lnTo>
                      <a:pt x="1426" y="55"/>
                    </a:lnTo>
                    <a:lnTo>
                      <a:pt x="1426" y="55"/>
                    </a:lnTo>
                    <a:lnTo>
                      <a:pt x="1426" y="55"/>
                    </a:lnTo>
                    <a:lnTo>
                      <a:pt x="1427" y="55"/>
                    </a:lnTo>
                    <a:lnTo>
                      <a:pt x="1427" y="56"/>
                    </a:lnTo>
                    <a:lnTo>
                      <a:pt x="1427" y="56"/>
                    </a:lnTo>
                    <a:lnTo>
                      <a:pt x="1427" y="56"/>
                    </a:lnTo>
                    <a:lnTo>
                      <a:pt x="1427" y="57"/>
                    </a:lnTo>
                    <a:lnTo>
                      <a:pt x="1427" y="57"/>
                    </a:lnTo>
                    <a:lnTo>
                      <a:pt x="1428" y="57"/>
                    </a:lnTo>
                    <a:lnTo>
                      <a:pt x="1428" y="57"/>
                    </a:lnTo>
                    <a:lnTo>
                      <a:pt x="1428" y="58"/>
                    </a:lnTo>
                    <a:lnTo>
                      <a:pt x="1428" y="58"/>
                    </a:lnTo>
                    <a:lnTo>
                      <a:pt x="1428" y="58"/>
                    </a:lnTo>
                    <a:lnTo>
                      <a:pt x="1428" y="59"/>
                    </a:lnTo>
                    <a:lnTo>
                      <a:pt x="1428" y="59"/>
                    </a:lnTo>
                    <a:lnTo>
                      <a:pt x="1429" y="59"/>
                    </a:lnTo>
                    <a:lnTo>
                      <a:pt x="1429" y="60"/>
                    </a:lnTo>
                    <a:lnTo>
                      <a:pt x="1429" y="60"/>
                    </a:lnTo>
                    <a:lnTo>
                      <a:pt x="1429" y="60"/>
                    </a:lnTo>
                    <a:lnTo>
                      <a:pt x="1429" y="60"/>
                    </a:lnTo>
                    <a:lnTo>
                      <a:pt x="1429" y="61"/>
                    </a:lnTo>
                    <a:lnTo>
                      <a:pt x="1430" y="61"/>
                    </a:lnTo>
                    <a:lnTo>
                      <a:pt x="1430" y="61"/>
                    </a:lnTo>
                    <a:lnTo>
                      <a:pt x="1430" y="62"/>
                    </a:lnTo>
                    <a:lnTo>
                      <a:pt x="1430" y="62"/>
                    </a:lnTo>
                    <a:lnTo>
                      <a:pt x="1430" y="62"/>
                    </a:lnTo>
                    <a:lnTo>
                      <a:pt x="1430" y="62"/>
                    </a:lnTo>
                    <a:lnTo>
                      <a:pt x="1430" y="63"/>
                    </a:lnTo>
                    <a:lnTo>
                      <a:pt x="1430" y="63"/>
                    </a:lnTo>
                    <a:lnTo>
                      <a:pt x="1431" y="63"/>
                    </a:lnTo>
                    <a:lnTo>
                      <a:pt x="1431" y="64"/>
                    </a:lnTo>
                    <a:lnTo>
                      <a:pt x="1431" y="64"/>
                    </a:lnTo>
                    <a:lnTo>
                      <a:pt x="1431" y="64"/>
                    </a:lnTo>
                    <a:lnTo>
                      <a:pt x="1431" y="65"/>
                    </a:lnTo>
                    <a:lnTo>
                      <a:pt x="1431" y="65"/>
                    </a:lnTo>
                    <a:lnTo>
                      <a:pt x="1431" y="65"/>
                    </a:lnTo>
                    <a:lnTo>
                      <a:pt x="1432" y="66"/>
                    </a:lnTo>
                    <a:lnTo>
                      <a:pt x="1432" y="66"/>
                    </a:lnTo>
                    <a:lnTo>
                      <a:pt x="1432" y="66"/>
                    </a:lnTo>
                    <a:moveTo>
                      <a:pt x="1439" y="92"/>
                    </a:moveTo>
                    <a:lnTo>
                      <a:pt x="1439" y="92"/>
                    </a:lnTo>
                    <a:lnTo>
                      <a:pt x="1439" y="92"/>
                    </a:lnTo>
                    <a:lnTo>
                      <a:pt x="1439" y="92"/>
                    </a:lnTo>
                    <a:lnTo>
                      <a:pt x="1439" y="93"/>
                    </a:lnTo>
                    <a:lnTo>
                      <a:pt x="1439" y="93"/>
                    </a:lnTo>
                    <a:lnTo>
                      <a:pt x="1439" y="93"/>
                    </a:lnTo>
                    <a:lnTo>
                      <a:pt x="1439" y="94"/>
                    </a:lnTo>
                    <a:lnTo>
                      <a:pt x="1439" y="94"/>
                    </a:lnTo>
                    <a:lnTo>
                      <a:pt x="1439" y="94"/>
                    </a:lnTo>
                    <a:lnTo>
                      <a:pt x="1439" y="95"/>
                    </a:lnTo>
                    <a:lnTo>
                      <a:pt x="1439" y="95"/>
                    </a:lnTo>
                    <a:lnTo>
                      <a:pt x="1439" y="95"/>
                    </a:lnTo>
                    <a:lnTo>
                      <a:pt x="1439" y="96"/>
                    </a:lnTo>
                    <a:lnTo>
                      <a:pt x="1439" y="96"/>
                    </a:lnTo>
                    <a:lnTo>
                      <a:pt x="1439" y="96"/>
                    </a:lnTo>
                    <a:lnTo>
                      <a:pt x="1439" y="97"/>
                    </a:lnTo>
                    <a:lnTo>
                      <a:pt x="1439" y="97"/>
                    </a:lnTo>
                    <a:lnTo>
                      <a:pt x="1439" y="97"/>
                    </a:lnTo>
                    <a:lnTo>
                      <a:pt x="1439" y="98"/>
                    </a:lnTo>
                    <a:lnTo>
                      <a:pt x="1439" y="98"/>
                    </a:lnTo>
                    <a:lnTo>
                      <a:pt x="1440" y="98"/>
                    </a:lnTo>
                    <a:lnTo>
                      <a:pt x="1440" y="99"/>
                    </a:lnTo>
                    <a:lnTo>
                      <a:pt x="1440" y="99"/>
                    </a:lnTo>
                    <a:lnTo>
                      <a:pt x="1440" y="99"/>
                    </a:lnTo>
                    <a:lnTo>
                      <a:pt x="1440" y="100"/>
                    </a:lnTo>
                    <a:lnTo>
                      <a:pt x="1440" y="100"/>
                    </a:lnTo>
                    <a:lnTo>
                      <a:pt x="1440" y="101"/>
                    </a:lnTo>
                    <a:lnTo>
                      <a:pt x="1440" y="101"/>
                    </a:lnTo>
                    <a:lnTo>
                      <a:pt x="1440" y="101"/>
                    </a:lnTo>
                    <a:lnTo>
                      <a:pt x="1440" y="102"/>
                    </a:lnTo>
                    <a:lnTo>
                      <a:pt x="1440" y="102"/>
                    </a:lnTo>
                    <a:lnTo>
                      <a:pt x="1440" y="102"/>
                    </a:lnTo>
                    <a:lnTo>
                      <a:pt x="1440" y="103"/>
                    </a:lnTo>
                    <a:lnTo>
                      <a:pt x="1440" y="103"/>
                    </a:lnTo>
                    <a:lnTo>
                      <a:pt x="1440" y="103"/>
                    </a:lnTo>
                    <a:lnTo>
                      <a:pt x="1440" y="104"/>
                    </a:lnTo>
                    <a:lnTo>
                      <a:pt x="1440" y="104"/>
                    </a:lnTo>
                    <a:lnTo>
                      <a:pt x="1440" y="104"/>
                    </a:lnTo>
                    <a:lnTo>
                      <a:pt x="1440" y="105"/>
                    </a:lnTo>
                    <a:lnTo>
                      <a:pt x="1440" y="105"/>
                    </a:lnTo>
                    <a:lnTo>
                      <a:pt x="1440" y="105"/>
                    </a:lnTo>
                    <a:lnTo>
                      <a:pt x="1440" y="106"/>
                    </a:lnTo>
                    <a:lnTo>
                      <a:pt x="1440" y="106"/>
                    </a:lnTo>
                    <a:lnTo>
                      <a:pt x="1440" y="106"/>
                    </a:lnTo>
                    <a:lnTo>
                      <a:pt x="1440" y="107"/>
                    </a:lnTo>
                    <a:lnTo>
                      <a:pt x="1440" y="118"/>
                    </a:lnTo>
                    <a:moveTo>
                      <a:pt x="1440" y="145"/>
                    </a:moveTo>
                    <a:lnTo>
                      <a:pt x="1440" y="145"/>
                    </a:lnTo>
                    <a:lnTo>
                      <a:pt x="1440" y="172"/>
                    </a:lnTo>
                    <a:moveTo>
                      <a:pt x="1440" y="198"/>
                    </a:moveTo>
                    <a:lnTo>
                      <a:pt x="1440" y="198"/>
                    </a:lnTo>
                    <a:lnTo>
                      <a:pt x="1440" y="225"/>
                    </a:lnTo>
                    <a:moveTo>
                      <a:pt x="1440" y="252"/>
                    </a:moveTo>
                    <a:lnTo>
                      <a:pt x="1440" y="252"/>
                    </a:lnTo>
                    <a:lnTo>
                      <a:pt x="1440" y="278"/>
                    </a:lnTo>
                    <a:moveTo>
                      <a:pt x="1440" y="305"/>
                    </a:moveTo>
                    <a:lnTo>
                      <a:pt x="1440" y="305"/>
                    </a:lnTo>
                    <a:lnTo>
                      <a:pt x="1440" y="332"/>
                    </a:lnTo>
                    <a:moveTo>
                      <a:pt x="1440" y="358"/>
                    </a:moveTo>
                    <a:lnTo>
                      <a:pt x="1440" y="358"/>
                    </a:lnTo>
                    <a:lnTo>
                      <a:pt x="1440" y="385"/>
                    </a:lnTo>
                    <a:moveTo>
                      <a:pt x="1440" y="412"/>
                    </a:moveTo>
                    <a:lnTo>
                      <a:pt x="1440" y="412"/>
                    </a:lnTo>
                    <a:lnTo>
                      <a:pt x="1440" y="438"/>
                    </a:lnTo>
                    <a:moveTo>
                      <a:pt x="1440" y="465"/>
                    </a:moveTo>
                    <a:lnTo>
                      <a:pt x="1440" y="465"/>
                    </a:lnTo>
                    <a:lnTo>
                      <a:pt x="1440" y="492"/>
                    </a:lnTo>
                    <a:moveTo>
                      <a:pt x="1440" y="518"/>
                    </a:moveTo>
                    <a:lnTo>
                      <a:pt x="1440" y="518"/>
                    </a:lnTo>
                    <a:lnTo>
                      <a:pt x="1440" y="533"/>
                    </a:lnTo>
                    <a:lnTo>
                      <a:pt x="1440" y="534"/>
                    </a:lnTo>
                    <a:lnTo>
                      <a:pt x="1440" y="534"/>
                    </a:lnTo>
                    <a:lnTo>
                      <a:pt x="1440" y="535"/>
                    </a:lnTo>
                    <a:lnTo>
                      <a:pt x="1440" y="535"/>
                    </a:lnTo>
                    <a:lnTo>
                      <a:pt x="1440" y="535"/>
                    </a:lnTo>
                    <a:lnTo>
                      <a:pt x="1440" y="536"/>
                    </a:lnTo>
                    <a:lnTo>
                      <a:pt x="1440" y="536"/>
                    </a:lnTo>
                    <a:lnTo>
                      <a:pt x="1440" y="536"/>
                    </a:lnTo>
                    <a:lnTo>
                      <a:pt x="1440" y="537"/>
                    </a:lnTo>
                    <a:lnTo>
                      <a:pt x="1440" y="537"/>
                    </a:lnTo>
                    <a:lnTo>
                      <a:pt x="1440" y="537"/>
                    </a:lnTo>
                    <a:lnTo>
                      <a:pt x="1440" y="538"/>
                    </a:lnTo>
                    <a:lnTo>
                      <a:pt x="1440" y="538"/>
                    </a:lnTo>
                    <a:lnTo>
                      <a:pt x="1440" y="538"/>
                    </a:lnTo>
                    <a:lnTo>
                      <a:pt x="1440" y="539"/>
                    </a:lnTo>
                    <a:lnTo>
                      <a:pt x="1440" y="539"/>
                    </a:lnTo>
                    <a:lnTo>
                      <a:pt x="1440" y="539"/>
                    </a:lnTo>
                    <a:lnTo>
                      <a:pt x="1440" y="540"/>
                    </a:lnTo>
                    <a:lnTo>
                      <a:pt x="1440" y="540"/>
                    </a:lnTo>
                    <a:lnTo>
                      <a:pt x="1440" y="541"/>
                    </a:lnTo>
                    <a:lnTo>
                      <a:pt x="1440" y="541"/>
                    </a:lnTo>
                    <a:lnTo>
                      <a:pt x="1440" y="541"/>
                    </a:lnTo>
                    <a:lnTo>
                      <a:pt x="1440" y="542"/>
                    </a:lnTo>
                    <a:lnTo>
                      <a:pt x="1440" y="542"/>
                    </a:lnTo>
                    <a:lnTo>
                      <a:pt x="1439" y="542"/>
                    </a:lnTo>
                    <a:lnTo>
                      <a:pt x="1439" y="543"/>
                    </a:lnTo>
                    <a:lnTo>
                      <a:pt x="1439" y="543"/>
                    </a:lnTo>
                    <a:lnTo>
                      <a:pt x="1439" y="543"/>
                    </a:lnTo>
                    <a:lnTo>
                      <a:pt x="1439" y="544"/>
                    </a:lnTo>
                    <a:lnTo>
                      <a:pt x="1439" y="544"/>
                    </a:lnTo>
                    <a:lnTo>
                      <a:pt x="1439" y="544"/>
                    </a:lnTo>
                    <a:lnTo>
                      <a:pt x="1439" y="545"/>
                    </a:lnTo>
                    <a:lnTo>
                      <a:pt x="1439" y="545"/>
                    </a:lnTo>
                    <a:moveTo>
                      <a:pt x="1433" y="571"/>
                    </a:moveTo>
                    <a:lnTo>
                      <a:pt x="1433" y="571"/>
                    </a:lnTo>
                    <a:lnTo>
                      <a:pt x="1433" y="571"/>
                    </a:lnTo>
                    <a:lnTo>
                      <a:pt x="1433" y="571"/>
                    </a:lnTo>
                    <a:lnTo>
                      <a:pt x="1433" y="572"/>
                    </a:lnTo>
                    <a:lnTo>
                      <a:pt x="1433" y="572"/>
                    </a:lnTo>
                    <a:lnTo>
                      <a:pt x="1433" y="572"/>
                    </a:lnTo>
                    <a:lnTo>
                      <a:pt x="1432" y="573"/>
                    </a:lnTo>
                    <a:lnTo>
                      <a:pt x="1432" y="573"/>
                    </a:lnTo>
                    <a:lnTo>
                      <a:pt x="1432" y="573"/>
                    </a:lnTo>
                    <a:lnTo>
                      <a:pt x="1432" y="574"/>
                    </a:lnTo>
                    <a:lnTo>
                      <a:pt x="1432" y="574"/>
                    </a:lnTo>
                    <a:lnTo>
                      <a:pt x="1432" y="574"/>
                    </a:lnTo>
                    <a:lnTo>
                      <a:pt x="1432" y="574"/>
                    </a:lnTo>
                    <a:lnTo>
                      <a:pt x="1432" y="575"/>
                    </a:lnTo>
                    <a:lnTo>
                      <a:pt x="1431" y="575"/>
                    </a:lnTo>
                    <a:lnTo>
                      <a:pt x="1431" y="575"/>
                    </a:lnTo>
                    <a:lnTo>
                      <a:pt x="1431" y="576"/>
                    </a:lnTo>
                    <a:lnTo>
                      <a:pt x="1431" y="576"/>
                    </a:lnTo>
                    <a:lnTo>
                      <a:pt x="1431" y="576"/>
                    </a:lnTo>
                    <a:lnTo>
                      <a:pt x="1431" y="577"/>
                    </a:lnTo>
                    <a:lnTo>
                      <a:pt x="1431" y="577"/>
                    </a:lnTo>
                    <a:lnTo>
                      <a:pt x="1430" y="577"/>
                    </a:lnTo>
                    <a:lnTo>
                      <a:pt x="1430" y="578"/>
                    </a:lnTo>
                    <a:lnTo>
                      <a:pt x="1430" y="578"/>
                    </a:lnTo>
                    <a:lnTo>
                      <a:pt x="1430" y="578"/>
                    </a:lnTo>
                    <a:lnTo>
                      <a:pt x="1430" y="578"/>
                    </a:lnTo>
                    <a:lnTo>
                      <a:pt x="1430" y="579"/>
                    </a:lnTo>
                    <a:lnTo>
                      <a:pt x="1430" y="579"/>
                    </a:lnTo>
                    <a:lnTo>
                      <a:pt x="1430" y="579"/>
                    </a:lnTo>
                    <a:lnTo>
                      <a:pt x="1429" y="580"/>
                    </a:lnTo>
                    <a:lnTo>
                      <a:pt x="1429" y="580"/>
                    </a:lnTo>
                    <a:lnTo>
                      <a:pt x="1429" y="580"/>
                    </a:lnTo>
                    <a:lnTo>
                      <a:pt x="1429" y="581"/>
                    </a:lnTo>
                    <a:lnTo>
                      <a:pt x="1429" y="581"/>
                    </a:lnTo>
                    <a:lnTo>
                      <a:pt x="1429" y="581"/>
                    </a:lnTo>
                    <a:lnTo>
                      <a:pt x="1428" y="581"/>
                    </a:lnTo>
                    <a:lnTo>
                      <a:pt x="1428" y="582"/>
                    </a:lnTo>
                    <a:lnTo>
                      <a:pt x="1428" y="582"/>
                    </a:lnTo>
                    <a:lnTo>
                      <a:pt x="1428" y="582"/>
                    </a:lnTo>
                    <a:lnTo>
                      <a:pt x="1428" y="583"/>
                    </a:lnTo>
                    <a:lnTo>
                      <a:pt x="1428" y="583"/>
                    </a:lnTo>
                    <a:lnTo>
                      <a:pt x="1428" y="583"/>
                    </a:lnTo>
                    <a:lnTo>
                      <a:pt x="1427" y="583"/>
                    </a:lnTo>
                    <a:lnTo>
                      <a:pt x="1427" y="584"/>
                    </a:lnTo>
                    <a:lnTo>
                      <a:pt x="1427" y="584"/>
                    </a:lnTo>
                    <a:lnTo>
                      <a:pt x="1427" y="584"/>
                    </a:lnTo>
                    <a:lnTo>
                      <a:pt x="1427" y="585"/>
                    </a:lnTo>
                    <a:lnTo>
                      <a:pt x="1427" y="585"/>
                    </a:lnTo>
                    <a:lnTo>
                      <a:pt x="1426" y="585"/>
                    </a:lnTo>
                    <a:lnTo>
                      <a:pt x="1426" y="586"/>
                    </a:lnTo>
                    <a:lnTo>
                      <a:pt x="1426" y="586"/>
                    </a:lnTo>
                    <a:lnTo>
                      <a:pt x="1426" y="586"/>
                    </a:lnTo>
                    <a:lnTo>
                      <a:pt x="1426" y="586"/>
                    </a:lnTo>
                    <a:lnTo>
                      <a:pt x="1426" y="587"/>
                    </a:lnTo>
                    <a:lnTo>
                      <a:pt x="1425" y="587"/>
                    </a:lnTo>
                    <a:lnTo>
                      <a:pt x="1425" y="587"/>
                    </a:lnTo>
                    <a:lnTo>
                      <a:pt x="1425" y="588"/>
                    </a:lnTo>
                    <a:lnTo>
                      <a:pt x="1425" y="588"/>
                    </a:lnTo>
                    <a:lnTo>
                      <a:pt x="1425" y="588"/>
                    </a:lnTo>
                    <a:lnTo>
                      <a:pt x="1425" y="588"/>
                    </a:lnTo>
                    <a:lnTo>
                      <a:pt x="1424" y="589"/>
                    </a:lnTo>
                    <a:lnTo>
                      <a:pt x="1424" y="589"/>
                    </a:lnTo>
                    <a:lnTo>
                      <a:pt x="1424" y="589"/>
                    </a:lnTo>
                    <a:lnTo>
                      <a:pt x="1424" y="590"/>
                    </a:lnTo>
                    <a:lnTo>
                      <a:pt x="1424" y="590"/>
                    </a:lnTo>
                    <a:lnTo>
                      <a:pt x="1424" y="590"/>
                    </a:lnTo>
                    <a:lnTo>
                      <a:pt x="1423" y="590"/>
                    </a:lnTo>
                    <a:lnTo>
                      <a:pt x="1423" y="591"/>
                    </a:lnTo>
                    <a:lnTo>
                      <a:pt x="1423" y="591"/>
                    </a:lnTo>
                    <a:lnTo>
                      <a:pt x="1423" y="591"/>
                    </a:lnTo>
                    <a:lnTo>
                      <a:pt x="1423" y="591"/>
                    </a:lnTo>
                    <a:lnTo>
                      <a:pt x="1423" y="592"/>
                    </a:lnTo>
                    <a:lnTo>
                      <a:pt x="1422" y="592"/>
                    </a:lnTo>
                    <a:lnTo>
                      <a:pt x="1422" y="592"/>
                    </a:lnTo>
                    <a:lnTo>
                      <a:pt x="1422" y="593"/>
                    </a:lnTo>
                    <a:lnTo>
                      <a:pt x="1422" y="593"/>
                    </a:lnTo>
                    <a:lnTo>
                      <a:pt x="1422" y="593"/>
                    </a:lnTo>
                    <a:lnTo>
                      <a:pt x="1421" y="593"/>
                    </a:lnTo>
                    <a:lnTo>
                      <a:pt x="1421" y="594"/>
                    </a:lnTo>
                    <a:lnTo>
                      <a:pt x="1421" y="594"/>
                    </a:lnTo>
                    <a:lnTo>
                      <a:pt x="1421" y="594"/>
                    </a:lnTo>
                    <a:lnTo>
                      <a:pt x="1421" y="594"/>
                    </a:lnTo>
                    <a:moveTo>
                      <a:pt x="1403" y="614"/>
                    </a:moveTo>
                    <a:lnTo>
                      <a:pt x="1403" y="614"/>
                    </a:lnTo>
                    <a:lnTo>
                      <a:pt x="1403" y="614"/>
                    </a:lnTo>
                    <a:lnTo>
                      <a:pt x="1402" y="615"/>
                    </a:lnTo>
                    <a:lnTo>
                      <a:pt x="1402" y="615"/>
                    </a:lnTo>
                    <a:lnTo>
                      <a:pt x="1402" y="615"/>
                    </a:lnTo>
                    <a:lnTo>
                      <a:pt x="1402" y="615"/>
                    </a:lnTo>
                    <a:lnTo>
                      <a:pt x="1401" y="615"/>
                    </a:lnTo>
                    <a:lnTo>
                      <a:pt x="1401" y="616"/>
                    </a:lnTo>
                    <a:lnTo>
                      <a:pt x="1401" y="616"/>
                    </a:lnTo>
                    <a:lnTo>
                      <a:pt x="1401" y="616"/>
                    </a:lnTo>
                    <a:lnTo>
                      <a:pt x="1400" y="616"/>
                    </a:lnTo>
                    <a:lnTo>
                      <a:pt x="1400" y="616"/>
                    </a:lnTo>
                    <a:lnTo>
                      <a:pt x="1400" y="617"/>
                    </a:lnTo>
                    <a:lnTo>
                      <a:pt x="1400" y="617"/>
                    </a:lnTo>
                    <a:lnTo>
                      <a:pt x="1399" y="617"/>
                    </a:lnTo>
                    <a:lnTo>
                      <a:pt x="1399" y="617"/>
                    </a:lnTo>
                    <a:lnTo>
                      <a:pt x="1399" y="618"/>
                    </a:lnTo>
                    <a:lnTo>
                      <a:pt x="1399" y="618"/>
                    </a:lnTo>
                    <a:lnTo>
                      <a:pt x="1398" y="618"/>
                    </a:lnTo>
                    <a:lnTo>
                      <a:pt x="1398" y="618"/>
                    </a:lnTo>
                    <a:lnTo>
                      <a:pt x="1398" y="618"/>
                    </a:lnTo>
                    <a:lnTo>
                      <a:pt x="1398" y="619"/>
                    </a:lnTo>
                    <a:lnTo>
                      <a:pt x="1397" y="619"/>
                    </a:lnTo>
                    <a:lnTo>
                      <a:pt x="1397" y="619"/>
                    </a:lnTo>
                    <a:lnTo>
                      <a:pt x="1397" y="619"/>
                    </a:lnTo>
                    <a:lnTo>
                      <a:pt x="1397" y="619"/>
                    </a:lnTo>
                    <a:lnTo>
                      <a:pt x="1396" y="620"/>
                    </a:lnTo>
                    <a:lnTo>
                      <a:pt x="1396" y="620"/>
                    </a:lnTo>
                    <a:lnTo>
                      <a:pt x="1396" y="620"/>
                    </a:lnTo>
                    <a:lnTo>
                      <a:pt x="1395" y="620"/>
                    </a:lnTo>
                    <a:lnTo>
                      <a:pt x="1395" y="620"/>
                    </a:lnTo>
                    <a:lnTo>
                      <a:pt x="1395" y="620"/>
                    </a:lnTo>
                    <a:lnTo>
                      <a:pt x="1395" y="621"/>
                    </a:lnTo>
                    <a:lnTo>
                      <a:pt x="1394" y="621"/>
                    </a:lnTo>
                    <a:lnTo>
                      <a:pt x="1394" y="621"/>
                    </a:lnTo>
                    <a:lnTo>
                      <a:pt x="1394" y="621"/>
                    </a:lnTo>
                    <a:lnTo>
                      <a:pt x="1394" y="621"/>
                    </a:lnTo>
                    <a:lnTo>
                      <a:pt x="1393" y="622"/>
                    </a:lnTo>
                    <a:lnTo>
                      <a:pt x="1393" y="622"/>
                    </a:lnTo>
                    <a:lnTo>
                      <a:pt x="1393" y="622"/>
                    </a:lnTo>
                    <a:lnTo>
                      <a:pt x="1392" y="622"/>
                    </a:lnTo>
                    <a:lnTo>
                      <a:pt x="1392" y="622"/>
                    </a:lnTo>
                    <a:lnTo>
                      <a:pt x="1392" y="623"/>
                    </a:lnTo>
                    <a:lnTo>
                      <a:pt x="1392" y="623"/>
                    </a:lnTo>
                    <a:lnTo>
                      <a:pt x="1391" y="623"/>
                    </a:lnTo>
                    <a:lnTo>
                      <a:pt x="1391" y="623"/>
                    </a:lnTo>
                    <a:lnTo>
                      <a:pt x="1391" y="623"/>
                    </a:lnTo>
                    <a:lnTo>
                      <a:pt x="1391" y="623"/>
                    </a:lnTo>
                    <a:lnTo>
                      <a:pt x="1390" y="624"/>
                    </a:lnTo>
                    <a:lnTo>
                      <a:pt x="1390" y="624"/>
                    </a:lnTo>
                    <a:lnTo>
                      <a:pt x="1390" y="624"/>
                    </a:lnTo>
                    <a:lnTo>
                      <a:pt x="1389" y="624"/>
                    </a:lnTo>
                    <a:lnTo>
                      <a:pt x="1389" y="624"/>
                    </a:lnTo>
                    <a:lnTo>
                      <a:pt x="1389" y="624"/>
                    </a:lnTo>
                    <a:lnTo>
                      <a:pt x="1389" y="625"/>
                    </a:lnTo>
                    <a:lnTo>
                      <a:pt x="1388" y="625"/>
                    </a:lnTo>
                    <a:lnTo>
                      <a:pt x="1388" y="625"/>
                    </a:lnTo>
                    <a:lnTo>
                      <a:pt x="1388" y="625"/>
                    </a:lnTo>
                    <a:lnTo>
                      <a:pt x="1387" y="625"/>
                    </a:lnTo>
                    <a:lnTo>
                      <a:pt x="1387" y="625"/>
                    </a:lnTo>
                    <a:lnTo>
                      <a:pt x="1387" y="626"/>
                    </a:lnTo>
                    <a:lnTo>
                      <a:pt x="1387" y="626"/>
                    </a:lnTo>
                    <a:lnTo>
                      <a:pt x="1386" y="626"/>
                    </a:lnTo>
                    <a:lnTo>
                      <a:pt x="1386" y="626"/>
                    </a:lnTo>
                    <a:lnTo>
                      <a:pt x="1386" y="626"/>
                    </a:lnTo>
                    <a:lnTo>
                      <a:pt x="1385" y="626"/>
                    </a:lnTo>
                    <a:lnTo>
                      <a:pt x="1385" y="627"/>
                    </a:lnTo>
                    <a:lnTo>
                      <a:pt x="1385" y="627"/>
                    </a:lnTo>
                    <a:lnTo>
                      <a:pt x="1385" y="627"/>
                    </a:lnTo>
                    <a:lnTo>
                      <a:pt x="1384" y="627"/>
                    </a:lnTo>
                    <a:lnTo>
                      <a:pt x="1384" y="627"/>
                    </a:lnTo>
                    <a:lnTo>
                      <a:pt x="1384" y="627"/>
                    </a:lnTo>
                    <a:lnTo>
                      <a:pt x="1383" y="628"/>
                    </a:lnTo>
                    <a:lnTo>
                      <a:pt x="1383" y="628"/>
                    </a:lnTo>
                    <a:lnTo>
                      <a:pt x="1383" y="628"/>
                    </a:lnTo>
                    <a:lnTo>
                      <a:pt x="1383" y="628"/>
                    </a:lnTo>
                    <a:lnTo>
                      <a:pt x="1382" y="628"/>
                    </a:lnTo>
                    <a:lnTo>
                      <a:pt x="1382" y="628"/>
                    </a:lnTo>
                    <a:lnTo>
                      <a:pt x="1382" y="629"/>
                    </a:lnTo>
                    <a:lnTo>
                      <a:pt x="1381" y="629"/>
                    </a:lnTo>
                    <a:lnTo>
                      <a:pt x="1381" y="629"/>
                    </a:lnTo>
                    <a:lnTo>
                      <a:pt x="1381" y="629"/>
                    </a:lnTo>
                    <a:moveTo>
                      <a:pt x="1356" y="638"/>
                    </a:moveTo>
                    <a:lnTo>
                      <a:pt x="1356" y="638"/>
                    </a:lnTo>
                    <a:lnTo>
                      <a:pt x="1356" y="638"/>
                    </a:lnTo>
                    <a:lnTo>
                      <a:pt x="1355" y="638"/>
                    </a:lnTo>
                    <a:lnTo>
                      <a:pt x="1355" y="638"/>
                    </a:lnTo>
                    <a:lnTo>
                      <a:pt x="1355" y="638"/>
                    </a:lnTo>
                    <a:lnTo>
                      <a:pt x="1354" y="638"/>
                    </a:lnTo>
                    <a:lnTo>
                      <a:pt x="1354" y="638"/>
                    </a:lnTo>
                    <a:lnTo>
                      <a:pt x="1354" y="638"/>
                    </a:lnTo>
                    <a:lnTo>
                      <a:pt x="1353" y="638"/>
                    </a:lnTo>
                    <a:lnTo>
                      <a:pt x="1353" y="638"/>
                    </a:lnTo>
                    <a:lnTo>
                      <a:pt x="1353" y="638"/>
                    </a:lnTo>
                    <a:lnTo>
                      <a:pt x="1352" y="638"/>
                    </a:lnTo>
                    <a:lnTo>
                      <a:pt x="1352" y="639"/>
                    </a:lnTo>
                    <a:lnTo>
                      <a:pt x="1352" y="639"/>
                    </a:lnTo>
                    <a:lnTo>
                      <a:pt x="1351" y="639"/>
                    </a:lnTo>
                    <a:lnTo>
                      <a:pt x="1351" y="639"/>
                    </a:lnTo>
                    <a:lnTo>
                      <a:pt x="1350" y="639"/>
                    </a:lnTo>
                    <a:lnTo>
                      <a:pt x="1350" y="639"/>
                    </a:lnTo>
                    <a:lnTo>
                      <a:pt x="1350" y="639"/>
                    </a:lnTo>
                    <a:lnTo>
                      <a:pt x="1349" y="639"/>
                    </a:lnTo>
                    <a:lnTo>
                      <a:pt x="1349" y="639"/>
                    </a:lnTo>
                    <a:lnTo>
                      <a:pt x="1349" y="639"/>
                    </a:lnTo>
                    <a:lnTo>
                      <a:pt x="1348" y="639"/>
                    </a:lnTo>
                    <a:lnTo>
                      <a:pt x="1348" y="639"/>
                    </a:lnTo>
                    <a:lnTo>
                      <a:pt x="1348" y="639"/>
                    </a:lnTo>
                    <a:lnTo>
                      <a:pt x="1347" y="639"/>
                    </a:lnTo>
                    <a:lnTo>
                      <a:pt x="1347" y="639"/>
                    </a:lnTo>
                    <a:lnTo>
                      <a:pt x="1347" y="639"/>
                    </a:lnTo>
                    <a:lnTo>
                      <a:pt x="1346" y="639"/>
                    </a:lnTo>
                    <a:lnTo>
                      <a:pt x="1346" y="639"/>
                    </a:lnTo>
                    <a:lnTo>
                      <a:pt x="1346" y="639"/>
                    </a:lnTo>
                    <a:lnTo>
                      <a:pt x="1345" y="639"/>
                    </a:lnTo>
                    <a:lnTo>
                      <a:pt x="1345" y="640"/>
                    </a:lnTo>
                    <a:lnTo>
                      <a:pt x="1345" y="640"/>
                    </a:lnTo>
                    <a:lnTo>
                      <a:pt x="1344" y="640"/>
                    </a:lnTo>
                    <a:lnTo>
                      <a:pt x="1344" y="640"/>
                    </a:lnTo>
                    <a:lnTo>
                      <a:pt x="1344" y="640"/>
                    </a:lnTo>
                    <a:lnTo>
                      <a:pt x="1343" y="640"/>
                    </a:lnTo>
                    <a:lnTo>
                      <a:pt x="1343" y="640"/>
                    </a:lnTo>
                    <a:lnTo>
                      <a:pt x="1343" y="640"/>
                    </a:lnTo>
                    <a:lnTo>
                      <a:pt x="1342" y="640"/>
                    </a:lnTo>
                    <a:lnTo>
                      <a:pt x="1342" y="640"/>
                    </a:lnTo>
                    <a:lnTo>
                      <a:pt x="1342" y="640"/>
                    </a:lnTo>
                    <a:lnTo>
                      <a:pt x="1341" y="640"/>
                    </a:lnTo>
                    <a:lnTo>
                      <a:pt x="1341" y="640"/>
                    </a:lnTo>
                    <a:lnTo>
                      <a:pt x="1341" y="640"/>
                    </a:lnTo>
                    <a:lnTo>
                      <a:pt x="1340" y="640"/>
                    </a:lnTo>
                    <a:lnTo>
                      <a:pt x="1340" y="640"/>
                    </a:lnTo>
                    <a:lnTo>
                      <a:pt x="1339" y="640"/>
                    </a:lnTo>
                    <a:lnTo>
                      <a:pt x="1339" y="640"/>
                    </a:lnTo>
                    <a:lnTo>
                      <a:pt x="1339" y="640"/>
                    </a:lnTo>
                    <a:lnTo>
                      <a:pt x="1338" y="640"/>
                    </a:lnTo>
                    <a:lnTo>
                      <a:pt x="1338" y="640"/>
                    </a:lnTo>
                    <a:lnTo>
                      <a:pt x="1338" y="640"/>
                    </a:lnTo>
                    <a:lnTo>
                      <a:pt x="1337" y="640"/>
                    </a:lnTo>
                    <a:lnTo>
                      <a:pt x="1337" y="640"/>
                    </a:lnTo>
                    <a:lnTo>
                      <a:pt x="1337" y="640"/>
                    </a:lnTo>
                    <a:lnTo>
                      <a:pt x="1336" y="640"/>
                    </a:lnTo>
                    <a:lnTo>
                      <a:pt x="1336" y="640"/>
                    </a:lnTo>
                    <a:lnTo>
                      <a:pt x="1336" y="640"/>
                    </a:lnTo>
                    <a:lnTo>
                      <a:pt x="1335" y="640"/>
                    </a:lnTo>
                    <a:lnTo>
                      <a:pt x="1335" y="640"/>
                    </a:lnTo>
                    <a:lnTo>
                      <a:pt x="1335" y="640"/>
                    </a:lnTo>
                    <a:lnTo>
                      <a:pt x="1334" y="640"/>
                    </a:lnTo>
                    <a:lnTo>
                      <a:pt x="1334" y="640"/>
                    </a:lnTo>
                    <a:lnTo>
                      <a:pt x="1334" y="640"/>
                    </a:lnTo>
                    <a:lnTo>
                      <a:pt x="1333" y="640"/>
                    </a:lnTo>
                    <a:lnTo>
                      <a:pt x="1329" y="640"/>
                    </a:lnTo>
                    <a:moveTo>
                      <a:pt x="1303" y="640"/>
                    </a:moveTo>
                    <a:lnTo>
                      <a:pt x="1303" y="640"/>
                    </a:lnTo>
                    <a:lnTo>
                      <a:pt x="1276" y="640"/>
                    </a:lnTo>
                    <a:moveTo>
                      <a:pt x="1249" y="640"/>
                    </a:moveTo>
                    <a:lnTo>
                      <a:pt x="1249" y="640"/>
                    </a:lnTo>
                    <a:lnTo>
                      <a:pt x="1223" y="640"/>
                    </a:lnTo>
                    <a:moveTo>
                      <a:pt x="1196" y="640"/>
                    </a:moveTo>
                    <a:lnTo>
                      <a:pt x="1196" y="640"/>
                    </a:lnTo>
                    <a:lnTo>
                      <a:pt x="1169" y="640"/>
                    </a:lnTo>
                    <a:moveTo>
                      <a:pt x="1143" y="640"/>
                    </a:moveTo>
                    <a:lnTo>
                      <a:pt x="1143" y="640"/>
                    </a:lnTo>
                    <a:lnTo>
                      <a:pt x="1116" y="640"/>
                    </a:lnTo>
                    <a:moveTo>
                      <a:pt x="1089" y="640"/>
                    </a:moveTo>
                    <a:lnTo>
                      <a:pt x="1089" y="640"/>
                    </a:lnTo>
                    <a:lnTo>
                      <a:pt x="1063" y="640"/>
                    </a:lnTo>
                    <a:moveTo>
                      <a:pt x="1036" y="640"/>
                    </a:moveTo>
                    <a:lnTo>
                      <a:pt x="1036" y="640"/>
                    </a:lnTo>
                    <a:lnTo>
                      <a:pt x="1009" y="640"/>
                    </a:lnTo>
                    <a:moveTo>
                      <a:pt x="983" y="640"/>
                    </a:moveTo>
                    <a:lnTo>
                      <a:pt x="983" y="640"/>
                    </a:lnTo>
                    <a:lnTo>
                      <a:pt x="956" y="640"/>
                    </a:lnTo>
                    <a:moveTo>
                      <a:pt x="929" y="640"/>
                    </a:moveTo>
                    <a:lnTo>
                      <a:pt x="929" y="640"/>
                    </a:lnTo>
                    <a:lnTo>
                      <a:pt x="903" y="640"/>
                    </a:lnTo>
                    <a:moveTo>
                      <a:pt x="876" y="640"/>
                    </a:moveTo>
                    <a:lnTo>
                      <a:pt x="876" y="640"/>
                    </a:lnTo>
                    <a:lnTo>
                      <a:pt x="849" y="640"/>
                    </a:lnTo>
                    <a:moveTo>
                      <a:pt x="823" y="640"/>
                    </a:moveTo>
                    <a:lnTo>
                      <a:pt x="823" y="640"/>
                    </a:lnTo>
                    <a:lnTo>
                      <a:pt x="796" y="640"/>
                    </a:lnTo>
                    <a:moveTo>
                      <a:pt x="769" y="640"/>
                    </a:moveTo>
                    <a:lnTo>
                      <a:pt x="769" y="640"/>
                    </a:lnTo>
                    <a:lnTo>
                      <a:pt x="743" y="640"/>
                    </a:lnTo>
                    <a:moveTo>
                      <a:pt x="716" y="640"/>
                    </a:moveTo>
                    <a:lnTo>
                      <a:pt x="716" y="640"/>
                    </a:lnTo>
                    <a:lnTo>
                      <a:pt x="689" y="640"/>
                    </a:lnTo>
                    <a:moveTo>
                      <a:pt x="663" y="640"/>
                    </a:moveTo>
                    <a:lnTo>
                      <a:pt x="663" y="640"/>
                    </a:lnTo>
                    <a:lnTo>
                      <a:pt x="636" y="640"/>
                    </a:lnTo>
                    <a:moveTo>
                      <a:pt x="609" y="640"/>
                    </a:moveTo>
                    <a:lnTo>
                      <a:pt x="609" y="640"/>
                    </a:lnTo>
                    <a:lnTo>
                      <a:pt x="583" y="640"/>
                    </a:lnTo>
                    <a:moveTo>
                      <a:pt x="556" y="640"/>
                    </a:moveTo>
                    <a:lnTo>
                      <a:pt x="556" y="640"/>
                    </a:lnTo>
                    <a:lnTo>
                      <a:pt x="529" y="640"/>
                    </a:lnTo>
                    <a:moveTo>
                      <a:pt x="503" y="640"/>
                    </a:moveTo>
                    <a:lnTo>
                      <a:pt x="503" y="640"/>
                    </a:lnTo>
                    <a:lnTo>
                      <a:pt x="476" y="640"/>
                    </a:lnTo>
                    <a:moveTo>
                      <a:pt x="449" y="640"/>
                    </a:moveTo>
                    <a:lnTo>
                      <a:pt x="449" y="640"/>
                    </a:lnTo>
                    <a:lnTo>
                      <a:pt x="423" y="640"/>
                    </a:lnTo>
                    <a:moveTo>
                      <a:pt x="396" y="640"/>
                    </a:moveTo>
                    <a:lnTo>
                      <a:pt x="396" y="640"/>
                    </a:lnTo>
                    <a:lnTo>
                      <a:pt x="369" y="640"/>
                    </a:lnTo>
                    <a:moveTo>
                      <a:pt x="343" y="640"/>
                    </a:moveTo>
                    <a:lnTo>
                      <a:pt x="343" y="640"/>
                    </a:lnTo>
                    <a:lnTo>
                      <a:pt x="316" y="640"/>
                    </a:lnTo>
                    <a:moveTo>
                      <a:pt x="289" y="640"/>
                    </a:moveTo>
                    <a:lnTo>
                      <a:pt x="289" y="640"/>
                    </a:lnTo>
                    <a:lnTo>
                      <a:pt x="263" y="640"/>
                    </a:lnTo>
                    <a:moveTo>
                      <a:pt x="236" y="640"/>
                    </a:moveTo>
                    <a:lnTo>
                      <a:pt x="236" y="640"/>
                    </a:lnTo>
                    <a:lnTo>
                      <a:pt x="209" y="640"/>
                    </a:lnTo>
                    <a:moveTo>
                      <a:pt x="183" y="640"/>
                    </a:moveTo>
                    <a:lnTo>
                      <a:pt x="183" y="640"/>
                    </a:lnTo>
                    <a:lnTo>
                      <a:pt x="156" y="640"/>
                    </a:lnTo>
                    <a:moveTo>
                      <a:pt x="129" y="640"/>
                    </a:moveTo>
                    <a:lnTo>
                      <a:pt x="129" y="640"/>
                    </a:lnTo>
                    <a:lnTo>
                      <a:pt x="107" y="640"/>
                    </a:lnTo>
                    <a:lnTo>
                      <a:pt x="106" y="640"/>
                    </a:lnTo>
                    <a:lnTo>
                      <a:pt x="106" y="640"/>
                    </a:lnTo>
                    <a:lnTo>
                      <a:pt x="105" y="640"/>
                    </a:lnTo>
                    <a:lnTo>
                      <a:pt x="105" y="640"/>
                    </a:lnTo>
                    <a:lnTo>
                      <a:pt x="105" y="640"/>
                    </a:lnTo>
                    <a:lnTo>
                      <a:pt x="104" y="640"/>
                    </a:lnTo>
                    <a:lnTo>
                      <a:pt x="104" y="640"/>
                    </a:lnTo>
                    <a:lnTo>
                      <a:pt x="104" y="640"/>
                    </a:lnTo>
                    <a:lnTo>
                      <a:pt x="103" y="640"/>
                    </a:lnTo>
                    <a:lnTo>
                      <a:pt x="103" y="640"/>
                    </a:lnTo>
                    <a:lnTo>
                      <a:pt x="103" y="640"/>
                    </a:lnTo>
                    <a:lnTo>
                      <a:pt x="103" y="640"/>
                    </a:lnTo>
                    <a:moveTo>
                      <a:pt x="76" y="636"/>
                    </a:moveTo>
                    <a:lnTo>
                      <a:pt x="76" y="636"/>
                    </a:lnTo>
                    <a:lnTo>
                      <a:pt x="76" y="636"/>
                    </a:lnTo>
                    <a:lnTo>
                      <a:pt x="76" y="636"/>
                    </a:lnTo>
                    <a:lnTo>
                      <a:pt x="76" y="636"/>
                    </a:lnTo>
                    <a:lnTo>
                      <a:pt x="75" y="636"/>
                    </a:lnTo>
                    <a:lnTo>
                      <a:pt x="75" y="635"/>
                    </a:lnTo>
                    <a:lnTo>
                      <a:pt x="75" y="635"/>
                    </a:lnTo>
                    <a:lnTo>
                      <a:pt x="74" y="635"/>
                    </a:lnTo>
                    <a:lnTo>
                      <a:pt x="74" y="635"/>
                    </a:lnTo>
                    <a:lnTo>
                      <a:pt x="74" y="635"/>
                    </a:lnTo>
                    <a:lnTo>
                      <a:pt x="73" y="635"/>
                    </a:lnTo>
                    <a:lnTo>
                      <a:pt x="73" y="635"/>
                    </a:lnTo>
                    <a:lnTo>
                      <a:pt x="73" y="635"/>
                    </a:lnTo>
                    <a:lnTo>
                      <a:pt x="72" y="635"/>
                    </a:lnTo>
                    <a:lnTo>
                      <a:pt x="72" y="634"/>
                    </a:lnTo>
                    <a:lnTo>
                      <a:pt x="72" y="634"/>
                    </a:lnTo>
                    <a:lnTo>
                      <a:pt x="71" y="634"/>
                    </a:lnTo>
                    <a:lnTo>
                      <a:pt x="71" y="634"/>
                    </a:lnTo>
                    <a:lnTo>
                      <a:pt x="71" y="634"/>
                    </a:lnTo>
                    <a:lnTo>
                      <a:pt x="71" y="634"/>
                    </a:lnTo>
                    <a:lnTo>
                      <a:pt x="70" y="634"/>
                    </a:lnTo>
                    <a:lnTo>
                      <a:pt x="70" y="634"/>
                    </a:lnTo>
                    <a:lnTo>
                      <a:pt x="70" y="634"/>
                    </a:lnTo>
                    <a:lnTo>
                      <a:pt x="69" y="633"/>
                    </a:lnTo>
                    <a:lnTo>
                      <a:pt x="69" y="633"/>
                    </a:lnTo>
                    <a:lnTo>
                      <a:pt x="69" y="633"/>
                    </a:lnTo>
                    <a:lnTo>
                      <a:pt x="68" y="633"/>
                    </a:lnTo>
                    <a:lnTo>
                      <a:pt x="68" y="633"/>
                    </a:lnTo>
                    <a:lnTo>
                      <a:pt x="68" y="633"/>
                    </a:lnTo>
                    <a:lnTo>
                      <a:pt x="67" y="633"/>
                    </a:lnTo>
                    <a:lnTo>
                      <a:pt x="67" y="633"/>
                    </a:lnTo>
                    <a:lnTo>
                      <a:pt x="67" y="633"/>
                    </a:lnTo>
                    <a:lnTo>
                      <a:pt x="66" y="632"/>
                    </a:lnTo>
                    <a:lnTo>
                      <a:pt x="66" y="632"/>
                    </a:lnTo>
                    <a:lnTo>
                      <a:pt x="66" y="632"/>
                    </a:lnTo>
                    <a:lnTo>
                      <a:pt x="66" y="632"/>
                    </a:lnTo>
                    <a:lnTo>
                      <a:pt x="65" y="632"/>
                    </a:lnTo>
                    <a:lnTo>
                      <a:pt x="65" y="632"/>
                    </a:lnTo>
                    <a:lnTo>
                      <a:pt x="65" y="632"/>
                    </a:lnTo>
                    <a:lnTo>
                      <a:pt x="64" y="631"/>
                    </a:lnTo>
                    <a:lnTo>
                      <a:pt x="64" y="631"/>
                    </a:lnTo>
                    <a:lnTo>
                      <a:pt x="64" y="631"/>
                    </a:lnTo>
                    <a:lnTo>
                      <a:pt x="63" y="631"/>
                    </a:lnTo>
                    <a:lnTo>
                      <a:pt x="63" y="631"/>
                    </a:lnTo>
                    <a:lnTo>
                      <a:pt x="63" y="631"/>
                    </a:lnTo>
                    <a:lnTo>
                      <a:pt x="62" y="631"/>
                    </a:lnTo>
                    <a:lnTo>
                      <a:pt x="62" y="631"/>
                    </a:lnTo>
                    <a:lnTo>
                      <a:pt x="62" y="630"/>
                    </a:lnTo>
                    <a:lnTo>
                      <a:pt x="62" y="630"/>
                    </a:lnTo>
                    <a:lnTo>
                      <a:pt x="61" y="630"/>
                    </a:lnTo>
                    <a:lnTo>
                      <a:pt x="61" y="630"/>
                    </a:lnTo>
                    <a:lnTo>
                      <a:pt x="61" y="630"/>
                    </a:lnTo>
                    <a:lnTo>
                      <a:pt x="60" y="630"/>
                    </a:lnTo>
                    <a:lnTo>
                      <a:pt x="60" y="630"/>
                    </a:lnTo>
                    <a:lnTo>
                      <a:pt x="60" y="629"/>
                    </a:lnTo>
                    <a:lnTo>
                      <a:pt x="59" y="629"/>
                    </a:lnTo>
                    <a:lnTo>
                      <a:pt x="59" y="629"/>
                    </a:lnTo>
                    <a:lnTo>
                      <a:pt x="59" y="629"/>
                    </a:lnTo>
                    <a:lnTo>
                      <a:pt x="59" y="629"/>
                    </a:lnTo>
                    <a:lnTo>
                      <a:pt x="58" y="629"/>
                    </a:lnTo>
                    <a:lnTo>
                      <a:pt x="58" y="629"/>
                    </a:lnTo>
                    <a:lnTo>
                      <a:pt x="58" y="628"/>
                    </a:lnTo>
                    <a:lnTo>
                      <a:pt x="57" y="628"/>
                    </a:lnTo>
                    <a:lnTo>
                      <a:pt x="57" y="628"/>
                    </a:lnTo>
                    <a:lnTo>
                      <a:pt x="57" y="628"/>
                    </a:lnTo>
                    <a:lnTo>
                      <a:pt x="57" y="628"/>
                    </a:lnTo>
                    <a:lnTo>
                      <a:pt x="56" y="628"/>
                    </a:lnTo>
                    <a:lnTo>
                      <a:pt x="56" y="627"/>
                    </a:lnTo>
                    <a:lnTo>
                      <a:pt x="56" y="627"/>
                    </a:lnTo>
                    <a:lnTo>
                      <a:pt x="55" y="627"/>
                    </a:lnTo>
                    <a:lnTo>
                      <a:pt x="55" y="627"/>
                    </a:lnTo>
                    <a:lnTo>
                      <a:pt x="55" y="627"/>
                    </a:lnTo>
                    <a:lnTo>
                      <a:pt x="54" y="627"/>
                    </a:lnTo>
                    <a:lnTo>
                      <a:pt x="54" y="626"/>
                    </a:lnTo>
                    <a:lnTo>
                      <a:pt x="54" y="626"/>
                    </a:lnTo>
                    <a:lnTo>
                      <a:pt x="54" y="626"/>
                    </a:lnTo>
                    <a:lnTo>
                      <a:pt x="53" y="626"/>
                    </a:lnTo>
                    <a:lnTo>
                      <a:pt x="53" y="626"/>
                    </a:lnTo>
                    <a:lnTo>
                      <a:pt x="53" y="626"/>
                    </a:lnTo>
                    <a:lnTo>
                      <a:pt x="52" y="625"/>
                    </a:lnTo>
                    <a:lnTo>
                      <a:pt x="52" y="625"/>
                    </a:lnTo>
                    <a:lnTo>
                      <a:pt x="52" y="625"/>
                    </a:lnTo>
                    <a:moveTo>
                      <a:pt x="31" y="609"/>
                    </a:moveTo>
                    <a:lnTo>
                      <a:pt x="31" y="609"/>
                    </a:lnTo>
                    <a:lnTo>
                      <a:pt x="31" y="609"/>
                    </a:lnTo>
                    <a:lnTo>
                      <a:pt x="31" y="609"/>
                    </a:lnTo>
                    <a:lnTo>
                      <a:pt x="30" y="608"/>
                    </a:lnTo>
                    <a:lnTo>
                      <a:pt x="30" y="608"/>
                    </a:lnTo>
                    <a:lnTo>
                      <a:pt x="30" y="608"/>
                    </a:lnTo>
                    <a:lnTo>
                      <a:pt x="30" y="608"/>
                    </a:lnTo>
                    <a:lnTo>
                      <a:pt x="30" y="607"/>
                    </a:lnTo>
                    <a:lnTo>
                      <a:pt x="29" y="607"/>
                    </a:lnTo>
                    <a:lnTo>
                      <a:pt x="29" y="607"/>
                    </a:lnTo>
                    <a:lnTo>
                      <a:pt x="29" y="607"/>
                    </a:lnTo>
                    <a:lnTo>
                      <a:pt x="29" y="606"/>
                    </a:lnTo>
                    <a:lnTo>
                      <a:pt x="28" y="606"/>
                    </a:lnTo>
                    <a:lnTo>
                      <a:pt x="28" y="606"/>
                    </a:lnTo>
                    <a:lnTo>
                      <a:pt x="28" y="606"/>
                    </a:lnTo>
                    <a:lnTo>
                      <a:pt x="28" y="605"/>
                    </a:lnTo>
                    <a:lnTo>
                      <a:pt x="28" y="605"/>
                    </a:lnTo>
                    <a:lnTo>
                      <a:pt x="27" y="605"/>
                    </a:lnTo>
                    <a:lnTo>
                      <a:pt x="27" y="605"/>
                    </a:lnTo>
                    <a:lnTo>
                      <a:pt x="27" y="605"/>
                    </a:lnTo>
                    <a:lnTo>
                      <a:pt x="27" y="604"/>
                    </a:lnTo>
                    <a:lnTo>
                      <a:pt x="26" y="604"/>
                    </a:lnTo>
                    <a:lnTo>
                      <a:pt x="26" y="604"/>
                    </a:lnTo>
                    <a:lnTo>
                      <a:pt x="26" y="604"/>
                    </a:lnTo>
                    <a:lnTo>
                      <a:pt x="26" y="603"/>
                    </a:lnTo>
                    <a:lnTo>
                      <a:pt x="26" y="603"/>
                    </a:lnTo>
                    <a:lnTo>
                      <a:pt x="25" y="603"/>
                    </a:lnTo>
                    <a:lnTo>
                      <a:pt x="25" y="603"/>
                    </a:lnTo>
                    <a:lnTo>
                      <a:pt x="25" y="602"/>
                    </a:lnTo>
                    <a:lnTo>
                      <a:pt x="25" y="602"/>
                    </a:lnTo>
                    <a:lnTo>
                      <a:pt x="25" y="602"/>
                    </a:lnTo>
                    <a:lnTo>
                      <a:pt x="24" y="602"/>
                    </a:lnTo>
                    <a:lnTo>
                      <a:pt x="24" y="601"/>
                    </a:lnTo>
                    <a:lnTo>
                      <a:pt x="24" y="601"/>
                    </a:lnTo>
                    <a:lnTo>
                      <a:pt x="24" y="601"/>
                    </a:lnTo>
                    <a:lnTo>
                      <a:pt x="24" y="601"/>
                    </a:lnTo>
                    <a:lnTo>
                      <a:pt x="23" y="600"/>
                    </a:lnTo>
                    <a:lnTo>
                      <a:pt x="23" y="600"/>
                    </a:lnTo>
                    <a:lnTo>
                      <a:pt x="23" y="600"/>
                    </a:lnTo>
                    <a:lnTo>
                      <a:pt x="23" y="599"/>
                    </a:lnTo>
                    <a:lnTo>
                      <a:pt x="22" y="599"/>
                    </a:lnTo>
                    <a:lnTo>
                      <a:pt x="22" y="599"/>
                    </a:lnTo>
                    <a:lnTo>
                      <a:pt x="22" y="599"/>
                    </a:lnTo>
                    <a:lnTo>
                      <a:pt x="22" y="598"/>
                    </a:lnTo>
                    <a:lnTo>
                      <a:pt x="22" y="598"/>
                    </a:lnTo>
                    <a:lnTo>
                      <a:pt x="21" y="598"/>
                    </a:lnTo>
                    <a:lnTo>
                      <a:pt x="21" y="598"/>
                    </a:lnTo>
                    <a:lnTo>
                      <a:pt x="21" y="597"/>
                    </a:lnTo>
                    <a:lnTo>
                      <a:pt x="21" y="597"/>
                    </a:lnTo>
                    <a:lnTo>
                      <a:pt x="21" y="597"/>
                    </a:lnTo>
                    <a:lnTo>
                      <a:pt x="20" y="597"/>
                    </a:lnTo>
                    <a:lnTo>
                      <a:pt x="20" y="596"/>
                    </a:lnTo>
                    <a:lnTo>
                      <a:pt x="20" y="596"/>
                    </a:lnTo>
                    <a:lnTo>
                      <a:pt x="20" y="596"/>
                    </a:lnTo>
                    <a:lnTo>
                      <a:pt x="20" y="596"/>
                    </a:lnTo>
                    <a:lnTo>
                      <a:pt x="20" y="595"/>
                    </a:lnTo>
                    <a:lnTo>
                      <a:pt x="19" y="595"/>
                    </a:lnTo>
                    <a:lnTo>
                      <a:pt x="19" y="595"/>
                    </a:lnTo>
                    <a:lnTo>
                      <a:pt x="19" y="594"/>
                    </a:lnTo>
                    <a:lnTo>
                      <a:pt x="19" y="594"/>
                    </a:lnTo>
                    <a:lnTo>
                      <a:pt x="19" y="594"/>
                    </a:lnTo>
                    <a:lnTo>
                      <a:pt x="18" y="594"/>
                    </a:lnTo>
                    <a:lnTo>
                      <a:pt x="18" y="593"/>
                    </a:lnTo>
                    <a:lnTo>
                      <a:pt x="18" y="593"/>
                    </a:lnTo>
                    <a:lnTo>
                      <a:pt x="18" y="593"/>
                    </a:lnTo>
                    <a:lnTo>
                      <a:pt x="18" y="593"/>
                    </a:lnTo>
                    <a:lnTo>
                      <a:pt x="17" y="592"/>
                    </a:lnTo>
                    <a:lnTo>
                      <a:pt x="17" y="592"/>
                    </a:lnTo>
                    <a:lnTo>
                      <a:pt x="17" y="592"/>
                    </a:lnTo>
                    <a:lnTo>
                      <a:pt x="17" y="591"/>
                    </a:lnTo>
                    <a:lnTo>
                      <a:pt x="17" y="591"/>
                    </a:lnTo>
                    <a:lnTo>
                      <a:pt x="17" y="591"/>
                    </a:lnTo>
                    <a:lnTo>
                      <a:pt x="16" y="591"/>
                    </a:lnTo>
                    <a:lnTo>
                      <a:pt x="16" y="590"/>
                    </a:lnTo>
                    <a:lnTo>
                      <a:pt x="16" y="590"/>
                    </a:lnTo>
                    <a:lnTo>
                      <a:pt x="16" y="590"/>
                    </a:lnTo>
                    <a:lnTo>
                      <a:pt x="16" y="590"/>
                    </a:lnTo>
                    <a:lnTo>
                      <a:pt x="16" y="589"/>
                    </a:lnTo>
                    <a:lnTo>
                      <a:pt x="15" y="589"/>
                    </a:lnTo>
                    <a:lnTo>
                      <a:pt x="15" y="589"/>
                    </a:lnTo>
                    <a:lnTo>
                      <a:pt x="15" y="588"/>
                    </a:lnTo>
                    <a:lnTo>
                      <a:pt x="15" y="588"/>
                    </a:lnTo>
                    <a:lnTo>
                      <a:pt x="15" y="588"/>
                    </a:lnTo>
                    <a:lnTo>
                      <a:pt x="15" y="588"/>
                    </a:lnTo>
                    <a:moveTo>
                      <a:pt x="4" y="563"/>
                    </a:moveTo>
                    <a:lnTo>
                      <a:pt x="4" y="563"/>
                    </a:lnTo>
                    <a:lnTo>
                      <a:pt x="4" y="563"/>
                    </a:lnTo>
                    <a:lnTo>
                      <a:pt x="4" y="563"/>
                    </a:lnTo>
                    <a:lnTo>
                      <a:pt x="4" y="562"/>
                    </a:lnTo>
                    <a:lnTo>
                      <a:pt x="4" y="562"/>
                    </a:lnTo>
                    <a:lnTo>
                      <a:pt x="4" y="562"/>
                    </a:lnTo>
                    <a:lnTo>
                      <a:pt x="4" y="561"/>
                    </a:lnTo>
                    <a:lnTo>
                      <a:pt x="3" y="561"/>
                    </a:lnTo>
                    <a:lnTo>
                      <a:pt x="3" y="561"/>
                    </a:lnTo>
                    <a:lnTo>
                      <a:pt x="3" y="560"/>
                    </a:lnTo>
                    <a:lnTo>
                      <a:pt x="3" y="560"/>
                    </a:lnTo>
                    <a:lnTo>
                      <a:pt x="3" y="560"/>
                    </a:lnTo>
                    <a:lnTo>
                      <a:pt x="3" y="560"/>
                    </a:lnTo>
                    <a:lnTo>
                      <a:pt x="3" y="559"/>
                    </a:lnTo>
                    <a:lnTo>
                      <a:pt x="3" y="559"/>
                    </a:lnTo>
                    <a:lnTo>
                      <a:pt x="3" y="559"/>
                    </a:lnTo>
                    <a:lnTo>
                      <a:pt x="3" y="558"/>
                    </a:lnTo>
                    <a:lnTo>
                      <a:pt x="3" y="558"/>
                    </a:lnTo>
                    <a:lnTo>
                      <a:pt x="3" y="558"/>
                    </a:lnTo>
                    <a:lnTo>
                      <a:pt x="2" y="557"/>
                    </a:lnTo>
                    <a:lnTo>
                      <a:pt x="2" y="557"/>
                    </a:lnTo>
                    <a:lnTo>
                      <a:pt x="2" y="557"/>
                    </a:lnTo>
                    <a:lnTo>
                      <a:pt x="2" y="556"/>
                    </a:lnTo>
                    <a:lnTo>
                      <a:pt x="2" y="556"/>
                    </a:lnTo>
                    <a:lnTo>
                      <a:pt x="2" y="556"/>
                    </a:lnTo>
                    <a:lnTo>
                      <a:pt x="2" y="555"/>
                    </a:lnTo>
                    <a:lnTo>
                      <a:pt x="2" y="555"/>
                    </a:lnTo>
                    <a:lnTo>
                      <a:pt x="2" y="555"/>
                    </a:lnTo>
                    <a:lnTo>
                      <a:pt x="2" y="554"/>
                    </a:lnTo>
                    <a:lnTo>
                      <a:pt x="2" y="554"/>
                    </a:lnTo>
                    <a:lnTo>
                      <a:pt x="2" y="554"/>
                    </a:lnTo>
                    <a:lnTo>
                      <a:pt x="2" y="553"/>
                    </a:lnTo>
                    <a:lnTo>
                      <a:pt x="2" y="553"/>
                    </a:lnTo>
                    <a:lnTo>
                      <a:pt x="2" y="553"/>
                    </a:lnTo>
                    <a:lnTo>
                      <a:pt x="1" y="552"/>
                    </a:lnTo>
                    <a:lnTo>
                      <a:pt x="1" y="552"/>
                    </a:lnTo>
                    <a:lnTo>
                      <a:pt x="1" y="552"/>
                    </a:lnTo>
                    <a:lnTo>
                      <a:pt x="1" y="551"/>
                    </a:lnTo>
                    <a:lnTo>
                      <a:pt x="1" y="551"/>
                    </a:lnTo>
                    <a:lnTo>
                      <a:pt x="1" y="550"/>
                    </a:lnTo>
                    <a:lnTo>
                      <a:pt x="1" y="550"/>
                    </a:lnTo>
                    <a:lnTo>
                      <a:pt x="1" y="550"/>
                    </a:lnTo>
                    <a:lnTo>
                      <a:pt x="1" y="549"/>
                    </a:lnTo>
                    <a:lnTo>
                      <a:pt x="1" y="549"/>
                    </a:lnTo>
                    <a:lnTo>
                      <a:pt x="1" y="549"/>
                    </a:lnTo>
                    <a:lnTo>
                      <a:pt x="1" y="548"/>
                    </a:lnTo>
                    <a:lnTo>
                      <a:pt x="1" y="548"/>
                    </a:lnTo>
                    <a:lnTo>
                      <a:pt x="1" y="548"/>
                    </a:lnTo>
                    <a:lnTo>
                      <a:pt x="1" y="547"/>
                    </a:lnTo>
                    <a:lnTo>
                      <a:pt x="1" y="547"/>
                    </a:lnTo>
                    <a:lnTo>
                      <a:pt x="1" y="547"/>
                    </a:lnTo>
                    <a:lnTo>
                      <a:pt x="1" y="546"/>
                    </a:lnTo>
                    <a:lnTo>
                      <a:pt x="1" y="546"/>
                    </a:lnTo>
                    <a:lnTo>
                      <a:pt x="1" y="546"/>
                    </a:lnTo>
                    <a:lnTo>
                      <a:pt x="0" y="545"/>
                    </a:lnTo>
                    <a:lnTo>
                      <a:pt x="0" y="545"/>
                    </a:lnTo>
                    <a:lnTo>
                      <a:pt x="0" y="545"/>
                    </a:lnTo>
                    <a:lnTo>
                      <a:pt x="0" y="544"/>
                    </a:lnTo>
                    <a:lnTo>
                      <a:pt x="0" y="544"/>
                    </a:lnTo>
                    <a:lnTo>
                      <a:pt x="0" y="544"/>
                    </a:lnTo>
                    <a:lnTo>
                      <a:pt x="0" y="543"/>
                    </a:lnTo>
                    <a:lnTo>
                      <a:pt x="0" y="543"/>
                    </a:lnTo>
                    <a:lnTo>
                      <a:pt x="0" y="543"/>
                    </a:lnTo>
                    <a:lnTo>
                      <a:pt x="0" y="542"/>
                    </a:lnTo>
                    <a:lnTo>
                      <a:pt x="0" y="542"/>
                    </a:lnTo>
                    <a:lnTo>
                      <a:pt x="0" y="542"/>
                    </a:lnTo>
                    <a:lnTo>
                      <a:pt x="0" y="541"/>
                    </a:lnTo>
                    <a:lnTo>
                      <a:pt x="0" y="541"/>
                    </a:lnTo>
                    <a:lnTo>
                      <a:pt x="0" y="541"/>
                    </a:lnTo>
                    <a:lnTo>
                      <a:pt x="0" y="540"/>
                    </a:lnTo>
                    <a:lnTo>
                      <a:pt x="0" y="540"/>
                    </a:lnTo>
                    <a:lnTo>
                      <a:pt x="0" y="539"/>
                    </a:lnTo>
                    <a:lnTo>
                      <a:pt x="0" y="539"/>
                    </a:lnTo>
                    <a:lnTo>
                      <a:pt x="0" y="539"/>
                    </a:lnTo>
                    <a:lnTo>
                      <a:pt x="0" y="538"/>
                    </a:lnTo>
                    <a:lnTo>
                      <a:pt x="0" y="538"/>
                    </a:lnTo>
                    <a:lnTo>
                      <a:pt x="0" y="538"/>
                    </a:lnTo>
                    <a:lnTo>
                      <a:pt x="0" y="537"/>
                    </a:lnTo>
                    <a:lnTo>
                      <a:pt x="0" y="537"/>
                    </a:lnTo>
                    <a:moveTo>
                      <a:pt x="0" y="510"/>
                    </a:moveTo>
                    <a:lnTo>
                      <a:pt x="0" y="510"/>
                    </a:lnTo>
                    <a:lnTo>
                      <a:pt x="0" y="484"/>
                    </a:lnTo>
                    <a:moveTo>
                      <a:pt x="0" y="457"/>
                    </a:moveTo>
                    <a:lnTo>
                      <a:pt x="0" y="457"/>
                    </a:lnTo>
                    <a:lnTo>
                      <a:pt x="0" y="430"/>
                    </a:lnTo>
                    <a:moveTo>
                      <a:pt x="0" y="404"/>
                    </a:moveTo>
                    <a:lnTo>
                      <a:pt x="0" y="404"/>
                    </a:lnTo>
                    <a:lnTo>
                      <a:pt x="0" y="377"/>
                    </a:lnTo>
                    <a:moveTo>
                      <a:pt x="0" y="350"/>
                    </a:moveTo>
                    <a:lnTo>
                      <a:pt x="0" y="350"/>
                    </a:lnTo>
                    <a:lnTo>
                      <a:pt x="0" y="324"/>
                    </a:lnTo>
                    <a:moveTo>
                      <a:pt x="0" y="297"/>
                    </a:moveTo>
                    <a:lnTo>
                      <a:pt x="0" y="297"/>
                    </a:lnTo>
                    <a:lnTo>
                      <a:pt x="0" y="270"/>
                    </a:lnTo>
                    <a:moveTo>
                      <a:pt x="0" y="244"/>
                    </a:moveTo>
                    <a:lnTo>
                      <a:pt x="0" y="244"/>
                    </a:lnTo>
                    <a:lnTo>
                      <a:pt x="0" y="217"/>
                    </a:lnTo>
                    <a:moveTo>
                      <a:pt x="0" y="190"/>
                    </a:moveTo>
                    <a:lnTo>
                      <a:pt x="0" y="190"/>
                    </a:lnTo>
                    <a:lnTo>
                      <a:pt x="0" y="164"/>
                    </a:lnTo>
                    <a:moveTo>
                      <a:pt x="0" y="137"/>
                    </a:moveTo>
                    <a:lnTo>
                      <a:pt x="0" y="137"/>
                    </a:lnTo>
                    <a:lnTo>
                      <a:pt x="0" y="110"/>
                    </a:lnTo>
                  </a:path>
                </a:pathLst>
              </a:custGeom>
              <a:noFill/>
              <a:ln w="25400" cap="flat" cmpd="sng">
                <a:solidFill>
                  <a:srgbClr val="59595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22"/>
              <p:cNvSpPr/>
              <p:nvPr/>
            </p:nvSpPr>
            <p:spPr>
              <a:xfrm>
                <a:off x="370" y="1579"/>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10" name="Google Shape;510;p22"/>
              <p:cNvSpPr/>
              <p:nvPr/>
            </p:nvSpPr>
            <p:spPr>
              <a:xfrm>
                <a:off x="394" y="1579"/>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511" name="Google Shape;511;p22"/>
              <p:cNvSpPr/>
              <p:nvPr/>
            </p:nvSpPr>
            <p:spPr>
              <a:xfrm>
                <a:off x="442" y="1579"/>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512" name="Google Shape;512;p22"/>
              <p:cNvSpPr/>
              <p:nvPr/>
            </p:nvSpPr>
            <p:spPr>
              <a:xfrm>
                <a:off x="490" y="1579"/>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513" name="Google Shape;513;p22"/>
              <p:cNvSpPr/>
              <p:nvPr/>
            </p:nvSpPr>
            <p:spPr>
              <a:xfrm>
                <a:off x="538" y="1579"/>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14" name="Google Shape;514;p22"/>
              <p:cNvSpPr/>
              <p:nvPr/>
            </p:nvSpPr>
            <p:spPr>
              <a:xfrm>
                <a:off x="570" y="1579"/>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5" name="Google Shape;515;p22"/>
              <p:cNvSpPr/>
              <p:nvPr/>
            </p:nvSpPr>
            <p:spPr>
              <a:xfrm>
                <a:off x="586" y="1579"/>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516" name="Google Shape;516;p22"/>
              <p:cNvSpPr/>
              <p:nvPr/>
            </p:nvSpPr>
            <p:spPr>
              <a:xfrm>
                <a:off x="626" y="1579"/>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17" name="Google Shape;517;p22"/>
              <p:cNvSpPr/>
              <p:nvPr/>
            </p:nvSpPr>
            <p:spPr>
              <a:xfrm>
                <a:off x="666" y="1579"/>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518" name="Google Shape;518;p22"/>
              <p:cNvSpPr/>
              <p:nvPr/>
            </p:nvSpPr>
            <p:spPr>
              <a:xfrm>
                <a:off x="714" y="1579"/>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519" name="Google Shape;519;p22"/>
              <p:cNvSpPr/>
              <p:nvPr/>
            </p:nvSpPr>
            <p:spPr>
              <a:xfrm>
                <a:off x="762" y="1579"/>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520" name="Google Shape;520;p22"/>
              <p:cNvSpPr/>
              <p:nvPr/>
            </p:nvSpPr>
            <p:spPr>
              <a:xfrm>
                <a:off x="795" y="1579"/>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21" name="Google Shape;521;p22"/>
              <p:cNvSpPr/>
              <p:nvPr/>
            </p:nvSpPr>
            <p:spPr>
              <a:xfrm>
                <a:off x="834" y="1579"/>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22" name="Google Shape;522;p22"/>
              <p:cNvSpPr/>
              <p:nvPr/>
            </p:nvSpPr>
            <p:spPr>
              <a:xfrm>
                <a:off x="867" y="1579"/>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523" name="Google Shape;523;p22"/>
              <p:cNvSpPr/>
              <p:nvPr/>
            </p:nvSpPr>
            <p:spPr>
              <a:xfrm>
                <a:off x="891" y="1579"/>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8</a:t>
                </a:r>
                <a:endParaRPr sz="1800" b="0" i="0" u="none" strike="noStrike" cap="none">
                  <a:solidFill>
                    <a:schemeClr val="dk1"/>
                  </a:solidFill>
                  <a:latin typeface="Arial"/>
                  <a:ea typeface="Arial"/>
                  <a:cs typeface="Arial"/>
                  <a:sym typeface="Arial"/>
                </a:endParaRPr>
              </a:p>
            </p:txBody>
          </p:sp>
          <p:sp>
            <p:nvSpPr>
              <p:cNvPr id="524" name="Google Shape;524;p22"/>
              <p:cNvSpPr/>
              <p:nvPr/>
            </p:nvSpPr>
            <p:spPr>
              <a:xfrm>
                <a:off x="939" y="1579"/>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525" name="Google Shape;525;p22"/>
              <p:cNvSpPr/>
              <p:nvPr/>
            </p:nvSpPr>
            <p:spPr>
              <a:xfrm>
                <a:off x="971" y="1579"/>
                <a:ext cx="10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526" name="Google Shape;526;p22"/>
              <p:cNvSpPr/>
              <p:nvPr/>
            </p:nvSpPr>
            <p:spPr>
              <a:xfrm>
                <a:off x="1027" y="1579"/>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527" name="Google Shape;527;p22"/>
              <p:cNvSpPr/>
              <p:nvPr/>
            </p:nvSpPr>
            <p:spPr>
              <a:xfrm>
                <a:off x="1059" y="1579"/>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28" name="Google Shape;528;p22"/>
              <p:cNvSpPr/>
              <p:nvPr/>
            </p:nvSpPr>
            <p:spPr>
              <a:xfrm>
                <a:off x="1083" y="1579"/>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9" name="Google Shape;529;p22"/>
              <p:cNvSpPr/>
              <p:nvPr/>
            </p:nvSpPr>
            <p:spPr>
              <a:xfrm>
                <a:off x="442" y="1683"/>
                <a:ext cx="9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30" name="Google Shape;530;p22"/>
              <p:cNvSpPr/>
              <p:nvPr/>
            </p:nvSpPr>
            <p:spPr>
              <a:xfrm>
                <a:off x="490" y="1683"/>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531" name="Google Shape;531;p22"/>
              <p:cNvSpPr/>
              <p:nvPr/>
            </p:nvSpPr>
            <p:spPr>
              <a:xfrm>
                <a:off x="530" y="1683"/>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32" name="Google Shape;532;p22"/>
              <p:cNvSpPr/>
              <p:nvPr/>
            </p:nvSpPr>
            <p:spPr>
              <a:xfrm>
                <a:off x="562" y="1683"/>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33" name="Google Shape;533;p22"/>
              <p:cNvSpPr/>
              <p:nvPr/>
            </p:nvSpPr>
            <p:spPr>
              <a:xfrm>
                <a:off x="586" y="1683"/>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v</a:t>
                </a:r>
                <a:endParaRPr sz="1800" b="0" i="0" u="none" strike="noStrike" cap="none">
                  <a:solidFill>
                    <a:schemeClr val="dk1"/>
                  </a:solidFill>
                  <a:latin typeface="Arial"/>
                  <a:ea typeface="Arial"/>
                  <a:cs typeface="Arial"/>
                  <a:sym typeface="Arial"/>
                </a:endParaRPr>
              </a:p>
            </p:txBody>
          </p:sp>
          <p:sp>
            <p:nvSpPr>
              <p:cNvPr id="534" name="Google Shape;534;p22"/>
              <p:cNvSpPr/>
              <p:nvPr/>
            </p:nvSpPr>
            <p:spPr>
              <a:xfrm>
                <a:off x="626" y="1683"/>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535" name="Google Shape;535;p22"/>
              <p:cNvSpPr/>
              <p:nvPr/>
            </p:nvSpPr>
            <p:spPr>
              <a:xfrm>
                <a:off x="666" y="1683"/>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36" name="Google Shape;536;p22"/>
              <p:cNvSpPr/>
              <p:nvPr/>
            </p:nvSpPr>
            <p:spPr>
              <a:xfrm>
                <a:off x="682" y="1683"/>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F</a:t>
                </a:r>
                <a:endParaRPr sz="1800" b="0" i="0" u="none" strike="noStrike" cap="none">
                  <a:solidFill>
                    <a:schemeClr val="dk1"/>
                  </a:solidFill>
                  <a:latin typeface="Arial"/>
                  <a:ea typeface="Arial"/>
                  <a:cs typeface="Arial"/>
                  <a:sym typeface="Arial"/>
                </a:endParaRPr>
              </a:p>
            </p:txBody>
          </p:sp>
          <p:sp>
            <p:nvSpPr>
              <p:cNvPr id="537" name="Google Shape;537;p22"/>
              <p:cNvSpPr/>
              <p:nvPr/>
            </p:nvSpPr>
            <p:spPr>
              <a:xfrm>
                <a:off x="723" y="1683"/>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38" name="Google Shape;538;p22"/>
              <p:cNvSpPr/>
              <p:nvPr/>
            </p:nvSpPr>
            <p:spPr>
              <a:xfrm>
                <a:off x="746" y="1683"/>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539" name="Google Shape;539;p22"/>
              <p:cNvSpPr/>
              <p:nvPr/>
            </p:nvSpPr>
            <p:spPr>
              <a:xfrm>
                <a:off x="778" y="1683"/>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540" name="Google Shape;540;p22"/>
              <p:cNvSpPr/>
              <p:nvPr/>
            </p:nvSpPr>
            <p:spPr>
              <a:xfrm>
                <a:off x="818" y="1683"/>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41" name="Google Shape;541;p22"/>
              <p:cNvSpPr/>
              <p:nvPr/>
            </p:nvSpPr>
            <p:spPr>
              <a:xfrm>
                <a:off x="842" y="1683"/>
                <a:ext cx="10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542" name="Google Shape;542;p22"/>
              <p:cNvSpPr/>
              <p:nvPr/>
            </p:nvSpPr>
            <p:spPr>
              <a:xfrm>
                <a:off x="899" y="1683"/>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43" name="Google Shape;543;p22"/>
              <p:cNvSpPr/>
              <p:nvPr/>
            </p:nvSpPr>
            <p:spPr>
              <a:xfrm>
                <a:off x="938" y="1683"/>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44" name="Google Shape;544;p22"/>
              <p:cNvSpPr/>
              <p:nvPr/>
            </p:nvSpPr>
            <p:spPr>
              <a:xfrm>
                <a:off x="971" y="1683"/>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45" name="Google Shape;545;p22"/>
              <p:cNvSpPr/>
              <p:nvPr/>
            </p:nvSpPr>
            <p:spPr>
              <a:xfrm>
                <a:off x="1162" y="1178"/>
                <a:ext cx="241" cy="65"/>
              </a:xfrm>
              <a:custGeom>
                <a:avLst/>
                <a:gdLst/>
                <a:ahLst/>
                <a:cxnLst/>
                <a:rect l="l" t="t" r="r" b="b"/>
                <a:pathLst>
                  <a:path w="401" h="108" extrusionOk="0">
                    <a:moveTo>
                      <a:pt x="311" y="1"/>
                    </a:moveTo>
                    <a:lnTo>
                      <a:pt x="311" y="1"/>
                    </a:lnTo>
                    <a:lnTo>
                      <a:pt x="401" y="54"/>
                    </a:lnTo>
                    <a:lnTo>
                      <a:pt x="311" y="106"/>
                    </a:lnTo>
                    <a:cubicBezTo>
                      <a:pt x="307" y="108"/>
                      <a:pt x="303" y="107"/>
                      <a:pt x="302" y="104"/>
                    </a:cubicBezTo>
                    <a:cubicBezTo>
                      <a:pt x="300" y="101"/>
                      <a:pt x="301" y="97"/>
                      <a:pt x="304" y="95"/>
                    </a:cubicBezTo>
                    <a:lnTo>
                      <a:pt x="363" y="61"/>
                    </a:lnTo>
                    <a:lnTo>
                      <a:pt x="0" y="61"/>
                    </a:lnTo>
                    <a:lnTo>
                      <a:pt x="0" y="47"/>
                    </a:lnTo>
                    <a:lnTo>
                      <a:pt x="363" y="47"/>
                    </a:lnTo>
                    <a:lnTo>
                      <a:pt x="304" y="13"/>
                    </a:lnTo>
                    <a:cubicBezTo>
                      <a:pt x="301" y="11"/>
                      <a:pt x="300" y="7"/>
                      <a:pt x="302" y="4"/>
                    </a:cubicBezTo>
                    <a:cubicBezTo>
                      <a:pt x="303" y="1"/>
                      <a:pt x="307" y="0"/>
                      <a:pt x="311" y="1"/>
                    </a:cubicBezTo>
                    <a:lnTo>
                      <a:pt x="311" y="1"/>
                    </a:lnTo>
                    <a:close/>
                  </a:path>
                </a:pathLst>
              </a:custGeom>
              <a:solidFill>
                <a:srgbClr val="59595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22"/>
              <p:cNvSpPr/>
              <p:nvPr/>
            </p:nvSpPr>
            <p:spPr>
              <a:xfrm>
                <a:off x="293" y="1013"/>
                <a:ext cx="865" cy="386"/>
              </a:xfrm>
              <a:custGeom>
                <a:avLst/>
                <a:gdLst/>
                <a:ahLst/>
                <a:cxnLst/>
                <a:rect l="l" t="t" r="r" b="b"/>
                <a:pathLst>
                  <a:path w="1440" h="640" extrusionOk="0">
                    <a:moveTo>
                      <a:pt x="0" y="107"/>
                    </a:moveTo>
                    <a:lnTo>
                      <a:pt x="0" y="107"/>
                    </a:lnTo>
                    <a:lnTo>
                      <a:pt x="0" y="106"/>
                    </a:lnTo>
                    <a:lnTo>
                      <a:pt x="0" y="106"/>
                    </a:lnTo>
                    <a:lnTo>
                      <a:pt x="0" y="106"/>
                    </a:lnTo>
                    <a:lnTo>
                      <a:pt x="0" y="105"/>
                    </a:lnTo>
                    <a:lnTo>
                      <a:pt x="0" y="105"/>
                    </a:lnTo>
                    <a:lnTo>
                      <a:pt x="0" y="105"/>
                    </a:lnTo>
                    <a:lnTo>
                      <a:pt x="0" y="104"/>
                    </a:lnTo>
                    <a:lnTo>
                      <a:pt x="0" y="104"/>
                    </a:lnTo>
                    <a:lnTo>
                      <a:pt x="0" y="104"/>
                    </a:lnTo>
                    <a:lnTo>
                      <a:pt x="0" y="103"/>
                    </a:lnTo>
                    <a:lnTo>
                      <a:pt x="0" y="103"/>
                    </a:lnTo>
                    <a:lnTo>
                      <a:pt x="0" y="103"/>
                    </a:lnTo>
                    <a:lnTo>
                      <a:pt x="0" y="102"/>
                    </a:lnTo>
                    <a:lnTo>
                      <a:pt x="0" y="102"/>
                    </a:lnTo>
                    <a:lnTo>
                      <a:pt x="0" y="102"/>
                    </a:lnTo>
                    <a:lnTo>
                      <a:pt x="0" y="101"/>
                    </a:lnTo>
                    <a:lnTo>
                      <a:pt x="0" y="101"/>
                    </a:lnTo>
                    <a:lnTo>
                      <a:pt x="0" y="101"/>
                    </a:lnTo>
                    <a:lnTo>
                      <a:pt x="0" y="100"/>
                    </a:lnTo>
                    <a:lnTo>
                      <a:pt x="0" y="100"/>
                    </a:lnTo>
                    <a:lnTo>
                      <a:pt x="0" y="99"/>
                    </a:lnTo>
                    <a:lnTo>
                      <a:pt x="0" y="99"/>
                    </a:lnTo>
                    <a:lnTo>
                      <a:pt x="0" y="99"/>
                    </a:lnTo>
                    <a:lnTo>
                      <a:pt x="0" y="98"/>
                    </a:lnTo>
                    <a:lnTo>
                      <a:pt x="0" y="98"/>
                    </a:lnTo>
                    <a:lnTo>
                      <a:pt x="0" y="98"/>
                    </a:lnTo>
                    <a:lnTo>
                      <a:pt x="0" y="97"/>
                    </a:lnTo>
                    <a:lnTo>
                      <a:pt x="0" y="97"/>
                    </a:lnTo>
                    <a:lnTo>
                      <a:pt x="0" y="97"/>
                    </a:lnTo>
                    <a:lnTo>
                      <a:pt x="0" y="96"/>
                    </a:lnTo>
                    <a:lnTo>
                      <a:pt x="0" y="96"/>
                    </a:lnTo>
                    <a:lnTo>
                      <a:pt x="0" y="96"/>
                    </a:lnTo>
                    <a:lnTo>
                      <a:pt x="0" y="95"/>
                    </a:lnTo>
                    <a:lnTo>
                      <a:pt x="0" y="95"/>
                    </a:lnTo>
                    <a:lnTo>
                      <a:pt x="1" y="95"/>
                    </a:lnTo>
                    <a:lnTo>
                      <a:pt x="1" y="94"/>
                    </a:lnTo>
                    <a:lnTo>
                      <a:pt x="1" y="94"/>
                    </a:lnTo>
                    <a:lnTo>
                      <a:pt x="1" y="94"/>
                    </a:lnTo>
                    <a:lnTo>
                      <a:pt x="1" y="93"/>
                    </a:lnTo>
                    <a:lnTo>
                      <a:pt x="1" y="93"/>
                    </a:lnTo>
                    <a:lnTo>
                      <a:pt x="1" y="93"/>
                    </a:lnTo>
                    <a:lnTo>
                      <a:pt x="1" y="92"/>
                    </a:lnTo>
                    <a:lnTo>
                      <a:pt x="1" y="92"/>
                    </a:lnTo>
                    <a:lnTo>
                      <a:pt x="1" y="92"/>
                    </a:lnTo>
                    <a:lnTo>
                      <a:pt x="1" y="91"/>
                    </a:lnTo>
                    <a:lnTo>
                      <a:pt x="1" y="91"/>
                    </a:lnTo>
                    <a:lnTo>
                      <a:pt x="1" y="91"/>
                    </a:lnTo>
                    <a:lnTo>
                      <a:pt x="1" y="90"/>
                    </a:lnTo>
                    <a:lnTo>
                      <a:pt x="1" y="90"/>
                    </a:lnTo>
                    <a:lnTo>
                      <a:pt x="1" y="89"/>
                    </a:lnTo>
                    <a:lnTo>
                      <a:pt x="1" y="89"/>
                    </a:lnTo>
                    <a:lnTo>
                      <a:pt x="1" y="89"/>
                    </a:lnTo>
                    <a:lnTo>
                      <a:pt x="1" y="88"/>
                    </a:lnTo>
                    <a:lnTo>
                      <a:pt x="1" y="88"/>
                    </a:lnTo>
                    <a:lnTo>
                      <a:pt x="2" y="88"/>
                    </a:lnTo>
                    <a:lnTo>
                      <a:pt x="2" y="87"/>
                    </a:lnTo>
                    <a:lnTo>
                      <a:pt x="2" y="87"/>
                    </a:lnTo>
                    <a:lnTo>
                      <a:pt x="2" y="87"/>
                    </a:lnTo>
                    <a:lnTo>
                      <a:pt x="2" y="86"/>
                    </a:lnTo>
                    <a:lnTo>
                      <a:pt x="2" y="86"/>
                    </a:lnTo>
                    <a:lnTo>
                      <a:pt x="2" y="86"/>
                    </a:lnTo>
                    <a:lnTo>
                      <a:pt x="2" y="85"/>
                    </a:lnTo>
                    <a:lnTo>
                      <a:pt x="2" y="85"/>
                    </a:lnTo>
                    <a:lnTo>
                      <a:pt x="2" y="85"/>
                    </a:lnTo>
                    <a:lnTo>
                      <a:pt x="2" y="84"/>
                    </a:lnTo>
                    <a:lnTo>
                      <a:pt x="2" y="84"/>
                    </a:lnTo>
                    <a:lnTo>
                      <a:pt x="2" y="84"/>
                    </a:lnTo>
                    <a:lnTo>
                      <a:pt x="2" y="83"/>
                    </a:lnTo>
                    <a:lnTo>
                      <a:pt x="2" y="83"/>
                    </a:lnTo>
                    <a:lnTo>
                      <a:pt x="3" y="83"/>
                    </a:lnTo>
                    <a:lnTo>
                      <a:pt x="3" y="82"/>
                    </a:lnTo>
                    <a:lnTo>
                      <a:pt x="3" y="82"/>
                    </a:lnTo>
                    <a:lnTo>
                      <a:pt x="3" y="82"/>
                    </a:lnTo>
                    <a:lnTo>
                      <a:pt x="3" y="81"/>
                    </a:lnTo>
                    <a:lnTo>
                      <a:pt x="3" y="81"/>
                    </a:lnTo>
                    <a:lnTo>
                      <a:pt x="3" y="81"/>
                    </a:lnTo>
                    <a:lnTo>
                      <a:pt x="3" y="80"/>
                    </a:lnTo>
                    <a:lnTo>
                      <a:pt x="3" y="80"/>
                    </a:lnTo>
                    <a:moveTo>
                      <a:pt x="13" y="56"/>
                    </a:moveTo>
                    <a:lnTo>
                      <a:pt x="13" y="56"/>
                    </a:lnTo>
                    <a:lnTo>
                      <a:pt x="13" y="56"/>
                    </a:lnTo>
                    <a:lnTo>
                      <a:pt x="13" y="55"/>
                    </a:lnTo>
                    <a:lnTo>
                      <a:pt x="13" y="55"/>
                    </a:lnTo>
                    <a:lnTo>
                      <a:pt x="13" y="55"/>
                    </a:lnTo>
                    <a:lnTo>
                      <a:pt x="14" y="55"/>
                    </a:lnTo>
                    <a:lnTo>
                      <a:pt x="14" y="54"/>
                    </a:lnTo>
                    <a:lnTo>
                      <a:pt x="14" y="54"/>
                    </a:lnTo>
                    <a:lnTo>
                      <a:pt x="14" y="54"/>
                    </a:lnTo>
                    <a:lnTo>
                      <a:pt x="14" y="53"/>
                    </a:lnTo>
                    <a:lnTo>
                      <a:pt x="14" y="53"/>
                    </a:lnTo>
                    <a:lnTo>
                      <a:pt x="15" y="53"/>
                    </a:lnTo>
                    <a:lnTo>
                      <a:pt x="15" y="53"/>
                    </a:lnTo>
                    <a:lnTo>
                      <a:pt x="15" y="52"/>
                    </a:lnTo>
                    <a:lnTo>
                      <a:pt x="15" y="52"/>
                    </a:lnTo>
                    <a:lnTo>
                      <a:pt x="15" y="52"/>
                    </a:lnTo>
                    <a:lnTo>
                      <a:pt x="15" y="51"/>
                    </a:lnTo>
                    <a:lnTo>
                      <a:pt x="16" y="51"/>
                    </a:lnTo>
                    <a:lnTo>
                      <a:pt x="16" y="51"/>
                    </a:lnTo>
                    <a:lnTo>
                      <a:pt x="16" y="51"/>
                    </a:lnTo>
                    <a:lnTo>
                      <a:pt x="16" y="50"/>
                    </a:lnTo>
                    <a:lnTo>
                      <a:pt x="16" y="50"/>
                    </a:lnTo>
                    <a:lnTo>
                      <a:pt x="16" y="50"/>
                    </a:lnTo>
                    <a:lnTo>
                      <a:pt x="17" y="49"/>
                    </a:lnTo>
                    <a:lnTo>
                      <a:pt x="17" y="49"/>
                    </a:lnTo>
                    <a:lnTo>
                      <a:pt x="17" y="49"/>
                    </a:lnTo>
                    <a:lnTo>
                      <a:pt x="17" y="49"/>
                    </a:lnTo>
                    <a:lnTo>
                      <a:pt x="17" y="48"/>
                    </a:lnTo>
                    <a:lnTo>
                      <a:pt x="17" y="48"/>
                    </a:lnTo>
                    <a:lnTo>
                      <a:pt x="18" y="48"/>
                    </a:lnTo>
                    <a:lnTo>
                      <a:pt x="18" y="48"/>
                    </a:lnTo>
                    <a:lnTo>
                      <a:pt x="18" y="47"/>
                    </a:lnTo>
                    <a:lnTo>
                      <a:pt x="18" y="47"/>
                    </a:lnTo>
                    <a:lnTo>
                      <a:pt x="18" y="47"/>
                    </a:lnTo>
                    <a:lnTo>
                      <a:pt x="19" y="46"/>
                    </a:lnTo>
                    <a:lnTo>
                      <a:pt x="19" y="46"/>
                    </a:lnTo>
                    <a:lnTo>
                      <a:pt x="19" y="46"/>
                    </a:lnTo>
                    <a:lnTo>
                      <a:pt x="19" y="46"/>
                    </a:lnTo>
                    <a:lnTo>
                      <a:pt x="19" y="45"/>
                    </a:lnTo>
                    <a:lnTo>
                      <a:pt x="20" y="45"/>
                    </a:lnTo>
                    <a:lnTo>
                      <a:pt x="20" y="45"/>
                    </a:lnTo>
                    <a:lnTo>
                      <a:pt x="20" y="45"/>
                    </a:lnTo>
                    <a:lnTo>
                      <a:pt x="20" y="44"/>
                    </a:lnTo>
                    <a:lnTo>
                      <a:pt x="20" y="44"/>
                    </a:lnTo>
                    <a:lnTo>
                      <a:pt x="20" y="44"/>
                    </a:lnTo>
                    <a:lnTo>
                      <a:pt x="21" y="43"/>
                    </a:lnTo>
                    <a:lnTo>
                      <a:pt x="21" y="43"/>
                    </a:lnTo>
                    <a:lnTo>
                      <a:pt x="21" y="43"/>
                    </a:lnTo>
                    <a:lnTo>
                      <a:pt x="21" y="43"/>
                    </a:lnTo>
                    <a:lnTo>
                      <a:pt x="21" y="42"/>
                    </a:lnTo>
                    <a:lnTo>
                      <a:pt x="22" y="42"/>
                    </a:lnTo>
                    <a:lnTo>
                      <a:pt x="22" y="42"/>
                    </a:lnTo>
                    <a:lnTo>
                      <a:pt x="22" y="42"/>
                    </a:lnTo>
                    <a:lnTo>
                      <a:pt x="22" y="41"/>
                    </a:lnTo>
                    <a:lnTo>
                      <a:pt x="22" y="41"/>
                    </a:lnTo>
                    <a:lnTo>
                      <a:pt x="23" y="41"/>
                    </a:lnTo>
                    <a:lnTo>
                      <a:pt x="23" y="41"/>
                    </a:lnTo>
                    <a:lnTo>
                      <a:pt x="23" y="40"/>
                    </a:lnTo>
                    <a:lnTo>
                      <a:pt x="23" y="40"/>
                    </a:lnTo>
                    <a:lnTo>
                      <a:pt x="24" y="40"/>
                    </a:lnTo>
                    <a:lnTo>
                      <a:pt x="24" y="40"/>
                    </a:lnTo>
                    <a:lnTo>
                      <a:pt x="24" y="39"/>
                    </a:lnTo>
                    <a:lnTo>
                      <a:pt x="24" y="39"/>
                    </a:lnTo>
                    <a:lnTo>
                      <a:pt x="24" y="39"/>
                    </a:lnTo>
                    <a:lnTo>
                      <a:pt x="25" y="39"/>
                    </a:lnTo>
                    <a:lnTo>
                      <a:pt x="25" y="38"/>
                    </a:lnTo>
                    <a:lnTo>
                      <a:pt x="25" y="38"/>
                    </a:lnTo>
                    <a:lnTo>
                      <a:pt x="25" y="38"/>
                    </a:lnTo>
                    <a:lnTo>
                      <a:pt x="25" y="38"/>
                    </a:lnTo>
                    <a:lnTo>
                      <a:pt x="26" y="37"/>
                    </a:lnTo>
                    <a:lnTo>
                      <a:pt x="26" y="37"/>
                    </a:lnTo>
                    <a:lnTo>
                      <a:pt x="26" y="37"/>
                    </a:lnTo>
                    <a:lnTo>
                      <a:pt x="26" y="37"/>
                    </a:lnTo>
                    <a:lnTo>
                      <a:pt x="26" y="36"/>
                    </a:lnTo>
                    <a:lnTo>
                      <a:pt x="27" y="36"/>
                    </a:lnTo>
                    <a:lnTo>
                      <a:pt x="27" y="36"/>
                    </a:lnTo>
                    <a:lnTo>
                      <a:pt x="27" y="36"/>
                    </a:lnTo>
                    <a:lnTo>
                      <a:pt x="27" y="35"/>
                    </a:lnTo>
                    <a:lnTo>
                      <a:pt x="28" y="35"/>
                    </a:lnTo>
                    <a:lnTo>
                      <a:pt x="28" y="35"/>
                    </a:lnTo>
                    <a:lnTo>
                      <a:pt x="28" y="35"/>
                    </a:lnTo>
                    <a:lnTo>
                      <a:pt x="28" y="34"/>
                    </a:lnTo>
                    <a:lnTo>
                      <a:pt x="28" y="34"/>
                    </a:lnTo>
                    <a:moveTo>
                      <a:pt x="49" y="17"/>
                    </a:moveTo>
                    <a:lnTo>
                      <a:pt x="49" y="17"/>
                    </a:lnTo>
                    <a:lnTo>
                      <a:pt x="49" y="17"/>
                    </a:lnTo>
                    <a:lnTo>
                      <a:pt x="49" y="17"/>
                    </a:lnTo>
                    <a:lnTo>
                      <a:pt x="50" y="17"/>
                    </a:lnTo>
                    <a:lnTo>
                      <a:pt x="50" y="16"/>
                    </a:lnTo>
                    <a:lnTo>
                      <a:pt x="50" y="16"/>
                    </a:lnTo>
                    <a:lnTo>
                      <a:pt x="50" y="16"/>
                    </a:lnTo>
                    <a:lnTo>
                      <a:pt x="51" y="16"/>
                    </a:lnTo>
                    <a:lnTo>
                      <a:pt x="51" y="16"/>
                    </a:lnTo>
                    <a:lnTo>
                      <a:pt x="51" y="16"/>
                    </a:lnTo>
                    <a:lnTo>
                      <a:pt x="52" y="15"/>
                    </a:lnTo>
                    <a:lnTo>
                      <a:pt x="52" y="15"/>
                    </a:lnTo>
                    <a:lnTo>
                      <a:pt x="52" y="15"/>
                    </a:lnTo>
                    <a:lnTo>
                      <a:pt x="52" y="15"/>
                    </a:lnTo>
                    <a:lnTo>
                      <a:pt x="53" y="15"/>
                    </a:lnTo>
                    <a:lnTo>
                      <a:pt x="53" y="15"/>
                    </a:lnTo>
                    <a:lnTo>
                      <a:pt x="53" y="14"/>
                    </a:lnTo>
                    <a:lnTo>
                      <a:pt x="54" y="14"/>
                    </a:lnTo>
                    <a:lnTo>
                      <a:pt x="54" y="14"/>
                    </a:lnTo>
                    <a:lnTo>
                      <a:pt x="54" y="14"/>
                    </a:lnTo>
                    <a:lnTo>
                      <a:pt x="54" y="14"/>
                    </a:lnTo>
                    <a:lnTo>
                      <a:pt x="55" y="14"/>
                    </a:lnTo>
                    <a:lnTo>
                      <a:pt x="55" y="13"/>
                    </a:lnTo>
                    <a:lnTo>
                      <a:pt x="55" y="13"/>
                    </a:lnTo>
                    <a:lnTo>
                      <a:pt x="56" y="13"/>
                    </a:lnTo>
                    <a:lnTo>
                      <a:pt x="56" y="13"/>
                    </a:lnTo>
                    <a:lnTo>
                      <a:pt x="56" y="13"/>
                    </a:lnTo>
                    <a:lnTo>
                      <a:pt x="57" y="13"/>
                    </a:lnTo>
                    <a:lnTo>
                      <a:pt x="57" y="12"/>
                    </a:lnTo>
                    <a:lnTo>
                      <a:pt x="57" y="12"/>
                    </a:lnTo>
                    <a:lnTo>
                      <a:pt x="57" y="12"/>
                    </a:lnTo>
                    <a:lnTo>
                      <a:pt x="58" y="12"/>
                    </a:lnTo>
                    <a:lnTo>
                      <a:pt x="58" y="12"/>
                    </a:lnTo>
                    <a:lnTo>
                      <a:pt x="58" y="12"/>
                    </a:lnTo>
                    <a:lnTo>
                      <a:pt x="59" y="12"/>
                    </a:lnTo>
                    <a:lnTo>
                      <a:pt x="59" y="11"/>
                    </a:lnTo>
                    <a:lnTo>
                      <a:pt x="59" y="11"/>
                    </a:lnTo>
                    <a:lnTo>
                      <a:pt x="59" y="11"/>
                    </a:lnTo>
                    <a:lnTo>
                      <a:pt x="60" y="11"/>
                    </a:lnTo>
                    <a:lnTo>
                      <a:pt x="60" y="11"/>
                    </a:lnTo>
                    <a:lnTo>
                      <a:pt x="60" y="11"/>
                    </a:lnTo>
                    <a:lnTo>
                      <a:pt x="61" y="10"/>
                    </a:lnTo>
                    <a:lnTo>
                      <a:pt x="61" y="10"/>
                    </a:lnTo>
                    <a:lnTo>
                      <a:pt x="61" y="10"/>
                    </a:lnTo>
                    <a:lnTo>
                      <a:pt x="62" y="10"/>
                    </a:lnTo>
                    <a:lnTo>
                      <a:pt x="62" y="10"/>
                    </a:lnTo>
                    <a:lnTo>
                      <a:pt x="62" y="10"/>
                    </a:lnTo>
                    <a:lnTo>
                      <a:pt x="62" y="10"/>
                    </a:lnTo>
                    <a:lnTo>
                      <a:pt x="63" y="10"/>
                    </a:lnTo>
                    <a:lnTo>
                      <a:pt x="63" y="9"/>
                    </a:lnTo>
                    <a:lnTo>
                      <a:pt x="63" y="9"/>
                    </a:lnTo>
                    <a:lnTo>
                      <a:pt x="64" y="9"/>
                    </a:lnTo>
                    <a:lnTo>
                      <a:pt x="64" y="9"/>
                    </a:lnTo>
                    <a:lnTo>
                      <a:pt x="64" y="9"/>
                    </a:lnTo>
                    <a:lnTo>
                      <a:pt x="65" y="9"/>
                    </a:lnTo>
                    <a:lnTo>
                      <a:pt x="65" y="9"/>
                    </a:lnTo>
                    <a:lnTo>
                      <a:pt x="65" y="8"/>
                    </a:lnTo>
                    <a:lnTo>
                      <a:pt x="66" y="8"/>
                    </a:lnTo>
                    <a:lnTo>
                      <a:pt x="66" y="8"/>
                    </a:lnTo>
                    <a:lnTo>
                      <a:pt x="66" y="8"/>
                    </a:lnTo>
                    <a:lnTo>
                      <a:pt x="66" y="8"/>
                    </a:lnTo>
                    <a:lnTo>
                      <a:pt x="67" y="8"/>
                    </a:lnTo>
                    <a:lnTo>
                      <a:pt x="67" y="8"/>
                    </a:lnTo>
                    <a:lnTo>
                      <a:pt x="67" y="8"/>
                    </a:lnTo>
                    <a:lnTo>
                      <a:pt x="68" y="7"/>
                    </a:lnTo>
                    <a:lnTo>
                      <a:pt x="68" y="7"/>
                    </a:lnTo>
                    <a:lnTo>
                      <a:pt x="68" y="7"/>
                    </a:lnTo>
                    <a:lnTo>
                      <a:pt x="69" y="7"/>
                    </a:lnTo>
                    <a:lnTo>
                      <a:pt x="69" y="7"/>
                    </a:lnTo>
                    <a:lnTo>
                      <a:pt x="69" y="7"/>
                    </a:lnTo>
                    <a:lnTo>
                      <a:pt x="70" y="7"/>
                    </a:lnTo>
                    <a:lnTo>
                      <a:pt x="70" y="7"/>
                    </a:lnTo>
                    <a:lnTo>
                      <a:pt x="70" y="7"/>
                    </a:lnTo>
                    <a:lnTo>
                      <a:pt x="71" y="6"/>
                    </a:lnTo>
                    <a:lnTo>
                      <a:pt x="71" y="6"/>
                    </a:lnTo>
                    <a:lnTo>
                      <a:pt x="71" y="6"/>
                    </a:lnTo>
                    <a:lnTo>
                      <a:pt x="71" y="6"/>
                    </a:lnTo>
                    <a:lnTo>
                      <a:pt x="72" y="6"/>
                    </a:lnTo>
                    <a:lnTo>
                      <a:pt x="72" y="6"/>
                    </a:lnTo>
                    <a:lnTo>
                      <a:pt x="72" y="6"/>
                    </a:lnTo>
                    <a:lnTo>
                      <a:pt x="73" y="6"/>
                    </a:lnTo>
                    <a:lnTo>
                      <a:pt x="73" y="6"/>
                    </a:lnTo>
                    <a:moveTo>
                      <a:pt x="99" y="0"/>
                    </a:moveTo>
                    <a:lnTo>
                      <a:pt x="99" y="0"/>
                    </a:lnTo>
                    <a:lnTo>
                      <a:pt x="99" y="0"/>
                    </a:lnTo>
                    <a:lnTo>
                      <a:pt x="99" y="0"/>
                    </a:lnTo>
                    <a:lnTo>
                      <a:pt x="100" y="0"/>
                    </a:lnTo>
                    <a:lnTo>
                      <a:pt x="100" y="0"/>
                    </a:lnTo>
                    <a:lnTo>
                      <a:pt x="101" y="0"/>
                    </a:lnTo>
                    <a:lnTo>
                      <a:pt x="101" y="0"/>
                    </a:lnTo>
                    <a:lnTo>
                      <a:pt x="101" y="0"/>
                    </a:lnTo>
                    <a:lnTo>
                      <a:pt x="102" y="0"/>
                    </a:lnTo>
                    <a:lnTo>
                      <a:pt x="102" y="0"/>
                    </a:lnTo>
                    <a:lnTo>
                      <a:pt x="102" y="0"/>
                    </a:lnTo>
                    <a:lnTo>
                      <a:pt x="103" y="0"/>
                    </a:lnTo>
                    <a:lnTo>
                      <a:pt x="103" y="0"/>
                    </a:lnTo>
                    <a:lnTo>
                      <a:pt x="103" y="0"/>
                    </a:lnTo>
                    <a:lnTo>
                      <a:pt x="104" y="0"/>
                    </a:lnTo>
                    <a:lnTo>
                      <a:pt x="104" y="0"/>
                    </a:lnTo>
                    <a:lnTo>
                      <a:pt x="104" y="0"/>
                    </a:lnTo>
                    <a:lnTo>
                      <a:pt x="105" y="0"/>
                    </a:lnTo>
                    <a:lnTo>
                      <a:pt x="105" y="0"/>
                    </a:lnTo>
                    <a:lnTo>
                      <a:pt x="105" y="0"/>
                    </a:lnTo>
                    <a:lnTo>
                      <a:pt x="106" y="0"/>
                    </a:lnTo>
                    <a:lnTo>
                      <a:pt x="106" y="0"/>
                    </a:lnTo>
                    <a:lnTo>
                      <a:pt x="107" y="0"/>
                    </a:lnTo>
                    <a:lnTo>
                      <a:pt x="126" y="0"/>
                    </a:lnTo>
                    <a:moveTo>
                      <a:pt x="152" y="0"/>
                    </a:moveTo>
                    <a:lnTo>
                      <a:pt x="152" y="0"/>
                    </a:lnTo>
                    <a:lnTo>
                      <a:pt x="179" y="0"/>
                    </a:lnTo>
                    <a:moveTo>
                      <a:pt x="206" y="0"/>
                    </a:moveTo>
                    <a:lnTo>
                      <a:pt x="206" y="0"/>
                    </a:lnTo>
                    <a:lnTo>
                      <a:pt x="232" y="0"/>
                    </a:lnTo>
                    <a:moveTo>
                      <a:pt x="259" y="0"/>
                    </a:moveTo>
                    <a:lnTo>
                      <a:pt x="259" y="0"/>
                    </a:lnTo>
                    <a:lnTo>
                      <a:pt x="286" y="0"/>
                    </a:lnTo>
                    <a:moveTo>
                      <a:pt x="312" y="0"/>
                    </a:moveTo>
                    <a:lnTo>
                      <a:pt x="312" y="0"/>
                    </a:lnTo>
                    <a:lnTo>
                      <a:pt x="339" y="0"/>
                    </a:lnTo>
                    <a:moveTo>
                      <a:pt x="366" y="0"/>
                    </a:moveTo>
                    <a:lnTo>
                      <a:pt x="366" y="0"/>
                    </a:lnTo>
                    <a:lnTo>
                      <a:pt x="392" y="0"/>
                    </a:lnTo>
                    <a:moveTo>
                      <a:pt x="419" y="0"/>
                    </a:moveTo>
                    <a:lnTo>
                      <a:pt x="419" y="0"/>
                    </a:lnTo>
                    <a:lnTo>
                      <a:pt x="446" y="0"/>
                    </a:lnTo>
                    <a:moveTo>
                      <a:pt x="472" y="0"/>
                    </a:moveTo>
                    <a:lnTo>
                      <a:pt x="472" y="0"/>
                    </a:lnTo>
                    <a:lnTo>
                      <a:pt x="499" y="0"/>
                    </a:lnTo>
                    <a:moveTo>
                      <a:pt x="526" y="0"/>
                    </a:moveTo>
                    <a:lnTo>
                      <a:pt x="526" y="0"/>
                    </a:lnTo>
                    <a:lnTo>
                      <a:pt x="552" y="0"/>
                    </a:lnTo>
                    <a:moveTo>
                      <a:pt x="579" y="0"/>
                    </a:moveTo>
                    <a:lnTo>
                      <a:pt x="579" y="0"/>
                    </a:lnTo>
                    <a:lnTo>
                      <a:pt x="606" y="0"/>
                    </a:lnTo>
                    <a:moveTo>
                      <a:pt x="632" y="0"/>
                    </a:moveTo>
                    <a:lnTo>
                      <a:pt x="632" y="0"/>
                    </a:lnTo>
                    <a:lnTo>
                      <a:pt x="659" y="0"/>
                    </a:lnTo>
                    <a:moveTo>
                      <a:pt x="686" y="0"/>
                    </a:moveTo>
                    <a:lnTo>
                      <a:pt x="686" y="0"/>
                    </a:lnTo>
                    <a:lnTo>
                      <a:pt x="712" y="0"/>
                    </a:lnTo>
                    <a:moveTo>
                      <a:pt x="739" y="0"/>
                    </a:moveTo>
                    <a:lnTo>
                      <a:pt x="739" y="0"/>
                    </a:lnTo>
                    <a:lnTo>
                      <a:pt x="766" y="0"/>
                    </a:lnTo>
                    <a:moveTo>
                      <a:pt x="792" y="0"/>
                    </a:moveTo>
                    <a:lnTo>
                      <a:pt x="792" y="0"/>
                    </a:lnTo>
                    <a:lnTo>
                      <a:pt x="819" y="0"/>
                    </a:lnTo>
                    <a:moveTo>
                      <a:pt x="846" y="0"/>
                    </a:moveTo>
                    <a:lnTo>
                      <a:pt x="846" y="0"/>
                    </a:lnTo>
                    <a:lnTo>
                      <a:pt x="872" y="0"/>
                    </a:lnTo>
                    <a:moveTo>
                      <a:pt x="899" y="0"/>
                    </a:moveTo>
                    <a:lnTo>
                      <a:pt x="899" y="0"/>
                    </a:lnTo>
                    <a:lnTo>
                      <a:pt x="926" y="0"/>
                    </a:lnTo>
                    <a:moveTo>
                      <a:pt x="952" y="0"/>
                    </a:moveTo>
                    <a:lnTo>
                      <a:pt x="952" y="0"/>
                    </a:lnTo>
                    <a:lnTo>
                      <a:pt x="979" y="0"/>
                    </a:lnTo>
                    <a:moveTo>
                      <a:pt x="1006" y="0"/>
                    </a:moveTo>
                    <a:lnTo>
                      <a:pt x="1006" y="0"/>
                    </a:lnTo>
                    <a:lnTo>
                      <a:pt x="1032" y="0"/>
                    </a:lnTo>
                    <a:moveTo>
                      <a:pt x="1059" y="0"/>
                    </a:moveTo>
                    <a:lnTo>
                      <a:pt x="1059" y="0"/>
                    </a:lnTo>
                    <a:lnTo>
                      <a:pt x="1086" y="0"/>
                    </a:lnTo>
                    <a:moveTo>
                      <a:pt x="1112" y="0"/>
                    </a:moveTo>
                    <a:lnTo>
                      <a:pt x="1112" y="0"/>
                    </a:lnTo>
                    <a:lnTo>
                      <a:pt x="1139" y="0"/>
                    </a:lnTo>
                    <a:moveTo>
                      <a:pt x="1166" y="0"/>
                    </a:moveTo>
                    <a:lnTo>
                      <a:pt x="1166" y="0"/>
                    </a:lnTo>
                    <a:lnTo>
                      <a:pt x="1192" y="0"/>
                    </a:lnTo>
                    <a:moveTo>
                      <a:pt x="1219" y="0"/>
                    </a:moveTo>
                    <a:lnTo>
                      <a:pt x="1219" y="0"/>
                    </a:lnTo>
                    <a:lnTo>
                      <a:pt x="1246" y="0"/>
                    </a:lnTo>
                    <a:moveTo>
                      <a:pt x="1272" y="0"/>
                    </a:moveTo>
                    <a:lnTo>
                      <a:pt x="1272" y="0"/>
                    </a:lnTo>
                    <a:lnTo>
                      <a:pt x="1299" y="0"/>
                    </a:lnTo>
                    <a:moveTo>
                      <a:pt x="1326" y="0"/>
                    </a:moveTo>
                    <a:lnTo>
                      <a:pt x="1326" y="0"/>
                    </a:lnTo>
                    <a:lnTo>
                      <a:pt x="1333" y="0"/>
                    </a:lnTo>
                    <a:lnTo>
                      <a:pt x="1334" y="0"/>
                    </a:lnTo>
                    <a:lnTo>
                      <a:pt x="1334" y="0"/>
                    </a:lnTo>
                    <a:lnTo>
                      <a:pt x="1334" y="0"/>
                    </a:lnTo>
                    <a:lnTo>
                      <a:pt x="1335" y="0"/>
                    </a:lnTo>
                    <a:lnTo>
                      <a:pt x="1335" y="0"/>
                    </a:lnTo>
                    <a:lnTo>
                      <a:pt x="1335" y="0"/>
                    </a:lnTo>
                    <a:lnTo>
                      <a:pt x="1336" y="0"/>
                    </a:lnTo>
                    <a:lnTo>
                      <a:pt x="1336" y="0"/>
                    </a:lnTo>
                    <a:lnTo>
                      <a:pt x="1336" y="0"/>
                    </a:lnTo>
                    <a:lnTo>
                      <a:pt x="1337" y="0"/>
                    </a:lnTo>
                    <a:lnTo>
                      <a:pt x="1337" y="0"/>
                    </a:lnTo>
                    <a:lnTo>
                      <a:pt x="1337" y="0"/>
                    </a:lnTo>
                    <a:lnTo>
                      <a:pt x="1338" y="0"/>
                    </a:lnTo>
                    <a:lnTo>
                      <a:pt x="1338" y="0"/>
                    </a:lnTo>
                    <a:lnTo>
                      <a:pt x="1338" y="0"/>
                    </a:lnTo>
                    <a:lnTo>
                      <a:pt x="1339" y="0"/>
                    </a:lnTo>
                    <a:lnTo>
                      <a:pt x="1339" y="0"/>
                    </a:lnTo>
                    <a:lnTo>
                      <a:pt x="1339" y="0"/>
                    </a:lnTo>
                    <a:lnTo>
                      <a:pt x="1340" y="0"/>
                    </a:lnTo>
                    <a:lnTo>
                      <a:pt x="1340" y="0"/>
                    </a:lnTo>
                    <a:lnTo>
                      <a:pt x="1341" y="0"/>
                    </a:lnTo>
                    <a:lnTo>
                      <a:pt x="1341" y="0"/>
                    </a:lnTo>
                    <a:lnTo>
                      <a:pt x="1341" y="0"/>
                    </a:lnTo>
                    <a:lnTo>
                      <a:pt x="1342" y="0"/>
                    </a:lnTo>
                    <a:lnTo>
                      <a:pt x="1342" y="1"/>
                    </a:lnTo>
                    <a:lnTo>
                      <a:pt x="1342" y="1"/>
                    </a:lnTo>
                    <a:lnTo>
                      <a:pt x="1343" y="1"/>
                    </a:lnTo>
                    <a:lnTo>
                      <a:pt x="1343" y="1"/>
                    </a:lnTo>
                    <a:lnTo>
                      <a:pt x="1343" y="1"/>
                    </a:lnTo>
                    <a:lnTo>
                      <a:pt x="1344" y="1"/>
                    </a:lnTo>
                    <a:lnTo>
                      <a:pt x="1344" y="1"/>
                    </a:lnTo>
                    <a:lnTo>
                      <a:pt x="1344" y="1"/>
                    </a:lnTo>
                    <a:lnTo>
                      <a:pt x="1345" y="1"/>
                    </a:lnTo>
                    <a:lnTo>
                      <a:pt x="1345" y="1"/>
                    </a:lnTo>
                    <a:lnTo>
                      <a:pt x="1345" y="1"/>
                    </a:lnTo>
                    <a:lnTo>
                      <a:pt x="1346" y="1"/>
                    </a:lnTo>
                    <a:lnTo>
                      <a:pt x="1346" y="1"/>
                    </a:lnTo>
                    <a:lnTo>
                      <a:pt x="1346" y="1"/>
                    </a:lnTo>
                    <a:lnTo>
                      <a:pt x="1347" y="1"/>
                    </a:lnTo>
                    <a:lnTo>
                      <a:pt x="1347" y="1"/>
                    </a:lnTo>
                    <a:lnTo>
                      <a:pt x="1347" y="1"/>
                    </a:lnTo>
                    <a:lnTo>
                      <a:pt x="1348" y="1"/>
                    </a:lnTo>
                    <a:lnTo>
                      <a:pt x="1348" y="1"/>
                    </a:lnTo>
                    <a:lnTo>
                      <a:pt x="1348" y="1"/>
                    </a:lnTo>
                    <a:lnTo>
                      <a:pt x="1349" y="1"/>
                    </a:lnTo>
                    <a:lnTo>
                      <a:pt x="1349" y="1"/>
                    </a:lnTo>
                    <a:lnTo>
                      <a:pt x="1349" y="1"/>
                    </a:lnTo>
                    <a:lnTo>
                      <a:pt x="1350" y="1"/>
                    </a:lnTo>
                    <a:lnTo>
                      <a:pt x="1350" y="2"/>
                    </a:lnTo>
                    <a:lnTo>
                      <a:pt x="1350" y="2"/>
                    </a:lnTo>
                    <a:lnTo>
                      <a:pt x="1351" y="2"/>
                    </a:lnTo>
                    <a:lnTo>
                      <a:pt x="1351" y="2"/>
                    </a:lnTo>
                    <a:lnTo>
                      <a:pt x="1352" y="2"/>
                    </a:lnTo>
                    <a:lnTo>
                      <a:pt x="1352" y="2"/>
                    </a:lnTo>
                    <a:lnTo>
                      <a:pt x="1352" y="2"/>
                    </a:lnTo>
                    <a:moveTo>
                      <a:pt x="1378" y="10"/>
                    </a:moveTo>
                    <a:lnTo>
                      <a:pt x="1378" y="10"/>
                    </a:lnTo>
                    <a:lnTo>
                      <a:pt x="1378" y="10"/>
                    </a:lnTo>
                    <a:lnTo>
                      <a:pt x="1378" y="10"/>
                    </a:lnTo>
                    <a:lnTo>
                      <a:pt x="1378" y="10"/>
                    </a:lnTo>
                    <a:lnTo>
                      <a:pt x="1379" y="10"/>
                    </a:lnTo>
                    <a:lnTo>
                      <a:pt x="1379" y="10"/>
                    </a:lnTo>
                    <a:lnTo>
                      <a:pt x="1379" y="11"/>
                    </a:lnTo>
                    <a:lnTo>
                      <a:pt x="1380" y="11"/>
                    </a:lnTo>
                    <a:lnTo>
                      <a:pt x="1380" y="11"/>
                    </a:lnTo>
                    <a:lnTo>
                      <a:pt x="1380" y="11"/>
                    </a:lnTo>
                    <a:lnTo>
                      <a:pt x="1380" y="11"/>
                    </a:lnTo>
                    <a:lnTo>
                      <a:pt x="1381" y="11"/>
                    </a:lnTo>
                    <a:lnTo>
                      <a:pt x="1381" y="12"/>
                    </a:lnTo>
                    <a:lnTo>
                      <a:pt x="1381" y="12"/>
                    </a:lnTo>
                    <a:lnTo>
                      <a:pt x="1382" y="12"/>
                    </a:lnTo>
                    <a:lnTo>
                      <a:pt x="1382" y="12"/>
                    </a:lnTo>
                    <a:lnTo>
                      <a:pt x="1382" y="12"/>
                    </a:lnTo>
                    <a:lnTo>
                      <a:pt x="1383" y="12"/>
                    </a:lnTo>
                    <a:lnTo>
                      <a:pt x="1383" y="12"/>
                    </a:lnTo>
                    <a:lnTo>
                      <a:pt x="1383" y="13"/>
                    </a:lnTo>
                    <a:lnTo>
                      <a:pt x="1383" y="13"/>
                    </a:lnTo>
                    <a:lnTo>
                      <a:pt x="1384" y="13"/>
                    </a:lnTo>
                    <a:lnTo>
                      <a:pt x="1384" y="13"/>
                    </a:lnTo>
                    <a:lnTo>
                      <a:pt x="1384" y="13"/>
                    </a:lnTo>
                    <a:lnTo>
                      <a:pt x="1385" y="13"/>
                    </a:lnTo>
                    <a:lnTo>
                      <a:pt x="1385" y="14"/>
                    </a:lnTo>
                    <a:lnTo>
                      <a:pt x="1385" y="14"/>
                    </a:lnTo>
                    <a:lnTo>
                      <a:pt x="1385" y="14"/>
                    </a:lnTo>
                    <a:lnTo>
                      <a:pt x="1386" y="14"/>
                    </a:lnTo>
                    <a:lnTo>
                      <a:pt x="1386" y="14"/>
                    </a:lnTo>
                    <a:lnTo>
                      <a:pt x="1386" y="14"/>
                    </a:lnTo>
                    <a:lnTo>
                      <a:pt x="1387" y="15"/>
                    </a:lnTo>
                    <a:lnTo>
                      <a:pt x="1387" y="15"/>
                    </a:lnTo>
                    <a:lnTo>
                      <a:pt x="1387" y="15"/>
                    </a:lnTo>
                    <a:lnTo>
                      <a:pt x="1387" y="15"/>
                    </a:lnTo>
                    <a:lnTo>
                      <a:pt x="1388" y="15"/>
                    </a:lnTo>
                    <a:lnTo>
                      <a:pt x="1388" y="15"/>
                    </a:lnTo>
                    <a:lnTo>
                      <a:pt x="1388" y="16"/>
                    </a:lnTo>
                    <a:lnTo>
                      <a:pt x="1389" y="16"/>
                    </a:lnTo>
                    <a:lnTo>
                      <a:pt x="1389" y="16"/>
                    </a:lnTo>
                    <a:lnTo>
                      <a:pt x="1389" y="16"/>
                    </a:lnTo>
                    <a:lnTo>
                      <a:pt x="1389" y="16"/>
                    </a:lnTo>
                    <a:lnTo>
                      <a:pt x="1390" y="16"/>
                    </a:lnTo>
                    <a:lnTo>
                      <a:pt x="1390" y="17"/>
                    </a:lnTo>
                    <a:lnTo>
                      <a:pt x="1390" y="17"/>
                    </a:lnTo>
                    <a:lnTo>
                      <a:pt x="1391" y="17"/>
                    </a:lnTo>
                    <a:lnTo>
                      <a:pt x="1391" y="17"/>
                    </a:lnTo>
                    <a:lnTo>
                      <a:pt x="1391" y="17"/>
                    </a:lnTo>
                    <a:lnTo>
                      <a:pt x="1391" y="17"/>
                    </a:lnTo>
                    <a:lnTo>
                      <a:pt x="1392" y="18"/>
                    </a:lnTo>
                    <a:lnTo>
                      <a:pt x="1392" y="18"/>
                    </a:lnTo>
                    <a:lnTo>
                      <a:pt x="1392" y="18"/>
                    </a:lnTo>
                    <a:lnTo>
                      <a:pt x="1392" y="18"/>
                    </a:lnTo>
                    <a:lnTo>
                      <a:pt x="1393" y="18"/>
                    </a:lnTo>
                    <a:lnTo>
                      <a:pt x="1393" y="19"/>
                    </a:lnTo>
                    <a:lnTo>
                      <a:pt x="1393" y="19"/>
                    </a:lnTo>
                    <a:lnTo>
                      <a:pt x="1394" y="19"/>
                    </a:lnTo>
                    <a:lnTo>
                      <a:pt x="1394" y="19"/>
                    </a:lnTo>
                    <a:lnTo>
                      <a:pt x="1394" y="19"/>
                    </a:lnTo>
                    <a:lnTo>
                      <a:pt x="1394" y="19"/>
                    </a:lnTo>
                    <a:lnTo>
                      <a:pt x="1395" y="20"/>
                    </a:lnTo>
                    <a:lnTo>
                      <a:pt x="1395" y="20"/>
                    </a:lnTo>
                    <a:lnTo>
                      <a:pt x="1395" y="20"/>
                    </a:lnTo>
                    <a:lnTo>
                      <a:pt x="1395" y="20"/>
                    </a:lnTo>
                    <a:lnTo>
                      <a:pt x="1396" y="20"/>
                    </a:lnTo>
                    <a:lnTo>
                      <a:pt x="1396" y="21"/>
                    </a:lnTo>
                    <a:lnTo>
                      <a:pt x="1396" y="21"/>
                    </a:lnTo>
                    <a:lnTo>
                      <a:pt x="1397" y="21"/>
                    </a:lnTo>
                    <a:lnTo>
                      <a:pt x="1397" y="21"/>
                    </a:lnTo>
                    <a:lnTo>
                      <a:pt x="1397" y="21"/>
                    </a:lnTo>
                    <a:lnTo>
                      <a:pt x="1397" y="22"/>
                    </a:lnTo>
                    <a:lnTo>
                      <a:pt x="1398" y="22"/>
                    </a:lnTo>
                    <a:lnTo>
                      <a:pt x="1398" y="22"/>
                    </a:lnTo>
                    <a:lnTo>
                      <a:pt x="1398" y="22"/>
                    </a:lnTo>
                    <a:lnTo>
                      <a:pt x="1398" y="22"/>
                    </a:lnTo>
                    <a:lnTo>
                      <a:pt x="1399" y="23"/>
                    </a:lnTo>
                    <a:lnTo>
                      <a:pt x="1399" y="23"/>
                    </a:lnTo>
                    <a:lnTo>
                      <a:pt x="1399" y="23"/>
                    </a:lnTo>
                    <a:lnTo>
                      <a:pt x="1399" y="23"/>
                    </a:lnTo>
                    <a:lnTo>
                      <a:pt x="1400" y="23"/>
                    </a:lnTo>
                    <a:lnTo>
                      <a:pt x="1400" y="24"/>
                    </a:lnTo>
                    <a:lnTo>
                      <a:pt x="1400" y="24"/>
                    </a:lnTo>
                    <a:moveTo>
                      <a:pt x="1419" y="43"/>
                    </a:moveTo>
                    <a:lnTo>
                      <a:pt x="1419" y="43"/>
                    </a:lnTo>
                    <a:lnTo>
                      <a:pt x="1419" y="43"/>
                    </a:lnTo>
                    <a:lnTo>
                      <a:pt x="1419" y="43"/>
                    </a:lnTo>
                    <a:lnTo>
                      <a:pt x="1419" y="44"/>
                    </a:lnTo>
                    <a:lnTo>
                      <a:pt x="1419" y="44"/>
                    </a:lnTo>
                    <a:lnTo>
                      <a:pt x="1420" y="44"/>
                    </a:lnTo>
                    <a:lnTo>
                      <a:pt x="1420" y="45"/>
                    </a:lnTo>
                    <a:lnTo>
                      <a:pt x="1420" y="45"/>
                    </a:lnTo>
                    <a:lnTo>
                      <a:pt x="1420" y="45"/>
                    </a:lnTo>
                    <a:lnTo>
                      <a:pt x="1420" y="45"/>
                    </a:lnTo>
                    <a:lnTo>
                      <a:pt x="1421" y="46"/>
                    </a:lnTo>
                    <a:lnTo>
                      <a:pt x="1421" y="46"/>
                    </a:lnTo>
                    <a:lnTo>
                      <a:pt x="1421" y="46"/>
                    </a:lnTo>
                    <a:lnTo>
                      <a:pt x="1421" y="46"/>
                    </a:lnTo>
                    <a:lnTo>
                      <a:pt x="1421" y="47"/>
                    </a:lnTo>
                    <a:lnTo>
                      <a:pt x="1421" y="47"/>
                    </a:lnTo>
                    <a:lnTo>
                      <a:pt x="1422" y="47"/>
                    </a:lnTo>
                    <a:lnTo>
                      <a:pt x="1422" y="48"/>
                    </a:lnTo>
                    <a:lnTo>
                      <a:pt x="1422" y="48"/>
                    </a:lnTo>
                    <a:lnTo>
                      <a:pt x="1422" y="48"/>
                    </a:lnTo>
                    <a:lnTo>
                      <a:pt x="1422" y="48"/>
                    </a:lnTo>
                    <a:lnTo>
                      <a:pt x="1423" y="49"/>
                    </a:lnTo>
                    <a:lnTo>
                      <a:pt x="1423" y="49"/>
                    </a:lnTo>
                    <a:lnTo>
                      <a:pt x="1423" y="49"/>
                    </a:lnTo>
                    <a:lnTo>
                      <a:pt x="1423" y="49"/>
                    </a:lnTo>
                    <a:lnTo>
                      <a:pt x="1423" y="50"/>
                    </a:lnTo>
                    <a:lnTo>
                      <a:pt x="1423" y="50"/>
                    </a:lnTo>
                    <a:lnTo>
                      <a:pt x="1424" y="50"/>
                    </a:lnTo>
                    <a:lnTo>
                      <a:pt x="1424" y="51"/>
                    </a:lnTo>
                    <a:lnTo>
                      <a:pt x="1424" y="51"/>
                    </a:lnTo>
                    <a:lnTo>
                      <a:pt x="1424" y="51"/>
                    </a:lnTo>
                    <a:lnTo>
                      <a:pt x="1424" y="51"/>
                    </a:lnTo>
                    <a:lnTo>
                      <a:pt x="1424" y="52"/>
                    </a:lnTo>
                    <a:lnTo>
                      <a:pt x="1425" y="52"/>
                    </a:lnTo>
                    <a:lnTo>
                      <a:pt x="1425" y="52"/>
                    </a:lnTo>
                    <a:lnTo>
                      <a:pt x="1425" y="53"/>
                    </a:lnTo>
                    <a:lnTo>
                      <a:pt x="1425" y="53"/>
                    </a:lnTo>
                    <a:lnTo>
                      <a:pt x="1425" y="53"/>
                    </a:lnTo>
                    <a:lnTo>
                      <a:pt x="1425" y="53"/>
                    </a:lnTo>
                    <a:lnTo>
                      <a:pt x="1426" y="54"/>
                    </a:lnTo>
                    <a:lnTo>
                      <a:pt x="1426" y="54"/>
                    </a:lnTo>
                    <a:lnTo>
                      <a:pt x="1426" y="54"/>
                    </a:lnTo>
                    <a:lnTo>
                      <a:pt x="1426" y="55"/>
                    </a:lnTo>
                    <a:lnTo>
                      <a:pt x="1426" y="55"/>
                    </a:lnTo>
                    <a:lnTo>
                      <a:pt x="1426" y="55"/>
                    </a:lnTo>
                    <a:lnTo>
                      <a:pt x="1427" y="55"/>
                    </a:lnTo>
                    <a:lnTo>
                      <a:pt x="1427" y="56"/>
                    </a:lnTo>
                    <a:lnTo>
                      <a:pt x="1427" y="56"/>
                    </a:lnTo>
                    <a:lnTo>
                      <a:pt x="1427" y="56"/>
                    </a:lnTo>
                    <a:lnTo>
                      <a:pt x="1427" y="57"/>
                    </a:lnTo>
                    <a:lnTo>
                      <a:pt x="1427" y="57"/>
                    </a:lnTo>
                    <a:lnTo>
                      <a:pt x="1428" y="57"/>
                    </a:lnTo>
                    <a:lnTo>
                      <a:pt x="1428" y="57"/>
                    </a:lnTo>
                    <a:lnTo>
                      <a:pt x="1428" y="58"/>
                    </a:lnTo>
                    <a:lnTo>
                      <a:pt x="1428" y="58"/>
                    </a:lnTo>
                    <a:lnTo>
                      <a:pt x="1428" y="58"/>
                    </a:lnTo>
                    <a:lnTo>
                      <a:pt x="1428" y="59"/>
                    </a:lnTo>
                    <a:lnTo>
                      <a:pt x="1428" y="59"/>
                    </a:lnTo>
                    <a:lnTo>
                      <a:pt x="1429" y="59"/>
                    </a:lnTo>
                    <a:lnTo>
                      <a:pt x="1429" y="60"/>
                    </a:lnTo>
                    <a:lnTo>
                      <a:pt x="1429" y="60"/>
                    </a:lnTo>
                    <a:lnTo>
                      <a:pt x="1429" y="60"/>
                    </a:lnTo>
                    <a:lnTo>
                      <a:pt x="1429" y="60"/>
                    </a:lnTo>
                    <a:lnTo>
                      <a:pt x="1429" y="61"/>
                    </a:lnTo>
                    <a:lnTo>
                      <a:pt x="1430" y="61"/>
                    </a:lnTo>
                    <a:lnTo>
                      <a:pt x="1430" y="61"/>
                    </a:lnTo>
                    <a:lnTo>
                      <a:pt x="1430" y="62"/>
                    </a:lnTo>
                    <a:lnTo>
                      <a:pt x="1430" y="62"/>
                    </a:lnTo>
                    <a:lnTo>
                      <a:pt x="1430" y="62"/>
                    </a:lnTo>
                    <a:lnTo>
                      <a:pt x="1430" y="62"/>
                    </a:lnTo>
                    <a:lnTo>
                      <a:pt x="1430" y="63"/>
                    </a:lnTo>
                    <a:lnTo>
                      <a:pt x="1430" y="63"/>
                    </a:lnTo>
                    <a:lnTo>
                      <a:pt x="1431" y="63"/>
                    </a:lnTo>
                    <a:lnTo>
                      <a:pt x="1431" y="64"/>
                    </a:lnTo>
                    <a:lnTo>
                      <a:pt x="1431" y="64"/>
                    </a:lnTo>
                    <a:lnTo>
                      <a:pt x="1431" y="64"/>
                    </a:lnTo>
                    <a:lnTo>
                      <a:pt x="1431" y="65"/>
                    </a:lnTo>
                    <a:lnTo>
                      <a:pt x="1431" y="65"/>
                    </a:lnTo>
                    <a:lnTo>
                      <a:pt x="1431" y="65"/>
                    </a:lnTo>
                    <a:lnTo>
                      <a:pt x="1432" y="66"/>
                    </a:lnTo>
                    <a:lnTo>
                      <a:pt x="1432" y="66"/>
                    </a:lnTo>
                    <a:lnTo>
                      <a:pt x="1432" y="66"/>
                    </a:lnTo>
                    <a:moveTo>
                      <a:pt x="1439" y="92"/>
                    </a:moveTo>
                    <a:lnTo>
                      <a:pt x="1439" y="92"/>
                    </a:lnTo>
                    <a:lnTo>
                      <a:pt x="1439" y="92"/>
                    </a:lnTo>
                    <a:lnTo>
                      <a:pt x="1439" y="92"/>
                    </a:lnTo>
                    <a:lnTo>
                      <a:pt x="1439" y="93"/>
                    </a:lnTo>
                    <a:lnTo>
                      <a:pt x="1439" y="93"/>
                    </a:lnTo>
                    <a:lnTo>
                      <a:pt x="1439" y="93"/>
                    </a:lnTo>
                    <a:lnTo>
                      <a:pt x="1439" y="94"/>
                    </a:lnTo>
                    <a:lnTo>
                      <a:pt x="1439" y="94"/>
                    </a:lnTo>
                    <a:lnTo>
                      <a:pt x="1439" y="94"/>
                    </a:lnTo>
                    <a:lnTo>
                      <a:pt x="1439" y="95"/>
                    </a:lnTo>
                    <a:lnTo>
                      <a:pt x="1439" y="95"/>
                    </a:lnTo>
                    <a:lnTo>
                      <a:pt x="1439" y="95"/>
                    </a:lnTo>
                    <a:lnTo>
                      <a:pt x="1439" y="96"/>
                    </a:lnTo>
                    <a:lnTo>
                      <a:pt x="1439" y="96"/>
                    </a:lnTo>
                    <a:lnTo>
                      <a:pt x="1439" y="96"/>
                    </a:lnTo>
                    <a:lnTo>
                      <a:pt x="1439" y="97"/>
                    </a:lnTo>
                    <a:lnTo>
                      <a:pt x="1439" y="97"/>
                    </a:lnTo>
                    <a:lnTo>
                      <a:pt x="1439" y="97"/>
                    </a:lnTo>
                    <a:lnTo>
                      <a:pt x="1439" y="98"/>
                    </a:lnTo>
                    <a:lnTo>
                      <a:pt x="1439" y="98"/>
                    </a:lnTo>
                    <a:lnTo>
                      <a:pt x="1440" y="98"/>
                    </a:lnTo>
                    <a:lnTo>
                      <a:pt x="1440" y="99"/>
                    </a:lnTo>
                    <a:lnTo>
                      <a:pt x="1440" y="99"/>
                    </a:lnTo>
                    <a:lnTo>
                      <a:pt x="1440" y="99"/>
                    </a:lnTo>
                    <a:lnTo>
                      <a:pt x="1440" y="100"/>
                    </a:lnTo>
                    <a:lnTo>
                      <a:pt x="1440" y="100"/>
                    </a:lnTo>
                    <a:lnTo>
                      <a:pt x="1440" y="101"/>
                    </a:lnTo>
                    <a:lnTo>
                      <a:pt x="1440" y="101"/>
                    </a:lnTo>
                    <a:lnTo>
                      <a:pt x="1440" y="101"/>
                    </a:lnTo>
                    <a:lnTo>
                      <a:pt x="1440" y="102"/>
                    </a:lnTo>
                    <a:lnTo>
                      <a:pt x="1440" y="102"/>
                    </a:lnTo>
                    <a:lnTo>
                      <a:pt x="1440" y="102"/>
                    </a:lnTo>
                    <a:lnTo>
                      <a:pt x="1440" y="103"/>
                    </a:lnTo>
                    <a:lnTo>
                      <a:pt x="1440" y="103"/>
                    </a:lnTo>
                    <a:lnTo>
                      <a:pt x="1440" y="103"/>
                    </a:lnTo>
                    <a:lnTo>
                      <a:pt x="1440" y="104"/>
                    </a:lnTo>
                    <a:lnTo>
                      <a:pt x="1440" y="104"/>
                    </a:lnTo>
                    <a:lnTo>
                      <a:pt x="1440" y="104"/>
                    </a:lnTo>
                    <a:lnTo>
                      <a:pt x="1440" y="105"/>
                    </a:lnTo>
                    <a:lnTo>
                      <a:pt x="1440" y="105"/>
                    </a:lnTo>
                    <a:lnTo>
                      <a:pt x="1440" y="105"/>
                    </a:lnTo>
                    <a:lnTo>
                      <a:pt x="1440" y="106"/>
                    </a:lnTo>
                    <a:lnTo>
                      <a:pt x="1440" y="106"/>
                    </a:lnTo>
                    <a:lnTo>
                      <a:pt x="1440" y="106"/>
                    </a:lnTo>
                    <a:lnTo>
                      <a:pt x="1440" y="107"/>
                    </a:lnTo>
                    <a:lnTo>
                      <a:pt x="1440" y="118"/>
                    </a:lnTo>
                    <a:moveTo>
                      <a:pt x="1440" y="145"/>
                    </a:moveTo>
                    <a:lnTo>
                      <a:pt x="1440" y="145"/>
                    </a:lnTo>
                    <a:lnTo>
                      <a:pt x="1440" y="172"/>
                    </a:lnTo>
                    <a:moveTo>
                      <a:pt x="1440" y="198"/>
                    </a:moveTo>
                    <a:lnTo>
                      <a:pt x="1440" y="198"/>
                    </a:lnTo>
                    <a:lnTo>
                      <a:pt x="1440" y="225"/>
                    </a:lnTo>
                    <a:moveTo>
                      <a:pt x="1440" y="252"/>
                    </a:moveTo>
                    <a:lnTo>
                      <a:pt x="1440" y="252"/>
                    </a:lnTo>
                    <a:lnTo>
                      <a:pt x="1440" y="278"/>
                    </a:lnTo>
                    <a:moveTo>
                      <a:pt x="1440" y="305"/>
                    </a:moveTo>
                    <a:lnTo>
                      <a:pt x="1440" y="305"/>
                    </a:lnTo>
                    <a:lnTo>
                      <a:pt x="1440" y="332"/>
                    </a:lnTo>
                    <a:moveTo>
                      <a:pt x="1440" y="358"/>
                    </a:moveTo>
                    <a:lnTo>
                      <a:pt x="1440" y="358"/>
                    </a:lnTo>
                    <a:lnTo>
                      <a:pt x="1440" y="385"/>
                    </a:lnTo>
                    <a:moveTo>
                      <a:pt x="1440" y="412"/>
                    </a:moveTo>
                    <a:lnTo>
                      <a:pt x="1440" y="412"/>
                    </a:lnTo>
                    <a:lnTo>
                      <a:pt x="1440" y="438"/>
                    </a:lnTo>
                    <a:moveTo>
                      <a:pt x="1440" y="465"/>
                    </a:moveTo>
                    <a:lnTo>
                      <a:pt x="1440" y="465"/>
                    </a:lnTo>
                    <a:lnTo>
                      <a:pt x="1440" y="492"/>
                    </a:lnTo>
                    <a:moveTo>
                      <a:pt x="1440" y="518"/>
                    </a:moveTo>
                    <a:lnTo>
                      <a:pt x="1440" y="518"/>
                    </a:lnTo>
                    <a:lnTo>
                      <a:pt x="1440" y="533"/>
                    </a:lnTo>
                    <a:lnTo>
                      <a:pt x="1440" y="534"/>
                    </a:lnTo>
                    <a:lnTo>
                      <a:pt x="1440" y="534"/>
                    </a:lnTo>
                    <a:lnTo>
                      <a:pt x="1440" y="535"/>
                    </a:lnTo>
                    <a:lnTo>
                      <a:pt x="1440" y="535"/>
                    </a:lnTo>
                    <a:lnTo>
                      <a:pt x="1440" y="535"/>
                    </a:lnTo>
                    <a:lnTo>
                      <a:pt x="1440" y="536"/>
                    </a:lnTo>
                    <a:lnTo>
                      <a:pt x="1440" y="536"/>
                    </a:lnTo>
                    <a:lnTo>
                      <a:pt x="1440" y="536"/>
                    </a:lnTo>
                    <a:lnTo>
                      <a:pt x="1440" y="537"/>
                    </a:lnTo>
                    <a:lnTo>
                      <a:pt x="1440" y="537"/>
                    </a:lnTo>
                    <a:lnTo>
                      <a:pt x="1440" y="537"/>
                    </a:lnTo>
                    <a:lnTo>
                      <a:pt x="1440" y="538"/>
                    </a:lnTo>
                    <a:lnTo>
                      <a:pt x="1440" y="538"/>
                    </a:lnTo>
                    <a:lnTo>
                      <a:pt x="1440" y="538"/>
                    </a:lnTo>
                    <a:lnTo>
                      <a:pt x="1440" y="539"/>
                    </a:lnTo>
                    <a:lnTo>
                      <a:pt x="1440" y="539"/>
                    </a:lnTo>
                    <a:lnTo>
                      <a:pt x="1440" y="539"/>
                    </a:lnTo>
                    <a:lnTo>
                      <a:pt x="1440" y="540"/>
                    </a:lnTo>
                    <a:lnTo>
                      <a:pt x="1440" y="540"/>
                    </a:lnTo>
                    <a:lnTo>
                      <a:pt x="1440" y="541"/>
                    </a:lnTo>
                    <a:lnTo>
                      <a:pt x="1440" y="541"/>
                    </a:lnTo>
                    <a:lnTo>
                      <a:pt x="1440" y="541"/>
                    </a:lnTo>
                    <a:lnTo>
                      <a:pt x="1440" y="542"/>
                    </a:lnTo>
                    <a:lnTo>
                      <a:pt x="1440" y="542"/>
                    </a:lnTo>
                    <a:lnTo>
                      <a:pt x="1439" y="542"/>
                    </a:lnTo>
                    <a:lnTo>
                      <a:pt x="1439" y="543"/>
                    </a:lnTo>
                    <a:lnTo>
                      <a:pt x="1439" y="543"/>
                    </a:lnTo>
                    <a:lnTo>
                      <a:pt x="1439" y="543"/>
                    </a:lnTo>
                    <a:lnTo>
                      <a:pt x="1439" y="544"/>
                    </a:lnTo>
                    <a:lnTo>
                      <a:pt x="1439" y="544"/>
                    </a:lnTo>
                    <a:lnTo>
                      <a:pt x="1439" y="544"/>
                    </a:lnTo>
                    <a:lnTo>
                      <a:pt x="1439" y="545"/>
                    </a:lnTo>
                    <a:lnTo>
                      <a:pt x="1439" y="545"/>
                    </a:lnTo>
                    <a:moveTo>
                      <a:pt x="1433" y="571"/>
                    </a:moveTo>
                    <a:lnTo>
                      <a:pt x="1433" y="571"/>
                    </a:lnTo>
                    <a:lnTo>
                      <a:pt x="1433" y="571"/>
                    </a:lnTo>
                    <a:lnTo>
                      <a:pt x="1433" y="571"/>
                    </a:lnTo>
                    <a:lnTo>
                      <a:pt x="1433" y="572"/>
                    </a:lnTo>
                    <a:lnTo>
                      <a:pt x="1433" y="572"/>
                    </a:lnTo>
                    <a:lnTo>
                      <a:pt x="1433" y="572"/>
                    </a:lnTo>
                    <a:lnTo>
                      <a:pt x="1432" y="573"/>
                    </a:lnTo>
                    <a:lnTo>
                      <a:pt x="1432" y="573"/>
                    </a:lnTo>
                    <a:lnTo>
                      <a:pt x="1432" y="573"/>
                    </a:lnTo>
                    <a:lnTo>
                      <a:pt x="1432" y="574"/>
                    </a:lnTo>
                    <a:lnTo>
                      <a:pt x="1432" y="574"/>
                    </a:lnTo>
                    <a:lnTo>
                      <a:pt x="1432" y="574"/>
                    </a:lnTo>
                    <a:lnTo>
                      <a:pt x="1432" y="574"/>
                    </a:lnTo>
                    <a:lnTo>
                      <a:pt x="1432" y="575"/>
                    </a:lnTo>
                    <a:lnTo>
                      <a:pt x="1431" y="575"/>
                    </a:lnTo>
                    <a:lnTo>
                      <a:pt x="1431" y="575"/>
                    </a:lnTo>
                    <a:lnTo>
                      <a:pt x="1431" y="576"/>
                    </a:lnTo>
                    <a:lnTo>
                      <a:pt x="1431" y="576"/>
                    </a:lnTo>
                    <a:lnTo>
                      <a:pt x="1431" y="576"/>
                    </a:lnTo>
                    <a:lnTo>
                      <a:pt x="1431" y="577"/>
                    </a:lnTo>
                    <a:lnTo>
                      <a:pt x="1431" y="577"/>
                    </a:lnTo>
                    <a:lnTo>
                      <a:pt x="1430" y="577"/>
                    </a:lnTo>
                    <a:lnTo>
                      <a:pt x="1430" y="578"/>
                    </a:lnTo>
                    <a:lnTo>
                      <a:pt x="1430" y="578"/>
                    </a:lnTo>
                    <a:lnTo>
                      <a:pt x="1430" y="578"/>
                    </a:lnTo>
                    <a:lnTo>
                      <a:pt x="1430" y="578"/>
                    </a:lnTo>
                    <a:lnTo>
                      <a:pt x="1430" y="579"/>
                    </a:lnTo>
                    <a:lnTo>
                      <a:pt x="1430" y="579"/>
                    </a:lnTo>
                    <a:lnTo>
                      <a:pt x="1430" y="579"/>
                    </a:lnTo>
                    <a:lnTo>
                      <a:pt x="1429" y="580"/>
                    </a:lnTo>
                    <a:lnTo>
                      <a:pt x="1429" y="580"/>
                    </a:lnTo>
                    <a:lnTo>
                      <a:pt x="1429" y="580"/>
                    </a:lnTo>
                    <a:lnTo>
                      <a:pt x="1429" y="581"/>
                    </a:lnTo>
                    <a:lnTo>
                      <a:pt x="1429" y="581"/>
                    </a:lnTo>
                    <a:lnTo>
                      <a:pt x="1429" y="581"/>
                    </a:lnTo>
                    <a:lnTo>
                      <a:pt x="1428" y="581"/>
                    </a:lnTo>
                    <a:lnTo>
                      <a:pt x="1428" y="582"/>
                    </a:lnTo>
                    <a:lnTo>
                      <a:pt x="1428" y="582"/>
                    </a:lnTo>
                    <a:lnTo>
                      <a:pt x="1428" y="582"/>
                    </a:lnTo>
                    <a:lnTo>
                      <a:pt x="1428" y="583"/>
                    </a:lnTo>
                    <a:lnTo>
                      <a:pt x="1428" y="583"/>
                    </a:lnTo>
                    <a:lnTo>
                      <a:pt x="1428" y="583"/>
                    </a:lnTo>
                    <a:lnTo>
                      <a:pt x="1427" y="583"/>
                    </a:lnTo>
                    <a:lnTo>
                      <a:pt x="1427" y="584"/>
                    </a:lnTo>
                    <a:lnTo>
                      <a:pt x="1427" y="584"/>
                    </a:lnTo>
                    <a:lnTo>
                      <a:pt x="1427" y="584"/>
                    </a:lnTo>
                    <a:lnTo>
                      <a:pt x="1427" y="585"/>
                    </a:lnTo>
                    <a:lnTo>
                      <a:pt x="1427" y="585"/>
                    </a:lnTo>
                    <a:lnTo>
                      <a:pt x="1426" y="585"/>
                    </a:lnTo>
                    <a:lnTo>
                      <a:pt x="1426" y="586"/>
                    </a:lnTo>
                    <a:lnTo>
                      <a:pt x="1426" y="586"/>
                    </a:lnTo>
                    <a:lnTo>
                      <a:pt x="1426" y="586"/>
                    </a:lnTo>
                    <a:lnTo>
                      <a:pt x="1426" y="586"/>
                    </a:lnTo>
                    <a:lnTo>
                      <a:pt x="1426" y="587"/>
                    </a:lnTo>
                    <a:lnTo>
                      <a:pt x="1425" y="587"/>
                    </a:lnTo>
                    <a:lnTo>
                      <a:pt x="1425" y="587"/>
                    </a:lnTo>
                    <a:lnTo>
                      <a:pt x="1425" y="588"/>
                    </a:lnTo>
                    <a:lnTo>
                      <a:pt x="1425" y="588"/>
                    </a:lnTo>
                    <a:lnTo>
                      <a:pt x="1425" y="588"/>
                    </a:lnTo>
                    <a:lnTo>
                      <a:pt x="1425" y="588"/>
                    </a:lnTo>
                    <a:lnTo>
                      <a:pt x="1424" y="589"/>
                    </a:lnTo>
                    <a:lnTo>
                      <a:pt x="1424" y="589"/>
                    </a:lnTo>
                    <a:lnTo>
                      <a:pt x="1424" y="589"/>
                    </a:lnTo>
                    <a:lnTo>
                      <a:pt x="1424" y="590"/>
                    </a:lnTo>
                    <a:lnTo>
                      <a:pt x="1424" y="590"/>
                    </a:lnTo>
                    <a:lnTo>
                      <a:pt x="1424" y="590"/>
                    </a:lnTo>
                    <a:lnTo>
                      <a:pt x="1423" y="590"/>
                    </a:lnTo>
                    <a:lnTo>
                      <a:pt x="1423" y="591"/>
                    </a:lnTo>
                    <a:lnTo>
                      <a:pt x="1423" y="591"/>
                    </a:lnTo>
                    <a:lnTo>
                      <a:pt x="1423" y="591"/>
                    </a:lnTo>
                    <a:lnTo>
                      <a:pt x="1423" y="591"/>
                    </a:lnTo>
                    <a:lnTo>
                      <a:pt x="1423" y="592"/>
                    </a:lnTo>
                    <a:lnTo>
                      <a:pt x="1422" y="592"/>
                    </a:lnTo>
                    <a:lnTo>
                      <a:pt x="1422" y="592"/>
                    </a:lnTo>
                    <a:lnTo>
                      <a:pt x="1422" y="593"/>
                    </a:lnTo>
                    <a:lnTo>
                      <a:pt x="1422" y="593"/>
                    </a:lnTo>
                    <a:lnTo>
                      <a:pt x="1422" y="593"/>
                    </a:lnTo>
                    <a:lnTo>
                      <a:pt x="1421" y="593"/>
                    </a:lnTo>
                    <a:lnTo>
                      <a:pt x="1421" y="594"/>
                    </a:lnTo>
                    <a:lnTo>
                      <a:pt x="1421" y="594"/>
                    </a:lnTo>
                    <a:lnTo>
                      <a:pt x="1421" y="594"/>
                    </a:lnTo>
                    <a:lnTo>
                      <a:pt x="1421" y="594"/>
                    </a:lnTo>
                    <a:moveTo>
                      <a:pt x="1403" y="614"/>
                    </a:moveTo>
                    <a:lnTo>
                      <a:pt x="1403" y="614"/>
                    </a:lnTo>
                    <a:lnTo>
                      <a:pt x="1403" y="614"/>
                    </a:lnTo>
                    <a:lnTo>
                      <a:pt x="1402" y="615"/>
                    </a:lnTo>
                    <a:lnTo>
                      <a:pt x="1402" y="615"/>
                    </a:lnTo>
                    <a:lnTo>
                      <a:pt x="1402" y="615"/>
                    </a:lnTo>
                    <a:lnTo>
                      <a:pt x="1402" y="615"/>
                    </a:lnTo>
                    <a:lnTo>
                      <a:pt x="1401" y="615"/>
                    </a:lnTo>
                    <a:lnTo>
                      <a:pt x="1401" y="616"/>
                    </a:lnTo>
                    <a:lnTo>
                      <a:pt x="1401" y="616"/>
                    </a:lnTo>
                    <a:lnTo>
                      <a:pt x="1401" y="616"/>
                    </a:lnTo>
                    <a:lnTo>
                      <a:pt x="1400" y="616"/>
                    </a:lnTo>
                    <a:lnTo>
                      <a:pt x="1400" y="616"/>
                    </a:lnTo>
                    <a:lnTo>
                      <a:pt x="1400" y="617"/>
                    </a:lnTo>
                    <a:lnTo>
                      <a:pt x="1400" y="617"/>
                    </a:lnTo>
                    <a:lnTo>
                      <a:pt x="1399" y="617"/>
                    </a:lnTo>
                    <a:lnTo>
                      <a:pt x="1399" y="617"/>
                    </a:lnTo>
                    <a:lnTo>
                      <a:pt x="1399" y="618"/>
                    </a:lnTo>
                    <a:lnTo>
                      <a:pt x="1399" y="618"/>
                    </a:lnTo>
                    <a:lnTo>
                      <a:pt x="1398" y="618"/>
                    </a:lnTo>
                    <a:lnTo>
                      <a:pt x="1398" y="618"/>
                    </a:lnTo>
                    <a:lnTo>
                      <a:pt x="1398" y="618"/>
                    </a:lnTo>
                    <a:lnTo>
                      <a:pt x="1398" y="619"/>
                    </a:lnTo>
                    <a:lnTo>
                      <a:pt x="1397" y="619"/>
                    </a:lnTo>
                    <a:lnTo>
                      <a:pt x="1397" y="619"/>
                    </a:lnTo>
                    <a:lnTo>
                      <a:pt x="1397" y="619"/>
                    </a:lnTo>
                    <a:lnTo>
                      <a:pt x="1397" y="619"/>
                    </a:lnTo>
                    <a:lnTo>
                      <a:pt x="1396" y="620"/>
                    </a:lnTo>
                    <a:lnTo>
                      <a:pt x="1396" y="620"/>
                    </a:lnTo>
                    <a:lnTo>
                      <a:pt x="1396" y="620"/>
                    </a:lnTo>
                    <a:lnTo>
                      <a:pt x="1395" y="620"/>
                    </a:lnTo>
                    <a:lnTo>
                      <a:pt x="1395" y="620"/>
                    </a:lnTo>
                    <a:lnTo>
                      <a:pt x="1395" y="620"/>
                    </a:lnTo>
                    <a:lnTo>
                      <a:pt x="1395" y="621"/>
                    </a:lnTo>
                    <a:lnTo>
                      <a:pt x="1394" y="621"/>
                    </a:lnTo>
                    <a:lnTo>
                      <a:pt x="1394" y="621"/>
                    </a:lnTo>
                    <a:lnTo>
                      <a:pt x="1394" y="621"/>
                    </a:lnTo>
                    <a:lnTo>
                      <a:pt x="1394" y="621"/>
                    </a:lnTo>
                    <a:lnTo>
                      <a:pt x="1393" y="622"/>
                    </a:lnTo>
                    <a:lnTo>
                      <a:pt x="1393" y="622"/>
                    </a:lnTo>
                    <a:lnTo>
                      <a:pt x="1393" y="622"/>
                    </a:lnTo>
                    <a:lnTo>
                      <a:pt x="1392" y="622"/>
                    </a:lnTo>
                    <a:lnTo>
                      <a:pt x="1392" y="622"/>
                    </a:lnTo>
                    <a:lnTo>
                      <a:pt x="1392" y="623"/>
                    </a:lnTo>
                    <a:lnTo>
                      <a:pt x="1392" y="623"/>
                    </a:lnTo>
                    <a:lnTo>
                      <a:pt x="1391" y="623"/>
                    </a:lnTo>
                    <a:lnTo>
                      <a:pt x="1391" y="623"/>
                    </a:lnTo>
                    <a:lnTo>
                      <a:pt x="1391" y="623"/>
                    </a:lnTo>
                    <a:lnTo>
                      <a:pt x="1391" y="623"/>
                    </a:lnTo>
                    <a:lnTo>
                      <a:pt x="1390" y="624"/>
                    </a:lnTo>
                    <a:lnTo>
                      <a:pt x="1390" y="624"/>
                    </a:lnTo>
                    <a:lnTo>
                      <a:pt x="1390" y="624"/>
                    </a:lnTo>
                    <a:lnTo>
                      <a:pt x="1389" y="624"/>
                    </a:lnTo>
                    <a:lnTo>
                      <a:pt x="1389" y="624"/>
                    </a:lnTo>
                    <a:lnTo>
                      <a:pt x="1389" y="624"/>
                    </a:lnTo>
                    <a:lnTo>
                      <a:pt x="1389" y="625"/>
                    </a:lnTo>
                    <a:lnTo>
                      <a:pt x="1388" y="625"/>
                    </a:lnTo>
                    <a:lnTo>
                      <a:pt x="1388" y="625"/>
                    </a:lnTo>
                    <a:lnTo>
                      <a:pt x="1388" y="625"/>
                    </a:lnTo>
                    <a:lnTo>
                      <a:pt x="1387" y="625"/>
                    </a:lnTo>
                    <a:lnTo>
                      <a:pt x="1387" y="625"/>
                    </a:lnTo>
                    <a:lnTo>
                      <a:pt x="1387" y="626"/>
                    </a:lnTo>
                    <a:lnTo>
                      <a:pt x="1387" y="626"/>
                    </a:lnTo>
                    <a:lnTo>
                      <a:pt x="1386" y="626"/>
                    </a:lnTo>
                    <a:lnTo>
                      <a:pt x="1386" y="626"/>
                    </a:lnTo>
                    <a:lnTo>
                      <a:pt x="1386" y="626"/>
                    </a:lnTo>
                    <a:lnTo>
                      <a:pt x="1385" y="626"/>
                    </a:lnTo>
                    <a:lnTo>
                      <a:pt x="1385" y="627"/>
                    </a:lnTo>
                    <a:lnTo>
                      <a:pt x="1385" y="627"/>
                    </a:lnTo>
                    <a:lnTo>
                      <a:pt x="1385" y="627"/>
                    </a:lnTo>
                    <a:lnTo>
                      <a:pt x="1384" y="627"/>
                    </a:lnTo>
                    <a:lnTo>
                      <a:pt x="1384" y="627"/>
                    </a:lnTo>
                    <a:lnTo>
                      <a:pt x="1384" y="627"/>
                    </a:lnTo>
                    <a:lnTo>
                      <a:pt x="1383" y="628"/>
                    </a:lnTo>
                    <a:lnTo>
                      <a:pt x="1383" y="628"/>
                    </a:lnTo>
                    <a:lnTo>
                      <a:pt x="1383" y="628"/>
                    </a:lnTo>
                    <a:lnTo>
                      <a:pt x="1383" y="628"/>
                    </a:lnTo>
                    <a:lnTo>
                      <a:pt x="1382" y="628"/>
                    </a:lnTo>
                    <a:lnTo>
                      <a:pt x="1382" y="628"/>
                    </a:lnTo>
                    <a:lnTo>
                      <a:pt x="1382" y="629"/>
                    </a:lnTo>
                    <a:lnTo>
                      <a:pt x="1381" y="629"/>
                    </a:lnTo>
                    <a:lnTo>
                      <a:pt x="1381" y="629"/>
                    </a:lnTo>
                    <a:lnTo>
                      <a:pt x="1381" y="629"/>
                    </a:lnTo>
                    <a:moveTo>
                      <a:pt x="1356" y="638"/>
                    </a:moveTo>
                    <a:lnTo>
                      <a:pt x="1356" y="638"/>
                    </a:lnTo>
                    <a:lnTo>
                      <a:pt x="1356" y="638"/>
                    </a:lnTo>
                    <a:lnTo>
                      <a:pt x="1355" y="638"/>
                    </a:lnTo>
                    <a:lnTo>
                      <a:pt x="1355" y="638"/>
                    </a:lnTo>
                    <a:lnTo>
                      <a:pt x="1355" y="638"/>
                    </a:lnTo>
                    <a:lnTo>
                      <a:pt x="1354" y="638"/>
                    </a:lnTo>
                    <a:lnTo>
                      <a:pt x="1354" y="638"/>
                    </a:lnTo>
                    <a:lnTo>
                      <a:pt x="1354" y="638"/>
                    </a:lnTo>
                    <a:lnTo>
                      <a:pt x="1353" y="638"/>
                    </a:lnTo>
                    <a:lnTo>
                      <a:pt x="1353" y="638"/>
                    </a:lnTo>
                    <a:lnTo>
                      <a:pt x="1353" y="638"/>
                    </a:lnTo>
                    <a:lnTo>
                      <a:pt x="1352" y="638"/>
                    </a:lnTo>
                    <a:lnTo>
                      <a:pt x="1352" y="639"/>
                    </a:lnTo>
                    <a:lnTo>
                      <a:pt x="1352" y="639"/>
                    </a:lnTo>
                    <a:lnTo>
                      <a:pt x="1351" y="639"/>
                    </a:lnTo>
                    <a:lnTo>
                      <a:pt x="1351" y="639"/>
                    </a:lnTo>
                    <a:lnTo>
                      <a:pt x="1350" y="639"/>
                    </a:lnTo>
                    <a:lnTo>
                      <a:pt x="1350" y="639"/>
                    </a:lnTo>
                    <a:lnTo>
                      <a:pt x="1350" y="639"/>
                    </a:lnTo>
                    <a:lnTo>
                      <a:pt x="1349" y="639"/>
                    </a:lnTo>
                    <a:lnTo>
                      <a:pt x="1349" y="639"/>
                    </a:lnTo>
                    <a:lnTo>
                      <a:pt x="1349" y="639"/>
                    </a:lnTo>
                    <a:lnTo>
                      <a:pt x="1348" y="639"/>
                    </a:lnTo>
                    <a:lnTo>
                      <a:pt x="1348" y="639"/>
                    </a:lnTo>
                    <a:lnTo>
                      <a:pt x="1348" y="639"/>
                    </a:lnTo>
                    <a:lnTo>
                      <a:pt x="1347" y="639"/>
                    </a:lnTo>
                    <a:lnTo>
                      <a:pt x="1347" y="639"/>
                    </a:lnTo>
                    <a:lnTo>
                      <a:pt x="1347" y="639"/>
                    </a:lnTo>
                    <a:lnTo>
                      <a:pt x="1346" y="639"/>
                    </a:lnTo>
                    <a:lnTo>
                      <a:pt x="1346" y="639"/>
                    </a:lnTo>
                    <a:lnTo>
                      <a:pt x="1346" y="639"/>
                    </a:lnTo>
                    <a:lnTo>
                      <a:pt x="1345" y="639"/>
                    </a:lnTo>
                    <a:lnTo>
                      <a:pt x="1345" y="640"/>
                    </a:lnTo>
                    <a:lnTo>
                      <a:pt x="1345" y="640"/>
                    </a:lnTo>
                    <a:lnTo>
                      <a:pt x="1344" y="640"/>
                    </a:lnTo>
                    <a:lnTo>
                      <a:pt x="1344" y="640"/>
                    </a:lnTo>
                    <a:lnTo>
                      <a:pt x="1344" y="640"/>
                    </a:lnTo>
                    <a:lnTo>
                      <a:pt x="1343" y="640"/>
                    </a:lnTo>
                    <a:lnTo>
                      <a:pt x="1343" y="640"/>
                    </a:lnTo>
                    <a:lnTo>
                      <a:pt x="1343" y="640"/>
                    </a:lnTo>
                    <a:lnTo>
                      <a:pt x="1342" y="640"/>
                    </a:lnTo>
                    <a:lnTo>
                      <a:pt x="1342" y="640"/>
                    </a:lnTo>
                    <a:lnTo>
                      <a:pt x="1342" y="640"/>
                    </a:lnTo>
                    <a:lnTo>
                      <a:pt x="1341" y="640"/>
                    </a:lnTo>
                    <a:lnTo>
                      <a:pt x="1341" y="640"/>
                    </a:lnTo>
                    <a:lnTo>
                      <a:pt x="1341" y="640"/>
                    </a:lnTo>
                    <a:lnTo>
                      <a:pt x="1340" y="640"/>
                    </a:lnTo>
                    <a:lnTo>
                      <a:pt x="1340" y="640"/>
                    </a:lnTo>
                    <a:lnTo>
                      <a:pt x="1339" y="640"/>
                    </a:lnTo>
                    <a:lnTo>
                      <a:pt x="1339" y="640"/>
                    </a:lnTo>
                    <a:lnTo>
                      <a:pt x="1339" y="640"/>
                    </a:lnTo>
                    <a:lnTo>
                      <a:pt x="1338" y="640"/>
                    </a:lnTo>
                    <a:lnTo>
                      <a:pt x="1338" y="640"/>
                    </a:lnTo>
                    <a:lnTo>
                      <a:pt x="1338" y="640"/>
                    </a:lnTo>
                    <a:lnTo>
                      <a:pt x="1337" y="640"/>
                    </a:lnTo>
                    <a:lnTo>
                      <a:pt x="1337" y="640"/>
                    </a:lnTo>
                    <a:lnTo>
                      <a:pt x="1337" y="640"/>
                    </a:lnTo>
                    <a:lnTo>
                      <a:pt x="1336" y="640"/>
                    </a:lnTo>
                    <a:lnTo>
                      <a:pt x="1336" y="640"/>
                    </a:lnTo>
                    <a:lnTo>
                      <a:pt x="1336" y="640"/>
                    </a:lnTo>
                    <a:lnTo>
                      <a:pt x="1335" y="640"/>
                    </a:lnTo>
                    <a:lnTo>
                      <a:pt x="1335" y="640"/>
                    </a:lnTo>
                    <a:lnTo>
                      <a:pt x="1335" y="640"/>
                    </a:lnTo>
                    <a:lnTo>
                      <a:pt x="1334" y="640"/>
                    </a:lnTo>
                    <a:lnTo>
                      <a:pt x="1334" y="640"/>
                    </a:lnTo>
                    <a:lnTo>
                      <a:pt x="1334" y="640"/>
                    </a:lnTo>
                    <a:lnTo>
                      <a:pt x="1333" y="640"/>
                    </a:lnTo>
                    <a:lnTo>
                      <a:pt x="1329" y="640"/>
                    </a:lnTo>
                    <a:moveTo>
                      <a:pt x="1303" y="640"/>
                    </a:moveTo>
                    <a:lnTo>
                      <a:pt x="1303" y="640"/>
                    </a:lnTo>
                    <a:lnTo>
                      <a:pt x="1276" y="640"/>
                    </a:lnTo>
                    <a:moveTo>
                      <a:pt x="1249" y="640"/>
                    </a:moveTo>
                    <a:lnTo>
                      <a:pt x="1249" y="640"/>
                    </a:lnTo>
                    <a:lnTo>
                      <a:pt x="1223" y="640"/>
                    </a:lnTo>
                    <a:moveTo>
                      <a:pt x="1196" y="640"/>
                    </a:moveTo>
                    <a:lnTo>
                      <a:pt x="1196" y="640"/>
                    </a:lnTo>
                    <a:lnTo>
                      <a:pt x="1169" y="640"/>
                    </a:lnTo>
                    <a:moveTo>
                      <a:pt x="1143" y="640"/>
                    </a:moveTo>
                    <a:lnTo>
                      <a:pt x="1143" y="640"/>
                    </a:lnTo>
                    <a:lnTo>
                      <a:pt x="1116" y="640"/>
                    </a:lnTo>
                    <a:moveTo>
                      <a:pt x="1089" y="640"/>
                    </a:moveTo>
                    <a:lnTo>
                      <a:pt x="1089" y="640"/>
                    </a:lnTo>
                    <a:lnTo>
                      <a:pt x="1063" y="640"/>
                    </a:lnTo>
                    <a:moveTo>
                      <a:pt x="1036" y="640"/>
                    </a:moveTo>
                    <a:lnTo>
                      <a:pt x="1036" y="640"/>
                    </a:lnTo>
                    <a:lnTo>
                      <a:pt x="1009" y="640"/>
                    </a:lnTo>
                    <a:moveTo>
                      <a:pt x="983" y="640"/>
                    </a:moveTo>
                    <a:lnTo>
                      <a:pt x="983" y="640"/>
                    </a:lnTo>
                    <a:lnTo>
                      <a:pt x="956" y="640"/>
                    </a:lnTo>
                    <a:moveTo>
                      <a:pt x="929" y="640"/>
                    </a:moveTo>
                    <a:lnTo>
                      <a:pt x="929" y="640"/>
                    </a:lnTo>
                    <a:lnTo>
                      <a:pt x="903" y="640"/>
                    </a:lnTo>
                    <a:moveTo>
                      <a:pt x="876" y="640"/>
                    </a:moveTo>
                    <a:lnTo>
                      <a:pt x="876" y="640"/>
                    </a:lnTo>
                    <a:lnTo>
                      <a:pt x="849" y="640"/>
                    </a:lnTo>
                    <a:moveTo>
                      <a:pt x="823" y="640"/>
                    </a:moveTo>
                    <a:lnTo>
                      <a:pt x="823" y="640"/>
                    </a:lnTo>
                    <a:lnTo>
                      <a:pt x="796" y="640"/>
                    </a:lnTo>
                    <a:moveTo>
                      <a:pt x="769" y="640"/>
                    </a:moveTo>
                    <a:lnTo>
                      <a:pt x="769" y="640"/>
                    </a:lnTo>
                    <a:lnTo>
                      <a:pt x="743" y="640"/>
                    </a:lnTo>
                    <a:moveTo>
                      <a:pt x="716" y="640"/>
                    </a:moveTo>
                    <a:lnTo>
                      <a:pt x="716" y="640"/>
                    </a:lnTo>
                    <a:lnTo>
                      <a:pt x="689" y="640"/>
                    </a:lnTo>
                    <a:moveTo>
                      <a:pt x="663" y="640"/>
                    </a:moveTo>
                    <a:lnTo>
                      <a:pt x="663" y="640"/>
                    </a:lnTo>
                    <a:lnTo>
                      <a:pt x="636" y="640"/>
                    </a:lnTo>
                    <a:moveTo>
                      <a:pt x="609" y="640"/>
                    </a:moveTo>
                    <a:lnTo>
                      <a:pt x="609" y="640"/>
                    </a:lnTo>
                    <a:lnTo>
                      <a:pt x="583" y="640"/>
                    </a:lnTo>
                    <a:moveTo>
                      <a:pt x="556" y="640"/>
                    </a:moveTo>
                    <a:lnTo>
                      <a:pt x="556" y="640"/>
                    </a:lnTo>
                    <a:lnTo>
                      <a:pt x="529" y="640"/>
                    </a:lnTo>
                    <a:moveTo>
                      <a:pt x="503" y="640"/>
                    </a:moveTo>
                    <a:lnTo>
                      <a:pt x="503" y="640"/>
                    </a:lnTo>
                    <a:lnTo>
                      <a:pt x="476" y="640"/>
                    </a:lnTo>
                    <a:moveTo>
                      <a:pt x="449" y="640"/>
                    </a:moveTo>
                    <a:lnTo>
                      <a:pt x="449" y="640"/>
                    </a:lnTo>
                    <a:lnTo>
                      <a:pt x="423" y="640"/>
                    </a:lnTo>
                    <a:moveTo>
                      <a:pt x="396" y="640"/>
                    </a:moveTo>
                    <a:lnTo>
                      <a:pt x="396" y="640"/>
                    </a:lnTo>
                    <a:lnTo>
                      <a:pt x="369" y="640"/>
                    </a:lnTo>
                    <a:moveTo>
                      <a:pt x="343" y="640"/>
                    </a:moveTo>
                    <a:lnTo>
                      <a:pt x="343" y="640"/>
                    </a:lnTo>
                    <a:lnTo>
                      <a:pt x="316" y="640"/>
                    </a:lnTo>
                    <a:moveTo>
                      <a:pt x="289" y="640"/>
                    </a:moveTo>
                    <a:lnTo>
                      <a:pt x="289" y="640"/>
                    </a:lnTo>
                    <a:lnTo>
                      <a:pt x="263" y="640"/>
                    </a:lnTo>
                    <a:moveTo>
                      <a:pt x="236" y="640"/>
                    </a:moveTo>
                    <a:lnTo>
                      <a:pt x="236" y="640"/>
                    </a:lnTo>
                    <a:lnTo>
                      <a:pt x="209" y="640"/>
                    </a:lnTo>
                    <a:moveTo>
                      <a:pt x="183" y="640"/>
                    </a:moveTo>
                    <a:lnTo>
                      <a:pt x="183" y="640"/>
                    </a:lnTo>
                    <a:lnTo>
                      <a:pt x="156" y="640"/>
                    </a:lnTo>
                    <a:moveTo>
                      <a:pt x="129" y="640"/>
                    </a:moveTo>
                    <a:lnTo>
                      <a:pt x="129" y="640"/>
                    </a:lnTo>
                    <a:lnTo>
                      <a:pt x="107" y="640"/>
                    </a:lnTo>
                    <a:lnTo>
                      <a:pt x="106" y="640"/>
                    </a:lnTo>
                    <a:lnTo>
                      <a:pt x="106" y="640"/>
                    </a:lnTo>
                    <a:lnTo>
                      <a:pt x="105" y="640"/>
                    </a:lnTo>
                    <a:lnTo>
                      <a:pt x="105" y="640"/>
                    </a:lnTo>
                    <a:lnTo>
                      <a:pt x="105" y="640"/>
                    </a:lnTo>
                    <a:lnTo>
                      <a:pt x="104" y="640"/>
                    </a:lnTo>
                    <a:lnTo>
                      <a:pt x="104" y="640"/>
                    </a:lnTo>
                    <a:lnTo>
                      <a:pt x="104" y="640"/>
                    </a:lnTo>
                    <a:lnTo>
                      <a:pt x="103" y="640"/>
                    </a:lnTo>
                    <a:lnTo>
                      <a:pt x="103" y="640"/>
                    </a:lnTo>
                    <a:lnTo>
                      <a:pt x="103" y="640"/>
                    </a:lnTo>
                    <a:lnTo>
                      <a:pt x="103" y="640"/>
                    </a:lnTo>
                    <a:moveTo>
                      <a:pt x="76" y="636"/>
                    </a:moveTo>
                    <a:lnTo>
                      <a:pt x="76" y="636"/>
                    </a:lnTo>
                    <a:lnTo>
                      <a:pt x="76" y="636"/>
                    </a:lnTo>
                    <a:lnTo>
                      <a:pt x="76" y="636"/>
                    </a:lnTo>
                    <a:lnTo>
                      <a:pt x="76" y="636"/>
                    </a:lnTo>
                    <a:lnTo>
                      <a:pt x="75" y="636"/>
                    </a:lnTo>
                    <a:lnTo>
                      <a:pt x="75" y="635"/>
                    </a:lnTo>
                    <a:lnTo>
                      <a:pt x="75" y="635"/>
                    </a:lnTo>
                    <a:lnTo>
                      <a:pt x="74" y="635"/>
                    </a:lnTo>
                    <a:lnTo>
                      <a:pt x="74" y="635"/>
                    </a:lnTo>
                    <a:lnTo>
                      <a:pt x="74" y="635"/>
                    </a:lnTo>
                    <a:lnTo>
                      <a:pt x="73" y="635"/>
                    </a:lnTo>
                    <a:lnTo>
                      <a:pt x="73" y="635"/>
                    </a:lnTo>
                    <a:lnTo>
                      <a:pt x="73" y="635"/>
                    </a:lnTo>
                    <a:lnTo>
                      <a:pt x="72" y="635"/>
                    </a:lnTo>
                    <a:lnTo>
                      <a:pt x="72" y="634"/>
                    </a:lnTo>
                    <a:lnTo>
                      <a:pt x="72" y="634"/>
                    </a:lnTo>
                    <a:lnTo>
                      <a:pt x="71" y="634"/>
                    </a:lnTo>
                    <a:lnTo>
                      <a:pt x="71" y="634"/>
                    </a:lnTo>
                    <a:lnTo>
                      <a:pt x="71" y="634"/>
                    </a:lnTo>
                    <a:lnTo>
                      <a:pt x="71" y="634"/>
                    </a:lnTo>
                    <a:lnTo>
                      <a:pt x="70" y="634"/>
                    </a:lnTo>
                    <a:lnTo>
                      <a:pt x="70" y="634"/>
                    </a:lnTo>
                    <a:lnTo>
                      <a:pt x="70" y="634"/>
                    </a:lnTo>
                    <a:lnTo>
                      <a:pt x="69" y="633"/>
                    </a:lnTo>
                    <a:lnTo>
                      <a:pt x="69" y="633"/>
                    </a:lnTo>
                    <a:lnTo>
                      <a:pt x="69" y="633"/>
                    </a:lnTo>
                    <a:lnTo>
                      <a:pt x="68" y="633"/>
                    </a:lnTo>
                    <a:lnTo>
                      <a:pt x="68" y="633"/>
                    </a:lnTo>
                    <a:lnTo>
                      <a:pt x="68" y="633"/>
                    </a:lnTo>
                    <a:lnTo>
                      <a:pt x="67" y="633"/>
                    </a:lnTo>
                    <a:lnTo>
                      <a:pt x="67" y="633"/>
                    </a:lnTo>
                    <a:lnTo>
                      <a:pt x="67" y="633"/>
                    </a:lnTo>
                    <a:lnTo>
                      <a:pt x="66" y="632"/>
                    </a:lnTo>
                    <a:lnTo>
                      <a:pt x="66" y="632"/>
                    </a:lnTo>
                    <a:lnTo>
                      <a:pt x="66" y="632"/>
                    </a:lnTo>
                    <a:lnTo>
                      <a:pt x="66" y="632"/>
                    </a:lnTo>
                    <a:lnTo>
                      <a:pt x="65" y="632"/>
                    </a:lnTo>
                    <a:lnTo>
                      <a:pt x="65" y="632"/>
                    </a:lnTo>
                    <a:lnTo>
                      <a:pt x="65" y="632"/>
                    </a:lnTo>
                    <a:lnTo>
                      <a:pt x="64" y="631"/>
                    </a:lnTo>
                    <a:lnTo>
                      <a:pt x="64" y="631"/>
                    </a:lnTo>
                    <a:lnTo>
                      <a:pt x="64" y="631"/>
                    </a:lnTo>
                    <a:lnTo>
                      <a:pt x="63" y="631"/>
                    </a:lnTo>
                    <a:lnTo>
                      <a:pt x="63" y="631"/>
                    </a:lnTo>
                    <a:lnTo>
                      <a:pt x="63" y="631"/>
                    </a:lnTo>
                    <a:lnTo>
                      <a:pt x="62" y="631"/>
                    </a:lnTo>
                    <a:lnTo>
                      <a:pt x="62" y="631"/>
                    </a:lnTo>
                    <a:lnTo>
                      <a:pt x="62" y="630"/>
                    </a:lnTo>
                    <a:lnTo>
                      <a:pt x="62" y="630"/>
                    </a:lnTo>
                    <a:lnTo>
                      <a:pt x="61" y="630"/>
                    </a:lnTo>
                    <a:lnTo>
                      <a:pt x="61" y="630"/>
                    </a:lnTo>
                    <a:lnTo>
                      <a:pt x="61" y="630"/>
                    </a:lnTo>
                    <a:lnTo>
                      <a:pt x="60" y="630"/>
                    </a:lnTo>
                    <a:lnTo>
                      <a:pt x="60" y="630"/>
                    </a:lnTo>
                    <a:lnTo>
                      <a:pt x="60" y="629"/>
                    </a:lnTo>
                    <a:lnTo>
                      <a:pt x="59" y="629"/>
                    </a:lnTo>
                    <a:lnTo>
                      <a:pt x="59" y="629"/>
                    </a:lnTo>
                    <a:lnTo>
                      <a:pt x="59" y="629"/>
                    </a:lnTo>
                    <a:lnTo>
                      <a:pt x="59" y="629"/>
                    </a:lnTo>
                    <a:lnTo>
                      <a:pt x="58" y="629"/>
                    </a:lnTo>
                    <a:lnTo>
                      <a:pt x="58" y="629"/>
                    </a:lnTo>
                    <a:lnTo>
                      <a:pt x="58" y="628"/>
                    </a:lnTo>
                    <a:lnTo>
                      <a:pt x="57" y="628"/>
                    </a:lnTo>
                    <a:lnTo>
                      <a:pt x="57" y="628"/>
                    </a:lnTo>
                    <a:lnTo>
                      <a:pt x="57" y="628"/>
                    </a:lnTo>
                    <a:lnTo>
                      <a:pt x="57" y="628"/>
                    </a:lnTo>
                    <a:lnTo>
                      <a:pt x="56" y="628"/>
                    </a:lnTo>
                    <a:lnTo>
                      <a:pt x="56" y="627"/>
                    </a:lnTo>
                    <a:lnTo>
                      <a:pt x="56" y="627"/>
                    </a:lnTo>
                    <a:lnTo>
                      <a:pt x="55" y="627"/>
                    </a:lnTo>
                    <a:lnTo>
                      <a:pt x="55" y="627"/>
                    </a:lnTo>
                    <a:lnTo>
                      <a:pt x="55" y="627"/>
                    </a:lnTo>
                    <a:lnTo>
                      <a:pt x="54" y="627"/>
                    </a:lnTo>
                    <a:lnTo>
                      <a:pt x="54" y="626"/>
                    </a:lnTo>
                    <a:lnTo>
                      <a:pt x="54" y="626"/>
                    </a:lnTo>
                    <a:lnTo>
                      <a:pt x="54" y="626"/>
                    </a:lnTo>
                    <a:lnTo>
                      <a:pt x="53" y="626"/>
                    </a:lnTo>
                    <a:lnTo>
                      <a:pt x="53" y="626"/>
                    </a:lnTo>
                    <a:lnTo>
                      <a:pt x="53" y="626"/>
                    </a:lnTo>
                    <a:lnTo>
                      <a:pt x="52" y="625"/>
                    </a:lnTo>
                    <a:lnTo>
                      <a:pt x="52" y="625"/>
                    </a:lnTo>
                    <a:lnTo>
                      <a:pt x="52" y="625"/>
                    </a:lnTo>
                    <a:moveTo>
                      <a:pt x="31" y="609"/>
                    </a:moveTo>
                    <a:lnTo>
                      <a:pt x="31" y="609"/>
                    </a:lnTo>
                    <a:lnTo>
                      <a:pt x="31" y="609"/>
                    </a:lnTo>
                    <a:lnTo>
                      <a:pt x="31" y="609"/>
                    </a:lnTo>
                    <a:lnTo>
                      <a:pt x="30" y="608"/>
                    </a:lnTo>
                    <a:lnTo>
                      <a:pt x="30" y="608"/>
                    </a:lnTo>
                    <a:lnTo>
                      <a:pt x="30" y="608"/>
                    </a:lnTo>
                    <a:lnTo>
                      <a:pt x="30" y="608"/>
                    </a:lnTo>
                    <a:lnTo>
                      <a:pt x="30" y="607"/>
                    </a:lnTo>
                    <a:lnTo>
                      <a:pt x="29" y="607"/>
                    </a:lnTo>
                    <a:lnTo>
                      <a:pt x="29" y="607"/>
                    </a:lnTo>
                    <a:lnTo>
                      <a:pt x="29" y="607"/>
                    </a:lnTo>
                    <a:lnTo>
                      <a:pt x="29" y="606"/>
                    </a:lnTo>
                    <a:lnTo>
                      <a:pt x="28" y="606"/>
                    </a:lnTo>
                    <a:lnTo>
                      <a:pt x="28" y="606"/>
                    </a:lnTo>
                    <a:lnTo>
                      <a:pt x="28" y="606"/>
                    </a:lnTo>
                    <a:lnTo>
                      <a:pt x="28" y="605"/>
                    </a:lnTo>
                    <a:lnTo>
                      <a:pt x="28" y="605"/>
                    </a:lnTo>
                    <a:lnTo>
                      <a:pt x="27" y="605"/>
                    </a:lnTo>
                    <a:lnTo>
                      <a:pt x="27" y="605"/>
                    </a:lnTo>
                    <a:lnTo>
                      <a:pt x="27" y="605"/>
                    </a:lnTo>
                    <a:lnTo>
                      <a:pt x="27" y="604"/>
                    </a:lnTo>
                    <a:lnTo>
                      <a:pt x="26" y="604"/>
                    </a:lnTo>
                    <a:lnTo>
                      <a:pt x="26" y="604"/>
                    </a:lnTo>
                    <a:lnTo>
                      <a:pt x="26" y="604"/>
                    </a:lnTo>
                    <a:lnTo>
                      <a:pt x="26" y="603"/>
                    </a:lnTo>
                    <a:lnTo>
                      <a:pt x="26" y="603"/>
                    </a:lnTo>
                    <a:lnTo>
                      <a:pt x="25" y="603"/>
                    </a:lnTo>
                    <a:lnTo>
                      <a:pt x="25" y="603"/>
                    </a:lnTo>
                    <a:lnTo>
                      <a:pt x="25" y="602"/>
                    </a:lnTo>
                    <a:lnTo>
                      <a:pt x="25" y="602"/>
                    </a:lnTo>
                    <a:lnTo>
                      <a:pt x="25" y="602"/>
                    </a:lnTo>
                    <a:lnTo>
                      <a:pt x="24" y="602"/>
                    </a:lnTo>
                    <a:lnTo>
                      <a:pt x="24" y="601"/>
                    </a:lnTo>
                    <a:lnTo>
                      <a:pt x="24" y="601"/>
                    </a:lnTo>
                    <a:lnTo>
                      <a:pt x="24" y="601"/>
                    </a:lnTo>
                    <a:lnTo>
                      <a:pt x="24" y="601"/>
                    </a:lnTo>
                    <a:lnTo>
                      <a:pt x="23" y="600"/>
                    </a:lnTo>
                    <a:lnTo>
                      <a:pt x="23" y="600"/>
                    </a:lnTo>
                    <a:lnTo>
                      <a:pt x="23" y="600"/>
                    </a:lnTo>
                    <a:lnTo>
                      <a:pt x="23" y="599"/>
                    </a:lnTo>
                    <a:lnTo>
                      <a:pt x="22" y="599"/>
                    </a:lnTo>
                    <a:lnTo>
                      <a:pt x="22" y="599"/>
                    </a:lnTo>
                    <a:lnTo>
                      <a:pt x="22" y="599"/>
                    </a:lnTo>
                    <a:lnTo>
                      <a:pt x="22" y="598"/>
                    </a:lnTo>
                    <a:lnTo>
                      <a:pt x="22" y="598"/>
                    </a:lnTo>
                    <a:lnTo>
                      <a:pt x="21" y="598"/>
                    </a:lnTo>
                    <a:lnTo>
                      <a:pt x="21" y="598"/>
                    </a:lnTo>
                    <a:lnTo>
                      <a:pt x="21" y="597"/>
                    </a:lnTo>
                    <a:lnTo>
                      <a:pt x="21" y="597"/>
                    </a:lnTo>
                    <a:lnTo>
                      <a:pt x="21" y="597"/>
                    </a:lnTo>
                    <a:lnTo>
                      <a:pt x="20" y="597"/>
                    </a:lnTo>
                    <a:lnTo>
                      <a:pt x="20" y="596"/>
                    </a:lnTo>
                    <a:lnTo>
                      <a:pt x="20" y="596"/>
                    </a:lnTo>
                    <a:lnTo>
                      <a:pt x="20" y="596"/>
                    </a:lnTo>
                    <a:lnTo>
                      <a:pt x="20" y="596"/>
                    </a:lnTo>
                    <a:lnTo>
                      <a:pt x="20" y="595"/>
                    </a:lnTo>
                    <a:lnTo>
                      <a:pt x="19" y="595"/>
                    </a:lnTo>
                    <a:lnTo>
                      <a:pt x="19" y="595"/>
                    </a:lnTo>
                    <a:lnTo>
                      <a:pt x="19" y="594"/>
                    </a:lnTo>
                    <a:lnTo>
                      <a:pt x="19" y="594"/>
                    </a:lnTo>
                    <a:lnTo>
                      <a:pt x="19" y="594"/>
                    </a:lnTo>
                    <a:lnTo>
                      <a:pt x="18" y="594"/>
                    </a:lnTo>
                    <a:lnTo>
                      <a:pt x="18" y="593"/>
                    </a:lnTo>
                    <a:lnTo>
                      <a:pt x="18" y="593"/>
                    </a:lnTo>
                    <a:lnTo>
                      <a:pt x="18" y="593"/>
                    </a:lnTo>
                    <a:lnTo>
                      <a:pt x="18" y="593"/>
                    </a:lnTo>
                    <a:lnTo>
                      <a:pt x="17" y="592"/>
                    </a:lnTo>
                    <a:lnTo>
                      <a:pt x="17" y="592"/>
                    </a:lnTo>
                    <a:lnTo>
                      <a:pt x="17" y="592"/>
                    </a:lnTo>
                    <a:lnTo>
                      <a:pt x="17" y="591"/>
                    </a:lnTo>
                    <a:lnTo>
                      <a:pt x="17" y="591"/>
                    </a:lnTo>
                    <a:lnTo>
                      <a:pt x="17" y="591"/>
                    </a:lnTo>
                    <a:lnTo>
                      <a:pt x="16" y="591"/>
                    </a:lnTo>
                    <a:lnTo>
                      <a:pt x="16" y="590"/>
                    </a:lnTo>
                    <a:lnTo>
                      <a:pt x="16" y="590"/>
                    </a:lnTo>
                    <a:lnTo>
                      <a:pt x="16" y="590"/>
                    </a:lnTo>
                    <a:lnTo>
                      <a:pt x="16" y="590"/>
                    </a:lnTo>
                    <a:lnTo>
                      <a:pt x="16" y="589"/>
                    </a:lnTo>
                    <a:lnTo>
                      <a:pt x="15" y="589"/>
                    </a:lnTo>
                    <a:lnTo>
                      <a:pt x="15" y="589"/>
                    </a:lnTo>
                    <a:lnTo>
                      <a:pt x="15" y="588"/>
                    </a:lnTo>
                    <a:lnTo>
                      <a:pt x="15" y="588"/>
                    </a:lnTo>
                    <a:lnTo>
                      <a:pt x="15" y="588"/>
                    </a:lnTo>
                    <a:lnTo>
                      <a:pt x="15" y="588"/>
                    </a:lnTo>
                    <a:moveTo>
                      <a:pt x="4" y="563"/>
                    </a:moveTo>
                    <a:lnTo>
                      <a:pt x="4" y="563"/>
                    </a:lnTo>
                    <a:lnTo>
                      <a:pt x="4" y="563"/>
                    </a:lnTo>
                    <a:lnTo>
                      <a:pt x="4" y="563"/>
                    </a:lnTo>
                    <a:lnTo>
                      <a:pt x="4" y="562"/>
                    </a:lnTo>
                    <a:lnTo>
                      <a:pt x="4" y="562"/>
                    </a:lnTo>
                    <a:lnTo>
                      <a:pt x="4" y="562"/>
                    </a:lnTo>
                    <a:lnTo>
                      <a:pt x="4" y="561"/>
                    </a:lnTo>
                    <a:lnTo>
                      <a:pt x="3" y="561"/>
                    </a:lnTo>
                    <a:lnTo>
                      <a:pt x="3" y="561"/>
                    </a:lnTo>
                    <a:lnTo>
                      <a:pt x="3" y="560"/>
                    </a:lnTo>
                    <a:lnTo>
                      <a:pt x="3" y="560"/>
                    </a:lnTo>
                    <a:lnTo>
                      <a:pt x="3" y="560"/>
                    </a:lnTo>
                    <a:lnTo>
                      <a:pt x="3" y="560"/>
                    </a:lnTo>
                    <a:lnTo>
                      <a:pt x="3" y="559"/>
                    </a:lnTo>
                    <a:lnTo>
                      <a:pt x="3" y="559"/>
                    </a:lnTo>
                    <a:lnTo>
                      <a:pt x="3" y="559"/>
                    </a:lnTo>
                    <a:lnTo>
                      <a:pt x="3" y="558"/>
                    </a:lnTo>
                    <a:lnTo>
                      <a:pt x="3" y="558"/>
                    </a:lnTo>
                    <a:lnTo>
                      <a:pt x="3" y="558"/>
                    </a:lnTo>
                    <a:lnTo>
                      <a:pt x="2" y="557"/>
                    </a:lnTo>
                    <a:lnTo>
                      <a:pt x="2" y="557"/>
                    </a:lnTo>
                    <a:lnTo>
                      <a:pt x="2" y="557"/>
                    </a:lnTo>
                    <a:lnTo>
                      <a:pt x="2" y="556"/>
                    </a:lnTo>
                    <a:lnTo>
                      <a:pt x="2" y="556"/>
                    </a:lnTo>
                    <a:lnTo>
                      <a:pt x="2" y="556"/>
                    </a:lnTo>
                    <a:lnTo>
                      <a:pt x="2" y="555"/>
                    </a:lnTo>
                    <a:lnTo>
                      <a:pt x="2" y="555"/>
                    </a:lnTo>
                    <a:lnTo>
                      <a:pt x="2" y="555"/>
                    </a:lnTo>
                    <a:lnTo>
                      <a:pt x="2" y="554"/>
                    </a:lnTo>
                    <a:lnTo>
                      <a:pt x="2" y="554"/>
                    </a:lnTo>
                    <a:lnTo>
                      <a:pt x="2" y="554"/>
                    </a:lnTo>
                    <a:lnTo>
                      <a:pt x="2" y="553"/>
                    </a:lnTo>
                    <a:lnTo>
                      <a:pt x="2" y="553"/>
                    </a:lnTo>
                    <a:lnTo>
                      <a:pt x="2" y="553"/>
                    </a:lnTo>
                    <a:lnTo>
                      <a:pt x="1" y="552"/>
                    </a:lnTo>
                    <a:lnTo>
                      <a:pt x="1" y="552"/>
                    </a:lnTo>
                    <a:lnTo>
                      <a:pt x="1" y="552"/>
                    </a:lnTo>
                    <a:lnTo>
                      <a:pt x="1" y="551"/>
                    </a:lnTo>
                    <a:lnTo>
                      <a:pt x="1" y="551"/>
                    </a:lnTo>
                    <a:lnTo>
                      <a:pt x="1" y="550"/>
                    </a:lnTo>
                    <a:lnTo>
                      <a:pt x="1" y="550"/>
                    </a:lnTo>
                    <a:lnTo>
                      <a:pt x="1" y="550"/>
                    </a:lnTo>
                    <a:lnTo>
                      <a:pt x="1" y="549"/>
                    </a:lnTo>
                    <a:lnTo>
                      <a:pt x="1" y="549"/>
                    </a:lnTo>
                    <a:lnTo>
                      <a:pt x="1" y="549"/>
                    </a:lnTo>
                    <a:lnTo>
                      <a:pt x="1" y="548"/>
                    </a:lnTo>
                    <a:lnTo>
                      <a:pt x="1" y="548"/>
                    </a:lnTo>
                    <a:lnTo>
                      <a:pt x="1" y="548"/>
                    </a:lnTo>
                    <a:lnTo>
                      <a:pt x="1" y="547"/>
                    </a:lnTo>
                    <a:lnTo>
                      <a:pt x="1" y="547"/>
                    </a:lnTo>
                    <a:lnTo>
                      <a:pt x="1" y="547"/>
                    </a:lnTo>
                    <a:lnTo>
                      <a:pt x="1" y="546"/>
                    </a:lnTo>
                    <a:lnTo>
                      <a:pt x="1" y="546"/>
                    </a:lnTo>
                    <a:lnTo>
                      <a:pt x="1" y="546"/>
                    </a:lnTo>
                    <a:lnTo>
                      <a:pt x="0" y="545"/>
                    </a:lnTo>
                    <a:lnTo>
                      <a:pt x="0" y="545"/>
                    </a:lnTo>
                    <a:lnTo>
                      <a:pt x="0" y="545"/>
                    </a:lnTo>
                    <a:lnTo>
                      <a:pt x="0" y="544"/>
                    </a:lnTo>
                    <a:lnTo>
                      <a:pt x="0" y="544"/>
                    </a:lnTo>
                    <a:lnTo>
                      <a:pt x="0" y="544"/>
                    </a:lnTo>
                    <a:lnTo>
                      <a:pt x="0" y="543"/>
                    </a:lnTo>
                    <a:lnTo>
                      <a:pt x="0" y="543"/>
                    </a:lnTo>
                    <a:lnTo>
                      <a:pt x="0" y="543"/>
                    </a:lnTo>
                    <a:lnTo>
                      <a:pt x="0" y="542"/>
                    </a:lnTo>
                    <a:lnTo>
                      <a:pt x="0" y="542"/>
                    </a:lnTo>
                    <a:lnTo>
                      <a:pt x="0" y="542"/>
                    </a:lnTo>
                    <a:lnTo>
                      <a:pt x="0" y="541"/>
                    </a:lnTo>
                    <a:lnTo>
                      <a:pt x="0" y="541"/>
                    </a:lnTo>
                    <a:lnTo>
                      <a:pt x="0" y="541"/>
                    </a:lnTo>
                    <a:lnTo>
                      <a:pt x="0" y="540"/>
                    </a:lnTo>
                    <a:lnTo>
                      <a:pt x="0" y="540"/>
                    </a:lnTo>
                    <a:lnTo>
                      <a:pt x="0" y="539"/>
                    </a:lnTo>
                    <a:lnTo>
                      <a:pt x="0" y="539"/>
                    </a:lnTo>
                    <a:lnTo>
                      <a:pt x="0" y="539"/>
                    </a:lnTo>
                    <a:lnTo>
                      <a:pt x="0" y="538"/>
                    </a:lnTo>
                    <a:lnTo>
                      <a:pt x="0" y="538"/>
                    </a:lnTo>
                    <a:lnTo>
                      <a:pt x="0" y="538"/>
                    </a:lnTo>
                    <a:lnTo>
                      <a:pt x="0" y="537"/>
                    </a:lnTo>
                    <a:lnTo>
                      <a:pt x="0" y="537"/>
                    </a:lnTo>
                    <a:moveTo>
                      <a:pt x="0" y="510"/>
                    </a:moveTo>
                    <a:lnTo>
                      <a:pt x="0" y="510"/>
                    </a:lnTo>
                    <a:lnTo>
                      <a:pt x="0" y="484"/>
                    </a:lnTo>
                    <a:moveTo>
                      <a:pt x="0" y="457"/>
                    </a:moveTo>
                    <a:lnTo>
                      <a:pt x="0" y="457"/>
                    </a:lnTo>
                    <a:lnTo>
                      <a:pt x="0" y="430"/>
                    </a:lnTo>
                    <a:moveTo>
                      <a:pt x="0" y="404"/>
                    </a:moveTo>
                    <a:lnTo>
                      <a:pt x="0" y="404"/>
                    </a:lnTo>
                    <a:lnTo>
                      <a:pt x="0" y="377"/>
                    </a:lnTo>
                    <a:moveTo>
                      <a:pt x="0" y="350"/>
                    </a:moveTo>
                    <a:lnTo>
                      <a:pt x="0" y="350"/>
                    </a:lnTo>
                    <a:lnTo>
                      <a:pt x="0" y="324"/>
                    </a:lnTo>
                    <a:moveTo>
                      <a:pt x="0" y="297"/>
                    </a:moveTo>
                    <a:lnTo>
                      <a:pt x="0" y="297"/>
                    </a:lnTo>
                    <a:lnTo>
                      <a:pt x="0" y="270"/>
                    </a:lnTo>
                    <a:moveTo>
                      <a:pt x="0" y="244"/>
                    </a:moveTo>
                    <a:lnTo>
                      <a:pt x="0" y="244"/>
                    </a:lnTo>
                    <a:lnTo>
                      <a:pt x="0" y="217"/>
                    </a:lnTo>
                    <a:moveTo>
                      <a:pt x="0" y="190"/>
                    </a:moveTo>
                    <a:lnTo>
                      <a:pt x="0" y="190"/>
                    </a:lnTo>
                    <a:lnTo>
                      <a:pt x="0" y="164"/>
                    </a:lnTo>
                    <a:moveTo>
                      <a:pt x="0" y="137"/>
                    </a:moveTo>
                    <a:lnTo>
                      <a:pt x="0" y="137"/>
                    </a:lnTo>
                    <a:lnTo>
                      <a:pt x="0" y="110"/>
                    </a:lnTo>
                  </a:path>
                </a:pathLst>
              </a:custGeom>
              <a:noFill/>
              <a:ln w="25400" cap="flat" cmpd="sng">
                <a:solidFill>
                  <a:srgbClr val="59595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22"/>
              <p:cNvSpPr/>
              <p:nvPr/>
            </p:nvSpPr>
            <p:spPr>
              <a:xfrm>
                <a:off x="386" y="1097"/>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48" name="Google Shape;548;p22"/>
              <p:cNvSpPr/>
              <p:nvPr/>
            </p:nvSpPr>
            <p:spPr>
              <a:xfrm>
                <a:off x="410"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549" name="Google Shape;549;p22"/>
              <p:cNvSpPr/>
              <p:nvPr/>
            </p:nvSpPr>
            <p:spPr>
              <a:xfrm>
                <a:off x="458"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550" name="Google Shape;550;p22"/>
              <p:cNvSpPr/>
              <p:nvPr/>
            </p:nvSpPr>
            <p:spPr>
              <a:xfrm>
                <a:off x="506"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551" name="Google Shape;551;p22"/>
              <p:cNvSpPr/>
              <p:nvPr/>
            </p:nvSpPr>
            <p:spPr>
              <a:xfrm>
                <a:off x="554" y="1097"/>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52" name="Google Shape;552;p22"/>
              <p:cNvSpPr/>
              <p:nvPr/>
            </p:nvSpPr>
            <p:spPr>
              <a:xfrm>
                <a:off x="586" y="109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3" name="Google Shape;553;p22"/>
              <p:cNvSpPr/>
              <p:nvPr/>
            </p:nvSpPr>
            <p:spPr>
              <a:xfrm>
                <a:off x="602" y="1097"/>
                <a:ext cx="10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G</a:t>
                </a:r>
                <a:endParaRPr sz="1800" b="0" i="0" u="none" strike="noStrike" cap="none">
                  <a:solidFill>
                    <a:schemeClr val="dk1"/>
                  </a:solidFill>
                  <a:latin typeface="Arial"/>
                  <a:ea typeface="Arial"/>
                  <a:cs typeface="Arial"/>
                  <a:sym typeface="Arial"/>
                </a:endParaRPr>
              </a:p>
            </p:txBody>
          </p:sp>
          <p:sp>
            <p:nvSpPr>
              <p:cNvPr id="554" name="Google Shape;554;p22"/>
              <p:cNvSpPr/>
              <p:nvPr/>
            </p:nvSpPr>
            <p:spPr>
              <a:xfrm>
                <a:off x="658" y="1097"/>
                <a:ext cx="10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555" name="Google Shape;555;p22"/>
              <p:cNvSpPr/>
              <p:nvPr/>
            </p:nvSpPr>
            <p:spPr>
              <a:xfrm>
                <a:off x="714" y="1097"/>
                <a:ext cx="89"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556" name="Google Shape;556;p22"/>
              <p:cNvSpPr/>
              <p:nvPr/>
            </p:nvSpPr>
            <p:spPr>
              <a:xfrm>
                <a:off x="754" y="1097"/>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557" name="Google Shape;557;p22"/>
              <p:cNvSpPr/>
              <p:nvPr/>
            </p:nvSpPr>
            <p:spPr>
              <a:xfrm>
                <a:off x="829" y="1097"/>
                <a:ext cx="9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58" name="Google Shape;558;p22"/>
              <p:cNvSpPr/>
              <p:nvPr/>
            </p:nvSpPr>
            <p:spPr>
              <a:xfrm>
                <a:off x="880" y="1097"/>
                <a:ext cx="94"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B</a:t>
                </a:r>
                <a:endParaRPr sz="1800" b="0" i="0" u="none" strike="noStrike" cap="none">
                  <a:solidFill>
                    <a:schemeClr val="dk1"/>
                  </a:solidFill>
                  <a:latin typeface="Arial"/>
                  <a:ea typeface="Arial"/>
                  <a:cs typeface="Arial"/>
                  <a:sym typeface="Arial"/>
                </a:endParaRPr>
              </a:p>
            </p:txBody>
          </p:sp>
          <p:sp>
            <p:nvSpPr>
              <p:cNvPr id="559" name="Google Shape;559;p22"/>
              <p:cNvSpPr/>
              <p:nvPr/>
            </p:nvSpPr>
            <p:spPr>
              <a:xfrm>
                <a:off x="932" y="1097"/>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60" name="Google Shape;560;p22"/>
              <p:cNvSpPr/>
              <p:nvPr/>
            </p:nvSpPr>
            <p:spPr>
              <a:xfrm>
                <a:off x="1067" y="109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1" name="Google Shape;561;p22"/>
              <p:cNvSpPr/>
              <p:nvPr/>
            </p:nvSpPr>
            <p:spPr>
              <a:xfrm>
                <a:off x="442" y="1201"/>
                <a:ext cx="9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62" name="Google Shape;562;p22"/>
              <p:cNvSpPr/>
              <p:nvPr/>
            </p:nvSpPr>
            <p:spPr>
              <a:xfrm>
                <a:off x="490" y="1201"/>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563" name="Google Shape;563;p22"/>
              <p:cNvSpPr/>
              <p:nvPr/>
            </p:nvSpPr>
            <p:spPr>
              <a:xfrm>
                <a:off x="530" y="1201"/>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64" name="Google Shape;564;p22"/>
              <p:cNvSpPr/>
              <p:nvPr/>
            </p:nvSpPr>
            <p:spPr>
              <a:xfrm>
                <a:off x="562" y="1201"/>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65" name="Google Shape;565;p22"/>
              <p:cNvSpPr/>
              <p:nvPr/>
            </p:nvSpPr>
            <p:spPr>
              <a:xfrm>
                <a:off x="586" y="1201"/>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v</a:t>
                </a:r>
                <a:endParaRPr sz="1800" b="0" i="0" u="none" strike="noStrike" cap="none">
                  <a:solidFill>
                    <a:schemeClr val="dk1"/>
                  </a:solidFill>
                  <a:latin typeface="Arial"/>
                  <a:ea typeface="Arial"/>
                  <a:cs typeface="Arial"/>
                  <a:sym typeface="Arial"/>
                </a:endParaRPr>
              </a:p>
            </p:txBody>
          </p:sp>
          <p:sp>
            <p:nvSpPr>
              <p:cNvPr id="566" name="Google Shape;566;p22"/>
              <p:cNvSpPr/>
              <p:nvPr/>
            </p:nvSpPr>
            <p:spPr>
              <a:xfrm>
                <a:off x="626" y="120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567" name="Google Shape;567;p22"/>
              <p:cNvSpPr/>
              <p:nvPr/>
            </p:nvSpPr>
            <p:spPr>
              <a:xfrm>
                <a:off x="666" y="120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8" name="Google Shape;568;p22"/>
              <p:cNvSpPr/>
              <p:nvPr/>
            </p:nvSpPr>
            <p:spPr>
              <a:xfrm>
                <a:off x="682" y="1201"/>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F</a:t>
                </a:r>
                <a:endParaRPr sz="1800" b="0" i="0" u="none" strike="noStrike" cap="none">
                  <a:solidFill>
                    <a:schemeClr val="dk1"/>
                  </a:solidFill>
                  <a:latin typeface="Arial"/>
                  <a:ea typeface="Arial"/>
                  <a:cs typeface="Arial"/>
                  <a:sym typeface="Arial"/>
                </a:endParaRPr>
              </a:p>
            </p:txBody>
          </p:sp>
          <p:sp>
            <p:nvSpPr>
              <p:cNvPr id="569" name="Google Shape;569;p22"/>
              <p:cNvSpPr/>
              <p:nvPr/>
            </p:nvSpPr>
            <p:spPr>
              <a:xfrm>
                <a:off x="722" y="1201"/>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70" name="Google Shape;570;p22"/>
              <p:cNvSpPr/>
              <p:nvPr/>
            </p:nvSpPr>
            <p:spPr>
              <a:xfrm>
                <a:off x="746" y="1201"/>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571" name="Google Shape;571;p22"/>
              <p:cNvSpPr/>
              <p:nvPr/>
            </p:nvSpPr>
            <p:spPr>
              <a:xfrm>
                <a:off x="778" y="120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572" name="Google Shape;572;p22"/>
              <p:cNvSpPr/>
              <p:nvPr/>
            </p:nvSpPr>
            <p:spPr>
              <a:xfrm>
                <a:off x="818" y="120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73" name="Google Shape;573;p22"/>
              <p:cNvSpPr/>
              <p:nvPr/>
            </p:nvSpPr>
            <p:spPr>
              <a:xfrm>
                <a:off x="842" y="1201"/>
                <a:ext cx="10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574" name="Google Shape;574;p22"/>
              <p:cNvSpPr/>
              <p:nvPr/>
            </p:nvSpPr>
            <p:spPr>
              <a:xfrm>
                <a:off x="899" y="1201"/>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75" name="Google Shape;575;p22"/>
              <p:cNvSpPr/>
              <p:nvPr/>
            </p:nvSpPr>
            <p:spPr>
              <a:xfrm>
                <a:off x="938" y="1201"/>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76" name="Google Shape;576;p22"/>
              <p:cNvSpPr/>
              <p:nvPr/>
            </p:nvSpPr>
            <p:spPr>
              <a:xfrm>
                <a:off x="971" y="1201"/>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77" name="Google Shape;577;p22"/>
              <p:cNvSpPr/>
              <p:nvPr/>
            </p:nvSpPr>
            <p:spPr>
              <a:xfrm>
                <a:off x="1399" y="1013"/>
                <a:ext cx="865" cy="386"/>
              </a:xfrm>
              <a:custGeom>
                <a:avLst/>
                <a:gdLst/>
                <a:ahLst/>
                <a:cxnLst/>
                <a:rect l="l" t="t" r="r" b="b"/>
                <a:pathLst>
                  <a:path w="1440" h="640" extrusionOk="0">
                    <a:moveTo>
                      <a:pt x="0" y="107"/>
                    </a:moveTo>
                    <a:lnTo>
                      <a:pt x="0" y="107"/>
                    </a:lnTo>
                    <a:cubicBezTo>
                      <a:pt x="0" y="48"/>
                      <a:pt x="48" y="0"/>
                      <a:pt x="107" y="0"/>
                    </a:cubicBezTo>
                    <a:lnTo>
                      <a:pt x="1333" y="0"/>
                    </a:lnTo>
                    <a:cubicBezTo>
                      <a:pt x="1392" y="0"/>
                      <a:pt x="1440" y="48"/>
                      <a:pt x="1440" y="107"/>
                    </a:cubicBezTo>
                    <a:lnTo>
                      <a:pt x="1440" y="533"/>
                    </a:lnTo>
                    <a:cubicBezTo>
                      <a:pt x="1440" y="592"/>
                      <a:pt x="1392" y="640"/>
                      <a:pt x="1333" y="640"/>
                    </a:cubicBezTo>
                    <a:lnTo>
                      <a:pt x="107" y="640"/>
                    </a:lnTo>
                    <a:cubicBezTo>
                      <a:pt x="48" y="640"/>
                      <a:pt x="0" y="592"/>
                      <a:pt x="0" y="533"/>
                    </a:cubicBezTo>
                    <a:lnTo>
                      <a:pt x="0" y="107"/>
                    </a:lnTo>
                    <a:close/>
                  </a:path>
                </a:pathLst>
              </a:custGeom>
              <a:noFill/>
              <a:ln w="25400" cap="flat" cmpd="sng">
                <a:solidFill>
                  <a:srgbClr val="40404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22"/>
              <p:cNvSpPr/>
              <p:nvPr/>
            </p:nvSpPr>
            <p:spPr>
              <a:xfrm>
                <a:off x="1500" y="1097"/>
                <a:ext cx="12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579" name="Google Shape;579;p22"/>
              <p:cNvSpPr/>
              <p:nvPr/>
            </p:nvSpPr>
            <p:spPr>
              <a:xfrm>
                <a:off x="1572" y="1097"/>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80" name="Google Shape;580;p22"/>
              <p:cNvSpPr/>
              <p:nvPr/>
            </p:nvSpPr>
            <p:spPr>
              <a:xfrm>
                <a:off x="1612" y="1097"/>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81" name="Google Shape;581;p22"/>
              <p:cNvSpPr/>
              <p:nvPr/>
            </p:nvSpPr>
            <p:spPr>
              <a:xfrm>
                <a:off x="1644" y="1097"/>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582" name="Google Shape;582;p22"/>
              <p:cNvSpPr/>
              <p:nvPr/>
            </p:nvSpPr>
            <p:spPr>
              <a:xfrm>
                <a:off x="1684"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h</a:t>
                </a:r>
                <a:endParaRPr sz="1800" b="0" i="0" u="none" strike="noStrike" cap="none">
                  <a:solidFill>
                    <a:schemeClr val="dk1"/>
                  </a:solidFill>
                  <a:latin typeface="Arial"/>
                  <a:ea typeface="Arial"/>
                  <a:cs typeface="Arial"/>
                  <a:sym typeface="Arial"/>
                </a:endParaRPr>
              </a:p>
            </p:txBody>
          </p:sp>
          <p:sp>
            <p:nvSpPr>
              <p:cNvPr id="583" name="Google Shape;583;p22"/>
              <p:cNvSpPr/>
              <p:nvPr/>
            </p:nvSpPr>
            <p:spPr>
              <a:xfrm>
                <a:off x="1732" y="109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4" name="Google Shape;584;p22"/>
              <p:cNvSpPr/>
              <p:nvPr/>
            </p:nvSpPr>
            <p:spPr>
              <a:xfrm>
                <a:off x="1748" y="1097"/>
                <a:ext cx="9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585" name="Google Shape;585;p22"/>
              <p:cNvSpPr/>
              <p:nvPr/>
            </p:nvSpPr>
            <p:spPr>
              <a:xfrm>
                <a:off x="1796" y="1097"/>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586" name="Google Shape;586;p22"/>
              <p:cNvSpPr/>
              <p:nvPr/>
            </p:nvSpPr>
            <p:spPr>
              <a:xfrm>
                <a:off x="1836"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q</a:t>
                </a:r>
                <a:endParaRPr sz="1800" b="0" i="0" u="none" strike="noStrike" cap="none">
                  <a:solidFill>
                    <a:schemeClr val="dk1"/>
                  </a:solidFill>
                  <a:latin typeface="Arial"/>
                  <a:ea typeface="Arial"/>
                  <a:cs typeface="Arial"/>
                  <a:sym typeface="Arial"/>
                </a:endParaRPr>
              </a:p>
            </p:txBody>
          </p:sp>
          <p:sp>
            <p:nvSpPr>
              <p:cNvPr id="587" name="Google Shape;587;p22"/>
              <p:cNvSpPr/>
              <p:nvPr/>
            </p:nvSpPr>
            <p:spPr>
              <a:xfrm>
                <a:off x="1884"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588" name="Google Shape;588;p22"/>
              <p:cNvSpPr/>
              <p:nvPr/>
            </p:nvSpPr>
            <p:spPr>
              <a:xfrm>
                <a:off x="1933" y="1097"/>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89" name="Google Shape;589;p22"/>
              <p:cNvSpPr/>
              <p:nvPr/>
            </p:nvSpPr>
            <p:spPr>
              <a:xfrm>
                <a:off x="1957" y="1097"/>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590" name="Google Shape;590;p22"/>
              <p:cNvSpPr/>
              <p:nvPr/>
            </p:nvSpPr>
            <p:spPr>
              <a:xfrm>
                <a:off x="1988" y="1097"/>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91" name="Google Shape;591;p22"/>
              <p:cNvSpPr/>
              <p:nvPr/>
            </p:nvSpPr>
            <p:spPr>
              <a:xfrm>
                <a:off x="2012" y="1097"/>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92" name="Google Shape;592;p22"/>
              <p:cNvSpPr/>
              <p:nvPr/>
            </p:nvSpPr>
            <p:spPr>
              <a:xfrm>
                <a:off x="2044" y="1097"/>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93" name="Google Shape;593;p22"/>
              <p:cNvSpPr/>
              <p:nvPr/>
            </p:nvSpPr>
            <p:spPr>
              <a:xfrm>
                <a:off x="2068"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594" name="Google Shape;594;p22"/>
              <p:cNvSpPr/>
              <p:nvPr/>
            </p:nvSpPr>
            <p:spPr>
              <a:xfrm>
                <a:off x="2116"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595" name="Google Shape;595;p22"/>
              <p:cNvSpPr/>
              <p:nvPr/>
            </p:nvSpPr>
            <p:spPr>
              <a:xfrm>
                <a:off x="2165" y="109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6" name="Google Shape;596;p22"/>
              <p:cNvSpPr/>
              <p:nvPr/>
            </p:nvSpPr>
            <p:spPr>
              <a:xfrm>
                <a:off x="1556" y="1210"/>
                <a:ext cx="89"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597" name="Google Shape;597;p22"/>
              <p:cNvSpPr/>
              <p:nvPr/>
            </p:nvSpPr>
            <p:spPr>
              <a:xfrm>
                <a:off x="1596" y="1210"/>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598" name="Google Shape;598;p22"/>
              <p:cNvSpPr/>
              <p:nvPr/>
            </p:nvSpPr>
            <p:spPr>
              <a:xfrm>
                <a:off x="1620" y="1210"/>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599" name="Google Shape;599;p22"/>
              <p:cNvSpPr/>
              <p:nvPr/>
            </p:nvSpPr>
            <p:spPr>
              <a:xfrm>
                <a:off x="1692" y="1210"/>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00" name="Google Shape;600;p22"/>
              <p:cNvSpPr/>
              <p:nvPr/>
            </p:nvSpPr>
            <p:spPr>
              <a:xfrm>
                <a:off x="1732" y="1210"/>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601" name="Google Shape;601;p22"/>
              <p:cNvSpPr/>
              <p:nvPr/>
            </p:nvSpPr>
            <p:spPr>
              <a:xfrm>
                <a:off x="1764" y="1210"/>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2" name="Google Shape;602;p22"/>
              <p:cNvSpPr/>
              <p:nvPr/>
            </p:nvSpPr>
            <p:spPr>
              <a:xfrm>
                <a:off x="1788" y="1210"/>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603" name="Google Shape;603;p22"/>
              <p:cNvSpPr/>
              <p:nvPr/>
            </p:nvSpPr>
            <p:spPr>
              <a:xfrm>
                <a:off x="1812" y="1205"/>
                <a:ext cx="101" cy="12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Noto Sans Symbols"/>
                  <a:buNone/>
                </a:pPr>
                <a:r>
                  <a:rPr lang="en-US" sz="1100" b="0" i="0" u="none" strike="noStrike" cap="none">
                    <a:solidFill>
                      <a:srgbClr val="404040"/>
                    </a:solidFill>
                    <a:latin typeface="Noto Sans Symbols"/>
                    <a:ea typeface="Noto Sans Symbols"/>
                    <a:cs typeface="Noto Sans Symbols"/>
                    <a:sym typeface="Noto Sans Symbols"/>
                  </a:rPr>
                  <a:t>≤</a:t>
                </a:r>
                <a:endParaRPr sz="1800" b="0" i="0" u="none" strike="noStrike" cap="none">
                  <a:solidFill>
                    <a:schemeClr val="dk1"/>
                  </a:solidFill>
                  <a:latin typeface="Arial"/>
                  <a:ea typeface="Arial"/>
                  <a:cs typeface="Arial"/>
                  <a:sym typeface="Arial"/>
                </a:endParaRPr>
              </a:p>
            </p:txBody>
          </p:sp>
          <p:sp>
            <p:nvSpPr>
              <p:cNvPr id="604" name="Google Shape;604;p22"/>
              <p:cNvSpPr/>
              <p:nvPr/>
            </p:nvSpPr>
            <p:spPr>
              <a:xfrm>
                <a:off x="1884" y="1210"/>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5</a:t>
                </a:r>
                <a:endParaRPr sz="1800" b="0" i="0" u="none" strike="noStrike" cap="none">
                  <a:solidFill>
                    <a:schemeClr val="dk1"/>
                  </a:solidFill>
                  <a:latin typeface="Arial"/>
                  <a:ea typeface="Arial"/>
                  <a:cs typeface="Arial"/>
                  <a:sym typeface="Arial"/>
                </a:endParaRPr>
              </a:p>
            </p:txBody>
          </p:sp>
          <p:sp>
            <p:nvSpPr>
              <p:cNvPr id="605" name="Google Shape;605;p22"/>
              <p:cNvSpPr/>
              <p:nvPr/>
            </p:nvSpPr>
            <p:spPr>
              <a:xfrm>
                <a:off x="1933" y="1210"/>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606" name="Google Shape;606;p22"/>
              <p:cNvSpPr/>
              <p:nvPr/>
            </p:nvSpPr>
            <p:spPr>
              <a:xfrm>
                <a:off x="2005" y="1210"/>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07" name="Google Shape;607;p22"/>
              <p:cNvSpPr/>
              <p:nvPr/>
            </p:nvSpPr>
            <p:spPr>
              <a:xfrm>
                <a:off x="2029" y="1210"/>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608" name="Google Shape;608;p22"/>
              <p:cNvSpPr/>
              <p:nvPr/>
            </p:nvSpPr>
            <p:spPr>
              <a:xfrm>
                <a:off x="2077" y="1210"/>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609" name="Google Shape;609;p22"/>
              <p:cNvSpPr/>
              <p:nvPr/>
            </p:nvSpPr>
            <p:spPr>
              <a:xfrm>
                <a:off x="2457" y="1013"/>
                <a:ext cx="865" cy="386"/>
              </a:xfrm>
              <a:custGeom>
                <a:avLst/>
                <a:gdLst/>
                <a:ahLst/>
                <a:cxnLst/>
                <a:rect l="l" t="t" r="r" b="b"/>
                <a:pathLst>
                  <a:path w="1440" h="640" extrusionOk="0">
                    <a:moveTo>
                      <a:pt x="0" y="107"/>
                    </a:moveTo>
                    <a:lnTo>
                      <a:pt x="0" y="107"/>
                    </a:lnTo>
                    <a:cubicBezTo>
                      <a:pt x="0" y="48"/>
                      <a:pt x="48" y="0"/>
                      <a:pt x="107" y="0"/>
                    </a:cubicBezTo>
                    <a:lnTo>
                      <a:pt x="1333" y="0"/>
                    </a:lnTo>
                    <a:cubicBezTo>
                      <a:pt x="1392" y="0"/>
                      <a:pt x="1440" y="48"/>
                      <a:pt x="1440" y="107"/>
                    </a:cubicBezTo>
                    <a:lnTo>
                      <a:pt x="1440" y="533"/>
                    </a:lnTo>
                    <a:cubicBezTo>
                      <a:pt x="1440" y="592"/>
                      <a:pt x="1392" y="640"/>
                      <a:pt x="1333" y="640"/>
                    </a:cubicBezTo>
                    <a:lnTo>
                      <a:pt x="107" y="640"/>
                    </a:lnTo>
                    <a:cubicBezTo>
                      <a:pt x="48" y="640"/>
                      <a:pt x="0" y="592"/>
                      <a:pt x="0" y="533"/>
                    </a:cubicBezTo>
                    <a:lnTo>
                      <a:pt x="0" y="107"/>
                    </a:lnTo>
                    <a:close/>
                  </a:path>
                </a:pathLst>
              </a:custGeom>
              <a:noFill/>
              <a:ln w="25400" cap="flat" cmpd="sng">
                <a:solidFill>
                  <a:srgbClr val="40404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22"/>
              <p:cNvSpPr/>
              <p:nvPr/>
            </p:nvSpPr>
            <p:spPr>
              <a:xfrm>
                <a:off x="2541" y="1097"/>
                <a:ext cx="9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V</a:t>
                </a:r>
                <a:endParaRPr sz="1800" b="0" i="0" u="none" strike="noStrike" cap="none">
                  <a:solidFill>
                    <a:schemeClr val="dk1"/>
                  </a:solidFill>
                  <a:latin typeface="Arial"/>
                  <a:ea typeface="Arial"/>
                  <a:cs typeface="Arial"/>
                  <a:sym typeface="Arial"/>
                </a:endParaRPr>
              </a:p>
            </p:txBody>
          </p:sp>
          <p:sp>
            <p:nvSpPr>
              <p:cNvPr id="611" name="Google Shape;611;p22"/>
              <p:cNvSpPr/>
              <p:nvPr/>
            </p:nvSpPr>
            <p:spPr>
              <a:xfrm>
                <a:off x="2590" y="109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12" name="Google Shape;612;p22"/>
              <p:cNvSpPr/>
              <p:nvPr/>
            </p:nvSpPr>
            <p:spPr>
              <a:xfrm>
                <a:off x="2630" y="1097"/>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613" name="Google Shape;613;p22"/>
              <p:cNvSpPr/>
              <p:nvPr/>
            </p:nvSpPr>
            <p:spPr>
              <a:xfrm>
                <a:off x="2662" y="1097"/>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14" name="Google Shape;614;p22"/>
              <p:cNvSpPr/>
              <p:nvPr/>
            </p:nvSpPr>
            <p:spPr>
              <a:xfrm>
                <a:off x="2686" y="1097"/>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f</a:t>
                </a:r>
                <a:endParaRPr sz="1800" b="0" i="0" u="none" strike="noStrike" cap="none">
                  <a:solidFill>
                    <a:schemeClr val="dk1"/>
                  </a:solidFill>
                  <a:latin typeface="Arial"/>
                  <a:ea typeface="Arial"/>
                  <a:cs typeface="Arial"/>
                  <a:sym typeface="Arial"/>
                </a:endParaRPr>
              </a:p>
            </p:txBody>
          </p:sp>
          <p:sp>
            <p:nvSpPr>
              <p:cNvPr id="615" name="Google Shape;615;p22"/>
              <p:cNvSpPr/>
              <p:nvPr/>
            </p:nvSpPr>
            <p:spPr>
              <a:xfrm>
                <a:off x="2710" y="1097"/>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y</a:t>
                </a:r>
                <a:endParaRPr sz="1800" b="0" i="0" u="none" strike="noStrike" cap="none">
                  <a:solidFill>
                    <a:schemeClr val="dk1"/>
                  </a:solidFill>
                  <a:latin typeface="Arial"/>
                  <a:ea typeface="Arial"/>
                  <a:cs typeface="Arial"/>
                  <a:sym typeface="Arial"/>
                </a:endParaRPr>
              </a:p>
            </p:txBody>
          </p:sp>
          <p:sp>
            <p:nvSpPr>
              <p:cNvPr id="616" name="Google Shape;616;p22"/>
              <p:cNvSpPr/>
              <p:nvPr/>
            </p:nvSpPr>
            <p:spPr>
              <a:xfrm>
                <a:off x="2774" y="1097"/>
                <a:ext cx="10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617" name="Google Shape;617;p22"/>
              <p:cNvSpPr/>
              <p:nvPr/>
            </p:nvSpPr>
            <p:spPr>
              <a:xfrm>
                <a:off x="2830" y="1097"/>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18" name="Google Shape;618;p22"/>
              <p:cNvSpPr/>
              <p:nvPr/>
            </p:nvSpPr>
            <p:spPr>
              <a:xfrm>
                <a:off x="2870" y="1097"/>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619" name="Google Shape;619;p22"/>
              <p:cNvSpPr/>
              <p:nvPr/>
            </p:nvSpPr>
            <p:spPr>
              <a:xfrm>
                <a:off x="2902" y="1097"/>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20" name="Google Shape;620;p22"/>
              <p:cNvSpPr/>
              <p:nvPr/>
            </p:nvSpPr>
            <p:spPr>
              <a:xfrm>
                <a:off x="2942" y="109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1" name="Google Shape;621;p22"/>
              <p:cNvSpPr/>
              <p:nvPr/>
            </p:nvSpPr>
            <p:spPr>
              <a:xfrm>
                <a:off x="2959" y="1097"/>
                <a:ext cx="10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622" name="Google Shape;622;p22"/>
              <p:cNvSpPr/>
              <p:nvPr/>
            </p:nvSpPr>
            <p:spPr>
              <a:xfrm>
                <a:off x="3014" y="1097"/>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v</a:t>
                </a:r>
                <a:endParaRPr sz="1800" b="0" i="0" u="none" strike="noStrike" cap="none">
                  <a:solidFill>
                    <a:schemeClr val="dk1"/>
                  </a:solidFill>
                  <a:latin typeface="Arial"/>
                  <a:ea typeface="Arial"/>
                  <a:cs typeface="Arial"/>
                  <a:sym typeface="Arial"/>
                </a:endParaRPr>
              </a:p>
            </p:txBody>
          </p:sp>
          <p:sp>
            <p:nvSpPr>
              <p:cNvPr id="623" name="Google Shape;623;p22"/>
              <p:cNvSpPr/>
              <p:nvPr/>
            </p:nvSpPr>
            <p:spPr>
              <a:xfrm>
                <a:off x="3055" y="109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24" name="Google Shape;624;p22"/>
              <p:cNvSpPr/>
              <p:nvPr/>
            </p:nvSpPr>
            <p:spPr>
              <a:xfrm>
                <a:off x="3094" y="1097"/>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625" name="Google Shape;625;p22"/>
              <p:cNvSpPr/>
              <p:nvPr/>
            </p:nvSpPr>
            <p:spPr>
              <a:xfrm>
                <a:off x="3126" y="1097"/>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626" name="Google Shape;626;p22"/>
              <p:cNvSpPr/>
              <p:nvPr/>
            </p:nvSpPr>
            <p:spPr>
              <a:xfrm>
                <a:off x="3150" y="1097"/>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27" name="Google Shape;627;p22"/>
              <p:cNvSpPr/>
              <p:nvPr/>
            </p:nvSpPr>
            <p:spPr>
              <a:xfrm>
                <a:off x="3191" y="109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628" name="Google Shape;628;p22"/>
              <p:cNvSpPr/>
              <p:nvPr/>
            </p:nvSpPr>
            <p:spPr>
              <a:xfrm>
                <a:off x="2558" y="1201"/>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629" name="Google Shape;629;p22"/>
              <p:cNvSpPr/>
              <p:nvPr/>
            </p:nvSpPr>
            <p:spPr>
              <a:xfrm>
                <a:off x="2582" y="1201"/>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630" name="Google Shape;630;p22"/>
              <p:cNvSpPr/>
              <p:nvPr/>
            </p:nvSpPr>
            <p:spPr>
              <a:xfrm>
                <a:off x="2622" y="1201"/>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631" name="Google Shape;631;p22"/>
              <p:cNvSpPr/>
              <p:nvPr/>
            </p:nvSpPr>
            <p:spPr>
              <a:xfrm>
                <a:off x="2670" y="1201"/>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32" name="Google Shape;632;p22"/>
              <p:cNvSpPr/>
              <p:nvPr/>
            </p:nvSpPr>
            <p:spPr>
              <a:xfrm>
                <a:off x="2710" y="1201"/>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633" name="Google Shape;633;p22"/>
              <p:cNvSpPr/>
              <p:nvPr/>
            </p:nvSpPr>
            <p:spPr>
              <a:xfrm>
                <a:off x="2742" y="1201"/>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34" name="Google Shape;634;p22"/>
              <p:cNvSpPr/>
              <p:nvPr/>
            </p:nvSpPr>
            <p:spPr>
              <a:xfrm>
                <a:off x="2766" y="1201"/>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35" name="Google Shape;635;p22"/>
              <p:cNvSpPr/>
              <p:nvPr/>
            </p:nvSpPr>
            <p:spPr>
              <a:xfrm>
                <a:off x="2806" y="1201"/>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636" name="Google Shape;636;p22"/>
              <p:cNvSpPr/>
              <p:nvPr/>
            </p:nvSpPr>
            <p:spPr>
              <a:xfrm>
                <a:off x="2846" y="1201"/>
                <a:ext cx="12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637" name="Google Shape;637;p22"/>
              <p:cNvSpPr/>
              <p:nvPr/>
            </p:nvSpPr>
            <p:spPr>
              <a:xfrm>
                <a:off x="2918" y="1201"/>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38" name="Google Shape;638;p22"/>
              <p:cNvSpPr/>
              <p:nvPr/>
            </p:nvSpPr>
            <p:spPr>
              <a:xfrm>
                <a:off x="2958" y="1201"/>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639" name="Google Shape;639;p22"/>
              <p:cNvSpPr/>
              <p:nvPr/>
            </p:nvSpPr>
            <p:spPr>
              <a:xfrm>
                <a:off x="2990" y="1201"/>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640" name="Google Shape;640;p22"/>
              <p:cNvSpPr/>
              <p:nvPr/>
            </p:nvSpPr>
            <p:spPr>
              <a:xfrm>
                <a:off x="3030" y="1201"/>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h</a:t>
                </a:r>
                <a:endParaRPr sz="1800" b="0" i="0" u="none" strike="noStrike" cap="none">
                  <a:solidFill>
                    <a:schemeClr val="dk1"/>
                  </a:solidFill>
                  <a:latin typeface="Arial"/>
                  <a:ea typeface="Arial"/>
                  <a:cs typeface="Arial"/>
                  <a:sym typeface="Arial"/>
                </a:endParaRPr>
              </a:p>
            </p:txBody>
          </p:sp>
          <p:sp>
            <p:nvSpPr>
              <p:cNvPr id="641" name="Google Shape;641;p22"/>
              <p:cNvSpPr/>
              <p:nvPr/>
            </p:nvSpPr>
            <p:spPr>
              <a:xfrm>
                <a:off x="3078" y="1201"/>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42" name="Google Shape;642;p22"/>
              <p:cNvSpPr/>
              <p:nvPr/>
            </p:nvSpPr>
            <p:spPr>
              <a:xfrm>
                <a:off x="3102" y="1201"/>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643" name="Google Shape;643;p22"/>
              <p:cNvSpPr/>
              <p:nvPr/>
            </p:nvSpPr>
            <p:spPr>
              <a:xfrm>
                <a:off x="3150" y="1201"/>
                <a:ext cx="8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g</a:t>
                </a:r>
                <a:endParaRPr sz="1800" b="0" i="0" u="none" strike="noStrike" cap="none">
                  <a:solidFill>
                    <a:schemeClr val="dk1"/>
                  </a:solidFill>
                  <a:latin typeface="Arial"/>
                  <a:ea typeface="Arial"/>
                  <a:cs typeface="Arial"/>
                  <a:sym typeface="Arial"/>
                </a:endParaRPr>
              </a:p>
            </p:txBody>
          </p:sp>
          <p:sp>
            <p:nvSpPr>
              <p:cNvPr id="644" name="Google Shape;644;p22"/>
              <p:cNvSpPr/>
              <p:nvPr/>
            </p:nvSpPr>
            <p:spPr>
              <a:xfrm>
                <a:off x="3191" y="1201"/>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645" name="Google Shape;645;p22"/>
              <p:cNvSpPr/>
              <p:nvPr/>
            </p:nvSpPr>
            <p:spPr>
              <a:xfrm>
                <a:off x="3515" y="1013"/>
                <a:ext cx="865" cy="386"/>
              </a:xfrm>
              <a:custGeom>
                <a:avLst/>
                <a:gdLst/>
                <a:ahLst/>
                <a:cxnLst/>
                <a:rect l="l" t="t" r="r" b="b"/>
                <a:pathLst>
                  <a:path w="1440" h="640" extrusionOk="0">
                    <a:moveTo>
                      <a:pt x="0" y="107"/>
                    </a:moveTo>
                    <a:lnTo>
                      <a:pt x="0" y="107"/>
                    </a:lnTo>
                    <a:cubicBezTo>
                      <a:pt x="0" y="48"/>
                      <a:pt x="48" y="0"/>
                      <a:pt x="107" y="0"/>
                    </a:cubicBezTo>
                    <a:lnTo>
                      <a:pt x="1333" y="0"/>
                    </a:lnTo>
                    <a:cubicBezTo>
                      <a:pt x="1392" y="0"/>
                      <a:pt x="1440" y="48"/>
                      <a:pt x="1440" y="107"/>
                    </a:cubicBezTo>
                    <a:lnTo>
                      <a:pt x="1440" y="533"/>
                    </a:lnTo>
                    <a:cubicBezTo>
                      <a:pt x="1440" y="592"/>
                      <a:pt x="1392" y="640"/>
                      <a:pt x="1333" y="640"/>
                    </a:cubicBezTo>
                    <a:lnTo>
                      <a:pt x="107" y="640"/>
                    </a:lnTo>
                    <a:cubicBezTo>
                      <a:pt x="48" y="640"/>
                      <a:pt x="0" y="592"/>
                      <a:pt x="0" y="533"/>
                    </a:cubicBezTo>
                    <a:lnTo>
                      <a:pt x="0" y="107"/>
                    </a:lnTo>
                    <a:close/>
                  </a:path>
                </a:pathLst>
              </a:custGeom>
              <a:noFill/>
              <a:ln w="25400" cap="flat" cmpd="sng">
                <a:solidFill>
                  <a:srgbClr val="40404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22"/>
              <p:cNvSpPr/>
              <p:nvPr/>
            </p:nvSpPr>
            <p:spPr>
              <a:xfrm>
                <a:off x="3592" y="1044"/>
                <a:ext cx="9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647" name="Google Shape;647;p22"/>
              <p:cNvSpPr/>
              <p:nvPr/>
            </p:nvSpPr>
            <p:spPr>
              <a:xfrm>
                <a:off x="3640" y="104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648" name="Google Shape;648;p22"/>
              <p:cNvSpPr/>
              <p:nvPr/>
            </p:nvSpPr>
            <p:spPr>
              <a:xfrm>
                <a:off x="3688" y="1044"/>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649" name="Google Shape;649;p22"/>
              <p:cNvSpPr/>
              <p:nvPr/>
            </p:nvSpPr>
            <p:spPr>
              <a:xfrm>
                <a:off x="3712" y="104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650" name="Google Shape;650;p22"/>
              <p:cNvSpPr/>
              <p:nvPr/>
            </p:nvSpPr>
            <p:spPr>
              <a:xfrm>
                <a:off x="3736" y="104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651" name="Google Shape;651;p22"/>
              <p:cNvSpPr/>
              <p:nvPr/>
            </p:nvSpPr>
            <p:spPr>
              <a:xfrm>
                <a:off x="3784" y="1044"/>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652" name="Google Shape;652;p22"/>
              <p:cNvSpPr/>
              <p:nvPr/>
            </p:nvSpPr>
            <p:spPr>
              <a:xfrm>
                <a:off x="3824" y="1044"/>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53" name="Google Shape;653;p22"/>
              <p:cNvSpPr/>
              <p:nvPr/>
            </p:nvSpPr>
            <p:spPr>
              <a:xfrm>
                <a:off x="3864" y="1044"/>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654" name="Google Shape;654;p22"/>
              <p:cNvSpPr/>
              <p:nvPr/>
            </p:nvSpPr>
            <p:spPr>
              <a:xfrm>
                <a:off x="3896" y="1044"/>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55" name="Google Shape;655;p22"/>
              <p:cNvSpPr/>
              <p:nvPr/>
            </p:nvSpPr>
            <p:spPr>
              <a:xfrm>
                <a:off x="3936" y="1044"/>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6" name="Google Shape;656;p22"/>
              <p:cNvSpPr/>
              <p:nvPr/>
            </p:nvSpPr>
            <p:spPr>
              <a:xfrm>
                <a:off x="3952" y="1044"/>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57" name="Google Shape;657;p22"/>
              <p:cNvSpPr/>
              <p:nvPr/>
            </p:nvSpPr>
            <p:spPr>
              <a:xfrm>
                <a:off x="3976" y="104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658" name="Google Shape;658;p22"/>
              <p:cNvSpPr/>
              <p:nvPr/>
            </p:nvSpPr>
            <p:spPr>
              <a:xfrm>
                <a:off x="4024" y="104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659" name="Google Shape;659;p22"/>
              <p:cNvSpPr/>
              <p:nvPr/>
            </p:nvSpPr>
            <p:spPr>
              <a:xfrm>
                <a:off x="4072" y="104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60" name="Google Shape;660;p22"/>
              <p:cNvSpPr/>
              <p:nvPr/>
            </p:nvSpPr>
            <p:spPr>
              <a:xfrm>
                <a:off x="4096" y="1044"/>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v</a:t>
                </a:r>
                <a:endParaRPr sz="1800" b="0" i="0" u="none" strike="noStrike" cap="none">
                  <a:solidFill>
                    <a:schemeClr val="dk1"/>
                  </a:solidFill>
                  <a:latin typeface="Arial"/>
                  <a:ea typeface="Arial"/>
                  <a:cs typeface="Arial"/>
                  <a:sym typeface="Arial"/>
                </a:endParaRPr>
              </a:p>
            </p:txBody>
          </p:sp>
          <p:sp>
            <p:nvSpPr>
              <p:cNvPr id="661" name="Google Shape;661;p22"/>
              <p:cNvSpPr/>
              <p:nvPr/>
            </p:nvSpPr>
            <p:spPr>
              <a:xfrm>
                <a:off x="4137" y="104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62" name="Google Shape;662;p22"/>
              <p:cNvSpPr/>
              <p:nvPr/>
            </p:nvSpPr>
            <p:spPr>
              <a:xfrm>
                <a:off x="4161" y="104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663" name="Google Shape;663;p22"/>
              <p:cNvSpPr/>
              <p:nvPr/>
            </p:nvSpPr>
            <p:spPr>
              <a:xfrm>
                <a:off x="4209" y="104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664" name="Google Shape;664;p22"/>
              <p:cNvSpPr/>
              <p:nvPr/>
            </p:nvSpPr>
            <p:spPr>
              <a:xfrm>
                <a:off x="4249" y="1044"/>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65" name="Google Shape;665;p22"/>
              <p:cNvSpPr/>
              <p:nvPr/>
            </p:nvSpPr>
            <p:spPr>
              <a:xfrm>
                <a:off x="4281" y="104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666" name="Google Shape;666;p22"/>
              <p:cNvSpPr/>
              <p:nvPr/>
            </p:nvSpPr>
            <p:spPr>
              <a:xfrm>
                <a:off x="4305" y="1044"/>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67" name="Google Shape;667;p22"/>
              <p:cNvSpPr/>
              <p:nvPr/>
            </p:nvSpPr>
            <p:spPr>
              <a:xfrm>
                <a:off x="3671" y="1148"/>
                <a:ext cx="9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68" name="Google Shape;668;p22"/>
              <p:cNvSpPr/>
              <p:nvPr/>
            </p:nvSpPr>
            <p:spPr>
              <a:xfrm>
                <a:off x="3720" y="1148"/>
                <a:ext cx="94"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B</a:t>
                </a:r>
                <a:endParaRPr sz="1800" b="0" i="0" u="none" strike="noStrike" cap="none">
                  <a:solidFill>
                    <a:schemeClr val="dk1"/>
                  </a:solidFill>
                  <a:latin typeface="Arial"/>
                  <a:ea typeface="Arial"/>
                  <a:cs typeface="Arial"/>
                  <a:sym typeface="Arial"/>
                </a:endParaRPr>
              </a:p>
            </p:txBody>
          </p:sp>
          <p:sp>
            <p:nvSpPr>
              <p:cNvPr id="669" name="Google Shape;669;p22"/>
              <p:cNvSpPr/>
              <p:nvPr/>
            </p:nvSpPr>
            <p:spPr>
              <a:xfrm>
                <a:off x="3768" y="1148"/>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70" name="Google Shape;670;p22"/>
              <p:cNvSpPr/>
              <p:nvPr/>
            </p:nvSpPr>
            <p:spPr>
              <a:xfrm>
                <a:off x="3792" y="1148"/>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1" name="Google Shape;671;p22"/>
              <p:cNvSpPr/>
              <p:nvPr/>
            </p:nvSpPr>
            <p:spPr>
              <a:xfrm>
                <a:off x="3816" y="1148"/>
                <a:ext cx="9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672" name="Google Shape;672;p22"/>
              <p:cNvSpPr/>
              <p:nvPr/>
            </p:nvSpPr>
            <p:spPr>
              <a:xfrm>
                <a:off x="3864" y="1148"/>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73" name="Google Shape;673;p22"/>
              <p:cNvSpPr/>
              <p:nvPr/>
            </p:nvSpPr>
            <p:spPr>
              <a:xfrm>
                <a:off x="3888" y="1148"/>
                <a:ext cx="84"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x</a:t>
                </a:r>
                <a:endParaRPr sz="1800" b="0" i="0" u="none" strike="noStrike" cap="none">
                  <a:solidFill>
                    <a:schemeClr val="dk1"/>
                  </a:solidFill>
                  <a:latin typeface="Arial"/>
                  <a:ea typeface="Arial"/>
                  <a:cs typeface="Arial"/>
                  <a:sym typeface="Arial"/>
                </a:endParaRPr>
              </a:p>
            </p:txBody>
          </p:sp>
          <p:sp>
            <p:nvSpPr>
              <p:cNvPr id="674" name="Google Shape;674;p22"/>
              <p:cNvSpPr/>
              <p:nvPr/>
            </p:nvSpPr>
            <p:spPr>
              <a:xfrm>
                <a:off x="3928" y="1148"/>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75" name="Google Shape;675;p22"/>
              <p:cNvSpPr/>
              <p:nvPr/>
            </p:nvSpPr>
            <p:spPr>
              <a:xfrm>
                <a:off x="3968" y="1148"/>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676" name="Google Shape;676;p22"/>
              <p:cNvSpPr/>
              <p:nvPr/>
            </p:nvSpPr>
            <p:spPr>
              <a:xfrm>
                <a:off x="3992" y="1148"/>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677" name="Google Shape;677;p22"/>
              <p:cNvSpPr/>
              <p:nvPr/>
            </p:nvSpPr>
            <p:spPr>
              <a:xfrm>
                <a:off x="4024" y="1148"/>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8" name="Google Shape;678;p22"/>
              <p:cNvSpPr/>
              <p:nvPr/>
            </p:nvSpPr>
            <p:spPr>
              <a:xfrm>
                <a:off x="4040" y="1148"/>
                <a:ext cx="124"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W</a:t>
                </a:r>
                <a:endParaRPr sz="1800" b="0" i="0" u="none" strike="noStrike" cap="none">
                  <a:solidFill>
                    <a:schemeClr val="dk1"/>
                  </a:solidFill>
                  <a:latin typeface="Arial"/>
                  <a:ea typeface="Arial"/>
                  <a:cs typeface="Arial"/>
                  <a:sym typeface="Arial"/>
                </a:endParaRPr>
              </a:p>
            </p:txBody>
          </p:sp>
          <p:sp>
            <p:nvSpPr>
              <p:cNvPr id="679" name="Google Shape;679;p22"/>
              <p:cNvSpPr/>
              <p:nvPr/>
            </p:nvSpPr>
            <p:spPr>
              <a:xfrm>
                <a:off x="4120" y="1148"/>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680" name="Google Shape;680;p22"/>
              <p:cNvSpPr/>
              <p:nvPr/>
            </p:nvSpPr>
            <p:spPr>
              <a:xfrm>
                <a:off x="4145" y="1148"/>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681" name="Google Shape;681;p22"/>
              <p:cNvSpPr/>
              <p:nvPr/>
            </p:nvSpPr>
            <p:spPr>
              <a:xfrm>
                <a:off x="4176" y="1148"/>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h</a:t>
                </a:r>
                <a:endParaRPr sz="1800" b="0" i="0" u="none" strike="noStrike" cap="none">
                  <a:solidFill>
                    <a:schemeClr val="dk1"/>
                  </a:solidFill>
                  <a:latin typeface="Arial"/>
                  <a:ea typeface="Arial"/>
                  <a:cs typeface="Arial"/>
                  <a:sym typeface="Arial"/>
                </a:endParaRPr>
              </a:p>
            </p:txBody>
          </p:sp>
          <p:sp>
            <p:nvSpPr>
              <p:cNvPr id="682" name="Google Shape;682;p22"/>
              <p:cNvSpPr/>
              <p:nvPr/>
            </p:nvSpPr>
            <p:spPr>
              <a:xfrm>
                <a:off x="4224" y="1148"/>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3" name="Google Shape;683;p22"/>
              <p:cNvSpPr/>
              <p:nvPr/>
            </p:nvSpPr>
            <p:spPr>
              <a:xfrm>
                <a:off x="3671" y="1261"/>
                <a:ext cx="94"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684" name="Google Shape;684;p22"/>
              <p:cNvSpPr/>
              <p:nvPr/>
            </p:nvSpPr>
            <p:spPr>
              <a:xfrm>
                <a:off x="3720" y="126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85" name="Google Shape;685;p22"/>
              <p:cNvSpPr/>
              <p:nvPr/>
            </p:nvSpPr>
            <p:spPr>
              <a:xfrm>
                <a:off x="3760" y="1261"/>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f</a:t>
                </a:r>
                <a:endParaRPr sz="1800" b="0" i="0" u="none" strike="noStrike" cap="none">
                  <a:solidFill>
                    <a:schemeClr val="dk1"/>
                  </a:solidFill>
                  <a:latin typeface="Arial"/>
                  <a:ea typeface="Arial"/>
                  <a:cs typeface="Arial"/>
                  <a:sym typeface="Arial"/>
                </a:endParaRPr>
              </a:p>
            </p:txBody>
          </p:sp>
          <p:sp>
            <p:nvSpPr>
              <p:cNvPr id="686" name="Google Shape;686;p22"/>
              <p:cNvSpPr/>
              <p:nvPr/>
            </p:nvSpPr>
            <p:spPr>
              <a:xfrm>
                <a:off x="3784" y="126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87" name="Google Shape;687;p22"/>
              <p:cNvSpPr/>
              <p:nvPr/>
            </p:nvSpPr>
            <p:spPr>
              <a:xfrm>
                <a:off x="3824" y="1261"/>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688" name="Google Shape;688;p22"/>
              <p:cNvSpPr/>
              <p:nvPr/>
            </p:nvSpPr>
            <p:spPr>
              <a:xfrm>
                <a:off x="3856" y="126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89" name="Google Shape;689;p22"/>
              <p:cNvSpPr/>
              <p:nvPr/>
            </p:nvSpPr>
            <p:spPr>
              <a:xfrm>
                <a:off x="3896" y="1261"/>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690" name="Google Shape;690;p22"/>
              <p:cNvSpPr/>
              <p:nvPr/>
            </p:nvSpPr>
            <p:spPr>
              <a:xfrm>
                <a:off x="3944" y="1261"/>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691" name="Google Shape;691;p22"/>
              <p:cNvSpPr/>
              <p:nvPr/>
            </p:nvSpPr>
            <p:spPr>
              <a:xfrm>
                <a:off x="3984" y="126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692" name="Google Shape;692;p22"/>
              <p:cNvSpPr/>
              <p:nvPr/>
            </p:nvSpPr>
            <p:spPr>
              <a:xfrm>
                <a:off x="4024" y="1261"/>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3" name="Google Shape;693;p22"/>
              <p:cNvSpPr/>
              <p:nvPr/>
            </p:nvSpPr>
            <p:spPr>
              <a:xfrm>
                <a:off x="4056" y="1261"/>
                <a:ext cx="10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694" name="Google Shape;694;p22"/>
              <p:cNvSpPr/>
              <p:nvPr/>
            </p:nvSpPr>
            <p:spPr>
              <a:xfrm>
                <a:off x="4112" y="1261"/>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95" name="Google Shape;695;p22"/>
              <p:cNvSpPr/>
              <p:nvPr/>
            </p:nvSpPr>
            <p:spPr>
              <a:xfrm>
                <a:off x="4152" y="1261"/>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696" name="Google Shape;696;p22"/>
              <p:cNvSpPr/>
              <p:nvPr/>
            </p:nvSpPr>
            <p:spPr>
              <a:xfrm>
                <a:off x="4184" y="1261"/>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697" name="Google Shape;697;p22"/>
              <p:cNvSpPr/>
              <p:nvPr/>
            </p:nvSpPr>
            <p:spPr>
              <a:xfrm>
                <a:off x="4572" y="1013"/>
                <a:ext cx="866" cy="386"/>
              </a:xfrm>
              <a:custGeom>
                <a:avLst/>
                <a:gdLst/>
                <a:ahLst/>
                <a:cxnLst/>
                <a:rect l="l" t="t" r="r" b="b"/>
                <a:pathLst>
                  <a:path w="1440" h="640" extrusionOk="0">
                    <a:moveTo>
                      <a:pt x="0" y="107"/>
                    </a:moveTo>
                    <a:lnTo>
                      <a:pt x="0" y="107"/>
                    </a:lnTo>
                    <a:cubicBezTo>
                      <a:pt x="0" y="48"/>
                      <a:pt x="48" y="0"/>
                      <a:pt x="107" y="0"/>
                    </a:cubicBezTo>
                    <a:lnTo>
                      <a:pt x="1333" y="0"/>
                    </a:lnTo>
                    <a:cubicBezTo>
                      <a:pt x="1392" y="0"/>
                      <a:pt x="1440" y="48"/>
                      <a:pt x="1440" y="107"/>
                    </a:cubicBezTo>
                    <a:lnTo>
                      <a:pt x="1440" y="533"/>
                    </a:lnTo>
                    <a:cubicBezTo>
                      <a:pt x="1440" y="592"/>
                      <a:pt x="1392" y="640"/>
                      <a:pt x="1333" y="640"/>
                    </a:cubicBezTo>
                    <a:lnTo>
                      <a:pt x="107" y="640"/>
                    </a:lnTo>
                    <a:cubicBezTo>
                      <a:pt x="48" y="640"/>
                      <a:pt x="0" y="592"/>
                      <a:pt x="0" y="533"/>
                    </a:cubicBezTo>
                    <a:lnTo>
                      <a:pt x="0" y="107"/>
                    </a:lnTo>
                    <a:close/>
                  </a:path>
                </a:pathLst>
              </a:custGeom>
              <a:noFill/>
              <a:ln w="25400" cap="flat" cmpd="sng">
                <a:solidFill>
                  <a:srgbClr val="40404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22"/>
              <p:cNvSpPr/>
              <p:nvPr/>
            </p:nvSpPr>
            <p:spPr>
              <a:xfrm>
                <a:off x="4649" y="1052"/>
                <a:ext cx="10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699" name="Google Shape;699;p22"/>
              <p:cNvSpPr/>
              <p:nvPr/>
            </p:nvSpPr>
            <p:spPr>
              <a:xfrm>
                <a:off x="4705" y="1052"/>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700" name="Google Shape;700;p22"/>
              <p:cNvSpPr/>
              <p:nvPr/>
            </p:nvSpPr>
            <p:spPr>
              <a:xfrm>
                <a:off x="4746" y="1052"/>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701" name="Google Shape;701;p22"/>
              <p:cNvSpPr/>
              <p:nvPr/>
            </p:nvSpPr>
            <p:spPr>
              <a:xfrm>
                <a:off x="4777" y="1052"/>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02" name="Google Shape;702;p22"/>
              <p:cNvSpPr/>
              <p:nvPr/>
            </p:nvSpPr>
            <p:spPr>
              <a:xfrm>
                <a:off x="4802" y="1052"/>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v</a:t>
                </a:r>
                <a:endParaRPr sz="1800" b="0" i="0" u="none" strike="noStrike" cap="none">
                  <a:solidFill>
                    <a:schemeClr val="dk1"/>
                  </a:solidFill>
                  <a:latin typeface="Arial"/>
                  <a:ea typeface="Arial"/>
                  <a:cs typeface="Arial"/>
                  <a:sym typeface="Arial"/>
                </a:endParaRPr>
              </a:p>
            </p:txBody>
          </p:sp>
          <p:sp>
            <p:nvSpPr>
              <p:cNvPr id="703" name="Google Shape;703;p22"/>
              <p:cNvSpPr/>
              <p:nvPr/>
            </p:nvSpPr>
            <p:spPr>
              <a:xfrm>
                <a:off x="4842" y="1052"/>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grpSp>
        <p:sp>
          <p:nvSpPr>
            <p:cNvPr id="704" name="Google Shape;704;p22"/>
            <p:cNvSpPr/>
            <p:nvPr/>
          </p:nvSpPr>
          <p:spPr>
            <a:xfrm>
              <a:off x="4881" y="1052"/>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5" name="Google Shape;705;p22"/>
            <p:cNvSpPr/>
            <p:nvPr/>
          </p:nvSpPr>
          <p:spPr>
            <a:xfrm>
              <a:off x="4905" y="1052"/>
              <a:ext cx="9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706" name="Google Shape;706;p22"/>
            <p:cNvSpPr/>
            <p:nvPr/>
          </p:nvSpPr>
          <p:spPr>
            <a:xfrm>
              <a:off x="4954" y="1052"/>
              <a:ext cx="94"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B</a:t>
              </a:r>
              <a:endParaRPr sz="1800" b="0" i="0" u="none" strike="noStrike" cap="none">
                <a:solidFill>
                  <a:schemeClr val="dk1"/>
                </a:solidFill>
                <a:latin typeface="Arial"/>
                <a:ea typeface="Arial"/>
                <a:cs typeface="Arial"/>
                <a:sym typeface="Arial"/>
              </a:endParaRPr>
            </a:p>
          </p:txBody>
        </p:sp>
        <p:sp>
          <p:nvSpPr>
            <p:cNvPr id="707" name="Google Shape;707;p22"/>
            <p:cNvSpPr/>
            <p:nvPr/>
          </p:nvSpPr>
          <p:spPr>
            <a:xfrm>
              <a:off x="5002" y="1052"/>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08" name="Google Shape;708;p22"/>
            <p:cNvSpPr/>
            <p:nvPr/>
          </p:nvSpPr>
          <p:spPr>
            <a:xfrm>
              <a:off x="5026" y="1052"/>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9" name="Google Shape;709;p22"/>
            <p:cNvSpPr/>
            <p:nvPr/>
          </p:nvSpPr>
          <p:spPr>
            <a:xfrm>
              <a:off x="5042" y="1052"/>
              <a:ext cx="9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710" name="Google Shape;710;p22"/>
            <p:cNvSpPr/>
            <p:nvPr/>
          </p:nvSpPr>
          <p:spPr>
            <a:xfrm>
              <a:off x="5090" y="1052"/>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711" name="Google Shape;711;p22"/>
            <p:cNvSpPr/>
            <p:nvPr/>
          </p:nvSpPr>
          <p:spPr>
            <a:xfrm>
              <a:off x="5130" y="1052"/>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712" name="Google Shape;712;p22"/>
            <p:cNvSpPr/>
            <p:nvPr/>
          </p:nvSpPr>
          <p:spPr>
            <a:xfrm>
              <a:off x="5162" y="1052"/>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713" name="Google Shape;713;p22"/>
            <p:cNvSpPr/>
            <p:nvPr/>
          </p:nvSpPr>
          <p:spPr>
            <a:xfrm>
              <a:off x="5186" y="1052"/>
              <a:ext cx="9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714" name="Google Shape;714;p22"/>
            <p:cNvSpPr/>
            <p:nvPr/>
          </p:nvSpPr>
          <p:spPr>
            <a:xfrm>
              <a:off x="5234" y="1052"/>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15" name="Google Shape;715;p22"/>
            <p:cNvSpPr/>
            <p:nvPr/>
          </p:nvSpPr>
          <p:spPr>
            <a:xfrm>
              <a:off x="5258" y="1052"/>
              <a:ext cx="84"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x</a:t>
              </a:r>
              <a:endParaRPr sz="1800" b="0" i="0" u="none" strike="noStrike" cap="none">
                <a:solidFill>
                  <a:schemeClr val="dk1"/>
                </a:solidFill>
                <a:latin typeface="Arial"/>
                <a:ea typeface="Arial"/>
                <a:cs typeface="Arial"/>
                <a:sym typeface="Arial"/>
              </a:endParaRPr>
            </a:p>
          </p:txBody>
        </p:sp>
        <p:sp>
          <p:nvSpPr>
            <p:cNvPr id="716" name="Google Shape;716;p22"/>
            <p:cNvSpPr/>
            <p:nvPr/>
          </p:nvSpPr>
          <p:spPr>
            <a:xfrm>
              <a:off x="5299" y="1052"/>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717" name="Google Shape;717;p22"/>
            <p:cNvSpPr/>
            <p:nvPr/>
          </p:nvSpPr>
          <p:spPr>
            <a:xfrm>
              <a:off x="5338" y="1052"/>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718" name="Google Shape;718;p22"/>
            <p:cNvSpPr/>
            <p:nvPr/>
          </p:nvSpPr>
          <p:spPr>
            <a:xfrm>
              <a:off x="5362" y="1052"/>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9" name="Google Shape;719;p22"/>
            <p:cNvSpPr/>
            <p:nvPr/>
          </p:nvSpPr>
          <p:spPr>
            <a:xfrm>
              <a:off x="4753" y="1148"/>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720" name="Google Shape;720;p22"/>
            <p:cNvSpPr/>
            <p:nvPr/>
          </p:nvSpPr>
          <p:spPr>
            <a:xfrm>
              <a:off x="4794" y="1148"/>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721" name="Google Shape;721;p22"/>
            <p:cNvSpPr/>
            <p:nvPr/>
          </p:nvSpPr>
          <p:spPr>
            <a:xfrm>
              <a:off x="4842" y="1148"/>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722" name="Google Shape;722;p22"/>
            <p:cNvSpPr/>
            <p:nvPr/>
          </p:nvSpPr>
          <p:spPr>
            <a:xfrm>
              <a:off x="4914" y="1148"/>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723" name="Google Shape;723;p22"/>
            <p:cNvSpPr/>
            <p:nvPr/>
          </p:nvSpPr>
          <p:spPr>
            <a:xfrm>
              <a:off x="4986" y="1148"/>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724" name="Google Shape;724;p22"/>
            <p:cNvSpPr/>
            <p:nvPr/>
          </p:nvSpPr>
          <p:spPr>
            <a:xfrm>
              <a:off x="5026" y="1148"/>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725" name="Google Shape;725;p22"/>
            <p:cNvSpPr/>
            <p:nvPr/>
          </p:nvSpPr>
          <p:spPr>
            <a:xfrm>
              <a:off x="5058" y="1148"/>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y</a:t>
              </a:r>
              <a:endParaRPr sz="1800" b="0" i="0" u="none" strike="noStrike" cap="none">
                <a:solidFill>
                  <a:schemeClr val="dk1"/>
                </a:solidFill>
                <a:latin typeface="Arial"/>
                <a:ea typeface="Arial"/>
                <a:cs typeface="Arial"/>
                <a:sym typeface="Arial"/>
              </a:endParaRPr>
            </a:p>
          </p:txBody>
        </p:sp>
        <p:sp>
          <p:nvSpPr>
            <p:cNvPr id="726" name="Google Shape;726;p22"/>
            <p:cNvSpPr/>
            <p:nvPr/>
          </p:nvSpPr>
          <p:spPr>
            <a:xfrm>
              <a:off x="5098" y="1148"/>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27" name="Google Shape;727;p22"/>
            <p:cNvSpPr/>
            <p:nvPr/>
          </p:nvSpPr>
          <p:spPr>
            <a:xfrm>
              <a:off x="5114" y="1148"/>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F</a:t>
              </a:r>
              <a:endParaRPr sz="1800" b="0" i="0" u="none" strike="noStrike" cap="none">
                <a:solidFill>
                  <a:schemeClr val="dk1"/>
                </a:solidFill>
                <a:latin typeface="Arial"/>
                <a:ea typeface="Arial"/>
                <a:cs typeface="Arial"/>
                <a:sym typeface="Arial"/>
              </a:endParaRPr>
            </a:p>
          </p:txBody>
        </p:sp>
        <p:sp>
          <p:nvSpPr>
            <p:cNvPr id="728" name="Google Shape;728;p22"/>
            <p:cNvSpPr/>
            <p:nvPr/>
          </p:nvSpPr>
          <p:spPr>
            <a:xfrm>
              <a:off x="5154" y="1148"/>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29" name="Google Shape;729;p22"/>
            <p:cNvSpPr/>
            <p:nvPr/>
          </p:nvSpPr>
          <p:spPr>
            <a:xfrm>
              <a:off x="5178" y="1148"/>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730" name="Google Shape;730;p22"/>
            <p:cNvSpPr/>
            <p:nvPr/>
          </p:nvSpPr>
          <p:spPr>
            <a:xfrm>
              <a:off x="5210" y="1148"/>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731" name="Google Shape;731;p22"/>
            <p:cNvSpPr/>
            <p:nvPr/>
          </p:nvSpPr>
          <p:spPr>
            <a:xfrm>
              <a:off x="5251" y="1148"/>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32" name="Google Shape;732;p22"/>
            <p:cNvSpPr/>
            <p:nvPr/>
          </p:nvSpPr>
          <p:spPr>
            <a:xfrm>
              <a:off x="4842" y="1244"/>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733" name="Google Shape;733;p22"/>
            <p:cNvSpPr/>
            <p:nvPr/>
          </p:nvSpPr>
          <p:spPr>
            <a:xfrm>
              <a:off x="4882" y="1244"/>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734" name="Google Shape;734;p22"/>
            <p:cNvSpPr/>
            <p:nvPr/>
          </p:nvSpPr>
          <p:spPr>
            <a:xfrm>
              <a:off x="4914" y="1244"/>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735" name="Google Shape;735;p22"/>
            <p:cNvSpPr/>
            <p:nvPr/>
          </p:nvSpPr>
          <p:spPr>
            <a:xfrm>
              <a:off x="4954" y="1244"/>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736" name="Google Shape;736;p22"/>
            <p:cNvSpPr/>
            <p:nvPr/>
          </p:nvSpPr>
          <p:spPr>
            <a:xfrm>
              <a:off x="4986" y="124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37" name="Google Shape;737;p22"/>
            <p:cNvSpPr/>
            <p:nvPr/>
          </p:nvSpPr>
          <p:spPr>
            <a:xfrm>
              <a:off x="5010" y="1244"/>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738" name="Google Shape;738;p22"/>
            <p:cNvSpPr/>
            <p:nvPr/>
          </p:nvSpPr>
          <p:spPr>
            <a:xfrm>
              <a:off x="5042" y="1244"/>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739" name="Google Shape;739;p22"/>
            <p:cNvSpPr/>
            <p:nvPr/>
          </p:nvSpPr>
          <p:spPr>
            <a:xfrm>
              <a:off x="5074" y="124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40" name="Google Shape;740;p22"/>
            <p:cNvSpPr/>
            <p:nvPr/>
          </p:nvSpPr>
          <p:spPr>
            <a:xfrm>
              <a:off x="5098" y="1244"/>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741" name="Google Shape;741;p22"/>
            <p:cNvSpPr/>
            <p:nvPr/>
          </p:nvSpPr>
          <p:spPr>
            <a:xfrm>
              <a:off x="5138" y="1244"/>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742" name="Google Shape;742;p22"/>
            <p:cNvSpPr/>
            <p:nvPr/>
          </p:nvSpPr>
          <p:spPr>
            <a:xfrm>
              <a:off x="2268" y="1178"/>
              <a:ext cx="193" cy="65"/>
            </a:xfrm>
            <a:custGeom>
              <a:avLst/>
              <a:gdLst/>
              <a:ahLst/>
              <a:cxnLst/>
              <a:rect l="l" t="t" r="r" b="b"/>
              <a:pathLst>
                <a:path w="321" h="108" extrusionOk="0">
                  <a:moveTo>
                    <a:pt x="231" y="1"/>
                  </a:moveTo>
                  <a:lnTo>
                    <a:pt x="231" y="1"/>
                  </a:lnTo>
                  <a:lnTo>
                    <a:pt x="321" y="54"/>
                  </a:lnTo>
                  <a:lnTo>
                    <a:pt x="231" y="106"/>
                  </a:lnTo>
                  <a:cubicBezTo>
                    <a:pt x="227" y="108"/>
                    <a:pt x="223" y="107"/>
                    <a:pt x="222" y="104"/>
                  </a:cubicBezTo>
                  <a:cubicBezTo>
                    <a:pt x="220" y="101"/>
                    <a:pt x="221" y="97"/>
                    <a:pt x="224" y="95"/>
                  </a:cubicBezTo>
                  <a:lnTo>
                    <a:pt x="283" y="61"/>
                  </a:lnTo>
                  <a:lnTo>
                    <a:pt x="0" y="61"/>
                  </a:lnTo>
                  <a:lnTo>
                    <a:pt x="0" y="47"/>
                  </a:lnTo>
                  <a:lnTo>
                    <a:pt x="283" y="47"/>
                  </a:lnTo>
                  <a:lnTo>
                    <a:pt x="224" y="13"/>
                  </a:lnTo>
                  <a:cubicBezTo>
                    <a:pt x="221" y="11"/>
                    <a:pt x="220" y="7"/>
                    <a:pt x="222" y="4"/>
                  </a:cubicBezTo>
                  <a:cubicBezTo>
                    <a:pt x="223" y="1"/>
                    <a:pt x="227" y="0"/>
                    <a:pt x="231" y="1"/>
                  </a:cubicBezTo>
                  <a:lnTo>
                    <a:pt x="231" y="1"/>
                  </a:lnTo>
                  <a:close/>
                </a:path>
              </a:pathLst>
            </a:custGeom>
            <a:solidFill>
              <a:srgbClr val="59595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22"/>
            <p:cNvSpPr/>
            <p:nvPr/>
          </p:nvSpPr>
          <p:spPr>
            <a:xfrm>
              <a:off x="3326" y="1178"/>
              <a:ext cx="193" cy="65"/>
            </a:xfrm>
            <a:custGeom>
              <a:avLst/>
              <a:gdLst/>
              <a:ahLst/>
              <a:cxnLst/>
              <a:rect l="l" t="t" r="r" b="b"/>
              <a:pathLst>
                <a:path w="321" h="108" extrusionOk="0">
                  <a:moveTo>
                    <a:pt x="231" y="1"/>
                  </a:moveTo>
                  <a:lnTo>
                    <a:pt x="231" y="1"/>
                  </a:lnTo>
                  <a:lnTo>
                    <a:pt x="321" y="54"/>
                  </a:lnTo>
                  <a:lnTo>
                    <a:pt x="231" y="106"/>
                  </a:lnTo>
                  <a:cubicBezTo>
                    <a:pt x="227" y="108"/>
                    <a:pt x="223" y="107"/>
                    <a:pt x="222" y="104"/>
                  </a:cubicBezTo>
                  <a:cubicBezTo>
                    <a:pt x="220" y="101"/>
                    <a:pt x="221" y="97"/>
                    <a:pt x="224" y="95"/>
                  </a:cubicBezTo>
                  <a:lnTo>
                    <a:pt x="283" y="61"/>
                  </a:lnTo>
                  <a:lnTo>
                    <a:pt x="0" y="61"/>
                  </a:lnTo>
                  <a:lnTo>
                    <a:pt x="0" y="47"/>
                  </a:lnTo>
                  <a:lnTo>
                    <a:pt x="283" y="47"/>
                  </a:lnTo>
                  <a:lnTo>
                    <a:pt x="224" y="13"/>
                  </a:lnTo>
                  <a:cubicBezTo>
                    <a:pt x="221" y="11"/>
                    <a:pt x="220" y="7"/>
                    <a:pt x="222" y="4"/>
                  </a:cubicBezTo>
                  <a:cubicBezTo>
                    <a:pt x="223" y="1"/>
                    <a:pt x="227" y="0"/>
                    <a:pt x="231" y="1"/>
                  </a:cubicBezTo>
                  <a:lnTo>
                    <a:pt x="231" y="1"/>
                  </a:lnTo>
                  <a:close/>
                </a:path>
              </a:pathLst>
            </a:custGeom>
            <a:solidFill>
              <a:srgbClr val="59595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22"/>
            <p:cNvSpPr/>
            <p:nvPr/>
          </p:nvSpPr>
          <p:spPr>
            <a:xfrm>
              <a:off x="4384" y="1178"/>
              <a:ext cx="193" cy="65"/>
            </a:xfrm>
            <a:custGeom>
              <a:avLst/>
              <a:gdLst/>
              <a:ahLst/>
              <a:cxnLst/>
              <a:rect l="l" t="t" r="r" b="b"/>
              <a:pathLst>
                <a:path w="321" h="108" extrusionOk="0">
                  <a:moveTo>
                    <a:pt x="231" y="1"/>
                  </a:moveTo>
                  <a:lnTo>
                    <a:pt x="231" y="1"/>
                  </a:lnTo>
                  <a:lnTo>
                    <a:pt x="321" y="54"/>
                  </a:lnTo>
                  <a:lnTo>
                    <a:pt x="231" y="106"/>
                  </a:lnTo>
                  <a:cubicBezTo>
                    <a:pt x="227" y="108"/>
                    <a:pt x="223" y="107"/>
                    <a:pt x="222" y="104"/>
                  </a:cubicBezTo>
                  <a:cubicBezTo>
                    <a:pt x="220" y="101"/>
                    <a:pt x="221" y="97"/>
                    <a:pt x="224" y="95"/>
                  </a:cubicBezTo>
                  <a:lnTo>
                    <a:pt x="283" y="61"/>
                  </a:lnTo>
                  <a:lnTo>
                    <a:pt x="0" y="61"/>
                  </a:lnTo>
                  <a:lnTo>
                    <a:pt x="0" y="47"/>
                  </a:lnTo>
                  <a:lnTo>
                    <a:pt x="283" y="47"/>
                  </a:lnTo>
                  <a:lnTo>
                    <a:pt x="224" y="13"/>
                  </a:lnTo>
                  <a:cubicBezTo>
                    <a:pt x="221" y="11"/>
                    <a:pt x="220" y="7"/>
                    <a:pt x="222" y="4"/>
                  </a:cubicBezTo>
                  <a:cubicBezTo>
                    <a:pt x="223" y="1"/>
                    <a:pt x="227" y="0"/>
                    <a:pt x="231" y="1"/>
                  </a:cubicBezTo>
                  <a:lnTo>
                    <a:pt x="231" y="1"/>
                  </a:lnTo>
                  <a:close/>
                </a:path>
              </a:pathLst>
            </a:custGeom>
            <a:solidFill>
              <a:srgbClr val="59595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22"/>
            <p:cNvSpPr/>
            <p:nvPr/>
          </p:nvSpPr>
          <p:spPr>
            <a:xfrm>
              <a:off x="4572" y="1688"/>
              <a:ext cx="866" cy="386"/>
            </a:xfrm>
            <a:custGeom>
              <a:avLst/>
              <a:gdLst/>
              <a:ahLst/>
              <a:cxnLst/>
              <a:rect l="l" t="t" r="r" b="b"/>
              <a:pathLst>
                <a:path w="1440" h="640" extrusionOk="0">
                  <a:moveTo>
                    <a:pt x="0" y="107"/>
                  </a:moveTo>
                  <a:lnTo>
                    <a:pt x="0" y="107"/>
                  </a:lnTo>
                  <a:lnTo>
                    <a:pt x="0" y="106"/>
                  </a:lnTo>
                  <a:lnTo>
                    <a:pt x="0" y="106"/>
                  </a:lnTo>
                  <a:lnTo>
                    <a:pt x="0" y="106"/>
                  </a:lnTo>
                  <a:lnTo>
                    <a:pt x="0" y="105"/>
                  </a:lnTo>
                  <a:lnTo>
                    <a:pt x="0" y="105"/>
                  </a:lnTo>
                  <a:lnTo>
                    <a:pt x="0" y="105"/>
                  </a:lnTo>
                  <a:lnTo>
                    <a:pt x="0" y="104"/>
                  </a:lnTo>
                  <a:lnTo>
                    <a:pt x="0" y="104"/>
                  </a:lnTo>
                  <a:lnTo>
                    <a:pt x="0" y="104"/>
                  </a:lnTo>
                  <a:lnTo>
                    <a:pt x="0" y="103"/>
                  </a:lnTo>
                  <a:lnTo>
                    <a:pt x="0" y="103"/>
                  </a:lnTo>
                  <a:lnTo>
                    <a:pt x="0" y="103"/>
                  </a:lnTo>
                  <a:lnTo>
                    <a:pt x="0" y="102"/>
                  </a:lnTo>
                  <a:lnTo>
                    <a:pt x="0" y="102"/>
                  </a:lnTo>
                  <a:lnTo>
                    <a:pt x="0" y="102"/>
                  </a:lnTo>
                  <a:lnTo>
                    <a:pt x="0" y="101"/>
                  </a:lnTo>
                  <a:lnTo>
                    <a:pt x="0" y="101"/>
                  </a:lnTo>
                  <a:lnTo>
                    <a:pt x="0" y="101"/>
                  </a:lnTo>
                  <a:lnTo>
                    <a:pt x="0" y="100"/>
                  </a:lnTo>
                  <a:lnTo>
                    <a:pt x="0" y="100"/>
                  </a:lnTo>
                  <a:lnTo>
                    <a:pt x="0" y="99"/>
                  </a:lnTo>
                  <a:lnTo>
                    <a:pt x="0" y="99"/>
                  </a:lnTo>
                  <a:lnTo>
                    <a:pt x="0" y="99"/>
                  </a:lnTo>
                  <a:lnTo>
                    <a:pt x="0" y="98"/>
                  </a:lnTo>
                  <a:lnTo>
                    <a:pt x="0" y="98"/>
                  </a:lnTo>
                  <a:lnTo>
                    <a:pt x="0" y="98"/>
                  </a:lnTo>
                  <a:lnTo>
                    <a:pt x="0" y="97"/>
                  </a:lnTo>
                  <a:lnTo>
                    <a:pt x="0" y="97"/>
                  </a:lnTo>
                  <a:lnTo>
                    <a:pt x="0" y="97"/>
                  </a:lnTo>
                  <a:lnTo>
                    <a:pt x="0" y="96"/>
                  </a:lnTo>
                  <a:lnTo>
                    <a:pt x="0" y="96"/>
                  </a:lnTo>
                  <a:lnTo>
                    <a:pt x="0" y="96"/>
                  </a:lnTo>
                  <a:lnTo>
                    <a:pt x="0" y="95"/>
                  </a:lnTo>
                  <a:lnTo>
                    <a:pt x="0" y="95"/>
                  </a:lnTo>
                  <a:lnTo>
                    <a:pt x="1" y="95"/>
                  </a:lnTo>
                  <a:lnTo>
                    <a:pt x="1" y="94"/>
                  </a:lnTo>
                  <a:lnTo>
                    <a:pt x="1" y="94"/>
                  </a:lnTo>
                  <a:lnTo>
                    <a:pt x="1" y="94"/>
                  </a:lnTo>
                  <a:lnTo>
                    <a:pt x="1" y="93"/>
                  </a:lnTo>
                  <a:lnTo>
                    <a:pt x="1" y="93"/>
                  </a:lnTo>
                  <a:lnTo>
                    <a:pt x="1" y="93"/>
                  </a:lnTo>
                  <a:lnTo>
                    <a:pt x="1" y="92"/>
                  </a:lnTo>
                  <a:lnTo>
                    <a:pt x="1" y="92"/>
                  </a:lnTo>
                  <a:lnTo>
                    <a:pt x="1" y="92"/>
                  </a:lnTo>
                  <a:lnTo>
                    <a:pt x="1" y="91"/>
                  </a:lnTo>
                  <a:lnTo>
                    <a:pt x="1" y="91"/>
                  </a:lnTo>
                  <a:lnTo>
                    <a:pt x="1" y="91"/>
                  </a:lnTo>
                  <a:lnTo>
                    <a:pt x="1" y="90"/>
                  </a:lnTo>
                  <a:lnTo>
                    <a:pt x="1" y="90"/>
                  </a:lnTo>
                  <a:lnTo>
                    <a:pt x="1" y="89"/>
                  </a:lnTo>
                  <a:lnTo>
                    <a:pt x="1" y="89"/>
                  </a:lnTo>
                  <a:lnTo>
                    <a:pt x="1" y="89"/>
                  </a:lnTo>
                  <a:lnTo>
                    <a:pt x="1" y="88"/>
                  </a:lnTo>
                  <a:lnTo>
                    <a:pt x="1" y="88"/>
                  </a:lnTo>
                  <a:lnTo>
                    <a:pt x="2" y="88"/>
                  </a:lnTo>
                  <a:lnTo>
                    <a:pt x="2" y="87"/>
                  </a:lnTo>
                  <a:lnTo>
                    <a:pt x="2" y="87"/>
                  </a:lnTo>
                  <a:lnTo>
                    <a:pt x="2" y="87"/>
                  </a:lnTo>
                  <a:lnTo>
                    <a:pt x="2" y="86"/>
                  </a:lnTo>
                  <a:lnTo>
                    <a:pt x="2" y="86"/>
                  </a:lnTo>
                  <a:lnTo>
                    <a:pt x="2" y="86"/>
                  </a:lnTo>
                  <a:lnTo>
                    <a:pt x="2" y="85"/>
                  </a:lnTo>
                  <a:lnTo>
                    <a:pt x="2" y="85"/>
                  </a:lnTo>
                  <a:lnTo>
                    <a:pt x="2" y="85"/>
                  </a:lnTo>
                  <a:lnTo>
                    <a:pt x="2" y="84"/>
                  </a:lnTo>
                  <a:lnTo>
                    <a:pt x="2" y="84"/>
                  </a:lnTo>
                  <a:lnTo>
                    <a:pt x="2" y="84"/>
                  </a:lnTo>
                  <a:lnTo>
                    <a:pt x="2" y="83"/>
                  </a:lnTo>
                  <a:lnTo>
                    <a:pt x="2" y="83"/>
                  </a:lnTo>
                  <a:lnTo>
                    <a:pt x="3" y="83"/>
                  </a:lnTo>
                  <a:lnTo>
                    <a:pt x="3" y="82"/>
                  </a:lnTo>
                  <a:lnTo>
                    <a:pt x="3" y="82"/>
                  </a:lnTo>
                  <a:lnTo>
                    <a:pt x="3" y="82"/>
                  </a:lnTo>
                  <a:lnTo>
                    <a:pt x="3" y="81"/>
                  </a:lnTo>
                  <a:lnTo>
                    <a:pt x="3" y="81"/>
                  </a:lnTo>
                  <a:lnTo>
                    <a:pt x="3" y="81"/>
                  </a:lnTo>
                  <a:lnTo>
                    <a:pt x="3" y="80"/>
                  </a:lnTo>
                  <a:lnTo>
                    <a:pt x="3" y="80"/>
                  </a:lnTo>
                  <a:lnTo>
                    <a:pt x="3" y="80"/>
                  </a:lnTo>
                  <a:lnTo>
                    <a:pt x="3" y="80"/>
                  </a:lnTo>
                  <a:lnTo>
                    <a:pt x="3" y="79"/>
                  </a:lnTo>
                  <a:lnTo>
                    <a:pt x="4" y="79"/>
                  </a:lnTo>
                  <a:lnTo>
                    <a:pt x="4" y="79"/>
                  </a:lnTo>
                  <a:lnTo>
                    <a:pt x="4" y="78"/>
                  </a:lnTo>
                  <a:lnTo>
                    <a:pt x="4" y="78"/>
                  </a:lnTo>
                  <a:lnTo>
                    <a:pt x="4" y="78"/>
                  </a:lnTo>
                  <a:lnTo>
                    <a:pt x="4" y="77"/>
                  </a:lnTo>
                  <a:lnTo>
                    <a:pt x="4" y="77"/>
                  </a:lnTo>
                  <a:lnTo>
                    <a:pt x="4" y="77"/>
                  </a:lnTo>
                  <a:lnTo>
                    <a:pt x="4" y="76"/>
                  </a:lnTo>
                  <a:lnTo>
                    <a:pt x="4" y="76"/>
                  </a:lnTo>
                  <a:lnTo>
                    <a:pt x="4" y="76"/>
                  </a:lnTo>
                  <a:lnTo>
                    <a:pt x="5" y="75"/>
                  </a:lnTo>
                  <a:lnTo>
                    <a:pt x="5" y="75"/>
                  </a:lnTo>
                  <a:lnTo>
                    <a:pt x="5" y="75"/>
                  </a:lnTo>
                  <a:lnTo>
                    <a:pt x="5" y="74"/>
                  </a:lnTo>
                  <a:lnTo>
                    <a:pt x="5" y="74"/>
                  </a:lnTo>
                  <a:lnTo>
                    <a:pt x="5" y="74"/>
                  </a:lnTo>
                  <a:lnTo>
                    <a:pt x="5" y="73"/>
                  </a:lnTo>
                  <a:lnTo>
                    <a:pt x="5" y="73"/>
                  </a:lnTo>
                  <a:lnTo>
                    <a:pt x="5" y="73"/>
                  </a:lnTo>
                  <a:lnTo>
                    <a:pt x="6" y="72"/>
                  </a:lnTo>
                  <a:lnTo>
                    <a:pt x="6" y="72"/>
                  </a:lnTo>
                  <a:lnTo>
                    <a:pt x="6" y="72"/>
                  </a:lnTo>
                  <a:lnTo>
                    <a:pt x="6" y="71"/>
                  </a:lnTo>
                  <a:lnTo>
                    <a:pt x="6" y="71"/>
                  </a:lnTo>
                  <a:lnTo>
                    <a:pt x="6" y="71"/>
                  </a:lnTo>
                  <a:lnTo>
                    <a:pt x="6" y="71"/>
                  </a:lnTo>
                  <a:lnTo>
                    <a:pt x="6" y="70"/>
                  </a:lnTo>
                  <a:lnTo>
                    <a:pt x="6" y="70"/>
                  </a:lnTo>
                  <a:lnTo>
                    <a:pt x="7" y="70"/>
                  </a:lnTo>
                  <a:lnTo>
                    <a:pt x="7" y="69"/>
                  </a:lnTo>
                  <a:lnTo>
                    <a:pt x="7" y="69"/>
                  </a:lnTo>
                  <a:lnTo>
                    <a:pt x="7" y="69"/>
                  </a:lnTo>
                  <a:lnTo>
                    <a:pt x="7" y="68"/>
                  </a:lnTo>
                  <a:lnTo>
                    <a:pt x="7" y="68"/>
                  </a:lnTo>
                  <a:lnTo>
                    <a:pt x="7" y="68"/>
                  </a:lnTo>
                  <a:lnTo>
                    <a:pt x="7" y="67"/>
                  </a:lnTo>
                  <a:lnTo>
                    <a:pt x="7" y="67"/>
                  </a:lnTo>
                  <a:lnTo>
                    <a:pt x="8" y="67"/>
                  </a:lnTo>
                  <a:lnTo>
                    <a:pt x="8" y="66"/>
                  </a:lnTo>
                  <a:lnTo>
                    <a:pt x="8" y="66"/>
                  </a:lnTo>
                  <a:lnTo>
                    <a:pt x="8" y="66"/>
                  </a:lnTo>
                  <a:lnTo>
                    <a:pt x="8" y="66"/>
                  </a:lnTo>
                  <a:lnTo>
                    <a:pt x="8" y="65"/>
                  </a:lnTo>
                  <a:lnTo>
                    <a:pt x="8" y="65"/>
                  </a:lnTo>
                  <a:lnTo>
                    <a:pt x="9" y="65"/>
                  </a:lnTo>
                  <a:lnTo>
                    <a:pt x="9" y="64"/>
                  </a:lnTo>
                  <a:lnTo>
                    <a:pt x="9" y="64"/>
                  </a:lnTo>
                  <a:lnTo>
                    <a:pt x="9" y="64"/>
                  </a:lnTo>
                  <a:lnTo>
                    <a:pt x="9" y="63"/>
                  </a:lnTo>
                  <a:lnTo>
                    <a:pt x="9" y="63"/>
                  </a:lnTo>
                  <a:lnTo>
                    <a:pt x="9" y="63"/>
                  </a:lnTo>
                  <a:lnTo>
                    <a:pt x="9" y="62"/>
                  </a:lnTo>
                  <a:lnTo>
                    <a:pt x="10" y="62"/>
                  </a:lnTo>
                  <a:lnTo>
                    <a:pt x="10" y="62"/>
                  </a:lnTo>
                  <a:lnTo>
                    <a:pt x="10" y="62"/>
                  </a:lnTo>
                  <a:lnTo>
                    <a:pt x="10" y="61"/>
                  </a:lnTo>
                  <a:lnTo>
                    <a:pt x="10" y="61"/>
                  </a:lnTo>
                  <a:lnTo>
                    <a:pt x="10" y="61"/>
                  </a:lnTo>
                  <a:lnTo>
                    <a:pt x="10" y="60"/>
                  </a:lnTo>
                  <a:lnTo>
                    <a:pt x="11" y="60"/>
                  </a:lnTo>
                  <a:lnTo>
                    <a:pt x="11" y="60"/>
                  </a:lnTo>
                  <a:lnTo>
                    <a:pt x="11" y="60"/>
                  </a:lnTo>
                  <a:lnTo>
                    <a:pt x="11" y="59"/>
                  </a:lnTo>
                  <a:lnTo>
                    <a:pt x="11" y="59"/>
                  </a:lnTo>
                  <a:lnTo>
                    <a:pt x="11" y="59"/>
                  </a:lnTo>
                  <a:lnTo>
                    <a:pt x="11" y="58"/>
                  </a:lnTo>
                  <a:lnTo>
                    <a:pt x="12" y="58"/>
                  </a:lnTo>
                  <a:lnTo>
                    <a:pt x="12" y="58"/>
                  </a:lnTo>
                  <a:lnTo>
                    <a:pt x="12" y="57"/>
                  </a:lnTo>
                  <a:lnTo>
                    <a:pt x="12" y="57"/>
                  </a:lnTo>
                  <a:lnTo>
                    <a:pt x="12" y="57"/>
                  </a:lnTo>
                  <a:lnTo>
                    <a:pt x="12" y="57"/>
                  </a:lnTo>
                  <a:lnTo>
                    <a:pt x="13" y="56"/>
                  </a:lnTo>
                  <a:lnTo>
                    <a:pt x="13" y="56"/>
                  </a:lnTo>
                  <a:lnTo>
                    <a:pt x="13" y="56"/>
                  </a:lnTo>
                  <a:lnTo>
                    <a:pt x="13" y="55"/>
                  </a:lnTo>
                  <a:lnTo>
                    <a:pt x="13" y="55"/>
                  </a:lnTo>
                  <a:lnTo>
                    <a:pt x="13" y="55"/>
                  </a:lnTo>
                  <a:lnTo>
                    <a:pt x="14" y="55"/>
                  </a:lnTo>
                  <a:lnTo>
                    <a:pt x="14" y="54"/>
                  </a:lnTo>
                  <a:lnTo>
                    <a:pt x="14" y="54"/>
                  </a:lnTo>
                  <a:lnTo>
                    <a:pt x="14" y="54"/>
                  </a:lnTo>
                  <a:lnTo>
                    <a:pt x="14" y="53"/>
                  </a:lnTo>
                  <a:lnTo>
                    <a:pt x="14" y="53"/>
                  </a:lnTo>
                  <a:lnTo>
                    <a:pt x="15" y="53"/>
                  </a:lnTo>
                  <a:lnTo>
                    <a:pt x="15" y="53"/>
                  </a:lnTo>
                  <a:lnTo>
                    <a:pt x="15" y="52"/>
                  </a:lnTo>
                  <a:lnTo>
                    <a:pt x="15" y="52"/>
                  </a:lnTo>
                  <a:lnTo>
                    <a:pt x="15" y="52"/>
                  </a:lnTo>
                  <a:lnTo>
                    <a:pt x="15" y="51"/>
                  </a:lnTo>
                  <a:lnTo>
                    <a:pt x="16" y="51"/>
                  </a:lnTo>
                  <a:lnTo>
                    <a:pt x="16" y="51"/>
                  </a:lnTo>
                  <a:lnTo>
                    <a:pt x="16" y="51"/>
                  </a:lnTo>
                  <a:lnTo>
                    <a:pt x="16" y="50"/>
                  </a:lnTo>
                  <a:lnTo>
                    <a:pt x="16" y="50"/>
                  </a:lnTo>
                  <a:lnTo>
                    <a:pt x="16" y="50"/>
                  </a:lnTo>
                  <a:lnTo>
                    <a:pt x="17" y="49"/>
                  </a:lnTo>
                  <a:lnTo>
                    <a:pt x="17" y="49"/>
                  </a:lnTo>
                  <a:lnTo>
                    <a:pt x="17" y="49"/>
                  </a:lnTo>
                  <a:lnTo>
                    <a:pt x="17" y="49"/>
                  </a:lnTo>
                  <a:lnTo>
                    <a:pt x="17" y="48"/>
                  </a:lnTo>
                  <a:lnTo>
                    <a:pt x="17" y="48"/>
                  </a:lnTo>
                  <a:lnTo>
                    <a:pt x="18" y="48"/>
                  </a:lnTo>
                  <a:lnTo>
                    <a:pt x="18" y="48"/>
                  </a:lnTo>
                  <a:lnTo>
                    <a:pt x="18" y="47"/>
                  </a:lnTo>
                  <a:lnTo>
                    <a:pt x="18" y="47"/>
                  </a:lnTo>
                  <a:lnTo>
                    <a:pt x="18" y="47"/>
                  </a:lnTo>
                  <a:lnTo>
                    <a:pt x="19" y="46"/>
                  </a:lnTo>
                  <a:lnTo>
                    <a:pt x="19" y="46"/>
                  </a:lnTo>
                  <a:lnTo>
                    <a:pt x="19" y="46"/>
                  </a:lnTo>
                  <a:lnTo>
                    <a:pt x="19" y="46"/>
                  </a:lnTo>
                  <a:lnTo>
                    <a:pt x="19" y="45"/>
                  </a:lnTo>
                  <a:lnTo>
                    <a:pt x="20" y="45"/>
                  </a:lnTo>
                  <a:lnTo>
                    <a:pt x="20" y="45"/>
                  </a:lnTo>
                  <a:lnTo>
                    <a:pt x="20" y="45"/>
                  </a:lnTo>
                  <a:lnTo>
                    <a:pt x="20" y="44"/>
                  </a:lnTo>
                  <a:lnTo>
                    <a:pt x="20" y="44"/>
                  </a:lnTo>
                  <a:lnTo>
                    <a:pt x="20" y="44"/>
                  </a:lnTo>
                  <a:lnTo>
                    <a:pt x="21" y="43"/>
                  </a:lnTo>
                  <a:lnTo>
                    <a:pt x="21" y="43"/>
                  </a:lnTo>
                  <a:lnTo>
                    <a:pt x="21" y="43"/>
                  </a:lnTo>
                  <a:lnTo>
                    <a:pt x="21" y="43"/>
                  </a:lnTo>
                  <a:lnTo>
                    <a:pt x="21" y="42"/>
                  </a:lnTo>
                  <a:lnTo>
                    <a:pt x="22" y="42"/>
                  </a:lnTo>
                  <a:lnTo>
                    <a:pt x="22" y="42"/>
                  </a:lnTo>
                  <a:lnTo>
                    <a:pt x="22" y="42"/>
                  </a:lnTo>
                  <a:lnTo>
                    <a:pt x="22" y="41"/>
                  </a:lnTo>
                  <a:lnTo>
                    <a:pt x="22" y="41"/>
                  </a:lnTo>
                  <a:lnTo>
                    <a:pt x="23" y="41"/>
                  </a:lnTo>
                  <a:lnTo>
                    <a:pt x="23" y="41"/>
                  </a:lnTo>
                  <a:lnTo>
                    <a:pt x="23" y="40"/>
                  </a:lnTo>
                  <a:lnTo>
                    <a:pt x="23" y="40"/>
                  </a:lnTo>
                  <a:lnTo>
                    <a:pt x="24" y="40"/>
                  </a:lnTo>
                  <a:lnTo>
                    <a:pt x="24" y="40"/>
                  </a:lnTo>
                  <a:lnTo>
                    <a:pt x="24" y="39"/>
                  </a:lnTo>
                  <a:lnTo>
                    <a:pt x="24" y="39"/>
                  </a:lnTo>
                  <a:lnTo>
                    <a:pt x="24" y="39"/>
                  </a:lnTo>
                  <a:lnTo>
                    <a:pt x="25" y="39"/>
                  </a:lnTo>
                  <a:lnTo>
                    <a:pt x="25" y="38"/>
                  </a:lnTo>
                  <a:lnTo>
                    <a:pt x="25" y="38"/>
                  </a:lnTo>
                  <a:lnTo>
                    <a:pt x="25" y="38"/>
                  </a:lnTo>
                  <a:lnTo>
                    <a:pt x="25" y="38"/>
                  </a:lnTo>
                  <a:lnTo>
                    <a:pt x="26" y="37"/>
                  </a:lnTo>
                  <a:lnTo>
                    <a:pt x="26" y="37"/>
                  </a:lnTo>
                  <a:lnTo>
                    <a:pt x="26" y="37"/>
                  </a:lnTo>
                  <a:lnTo>
                    <a:pt x="26" y="37"/>
                  </a:lnTo>
                  <a:lnTo>
                    <a:pt x="26" y="36"/>
                  </a:lnTo>
                  <a:lnTo>
                    <a:pt x="27" y="36"/>
                  </a:lnTo>
                  <a:lnTo>
                    <a:pt x="27" y="36"/>
                  </a:lnTo>
                  <a:lnTo>
                    <a:pt x="27" y="36"/>
                  </a:lnTo>
                  <a:lnTo>
                    <a:pt x="27" y="35"/>
                  </a:lnTo>
                  <a:lnTo>
                    <a:pt x="28" y="35"/>
                  </a:lnTo>
                  <a:lnTo>
                    <a:pt x="28" y="35"/>
                  </a:lnTo>
                  <a:lnTo>
                    <a:pt x="28" y="35"/>
                  </a:lnTo>
                  <a:lnTo>
                    <a:pt x="28" y="34"/>
                  </a:lnTo>
                  <a:lnTo>
                    <a:pt x="28" y="34"/>
                  </a:lnTo>
                  <a:lnTo>
                    <a:pt x="29" y="34"/>
                  </a:lnTo>
                  <a:lnTo>
                    <a:pt x="29" y="34"/>
                  </a:lnTo>
                  <a:lnTo>
                    <a:pt x="29" y="33"/>
                  </a:lnTo>
                  <a:lnTo>
                    <a:pt x="29" y="33"/>
                  </a:lnTo>
                  <a:lnTo>
                    <a:pt x="30" y="33"/>
                  </a:lnTo>
                  <a:lnTo>
                    <a:pt x="30" y="33"/>
                  </a:lnTo>
                  <a:lnTo>
                    <a:pt x="30" y="32"/>
                  </a:lnTo>
                  <a:lnTo>
                    <a:pt x="30" y="32"/>
                  </a:lnTo>
                  <a:lnTo>
                    <a:pt x="30" y="32"/>
                  </a:lnTo>
                  <a:lnTo>
                    <a:pt x="31" y="32"/>
                  </a:lnTo>
                  <a:lnTo>
                    <a:pt x="31" y="32"/>
                  </a:lnTo>
                  <a:lnTo>
                    <a:pt x="31" y="31"/>
                  </a:lnTo>
                  <a:lnTo>
                    <a:pt x="31" y="31"/>
                  </a:lnTo>
                  <a:lnTo>
                    <a:pt x="32" y="31"/>
                  </a:lnTo>
                  <a:lnTo>
                    <a:pt x="32" y="31"/>
                  </a:lnTo>
                  <a:lnTo>
                    <a:pt x="32" y="30"/>
                  </a:lnTo>
                  <a:lnTo>
                    <a:pt x="32" y="30"/>
                  </a:lnTo>
                  <a:lnTo>
                    <a:pt x="33" y="30"/>
                  </a:lnTo>
                  <a:lnTo>
                    <a:pt x="33" y="30"/>
                  </a:lnTo>
                  <a:lnTo>
                    <a:pt x="33" y="29"/>
                  </a:lnTo>
                  <a:lnTo>
                    <a:pt x="33" y="29"/>
                  </a:lnTo>
                  <a:lnTo>
                    <a:pt x="34" y="29"/>
                  </a:lnTo>
                  <a:lnTo>
                    <a:pt x="34" y="29"/>
                  </a:lnTo>
                  <a:lnTo>
                    <a:pt x="34" y="29"/>
                  </a:lnTo>
                  <a:lnTo>
                    <a:pt x="34" y="28"/>
                  </a:lnTo>
                  <a:lnTo>
                    <a:pt x="35" y="28"/>
                  </a:lnTo>
                  <a:lnTo>
                    <a:pt x="35" y="28"/>
                  </a:lnTo>
                  <a:lnTo>
                    <a:pt x="35" y="28"/>
                  </a:lnTo>
                  <a:lnTo>
                    <a:pt x="35" y="27"/>
                  </a:lnTo>
                  <a:lnTo>
                    <a:pt x="35" y="27"/>
                  </a:lnTo>
                  <a:lnTo>
                    <a:pt x="36" y="27"/>
                  </a:lnTo>
                  <a:lnTo>
                    <a:pt x="36" y="27"/>
                  </a:lnTo>
                  <a:lnTo>
                    <a:pt x="36" y="27"/>
                  </a:lnTo>
                  <a:lnTo>
                    <a:pt x="36" y="26"/>
                  </a:lnTo>
                  <a:lnTo>
                    <a:pt x="37" y="26"/>
                  </a:lnTo>
                  <a:lnTo>
                    <a:pt x="37" y="26"/>
                  </a:lnTo>
                  <a:lnTo>
                    <a:pt x="37" y="26"/>
                  </a:lnTo>
                  <a:lnTo>
                    <a:pt x="37" y="26"/>
                  </a:lnTo>
                  <a:lnTo>
                    <a:pt x="38" y="25"/>
                  </a:lnTo>
                  <a:lnTo>
                    <a:pt x="38" y="25"/>
                  </a:lnTo>
                  <a:lnTo>
                    <a:pt x="38" y="25"/>
                  </a:lnTo>
                  <a:lnTo>
                    <a:pt x="38" y="25"/>
                  </a:lnTo>
                  <a:lnTo>
                    <a:pt x="39" y="24"/>
                  </a:lnTo>
                  <a:lnTo>
                    <a:pt x="39" y="24"/>
                  </a:lnTo>
                  <a:lnTo>
                    <a:pt x="39" y="24"/>
                  </a:lnTo>
                  <a:lnTo>
                    <a:pt x="39" y="24"/>
                  </a:lnTo>
                  <a:lnTo>
                    <a:pt x="40" y="24"/>
                  </a:lnTo>
                  <a:lnTo>
                    <a:pt x="40" y="23"/>
                  </a:lnTo>
                  <a:lnTo>
                    <a:pt x="40" y="23"/>
                  </a:lnTo>
                  <a:lnTo>
                    <a:pt x="41" y="23"/>
                  </a:lnTo>
                  <a:lnTo>
                    <a:pt x="41" y="23"/>
                  </a:lnTo>
                  <a:lnTo>
                    <a:pt x="41" y="23"/>
                  </a:lnTo>
                  <a:lnTo>
                    <a:pt x="41" y="22"/>
                  </a:lnTo>
                  <a:lnTo>
                    <a:pt x="42" y="22"/>
                  </a:lnTo>
                  <a:lnTo>
                    <a:pt x="42" y="22"/>
                  </a:lnTo>
                  <a:lnTo>
                    <a:pt x="42" y="22"/>
                  </a:lnTo>
                  <a:lnTo>
                    <a:pt x="42" y="22"/>
                  </a:lnTo>
                  <a:lnTo>
                    <a:pt x="43" y="21"/>
                  </a:lnTo>
                  <a:lnTo>
                    <a:pt x="43" y="21"/>
                  </a:lnTo>
                  <a:lnTo>
                    <a:pt x="43" y="21"/>
                  </a:lnTo>
                  <a:lnTo>
                    <a:pt x="43" y="21"/>
                  </a:lnTo>
                  <a:lnTo>
                    <a:pt x="44" y="21"/>
                  </a:lnTo>
                  <a:lnTo>
                    <a:pt x="44" y="20"/>
                  </a:lnTo>
                  <a:lnTo>
                    <a:pt x="44" y="20"/>
                  </a:lnTo>
                  <a:lnTo>
                    <a:pt x="44" y="20"/>
                  </a:lnTo>
                  <a:lnTo>
                    <a:pt x="45" y="20"/>
                  </a:lnTo>
                  <a:lnTo>
                    <a:pt x="45" y="20"/>
                  </a:lnTo>
                  <a:lnTo>
                    <a:pt x="45" y="19"/>
                  </a:lnTo>
                  <a:lnTo>
                    <a:pt x="46" y="19"/>
                  </a:lnTo>
                  <a:lnTo>
                    <a:pt x="46" y="19"/>
                  </a:lnTo>
                  <a:lnTo>
                    <a:pt x="46" y="19"/>
                  </a:lnTo>
                  <a:lnTo>
                    <a:pt x="46" y="19"/>
                  </a:lnTo>
                  <a:lnTo>
                    <a:pt x="47" y="19"/>
                  </a:lnTo>
                  <a:lnTo>
                    <a:pt x="47" y="18"/>
                  </a:lnTo>
                  <a:lnTo>
                    <a:pt x="47" y="18"/>
                  </a:lnTo>
                  <a:lnTo>
                    <a:pt x="47" y="18"/>
                  </a:lnTo>
                  <a:lnTo>
                    <a:pt x="48" y="18"/>
                  </a:lnTo>
                  <a:lnTo>
                    <a:pt x="48" y="18"/>
                  </a:lnTo>
                  <a:lnTo>
                    <a:pt x="48" y="17"/>
                  </a:lnTo>
                  <a:lnTo>
                    <a:pt x="49" y="17"/>
                  </a:lnTo>
                  <a:lnTo>
                    <a:pt x="49" y="17"/>
                  </a:lnTo>
                  <a:lnTo>
                    <a:pt x="49" y="17"/>
                  </a:lnTo>
                  <a:moveTo>
                    <a:pt x="126" y="0"/>
                  </a:moveTo>
                  <a:lnTo>
                    <a:pt x="126" y="0"/>
                  </a:lnTo>
                  <a:lnTo>
                    <a:pt x="232" y="0"/>
                  </a:lnTo>
                  <a:moveTo>
                    <a:pt x="312" y="0"/>
                  </a:moveTo>
                  <a:lnTo>
                    <a:pt x="312" y="0"/>
                  </a:lnTo>
                  <a:lnTo>
                    <a:pt x="419" y="0"/>
                  </a:lnTo>
                  <a:moveTo>
                    <a:pt x="499" y="0"/>
                  </a:moveTo>
                  <a:lnTo>
                    <a:pt x="499" y="0"/>
                  </a:lnTo>
                  <a:lnTo>
                    <a:pt x="606" y="0"/>
                  </a:lnTo>
                  <a:moveTo>
                    <a:pt x="686" y="0"/>
                  </a:moveTo>
                  <a:lnTo>
                    <a:pt x="686" y="0"/>
                  </a:lnTo>
                  <a:lnTo>
                    <a:pt x="792" y="0"/>
                  </a:lnTo>
                  <a:moveTo>
                    <a:pt x="872" y="0"/>
                  </a:moveTo>
                  <a:lnTo>
                    <a:pt x="872" y="0"/>
                  </a:lnTo>
                  <a:lnTo>
                    <a:pt x="979" y="0"/>
                  </a:lnTo>
                  <a:moveTo>
                    <a:pt x="1059" y="0"/>
                  </a:moveTo>
                  <a:lnTo>
                    <a:pt x="1059" y="0"/>
                  </a:lnTo>
                  <a:lnTo>
                    <a:pt x="1166" y="0"/>
                  </a:lnTo>
                  <a:moveTo>
                    <a:pt x="1246" y="0"/>
                  </a:moveTo>
                  <a:lnTo>
                    <a:pt x="1246" y="0"/>
                  </a:lnTo>
                  <a:lnTo>
                    <a:pt x="1333" y="0"/>
                  </a:lnTo>
                  <a:lnTo>
                    <a:pt x="1334" y="0"/>
                  </a:lnTo>
                  <a:lnTo>
                    <a:pt x="1334" y="0"/>
                  </a:lnTo>
                  <a:lnTo>
                    <a:pt x="1334" y="0"/>
                  </a:lnTo>
                  <a:lnTo>
                    <a:pt x="1335" y="0"/>
                  </a:lnTo>
                  <a:lnTo>
                    <a:pt x="1335" y="0"/>
                  </a:lnTo>
                  <a:lnTo>
                    <a:pt x="1335" y="0"/>
                  </a:lnTo>
                  <a:lnTo>
                    <a:pt x="1336" y="0"/>
                  </a:lnTo>
                  <a:lnTo>
                    <a:pt x="1336" y="0"/>
                  </a:lnTo>
                  <a:lnTo>
                    <a:pt x="1336" y="0"/>
                  </a:lnTo>
                  <a:lnTo>
                    <a:pt x="1337" y="0"/>
                  </a:lnTo>
                  <a:lnTo>
                    <a:pt x="1337" y="0"/>
                  </a:lnTo>
                  <a:lnTo>
                    <a:pt x="1337" y="0"/>
                  </a:lnTo>
                  <a:lnTo>
                    <a:pt x="1338" y="0"/>
                  </a:lnTo>
                  <a:lnTo>
                    <a:pt x="1338" y="0"/>
                  </a:lnTo>
                  <a:lnTo>
                    <a:pt x="1338" y="0"/>
                  </a:lnTo>
                  <a:lnTo>
                    <a:pt x="1339" y="0"/>
                  </a:lnTo>
                  <a:lnTo>
                    <a:pt x="1339" y="0"/>
                  </a:lnTo>
                  <a:lnTo>
                    <a:pt x="1339" y="0"/>
                  </a:lnTo>
                  <a:lnTo>
                    <a:pt x="1340" y="0"/>
                  </a:lnTo>
                  <a:lnTo>
                    <a:pt x="1340" y="0"/>
                  </a:lnTo>
                  <a:lnTo>
                    <a:pt x="1341" y="0"/>
                  </a:lnTo>
                  <a:lnTo>
                    <a:pt x="1341" y="0"/>
                  </a:lnTo>
                  <a:lnTo>
                    <a:pt x="1341" y="0"/>
                  </a:lnTo>
                  <a:lnTo>
                    <a:pt x="1342" y="0"/>
                  </a:lnTo>
                  <a:lnTo>
                    <a:pt x="1342" y="1"/>
                  </a:lnTo>
                  <a:lnTo>
                    <a:pt x="1342" y="1"/>
                  </a:lnTo>
                  <a:lnTo>
                    <a:pt x="1343" y="1"/>
                  </a:lnTo>
                  <a:lnTo>
                    <a:pt x="1343" y="1"/>
                  </a:lnTo>
                  <a:lnTo>
                    <a:pt x="1343" y="1"/>
                  </a:lnTo>
                  <a:lnTo>
                    <a:pt x="1344" y="1"/>
                  </a:lnTo>
                  <a:lnTo>
                    <a:pt x="1344" y="1"/>
                  </a:lnTo>
                  <a:lnTo>
                    <a:pt x="1344" y="1"/>
                  </a:lnTo>
                  <a:lnTo>
                    <a:pt x="1345" y="1"/>
                  </a:lnTo>
                  <a:lnTo>
                    <a:pt x="1345" y="1"/>
                  </a:lnTo>
                  <a:lnTo>
                    <a:pt x="1345" y="1"/>
                  </a:lnTo>
                  <a:lnTo>
                    <a:pt x="1346" y="1"/>
                  </a:lnTo>
                  <a:lnTo>
                    <a:pt x="1346" y="1"/>
                  </a:lnTo>
                  <a:lnTo>
                    <a:pt x="1346" y="1"/>
                  </a:lnTo>
                  <a:lnTo>
                    <a:pt x="1347" y="1"/>
                  </a:lnTo>
                  <a:lnTo>
                    <a:pt x="1347" y="1"/>
                  </a:lnTo>
                  <a:lnTo>
                    <a:pt x="1347" y="1"/>
                  </a:lnTo>
                  <a:lnTo>
                    <a:pt x="1348" y="1"/>
                  </a:lnTo>
                  <a:lnTo>
                    <a:pt x="1348" y="1"/>
                  </a:lnTo>
                  <a:lnTo>
                    <a:pt x="1348" y="1"/>
                  </a:lnTo>
                  <a:lnTo>
                    <a:pt x="1349" y="1"/>
                  </a:lnTo>
                  <a:lnTo>
                    <a:pt x="1349" y="1"/>
                  </a:lnTo>
                  <a:lnTo>
                    <a:pt x="1349" y="1"/>
                  </a:lnTo>
                  <a:lnTo>
                    <a:pt x="1350" y="1"/>
                  </a:lnTo>
                  <a:lnTo>
                    <a:pt x="1350" y="2"/>
                  </a:lnTo>
                  <a:lnTo>
                    <a:pt x="1351" y="2"/>
                  </a:lnTo>
                  <a:lnTo>
                    <a:pt x="1351" y="2"/>
                  </a:lnTo>
                  <a:lnTo>
                    <a:pt x="1351" y="2"/>
                  </a:lnTo>
                  <a:lnTo>
                    <a:pt x="1352" y="2"/>
                  </a:lnTo>
                  <a:lnTo>
                    <a:pt x="1352" y="2"/>
                  </a:lnTo>
                  <a:lnTo>
                    <a:pt x="1352" y="2"/>
                  </a:lnTo>
                  <a:moveTo>
                    <a:pt x="1419" y="43"/>
                  </a:moveTo>
                  <a:lnTo>
                    <a:pt x="1419" y="43"/>
                  </a:lnTo>
                  <a:lnTo>
                    <a:pt x="1419" y="43"/>
                  </a:lnTo>
                  <a:lnTo>
                    <a:pt x="1419" y="43"/>
                  </a:lnTo>
                  <a:lnTo>
                    <a:pt x="1419" y="44"/>
                  </a:lnTo>
                  <a:lnTo>
                    <a:pt x="1419" y="44"/>
                  </a:lnTo>
                  <a:lnTo>
                    <a:pt x="1420" y="44"/>
                  </a:lnTo>
                  <a:lnTo>
                    <a:pt x="1420" y="45"/>
                  </a:lnTo>
                  <a:lnTo>
                    <a:pt x="1420" y="45"/>
                  </a:lnTo>
                  <a:lnTo>
                    <a:pt x="1420" y="45"/>
                  </a:lnTo>
                  <a:lnTo>
                    <a:pt x="1420" y="45"/>
                  </a:lnTo>
                  <a:lnTo>
                    <a:pt x="1421" y="46"/>
                  </a:lnTo>
                  <a:lnTo>
                    <a:pt x="1421" y="46"/>
                  </a:lnTo>
                  <a:lnTo>
                    <a:pt x="1421" y="46"/>
                  </a:lnTo>
                  <a:lnTo>
                    <a:pt x="1421" y="46"/>
                  </a:lnTo>
                  <a:lnTo>
                    <a:pt x="1421" y="47"/>
                  </a:lnTo>
                  <a:lnTo>
                    <a:pt x="1421" y="47"/>
                  </a:lnTo>
                  <a:lnTo>
                    <a:pt x="1422" y="47"/>
                  </a:lnTo>
                  <a:lnTo>
                    <a:pt x="1422" y="48"/>
                  </a:lnTo>
                  <a:lnTo>
                    <a:pt x="1422" y="48"/>
                  </a:lnTo>
                  <a:lnTo>
                    <a:pt x="1422" y="48"/>
                  </a:lnTo>
                  <a:lnTo>
                    <a:pt x="1422" y="48"/>
                  </a:lnTo>
                  <a:lnTo>
                    <a:pt x="1423" y="49"/>
                  </a:lnTo>
                  <a:lnTo>
                    <a:pt x="1423" y="49"/>
                  </a:lnTo>
                  <a:lnTo>
                    <a:pt x="1423" y="49"/>
                  </a:lnTo>
                  <a:lnTo>
                    <a:pt x="1423" y="49"/>
                  </a:lnTo>
                  <a:lnTo>
                    <a:pt x="1423" y="50"/>
                  </a:lnTo>
                  <a:lnTo>
                    <a:pt x="1423" y="50"/>
                  </a:lnTo>
                  <a:lnTo>
                    <a:pt x="1424" y="50"/>
                  </a:lnTo>
                  <a:lnTo>
                    <a:pt x="1424" y="51"/>
                  </a:lnTo>
                  <a:lnTo>
                    <a:pt x="1424" y="51"/>
                  </a:lnTo>
                  <a:lnTo>
                    <a:pt x="1424" y="51"/>
                  </a:lnTo>
                  <a:lnTo>
                    <a:pt x="1424" y="51"/>
                  </a:lnTo>
                  <a:lnTo>
                    <a:pt x="1424" y="52"/>
                  </a:lnTo>
                  <a:lnTo>
                    <a:pt x="1425" y="52"/>
                  </a:lnTo>
                  <a:lnTo>
                    <a:pt x="1425" y="52"/>
                  </a:lnTo>
                  <a:lnTo>
                    <a:pt x="1425" y="53"/>
                  </a:lnTo>
                  <a:lnTo>
                    <a:pt x="1425" y="53"/>
                  </a:lnTo>
                  <a:lnTo>
                    <a:pt x="1425" y="53"/>
                  </a:lnTo>
                  <a:lnTo>
                    <a:pt x="1425" y="53"/>
                  </a:lnTo>
                  <a:lnTo>
                    <a:pt x="1426" y="54"/>
                  </a:lnTo>
                  <a:lnTo>
                    <a:pt x="1426" y="54"/>
                  </a:lnTo>
                  <a:lnTo>
                    <a:pt x="1426" y="54"/>
                  </a:lnTo>
                  <a:lnTo>
                    <a:pt x="1426" y="55"/>
                  </a:lnTo>
                  <a:lnTo>
                    <a:pt x="1426" y="55"/>
                  </a:lnTo>
                  <a:lnTo>
                    <a:pt x="1426" y="55"/>
                  </a:lnTo>
                  <a:lnTo>
                    <a:pt x="1427" y="55"/>
                  </a:lnTo>
                  <a:lnTo>
                    <a:pt x="1427" y="56"/>
                  </a:lnTo>
                  <a:lnTo>
                    <a:pt x="1427" y="56"/>
                  </a:lnTo>
                  <a:lnTo>
                    <a:pt x="1427" y="56"/>
                  </a:lnTo>
                  <a:lnTo>
                    <a:pt x="1427" y="57"/>
                  </a:lnTo>
                  <a:lnTo>
                    <a:pt x="1427" y="57"/>
                  </a:lnTo>
                  <a:lnTo>
                    <a:pt x="1428" y="57"/>
                  </a:lnTo>
                  <a:lnTo>
                    <a:pt x="1428" y="57"/>
                  </a:lnTo>
                  <a:lnTo>
                    <a:pt x="1428" y="58"/>
                  </a:lnTo>
                  <a:lnTo>
                    <a:pt x="1428" y="58"/>
                  </a:lnTo>
                  <a:lnTo>
                    <a:pt x="1428" y="58"/>
                  </a:lnTo>
                  <a:lnTo>
                    <a:pt x="1428" y="59"/>
                  </a:lnTo>
                  <a:lnTo>
                    <a:pt x="1428" y="59"/>
                  </a:lnTo>
                  <a:lnTo>
                    <a:pt x="1429" y="59"/>
                  </a:lnTo>
                  <a:lnTo>
                    <a:pt x="1429" y="60"/>
                  </a:lnTo>
                  <a:lnTo>
                    <a:pt x="1429" y="60"/>
                  </a:lnTo>
                  <a:lnTo>
                    <a:pt x="1429" y="60"/>
                  </a:lnTo>
                  <a:lnTo>
                    <a:pt x="1429" y="60"/>
                  </a:lnTo>
                  <a:lnTo>
                    <a:pt x="1429" y="61"/>
                  </a:lnTo>
                  <a:lnTo>
                    <a:pt x="1430" y="61"/>
                  </a:lnTo>
                  <a:lnTo>
                    <a:pt x="1430" y="61"/>
                  </a:lnTo>
                  <a:lnTo>
                    <a:pt x="1430" y="62"/>
                  </a:lnTo>
                  <a:lnTo>
                    <a:pt x="1430" y="62"/>
                  </a:lnTo>
                  <a:lnTo>
                    <a:pt x="1430" y="62"/>
                  </a:lnTo>
                  <a:lnTo>
                    <a:pt x="1430" y="62"/>
                  </a:lnTo>
                  <a:lnTo>
                    <a:pt x="1430" y="63"/>
                  </a:lnTo>
                  <a:lnTo>
                    <a:pt x="1430" y="63"/>
                  </a:lnTo>
                  <a:lnTo>
                    <a:pt x="1431" y="63"/>
                  </a:lnTo>
                  <a:lnTo>
                    <a:pt x="1431" y="64"/>
                  </a:lnTo>
                  <a:lnTo>
                    <a:pt x="1431" y="64"/>
                  </a:lnTo>
                  <a:lnTo>
                    <a:pt x="1431" y="64"/>
                  </a:lnTo>
                  <a:lnTo>
                    <a:pt x="1431" y="65"/>
                  </a:lnTo>
                  <a:lnTo>
                    <a:pt x="1431" y="65"/>
                  </a:lnTo>
                  <a:lnTo>
                    <a:pt x="1431" y="65"/>
                  </a:lnTo>
                  <a:lnTo>
                    <a:pt x="1432" y="66"/>
                  </a:lnTo>
                  <a:lnTo>
                    <a:pt x="1432" y="66"/>
                  </a:lnTo>
                  <a:lnTo>
                    <a:pt x="1432" y="66"/>
                  </a:lnTo>
                  <a:lnTo>
                    <a:pt x="1432" y="66"/>
                  </a:lnTo>
                  <a:lnTo>
                    <a:pt x="1432" y="67"/>
                  </a:lnTo>
                  <a:lnTo>
                    <a:pt x="1432" y="67"/>
                  </a:lnTo>
                  <a:lnTo>
                    <a:pt x="1432" y="67"/>
                  </a:lnTo>
                  <a:lnTo>
                    <a:pt x="1432" y="68"/>
                  </a:lnTo>
                  <a:lnTo>
                    <a:pt x="1433" y="68"/>
                  </a:lnTo>
                  <a:lnTo>
                    <a:pt x="1433" y="68"/>
                  </a:lnTo>
                  <a:lnTo>
                    <a:pt x="1433" y="69"/>
                  </a:lnTo>
                  <a:lnTo>
                    <a:pt x="1433" y="69"/>
                  </a:lnTo>
                  <a:lnTo>
                    <a:pt x="1433" y="69"/>
                  </a:lnTo>
                  <a:lnTo>
                    <a:pt x="1433" y="70"/>
                  </a:lnTo>
                  <a:lnTo>
                    <a:pt x="1433" y="70"/>
                  </a:lnTo>
                  <a:lnTo>
                    <a:pt x="1433" y="70"/>
                  </a:lnTo>
                  <a:lnTo>
                    <a:pt x="1433" y="71"/>
                  </a:lnTo>
                  <a:lnTo>
                    <a:pt x="1434" y="71"/>
                  </a:lnTo>
                  <a:lnTo>
                    <a:pt x="1434" y="71"/>
                  </a:lnTo>
                  <a:lnTo>
                    <a:pt x="1434" y="71"/>
                  </a:lnTo>
                  <a:lnTo>
                    <a:pt x="1434" y="72"/>
                  </a:lnTo>
                  <a:lnTo>
                    <a:pt x="1434" y="72"/>
                  </a:lnTo>
                  <a:lnTo>
                    <a:pt x="1434" y="72"/>
                  </a:lnTo>
                  <a:lnTo>
                    <a:pt x="1434" y="73"/>
                  </a:lnTo>
                  <a:lnTo>
                    <a:pt x="1434" y="73"/>
                  </a:lnTo>
                  <a:lnTo>
                    <a:pt x="1434" y="73"/>
                  </a:lnTo>
                  <a:lnTo>
                    <a:pt x="1435" y="74"/>
                  </a:lnTo>
                  <a:lnTo>
                    <a:pt x="1435" y="74"/>
                  </a:lnTo>
                  <a:lnTo>
                    <a:pt x="1435" y="74"/>
                  </a:lnTo>
                  <a:lnTo>
                    <a:pt x="1435" y="75"/>
                  </a:lnTo>
                  <a:lnTo>
                    <a:pt x="1435" y="75"/>
                  </a:lnTo>
                  <a:lnTo>
                    <a:pt x="1435" y="75"/>
                  </a:lnTo>
                  <a:lnTo>
                    <a:pt x="1435" y="76"/>
                  </a:lnTo>
                  <a:lnTo>
                    <a:pt x="1435" y="76"/>
                  </a:lnTo>
                  <a:lnTo>
                    <a:pt x="1435" y="76"/>
                  </a:lnTo>
                  <a:lnTo>
                    <a:pt x="1435" y="77"/>
                  </a:lnTo>
                  <a:lnTo>
                    <a:pt x="1436" y="77"/>
                  </a:lnTo>
                  <a:lnTo>
                    <a:pt x="1436" y="77"/>
                  </a:lnTo>
                  <a:lnTo>
                    <a:pt x="1436" y="78"/>
                  </a:lnTo>
                  <a:lnTo>
                    <a:pt x="1436" y="78"/>
                  </a:lnTo>
                  <a:lnTo>
                    <a:pt x="1436" y="78"/>
                  </a:lnTo>
                  <a:lnTo>
                    <a:pt x="1436" y="79"/>
                  </a:lnTo>
                  <a:lnTo>
                    <a:pt x="1436" y="79"/>
                  </a:lnTo>
                  <a:lnTo>
                    <a:pt x="1436" y="79"/>
                  </a:lnTo>
                  <a:lnTo>
                    <a:pt x="1436" y="80"/>
                  </a:lnTo>
                  <a:lnTo>
                    <a:pt x="1436" y="80"/>
                  </a:lnTo>
                  <a:lnTo>
                    <a:pt x="1436" y="80"/>
                  </a:lnTo>
                  <a:lnTo>
                    <a:pt x="1437" y="80"/>
                  </a:lnTo>
                  <a:lnTo>
                    <a:pt x="1437" y="81"/>
                  </a:lnTo>
                  <a:lnTo>
                    <a:pt x="1437" y="81"/>
                  </a:lnTo>
                  <a:lnTo>
                    <a:pt x="1437" y="81"/>
                  </a:lnTo>
                  <a:lnTo>
                    <a:pt x="1437" y="82"/>
                  </a:lnTo>
                  <a:lnTo>
                    <a:pt x="1437" y="82"/>
                  </a:lnTo>
                  <a:lnTo>
                    <a:pt x="1437" y="82"/>
                  </a:lnTo>
                  <a:lnTo>
                    <a:pt x="1437" y="83"/>
                  </a:lnTo>
                  <a:lnTo>
                    <a:pt x="1437" y="83"/>
                  </a:lnTo>
                  <a:lnTo>
                    <a:pt x="1437" y="83"/>
                  </a:lnTo>
                  <a:lnTo>
                    <a:pt x="1437" y="84"/>
                  </a:lnTo>
                  <a:lnTo>
                    <a:pt x="1437" y="84"/>
                  </a:lnTo>
                  <a:lnTo>
                    <a:pt x="1437" y="84"/>
                  </a:lnTo>
                  <a:lnTo>
                    <a:pt x="1438" y="85"/>
                  </a:lnTo>
                  <a:lnTo>
                    <a:pt x="1438" y="85"/>
                  </a:lnTo>
                  <a:lnTo>
                    <a:pt x="1438" y="85"/>
                  </a:lnTo>
                  <a:lnTo>
                    <a:pt x="1438" y="86"/>
                  </a:lnTo>
                  <a:lnTo>
                    <a:pt x="1438" y="86"/>
                  </a:lnTo>
                  <a:lnTo>
                    <a:pt x="1438" y="86"/>
                  </a:lnTo>
                  <a:lnTo>
                    <a:pt x="1438" y="87"/>
                  </a:lnTo>
                  <a:lnTo>
                    <a:pt x="1438" y="87"/>
                  </a:lnTo>
                  <a:lnTo>
                    <a:pt x="1438" y="87"/>
                  </a:lnTo>
                  <a:lnTo>
                    <a:pt x="1438" y="88"/>
                  </a:lnTo>
                  <a:lnTo>
                    <a:pt x="1438" y="88"/>
                  </a:lnTo>
                  <a:lnTo>
                    <a:pt x="1438" y="88"/>
                  </a:lnTo>
                  <a:lnTo>
                    <a:pt x="1438" y="89"/>
                  </a:lnTo>
                  <a:lnTo>
                    <a:pt x="1438" y="89"/>
                  </a:lnTo>
                  <a:lnTo>
                    <a:pt x="1438" y="89"/>
                  </a:lnTo>
                  <a:lnTo>
                    <a:pt x="1438" y="90"/>
                  </a:lnTo>
                  <a:lnTo>
                    <a:pt x="1439" y="90"/>
                  </a:lnTo>
                  <a:lnTo>
                    <a:pt x="1439" y="91"/>
                  </a:lnTo>
                  <a:lnTo>
                    <a:pt x="1439" y="91"/>
                  </a:lnTo>
                  <a:lnTo>
                    <a:pt x="1439" y="91"/>
                  </a:lnTo>
                  <a:lnTo>
                    <a:pt x="1439" y="92"/>
                  </a:lnTo>
                  <a:lnTo>
                    <a:pt x="1439" y="92"/>
                  </a:lnTo>
                  <a:lnTo>
                    <a:pt x="1439" y="92"/>
                  </a:lnTo>
                  <a:lnTo>
                    <a:pt x="1439" y="93"/>
                  </a:lnTo>
                  <a:lnTo>
                    <a:pt x="1439" y="93"/>
                  </a:lnTo>
                  <a:lnTo>
                    <a:pt x="1439" y="93"/>
                  </a:lnTo>
                  <a:lnTo>
                    <a:pt x="1439" y="94"/>
                  </a:lnTo>
                  <a:lnTo>
                    <a:pt x="1439" y="94"/>
                  </a:lnTo>
                  <a:lnTo>
                    <a:pt x="1439" y="94"/>
                  </a:lnTo>
                  <a:lnTo>
                    <a:pt x="1439" y="95"/>
                  </a:lnTo>
                  <a:lnTo>
                    <a:pt x="1439" y="95"/>
                  </a:lnTo>
                  <a:lnTo>
                    <a:pt x="1439" y="95"/>
                  </a:lnTo>
                  <a:lnTo>
                    <a:pt x="1439" y="96"/>
                  </a:lnTo>
                  <a:lnTo>
                    <a:pt x="1439" y="96"/>
                  </a:lnTo>
                  <a:lnTo>
                    <a:pt x="1439" y="96"/>
                  </a:lnTo>
                  <a:lnTo>
                    <a:pt x="1439" y="97"/>
                  </a:lnTo>
                  <a:lnTo>
                    <a:pt x="1439" y="97"/>
                  </a:lnTo>
                  <a:lnTo>
                    <a:pt x="1439" y="97"/>
                  </a:lnTo>
                  <a:lnTo>
                    <a:pt x="1439" y="98"/>
                  </a:lnTo>
                  <a:lnTo>
                    <a:pt x="1439" y="98"/>
                  </a:lnTo>
                  <a:lnTo>
                    <a:pt x="1440" y="98"/>
                  </a:lnTo>
                  <a:lnTo>
                    <a:pt x="1440" y="99"/>
                  </a:lnTo>
                  <a:lnTo>
                    <a:pt x="1440" y="99"/>
                  </a:lnTo>
                  <a:lnTo>
                    <a:pt x="1440" y="99"/>
                  </a:lnTo>
                  <a:lnTo>
                    <a:pt x="1440" y="100"/>
                  </a:lnTo>
                  <a:lnTo>
                    <a:pt x="1440" y="100"/>
                  </a:lnTo>
                  <a:lnTo>
                    <a:pt x="1440" y="101"/>
                  </a:lnTo>
                  <a:lnTo>
                    <a:pt x="1440" y="101"/>
                  </a:lnTo>
                  <a:lnTo>
                    <a:pt x="1440" y="101"/>
                  </a:lnTo>
                  <a:lnTo>
                    <a:pt x="1440" y="102"/>
                  </a:lnTo>
                  <a:lnTo>
                    <a:pt x="1440" y="102"/>
                  </a:lnTo>
                  <a:lnTo>
                    <a:pt x="1440" y="102"/>
                  </a:lnTo>
                  <a:lnTo>
                    <a:pt x="1440" y="103"/>
                  </a:lnTo>
                  <a:lnTo>
                    <a:pt x="1440" y="103"/>
                  </a:lnTo>
                  <a:lnTo>
                    <a:pt x="1440" y="103"/>
                  </a:lnTo>
                  <a:lnTo>
                    <a:pt x="1440" y="104"/>
                  </a:lnTo>
                  <a:lnTo>
                    <a:pt x="1440" y="104"/>
                  </a:lnTo>
                  <a:lnTo>
                    <a:pt x="1440" y="104"/>
                  </a:lnTo>
                  <a:lnTo>
                    <a:pt x="1440" y="105"/>
                  </a:lnTo>
                  <a:lnTo>
                    <a:pt x="1440" y="105"/>
                  </a:lnTo>
                  <a:lnTo>
                    <a:pt x="1440" y="105"/>
                  </a:lnTo>
                  <a:lnTo>
                    <a:pt x="1440" y="106"/>
                  </a:lnTo>
                  <a:lnTo>
                    <a:pt x="1440" y="106"/>
                  </a:lnTo>
                  <a:lnTo>
                    <a:pt x="1440" y="106"/>
                  </a:lnTo>
                  <a:lnTo>
                    <a:pt x="1440" y="107"/>
                  </a:lnTo>
                  <a:lnTo>
                    <a:pt x="1440" y="145"/>
                  </a:lnTo>
                  <a:moveTo>
                    <a:pt x="1440" y="225"/>
                  </a:moveTo>
                  <a:lnTo>
                    <a:pt x="1440" y="225"/>
                  </a:lnTo>
                  <a:lnTo>
                    <a:pt x="1440" y="332"/>
                  </a:lnTo>
                  <a:moveTo>
                    <a:pt x="1440" y="412"/>
                  </a:moveTo>
                  <a:lnTo>
                    <a:pt x="1440" y="412"/>
                  </a:lnTo>
                  <a:lnTo>
                    <a:pt x="1440" y="518"/>
                  </a:lnTo>
                  <a:moveTo>
                    <a:pt x="1421" y="594"/>
                  </a:moveTo>
                  <a:lnTo>
                    <a:pt x="1421" y="594"/>
                  </a:lnTo>
                  <a:lnTo>
                    <a:pt x="1421" y="594"/>
                  </a:lnTo>
                  <a:lnTo>
                    <a:pt x="1421" y="595"/>
                  </a:lnTo>
                  <a:lnTo>
                    <a:pt x="1420" y="595"/>
                  </a:lnTo>
                  <a:lnTo>
                    <a:pt x="1420" y="595"/>
                  </a:lnTo>
                  <a:lnTo>
                    <a:pt x="1420" y="596"/>
                  </a:lnTo>
                  <a:lnTo>
                    <a:pt x="1420" y="596"/>
                  </a:lnTo>
                  <a:lnTo>
                    <a:pt x="1420" y="596"/>
                  </a:lnTo>
                  <a:lnTo>
                    <a:pt x="1419" y="596"/>
                  </a:lnTo>
                  <a:lnTo>
                    <a:pt x="1419" y="597"/>
                  </a:lnTo>
                  <a:lnTo>
                    <a:pt x="1419" y="597"/>
                  </a:lnTo>
                  <a:lnTo>
                    <a:pt x="1419" y="597"/>
                  </a:lnTo>
                  <a:lnTo>
                    <a:pt x="1419" y="597"/>
                  </a:lnTo>
                  <a:lnTo>
                    <a:pt x="1418" y="598"/>
                  </a:lnTo>
                  <a:lnTo>
                    <a:pt x="1418" y="598"/>
                  </a:lnTo>
                  <a:lnTo>
                    <a:pt x="1418" y="598"/>
                  </a:lnTo>
                  <a:lnTo>
                    <a:pt x="1418" y="598"/>
                  </a:lnTo>
                  <a:lnTo>
                    <a:pt x="1418" y="599"/>
                  </a:lnTo>
                  <a:lnTo>
                    <a:pt x="1417" y="599"/>
                  </a:lnTo>
                  <a:lnTo>
                    <a:pt x="1417" y="599"/>
                  </a:lnTo>
                  <a:lnTo>
                    <a:pt x="1417" y="599"/>
                  </a:lnTo>
                  <a:lnTo>
                    <a:pt x="1417" y="600"/>
                  </a:lnTo>
                  <a:lnTo>
                    <a:pt x="1417" y="600"/>
                  </a:lnTo>
                  <a:lnTo>
                    <a:pt x="1416" y="600"/>
                  </a:lnTo>
                  <a:lnTo>
                    <a:pt x="1416" y="601"/>
                  </a:lnTo>
                  <a:lnTo>
                    <a:pt x="1416" y="601"/>
                  </a:lnTo>
                  <a:lnTo>
                    <a:pt x="1416" y="601"/>
                  </a:lnTo>
                  <a:lnTo>
                    <a:pt x="1416" y="601"/>
                  </a:lnTo>
                  <a:lnTo>
                    <a:pt x="1415" y="602"/>
                  </a:lnTo>
                  <a:lnTo>
                    <a:pt x="1415" y="602"/>
                  </a:lnTo>
                  <a:lnTo>
                    <a:pt x="1415" y="602"/>
                  </a:lnTo>
                  <a:lnTo>
                    <a:pt x="1415" y="602"/>
                  </a:lnTo>
                  <a:lnTo>
                    <a:pt x="1414" y="603"/>
                  </a:lnTo>
                  <a:lnTo>
                    <a:pt x="1414" y="603"/>
                  </a:lnTo>
                  <a:lnTo>
                    <a:pt x="1414" y="603"/>
                  </a:lnTo>
                  <a:lnTo>
                    <a:pt x="1414" y="603"/>
                  </a:lnTo>
                  <a:lnTo>
                    <a:pt x="1414" y="604"/>
                  </a:lnTo>
                  <a:lnTo>
                    <a:pt x="1413" y="604"/>
                  </a:lnTo>
                  <a:lnTo>
                    <a:pt x="1413" y="604"/>
                  </a:lnTo>
                  <a:lnTo>
                    <a:pt x="1413" y="604"/>
                  </a:lnTo>
                  <a:lnTo>
                    <a:pt x="1413" y="605"/>
                  </a:lnTo>
                  <a:lnTo>
                    <a:pt x="1413" y="605"/>
                  </a:lnTo>
                  <a:lnTo>
                    <a:pt x="1412" y="605"/>
                  </a:lnTo>
                  <a:lnTo>
                    <a:pt x="1412" y="605"/>
                  </a:lnTo>
                  <a:lnTo>
                    <a:pt x="1412" y="605"/>
                  </a:lnTo>
                  <a:lnTo>
                    <a:pt x="1412" y="606"/>
                  </a:lnTo>
                  <a:lnTo>
                    <a:pt x="1411" y="606"/>
                  </a:lnTo>
                  <a:lnTo>
                    <a:pt x="1411" y="606"/>
                  </a:lnTo>
                  <a:lnTo>
                    <a:pt x="1411" y="606"/>
                  </a:lnTo>
                  <a:lnTo>
                    <a:pt x="1411" y="607"/>
                  </a:lnTo>
                  <a:lnTo>
                    <a:pt x="1411" y="607"/>
                  </a:lnTo>
                  <a:lnTo>
                    <a:pt x="1410" y="607"/>
                  </a:lnTo>
                  <a:lnTo>
                    <a:pt x="1410" y="607"/>
                  </a:lnTo>
                  <a:lnTo>
                    <a:pt x="1410" y="608"/>
                  </a:lnTo>
                  <a:lnTo>
                    <a:pt x="1410" y="608"/>
                  </a:lnTo>
                  <a:lnTo>
                    <a:pt x="1409" y="608"/>
                  </a:lnTo>
                  <a:lnTo>
                    <a:pt x="1409" y="608"/>
                  </a:lnTo>
                  <a:lnTo>
                    <a:pt x="1409" y="609"/>
                  </a:lnTo>
                  <a:lnTo>
                    <a:pt x="1409" y="609"/>
                  </a:lnTo>
                  <a:lnTo>
                    <a:pt x="1408" y="609"/>
                  </a:lnTo>
                  <a:lnTo>
                    <a:pt x="1408" y="609"/>
                  </a:lnTo>
                  <a:lnTo>
                    <a:pt x="1408" y="610"/>
                  </a:lnTo>
                  <a:lnTo>
                    <a:pt x="1408" y="610"/>
                  </a:lnTo>
                  <a:lnTo>
                    <a:pt x="1408" y="610"/>
                  </a:lnTo>
                  <a:lnTo>
                    <a:pt x="1407" y="610"/>
                  </a:lnTo>
                  <a:lnTo>
                    <a:pt x="1407" y="610"/>
                  </a:lnTo>
                  <a:lnTo>
                    <a:pt x="1407" y="611"/>
                  </a:lnTo>
                  <a:lnTo>
                    <a:pt x="1407" y="611"/>
                  </a:lnTo>
                  <a:lnTo>
                    <a:pt x="1406" y="611"/>
                  </a:lnTo>
                  <a:lnTo>
                    <a:pt x="1406" y="611"/>
                  </a:lnTo>
                  <a:lnTo>
                    <a:pt x="1406" y="612"/>
                  </a:lnTo>
                  <a:lnTo>
                    <a:pt x="1406" y="612"/>
                  </a:lnTo>
                  <a:lnTo>
                    <a:pt x="1405" y="612"/>
                  </a:lnTo>
                  <a:lnTo>
                    <a:pt x="1405" y="612"/>
                  </a:lnTo>
                  <a:lnTo>
                    <a:pt x="1405" y="612"/>
                  </a:lnTo>
                  <a:lnTo>
                    <a:pt x="1405" y="613"/>
                  </a:lnTo>
                  <a:lnTo>
                    <a:pt x="1404" y="613"/>
                  </a:lnTo>
                  <a:lnTo>
                    <a:pt x="1404" y="613"/>
                  </a:lnTo>
                  <a:lnTo>
                    <a:pt x="1404" y="613"/>
                  </a:lnTo>
                  <a:lnTo>
                    <a:pt x="1404" y="614"/>
                  </a:lnTo>
                  <a:lnTo>
                    <a:pt x="1403" y="614"/>
                  </a:lnTo>
                  <a:lnTo>
                    <a:pt x="1403" y="614"/>
                  </a:lnTo>
                  <a:lnTo>
                    <a:pt x="1403" y="614"/>
                  </a:lnTo>
                  <a:lnTo>
                    <a:pt x="1403" y="614"/>
                  </a:lnTo>
                  <a:lnTo>
                    <a:pt x="1402" y="615"/>
                  </a:lnTo>
                  <a:lnTo>
                    <a:pt x="1402" y="615"/>
                  </a:lnTo>
                  <a:lnTo>
                    <a:pt x="1402" y="615"/>
                  </a:lnTo>
                  <a:lnTo>
                    <a:pt x="1402" y="615"/>
                  </a:lnTo>
                  <a:lnTo>
                    <a:pt x="1401" y="615"/>
                  </a:lnTo>
                  <a:lnTo>
                    <a:pt x="1401" y="616"/>
                  </a:lnTo>
                  <a:lnTo>
                    <a:pt x="1401" y="616"/>
                  </a:lnTo>
                  <a:lnTo>
                    <a:pt x="1401" y="616"/>
                  </a:lnTo>
                  <a:lnTo>
                    <a:pt x="1400" y="616"/>
                  </a:lnTo>
                  <a:lnTo>
                    <a:pt x="1400" y="616"/>
                  </a:lnTo>
                  <a:lnTo>
                    <a:pt x="1400" y="617"/>
                  </a:lnTo>
                  <a:lnTo>
                    <a:pt x="1400" y="617"/>
                  </a:lnTo>
                  <a:lnTo>
                    <a:pt x="1399" y="617"/>
                  </a:lnTo>
                  <a:lnTo>
                    <a:pt x="1399" y="617"/>
                  </a:lnTo>
                  <a:lnTo>
                    <a:pt x="1399" y="618"/>
                  </a:lnTo>
                  <a:lnTo>
                    <a:pt x="1399" y="618"/>
                  </a:lnTo>
                  <a:lnTo>
                    <a:pt x="1398" y="618"/>
                  </a:lnTo>
                  <a:lnTo>
                    <a:pt x="1398" y="618"/>
                  </a:lnTo>
                  <a:lnTo>
                    <a:pt x="1398" y="618"/>
                  </a:lnTo>
                  <a:lnTo>
                    <a:pt x="1398" y="619"/>
                  </a:lnTo>
                  <a:lnTo>
                    <a:pt x="1397" y="619"/>
                  </a:lnTo>
                  <a:lnTo>
                    <a:pt x="1397" y="619"/>
                  </a:lnTo>
                  <a:lnTo>
                    <a:pt x="1397" y="619"/>
                  </a:lnTo>
                  <a:lnTo>
                    <a:pt x="1397" y="619"/>
                  </a:lnTo>
                  <a:lnTo>
                    <a:pt x="1396" y="620"/>
                  </a:lnTo>
                  <a:lnTo>
                    <a:pt x="1396" y="620"/>
                  </a:lnTo>
                  <a:lnTo>
                    <a:pt x="1396" y="620"/>
                  </a:lnTo>
                  <a:lnTo>
                    <a:pt x="1395" y="620"/>
                  </a:lnTo>
                  <a:lnTo>
                    <a:pt x="1395" y="620"/>
                  </a:lnTo>
                  <a:lnTo>
                    <a:pt x="1395" y="620"/>
                  </a:lnTo>
                  <a:lnTo>
                    <a:pt x="1395" y="621"/>
                  </a:lnTo>
                  <a:lnTo>
                    <a:pt x="1394" y="621"/>
                  </a:lnTo>
                  <a:lnTo>
                    <a:pt x="1394" y="621"/>
                  </a:lnTo>
                  <a:lnTo>
                    <a:pt x="1394" y="621"/>
                  </a:lnTo>
                  <a:lnTo>
                    <a:pt x="1394" y="621"/>
                  </a:lnTo>
                  <a:lnTo>
                    <a:pt x="1393" y="622"/>
                  </a:lnTo>
                  <a:lnTo>
                    <a:pt x="1393" y="622"/>
                  </a:lnTo>
                  <a:lnTo>
                    <a:pt x="1393" y="622"/>
                  </a:lnTo>
                  <a:lnTo>
                    <a:pt x="1392" y="622"/>
                  </a:lnTo>
                  <a:lnTo>
                    <a:pt x="1392" y="622"/>
                  </a:lnTo>
                  <a:lnTo>
                    <a:pt x="1392" y="623"/>
                  </a:lnTo>
                  <a:lnTo>
                    <a:pt x="1392" y="623"/>
                  </a:lnTo>
                  <a:lnTo>
                    <a:pt x="1391" y="623"/>
                  </a:lnTo>
                  <a:lnTo>
                    <a:pt x="1391" y="623"/>
                  </a:lnTo>
                  <a:lnTo>
                    <a:pt x="1391" y="623"/>
                  </a:lnTo>
                  <a:lnTo>
                    <a:pt x="1391" y="623"/>
                  </a:lnTo>
                  <a:lnTo>
                    <a:pt x="1390" y="624"/>
                  </a:lnTo>
                  <a:lnTo>
                    <a:pt x="1390" y="624"/>
                  </a:lnTo>
                  <a:lnTo>
                    <a:pt x="1390" y="624"/>
                  </a:lnTo>
                  <a:lnTo>
                    <a:pt x="1389" y="624"/>
                  </a:lnTo>
                  <a:lnTo>
                    <a:pt x="1389" y="624"/>
                  </a:lnTo>
                  <a:lnTo>
                    <a:pt x="1389" y="624"/>
                  </a:lnTo>
                  <a:lnTo>
                    <a:pt x="1389" y="625"/>
                  </a:lnTo>
                  <a:lnTo>
                    <a:pt x="1388" y="625"/>
                  </a:lnTo>
                  <a:lnTo>
                    <a:pt x="1388" y="625"/>
                  </a:lnTo>
                  <a:lnTo>
                    <a:pt x="1388" y="625"/>
                  </a:lnTo>
                  <a:lnTo>
                    <a:pt x="1387" y="625"/>
                  </a:lnTo>
                  <a:lnTo>
                    <a:pt x="1387" y="625"/>
                  </a:lnTo>
                  <a:lnTo>
                    <a:pt x="1387" y="626"/>
                  </a:lnTo>
                  <a:lnTo>
                    <a:pt x="1387" y="626"/>
                  </a:lnTo>
                  <a:lnTo>
                    <a:pt x="1386" y="626"/>
                  </a:lnTo>
                  <a:lnTo>
                    <a:pt x="1386" y="626"/>
                  </a:lnTo>
                  <a:lnTo>
                    <a:pt x="1386" y="626"/>
                  </a:lnTo>
                  <a:lnTo>
                    <a:pt x="1385" y="626"/>
                  </a:lnTo>
                  <a:lnTo>
                    <a:pt x="1385" y="627"/>
                  </a:lnTo>
                  <a:lnTo>
                    <a:pt x="1385" y="627"/>
                  </a:lnTo>
                  <a:lnTo>
                    <a:pt x="1385" y="627"/>
                  </a:lnTo>
                  <a:lnTo>
                    <a:pt x="1384" y="627"/>
                  </a:lnTo>
                  <a:lnTo>
                    <a:pt x="1384" y="627"/>
                  </a:lnTo>
                  <a:lnTo>
                    <a:pt x="1384" y="627"/>
                  </a:lnTo>
                  <a:lnTo>
                    <a:pt x="1383" y="628"/>
                  </a:lnTo>
                  <a:lnTo>
                    <a:pt x="1383" y="628"/>
                  </a:lnTo>
                  <a:lnTo>
                    <a:pt x="1383" y="628"/>
                  </a:lnTo>
                  <a:lnTo>
                    <a:pt x="1383" y="628"/>
                  </a:lnTo>
                  <a:lnTo>
                    <a:pt x="1382" y="628"/>
                  </a:lnTo>
                  <a:lnTo>
                    <a:pt x="1382" y="628"/>
                  </a:lnTo>
                  <a:lnTo>
                    <a:pt x="1382" y="629"/>
                  </a:lnTo>
                  <a:lnTo>
                    <a:pt x="1381" y="629"/>
                  </a:lnTo>
                  <a:lnTo>
                    <a:pt x="1381" y="629"/>
                  </a:lnTo>
                  <a:lnTo>
                    <a:pt x="1381" y="629"/>
                  </a:lnTo>
                  <a:lnTo>
                    <a:pt x="1380" y="629"/>
                  </a:lnTo>
                  <a:lnTo>
                    <a:pt x="1380" y="629"/>
                  </a:lnTo>
                  <a:lnTo>
                    <a:pt x="1380" y="629"/>
                  </a:lnTo>
                  <a:lnTo>
                    <a:pt x="1380" y="630"/>
                  </a:lnTo>
                  <a:lnTo>
                    <a:pt x="1379" y="630"/>
                  </a:lnTo>
                  <a:lnTo>
                    <a:pt x="1379" y="630"/>
                  </a:lnTo>
                  <a:lnTo>
                    <a:pt x="1379" y="630"/>
                  </a:lnTo>
                  <a:lnTo>
                    <a:pt x="1378" y="630"/>
                  </a:lnTo>
                  <a:lnTo>
                    <a:pt x="1378" y="630"/>
                  </a:lnTo>
                  <a:lnTo>
                    <a:pt x="1378" y="630"/>
                  </a:lnTo>
                  <a:lnTo>
                    <a:pt x="1378" y="631"/>
                  </a:lnTo>
                  <a:lnTo>
                    <a:pt x="1377" y="631"/>
                  </a:lnTo>
                  <a:lnTo>
                    <a:pt x="1377" y="631"/>
                  </a:lnTo>
                  <a:lnTo>
                    <a:pt x="1377" y="631"/>
                  </a:lnTo>
                  <a:lnTo>
                    <a:pt x="1376" y="631"/>
                  </a:lnTo>
                  <a:lnTo>
                    <a:pt x="1376" y="631"/>
                  </a:lnTo>
                  <a:lnTo>
                    <a:pt x="1376" y="631"/>
                  </a:lnTo>
                  <a:lnTo>
                    <a:pt x="1375" y="631"/>
                  </a:lnTo>
                  <a:lnTo>
                    <a:pt x="1375" y="632"/>
                  </a:lnTo>
                  <a:lnTo>
                    <a:pt x="1375" y="632"/>
                  </a:lnTo>
                  <a:lnTo>
                    <a:pt x="1374" y="632"/>
                  </a:lnTo>
                  <a:lnTo>
                    <a:pt x="1374" y="632"/>
                  </a:lnTo>
                  <a:lnTo>
                    <a:pt x="1374" y="632"/>
                  </a:lnTo>
                  <a:lnTo>
                    <a:pt x="1374" y="632"/>
                  </a:lnTo>
                  <a:lnTo>
                    <a:pt x="1373" y="632"/>
                  </a:lnTo>
                  <a:lnTo>
                    <a:pt x="1373" y="633"/>
                  </a:lnTo>
                  <a:lnTo>
                    <a:pt x="1373" y="633"/>
                  </a:lnTo>
                  <a:lnTo>
                    <a:pt x="1372" y="633"/>
                  </a:lnTo>
                  <a:lnTo>
                    <a:pt x="1372" y="633"/>
                  </a:lnTo>
                  <a:lnTo>
                    <a:pt x="1372" y="633"/>
                  </a:lnTo>
                  <a:lnTo>
                    <a:pt x="1371" y="633"/>
                  </a:lnTo>
                  <a:lnTo>
                    <a:pt x="1371" y="633"/>
                  </a:lnTo>
                  <a:lnTo>
                    <a:pt x="1371" y="633"/>
                  </a:lnTo>
                  <a:lnTo>
                    <a:pt x="1370" y="633"/>
                  </a:lnTo>
                  <a:lnTo>
                    <a:pt x="1370" y="634"/>
                  </a:lnTo>
                  <a:lnTo>
                    <a:pt x="1370" y="634"/>
                  </a:lnTo>
                  <a:lnTo>
                    <a:pt x="1369" y="634"/>
                  </a:lnTo>
                  <a:lnTo>
                    <a:pt x="1369" y="634"/>
                  </a:lnTo>
                  <a:lnTo>
                    <a:pt x="1369" y="634"/>
                  </a:lnTo>
                  <a:lnTo>
                    <a:pt x="1369" y="634"/>
                  </a:lnTo>
                  <a:lnTo>
                    <a:pt x="1368" y="634"/>
                  </a:lnTo>
                  <a:lnTo>
                    <a:pt x="1368" y="634"/>
                  </a:lnTo>
                  <a:lnTo>
                    <a:pt x="1368" y="634"/>
                  </a:lnTo>
                  <a:lnTo>
                    <a:pt x="1367" y="635"/>
                  </a:lnTo>
                  <a:lnTo>
                    <a:pt x="1367" y="635"/>
                  </a:lnTo>
                  <a:lnTo>
                    <a:pt x="1367" y="635"/>
                  </a:lnTo>
                  <a:lnTo>
                    <a:pt x="1366" y="635"/>
                  </a:lnTo>
                  <a:lnTo>
                    <a:pt x="1366" y="635"/>
                  </a:lnTo>
                  <a:lnTo>
                    <a:pt x="1366" y="635"/>
                  </a:lnTo>
                  <a:lnTo>
                    <a:pt x="1365" y="635"/>
                  </a:lnTo>
                  <a:lnTo>
                    <a:pt x="1365" y="635"/>
                  </a:lnTo>
                  <a:lnTo>
                    <a:pt x="1365" y="635"/>
                  </a:lnTo>
                  <a:lnTo>
                    <a:pt x="1364" y="636"/>
                  </a:lnTo>
                  <a:lnTo>
                    <a:pt x="1364" y="636"/>
                  </a:lnTo>
                  <a:lnTo>
                    <a:pt x="1364" y="636"/>
                  </a:lnTo>
                  <a:lnTo>
                    <a:pt x="1363" y="636"/>
                  </a:lnTo>
                  <a:lnTo>
                    <a:pt x="1363" y="636"/>
                  </a:lnTo>
                  <a:lnTo>
                    <a:pt x="1363" y="636"/>
                  </a:lnTo>
                  <a:lnTo>
                    <a:pt x="1362" y="636"/>
                  </a:lnTo>
                  <a:lnTo>
                    <a:pt x="1362" y="636"/>
                  </a:lnTo>
                  <a:lnTo>
                    <a:pt x="1362" y="636"/>
                  </a:lnTo>
                  <a:lnTo>
                    <a:pt x="1361" y="636"/>
                  </a:lnTo>
                  <a:lnTo>
                    <a:pt x="1361" y="636"/>
                  </a:lnTo>
                  <a:lnTo>
                    <a:pt x="1361" y="637"/>
                  </a:lnTo>
                  <a:lnTo>
                    <a:pt x="1360" y="637"/>
                  </a:lnTo>
                  <a:lnTo>
                    <a:pt x="1360" y="637"/>
                  </a:lnTo>
                  <a:lnTo>
                    <a:pt x="1360" y="637"/>
                  </a:lnTo>
                  <a:lnTo>
                    <a:pt x="1360" y="637"/>
                  </a:lnTo>
                  <a:lnTo>
                    <a:pt x="1359" y="637"/>
                  </a:lnTo>
                  <a:lnTo>
                    <a:pt x="1359" y="637"/>
                  </a:lnTo>
                  <a:lnTo>
                    <a:pt x="1359" y="637"/>
                  </a:lnTo>
                  <a:lnTo>
                    <a:pt x="1358" y="637"/>
                  </a:lnTo>
                  <a:lnTo>
                    <a:pt x="1358" y="637"/>
                  </a:lnTo>
                  <a:lnTo>
                    <a:pt x="1358" y="637"/>
                  </a:lnTo>
                  <a:lnTo>
                    <a:pt x="1357" y="637"/>
                  </a:lnTo>
                  <a:lnTo>
                    <a:pt x="1357" y="638"/>
                  </a:lnTo>
                  <a:lnTo>
                    <a:pt x="1357" y="638"/>
                  </a:lnTo>
                  <a:lnTo>
                    <a:pt x="1356" y="638"/>
                  </a:lnTo>
                  <a:lnTo>
                    <a:pt x="1356" y="638"/>
                  </a:lnTo>
                  <a:lnTo>
                    <a:pt x="1356" y="638"/>
                  </a:lnTo>
                  <a:lnTo>
                    <a:pt x="1355" y="638"/>
                  </a:lnTo>
                  <a:lnTo>
                    <a:pt x="1355" y="638"/>
                  </a:lnTo>
                  <a:lnTo>
                    <a:pt x="1355" y="638"/>
                  </a:lnTo>
                  <a:lnTo>
                    <a:pt x="1354" y="638"/>
                  </a:lnTo>
                  <a:lnTo>
                    <a:pt x="1354" y="638"/>
                  </a:lnTo>
                  <a:lnTo>
                    <a:pt x="1354" y="638"/>
                  </a:lnTo>
                  <a:lnTo>
                    <a:pt x="1353" y="638"/>
                  </a:lnTo>
                  <a:lnTo>
                    <a:pt x="1353" y="638"/>
                  </a:lnTo>
                  <a:lnTo>
                    <a:pt x="1353" y="638"/>
                  </a:lnTo>
                  <a:lnTo>
                    <a:pt x="1352" y="638"/>
                  </a:lnTo>
                  <a:lnTo>
                    <a:pt x="1352" y="639"/>
                  </a:lnTo>
                  <a:lnTo>
                    <a:pt x="1352" y="639"/>
                  </a:lnTo>
                  <a:lnTo>
                    <a:pt x="1351" y="639"/>
                  </a:lnTo>
                  <a:lnTo>
                    <a:pt x="1351" y="639"/>
                  </a:lnTo>
                  <a:lnTo>
                    <a:pt x="1351" y="639"/>
                  </a:lnTo>
                  <a:lnTo>
                    <a:pt x="1350" y="639"/>
                  </a:lnTo>
                  <a:lnTo>
                    <a:pt x="1350" y="639"/>
                  </a:lnTo>
                  <a:lnTo>
                    <a:pt x="1349" y="639"/>
                  </a:lnTo>
                  <a:lnTo>
                    <a:pt x="1349" y="639"/>
                  </a:lnTo>
                  <a:lnTo>
                    <a:pt x="1349" y="639"/>
                  </a:lnTo>
                  <a:lnTo>
                    <a:pt x="1348" y="639"/>
                  </a:lnTo>
                  <a:lnTo>
                    <a:pt x="1348" y="639"/>
                  </a:lnTo>
                  <a:lnTo>
                    <a:pt x="1348" y="639"/>
                  </a:lnTo>
                  <a:lnTo>
                    <a:pt x="1347" y="639"/>
                  </a:lnTo>
                  <a:lnTo>
                    <a:pt x="1347" y="639"/>
                  </a:lnTo>
                  <a:lnTo>
                    <a:pt x="1347" y="639"/>
                  </a:lnTo>
                  <a:lnTo>
                    <a:pt x="1346" y="639"/>
                  </a:lnTo>
                  <a:lnTo>
                    <a:pt x="1346" y="639"/>
                  </a:lnTo>
                  <a:lnTo>
                    <a:pt x="1346" y="639"/>
                  </a:lnTo>
                  <a:lnTo>
                    <a:pt x="1345" y="639"/>
                  </a:lnTo>
                  <a:lnTo>
                    <a:pt x="1345" y="640"/>
                  </a:lnTo>
                  <a:lnTo>
                    <a:pt x="1345" y="640"/>
                  </a:lnTo>
                  <a:lnTo>
                    <a:pt x="1344" y="640"/>
                  </a:lnTo>
                  <a:lnTo>
                    <a:pt x="1344" y="640"/>
                  </a:lnTo>
                  <a:lnTo>
                    <a:pt x="1344" y="640"/>
                  </a:lnTo>
                  <a:lnTo>
                    <a:pt x="1343" y="640"/>
                  </a:lnTo>
                  <a:lnTo>
                    <a:pt x="1343" y="640"/>
                  </a:lnTo>
                  <a:lnTo>
                    <a:pt x="1343" y="640"/>
                  </a:lnTo>
                  <a:lnTo>
                    <a:pt x="1342" y="640"/>
                  </a:lnTo>
                  <a:lnTo>
                    <a:pt x="1342" y="640"/>
                  </a:lnTo>
                  <a:lnTo>
                    <a:pt x="1342" y="640"/>
                  </a:lnTo>
                  <a:lnTo>
                    <a:pt x="1341" y="640"/>
                  </a:lnTo>
                  <a:lnTo>
                    <a:pt x="1341" y="640"/>
                  </a:lnTo>
                  <a:lnTo>
                    <a:pt x="1341" y="640"/>
                  </a:lnTo>
                  <a:lnTo>
                    <a:pt x="1340" y="640"/>
                  </a:lnTo>
                  <a:lnTo>
                    <a:pt x="1340" y="640"/>
                  </a:lnTo>
                  <a:lnTo>
                    <a:pt x="1339" y="640"/>
                  </a:lnTo>
                  <a:lnTo>
                    <a:pt x="1339" y="640"/>
                  </a:lnTo>
                  <a:lnTo>
                    <a:pt x="1339" y="640"/>
                  </a:lnTo>
                  <a:lnTo>
                    <a:pt x="1338" y="640"/>
                  </a:lnTo>
                  <a:lnTo>
                    <a:pt x="1338" y="640"/>
                  </a:lnTo>
                  <a:lnTo>
                    <a:pt x="1338" y="640"/>
                  </a:lnTo>
                  <a:lnTo>
                    <a:pt x="1337" y="640"/>
                  </a:lnTo>
                  <a:lnTo>
                    <a:pt x="1337" y="640"/>
                  </a:lnTo>
                  <a:lnTo>
                    <a:pt x="1337" y="640"/>
                  </a:lnTo>
                  <a:lnTo>
                    <a:pt x="1336" y="640"/>
                  </a:lnTo>
                  <a:lnTo>
                    <a:pt x="1336" y="640"/>
                  </a:lnTo>
                  <a:lnTo>
                    <a:pt x="1336" y="640"/>
                  </a:lnTo>
                  <a:lnTo>
                    <a:pt x="1335" y="640"/>
                  </a:lnTo>
                  <a:lnTo>
                    <a:pt x="1335" y="640"/>
                  </a:lnTo>
                  <a:lnTo>
                    <a:pt x="1335" y="640"/>
                  </a:lnTo>
                  <a:lnTo>
                    <a:pt x="1334" y="640"/>
                  </a:lnTo>
                  <a:lnTo>
                    <a:pt x="1334" y="640"/>
                  </a:lnTo>
                  <a:lnTo>
                    <a:pt x="1334" y="640"/>
                  </a:lnTo>
                  <a:lnTo>
                    <a:pt x="1333" y="640"/>
                  </a:lnTo>
                  <a:lnTo>
                    <a:pt x="1329" y="640"/>
                  </a:lnTo>
                  <a:moveTo>
                    <a:pt x="1249" y="640"/>
                  </a:moveTo>
                  <a:lnTo>
                    <a:pt x="1249" y="640"/>
                  </a:lnTo>
                  <a:lnTo>
                    <a:pt x="1143" y="640"/>
                  </a:lnTo>
                  <a:moveTo>
                    <a:pt x="1063" y="640"/>
                  </a:moveTo>
                  <a:lnTo>
                    <a:pt x="1063" y="640"/>
                  </a:lnTo>
                  <a:lnTo>
                    <a:pt x="956" y="640"/>
                  </a:lnTo>
                  <a:moveTo>
                    <a:pt x="876" y="640"/>
                  </a:moveTo>
                  <a:lnTo>
                    <a:pt x="876" y="640"/>
                  </a:lnTo>
                  <a:lnTo>
                    <a:pt x="769" y="640"/>
                  </a:lnTo>
                  <a:moveTo>
                    <a:pt x="689" y="640"/>
                  </a:moveTo>
                  <a:lnTo>
                    <a:pt x="689" y="640"/>
                  </a:lnTo>
                  <a:lnTo>
                    <a:pt x="583" y="640"/>
                  </a:lnTo>
                  <a:moveTo>
                    <a:pt x="503" y="640"/>
                  </a:moveTo>
                  <a:lnTo>
                    <a:pt x="503" y="640"/>
                  </a:lnTo>
                  <a:lnTo>
                    <a:pt x="396" y="640"/>
                  </a:lnTo>
                  <a:moveTo>
                    <a:pt x="316" y="640"/>
                  </a:moveTo>
                  <a:lnTo>
                    <a:pt x="316" y="640"/>
                  </a:lnTo>
                  <a:lnTo>
                    <a:pt x="209" y="640"/>
                  </a:lnTo>
                  <a:moveTo>
                    <a:pt x="129" y="640"/>
                  </a:moveTo>
                  <a:lnTo>
                    <a:pt x="129" y="640"/>
                  </a:lnTo>
                  <a:lnTo>
                    <a:pt x="107" y="640"/>
                  </a:lnTo>
                  <a:lnTo>
                    <a:pt x="106" y="640"/>
                  </a:lnTo>
                  <a:lnTo>
                    <a:pt x="106" y="640"/>
                  </a:lnTo>
                  <a:lnTo>
                    <a:pt x="105" y="640"/>
                  </a:lnTo>
                  <a:lnTo>
                    <a:pt x="105" y="640"/>
                  </a:lnTo>
                  <a:lnTo>
                    <a:pt x="105" y="640"/>
                  </a:lnTo>
                  <a:lnTo>
                    <a:pt x="104" y="640"/>
                  </a:lnTo>
                  <a:lnTo>
                    <a:pt x="104" y="640"/>
                  </a:lnTo>
                  <a:lnTo>
                    <a:pt x="104" y="640"/>
                  </a:lnTo>
                  <a:lnTo>
                    <a:pt x="103" y="640"/>
                  </a:lnTo>
                  <a:lnTo>
                    <a:pt x="103" y="640"/>
                  </a:lnTo>
                  <a:lnTo>
                    <a:pt x="103" y="640"/>
                  </a:lnTo>
                  <a:lnTo>
                    <a:pt x="102" y="640"/>
                  </a:lnTo>
                  <a:lnTo>
                    <a:pt x="102" y="640"/>
                  </a:lnTo>
                  <a:lnTo>
                    <a:pt x="102" y="640"/>
                  </a:lnTo>
                  <a:lnTo>
                    <a:pt x="101" y="640"/>
                  </a:lnTo>
                  <a:lnTo>
                    <a:pt x="101" y="640"/>
                  </a:lnTo>
                  <a:lnTo>
                    <a:pt x="101" y="640"/>
                  </a:lnTo>
                  <a:lnTo>
                    <a:pt x="100" y="640"/>
                  </a:lnTo>
                  <a:lnTo>
                    <a:pt x="100" y="640"/>
                  </a:lnTo>
                  <a:lnTo>
                    <a:pt x="99" y="640"/>
                  </a:lnTo>
                  <a:lnTo>
                    <a:pt x="99" y="640"/>
                  </a:lnTo>
                  <a:lnTo>
                    <a:pt x="99" y="640"/>
                  </a:lnTo>
                  <a:lnTo>
                    <a:pt x="98" y="640"/>
                  </a:lnTo>
                  <a:lnTo>
                    <a:pt x="98" y="640"/>
                  </a:lnTo>
                  <a:lnTo>
                    <a:pt x="98" y="640"/>
                  </a:lnTo>
                  <a:lnTo>
                    <a:pt x="97" y="640"/>
                  </a:lnTo>
                  <a:lnTo>
                    <a:pt x="97" y="640"/>
                  </a:lnTo>
                  <a:lnTo>
                    <a:pt x="97" y="640"/>
                  </a:lnTo>
                  <a:lnTo>
                    <a:pt x="96" y="640"/>
                  </a:lnTo>
                  <a:lnTo>
                    <a:pt x="96" y="640"/>
                  </a:lnTo>
                  <a:lnTo>
                    <a:pt x="96" y="640"/>
                  </a:lnTo>
                  <a:lnTo>
                    <a:pt x="95" y="640"/>
                  </a:lnTo>
                  <a:lnTo>
                    <a:pt x="95" y="640"/>
                  </a:lnTo>
                  <a:lnTo>
                    <a:pt x="95" y="640"/>
                  </a:lnTo>
                  <a:lnTo>
                    <a:pt x="94" y="639"/>
                  </a:lnTo>
                  <a:lnTo>
                    <a:pt x="94" y="639"/>
                  </a:lnTo>
                  <a:lnTo>
                    <a:pt x="94" y="639"/>
                  </a:lnTo>
                  <a:lnTo>
                    <a:pt x="93" y="639"/>
                  </a:lnTo>
                  <a:lnTo>
                    <a:pt x="93" y="639"/>
                  </a:lnTo>
                  <a:lnTo>
                    <a:pt x="93" y="639"/>
                  </a:lnTo>
                  <a:lnTo>
                    <a:pt x="92" y="639"/>
                  </a:lnTo>
                  <a:lnTo>
                    <a:pt x="92" y="639"/>
                  </a:lnTo>
                  <a:lnTo>
                    <a:pt x="92" y="639"/>
                  </a:lnTo>
                  <a:lnTo>
                    <a:pt x="91" y="639"/>
                  </a:lnTo>
                  <a:lnTo>
                    <a:pt x="91" y="639"/>
                  </a:lnTo>
                  <a:lnTo>
                    <a:pt x="91" y="639"/>
                  </a:lnTo>
                  <a:lnTo>
                    <a:pt x="90" y="639"/>
                  </a:lnTo>
                  <a:lnTo>
                    <a:pt x="90" y="639"/>
                  </a:lnTo>
                  <a:lnTo>
                    <a:pt x="90" y="639"/>
                  </a:lnTo>
                  <a:lnTo>
                    <a:pt x="89" y="639"/>
                  </a:lnTo>
                  <a:lnTo>
                    <a:pt x="89" y="639"/>
                  </a:lnTo>
                  <a:lnTo>
                    <a:pt x="88" y="639"/>
                  </a:lnTo>
                  <a:lnTo>
                    <a:pt x="88" y="639"/>
                  </a:lnTo>
                  <a:lnTo>
                    <a:pt x="88" y="639"/>
                  </a:lnTo>
                  <a:lnTo>
                    <a:pt x="87" y="638"/>
                  </a:lnTo>
                  <a:lnTo>
                    <a:pt x="87" y="638"/>
                  </a:lnTo>
                  <a:lnTo>
                    <a:pt x="87" y="638"/>
                  </a:lnTo>
                  <a:lnTo>
                    <a:pt x="86" y="638"/>
                  </a:lnTo>
                  <a:lnTo>
                    <a:pt x="86" y="638"/>
                  </a:lnTo>
                  <a:lnTo>
                    <a:pt x="86" y="638"/>
                  </a:lnTo>
                  <a:lnTo>
                    <a:pt x="85" y="638"/>
                  </a:lnTo>
                  <a:lnTo>
                    <a:pt x="85" y="638"/>
                  </a:lnTo>
                  <a:lnTo>
                    <a:pt x="85" y="638"/>
                  </a:lnTo>
                  <a:lnTo>
                    <a:pt x="84" y="638"/>
                  </a:lnTo>
                  <a:lnTo>
                    <a:pt x="84" y="638"/>
                  </a:lnTo>
                  <a:lnTo>
                    <a:pt x="84" y="638"/>
                  </a:lnTo>
                  <a:lnTo>
                    <a:pt x="83" y="638"/>
                  </a:lnTo>
                  <a:lnTo>
                    <a:pt x="83" y="638"/>
                  </a:lnTo>
                  <a:lnTo>
                    <a:pt x="83" y="638"/>
                  </a:lnTo>
                  <a:lnTo>
                    <a:pt x="82" y="637"/>
                  </a:lnTo>
                  <a:lnTo>
                    <a:pt x="82" y="637"/>
                  </a:lnTo>
                  <a:lnTo>
                    <a:pt x="82" y="637"/>
                  </a:lnTo>
                  <a:lnTo>
                    <a:pt x="81" y="637"/>
                  </a:lnTo>
                  <a:lnTo>
                    <a:pt x="81" y="637"/>
                  </a:lnTo>
                  <a:lnTo>
                    <a:pt x="81" y="637"/>
                  </a:lnTo>
                  <a:lnTo>
                    <a:pt x="80" y="637"/>
                  </a:lnTo>
                  <a:lnTo>
                    <a:pt x="80" y="637"/>
                  </a:lnTo>
                  <a:lnTo>
                    <a:pt x="80" y="637"/>
                  </a:lnTo>
                  <a:lnTo>
                    <a:pt x="80" y="637"/>
                  </a:lnTo>
                  <a:lnTo>
                    <a:pt x="79" y="637"/>
                  </a:lnTo>
                  <a:lnTo>
                    <a:pt x="79" y="637"/>
                  </a:lnTo>
                  <a:lnTo>
                    <a:pt x="79" y="636"/>
                  </a:lnTo>
                  <a:lnTo>
                    <a:pt x="78" y="636"/>
                  </a:lnTo>
                  <a:lnTo>
                    <a:pt x="78" y="636"/>
                  </a:lnTo>
                  <a:lnTo>
                    <a:pt x="78" y="636"/>
                  </a:lnTo>
                  <a:lnTo>
                    <a:pt x="77" y="636"/>
                  </a:lnTo>
                  <a:lnTo>
                    <a:pt x="77" y="636"/>
                  </a:lnTo>
                  <a:lnTo>
                    <a:pt x="77" y="636"/>
                  </a:lnTo>
                  <a:lnTo>
                    <a:pt x="76" y="636"/>
                  </a:lnTo>
                  <a:lnTo>
                    <a:pt x="76" y="636"/>
                  </a:lnTo>
                  <a:lnTo>
                    <a:pt x="76" y="636"/>
                  </a:lnTo>
                  <a:lnTo>
                    <a:pt x="75" y="636"/>
                  </a:lnTo>
                  <a:lnTo>
                    <a:pt x="75" y="635"/>
                  </a:lnTo>
                  <a:lnTo>
                    <a:pt x="75" y="635"/>
                  </a:lnTo>
                  <a:lnTo>
                    <a:pt x="74" y="635"/>
                  </a:lnTo>
                  <a:lnTo>
                    <a:pt x="74" y="635"/>
                  </a:lnTo>
                  <a:lnTo>
                    <a:pt x="74" y="635"/>
                  </a:lnTo>
                  <a:lnTo>
                    <a:pt x="73" y="635"/>
                  </a:lnTo>
                  <a:lnTo>
                    <a:pt x="73" y="635"/>
                  </a:lnTo>
                  <a:lnTo>
                    <a:pt x="73" y="635"/>
                  </a:lnTo>
                  <a:lnTo>
                    <a:pt x="72" y="635"/>
                  </a:lnTo>
                  <a:lnTo>
                    <a:pt x="72" y="634"/>
                  </a:lnTo>
                  <a:lnTo>
                    <a:pt x="72" y="634"/>
                  </a:lnTo>
                  <a:lnTo>
                    <a:pt x="71" y="634"/>
                  </a:lnTo>
                  <a:lnTo>
                    <a:pt x="71" y="634"/>
                  </a:lnTo>
                  <a:lnTo>
                    <a:pt x="71" y="634"/>
                  </a:lnTo>
                  <a:lnTo>
                    <a:pt x="71" y="634"/>
                  </a:lnTo>
                  <a:lnTo>
                    <a:pt x="70" y="634"/>
                  </a:lnTo>
                  <a:lnTo>
                    <a:pt x="70" y="634"/>
                  </a:lnTo>
                  <a:lnTo>
                    <a:pt x="70" y="634"/>
                  </a:lnTo>
                  <a:lnTo>
                    <a:pt x="69" y="633"/>
                  </a:lnTo>
                  <a:lnTo>
                    <a:pt x="69" y="633"/>
                  </a:lnTo>
                  <a:lnTo>
                    <a:pt x="69" y="633"/>
                  </a:lnTo>
                  <a:lnTo>
                    <a:pt x="68" y="633"/>
                  </a:lnTo>
                  <a:lnTo>
                    <a:pt x="68" y="633"/>
                  </a:lnTo>
                  <a:lnTo>
                    <a:pt x="68" y="633"/>
                  </a:lnTo>
                  <a:lnTo>
                    <a:pt x="67" y="633"/>
                  </a:lnTo>
                  <a:lnTo>
                    <a:pt x="67" y="633"/>
                  </a:lnTo>
                  <a:lnTo>
                    <a:pt x="67" y="633"/>
                  </a:lnTo>
                  <a:lnTo>
                    <a:pt x="66" y="632"/>
                  </a:lnTo>
                  <a:lnTo>
                    <a:pt x="66" y="632"/>
                  </a:lnTo>
                  <a:lnTo>
                    <a:pt x="66" y="632"/>
                  </a:lnTo>
                  <a:lnTo>
                    <a:pt x="66" y="632"/>
                  </a:lnTo>
                  <a:lnTo>
                    <a:pt x="65" y="632"/>
                  </a:lnTo>
                  <a:lnTo>
                    <a:pt x="65" y="632"/>
                  </a:lnTo>
                  <a:lnTo>
                    <a:pt x="65" y="632"/>
                  </a:lnTo>
                  <a:lnTo>
                    <a:pt x="64" y="631"/>
                  </a:lnTo>
                  <a:lnTo>
                    <a:pt x="64" y="631"/>
                  </a:lnTo>
                  <a:lnTo>
                    <a:pt x="64" y="631"/>
                  </a:lnTo>
                  <a:lnTo>
                    <a:pt x="63" y="631"/>
                  </a:lnTo>
                  <a:lnTo>
                    <a:pt x="63" y="631"/>
                  </a:lnTo>
                  <a:lnTo>
                    <a:pt x="63" y="631"/>
                  </a:lnTo>
                  <a:lnTo>
                    <a:pt x="62" y="631"/>
                  </a:lnTo>
                  <a:lnTo>
                    <a:pt x="62" y="631"/>
                  </a:lnTo>
                  <a:lnTo>
                    <a:pt x="62" y="630"/>
                  </a:lnTo>
                  <a:lnTo>
                    <a:pt x="62" y="630"/>
                  </a:lnTo>
                  <a:lnTo>
                    <a:pt x="61" y="630"/>
                  </a:lnTo>
                  <a:lnTo>
                    <a:pt x="61" y="630"/>
                  </a:lnTo>
                  <a:lnTo>
                    <a:pt x="61" y="630"/>
                  </a:lnTo>
                  <a:lnTo>
                    <a:pt x="60" y="630"/>
                  </a:lnTo>
                  <a:lnTo>
                    <a:pt x="60" y="630"/>
                  </a:lnTo>
                  <a:lnTo>
                    <a:pt x="60" y="629"/>
                  </a:lnTo>
                  <a:lnTo>
                    <a:pt x="59" y="629"/>
                  </a:lnTo>
                  <a:lnTo>
                    <a:pt x="59" y="629"/>
                  </a:lnTo>
                  <a:lnTo>
                    <a:pt x="59" y="629"/>
                  </a:lnTo>
                  <a:lnTo>
                    <a:pt x="59" y="629"/>
                  </a:lnTo>
                  <a:lnTo>
                    <a:pt x="58" y="629"/>
                  </a:lnTo>
                  <a:lnTo>
                    <a:pt x="58" y="629"/>
                  </a:lnTo>
                  <a:lnTo>
                    <a:pt x="58" y="628"/>
                  </a:lnTo>
                  <a:lnTo>
                    <a:pt x="57" y="628"/>
                  </a:lnTo>
                  <a:lnTo>
                    <a:pt x="57" y="628"/>
                  </a:lnTo>
                  <a:lnTo>
                    <a:pt x="57" y="628"/>
                  </a:lnTo>
                  <a:lnTo>
                    <a:pt x="57" y="628"/>
                  </a:lnTo>
                  <a:lnTo>
                    <a:pt x="56" y="628"/>
                  </a:lnTo>
                  <a:lnTo>
                    <a:pt x="56" y="627"/>
                  </a:lnTo>
                  <a:lnTo>
                    <a:pt x="56" y="627"/>
                  </a:lnTo>
                  <a:lnTo>
                    <a:pt x="55" y="627"/>
                  </a:lnTo>
                  <a:lnTo>
                    <a:pt x="55" y="627"/>
                  </a:lnTo>
                  <a:lnTo>
                    <a:pt x="55" y="627"/>
                  </a:lnTo>
                  <a:lnTo>
                    <a:pt x="54" y="627"/>
                  </a:lnTo>
                  <a:lnTo>
                    <a:pt x="54" y="626"/>
                  </a:lnTo>
                  <a:lnTo>
                    <a:pt x="54" y="626"/>
                  </a:lnTo>
                  <a:lnTo>
                    <a:pt x="54" y="626"/>
                  </a:lnTo>
                  <a:lnTo>
                    <a:pt x="53" y="626"/>
                  </a:lnTo>
                  <a:lnTo>
                    <a:pt x="53" y="626"/>
                  </a:lnTo>
                  <a:lnTo>
                    <a:pt x="53" y="626"/>
                  </a:lnTo>
                  <a:lnTo>
                    <a:pt x="52" y="625"/>
                  </a:lnTo>
                  <a:lnTo>
                    <a:pt x="52" y="625"/>
                  </a:lnTo>
                  <a:lnTo>
                    <a:pt x="52" y="625"/>
                  </a:lnTo>
                  <a:lnTo>
                    <a:pt x="52" y="625"/>
                  </a:lnTo>
                  <a:lnTo>
                    <a:pt x="51" y="625"/>
                  </a:lnTo>
                  <a:lnTo>
                    <a:pt x="51" y="625"/>
                  </a:lnTo>
                  <a:lnTo>
                    <a:pt x="51" y="624"/>
                  </a:lnTo>
                  <a:lnTo>
                    <a:pt x="50" y="624"/>
                  </a:lnTo>
                  <a:lnTo>
                    <a:pt x="50" y="624"/>
                  </a:lnTo>
                  <a:lnTo>
                    <a:pt x="50" y="624"/>
                  </a:lnTo>
                  <a:lnTo>
                    <a:pt x="50" y="624"/>
                  </a:lnTo>
                  <a:lnTo>
                    <a:pt x="49" y="624"/>
                  </a:lnTo>
                  <a:lnTo>
                    <a:pt x="49" y="623"/>
                  </a:lnTo>
                  <a:lnTo>
                    <a:pt x="49" y="623"/>
                  </a:lnTo>
                  <a:lnTo>
                    <a:pt x="49" y="623"/>
                  </a:lnTo>
                  <a:lnTo>
                    <a:pt x="48" y="623"/>
                  </a:lnTo>
                  <a:lnTo>
                    <a:pt x="48" y="623"/>
                  </a:lnTo>
                  <a:lnTo>
                    <a:pt x="48" y="623"/>
                  </a:lnTo>
                  <a:lnTo>
                    <a:pt x="47" y="622"/>
                  </a:lnTo>
                  <a:lnTo>
                    <a:pt x="47" y="622"/>
                  </a:lnTo>
                  <a:lnTo>
                    <a:pt x="47" y="622"/>
                  </a:lnTo>
                  <a:lnTo>
                    <a:pt x="47" y="622"/>
                  </a:lnTo>
                  <a:lnTo>
                    <a:pt x="46" y="622"/>
                  </a:lnTo>
                  <a:lnTo>
                    <a:pt x="46" y="621"/>
                  </a:lnTo>
                  <a:lnTo>
                    <a:pt x="46" y="621"/>
                  </a:lnTo>
                  <a:lnTo>
                    <a:pt x="46" y="621"/>
                  </a:lnTo>
                  <a:lnTo>
                    <a:pt x="45" y="621"/>
                  </a:lnTo>
                  <a:lnTo>
                    <a:pt x="45" y="621"/>
                  </a:lnTo>
                  <a:lnTo>
                    <a:pt x="45" y="620"/>
                  </a:lnTo>
                  <a:lnTo>
                    <a:pt x="44" y="620"/>
                  </a:lnTo>
                  <a:lnTo>
                    <a:pt x="44" y="620"/>
                  </a:lnTo>
                  <a:lnTo>
                    <a:pt x="44" y="620"/>
                  </a:lnTo>
                  <a:lnTo>
                    <a:pt x="44" y="620"/>
                  </a:lnTo>
                  <a:lnTo>
                    <a:pt x="43" y="620"/>
                  </a:lnTo>
                  <a:lnTo>
                    <a:pt x="43" y="619"/>
                  </a:lnTo>
                  <a:lnTo>
                    <a:pt x="43" y="619"/>
                  </a:lnTo>
                  <a:lnTo>
                    <a:pt x="43" y="619"/>
                  </a:lnTo>
                  <a:lnTo>
                    <a:pt x="42" y="619"/>
                  </a:lnTo>
                  <a:lnTo>
                    <a:pt x="42" y="619"/>
                  </a:lnTo>
                  <a:lnTo>
                    <a:pt x="42" y="618"/>
                  </a:lnTo>
                  <a:lnTo>
                    <a:pt x="42" y="618"/>
                  </a:lnTo>
                  <a:lnTo>
                    <a:pt x="41" y="618"/>
                  </a:lnTo>
                  <a:lnTo>
                    <a:pt x="41" y="618"/>
                  </a:lnTo>
                  <a:lnTo>
                    <a:pt x="41" y="618"/>
                  </a:lnTo>
                  <a:lnTo>
                    <a:pt x="41" y="617"/>
                  </a:lnTo>
                  <a:lnTo>
                    <a:pt x="40" y="617"/>
                  </a:lnTo>
                  <a:lnTo>
                    <a:pt x="40" y="617"/>
                  </a:lnTo>
                  <a:lnTo>
                    <a:pt x="40" y="617"/>
                  </a:lnTo>
                  <a:lnTo>
                    <a:pt x="39" y="616"/>
                  </a:lnTo>
                  <a:lnTo>
                    <a:pt x="39" y="616"/>
                  </a:lnTo>
                  <a:lnTo>
                    <a:pt x="39" y="616"/>
                  </a:lnTo>
                  <a:lnTo>
                    <a:pt x="39" y="616"/>
                  </a:lnTo>
                  <a:lnTo>
                    <a:pt x="38" y="616"/>
                  </a:lnTo>
                  <a:lnTo>
                    <a:pt x="38" y="615"/>
                  </a:lnTo>
                  <a:lnTo>
                    <a:pt x="38" y="615"/>
                  </a:lnTo>
                  <a:lnTo>
                    <a:pt x="38" y="615"/>
                  </a:lnTo>
                  <a:lnTo>
                    <a:pt x="37" y="615"/>
                  </a:lnTo>
                  <a:lnTo>
                    <a:pt x="37" y="615"/>
                  </a:lnTo>
                  <a:lnTo>
                    <a:pt x="37" y="614"/>
                  </a:lnTo>
                  <a:lnTo>
                    <a:pt x="37" y="614"/>
                  </a:lnTo>
                  <a:lnTo>
                    <a:pt x="36" y="614"/>
                  </a:lnTo>
                  <a:lnTo>
                    <a:pt x="36" y="614"/>
                  </a:lnTo>
                  <a:lnTo>
                    <a:pt x="36" y="614"/>
                  </a:lnTo>
                  <a:lnTo>
                    <a:pt x="36" y="613"/>
                  </a:lnTo>
                  <a:lnTo>
                    <a:pt x="35" y="613"/>
                  </a:lnTo>
                  <a:lnTo>
                    <a:pt x="35" y="613"/>
                  </a:lnTo>
                  <a:lnTo>
                    <a:pt x="35" y="613"/>
                  </a:lnTo>
                  <a:lnTo>
                    <a:pt x="35" y="612"/>
                  </a:lnTo>
                  <a:lnTo>
                    <a:pt x="35" y="612"/>
                  </a:lnTo>
                  <a:lnTo>
                    <a:pt x="34" y="612"/>
                  </a:lnTo>
                  <a:lnTo>
                    <a:pt x="34" y="612"/>
                  </a:lnTo>
                  <a:lnTo>
                    <a:pt x="34" y="612"/>
                  </a:lnTo>
                  <a:lnTo>
                    <a:pt x="34" y="611"/>
                  </a:lnTo>
                  <a:lnTo>
                    <a:pt x="33" y="611"/>
                  </a:lnTo>
                  <a:lnTo>
                    <a:pt x="33" y="611"/>
                  </a:lnTo>
                  <a:lnTo>
                    <a:pt x="33" y="611"/>
                  </a:lnTo>
                  <a:lnTo>
                    <a:pt x="33" y="610"/>
                  </a:lnTo>
                  <a:lnTo>
                    <a:pt x="32" y="610"/>
                  </a:lnTo>
                  <a:lnTo>
                    <a:pt x="32" y="610"/>
                  </a:lnTo>
                  <a:lnTo>
                    <a:pt x="32" y="610"/>
                  </a:lnTo>
                  <a:lnTo>
                    <a:pt x="32" y="610"/>
                  </a:lnTo>
                  <a:lnTo>
                    <a:pt x="31" y="609"/>
                  </a:lnTo>
                  <a:lnTo>
                    <a:pt x="31" y="609"/>
                  </a:lnTo>
                  <a:lnTo>
                    <a:pt x="31" y="609"/>
                  </a:lnTo>
                  <a:moveTo>
                    <a:pt x="0" y="537"/>
                  </a:moveTo>
                  <a:lnTo>
                    <a:pt x="0" y="537"/>
                  </a:lnTo>
                  <a:lnTo>
                    <a:pt x="0" y="537"/>
                  </a:lnTo>
                  <a:lnTo>
                    <a:pt x="0" y="537"/>
                  </a:lnTo>
                  <a:lnTo>
                    <a:pt x="0" y="536"/>
                  </a:lnTo>
                  <a:lnTo>
                    <a:pt x="0" y="536"/>
                  </a:lnTo>
                  <a:lnTo>
                    <a:pt x="0" y="536"/>
                  </a:lnTo>
                  <a:lnTo>
                    <a:pt x="0" y="535"/>
                  </a:lnTo>
                  <a:lnTo>
                    <a:pt x="0" y="535"/>
                  </a:lnTo>
                  <a:lnTo>
                    <a:pt x="0" y="535"/>
                  </a:lnTo>
                  <a:lnTo>
                    <a:pt x="0" y="534"/>
                  </a:lnTo>
                  <a:lnTo>
                    <a:pt x="0" y="534"/>
                  </a:lnTo>
                  <a:lnTo>
                    <a:pt x="0" y="533"/>
                  </a:lnTo>
                  <a:lnTo>
                    <a:pt x="0" y="430"/>
                  </a:lnTo>
                  <a:moveTo>
                    <a:pt x="0" y="350"/>
                  </a:moveTo>
                  <a:lnTo>
                    <a:pt x="0" y="350"/>
                  </a:lnTo>
                  <a:lnTo>
                    <a:pt x="0" y="244"/>
                  </a:lnTo>
                  <a:moveTo>
                    <a:pt x="0" y="164"/>
                  </a:moveTo>
                  <a:lnTo>
                    <a:pt x="0" y="164"/>
                  </a:lnTo>
                  <a:lnTo>
                    <a:pt x="0" y="107"/>
                  </a:lnTo>
                </a:path>
              </a:pathLst>
            </a:custGeom>
            <a:noFill/>
            <a:ln w="2540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22"/>
            <p:cNvSpPr/>
            <p:nvPr/>
          </p:nvSpPr>
          <p:spPr>
            <a:xfrm>
              <a:off x="4657" y="1825"/>
              <a:ext cx="9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747" name="Google Shape;747;p22"/>
            <p:cNvSpPr/>
            <p:nvPr/>
          </p:nvSpPr>
          <p:spPr>
            <a:xfrm>
              <a:off x="4705" y="1825"/>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748" name="Google Shape;748;p22"/>
            <p:cNvSpPr/>
            <p:nvPr/>
          </p:nvSpPr>
          <p:spPr>
            <a:xfrm>
              <a:off x="4746" y="1825"/>
              <a:ext cx="9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749" name="Google Shape;749;p22"/>
            <p:cNvSpPr/>
            <p:nvPr/>
          </p:nvSpPr>
          <p:spPr>
            <a:xfrm>
              <a:off x="4794" y="1825"/>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50" name="Google Shape;750;p22"/>
            <p:cNvSpPr/>
            <p:nvPr/>
          </p:nvSpPr>
          <p:spPr>
            <a:xfrm>
              <a:off x="4818" y="1825"/>
              <a:ext cx="6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51" name="Google Shape;751;p22"/>
            <p:cNvSpPr/>
            <p:nvPr/>
          </p:nvSpPr>
          <p:spPr>
            <a:xfrm>
              <a:off x="4842" y="1825"/>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52" name="Google Shape;752;p22"/>
            <p:cNvSpPr/>
            <p:nvPr/>
          </p:nvSpPr>
          <p:spPr>
            <a:xfrm>
              <a:off x="4857" y="1825"/>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753" name="Google Shape;753;p22"/>
            <p:cNvSpPr/>
            <p:nvPr/>
          </p:nvSpPr>
          <p:spPr>
            <a:xfrm>
              <a:off x="4898" y="1825"/>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754" name="Google Shape;754;p22"/>
            <p:cNvSpPr/>
            <p:nvPr/>
          </p:nvSpPr>
          <p:spPr>
            <a:xfrm>
              <a:off x="4946" y="1825"/>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755" name="Google Shape;755;p22"/>
            <p:cNvSpPr/>
            <p:nvPr/>
          </p:nvSpPr>
          <p:spPr>
            <a:xfrm>
              <a:off x="5018" y="1825"/>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756" name="Google Shape;756;p22"/>
            <p:cNvSpPr/>
            <p:nvPr/>
          </p:nvSpPr>
          <p:spPr>
            <a:xfrm>
              <a:off x="5090" y="1825"/>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757" name="Google Shape;757;p22"/>
            <p:cNvSpPr/>
            <p:nvPr/>
          </p:nvSpPr>
          <p:spPr>
            <a:xfrm>
              <a:off x="5130" y="1825"/>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758" name="Google Shape;758;p22"/>
            <p:cNvSpPr/>
            <p:nvPr/>
          </p:nvSpPr>
          <p:spPr>
            <a:xfrm>
              <a:off x="5162" y="1825"/>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y</a:t>
              </a:r>
              <a:endParaRPr sz="1800" b="0" i="0" u="none" strike="noStrike" cap="none">
                <a:solidFill>
                  <a:schemeClr val="dk1"/>
                </a:solidFill>
                <a:latin typeface="Arial"/>
                <a:ea typeface="Arial"/>
                <a:cs typeface="Arial"/>
                <a:sym typeface="Arial"/>
              </a:endParaRPr>
            </a:p>
          </p:txBody>
        </p:sp>
        <p:sp>
          <p:nvSpPr>
            <p:cNvPr id="759" name="Google Shape;759;p22"/>
            <p:cNvSpPr/>
            <p:nvPr/>
          </p:nvSpPr>
          <p:spPr>
            <a:xfrm>
              <a:off x="5202" y="1825"/>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60" name="Google Shape;760;p22"/>
            <p:cNvSpPr/>
            <p:nvPr/>
          </p:nvSpPr>
          <p:spPr>
            <a:xfrm>
              <a:off x="5219" y="1825"/>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F</a:t>
              </a:r>
              <a:endParaRPr sz="1800" b="0" i="0" u="none" strike="noStrike" cap="none">
                <a:solidFill>
                  <a:schemeClr val="dk1"/>
                </a:solidFill>
                <a:latin typeface="Arial"/>
                <a:ea typeface="Arial"/>
                <a:cs typeface="Arial"/>
                <a:sym typeface="Arial"/>
              </a:endParaRPr>
            </a:p>
          </p:txBody>
        </p:sp>
        <p:sp>
          <p:nvSpPr>
            <p:cNvPr id="761" name="Google Shape;761;p22"/>
            <p:cNvSpPr/>
            <p:nvPr/>
          </p:nvSpPr>
          <p:spPr>
            <a:xfrm>
              <a:off x="5258" y="1825"/>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62" name="Google Shape;762;p22"/>
            <p:cNvSpPr/>
            <p:nvPr/>
          </p:nvSpPr>
          <p:spPr>
            <a:xfrm>
              <a:off x="5282" y="1825"/>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763" name="Google Shape;763;p22"/>
            <p:cNvSpPr/>
            <p:nvPr/>
          </p:nvSpPr>
          <p:spPr>
            <a:xfrm>
              <a:off x="5306" y="1825"/>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764" name="Google Shape;764;p22"/>
            <p:cNvSpPr/>
            <p:nvPr/>
          </p:nvSpPr>
          <p:spPr>
            <a:xfrm>
              <a:off x="3515" y="1495"/>
              <a:ext cx="865" cy="386"/>
            </a:xfrm>
            <a:custGeom>
              <a:avLst/>
              <a:gdLst/>
              <a:ahLst/>
              <a:cxnLst/>
              <a:rect l="l" t="t" r="r" b="b"/>
              <a:pathLst>
                <a:path w="1440" h="640" extrusionOk="0">
                  <a:moveTo>
                    <a:pt x="0" y="107"/>
                  </a:moveTo>
                  <a:lnTo>
                    <a:pt x="0" y="107"/>
                  </a:lnTo>
                  <a:lnTo>
                    <a:pt x="0" y="106"/>
                  </a:lnTo>
                  <a:lnTo>
                    <a:pt x="0" y="106"/>
                  </a:lnTo>
                  <a:lnTo>
                    <a:pt x="0" y="106"/>
                  </a:lnTo>
                  <a:lnTo>
                    <a:pt x="0" y="105"/>
                  </a:lnTo>
                  <a:lnTo>
                    <a:pt x="0" y="105"/>
                  </a:lnTo>
                  <a:lnTo>
                    <a:pt x="0" y="105"/>
                  </a:lnTo>
                  <a:lnTo>
                    <a:pt x="0" y="104"/>
                  </a:lnTo>
                  <a:lnTo>
                    <a:pt x="0" y="104"/>
                  </a:lnTo>
                  <a:lnTo>
                    <a:pt x="0" y="104"/>
                  </a:lnTo>
                  <a:lnTo>
                    <a:pt x="0" y="103"/>
                  </a:lnTo>
                  <a:lnTo>
                    <a:pt x="0" y="103"/>
                  </a:lnTo>
                  <a:lnTo>
                    <a:pt x="0" y="103"/>
                  </a:lnTo>
                  <a:lnTo>
                    <a:pt x="0" y="102"/>
                  </a:lnTo>
                  <a:lnTo>
                    <a:pt x="0" y="102"/>
                  </a:lnTo>
                  <a:lnTo>
                    <a:pt x="0" y="102"/>
                  </a:lnTo>
                  <a:lnTo>
                    <a:pt x="0" y="101"/>
                  </a:lnTo>
                  <a:lnTo>
                    <a:pt x="0" y="101"/>
                  </a:lnTo>
                  <a:lnTo>
                    <a:pt x="0" y="101"/>
                  </a:lnTo>
                  <a:lnTo>
                    <a:pt x="0" y="100"/>
                  </a:lnTo>
                  <a:lnTo>
                    <a:pt x="0" y="100"/>
                  </a:lnTo>
                  <a:lnTo>
                    <a:pt x="0" y="99"/>
                  </a:lnTo>
                  <a:lnTo>
                    <a:pt x="0" y="99"/>
                  </a:lnTo>
                  <a:lnTo>
                    <a:pt x="0" y="99"/>
                  </a:lnTo>
                  <a:lnTo>
                    <a:pt x="0" y="98"/>
                  </a:lnTo>
                  <a:lnTo>
                    <a:pt x="0" y="98"/>
                  </a:lnTo>
                  <a:lnTo>
                    <a:pt x="0" y="98"/>
                  </a:lnTo>
                  <a:lnTo>
                    <a:pt x="0" y="97"/>
                  </a:lnTo>
                  <a:lnTo>
                    <a:pt x="0" y="97"/>
                  </a:lnTo>
                  <a:lnTo>
                    <a:pt x="0" y="97"/>
                  </a:lnTo>
                  <a:lnTo>
                    <a:pt x="0" y="96"/>
                  </a:lnTo>
                  <a:lnTo>
                    <a:pt x="0" y="96"/>
                  </a:lnTo>
                  <a:lnTo>
                    <a:pt x="0" y="96"/>
                  </a:lnTo>
                  <a:lnTo>
                    <a:pt x="0" y="95"/>
                  </a:lnTo>
                  <a:lnTo>
                    <a:pt x="0" y="95"/>
                  </a:lnTo>
                  <a:lnTo>
                    <a:pt x="1" y="95"/>
                  </a:lnTo>
                  <a:lnTo>
                    <a:pt x="1" y="94"/>
                  </a:lnTo>
                  <a:lnTo>
                    <a:pt x="1" y="94"/>
                  </a:lnTo>
                  <a:lnTo>
                    <a:pt x="1" y="94"/>
                  </a:lnTo>
                  <a:lnTo>
                    <a:pt x="1" y="93"/>
                  </a:lnTo>
                  <a:lnTo>
                    <a:pt x="1" y="93"/>
                  </a:lnTo>
                  <a:lnTo>
                    <a:pt x="1" y="93"/>
                  </a:lnTo>
                  <a:lnTo>
                    <a:pt x="1" y="92"/>
                  </a:lnTo>
                  <a:lnTo>
                    <a:pt x="1" y="92"/>
                  </a:lnTo>
                  <a:lnTo>
                    <a:pt x="1" y="92"/>
                  </a:lnTo>
                  <a:lnTo>
                    <a:pt x="1" y="91"/>
                  </a:lnTo>
                  <a:lnTo>
                    <a:pt x="1" y="91"/>
                  </a:lnTo>
                  <a:lnTo>
                    <a:pt x="1" y="91"/>
                  </a:lnTo>
                  <a:lnTo>
                    <a:pt x="1" y="90"/>
                  </a:lnTo>
                  <a:lnTo>
                    <a:pt x="1" y="90"/>
                  </a:lnTo>
                  <a:lnTo>
                    <a:pt x="1" y="89"/>
                  </a:lnTo>
                  <a:lnTo>
                    <a:pt x="1" y="89"/>
                  </a:lnTo>
                  <a:lnTo>
                    <a:pt x="1" y="89"/>
                  </a:lnTo>
                  <a:lnTo>
                    <a:pt x="1" y="88"/>
                  </a:lnTo>
                  <a:lnTo>
                    <a:pt x="1" y="88"/>
                  </a:lnTo>
                  <a:lnTo>
                    <a:pt x="2" y="88"/>
                  </a:lnTo>
                  <a:lnTo>
                    <a:pt x="2" y="87"/>
                  </a:lnTo>
                  <a:lnTo>
                    <a:pt x="2" y="87"/>
                  </a:lnTo>
                  <a:lnTo>
                    <a:pt x="2" y="87"/>
                  </a:lnTo>
                  <a:lnTo>
                    <a:pt x="2" y="86"/>
                  </a:lnTo>
                  <a:lnTo>
                    <a:pt x="2" y="86"/>
                  </a:lnTo>
                  <a:lnTo>
                    <a:pt x="2" y="86"/>
                  </a:lnTo>
                  <a:lnTo>
                    <a:pt x="2" y="85"/>
                  </a:lnTo>
                  <a:lnTo>
                    <a:pt x="2" y="85"/>
                  </a:lnTo>
                  <a:lnTo>
                    <a:pt x="2" y="85"/>
                  </a:lnTo>
                  <a:lnTo>
                    <a:pt x="2" y="84"/>
                  </a:lnTo>
                  <a:lnTo>
                    <a:pt x="2" y="84"/>
                  </a:lnTo>
                  <a:lnTo>
                    <a:pt x="2" y="84"/>
                  </a:lnTo>
                  <a:lnTo>
                    <a:pt x="2" y="83"/>
                  </a:lnTo>
                  <a:lnTo>
                    <a:pt x="2" y="83"/>
                  </a:lnTo>
                  <a:lnTo>
                    <a:pt x="3" y="83"/>
                  </a:lnTo>
                  <a:lnTo>
                    <a:pt x="3" y="82"/>
                  </a:lnTo>
                  <a:lnTo>
                    <a:pt x="3" y="82"/>
                  </a:lnTo>
                  <a:lnTo>
                    <a:pt x="3" y="82"/>
                  </a:lnTo>
                  <a:lnTo>
                    <a:pt x="3" y="81"/>
                  </a:lnTo>
                  <a:lnTo>
                    <a:pt x="3" y="81"/>
                  </a:lnTo>
                  <a:lnTo>
                    <a:pt x="3" y="81"/>
                  </a:lnTo>
                  <a:lnTo>
                    <a:pt x="3" y="80"/>
                  </a:lnTo>
                  <a:lnTo>
                    <a:pt x="3" y="80"/>
                  </a:lnTo>
                  <a:lnTo>
                    <a:pt x="3" y="80"/>
                  </a:lnTo>
                  <a:lnTo>
                    <a:pt x="3" y="80"/>
                  </a:lnTo>
                  <a:lnTo>
                    <a:pt x="3" y="79"/>
                  </a:lnTo>
                  <a:lnTo>
                    <a:pt x="4" y="79"/>
                  </a:lnTo>
                  <a:lnTo>
                    <a:pt x="4" y="79"/>
                  </a:lnTo>
                  <a:lnTo>
                    <a:pt x="4" y="78"/>
                  </a:lnTo>
                  <a:lnTo>
                    <a:pt x="4" y="78"/>
                  </a:lnTo>
                  <a:lnTo>
                    <a:pt x="4" y="78"/>
                  </a:lnTo>
                  <a:lnTo>
                    <a:pt x="4" y="77"/>
                  </a:lnTo>
                  <a:lnTo>
                    <a:pt x="4" y="77"/>
                  </a:lnTo>
                  <a:lnTo>
                    <a:pt x="4" y="77"/>
                  </a:lnTo>
                  <a:lnTo>
                    <a:pt x="4" y="76"/>
                  </a:lnTo>
                  <a:lnTo>
                    <a:pt x="4" y="76"/>
                  </a:lnTo>
                  <a:lnTo>
                    <a:pt x="4" y="76"/>
                  </a:lnTo>
                  <a:lnTo>
                    <a:pt x="5" y="75"/>
                  </a:lnTo>
                  <a:lnTo>
                    <a:pt x="5" y="75"/>
                  </a:lnTo>
                  <a:lnTo>
                    <a:pt x="5" y="75"/>
                  </a:lnTo>
                  <a:lnTo>
                    <a:pt x="5" y="74"/>
                  </a:lnTo>
                  <a:lnTo>
                    <a:pt x="5" y="74"/>
                  </a:lnTo>
                  <a:lnTo>
                    <a:pt x="5" y="74"/>
                  </a:lnTo>
                  <a:lnTo>
                    <a:pt x="5" y="73"/>
                  </a:lnTo>
                  <a:lnTo>
                    <a:pt x="5" y="73"/>
                  </a:lnTo>
                  <a:lnTo>
                    <a:pt x="5" y="73"/>
                  </a:lnTo>
                  <a:lnTo>
                    <a:pt x="6" y="72"/>
                  </a:lnTo>
                  <a:lnTo>
                    <a:pt x="6" y="72"/>
                  </a:lnTo>
                  <a:lnTo>
                    <a:pt x="6" y="72"/>
                  </a:lnTo>
                  <a:lnTo>
                    <a:pt x="6" y="71"/>
                  </a:lnTo>
                  <a:lnTo>
                    <a:pt x="6" y="71"/>
                  </a:lnTo>
                  <a:lnTo>
                    <a:pt x="6" y="71"/>
                  </a:lnTo>
                  <a:lnTo>
                    <a:pt x="6" y="71"/>
                  </a:lnTo>
                  <a:lnTo>
                    <a:pt x="6" y="70"/>
                  </a:lnTo>
                  <a:lnTo>
                    <a:pt x="6" y="70"/>
                  </a:lnTo>
                  <a:lnTo>
                    <a:pt x="7" y="70"/>
                  </a:lnTo>
                  <a:lnTo>
                    <a:pt x="7" y="69"/>
                  </a:lnTo>
                  <a:lnTo>
                    <a:pt x="7" y="69"/>
                  </a:lnTo>
                  <a:lnTo>
                    <a:pt x="7" y="69"/>
                  </a:lnTo>
                  <a:lnTo>
                    <a:pt x="7" y="68"/>
                  </a:lnTo>
                  <a:lnTo>
                    <a:pt x="7" y="68"/>
                  </a:lnTo>
                  <a:lnTo>
                    <a:pt x="7" y="68"/>
                  </a:lnTo>
                  <a:lnTo>
                    <a:pt x="7" y="67"/>
                  </a:lnTo>
                  <a:lnTo>
                    <a:pt x="7" y="67"/>
                  </a:lnTo>
                  <a:lnTo>
                    <a:pt x="8" y="67"/>
                  </a:lnTo>
                  <a:lnTo>
                    <a:pt x="8" y="66"/>
                  </a:lnTo>
                  <a:lnTo>
                    <a:pt x="8" y="66"/>
                  </a:lnTo>
                  <a:lnTo>
                    <a:pt x="8" y="66"/>
                  </a:lnTo>
                  <a:lnTo>
                    <a:pt x="8" y="66"/>
                  </a:lnTo>
                  <a:lnTo>
                    <a:pt x="8" y="65"/>
                  </a:lnTo>
                  <a:lnTo>
                    <a:pt x="8" y="65"/>
                  </a:lnTo>
                  <a:lnTo>
                    <a:pt x="9" y="65"/>
                  </a:lnTo>
                  <a:lnTo>
                    <a:pt x="9" y="64"/>
                  </a:lnTo>
                  <a:lnTo>
                    <a:pt x="9" y="64"/>
                  </a:lnTo>
                  <a:lnTo>
                    <a:pt x="9" y="64"/>
                  </a:lnTo>
                  <a:lnTo>
                    <a:pt x="9" y="63"/>
                  </a:lnTo>
                  <a:lnTo>
                    <a:pt x="9" y="63"/>
                  </a:lnTo>
                  <a:lnTo>
                    <a:pt x="9" y="63"/>
                  </a:lnTo>
                  <a:lnTo>
                    <a:pt x="9" y="62"/>
                  </a:lnTo>
                  <a:lnTo>
                    <a:pt x="10" y="62"/>
                  </a:lnTo>
                  <a:lnTo>
                    <a:pt x="10" y="62"/>
                  </a:lnTo>
                  <a:lnTo>
                    <a:pt x="10" y="62"/>
                  </a:lnTo>
                  <a:lnTo>
                    <a:pt x="10" y="61"/>
                  </a:lnTo>
                  <a:lnTo>
                    <a:pt x="10" y="61"/>
                  </a:lnTo>
                  <a:lnTo>
                    <a:pt x="10" y="61"/>
                  </a:lnTo>
                  <a:lnTo>
                    <a:pt x="10" y="60"/>
                  </a:lnTo>
                  <a:lnTo>
                    <a:pt x="11" y="60"/>
                  </a:lnTo>
                  <a:lnTo>
                    <a:pt x="11" y="60"/>
                  </a:lnTo>
                  <a:lnTo>
                    <a:pt x="11" y="60"/>
                  </a:lnTo>
                  <a:lnTo>
                    <a:pt x="11" y="59"/>
                  </a:lnTo>
                  <a:lnTo>
                    <a:pt x="11" y="59"/>
                  </a:lnTo>
                  <a:lnTo>
                    <a:pt x="11" y="59"/>
                  </a:lnTo>
                  <a:lnTo>
                    <a:pt x="11" y="58"/>
                  </a:lnTo>
                  <a:lnTo>
                    <a:pt x="12" y="58"/>
                  </a:lnTo>
                  <a:lnTo>
                    <a:pt x="12" y="58"/>
                  </a:lnTo>
                  <a:lnTo>
                    <a:pt x="12" y="57"/>
                  </a:lnTo>
                  <a:lnTo>
                    <a:pt x="12" y="57"/>
                  </a:lnTo>
                  <a:lnTo>
                    <a:pt x="12" y="57"/>
                  </a:lnTo>
                  <a:lnTo>
                    <a:pt x="12" y="57"/>
                  </a:lnTo>
                  <a:lnTo>
                    <a:pt x="13" y="56"/>
                  </a:lnTo>
                  <a:lnTo>
                    <a:pt x="13" y="56"/>
                  </a:lnTo>
                  <a:lnTo>
                    <a:pt x="13" y="56"/>
                  </a:lnTo>
                  <a:lnTo>
                    <a:pt x="13" y="55"/>
                  </a:lnTo>
                  <a:lnTo>
                    <a:pt x="13" y="55"/>
                  </a:lnTo>
                  <a:lnTo>
                    <a:pt x="13" y="55"/>
                  </a:lnTo>
                  <a:lnTo>
                    <a:pt x="14" y="55"/>
                  </a:lnTo>
                  <a:lnTo>
                    <a:pt x="14" y="54"/>
                  </a:lnTo>
                  <a:lnTo>
                    <a:pt x="14" y="54"/>
                  </a:lnTo>
                  <a:lnTo>
                    <a:pt x="14" y="54"/>
                  </a:lnTo>
                  <a:lnTo>
                    <a:pt x="14" y="53"/>
                  </a:lnTo>
                  <a:lnTo>
                    <a:pt x="14" y="53"/>
                  </a:lnTo>
                  <a:lnTo>
                    <a:pt x="15" y="53"/>
                  </a:lnTo>
                  <a:lnTo>
                    <a:pt x="15" y="53"/>
                  </a:lnTo>
                  <a:lnTo>
                    <a:pt x="15" y="52"/>
                  </a:lnTo>
                  <a:lnTo>
                    <a:pt x="15" y="52"/>
                  </a:lnTo>
                  <a:lnTo>
                    <a:pt x="15" y="52"/>
                  </a:lnTo>
                  <a:lnTo>
                    <a:pt x="15" y="51"/>
                  </a:lnTo>
                  <a:lnTo>
                    <a:pt x="16" y="51"/>
                  </a:lnTo>
                  <a:lnTo>
                    <a:pt x="16" y="51"/>
                  </a:lnTo>
                  <a:lnTo>
                    <a:pt x="16" y="51"/>
                  </a:lnTo>
                  <a:lnTo>
                    <a:pt x="16" y="50"/>
                  </a:lnTo>
                  <a:lnTo>
                    <a:pt x="16" y="50"/>
                  </a:lnTo>
                  <a:lnTo>
                    <a:pt x="16" y="50"/>
                  </a:lnTo>
                  <a:lnTo>
                    <a:pt x="17" y="49"/>
                  </a:lnTo>
                  <a:lnTo>
                    <a:pt x="17" y="49"/>
                  </a:lnTo>
                  <a:lnTo>
                    <a:pt x="17" y="49"/>
                  </a:lnTo>
                  <a:lnTo>
                    <a:pt x="17" y="49"/>
                  </a:lnTo>
                  <a:lnTo>
                    <a:pt x="17" y="48"/>
                  </a:lnTo>
                  <a:lnTo>
                    <a:pt x="17" y="48"/>
                  </a:lnTo>
                  <a:lnTo>
                    <a:pt x="18" y="48"/>
                  </a:lnTo>
                  <a:lnTo>
                    <a:pt x="18" y="48"/>
                  </a:lnTo>
                  <a:lnTo>
                    <a:pt x="18" y="47"/>
                  </a:lnTo>
                  <a:lnTo>
                    <a:pt x="18" y="47"/>
                  </a:lnTo>
                  <a:lnTo>
                    <a:pt x="18" y="47"/>
                  </a:lnTo>
                  <a:lnTo>
                    <a:pt x="19" y="46"/>
                  </a:lnTo>
                  <a:lnTo>
                    <a:pt x="19" y="46"/>
                  </a:lnTo>
                  <a:lnTo>
                    <a:pt x="19" y="46"/>
                  </a:lnTo>
                  <a:lnTo>
                    <a:pt x="19" y="46"/>
                  </a:lnTo>
                  <a:lnTo>
                    <a:pt x="19" y="45"/>
                  </a:lnTo>
                  <a:lnTo>
                    <a:pt x="20" y="45"/>
                  </a:lnTo>
                  <a:lnTo>
                    <a:pt x="20" y="45"/>
                  </a:lnTo>
                  <a:lnTo>
                    <a:pt x="20" y="45"/>
                  </a:lnTo>
                  <a:lnTo>
                    <a:pt x="20" y="44"/>
                  </a:lnTo>
                  <a:lnTo>
                    <a:pt x="20" y="44"/>
                  </a:lnTo>
                  <a:lnTo>
                    <a:pt x="20" y="44"/>
                  </a:lnTo>
                  <a:lnTo>
                    <a:pt x="21" y="43"/>
                  </a:lnTo>
                  <a:lnTo>
                    <a:pt x="21" y="43"/>
                  </a:lnTo>
                  <a:lnTo>
                    <a:pt x="21" y="43"/>
                  </a:lnTo>
                  <a:lnTo>
                    <a:pt x="21" y="43"/>
                  </a:lnTo>
                  <a:lnTo>
                    <a:pt x="21" y="42"/>
                  </a:lnTo>
                  <a:lnTo>
                    <a:pt x="22" y="42"/>
                  </a:lnTo>
                  <a:lnTo>
                    <a:pt x="22" y="42"/>
                  </a:lnTo>
                  <a:lnTo>
                    <a:pt x="22" y="42"/>
                  </a:lnTo>
                  <a:lnTo>
                    <a:pt x="22" y="41"/>
                  </a:lnTo>
                  <a:lnTo>
                    <a:pt x="22" y="41"/>
                  </a:lnTo>
                  <a:lnTo>
                    <a:pt x="23" y="41"/>
                  </a:lnTo>
                  <a:lnTo>
                    <a:pt x="23" y="41"/>
                  </a:lnTo>
                  <a:lnTo>
                    <a:pt x="23" y="40"/>
                  </a:lnTo>
                  <a:lnTo>
                    <a:pt x="23" y="40"/>
                  </a:lnTo>
                  <a:lnTo>
                    <a:pt x="24" y="40"/>
                  </a:lnTo>
                  <a:lnTo>
                    <a:pt x="24" y="40"/>
                  </a:lnTo>
                  <a:lnTo>
                    <a:pt x="24" y="39"/>
                  </a:lnTo>
                  <a:lnTo>
                    <a:pt x="24" y="39"/>
                  </a:lnTo>
                  <a:lnTo>
                    <a:pt x="24" y="39"/>
                  </a:lnTo>
                  <a:lnTo>
                    <a:pt x="25" y="39"/>
                  </a:lnTo>
                  <a:lnTo>
                    <a:pt x="25" y="38"/>
                  </a:lnTo>
                  <a:lnTo>
                    <a:pt x="25" y="38"/>
                  </a:lnTo>
                  <a:lnTo>
                    <a:pt x="25" y="38"/>
                  </a:lnTo>
                  <a:lnTo>
                    <a:pt x="25" y="38"/>
                  </a:lnTo>
                  <a:lnTo>
                    <a:pt x="26" y="37"/>
                  </a:lnTo>
                  <a:lnTo>
                    <a:pt x="26" y="37"/>
                  </a:lnTo>
                  <a:lnTo>
                    <a:pt x="26" y="37"/>
                  </a:lnTo>
                  <a:lnTo>
                    <a:pt x="26" y="37"/>
                  </a:lnTo>
                  <a:lnTo>
                    <a:pt x="26" y="36"/>
                  </a:lnTo>
                  <a:lnTo>
                    <a:pt x="27" y="36"/>
                  </a:lnTo>
                  <a:lnTo>
                    <a:pt x="27" y="36"/>
                  </a:lnTo>
                  <a:lnTo>
                    <a:pt x="27" y="36"/>
                  </a:lnTo>
                  <a:lnTo>
                    <a:pt x="27" y="35"/>
                  </a:lnTo>
                  <a:lnTo>
                    <a:pt x="28" y="35"/>
                  </a:lnTo>
                  <a:lnTo>
                    <a:pt x="28" y="35"/>
                  </a:lnTo>
                  <a:lnTo>
                    <a:pt x="28" y="35"/>
                  </a:lnTo>
                  <a:lnTo>
                    <a:pt x="28" y="34"/>
                  </a:lnTo>
                  <a:lnTo>
                    <a:pt x="28" y="34"/>
                  </a:lnTo>
                  <a:lnTo>
                    <a:pt x="29" y="34"/>
                  </a:lnTo>
                  <a:lnTo>
                    <a:pt x="29" y="34"/>
                  </a:lnTo>
                  <a:lnTo>
                    <a:pt x="29" y="33"/>
                  </a:lnTo>
                  <a:lnTo>
                    <a:pt x="29" y="33"/>
                  </a:lnTo>
                  <a:lnTo>
                    <a:pt x="30" y="33"/>
                  </a:lnTo>
                  <a:lnTo>
                    <a:pt x="30" y="33"/>
                  </a:lnTo>
                  <a:lnTo>
                    <a:pt x="30" y="32"/>
                  </a:lnTo>
                  <a:lnTo>
                    <a:pt x="30" y="32"/>
                  </a:lnTo>
                  <a:lnTo>
                    <a:pt x="30" y="32"/>
                  </a:lnTo>
                  <a:lnTo>
                    <a:pt x="31" y="32"/>
                  </a:lnTo>
                  <a:lnTo>
                    <a:pt x="31" y="32"/>
                  </a:lnTo>
                  <a:lnTo>
                    <a:pt x="31" y="31"/>
                  </a:lnTo>
                  <a:lnTo>
                    <a:pt x="31" y="31"/>
                  </a:lnTo>
                  <a:lnTo>
                    <a:pt x="32" y="31"/>
                  </a:lnTo>
                  <a:lnTo>
                    <a:pt x="32" y="31"/>
                  </a:lnTo>
                  <a:lnTo>
                    <a:pt x="32" y="30"/>
                  </a:lnTo>
                  <a:lnTo>
                    <a:pt x="32" y="30"/>
                  </a:lnTo>
                  <a:lnTo>
                    <a:pt x="33" y="30"/>
                  </a:lnTo>
                  <a:lnTo>
                    <a:pt x="33" y="30"/>
                  </a:lnTo>
                  <a:lnTo>
                    <a:pt x="33" y="29"/>
                  </a:lnTo>
                  <a:lnTo>
                    <a:pt x="33" y="29"/>
                  </a:lnTo>
                  <a:lnTo>
                    <a:pt x="34" y="29"/>
                  </a:lnTo>
                  <a:lnTo>
                    <a:pt x="34" y="29"/>
                  </a:lnTo>
                  <a:lnTo>
                    <a:pt x="34" y="29"/>
                  </a:lnTo>
                  <a:lnTo>
                    <a:pt x="34" y="28"/>
                  </a:lnTo>
                  <a:lnTo>
                    <a:pt x="35" y="28"/>
                  </a:lnTo>
                  <a:lnTo>
                    <a:pt x="35" y="28"/>
                  </a:lnTo>
                  <a:lnTo>
                    <a:pt x="35" y="28"/>
                  </a:lnTo>
                  <a:lnTo>
                    <a:pt x="35" y="27"/>
                  </a:lnTo>
                  <a:lnTo>
                    <a:pt x="35" y="27"/>
                  </a:lnTo>
                  <a:lnTo>
                    <a:pt x="36" y="27"/>
                  </a:lnTo>
                  <a:lnTo>
                    <a:pt x="36" y="27"/>
                  </a:lnTo>
                  <a:lnTo>
                    <a:pt x="36" y="27"/>
                  </a:lnTo>
                  <a:lnTo>
                    <a:pt x="36" y="26"/>
                  </a:lnTo>
                  <a:lnTo>
                    <a:pt x="37" y="26"/>
                  </a:lnTo>
                  <a:lnTo>
                    <a:pt x="37" y="26"/>
                  </a:lnTo>
                  <a:lnTo>
                    <a:pt x="37" y="26"/>
                  </a:lnTo>
                  <a:lnTo>
                    <a:pt x="37" y="26"/>
                  </a:lnTo>
                  <a:lnTo>
                    <a:pt x="38" y="25"/>
                  </a:lnTo>
                  <a:lnTo>
                    <a:pt x="38" y="25"/>
                  </a:lnTo>
                  <a:lnTo>
                    <a:pt x="38" y="25"/>
                  </a:lnTo>
                  <a:lnTo>
                    <a:pt x="38" y="25"/>
                  </a:lnTo>
                  <a:lnTo>
                    <a:pt x="39" y="24"/>
                  </a:lnTo>
                  <a:lnTo>
                    <a:pt x="39" y="24"/>
                  </a:lnTo>
                  <a:lnTo>
                    <a:pt x="39" y="24"/>
                  </a:lnTo>
                  <a:lnTo>
                    <a:pt x="39" y="24"/>
                  </a:lnTo>
                  <a:lnTo>
                    <a:pt x="40" y="24"/>
                  </a:lnTo>
                  <a:lnTo>
                    <a:pt x="40" y="23"/>
                  </a:lnTo>
                  <a:lnTo>
                    <a:pt x="40" y="23"/>
                  </a:lnTo>
                  <a:lnTo>
                    <a:pt x="41" y="23"/>
                  </a:lnTo>
                  <a:lnTo>
                    <a:pt x="41" y="23"/>
                  </a:lnTo>
                  <a:lnTo>
                    <a:pt x="41" y="23"/>
                  </a:lnTo>
                  <a:lnTo>
                    <a:pt x="41" y="22"/>
                  </a:lnTo>
                  <a:lnTo>
                    <a:pt x="42" y="22"/>
                  </a:lnTo>
                  <a:lnTo>
                    <a:pt x="42" y="22"/>
                  </a:lnTo>
                  <a:lnTo>
                    <a:pt x="42" y="22"/>
                  </a:lnTo>
                  <a:lnTo>
                    <a:pt x="42" y="22"/>
                  </a:lnTo>
                  <a:lnTo>
                    <a:pt x="43" y="21"/>
                  </a:lnTo>
                  <a:lnTo>
                    <a:pt x="43" y="21"/>
                  </a:lnTo>
                  <a:lnTo>
                    <a:pt x="43" y="21"/>
                  </a:lnTo>
                  <a:lnTo>
                    <a:pt x="43" y="21"/>
                  </a:lnTo>
                  <a:lnTo>
                    <a:pt x="44" y="21"/>
                  </a:lnTo>
                  <a:lnTo>
                    <a:pt x="44" y="20"/>
                  </a:lnTo>
                  <a:lnTo>
                    <a:pt x="44" y="20"/>
                  </a:lnTo>
                  <a:lnTo>
                    <a:pt x="44" y="20"/>
                  </a:lnTo>
                  <a:lnTo>
                    <a:pt x="45" y="20"/>
                  </a:lnTo>
                  <a:lnTo>
                    <a:pt x="45" y="20"/>
                  </a:lnTo>
                  <a:lnTo>
                    <a:pt x="45" y="19"/>
                  </a:lnTo>
                  <a:lnTo>
                    <a:pt x="46" y="19"/>
                  </a:lnTo>
                  <a:lnTo>
                    <a:pt x="46" y="19"/>
                  </a:lnTo>
                  <a:lnTo>
                    <a:pt x="46" y="19"/>
                  </a:lnTo>
                  <a:lnTo>
                    <a:pt x="46" y="19"/>
                  </a:lnTo>
                  <a:lnTo>
                    <a:pt x="47" y="19"/>
                  </a:lnTo>
                  <a:lnTo>
                    <a:pt x="47" y="18"/>
                  </a:lnTo>
                  <a:lnTo>
                    <a:pt x="47" y="18"/>
                  </a:lnTo>
                  <a:lnTo>
                    <a:pt x="47" y="18"/>
                  </a:lnTo>
                  <a:lnTo>
                    <a:pt x="48" y="18"/>
                  </a:lnTo>
                  <a:lnTo>
                    <a:pt x="48" y="18"/>
                  </a:lnTo>
                  <a:lnTo>
                    <a:pt x="48" y="17"/>
                  </a:lnTo>
                  <a:lnTo>
                    <a:pt x="49" y="17"/>
                  </a:lnTo>
                  <a:lnTo>
                    <a:pt x="49" y="17"/>
                  </a:lnTo>
                  <a:lnTo>
                    <a:pt x="49" y="17"/>
                  </a:lnTo>
                  <a:moveTo>
                    <a:pt x="126" y="0"/>
                  </a:moveTo>
                  <a:lnTo>
                    <a:pt x="126" y="0"/>
                  </a:lnTo>
                  <a:lnTo>
                    <a:pt x="232" y="0"/>
                  </a:lnTo>
                  <a:moveTo>
                    <a:pt x="312" y="0"/>
                  </a:moveTo>
                  <a:lnTo>
                    <a:pt x="312" y="0"/>
                  </a:lnTo>
                  <a:lnTo>
                    <a:pt x="419" y="0"/>
                  </a:lnTo>
                  <a:moveTo>
                    <a:pt x="499" y="0"/>
                  </a:moveTo>
                  <a:lnTo>
                    <a:pt x="499" y="0"/>
                  </a:lnTo>
                  <a:lnTo>
                    <a:pt x="606" y="0"/>
                  </a:lnTo>
                  <a:moveTo>
                    <a:pt x="686" y="0"/>
                  </a:moveTo>
                  <a:lnTo>
                    <a:pt x="686" y="0"/>
                  </a:lnTo>
                  <a:lnTo>
                    <a:pt x="792" y="0"/>
                  </a:lnTo>
                  <a:moveTo>
                    <a:pt x="872" y="0"/>
                  </a:moveTo>
                  <a:lnTo>
                    <a:pt x="872" y="0"/>
                  </a:lnTo>
                  <a:lnTo>
                    <a:pt x="979" y="0"/>
                  </a:lnTo>
                  <a:moveTo>
                    <a:pt x="1059" y="0"/>
                  </a:moveTo>
                  <a:lnTo>
                    <a:pt x="1059" y="0"/>
                  </a:lnTo>
                  <a:lnTo>
                    <a:pt x="1166" y="0"/>
                  </a:lnTo>
                  <a:moveTo>
                    <a:pt x="1246" y="0"/>
                  </a:moveTo>
                  <a:lnTo>
                    <a:pt x="1246" y="0"/>
                  </a:lnTo>
                  <a:lnTo>
                    <a:pt x="1333" y="0"/>
                  </a:lnTo>
                  <a:lnTo>
                    <a:pt x="1334" y="0"/>
                  </a:lnTo>
                  <a:lnTo>
                    <a:pt x="1334" y="0"/>
                  </a:lnTo>
                  <a:lnTo>
                    <a:pt x="1334" y="0"/>
                  </a:lnTo>
                  <a:lnTo>
                    <a:pt x="1335" y="0"/>
                  </a:lnTo>
                  <a:lnTo>
                    <a:pt x="1335" y="0"/>
                  </a:lnTo>
                  <a:lnTo>
                    <a:pt x="1335" y="0"/>
                  </a:lnTo>
                  <a:lnTo>
                    <a:pt x="1336" y="0"/>
                  </a:lnTo>
                  <a:lnTo>
                    <a:pt x="1336" y="0"/>
                  </a:lnTo>
                  <a:lnTo>
                    <a:pt x="1336" y="0"/>
                  </a:lnTo>
                  <a:lnTo>
                    <a:pt x="1337" y="0"/>
                  </a:lnTo>
                  <a:lnTo>
                    <a:pt x="1337" y="0"/>
                  </a:lnTo>
                  <a:lnTo>
                    <a:pt x="1337" y="0"/>
                  </a:lnTo>
                  <a:lnTo>
                    <a:pt x="1338" y="0"/>
                  </a:lnTo>
                  <a:lnTo>
                    <a:pt x="1338" y="0"/>
                  </a:lnTo>
                  <a:lnTo>
                    <a:pt x="1338" y="0"/>
                  </a:lnTo>
                  <a:lnTo>
                    <a:pt x="1339" y="0"/>
                  </a:lnTo>
                  <a:lnTo>
                    <a:pt x="1339" y="0"/>
                  </a:lnTo>
                  <a:lnTo>
                    <a:pt x="1339" y="0"/>
                  </a:lnTo>
                  <a:lnTo>
                    <a:pt x="1340" y="0"/>
                  </a:lnTo>
                  <a:lnTo>
                    <a:pt x="1340" y="0"/>
                  </a:lnTo>
                  <a:lnTo>
                    <a:pt x="1341" y="0"/>
                  </a:lnTo>
                  <a:lnTo>
                    <a:pt x="1341" y="0"/>
                  </a:lnTo>
                  <a:lnTo>
                    <a:pt x="1341" y="0"/>
                  </a:lnTo>
                  <a:lnTo>
                    <a:pt x="1342" y="0"/>
                  </a:lnTo>
                  <a:lnTo>
                    <a:pt x="1342" y="1"/>
                  </a:lnTo>
                  <a:lnTo>
                    <a:pt x="1342" y="1"/>
                  </a:lnTo>
                  <a:lnTo>
                    <a:pt x="1343" y="1"/>
                  </a:lnTo>
                  <a:lnTo>
                    <a:pt x="1343" y="1"/>
                  </a:lnTo>
                  <a:lnTo>
                    <a:pt x="1343" y="1"/>
                  </a:lnTo>
                  <a:lnTo>
                    <a:pt x="1344" y="1"/>
                  </a:lnTo>
                  <a:lnTo>
                    <a:pt x="1344" y="1"/>
                  </a:lnTo>
                  <a:lnTo>
                    <a:pt x="1344" y="1"/>
                  </a:lnTo>
                  <a:lnTo>
                    <a:pt x="1345" y="1"/>
                  </a:lnTo>
                  <a:lnTo>
                    <a:pt x="1345" y="1"/>
                  </a:lnTo>
                  <a:lnTo>
                    <a:pt x="1345" y="1"/>
                  </a:lnTo>
                  <a:lnTo>
                    <a:pt x="1346" y="1"/>
                  </a:lnTo>
                  <a:lnTo>
                    <a:pt x="1346" y="1"/>
                  </a:lnTo>
                  <a:lnTo>
                    <a:pt x="1346" y="1"/>
                  </a:lnTo>
                  <a:lnTo>
                    <a:pt x="1347" y="1"/>
                  </a:lnTo>
                  <a:lnTo>
                    <a:pt x="1347" y="1"/>
                  </a:lnTo>
                  <a:lnTo>
                    <a:pt x="1347" y="1"/>
                  </a:lnTo>
                  <a:lnTo>
                    <a:pt x="1348" y="1"/>
                  </a:lnTo>
                  <a:lnTo>
                    <a:pt x="1348" y="1"/>
                  </a:lnTo>
                  <a:lnTo>
                    <a:pt x="1348" y="1"/>
                  </a:lnTo>
                  <a:lnTo>
                    <a:pt x="1349" y="1"/>
                  </a:lnTo>
                  <a:lnTo>
                    <a:pt x="1349" y="1"/>
                  </a:lnTo>
                  <a:lnTo>
                    <a:pt x="1349" y="1"/>
                  </a:lnTo>
                  <a:lnTo>
                    <a:pt x="1350" y="1"/>
                  </a:lnTo>
                  <a:lnTo>
                    <a:pt x="1350" y="2"/>
                  </a:lnTo>
                  <a:lnTo>
                    <a:pt x="1351" y="2"/>
                  </a:lnTo>
                  <a:lnTo>
                    <a:pt x="1351" y="2"/>
                  </a:lnTo>
                  <a:lnTo>
                    <a:pt x="1351" y="2"/>
                  </a:lnTo>
                  <a:lnTo>
                    <a:pt x="1352" y="2"/>
                  </a:lnTo>
                  <a:lnTo>
                    <a:pt x="1352" y="2"/>
                  </a:lnTo>
                  <a:lnTo>
                    <a:pt x="1352" y="2"/>
                  </a:lnTo>
                  <a:moveTo>
                    <a:pt x="1419" y="43"/>
                  </a:moveTo>
                  <a:lnTo>
                    <a:pt x="1419" y="43"/>
                  </a:lnTo>
                  <a:lnTo>
                    <a:pt x="1419" y="43"/>
                  </a:lnTo>
                  <a:lnTo>
                    <a:pt x="1419" y="43"/>
                  </a:lnTo>
                  <a:lnTo>
                    <a:pt x="1419" y="44"/>
                  </a:lnTo>
                  <a:lnTo>
                    <a:pt x="1419" y="44"/>
                  </a:lnTo>
                  <a:lnTo>
                    <a:pt x="1420" y="44"/>
                  </a:lnTo>
                  <a:lnTo>
                    <a:pt x="1420" y="45"/>
                  </a:lnTo>
                  <a:lnTo>
                    <a:pt x="1420" y="45"/>
                  </a:lnTo>
                  <a:lnTo>
                    <a:pt x="1420" y="45"/>
                  </a:lnTo>
                  <a:lnTo>
                    <a:pt x="1420" y="45"/>
                  </a:lnTo>
                  <a:lnTo>
                    <a:pt x="1421" y="46"/>
                  </a:lnTo>
                  <a:lnTo>
                    <a:pt x="1421" y="46"/>
                  </a:lnTo>
                  <a:lnTo>
                    <a:pt x="1421" y="46"/>
                  </a:lnTo>
                  <a:lnTo>
                    <a:pt x="1421" y="46"/>
                  </a:lnTo>
                  <a:lnTo>
                    <a:pt x="1421" y="47"/>
                  </a:lnTo>
                  <a:lnTo>
                    <a:pt x="1421" y="47"/>
                  </a:lnTo>
                  <a:lnTo>
                    <a:pt x="1422" y="47"/>
                  </a:lnTo>
                  <a:lnTo>
                    <a:pt x="1422" y="48"/>
                  </a:lnTo>
                  <a:lnTo>
                    <a:pt x="1422" y="48"/>
                  </a:lnTo>
                  <a:lnTo>
                    <a:pt x="1422" y="48"/>
                  </a:lnTo>
                  <a:lnTo>
                    <a:pt x="1422" y="48"/>
                  </a:lnTo>
                  <a:lnTo>
                    <a:pt x="1423" y="49"/>
                  </a:lnTo>
                  <a:lnTo>
                    <a:pt x="1423" y="49"/>
                  </a:lnTo>
                  <a:lnTo>
                    <a:pt x="1423" y="49"/>
                  </a:lnTo>
                  <a:lnTo>
                    <a:pt x="1423" y="49"/>
                  </a:lnTo>
                  <a:lnTo>
                    <a:pt x="1423" y="50"/>
                  </a:lnTo>
                  <a:lnTo>
                    <a:pt x="1423" y="50"/>
                  </a:lnTo>
                  <a:lnTo>
                    <a:pt x="1424" y="50"/>
                  </a:lnTo>
                  <a:lnTo>
                    <a:pt x="1424" y="51"/>
                  </a:lnTo>
                  <a:lnTo>
                    <a:pt x="1424" y="51"/>
                  </a:lnTo>
                  <a:lnTo>
                    <a:pt x="1424" y="51"/>
                  </a:lnTo>
                  <a:lnTo>
                    <a:pt x="1424" y="51"/>
                  </a:lnTo>
                  <a:lnTo>
                    <a:pt x="1424" y="52"/>
                  </a:lnTo>
                  <a:lnTo>
                    <a:pt x="1425" y="52"/>
                  </a:lnTo>
                  <a:lnTo>
                    <a:pt x="1425" y="52"/>
                  </a:lnTo>
                  <a:lnTo>
                    <a:pt x="1425" y="53"/>
                  </a:lnTo>
                  <a:lnTo>
                    <a:pt x="1425" y="53"/>
                  </a:lnTo>
                  <a:lnTo>
                    <a:pt x="1425" y="53"/>
                  </a:lnTo>
                  <a:lnTo>
                    <a:pt x="1425" y="53"/>
                  </a:lnTo>
                  <a:lnTo>
                    <a:pt x="1426" y="54"/>
                  </a:lnTo>
                  <a:lnTo>
                    <a:pt x="1426" y="54"/>
                  </a:lnTo>
                  <a:lnTo>
                    <a:pt x="1426" y="54"/>
                  </a:lnTo>
                  <a:lnTo>
                    <a:pt x="1426" y="55"/>
                  </a:lnTo>
                  <a:lnTo>
                    <a:pt x="1426" y="55"/>
                  </a:lnTo>
                  <a:lnTo>
                    <a:pt x="1426" y="55"/>
                  </a:lnTo>
                  <a:lnTo>
                    <a:pt x="1427" y="55"/>
                  </a:lnTo>
                  <a:lnTo>
                    <a:pt x="1427" y="56"/>
                  </a:lnTo>
                  <a:lnTo>
                    <a:pt x="1427" y="56"/>
                  </a:lnTo>
                  <a:lnTo>
                    <a:pt x="1427" y="56"/>
                  </a:lnTo>
                  <a:lnTo>
                    <a:pt x="1427" y="57"/>
                  </a:lnTo>
                  <a:lnTo>
                    <a:pt x="1427" y="57"/>
                  </a:lnTo>
                  <a:lnTo>
                    <a:pt x="1428" y="57"/>
                  </a:lnTo>
                  <a:lnTo>
                    <a:pt x="1428" y="57"/>
                  </a:lnTo>
                  <a:lnTo>
                    <a:pt x="1428" y="58"/>
                  </a:lnTo>
                  <a:lnTo>
                    <a:pt x="1428" y="58"/>
                  </a:lnTo>
                  <a:lnTo>
                    <a:pt x="1428" y="58"/>
                  </a:lnTo>
                  <a:lnTo>
                    <a:pt x="1428" y="59"/>
                  </a:lnTo>
                  <a:lnTo>
                    <a:pt x="1428" y="59"/>
                  </a:lnTo>
                  <a:lnTo>
                    <a:pt x="1429" y="59"/>
                  </a:lnTo>
                  <a:lnTo>
                    <a:pt x="1429" y="60"/>
                  </a:lnTo>
                  <a:lnTo>
                    <a:pt x="1429" y="60"/>
                  </a:lnTo>
                  <a:lnTo>
                    <a:pt x="1429" y="60"/>
                  </a:lnTo>
                  <a:lnTo>
                    <a:pt x="1429" y="60"/>
                  </a:lnTo>
                  <a:lnTo>
                    <a:pt x="1429" y="61"/>
                  </a:lnTo>
                  <a:lnTo>
                    <a:pt x="1430" y="61"/>
                  </a:lnTo>
                  <a:lnTo>
                    <a:pt x="1430" y="61"/>
                  </a:lnTo>
                  <a:lnTo>
                    <a:pt x="1430" y="62"/>
                  </a:lnTo>
                  <a:lnTo>
                    <a:pt x="1430" y="62"/>
                  </a:lnTo>
                  <a:lnTo>
                    <a:pt x="1430" y="62"/>
                  </a:lnTo>
                  <a:lnTo>
                    <a:pt x="1430" y="62"/>
                  </a:lnTo>
                  <a:lnTo>
                    <a:pt x="1430" y="63"/>
                  </a:lnTo>
                  <a:lnTo>
                    <a:pt x="1430" y="63"/>
                  </a:lnTo>
                  <a:lnTo>
                    <a:pt x="1431" y="63"/>
                  </a:lnTo>
                  <a:lnTo>
                    <a:pt x="1431" y="64"/>
                  </a:lnTo>
                  <a:lnTo>
                    <a:pt x="1431" y="64"/>
                  </a:lnTo>
                  <a:lnTo>
                    <a:pt x="1431" y="64"/>
                  </a:lnTo>
                  <a:lnTo>
                    <a:pt x="1431" y="65"/>
                  </a:lnTo>
                  <a:lnTo>
                    <a:pt x="1431" y="65"/>
                  </a:lnTo>
                  <a:lnTo>
                    <a:pt x="1431" y="65"/>
                  </a:lnTo>
                  <a:lnTo>
                    <a:pt x="1432" y="66"/>
                  </a:lnTo>
                  <a:lnTo>
                    <a:pt x="1432" y="66"/>
                  </a:lnTo>
                  <a:lnTo>
                    <a:pt x="1432" y="66"/>
                  </a:lnTo>
                  <a:lnTo>
                    <a:pt x="1432" y="66"/>
                  </a:lnTo>
                  <a:lnTo>
                    <a:pt x="1432" y="67"/>
                  </a:lnTo>
                  <a:lnTo>
                    <a:pt x="1432" y="67"/>
                  </a:lnTo>
                  <a:lnTo>
                    <a:pt x="1432" y="67"/>
                  </a:lnTo>
                  <a:lnTo>
                    <a:pt x="1432" y="68"/>
                  </a:lnTo>
                  <a:lnTo>
                    <a:pt x="1433" y="68"/>
                  </a:lnTo>
                  <a:lnTo>
                    <a:pt x="1433" y="68"/>
                  </a:lnTo>
                  <a:lnTo>
                    <a:pt x="1433" y="69"/>
                  </a:lnTo>
                  <a:lnTo>
                    <a:pt x="1433" y="69"/>
                  </a:lnTo>
                  <a:lnTo>
                    <a:pt x="1433" y="69"/>
                  </a:lnTo>
                  <a:lnTo>
                    <a:pt x="1433" y="70"/>
                  </a:lnTo>
                  <a:lnTo>
                    <a:pt x="1433" y="70"/>
                  </a:lnTo>
                  <a:lnTo>
                    <a:pt x="1433" y="70"/>
                  </a:lnTo>
                  <a:lnTo>
                    <a:pt x="1433" y="71"/>
                  </a:lnTo>
                  <a:lnTo>
                    <a:pt x="1434" y="71"/>
                  </a:lnTo>
                  <a:lnTo>
                    <a:pt x="1434" y="71"/>
                  </a:lnTo>
                  <a:lnTo>
                    <a:pt x="1434" y="71"/>
                  </a:lnTo>
                  <a:lnTo>
                    <a:pt x="1434" y="72"/>
                  </a:lnTo>
                  <a:lnTo>
                    <a:pt x="1434" y="72"/>
                  </a:lnTo>
                  <a:lnTo>
                    <a:pt x="1434" y="72"/>
                  </a:lnTo>
                  <a:lnTo>
                    <a:pt x="1434" y="73"/>
                  </a:lnTo>
                  <a:lnTo>
                    <a:pt x="1434" y="73"/>
                  </a:lnTo>
                  <a:lnTo>
                    <a:pt x="1434" y="73"/>
                  </a:lnTo>
                  <a:lnTo>
                    <a:pt x="1435" y="74"/>
                  </a:lnTo>
                  <a:lnTo>
                    <a:pt x="1435" y="74"/>
                  </a:lnTo>
                  <a:lnTo>
                    <a:pt x="1435" y="74"/>
                  </a:lnTo>
                  <a:lnTo>
                    <a:pt x="1435" y="75"/>
                  </a:lnTo>
                  <a:lnTo>
                    <a:pt x="1435" y="75"/>
                  </a:lnTo>
                  <a:lnTo>
                    <a:pt x="1435" y="75"/>
                  </a:lnTo>
                  <a:lnTo>
                    <a:pt x="1435" y="76"/>
                  </a:lnTo>
                  <a:lnTo>
                    <a:pt x="1435" y="76"/>
                  </a:lnTo>
                  <a:lnTo>
                    <a:pt x="1435" y="76"/>
                  </a:lnTo>
                  <a:lnTo>
                    <a:pt x="1435" y="77"/>
                  </a:lnTo>
                  <a:lnTo>
                    <a:pt x="1436" y="77"/>
                  </a:lnTo>
                  <a:lnTo>
                    <a:pt x="1436" y="77"/>
                  </a:lnTo>
                  <a:lnTo>
                    <a:pt x="1436" y="78"/>
                  </a:lnTo>
                  <a:lnTo>
                    <a:pt x="1436" y="78"/>
                  </a:lnTo>
                  <a:lnTo>
                    <a:pt x="1436" y="78"/>
                  </a:lnTo>
                  <a:lnTo>
                    <a:pt x="1436" y="79"/>
                  </a:lnTo>
                  <a:lnTo>
                    <a:pt x="1436" y="79"/>
                  </a:lnTo>
                  <a:lnTo>
                    <a:pt x="1436" y="79"/>
                  </a:lnTo>
                  <a:lnTo>
                    <a:pt x="1436" y="80"/>
                  </a:lnTo>
                  <a:lnTo>
                    <a:pt x="1436" y="80"/>
                  </a:lnTo>
                  <a:lnTo>
                    <a:pt x="1436" y="80"/>
                  </a:lnTo>
                  <a:lnTo>
                    <a:pt x="1437" y="80"/>
                  </a:lnTo>
                  <a:lnTo>
                    <a:pt x="1437" y="81"/>
                  </a:lnTo>
                  <a:lnTo>
                    <a:pt x="1437" y="81"/>
                  </a:lnTo>
                  <a:lnTo>
                    <a:pt x="1437" y="81"/>
                  </a:lnTo>
                  <a:lnTo>
                    <a:pt x="1437" y="82"/>
                  </a:lnTo>
                  <a:lnTo>
                    <a:pt x="1437" y="82"/>
                  </a:lnTo>
                  <a:lnTo>
                    <a:pt x="1437" y="82"/>
                  </a:lnTo>
                  <a:lnTo>
                    <a:pt x="1437" y="83"/>
                  </a:lnTo>
                  <a:lnTo>
                    <a:pt x="1437" y="83"/>
                  </a:lnTo>
                  <a:lnTo>
                    <a:pt x="1437" y="83"/>
                  </a:lnTo>
                  <a:lnTo>
                    <a:pt x="1437" y="84"/>
                  </a:lnTo>
                  <a:lnTo>
                    <a:pt x="1437" y="84"/>
                  </a:lnTo>
                  <a:lnTo>
                    <a:pt x="1437" y="84"/>
                  </a:lnTo>
                  <a:lnTo>
                    <a:pt x="1438" y="85"/>
                  </a:lnTo>
                  <a:lnTo>
                    <a:pt x="1438" y="85"/>
                  </a:lnTo>
                  <a:lnTo>
                    <a:pt x="1438" y="85"/>
                  </a:lnTo>
                  <a:lnTo>
                    <a:pt x="1438" y="86"/>
                  </a:lnTo>
                  <a:lnTo>
                    <a:pt x="1438" y="86"/>
                  </a:lnTo>
                  <a:lnTo>
                    <a:pt x="1438" y="86"/>
                  </a:lnTo>
                  <a:lnTo>
                    <a:pt x="1438" y="87"/>
                  </a:lnTo>
                  <a:lnTo>
                    <a:pt x="1438" y="87"/>
                  </a:lnTo>
                  <a:lnTo>
                    <a:pt x="1438" y="87"/>
                  </a:lnTo>
                  <a:lnTo>
                    <a:pt x="1438" y="88"/>
                  </a:lnTo>
                  <a:lnTo>
                    <a:pt x="1438" y="88"/>
                  </a:lnTo>
                  <a:lnTo>
                    <a:pt x="1438" y="88"/>
                  </a:lnTo>
                  <a:lnTo>
                    <a:pt x="1438" y="89"/>
                  </a:lnTo>
                  <a:lnTo>
                    <a:pt x="1438" y="89"/>
                  </a:lnTo>
                  <a:lnTo>
                    <a:pt x="1438" y="89"/>
                  </a:lnTo>
                  <a:lnTo>
                    <a:pt x="1438" y="90"/>
                  </a:lnTo>
                  <a:lnTo>
                    <a:pt x="1439" y="90"/>
                  </a:lnTo>
                  <a:lnTo>
                    <a:pt x="1439" y="91"/>
                  </a:lnTo>
                  <a:lnTo>
                    <a:pt x="1439" y="91"/>
                  </a:lnTo>
                  <a:lnTo>
                    <a:pt x="1439" y="91"/>
                  </a:lnTo>
                  <a:lnTo>
                    <a:pt x="1439" y="92"/>
                  </a:lnTo>
                  <a:lnTo>
                    <a:pt x="1439" y="92"/>
                  </a:lnTo>
                  <a:lnTo>
                    <a:pt x="1439" y="92"/>
                  </a:lnTo>
                  <a:lnTo>
                    <a:pt x="1439" y="93"/>
                  </a:lnTo>
                  <a:lnTo>
                    <a:pt x="1439" y="93"/>
                  </a:lnTo>
                  <a:lnTo>
                    <a:pt x="1439" y="93"/>
                  </a:lnTo>
                  <a:lnTo>
                    <a:pt x="1439" y="94"/>
                  </a:lnTo>
                  <a:lnTo>
                    <a:pt x="1439" y="94"/>
                  </a:lnTo>
                  <a:lnTo>
                    <a:pt x="1439" y="94"/>
                  </a:lnTo>
                  <a:lnTo>
                    <a:pt x="1439" y="95"/>
                  </a:lnTo>
                  <a:lnTo>
                    <a:pt x="1439" y="95"/>
                  </a:lnTo>
                  <a:lnTo>
                    <a:pt x="1439" y="95"/>
                  </a:lnTo>
                  <a:lnTo>
                    <a:pt x="1439" y="96"/>
                  </a:lnTo>
                  <a:lnTo>
                    <a:pt x="1439" y="96"/>
                  </a:lnTo>
                  <a:lnTo>
                    <a:pt x="1439" y="96"/>
                  </a:lnTo>
                  <a:lnTo>
                    <a:pt x="1439" y="97"/>
                  </a:lnTo>
                  <a:lnTo>
                    <a:pt x="1439" y="97"/>
                  </a:lnTo>
                  <a:lnTo>
                    <a:pt x="1439" y="97"/>
                  </a:lnTo>
                  <a:lnTo>
                    <a:pt x="1439" y="98"/>
                  </a:lnTo>
                  <a:lnTo>
                    <a:pt x="1439" y="98"/>
                  </a:lnTo>
                  <a:lnTo>
                    <a:pt x="1440" y="98"/>
                  </a:lnTo>
                  <a:lnTo>
                    <a:pt x="1440" y="99"/>
                  </a:lnTo>
                  <a:lnTo>
                    <a:pt x="1440" y="99"/>
                  </a:lnTo>
                  <a:lnTo>
                    <a:pt x="1440" y="99"/>
                  </a:lnTo>
                  <a:lnTo>
                    <a:pt x="1440" y="100"/>
                  </a:lnTo>
                  <a:lnTo>
                    <a:pt x="1440" y="100"/>
                  </a:lnTo>
                  <a:lnTo>
                    <a:pt x="1440" y="101"/>
                  </a:lnTo>
                  <a:lnTo>
                    <a:pt x="1440" y="101"/>
                  </a:lnTo>
                  <a:lnTo>
                    <a:pt x="1440" y="101"/>
                  </a:lnTo>
                  <a:lnTo>
                    <a:pt x="1440" y="102"/>
                  </a:lnTo>
                  <a:lnTo>
                    <a:pt x="1440" y="102"/>
                  </a:lnTo>
                  <a:lnTo>
                    <a:pt x="1440" y="102"/>
                  </a:lnTo>
                  <a:lnTo>
                    <a:pt x="1440" y="103"/>
                  </a:lnTo>
                  <a:lnTo>
                    <a:pt x="1440" y="103"/>
                  </a:lnTo>
                  <a:lnTo>
                    <a:pt x="1440" y="103"/>
                  </a:lnTo>
                  <a:lnTo>
                    <a:pt x="1440" y="104"/>
                  </a:lnTo>
                  <a:lnTo>
                    <a:pt x="1440" y="104"/>
                  </a:lnTo>
                  <a:lnTo>
                    <a:pt x="1440" y="104"/>
                  </a:lnTo>
                  <a:lnTo>
                    <a:pt x="1440" y="105"/>
                  </a:lnTo>
                  <a:lnTo>
                    <a:pt x="1440" y="105"/>
                  </a:lnTo>
                  <a:lnTo>
                    <a:pt x="1440" y="105"/>
                  </a:lnTo>
                  <a:lnTo>
                    <a:pt x="1440" y="106"/>
                  </a:lnTo>
                  <a:lnTo>
                    <a:pt x="1440" y="106"/>
                  </a:lnTo>
                  <a:lnTo>
                    <a:pt x="1440" y="106"/>
                  </a:lnTo>
                  <a:lnTo>
                    <a:pt x="1440" y="107"/>
                  </a:lnTo>
                  <a:lnTo>
                    <a:pt x="1440" y="145"/>
                  </a:lnTo>
                  <a:moveTo>
                    <a:pt x="1440" y="225"/>
                  </a:moveTo>
                  <a:lnTo>
                    <a:pt x="1440" y="225"/>
                  </a:lnTo>
                  <a:lnTo>
                    <a:pt x="1440" y="332"/>
                  </a:lnTo>
                  <a:moveTo>
                    <a:pt x="1440" y="412"/>
                  </a:moveTo>
                  <a:lnTo>
                    <a:pt x="1440" y="412"/>
                  </a:lnTo>
                  <a:lnTo>
                    <a:pt x="1440" y="518"/>
                  </a:lnTo>
                  <a:moveTo>
                    <a:pt x="1421" y="594"/>
                  </a:moveTo>
                  <a:lnTo>
                    <a:pt x="1421" y="594"/>
                  </a:lnTo>
                  <a:lnTo>
                    <a:pt x="1421" y="594"/>
                  </a:lnTo>
                  <a:lnTo>
                    <a:pt x="1421" y="595"/>
                  </a:lnTo>
                  <a:lnTo>
                    <a:pt x="1420" y="595"/>
                  </a:lnTo>
                  <a:lnTo>
                    <a:pt x="1420" y="595"/>
                  </a:lnTo>
                  <a:lnTo>
                    <a:pt x="1420" y="596"/>
                  </a:lnTo>
                  <a:lnTo>
                    <a:pt x="1420" y="596"/>
                  </a:lnTo>
                  <a:lnTo>
                    <a:pt x="1420" y="596"/>
                  </a:lnTo>
                  <a:lnTo>
                    <a:pt x="1419" y="596"/>
                  </a:lnTo>
                  <a:lnTo>
                    <a:pt x="1419" y="597"/>
                  </a:lnTo>
                  <a:lnTo>
                    <a:pt x="1419" y="597"/>
                  </a:lnTo>
                  <a:lnTo>
                    <a:pt x="1419" y="597"/>
                  </a:lnTo>
                  <a:lnTo>
                    <a:pt x="1419" y="597"/>
                  </a:lnTo>
                  <a:lnTo>
                    <a:pt x="1418" y="598"/>
                  </a:lnTo>
                  <a:lnTo>
                    <a:pt x="1418" y="598"/>
                  </a:lnTo>
                  <a:lnTo>
                    <a:pt x="1418" y="598"/>
                  </a:lnTo>
                  <a:lnTo>
                    <a:pt x="1418" y="598"/>
                  </a:lnTo>
                  <a:lnTo>
                    <a:pt x="1418" y="599"/>
                  </a:lnTo>
                  <a:lnTo>
                    <a:pt x="1417" y="599"/>
                  </a:lnTo>
                  <a:lnTo>
                    <a:pt x="1417" y="599"/>
                  </a:lnTo>
                  <a:lnTo>
                    <a:pt x="1417" y="599"/>
                  </a:lnTo>
                  <a:lnTo>
                    <a:pt x="1417" y="600"/>
                  </a:lnTo>
                  <a:lnTo>
                    <a:pt x="1417" y="600"/>
                  </a:lnTo>
                  <a:lnTo>
                    <a:pt x="1416" y="600"/>
                  </a:lnTo>
                  <a:lnTo>
                    <a:pt x="1416" y="601"/>
                  </a:lnTo>
                  <a:lnTo>
                    <a:pt x="1416" y="601"/>
                  </a:lnTo>
                  <a:lnTo>
                    <a:pt x="1416" y="601"/>
                  </a:lnTo>
                  <a:lnTo>
                    <a:pt x="1416" y="601"/>
                  </a:lnTo>
                  <a:lnTo>
                    <a:pt x="1415" y="602"/>
                  </a:lnTo>
                  <a:lnTo>
                    <a:pt x="1415" y="602"/>
                  </a:lnTo>
                  <a:lnTo>
                    <a:pt x="1415" y="602"/>
                  </a:lnTo>
                  <a:lnTo>
                    <a:pt x="1415" y="602"/>
                  </a:lnTo>
                  <a:lnTo>
                    <a:pt x="1414" y="603"/>
                  </a:lnTo>
                  <a:lnTo>
                    <a:pt x="1414" y="603"/>
                  </a:lnTo>
                  <a:lnTo>
                    <a:pt x="1414" y="603"/>
                  </a:lnTo>
                  <a:lnTo>
                    <a:pt x="1414" y="603"/>
                  </a:lnTo>
                  <a:lnTo>
                    <a:pt x="1414" y="604"/>
                  </a:lnTo>
                  <a:lnTo>
                    <a:pt x="1413" y="604"/>
                  </a:lnTo>
                  <a:lnTo>
                    <a:pt x="1413" y="604"/>
                  </a:lnTo>
                  <a:lnTo>
                    <a:pt x="1413" y="604"/>
                  </a:lnTo>
                  <a:lnTo>
                    <a:pt x="1413" y="605"/>
                  </a:lnTo>
                  <a:lnTo>
                    <a:pt x="1413" y="605"/>
                  </a:lnTo>
                  <a:lnTo>
                    <a:pt x="1412" y="605"/>
                  </a:lnTo>
                  <a:lnTo>
                    <a:pt x="1412" y="605"/>
                  </a:lnTo>
                  <a:lnTo>
                    <a:pt x="1412" y="605"/>
                  </a:lnTo>
                  <a:lnTo>
                    <a:pt x="1412" y="606"/>
                  </a:lnTo>
                  <a:lnTo>
                    <a:pt x="1411" y="606"/>
                  </a:lnTo>
                  <a:lnTo>
                    <a:pt x="1411" y="606"/>
                  </a:lnTo>
                  <a:lnTo>
                    <a:pt x="1411" y="606"/>
                  </a:lnTo>
                  <a:lnTo>
                    <a:pt x="1411" y="607"/>
                  </a:lnTo>
                  <a:lnTo>
                    <a:pt x="1411" y="607"/>
                  </a:lnTo>
                  <a:lnTo>
                    <a:pt x="1410" y="607"/>
                  </a:lnTo>
                  <a:lnTo>
                    <a:pt x="1410" y="607"/>
                  </a:lnTo>
                  <a:lnTo>
                    <a:pt x="1410" y="608"/>
                  </a:lnTo>
                  <a:lnTo>
                    <a:pt x="1410" y="608"/>
                  </a:lnTo>
                  <a:lnTo>
                    <a:pt x="1409" y="608"/>
                  </a:lnTo>
                  <a:lnTo>
                    <a:pt x="1409" y="608"/>
                  </a:lnTo>
                  <a:lnTo>
                    <a:pt x="1409" y="609"/>
                  </a:lnTo>
                  <a:lnTo>
                    <a:pt x="1409" y="609"/>
                  </a:lnTo>
                  <a:lnTo>
                    <a:pt x="1408" y="609"/>
                  </a:lnTo>
                  <a:lnTo>
                    <a:pt x="1408" y="609"/>
                  </a:lnTo>
                  <a:lnTo>
                    <a:pt x="1408" y="610"/>
                  </a:lnTo>
                  <a:lnTo>
                    <a:pt x="1408" y="610"/>
                  </a:lnTo>
                  <a:lnTo>
                    <a:pt x="1408" y="610"/>
                  </a:lnTo>
                  <a:lnTo>
                    <a:pt x="1407" y="610"/>
                  </a:lnTo>
                  <a:lnTo>
                    <a:pt x="1407" y="610"/>
                  </a:lnTo>
                  <a:lnTo>
                    <a:pt x="1407" y="611"/>
                  </a:lnTo>
                  <a:lnTo>
                    <a:pt x="1407" y="611"/>
                  </a:lnTo>
                  <a:lnTo>
                    <a:pt x="1406" y="611"/>
                  </a:lnTo>
                  <a:lnTo>
                    <a:pt x="1406" y="611"/>
                  </a:lnTo>
                  <a:lnTo>
                    <a:pt x="1406" y="612"/>
                  </a:lnTo>
                  <a:lnTo>
                    <a:pt x="1406" y="612"/>
                  </a:lnTo>
                  <a:lnTo>
                    <a:pt x="1405" y="612"/>
                  </a:lnTo>
                  <a:lnTo>
                    <a:pt x="1405" y="612"/>
                  </a:lnTo>
                  <a:lnTo>
                    <a:pt x="1405" y="612"/>
                  </a:lnTo>
                  <a:lnTo>
                    <a:pt x="1405" y="613"/>
                  </a:lnTo>
                  <a:lnTo>
                    <a:pt x="1404" y="613"/>
                  </a:lnTo>
                  <a:lnTo>
                    <a:pt x="1404" y="613"/>
                  </a:lnTo>
                  <a:lnTo>
                    <a:pt x="1404" y="613"/>
                  </a:lnTo>
                  <a:lnTo>
                    <a:pt x="1404" y="614"/>
                  </a:lnTo>
                  <a:lnTo>
                    <a:pt x="1403" y="614"/>
                  </a:lnTo>
                  <a:lnTo>
                    <a:pt x="1403" y="614"/>
                  </a:lnTo>
                  <a:lnTo>
                    <a:pt x="1403" y="614"/>
                  </a:lnTo>
                  <a:lnTo>
                    <a:pt x="1403" y="614"/>
                  </a:lnTo>
                  <a:lnTo>
                    <a:pt x="1402" y="615"/>
                  </a:lnTo>
                  <a:lnTo>
                    <a:pt x="1402" y="615"/>
                  </a:lnTo>
                  <a:lnTo>
                    <a:pt x="1402" y="615"/>
                  </a:lnTo>
                  <a:lnTo>
                    <a:pt x="1402" y="615"/>
                  </a:lnTo>
                  <a:lnTo>
                    <a:pt x="1401" y="615"/>
                  </a:lnTo>
                  <a:lnTo>
                    <a:pt x="1401" y="616"/>
                  </a:lnTo>
                  <a:lnTo>
                    <a:pt x="1401" y="616"/>
                  </a:lnTo>
                  <a:lnTo>
                    <a:pt x="1401" y="616"/>
                  </a:lnTo>
                  <a:lnTo>
                    <a:pt x="1400" y="616"/>
                  </a:lnTo>
                  <a:lnTo>
                    <a:pt x="1400" y="616"/>
                  </a:lnTo>
                  <a:lnTo>
                    <a:pt x="1400" y="617"/>
                  </a:lnTo>
                  <a:lnTo>
                    <a:pt x="1400" y="617"/>
                  </a:lnTo>
                  <a:lnTo>
                    <a:pt x="1399" y="617"/>
                  </a:lnTo>
                  <a:lnTo>
                    <a:pt x="1399" y="617"/>
                  </a:lnTo>
                  <a:lnTo>
                    <a:pt x="1399" y="618"/>
                  </a:lnTo>
                  <a:lnTo>
                    <a:pt x="1399" y="618"/>
                  </a:lnTo>
                  <a:lnTo>
                    <a:pt x="1398" y="618"/>
                  </a:lnTo>
                  <a:lnTo>
                    <a:pt x="1398" y="618"/>
                  </a:lnTo>
                  <a:lnTo>
                    <a:pt x="1398" y="618"/>
                  </a:lnTo>
                  <a:lnTo>
                    <a:pt x="1398" y="619"/>
                  </a:lnTo>
                  <a:lnTo>
                    <a:pt x="1397" y="619"/>
                  </a:lnTo>
                  <a:lnTo>
                    <a:pt x="1397" y="619"/>
                  </a:lnTo>
                  <a:lnTo>
                    <a:pt x="1397" y="619"/>
                  </a:lnTo>
                  <a:lnTo>
                    <a:pt x="1397" y="619"/>
                  </a:lnTo>
                  <a:lnTo>
                    <a:pt x="1396" y="620"/>
                  </a:lnTo>
                  <a:lnTo>
                    <a:pt x="1396" y="620"/>
                  </a:lnTo>
                  <a:lnTo>
                    <a:pt x="1396" y="620"/>
                  </a:lnTo>
                  <a:lnTo>
                    <a:pt x="1395" y="620"/>
                  </a:lnTo>
                  <a:lnTo>
                    <a:pt x="1395" y="620"/>
                  </a:lnTo>
                  <a:lnTo>
                    <a:pt x="1395" y="620"/>
                  </a:lnTo>
                  <a:lnTo>
                    <a:pt x="1395" y="621"/>
                  </a:lnTo>
                  <a:lnTo>
                    <a:pt x="1394" y="621"/>
                  </a:lnTo>
                  <a:lnTo>
                    <a:pt x="1394" y="621"/>
                  </a:lnTo>
                  <a:lnTo>
                    <a:pt x="1394" y="621"/>
                  </a:lnTo>
                  <a:lnTo>
                    <a:pt x="1394" y="621"/>
                  </a:lnTo>
                  <a:lnTo>
                    <a:pt x="1393" y="622"/>
                  </a:lnTo>
                  <a:lnTo>
                    <a:pt x="1393" y="622"/>
                  </a:lnTo>
                  <a:lnTo>
                    <a:pt x="1393" y="622"/>
                  </a:lnTo>
                  <a:lnTo>
                    <a:pt x="1392" y="622"/>
                  </a:lnTo>
                  <a:lnTo>
                    <a:pt x="1392" y="622"/>
                  </a:lnTo>
                  <a:lnTo>
                    <a:pt x="1392" y="623"/>
                  </a:lnTo>
                  <a:lnTo>
                    <a:pt x="1392" y="623"/>
                  </a:lnTo>
                  <a:lnTo>
                    <a:pt x="1391" y="623"/>
                  </a:lnTo>
                  <a:lnTo>
                    <a:pt x="1391" y="623"/>
                  </a:lnTo>
                  <a:lnTo>
                    <a:pt x="1391" y="623"/>
                  </a:lnTo>
                  <a:lnTo>
                    <a:pt x="1391" y="623"/>
                  </a:lnTo>
                  <a:lnTo>
                    <a:pt x="1390" y="624"/>
                  </a:lnTo>
                  <a:lnTo>
                    <a:pt x="1390" y="624"/>
                  </a:lnTo>
                  <a:lnTo>
                    <a:pt x="1390" y="624"/>
                  </a:lnTo>
                  <a:lnTo>
                    <a:pt x="1389" y="624"/>
                  </a:lnTo>
                  <a:lnTo>
                    <a:pt x="1389" y="624"/>
                  </a:lnTo>
                  <a:lnTo>
                    <a:pt x="1389" y="624"/>
                  </a:lnTo>
                  <a:lnTo>
                    <a:pt x="1389" y="625"/>
                  </a:lnTo>
                  <a:lnTo>
                    <a:pt x="1388" y="625"/>
                  </a:lnTo>
                  <a:lnTo>
                    <a:pt x="1388" y="625"/>
                  </a:lnTo>
                  <a:lnTo>
                    <a:pt x="1388" y="625"/>
                  </a:lnTo>
                  <a:lnTo>
                    <a:pt x="1387" y="625"/>
                  </a:lnTo>
                  <a:lnTo>
                    <a:pt x="1387" y="625"/>
                  </a:lnTo>
                  <a:lnTo>
                    <a:pt x="1387" y="626"/>
                  </a:lnTo>
                  <a:lnTo>
                    <a:pt x="1387" y="626"/>
                  </a:lnTo>
                  <a:lnTo>
                    <a:pt x="1386" y="626"/>
                  </a:lnTo>
                  <a:lnTo>
                    <a:pt x="1386" y="626"/>
                  </a:lnTo>
                  <a:lnTo>
                    <a:pt x="1386" y="626"/>
                  </a:lnTo>
                  <a:lnTo>
                    <a:pt x="1385" y="626"/>
                  </a:lnTo>
                  <a:lnTo>
                    <a:pt x="1385" y="627"/>
                  </a:lnTo>
                  <a:lnTo>
                    <a:pt x="1385" y="627"/>
                  </a:lnTo>
                  <a:lnTo>
                    <a:pt x="1385" y="627"/>
                  </a:lnTo>
                  <a:lnTo>
                    <a:pt x="1384" y="627"/>
                  </a:lnTo>
                  <a:lnTo>
                    <a:pt x="1384" y="627"/>
                  </a:lnTo>
                  <a:lnTo>
                    <a:pt x="1384" y="627"/>
                  </a:lnTo>
                  <a:lnTo>
                    <a:pt x="1383" y="628"/>
                  </a:lnTo>
                  <a:lnTo>
                    <a:pt x="1383" y="628"/>
                  </a:lnTo>
                  <a:lnTo>
                    <a:pt x="1383" y="628"/>
                  </a:lnTo>
                  <a:lnTo>
                    <a:pt x="1383" y="628"/>
                  </a:lnTo>
                  <a:lnTo>
                    <a:pt x="1382" y="628"/>
                  </a:lnTo>
                  <a:lnTo>
                    <a:pt x="1382" y="628"/>
                  </a:lnTo>
                  <a:lnTo>
                    <a:pt x="1382" y="629"/>
                  </a:lnTo>
                  <a:lnTo>
                    <a:pt x="1381" y="629"/>
                  </a:lnTo>
                  <a:lnTo>
                    <a:pt x="1381" y="629"/>
                  </a:lnTo>
                  <a:lnTo>
                    <a:pt x="1381" y="629"/>
                  </a:lnTo>
                  <a:lnTo>
                    <a:pt x="1380" y="629"/>
                  </a:lnTo>
                  <a:lnTo>
                    <a:pt x="1380" y="629"/>
                  </a:lnTo>
                  <a:lnTo>
                    <a:pt x="1380" y="629"/>
                  </a:lnTo>
                  <a:lnTo>
                    <a:pt x="1380" y="630"/>
                  </a:lnTo>
                  <a:lnTo>
                    <a:pt x="1379" y="630"/>
                  </a:lnTo>
                  <a:lnTo>
                    <a:pt x="1379" y="630"/>
                  </a:lnTo>
                  <a:lnTo>
                    <a:pt x="1379" y="630"/>
                  </a:lnTo>
                  <a:lnTo>
                    <a:pt x="1378" y="630"/>
                  </a:lnTo>
                  <a:lnTo>
                    <a:pt x="1378" y="630"/>
                  </a:lnTo>
                  <a:lnTo>
                    <a:pt x="1378" y="630"/>
                  </a:lnTo>
                  <a:lnTo>
                    <a:pt x="1378" y="631"/>
                  </a:lnTo>
                  <a:lnTo>
                    <a:pt x="1377" y="631"/>
                  </a:lnTo>
                  <a:lnTo>
                    <a:pt x="1377" y="631"/>
                  </a:lnTo>
                  <a:lnTo>
                    <a:pt x="1377" y="631"/>
                  </a:lnTo>
                  <a:lnTo>
                    <a:pt x="1376" y="631"/>
                  </a:lnTo>
                  <a:lnTo>
                    <a:pt x="1376" y="631"/>
                  </a:lnTo>
                  <a:lnTo>
                    <a:pt x="1376" y="631"/>
                  </a:lnTo>
                  <a:lnTo>
                    <a:pt x="1375" y="631"/>
                  </a:lnTo>
                  <a:lnTo>
                    <a:pt x="1375" y="632"/>
                  </a:lnTo>
                  <a:lnTo>
                    <a:pt x="1375" y="632"/>
                  </a:lnTo>
                  <a:lnTo>
                    <a:pt x="1374" y="632"/>
                  </a:lnTo>
                  <a:lnTo>
                    <a:pt x="1374" y="632"/>
                  </a:lnTo>
                  <a:lnTo>
                    <a:pt x="1374" y="632"/>
                  </a:lnTo>
                  <a:lnTo>
                    <a:pt x="1374" y="632"/>
                  </a:lnTo>
                  <a:lnTo>
                    <a:pt x="1373" y="632"/>
                  </a:lnTo>
                  <a:lnTo>
                    <a:pt x="1373" y="633"/>
                  </a:lnTo>
                  <a:lnTo>
                    <a:pt x="1373" y="633"/>
                  </a:lnTo>
                  <a:lnTo>
                    <a:pt x="1372" y="633"/>
                  </a:lnTo>
                  <a:lnTo>
                    <a:pt x="1372" y="633"/>
                  </a:lnTo>
                  <a:lnTo>
                    <a:pt x="1372" y="633"/>
                  </a:lnTo>
                  <a:lnTo>
                    <a:pt x="1371" y="633"/>
                  </a:lnTo>
                  <a:lnTo>
                    <a:pt x="1371" y="633"/>
                  </a:lnTo>
                  <a:lnTo>
                    <a:pt x="1371" y="633"/>
                  </a:lnTo>
                  <a:lnTo>
                    <a:pt x="1370" y="633"/>
                  </a:lnTo>
                  <a:lnTo>
                    <a:pt x="1370" y="634"/>
                  </a:lnTo>
                  <a:lnTo>
                    <a:pt x="1370" y="634"/>
                  </a:lnTo>
                  <a:lnTo>
                    <a:pt x="1369" y="634"/>
                  </a:lnTo>
                  <a:lnTo>
                    <a:pt x="1369" y="634"/>
                  </a:lnTo>
                  <a:lnTo>
                    <a:pt x="1369" y="634"/>
                  </a:lnTo>
                  <a:lnTo>
                    <a:pt x="1369" y="634"/>
                  </a:lnTo>
                  <a:lnTo>
                    <a:pt x="1368" y="634"/>
                  </a:lnTo>
                  <a:lnTo>
                    <a:pt x="1368" y="634"/>
                  </a:lnTo>
                  <a:lnTo>
                    <a:pt x="1368" y="634"/>
                  </a:lnTo>
                  <a:lnTo>
                    <a:pt x="1367" y="635"/>
                  </a:lnTo>
                  <a:lnTo>
                    <a:pt x="1367" y="635"/>
                  </a:lnTo>
                  <a:lnTo>
                    <a:pt x="1367" y="635"/>
                  </a:lnTo>
                  <a:lnTo>
                    <a:pt x="1366" y="635"/>
                  </a:lnTo>
                  <a:lnTo>
                    <a:pt x="1366" y="635"/>
                  </a:lnTo>
                  <a:lnTo>
                    <a:pt x="1366" y="635"/>
                  </a:lnTo>
                  <a:lnTo>
                    <a:pt x="1365" y="635"/>
                  </a:lnTo>
                  <a:lnTo>
                    <a:pt x="1365" y="635"/>
                  </a:lnTo>
                  <a:lnTo>
                    <a:pt x="1365" y="635"/>
                  </a:lnTo>
                  <a:lnTo>
                    <a:pt x="1364" y="636"/>
                  </a:lnTo>
                  <a:lnTo>
                    <a:pt x="1364" y="636"/>
                  </a:lnTo>
                  <a:lnTo>
                    <a:pt x="1364" y="636"/>
                  </a:lnTo>
                  <a:lnTo>
                    <a:pt x="1363" y="636"/>
                  </a:lnTo>
                  <a:lnTo>
                    <a:pt x="1363" y="636"/>
                  </a:lnTo>
                  <a:lnTo>
                    <a:pt x="1363" y="636"/>
                  </a:lnTo>
                  <a:lnTo>
                    <a:pt x="1362" y="636"/>
                  </a:lnTo>
                  <a:lnTo>
                    <a:pt x="1362" y="636"/>
                  </a:lnTo>
                  <a:lnTo>
                    <a:pt x="1362" y="636"/>
                  </a:lnTo>
                  <a:lnTo>
                    <a:pt x="1361" y="636"/>
                  </a:lnTo>
                  <a:lnTo>
                    <a:pt x="1361" y="636"/>
                  </a:lnTo>
                  <a:lnTo>
                    <a:pt x="1361" y="637"/>
                  </a:lnTo>
                  <a:lnTo>
                    <a:pt x="1360" y="637"/>
                  </a:lnTo>
                  <a:lnTo>
                    <a:pt x="1360" y="637"/>
                  </a:lnTo>
                  <a:lnTo>
                    <a:pt x="1360" y="637"/>
                  </a:lnTo>
                  <a:lnTo>
                    <a:pt x="1360" y="637"/>
                  </a:lnTo>
                  <a:lnTo>
                    <a:pt x="1359" y="637"/>
                  </a:lnTo>
                  <a:lnTo>
                    <a:pt x="1359" y="637"/>
                  </a:lnTo>
                  <a:lnTo>
                    <a:pt x="1359" y="637"/>
                  </a:lnTo>
                  <a:lnTo>
                    <a:pt x="1358" y="637"/>
                  </a:lnTo>
                  <a:lnTo>
                    <a:pt x="1358" y="637"/>
                  </a:lnTo>
                  <a:lnTo>
                    <a:pt x="1358" y="637"/>
                  </a:lnTo>
                  <a:lnTo>
                    <a:pt x="1357" y="637"/>
                  </a:lnTo>
                  <a:lnTo>
                    <a:pt x="1357" y="638"/>
                  </a:lnTo>
                  <a:lnTo>
                    <a:pt x="1357" y="638"/>
                  </a:lnTo>
                  <a:lnTo>
                    <a:pt x="1356" y="638"/>
                  </a:lnTo>
                  <a:lnTo>
                    <a:pt x="1356" y="638"/>
                  </a:lnTo>
                  <a:lnTo>
                    <a:pt x="1356" y="638"/>
                  </a:lnTo>
                  <a:lnTo>
                    <a:pt x="1355" y="638"/>
                  </a:lnTo>
                  <a:lnTo>
                    <a:pt x="1355" y="638"/>
                  </a:lnTo>
                  <a:lnTo>
                    <a:pt x="1355" y="638"/>
                  </a:lnTo>
                  <a:lnTo>
                    <a:pt x="1354" y="638"/>
                  </a:lnTo>
                  <a:lnTo>
                    <a:pt x="1354" y="638"/>
                  </a:lnTo>
                  <a:lnTo>
                    <a:pt x="1354" y="638"/>
                  </a:lnTo>
                  <a:lnTo>
                    <a:pt x="1353" y="638"/>
                  </a:lnTo>
                  <a:lnTo>
                    <a:pt x="1353" y="638"/>
                  </a:lnTo>
                  <a:lnTo>
                    <a:pt x="1353" y="638"/>
                  </a:lnTo>
                  <a:lnTo>
                    <a:pt x="1352" y="638"/>
                  </a:lnTo>
                  <a:lnTo>
                    <a:pt x="1352" y="639"/>
                  </a:lnTo>
                  <a:lnTo>
                    <a:pt x="1352" y="639"/>
                  </a:lnTo>
                  <a:lnTo>
                    <a:pt x="1351" y="639"/>
                  </a:lnTo>
                  <a:lnTo>
                    <a:pt x="1351" y="639"/>
                  </a:lnTo>
                  <a:lnTo>
                    <a:pt x="1351" y="639"/>
                  </a:lnTo>
                  <a:lnTo>
                    <a:pt x="1350" y="639"/>
                  </a:lnTo>
                  <a:lnTo>
                    <a:pt x="1350" y="639"/>
                  </a:lnTo>
                  <a:lnTo>
                    <a:pt x="1349" y="639"/>
                  </a:lnTo>
                  <a:lnTo>
                    <a:pt x="1349" y="639"/>
                  </a:lnTo>
                  <a:lnTo>
                    <a:pt x="1349" y="639"/>
                  </a:lnTo>
                  <a:lnTo>
                    <a:pt x="1348" y="639"/>
                  </a:lnTo>
                  <a:lnTo>
                    <a:pt x="1348" y="639"/>
                  </a:lnTo>
                  <a:lnTo>
                    <a:pt x="1348" y="639"/>
                  </a:lnTo>
                  <a:lnTo>
                    <a:pt x="1347" y="639"/>
                  </a:lnTo>
                  <a:lnTo>
                    <a:pt x="1347" y="639"/>
                  </a:lnTo>
                  <a:lnTo>
                    <a:pt x="1347" y="639"/>
                  </a:lnTo>
                  <a:lnTo>
                    <a:pt x="1346" y="639"/>
                  </a:lnTo>
                  <a:lnTo>
                    <a:pt x="1346" y="639"/>
                  </a:lnTo>
                  <a:lnTo>
                    <a:pt x="1346" y="639"/>
                  </a:lnTo>
                  <a:lnTo>
                    <a:pt x="1345" y="639"/>
                  </a:lnTo>
                  <a:lnTo>
                    <a:pt x="1345" y="640"/>
                  </a:lnTo>
                  <a:lnTo>
                    <a:pt x="1345" y="640"/>
                  </a:lnTo>
                  <a:lnTo>
                    <a:pt x="1344" y="640"/>
                  </a:lnTo>
                  <a:lnTo>
                    <a:pt x="1344" y="640"/>
                  </a:lnTo>
                  <a:lnTo>
                    <a:pt x="1344" y="640"/>
                  </a:lnTo>
                  <a:lnTo>
                    <a:pt x="1343" y="640"/>
                  </a:lnTo>
                  <a:lnTo>
                    <a:pt x="1343" y="640"/>
                  </a:lnTo>
                  <a:lnTo>
                    <a:pt x="1343" y="640"/>
                  </a:lnTo>
                  <a:lnTo>
                    <a:pt x="1342" y="640"/>
                  </a:lnTo>
                  <a:lnTo>
                    <a:pt x="1342" y="640"/>
                  </a:lnTo>
                  <a:lnTo>
                    <a:pt x="1342" y="640"/>
                  </a:lnTo>
                  <a:lnTo>
                    <a:pt x="1341" y="640"/>
                  </a:lnTo>
                  <a:lnTo>
                    <a:pt x="1341" y="640"/>
                  </a:lnTo>
                  <a:lnTo>
                    <a:pt x="1341" y="640"/>
                  </a:lnTo>
                  <a:lnTo>
                    <a:pt x="1340" y="640"/>
                  </a:lnTo>
                  <a:lnTo>
                    <a:pt x="1340" y="640"/>
                  </a:lnTo>
                  <a:lnTo>
                    <a:pt x="1339" y="640"/>
                  </a:lnTo>
                  <a:lnTo>
                    <a:pt x="1339" y="640"/>
                  </a:lnTo>
                  <a:lnTo>
                    <a:pt x="1339" y="640"/>
                  </a:lnTo>
                  <a:lnTo>
                    <a:pt x="1338" y="640"/>
                  </a:lnTo>
                  <a:lnTo>
                    <a:pt x="1338" y="640"/>
                  </a:lnTo>
                  <a:lnTo>
                    <a:pt x="1338" y="640"/>
                  </a:lnTo>
                  <a:lnTo>
                    <a:pt x="1337" y="640"/>
                  </a:lnTo>
                  <a:lnTo>
                    <a:pt x="1337" y="640"/>
                  </a:lnTo>
                  <a:lnTo>
                    <a:pt x="1337" y="640"/>
                  </a:lnTo>
                  <a:lnTo>
                    <a:pt x="1336" y="640"/>
                  </a:lnTo>
                  <a:lnTo>
                    <a:pt x="1336" y="640"/>
                  </a:lnTo>
                  <a:lnTo>
                    <a:pt x="1336" y="640"/>
                  </a:lnTo>
                  <a:lnTo>
                    <a:pt x="1335" y="640"/>
                  </a:lnTo>
                  <a:lnTo>
                    <a:pt x="1335" y="640"/>
                  </a:lnTo>
                  <a:lnTo>
                    <a:pt x="1335" y="640"/>
                  </a:lnTo>
                  <a:lnTo>
                    <a:pt x="1334" y="640"/>
                  </a:lnTo>
                  <a:lnTo>
                    <a:pt x="1334" y="640"/>
                  </a:lnTo>
                  <a:lnTo>
                    <a:pt x="1334" y="640"/>
                  </a:lnTo>
                  <a:lnTo>
                    <a:pt x="1333" y="640"/>
                  </a:lnTo>
                  <a:lnTo>
                    <a:pt x="1329" y="640"/>
                  </a:lnTo>
                  <a:moveTo>
                    <a:pt x="1249" y="640"/>
                  </a:moveTo>
                  <a:lnTo>
                    <a:pt x="1249" y="640"/>
                  </a:lnTo>
                  <a:lnTo>
                    <a:pt x="1143" y="640"/>
                  </a:lnTo>
                  <a:moveTo>
                    <a:pt x="1063" y="640"/>
                  </a:moveTo>
                  <a:lnTo>
                    <a:pt x="1063" y="640"/>
                  </a:lnTo>
                  <a:lnTo>
                    <a:pt x="956" y="640"/>
                  </a:lnTo>
                  <a:moveTo>
                    <a:pt x="876" y="640"/>
                  </a:moveTo>
                  <a:lnTo>
                    <a:pt x="876" y="640"/>
                  </a:lnTo>
                  <a:lnTo>
                    <a:pt x="769" y="640"/>
                  </a:lnTo>
                  <a:moveTo>
                    <a:pt x="689" y="640"/>
                  </a:moveTo>
                  <a:lnTo>
                    <a:pt x="689" y="640"/>
                  </a:lnTo>
                  <a:lnTo>
                    <a:pt x="583" y="640"/>
                  </a:lnTo>
                  <a:moveTo>
                    <a:pt x="503" y="640"/>
                  </a:moveTo>
                  <a:lnTo>
                    <a:pt x="503" y="640"/>
                  </a:lnTo>
                  <a:lnTo>
                    <a:pt x="396" y="640"/>
                  </a:lnTo>
                  <a:moveTo>
                    <a:pt x="316" y="640"/>
                  </a:moveTo>
                  <a:lnTo>
                    <a:pt x="316" y="640"/>
                  </a:lnTo>
                  <a:lnTo>
                    <a:pt x="209" y="640"/>
                  </a:lnTo>
                  <a:moveTo>
                    <a:pt x="129" y="640"/>
                  </a:moveTo>
                  <a:lnTo>
                    <a:pt x="129" y="640"/>
                  </a:lnTo>
                  <a:lnTo>
                    <a:pt x="107" y="640"/>
                  </a:lnTo>
                  <a:lnTo>
                    <a:pt x="106" y="640"/>
                  </a:lnTo>
                  <a:lnTo>
                    <a:pt x="106" y="640"/>
                  </a:lnTo>
                  <a:lnTo>
                    <a:pt x="105" y="640"/>
                  </a:lnTo>
                  <a:lnTo>
                    <a:pt x="105" y="640"/>
                  </a:lnTo>
                  <a:lnTo>
                    <a:pt x="105" y="640"/>
                  </a:lnTo>
                  <a:lnTo>
                    <a:pt x="104" y="640"/>
                  </a:lnTo>
                  <a:lnTo>
                    <a:pt x="104" y="640"/>
                  </a:lnTo>
                  <a:lnTo>
                    <a:pt x="104" y="640"/>
                  </a:lnTo>
                  <a:lnTo>
                    <a:pt x="103" y="640"/>
                  </a:lnTo>
                  <a:lnTo>
                    <a:pt x="103" y="640"/>
                  </a:lnTo>
                  <a:lnTo>
                    <a:pt x="103" y="640"/>
                  </a:lnTo>
                  <a:lnTo>
                    <a:pt x="102" y="640"/>
                  </a:lnTo>
                  <a:lnTo>
                    <a:pt x="102" y="640"/>
                  </a:lnTo>
                  <a:lnTo>
                    <a:pt x="102" y="640"/>
                  </a:lnTo>
                  <a:lnTo>
                    <a:pt x="101" y="640"/>
                  </a:lnTo>
                  <a:lnTo>
                    <a:pt x="101" y="640"/>
                  </a:lnTo>
                  <a:lnTo>
                    <a:pt x="101" y="640"/>
                  </a:lnTo>
                  <a:lnTo>
                    <a:pt x="100" y="640"/>
                  </a:lnTo>
                  <a:lnTo>
                    <a:pt x="100" y="640"/>
                  </a:lnTo>
                  <a:lnTo>
                    <a:pt x="99" y="640"/>
                  </a:lnTo>
                  <a:lnTo>
                    <a:pt x="99" y="640"/>
                  </a:lnTo>
                  <a:lnTo>
                    <a:pt x="99" y="640"/>
                  </a:lnTo>
                  <a:lnTo>
                    <a:pt x="98" y="640"/>
                  </a:lnTo>
                  <a:lnTo>
                    <a:pt x="98" y="640"/>
                  </a:lnTo>
                  <a:lnTo>
                    <a:pt x="98" y="640"/>
                  </a:lnTo>
                  <a:lnTo>
                    <a:pt x="97" y="640"/>
                  </a:lnTo>
                  <a:lnTo>
                    <a:pt x="97" y="640"/>
                  </a:lnTo>
                  <a:lnTo>
                    <a:pt x="97" y="640"/>
                  </a:lnTo>
                  <a:lnTo>
                    <a:pt x="96" y="640"/>
                  </a:lnTo>
                  <a:lnTo>
                    <a:pt x="96" y="640"/>
                  </a:lnTo>
                  <a:lnTo>
                    <a:pt x="96" y="640"/>
                  </a:lnTo>
                  <a:lnTo>
                    <a:pt x="95" y="640"/>
                  </a:lnTo>
                  <a:lnTo>
                    <a:pt x="95" y="640"/>
                  </a:lnTo>
                  <a:lnTo>
                    <a:pt x="95" y="640"/>
                  </a:lnTo>
                  <a:lnTo>
                    <a:pt x="94" y="639"/>
                  </a:lnTo>
                  <a:lnTo>
                    <a:pt x="94" y="639"/>
                  </a:lnTo>
                  <a:lnTo>
                    <a:pt x="94" y="639"/>
                  </a:lnTo>
                  <a:lnTo>
                    <a:pt x="93" y="639"/>
                  </a:lnTo>
                  <a:lnTo>
                    <a:pt x="93" y="639"/>
                  </a:lnTo>
                  <a:lnTo>
                    <a:pt x="93" y="639"/>
                  </a:lnTo>
                  <a:lnTo>
                    <a:pt x="92" y="639"/>
                  </a:lnTo>
                  <a:lnTo>
                    <a:pt x="92" y="639"/>
                  </a:lnTo>
                  <a:lnTo>
                    <a:pt x="92" y="639"/>
                  </a:lnTo>
                  <a:lnTo>
                    <a:pt x="91" y="639"/>
                  </a:lnTo>
                  <a:lnTo>
                    <a:pt x="91" y="639"/>
                  </a:lnTo>
                  <a:lnTo>
                    <a:pt x="91" y="639"/>
                  </a:lnTo>
                  <a:lnTo>
                    <a:pt x="90" y="639"/>
                  </a:lnTo>
                  <a:lnTo>
                    <a:pt x="90" y="639"/>
                  </a:lnTo>
                  <a:lnTo>
                    <a:pt x="90" y="639"/>
                  </a:lnTo>
                  <a:lnTo>
                    <a:pt x="89" y="639"/>
                  </a:lnTo>
                  <a:lnTo>
                    <a:pt x="89" y="639"/>
                  </a:lnTo>
                  <a:lnTo>
                    <a:pt x="88" y="639"/>
                  </a:lnTo>
                  <a:lnTo>
                    <a:pt x="88" y="639"/>
                  </a:lnTo>
                  <a:lnTo>
                    <a:pt x="88" y="639"/>
                  </a:lnTo>
                  <a:lnTo>
                    <a:pt x="87" y="638"/>
                  </a:lnTo>
                  <a:lnTo>
                    <a:pt x="87" y="638"/>
                  </a:lnTo>
                  <a:lnTo>
                    <a:pt x="87" y="638"/>
                  </a:lnTo>
                  <a:lnTo>
                    <a:pt x="86" y="638"/>
                  </a:lnTo>
                  <a:lnTo>
                    <a:pt x="86" y="638"/>
                  </a:lnTo>
                  <a:lnTo>
                    <a:pt x="86" y="638"/>
                  </a:lnTo>
                  <a:lnTo>
                    <a:pt x="85" y="638"/>
                  </a:lnTo>
                  <a:lnTo>
                    <a:pt x="85" y="638"/>
                  </a:lnTo>
                  <a:lnTo>
                    <a:pt x="85" y="638"/>
                  </a:lnTo>
                  <a:lnTo>
                    <a:pt x="84" y="638"/>
                  </a:lnTo>
                  <a:lnTo>
                    <a:pt x="84" y="638"/>
                  </a:lnTo>
                  <a:lnTo>
                    <a:pt x="84" y="638"/>
                  </a:lnTo>
                  <a:lnTo>
                    <a:pt x="83" y="638"/>
                  </a:lnTo>
                  <a:lnTo>
                    <a:pt x="83" y="638"/>
                  </a:lnTo>
                  <a:lnTo>
                    <a:pt x="83" y="638"/>
                  </a:lnTo>
                  <a:lnTo>
                    <a:pt x="82" y="637"/>
                  </a:lnTo>
                  <a:lnTo>
                    <a:pt x="82" y="637"/>
                  </a:lnTo>
                  <a:lnTo>
                    <a:pt x="82" y="637"/>
                  </a:lnTo>
                  <a:lnTo>
                    <a:pt x="81" y="637"/>
                  </a:lnTo>
                  <a:lnTo>
                    <a:pt x="81" y="637"/>
                  </a:lnTo>
                  <a:lnTo>
                    <a:pt x="81" y="637"/>
                  </a:lnTo>
                  <a:lnTo>
                    <a:pt x="80" y="637"/>
                  </a:lnTo>
                  <a:lnTo>
                    <a:pt x="80" y="637"/>
                  </a:lnTo>
                  <a:lnTo>
                    <a:pt x="80" y="637"/>
                  </a:lnTo>
                  <a:lnTo>
                    <a:pt x="80" y="637"/>
                  </a:lnTo>
                  <a:lnTo>
                    <a:pt x="79" y="637"/>
                  </a:lnTo>
                  <a:lnTo>
                    <a:pt x="79" y="637"/>
                  </a:lnTo>
                  <a:lnTo>
                    <a:pt x="79" y="636"/>
                  </a:lnTo>
                  <a:lnTo>
                    <a:pt x="78" y="636"/>
                  </a:lnTo>
                  <a:lnTo>
                    <a:pt x="78" y="636"/>
                  </a:lnTo>
                  <a:lnTo>
                    <a:pt x="78" y="636"/>
                  </a:lnTo>
                  <a:lnTo>
                    <a:pt x="77" y="636"/>
                  </a:lnTo>
                  <a:lnTo>
                    <a:pt x="77" y="636"/>
                  </a:lnTo>
                  <a:lnTo>
                    <a:pt x="77" y="636"/>
                  </a:lnTo>
                  <a:lnTo>
                    <a:pt x="76" y="636"/>
                  </a:lnTo>
                  <a:lnTo>
                    <a:pt x="76" y="636"/>
                  </a:lnTo>
                  <a:lnTo>
                    <a:pt x="76" y="636"/>
                  </a:lnTo>
                  <a:lnTo>
                    <a:pt x="75" y="636"/>
                  </a:lnTo>
                  <a:lnTo>
                    <a:pt x="75" y="635"/>
                  </a:lnTo>
                  <a:lnTo>
                    <a:pt x="75" y="635"/>
                  </a:lnTo>
                  <a:lnTo>
                    <a:pt x="74" y="635"/>
                  </a:lnTo>
                  <a:lnTo>
                    <a:pt x="74" y="635"/>
                  </a:lnTo>
                  <a:lnTo>
                    <a:pt x="74" y="635"/>
                  </a:lnTo>
                  <a:lnTo>
                    <a:pt x="73" y="635"/>
                  </a:lnTo>
                  <a:lnTo>
                    <a:pt x="73" y="635"/>
                  </a:lnTo>
                  <a:lnTo>
                    <a:pt x="73" y="635"/>
                  </a:lnTo>
                  <a:lnTo>
                    <a:pt x="72" y="635"/>
                  </a:lnTo>
                  <a:lnTo>
                    <a:pt x="72" y="634"/>
                  </a:lnTo>
                  <a:lnTo>
                    <a:pt x="72" y="634"/>
                  </a:lnTo>
                  <a:lnTo>
                    <a:pt x="71" y="634"/>
                  </a:lnTo>
                  <a:lnTo>
                    <a:pt x="71" y="634"/>
                  </a:lnTo>
                  <a:lnTo>
                    <a:pt x="71" y="634"/>
                  </a:lnTo>
                  <a:lnTo>
                    <a:pt x="71" y="634"/>
                  </a:lnTo>
                  <a:lnTo>
                    <a:pt x="70" y="634"/>
                  </a:lnTo>
                  <a:lnTo>
                    <a:pt x="70" y="634"/>
                  </a:lnTo>
                  <a:lnTo>
                    <a:pt x="70" y="634"/>
                  </a:lnTo>
                  <a:lnTo>
                    <a:pt x="69" y="633"/>
                  </a:lnTo>
                  <a:lnTo>
                    <a:pt x="69" y="633"/>
                  </a:lnTo>
                  <a:lnTo>
                    <a:pt x="69" y="633"/>
                  </a:lnTo>
                  <a:lnTo>
                    <a:pt x="68" y="633"/>
                  </a:lnTo>
                  <a:lnTo>
                    <a:pt x="68" y="633"/>
                  </a:lnTo>
                  <a:lnTo>
                    <a:pt x="68" y="633"/>
                  </a:lnTo>
                  <a:lnTo>
                    <a:pt x="67" y="633"/>
                  </a:lnTo>
                  <a:lnTo>
                    <a:pt x="67" y="633"/>
                  </a:lnTo>
                  <a:lnTo>
                    <a:pt x="67" y="633"/>
                  </a:lnTo>
                  <a:lnTo>
                    <a:pt x="66" y="632"/>
                  </a:lnTo>
                  <a:lnTo>
                    <a:pt x="66" y="632"/>
                  </a:lnTo>
                  <a:lnTo>
                    <a:pt x="66" y="632"/>
                  </a:lnTo>
                  <a:lnTo>
                    <a:pt x="66" y="632"/>
                  </a:lnTo>
                  <a:lnTo>
                    <a:pt x="65" y="632"/>
                  </a:lnTo>
                  <a:lnTo>
                    <a:pt x="65" y="632"/>
                  </a:lnTo>
                  <a:lnTo>
                    <a:pt x="65" y="632"/>
                  </a:lnTo>
                  <a:lnTo>
                    <a:pt x="64" y="631"/>
                  </a:lnTo>
                  <a:lnTo>
                    <a:pt x="64" y="631"/>
                  </a:lnTo>
                  <a:lnTo>
                    <a:pt x="64" y="631"/>
                  </a:lnTo>
                  <a:lnTo>
                    <a:pt x="63" y="631"/>
                  </a:lnTo>
                  <a:lnTo>
                    <a:pt x="63" y="631"/>
                  </a:lnTo>
                  <a:lnTo>
                    <a:pt x="63" y="631"/>
                  </a:lnTo>
                  <a:lnTo>
                    <a:pt x="62" y="631"/>
                  </a:lnTo>
                  <a:lnTo>
                    <a:pt x="62" y="631"/>
                  </a:lnTo>
                  <a:lnTo>
                    <a:pt x="62" y="630"/>
                  </a:lnTo>
                  <a:lnTo>
                    <a:pt x="62" y="630"/>
                  </a:lnTo>
                  <a:lnTo>
                    <a:pt x="61" y="630"/>
                  </a:lnTo>
                  <a:lnTo>
                    <a:pt x="61" y="630"/>
                  </a:lnTo>
                  <a:lnTo>
                    <a:pt x="61" y="630"/>
                  </a:lnTo>
                  <a:lnTo>
                    <a:pt x="60" y="630"/>
                  </a:lnTo>
                  <a:lnTo>
                    <a:pt x="60" y="630"/>
                  </a:lnTo>
                  <a:lnTo>
                    <a:pt x="60" y="629"/>
                  </a:lnTo>
                  <a:lnTo>
                    <a:pt x="59" y="629"/>
                  </a:lnTo>
                  <a:lnTo>
                    <a:pt x="59" y="629"/>
                  </a:lnTo>
                  <a:lnTo>
                    <a:pt x="59" y="629"/>
                  </a:lnTo>
                  <a:lnTo>
                    <a:pt x="59" y="629"/>
                  </a:lnTo>
                  <a:lnTo>
                    <a:pt x="58" y="629"/>
                  </a:lnTo>
                  <a:lnTo>
                    <a:pt x="58" y="629"/>
                  </a:lnTo>
                  <a:lnTo>
                    <a:pt x="58" y="628"/>
                  </a:lnTo>
                  <a:lnTo>
                    <a:pt x="57" y="628"/>
                  </a:lnTo>
                  <a:lnTo>
                    <a:pt x="57" y="628"/>
                  </a:lnTo>
                  <a:lnTo>
                    <a:pt x="57" y="628"/>
                  </a:lnTo>
                  <a:lnTo>
                    <a:pt x="57" y="628"/>
                  </a:lnTo>
                  <a:lnTo>
                    <a:pt x="56" y="628"/>
                  </a:lnTo>
                  <a:lnTo>
                    <a:pt x="56" y="627"/>
                  </a:lnTo>
                  <a:lnTo>
                    <a:pt x="56" y="627"/>
                  </a:lnTo>
                  <a:lnTo>
                    <a:pt x="55" y="627"/>
                  </a:lnTo>
                  <a:lnTo>
                    <a:pt x="55" y="627"/>
                  </a:lnTo>
                  <a:lnTo>
                    <a:pt x="55" y="627"/>
                  </a:lnTo>
                  <a:lnTo>
                    <a:pt x="54" y="627"/>
                  </a:lnTo>
                  <a:lnTo>
                    <a:pt x="54" y="626"/>
                  </a:lnTo>
                  <a:lnTo>
                    <a:pt x="54" y="626"/>
                  </a:lnTo>
                  <a:lnTo>
                    <a:pt x="54" y="626"/>
                  </a:lnTo>
                  <a:lnTo>
                    <a:pt x="53" y="626"/>
                  </a:lnTo>
                  <a:lnTo>
                    <a:pt x="53" y="626"/>
                  </a:lnTo>
                  <a:lnTo>
                    <a:pt x="53" y="626"/>
                  </a:lnTo>
                  <a:lnTo>
                    <a:pt x="52" y="625"/>
                  </a:lnTo>
                  <a:lnTo>
                    <a:pt x="52" y="625"/>
                  </a:lnTo>
                  <a:lnTo>
                    <a:pt x="52" y="625"/>
                  </a:lnTo>
                  <a:lnTo>
                    <a:pt x="52" y="625"/>
                  </a:lnTo>
                  <a:lnTo>
                    <a:pt x="51" y="625"/>
                  </a:lnTo>
                  <a:lnTo>
                    <a:pt x="51" y="625"/>
                  </a:lnTo>
                  <a:lnTo>
                    <a:pt x="51" y="624"/>
                  </a:lnTo>
                  <a:lnTo>
                    <a:pt x="50" y="624"/>
                  </a:lnTo>
                  <a:lnTo>
                    <a:pt x="50" y="624"/>
                  </a:lnTo>
                  <a:lnTo>
                    <a:pt x="50" y="624"/>
                  </a:lnTo>
                  <a:lnTo>
                    <a:pt x="50" y="624"/>
                  </a:lnTo>
                  <a:lnTo>
                    <a:pt x="49" y="624"/>
                  </a:lnTo>
                  <a:lnTo>
                    <a:pt x="49" y="623"/>
                  </a:lnTo>
                  <a:lnTo>
                    <a:pt x="49" y="623"/>
                  </a:lnTo>
                  <a:lnTo>
                    <a:pt x="49" y="623"/>
                  </a:lnTo>
                  <a:lnTo>
                    <a:pt x="48" y="623"/>
                  </a:lnTo>
                  <a:lnTo>
                    <a:pt x="48" y="623"/>
                  </a:lnTo>
                  <a:lnTo>
                    <a:pt x="48" y="623"/>
                  </a:lnTo>
                  <a:lnTo>
                    <a:pt x="47" y="622"/>
                  </a:lnTo>
                  <a:lnTo>
                    <a:pt x="47" y="622"/>
                  </a:lnTo>
                  <a:lnTo>
                    <a:pt x="47" y="622"/>
                  </a:lnTo>
                  <a:lnTo>
                    <a:pt x="47" y="622"/>
                  </a:lnTo>
                  <a:lnTo>
                    <a:pt x="46" y="622"/>
                  </a:lnTo>
                  <a:lnTo>
                    <a:pt x="46" y="621"/>
                  </a:lnTo>
                  <a:lnTo>
                    <a:pt x="46" y="621"/>
                  </a:lnTo>
                  <a:lnTo>
                    <a:pt x="46" y="621"/>
                  </a:lnTo>
                  <a:lnTo>
                    <a:pt x="45" y="621"/>
                  </a:lnTo>
                  <a:lnTo>
                    <a:pt x="45" y="621"/>
                  </a:lnTo>
                  <a:lnTo>
                    <a:pt x="45" y="620"/>
                  </a:lnTo>
                  <a:lnTo>
                    <a:pt x="44" y="620"/>
                  </a:lnTo>
                  <a:lnTo>
                    <a:pt x="44" y="620"/>
                  </a:lnTo>
                  <a:lnTo>
                    <a:pt x="44" y="620"/>
                  </a:lnTo>
                  <a:lnTo>
                    <a:pt x="44" y="620"/>
                  </a:lnTo>
                  <a:lnTo>
                    <a:pt x="43" y="620"/>
                  </a:lnTo>
                  <a:lnTo>
                    <a:pt x="43" y="619"/>
                  </a:lnTo>
                  <a:lnTo>
                    <a:pt x="43" y="619"/>
                  </a:lnTo>
                  <a:lnTo>
                    <a:pt x="43" y="619"/>
                  </a:lnTo>
                  <a:lnTo>
                    <a:pt x="42" y="619"/>
                  </a:lnTo>
                  <a:lnTo>
                    <a:pt x="42" y="619"/>
                  </a:lnTo>
                  <a:lnTo>
                    <a:pt x="42" y="618"/>
                  </a:lnTo>
                  <a:lnTo>
                    <a:pt x="42" y="618"/>
                  </a:lnTo>
                  <a:lnTo>
                    <a:pt x="41" y="618"/>
                  </a:lnTo>
                  <a:lnTo>
                    <a:pt x="41" y="618"/>
                  </a:lnTo>
                  <a:lnTo>
                    <a:pt x="41" y="618"/>
                  </a:lnTo>
                  <a:lnTo>
                    <a:pt x="41" y="617"/>
                  </a:lnTo>
                  <a:lnTo>
                    <a:pt x="40" y="617"/>
                  </a:lnTo>
                  <a:lnTo>
                    <a:pt x="40" y="617"/>
                  </a:lnTo>
                  <a:lnTo>
                    <a:pt x="40" y="617"/>
                  </a:lnTo>
                  <a:lnTo>
                    <a:pt x="39" y="616"/>
                  </a:lnTo>
                  <a:lnTo>
                    <a:pt x="39" y="616"/>
                  </a:lnTo>
                  <a:lnTo>
                    <a:pt x="39" y="616"/>
                  </a:lnTo>
                  <a:lnTo>
                    <a:pt x="39" y="616"/>
                  </a:lnTo>
                  <a:lnTo>
                    <a:pt x="38" y="616"/>
                  </a:lnTo>
                  <a:lnTo>
                    <a:pt x="38" y="615"/>
                  </a:lnTo>
                  <a:lnTo>
                    <a:pt x="38" y="615"/>
                  </a:lnTo>
                  <a:lnTo>
                    <a:pt x="38" y="615"/>
                  </a:lnTo>
                  <a:lnTo>
                    <a:pt x="37" y="615"/>
                  </a:lnTo>
                  <a:lnTo>
                    <a:pt x="37" y="615"/>
                  </a:lnTo>
                  <a:lnTo>
                    <a:pt x="37" y="614"/>
                  </a:lnTo>
                  <a:lnTo>
                    <a:pt x="37" y="614"/>
                  </a:lnTo>
                  <a:lnTo>
                    <a:pt x="36" y="614"/>
                  </a:lnTo>
                  <a:lnTo>
                    <a:pt x="36" y="614"/>
                  </a:lnTo>
                  <a:lnTo>
                    <a:pt x="36" y="614"/>
                  </a:lnTo>
                  <a:lnTo>
                    <a:pt x="36" y="613"/>
                  </a:lnTo>
                  <a:lnTo>
                    <a:pt x="35" y="613"/>
                  </a:lnTo>
                  <a:lnTo>
                    <a:pt x="35" y="613"/>
                  </a:lnTo>
                  <a:lnTo>
                    <a:pt x="35" y="613"/>
                  </a:lnTo>
                  <a:lnTo>
                    <a:pt x="35" y="612"/>
                  </a:lnTo>
                  <a:lnTo>
                    <a:pt x="35" y="612"/>
                  </a:lnTo>
                  <a:lnTo>
                    <a:pt x="34" y="612"/>
                  </a:lnTo>
                  <a:lnTo>
                    <a:pt x="34" y="612"/>
                  </a:lnTo>
                  <a:lnTo>
                    <a:pt x="34" y="612"/>
                  </a:lnTo>
                  <a:lnTo>
                    <a:pt x="34" y="611"/>
                  </a:lnTo>
                  <a:lnTo>
                    <a:pt x="33" y="611"/>
                  </a:lnTo>
                  <a:lnTo>
                    <a:pt x="33" y="611"/>
                  </a:lnTo>
                  <a:lnTo>
                    <a:pt x="33" y="611"/>
                  </a:lnTo>
                  <a:lnTo>
                    <a:pt x="33" y="610"/>
                  </a:lnTo>
                  <a:lnTo>
                    <a:pt x="32" y="610"/>
                  </a:lnTo>
                  <a:lnTo>
                    <a:pt x="32" y="610"/>
                  </a:lnTo>
                  <a:lnTo>
                    <a:pt x="32" y="610"/>
                  </a:lnTo>
                  <a:lnTo>
                    <a:pt x="32" y="610"/>
                  </a:lnTo>
                  <a:lnTo>
                    <a:pt x="31" y="609"/>
                  </a:lnTo>
                  <a:lnTo>
                    <a:pt x="31" y="609"/>
                  </a:lnTo>
                  <a:lnTo>
                    <a:pt x="31" y="609"/>
                  </a:lnTo>
                  <a:moveTo>
                    <a:pt x="0" y="537"/>
                  </a:moveTo>
                  <a:lnTo>
                    <a:pt x="0" y="537"/>
                  </a:lnTo>
                  <a:lnTo>
                    <a:pt x="0" y="537"/>
                  </a:lnTo>
                  <a:lnTo>
                    <a:pt x="0" y="537"/>
                  </a:lnTo>
                  <a:lnTo>
                    <a:pt x="0" y="536"/>
                  </a:lnTo>
                  <a:lnTo>
                    <a:pt x="0" y="536"/>
                  </a:lnTo>
                  <a:lnTo>
                    <a:pt x="0" y="536"/>
                  </a:lnTo>
                  <a:lnTo>
                    <a:pt x="0" y="535"/>
                  </a:lnTo>
                  <a:lnTo>
                    <a:pt x="0" y="535"/>
                  </a:lnTo>
                  <a:lnTo>
                    <a:pt x="0" y="535"/>
                  </a:lnTo>
                  <a:lnTo>
                    <a:pt x="0" y="534"/>
                  </a:lnTo>
                  <a:lnTo>
                    <a:pt x="0" y="534"/>
                  </a:lnTo>
                  <a:lnTo>
                    <a:pt x="0" y="533"/>
                  </a:lnTo>
                  <a:lnTo>
                    <a:pt x="0" y="430"/>
                  </a:lnTo>
                  <a:moveTo>
                    <a:pt x="0" y="350"/>
                  </a:moveTo>
                  <a:lnTo>
                    <a:pt x="0" y="350"/>
                  </a:lnTo>
                  <a:lnTo>
                    <a:pt x="0" y="244"/>
                  </a:lnTo>
                  <a:moveTo>
                    <a:pt x="0" y="164"/>
                  </a:moveTo>
                  <a:lnTo>
                    <a:pt x="0" y="164"/>
                  </a:lnTo>
                  <a:lnTo>
                    <a:pt x="0" y="107"/>
                  </a:lnTo>
                </a:path>
              </a:pathLst>
            </a:custGeom>
            <a:noFill/>
            <a:ln w="2540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22"/>
            <p:cNvSpPr/>
            <p:nvPr/>
          </p:nvSpPr>
          <p:spPr>
            <a:xfrm>
              <a:off x="3728" y="1579"/>
              <a:ext cx="9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V</a:t>
              </a:r>
              <a:endParaRPr sz="1800" b="0" i="0" u="none" strike="noStrike" cap="none">
                <a:solidFill>
                  <a:schemeClr val="dk1"/>
                </a:solidFill>
                <a:latin typeface="Arial"/>
                <a:ea typeface="Arial"/>
                <a:cs typeface="Arial"/>
                <a:sym typeface="Arial"/>
              </a:endParaRPr>
            </a:p>
          </p:txBody>
        </p:sp>
        <p:sp>
          <p:nvSpPr>
            <p:cNvPr id="766" name="Google Shape;766;p22"/>
            <p:cNvSpPr/>
            <p:nvPr/>
          </p:nvSpPr>
          <p:spPr>
            <a:xfrm>
              <a:off x="3776" y="1579"/>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67" name="Google Shape;767;p22"/>
            <p:cNvSpPr/>
            <p:nvPr/>
          </p:nvSpPr>
          <p:spPr>
            <a:xfrm>
              <a:off x="3800" y="1579"/>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768" name="Google Shape;768;p22"/>
            <p:cNvSpPr/>
            <p:nvPr/>
          </p:nvSpPr>
          <p:spPr>
            <a:xfrm>
              <a:off x="3832" y="1579"/>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769" name="Google Shape;769;p22"/>
            <p:cNvSpPr/>
            <p:nvPr/>
          </p:nvSpPr>
          <p:spPr>
            <a:xfrm>
              <a:off x="3880" y="1579"/>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770" name="Google Shape;770;p22"/>
            <p:cNvSpPr/>
            <p:nvPr/>
          </p:nvSpPr>
          <p:spPr>
            <a:xfrm>
              <a:off x="3920" y="1579"/>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771" name="Google Shape;771;p22"/>
            <p:cNvSpPr/>
            <p:nvPr/>
          </p:nvSpPr>
          <p:spPr>
            <a:xfrm>
              <a:off x="3944" y="1579"/>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72" name="Google Shape;772;p22"/>
            <p:cNvSpPr/>
            <p:nvPr/>
          </p:nvSpPr>
          <p:spPr>
            <a:xfrm>
              <a:off x="3960" y="1579"/>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773" name="Google Shape;773;p22"/>
            <p:cNvSpPr/>
            <p:nvPr/>
          </p:nvSpPr>
          <p:spPr>
            <a:xfrm>
              <a:off x="3984" y="1579"/>
              <a:ext cx="9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774" name="Google Shape;774;p22"/>
            <p:cNvSpPr/>
            <p:nvPr/>
          </p:nvSpPr>
          <p:spPr>
            <a:xfrm>
              <a:off x="4032" y="1579"/>
              <a:ext cx="10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775" name="Google Shape;775;p22"/>
            <p:cNvSpPr/>
            <p:nvPr/>
          </p:nvSpPr>
          <p:spPr>
            <a:xfrm>
              <a:off x="4088" y="1579"/>
              <a:ext cx="10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G</a:t>
              </a:r>
              <a:endParaRPr sz="1800" b="0" i="0" u="none" strike="noStrike" cap="none">
                <a:solidFill>
                  <a:schemeClr val="dk1"/>
                </a:solidFill>
                <a:latin typeface="Arial"/>
                <a:ea typeface="Arial"/>
                <a:cs typeface="Arial"/>
                <a:sym typeface="Arial"/>
              </a:endParaRPr>
            </a:p>
          </p:txBody>
        </p:sp>
        <p:sp>
          <p:nvSpPr>
            <p:cNvPr id="776" name="Google Shape;776;p22"/>
            <p:cNvSpPr/>
            <p:nvPr/>
          </p:nvSpPr>
          <p:spPr>
            <a:xfrm>
              <a:off x="4145" y="1579"/>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777" name="Google Shape;777;p22"/>
            <p:cNvSpPr/>
            <p:nvPr/>
          </p:nvSpPr>
          <p:spPr>
            <a:xfrm>
              <a:off x="4169" y="1579"/>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78" name="Google Shape;778;p22"/>
            <p:cNvSpPr/>
            <p:nvPr/>
          </p:nvSpPr>
          <p:spPr>
            <a:xfrm>
              <a:off x="3744" y="1683"/>
              <a:ext cx="10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779" name="Google Shape;779;p22"/>
            <p:cNvSpPr/>
            <p:nvPr/>
          </p:nvSpPr>
          <p:spPr>
            <a:xfrm>
              <a:off x="3800" y="1683"/>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780" name="Google Shape;780;p22"/>
            <p:cNvSpPr/>
            <p:nvPr/>
          </p:nvSpPr>
          <p:spPr>
            <a:xfrm>
              <a:off x="3848" y="1683"/>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781" name="Google Shape;781;p22"/>
            <p:cNvSpPr/>
            <p:nvPr/>
          </p:nvSpPr>
          <p:spPr>
            <a:xfrm>
              <a:off x="3880" y="1683"/>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782" name="Google Shape;782;p22"/>
            <p:cNvSpPr/>
            <p:nvPr/>
          </p:nvSpPr>
          <p:spPr>
            <a:xfrm>
              <a:off x="3928" y="1683"/>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783" name="Google Shape;783;p22"/>
            <p:cNvSpPr/>
            <p:nvPr/>
          </p:nvSpPr>
          <p:spPr>
            <a:xfrm>
              <a:off x="3976" y="1683"/>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784" name="Google Shape;784;p22"/>
            <p:cNvSpPr/>
            <p:nvPr/>
          </p:nvSpPr>
          <p:spPr>
            <a:xfrm>
              <a:off x="4008" y="1683"/>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85" name="Google Shape;785;p22"/>
            <p:cNvSpPr/>
            <p:nvPr/>
          </p:nvSpPr>
          <p:spPr>
            <a:xfrm>
              <a:off x="4024" y="1683"/>
              <a:ext cx="8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F</a:t>
              </a:r>
              <a:endParaRPr sz="1800" b="0" i="0" u="none" strike="noStrike" cap="none">
                <a:solidFill>
                  <a:schemeClr val="dk1"/>
                </a:solidFill>
                <a:latin typeface="Arial"/>
                <a:ea typeface="Arial"/>
                <a:cs typeface="Arial"/>
                <a:sym typeface="Arial"/>
              </a:endParaRPr>
            </a:p>
          </p:txBody>
        </p:sp>
        <p:sp>
          <p:nvSpPr>
            <p:cNvPr id="786" name="Google Shape;786;p22"/>
            <p:cNvSpPr/>
            <p:nvPr/>
          </p:nvSpPr>
          <p:spPr>
            <a:xfrm>
              <a:off x="4064" y="1683"/>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87" name="Google Shape;787;p22"/>
            <p:cNvSpPr/>
            <p:nvPr/>
          </p:nvSpPr>
          <p:spPr>
            <a:xfrm>
              <a:off x="4088" y="1683"/>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788" name="Google Shape;788;p22"/>
            <p:cNvSpPr/>
            <p:nvPr/>
          </p:nvSpPr>
          <p:spPr>
            <a:xfrm>
              <a:off x="4112" y="1683"/>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789" name="Google Shape;789;p22"/>
            <p:cNvSpPr/>
            <p:nvPr/>
          </p:nvSpPr>
          <p:spPr>
            <a:xfrm>
              <a:off x="4976" y="1403"/>
              <a:ext cx="66" cy="289"/>
            </a:xfrm>
            <a:custGeom>
              <a:avLst/>
              <a:gdLst/>
              <a:ahLst/>
              <a:cxnLst/>
              <a:rect l="l" t="t" r="r" b="b"/>
              <a:pathLst>
                <a:path w="109" h="480" extrusionOk="0">
                  <a:moveTo>
                    <a:pt x="61" y="0"/>
                  </a:moveTo>
                  <a:lnTo>
                    <a:pt x="61" y="0"/>
                  </a:lnTo>
                  <a:lnTo>
                    <a:pt x="61" y="442"/>
                  </a:lnTo>
                  <a:lnTo>
                    <a:pt x="95" y="383"/>
                  </a:lnTo>
                  <a:cubicBezTo>
                    <a:pt x="97" y="380"/>
                    <a:pt x="101" y="379"/>
                    <a:pt x="105" y="381"/>
                  </a:cubicBezTo>
                  <a:cubicBezTo>
                    <a:pt x="108" y="383"/>
                    <a:pt x="109" y="387"/>
                    <a:pt x="107" y="390"/>
                  </a:cubicBezTo>
                  <a:lnTo>
                    <a:pt x="55" y="480"/>
                  </a:lnTo>
                  <a:lnTo>
                    <a:pt x="2" y="390"/>
                  </a:lnTo>
                  <a:cubicBezTo>
                    <a:pt x="0" y="387"/>
                    <a:pt x="1" y="383"/>
                    <a:pt x="4" y="381"/>
                  </a:cubicBezTo>
                  <a:cubicBezTo>
                    <a:pt x="8" y="379"/>
                    <a:pt x="12" y="380"/>
                    <a:pt x="14" y="383"/>
                  </a:cubicBezTo>
                  <a:lnTo>
                    <a:pt x="48" y="442"/>
                  </a:lnTo>
                  <a:lnTo>
                    <a:pt x="48" y="0"/>
                  </a:lnTo>
                  <a:lnTo>
                    <a:pt x="61" y="0"/>
                  </a:lnTo>
                  <a:close/>
                </a:path>
              </a:pathLst>
            </a:custGeom>
            <a:solidFill>
              <a:srgbClr val="59595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22"/>
            <p:cNvSpPr/>
            <p:nvPr/>
          </p:nvSpPr>
          <p:spPr>
            <a:xfrm>
              <a:off x="4384" y="1692"/>
              <a:ext cx="195" cy="196"/>
            </a:xfrm>
            <a:custGeom>
              <a:avLst/>
              <a:gdLst/>
              <a:ahLst/>
              <a:cxnLst/>
              <a:rect l="l" t="t" r="r" b="b"/>
              <a:pathLst>
                <a:path w="325" h="325" extrusionOk="0">
                  <a:moveTo>
                    <a:pt x="316" y="325"/>
                  </a:moveTo>
                  <a:lnTo>
                    <a:pt x="316" y="325"/>
                  </a:lnTo>
                  <a:lnTo>
                    <a:pt x="23" y="31"/>
                  </a:lnTo>
                  <a:lnTo>
                    <a:pt x="40" y="97"/>
                  </a:lnTo>
                  <a:cubicBezTo>
                    <a:pt x="41" y="101"/>
                    <a:pt x="39" y="104"/>
                    <a:pt x="35" y="105"/>
                  </a:cubicBezTo>
                  <a:cubicBezTo>
                    <a:pt x="32" y="106"/>
                    <a:pt x="28" y="104"/>
                    <a:pt x="27" y="100"/>
                  </a:cubicBezTo>
                  <a:lnTo>
                    <a:pt x="0" y="0"/>
                  </a:lnTo>
                  <a:lnTo>
                    <a:pt x="101" y="26"/>
                  </a:lnTo>
                  <a:cubicBezTo>
                    <a:pt x="105" y="27"/>
                    <a:pt x="107" y="31"/>
                    <a:pt x="106" y="34"/>
                  </a:cubicBezTo>
                  <a:cubicBezTo>
                    <a:pt x="105" y="38"/>
                    <a:pt x="101" y="40"/>
                    <a:pt x="98" y="39"/>
                  </a:cubicBezTo>
                  <a:lnTo>
                    <a:pt x="32" y="22"/>
                  </a:lnTo>
                  <a:lnTo>
                    <a:pt x="325" y="315"/>
                  </a:lnTo>
                  <a:lnTo>
                    <a:pt x="316" y="325"/>
                  </a:lnTo>
                  <a:close/>
                </a:path>
              </a:pathLst>
            </a:custGeom>
            <a:solidFill>
              <a:srgbClr val="59595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22"/>
            <p:cNvSpPr/>
            <p:nvPr/>
          </p:nvSpPr>
          <p:spPr>
            <a:xfrm>
              <a:off x="3515" y="1929"/>
              <a:ext cx="865" cy="386"/>
            </a:xfrm>
            <a:custGeom>
              <a:avLst/>
              <a:gdLst/>
              <a:ahLst/>
              <a:cxnLst/>
              <a:rect l="l" t="t" r="r" b="b"/>
              <a:pathLst>
                <a:path w="1440" h="640" extrusionOk="0">
                  <a:moveTo>
                    <a:pt x="0" y="107"/>
                  </a:moveTo>
                  <a:lnTo>
                    <a:pt x="0" y="107"/>
                  </a:lnTo>
                  <a:lnTo>
                    <a:pt x="0" y="106"/>
                  </a:lnTo>
                  <a:lnTo>
                    <a:pt x="0" y="106"/>
                  </a:lnTo>
                  <a:lnTo>
                    <a:pt x="0" y="106"/>
                  </a:lnTo>
                  <a:lnTo>
                    <a:pt x="0" y="105"/>
                  </a:lnTo>
                  <a:lnTo>
                    <a:pt x="0" y="105"/>
                  </a:lnTo>
                  <a:lnTo>
                    <a:pt x="0" y="105"/>
                  </a:lnTo>
                  <a:lnTo>
                    <a:pt x="0" y="104"/>
                  </a:lnTo>
                  <a:lnTo>
                    <a:pt x="0" y="104"/>
                  </a:lnTo>
                  <a:lnTo>
                    <a:pt x="0" y="104"/>
                  </a:lnTo>
                  <a:lnTo>
                    <a:pt x="0" y="103"/>
                  </a:lnTo>
                  <a:lnTo>
                    <a:pt x="0" y="103"/>
                  </a:lnTo>
                  <a:lnTo>
                    <a:pt x="0" y="103"/>
                  </a:lnTo>
                  <a:lnTo>
                    <a:pt x="0" y="102"/>
                  </a:lnTo>
                  <a:lnTo>
                    <a:pt x="0" y="102"/>
                  </a:lnTo>
                  <a:lnTo>
                    <a:pt x="0" y="102"/>
                  </a:lnTo>
                  <a:lnTo>
                    <a:pt x="0" y="101"/>
                  </a:lnTo>
                  <a:lnTo>
                    <a:pt x="0" y="101"/>
                  </a:lnTo>
                  <a:lnTo>
                    <a:pt x="0" y="101"/>
                  </a:lnTo>
                  <a:lnTo>
                    <a:pt x="0" y="100"/>
                  </a:lnTo>
                  <a:lnTo>
                    <a:pt x="0" y="100"/>
                  </a:lnTo>
                  <a:lnTo>
                    <a:pt x="0" y="99"/>
                  </a:lnTo>
                  <a:lnTo>
                    <a:pt x="0" y="99"/>
                  </a:lnTo>
                  <a:lnTo>
                    <a:pt x="0" y="99"/>
                  </a:lnTo>
                  <a:lnTo>
                    <a:pt x="0" y="98"/>
                  </a:lnTo>
                  <a:lnTo>
                    <a:pt x="0" y="98"/>
                  </a:lnTo>
                  <a:lnTo>
                    <a:pt x="0" y="98"/>
                  </a:lnTo>
                  <a:lnTo>
                    <a:pt x="0" y="97"/>
                  </a:lnTo>
                  <a:lnTo>
                    <a:pt x="0" y="97"/>
                  </a:lnTo>
                  <a:lnTo>
                    <a:pt x="0" y="97"/>
                  </a:lnTo>
                  <a:lnTo>
                    <a:pt x="0" y="96"/>
                  </a:lnTo>
                  <a:lnTo>
                    <a:pt x="0" y="96"/>
                  </a:lnTo>
                  <a:lnTo>
                    <a:pt x="0" y="96"/>
                  </a:lnTo>
                  <a:lnTo>
                    <a:pt x="0" y="95"/>
                  </a:lnTo>
                  <a:lnTo>
                    <a:pt x="0" y="95"/>
                  </a:lnTo>
                  <a:lnTo>
                    <a:pt x="1" y="95"/>
                  </a:lnTo>
                  <a:lnTo>
                    <a:pt x="1" y="94"/>
                  </a:lnTo>
                  <a:lnTo>
                    <a:pt x="1" y="94"/>
                  </a:lnTo>
                  <a:lnTo>
                    <a:pt x="1" y="94"/>
                  </a:lnTo>
                  <a:lnTo>
                    <a:pt x="1" y="93"/>
                  </a:lnTo>
                  <a:lnTo>
                    <a:pt x="1" y="93"/>
                  </a:lnTo>
                  <a:lnTo>
                    <a:pt x="1" y="93"/>
                  </a:lnTo>
                  <a:lnTo>
                    <a:pt x="1" y="92"/>
                  </a:lnTo>
                  <a:lnTo>
                    <a:pt x="1" y="92"/>
                  </a:lnTo>
                  <a:lnTo>
                    <a:pt x="1" y="92"/>
                  </a:lnTo>
                  <a:lnTo>
                    <a:pt x="1" y="91"/>
                  </a:lnTo>
                  <a:lnTo>
                    <a:pt x="1" y="91"/>
                  </a:lnTo>
                  <a:lnTo>
                    <a:pt x="1" y="91"/>
                  </a:lnTo>
                  <a:lnTo>
                    <a:pt x="1" y="90"/>
                  </a:lnTo>
                  <a:lnTo>
                    <a:pt x="1" y="90"/>
                  </a:lnTo>
                  <a:lnTo>
                    <a:pt x="1" y="89"/>
                  </a:lnTo>
                  <a:lnTo>
                    <a:pt x="1" y="89"/>
                  </a:lnTo>
                  <a:lnTo>
                    <a:pt x="1" y="89"/>
                  </a:lnTo>
                  <a:lnTo>
                    <a:pt x="1" y="88"/>
                  </a:lnTo>
                  <a:lnTo>
                    <a:pt x="1" y="88"/>
                  </a:lnTo>
                  <a:lnTo>
                    <a:pt x="2" y="88"/>
                  </a:lnTo>
                  <a:lnTo>
                    <a:pt x="2" y="87"/>
                  </a:lnTo>
                  <a:lnTo>
                    <a:pt x="2" y="87"/>
                  </a:lnTo>
                  <a:lnTo>
                    <a:pt x="2" y="87"/>
                  </a:lnTo>
                  <a:lnTo>
                    <a:pt x="2" y="86"/>
                  </a:lnTo>
                  <a:lnTo>
                    <a:pt x="2" y="86"/>
                  </a:lnTo>
                  <a:lnTo>
                    <a:pt x="2" y="86"/>
                  </a:lnTo>
                  <a:lnTo>
                    <a:pt x="2" y="85"/>
                  </a:lnTo>
                  <a:lnTo>
                    <a:pt x="2" y="85"/>
                  </a:lnTo>
                  <a:lnTo>
                    <a:pt x="2" y="85"/>
                  </a:lnTo>
                  <a:lnTo>
                    <a:pt x="2" y="84"/>
                  </a:lnTo>
                  <a:lnTo>
                    <a:pt x="2" y="84"/>
                  </a:lnTo>
                  <a:lnTo>
                    <a:pt x="2" y="84"/>
                  </a:lnTo>
                  <a:lnTo>
                    <a:pt x="2" y="83"/>
                  </a:lnTo>
                  <a:lnTo>
                    <a:pt x="2" y="83"/>
                  </a:lnTo>
                  <a:lnTo>
                    <a:pt x="3" y="83"/>
                  </a:lnTo>
                  <a:lnTo>
                    <a:pt x="3" y="82"/>
                  </a:lnTo>
                  <a:lnTo>
                    <a:pt x="3" y="82"/>
                  </a:lnTo>
                  <a:lnTo>
                    <a:pt x="3" y="82"/>
                  </a:lnTo>
                  <a:lnTo>
                    <a:pt x="3" y="81"/>
                  </a:lnTo>
                  <a:lnTo>
                    <a:pt x="3" y="81"/>
                  </a:lnTo>
                  <a:lnTo>
                    <a:pt x="3" y="81"/>
                  </a:lnTo>
                  <a:lnTo>
                    <a:pt x="3" y="80"/>
                  </a:lnTo>
                  <a:lnTo>
                    <a:pt x="3" y="80"/>
                  </a:lnTo>
                  <a:lnTo>
                    <a:pt x="3" y="80"/>
                  </a:lnTo>
                  <a:lnTo>
                    <a:pt x="3" y="80"/>
                  </a:lnTo>
                  <a:lnTo>
                    <a:pt x="3" y="79"/>
                  </a:lnTo>
                  <a:lnTo>
                    <a:pt x="4" y="79"/>
                  </a:lnTo>
                  <a:lnTo>
                    <a:pt x="4" y="79"/>
                  </a:lnTo>
                  <a:lnTo>
                    <a:pt x="4" y="78"/>
                  </a:lnTo>
                  <a:lnTo>
                    <a:pt x="4" y="78"/>
                  </a:lnTo>
                  <a:lnTo>
                    <a:pt x="4" y="78"/>
                  </a:lnTo>
                  <a:lnTo>
                    <a:pt x="4" y="77"/>
                  </a:lnTo>
                  <a:lnTo>
                    <a:pt x="4" y="77"/>
                  </a:lnTo>
                  <a:lnTo>
                    <a:pt x="4" y="77"/>
                  </a:lnTo>
                  <a:lnTo>
                    <a:pt x="4" y="76"/>
                  </a:lnTo>
                  <a:lnTo>
                    <a:pt x="4" y="76"/>
                  </a:lnTo>
                  <a:lnTo>
                    <a:pt x="4" y="76"/>
                  </a:lnTo>
                  <a:lnTo>
                    <a:pt x="5" y="75"/>
                  </a:lnTo>
                  <a:lnTo>
                    <a:pt x="5" y="75"/>
                  </a:lnTo>
                  <a:lnTo>
                    <a:pt x="5" y="75"/>
                  </a:lnTo>
                  <a:lnTo>
                    <a:pt x="5" y="74"/>
                  </a:lnTo>
                  <a:lnTo>
                    <a:pt x="5" y="74"/>
                  </a:lnTo>
                  <a:lnTo>
                    <a:pt x="5" y="74"/>
                  </a:lnTo>
                  <a:lnTo>
                    <a:pt x="5" y="73"/>
                  </a:lnTo>
                  <a:lnTo>
                    <a:pt x="5" y="73"/>
                  </a:lnTo>
                  <a:lnTo>
                    <a:pt x="5" y="73"/>
                  </a:lnTo>
                  <a:lnTo>
                    <a:pt x="6" y="72"/>
                  </a:lnTo>
                  <a:lnTo>
                    <a:pt x="6" y="72"/>
                  </a:lnTo>
                  <a:lnTo>
                    <a:pt x="6" y="72"/>
                  </a:lnTo>
                  <a:lnTo>
                    <a:pt x="6" y="71"/>
                  </a:lnTo>
                  <a:lnTo>
                    <a:pt x="6" y="71"/>
                  </a:lnTo>
                  <a:lnTo>
                    <a:pt x="6" y="71"/>
                  </a:lnTo>
                  <a:lnTo>
                    <a:pt x="6" y="71"/>
                  </a:lnTo>
                  <a:lnTo>
                    <a:pt x="6" y="70"/>
                  </a:lnTo>
                  <a:lnTo>
                    <a:pt x="6" y="70"/>
                  </a:lnTo>
                  <a:lnTo>
                    <a:pt x="7" y="70"/>
                  </a:lnTo>
                  <a:lnTo>
                    <a:pt x="7" y="69"/>
                  </a:lnTo>
                  <a:lnTo>
                    <a:pt x="7" y="69"/>
                  </a:lnTo>
                  <a:lnTo>
                    <a:pt x="7" y="69"/>
                  </a:lnTo>
                  <a:lnTo>
                    <a:pt x="7" y="68"/>
                  </a:lnTo>
                  <a:lnTo>
                    <a:pt x="7" y="68"/>
                  </a:lnTo>
                  <a:lnTo>
                    <a:pt x="7" y="68"/>
                  </a:lnTo>
                  <a:lnTo>
                    <a:pt x="7" y="67"/>
                  </a:lnTo>
                  <a:lnTo>
                    <a:pt x="7" y="67"/>
                  </a:lnTo>
                  <a:lnTo>
                    <a:pt x="8" y="67"/>
                  </a:lnTo>
                  <a:lnTo>
                    <a:pt x="8" y="66"/>
                  </a:lnTo>
                  <a:lnTo>
                    <a:pt x="8" y="66"/>
                  </a:lnTo>
                  <a:lnTo>
                    <a:pt x="8" y="66"/>
                  </a:lnTo>
                  <a:lnTo>
                    <a:pt x="8" y="66"/>
                  </a:lnTo>
                  <a:lnTo>
                    <a:pt x="8" y="65"/>
                  </a:lnTo>
                  <a:lnTo>
                    <a:pt x="8" y="65"/>
                  </a:lnTo>
                  <a:lnTo>
                    <a:pt x="9" y="65"/>
                  </a:lnTo>
                  <a:lnTo>
                    <a:pt x="9" y="64"/>
                  </a:lnTo>
                  <a:lnTo>
                    <a:pt x="9" y="64"/>
                  </a:lnTo>
                  <a:lnTo>
                    <a:pt x="9" y="64"/>
                  </a:lnTo>
                  <a:lnTo>
                    <a:pt x="9" y="63"/>
                  </a:lnTo>
                  <a:lnTo>
                    <a:pt x="9" y="63"/>
                  </a:lnTo>
                  <a:lnTo>
                    <a:pt x="9" y="63"/>
                  </a:lnTo>
                  <a:lnTo>
                    <a:pt x="9" y="62"/>
                  </a:lnTo>
                  <a:lnTo>
                    <a:pt x="10" y="62"/>
                  </a:lnTo>
                  <a:lnTo>
                    <a:pt x="10" y="62"/>
                  </a:lnTo>
                  <a:lnTo>
                    <a:pt x="10" y="62"/>
                  </a:lnTo>
                  <a:lnTo>
                    <a:pt x="10" y="61"/>
                  </a:lnTo>
                  <a:lnTo>
                    <a:pt x="10" y="61"/>
                  </a:lnTo>
                  <a:lnTo>
                    <a:pt x="10" y="61"/>
                  </a:lnTo>
                  <a:lnTo>
                    <a:pt x="10" y="60"/>
                  </a:lnTo>
                  <a:lnTo>
                    <a:pt x="11" y="60"/>
                  </a:lnTo>
                  <a:lnTo>
                    <a:pt x="11" y="60"/>
                  </a:lnTo>
                  <a:lnTo>
                    <a:pt x="11" y="60"/>
                  </a:lnTo>
                  <a:lnTo>
                    <a:pt x="11" y="59"/>
                  </a:lnTo>
                  <a:lnTo>
                    <a:pt x="11" y="59"/>
                  </a:lnTo>
                  <a:lnTo>
                    <a:pt x="11" y="59"/>
                  </a:lnTo>
                  <a:lnTo>
                    <a:pt x="11" y="58"/>
                  </a:lnTo>
                  <a:lnTo>
                    <a:pt x="12" y="58"/>
                  </a:lnTo>
                  <a:lnTo>
                    <a:pt x="12" y="58"/>
                  </a:lnTo>
                  <a:lnTo>
                    <a:pt x="12" y="57"/>
                  </a:lnTo>
                  <a:lnTo>
                    <a:pt x="12" y="57"/>
                  </a:lnTo>
                  <a:lnTo>
                    <a:pt x="12" y="57"/>
                  </a:lnTo>
                  <a:lnTo>
                    <a:pt x="12" y="57"/>
                  </a:lnTo>
                  <a:lnTo>
                    <a:pt x="13" y="56"/>
                  </a:lnTo>
                  <a:lnTo>
                    <a:pt x="13" y="56"/>
                  </a:lnTo>
                  <a:lnTo>
                    <a:pt x="13" y="56"/>
                  </a:lnTo>
                  <a:lnTo>
                    <a:pt x="13" y="55"/>
                  </a:lnTo>
                  <a:lnTo>
                    <a:pt x="13" y="55"/>
                  </a:lnTo>
                  <a:lnTo>
                    <a:pt x="13" y="55"/>
                  </a:lnTo>
                  <a:lnTo>
                    <a:pt x="14" y="55"/>
                  </a:lnTo>
                  <a:lnTo>
                    <a:pt x="14" y="54"/>
                  </a:lnTo>
                  <a:lnTo>
                    <a:pt x="14" y="54"/>
                  </a:lnTo>
                  <a:lnTo>
                    <a:pt x="14" y="54"/>
                  </a:lnTo>
                  <a:lnTo>
                    <a:pt x="14" y="53"/>
                  </a:lnTo>
                  <a:lnTo>
                    <a:pt x="14" y="53"/>
                  </a:lnTo>
                  <a:lnTo>
                    <a:pt x="15" y="53"/>
                  </a:lnTo>
                  <a:lnTo>
                    <a:pt x="15" y="53"/>
                  </a:lnTo>
                  <a:lnTo>
                    <a:pt x="15" y="52"/>
                  </a:lnTo>
                  <a:lnTo>
                    <a:pt x="15" y="52"/>
                  </a:lnTo>
                  <a:lnTo>
                    <a:pt x="15" y="52"/>
                  </a:lnTo>
                  <a:lnTo>
                    <a:pt x="15" y="51"/>
                  </a:lnTo>
                  <a:lnTo>
                    <a:pt x="16" y="51"/>
                  </a:lnTo>
                  <a:lnTo>
                    <a:pt x="16" y="51"/>
                  </a:lnTo>
                  <a:lnTo>
                    <a:pt x="16" y="51"/>
                  </a:lnTo>
                  <a:lnTo>
                    <a:pt x="16" y="50"/>
                  </a:lnTo>
                  <a:lnTo>
                    <a:pt x="16" y="50"/>
                  </a:lnTo>
                  <a:lnTo>
                    <a:pt x="16" y="50"/>
                  </a:lnTo>
                  <a:lnTo>
                    <a:pt x="17" y="49"/>
                  </a:lnTo>
                  <a:lnTo>
                    <a:pt x="17" y="49"/>
                  </a:lnTo>
                  <a:lnTo>
                    <a:pt x="17" y="49"/>
                  </a:lnTo>
                  <a:lnTo>
                    <a:pt x="17" y="49"/>
                  </a:lnTo>
                  <a:lnTo>
                    <a:pt x="17" y="48"/>
                  </a:lnTo>
                  <a:lnTo>
                    <a:pt x="17" y="48"/>
                  </a:lnTo>
                  <a:lnTo>
                    <a:pt x="18" y="48"/>
                  </a:lnTo>
                  <a:lnTo>
                    <a:pt x="18" y="48"/>
                  </a:lnTo>
                  <a:lnTo>
                    <a:pt x="18" y="47"/>
                  </a:lnTo>
                  <a:lnTo>
                    <a:pt x="18" y="47"/>
                  </a:lnTo>
                  <a:lnTo>
                    <a:pt x="18" y="47"/>
                  </a:lnTo>
                  <a:lnTo>
                    <a:pt x="19" y="46"/>
                  </a:lnTo>
                  <a:lnTo>
                    <a:pt x="19" y="46"/>
                  </a:lnTo>
                  <a:lnTo>
                    <a:pt x="19" y="46"/>
                  </a:lnTo>
                  <a:lnTo>
                    <a:pt x="19" y="46"/>
                  </a:lnTo>
                  <a:lnTo>
                    <a:pt x="19" y="45"/>
                  </a:lnTo>
                  <a:lnTo>
                    <a:pt x="20" y="45"/>
                  </a:lnTo>
                  <a:lnTo>
                    <a:pt x="20" y="45"/>
                  </a:lnTo>
                  <a:lnTo>
                    <a:pt x="20" y="45"/>
                  </a:lnTo>
                  <a:lnTo>
                    <a:pt x="20" y="44"/>
                  </a:lnTo>
                  <a:lnTo>
                    <a:pt x="20" y="44"/>
                  </a:lnTo>
                  <a:lnTo>
                    <a:pt x="20" y="44"/>
                  </a:lnTo>
                  <a:lnTo>
                    <a:pt x="21" y="43"/>
                  </a:lnTo>
                  <a:lnTo>
                    <a:pt x="21" y="43"/>
                  </a:lnTo>
                  <a:lnTo>
                    <a:pt x="21" y="43"/>
                  </a:lnTo>
                  <a:lnTo>
                    <a:pt x="21" y="43"/>
                  </a:lnTo>
                  <a:lnTo>
                    <a:pt x="21" y="42"/>
                  </a:lnTo>
                  <a:lnTo>
                    <a:pt x="22" y="42"/>
                  </a:lnTo>
                  <a:lnTo>
                    <a:pt x="22" y="42"/>
                  </a:lnTo>
                  <a:lnTo>
                    <a:pt x="22" y="42"/>
                  </a:lnTo>
                  <a:lnTo>
                    <a:pt x="22" y="41"/>
                  </a:lnTo>
                  <a:lnTo>
                    <a:pt x="22" y="41"/>
                  </a:lnTo>
                  <a:lnTo>
                    <a:pt x="23" y="41"/>
                  </a:lnTo>
                  <a:lnTo>
                    <a:pt x="23" y="41"/>
                  </a:lnTo>
                  <a:lnTo>
                    <a:pt x="23" y="40"/>
                  </a:lnTo>
                  <a:lnTo>
                    <a:pt x="23" y="40"/>
                  </a:lnTo>
                  <a:lnTo>
                    <a:pt x="24" y="40"/>
                  </a:lnTo>
                  <a:lnTo>
                    <a:pt x="24" y="40"/>
                  </a:lnTo>
                  <a:lnTo>
                    <a:pt x="24" y="39"/>
                  </a:lnTo>
                  <a:lnTo>
                    <a:pt x="24" y="39"/>
                  </a:lnTo>
                  <a:lnTo>
                    <a:pt x="24" y="39"/>
                  </a:lnTo>
                  <a:lnTo>
                    <a:pt x="25" y="39"/>
                  </a:lnTo>
                  <a:lnTo>
                    <a:pt x="25" y="38"/>
                  </a:lnTo>
                  <a:lnTo>
                    <a:pt x="25" y="38"/>
                  </a:lnTo>
                  <a:lnTo>
                    <a:pt x="25" y="38"/>
                  </a:lnTo>
                  <a:lnTo>
                    <a:pt x="25" y="38"/>
                  </a:lnTo>
                  <a:lnTo>
                    <a:pt x="26" y="37"/>
                  </a:lnTo>
                  <a:lnTo>
                    <a:pt x="26" y="37"/>
                  </a:lnTo>
                  <a:lnTo>
                    <a:pt x="26" y="37"/>
                  </a:lnTo>
                  <a:lnTo>
                    <a:pt x="26" y="37"/>
                  </a:lnTo>
                  <a:lnTo>
                    <a:pt x="26" y="36"/>
                  </a:lnTo>
                  <a:lnTo>
                    <a:pt x="27" y="36"/>
                  </a:lnTo>
                  <a:lnTo>
                    <a:pt x="27" y="36"/>
                  </a:lnTo>
                  <a:lnTo>
                    <a:pt x="27" y="36"/>
                  </a:lnTo>
                  <a:lnTo>
                    <a:pt x="27" y="35"/>
                  </a:lnTo>
                  <a:lnTo>
                    <a:pt x="28" y="35"/>
                  </a:lnTo>
                  <a:lnTo>
                    <a:pt x="28" y="35"/>
                  </a:lnTo>
                  <a:lnTo>
                    <a:pt x="28" y="35"/>
                  </a:lnTo>
                  <a:lnTo>
                    <a:pt x="28" y="34"/>
                  </a:lnTo>
                  <a:lnTo>
                    <a:pt x="28" y="34"/>
                  </a:lnTo>
                  <a:lnTo>
                    <a:pt x="29" y="34"/>
                  </a:lnTo>
                  <a:lnTo>
                    <a:pt x="29" y="34"/>
                  </a:lnTo>
                  <a:lnTo>
                    <a:pt x="29" y="33"/>
                  </a:lnTo>
                  <a:lnTo>
                    <a:pt x="29" y="33"/>
                  </a:lnTo>
                  <a:lnTo>
                    <a:pt x="30" y="33"/>
                  </a:lnTo>
                  <a:lnTo>
                    <a:pt x="30" y="33"/>
                  </a:lnTo>
                  <a:lnTo>
                    <a:pt x="30" y="32"/>
                  </a:lnTo>
                  <a:lnTo>
                    <a:pt x="30" y="32"/>
                  </a:lnTo>
                  <a:lnTo>
                    <a:pt x="30" y="32"/>
                  </a:lnTo>
                  <a:lnTo>
                    <a:pt x="31" y="32"/>
                  </a:lnTo>
                  <a:lnTo>
                    <a:pt x="31" y="32"/>
                  </a:lnTo>
                  <a:lnTo>
                    <a:pt x="31" y="31"/>
                  </a:lnTo>
                  <a:lnTo>
                    <a:pt x="31" y="31"/>
                  </a:lnTo>
                  <a:lnTo>
                    <a:pt x="32" y="31"/>
                  </a:lnTo>
                  <a:lnTo>
                    <a:pt x="32" y="31"/>
                  </a:lnTo>
                  <a:lnTo>
                    <a:pt x="32" y="30"/>
                  </a:lnTo>
                  <a:lnTo>
                    <a:pt x="32" y="30"/>
                  </a:lnTo>
                  <a:lnTo>
                    <a:pt x="33" y="30"/>
                  </a:lnTo>
                  <a:lnTo>
                    <a:pt x="33" y="30"/>
                  </a:lnTo>
                  <a:lnTo>
                    <a:pt x="33" y="29"/>
                  </a:lnTo>
                  <a:lnTo>
                    <a:pt x="33" y="29"/>
                  </a:lnTo>
                  <a:lnTo>
                    <a:pt x="34" y="29"/>
                  </a:lnTo>
                  <a:lnTo>
                    <a:pt x="34" y="29"/>
                  </a:lnTo>
                  <a:lnTo>
                    <a:pt x="34" y="29"/>
                  </a:lnTo>
                  <a:lnTo>
                    <a:pt x="34" y="28"/>
                  </a:lnTo>
                  <a:lnTo>
                    <a:pt x="35" y="28"/>
                  </a:lnTo>
                  <a:lnTo>
                    <a:pt x="35" y="28"/>
                  </a:lnTo>
                  <a:lnTo>
                    <a:pt x="35" y="28"/>
                  </a:lnTo>
                  <a:lnTo>
                    <a:pt x="35" y="27"/>
                  </a:lnTo>
                  <a:lnTo>
                    <a:pt x="35" y="27"/>
                  </a:lnTo>
                  <a:lnTo>
                    <a:pt x="36" y="27"/>
                  </a:lnTo>
                  <a:lnTo>
                    <a:pt x="36" y="27"/>
                  </a:lnTo>
                  <a:lnTo>
                    <a:pt x="36" y="27"/>
                  </a:lnTo>
                  <a:lnTo>
                    <a:pt x="36" y="26"/>
                  </a:lnTo>
                  <a:lnTo>
                    <a:pt x="37" y="26"/>
                  </a:lnTo>
                  <a:lnTo>
                    <a:pt x="37" y="26"/>
                  </a:lnTo>
                  <a:lnTo>
                    <a:pt x="37" y="26"/>
                  </a:lnTo>
                  <a:lnTo>
                    <a:pt x="37" y="26"/>
                  </a:lnTo>
                  <a:lnTo>
                    <a:pt x="38" y="25"/>
                  </a:lnTo>
                  <a:lnTo>
                    <a:pt x="38" y="25"/>
                  </a:lnTo>
                  <a:lnTo>
                    <a:pt x="38" y="25"/>
                  </a:lnTo>
                  <a:lnTo>
                    <a:pt x="38" y="25"/>
                  </a:lnTo>
                  <a:lnTo>
                    <a:pt x="39" y="24"/>
                  </a:lnTo>
                  <a:lnTo>
                    <a:pt x="39" y="24"/>
                  </a:lnTo>
                  <a:lnTo>
                    <a:pt x="39" y="24"/>
                  </a:lnTo>
                  <a:lnTo>
                    <a:pt x="39" y="24"/>
                  </a:lnTo>
                  <a:lnTo>
                    <a:pt x="40" y="24"/>
                  </a:lnTo>
                  <a:lnTo>
                    <a:pt x="40" y="23"/>
                  </a:lnTo>
                  <a:lnTo>
                    <a:pt x="40" y="23"/>
                  </a:lnTo>
                  <a:lnTo>
                    <a:pt x="41" y="23"/>
                  </a:lnTo>
                  <a:lnTo>
                    <a:pt x="41" y="23"/>
                  </a:lnTo>
                  <a:lnTo>
                    <a:pt x="41" y="23"/>
                  </a:lnTo>
                  <a:lnTo>
                    <a:pt x="41" y="22"/>
                  </a:lnTo>
                  <a:lnTo>
                    <a:pt x="42" y="22"/>
                  </a:lnTo>
                  <a:lnTo>
                    <a:pt x="42" y="22"/>
                  </a:lnTo>
                  <a:lnTo>
                    <a:pt x="42" y="22"/>
                  </a:lnTo>
                  <a:lnTo>
                    <a:pt x="42" y="22"/>
                  </a:lnTo>
                  <a:lnTo>
                    <a:pt x="43" y="21"/>
                  </a:lnTo>
                  <a:lnTo>
                    <a:pt x="43" y="21"/>
                  </a:lnTo>
                  <a:lnTo>
                    <a:pt x="43" y="21"/>
                  </a:lnTo>
                  <a:lnTo>
                    <a:pt x="43" y="21"/>
                  </a:lnTo>
                  <a:lnTo>
                    <a:pt x="44" y="21"/>
                  </a:lnTo>
                  <a:lnTo>
                    <a:pt x="44" y="20"/>
                  </a:lnTo>
                  <a:lnTo>
                    <a:pt x="44" y="20"/>
                  </a:lnTo>
                  <a:lnTo>
                    <a:pt x="44" y="20"/>
                  </a:lnTo>
                  <a:lnTo>
                    <a:pt x="45" y="20"/>
                  </a:lnTo>
                  <a:lnTo>
                    <a:pt x="45" y="20"/>
                  </a:lnTo>
                  <a:lnTo>
                    <a:pt x="45" y="19"/>
                  </a:lnTo>
                  <a:lnTo>
                    <a:pt x="46" y="19"/>
                  </a:lnTo>
                  <a:lnTo>
                    <a:pt x="46" y="19"/>
                  </a:lnTo>
                  <a:lnTo>
                    <a:pt x="46" y="19"/>
                  </a:lnTo>
                  <a:lnTo>
                    <a:pt x="46" y="19"/>
                  </a:lnTo>
                  <a:lnTo>
                    <a:pt x="47" y="19"/>
                  </a:lnTo>
                  <a:lnTo>
                    <a:pt x="47" y="18"/>
                  </a:lnTo>
                  <a:lnTo>
                    <a:pt x="47" y="18"/>
                  </a:lnTo>
                  <a:lnTo>
                    <a:pt x="47" y="18"/>
                  </a:lnTo>
                  <a:lnTo>
                    <a:pt x="48" y="18"/>
                  </a:lnTo>
                  <a:lnTo>
                    <a:pt x="48" y="18"/>
                  </a:lnTo>
                  <a:lnTo>
                    <a:pt x="48" y="17"/>
                  </a:lnTo>
                  <a:lnTo>
                    <a:pt x="49" y="17"/>
                  </a:lnTo>
                  <a:lnTo>
                    <a:pt x="49" y="17"/>
                  </a:lnTo>
                  <a:lnTo>
                    <a:pt x="49" y="17"/>
                  </a:lnTo>
                  <a:moveTo>
                    <a:pt x="126" y="0"/>
                  </a:moveTo>
                  <a:lnTo>
                    <a:pt x="126" y="0"/>
                  </a:lnTo>
                  <a:lnTo>
                    <a:pt x="232" y="0"/>
                  </a:lnTo>
                  <a:moveTo>
                    <a:pt x="312" y="0"/>
                  </a:moveTo>
                  <a:lnTo>
                    <a:pt x="312" y="0"/>
                  </a:lnTo>
                  <a:lnTo>
                    <a:pt x="419" y="0"/>
                  </a:lnTo>
                  <a:moveTo>
                    <a:pt x="499" y="0"/>
                  </a:moveTo>
                  <a:lnTo>
                    <a:pt x="499" y="0"/>
                  </a:lnTo>
                  <a:lnTo>
                    <a:pt x="606" y="0"/>
                  </a:lnTo>
                  <a:moveTo>
                    <a:pt x="686" y="0"/>
                  </a:moveTo>
                  <a:lnTo>
                    <a:pt x="686" y="0"/>
                  </a:lnTo>
                  <a:lnTo>
                    <a:pt x="792" y="0"/>
                  </a:lnTo>
                  <a:moveTo>
                    <a:pt x="872" y="0"/>
                  </a:moveTo>
                  <a:lnTo>
                    <a:pt x="872" y="0"/>
                  </a:lnTo>
                  <a:lnTo>
                    <a:pt x="979" y="0"/>
                  </a:lnTo>
                  <a:moveTo>
                    <a:pt x="1059" y="0"/>
                  </a:moveTo>
                  <a:lnTo>
                    <a:pt x="1059" y="0"/>
                  </a:lnTo>
                  <a:lnTo>
                    <a:pt x="1166" y="0"/>
                  </a:lnTo>
                  <a:moveTo>
                    <a:pt x="1246" y="0"/>
                  </a:moveTo>
                  <a:lnTo>
                    <a:pt x="1246" y="0"/>
                  </a:lnTo>
                  <a:lnTo>
                    <a:pt x="1333" y="0"/>
                  </a:lnTo>
                  <a:lnTo>
                    <a:pt x="1334" y="0"/>
                  </a:lnTo>
                  <a:lnTo>
                    <a:pt x="1334" y="0"/>
                  </a:lnTo>
                  <a:lnTo>
                    <a:pt x="1334" y="0"/>
                  </a:lnTo>
                  <a:lnTo>
                    <a:pt x="1335" y="0"/>
                  </a:lnTo>
                  <a:lnTo>
                    <a:pt x="1335" y="0"/>
                  </a:lnTo>
                  <a:lnTo>
                    <a:pt x="1335" y="0"/>
                  </a:lnTo>
                  <a:lnTo>
                    <a:pt x="1336" y="0"/>
                  </a:lnTo>
                  <a:lnTo>
                    <a:pt x="1336" y="0"/>
                  </a:lnTo>
                  <a:lnTo>
                    <a:pt x="1336" y="0"/>
                  </a:lnTo>
                  <a:lnTo>
                    <a:pt x="1337" y="0"/>
                  </a:lnTo>
                  <a:lnTo>
                    <a:pt x="1337" y="0"/>
                  </a:lnTo>
                  <a:lnTo>
                    <a:pt x="1337" y="0"/>
                  </a:lnTo>
                  <a:lnTo>
                    <a:pt x="1338" y="0"/>
                  </a:lnTo>
                  <a:lnTo>
                    <a:pt x="1338" y="0"/>
                  </a:lnTo>
                  <a:lnTo>
                    <a:pt x="1338" y="0"/>
                  </a:lnTo>
                  <a:lnTo>
                    <a:pt x="1339" y="0"/>
                  </a:lnTo>
                  <a:lnTo>
                    <a:pt x="1339" y="0"/>
                  </a:lnTo>
                  <a:lnTo>
                    <a:pt x="1339" y="0"/>
                  </a:lnTo>
                  <a:lnTo>
                    <a:pt x="1340" y="0"/>
                  </a:lnTo>
                  <a:lnTo>
                    <a:pt x="1340" y="0"/>
                  </a:lnTo>
                  <a:lnTo>
                    <a:pt x="1341" y="0"/>
                  </a:lnTo>
                  <a:lnTo>
                    <a:pt x="1341" y="0"/>
                  </a:lnTo>
                  <a:lnTo>
                    <a:pt x="1341" y="0"/>
                  </a:lnTo>
                  <a:lnTo>
                    <a:pt x="1342" y="0"/>
                  </a:lnTo>
                  <a:lnTo>
                    <a:pt x="1342" y="1"/>
                  </a:lnTo>
                  <a:lnTo>
                    <a:pt x="1342" y="1"/>
                  </a:lnTo>
                  <a:lnTo>
                    <a:pt x="1343" y="1"/>
                  </a:lnTo>
                  <a:lnTo>
                    <a:pt x="1343" y="1"/>
                  </a:lnTo>
                  <a:lnTo>
                    <a:pt x="1343" y="1"/>
                  </a:lnTo>
                  <a:lnTo>
                    <a:pt x="1344" y="1"/>
                  </a:lnTo>
                  <a:lnTo>
                    <a:pt x="1344" y="1"/>
                  </a:lnTo>
                  <a:lnTo>
                    <a:pt x="1344" y="1"/>
                  </a:lnTo>
                  <a:lnTo>
                    <a:pt x="1345" y="1"/>
                  </a:lnTo>
                  <a:lnTo>
                    <a:pt x="1345" y="1"/>
                  </a:lnTo>
                  <a:lnTo>
                    <a:pt x="1345" y="1"/>
                  </a:lnTo>
                  <a:lnTo>
                    <a:pt x="1346" y="1"/>
                  </a:lnTo>
                  <a:lnTo>
                    <a:pt x="1346" y="1"/>
                  </a:lnTo>
                  <a:lnTo>
                    <a:pt x="1346" y="1"/>
                  </a:lnTo>
                  <a:lnTo>
                    <a:pt x="1347" y="1"/>
                  </a:lnTo>
                  <a:lnTo>
                    <a:pt x="1347" y="1"/>
                  </a:lnTo>
                  <a:lnTo>
                    <a:pt x="1347" y="1"/>
                  </a:lnTo>
                  <a:lnTo>
                    <a:pt x="1348" y="1"/>
                  </a:lnTo>
                  <a:lnTo>
                    <a:pt x="1348" y="1"/>
                  </a:lnTo>
                  <a:lnTo>
                    <a:pt x="1348" y="1"/>
                  </a:lnTo>
                  <a:lnTo>
                    <a:pt x="1349" y="1"/>
                  </a:lnTo>
                  <a:lnTo>
                    <a:pt x="1349" y="1"/>
                  </a:lnTo>
                  <a:lnTo>
                    <a:pt x="1349" y="1"/>
                  </a:lnTo>
                  <a:lnTo>
                    <a:pt x="1350" y="1"/>
                  </a:lnTo>
                  <a:lnTo>
                    <a:pt x="1350" y="2"/>
                  </a:lnTo>
                  <a:lnTo>
                    <a:pt x="1351" y="2"/>
                  </a:lnTo>
                  <a:lnTo>
                    <a:pt x="1351" y="2"/>
                  </a:lnTo>
                  <a:lnTo>
                    <a:pt x="1351" y="2"/>
                  </a:lnTo>
                  <a:lnTo>
                    <a:pt x="1352" y="2"/>
                  </a:lnTo>
                  <a:lnTo>
                    <a:pt x="1352" y="2"/>
                  </a:lnTo>
                  <a:lnTo>
                    <a:pt x="1352" y="2"/>
                  </a:lnTo>
                  <a:moveTo>
                    <a:pt x="1419" y="43"/>
                  </a:moveTo>
                  <a:lnTo>
                    <a:pt x="1419" y="43"/>
                  </a:lnTo>
                  <a:lnTo>
                    <a:pt x="1419" y="43"/>
                  </a:lnTo>
                  <a:lnTo>
                    <a:pt x="1419" y="43"/>
                  </a:lnTo>
                  <a:lnTo>
                    <a:pt x="1419" y="44"/>
                  </a:lnTo>
                  <a:lnTo>
                    <a:pt x="1419" y="44"/>
                  </a:lnTo>
                  <a:lnTo>
                    <a:pt x="1420" y="44"/>
                  </a:lnTo>
                  <a:lnTo>
                    <a:pt x="1420" y="45"/>
                  </a:lnTo>
                  <a:lnTo>
                    <a:pt x="1420" y="45"/>
                  </a:lnTo>
                  <a:lnTo>
                    <a:pt x="1420" y="45"/>
                  </a:lnTo>
                  <a:lnTo>
                    <a:pt x="1420" y="45"/>
                  </a:lnTo>
                  <a:lnTo>
                    <a:pt x="1421" y="46"/>
                  </a:lnTo>
                  <a:lnTo>
                    <a:pt x="1421" y="46"/>
                  </a:lnTo>
                  <a:lnTo>
                    <a:pt x="1421" y="46"/>
                  </a:lnTo>
                  <a:lnTo>
                    <a:pt x="1421" y="46"/>
                  </a:lnTo>
                  <a:lnTo>
                    <a:pt x="1421" y="47"/>
                  </a:lnTo>
                  <a:lnTo>
                    <a:pt x="1421" y="47"/>
                  </a:lnTo>
                  <a:lnTo>
                    <a:pt x="1422" y="47"/>
                  </a:lnTo>
                  <a:lnTo>
                    <a:pt x="1422" y="48"/>
                  </a:lnTo>
                  <a:lnTo>
                    <a:pt x="1422" y="48"/>
                  </a:lnTo>
                  <a:lnTo>
                    <a:pt x="1422" y="48"/>
                  </a:lnTo>
                  <a:lnTo>
                    <a:pt x="1422" y="48"/>
                  </a:lnTo>
                  <a:lnTo>
                    <a:pt x="1423" y="49"/>
                  </a:lnTo>
                  <a:lnTo>
                    <a:pt x="1423" y="49"/>
                  </a:lnTo>
                  <a:lnTo>
                    <a:pt x="1423" y="49"/>
                  </a:lnTo>
                  <a:lnTo>
                    <a:pt x="1423" y="49"/>
                  </a:lnTo>
                  <a:lnTo>
                    <a:pt x="1423" y="50"/>
                  </a:lnTo>
                  <a:lnTo>
                    <a:pt x="1423" y="50"/>
                  </a:lnTo>
                  <a:lnTo>
                    <a:pt x="1424" y="50"/>
                  </a:lnTo>
                  <a:lnTo>
                    <a:pt x="1424" y="51"/>
                  </a:lnTo>
                  <a:lnTo>
                    <a:pt x="1424" y="51"/>
                  </a:lnTo>
                  <a:lnTo>
                    <a:pt x="1424" y="51"/>
                  </a:lnTo>
                  <a:lnTo>
                    <a:pt x="1424" y="51"/>
                  </a:lnTo>
                  <a:lnTo>
                    <a:pt x="1424" y="52"/>
                  </a:lnTo>
                  <a:lnTo>
                    <a:pt x="1425" y="52"/>
                  </a:lnTo>
                  <a:lnTo>
                    <a:pt x="1425" y="52"/>
                  </a:lnTo>
                  <a:lnTo>
                    <a:pt x="1425" y="53"/>
                  </a:lnTo>
                  <a:lnTo>
                    <a:pt x="1425" y="53"/>
                  </a:lnTo>
                  <a:lnTo>
                    <a:pt x="1425" y="53"/>
                  </a:lnTo>
                  <a:lnTo>
                    <a:pt x="1425" y="53"/>
                  </a:lnTo>
                  <a:lnTo>
                    <a:pt x="1426" y="54"/>
                  </a:lnTo>
                  <a:lnTo>
                    <a:pt x="1426" y="54"/>
                  </a:lnTo>
                  <a:lnTo>
                    <a:pt x="1426" y="54"/>
                  </a:lnTo>
                  <a:lnTo>
                    <a:pt x="1426" y="55"/>
                  </a:lnTo>
                  <a:lnTo>
                    <a:pt x="1426" y="55"/>
                  </a:lnTo>
                  <a:lnTo>
                    <a:pt x="1426" y="55"/>
                  </a:lnTo>
                  <a:lnTo>
                    <a:pt x="1427" y="55"/>
                  </a:lnTo>
                  <a:lnTo>
                    <a:pt x="1427" y="56"/>
                  </a:lnTo>
                  <a:lnTo>
                    <a:pt x="1427" y="56"/>
                  </a:lnTo>
                  <a:lnTo>
                    <a:pt x="1427" y="56"/>
                  </a:lnTo>
                  <a:lnTo>
                    <a:pt x="1427" y="57"/>
                  </a:lnTo>
                  <a:lnTo>
                    <a:pt x="1427" y="57"/>
                  </a:lnTo>
                  <a:lnTo>
                    <a:pt x="1428" y="57"/>
                  </a:lnTo>
                  <a:lnTo>
                    <a:pt x="1428" y="57"/>
                  </a:lnTo>
                  <a:lnTo>
                    <a:pt x="1428" y="58"/>
                  </a:lnTo>
                  <a:lnTo>
                    <a:pt x="1428" y="58"/>
                  </a:lnTo>
                  <a:lnTo>
                    <a:pt x="1428" y="58"/>
                  </a:lnTo>
                  <a:lnTo>
                    <a:pt x="1428" y="59"/>
                  </a:lnTo>
                  <a:lnTo>
                    <a:pt x="1428" y="59"/>
                  </a:lnTo>
                  <a:lnTo>
                    <a:pt x="1429" y="59"/>
                  </a:lnTo>
                  <a:lnTo>
                    <a:pt x="1429" y="60"/>
                  </a:lnTo>
                  <a:lnTo>
                    <a:pt x="1429" y="60"/>
                  </a:lnTo>
                  <a:lnTo>
                    <a:pt x="1429" y="60"/>
                  </a:lnTo>
                  <a:lnTo>
                    <a:pt x="1429" y="60"/>
                  </a:lnTo>
                  <a:lnTo>
                    <a:pt x="1429" y="61"/>
                  </a:lnTo>
                  <a:lnTo>
                    <a:pt x="1430" y="61"/>
                  </a:lnTo>
                  <a:lnTo>
                    <a:pt x="1430" y="61"/>
                  </a:lnTo>
                  <a:lnTo>
                    <a:pt x="1430" y="62"/>
                  </a:lnTo>
                  <a:lnTo>
                    <a:pt x="1430" y="62"/>
                  </a:lnTo>
                  <a:lnTo>
                    <a:pt x="1430" y="62"/>
                  </a:lnTo>
                  <a:lnTo>
                    <a:pt x="1430" y="62"/>
                  </a:lnTo>
                  <a:lnTo>
                    <a:pt x="1430" y="63"/>
                  </a:lnTo>
                  <a:lnTo>
                    <a:pt x="1430" y="63"/>
                  </a:lnTo>
                  <a:lnTo>
                    <a:pt x="1431" y="63"/>
                  </a:lnTo>
                  <a:lnTo>
                    <a:pt x="1431" y="64"/>
                  </a:lnTo>
                  <a:lnTo>
                    <a:pt x="1431" y="64"/>
                  </a:lnTo>
                  <a:lnTo>
                    <a:pt x="1431" y="64"/>
                  </a:lnTo>
                  <a:lnTo>
                    <a:pt x="1431" y="65"/>
                  </a:lnTo>
                  <a:lnTo>
                    <a:pt x="1431" y="65"/>
                  </a:lnTo>
                  <a:lnTo>
                    <a:pt x="1431" y="65"/>
                  </a:lnTo>
                  <a:lnTo>
                    <a:pt x="1432" y="66"/>
                  </a:lnTo>
                  <a:lnTo>
                    <a:pt x="1432" y="66"/>
                  </a:lnTo>
                  <a:lnTo>
                    <a:pt x="1432" y="66"/>
                  </a:lnTo>
                  <a:lnTo>
                    <a:pt x="1432" y="66"/>
                  </a:lnTo>
                  <a:lnTo>
                    <a:pt x="1432" y="67"/>
                  </a:lnTo>
                  <a:lnTo>
                    <a:pt x="1432" y="67"/>
                  </a:lnTo>
                  <a:lnTo>
                    <a:pt x="1432" y="67"/>
                  </a:lnTo>
                  <a:lnTo>
                    <a:pt x="1432" y="68"/>
                  </a:lnTo>
                  <a:lnTo>
                    <a:pt x="1433" y="68"/>
                  </a:lnTo>
                  <a:lnTo>
                    <a:pt x="1433" y="68"/>
                  </a:lnTo>
                  <a:lnTo>
                    <a:pt x="1433" y="69"/>
                  </a:lnTo>
                  <a:lnTo>
                    <a:pt x="1433" y="69"/>
                  </a:lnTo>
                  <a:lnTo>
                    <a:pt x="1433" y="69"/>
                  </a:lnTo>
                  <a:lnTo>
                    <a:pt x="1433" y="70"/>
                  </a:lnTo>
                  <a:lnTo>
                    <a:pt x="1433" y="70"/>
                  </a:lnTo>
                  <a:lnTo>
                    <a:pt x="1433" y="70"/>
                  </a:lnTo>
                  <a:lnTo>
                    <a:pt x="1433" y="71"/>
                  </a:lnTo>
                  <a:lnTo>
                    <a:pt x="1434" y="71"/>
                  </a:lnTo>
                  <a:lnTo>
                    <a:pt x="1434" y="71"/>
                  </a:lnTo>
                  <a:lnTo>
                    <a:pt x="1434" y="71"/>
                  </a:lnTo>
                  <a:lnTo>
                    <a:pt x="1434" y="72"/>
                  </a:lnTo>
                  <a:lnTo>
                    <a:pt x="1434" y="72"/>
                  </a:lnTo>
                  <a:lnTo>
                    <a:pt x="1434" y="72"/>
                  </a:lnTo>
                  <a:lnTo>
                    <a:pt x="1434" y="73"/>
                  </a:lnTo>
                  <a:lnTo>
                    <a:pt x="1434" y="73"/>
                  </a:lnTo>
                  <a:lnTo>
                    <a:pt x="1434" y="73"/>
                  </a:lnTo>
                  <a:lnTo>
                    <a:pt x="1435" y="74"/>
                  </a:lnTo>
                  <a:lnTo>
                    <a:pt x="1435" y="74"/>
                  </a:lnTo>
                  <a:lnTo>
                    <a:pt x="1435" y="74"/>
                  </a:lnTo>
                  <a:lnTo>
                    <a:pt x="1435" y="75"/>
                  </a:lnTo>
                  <a:lnTo>
                    <a:pt x="1435" y="75"/>
                  </a:lnTo>
                  <a:lnTo>
                    <a:pt x="1435" y="75"/>
                  </a:lnTo>
                  <a:lnTo>
                    <a:pt x="1435" y="76"/>
                  </a:lnTo>
                  <a:lnTo>
                    <a:pt x="1435" y="76"/>
                  </a:lnTo>
                  <a:lnTo>
                    <a:pt x="1435" y="76"/>
                  </a:lnTo>
                  <a:lnTo>
                    <a:pt x="1435" y="77"/>
                  </a:lnTo>
                  <a:lnTo>
                    <a:pt x="1436" y="77"/>
                  </a:lnTo>
                  <a:lnTo>
                    <a:pt x="1436" y="77"/>
                  </a:lnTo>
                  <a:lnTo>
                    <a:pt x="1436" y="78"/>
                  </a:lnTo>
                  <a:lnTo>
                    <a:pt x="1436" y="78"/>
                  </a:lnTo>
                  <a:lnTo>
                    <a:pt x="1436" y="78"/>
                  </a:lnTo>
                  <a:lnTo>
                    <a:pt x="1436" y="79"/>
                  </a:lnTo>
                  <a:lnTo>
                    <a:pt x="1436" y="79"/>
                  </a:lnTo>
                  <a:lnTo>
                    <a:pt x="1436" y="79"/>
                  </a:lnTo>
                  <a:lnTo>
                    <a:pt x="1436" y="80"/>
                  </a:lnTo>
                  <a:lnTo>
                    <a:pt x="1436" y="80"/>
                  </a:lnTo>
                  <a:lnTo>
                    <a:pt x="1436" y="80"/>
                  </a:lnTo>
                  <a:lnTo>
                    <a:pt x="1437" y="80"/>
                  </a:lnTo>
                  <a:lnTo>
                    <a:pt x="1437" y="81"/>
                  </a:lnTo>
                  <a:lnTo>
                    <a:pt x="1437" y="81"/>
                  </a:lnTo>
                  <a:lnTo>
                    <a:pt x="1437" y="81"/>
                  </a:lnTo>
                  <a:lnTo>
                    <a:pt x="1437" y="82"/>
                  </a:lnTo>
                  <a:lnTo>
                    <a:pt x="1437" y="82"/>
                  </a:lnTo>
                  <a:lnTo>
                    <a:pt x="1437" y="82"/>
                  </a:lnTo>
                  <a:lnTo>
                    <a:pt x="1437" y="83"/>
                  </a:lnTo>
                  <a:lnTo>
                    <a:pt x="1437" y="83"/>
                  </a:lnTo>
                  <a:lnTo>
                    <a:pt x="1437" y="83"/>
                  </a:lnTo>
                  <a:lnTo>
                    <a:pt x="1437" y="84"/>
                  </a:lnTo>
                  <a:lnTo>
                    <a:pt x="1437" y="84"/>
                  </a:lnTo>
                  <a:lnTo>
                    <a:pt x="1437" y="84"/>
                  </a:lnTo>
                  <a:lnTo>
                    <a:pt x="1438" y="85"/>
                  </a:lnTo>
                  <a:lnTo>
                    <a:pt x="1438" y="85"/>
                  </a:lnTo>
                  <a:lnTo>
                    <a:pt x="1438" y="85"/>
                  </a:lnTo>
                  <a:lnTo>
                    <a:pt x="1438" y="86"/>
                  </a:lnTo>
                  <a:lnTo>
                    <a:pt x="1438" y="86"/>
                  </a:lnTo>
                  <a:lnTo>
                    <a:pt x="1438" y="86"/>
                  </a:lnTo>
                  <a:lnTo>
                    <a:pt x="1438" y="87"/>
                  </a:lnTo>
                  <a:lnTo>
                    <a:pt x="1438" y="87"/>
                  </a:lnTo>
                  <a:lnTo>
                    <a:pt x="1438" y="87"/>
                  </a:lnTo>
                  <a:lnTo>
                    <a:pt x="1438" y="88"/>
                  </a:lnTo>
                  <a:lnTo>
                    <a:pt x="1438" y="88"/>
                  </a:lnTo>
                  <a:lnTo>
                    <a:pt x="1438" y="88"/>
                  </a:lnTo>
                  <a:lnTo>
                    <a:pt x="1438" y="89"/>
                  </a:lnTo>
                  <a:lnTo>
                    <a:pt x="1438" y="89"/>
                  </a:lnTo>
                  <a:lnTo>
                    <a:pt x="1438" y="89"/>
                  </a:lnTo>
                  <a:lnTo>
                    <a:pt x="1438" y="90"/>
                  </a:lnTo>
                  <a:lnTo>
                    <a:pt x="1439" y="90"/>
                  </a:lnTo>
                  <a:lnTo>
                    <a:pt x="1439" y="91"/>
                  </a:lnTo>
                  <a:lnTo>
                    <a:pt x="1439" y="91"/>
                  </a:lnTo>
                  <a:lnTo>
                    <a:pt x="1439" y="91"/>
                  </a:lnTo>
                  <a:lnTo>
                    <a:pt x="1439" y="92"/>
                  </a:lnTo>
                  <a:lnTo>
                    <a:pt x="1439" y="92"/>
                  </a:lnTo>
                  <a:lnTo>
                    <a:pt x="1439" y="92"/>
                  </a:lnTo>
                  <a:lnTo>
                    <a:pt x="1439" y="93"/>
                  </a:lnTo>
                  <a:lnTo>
                    <a:pt x="1439" y="93"/>
                  </a:lnTo>
                  <a:lnTo>
                    <a:pt x="1439" y="93"/>
                  </a:lnTo>
                  <a:lnTo>
                    <a:pt x="1439" y="94"/>
                  </a:lnTo>
                  <a:lnTo>
                    <a:pt x="1439" y="94"/>
                  </a:lnTo>
                  <a:lnTo>
                    <a:pt x="1439" y="94"/>
                  </a:lnTo>
                  <a:lnTo>
                    <a:pt x="1439" y="95"/>
                  </a:lnTo>
                  <a:lnTo>
                    <a:pt x="1439" y="95"/>
                  </a:lnTo>
                  <a:lnTo>
                    <a:pt x="1439" y="95"/>
                  </a:lnTo>
                  <a:lnTo>
                    <a:pt x="1439" y="96"/>
                  </a:lnTo>
                  <a:lnTo>
                    <a:pt x="1439" y="96"/>
                  </a:lnTo>
                  <a:lnTo>
                    <a:pt x="1439" y="96"/>
                  </a:lnTo>
                  <a:lnTo>
                    <a:pt x="1439" y="97"/>
                  </a:lnTo>
                  <a:lnTo>
                    <a:pt x="1439" y="97"/>
                  </a:lnTo>
                  <a:lnTo>
                    <a:pt x="1439" y="97"/>
                  </a:lnTo>
                  <a:lnTo>
                    <a:pt x="1439" y="98"/>
                  </a:lnTo>
                  <a:lnTo>
                    <a:pt x="1439" y="98"/>
                  </a:lnTo>
                  <a:lnTo>
                    <a:pt x="1440" y="98"/>
                  </a:lnTo>
                  <a:lnTo>
                    <a:pt x="1440" y="99"/>
                  </a:lnTo>
                  <a:lnTo>
                    <a:pt x="1440" y="99"/>
                  </a:lnTo>
                  <a:lnTo>
                    <a:pt x="1440" y="99"/>
                  </a:lnTo>
                  <a:lnTo>
                    <a:pt x="1440" y="100"/>
                  </a:lnTo>
                  <a:lnTo>
                    <a:pt x="1440" y="100"/>
                  </a:lnTo>
                  <a:lnTo>
                    <a:pt x="1440" y="101"/>
                  </a:lnTo>
                  <a:lnTo>
                    <a:pt x="1440" y="101"/>
                  </a:lnTo>
                  <a:lnTo>
                    <a:pt x="1440" y="101"/>
                  </a:lnTo>
                  <a:lnTo>
                    <a:pt x="1440" y="102"/>
                  </a:lnTo>
                  <a:lnTo>
                    <a:pt x="1440" y="102"/>
                  </a:lnTo>
                  <a:lnTo>
                    <a:pt x="1440" y="102"/>
                  </a:lnTo>
                  <a:lnTo>
                    <a:pt x="1440" y="103"/>
                  </a:lnTo>
                  <a:lnTo>
                    <a:pt x="1440" y="103"/>
                  </a:lnTo>
                  <a:lnTo>
                    <a:pt x="1440" y="103"/>
                  </a:lnTo>
                  <a:lnTo>
                    <a:pt x="1440" y="104"/>
                  </a:lnTo>
                  <a:lnTo>
                    <a:pt x="1440" y="104"/>
                  </a:lnTo>
                  <a:lnTo>
                    <a:pt x="1440" y="104"/>
                  </a:lnTo>
                  <a:lnTo>
                    <a:pt x="1440" y="105"/>
                  </a:lnTo>
                  <a:lnTo>
                    <a:pt x="1440" y="105"/>
                  </a:lnTo>
                  <a:lnTo>
                    <a:pt x="1440" y="105"/>
                  </a:lnTo>
                  <a:lnTo>
                    <a:pt x="1440" y="106"/>
                  </a:lnTo>
                  <a:lnTo>
                    <a:pt x="1440" y="106"/>
                  </a:lnTo>
                  <a:lnTo>
                    <a:pt x="1440" y="106"/>
                  </a:lnTo>
                  <a:lnTo>
                    <a:pt x="1440" y="107"/>
                  </a:lnTo>
                  <a:lnTo>
                    <a:pt x="1440" y="145"/>
                  </a:lnTo>
                  <a:moveTo>
                    <a:pt x="1440" y="225"/>
                  </a:moveTo>
                  <a:lnTo>
                    <a:pt x="1440" y="225"/>
                  </a:lnTo>
                  <a:lnTo>
                    <a:pt x="1440" y="332"/>
                  </a:lnTo>
                  <a:moveTo>
                    <a:pt x="1440" y="412"/>
                  </a:moveTo>
                  <a:lnTo>
                    <a:pt x="1440" y="412"/>
                  </a:lnTo>
                  <a:lnTo>
                    <a:pt x="1440" y="518"/>
                  </a:lnTo>
                  <a:moveTo>
                    <a:pt x="1421" y="594"/>
                  </a:moveTo>
                  <a:lnTo>
                    <a:pt x="1421" y="594"/>
                  </a:lnTo>
                  <a:lnTo>
                    <a:pt x="1421" y="594"/>
                  </a:lnTo>
                  <a:lnTo>
                    <a:pt x="1421" y="595"/>
                  </a:lnTo>
                  <a:lnTo>
                    <a:pt x="1420" y="595"/>
                  </a:lnTo>
                  <a:lnTo>
                    <a:pt x="1420" y="595"/>
                  </a:lnTo>
                  <a:lnTo>
                    <a:pt x="1420" y="596"/>
                  </a:lnTo>
                  <a:lnTo>
                    <a:pt x="1420" y="596"/>
                  </a:lnTo>
                  <a:lnTo>
                    <a:pt x="1420" y="596"/>
                  </a:lnTo>
                  <a:lnTo>
                    <a:pt x="1419" y="596"/>
                  </a:lnTo>
                  <a:lnTo>
                    <a:pt x="1419" y="597"/>
                  </a:lnTo>
                  <a:lnTo>
                    <a:pt x="1419" y="597"/>
                  </a:lnTo>
                  <a:lnTo>
                    <a:pt x="1419" y="597"/>
                  </a:lnTo>
                  <a:lnTo>
                    <a:pt x="1419" y="597"/>
                  </a:lnTo>
                  <a:lnTo>
                    <a:pt x="1418" y="598"/>
                  </a:lnTo>
                  <a:lnTo>
                    <a:pt x="1418" y="598"/>
                  </a:lnTo>
                  <a:lnTo>
                    <a:pt x="1418" y="598"/>
                  </a:lnTo>
                  <a:lnTo>
                    <a:pt x="1418" y="598"/>
                  </a:lnTo>
                  <a:lnTo>
                    <a:pt x="1418" y="599"/>
                  </a:lnTo>
                  <a:lnTo>
                    <a:pt x="1417" y="599"/>
                  </a:lnTo>
                  <a:lnTo>
                    <a:pt x="1417" y="599"/>
                  </a:lnTo>
                  <a:lnTo>
                    <a:pt x="1417" y="599"/>
                  </a:lnTo>
                  <a:lnTo>
                    <a:pt x="1417" y="600"/>
                  </a:lnTo>
                  <a:lnTo>
                    <a:pt x="1417" y="600"/>
                  </a:lnTo>
                  <a:lnTo>
                    <a:pt x="1416" y="600"/>
                  </a:lnTo>
                  <a:lnTo>
                    <a:pt x="1416" y="601"/>
                  </a:lnTo>
                  <a:lnTo>
                    <a:pt x="1416" y="601"/>
                  </a:lnTo>
                  <a:lnTo>
                    <a:pt x="1416" y="601"/>
                  </a:lnTo>
                  <a:lnTo>
                    <a:pt x="1416" y="601"/>
                  </a:lnTo>
                  <a:lnTo>
                    <a:pt x="1415" y="602"/>
                  </a:lnTo>
                  <a:lnTo>
                    <a:pt x="1415" y="602"/>
                  </a:lnTo>
                  <a:lnTo>
                    <a:pt x="1415" y="602"/>
                  </a:lnTo>
                  <a:lnTo>
                    <a:pt x="1415" y="602"/>
                  </a:lnTo>
                  <a:lnTo>
                    <a:pt x="1414" y="603"/>
                  </a:lnTo>
                  <a:lnTo>
                    <a:pt x="1414" y="603"/>
                  </a:lnTo>
                  <a:lnTo>
                    <a:pt x="1414" y="603"/>
                  </a:lnTo>
                  <a:lnTo>
                    <a:pt x="1414" y="603"/>
                  </a:lnTo>
                  <a:lnTo>
                    <a:pt x="1414" y="604"/>
                  </a:lnTo>
                  <a:lnTo>
                    <a:pt x="1413" y="604"/>
                  </a:lnTo>
                  <a:lnTo>
                    <a:pt x="1413" y="604"/>
                  </a:lnTo>
                  <a:lnTo>
                    <a:pt x="1413" y="604"/>
                  </a:lnTo>
                  <a:lnTo>
                    <a:pt x="1413" y="605"/>
                  </a:lnTo>
                  <a:lnTo>
                    <a:pt x="1413" y="605"/>
                  </a:lnTo>
                  <a:lnTo>
                    <a:pt x="1412" y="605"/>
                  </a:lnTo>
                  <a:lnTo>
                    <a:pt x="1412" y="605"/>
                  </a:lnTo>
                  <a:lnTo>
                    <a:pt x="1412" y="605"/>
                  </a:lnTo>
                  <a:lnTo>
                    <a:pt x="1412" y="606"/>
                  </a:lnTo>
                  <a:lnTo>
                    <a:pt x="1411" y="606"/>
                  </a:lnTo>
                  <a:lnTo>
                    <a:pt x="1411" y="606"/>
                  </a:lnTo>
                  <a:lnTo>
                    <a:pt x="1411" y="606"/>
                  </a:lnTo>
                  <a:lnTo>
                    <a:pt x="1411" y="607"/>
                  </a:lnTo>
                  <a:lnTo>
                    <a:pt x="1411" y="607"/>
                  </a:lnTo>
                  <a:lnTo>
                    <a:pt x="1410" y="607"/>
                  </a:lnTo>
                  <a:lnTo>
                    <a:pt x="1410" y="607"/>
                  </a:lnTo>
                  <a:lnTo>
                    <a:pt x="1410" y="608"/>
                  </a:lnTo>
                  <a:lnTo>
                    <a:pt x="1410" y="608"/>
                  </a:lnTo>
                  <a:lnTo>
                    <a:pt x="1409" y="608"/>
                  </a:lnTo>
                  <a:lnTo>
                    <a:pt x="1409" y="608"/>
                  </a:lnTo>
                  <a:lnTo>
                    <a:pt x="1409" y="609"/>
                  </a:lnTo>
                  <a:lnTo>
                    <a:pt x="1409" y="609"/>
                  </a:lnTo>
                  <a:lnTo>
                    <a:pt x="1408" y="609"/>
                  </a:lnTo>
                  <a:lnTo>
                    <a:pt x="1408" y="609"/>
                  </a:lnTo>
                  <a:lnTo>
                    <a:pt x="1408" y="610"/>
                  </a:lnTo>
                  <a:lnTo>
                    <a:pt x="1408" y="610"/>
                  </a:lnTo>
                  <a:lnTo>
                    <a:pt x="1408" y="610"/>
                  </a:lnTo>
                  <a:lnTo>
                    <a:pt x="1407" y="610"/>
                  </a:lnTo>
                  <a:lnTo>
                    <a:pt x="1407" y="610"/>
                  </a:lnTo>
                  <a:lnTo>
                    <a:pt x="1407" y="611"/>
                  </a:lnTo>
                  <a:lnTo>
                    <a:pt x="1407" y="611"/>
                  </a:lnTo>
                  <a:lnTo>
                    <a:pt x="1406" y="611"/>
                  </a:lnTo>
                  <a:lnTo>
                    <a:pt x="1406" y="611"/>
                  </a:lnTo>
                  <a:lnTo>
                    <a:pt x="1406" y="612"/>
                  </a:lnTo>
                  <a:lnTo>
                    <a:pt x="1406" y="612"/>
                  </a:lnTo>
                  <a:lnTo>
                    <a:pt x="1405" y="612"/>
                  </a:lnTo>
                  <a:lnTo>
                    <a:pt x="1405" y="612"/>
                  </a:lnTo>
                  <a:lnTo>
                    <a:pt x="1405" y="612"/>
                  </a:lnTo>
                  <a:lnTo>
                    <a:pt x="1405" y="613"/>
                  </a:lnTo>
                  <a:lnTo>
                    <a:pt x="1404" y="613"/>
                  </a:lnTo>
                  <a:lnTo>
                    <a:pt x="1404" y="613"/>
                  </a:lnTo>
                  <a:lnTo>
                    <a:pt x="1404" y="613"/>
                  </a:lnTo>
                  <a:lnTo>
                    <a:pt x="1404" y="614"/>
                  </a:lnTo>
                  <a:lnTo>
                    <a:pt x="1403" y="614"/>
                  </a:lnTo>
                  <a:lnTo>
                    <a:pt x="1403" y="614"/>
                  </a:lnTo>
                  <a:lnTo>
                    <a:pt x="1403" y="614"/>
                  </a:lnTo>
                  <a:lnTo>
                    <a:pt x="1403" y="614"/>
                  </a:lnTo>
                  <a:lnTo>
                    <a:pt x="1402" y="615"/>
                  </a:lnTo>
                  <a:lnTo>
                    <a:pt x="1402" y="615"/>
                  </a:lnTo>
                  <a:lnTo>
                    <a:pt x="1402" y="615"/>
                  </a:lnTo>
                  <a:lnTo>
                    <a:pt x="1402" y="615"/>
                  </a:lnTo>
                  <a:lnTo>
                    <a:pt x="1401" y="615"/>
                  </a:lnTo>
                  <a:lnTo>
                    <a:pt x="1401" y="616"/>
                  </a:lnTo>
                  <a:lnTo>
                    <a:pt x="1401" y="616"/>
                  </a:lnTo>
                  <a:lnTo>
                    <a:pt x="1401" y="616"/>
                  </a:lnTo>
                  <a:lnTo>
                    <a:pt x="1400" y="616"/>
                  </a:lnTo>
                  <a:lnTo>
                    <a:pt x="1400" y="616"/>
                  </a:lnTo>
                  <a:lnTo>
                    <a:pt x="1400" y="617"/>
                  </a:lnTo>
                  <a:lnTo>
                    <a:pt x="1400" y="617"/>
                  </a:lnTo>
                  <a:lnTo>
                    <a:pt x="1399" y="617"/>
                  </a:lnTo>
                  <a:lnTo>
                    <a:pt x="1399" y="617"/>
                  </a:lnTo>
                  <a:lnTo>
                    <a:pt x="1399" y="618"/>
                  </a:lnTo>
                  <a:lnTo>
                    <a:pt x="1399" y="618"/>
                  </a:lnTo>
                  <a:lnTo>
                    <a:pt x="1398" y="618"/>
                  </a:lnTo>
                  <a:lnTo>
                    <a:pt x="1398" y="618"/>
                  </a:lnTo>
                  <a:lnTo>
                    <a:pt x="1398" y="618"/>
                  </a:lnTo>
                  <a:lnTo>
                    <a:pt x="1398" y="619"/>
                  </a:lnTo>
                  <a:lnTo>
                    <a:pt x="1397" y="619"/>
                  </a:lnTo>
                  <a:lnTo>
                    <a:pt x="1397" y="619"/>
                  </a:lnTo>
                  <a:lnTo>
                    <a:pt x="1397" y="619"/>
                  </a:lnTo>
                  <a:lnTo>
                    <a:pt x="1397" y="619"/>
                  </a:lnTo>
                  <a:lnTo>
                    <a:pt x="1396" y="620"/>
                  </a:lnTo>
                  <a:lnTo>
                    <a:pt x="1396" y="620"/>
                  </a:lnTo>
                  <a:lnTo>
                    <a:pt x="1396" y="620"/>
                  </a:lnTo>
                  <a:lnTo>
                    <a:pt x="1395" y="620"/>
                  </a:lnTo>
                  <a:lnTo>
                    <a:pt x="1395" y="620"/>
                  </a:lnTo>
                  <a:lnTo>
                    <a:pt x="1395" y="620"/>
                  </a:lnTo>
                  <a:lnTo>
                    <a:pt x="1395" y="621"/>
                  </a:lnTo>
                  <a:lnTo>
                    <a:pt x="1394" y="621"/>
                  </a:lnTo>
                  <a:lnTo>
                    <a:pt x="1394" y="621"/>
                  </a:lnTo>
                  <a:lnTo>
                    <a:pt x="1394" y="621"/>
                  </a:lnTo>
                  <a:lnTo>
                    <a:pt x="1394" y="621"/>
                  </a:lnTo>
                  <a:lnTo>
                    <a:pt x="1393" y="622"/>
                  </a:lnTo>
                  <a:lnTo>
                    <a:pt x="1393" y="622"/>
                  </a:lnTo>
                  <a:lnTo>
                    <a:pt x="1393" y="622"/>
                  </a:lnTo>
                  <a:lnTo>
                    <a:pt x="1392" y="622"/>
                  </a:lnTo>
                  <a:lnTo>
                    <a:pt x="1392" y="622"/>
                  </a:lnTo>
                  <a:lnTo>
                    <a:pt x="1392" y="623"/>
                  </a:lnTo>
                  <a:lnTo>
                    <a:pt x="1392" y="623"/>
                  </a:lnTo>
                  <a:lnTo>
                    <a:pt x="1391" y="623"/>
                  </a:lnTo>
                  <a:lnTo>
                    <a:pt x="1391" y="623"/>
                  </a:lnTo>
                  <a:lnTo>
                    <a:pt x="1391" y="623"/>
                  </a:lnTo>
                  <a:lnTo>
                    <a:pt x="1391" y="623"/>
                  </a:lnTo>
                  <a:lnTo>
                    <a:pt x="1390" y="624"/>
                  </a:lnTo>
                  <a:lnTo>
                    <a:pt x="1390" y="624"/>
                  </a:lnTo>
                  <a:lnTo>
                    <a:pt x="1390" y="624"/>
                  </a:lnTo>
                  <a:lnTo>
                    <a:pt x="1389" y="624"/>
                  </a:lnTo>
                  <a:lnTo>
                    <a:pt x="1389" y="624"/>
                  </a:lnTo>
                  <a:lnTo>
                    <a:pt x="1389" y="624"/>
                  </a:lnTo>
                  <a:lnTo>
                    <a:pt x="1389" y="625"/>
                  </a:lnTo>
                  <a:lnTo>
                    <a:pt x="1388" y="625"/>
                  </a:lnTo>
                  <a:lnTo>
                    <a:pt x="1388" y="625"/>
                  </a:lnTo>
                  <a:lnTo>
                    <a:pt x="1388" y="625"/>
                  </a:lnTo>
                  <a:lnTo>
                    <a:pt x="1387" y="625"/>
                  </a:lnTo>
                  <a:lnTo>
                    <a:pt x="1387" y="625"/>
                  </a:lnTo>
                  <a:lnTo>
                    <a:pt x="1387" y="626"/>
                  </a:lnTo>
                  <a:lnTo>
                    <a:pt x="1387" y="626"/>
                  </a:lnTo>
                  <a:lnTo>
                    <a:pt x="1386" y="626"/>
                  </a:lnTo>
                  <a:lnTo>
                    <a:pt x="1386" y="626"/>
                  </a:lnTo>
                  <a:lnTo>
                    <a:pt x="1386" y="626"/>
                  </a:lnTo>
                  <a:lnTo>
                    <a:pt x="1385" y="626"/>
                  </a:lnTo>
                  <a:lnTo>
                    <a:pt x="1385" y="627"/>
                  </a:lnTo>
                  <a:lnTo>
                    <a:pt x="1385" y="627"/>
                  </a:lnTo>
                  <a:lnTo>
                    <a:pt x="1385" y="627"/>
                  </a:lnTo>
                  <a:lnTo>
                    <a:pt x="1384" y="627"/>
                  </a:lnTo>
                  <a:lnTo>
                    <a:pt x="1384" y="627"/>
                  </a:lnTo>
                  <a:lnTo>
                    <a:pt x="1384" y="627"/>
                  </a:lnTo>
                  <a:lnTo>
                    <a:pt x="1383" y="628"/>
                  </a:lnTo>
                  <a:lnTo>
                    <a:pt x="1383" y="628"/>
                  </a:lnTo>
                  <a:lnTo>
                    <a:pt x="1383" y="628"/>
                  </a:lnTo>
                  <a:lnTo>
                    <a:pt x="1383" y="628"/>
                  </a:lnTo>
                  <a:lnTo>
                    <a:pt x="1382" y="628"/>
                  </a:lnTo>
                  <a:lnTo>
                    <a:pt x="1382" y="628"/>
                  </a:lnTo>
                  <a:lnTo>
                    <a:pt x="1382" y="629"/>
                  </a:lnTo>
                  <a:lnTo>
                    <a:pt x="1381" y="629"/>
                  </a:lnTo>
                  <a:lnTo>
                    <a:pt x="1381" y="629"/>
                  </a:lnTo>
                  <a:lnTo>
                    <a:pt x="1381" y="629"/>
                  </a:lnTo>
                  <a:lnTo>
                    <a:pt x="1380" y="629"/>
                  </a:lnTo>
                  <a:lnTo>
                    <a:pt x="1380" y="629"/>
                  </a:lnTo>
                  <a:lnTo>
                    <a:pt x="1380" y="629"/>
                  </a:lnTo>
                  <a:lnTo>
                    <a:pt x="1380" y="630"/>
                  </a:lnTo>
                  <a:lnTo>
                    <a:pt x="1379" y="630"/>
                  </a:lnTo>
                  <a:lnTo>
                    <a:pt x="1379" y="630"/>
                  </a:lnTo>
                  <a:lnTo>
                    <a:pt x="1379" y="630"/>
                  </a:lnTo>
                  <a:lnTo>
                    <a:pt x="1378" y="630"/>
                  </a:lnTo>
                  <a:lnTo>
                    <a:pt x="1378" y="630"/>
                  </a:lnTo>
                  <a:lnTo>
                    <a:pt x="1378" y="630"/>
                  </a:lnTo>
                  <a:lnTo>
                    <a:pt x="1378" y="631"/>
                  </a:lnTo>
                  <a:lnTo>
                    <a:pt x="1377" y="631"/>
                  </a:lnTo>
                  <a:lnTo>
                    <a:pt x="1377" y="631"/>
                  </a:lnTo>
                  <a:lnTo>
                    <a:pt x="1377" y="631"/>
                  </a:lnTo>
                  <a:lnTo>
                    <a:pt x="1376" y="631"/>
                  </a:lnTo>
                  <a:lnTo>
                    <a:pt x="1376" y="631"/>
                  </a:lnTo>
                  <a:lnTo>
                    <a:pt x="1376" y="631"/>
                  </a:lnTo>
                  <a:lnTo>
                    <a:pt x="1375" y="631"/>
                  </a:lnTo>
                  <a:lnTo>
                    <a:pt x="1375" y="632"/>
                  </a:lnTo>
                  <a:lnTo>
                    <a:pt x="1375" y="632"/>
                  </a:lnTo>
                  <a:lnTo>
                    <a:pt x="1374" y="632"/>
                  </a:lnTo>
                  <a:lnTo>
                    <a:pt x="1374" y="632"/>
                  </a:lnTo>
                  <a:lnTo>
                    <a:pt x="1374" y="632"/>
                  </a:lnTo>
                  <a:lnTo>
                    <a:pt x="1374" y="632"/>
                  </a:lnTo>
                  <a:lnTo>
                    <a:pt x="1373" y="632"/>
                  </a:lnTo>
                  <a:lnTo>
                    <a:pt x="1373" y="633"/>
                  </a:lnTo>
                  <a:lnTo>
                    <a:pt x="1373" y="633"/>
                  </a:lnTo>
                  <a:lnTo>
                    <a:pt x="1372" y="633"/>
                  </a:lnTo>
                  <a:lnTo>
                    <a:pt x="1372" y="633"/>
                  </a:lnTo>
                  <a:lnTo>
                    <a:pt x="1372" y="633"/>
                  </a:lnTo>
                  <a:lnTo>
                    <a:pt x="1371" y="633"/>
                  </a:lnTo>
                  <a:lnTo>
                    <a:pt x="1371" y="633"/>
                  </a:lnTo>
                  <a:lnTo>
                    <a:pt x="1371" y="633"/>
                  </a:lnTo>
                  <a:lnTo>
                    <a:pt x="1370" y="633"/>
                  </a:lnTo>
                  <a:lnTo>
                    <a:pt x="1370" y="634"/>
                  </a:lnTo>
                  <a:lnTo>
                    <a:pt x="1370" y="634"/>
                  </a:lnTo>
                  <a:lnTo>
                    <a:pt x="1369" y="634"/>
                  </a:lnTo>
                  <a:lnTo>
                    <a:pt x="1369" y="634"/>
                  </a:lnTo>
                  <a:lnTo>
                    <a:pt x="1369" y="634"/>
                  </a:lnTo>
                  <a:lnTo>
                    <a:pt x="1369" y="634"/>
                  </a:lnTo>
                  <a:lnTo>
                    <a:pt x="1368" y="634"/>
                  </a:lnTo>
                  <a:lnTo>
                    <a:pt x="1368" y="634"/>
                  </a:lnTo>
                  <a:lnTo>
                    <a:pt x="1368" y="634"/>
                  </a:lnTo>
                  <a:lnTo>
                    <a:pt x="1367" y="635"/>
                  </a:lnTo>
                  <a:lnTo>
                    <a:pt x="1367" y="635"/>
                  </a:lnTo>
                  <a:lnTo>
                    <a:pt x="1367" y="635"/>
                  </a:lnTo>
                  <a:lnTo>
                    <a:pt x="1366" y="635"/>
                  </a:lnTo>
                  <a:lnTo>
                    <a:pt x="1366" y="635"/>
                  </a:lnTo>
                  <a:lnTo>
                    <a:pt x="1366" y="635"/>
                  </a:lnTo>
                  <a:lnTo>
                    <a:pt x="1365" y="635"/>
                  </a:lnTo>
                  <a:lnTo>
                    <a:pt x="1365" y="635"/>
                  </a:lnTo>
                  <a:lnTo>
                    <a:pt x="1365" y="635"/>
                  </a:lnTo>
                  <a:lnTo>
                    <a:pt x="1364" y="636"/>
                  </a:lnTo>
                  <a:lnTo>
                    <a:pt x="1364" y="636"/>
                  </a:lnTo>
                  <a:lnTo>
                    <a:pt x="1364" y="636"/>
                  </a:lnTo>
                  <a:lnTo>
                    <a:pt x="1363" y="636"/>
                  </a:lnTo>
                  <a:lnTo>
                    <a:pt x="1363" y="636"/>
                  </a:lnTo>
                  <a:lnTo>
                    <a:pt x="1363" y="636"/>
                  </a:lnTo>
                  <a:lnTo>
                    <a:pt x="1362" y="636"/>
                  </a:lnTo>
                  <a:lnTo>
                    <a:pt x="1362" y="636"/>
                  </a:lnTo>
                  <a:lnTo>
                    <a:pt x="1362" y="636"/>
                  </a:lnTo>
                  <a:lnTo>
                    <a:pt x="1361" y="636"/>
                  </a:lnTo>
                  <a:lnTo>
                    <a:pt x="1361" y="636"/>
                  </a:lnTo>
                  <a:lnTo>
                    <a:pt x="1361" y="637"/>
                  </a:lnTo>
                  <a:lnTo>
                    <a:pt x="1360" y="637"/>
                  </a:lnTo>
                  <a:lnTo>
                    <a:pt x="1360" y="637"/>
                  </a:lnTo>
                  <a:lnTo>
                    <a:pt x="1360" y="637"/>
                  </a:lnTo>
                  <a:lnTo>
                    <a:pt x="1360" y="637"/>
                  </a:lnTo>
                  <a:lnTo>
                    <a:pt x="1359" y="637"/>
                  </a:lnTo>
                  <a:lnTo>
                    <a:pt x="1359" y="637"/>
                  </a:lnTo>
                  <a:lnTo>
                    <a:pt x="1359" y="637"/>
                  </a:lnTo>
                  <a:lnTo>
                    <a:pt x="1358" y="637"/>
                  </a:lnTo>
                  <a:lnTo>
                    <a:pt x="1358" y="637"/>
                  </a:lnTo>
                  <a:lnTo>
                    <a:pt x="1358" y="637"/>
                  </a:lnTo>
                  <a:lnTo>
                    <a:pt x="1357" y="637"/>
                  </a:lnTo>
                  <a:lnTo>
                    <a:pt x="1357" y="638"/>
                  </a:lnTo>
                  <a:lnTo>
                    <a:pt x="1357" y="638"/>
                  </a:lnTo>
                  <a:lnTo>
                    <a:pt x="1356" y="638"/>
                  </a:lnTo>
                  <a:lnTo>
                    <a:pt x="1356" y="638"/>
                  </a:lnTo>
                  <a:lnTo>
                    <a:pt x="1356" y="638"/>
                  </a:lnTo>
                  <a:lnTo>
                    <a:pt x="1355" y="638"/>
                  </a:lnTo>
                  <a:lnTo>
                    <a:pt x="1355" y="638"/>
                  </a:lnTo>
                  <a:lnTo>
                    <a:pt x="1355" y="638"/>
                  </a:lnTo>
                  <a:lnTo>
                    <a:pt x="1354" y="638"/>
                  </a:lnTo>
                  <a:lnTo>
                    <a:pt x="1354" y="638"/>
                  </a:lnTo>
                  <a:lnTo>
                    <a:pt x="1354" y="638"/>
                  </a:lnTo>
                  <a:lnTo>
                    <a:pt x="1353" y="638"/>
                  </a:lnTo>
                  <a:lnTo>
                    <a:pt x="1353" y="638"/>
                  </a:lnTo>
                  <a:lnTo>
                    <a:pt x="1353" y="638"/>
                  </a:lnTo>
                  <a:lnTo>
                    <a:pt x="1352" y="638"/>
                  </a:lnTo>
                  <a:lnTo>
                    <a:pt x="1352" y="639"/>
                  </a:lnTo>
                  <a:lnTo>
                    <a:pt x="1352" y="639"/>
                  </a:lnTo>
                  <a:lnTo>
                    <a:pt x="1351" y="639"/>
                  </a:lnTo>
                  <a:lnTo>
                    <a:pt x="1351" y="639"/>
                  </a:lnTo>
                  <a:lnTo>
                    <a:pt x="1351" y="639"/>
                  </a:lnTo>
                  <a:lnTo>
                    <a:pt x="1350" y="639"/>
                  </a:lnTo>
                  <a:lnTo>
                    <a:pt x="1350" y="639"/>
                  </a:lnTo>
                  <a:lnTo>
                    <a:pt x="1349" y="639"/>
                  </a:lnTo>
                  <a:lnTo>
                    <a:pt x="1349" y="639"/>
                  </a:lnTo>
                  <a:lnTo>
                    <a:pt x="1349" y="639"/>
                  </a:lnTo>
                  <a:lnTo>
                    <a:pt x="1348" y="639"/>
                  </a:lnTo>
                  <a:lnTo>
                    <a:pt x="1348" y="639"/>
                  </a:lnTo>
                  <a:lnTo>
                    <a:pt x="1348" y="639"/>
                  </a:lnTo>
                  <a:lnTo>
                    <a:pt x="1347" y="639"/>
                  </a:lnTo>
                  <a:lnTo>
                    <a:pt x="1347" y="639"/>
                  </a:lnTo>
                  <a:lnTo>
                    <a:pt x="1347" y="639"/>
                  </a:lnTo>
                  <a:lnTo>
                    <a:pt x="1346" y="639"/>
                  </a:lnTo>
                  <a:lnTo>
                    <a:pt x="1346" y="639"/>
                  </a:lnTo>
                  <a:lnTo>
                    <a:pt x="1346" y="639"/>
                  </a:lnTo>
                  <a:lnTo>
                    <a:pt x="1345" y="639"/>
                  </a:lnTo>
                  <a:lnTo>
                    <a:pt x="1345" y="640"/>
                  </a:lnTo>
                  <a:lnTo>
                    <a:pt x="1345" y="640"/>
                  </a:lnTo>
                  <a:lnTo>
                    <a:pt x="1344" y="640"/>
                  </a:lnTo>
                  <a:lnTo>
                    <a:pt x="1344" y="640"/>
                  </a:lnTo>
                  <a:lnTo>
                    <a:pt x="1344" y="640"/>
                  </a:lnTo>
                  <a:lnTo>
                    <a:pt x="1343" y="640"/>
                  </a:lnTo>
                  <a:lnTo>
                    <a:pt x="1343" y="640"/>
                  </a:lnTo>
                  <a:lnTo>
                    <a:pt x="1343" y="640"/>
                  </a:lnTo>
                  <a:lnTo>
                    <a:pt x="1342" y="640"/>
                  </a:lnTo>
                  <a:lnTo>
                    <a:pt x="1342" y="640"/>
                  </a:lnTo>
                  <a:lnTo>
                    <a:pt x="1342" y="640"/>
                  </a:lnTo>
                  <a:lnTo>
                    <a:pt x="1341" y="640"/>
                  </a:lnTo>
                  <a:lnTo>
                    <a:pt x="1341" y="640"/>
                  </a:lnTo>
                  <a:lnTo>
                    <a:pt x="1341" y="640"/>
                  </a:lnTo>
                  <a:lnTo>
                    <a:pt x="1340" y="640"/>
                  </a:lnTo>
                  <a:lnTo>
                    <a:pt x="1340" y="640"/>
                  </a:lnTo>
                  <a:lnTo>
                    <a:pt x="1339" y="640"/>
                  </a:lnTo>
                  <a:lnTo>
                    <a:pt x="1339" y="640"/>
                  </a:lnTo>
                  <a:lnTo>
                    <a:pt x="1339" y="640"/>
                  </a:lnTo>
                  <a:lnTo>
                    <a:pt x="1338" y="640"/>
                  </a:lnTo>
                  <a:lnTo>
                    <a:pt x="1338" y="640"/>
                  </a:lnTo>
                  <a:lnTo>
                    <a:pt x="1338" y="640"/>
                  </a:lnTo>
                  <a:lnTo>
                    <a:pt x="1337" y="640"/>
                  </a:lnTo>
                  <a:lnTo>
                    <a:pt x="1337" y="640"/>
                  </a:lnTo>
                  <a:lnTo>
                    <a:pt x="1337" y="640"/>
                  </a:lnTo>
                  <a:lnTo>
                    <a:pt x="1336" y="640"/>
                  </a:lnTo>
                  <a:lnTo>
                    <a:pt x="1336" y="640"/>
                  </a:lnTo>
                  <a:lnTo>
                    <a:pt x="1336" y="640"/>
                  </a:lnTo>
                  <a:lnTo>
                    <a:pt x="1335" y="640"/>
                  </a:lnTo>
                  <a:lnTo>
                    <a:pt x="1335" y="640"/>
                  </a:lnTo>
                  <a:lnTo>
                    <a:pt x="1335" y="640"/>
                  </a:lnTo>
                  <a:lnTo>
                    <a:pt x="1334" y="640"/>
                  </a:lnTo>
                  <a:lnTo>
                    <a:pt x="1334" y="640"/>
                  </a:lnTo>
                  <a:lnTo>
                    <a:pt x="1334" y="640"/>
                  </a:lnTo>
                  <a:lnTo>
                    <a:pt x="1333" y="640"/>
                  </a:lnTo>
                  <a:lnTo>
                    <a:pt x="1329" y="640"/>
                  </a:lnTo>
                  <a:moveTo>
                    <a:pt x="1249" y="640"/>
                  </a:moveTo>
                  <a:lnTo>
                    <a:pt x="1249" y="640"/>
                  </a:lnTo>
                  <a:lnTo>
                    <a:pt x="1143" y="640"/>
                  </a:lnTo>
                  <a:moveTo>
                    <a:pt x="1063" y="640"/>
                  </a:moveTo>
                  <a:lnTo>
                    <a:pt x="1063" y="640"/>
                  </a:lnTo>
                  <a:lnTo>
                    <a:pt x="956" y="640"/>
                  </a:lnTo>
                  <a:moveTo>
                    <a:pt x="876" y="640"/>
                  </a:moveTo>
                  <a:lnTo>
                    <a:pt x="876" y="640"/>
                  </a:lnTo>
                  <a:lnTo>
                    <a:pt x="769" y="640"/>
                  </a:lnTo>
                  <a:moveTo>
                    <a:pt x="689" y="640"/>
                  </a:moveTo>
                  <a:lnTo>
                    <a:pt x="689" y="640"/>
                  </a:lnTo>
                  <a:lnTo>
                    <a:pt x="583" y="640"/>
                  </a:lnTo>
                  <a:moveTo>
                    <a:pt x="503" y="640"/>
                  </a:moveTo>
                  <a:lnTo>
                    <a:pt x="503" y="640"/>
                  </a:lnTo>
                  <a:lnTo>
                    <a:pt x="396" y="640"/>
                  </a:lnTo>
                  <a:moveTo>
                    <a:pt x="316" y="640"/>
                  </a:moveTo>
                  <a:lnTo>
                    <a:pt x="316" y="640"/>
                  </a:lnTo>
                  <a:lnTo>
                    <a:pt x="209" y="640"/>
                  </a:lnTo>
                  <a:moveTo>
                    <a:pt x="129" y="640"/>
                  </a:moveTo>
                  <a:lnTo>
                    <a:pt x="129" y="640"/>
                  </a:lnTo>
                  <a:lnTo>
                    <a:pt x="107" y="640"/>
                  </a:lnTo>
                  <a:lnTo>
                    <a:pt x="106" y="640"/>
                  </a:lnTo>
                  <a:lnTo>
                    <a:pt x="106" y="640"/>
                  </a:lnTo>
                  <a:lnTo>
                    <a:pt x="105" y="640"/>
                  </a:lnTo>
                  <a:lnTo>
                    <a:pt x="105" y="640"/>
                  </a:lnTo>
                  <a:lnTo>
                    <a:pt x="105" y="640"/>
                  </a:lnTo>
                  <a:lnTo>
                    <a:pt x="104" y="640"/>
                  </a:lnTo>
                  <a:lnTo>
                    <a:pt x="104" y="640"/>
                  </a:lnTo>
                  <a:lnTo>
                    <a:pt x="104" y="640"/>
                  </a:lnTo>
                  <a:lnTo>
                    <a:pt x="103" y="640"/>
                  </a:lnTo>
                  <a:lnTo>
                    <a:pt x="103" y="640"/>
                  </a:lnTo>
                  <a:lnTo>
                    <a:pt x="103" y="640"/>
                  </a:lnTo>
                  <a:lnTo>
                    <a:pt x="102" y="640"/>
                  </a:lnTo>
                  <a:lnTo>
                    <a:pt x="102" y="640"/>
                  </a:lnTo>
                  <a:lnTo>
                    <a:pt x="102" y="640"/>
                  </a:lnTo>
                  <a:lnTo>
                    <a:pt x="101" y="640"/>
                  </a:lnTo>
                  <a:lnTo>
                    <a:pt x="101" y="640"/>
                  </a:lnTo>
                  <a:lnTo>
                    <a:pt x="101" y="640"/>
                  </a:lnTo>
                  <a:lnTo>
                    <a:pt x="100" y="640"/>
                  </a:lnTo>
                  <a:lnTo>
                    <a:pt x="100" y="640"/>
                  </a:lnTo>
                  <a:lnTo>
                    <a:pt x="99" y="640"/>
                  </a:lnTo>
                  <a:lnTo>
                    <a:pt x="99" y="640"/>
                  </a:lnTo>
                  <a:lnTo>
                    <a:pt x="99" y="640"/>
                  </a:lnTo>
                  <a:lnTo>
                    <a:pt x="98" y="640"/>
                  </a:lnTo>
                  <a:lnTo>
                    <a:pt x="98" y="640"/>
                  </a:lnTo>
                  <a:lnTo>
                    <a:pt x="98" y="640"/>
                  </a:lnTo>
                  <a:lnTo>
                    <a:pt x="97" y="640"/>
                  </a:lnTo>
                  <a:lnTo>
                    <a:pt x="97" y="640"/>
                  </a:lnTo>
                  <a:lnTo>
                    <a:pt x="97" y="640"/>
                  </a:lnTo>
                  <a:lnTo>
                    <a:pt x="96" y="640"/>
                  </a:lnTo>
                  <a:lnTo>
                    <a:pt x="96" y="640"/>
                  </a:lnTo>
                  <a:lnTo>
                    <a:pt x="96" y="640"/>
                  </a:lnTo>
                  <a:lnTo>
                    <a:pt x="95" y="640"/>
                  </a:lnTo>
                  <a:lnTo>
                    <a:pt x="95" y="640"/>
                  </a:lnTo>
                  <a:lnTo>
                    <a:pt x="95" y="640"/>
                  </a:lnTo>
                  <a:lnTo>
                    <a:pt x="94" y="639"/>
                  </a:lnTo>
                  <a:lnTo>
                    <a:pt x="94" y="639"/>
                  </a:lnTo>
                  <a:lnTo>
                    <a:pt x="94" y="639"/>
                  </a:lnTo>
                  <a:lnTo>
                    <a:pt x="93" y="639"/>
                  </a:lnTo>
                  <a:lnTo>
                    <a:pt x="93" y="639"/>
                  </a:lnTo>
                  <a:lnTo>
                    <a:pt x="93" y="639"/>
                  </a:lnTo>
                  <a:lnTo>
                    <a:pt x="92" y="639"/>
                  </a:lnTo>
                  <a:lnTo>
                    <a:pt x="92" y="639"/>
                  </a:lnTo>
                  <a:lnTo>
                    <a:pt x="92" y="639"/>
                  </a:lnTo>
                  <a:lnTo>
                    <a:pt x="91" y="639"/>
                  </a:lnTo>
                  <a:lnTo>
                    <a:pt x="91" y="639"/>
                  </a:lnTo>
                  <a:lnTo>
                    <a:pt x="91" y="639"/>
                  </a:lnTo>
                  <a:lnTo>
                    <a:pt x="90" y="639"/>
                  </a:lnTo>
                  <a:lnTo>
                    <a:pt x="90" y="639"/>
                  </a:lnTo>
                  <a:lnTo>
                    <a:pt x="90" y="639"/>
                  </a:lnTo>
                  <a:lnTo>
                    <a:pt x="89" y="639"/>
                  </a:lnTo>
                  <a:lnTo>
                    <a:pt x="89" y="639"/>
                  </a:lnTo>
                  <a:lnTo>
                    <a:pt x="88" y="639"/>
                  </a:lnTo>
                  <a:lnTo>
                    <a:pt x="88" y="639"/>
                  </a:lnTo>
                  <a:lnTo>
                    <a:pt x="88" y="639"/>
                  </a:lnTo>
                  <a:lnTo>
                    <a:pt x="87" y="638"/>
                  </a:lnTo>
                  <a:lnTo>
                    <a:pt x="87" y="638"/>
                  </a:lnTo>
                  <a:lnTo>
                    <a:pt x="87" y="638"/>
                  </a:lnTo>
                  <a:lnTo>
                    <a:pt x="86" y="638"/>
                  </a:lnTo>
                  <a:lnTo>
                    <a:pt x="86" y="638"/>
                  </a:lnTo>
                  <a:lnTo>
                    <a:pt x="86" y="638"/>
                  </a:lnTo>
                  <a:lnTo>
                    <a:pt x="85" y="638"/>
                  </a:lnTo>
                  <a:lnTo>
                    <a:pt x="85" y="638"/>
                  </a:lnTo>
                  <a:lnTo>
                    <a:pt x="85" y="638"/>
                  </a:lnTo>
                  <a:lnTo>
                    <a:pt x="84" y="638"/>
                  </a:lnTo>
                  <a:lnTo>
                    <a:pt x="84" y="638"/>
                  </a:lnTo>
                  <a:lnTo>
                    <a:pt x="84" y="638"/>
                  </a:lnTo>
                  <a:lnTo>
                    <a:pt x="83" y="638"/>
                  </a:lnTo>
                  <a:lnTo>
                    <a:pt x="83" y="638"/>
                  </a:lnTo>
                  <a:lnTo>
                    <a:pt x="83" y="638"/>
                  </a:lnTo>
                  <a:lnTo>
                    <a:pt x="82" y="637"/>
                  </a:lnTo>
                  <a:lnTo>
                    <a:pt x="82" y="637"/>
                  </a:lnTo>
                  <a:lnTo>
                    <a:pt x="82" y="637"/>
                  </a:lnTo>
                  <a:lnTo>
                    <a:pt x="81" y="637"/>
                  </a:lnTo>
                  <a:lnTo>
                    <a:pt x="81" y="637"/>
                  </a:lnTo>
                  <a:lnTo>
                    <a:pt x="81" y="637"/>
                  </a:lnTo>
                  <a:lnTo>
                    <a:pt x="80" y="637"/>
                  </a:lnTo>
                  <a:lnTo>
                    <a:pt x="80" y="637"/>
                  </a:lnTo>
                  <a:lnTo>
                    <a:pt x="80" y="637"/>
                  </a:lnTo>
                  <a:lnTo>
                    <a:pt x="80" y="637"/>
                  </a:lnTo>
                  <a:lnTo>
                    <a:pt x="79" y="637"/>
                  </a:lnTo>
                  <a:lnTo>
                    <a:pt x="79" y="637"/>
                  </a:lnTo>
                  <a:lnTo>
                    <a:pt x="79" y="636"/>
                  </a:lnTo>
                  <a:lnTo>
                    <a:pt x="78" y="636"/>
                  </a:lnTo>
                  <a:lnTo>
                    <a:pt x="78" y="636"/>
                  </a:lnTo>
                  <a:lnTo>
                    <a:pt x="78" y="636"/>
                  </a:lnTo>
                  <a:lnTo>
                    <a:pt x="77" y="636"/>
                  </a:lnTo>
                  <a:lnTo>
                    <a:pt x="77" y="636"/>
                  </a:lnTo>
                  <a:lnTo>
                    <a:pt x="77" y="636"/>
                  </a:lnTo>
                  <a:lnTo>
                    <a:pt x="76" y="636"/>
                  </a:lnTo>
                  <a:lnTo>
                    <a:pt x="76" y="636"/>
                  </a:lnTo>
                  <a:lnTo>
                    <a:pt x="76" y="636"/>
                  </a:lnTo>
                  <a:lnTo>
                    <a:pt x="75" y="636"/>
                  </a:lnTo>
                  <a:lnTo>
                    <a:pt x="75" y="635"/>
                  </a:lnTo>
                  <a:lnTo>
                    <a:pt x="75" y="635"/>
                  </a:lnTo>
                  <a:lnTo>
                    <a:pt x="74" y="635"/>
                  </a:lnTo>
                  <a:lnTo>
                    <a:pt x="74" y="635"/>
                  </a:lnTo>
                  <a:lnTo>
                    <a:pt x="74" y="635"/>
                  </a:lnTo>
                  <a:lnTo>
                    <a:pt x="73" y="635"/>
                  </a:lnTo>
                  <a:lnTo>
                    <a:pt x="73" y="635"/>
                  </a:lnTo>
                  <a:lnTo>
                    <a:pt x="73" y="635"/>
                  </a:lnTo>
                  <a:lnTo>
                    <a:pt x="72" y="635"/>
                  </a:lnTo>
                  <a:lnTo>
                    <a:pt x="72" y="634"/>
                  </a:lnTo>
                  <a:lnTo>
                    <a:pt x="72" y="634"/>
                  </a:lnTo>
                  <a:lnTo>
                    <a:pt x="71" y="634"/>
                  </a:lnTo>
                  <a:lnTo>
                    <a:pt x="71" y="634"/>
                  </a:lnTo>
                  <a:lnTo>
                    <a:pt x="71" y="634"/>
                  </a:lnTo>
                  <a:lnTo>
                    <a:pt x="71" y="634"/>
                  </a:lnTo>
                  <a:lnTo>
                    <a:pt x="70" y="634"/>
                  </a:lnTo>
                  <a:lnTo>
                    <a:pt x="70" y="634"/>
                  </a:lnTo>
                  <a:lnTo>
                    <a:pt x="70" y="634"/>
                  </a:lnTo>
                  <a:lnTo>
                    <a:pt x="69" y="633"/>
                  </a:lnTo>
                  <a:lnTo>
                    <a:pt x="69" y="633"/>
                  </a:lnTo>
                  <a:lnTo>
                    <a:pt x="69" y="633"/>
                  </a:lnTo>
                  <a:lnTo>
                    <a:pt x="68" y="633"/>
                  </a:lnTo>
                  <a:lnTo>
                    <a:pt x="68" y="633"/>
                  </a:lnTo>
                  <a:lnTo>
                    <a:pt x="68" y="633"/>
                  </a:lnTo>
                  <a:lnTo>
                    <a:pt x="67" y="633"/>
                  </a:lnTo>
                  <a:lnTo>
                    <a:pt x="67" y="633"/>
                  </a:lnTo>
                  <a:lnTo>
                    <a:pt x="67" y="633"/>
                  </a:lnTo>
                  <a:lnTo>
                    <a:pt x="66" y="632"/>
                  </a:lnTo>
                  <a:lnTo>
                    <a:pt x="66" y="632"/>
                  </a:lnTo>
                  <a:lnTo>
                    <a:pt x="66" y="632"/>
                  </a:lnTo>
                  <a:lnTo>
                    <a:pt x="66" y="632"/>
                  </a:lnTo>
                  <a:lnTo>
                    <a:pt x="65" y="632"/>
                  </a:lnTo>
                  <a:lnTo>
                    <a:pt x="65" y="632"/>
                  </a:lnTo>
                  <a:lnTo>
                    <a:pt x="65" y="632"/>
                  </a:lnTo>
                  <a:lnTo>
                    <a:pt x="64" y="631"/>
                  </a:lnTo>
                  <a:lnTo>
                    <a:pt x="64" y="631"/>
                  </a:lnTo>
                  <a:lnTo>
                    <a:pt x="64" y="631"/>
                  </a:lnTo>
                  <a:lnTo>
                    <a:pt x="63" y="631"/>
                  </a:lnTo>
                  <a:lnTo>
                    <a:pt x="63" y="631"/>
                  </a:lnTo>
                  <a:lnTo>
                    <a:pt x="63" y="631"/>
                  </a:lnTo>
                  <a:lnTo>
                    <a:pt x="62" y="631"/>
                  </a:lnTo>
                  <a:lnTo>
                    <a:pt x="62" y="631"/>
                  </a:lnTo>
                  <a:lnTo>
                    <a:pt x="62" y="630"/>
                  </a:lnTo>
                  <a:lnTo>
                    <a:pt x="62" y="630"/>
                  </a:lnTo>
                  <a:lnTo>
                    <a:pt x="61" y="630"/>
                  </a:lnTo>
                  <a:lnTo>
                    <a:pt x="61" y="630"/>
                  </a:lnTo>
                  <a:lnTo>
                    <a:pt x="61" y="630"/>
                  </a:lnTo>
                  <a:lnTo>
                    <a:pt x="60" y="630"/>
                  </a:lnTo>
                  <a:lnTo>
                    <a:pt x="60" y="630"/>
                  </a:lnTo>
                  <a:lnTo>
                    <a:pt x="60" y="629"/>
                  </a:lnTo>
                  <a:lnTo>
                    <a:pt x="59" y="629"/>
                  </a:lnTo>
                  <a:lnTo>
                    <a:pt x="59" y="629"/>
                  </a:lnTo>
                  <a:lnTo>
                    <a:pt x="59" y="629"/>
                  </a:lnTo>
                  <a:lnTo>
                    <a:pt x="59" y="629"/>
                  </a:lnTo>
                  <a:lnTo>
                    <a:pt x="58" y="629"/>
                  </a:lnTo>
                  <a:lnTo>
                    <a:pt x="58" y="629"/>
                  </a:lnTo>
                  <a:lnTo>
                    <a:pt x="58" y="628"/>
                  </a:lnTo>
                  <a:lnTo>
                    <a:pt x="57" y="628"/>
                  </a:lnTo>
                  <a:lnTo>
                    <a:pt x="57" y="628"/>
                  </a:lnTo>
                  <a:lnTo>
                    <a:pt x="57" y="628"/>
                  </a:lnTo>
                  <a:lnTo>
                    <a:pt x="57" y="628"/>
                  </a:lnTo>
                  <a:lnTo>
                    <a:pt x="56" y="628"/>
                  </a:lnTo>
                  <a:lnTo>
                    <a:pt x="56" y="627"/>
                  </a:lnTo>
                  <a:lnTo>
                    <a:pt x="56" y="627"/>
                  </a:lnTo>
                  <a:lnTo>
                    <a:pt x="55" y="627"/>
                  </a:lnTo>
                  <a:lnTo>
                    <a:pt x="55" y="627"/>
                  </a:lnTo>
                  <a:lnTo>
                    <a:pt x="55" y="627"/>
                  </a:lnTo>
                  <a:lnTo>
                    <a:pt x="54" y="627"/>
                  </a:lnTo>
                  <a:lnTo>
                    <a:pt x="54" y="626"/>
                  </a:lnTo>
                  <a:lnTo>
                    <a:pt x="54" y="626"/>
                  </a:lnTo>
                  <a:lnTo>
                    <a:pt x="54" y="626"/>
                  </a:lnTo>
                  <a:lnTo>
                    <a:pt x="53" y="626"/>
                  </a:lnTo>
                  <a:lnTo>
                    <a:pt x="53" y="626"/>
                  </a:lnTo>
                  <a:lnTo>
                    <a:pt x="53" y="626"/>
                  </a:lnTo>
                  <a:lnTo>
                    <a:pt x="52" y="625"/>
                  </a:lnTo>
                  <a:lnTo>
                    <a:pt x="52" y="625"/>
                  </a:lnTo>
                  <a:lnTo>
                    <a:pt x="52" y="625"/>
                  </a:lnTo>
                  <a:lnTo>
                    <a:pt x="52" y="625"/>
                  </a:lnTo>
                  <a:lnTo>
                    <a:pt x="51" y="625"/>
                  </a:lnTo>
                  <a:lnTo>
                    <a:pt x="51" y="625"/>
                  </a:lnTo>
                  <a:lnTo>
                    <a:pt x="51" y="624"/>
                  </a:lnTo>
                  <a:lnTo>
                    <a:pt x="50" y="624"/>
                  </a:lnTo>
                  <a:lnTo>
                    <a:pt x="50" y="624"/>
                  </a:lnTo>
                  <a:lnTo>
                    <a:pt x="50" y="624"/>
                  </a:lnTo>
                  <a:lnTo>
                    <a:pt x="50" y="624"/>
                  </a:lnTo>
                  <a:lnTo>
                    <a:pt x="49" y="624"/>
                  </a:lnTo>
                  <a:lnTo>
                    <a:pt x="49" y="623"/>
                  </a:lnTo>
                  <a:lnTo>
                    <a:pt x="49" y="623"/>
                  </a:lnTo>
                  <a:lnTo>
                    <a:pt x="49" y="623"/>
                  </a:lnTo>
                  <a:lnTo>
                    <a:pt x="48" y="623"/>
                  </a:lnTo>
                  <a:lnTo>
                    <a:pt x="48" y="623"/>
                  </a:lnTo>
                  <a:lnTo>
                    <a:pt x="48" y="623"/>
                  </a:lnTo>
                  <a:lnTo>
                    <a:pt x="47" y="622"/>
                  </a:lnTo>
                  <a:lnTo>
                    <a:pt x="47" y="622"/>
                  </a:lnTo>
                  <a:lnTo>
                    <a:pt x="47" y="622"/>
                  </a:lnTo>
                  <a:lnTo>
                    <a:pt x="47" y="622"/>
                  </a:lnTo>
                  <a:lnTo>
                    <a:pt x="46" y="622"/>
                  </a:lnTo>
                  <a:lnTo>
                    <a:pt x="46" y="621"/>
                  </a:lnTo>
                  <a:lnTo>
                    <a:pt x="46" y="621"/>
                  </a:lnTo>
                  <a:lnTo>
                    <a:pt x="46" y="621"/>
                  </a:lnTo>
                  <a:lnTo>
                    <a:pt x="45" y="621"/>
                  </a:lnTo>
                  <a:lnTo>
                    <a:pt x="45" y="621"/>
                  </a:lnTo>
                  <a:lnTo>
                    <a:pt x="45" y="620"/>
                  </a:lnTo>
                  <a:lnTo>
                    <a:pt x="44" y="620"/>
                  </a:lnTo>
                  <a:lnTo>
                    <a:pt x="44" y="620"/>
                  </a:lnTo>
                  <a:lnTo>
                    <a:pt x="44" y="620"/>
                  </a:lnTo>
                  <a:lnTo>
                    <a:pt x="44" y="620"/>
                  </a:lnTo>
                  <a:lnTo>
                    <a:pt x="43" y="620"/>
                  </a:lnTo>
                  <a:lnTo>
                    <a:pt x="43" y="619"/>
                  </a:lnTo>
                  <a:lnTo>
                    <a:pt x="43" y="619"/>
                  </a:lnTo>
                  <a:lnTo>
                    <a:pt x="43" y="619"/>
                  </a:lnTo>
                  <a:lnTo>
                    <a:pt x="42" y="619"/>
                  </a:lnTo>
                  <a:lnTo>
                    <a:pt x="42" y="619"/>
                  </a:lnTo>
                  <a:lnTo>
                    <a:pt x="42" y="618"/>
                  </a:lnTo>
                  <a:lnTo>
                    <a:pt x="42" y="618"/>
                  </a:lnTo>
                  <a:lnTo>
                    <a:pt x="41" y="618"/>
                  </a:lnTo>
                  <a:lnTo>
                    <a:pt x="41" y="618"/>
                  </a:lnTo>
                  <a:lnTo>
                    <a:pt x="41" y="618"/>
                  </a:lnTo>
                  <a:lnTo>
                    <a:pt x="41" y="617"/>
                  </a:lnTo>
                  <a:lnTo>
                    <a:pt x="40" y="617"/>
                  </a:lnTo>
                  <a:lnTo>
                    <a:pt x="40" y="617"/>
                  </a:lnTo>
                  <a:lnTo>
                    <a:pt x="40" y="617"/>
                  </a:lnTo>
                  <a:lnTo>
                    <a:pt x="39" y="616"/>
                  </a:lnTo>
                  <a:lnTo>
                    <a:pt x="39" y="616"/>
                  </a:lnTo>
                  <a:lnTo>
                    <a:pt x="39" y="616"/>
                  </a:lnTo>
                  <a:lnTo>
                    <a:pt x="39" y="616"/>
                  </a:lnTo>
                  <a:lnTo>
                    <a:pt x="38" y="616"/>
                  </a:lnTo>
                  <a:lnTo>
                    <a:pt x="38" y="615"/>
                  </a:lnTo>
                  <a:lnTo>
                    <a:pt x="38" y="615"/>
                  </a:lnTo>
                  <a:lnTo>
                    <a:pt x="38" y="615"/>
                  </a:lnTo>
                  <a:lnTo>
                    <a:pt x="37" y="615"/>
                  </a:lnTo>
                  <a:lnTo>
                    <a:pt x="37" y="615"/>
                  </a:lnTo>
                  <a:lnTo>
                    <a:pt x="37" y="614"/>
                  </a:lnTo>
                  <a:lnTo>
                    <a:pt x="37" y="614"/>
                  </a:lnTo>
                  <a:lnTo>
                    <a:pt x="36" y="614"/>
                  </a:lnTo>
                  <a:lnTo>
                    <a:pt x="36" y="614"/>
                  </a:lnTo>
                  <a:lnTo>
                    <a:pt x="36" y="614"/>
                  </a:lnTo>
                  <a:lnTo>
                    <a:pt x="36" y="613"/>
                  </a:lnTo>
                  <a:lnTo>
                    <a:pt x="35" y="613"/>
                  </a:lnTo>
                  <a:lnTo>
                    <a:pt x="35" y="613"/>
                  </a:lnTo>
                  <a:lnTo>
                    <a:pt x="35" y="613"/>
                  </a:lnTo>
                  <a:lnTo>
                    <a:pt x="35" y="612"/>
                  </a:lnTo>
                  <a:lnTo>
                    <a:pt x="35" y="612"/>
                  </a:lnTo>
                  <a:lnTo>
                    <a:pt x="34" y="612"/>
                  </a:lnTo>
                  <a:lnTo>
                    <a:pt x="34" y="612"/>
                  </a:lnTo>
                  <a:lnTo>
                    <a:pt x="34" y="612"/>
                  </a:lnTo>
                  <a:lnTo>
                    <a:pt x="34" y="611"/>
                  </a:lnTo>
                  <a:lnTo>
                    <a:pt x="33" y="611"/>
                  </a:lnTo>
                  <a:lnTo>
                    <a:pt x="33" y="611"/>
                  </a:lnTo>
                  <a:lnTo>
                    <a:pt x="33" y="611"/>
                  </a:lnTo>
                  <a:lnTo>
                    <a:pt x="33" y="610"/>
                  </a:lnTo>
                  <a:lnTo>
                    <a:pt x="32" y="610"/>
                  </a:lnTo>
                  <a:lnTo>
                    <a:pt x="32" y="610"/>
                  </a:lnTo>
                  <a:lnTo>
                    <a:pt x="32" y="610"/>
                  </a:lnTo>
                  <a:lnTo>
                    <a:pt x="32" y="610"/>
                  </a:lnTo>
                  <a:lnTo>
                    <a:pt x="31" y="609"/>
                  </a:lnTo>
                  <a:lnTo>
                    <a:pt x="31" y="609"/>
                  </a:lnTo>
                  <a:lnTo>
                    <a:pt x="31" y="609"/>
                  </a:lnTo>
                  <a:moveTo>
                    <a:pt x="0" y="537"/>
                  </a:moveTo>
                  <a:lnTo>
                    <a:pt x="0" y="537"/>
                  </a:lnTo>
                  <a:lnTo>
                    <a:pt x="0" y="537"/>
                  </a:lnTo>
                  <a:lnTo>
                    <a:pt x="0" y="537"/>
                  </a:lnTo>
                  <a:lnTo>
                    <a:pt x="0" y="536"/>
                  </a:lnTo>
                  <a:lnTo>
                    <a:pt x="0" y="536"/>
                  </a:lnTo>
                  <a:lnTo>
                    <a:pt x="0" y="536"/>
                  </a:lnTo>
                  <a:lnTo>
                    <a:pt x="0" y="535"/>
                  </a:lnTo>
                  <a:lnTo>
                    <a:pt x="0" y="535"/>
                  </a:lnTo>
                  <a:lnTo>
                    <a:pt x="0" y="535"/>
                  </a:lnTo>
                  <a:lnTo>
                    <a:pt x="0" y="534"/>
                  </a:lnTo>
                  <a:lnTo>
                    <a:pt x="0" y="534"/>
                  </a:lnTo>
                  <a:lnTo>
                    <a:pt x="0" y="533"/>
                  </a:lnTo>
                  <a:lnTo>
                    <a:pt x="0" y="430"/>
                  </a:lnTo>
                  <a:moveTo>
                    <a:pt x="0" y="350"/>
                  </a:moveTo>
                  <a:lnTo>
                    <a:pt x="0" y="350"/>
                  </a:lnTo>
                  <a:lnTo>
                    <a:pt x="0" y="244"/>
                  </a:lnTo>
                  <a:moveTo>
                    <a:pt x="0" y="164"/>
                  </a:moveTo>
                  <a:lnTo>
                    <a:pt x="0" y="164"/>
                  </a:lnTo>
                  <a:lnTo>
                    <a:pt x="0" y="107"/>
                  </a:lnTo>
                </a:path>
              </a:pathLst>
            </a:custGeom>
            <a:noFill/>
            <a:ln w="2540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22"/>
            <p:cNvSpPr/>
            <p:nvPr/>
          </p:nvSpPr>
          <p:spPr>
            <a:xfrm>
              <a:off x="3631" y="1967"/>
              <a:ext cx="101"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G</a:t>
              </a:r>
              <a:endParaRPr sz="1800" b="0" i="0" u="none" strike="noStrike" cap="none">
                <a:solidFill>
                  <a:schemeClr val="dk1"/>
                </a:solidFill>
                <a:latin typeface="Arial"/>
                <a:ea typeface="Arial"/>
                <a:cs typeface="Arial"/>
                <a:sym typeface="Arial"/>
              </a:endParaRPr>
            </a:p>
          </p:txBody>
        </p:sp>
        <p:sp>
          <p:nvSpPr>
            <p:cNvPr id="793" name="Google Shape;793;p22"/>
            <p:cNvSpPr/>
            <p:nvPr/>
          </p:nvSpPr>
          <p:spPr>
            <a:xfrm>
              <a:off x="3688" y="1967"/>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794" name="Google Shape;794;p22"/>
            <p:cNvSpPr/>
            <p:nvPr/>
          </p:nvSpPr>
          <p:spPr>
            <a:xfrm>
              <a:off x="3720" y="1967"/>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795" name="Google Shape;795;p22"/>
            <p:cNvSpPr/>
            <p:nvPr/>
          </p:nvSpPr>
          <p:spPr>
            <a:xfrm>
              <a:off x="3760" y="196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796" name="Google Shape;796;p22"/>
            <p:cNvSpPr/>
            <p:nvPr/>
          </p:nvSpPr>
          <p:spPr>
            <a:xfrm>
              <a:off x="3808" y="196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h</a:t>
              </a:r>
              <a:endParaRPr sz="1800" b="0" i="0" u="none" strike="noStrike" cap="none">
                <a:solidFill>
                  <a:schemeClr val="dk1"/>
                </a:solidFill>
                <a:latin typeface="Arial"/>
                <a:ea typeface="Arial"/>
                <a:cs typeface="Arial"/>
                <a:sym typeface="Arial"/>
              </a:endParaRPr>
            </a:p>
          </p:txBody>
        </p:sp>
        <p:sp>
          <p:nvSpPr>
            <p:cNvPr id="797" name="Google Shape;797;p22"/>
            <p:cNvSpPr/>
            <p:nvPr/>
          </p:nvSpPr>
          <p:spPr>
            <a:xfrm>
              <a:off x="3856" y="1967"/>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798" name="Google Shape;798;p22"/>
            <p:cNvSpPr/>
            <p:nvPr/>
          </p:nvSpPr>
          <p:spPr>
            <a:xfrm>
              <a:off x="3880" y="1967"/>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799" name="Google Shape;799;p22"/>
            <p:cNvSpPr/>
            <p:nvPr/>
          </p:nvSpPr>
          <p:spPr>
            <a:xfrm>
              <a:off x="3920" y="1967"/>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800" name="Google Shape;800;p22"/>
            <p:cNvSpPr/>
            <p:nvPr/>
          </p:nvSpPr>
          <p:spPr>
            <a:xfrm>
              <a:off x="3960" y="1967"/>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l</a:t>
              </a:r>
              <a:endParaRPr sz="1800" b="0" i="0" u="none" strike="noStrike" cap="none">
                <a:solidFill>
                  <a:schemeClr val="dk1"/>
                </a:solidFill>
                <a:latin typeface="Arial"/>
                <a:ea typeface="Arial"/>
                <a:cs typeface="Arial"/>
                <a:sym typeface="Arial"/>
              </a:endParaRPr>
            </a:p>
          </p:txBody>
        </p:sp>
        <p:sp>
          <p:nvSpPr>
            <p:cNvPr id="801" name="Google Shape;801;p22"/>
            <p:cNvSpPr/>
            <p:nvPr/>
          </p:nvSpPr>
          <p:spPr>
            <a:xfrm>
              <a:off x="4000" y="1967"/>
              <a:ext cx="10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802" name="Google Shape;802;p22"/>
            <p:cNvSpPr/>
            <p:nvPr/>
          </p:nvSpPr>
          <p:spPr>
            <a:xfrm>
              <a:off x="4056" y="196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803" name="Google Shape;803;p22"/>
            <p:cNvSpPr/>
            <p:nvPr/>
          </p:nvSpPr>
          <p:spPr>
            <a:xfrm>
              <a:off x="4104" y="1967"/>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804" name="Google Shape;804;p22"/>
            <p:cNvSpPr/>
            <p:nvPr/>
          </p:nvSpPr>
          <p:spPr>
            <a:xfrm>
              <a:off x="4136" y="196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p</a:t>
              </a:r>
              <a:endParaRPr sz="1800" b="0" i="0" u="none" strike="noStrike" cap="none">
                <a:solidFill>
                  <a:schemeClr val="dk1"/>
                </a:solidFill>
                <a:latin typeface="Arial"/>
                <a:ea typeface="Arial"/>
                <a:cs typeface="Arial"/>
                <a:sym typeface="Arial"/>
              </a:endParaRPr>
            </a:p>
          </p:txBody>
        </p:sp>
        <p:sp>
          <p:nvSpPr>
            <p:cNvPr id="805" name="Google Shape;805;p22"/>
            <p:cNvSpPr/>
            <p:nvPr/>
          </p:nvSpPr>
          <p:spPr>
            <a:xfrm>
              <a:off x="4184" y="1967"/>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u</a:t>
              </a:r>
              <a:endParaRPr sz="1800" b="0" i="0" u="none" strike="noStrike" cap="none">
                <a:solidFill>
                  <a:schemeClr val="dk1"/>
                </a:solidFill>
                <a:latin typeface="Arial"/>
                <a:ea typeface="Arial"/>
                <a:cs typeface="Arial"/>
                <a:sym typeface="Arial"/>
              </a:endParaRPr>
            </a:p>
          </p:txBody>
        </p:sp>
        <p:sp>
          <p:nvSpPr>
            <p:cNvPr id="806" name="Google Shape;806;p22"/>
            <p:cNvSpPr/>
            <p:nvPr/>
          </p:nvSpPr>
          <p:spPr>
            <a:xfrm>
              <a:off x="4232" y="1967"/>
              <a:ext cx="7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t</a:t>
              </a:r>
              <a:endParaRPr sz="1800" b="0" i="0" u="none" strike="noStrike" cap="none">
                <a:solidFill>
                  <a:schemeClr val="dk1"/>
                </a:solidFill>
                <a:latin typeface="Arial"/>
                <a:ea typeface="Arial"/>
                <a:cs typeface="Arial"/>
                <a:sym typeface="Arial"/>
              </a:endParaRPr>
            </a:p>
          </p:txBody>
        </p:sp>
        <p:sp>
          <p:nvSpPr>
            <p:cNvPr id="807" name="Google Shape;807;p22"/>
            <p:cNvSpPr/>
            <p:nvPr/>
          </p:nvSpPr>
          <p:spPr>
            <a:xfrm>
              <a:off x="4265" y="1967"/>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08" name="Google Shape;808;p22"/>
            <p:cNvSpPr/>
            <p:nvPr/>
          </p:nvSpPr>
          <p:spPr>
            <a:xfrm>
              <a:off x="3696" y="2064"/>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809" name="Google Shape;809;p22"/>
            <p:cNvSpPr/>
            <p:nvPr/>
          </p:nvSpPr>
          <p:spPr>
            <a:xfrm>
              <a:off x="3720" y="206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810" name="Google Shape;810;p22"/>
            <p:cNvSpPr/>
            <p:nvPr/>
          </p:nvSpPr>
          <p:spPr>
            <a:xfrm>
              <a:off x="3768" y="2064"/>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811" name="Google Shape;811;p22"/>
            <p:cNvSpPr/>
            <p:nvPr/>
          </p:nvSpPr>
          <p:spPr>
            <a:xfrm>
              <a:off x="3840" y="206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812" name="Google Shape;812;p22"/>
            <p:cNvSpPr/>
            <p:nvPr/>
          </p:nvSpPr>
          <p:spPr>
            <a:xfrm>
              <a:off x="3864" y="2064"/>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813" name="Google Shape;813;p22"/>
            <p:cNvSpPr/>
            <p:nvPr/>
          </p:nvSpPr>
          <p:spPr>
            <a:xfrm>
              <a:off x="3896" y="2064"/>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814" name="Google Shape;814;p22"/>
            <p:cNvSpPr/>
            <p:nvPr/>
          </p:nvSpPr>
          <p:spPr>
            <a:xfrm>
              <a:off x="3928" y="2064"/>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815" name="Google Shape;815;p22"/>
            <p:cNvSpPr/>
            <p:nvPr/>
          </p:nvSpPr>
          <p:spPr>
            <a:xfrm>
              <a:off x="3952" y="206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816" name="Google Shape;816;p22"/>
            <p:cNvSpPr/>
            <p:nvPr/>
          </p:nvSpPr>
          <p:spPr>
            <a:xfrm>
              <a:off x="4000" y="206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817" name="Google Shape;817;p22"/>
            <p:cNvSpPr/>
            <p:nvPr/>
          </p:nvSpPr>
          <p:spPr>
            <a:xfrm>
              <a:off x="4064" y="2064"/>
              <a:ext cx="88"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a:t>
              </a:r>
              <a:endParaRPr sz="1800" b="0" i="0" u="none" strike="noStrike" cap="none">
                <a:solidFill>
                  <a:schemeClr val="dk1"/>
                </a:solidFill>
                <a:latin typeface="Arial"/>
                <a:ea typeface="Arial"/>
                <a:cs typeface="Arial"/>
                <a:sym typeface="Arial"/>
              </a:endParaRPr>
            </a:p>
          </p:txBody>
        </p:sp>
        <p:sp>
          <p:nvSpPr>
            <p:cNvPr id="818" name="Google Shape;818;p22"/>
            <p:cNvSpPr/>
            <p:nvPr/>
          </p:nvSpPr>
          <p:spPr>
            <a:xfrm>
              <a:off x="4104" y="206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819" name="Google Shape;819;p22"/>
            <p:cNvSpPr/>
            <p:nvPr/>
          </p:nvSpPr>
          <p:spPr>
            <a:xfrm>
              <a:off x="4152" y="2064"/>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d</a:t>
              </a:r>
              <a:endParaRPr sz="1800" b="0" i="0" u="none" strike="noStrike" cap="none">
                <a:solidFill>
                  <a:schemeClr val="dk1"/>
                </a:solidFill>
                <a:latin typeface="Arial"/>
                <a:ea typeface="Arial"/>
                <a:cs typeface="Arial"/>
                <a:sym typeface="Arial"/>
              </a:endParaRPr>
            </a:p>
          </p:txBody>
        </p:sp>
        <p:sp>
          <p:nvSpPr>
            <p:cNvPr id="820" name="Google Shape;820;p22"/>
            <p:cNvSpPr/>
            <p:nvPr/>
          </p:nvSpPr>
          <p:spPr>
            <a:xfrm>
              <a:off x="3599" y="2160"/>
              <a:ext cx="8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c</a:t>
              </a:r>
              <a:endParaRPr sz="1800" b="0" i="0" u="none" strike="noStrike" cap="none">
                <a:solidFill>
                  <a:schemeClr val="dk1"/>
                </a:solidFill>
                <a:latin typeface="Arial"/>
                <a:ea typeface="Arial"/>
                <a:cs typeface="Arial"/>
                <a:sym typeface="Arial"/>
              </a:endParaRPr>
            </a:p>
          </p:txBody>
        </p:sp>
        <p:sp>
          <p:nvSpPr>
            <p:cNvPr id="821" name="Google Shape;821;p22"/>
            <p:cNvSpPr/>
            <p:nvPr/>
          </p:nvSpPr>
          <p:spPr>
            <a:xfrm>
              <a:off x="3640" y="2160"/>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822" name="Google Shape;822;p22"/>
            <p:cNvSpPr/>
            <p:nvPr/>
          </p:nvSpPr>
          <p:spPr>
            <a:xfrm>
              <a:off x="3688" y="2160"/>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823" name="Google Shape;823;p22"/>
            <p:cNvSpPr/>
            <p:nvPr/>
          </p:nvSpPr>
          <p:spPr>
            <a:xfrm>
              <a:off x="3760" y="2160"/>
              <a:ext cx="115"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m</a:t>
              </a:r>
              <a:endParaRPr sz="1800" b="0" i="0" u="none" strike="noStrike" cap="none">
                <a:solidFill>
                  <a:schemeClr val="dk1"/>
                </a:solidFill>
                <a:latin typeface="Arial"/>
                <a:ea typeface="Arial"/>
                <a:cs typeface="Arial"/>
                <a:sym typeface="Arial"/>
              </a:endParaRPr>
            </a:p>
          </p:txBody>
        </p:sp>
        <p:sp>
          <p:nvSpPr>
            <p:cNvPr id="824" name="Google Shape;824;p22"/>
            <p:cNvSpPr/>
            <p:nvPr/>
          </p:nvSpPr>
          <p:spPr>
            <a:xfrm>
              <a:off x="3832" y="2160"/>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825" name="Google Shape;825;p22"/>
            <p:cNvSpPr/>
            <p:nvPr/>
          </p:nvSpPr>
          <p:spPr>
            <a:xfrm>
              <a:off x="3856" y="2160"/>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826" name="Google Shape;826;p22"/>
            <p:cNvSpPr/>
            <p:nvPr/>
          </p:nvSpPr>
          <p:spPr>
            <a:xfrm>
              <a:off x="3888" y="2160"/>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827" name="Google Shape;827;p22"/>
            <p:cNvSpPr/>
            <p:nvPr/>
          </p:nvSpPr>
          <p:spPr>
            <a:xfrm>
              <a:off x="3920" y="2160"/>
              <a:ext cx="66"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i</a:t>
              </a:r>
              <a:endParaRPr sz="1800" b="0" i="0" u="none" strike="noStrike" cap="none">
                <a:solidFill>
                  <a:schemeClr val="dk1"/>
                </a:solidFill>
                <a:latin typeface="Arial"/>
                <a:ea typeface="Arial"/>
                <a:cs typeface="Arial"/>
                <a:sym typeface="Arial"/>
              </a:endParaRPr>
            </a:p>
          </p:txBody>
        </p:sp>
        <p:sp>
          <p:nvSpPr>
            <p:cNvPr id="828" name="Google Shape;828;p22"/>
            <p:cNvSpPr/>
            <p:nvPr/>
          </p:nvSpPr>
          <p:spPr>
            <a:xfrm>
              <a:off x="3944" y="2160"/>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829" name="Google Shape;829;p22"/>
            <p:cNvSpPr/>
            <p:nvPr/>
          </p:nvSpPr>
          <p:spPr>
            <a:xfrm>
              <a:off x="3992" y="2160"/>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n</a:t>
              </a:r>
              <a:endParaRPr sz="1800" b="0" i="0" u="none" strike="noStrike" cap="none">
                <a:solidFill>
                  <a:schemeClr val="dk1"/>
                </a:solidFill>
                <a:latin typeface="Arial"/>
                <a:ea typeface="Arial"/>
                <a:cs typeface="Arial"/>
                <a:sym typeface="Arial"/>
              </a:endParaRPr>
            </a:p>
          </p:txBody>
        </p:sp>
        <p:sp>
          <p:nvSpPr>
            <p:cNvPr id="830" name="Google Shape;830;p22"/>
            <p:cNvSpPr/>
            <p:nvPr/>
          </p:nvSpPr>
          <p:spPr>
            <a:xfrm>
              <a:off x="4056" y="2160"/>
              <a:ext cx="9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e</a:t>
              </a:r>
              <a:endParaRPr sz="1800" b="0" i="0" u="none" strike="noStrike" cap="none">
                <a:solidFill>
                  <a:schemeClr val="dk1"/>
                </a:solidFill>
                <a:latin typeface="Arial"/>
                <a:ea typeface="Arial"/>
                <a:cs typeface="Arial"/>
                <a:sym typeface="Arial"/>
              </a:endParaRPr>
            </a:p>
          </p:txBody>
        </p:sp>
        <p:sp>
          <p:nvSpPr>
            <p:cNvPr id="831" name="Google Shape;831;p22"/>
            <p:cNvSpPr/>
            <p:nvPr/>
          </p:nvSpPr>
          <p:spPr>
            <a:xfrm>
              <a:off x="4096" y="2160"/>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832" name="Google Shape;832;p22"/>
            <p:cNvSpPr/>
            <p:nvPr/>
          </p:nvSpPr>
          <p:spPr>
            <a:xfrm>
              <a:off x="4128" y="2160"/>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833" name="Google Shape;833;p22"/>
            <p:cNvSpPr/>
            <p:nvPr/>
          </p:nvSpPr>
          <p:spPr>
            <a:xfrm>
              <a:off x="4160" y="2160"/>
              <a:ext cx="92"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o</a:t>
              </a:r>
              <a:endParaRPr sz="1800" b="0" i="0" u="none" strike="noStrike" cap="none">
                <a:solidFill>
                  <a:schemeClr val="dk1"/>
                </a:solidFill>
                <a:latin typeface="Arial"/>
                <a:ea typeface="Arial"/>
                <a:cs typeface="Arial"/>
                <a:sym typeface="Arial"/>
              </a:endParaRPr>
            </a:p>
          </p:txBody>
        </p:sp>
        <p:sp>
          <p:nvSpPr>
            <p:cNvPr id="834" name="Google Shape;834;p22"/>
            <p:cNvSpPr/>
            <p:nvPr/>
          </p:nvSpPr>
          <p:spPr>
            <a:xfrm>
              <a:off x="4208" y="2160"/>
              <a:ext cx="77"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r</a:t>
              </a:r>
              <a:endParaRPr sz="1800" b="0" i="0" u="none" strike="noStrike" cap="none">
                <a:solidFill>
                  <a:schemeClr val="dk1"/>
                </a:solidFill>
                <a:latin typeface="Arial"/>
                <a:ea typeface="Arial"/>
                <a:cs typeface="Arial"/>
                <a:sym typeface="Arial"/>
              </a:endParaRPr>
            </a:p>
          </p:txBody>
        </p:sp>
        <p:sp>
          <p:nvSpPr>
            <p:cNvPr id="835" name="Google Shape;835;p22"/>
            <p:cNvSpPr/>
            <p:nvPr/>
          </p:nvSpPr>
          <p:spPr>
            <a:xfrm>
              <a:off x="4241" y="2160"/>
              <a:ext cx="80"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s</a:t>
              </a:r>
              <a:endParaRPr sz="1800" b="0" i="0" u="none" strike="noStrike" cap="none">
                <a:solidFill>
                  <a:schemeClr val="dk1"/>
                </a:solidFill>
                <a:latin typeface="Arial"/>
                <a:ea typeface="Arial"/>
                <a:cs typeface="Arial"/>
                <a:sym typeface="Arial"/>
              </a:endParaRPr>
            </a:p>
          </p:txBody>
        </p:sp>
        <p:sp>
          <p:nvSpPr>
            <p:cNvPr id="836" name="Google Shape;836;p22"/>
            <p:cNvSpPr/>
            <p:nvPr/>
          </p:nvSpPr>
          <p:spPr>
            <a:xfrm>
              <a:off x="4273" y="2160"/>
              <a:ext cx="73" cy="1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404040"/>
                </a:buClr>
                <a:buSzPts val="1100"/>
                <a:buFont typeface="Calibri"/>
                <a:buNone/>
              </a:pPr>
              <a:r>
                <a:rPr lang="en-US" sz="1100" b="0" i="0" u="none" strike="noStrike" cap="none">
                  <a:solidFill>
                    <a:srgbClr val="404040"/>
                  </a:solidFill>
                  <a:latin typeface="Calibri"/>
                  <a:ea typeface="Calibri"/>
                  <a:cs typeface="Calibri"/>
                  <a:sym typeface="Calibri"/>
                </a:rPr>
                <a:t>)</a:t>
              </a:r>
              <a:endParaRPr sz="1800" b="0" i="0" u="none" strike="noStrike" cap="none">
                <a:solidFill>
                  <a:schemeClr val="dk1"/>
                </a:solidFill>
                <a:latin typeface="Arial"/>
                <a:ea typeface="Arial"/>
                <a:cs typeface="Arial"/>
                <a:sym typeface="Arial"/>
              </a:endParaRPr>
            </a:p>
          </p:txBody>
        </p:sp>
        <p:sp>
          <p:nvSpPr>
            <p:cNvPr id="837" name="Google Shape;837;p22"/>
            <p:cNvSpPr/>
            <p:nvPr/>
          </p:nvSpPr>
          <p:spPr>
            <a:xfrm>
              <a:off x="4384" y="1883"/>
              <a:ext cx="196" cy="243"/>
            </a:xfrm>
            <a:custGeom>
              <a:avLst/>
              <a:gdLst/>
              <a:ahLst/>
              <a:cxnLst/>
              <a:rect l="l" t="t" r="r" b="b"/>
              <a:pathLst>
                <a:path w="326" h="404" extrusionOk="0">
                  <a:moveTo>
                    <a:pt x="315" y="0"/>
                  </a:moveTo>
                  <a:lnTo>
                    <a:pt x="315" y="0"/>
                  </a:lnTo>
                  <a:lnTo>
                    <a:pt x="19" y="370"/>
                  </a:lnTo>
                  <a:lnTo>
                    <a:pt x="29" y="303"/>
                  </a:lnTo>
                  <a:cubicBezTo>
                    <a:pt x="29" y="299"/>
                    <a:pt x="27" y="296"/>
                    <a:pt x="23" y="295"/>
                  </a:cubicBezTo>
                  <a:cubicBezTo>
                    <a:pt x="20" y="295"/>
                    <a:pt x="16" y="297"/>
                    <a:pt x="16" y="301"/>
                  </a:cubicBezTo>
                  <a:lnTo>
                    <a:pt x="0" y="404"/>
                  </a:lnTo>
                  <a:lnTo>
                    <a:pt x="98" y="366"/>
                  </a:lnTo>
                  <a:cubicBezTo>
                    <a:pt x="101" y="365"/>
                    <a:pt x="103" y="361"/>
                    <a:pt x="101" y="358"/>
                  </a:cubicBezTo>
                  <a:cubicBezTo>
                    <a:pt x="100" y="354"/>
                    <a:pt x="96" y="353"/>
                    <a:pt x="93" y="354"/>
                  </a:cubicBezTo>
                  <a:lnTo>
                    <a:pt x="29" y="378"/>
                  </a:lnTo>
                  <a:lnTo>
                    <a:pt x="326" y="8"/>
                  </a:lnTo>
                  <a:lnTo>
                    <a:pt x="315" y="0"/>
                  </a:lnTo>
                  <a:close/>
                </a:path>
              </a:pathLst>
            </a:custGeom>
            <a:solidFill>
              <a:srgbClr val="595959"/>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22"/>
            <p:cNvSpPr/>
            <p:nvPr/>
          </p:nvSpPr>
          <p:spPr>
            <a:xfrm>
              <a:off x="1162" y="1210"/>
              <a:ext cx="240" cy="482"/>
            </a:xfrm>
            <a:custGeom>
              <a:avLst/>
              <a:gdLst/>
              <a:ahLst/>
              <a:cxnLst/>
              <a:rect l="l" t="t" r="r" b="b"/>
              <a:pathLst>
                <a:path w="400" h="800" extrusionOk="0">
                  <a:moveTo>
                    <a:pt x="0" y="800"/>
                  </a:moveTo>
                  <a:lnTo>
                    <a:pt x="0" y="800"/>
                  </a:lnTo>
                  <a:lnTo>
                    <a:pt x="200" y="800"/>
                  </a:lnTo>
                  <a:lnTo>
                    <a:pt x="200" y="0"/>
                  </a:lnTo>
                  <a:lnTo>
                    <a:pt x="400" y="0"/>
                  </a:lnTo>
                </a:path>
              </a:pathLst>
            </a:custGeom>
            <a:noFill/>
            <a:ln w="12700" cap="flat" cmpd="sng">
              <a:solidFill>
                <a:srgbClr val="59595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23"/>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a:t>Algorithm performance with</a:t>
            </a:r>
            <a:br>
              <a:rPr lang="en-US" sz="3200"/>
            </a:br>
            <a:r>
              <a:rPr lang="en-US" sz="3200"/>
              <a:t>G16, G17, G18 in 2022</a:t>
            </a:r>
            <a:endParaRPr/>
          </a:p>
        </p:txBody>
      </p:sp>
      <p:sp>
        <p:nvSpPr>
          <p:cNvPr id="844" name="Google Shape;844;p23"/>
          <p:cNvSpPr txBox="1">
            <a:spLocks noGrp="1"/>
          </p:cNvSpPr>
          <p:nvPr>
            <p:ph type="body" idx="1"/>
          </p:nvPr>
        </p:nvSpPr>
        <p:spPr>
          <a:xfrm>
            <a:off x="138223" y="1465263"/>
            <a:ext cx="8718698" cy="5055458"/>
          </a:xfrm>
          <a:prstGeom prst="rect">
            <a:avLst/>
          </a:prstGeom>
          <a:noFill/>
          <a:ln>
            <a:noFill/>
          </a:ln>
        </p:spPr>
        <p:txBody>
          <a:bodyPr spcFirstLastPara="1" wrap="square" lIns="91425" tIns="91425" rIns="91425" bIns="91425" anchor="t" anchorCtr="0">
            <a:normAutofit fontScale="92500" lnSpcReduction="10000"/>
          </a:bodyPr>
          <a:lstStyle/>
          <a:p>
            <a:pPr marL="342900" marR="0" lvl="0" indent="-177800" algn="l" rtl="0">
              <a:lnSpc>
                <a:spcPct val="100000"/>
              </a:lnSpc>
              <a:spcBef>
                <a:spcPts val="0"/>
              </a:spcBef>
              <a:spcAft>
                <a:spcPts val="0"/>
              </a:spcAft>
              <a:buClr>
                <a:schemeClr val="lt1"/>
              </a:buClr>
              <a:buSzPts val="2800"/>
              <a:buFont typeface="Arial"/>
              <a:buChar char="•"/>
            </a:pPr>
            <a:r>
              <a:rPr lang="en-US" sz="2800" dirty="0"/>
              <a:t>Validation was performed for G16, G17,G18 using data matched to reference Fire data (</a:t>
            </a:r>
            <a:r>
              <a:rPr lang="en-US" sz="2800" b="1" dirty="0">
                <a:solidFill>
                  <a:srgbClr val="00FFFF"/>
                </a:solidFill>
              </a:rPr>
              <a:t>Landsat or VIIRS</a:t>
            </a:r>
            <a:r>
              <a:rPr lang="en-US" sz="2800" dirty="0"/>
              <a:t>) from June 9 to August 27,2002  (DOY: 160-239)</a:t>
            </a:r>
            <a:endParaRPr dirty="0"/>
          </a:p>
          <a:p>
            <a:pPr marL="342900" marR="0" lvl="0" indent="-177800" algn="l" rtl="0">
              <a:lnSpc>
                <a:spcPct val="100000"/>
              </a:lnSpc>
              <a:spcBef>
                <a:spcPts val="640"/>
              </a:spcBef>
              <a:spcAft>
                <a:spcPts val="0"/>
              </a:spcAft>
              <a:buClr>
                <a:schemeClr val="lt1"/>
              </a:buClr>
              <a:buSzPts val="2800"/>
              <a:buFont typeface="Arial"/>
              <a:buChar char="•"/>
            </a:pPr>
            <a:r>
              <a:rPr lang="en-US" sz="2800" dirty="0"/>
              <a:t>One “reference fire pixel” is one 30x30m Landsat (L8 /L9) active fire pixel</a:t>
            </a:r>
            <a:endParaRPr dirty="0"/>
          </a:p>
          <a:p>
            <a:pPr marL="342900" marR="0" lvl="0" indent="-177800" algn="l" rtl="0">
              <a:lnSpc>
                <a:spcPct val="100000"/>
              </a:lnSpc>
              <a:spcBef>
                <a:spcPts val="640"/>
              </a:spcBef>
              <a:spcAft>
                <a:spcPts val="0"/>
              </a:spcAft>
              <a:buClr>
                <a:schemeClr val="lt1"/>
              </a:buClr>
              <a:buSzPts val="2800"/>
              <a:buFont typeface="Arial"/>
              <a:buChar char="•"/>
            </a:pPr>
            <a:r>
              <a:rPr lang="en-US" sz="2800" dirty="0"/>
              <a:t>The number of GOES-17 and GOES-18 matches are different, so validation rates are not identical</a:t>
            </a:r>
            <a:endParaRPr dirty="0"/>
          </a:p>
          <a:p>
            <a:pPr marL="342900" marR="0" lvl="0" indent="-177800" algn="l" rtl="0">
              <a:lnSpc>
                <a:spcPct val="100000"/>
              </a:lnSpc>
              <a:spcBef>
                <a:spcPts val="640"/>
              </a:spcBef>
              <a:spcAft>
                <a:spcPts val="0"/>
              </a:spcAft>
              <a:buClr>
                <a:schemeClr val="lt1"/>
              </a:buClr>
              <a:buSzPts val="2800"/>
              <a:buFont typeface="Arial"/>
              <a:buChar char="•"/>
            </a:pPr>
            <a:r>
              <a:rPr lang="en-US" sz="2800" dirty="0"/>
              <a:t>GOES-18 saturation temperature is ~410 K, the algorithm assumes it is ~412 K, so no pixels have been flagged as saturated, those fires are typically classified as “processed”</a:t>
            </a:r>
          </a:p>
          <a:p>
            <a:pPr marL="342900" marR="0" lvl="0" indent="-177800" algn="l" rtl="0">
              <a:lnSpc>
                <a:spcPct val="100000"/>
              </a:lnSpc>
              <a:spcBef>
                <a:spcPts val="640"/>
              </a:spcBef>
              <a:spcAft>
                <a:spcPts val="0"/>
              </a:spcAft>
              <a:buClr>
                <a:schemeClr val="lt1"/>
              </a:buClr>
              <a:buSzPts val="2800"/>
              <a:buFont typeface="Arial"/>
              <a:buChar char="•"/>
            </a:pPr>
            <a:r>
              <a:rPr lang="en-US" sz="2800" dirty="0"/>
              <a:t>Deep dive validation was limited to fires within GOES 65° SZA</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28"/>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200"/>
              <a:buFont typeface="Calibri"/>
              <a:buNone/>
            </a:pPr>
            <a:r>
              <a:rPr lang="en-US" sz="3200"/>
              <a:t>Algorithm performance with</a:t>
            </a:r>
            <a:br>
              <a:rPr lang="en-US" sz="3200"/>
            </a:br>
            <a:r>
              <a:rPr lang="en-US" sz="3200"/>
              <a:t>G16, G17, G18 in 2022</a:t>
            </a:r>
            <a:endParaRPr/>
          </a:p>
        </p:txBody>
      </p:sp>
      <p:sp>
        <p:nvSpPr>
          <p:cNvPr id="850" name="Google Shape;850;p28"/>
          <p:cNvSpPr txBox="1">
            <a:spLocks noGrp="1"/>
          </p:cNvSpPr>
          <p:nvPr>
            <p:ph type="body" idx="1"/>
          </p:nvPr>
        </p:nvSpPr>
        <p:spPr>
          <a:xfrm>
            <a:off x="138223" y="1465263"/>
            <a:ext cx="8718698" cy="5055458"/>
          </a:xfrm>
          <a:prstGeom prst="rect">
            <a:avLst/>
          </a:prstGeom>
          <a:noFill/>
          <a:ln>
            <a:noFill/>
          </a:ln>
        </p:spPr>
        <p:txBody>
          <a:bodyPr spcFirstLastPara="1" wrap="square" lIns="91425" tIns="91425" rIns="91425" bIns="91425" anchor="t" anchorCtr="0">
            <a:normAutofit/>
          </a:bodyPr>
          <a:lstStyle/>
          <a:p>
            <a:pPr marL="342900" marR="0" lvl="0" indent="-177800" algn="l" rtl="0">
              <a:lnSpc>
                <a:spcPct val="100000"/>
              </a:lnSpc>
              <a:spcBef>
                <a:spcPts val="0"/>
              </a:spcBef>
              <a:spcAft>
                <a:spcPts val="0"/>
              </a:spcAft>
              <a:buClr>
                <a:schemeClr val="lt1"/>
              </a:buClr>
              <a:buSzPts val="2800"/>
              <a:buFont typeface="Arial"/>
              <a:buChar char="•"/>
            </a:pPr>
            <a:r>
              <a:rPr lang="en-US" sz="2800" dirty="0"/>
              <a:t>Pixel size of VIIRS-M fire product is about 750m</a:t>
            </a:r>
            <a:endParaRPr dirty="0"/>
          </a:p>
          <a:p>
            <a:pPr marL="342900" marR="0" lvl="0" indent="-177800" algn="l" rtl="0">
              <a:lnSpc>
                <a:spcPct val="100000"/>
              </a:lnSpc>
              <a:spcBef>
                <a:spcPts val="640"/>
              </a:spcBef>
              <a:spcAft>
                <a:spcPts val="0"/>
              </a:spcAft>
              <a:buClr>
                <a:schemeClr val="lt1"/>
              </a:buClr>
              <a:buSzPts val="2800"/>
              <a:buFont typeface="Arial"/>
              <a:buChar char="•"/>
            </a:pPr>
            <a:r>
              <a:rPr lang="en-US" sz="2800" dirty="0"/>
              <a:t>Pixel size of VIIRS-I  fire product is about 375m</a:t>
            </a:r>
            <a:endParaRPr dirty="0"/>
          </a:p>
          <a:p>
            <a:pPr marL="342900" marR="0" lvl="0" indent="-177800" algn="l" rtl="0">
              <a:lnSpc>
                <a:spcPct val="100000"/>
              </a:lnSpc>
              <a:spcBef>
                <a:spcPts val="640"/>
              </a:spcBef>
              <a:spcAft>
                <a:spcPts val="0"/>
              </a:spcAft>
              <a:buClr>
                <a:schemeClr val="lt1"/>
              </a:buClr>
              <a:buSzPts val="2800"/>
              <a:buFont typeface="Arial"/>
              <a:buChar char="•"/>
            </a:pPr>
            <a:r>
              <a:rPr lang="en-US" sz="2800" dirty="0"/>
              <a:t>VIIRS-I and VIIRS-M fire products from Suomi NPP and NOAA-20</a:t>
            </a:r>
            <a:endParaRPr dirty="0"/>
          </a:p>
          <a:p>
            <a:pPr marL="342900" marR="0" lvl="0" indent="-177800" algn="l" rtl="0">
              <a:lnSpc>
                <a:spcPct val="100000"/>
              </a:lnSpc>
              <a:spcBef>
                <a:spcPts val="640"/>
              </a:spcBef>
              <a:spcAft>
                <a:spcPts val="0"/>
              </a:spcAft>
              <a:buClr>
                <a:schemeClr val="lt1"/>
              </a:buClr>
              <a:buSzPts val="2800"/>
              <a:buFont typeface="Arial"/>
              <a:buChar char="•"/>
            </a:pPr>
            <a:r>
              <a:rPr lang="en-US" sz="2800" dirty="0">
                <a:solidFill>
                  <a:srgbClr val="FFFF00"/>
                </a:solidFill>
              </a:rPr>
              <a:t>Enterprise Fire (</a:t>
            </a:r>
            <a:r>
              <a:rPr lang="en-US" sz="2800" dirty="0" err="1">
                <a:solidFill>
                  <a:srgbClr val="FFFF00"/>
                </a:solidFill>
              </a:rPr>
              <a:t>eFire</a:t>
            </a:r>
            <a:r>
              <a:rPr lang="en-US" sz="2800" dirty="0">
                <a:solidFill>
                  <a:srgbClr val="FFFF00"/>
                </a:solidFill>
              </a:rPr>
              <a:t>) implementation of FDCA also used in comparisons: </a:t>
            </a:r>
            <a:r>
              <a:rPr lang="en-US" sz="2800" dirty="0" err="1">
                <a:solidFill>
                  <a:srgbClr val="FFFF00"/>
                </a:solidFill>
              </a:rPr>
              <a:t>eFire</a:t>
            </a:r>
            <a:r>
              <a:rPr lang="en-US" sz="2800" dirty="0">
                <a:solidFill>
                  <a:srgbClr val="FFFF00"/>
                </a:solidFill>
              </a:rPr>
              <a:t> has some important differences related to known issues</a:t>
            </a:r>
            <a:endParaRPr dirty="0"/>
          </a:p>
          <a:p>
            <a:pPr marL="342900" marR="0" lvl="0" indent="0" algn="l" rtl="0">
              <a:lnSpc>
                <a:spcPct val="100000"/>
              </a:lnSpc>
              <a:spcBef>
                <a:spcPts val="640"/>
              </a:spcBef>
              <a:spcAft>
                <a:spcPts val="0"/>
              </a:spcAft>
              <a:buClr>
                <a:schemeClr val="lt1"/>
              </a:buClr>
              <a:buSzPts val="3200"/>
              <a:buFont typeface="Arial"/>
              <a:buNone/>
            </a:pP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24"/>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Validation Scores</a:t>
            </a:r>
            <a:endParaRPr/>
          </a:p>
        </p:txBody>
      </p:sp>
      <p:sp>
        <p:nvSpPr>
          <p:cNvPr id="857" name="Google Shape;857;p2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29</a:t>
            </a:fld>
            <a:endParaRPr sz="1200">
              <a:solidFill>
                <a:srgbClr val="FFFFFF"/>
              </a:solidFill>
              <a:latin typeface="Calibri"/>
              <a:ea typeface="Calibri"/>
              <a:cs typeface="Calibri"/>
              <a:sym typeface="Calibri"/>
            </a:endParaRPr>
          </a:p>
        </p:txBody>
      </p:sp>
      <p:sp>
        <p:nvSpPr>
          <p:cNvPr id="858" name="Google Shape;858;p24"/>
          <p:cNvSpPr txBox="1"/>
          <p:nvPr/>
        </p:nvSpPr>
        <p:spPr>
          <a:xfrm>
            <a:off x="63795" y="1655906"/>
            <a:ext cx="9016409" cy="415494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Confirm rate</a:t>
            </a:r>
            <a:r>
              <a:rPr lang="en-US" sz="2400" b="0" i="0" u="none" strike="noStrike" cap="none" dirty="0">
                <a:solidFill>
                  <a:schemeClr val="dk1"/>
                </a:solidFill>
                <a:latin typeface="Calibri"/>
                <a:ea typeface="Calibri"/>
                <a:cs typeface="Calibri"/>
                <a:sym typeface="Calibri"/>
              </a:rPr>
              <a:t> indicates the percent of ABI fire pixels that can be verified by Landsat fire (at least 1 Landsat (or VIIRS) fire pixel falls into a given ABI fire pixel).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r>
              <a:rPr lang="en-US" sz="2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False alarm rate</a:t>
            </a:r>
            <a:r>
              <a:rPr lang="en-US" sz="2400" b="0" i="0" u="none" strike="noStrike" cap="none" dirty="0">
                <a:solidFill>
                  <a:schemeClr val="dk1"/>
                </a:solidFill>
                <a:latin typeface="Calibri"/>
                <a:ea typeface="Calibri"/>
                <a:cs typeface="Calibri"/>
                <a:sym typeface="Calibri"/>
              </a:rPr>
              <a:t> is percent of ABI fire pixels that cannot be verified by Landsat fire (at least 1 Landsat (or VIIRS) cloud free pixel fall into a given ABI fire pixel, but none of them was identified as Landsat fire).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r>
              <a:rPr lang="en-US" sz="24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r>
              <a:rPr lang="en-US" sz="2400" b="1" i="0" u="none" strike="noStrike" cap="none" dirty="0">
                <a:solidFill>
                  <a:schemeClr val="dk1"/>
                </a:solidFill>
                <a:latin typeface="Calibri"/>
                <a:ea typeface="Calibri"/>
                <a:cs typeface="Calibri"/>
                <a:sym typeface="Calibri"/>
              </a:rPr>
              <a:t>Detection rate</a:t>
            </a:r>
            <a:r>
              <a:rPr lang="en-US" sz="2400" b="0" i="0" u="none" strike="noStrike" cap="none" dirty="0">
                <a:solidFill>
                  <a:schemeClr val="dk1"/>
                </a:solidFill>
                <a:latin typeface="Calibri"/>
                <a:ea typeface="Calibri"/>
                <a:cs typeface="Calibri"/>
                <a:sym typeface="Calibri"/>
              </a:rPr>
              <a:t> evaluates the capability of ABI fire product to catch big fire. Fire size was defined as the number of Landsat (or VIIRS) pixels in an ABI pixel. </a:t>
            </a:r>
            <a:endParaRPr sz="2000" b="0" i="0" u="none" strike="noStrike" cap="none" dirty="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
          <p:cNvSpPr txBox="1">
            <a:spLocks noGrp="1"/>
          </p:cNvSpPr>
          <p:nvPr>
            <p:ph type="title"/>
          </p:nvPr>
        </p:nvSpPr>
        <p:spPr>
          <a:xfrm>
            <a:off x="457200" y="41516"/>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900"/>
              <a:buNone/>
            </a:pPr>
            <a:r>
              <a:rPr lang="en-US" sz="3600" b="0" i="0" u="none" strike="noStrike" cap="none">
                <a:solidFill>
                  <a:schemeClr val="lt1"/>
                </a:solidFill>
                <a:latin typeface="Calibri"/>
                <a:ea typeface="Calibri"/>
                <a:cs typeface="Calibri"/>
                <a:sym typeface="Calibri"/>
              </a:rPr>
              <a:t>Product Overview</a:t>
            </a:r>
            <a:endParaRPr/>
          </a:p>
        </p:txBody>
      </p:sp>
      <p:sp>
        <p:nvSpPr>
          <p:cNvPr id="341" name="Google Shape;341;p3"/>
          <p:cNvSpPr txBox="1">
            <a:spLocks noGrp="1"/>
          </p:cNvSpPr>
          <p:nvPr>
            <p:ph type="body" idx="1"/>
          </p:nvPr>
        </p:nvSpPr>
        <p:spPr>
          <a:xfrm>
            <a:off x="539261" y="1134499"/>
            <a:ext cx="8229600" cy="5358402"/>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1800"/>
              <a:buNone/>
            </a:pPr>
            <a:r>
              <a:rPr lang="en-US" sz="1800"/>
              <a:t>The GOES-R ABI Fire Detection and Characterization Algorithm uses five ABI bands to identify and characterize fires using a contextual algorithm. It is the GOES-R series implementation of the Wildfire Automated Biomass Burning Algorithm (WFABBA). Four outputs are produced:</a:t>
            </a:r>
            <a:endParaRPr/>
          </a:p>
          <a:p>
            <a:pPr marL="457200" lvl="0" indent="-457200" algn="l" rtl="0">
              <a:lnSpc>
                <a:spcPct val="100000"/>
              </a:lnSpc>
              <a:spcBef>
                <a:spcPts val="640"/>
              </a:spcBef>
              <a:spcAft>
                <a:spcPts val="0"/>
              </a:spcAft>
              <a:buSzPts val="1800"/>
              <a:buChar char="•"/>
            </a:pPr>
            <a:r>
              <a:rPr lang="en-US" sz="1800"/>
              <a:t>Mask: Contains fire classifications and metadata about non-fire pixels</a:t>
            </a:r>
            <a:endParaRPr/>
          </a:p>
          <a:p>
            <a:pPr marL="457200" lvl="0" indent="-457200" algn="l" rtl="0">
              <a:lnSpc>
                <a:spcPct val="100000"/>
              </a:lnSpc>
              <a:spcBef>
                <a:spcPts val="640"/>
              </a:spcBef>
              <a:spcAft>
                <a:spcPts val="0"/>
              </a:spcAft>
              <a:buSzPts val="1800"/>
              <a:buChar char="•"/>
            </a:pPr>
            <a:r>
              <a:rPr lang="en-US" sz="1800"/>
              <a:t>Fire size*</a:t>
            </a:r>
            <a:endParaRPr/>
          </a:p>
          <a:p>
            <a:pPr marL="457200" lvl="0" indent="-457200" algn="l" rtl="0">
              <a:lnSpc>
                <a:spcPct val="100000"/>
              </a:lnSpc>
              <a:spcBef>
                <a:spcPts val="640"/>
              </a:spcBef>
              <a:spcAft>
                <a:spcPts val="0"/>
              </a:spcAft>
              <a:buSzPts val="1800"/>
              <a:buChar char="•"/>
            </a:pPr>
            <a:r>
              <a:rPr lang="en-US" sz="1800"/>
              <a:t>Fire temperature*</a:t>
            </a:r>
            <a:endParaRPr/>
          </a:p>
          <a:p>
            <a:pPr marL="457200" lvl="0" indent="-457200" algn="l" rtl="0">
              <a:lnSpc>
                <a:spcPct val="100000"/>
              </a:lnSpc>
              <a:spcBef>
                <a:spcPts val="640"/>
              </a:spcBef>
              <a:spcAft>
                <a:spcPts val="0"/>
              </a:spcAft>
              <a:buSzPts val="1800"/>
              <a:buChar char="•"/>
            </a:pPr>
            <a:r>
              <a:rPr lang="en-US" sz="1800"/>
              <a:t>Fire Radiative Power (FRP)</a:t>
            </a:r>
            <a:endParaRPr/>
          </a:p>
          <a:p>
            <a:pPr marL="0" lvl="0" indent="0" algn="l" rtl="0">
              <a:lnSpc>
                <a:spcPct val="100000"/>
              </a:lnSpc>
              <a:spcBef>
                <a:spcPts val="640"/>
              </a:spcBef>
              <a:spcAft>
                <a:spcPts val="0"/>
              </a:spcAft>
              <a:buSzPts val="1800"/>
              <a:buNone/>
            </a:pPr>
            <a:endParaRPr sz="1800" i="0" u="none" strike="noStrike" cap="none">
              <a:solidFill>
                <a:schemeClr val="lt1"/>
              </a:solidFill>
            </a:endParaRPr>
          </a:p>
          <a:p>
            <a:pPr marL="0" lvl="0" indent="0" algn="l" rtl="0">
              <a:lnSpc>
                <a:spcPct val="100000"/>
              </a:lnSpc>
              <a:spcBef>
                <a:spcPts val="640"/>
              </a:spcBef>
              <a:spcAft>
                <a:spcPts val="0"/>
              </a:spcAft>
              <a:buSzPts val="1800"/>
              <a:buNone/>
            </a:pPr>
            <a:endParaRPr sz="1800"/>
          </a:p>
          <a:p>
            <a:pPr marL="0" lvl="0" indent="0" algn="l" rtl="0">
              <a:lnSpc>
                <a:spcPct val="100000"/>
              </a:lnSpc>
              <a:spcBef>
                <a:spcPts val="640"/>
              </a:spcBef>
              <a:spcAft>
                <a:spcPts val="0"/>
              </a:spcAft>
              <a:buSzPts val="1800"/>
              <a:buNone/>
            </a:pPr>
            <a:endParaRPr sz="1800" i="0" u="none" strike="noStrike" cap="none">
              <a:solidFill>
                <a:schemeClr val="lt1"/>
              </a:solidFill>
            </a:endParaRPr>
          </a:p>
          <a:p>
            <a:pPr marL="0" lvl="0" indent="0" algn="l" rtl="0">
              <a:lnSpc>
                <a:spcPct val="100000"/>
              </a:lnSpc>
              <a:spcBef>
                <a:spcPts val="640"/>
              </a:spcBef>
              <a:spcAft>
                <a:spcPts val="0"/>
              </a:spcAft>
              <a:buSzPts val="1800"/>
              <a:buNone/>
            </a:pPr>
            <a:endParaRPr sz="1800" i="0" u="none" strike="noStrike" cap="none">
              <a:solidFill>
                <a:schemeClr val="lt1"/>
              </a:solidFill>
            </a:endParaRPr>
          </a:p>
          <a:p>
            <a:pPr marL="0" lvl="0" indent="0" algn="l" rtl="0">
              <a:lnSpc>
                <a:spcPct val="100000"/>
              </a:lnSpc>
              <a:spcBef>
                <a:spcPts val="640"/>
              </a:spcBef>
              <a:spcAft>
                <a:spcPts val="0"/>
              </a:spcAft>
              <a:buSzPts val="1800"/>
              <a:buNone/>
            </a:pPr>
            <a:r>
              <a:rPr lang="en-US" sz="1800"/>
              <a:t>* Fire size and temperature should always be considered together. All of the characteristics represent a single fire that would produce the same radiance signal.</a:t>
            </a:r>
            <a:br>
              <a:rPr lang="en-US" sz="1800"/>
            </a:br>
            <a:r>
              <a:rPr lang="en-US" sz="1800"/>
              <a:t>** Required when elevated focal plane temperature mitigation is active</a:t>
            </a:r>
            <a:endParaRPr/>
          </a:p>
          <a:p>
            <a:pPr marL="0" lvl="0" indent="0" algn="l" rtl="0">
              <a:lnSpc>
                <a:spcPct val="100000"/>
              </a:lnSpc>
              <a:spcBef>
                <a:spcPts val="640"/>
              </a:spcBef>
              <a:spcAft>
                <a:spcPts val="0"/>
              </a:spcAft>
              <a:buSzPts val="1800"/>
              <a:buNone/>
            </a:pPr>
            <a:r>
              <a:rPr lang="en-US" sz="1800"/>
              <a:t/>
            </a:r>
            <a:br>
              <a:rPr lang="en-US" sz="1800"/>
            </a:br>
            <a:r>
              <a:rPr lang="en-US" sz="1800"/>
              <a:t>Fire detection is sensitive to radiometric calibration, image navigation, band-to-band co-registration, and the remapping applied to the L0 data.</a:t>
            </a:r>
            <a:endParaRPr/>
          </a:p>
        </p:txBody>
      </p:sp>
      <p:graphicFrame>
        <p:nvGraphicFramePr>
          <p:cNvPr id="342" name="Google Shape;342;p3"/>
          <p:cNvGraphicFramePr/>
          <p:nvPr/>
        </p:nvGraphicFramePr>
        <p:xfrm>
          <a:off x="4032739" y="2527868"/>
          <a:ext cx="4572000" cy="2291140"/>
        </p:xfrm>
        <a:graphic>
          <a:graphicData uri="http://schemas.openxmlformats.org/drawingml/2006/table">
            <a:tbl>
              <a:tblPr firstRow="1" bandRow="1">
                <a:noFill/>
                <a:tableStyleId>{E1F3FA21-3AA2-4F11-8848-764A1D4A788C}</a:tableStyleId>
              </a:tblPr>
              <a:tblGrid>
                <a:gridCol w="15240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tblGrid>
              <a:tr h="24135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ABI Band</a:t>
                      </a:r>
                      <a:endParaRPr sz="1600" b="1"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Central Wavelength (μm)</a:t>
                      </a:r>
                      <a:endParaRPr sz="1600" b="1"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Required</a:t>
                      </a:r>
                      <a:endParaRPr sz="1600" b="1" u="none" strike="noStrike" cap="none">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0"/>
                  </a:ext>
                </a:extLst>
              </a:tr>
              <a:tr h="20320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2</a:t>
                      </a:r>
                      <a:endParaRPr sz="1600" b="1"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0.64</a:t>
                      </a:r>
                      <a:endParaRPr sz="1600"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7</a:t>
                      </a:r>
                      <a:endParaRPr sz="1600" b="1"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3.9</a:t>
                      </a:r>
                      <a:endParaRPr sz="1600"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X</a:t>
                      </a:r>
                      <a:endParaRPr sz="1600" u="none" strike="noStrike" cap="none">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2"/>
                  </a:ext>
                </a:extLst>
              </a:tr>
              <a:tr h="16765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13</a:t>
                      </a:r>
                      <a:endParaRPr sz="1600" b="1"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10.3</a:t>
                      </a:r>
                      <a:endParaRPr sz="1600"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X**</a:t>
                      </a:r>
                      <a:endParaRPr sz="1600" u="none" strike="noStrike" cap="none">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3"/>
                  </a:ext>
                </a:extLst>
              </a:tr>
              <a:tr h="16765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14</a:t>
                      </a:r>
                      <a:endParaRPr sz="1600" b="1"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11.2</a:t>
                      </a:r>
                      <a:endParaRPr sz="1600"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X</a:t>
                      </a:r>
                      <a:endParaRPr sz="1600" u="none" strike="noStrike" cap="none">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4"/>
                  </a:ext>
                </a:extLst>
              </a:tr>
              <a:tr h="20320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t>15</a:t>
                      </a:r>
                      <a:endParaRPr sz="1600" b="1"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12.3</a:t>
                      </a:r>
                      <a:endParaRPr sz="1600" u="none" strike="noStrike" cap="none">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343" name="Google Shape;343;p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3</a:t>
            </a:fld>
            <a:endParaRPr sz="1200">
              <a:solidFill>
                <a:srgbClr val="FF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26"/>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Landsat scenes collected</a:t>
            </a:r>
            <a:endParaRPr/>
          </a:p>
        </p:txBody>
      </p:sp>
      <p:sp>
        <p:nvSpPr>
          <p:cNvPr id="865" name="Google Shape;865;p26"/>
          <p:cNvSpPr txBox="1">
            <a:spLocks noGrp="1"/>
          </p:cNvSpPr>
          <p:nvPr>
            <p:ph type="body" idx="1"/>
          </p:nvPr>
        </p:nvSpPr>
        <p:spPr>
          <a:xfrm>
            <a:off x="457200" y="1465262"/>
            <a:ext cx="8229600" cy="4525961"/>
          </a:xfrm>
          <a:prstGeom prst="rect">
            <a:avLst/>
          </a:prstGeom>
          <a:noFill/>
          <a:ln>
            <a:noFill/>
          </a:ln>
        </p:spPr>
        <p:txBody>
          <a:bodyPr spcFirstLastPara="1" wrap="square" lIns="91425" tIns="91425" rIns="91425" bIns="91425" anchor="t" anchorCtr="0">
            <a:noAutofit/>
          </a:bodyPr>
          <a:lstStyle/>
          <a:p>
            <a:pPr marL="342900" marR="0" lvl="0" indent="0" algn="l" rtl="0">
              <a:lnSpc>
                <a:spcPct val="100000"/>
              </a:lnSpc>
              <a:spcBef>
                <a:spcPts val="0"/>
              </a:spcBef>
              <a:spcAft>
                <a:spcPts val="0"/>
              </a:spcAft>
              <a:buClr>
                <a:schemeClr val="lt1"/>
              </a:buClr>
              <a:buSzPts val="3200"/>
              <a:buFont typeface="Arial"/>
              <a:buNone/>
            </a:pPr>
            <a:endParaRPr/>
          </a:p>
        </p:txBody>
      </p:sp>
      <p:sp>
        <p:nvSpPr>
          <p:cNvPr id="866" name="Google Shape;866;p2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30</a:t>
            </a:fld>
            <a:endParaRPr sz="1200">
              <a:solidFill>
                <a:srgbClr val="FFFFFF"/>
              </a:solidFill>
              <a:latin typeface="Calibri"/>
              <a:ea typeface="Calibri"/>
              <a:cs typeface="Calibri"/>
              <a:sym typeface="Calibri"/>
            </a:endParaRPr>
          </a:p>
        </p:txBody>
      </p:sp>
      <p:pic>
        <p:nvPicPr>
          <p:cNvPr id="867" name="Google Shape;867;p26"/>
          <p:cNvPicPr preferRelativeResize="0"/>
          <p:nvPr/>
        </p:nvPicPr>
        <p:blipFill rotWithShape="1">
          <a:blip r:embed="rId3">
            <a:alphaModFix/>
          </a:blip>
          <a:srcRect/>
          <a:stretch/>
        </p:blipFill>
        <p:spPr>
          <a:xfrm>
            <a:off x="0" y="1258167"/>
            <a:ext cx="5837274" cy="3283467"/>
          </a:xfrm>
          <a:prstGeom prst="rect">
            <a:avLst/>
          </a:prstGeom>
          <a:noFill/>
          <a:ln>
            <a:noFill/>
          </a:ln>
        </p:spPr>
      </p:pic>
      <p:pic>
        <p:nvPicPr>
          <p:cNvPr id="868" name="Google Shape;868;p26"/>
          <p:cNvPicPr preferRelativeResize="0"/>
          <p:nvPr/>
        </p:nvPicPr>
        <p:blipFill rotWithShape="1">
          <a:blip r:embed="rId4">
            <a:alphaModFix/>
          </a:blip>
          <a:srcRect/>
          <a:stretch/>
        </p:blipFill>
        <p:spPr>
          <a:xfrm>
            <a:off x="4572000" y="3260577"/>
            <a:ext cx="4502942" cy="3095773"/>
          </a:xfrm>
          <a:prstGeom prst="rect">
            <a:avLst/>
          </a:prstGeom>
          <a:noFill/>
          <a:ln>
            <a:noFill/>
          </a:ln>
        </p:spPr>
      </p:pic>
      <p:sp>
        <p:nvSpPr>
          <p:cNvPr id="869" name="Google Shape;869;p26"/>
          <p:cNvSpPr txBox="1"/>
          <p:nvPr/>
        </p:nvSpPr>
        <p:spPr>
          <a:xfrm>
            <a:off x="101009" y="4676503"/>
            <a:ext cx="4242391" cy="1846659"/>
          </a:xfrm>
          <a:prstGeom prst="rect">
            <a:avLst/>
          </a:prstGeom>
          <a:solidFill>
            <a:srgbClr val="DAEEF3"/>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Both The Landsat-8 and Landsat-9 data falls in ABI or SEVIRI domains were collected.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About 200-250 scenes (</a:t>
            </a:r>
            <a:r>
              <a:rPr lang="en-US" sz="2000" b="0" i="0" u="none" strike="noStrike" cap="none">
                <a:solidFill>
                  <a:srgbClr val="FF0000"/>
                </a:solidFill>
                <a:latin typeface="Arial"/>
                <a:ea typeface="Arial"/>
                <a:cs typeface="Arial"/>
                <a:sym typeface="Arial"/>
              </a:rPr>
              <a:t>200GB</a:t>
            </a:r>
            <a:r>
              <a:rPr lang="en-US" sz="2000" b="0" i="0" u="none" strike="noStrike" cap="none">
                <a:solidFill>
                  <a:srgbClr val="000000"/>
                </a:solidFill>
                <a:latin typeface="Arial"/>
                <a:ea typeface="Arial"/>
                <a:cs typeface="Arial"/>
                <a:sym typeface="Arial"/>
              </a:rPr>
              <a:t>) were collected each day.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2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Validation by Landsat</a:t>
            </a:r>
            <a:endParaRPr/>
          </a:p>
        </p:txBody>
      </p:sp>
      <p:sp>
        <p:nvSpPr>
          <p:cNvPr id="876" name="Google Shape;876;p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31</a:t>
            </a:fld>
            <a:endParaRPr sz="1200">
              <a:solidFill>
                <a:srgbClr val="FFFFFF"/>
              </a:solidFill>
              <a:latin typeface="Calibri"/>
              <a:ea typeface="Calibri"/>
              <a:cs typeface="Calibri"/>
              <a:sym typeface="Calibri"/>
            </a:endParaRPr>
          </a:p>
        </p:txBody>
      </p:sp>
      <p:pic>
        <p:nvPicPr>
          <p:cNvPr id="877" name="Google Shape;877;p27"/>
          <p:cNvPicPr preferRelativeResize="0"/>
          <p:nvPr/>
        </p:nvPicPr>
        <p:blipFill rotWithShape="1">
          <a:blip r:embed="rId3">
            <a:alphaModFix/>
          </a:blip>
          <a:srcRect/>
          <a:stretch/>
        </p:blipFill>
        <p:spPr>
          <a:xfrm>
            <a:off x="0" y="902676"/>
            <a:ext cx="9144000" cy="595532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GOES-17 results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1974" y="3429000"/>
            <a:ext cx="3905250" cy="976313"/>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974" y="3429000"/>
            <a:ext cx="3905250" cy="976313"/>
          </a:xfrm>
          <a:prstGeom prst="rect">
            <a:avLst/>
          </a:prstGeom>
        </p:spPr>
      </p:pic>
      <p:sp>
        <p:nvSpPr>
          <p:cNvPr id="7" name="TextBox 6"/>
          <p:cNvSpPr txBox="1"/>
          <p:nvPr/>
        </p:nvSpPr>
        <p:spPr>
          <a:xfrm>
            <a:off x="561974" y="3121223"/>
            <a:ext cx="2429164" cy="307777"/>
          </a:xfrm>
          <a:prstGeom prst="rect">
            <a:avLst/>
          </a:prstGeom>
          <a:solidFill>
            <a:schemeClr val="bg1">
              <a:lumMod val="75000"/>
            </a:schemeClr>
          </a:solidFill>
          <a:ln>
            <a:solidFill>
              <a:schemeClr val="tx1"/>
            </a:solidFill>
          </a:ln>
        </p:spPr>
        <p:txBody>
          <a:bodyPr wrap="square" rtlCol="0">
            <a:spAutoFit/>
          </a:bodyPr>
          <a:lstStyle/>
          <a:p>
            <a:pPr algn="ctr"/>
            <a:r>
              <a:rPr lang="en-US" dirty="0"/>
              <a:t>Before Oct 23, 2020</a:t>
            </a:r>
          </a:p>
        </p:txBody>
      </p:sp>
      <p:sp>
        <p:nvSpPr>
          <p:cNvPr id="8" name="TextBox 7"/>
          <p:cNvSpPr txBox="1"/>
          <p:nvPr/>
        </p:nvSpPr>
        <p:spPr>
          <a:xfrm>
            <a:off x="4752974" y="3121223"/>
            <a:ext cx="2429164" cy="307777"/>
          </a:xfrm>
          <a:prstGeom prst="rect">
            <a:avLst/>
          </a:prstGeom>
          <a:solidFill>
            <a:schemeClr val="bg1">
              <a:lumMod val="85000"/>
            </a:schemeClr>
          </a:solidFill>
          <a:ln>
            <a:solidFill>
              <a:schemeClr val="tx1"/>
            </a:solidFill>
          </a:ln>
        </p:spPr>
        <p:txBody>
          <a:bodyPr wrap="square" rtlCol="0">
            <a:spAutoFit/>
          </a:bodyPr>
          <a:lstStyle/>
          <a:p>
            <a:pPr algn="ctr"/>
            <a:r>
              <a:rPr lang="en-US" dirty="0"/>
              <a:t>After Oct 23, 2020</a:t>
            </a:r>
          </a:p>
        </p:txBody>
      </p:sp>
      <p:sp>
        <p:nvSpPr>
          <p:cNvPr id="11" name="Slide Number Placeholder 3">
            <a:extLst>
              <a:ext uri="{FF2B5EF4-FFF2-40B4-BE49-F238E27FC236}">
                <a16:creationId xmlns:a16="http://schemas.microsoft.com/office/drawing/2014/main" id="{70D7EB89-F2A2-44E0-955C-8EFB95B191C0}"/>
              </a:ext>
            </a:extLst>
          </p:cNvPr>
          <p:cNvSpPr>
            <a:spLocks noGrp="1"/>
          </p:cNvSpPr>
          <p:nvPr>
            <p:ph type="sldNum" idx="12"/>
          </p:nvPr>
        </p:nvSpPr>
        <p:spPr>
          <a:xfrm>
            <a:off x="6553200" y="6356350"/>
            <a:ext cx="2133599" cy="365125"/>
          </a:xfrm>
        </p:spPr>
        <p:txBody>
          <a:bodyPr/>
          <a:lstStyle/>
          <a:p>
            <a:pPr algn="r">
              <a:buSzPct val="25000"/>
            </a:pPr>
            <a:fld id="{00000000-1234-1234-1234-123412341234}" type="slidenum">
              <a:rPr lang="en-US" sz="1200" smtClean="0">
                <a:solidFill>
                  <a:srgbClr val="FFFFFF"/>
                </a:solidFill>
                <a:latin typeface="Calibri"/>
                <a:ea typeface="Calibri"/>
                <a:cs typeface="Calibri"/>
                <a:sym typeface="Calibri"/>
              </a:rPr>
              <a:pPr algn="r">
                <a:buSzPct val="25000"/>
              </a:pPr>
              <a:t>32</a:t>
            </a:fld>
            <a:endParaRPr lang="en-US" sz="1200" dirty="0">
              <a:solidFill>
                <a:srgbClr val="FFFFFF"/>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E005DEEF-D289-CFC7-395D-557D0EE2A0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74" y="4548379"/>
            <a:ext cx="3905250" cy="976313"/>
          </a:xfrm>
          <a:prstGeom prst="rect">
            <a:avLst/>
          </a:prstGeom>
        </p:spPr>
      </p:pic>
      <p:pic>
        <p:nvPicPr>
          <p:cNvPr id="4" name="Content Placeholder 4">
            <a:extLst>
              <a:ext uri="{FF2B5EF4-FFF2-40B4-BE49-F238E27FC236}">
                <a16:creationId xmlns:a16="http://schemas.microsoft.com/office/drawing/2014/main" id="{BA8714C6-F1C2-D3C7-9D54-20ED43AA2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2975" y="4547770"/>
            <a:ext cx="3905250" cy="976313"/>
          </a:xfrm>
          <a:prstGeom prst="rect">
            <a:avLst/>
          </a:prstGeom>
          <a:noFill/>
          <a:ln>
            <a:noFill/>
          </a:ln>
        </p:spPr>
      </p:pic>
      <p:sp>
        <p:nvSpPr>
          <p:cNvPr id="12" name="Google Shape;850;p28">
            <a:extLst>
              <a:ext uri="{FF2B5EF4-FFF2-40B4-BE49-F238E27FC236}">
                <a16:creationId xmlns:a16="http://schemas.microsoft.com/office/drawing/2014/main" id="{4CD0256F-74CA-11BF-E828-9D3225B9CE96}"/>
              </a:ext>
            </a:extLst>
          </p:cNvPr>
          <p:cNvSpPr txBox="1">
            <a:spLocks/>
          </p:cNvSpPr>
          <p:nvPr/>
        </p:nvSpPr>
        <p:spPr>
          <a:xfrm>
            <a:off x="138223" y="1465263"/>
            <a:ext cx="8718698" cy="12446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342900" indent="-177800">
              <a:spcBef>
                <a:spcPts val="0"/>
              </a:spcBef>
              <a:buSzPts val="2800"/>
            </a:pPr>
            <a:r>
              <a:rPr lang="en-US" sz="2800" dirty="0"/>
              <a:t>From GOES-17 </a:t>
            </a:r>
            <a:r>
              <a:rPr lang="en-US" sz="2800" dirty="0" err="1"/>
              <a:t>deltaProvisional</a:t>
            </a:r>
            <a:r>
              <a:rPr lang="en-US" sz="2800" dirty="0"/>
              <a:t> review</a:t>
            </a:r>
          </a:p>
          <a:p>
            <a:pPr marL="342900" indent="-177800">
              <a:spcBef>
                <a:spcPts val="0"/>
              </a:spcBef>
              <a:buSzPts val="2800"/>
            </a:pPr>
            <a:r>
              <a:rPr lang="en-US" sz="2800" dirty="0"/>
              <a:t>Rates are overall similar to those from 2022</a:t>
            </a:r>
            <a:endParaRPr lang="en-US" dirty="0"/>
          </a:p>
        </p:txBody>
      </p:sp>
    </p:spTree>
    <p:extLst>
      <p:ext uri="{BB962C8B-B14F-4D97-AF65-F5344CB8AC3E}">
        <p14:creationId xmlns:p14="http://schemas.microsoft.com/office/powerpoint/2010/main" val="1728586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50" name="Google Shape;850;p28"/>
          <p:cNvSpPr txBox="1">
            <a:spLocks noGrp="1"/>
          </p:cNvSpPr>
          <p:nvPr>
            <p:ph type="body" idx="1"/>
          </p:nvPr>
        </p:nvSpPr>
        <p:spPr>
          <a:xfrm>
            <a:off x="138223" y="1465263"/>
            <a:ext cx="8718698" cy="5055458"/>
          </a:xfrm>
          <a:prstGeom prst="rect">
            <a:avLst/>
          </a:prstGeom>
          <a:noFill/>
          <a:ln>
            <a:noFill/>
          </a:ln>
        </p:spPr>
        <p:txBody>
          <a:bodyPr spcFirstLastPara="1" wrap="square" lIns="91425" tIns="91425" rIns="91425" bIns="91425" anchor="t" anchorCtr="0">
            <a:normAutofit/>
          </a:bodyPr>
          <a:lstStyle/>
          <a:p>
            <a:pPr marL="342900" marR="0" lvl="0" indent="-177800" algn="l" rtl="0">
              <a:lnSpc>
                <a:spcPct val="100000"/>
              </a:lnSpc>
              <a:spcBef>
                <a:spcPts val="0"/>
              </a:spcBef>
              <a:spcAft>
                <a:spcPts val="0"/>
              </a:spcAft>
              <a:buClr>
                <a:schemeClr val="lt1"/>
              </a:buClr>
              <a:buSzPts val="2800"/>
              <a:buFont typeface="Arial"/>
              <a:buChar char="•"/>
            </a:pPr>
            <a:r>
              <a:rPr lang="en-US" sz="2800" dirty="0"/>
              <a:t>Validation with VIIRS uses the same overall procedures as the deep dive validation</a:t>
            </a:r>
          </a:p>
          <a:p>
            <a:pPr marL="342900" marR="0" lvl="0" indent="-177800" algn="l" rtl="0">
              <a:lnSpc>
                <a:spcPct val="100000"/>
              </a:lnSpc>
              <a:spcBef>
                <a:spcPts val="0"/>
              </a:spcBef>
              <a:spcAft>
                <a:spcPts val="0"/>
              </a:spcAft>
              <a:buClr>
                <a:schemeClr val="lt1"/>
              </a:buClr>
              <a:buSzPts val="2800"/>
              <a:buFont typeface="Arial"/>
              <a:buChar char="•"/>
            </a:pPr>
            <a:r>
              <a:rPr lang="en-US" sz="2800" dirty="0"/>
              <a:t>The Enterprise Fire (</a:t>
            </a:r>
            <a:r>
              <a:rPr lang="en-US" sz="2800" dirty="0" err="1"/>
              <a:t>eFire</a:t>
            </a:r>
            <a:r>
              <a:rPr lang="en-US" sz="2800" dirty="0"/>
              <a:t>) implementation of the FDC is very similar but has some relevant differences that lead to better performance</a:t>
            </a:r>
          </a:p>
          <a:p>
            <a:pPr marL="342900" marR="0" lvl="0" indent="-177800" algn="l" rtl="0">
              <a:lnSpc>
                <a:spcPct val="100000"/>
              </a:lnSpc>
              <a:spcBef>
                <a:spcPts val="0"/>
              </a:spcBef>
              <a:spcAft>
                <a:spcPts val="0"/>
              </a:spcAft>
              <a:buClr>
                <a:schemeClr val="lt1"/>
              </a:buClr>
              <a:buSzPts val="2800"/>
              <a:buFont typeface="Arial"/>
              <a:buChar char="•"/>
            </a:pPr>
            <a:r>
              <a:rPr lang="en-US" sz="2800" dirty="0" err="1"/>
              <a:t>eFire</a:t>
            </a:r>
            <a:r>
              <a:rPr lang="en-US" sz="2800" dirty="0"/>
              <a:t> utilizes a more strict solar glint screen, which cuts out a large number of false positives</a:t>
            </a:r>
          </a:p>
          <a:p>
            <a:pPr marL="342900" marR="0" lvl="0" indent="-177800" algn="l" rtl="0">
              <a:lnSpc>
                <a:spcPct val="100000"/>
              </a:lnSpc>
              <a:spcBef>
                <a:spcPts val="0"/>
              </a:spcBef>
              <a:spcAft>
                <a:spcPts val="0"/>
              </a:spcAft>
              <a:buClr>
                <a:schemeClr val="lt1"/>
              </a:buClr>
              <a:buSzPts val="2800"/>
              <a:buFont typeface="Arial"/>
              <a:buChar char="•"/>
            </a:pPr>
            <a:r>
              <a:rPr lang="en-US" sz="2800" dirty="0"/>
              <a:t>VIIRS results are somewhat better than deep dive results: larger datasets, different times of day, and match radius is more forgiving due to VIIRS pixel size</a:t>
            </a:r>
            <a:endParaRPr sz="2800" dirty="0"/>
          </a:p>
          <a:p>
            <a:pPr marL="342900" marR="0" lvl="0" indent="0" algn="l" rtl="0">
              <a:lnSpc>
                <a:spcPct val="100000"/>
              </a:lnSpc>
              <a:spcBef>
                <a:spcPts val="640"/>
              </a:spcBef>
              <a:spcAft>
                <a:spcPts val="0"/>
              </a:spcAft>
              <a:buClr>
                <a:schemeClr val="lt1"/>
              </a:buClr>
              <a:buSzPts val="3200"/>
              <a:buFont typeface="Arial"/>
              <a:buNone/>
            </a:pPr>
            <a:endParaRPr dirty="0"/>
          </a:p>
        </p:txBody>
      </p:sp>
      <p:sp>
        <p:nvSpPr>
          <p:cNvPr id="4" name="Google Shape;884;g162b27c1d24_0_56">
            <a:extLst>
              <a:ext uri="{FF2B5EF4-FFF2-40B4-BE49-F238E27FC236}">
                <a16:creationId xmlns:a16="http://schemas.microsoft.com/office/drawing/2014/main" id="{CCBC82EC-0F8A-5922-3F6E-0965ABFB98E2}"/>
              </a:ext>
            </a:extLst>
          </p:cNvPr>
          <p:cNvSpPr txBox="1">
            <a:spLocks noGrp="1"/>
          </p:cNvSpPr>
          <p:nvPr>
            <p:ph type="title"/>
          </p:nvPr>
        </p:nvSpPr>
        <p:spPr>
          <a:xfrm>
            <a:off x="1564350" y="288575"/>
            <a:ext cx="5961300" cy="85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400" dirty="0"/>
              <a:t>VIIRS Validation of G18 FDC and </a:t>
            </a:r>
            <a:r>
              <a:rPr lang="en-US" sz="2400" dirty="0" err="1"/>
              <a:t>eFire</a:t>
            </a:r>
            <a:endParaRPr sz="2400" dirty="0"/>
          </a:p>
        </p:txBody>
      </p:sp>
    </p:spTree>
    <p:extLst>
      <p:ext uri="{BB962C8B-B14F-4D97-AF65-F5344CB8AC3E}">
        <p14:creationId xmlns:p14="http://schemas.microsoft.com/office/powerpoint/2010/main" val="713498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pic>
        <p:nvPicPr>
          <p:cNvPr id="883" name="Google Shape;883;g162b27c1d24_0_56"/>
          <p:cNvPicPr preferRelativeResize="0"/>
          <p:nvPr/>
        </p:nvPicPr>
        <p:blipFill rotWithShape="1">
          <a:blip r:embed="rId3">
            <a:alphaModFix/>
          </a:blip>
          <a:srcRect/>
          <a:stretch/>
        </p:blipFill>
        <p:spPr>
          <a:xfrm>
            <a:off x="0" y="1318437"/>
            <a:ext cx="9144000" cy="5423884"/>
          </a:xfrm>
          <a:prstGeom prst="rect">
            <a:avLst/>
          </a:prstGeom>
          <a:noFill/>
          <a:ln>
            <a:noFill/>
          </a:ln>
        </p:spPr>
      </p:pic>
      <p:sp>
        <p:nvSpPr>
          <p:cNvPr id="884" name="Google Shape;884;g162b27c1d24_0_56"/>
          <p:cNvSpPr txBox="1">
            <a:spLocks noGrp="1"/>
          </p:cNvSpPr>
          <p:nvPr>
            <p:ph type="title"/>
          </p:nvPr>
        </p:nvSpPr>
        <p:spPr>
          <a:xfrm>
            <a:off x="1564350" y="288575"/>
            <a:ext cx="5961300" cy="853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400" dirty="0"/>
              <a:t>VIIRS Validation of G18 FDC and </a:t>
            </a:r>
            <a:r>
              <a:rPr lang="en-US" sz="2400" dirty="0" err="1"/>
              <a:t>eFire</a:t>
            </a:r>
            <a:endParaRPr sz="2400" dirty="0"/>
          </a:p>
        </p:txBody>
      </p:sp>
      <p:sp>
        <p:nvSpPr>
          <p:cNvPr id="885" name="Google Shape;885;g162b27c1d24_0_56"/>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34</a:t>
            </a:fld>
            <a:endParaRPr sz="1400">
              <a:solidFill>
                <a:srgbClr val="000000"/>
              </a:solidFill>
              <a:latin typeface="Arial"/>
              <a:ea typeface="Arial"/>
              <a:cs typeface="Arial"/>
              <a:sym typeface="Arial"/>
            </a:endParaRPr>
          </a:p>
        </p:txBody>
      </p:sp>
      <p:sp>
        <p:nvSpPr>
          <p:cNvPr id="886" name="Google Shape;886;g162b27c1d24_0_56"/>
          <p:cNvSpPr/>
          <p:nvPr/>
        </p:nvSpPr>
        <p:spPr>
          <a:xfrm>
            <a:off x="8420986" y="3846130"/>
            <a:ext cx="723000" cy="25584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31"/>
          <p:cNvSpPr txBox="1">
            <a:spLocks noGrp="1"/>
          </p:cNvSpPr>
          <p:nvPr>
            <p:ph type="title"/>
          </p:nvPr>
        </p:nvSpPr>
        <p:spPr>
          <a:xfrm>
            <a:off x="1052623" y="288575"/>
            <a:ext cx="7102549" cy="85379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t>True Positives</a:t>
            </a:r>
            <a:br>
              <a:rPr lang="en-US"/>
            </a:br>
            <a:r>
              <a:rPr lang="en-US"/>
              <a:t>Oak Fire (2022)</a:t>
            </a:r>
            <a:endParaRPr/>
          </a:p>
        </p:txBody>
      </p:sp>
      <p:sp>
        <p:nvSpPr>
          <p:cNvPr id="893" name="Google Shape;893;p31"/>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35</a:t>
            </a:fld>
            <a:endParaRPr sz="1400">
              <a:solidFill>
                <a:srgbClr val="000000"/>
              </a:solidFill>
              <a:latin typeface="Arial"/>
              <a:ea typeface="Arial"/>
              <a:cs typeface="Arial"/>
              <a:sym typeface="Arial"/>
            </a:endParaRPr>
          </a:p>
        </p:txBody>
      </p:sp>
      <p:pic>
        <p:nvPicPr>
          <p:cNvPr id="894" name="Google Shape;894;p31"/>
          <p:cNvPicPr preferRelativeResize="0"/>
          <p:nvPr/>
        </p:nvPicPr>
        <p:blipFill rotWithShape="1">
          <a:blip r:embed="rId3">
            <a:alphaModFix/>
          </a:blip>
          <a:srcRect/>
          <a:stretch/>
        </p:blipFill>
        <p:spPr>
          <a:xfrm>
            <a:off x="5759734" y="2327554"/>
            <a:ext cx="3384265" cy="3196946"/>
          </a:xfrm>
          <a:prstGeom prst="rect">
            <a:avLst/>
          </a:prstGeom>
          <a:noFill/>
          <a:ln>
            <a:noFill/>
          </a:ln>
        </p:spPr>
      </p:pic>
      <p:pic>
        <p:nvPicPr>
          <p:cNvPr id="895" name="Google Shape;895;p31"/>
          <p:cNvPicPr preferRelativeResize="0"/>
          <p:nvPr/>
        </p:nvPicPr>
        <p:blipFill rotWithShape="1">
          <a:blip r:embed="rId4">
            <a:alphaModFix/>
          </a:blip>
          <a:srcRect/>
          <a:stretch/>
        </p:blipFill>
        <p:spPr>
          <a:xfrm>
            <a:off x="5759735" y="1423486"/>
            <a:ext cx="3384265" cy="904068"/>
          </a:xfrm>
          <a:prstGeom prst="rect">
            <a:avLst/>
          </a:prstGeom>
          <a:noFill/>
          <a:ln>
            <a:noFill/>
          </a:ln>
        </p:spPr>
      </p:pic>
      <p:pic>
        <p:nvPicPr>
          <p:cNvPr id="896" name="Google Shape;896;p31"/>
          <p:cNvPicPr preferRelativeResize="0"/>
          <p:nvPr/>
        </p:nvPicPr>
        <p:blipFill rotWithShape="1">
          <a:blip r:embed="rId5">
            <a:alphaModFix/>
          </a:blip>
          <a:srcRect/>
          <a:stretch/>
        </p:blipFill>
        <p:spPr>
          <a:xfrm>
            <a:off x="122843" y="1423486"/>
            <a:ext cx="5636891" cy="53553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32"/>
          <p:cNvSpPr txBox="1">
            <a:spLocks noGrp="1"/>
          </p:cNvSpPr>
          <p:nvPr>
            <p:ph type="title"/>
          </p:nvPr>
        </p:nvSpPr>
        <p:spPr>
          <a:xfrm>
            <a:off x="1148317" y="288575"/>
            <a:ext cx="7017488" cy="85379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t>True Positives</a:t>
            </a:r>
            <a:br>
              <a:rPr lang="en-US"/>
            </a:br>
            <a:r>
              <a:rPr lang="en-US"/>
              <a:t>Recent big Fire near Willow Creek Ranch</a:t>
            </a:r>
            <a:br>
              <a:rPr lang="en-US"/>
            </a:br>
            <a:endParaRPr/>
          </a:p>
        </p:txBody>
      </p:sp>
      <p:sp>
        <p:nvSpPr>
          <p:cNvPr id="903" name="Google Shape;903;p32"/>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FFFFFF"/>
              </a:buClr>
              <a:buSzPts val="1800"/>
              <a:buFont typeface="Arial"/>
              <a:buNone/>
            </a:pPr>
            <a:r>
              <a:rPr lang="en-US"/>
              <a:t>https://www.actionnewsnow.com/news/fire-watch/barnes-fire-burns-5-500-acres-in-modoc-county-evacuations-remain/article_50ad32ce-30a0-11ed-9a1d-9fa7b54b545c.html</a:t>
            </a:r>
            <a:endParaRPr/>
          </a:p>
        </p:txBody>
      </p:sp>
      <p:sp>
        <p:nvSpPr>
          <p:cNvPr id="904" name="Google Shape;904;p32"/>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36</a:t>
            </a:fld>
            <a:endParaRPr sz="1400">
              <a:solidFill>
                <a:srgbClr val="000000"/>
              </a:solidFill>
              <a:latin typeface="Arial"/>
              <a:ea typeface="Arial"/>
              <a:cs typeface="Arial"/>
              <a:sym typeface="Arial"/>
            </a:endParaRPr>
          </a:p>
        </p:txBody>
      </p:sp>
      <p:pic>
        <p:nvPicPr>
          <p:cNvPr id="905" name="Google Shape;905;p32"/>
          <p:cNvPicPr preferRelativeResize="0"/>
          <p:nvPr/>
        </p:nvPicPr>
        <p:blipFill rotWithShape="1">
          <a:blip r:embed="rId3">
            <a:alphaModFix/>
          </a:blip>
          <a:srcRect/>
          <a:stretch/>
        </p:blipFill>
        <p:spPr>
          <a:xfrm>
            <a:off x="4822153" y="2435637"/>
            <a:ext cx="4199001" cy="2668385"/>
          </a:xfrm>
          <a:prstGeom prst="rect">
            <a:avLst/>
          </a:prstGeom>
          <a:noFill/>
          <a:ln>
            <a:noFill/>
          </a:ln>
        </p:spPr>
      </p:pic>
      <p:pic>
        <p:nvPicPr>
          <p:cNvPr id="906" name="Google Shape;906;p32"/>
          <p:cNvPicPr preferRelativeResize="0"/>
          <p:nvPr/>
        </p:nvPicPr>
        <p:blipFill rotWithShape="1">
          <a:blip r:embed="rId4">
            <a:alphaModFix/>
          </a:blip>
          <a:srcRect/>
          <a:stretch/>
        </p:blipFill>
        <p:spPr>
          <a:xfrm>
            <a:off x="4761044" y="3123833"/>
            <a:ext cx="4321220" cy="3681478"/>
          </a:xfrm>
          <a:prstGeom prst="rect">
            <a:avLst/>
          </a:prstGeom>
          <a:noFill/>
          <a:ln>
            <a:noFill/>
          </a:ln>
        </p:spPr>
      </p:pic>
      <p:pic>
        <p:nvPicPr>
          <p:cNvPr id="907" name="Google Shape;907;p32"/>
          <p:cNvPicPr preferRelativeResize="0"/>
          <p:nvPr/>
        </p:nvPicPr>
        <p:blipFill rotWithShape="1">
          <a:blip r:embed="rId5">
            <a:alphaModFix/>
          </a:blip>
          <a:srcRect/>
          <a:stretch/>
        </p:blipFill>
        <p:spPr>
          <a:xfrm>
            <a:off x="4822154" y="2910637"/>
            <a:ext cx="4199000" cy="426392"/>
          </a:xfrm>
          <a:prstGeom prst="rect">
            <a:avLst/>
          </a:prstGeom>
          <a:noFill/>
          <a:ln>
            <a:noFill/>
          </a:ln>
        </p:spPr>
      </p:pic>
      <p:pic>
        <p:nvPicPr>
          <p:cNvPr id="908" name="Google Shape;908;p32"/>
          <p:cNvPicPr preferRelativeResize="0"/>
          <p:nvPr/>
        </p:nvPicPr>
        <p:blipFill rotWithShape="1">
          <a:blip r:embed="rId6">
            <a:alphaModFix/>
          </a:blip>
          <a:srcRect/>
          <a:stretch/>
        </p:blipFill>
        <p:spPr>
          <a:xfrm>
            <a:off x="189859" y="2598214"/>
            <a:ext cx="4321220" cy="410542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33"/>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t>Known Issues:</a:t>
            </a:r>
            <a:br>
              <a:rPr lang="en-US"/>
            </a:br>
            <a:r>
              <a:rPr lang="en-US"/>
              <a:t>Reflections from solar panels</a:t>
            </a:r>
            <a:endParaRPr/>
          </a:p>
        </p:txBody>
      </p:sp>
      <p:sp>
        <p:nvSpPr>
          <p:cNvPr id="915" name="Google Shape;915;p33"/>
          <p:cNvSpPr txBox="1">
            <a:spLocks noGrp="1"/>
          </p:cNvSpPr>
          <p:nvPr>
            <p:ph type="body" idx="1"/>
          </p:nvPr>
        </p:nvSpPr>
        <p:spPr>
          <a:xfrm>
            <a:off x="5753062" y="1372428"/>
            <a:ext cx="3215706" cy="2155875"/>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2000"/>
              <a:buNone/>
            </a:pPr>
            <a:r>
              <a:rPr lang="en-US" sz="2000" dirty="0"/>
              <a:t>False Alarm :</a:t>
            </a:r>
            <a:endParaRPr dirty="0"/>
          </a:p>
          <a:p>
            <a:pPr marL="0" lvl="0" indent="0" algn="ctr" rtl="0">
              <a:lnSpc>
                <a:spcPct val="115000"/>
              </a:lnSpc>
              <a:spcBef>
                <a:spcPts val="1600"/>
              </a:spcBef>
              <a:spcAft>
                <a:spcPts val="0"/>
              </a:spcAft>
              <a:buSzPts val="2000"/>
              <a:buNone/>
            </a:pPr>
            <a:r>
              <a:rPr lang="en-US" sz="2000" dirty="0"/>
              <a:t>Solar Panels in California</a:t>
            </a:r>
          </a:p>
          <a:p>
            <a:pPr marL="0" lvl="0" indent="0" algn="ctr" rtl="0">
              <a:lnSpc>
                <a:spcPct val="115000"/>
              </a:lnSpc>
              <a:spcBef>
                <a:spcPts val="1600"/>
              </a:spcBef>
              <a:spcAft>
                <a:spcPts val="0"/>
              </a:spcAft>
              <a:buSzPts val="2000"/>
              <a:buNone/>
            </a:pPr>
            <a:r>
              <a:rPr lang="en-US" sz="2000" dirty="0"/>
              <a:t>(Topaz)</a:t>
            </a:r>
            <a:endParaRPr dirty="0"/>
          </a:p>
          <a:p>
            <a:pPr marL="0" marR="0" lvl="0" indent="0" algn="l" rtl="0">
              <a:lnSpc>
                <a:spcPct val="115000"/>
              </a:lnSpc>
              <a:spcBef>
                <a:spcPts val="1600"/>
              </a:spcBef>
              <a:spcAft>
                <a:spcPts val="0"/>
              </a:spcAft>
              <a:buClr>
                <a:srgbClr val="FFFFFF"/>
              </a:buClr>
              <a:buSzPts val="1800"/>
              <a:buFont typeface="Arial"/>
              <a:buNone/>
            </a:pPr>
            <a:endParaRPr dirty="0"/>
          </a:p>
        </p:txBody>
      </p:sp>
      <p:pic>
        <p:nvPicPr>
          <p:cNvPr id="916" name="Google Shape;916;p33"/>
          <p:cNvPicPr preferRelativeResize="0"/>
          <p:nvPr/>
        </p:nvPicPr>
        <p:blipFill rotWithShape="1">
          <a:blip r:embed="rId3">
            <a:alphaModFix/>
          </a:blip>
          <a:srcRect/>
          <a:stretch/>
        </p:blipFill>
        <p:spPr>
          <a:xfrm>
            <a:off x="5753062" y="2988017"/>
            <a:ext cx="3215707" cy="3030266"/>
          </a:xfrm>
          <a:prstGeom prst="rect">
            <a:avLst/>
          </a:prstGeom>
          <a:noFill/>
          <a:ln>
            <a:noFill/>
          </a:ln>
        </p:spPr>
      </p:pic>
      <p:pic>
        <p:nvPicPr>
          <p:cNvPr id="917" name="Google Shape;917;p33"/>
          <p:cNvPicPr preferRelativeResize="0"/>
          <p:nvPr/>
        </p:nvPicPr>
        <p:blipFill rotWithShape="1">
          <a:blip r:embed="rId4">
            <a:alphaModFix/>
          </a:blip>
          <a:srcRect/>
          <a:stretch/>
        </p:blipFill>
        <p:spPr>
          <a:xfrm>
            <a:off x="122845" y="1372428"/>
            <a:ext cx="5504957" cy="523005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g162b27c1d24_0_30"/>
          <p:cNvSpPr txBox="1">
            <a:spLocks noGrp="1"/>
          </p:cNvSpPr>
          <p:nvPr>
            <p:ph type="body" idx="1"/>
          </p:nvPr>
        </p:nvSpPr>
        <p:spPr>
          <a:xfrm>
            <a:off x="311700" y="1536633"/>
            <a:ext cx="4088400" cy="455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FFFFFF"/>
              </a:buClr>
              <a:buSzPts val="1800"/>
              <a:buFont typeface="Arial"/>
              <a:buNone/>
            </a:pPr>
            <a:r>
              <a:rPr lang="en-US"/>
              <a:t>Animation of the FDC Mask</a:t>
            </a:r>
            <a:endParaRPr/>
          </a:p>
          <a:p>
            <a:pPr marL="0" marR="0" lvl="0" indent="0" algn="ctr" rtl="0">
              <a:lnSpc>
                <a:spcPct val="115000"/>
              </a:lnSpc>
              <a:spcBef>
                <a:spcPts val="0"/>
              </a:spcBef>
              <a:spcAft>
                <a:spcPts val="0"/>
              </a:spcAft>
              <a:buClr>
                <a:srgbClr val="FFFFFF"/>
              </a:buClr>
              <a:buSzPts val="1800"/>
              <a:buFont typeface="Arial"/>
              <a:buNone/>
            </a:pPr>
            <a:r>
              <a:rPr lang="en-US"/>
              <a:t>(9:50Z – 14:40Z)</a:t>
            </a:r>
            <a:endParaRPr/>
          </a:p>
          <a:p>
            <a:pPr marL="0" marR="0" lvl="0" indent="0" algn="l" rtl="0">
              <a:lnSpc>
                <a:spcPct val="115000"/>
              </a:lnSpc>
              <a:spcBef>
                <a:spcPts val="1600"/>
              </a:spcBef>
              <a:spcAft>
                <a:spcPts val="0"/>
              </a:spcAft>
              <a:buClr>
                <a:srgbClr val="FFFFFF"/>
              </a:buClr>
              <a:buSzPts val="1800"/>
              <a:buFont typeface="Arial"/>
              <a:buNone/>
            </a:pPr>
            <a:r>
              <a:rPr lang="en-US"/>
              <a:t>Large numbers of false positives are present in areas where forward scattering of sunlight off of clouds, water, and some surfaces is strongest</a:t>
            </a:r>
            <a:endParaRPr/>
          </a:p>
        </p:txBody>
      </p:sp>
      <p:sp>
        <p:nvSpPr>
          <p:cNvPr id="925" name="Google Shape;925;g162b27c1d24_0_30"/>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38</a:t>
            </a:fld>
            <a:endParaRPr sz="1400">
              <a:solidFill>
                <a:srgbClr val="000000"/>
              </a:solidFill>
              <a:latin typeface="Arial"/>
              <a:ea typeface="Arial"/>
              <a:cs typeface="Arial"/>
              <a:sym typeface="Arial"/>
            </a:endParaRPr>
          </a:p>
        </p:txBody>
      </p:sp>
      <p:pic>
        <p:nvPicPr>
          <p:cNvPr id="926" name="Google Shape;926;g162b27c1d24_0_30"/>
          <p:cNvPicPr preferRelativeResize="0"/>
          <p:nvPr/>
        </p:nvPicPr>
        <p:blipFill>
          <a:blip r:embed="rId3"/>
          <a:srcRect/>
          <a:stretch/>
        </p:blipFill>
        <p:spPr>
          <a:xfrm>
            <a:off x="4400175" y="1536633"/>
            <a:ext cx="4346631" cy="4680987"/>
          </a:xfrm>
          <a:prstGeom prst="rect">
            <a:avLst/>
          </a:prstGeom>
          <a:noFill/>
          <a:ln>
            <a:noFill/>
          </a:ln>
        </p:spPr>
      </p:pic>
      <p:sp>
        <p:nvSpPr>
          <p:cNvPr id="927" name="Google Shape;927;g162b27c1d24_0_30"/>
          <p:cNvSpPr txBox="1"/>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Arial"/>
                <a:ea typeface="Arial"/>
                <a:cs typeface="Arial"/>
                <a:sym typeface="Arial"/>
              </a:rPr>
              <a:t>Known Issues:</a:t>
            </a:r>
            <a:endParaRPr/>
          </a:p>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Arial"/>
                <a:ea typeface="Arial"/>
                <a:cs typeface="Arial"/>
                <a:sym typeface="Arial"/>
              </a:rPr>
              <a:t>Reflections from clouds, surface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pic>
        <p:nvPicPr>
          <p:cNvPr id="933" name="Google Shape;933;p29"/>
          <p:cNvPicPr preferRelativeResize="0"/>
          <p:nvPr/>
        </p:nvPicPr>
        <p:blipFill>
          <a:blip r:embed="rId3"/>
          <a:srcRect/>
          <a:stretch/>
        </p:blipFill>
        <p:spPr>
          <a:xfrm>
            <a:off x="4400175" y="1536633"/>
            <a:ext cx="4346631" cy="4680987"/>
          </a:xfrm>
          <a:prstGeom prst="rect">
            <a:avLst/>
          </a:prstGeom>
          <a:noFill/>
          <a:ln>
            <a:noFill/>
          </a:ln>
        </p:spPr>
      </p:pic>
      <p:sp>
        <p:nvSpPr>
          <p:cNvPr id="934" name="Google Shape;934;p29"/>
          <p:cNvSpPr txBox="1">
            <a:spLocks noGrp="1"/>
          </p:cNvSpPr>
          <p:nvPr>
            <p:ph type="body" idx="1"/>
          </p:nvPr>
        </p:nvSpPr>
        <p:spPr>
          <a:xfrm>
            <a:off x="311700" y="1536633"/>
            <a:ext cx="4088400" cy="455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FFFFFF"/>
              </a:buClr>
              <a:buSzPts val="1800"/>
              <a:buFont typeface="Arial"/>
              <a:buNone/>
            </a:pPr>
            <a:r>
              <a:rPr lang="en-US"/>
              <a:t>Animation of the eFire Mask</a:t>
            </a:r>
            <a:endParaRPr/>
          </a:p>
          <a:p>
            <a:pPr marL="0" marR="0" lvl="0" indent="0" algn="ctr" rtl="0">
              <a:lnSpc>
                <a:spcPct val="115000"/>
              </a:lnSpc>
              <a:spcBef>
                <a:spcPts val="0"/>
              </a:spcBef>
              <a:spcAft>
                <a:spcPts val="0"/>
              </a:spcAft>
              <a:buClr>
                <a:srgbClr val="FFFFFF"/>
              </a:buClr>
              <a:buSzPts val="1800"/>
              <a:buFont typeface="Arial"/>
              <a:buNone/>
            </a:pPr>
            <a:r>
              <a:rPr lang="en-US"/>
              <a:t>(9:50Z – 14:40Z)</a:t>
            </a:r>
            <a:endParaRPr/>
          </a:p>
          <a:p>
            <a:pPr marL="0" marR="0" lvl="0" indent="0" algn="l" rtl="0">
              <a:lnSpc>
                <a:spcPct val="115000"/>
              </a:lnSpc>
              <a:spcBef>
                <a:spcPts val="1600"/>
              </a:spcBef>
              <a:spcAft>
                <a:spcPts val="0"/>
              </a:spcAft>
              <a:buClr>
                <a:srgbClr val="FFFFFF"/>
              </a:buClr>
              <a:buSzPts val="1800"/>
              <a:buFont typeface="Arial"/>
              <a:buNone/>
            </a:pPr>
            <a:r>
              <a:rPr lang="en-US"/>
              <a:t>While virtually the same as the FDC in many respects, eFire employs a more strict glint screen, which slashes the number of false positives due to forward scattering.</a:t>
            </a:r>
            <a:endParaRPr/>
          </a:p>
        </p:txBody>
      </p:sp>
      <p:sp>
        <p:nvSpPr>
          <p:cNvPr id="935" name="Google Shape;935;p29"/>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39</a:t>
            </a:fld>
            <a:endParaRPr sz="1400">
              <a:solidFill>
                <a:srgbClr val="000000"/>
              </a:solidFill>
              <a:latin typeface="Arial"/>
              <a:ea typeface="Arial"/>
              <a:cs typeface="Arial"/>
              <a:sym typeface="Arial"/>
            </a:endParaRPr>
          </a:p>
        </p:txBody>
      </p:sp>
      <p:sp>
        <p:nvSpPr>
          <p:cNvPr id="936" name="Google Shape;936;p29"/>
          <p:cNvSpPr txBox="1"/>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Arial"/>
                <a:ea typeface="Arial"/>
                <a:cs typeface="Arial"/>
                <a:sym typeface="Arial"/>
              </a:rPr>
              <a:t>Known Issues:</a:t>
            </a:r>
            <a:endParaRPr/>
          </a:p>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Arial"/>
                <a:ea typeface="Arial"/>
                <a:cs typeface="Arial"/>
                <a:sym typeface="Arial"/>
              </a:rPr>
              <a:t>Reflections from clouds, surface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
          <p:cNvSpPr txBox="1">
            <a:spLocks noGrp="1"/>
          </p:cNvSpPr>
          <p:nvPr>
            <p:ph type="title"/>
          </p:nvPr>
        </p:nvSpPr>
        <p:spPr>
          <a:xfrm>
            <a:off x="457200" y="41516"/>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SzPts val="800"/>
              <a:buNone/>
            </a:pPr>
            <a:r>
              <a:rPr lang="en-US" sz="3200" b="0" i="0" u="none" strike="noStrike" cap="none">
                <a:solidFill>
                  <a:schemeClr val="lt1"/>
                </a:solidFill>
                <a:latin typeface="Calibri"/>
                <a:ea typeface="Calibri"/>
                <a:cs typeface="Calibri"/>
                <a:sym typeface="Calibri"/>
              </a:rPr>
              <a:t>Product Overview: Specifications</a:t>
            </a:r>
            <a:endParaRPr/>
          </a:p>
        </p:txBody>
      </p:sp>
      <p:sp>
        <p:nvSpPr>
          <p:cNvPr id="350" name="Google Shape;350;p4"/>
          <p:cNvSpPr txBox="1"/>
          <p:nvPr/>
        </p:nvSpPr>
        <p:spPr>
          <a:xfrm>
            <a:off x="198783" y="1152939"/>
            <a:ext cx="3966821" cy="536271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Calibri"/>
                <a:ea typeface="Calibri"/>
                <a:cs typeface="Calibri"/>
                <a:sym typeface="Calibri"/>
              </a:rPr>
              <a:t>Writing requirements for a satellite fire product is challenging given the lack of reliable truth data for fires.  The requirement for the FDCA was crafted in terms of brightness temperature in band 7, which was interpreted to mean that fire characteristics combined with the background temperature estimate would recreate the band 7 brightness temperature within 2 K.  The algorithm meets this requirement by design, characteristics are calculated by a recursion that recreates the input values to within &lt;0.001 K.</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800"/>
              </a:spcBef>
              <a:spcAft>
                <a:spcPts val="0"/>
              </a:spcAft>
              <a:buClr>
                <a:schemeClr val="lt1"/>
              </a:buClr>
              <a:buSzPts val="1400"/>
              <a:buFont typeface="Arial"/>
              <a:buNone/>
            </a:pPr>
            <a:r>
              <a:rPr lang="en-US" sz="1400" b="0" i="0" u="none" strike="noStrike" cap="none" dirty="0">
                <a:solidFill>
                  <a:schemeClr val="lt1"/>
                </a:solidFill>
                <a:latin typeface="Calibri"/>
                <a:ea typeface="Calibri"/>
                <a:cs typeface="Calibri"/>
                <a:sym typeface="Calibri"/>
              </a:rPr>
              <a:t>In order to assure adequate product quality, user reviews in the Provisional and Validation Review stages are critical.  Their acceptance of the product’s quality is the most important threshold.  Since these requirements were written there has been advancement in terms of quantitative assessment of satellite fire products, techniques that are applied in the deep-dive analysis tool which will feature in later reviews.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800"/>
              </a:spcBef>
              <a:spcAft>
                <a:spcPts val="0"/>
              </a:spcAft>
              <a:buClr>
                <a:schemeClr val="lt1"/>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51" name="Google Shape;351;p4"/>
          <p:cNvPicPr preferRelativeResize="0"/>
          <p:nvPr/>
        </p:nvPicPr>
        <p:blipFill rotWithShape="1">
          <a:blip r:embed="rId3">
            <a:alphaModFix/>
          </a:blip>
          <a:srcRect/>
          <a:stretch/>
        </p:blipFill>
        <p:spPr>
          <a:xfrm>
            <a:off x="4200943" y="1395118"/>
            <a:ext cx="4818381" cy="4909930"/>
          </a:xfrm>
          <a:prstGeom prst="rect">
            <a:avLst/>
          </a:prstGeom>
          <a:noFill/>
          <a:ln>
            <a:noFill/>
          </a:ln>
        </p:spPr>
      </p:pic>
      <p:sp>
        <p:nvSpPr>
          <p:cNvPr id="352" name="Google Shape;352;p4"/>
          <p:cNvSpPr txBox="1"/>
          <p:nvPr/>
        </p:nvSpPr>
        <p:spPr>
          <a:xfrm>
            <a:off x="4331453" y="1133508"/>
            <a:ext cx="4416594"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100"/>
              <a:buFont typeface="Arial"/>
              <a:buNone/>
            </a:pPr>
            <a:r>
              <a:rPr lang="en-US" sz="900" b="0" i="0" u="none" strike="noStrike" cap="none" dirty="0">
                <a:solidFill>
                  <a:schemeClr val="lt1"/>
                </a:solidFill>
                <a:latin typeface="Arial"/>
                <a:ea typeface="Arial"/>
                <a:cs typeface="Arial"/>
                <a:sym typeface="Arial"/>
              </a:rPr>
              <a:t>CONUS, MESO, and FD (and Mode 3, 4, and 6) requirements are the same:</a:t>
            </a:r>
            <a:endParaRPr sz="1050" b="0" i="0" u="none" strike="noStrike" cap="none" dirty="0">
              <a:solidFill>
                <a:srgbClr val="000000"/>
              </a:solidFill>
              <a:latin typeface="Arial"/>
              <a:ea typeface="Arial"/>
              <a:cs typeface="Arial"/>
              <a:sym typeface="Arial"/>
            </a:endParaRPr>
          </a:p>
        </p:txBody>
      </p:sp>
      <p:sp>
        <p:nvSpPr>
          <p:cNvPr id="353" name="Google Shape;353;p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4</a:t>
            </a:fld>
            <a:endParaRPr sz="1200">
              <a:solidFill>
                <a:srgbClr val="FFFFFF"/>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g162b27c1d24_0_81"/>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40</a:t>
            </a:fld>
            <a:endParaRPr sz="1400">
              <a:solidFill>
                <a:srgbClr val="000000"/>
              </a:solidFill>
              <a:latin typeface="Arial"/>
              <a:ea typeface="Arial"/>
              <a:cs typeface="Arial"/>
              <a:sym typeface="Arial"/>
            </a:endParaRPr>
          </a:p>
        </p:txBody>
      </p:sp>
      <p:pic>
        <p:nvPicPr>
          <p:cNvPr id="943" name="Google Shape;943;g162b27c1d24_0_81"/>
          <p:cNvPicPr preferRelativeResize="0"/>
          <p:nvPr/>
        </p:nvPicPr>
        <p:blipFill rotWithShape="1">
          <a:blip r:embed="rId3">
            <a:alphaModFix/>
          </a:blip>
          <a:srcRect/>
          <a:stretch/>
        </p:blipFill>
        <p:spPr>
          <a:xfrm>
            <a:off x="4476156" y="1331335"/>
            <a:ext cx="4574410" cy="4484673"/>
          </a:xfrm>
          <a:prstGeom prst="rect">
            <a:avLst/>
          </a:prstGeom>
          <a:noFill/>
          <a:ln>
            <a:noFill/>
          </a:ln>
        </p:spPr>
      </p:pic>
      <p:pic>
        <p:nvPicPr>
          <p:cNvPr id="944" name="Google Shape;944;g162b27c1d24_0_81"/>
          <p:cNvPicPr preferRelativeResize="0"/>
          <p:nvPr/>
        </p:nvPicPr>
        <p:blipFill rotWithShape="1">
          <a:blip r:embed="rId4">
            <a:alphaModFix/>
          </a:blip>
          <a:srcRect/>
          <a:stretch/>
        </p:blipFill>
        <p:spPr>
          <a:xfrm>
            <a:off x="0" y="1331335"/>
            <a:ext cx="4574410" cy="4484673"/>
          </a:xfrm>
          <a:prstGeom prst="rect">
            <a:avLst/>
          </a:prstGeom>
          <a:noFill/>
          <a:ln>
            <a:noFill/>
          </a:ln>
        </p:spPr>
      </p:pic>
      <p:sp>
        <p:nvSpPr>
          <p:cNvPr id="945" name="Google Shape;945;g162b27c1d24_0_81"/>
          <p:cNvSpPr/>
          <p:nvPr/>
        </p:nvSpPr>
        <p:spPr>
          <a:xfrm>
            <a:off x="7081285" y="1562986"/>
            <a:ext cx="1148400" cy="3615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6" name="Google Shape;946;g162b27c1d24_0_81"/>
          <p:cNvSpPr/>
          <p:nvPr/>
        </p:nvSpPr>
        <p:spPr>
          <a:xfrm>
            <a:off x="6189203" y="1775637"/>
            <a:ext cx="1148400" cy="33243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47" name="Google Shape;947;g162b27c1d24_0_81"/>
          <p:cNvSpPr txBox="1"/>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Arial"/>
                <a:ea typeface="Arial"/>
                <a:cs typeface="Arial"/>
                <a:sym typeface="Arial"/>
              </a:rPr>
              <a:t>Known Issues:</a:t>
            </a:r>
            <a:endParaRPr/>
          </a:p>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Arial"/>
                <a:ea typeface="Arial"/>
                <a:cs typeface="Arial"/>
                <a:sym typeface="Arial"/>
              </a:rPr>
              <a:t>Reflections from clouds, surface</a:t>
            </a:r>
            <a:endParaRPr/>
          </a:p>
        </p:txBody>
      </p:sp>
      <p:sp>
        <p:nvSpPr>
          <p:cNvPr id="948" name="Google Shape;948;g162b27c1d24_0_81"/>
          <p:cNvSpPr txBox="1"/>
          <p:nvPr/>
        </p:nvSpPr>
        <p:spPr>
          <a:xfrm>
            <a:off x="209267" y="6110639"/>
            <a:ext cx="87254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lt1"/>
                </a:solidFill>
                <a:latin typeface="Arial"/>
                <a:ea typeface="Arial"/>
                <a:cs typeface="Arial"/>
                <a:sym typeface="Arial"/>
              </a:rPr>
              <a:t>A time-time graph of the fire counts in the FDC vs EFIRE.  Note the different scales.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30"/>
          <p:cNvSpPr txBox="1">
            <a:spLocks noGrp="1"/>
          </p:cNvSpPr>
          <p:nvPr>
            <p:ph type="body" idx="1"/>
          </p:nvPr>
        </p:nvSpPr>
        <p:spPr>
          <a:xfrm>
            <a:off x="311700" y="1536633"/>
            <a:ext cx="3337433" cy="455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FFFFFF"/>
              </a:buClr>
              <a:buSzPts val="1800"/>
              <a:buFont typeface="Arial"/>
              <a:buNone/>
            </a:pPr>
            <a:r>
              <a:rPr lang="en-US"/>
              <a:t>Missed detection</a:t>
            </a:r>
            <a:endParaRPr/>
          </a:p>
          <a:p>
            <a:pPr marL="0" marR="0" lvl="0" indent="0" algn="l" rtl="0">
              <a:lnSpc>
                <a:spcPct val="115000"/>
              </a:lnSpc>
              <a:spcBef>
                <a:spcPts val="1600"/>
              </a:spcBef>
              <a:spcAft>
                <a:spcPts val="0"/>
              </a:spcAft>
              <a:buClr>
                <a:srgbClr val="FFFFFF"/>
              </a:buClr>
              <a:buSzPts val="1800"/>
              <a:buFont typeface="Arial"/>
              <a:buNone/>
            </a:pPr>
            <a:r>
              <a:rPr lang="en-US"/>
              <a:t>The validation process flags this ABI fire (temporally filtered processed fire) as a miss, despite proximity to a large Landsat fire.</a:t>
            </a:r>
            <a:endParaRPr/>
          </a:p>
        </p:txBody>
      </p:sp>
      <p:sp>
        <p:nvSpPr>
          <p:cNvPr id="955" name="Google Shape;955;p30"/>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41</a:t>
            </a:fld>
            <a:endParaRPr sz="1400">
              <a:solidFill>
                <a:srgbClr val="000000"/>
              </a:solidFill>
              <a:latin typeface="Arial"/>
              <a:ea typeface="Arial"/>
              <a:cs typeface="Arial"/>
              <a:sym typeface="Arial"/>
            </a:endParaRPr>
          </a:p>
        </p:txBody>
      </p:sp>
      <p:sp>
        <p:nvSpPr>
          <p:cNvPr id="956" name="Google Shape;956;p30"/>
          <p:cNvSpPr txBox="1"/>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Arial"/>
                <a:ea typeface="Arial"/>
                <a:cs typeface="Arial"/>
                <a:sym typeface="Arial"/>
              </a:rPr>
              <a:t>Known Issues:</a:t>
            </a:r>
            <a:endParaRPr/>
          </a:p>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Arial"/>
                <a:ea typeface="Arial"/>
                <a:cs typeface="Arial"/>
                <a:sym typeface="Arial"/>
              </a:rPr>
              <a:t>Terrain Correction</a:t>
            </a:r>
            <a:endParaRPr/>
          </a:p>
        </p:txBody>
      </p:sp>
      <p:pic>
        <p:nvPicPr>
          <p:cNvPr id="957" name="Google Shape;957;p30" descr="Map&#10;&#10;Description automatically generated with medium confidence"/>
          <p:cNvPicPr preferRelativeResize="0"/>
          <p:nvPr/>
        </p:nvPicPr>
        <p:blipFill rotWithShape="1">
          <a:blip r:embed="rId3">
            <a:alphaModFix/>
          </a:blip>
          <a:srcRect/>
          <a:stretch/>
        </p:blipFill>
        <p:spPr>
          <a:xfrm>
            <a:off x="3748221" y="1536633"/>
            <a:ext cx="5272936" cy="500961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35"/>
          <p:cNvSpPr txBox="1">
            <a:spLocks noGrp="1"/>
          </p:cNvSpPr>
          <p:nvPr>
            <p:ph type="body" idx="1"/>
          </p:nvPr>
        </p:nvSpPr>
        <p:spPr>
          <a:xfrm>
            <a:off x="311700" y="1536633"/>
            <a:ext cx="3337433" cy="455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FFFFFF"/>
              </a:buClr>
              <a:buSzPts val="1800"/>
              <a:buFont typeface="Arial"/>
              <a:buNone/>
            </a:pPr>
            <a:r>
              <a:rPr lang="en-US"/>
              <a:t>Matched detection</a:t>
            </a:r>
            <a:endParaRPr/>
          </a:p>
          <a:p>
            <a:pPr marL="0" marR="0" lvl="0" indent="0" algn="l" rtl="0">
              <a:lnSpc>
                <a:spcPct val="115000"/>
              </a:lnSpc>
              <a:spcBef>
                <a:spcPts val="1600"/>
              </a:spcBef>
              <a:spcAft>
                <a:spcPts val="0"/>
              </a:spcAft>
              <a:buClr>
                <a:srgbClr val="FFFFFF"/>
              </a:buClr>
              <a:buSzPts val="1800"/>
              <a:buFont typeface="Arial"/>
              <a:buNone/>
            </a:pPr>
            <a:r>
              <a:rPr lang="en-US"/>
              <a:t>With terrain correction applied to the FDC data, the ABI fire is now considered a true positive instead of a false alarm.</a:t>
            </a:r>
            <a:endParaRPr/>
          </a:p>
        </p:txBody>
      </p:sp>
      <p:sp>
        <p:nvSpPr>
          <p:cNvPr id="964" name="Google Shape;964;p35"/>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42</a:t>
            </a:fld>
            <a:endParaRPr sz="1400">
              <a:solidFill>
                <a:srgbClr val="000000"/>
              </a:solidFill>
              <a:latin typeface="Arial"/>
              <a:ea typeface="Arial"/>
              <a:cs typeface="Arial"/>
              <a:sym typeface="Arial"/>
            </a:endParaRPr>
          </a:p>
        </p:txBody>
      </p:sp>
      <p:sp>
        <p:nvSpPr>
          <p:cNvPr id="965" name="Google Shape;965;p35"/>
          <p:cNvSpPr txBox="1"/>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Arial"/>
                <a:ea typeface="Arial"/>
                <a:cs typeface="Arial"/>
                <a:sym typeface="Arial"/>
              </a:rPr>
              <a:t>Known Issues:</a:t>
            </a:r>
            <a:endParaRPr/>
          </a:p>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Arial"/>
                <a:ea typeface="Arial"/>
                <a:cs typeface="Arial"/>
                <a:sym typeface="Arial"/>
              </a:rPr>
              <a:t>Terrain Correction</a:t>
            </a:r>
            <a:endParaRPr/>
          </a:p>
        </p:txBody>
      </p:sp>
      <p:pic>
        <p:nvPicPr>
          <p:cNvPr id="966" name="Google Shape;966;p35"/>
          <p:cNvPicPr preferRelativeResize="0"/>
          <p:nvPr/>
        </p:nvPicPr>
        <p:blipFill rotWithShape="1">
          <a:blip r:embed="rId3">
            <a:alphaModFix/>
          </a:blip>
          <a:srcRect/>
          <a:stretch/>
        </p:blipFill>
        <p:spPr>
          <a:xfrm>
            <a:off x="3748221" y="1536633"/>
            <a:ext cx="5272935" cy="500961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36"/>
          <p:cNvSpPr txBox="1">
            <a:spLocks noGrp="1"/>
          </p:cNvSpPr>
          <p:nvPr>
            <p:ph type="title"/>
          </p:nvPr>
        </p:nvSpPr>
        <p:spPr>
          <a:xfrm>
            <a:off x="1564350" y="186980"/>
            <a:ext cx="5928650" cy="85379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1800"/>
              <a:t>Validation of GOES-18 FDC by Landsat</a:t>
            </a:r>
            <a:br>
              <a:rPr lang="en-US" sz="1800"/>
            </a:br>
            <a:r>
              <a:rPr lang="en-US" sz="1800"/>
              <a:t>(using 100 days)</a:t>
            </a:r>
            <a:br>
              <a:rPr lang="en-US" sz="1800"/>
            </a:br>
            <a:endParaRPr sz="1800"/>
          </a:p>
        </p:txBody>
      </p:sp>
      <p:sp>
        <p:nvSpPr>
          <p:cNvPr id="972" name="Google Shape;972;p36"/>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43</a:t>
            </a:fld>
            <a:endParaRPr sz="1400">
              <a:solidFill>
                <a:srgbClr val="000000"/>
              </a:solidFill>
              <a:latin typeface="Arial"/>
              <a:ea typeface="Arial"/>
              <a:cs typeface="Arial"/>
              <a:sym typeface="Arial"/>
            </a:endParaRPr>
          </a:p>
        </p:txBody>
      </p:sp>
      <p:pic>
        <p:nvPicPr>
          <p:cNvPr id="973" name="Google Shape;973;p36"/>
          <p:cNvPicPr preferRelativeResize="0"/>
          <p:nvPr/>
        </p:nvPicPr>
        <p:blipFill rotWithShape="1">
          <a:blip r:embed="rId3">
            <a:alphaModFix/>
          </a:blip>
          <a:srcRect/>
          <a:stretch/>
        </p:blipFill>
        <p:spPr>
          <a:xfrm>
            <a:off x="0" y="1180081"/>
            <a:ext cx="9144000" cy="5488938"/>
          </a:xfrm>
          <a:prstGeom prst="rect">
            <a:avLst/>
          </a:prstGeom>
          <a:noFill/>
          <a:ln>
            <a:noFill/>
          </a:ln>
        </p:spPr>
      </p:pic>
      <p:sp>
        <p:nvSpPr>
          <p:cNvPr id="974" name="Google Shape;974;p36"/>
          <p:cNvSpPr txBox="1"/>
          <p:nvPr/>
        </p:nvSpPr>
        <p:spPr>
          <a:xfrm>
            <a:off x="4648200" y="1044714"/>
            <a:ext cx="4495800" cy="646331"/>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Terrain corrected geolocation improves the confirm rate and detection rate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30"/>
          <p:cNvSpPr txBox="1">
            <a:spLocks noGrp="1"/>
          </p:cNvSpPr>
          <p:nvPr>
            <p:ph type="body" idx="1"/>
          </p:nvPr>
        </p:nvSpPr>
        <p:spPr>
          <a:xfrm>
            <a:off x="311700" y="1536633"/>
            <a:ext cx="3337433" cy="4555200"/>
          </a:xfrm>
          <a:prstGeom prst="rect">
            <a:avLst/>
          </a:prstGeom>
          <a:noFill/>
          <a:ln>
            <a:noFill/>
          </a:ln>
        </p:spPr>
        <p:txBody>
          <a:bodyPr spcFirstLastPara="1" wrap="square" lIns="91425" tIns="91425" rIns="91425" bIns="91425" anchor="t" anchorCtr="0">
            <a:normAutofit fontScale="92500" lnSpcReduction="20000"/>
          </a:bodyPr>
          <a:lstStyle/>
          <a:p>
            <a:pPr marL="0" marR="0" lvl="0" indent="0" algn="ctr" rtl="0">
              <a:lnSpc>
                <a:spcPct val="115000"/>
              </a:lnSpc>
              <a:spcBef>
                <a:spcPts val="0"/>
              </a:spcBef>
              <a:spcAft>
                <a:spcPts val="0"/>
              </a:spcAft>
              <a:buClr>
                <a:srgbClr val="FFFFFF"/>
              </a:buClr>
              <a:buSzPts val="1800"/>
              <a:buFont typeface="Arial"/>
              <a:buNone/>
            </a:pPr>
            <a:r>
              <a:rPr lang="en-US" dirty="0"/>
              <a:t>“Missed detection”</a:t>
            </a:r>
            <a:endParaRPr dirty="0"/>
          </a:p>
          <a:p>
            <a:pPr marL="0" marR="0" lvl="0" indent="0" algn="l" rtl="0">
              <a:lnSpc>
                <a:spcPct val="115000"/>
              </a:lnSpc>
              <a:spcBef>
                <a:spcPts val="1600"/>
              </a:spcBef>
              <a:spcAft>
                <a:spcPts val="0"/>
              </a:spcAft>
              <a:buClr>
                <a:srgbClr val="FFFFFF"/>
              </a:buClr>
              <a:buSzPts val="1800"/>
              <a:buFont typeface="Arial"/>
              <a:buNone/>
            </a:pPr>
            <a:r>
              <a:rPr lang="en-US" dirty="0"/>
              <a:t>Even after terrain correction the lower part of this fire complex is labeled as a miss and counts against the FDCA.  However, the reason for the “miss” may be connected to: remapping, small navigational offsets, terrain screening, errors in terrain correction, or some combination of those.  Clustering the Landsat detections as an “event” and matching those to GOES “events” would be a more comprehensive way of assessing performance.</a:t>
            </a:r>
            <a:endParaRPr dirty="0"/>
          </a:p>
        </p:txBody>
      </p:sp>
      <p:sp>
        <p:nvSpPr>
          <p:cNvPr id="955" name="Google Shape;955;p30"/>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44</a:t>
            </a:fld>
            <a:endParaRPr sz="1400">
              <a:solidFill>
                <a:srgbClr val="000000"/>
              </a:solidFill>
              <a:latin typeface="Arial"/>
              <a:ea typeface="Arial"/>
              <a:cs typeface="Arial"/>
              <a:sym typeface="Arial"/>
            </a:endParaRPr>
          </a:p>
        </p:txBody>
      </p:sp>
      <p:sp>
        <p:nvSpPr>
          <p:cNvPr id="956" name="Google Shape;956;p30"/>
          <p:cNvSpPr txBox="1"/>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Arial"/>
                <a:ea typeface="Arial"/>
                <a:cs typeface="Arial"/>
                <a:sym typeface="Arial"/>
              </a:rPr>
              <a:t>Known Issues:</a:t>
            </a:r>
            <a:endParaRPr dirty="0"/>
          </a:p>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Arial"/>
                <a:ea typeface="Arial"/>
                <a:cs typeface="Arial"/>
                <a:sym typeface="Arial"/>
              </a:rPr>
              <a:t>Match distance</a:t>
            </a:r>
            <a:endParaRPr dirty="0"/>
          </a:p>
        </p:txBody>
      </p:sp>
      <p:pic>
        <p:nvPicPr>
          <p:cNvPr id="957" name="Google Shape;957;p30"/>
          <p:cNvPicPr preferRelativeResize="0"/>
          <p:nvPr/>
        </p:nvPicPr>
        <p:blipFill>
          <a:blip r:embed="rId3"/>
          <a:srcRect/>
          <a:stretch/>
        </p:blipFill>
        <p:spPr>
          <a:xfrm>
            <a:off x="3748221" y="1536633"/>
            <a:ext cx="5272935" cy="5009618"/>
          </a:xfrm>
          <a:prstGeom prst="rect">
            <a:avLst/>
          </a:prstGeom>
          <a:noFill/>
          <a:ln>
            <a:noFill/>
          </a:ln>
        </p:spPr>
      </p:pic>
    </p:spTree>
    <p:extLst>
      <p:ext uri="{BB962C8B-B14F-4D97-AF65-F5344CB8AC3E}">
        <p14:creationId xmlns:p14="http://schemas.microsoft.com/office/powerpoint/2010/main" val="3637071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4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PATH TO FULL MATURITY</a:t>
            </a:r>
            <a:endParaRPr dirty="0"/>
          </a:p>
        </p:txBody>
      </p:sp>
      <p:sp>
        <p:nvSpPr>
          <p:cNvPr id="1003" name="Google Shape;1003;p4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888888"/>
              </a:buClr>
              <a:buSzPts val="2000"/>
              <a:buNone/>
            </a:pPr>
            <a:r>
              <a:rPr lang="en-US" dirty="0"/>
              <a:t>GOES-18 Fire Hot Spot Characterization Provisional PS-PVR</a:t>
            </a:r>
            <a:endParaRPr dirty="0"/>
          </a:p>
        </p:txBody>
      </p:sp>
      <p:sp>
        <p:nvSpPr>
          <p:cNvPr id="1004" name="Google Shape;1004;p4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45</a:t>
            </a:fld>
            <a:endParaRPr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84614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50"/>
          <p:cNvSpPr txBox="1">
            <a:spLocks noGrp="1"/>
          </p:cNvSpPr>
          <p:nvPr>
            <p:ph type="title"/>
          </p:nvPr>
        </p:nvSpPr>
        <p:spPr>
          <a:xfrm>
            <a:off x="457200" y="3178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200" b="0" i="0" u="none" strike="noStrike" cap="none" dirty="0">
                <a:solidFill>
                  <a:schemeClr val="lt1"/>
                </a:solidFill>
                <a:latin typeface="Calibri"/>
                <a:ea typeface="Calibri"/>
                <a:cs typeface="Calibri"/>
                <a:sym typeface="Calibri"/>
              </a:rPr>
              <a:t>This is the Way</a:t>
            </a:r>
            <a:endParaRPr sz="3200" dirty="0">
              <a:latin typeface="Calibri"/>
              <a:ea typeface="Calibri"/>
              <a:cs typeface="Calibri"/>
              <a:sym typeface="Calibri"/>
            </a:endParaRPr>
          </a:p>
        </p:txBody>
      </p:sp>
      <p:sp>
        <p:nvSpPr>
          <p:cNvPr id="1010" name="Google Shape;1010;p50"/>
          <p:cNvSpPr txBox="1">
            <a:spLocks noGrp="1"/>
          </p:cNvSpPr>
          <p:nvPr>
            <p:ph type="body" idx="1"/>
          </p:nvPr>
        </p:nvSpPr>
        <p:spPr>
          <a:xfrm>
            <a:off x="457200" y="1194468"/>
            <a:ext cx="8229600" cy="5256187"/>
          </a:xfrm>
          <a:prstGeom prst="rect">
            <a:avLst/>
          </a:prstGeom>
          <a:noFill/>
          <a:ln>
            <a:noFill/>
          </a:ln>
        </p:spPr>
        <p:txBody>
          <a:bodyPr spcFirstLastPara="1" wrap="square" lIns="91425" tIns="45700" rIns="91425" bIns="45700" anchor="t" anchorCtr="0">
            <a:normAutofit/>
          </a:bodyPr>
          <a:lstStyle/>
          <a:p>
            <a:pPr marL="233361" lvl="0" indent="-80961" algn="l" rtl="0">
              <a:lnSpc>
                <a:spcPct val="100000"/>
              </a:lnSpc>
              <a:spcBef>
                <a:spcPts val="0"/>
              </a:spcBef>
              <a:spcAft>
                <a:spcPts val="0"/>
              </a:spcAft>
              <a:buSzPct val="108108"/>
              <a:buNone/>
            </a:pPr>
            <a:endParaRPr lang="en-US" sz="2400" dirty="0">
              <a:latin typeface="Calibri"/>
              <a:ea typeface="Calibri"/>
              <a:cs typeface="Calibri"/>
              <a:sym typeface="Calibri"/>
            </a:endParaRPr>
          </a:p>
          <a:p>
            <a:pPr marL="233361" lvl="0" indent="-233361" algn="l" rtl="0">
              <a:lnSpc>
                <a:spcPct val="100000"/>
              </a:lnSpc>
              <a:spcBef>
                <a:spcPts val="0"/>
              </a:spcBef>
              <a:spcAft>
                <a:spcPts val="0"/>
              </a:spcAft>
              <a:buSzPct val="108108"/>
              <a:buChar char="•"/>
            </a:pPr>
            <a:r>
              <a:rPr lang="en-US" sz="2400" dirty="0">
                <a:latin typeface="Calibri"/>
                <a:ea typeface="Calibri"/>
                <a:cs typeface="Calibri"/>
                <a:sym typeface="Calibri"/>
              </a:rPr>
              <a:t>Full maturity follows the same PLPTs as Provisional</a:t>
            </a:r>
            <a:endParaRPr dirty="0"/>
          </a:p>
          <a:p>
            <a:pPr marL="742950" lvl="1" indent="-285750" algn="l" rtl="0">
              <a:lnSpc>
                <a:spcPct val="100000"/>
              </a:lnSpc>
              <a:spcBef>
                <a:spcPts val="400"/>
              </a:spcBef>
              <a:spcAft>
                <a:spcPts val="0"/>
              </a:spcAft>
              <a:buSzPct val="108108"/>
              <a:buChar char="–"/>
            </a:pPr>
            <a:r>
              <a:rPr lang="en-US" sz="2000" dirty="0">
                <a:latin typeface="Calibri"/>
                <a:ea typeface="Calibri"/>
                <a:cs typeface="Calibri"/>
                <a:sym typeface="Calibri"/>
              </a:rPr>
              <a:t>Test periods will be extended</a:t>
            </a:r>
            <a:endParaRPr sz="2400" dirty="0">
              <a:latin typeface="Calibri"/>
              <a:ea typeface="Calibri"/>
              <a:cs typeface="Calibri"/>
              <a:sym typeface="Calibri"/>
            </a:endParaRPr>
          </a:p>
          <a:p>
            <a:pPr marL="233361" lvl="0" indent="-80961" algn="l" rtl="0">
              <a:lnSpc>
                <a:spcPct val="100000"/>
              </a:lnSpc>
              <a:spcBef>
                <a:spcPts val="0"/>
              </a:spcBef>
              <a:spcAft>
                <a:spcPts val="0"/>
              </a:spcAft>
              <a:buSzPct val="108108"/>
              <a:buNone/>
            </a:pPr>
            <a:endParaRPr sz="2400" dirty="0">
              <a:latin typeface="Calibri"/>
              <a:ea typeface="Calibri"/>
              <a:cs typeface="Calibri"/>
              <a:sym typeface="Calibri"/>
            </a:endParaRPr>
          </a:p>
          <a:p>
            <a:pPr marL="233361" lvl="0" indent="-233361" algn="l" rtl="0">
              <a:lnSpc>
                <a:spcPct val="100000"/>
              </a:lnSpc>
              <a:spcBef>
                <a:spcPts val="0"/>
              </a:spcBef>
              <a:spcAft>
                <a:spcPts val="0"/>
              </a:spcAft>
              <a:buSzPct val="108108"/>
              <a:buChar char="•"/>
            </a:pPr>
            <a:r>
              <a:rPr lang="en-US" sz="2400" dirty="0">
                <a:latin typeface="Calibri"/>
                <a:ea typeface="Calibri"/>
                <a:cs typeface="Calibri"/>
                <a:sym typeface="Calibri"/>
              </a:rPr>
              <a:t>Deep dive validation will be refined; New study by Hall et al (in preparation) shows better performance for GOES-17 than these deep dive analyses do, and there is a known issue with matching Landsat to GOES</a:t>
            </a:r>
            <a:endParaRPr lang="en-US" dirty="0"/>
          </a:p>
          <a:p>
            <a:pPr marL="233361" lvl="0" indent="-80961" algn="l" rtl="0">
              <a:lnSpc>
                <a:spcPct val="100000"/>
              </a:lnSpc>
              <a:spcBef>
                <a:spcPts val="0"/>
              </a:spcBef>
              <a:spcAft>
                <a:spcPts val="0"/>
              </a:spcAft>
              <a:buSzPct val="108108"/>
              <a:buNone/>
            </a:pPr>
            <a:endParaRPr sz="2400" dirty="0">
              <a:latin typeface="Calibri"/>
              <a:ea typeface="Calibri"/>
              <a:cs typeface="Calibri"/>
              <a:sym typeface="Calibri"/>
            </a:endParaRPr>
          </a:p>
          <a:p>
            <a:pPr marL="233361" lvl="0" indent="-233361" algn="l" rtl="0">
              <a:lnSpc>
                <a:spcPct val="100000"/>
              </a:lnSpc>
              <a:spcBef>
                <a:spcPts val="0"/>
              </a:spcBef>
              <a:spcAft>
                <a:spcPts val="0"/>
              </a:spcAft>
              <a:buSzPct val="108108"/>
              <a:buChar char="•"/>
            </a:pPr>
            <a:r>
              <a:rPr lang="en-US" sz="2400" dirty="0">
                <a:latin typeface="Calibri"/>
                <a:ea typeface="Calibri"/>
                <a:cs typeface="Calibri"/>
                <a:sym typeface="Calibri"/>
              </a:rPr>
              <a:t>The most important test is user acceptance of the fire detection rates (true positive, false positive, </a:t>
            </a:r>
            <a:r>
              <a:rPr lang="en-US" sz="2400" dirty="0" err="1">
                <a:latin typeface="Calibri"/>
                <a:ea typeface="Calibri"/>
                <a:cs typeface="Calibri"/>
                <a:sym typeface="Calibri"/>
              </a:rPr>
              <a:t>etc</a:t>
            </a:r>
            <a:r>
              <a:rPr lang="en-US" sz="2400" dirty="0">
                <a:latin typeface="Calibri"/>
                <a:ea typeface="Calibri"/>
                <a:cs typeface="Calibri"/>
                <a:sym typeface="Calibri"/>
              </a:rPr>
              <a:t>); the most common complaints are excess false positives and low sensitivity at night</a:t>
            </a:r>
          </a:p>
        </p:txBody>
      </p:sp>
      <p:sp>
        <p:nvSpPr>
          <p:cNvPr id="1011" name="Google Shape;1011;p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46</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363171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47"/>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t>Future Plans</a:t>
            </a:r>
            <a:endParaRPr/>
          </a:p>
        </p:txBody>
      </p:sp>
      <p:sp>
        <p:nvSpPr>
          <p:cNvPr id="988" name="Google Shape;988;p47"/>
          <p:cNvSpPr txBox="1">
            <a:spLocks noGrp="1"/>
          </p:cNvSpPr>
          <p:nvPr>
            <p:ph type="body" idx="1"/>
          </p:nvPr>
        </p:nvSpPr>
        <p:spPr>
          <a:xfrm>
            <a:off x="311700" y="1536633"/>
            <a:ext cx="8520599" cy="4957300"/>
          </a:xfrm>
          <a:prstGeom prst="rect">
            <a:avLst/>
          </a:prstGeom>
          <a:noFill/>
          <a:ln>
            <a:noFill/>
          </a:ln>
        </p:spPr>
        <p:txBody>
          <a:bodyPr spcFirstLastPara="1" wrap="square" lIns="91425" tIns="91425" rIns="91425" bIns="91425" anchor="t" anchorCtr="0">
            <a:normAutofit fontScale="92500" lnSpcReduction="10000"/>
          </a:bodyPr>
          <a:lstStyle/>
          <a:p>
            <a:pPr marL="0" marR="0" lvl="0" indent="0" algn="l" rtl="0">
              <a:lnSpc>
                <a:spcPct val="115000"/>
              </a:lnSpc>
              <a:spcBef>
                <a:spcPts val="0"/>
              </a:spcBef>
              <a:spcAft>
                <a:spcPts val="0"/>
              </a:spcAft>
              <a:buClr>
                <a:srgbClr val="FFFFFF"/>
              </a:buClr>
              <a:buSzPct val="108108"/>
              <a:buFont typeface="Arial"/>
              <a:buNone/>
            </a:pPr>
            <a:r>
              <a:rPr lang="en-US" i="1" dirty="0">
                <a:solidFill>
                  <a:schemeClr val="lt1"/>
                </a:solidFill>
                <a:latin typeface="Calibri" panose="020F0502020204030204" pitchFamily="34" charset="0"/>
                <a:cs typeface="Calibri" panose="020F0502020204030204" pitchFamily="34" charset="0"/>
              </a:rPr>
              <a:t>There are ongoing discussions about the future direction of the FDC (and </a:t>
            </a:r>
            <a:r>
              <a:rPr lang="en-US" i="1" dirty="0" err="1">
                <a:solidFill>
                  <a:schemeClr val="lt1"/>
                </a:solidFill>
                <a:latin typeface="Calibri" panose="020F0502020204030204" pitchFamily="34" charset="0"/>
                <a:cs typeface="Calibri" panose="020F0502020204030204" pitchFamily="34" charset="0"/>
              </a:rPr>
              <a:t>eFire</a:t>
            </a:r>
            <a:r>
              <a:rPr lang="en-US" i="1" dirty="0">
                <a:solidFill>
                  <a:schemeClr val="lt1"/>
                </a:solidFill>
                <a:latin typeface="Calibri" panose="020F0502020204030204" pitchFamily="34" charset="0"/>
                <a:cs typeface="Calibri" panose="020F0502020204030204" pitchFamily="34" charset="0"/>
              </a:rPr>
              <a:t> for GOES-R) given the creation of a new NESDIS Wildfire Program and the pending testing of using a VOLCAT derivative for fire alerting and a new fire application system. Nevertheless, some items on this list are new and would benefit both systems.</a:t>
            </a:r>
            <a:endParaRPr dirty="0">
              <a:latin typeface="Calibri" panose="020F0502020204030204" pitchFamily="34" charset="0"/>
              <a:cs typeface="Calibri" panose="020F0502020204030204" pitchFamily="34" charset="0"/>
            </a:endParaRPr>
          </a:p>
          <a:p>
            <a:pPr marL="0" marR="0" lvl="0" indent="0" algn="l" rtl="0">
              <a:lnSpc>
                <a:spcPct val="115000"/>
              </a:lnSpc>
              <a:spcBef>
                <a:spcPts val="0"/>
              </a:spcBef>
              <a:spcAft>
                <a:spcPts val="0"/>
              </a:spcAft>
              <a:buClr>
                <a:srgbClr val="FFFFFF"/>
              </a:buClr>
              <a:buSzPct val="108108"/>
              <a:buFont typeface="Arial"/>
              <a:buNone/>
            </a:pPr>
            <a:endParaRPr dirty="0">
              <a:solidFill>
                <a:srgbClr val="FF9900"/>
              </a:solidFill>
              <a:latin typeface="Calibri" panose="020F0502020204030204" pitchFamily="34" charset="0"/>
              <a:cs typeface="Calibri" panose="020F0502020204030204" pitchFamily="34" charset="0"/>
            </a:endParaRPr>
          </a:p>
          <a:p>
            <a:pPr marL="0" marR="0" lvl="0" indent="0" algn="l" rtl="0">
              <a:lnSpc>
                <a:spcPct val="115000"/>
              </a:lnSpc>
              <a:spcBef>
                <a:spcPts val="0"/>
              </a:spcBef>
              <a:spcAft>
                <a:spcPts val="0"/>
              </a:spcAft>
              <a:buClr>
                <a:srgbClr val="FFFFFF"/>
              </a:buClr>
              <a:buSzPct val="108108"/>
              <a:buFont typeface="Arial"/>
              <a:buNone/>
            </a:pPr>
            <a:r>
              <a:rPr lang="en-US" dirty="0">
                <a:solidFill>
                  <a:srgbClr val="FF9900"/>
                </a:solidFill>
                <a:latin typeface="Calibri" panose="020F0502020204030204" pitchFamily="34" charset="0"/>
                <a:cs typeface="Calibri" panose="020F0502020204030204" pitchFamily="34" charset="0"/>
              </a:rPr>
              <a:t>Short-term improvements </a:t>
            </a:r>
            <a:r>
              <a:rPr lang="en-US" dirty="0">
                <a:latin typeface="Calibri" panose="020F0502020204030204" pitchFamily="34" charset="0"/>
                <a:cs typeface="Calibri" panose="020F0502020204030204" pitchFamily="34" charset="0"/>
              </a:rPr>
              <a:t>– Update surface ancillary data to enable processing of Hawaii (approach TBD), implement changes to glint angle screening similar to </a:t>
            </a:r>
            <a:r>
              <a:rPr lang="en-US" dirty="0" err="1">
                <a:latin typeface="Calibri" panose="020F0502020204030204" pitchFamily="34" charset="0"/>
                <a:cs typeface="Calibri" panose="020F0502020204030204" pitchFamily="34" charset="0"/>
              </a:rPr>
              <a:t>eFire</a:t>
            </a:r>
            <a:r>
              <a:rPr lang="en-US" dirty="0">
                <a:latin typeface="Calibri" panose="020F0502020204030204" pitchFamily="34" charset="0"/>
                <a:cs typeface="Calibri" panose="020F0502020204030204" pitchFamily="34" charset="0"/>
              </a:rPr>
              <a:t> approach, correct saturation threshold for GOES-18.</a:t>
            </a:r>
            <a:endParaRPr dirty="0">
              <a:latin typeface="Calibri" panose="020F0502020204030204" pitchFamily="34" charset="0"/>
              <a:cs typeface="Calibri" panose="020F0502020204030204" pitchFamily="34" charset="0"/>
            </a:endParaRPr>
          </a:p>
          <a:p>
            <a:pPr marL="0" marR="0" lvl="0" indent="0" algn="l" rtl="0">
              <a:lnSpc>
                <a:spcPct val="115000"/>
              </a:lnSpc>
              <a:spcBef>
                <a:spcPts val="1600"/>
              </a:spcBef>
              <a:spcAft>
                <a:spcPts val="0"/>
              </a:spcAft>
              <a:buClr>
                <a:srgbClr val="FFFFFF"/>
              </a:buClr>
              <a:buSzPct val="108108"/>
              <a:buFont typeface="Arial"/>
              <a:buNone/>
            </a:pPr>
            <a:r>
              <a:rPr lang="en-US" dirty="0">
                <a:solidFill>
                  <a:srgbClr val="FF9900"/>
                </a:solidFill>
                <a:latin typeface="Calibri" panose="020F0502020204030204" pitchFamily="34" charset="0"/>
                <a:cs typeface="Calibri" panose="020F0502020204030204" pitchFamily="34" charset="0"/>
              </a:rPr>
              <a:t>Medium-term improvements </a:t>
            </a:r>
            <a:r>
              <a:rPr lang="en-US" dirty="0">
                <a:latin typeface="Calibri" panose="020F0502020204030204" pitchFamily="34" charset="0"/>
                <a:cs typeface="Calibri" panose="020F0502020204030204" pitchFamily="34" charset="0"/>
              </a:rPr>
              <a:t>– Integration of persistent anomaly database, generate improved metadata for ecosystem/surface types (existing databases are at least 15 years old and remapping to ABI doesn’t account for terrain or the mix of types within the pixel), provide terrain-corrected fire locations and pixel outlines, improved handling of cloudy pixels, common file format for geostationary and polar fire products from NOAA, and creation of “fire events” that provide information about the fire pixel clusters like intensity and perimeter.</a:t>
            </a:r>
            <a:endParaRPr dirty="0">
              <a:latin typeface="Calibri" panose="020F0502020204030204" pitchFamily="34" charset="0"/>
              <a:cs typeface="Calibri" panose="020F0502020204030204" pitchFamily="34" charset="0"/>
            </a:endParaRPr>
          </a:p>
          <a:p>
            <a:pPr marL="0" marR="0" lvl="0" indent="0" algn="l" rtl="0">
              <a:lnSpc>
                <a:spcPct val="115000"/>
              </a:lnSpc>
              <a:spcBef>
                <a:spcPts val="1600"/>
              </a:spcBef>
              <a:spcAft>
                <a:spcPts val="0"/>
              </a:spcAft>
              <a:buClr>
                <a:srgbClr val="FFFFFF"/>
              </a:buClr>
              <a:buSzPct val="108108"/>
              <a:buFont typeface="Arial"/>
              <a:buNone/>
            </a:pPr>
            <a:r>
              <a:rPr lang="en-US" dirty="0">
                <a:solidFill>
                  <a:srgbClr val="FF9900"/>
                </a:solidFill>
                <a:latin typeface="Calibri" panose="020F0502020204030204" pitchFamily="34" charset="0"/>
                <a:cs typeface="Calibri" panose="020F0502020204030204" pitchFamily="34" charset="0"/>
              </a:rPr>
              <a:t>Ongoing semi-automated solar farm identification from satellite data </a:t>
            </a:r>
            <a:r>
              <a:rPr lang="en-US" dirty="0">
                <a:latin typeface="Calibri" panose="020F0502020204030204" pitchFamily="34" charset="0"/>
                <a:cs typeface="Calibri" panose="020F0502020204030204" pitchFamily="34" charset="0"/>
              </a:rPr>
              <a:t>– Affects all platforms, but there is not a unified strategy for identifying the farms in order to screen them out.</a:t>
            </a:r>
            <a:endParaRPr dirty="0">
              <a:latin typeface="Calibri" panose="020F0502020204030204" pitchFamily="34" charset="0"/>
              <a:cs typeface="Calibri" panose="020F0502020204030204" pitchFamily="34" charset="0"/>
            </a:endParaRPr>
          </a:p>
        </p:txBody>
      </p:sp>
      <p:sp>
        <p:nvSpPr>
          <p:cNvPr id="989" name="Google Shape;989;p4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47</a:t>
            </a:fld>
            <a:endParaRPr sz="1400">
              <a:solidFill>
                <a:srgbClr val="000000"/>
              </a:solidFill>
              <a:latin typeface="Arial"/>
              <a:ea typeface="Arial"/>
              <a:cs typeface="Arial"/>
              <a:sym typeface="Arial"/>
            </a:endParaRPr>
          </a:p>
        </p:txBody>
      </p:sp>
      <p:sp>
        <p:nvSpPr>
          <p:cNvPr id="990" name="Google Shape;990;p47"/>
          <p:cNvSpPr txBox="1"/>
          <p:nvPr/>
        </p:nvSpPr>
        <p:spPr>
          <a:xfrm>
            <a:off x="6553200" y="6356350"/>
            <a:ext cx="2133599" cy="365125"/>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FFFFFF"/>
              </a:buClr>
              <a:buSzPts val="3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47</a:t>
            </a:fld>
            <a:endParaRPr sz="1200" b="0" i="0" u="none" strike="noStrike" cap="none">
              <a:solidFill>
                <a:srgbClr val="FFFFFF"/>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48</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1624522812"/>
              </p:ext>
            </p:extLst>
          </p:nvPr>
        </p:nvGraphicFramePr>
        <p:xfrm>
          <a:off x="200025" y="1022193"/>
          <a:ext cx="8821131" cy="5250290"/>
        </p:xfrm>
        <a:graphic>
          <a:graphicData uri="http://schemas.openxmlformats.org/drawingml/2006/table">
            <a:tbl>
              <a:tblPr>
                <a:noFill/>
              </a:tblPr>
              <a:tblGrid>
                <a:gridCol w="4558512">
                  <a:extLst>
                    <a:ext uri="{9D8B030D-6E8A-4147-A177-3AD203B41FA5}">
                      <a16:colId xmlns:a16="http://schemas.microsoft.com/office/drawing/2014/main" val="20000"/>
                    </a:ext>
                  </a:extLst>
                </a:gridCol>
                <a:gridCol w="4262619">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 sz="105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105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Fires Team works</a:t>
                      </a:r>
                      <a:r>
                        <a:rPr lang="en-US" sz="900" u="none" strike="noStrike" cap="none" baseline="0" dirty="0"/>
                        <a:t> with and receives feedback from users who apply data, such as NWS forecasters and smoke/aerosol modelers</a:t>
                      </a:r>
                      <a:r>
                        <a:rPr lang="en-US" sz="900" u="none" strike="noStrike" cap="none" baseline="0" dirty="0" smtClean="0"/>
                        <a:t>.  Validation papers have been published.</a:t>
                      </a:r>
                      <a:endParaRPr sz="9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05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Development of fix for missed</a:t>
                      </a:r>
                      <a:r>
                        <a:rPr lang="en-US" sz="900" u="none" strike="noStrike" cap="none" baseline="0" dirty="0"/>
                        <a:t> Hawaii processing is underway, ADRs cover other algorithm issues.</a:t>
                      </a:r>
                      <a:endParaRPr sz="9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050" b="0" i="0" u="none" strike="noStrike" cap="none" dirty="0">
                          <a:solidFill>
                            <a:schemeClr val="tx1"/>
                          </a:solidFill>
                          <a:latin typeface="+mn-lt"/>
                          <a:ea typeface="Arial"/>
                          <a:cs typeface="Arial"/>
                          <a:sym typeface="Arial"/>
                        </a:rPr>
                        <a:t>Incremental product improvements may still be occurring.</a:t>
                      </a:r>
                      <a:endParaRPr lang="en" sz="105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Work is underway to introduce terrain correction, modifications to background calculation,</a:t>
                      </a:r>
                      <a:r>
                        <a:rPr lang="en-US" sz="900" u="none" strike="noStrike" cap="none" baseline="0" dirty="0"/>
                        <a:t> and increasing nighttime sensitivity.</a:t>
                      </a:r>
                      <a:endParaRPr sz="9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050" b="0" i="0" u="none" strike="noStrike" cap="none" dirty="0">
                          <a:solidFill>
                            <a:schemeClr val="tx1"/>
                          </a:solidFill>
                          <a:latin typeface="+mn-lt"/>
                          <a:ea typeface="Arial"/>
                          <a:cs typeface="Arial"/>
                          <a:sym typeface="Arial"/>
                        </a:rPr>
                        <a:t>L2+ only: Users are engaged in the Product Feedback Forums and user feedback is assessed.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User feedback has been received and assessed.</a:t>
                      </a:r>
                      <a:endParaRPr sz="9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chemeClr val="lt1"/>
                        </a:buClr>
                        <a:buSzPct val="25000"/>
                        <a:buFont typeface="Arial"/>
                        <a:buNone/>
                      </a:pPr>
                      <a:r>
                        <a:rPr lang="en" sz="1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l" rtl="0">
                        <a:lnSpc>
                          <a:spcPct val="100000"/>
                        </a:lnSpc>
                        <a:spcBef>
                          <a:spcPts val="0"/>
                        </a:spcBef>
                        <a:spcAft>
                          <a:spcPts val="0"/>
                        </a:spcAft>
                        <a:buClr>
                          <a:schemeClr val="lt1"/>
                        </a:buClr>
                        <a:buSzPct val="25000"/>
                        <a:buFont typeface="Arial"/>
                        <a:buNone/>
                      </a:pPr>
                      <a:r>
                        <a:rPr lang="en" sz="1400" b="1" u="none" strike="noStrike" cap="none" dirty="0">
                          <a:solidFill>
                            <a:schemeClr val="lt1"/>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chemeClr val="lt1"/>
                        </a:buClr>
                        <a:buSzPct val="100000"/>
                        <a:buFont typeface="Arial"/>
                        <a:buNone/>
                      </a:pPr>
                      <a:r>
                        <a:rPr lang="en" sz="105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Deep-dive validation is ongoing.</a:t>
                      </a:r>
                      <a:endParaRPr sz="9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 sz="105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05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Readme files and ATBD have been updated and numerous presentations given about the product, including at AMS meetings</a:t>
                      </a:r>
                      <a:r>
                        <a:rPr lang="en-US" sz="900" u="none" strike="noStrike" cap="none" baseline="0" dirty="0"/>
                        <a:t> and the TOWR-S Satellite Book Club (where NWS forecasters are the primary audience</a:t>
                      </a:r>
                      <a:r>
                        <a:rPr lang="en-US" sz="900" u="none" strike="noStrike" cap="none" baseline="0" dirty="0" smtClean="0"/>
                        <a:t>).</a:t>
                      </a:r>
                      <a:endParaRPr sz="900" u="none" strike="noStrike" cap="none" dirty="0"/>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7"/>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05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Studies have been published or soon will be which document algorithm performance and update history.  ATBD and Readme discuss how to address anomalies and weaknesses.</a:t>
                      </a:r>
                      <a:endParaRPr sz="900" u="none" strike="noStrike" cap="none" dirty="0"/>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Clr>
                          <a:schemeClr val="lt1"/>
                        </a:buClr>
                        <a:buSzPct val="100000"/>
                        <a:buFont typeface="Arial"/>
                        <a:buNone/>
                      </a:pPr>
                      <a:r>
                        <a:rPr lang="en" sz="1050" b="0" i="0" u="none" strike="noStrike" cap="none" dirty="0">
                          <a:solidFill>
                            <a:schemeClr val="tx1"/>
                          </a:solidFill>
                          <a:latin typeface="+mn-lt"/>
                          <a:ea typeface="Arial"/>
                          <a:cs typeface="Arial"/>
                          <a:sym typeface="Arial"/>
                        </a:rPr>
                        <a:t>Testing has been fully documented.</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Testing methodology is</a:t>
                      </a:r>
                      <a:r>
                        <a:rPr lang="en-US" sz="900" u="none" strike="noStrike" cap="none" baseline="0" dirty="0"/>
                        <a:t> documented in the ABI L2+ Fire Hot Spot (FHS) Readiness, Implementation, and Management Plan (RIMP v2.0; </a:t>
                      </a:r>
                      <a:r>
                        <a:rPr lang="en-US" sz="900" u="none" strike="noStrike" cap="none" baseline="0" dirty="0" smtClean="0"/>
                        <a:t>410-R-RIMP-0328</a:t>
                      </a:r>
                      <a:r>
                        <a:rPr lang="en-US" sz="900" u="none" strike="noStrike" cap="none" baseline="0" dirty="0" smtClean="0"/>
                        <a:t>).</a:t>
                      </a:r>
                      <a:endParaRPr lang="en-US" sz="900" u="none" strike="noStrike" cap="none" baseline="0"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9"/>
                  </a:ext>
                </a:extLst>
              </a:tr>
              <a:tr h="37085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05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900" u="none" strike="noStrike" cap="none" dirty="0"/>
                        <a:t>Product is used in operational settings (such as NWS offices) and has been used in several studies validating smoke/aerosol models and algorithm performance.</a:t>
                      </a:r>
                      <a:endParaRPr sz="9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2676064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4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SUMMARY &amp; RECOMMENDATIONS</a:t>
            </a:r>
            <a:endParaRPr/>
          </a:p>
        </p:txBody>
      </p:sp>
      <p:sp>
        <p:nvSpPr>
          <p:cNvPr id="1003" name="Google Shape;1003;p4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888888"/>
              </a:buClr>
              <a:buSzPts val="2000"/>
              <a:buNone/>
            </a:pPr>
            <a:r>
              <a:rPr lang="en-US" dirty="0"/>
              <a:t>GOES-18 Fire Hot Spot Characterization Provisional PS-PVR</a:t>
            </a:r>
            <a:endParaRPr dirty="0"/>
          </a:p>
        </p:txBody>
      </p:sp>
      <p:sp>
        <p:nvSpPr>
          <p:cNvPr id="1004" name="Google Shape;1004;p4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49</a:t>
            </a:fld>
            <a:endParaRPr sz="1200">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graphicFrame>
        <p:nvGraphicFramePr>
          <p:cNvPr id="359" name="Google Shape;359;p5"/>
          <p:cNvGraphicFramePr/>
          <p:nvPr/>
        </p:nvGraphicFramePr>
        <p:xfrm>
          <a:off x="0" y="1066752"/>
          <a:ext cx="9143975" cy="2567735"/>
        </p:xfrm>
        <a:graphic>
          <a:graphicData uri="http://schemas.openxmlformats.org/drawingml/2006/table">
            <a:tbl>
              <a:tblPr>
                <a:noFill/>
                <a:tableStyleId>{CD5CD1CC-F514-4BA3-A51B-E7658FDEDC66}</a:tableStyleId>
              </a:tblPr>
              <a:tblGrid>
                <a:gridCol w="810575">
                  <a:extLst>
                    <a:ext uri="{9D8B030D-6E8A-4147-A177-3AD203B41FA5}">
                      <a16:colId xmlns:a16="http://schemas.microsoft.com/office/drawing/2014/main" val="20000"/>
                    </a:ext>
                  </a:extLst>
                </a:gridCol>
                <a:gridCol w="2229675">
                  <a:extLst>
                    <a:ext uri="{9D8B030D-6E8A-4147-A177-3AD203B41FA5}">
                      <a16:colId xmlns:a16="http://schemas.microsoft.com/office/drawing/2014/main" val="20001"/>
                    </a:ext>
                  </a:extLst>
                </a:gridCol>
                <a:gridCol w="3201500">
                  <a:extLst>
                    <a:ext uri="{9D8B030D-6E8A-4147-A177-3AD203B41FA5}">
                      <a16:colId xmlns:a16="http://schemas.microsoft.com/office/drawing/2014/main" val="20002"/>
                    </a:ext>
                  </a:extLst>
                </a:gridCol>
                <a:gridCol w="1591250">
                  <a:extLst>
                    <a:ext uri="{9D8B030D-6E8A-4147-A177-3AD203B41FA5}">
                      <a16:colId xmlns:a16="http://schemas.microsoft.com/office/drawing/2014/main" val="20003"/>
                    </a:ext>
                  </a:extLst>
                </a:gridCol>
                <a:gridCol w="1310975">
                  <a:extLst>
                    <a:ext uri="{9D8B030D-6E8A-4147-A177-3AD203B41FA5}">
                      <a16:colId xmlns:a16="http://schemas.microsoft.com/office/drawing/2014/main" val="20004"/>
                    </a:ext>
                  </a:extLst>
                </a:gridCol>
              </a:tblGrid>
              <a:tr h="357925">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ADR</a:t>
                      </a:r>
                      <a:endParaRPr sz="18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Description</a:t>
                      </a:r>
                      <a:endParaRPr sz="18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Impact</a:t>
                      </a:r>
                      <a:endParaRPr sz="1600" b="1" u="none" strike="noStrike" cap="none">
                        <a:solidFill>
                          <a:schemeClr val="lt1"/>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Mitigation</a:t>
                      </a:r>
                      <a:endParaRPr sz="18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Status</a:t>
                      </a:r>
                      <a:endParaRPr sz="18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552450">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ADR580</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Diagnostic data for FDCA</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Every fire has several dozen associated parameters, many of which are useful for diagnosing why errors and false alarms have occurred and, even moreso, for determining the source of differences between the product produced within different systems. This will be very important for full validation.</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Produce diagnostic data</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Installation underway, should be available Oct 2022</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735325">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ADR1281</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FDCA does not process Hawaii and some other islands.  They are missing from two of the static ancillary landcover datasets.</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RAVE algorithm is going operational for the Pacific and requires FDCA inputs over Hawaii.</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Options include modifying the landcover databases, altering code logic, and replacing the databases</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Options are under review</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bl>
          </a:graphicData>
        </a:graphic>
      </p:graphicFrame>
      <p:sp>
        <p:nvSpPr>
          <p:cNvPr id="360" name="Google Shape;360;p5"/>
          <p:cNvSpPr txBox="1">
            <a:spLocks noGrp="1"/>
          </p:cNvSpPr>
          <p:nvPr>
            <p:ph type="sldNum" idx="12"/>
          </p:nvPr>
        </p:nvSpPr>
        <p:spPr>
          <a:xfrm>
            <a:off x="6553204" y="6356353"/>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a:solidFill>
                  <a:schemeClr val="lt1"/>
                </a:solidFill>
                <a:latin typeface="Calibri"/>
                <a:ea typeface="Calibri"/>
                <a:cs typeface="Calibri"/>
                <a:sym typeface="Calibri"/>
              </a:rPr>
              <a:t>5</a:t>
            </a:fld>
            <a:endParaRPr sz="1200">
              <a:solidFill>
                <a:schemeClr val="lt1"/>
              </a:solidFill>
              <a:latin typeface="Calibri"/>
              <a:ea typeface="Calibri"/>
              <a:cs typeface="Calibri"/>
              <a:sym typeface="Calibri"/>
            </a:endParaRPr>
          </a:p>
        </p:txBody>
      </p:sp>
      <p:sp>
        <p:nvSpPr>
          <p:cNvPr id="361" name="Google Shape;361;p5"/>
          <p:cNvSpPr txBox="1">
            <a:spLocks noGrp="1"/>
          </p:cNvSpPr>
          <p:nvPr>
            <p:ph type="title"/>
          </p:nvPr>
        </p:nvSpPr>
        <p:spPr>
          <a:xfrm>
            <a:off x="1345224" y="64203"/>
            <a:ext cx="6408900" cy="96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Font typeface="Calibri"/>
              <a:buNone/>
            </a:pPr>
            <a:r>
              <a:rPr lang="en-US" sz="2800"/>
              <a:t>ADRs Resolved or still in progress since</a:t>
            </a:r>
            <a:br>
              <a:rPr lang="en-US" sz="2800"/>
            </a:br>
            <a:r>
              <a:rPr lang="en-US" sz="2800"/>
              <a:t> GOES-17 FDC Delta Provisional Maturity  </a:t>
            </a:r>
            <a:br>
              <a:rPr lang="en-US" sz="2800"/>
            </a:br>
            <a:endParaRPr sz="2000"/>
          </a:p>
        </p:txBody>
      </p:sp>
      <p:grpSp>
        <p:nvGrpSpPr>
          <p:cNvPr id="362" name="Google Shape;362;p5"/>
          <p:cNvGrpSpPr/>
          <p:nvPr/>
        </p:nvGrpSpPr>
        <p:grpSpPr>
          <a:xfrm>
            <a:off x="2307364" y="5893204"/>
            <a:ext cx="4529253" cy="289396"/>
            <a:chOff x="148222" y="6486149"/>
            <a:chExt cx="8762338" cy="311580"/>
          </a:xfrm>
        </p:grpSpPr>
        <p:sp>
          <p:nvSpPr>
            <p:cNvPr id="363" name="Google Shape;363;p5"/>
            <p:cNvSpPr txBox="1"/>
            <p:nvPr/>
          </p:nvSpPr>
          <p:spPr>
            <a:xfrm>
              <a:off x="148222" y="6489929"/>
              <a:ext cx="3148200" cy="3078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Little Impact</a:t>
              </a:r>
              <a:endParaRPr sz="1200" b="0" i="0" u="none" strike="noStrike" cap="none">
                <a:solidFill>
                  <a:schemeClr val="lt1"/>
                </a:solidFill>
                <a:latin typeface="Arial"/>
                <a:ea typeface="Arial"/>
                <a:cs typeface="Arial"/>
                <a:sym typeface="Arial"/>
              </a:endParaRPr>
            </a:p>
          </p:txBody>
        </p:sp>
        <p:sp>
          <p:nvSpPr>
            <p:cNvPr id="364" name="Google Shape;364;p5"/>
            <p:cNvSpPr txBox="1"/>
            <p:nvPr/>
          </p:nvSpPr>
          <p:spPr>
            <a:xfrm>
              <a:off x="3164282" y="6486149"/>
              <a:ext cx="2871300" cy="3078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Moderate Impact</a:t>
              </a:r>
              <a:endParaRPr sz="1200" b="0" i="0" u="none" strike="noStrike" cap="none">
                <a:solidFill>
                  <a:srgbClr val="000000"/>
                </a:solidFill>
                <a:latin typeface="Arial"/>
                <a:ea typeface="Arial"/>
                <a:cs typeface="Arial"/>
                <a:sym typeface="Arial"/>
              </a:endParaRPr>
            </a:p>
          </p:txBody>
        </p:sp>
        <p:sp>
          <p:nvSpPr>
            <p:cNvPr id="365" name="Google Shape;365;p5"/>
            <p:cNvSpPr txBox="1"/>
            <p:nvPr/>
          </p:nvSpPr>
          <p:spPr>
            <a:xfrm>
              <a:off x="6048560" y="6490819"/>
              <a:ext cx="2862000" cy="2982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Big Impact</a:t>
              </a:r>
              <a:endParaRPr sz="1200" b="0" i="0" u="none" strike="noStrike" cap="none">
                <a:solidFill>
                  <a:schemeClr val="lt1"/>
                </a:solidFill>
                <a:latin typeface="Arial"/>
                <a:ea typeface="Arial"/>
                <a:cs typeface="Arial"/>
                <a:sym typeface="Aria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50"/>
          <p:cNvSpPr txBox="1">
            <a:spLocks noGrp="1"/>
          </p:cNvSpPr>
          <p:nvPr>
            <p:ph type="title"/>
          </p:nvPr>
        </p:nvSpPr>
        <p:spPr>
          <a:xfrm>
            <a:off x="457200" y="3178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200" b="0" i="0" u="none" strike="noStrike" cap="none">
                <a:solidFill>
                  <a:schemeClr val="lt1"/>
                </a:solidFill>
                <a:latin typeface="Calibri"/>
                <a:ea typeface="Calibri"/>
                <a:cs typeface="Calibri"/>
                <a:sym typeface="Calibri"/>
              </a:rPr>
              <a:t>Summary &amp; Recommendations</a:t>
            </a:r>
            <a:endParaRPr sz="3200">
              <a:latin typeface="Calibri"/>
              <a:ea typeface="Calibri"/>
              <a:cs typeface="Calibri"/>
              <a:sym typeface="Calibri"/>
            </a:endParaRPr>
          </a:p>
        </p:txBody>
      </p:sp>
      <p:sp>
        <p:nvSpPr>
          <p:cNvPr id="1010" name="Google Shape;1010;p50"/>
          <p:cNvSpPr txBox="1">
            <a:spLocks noGrp="1"/>
          </p:cNvSpPr>
          <p:nvPr>
            <p:ph type="body" idx="1"/>
          </p:nvPr>
        </p:nvSpPr>
        <p:spPr>
          <a:xfrm>
            <a:off x="457200" y="1194468"/>
            <a:ext cx="8229600" cy="5256187"/>
          </a:xfrm>
          <a:prstGeom prst="rect">
            <a:avLst/>
          </a:prstGeom>
          <a:noFill/>
          <a:ln>
            <a:noFill/>
          </a:ln>
        </p:spPr>
        <p:txBody>
          <a:bodyPr spcFirstLastPara="1" wrap="square" lIns="91425" tIns="45700" rIns="91425" bIns="45700" anchor="t" anchorCtr="0">
            <a:normAutofit fontScale="92500" lnSpcReduction="10000"/>
          </a:bodyPr>
          <a:lstStyle/>
          <a:p>
            <a:pPr marL="233361" lvl="0" indent="-233361" algn="l" rtl="0">
              <a:lnSpc>
                <a:spcPct val="100000"/>
              </a:lnSpc>
              <a:spcBef>
                <a:spcPts val="0"/>
              </a:spcBef>
              <a:spcAft>
                <a:spcPts val="0"/>
              </a:spcAft>
              <a:buSzPct val="108108"/>
              <a:buChar char="•"/>
            </a:pPr>
            <a:r>
              <a:rPr lang="en-US" sz="2400" dirty="0">
                <a:latin typeface="Calibri"/>
                <a:ea typeface="Calibri"/>
                <a:cs typeface="Calibri"/>
                <a:sym typeface="Calibri"/>
              </a:rPr>
              <a:t>The AWG Fires Team asserts that the GOES-18 baseline Fire Detection and Characterization (FDC) product meets the success criteria and requirements for Provisional status</a:t>
            </a:r>
            <a:endParaRPr dirty="0"/>
          </a:p>
          <a:p>
            <a:pPr marL="233361" lvl="0" indent="-80961" algn="l" rtl="0">
              <a:lnSpc>
                <a:spcPct val="100000"/>
              </a:lnSpc>
              <a:spcBef>
                <a:spcPts val="0"/>
              </a:spcBef>
              <a:spcAft>
                <a:spcPts val="0"/>
              </a:spcAft>
              <a:buSzPct val="108108"/>
              <a:buNone/>
            </a:pPr>
            <a:endParaRPr sz="2400" dirty="0">
              <a:latin typeface="Calibri"/>
              <a:ea typeface="Calibri"/>
              <a:cs typeface="Calibri"/>
              <a:sym typeface="Calibri"/>
            </a:endParaRPr>
          </a:p>
          <a:p>
            <a:pPr marL="233361" lvl="0" indent="-233361" algn="l" rtl="0">
              <a:lnSpc>
                <a:spcPct val="100000"/>
              </a:lnSpc>
              <a:spcBef>
                <a:spcPts val="0"/>
              </a:spcBef>
              <a:spcAft>
                <a:spcPts val="0"/>
              </a:spcAft>
              <a:buSzPct val="108108"/>
              <a:buChar char="•"/>
            </a:pPr>
            <a:r>
              <a:rPr lang="en-US" sz="2400" dirty="0">
                <a:latin typeface="Calibri"/>
                <a:ea typeface="Calibri"/>
                <a:cs typeface="Calibri"/>
                <a:sym typeface="Calibri"/>
              </a:rPr>
              <a:t>Sources of false alarms have been identified and include:</a:t>
            </a:r>
            <a:endParaRPr dirty="0"/>
          </a:p>
          <a:p>
            <a:pPr marL="742950" lvl="1" indent="-285750" algn="l" rtl="0">
              <a:lnSpc>
                <a:spcPct val="100000"/>
              </a:lnSpc>
              <a:spcBef>
                <a:spcPts val="400"/>
              </a:spcBef>
              <a:spcAft>
                <a:spcPts val="0"/>
              </a:spcAft>
              <a:buSzPct val="108108"/>
              <a:buChar char="–"/>
            </a:pPr>
            <a:r>
              <a:rPr lang="en-US" sz="2000" dirty="0">
                <a:latin typeface="Calibri"/>
                <a:ea typeface="Calibri"/>
                <a:cs typeface="Calibri"/>
                <a:sym typeface="Calibri"/>
              </a:rPr>
              <a:t>Reflections off water cloud and water</a:t>
            </a:r>
            <a:endParaRPr dirty="0"/>
          </a:p>
          <a:p>
            <a:pPr marL="742950" lvl="1" indent="-285750" algn="l" rtl="0">
              <a:lnSpc>
                <a:spcPct val="100000"/>
              </a:lnSpc>
              <a:spcBef>
                <a:spcPts val="400"/>
              </a:spcBef>
              <a:spcAft>
                <a:spcPts val="0"/>
              </a:spcAft>
              <a:buSzPct val="108108"/>
              <a:buChar char="–"/>
            </a:pPr>
            <a:r>
              <a:rPr lang="en-US" sz="2000" dirty="0">
                <a:latin typeface="Calibri"/>
                <a:ea typeface="Calibri"/>
                <a:cs typeface="Calibri"/>
                <a:sym typeface="Calibri"/>
              </a:rPr>
              <a:t>Surface features, including bare ground and solar farms</a:t>
            </a:r>
            <a:endParaRPr sz="2400" dirty="0">
              <a:latin typeface="Calibri"/>
              <a:ea typeface="Calibri"/>
              <a:cs typeface="Calibri"/>
              <a:sym typeface="Calibri"/>
            </a:endParaRPr>
          </a:p>
          <a:p>
            <a:pPr marL="233361" lvl="0" indent="-80961" algn="l" rtl="0">
              <a:lnSpc>
                <a:spcPct val="100000"/>
              </a:lnSpc>
              <a:spcBef>
                <a:spcPts val="0"/>
              </a:spcBef>
              <a:spcAft>
                <a:spcPts val="0"/>
              </a:spcAft>
              <a:buSzPct val="108108"/>
              <a:buNone/>
            </a:pPr>
            <a:endParaRPr sz="2400" dirty="0">
              <a:latin typeface="Calibri"/>
              <a:ea typeface="Calibri"/>
              <a:cs typeface="Calibri"/>
              <a:sym typeface="Calibri"/>
            </a:endParaRPr>
          </a:p>
          <a:p>
            <a:pPr marL="233361" lvl="0" indent="-233361" algn="l" rtl="0">
              <a:lnSpc>
                <a:spcPct val="100000"/>
              </a:lnSpc>
              <a:spcBef>
                <a:spcPts val="0"/>
              </a:spcBef>
              <a:spcAft>
                <a:spcPts val="0"/>
              </a:spcAft>
              <a:buSzPct val="108108"/>
              <a:buChar char="•"/>
            </a:pPr>
            <a:r>
              <a:rPr lang="en-US" sz="2400" dirty="0">
                <a:latin typeface="Calibri"/>
                <a:ea typeface="Calibri"/>
                <a:cs typeface="Calibri"/>
                <a:sym typeface="Calibri"/>
              </a:rPr>
              <a:t>User feedback is sparse for GOES-18 data</a:t>
            </a:r>
            <a:endParaRPr dirty="0"/>
          </a:p>
          <a:p>
            <a:pPr marL="633411" lvl="1" indent="-233361" algn="l" rtl="0">
              <a:lnSpc>
                <a:spcPct val="100000"/>
              </a:lnSpc>
              <a:spcBef>
                <a:spcPts val="0"/>
              </a:spcBef>
              <a:spcAft>
                <a:spcPts val="0"/>
              </a:spcAft>
              <a:buSzPct val="129729"/>
              <a:buChar char="–"/>
            </a:pPr>
            <a:r>
              <a:rPr lang="en-US" sz="2000" dirty="0">
                <a:latin typeface="Calibri"/>
                <a:ea typeface="Calibri"/>
                <a:cs typeface="Calibri"/>
                <a:sym typeface="Calibri"/>
              </a:rPr>
              <a:t> GOES-17/-18 interleave highlighted similarities between products overall, and due to stability during GOES-17 heating periods due to the mitigation, end users were generally unaware of the difference between the two.</a:t>
            </a:r>
            <a:endParaRPr dirty="0"/>
          </a:p>
          <a:p>
            <a:pPr marL="233361" lvl="0" indent="-80961" algn="l" rtl="0">
              <a:lnSpc>
                <a:spcPct val="100000"/>
              </a:lnSpc>
              <a:spcBef>
                <a:spcPts val="0"/>
              </a:spcBef>
              <a:spcAft>
                <a:spcPts val="0"/>
              </a:spcAft>
              <a:buSzPct val="108108"/>
              <a:buNone/>
            </a:pPr>
            <a:endParaRPr sz="2400" dirty="0">
              <a:latin typeface="Calibri"/>
              <a:ea typeface="Calibri"/>
              <a:cs typeface="Calibri"/>
              <a:sym typeface="Calibri"/>
            </a:endParaRPr>
          </a:p>
          <a:p>
            <a:pPr marL="233361" lvl="0" indent="-233361" algn="l" rtl="0">
              <a:lnSpc>
                <a:spcPct val="100000"/>
              </a:lnSpc>
              <a:spcBef>
                <a:spcPts val="0"/>
              </a:spcBef>
              <a:spcAft>
                <a:spcPts val="0"/>
              </a:spcAft>
              <a:buSzPct val="108108"/>
              <a:buChar char="•"/>
            </a:pPr>
            <a:r>
              <a:rPr lang="en-US" sz="2400" dirty="0">
                <a:latin typeface="Calibri"/>
                <a:ea typeface="Calibri"/>
                <a:cs typeface="Calibri"/>
                <a:sym typeface="Calibri"/>
              </a:rPr>
              <a:t>Prioritize addressing Hawaii, glint angle, and correcting GOES-18 saturation temperature</a:t>
            </a:r>
            <a:endParaRPr dirty="0"/>
          </a:p>
          <a:p>
            <a:pPr marL="633411" lvl="1" indent="-233361" algn="l" rtl="0">
              <a:lnSpc>
                <a:spcPct val="100000"/>
              </a:lnSpc>
              <a:spcBef>
                <a:spcPts val="0"/>
              </a:spcBef>
              <a:spcAft>
                <a:spcPts val="0"/>
              </a:spcAft>
              <a:buSzPct val="129729"/>
              <a:buChar char="–"/>
            </a:pPr>
            <a:r>
              <a:rPr lang="en-US" sz="2000" dirty="0">
                <a:latin typeface="Calibri"/>
                <a:ea typeface="Calibri"/>
                <a:cs typeface="Calibri"/>
                <a:sym typeface="Calibri"/>
              </a:rPr>
              <a:t>Regardless of what happens with the new program, these updates can be made ASAP and will produce immediate positive results</a:t>
            </a:r>
            <a:endParaRPr dirty="0"/>
          </a:p>
          <a:p>
            <a:pPr marL="457200" lvl="1" indent="0" algn="l" rtl="0">
              <a:lnSpc>
                <a:spcPct val="100000"/>
              </a:lnSpc>
              <a:spcBef>
                <a:spcPts val="0"/>
              </a:spcBef>
              <a:spcAft>
                <a:spcPts val="0"/>
              </a:spcAft>
              <a:buSzPct val="129729"/>
              <a:buNone/>
            </a:pPr>
            <a:endParaRPr sz="2000" dirty="0">
              <a:latin typeface="Calibri"/>
              <a:ea typeface="Calibri"/>
              <a:cs typeface="Calibri"/>
              <a:sym typeface="Calibri"/>
            </a:endParaRPr>
          </a:p>
        </p:txBody>
      </p:sp>
      <p:sp>
        <p:nvSpPr>
          <p:cNvPr id="1011" name="Google Shape;1011;p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50</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51"/>
          <p:cNvSpPr txBox="1">
            <a:spLocks noGrp="1"/>
          </p:cNvSpPr>
          <p:nvPr>
            <p:ph type="title"/>
          </p:nvPr>
        </p:nvSpPr>
        <p:spPr>
          <a:xfrm>
            <a:off x="722312" y="4406900"/>
            <a:ext cx="8269287" cy="13620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BACKUP</a:t>
            </a:r>
            <a:endParaRPr/>
          </a:p>
        </p:txBody>
      </p:sp>
      <p:sp>
        <p:nvSpPr>
          <p:cNvPr id="1017" name="Google Shape;1017;p5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888888"/>
              </a:buClr>
              <a:buSzPts val="2000"/>
              <a:buNone/>
            </a:pPr>
            <a:r>
              <a:rPr lang="en-US" dirty="0"/>
              <a:t>GOES-18 Fire Hot Spot Characterization Provisional PS-PVR</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30"/>
          <p:cNvSpPr txBox="1">
            <a:spLocks noGrp="1"/>
          </p:cNvSpPr>
          <p:nvPr>
            <p:ph type="body" idx="1"/>
          </p:nvPr>
        </p:nvSpPr>
        <p:spPr>
          <a:xfrm>
            <a:off x="311700" y="1536633"/>
            <a:ext cx="3337433" cy="4555200"/>
          </a:xfrm>
          <a:prstGeom prst="rect">
            <a:avLst/>
          </a:prstGeom>
          <a:noFill/>
          <a:ln>
            <a:noFill/>
          </a:ln>
        </p:spPr>
        <p:txBody>
          <a:bodyPr spcFirstLastPara="1" wrap="square" lIns="91425" tIns="91425" rIns="91425" bIns="91425" anchor="t" anchorCtr="0">
            <a:normAutofit/>
          </a:bodyPr>
          <a:lstStyle/>
          <a:p>
            <a:pPr marL="0" marR="0" lvl="0" indent="0" algn="ctr" rtl="0">
              <a:lnSpc>
                <a:spcPct val="115000"/>
              </a:lnSpc>
              <a:spcBef>
                <a:spcPts val="0"/>
              </a:spcBef>
              <a:spcAft>
                <a:spcPts val="0"/>
              </a:spcAft>
              <a:buClr>
                <a:srgbClr val="FFFFFF"/>
              </a:buClr>
              <a:buSzPts val="1800"/>
              <a:buFont typeface="Arial"/>
              <a:buNone/>
            </a:pPr>
            <a:r>
              <a:rPr lang="en-US" dirty="0"/>
              <a:t>“Missed detection”</a:t>
            </a:r>
          </a:p>
          <a:p>
            <a:pPr marL="0" marR="0" lvl="0" indent="0" algn="l" rtl="0">
              <a:lnSpc>
                <a:spcPct val="115000"/>
              </a:lnSpc>
              <a:spcBef>
                <a:spcPts val="1600"/>
              </a:spcBef>
              <a:spcAft>
                <a:spcPts val="0"/>
              </a:spcAft>
              <a:buClr>
                <a:srgbClr val="FFFFFF"/>
              </a:buClr>
              <a:buSzPts val="1800"/>
              <a:buFont typeface="Arial"/>
              <a:buNone/>
            </a:pPr>
            <a:r>
              <a:rPr lang="en-US" dirty="0"/>
              <a:t>The thermal signature of this missed detection is screened by the terrain.</a:t>
            </a:r>
          </a:p>
        </p:txBody>
      </p:sp>
      <p:sp>
        <p:nvSpPr>
          <p:cNvPr id="955" name="Google Shape;955;p30"/>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52</a:t>
            </a:fld>
            <a:endParaRPr sz="1400">
              <a:solidFill>
                <a:srgbClr val="000000"/>
              </a:solidFill>
              <a:latin typeface="Arial"/>
              <a:ea typeface="Arial"/>
              <a:cs typeface="Arial"/>
              <a:sym typeface="Arial"/>
            </a:endParaRPr>
          </a:p>
        </p:txBody>
      </p:sp>
      <p:sp>
        <p:nvSpPr>
          <p:cNvPr id="956" name="Google Shape;956;p30"/>
          <p:cNvSpPr txBox="1"/>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Arial"/>
                <a:ea typeface="Arial"/>
                <a:cs typeface="Arial"/>
                <a:sym typeface="Arial"/>
              </a:rPr>
              <a:t>Known Issues:</a:t>
            </a:r>
            <a:endParaRPr dirty="0"/>
          </a:p>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dirty="0">
                <a:solidFill>
                  <a:srgbClr val="FFFFFF"/>
                </a:solidFill>
                <a:latin typeface="Arial"/>
                <a:ea typeface="Arial"/>
                <a:cs typeface="Arial"/>
                <a:sym typeface="Arial"/>
              </a:rPr>
              <a:t>Terrain screening</a:t>
            </a:r>
            <a:endParaRPr dirty="0"/>
          </a:p>
        </p:txBody>
      </p:sp>
      <p:pic>
        <p:nvPicPr>
          <p:cNvPr id="957" name="Google Shape;957;p30"/>
          <p:cNvPicPr preferRelativeResize="0"/>
          <p:nvPr/>
        </p:nvPicPr>
        <p:blipFill>
          <a:blip r:embed="rId3"/>
          <a:srcRect/>
          <a:stretch/>
        </p:blipFill>
        <p:spPr>
          <a:xfrm>
            <a:off x="3748221" y="1536633"/>
            <a:ext cx="5272935" cy="5009617"/>
          </a:xfrm>
          <a:prstGeom prst="rect">
            <a:avLst/>
          </a:prstGeom>
          <a:noFill/>
          <a:ln>
            <a:noFill/>
          </a:ln>
        </p:spPr>
      </p:pic>
    </p:spTree>
    <p:extLst>
      <p:ext uri="{BB962C8B-B14F-4D97-AF65-F5344CB8AC3E}">
        <p14:creationId xmlns:p14="http://schemas.microsoft.com/office/powerpoint/2010/main" val="549096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p25"/>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Validation by Landsat</a:t>
            </a:r>
            <a:endParaRPr/>
          </a:p>
        </p:txBody>
      </p:sp>
      <p:pic>
        <p:nvPicPr>
          <p:cNvPr id="1024" name="Google Shape;1024;p25"/>
          <p:cNvPicPr preferRelativeResize="0"/>
          <p:nvPr/>
        </p:nvPicPr>
        <p:blipFill rotWithShape="1">
          <a:blip r:embed="rId3">
            <a:alphaModFix/>
          </a:blip>
          <a:srcRect/>
          <a:stretch/>
        </p:blipFill>
        <p:spPr>
          <a:xfrm>
            <a:off x="0" y="1145695"/>
            <a:ext cx="9144000" cy="5712306"/>
          </a:xfrm>
          <a:prstGeom prst="rect">
            <a:avLst/>
          </a:prstGeom>
          <a:noFill/>
          <a:ln>
            <a:noFill/>
          </a:ln>
        </p:spPr>
      </p:pic>
      <p:sp>
        <p:nvSpPr>
          <p:cNvPr id="1025" name="Google Shape;1025;p2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53</a:t>
            </a:fld>
            <a:endParaRPr sz="1200">
              <a:solidFill>
                <a:srgbClr val="FFFFFF"/>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4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a:t>EFIRE : Hot spots in Hawaii </a:t>
            </a:r>
            <a:br>
              <a:rPr lang="en-US"/>
            </a:br>
            <a:endParaRPr/>
          </a:p>
        </p:txBody>
      </p:sp>
      <p:sp>
        <p:nvSpPr>
          <p:cNvPr id="1031" name="Google Shape;1031;p45"/>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FFFFFF"/>
              </a:buClr>
              <a:buSzPts val="1800"/>
              <a:buFont typeface="Arial"/>
              <a:buNone/>
            </a:pPr>
            <a:r>
              <a:rPr lang="en-US"/>
              <a:t> $ more 2022160/*.txt | grep Kilauea</a:t>
            </a:r>
            <a:endParaRPr/>
          </a:p>
          <a:p>
            <a:pPr marL="0" marR="0" lvl="0" indent="0" algn="l" rtl="0">
              <a:lnSpc>
                <a:spcPct val="115000"/>
              </a:lnSpc>
              <a:spcBef>
                <a:spcPts val="1600"/>
              </a:spcBef>
              <a:spcAft>
                <a:spcPts val="0"/>
              </a:spcAft>
              <a:buClr>
                <a:srgbClr val="FFFFFF"/>
              </a:buClr>
              <a:buSzPts val="1800"/>
              <a:buFont typeface="Arial"/>
              <a:buNone/>
            </a:pPr>
            <a:endParaRPr/>
          </a:p>
        </p:txBody>
      </p:sp>
      <p:sp>
        <p:nvSpPr>
          <p:cNvPr id="1032" name="Google Shape;1032;p45"/>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54</a:t>
            </a:fld>
            <a:endParaRPr sz="1400">
              <a:solidFill>
                <a:srgbClr val="000000"/>
              </a:solidFill>
              <a:latin typeface="Arial"/>
              <a:ea typeface="Arial"/>
              <a:cs typeface="Arial"/>
              <a:sym typeface="Arial"/>
            </a:endParaRPr>
          </a:p>
        </p:txBody>
      </p:sp>
      <p:pic>
        <p:nvPicPr>
          <p:cNvPr id="1033" name="Google Shape;1033;p45"/>
          <p:cNvPicPr preferRelativeResize="0"/>
          <p:nvPr/>
        </p:nvPicPr>
        <p:blipFill rotWithShape="1">
          <a:blip r:embed="rId3">
            <a:alphaModFix/>
          </a:blip>
          <a:srcRect/>
          <a:stretch/>
        </p:blipFill>
        <p:spPr>
          <a:xfrm>
            <a:off x="0" y="2500184"/>
            <a:ext cx="9144000" cy="2894862"/>
          </a:xfrm>
          <a:prstGeom prst="rect">
            <a:avLst/>
          </a:prstGeom>
          <a:noFill/>
          <a:ln>
            <a:noFill/>
          </a:ln>
        </p:spPr>
      </p:pic>
      <p:sp>
        <p:nvSpPr>
          <p:cNvPr id="1034" name="Google Shape;1034;p45"/>
          <p:cNvSpPr txBox="1"/>
          <p:nvPr/>
        </p:nvSpPr>
        <p:spPr>
          <a:xfrm>
            <a:off x="122844" y="5509735"/>
            <a:ext cx="8953719" cy="707886"/>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During 10 days from DAY 160-189,2022,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337 Fires near Volcano Kilauea were detected  </a:t>
            </a:r>
            <a:endParaRPr sz="1400" b="0" i="0" u="none" strike="noStrike" cap="none">
              <a:solidFill>
                <a:srgbClr val="000000"/>
              </a:solidFill>
              <a:latin typeface="Arial"/>
              <a:ea typeface="Arial"/>
              <a:cs typeface="Arial"/>
              <a:sym typeface="Arial"/>
            </a:endParaRPr>
          </a:p>
        </p:txBody>
      </p:sp>
      <p:pic>
        <p:nvPicPr>
          <p:cNvPr id="1035" name="Google Shape;1035;p45"/>
          <p:cNvPicPr preferRelativeResize="0"/>
          <p:nvPr/>
        </p:nvPicPr>
        <p:blipFill rotWithShape="1">
          <a:blip r:embed="rId4">
            <a:alphaModFix/>
          </a:blip>
          <a:srcRect/>
          <a:stretch/>
        </p:blipFill>
        <p:spPr>
          <a:xfrm>
            <a:off x="7358424" y="855113"/>
            <a:ext cx="1785575" cy="164507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34"/>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a:t>Solar Panel flag in eFire</a:t>
            </a:r>
            <a:endParaRPr/>
          </a:p>
        </p:txBody>
      </p:sp>
      <p:pic>
        <p:nvPicPr>
          <p:cNvPr id="1041" name="Google Shape;1041;p34"/>
          <p:cNvPicPr preferRelativeResize="0"/>
          <p:nvPr/>
        </p:nvPicPr>
        <p:blipFill rotWithShape="1">
          <a:blip r:embed="rId3">
            <a:alphaModFix/>
          </a:blip>
          <a:srcRect/>
          <a:stretch/>
        </p:blipFill>
        <p:spPr>
          <a:xfrm>
            <a:off x="311700" y="3123361"/>
            <a:ext cx="8520599" cy="2232691"/>
          </a:xfrm>
          <a:prstGeom prst="rect">
            <a:avLst/>
          </a:prstGeom>
          <a:noFill/>
          <a:ln>
            <a:noFill/>
          </a:ln>
        </p:spPr>
      </p:pic>
      <p:sp>
        <p:nvSpPr>
          <p:cNvPr id="1042" name="Google Shape;1042;p34"/>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FFFFFF"/>
              </a:buClr>
              <a:buSzPts val="1800"/>
              <a:buFont typeface="Arial"/>
              <a:buNone/>
            </a:pPr>
            <a:r>
              <a:rPr lang="en-US"/>
              <a:t>During the 10 days (JDAY 160-169,2022), this pixel  (with solar panel) was repeatedly  detected as fire many times.</a:t>
            </a:r>
            <a:endParaRPr/>
          </a:p>
          <a:p>
            <a:pPr marL="0" marR="0" lvl="0" indent="0" algn="l" rtl="0">
              <a:lnSpc>
                <a:spcPct val="115000"/>
              </a:lnSpc>
              <a:spcBef>
                <a:spcPts val="1600"/>
              </a:spcBef>
              <a:spcAft>
                <a:spcPts val="0"/>
              </a:spcAft>
              <a:buClr>
                <a:srgbClr val="FFFFFF"/>
              </a:buClr>
              <a:buSzPts val="1800"/>
              <a:buFont typeface="Arial"/>
              <a:buNone/>
            </a:pPr>
            <a:r>
              <a:rPr lang="en-US"/>
              <a:t>more 202216*/*.txt | grep Solar | grep "35.39" | grep "120.08"</a:t>
            </a:r>
            <a:endParaRPr/>
          </a:p>
          <a:p>
            <a:pPr marL="0" marR="0" lvl="0" indent="0" algn="l" rtl="0">
              <a:lnSpc>
                <a:spcPct val="115000"/>
              </a:lnSpc>
              <a:spcBef>
                <a:spcPts val="1600"/>
              </a:spcBef>
              <a:spcAft>
                <a:spcPts val="0"/>
              </a:spcAft>
              <a:buClr>
                <a:srgbClr val="FFFFFF"/>
              </a:buClr>
              <a:buSzPts val="1800"/>
              <a:buFont typeface="Arial"/>
              <a:buNone/>
            </a:pPr>
            <a:endParaRPr/>
          </a:p>
        </p:txBody>
      </p:sp>
      <p:sp>
        <p:nvSpPr>
          <p:cNvPr id="1043" name="Google Shape;1043;p34"/>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55</a:t>
            </a:fld>
            <a:endParaRPr sz="1400">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pic>
        <p:nvPicPr>
          <p:cNvPr id="1049" name="Google Shape;1049;g162b27c1d24_0_92"/>
          <p:cNvPicPr preferRelativeResize="0"/>
          <p:nvPr/>
        </p:nvPicPr>
        <p:blipFill rotWithShape="1">
          <a:blip r:embed="rId3">
            <a:alphaModFix/>
          </a:blip>
          <a:srcRect/>
          <a:stretch/>
        </p:blipFill>
        <p:spPr>
          <a:xfrm>
            <a:off x="1" y="1562033"/>
            <a:ext cx="9143999" cy="4967195"/>
          </a:xfrm>
          <a:prstGeom prst="rect">
            <a:avLst/>
          </a:prstGeom>
          <a:noFill/>
          <a:ln>
            <a:noFill/>
          </a:ln>
        </p:spPr>
      </p:pic>
      <p:sp>
        <p:nvSpPr>
          <p:cNvPr id="1050" name="Google Shape;1050;g162b27c1d24_0_92"/>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56</a:t>
            </a:fld>
            <a:endParaRPr sz="1400">
              <a:solidFill>
                <a:srgbClr val="000000"/>
              </a:solidFill>
              <a:latin typeface="Arial"/>
              <a:ea typeface="Arial"/>
              <a:cs typeface="Arial"/>
              <a:sym typeface="Arial"/>
            </a:endParaRPr>
          </a:p>
        </p:txBody>
      </p:sp>
      <p:sp>
        <p:nvSpPr>
          <p:cNvPr id="1051" name="Google Shape;1051;g162b27c1d24_0_92"/>
          <p:cNvSpPr txBox="1"/>
          <p:nvPr/>
        </p:nvSpPr>
        <p:spPr>
          <a:xfrm>
            <a:off x="1564350" y="288575"/>
            <a:ext cx="5961300" cy="8537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Arial"/>
                <a:ea typeface="Arial"/>
                <a:cs typeface="Arial"/>
                <a:sym typeface="Arial"/>
              </a:rPr>
              <a:t>Known Issues:</a:t>
            </a:r>
            <a:endParaRPr/>
          </a:p>
          <a:p>
            <a:pPr marL="0" marR="0" lvl="0" indent="0" algn="ctr" rtl="0">
              <a:lnSpc>
                <a:spcPct val="100000"/>
              </a:lnSpc>
              <a:spcBef>
                <a:spcPts val="0"/>
              </a:spcBef>
              <a:spcAft>
                <a:spcPts val="0"/>
              </a:spcAft>
              <a:buClr>
                <a:srgbClr val="FFFFFF"/>
              </a:buClr>
              <a:buSzPts val="2800"/>
              <a:buFont typeface="Arial"/>
              <a:buNone/>
            </a:pPr>
            <a:r>
              <a:rPr lang="en-US" sz="2800" b="0" i="0" u="none" strike="noStrike" cap="none">
                <a:solidFill>
                  <a:srgbClr val="FFFFFF"/>
                </a:solidFill>
                <a:latin typeface="Arial"/>
                <a:ea typeface="Arial"/>
                <a:cs typeface="Arial"/>
                <a:sym typeface="Arial"/>
              </a:rPr>
              <a:t>Reflections from clouds, surface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g162b27c1d24_0_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Validation by Landsat: G16</a:t>
            </a:r>
            <a:endParaRPr/>
          </a:p>
        </p:txBody>
      </p:sp>
      <p:sp>
        <p:nvSpPr>
          <p:cNvPr id="1058" name="Google Shape;1058;g162b27c1d24_0_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57</a:t>
            </a:fld>
            <a:endParaRPr sz="1200">
              <a:solidFill>
                <a:srgbClr val="FFFFFF"/>
              </a:solidFill>
              <a:latin typeface="Calibri"/>
              <a:ea typeface="Calibri"/>
              <a:cs typeface="Calibri"/>
              <a:sym typeface="Calibri"/>
            </a:endParaRPr>
          </a:p>
        </p:txBody>
      </p:sp>
      <p:pic>
        <p:nvPicPr>
          <p:cNvPr id="1059" name="Google Shape;1059;g162b27c1d24_0_0"/>
          <p:cNvPicPr preferRelativeResize="0"/>
          <p:nvPr/>
        </p:nvPicPr>
        <p:blipFill rotWithShape="1">
          <a:blip r:embed="rId3">
            <a:alphaModFix/>
          </a:blip>
          <a:srcRect/>
          <a:stretch/>
        </p:blipFill>
        <p:spPr>
          <a:xfrm>
            <a:off x="0" y="1271844"/>
            <a:ext cx="9143999" cy="526706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g162b27c1d24_0_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Validation by Landsat: G17</a:t>
            </a:r>
            <a:endParaRPr/>
          </a:p>
        </p:txBody>
      </p:sp>
      <p:sp>
        <p:nvSpPr>
          <p:cNvPr id="1065" name="Google Shape;1065;g162b27c1d24_0_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58</a:t>
            </a:fld>
            <a:endParaRPr sz="1200">
              <a:solidFill>
                <a:srgbClr val="FFFFFF"/>
              </a:solidFill>
              <a:latin typeface="Calibri"/>
              <a:ea typeface="Calibri"/>
              <a:cs typeface="Calibri"/>
              <a:sym typeface="Calibri"/>
            </a:endParaRPr>
          </a:p>
        </p:txBody>
      </p:sp>
      <p:pic>
        <p:nvPicPr>
          <p:cNvPr id="1066" name="Google Shape;1066;g162b27c1d24_0_7"/>
          <p:cNvPicPr preferRelativeResize="0"/>
          <p:nvPr/>
        </p:nvPicPr>
        <p:blipFill rotWithShape="1">
          <a:blip r:embed="rId3">
            <a:alphaModFix/>
          </a:blip>
          <a:srcRect/>
          <a:stretch/>
        </p:blipFill>
        <p:spPr>
          <a:xfrm>
            <a:off x="0" y="1391213"/>
            <a:ext cx="9144000" cy="524515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g162b27c1d24_0_1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a:t>Validation by Landsat: G18</a:t>
            </a:r>
            <a:endParaRPr/>
          </a:p>
        </p:txBody>
      </p:sp>
      <p:sp>
        <p:nvSpPr>
          <p:cNvPr id="1072" name="Google Shape;1072;g162b27c1d24_0_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59</a:t>
            </a:fld>
            <a:endParaRPr sz="1200">
              <a:solidFill>
                <a:srgbClr val="FFFFFF"/>
              </a:solidFill>
              <a:latin typeface="Calibri"/>
              <a:ea typeface="Calibri"/>
              <a:cs typeface="Calibri"/>
              <a:sym typeface="Calibri"/>
            </a:endParaRPr>
          </a:p>
        </p:txBody>
      </p:sp>
      <p:pic>
        <p:nvPicPr>
          <p:cNvPr id="1073" name="Google Shape;1073;g162b27c1d24_0_13"/>
          <p:cNvPicPr preferRelativeResize="0"/>
          <p:nvPr/>
        </p:nvPicPr>
        <p:blipFill rotWithShape="1">
          <a:blip r:embed="rId3">
            <a:alphaModFix/>
          </a:blip>
          <a:srcRect/>
          <a:stretch/>
        </p:blipFill>
        <p:spPr>
          <a:xfrm>
            <a:off x="74428" y="1376356"/>
            <a:ext cx="9144001" cy="53451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aphicFrame>
        <p:nvGraphicFramePr>
          <p:cNvPr id="371" name="Google Shape;371;p6"/>
          <p:cNvGraphicFramePr/>
          <p:nvPr>
            <p:extLst>
              <p:ext uri="{D42A27DB-BD31-4B8C-83A1-F6EECF244321}">
                <p14:modId xmlns:p14="http://schemas.microsoft.com/office/powerpoint/2010/main" val="1157651532"/>
              </p:ext>
            </p:extLst>
          </p:nvPr>
        </p:nvGraphicFramePr>
        <p:xfrm>
          <a:off x="0" y="1066752"/>
          <a:ext cx="9143975" cy="5135680"/>
        </p:xfrm>
        <a:graphic>
          <a:graphicData uri="http://schemas.openxmlformats.org/drawingml/2006/table">
            <a:tbl>
              <a:tblPr>
                <a:noFill/>
                <a:tableStyleId>{CD5CD1CC-F514-4BA3-A51B-E7658FDEDC66}</a:tableStyleId>
              </a:tblPr>
              <a:tblGrid>
                <a:gridCol w="810575">
                  <a:extLst>
                    <a:ext uri="{9D8B030D-6E8A-4147-A177-3AD203B41FA5}">
                      <a16:colId xmlns:a16="http://schemas.microsoft.com/office/drawing/2014/main" val="20000"/>
                    </a:ext>
                  </a:extLst>
                </a:gridCol>
                <a:gridCol w="2878700">
                  <a:extLst>
                    <a:ext uri="{9D8B030D-6E8A-4147-A177-3AD203B41FA5}">
                      <a16:colId xmlns:a16="http://schemas.microsoft.com/office/drawing/2014/main" val="20001"/>
                    </a:ext>
                  </a:extLst>
                </a:gridCol>
                <a:gridCol w="2552475">
                  <a:extLst>
                    <a:ext uri="{9D8B030D-6E8A-4147-A177-3AD203B41FA5}">
                      <a16:colId xmlns:a16="http://schemas.microsoft.com/office/drawing/2014/main" val="20002"/>
                    </a:ext>
                  </a:extLst>
                </a:gridCol>
                <a:gridCol w="1591250">
                  <a:extLst>
                    <a:ext uri="{9D8B030D-6E8A-4147-A177-3AD203B41FA5}">
                      <a16:colId xmlns:a16="http://schemas.microsoft.com/office/drawing/2014/main" val="20003"/>
                    </a:ext>
                  </a:extLst>
                </a:gridCol>
                <a:gridCol w="1310975">
                  <a:extLst>
                    <a:ext uri="{9D8B030D-6E8A-4147-A177-3AD203B41FA5}">
                      <a16:colId xmlns:a16="http://schemas.microsoft.com/office/drawing/2014/main" val="20004"/>
                    </a:ext>
                  </a:extLst>
                </a:gridCol>
              </a:tblGrid>
              <a:tr h="357925">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ADR</a:t>
                      </a:r>
                      <a:endParaRPr sz="18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Description</a:t>
                      </a:r>
                      <a:endParaRPr sz="18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Impact</a:t>
                      </a:r>
                      <a:endParaRPr sz="1600" b="1" u="none" strike="noStrike" cap="none">
                        <a:solidFill>
                          <a:schemeClr val="lt1"/>
                        </a:solidFill>
                      </a:endParaRPr>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Mitigation</a:t>
                      </a:r>
                      <a:endParaRPr sz="18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400"/>
                        <a:buFont typeface="Calibri"/>
                        <a:buNone/>
                      </a:pPr>
                      <a:r>
                        <a:rPr lang="en-US" sz="1600" b="1" u="none" strike="noStrike" cap="none">
                          <a:solidFill>
                            <a:schemeClr val="lt1"/>
                          </a:solidFill>
                        </a:rPr>
                        <a:t>Status</a:t>
                      </a:r>
                      <a:endParaRPr sz="1800" u="none" strike="noStrike" cap="none"/>
                    </a:p>
                  </a:txBody>
                  <a:tcPr marL="5825" marR="5825" marT="58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490225">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ADR660</a:t>
                      </a:r>
                      <a:endParaRPr sz="1800" u="none" strike="noStrike" cap="none"/>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 Many false alarms following the resolution of ADR576 with install of PR 06.10. NESDIS (SAB) team noticed very many class 13 (high probability) and class 14 (medium possibility) false alarms in the FDCC and FDCF products. These false alarms were previously coded as class 15, low possibility fires, and had been left out of SAB analyses.  The update did not introduce a new issue, it highlighted existing false alarm issues that were identified as an algorithm risk during the Provisional PS-PVR.</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  SAB changed procedures with FDCA product.  (previously this stated that SAB ceased using the product, which was not the case, SAB limited which categories of fires go into HMS)</a:t>
                      </a:r>
                      <a:endParaRPr sz="1200" b="0" i="0" u="none" strike="noStrike" cap="none" dirty="0">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Jan 2019 update (installed 25 July 2019) improved situation, however false alarm rate remains high.</a:t>
                      </a:r>
                      <a:endParaRPr sz="1400" u="none" strike="noStrike" cap="none"/>
                    </a:p>
                    <a:p>
                      <a:pPr marL="0" marR="0" lvl="0" indent="0" algn="ctr"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Additional algorithm updates required to further reduce false positives unless Enterprise Fire Algorithm promoted first</a:t>
                      </a:r>
                      <a:endParaRPr sz="1400" u="none" strike="noStrike" cap="none"/>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Pending, related to ADRs 1049 and 847 </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980450">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ADR1049</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Episodes of fill data a few times a week.  Reported 12 Nov 2019.  Missing blocks primarily over South America.  Caused by background calculation running to the maximum for many pixels, data expires from data fabric before algorithm completes.  This is connected to some types (low possibility fires without FRP, primarily) of frequent false alarms</a:t>
                      </a:r>
                      <a:endParaRPr sz="1400" u="none" strike="noStrike" cap="none"/>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Some areas of images, usually Full Disk over South America, are not processed.</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Algorithm update required unless Enterprise Fire Algorithm promoted first</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Pending, related to ADRs 660 and 847</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490225">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ADR847</a:t>
                      </a: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Same issue as ADR1049, but was reported a year earlier and framed differently.</a:t>
                      </a:r>
                      <a:endParaRPr sz="1400" u="none" strike="noStrike" cap="none"/>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 Some areas of images, usually Full Disk over South America, are not processed.</a:t>
                      </a:r>
                      <a:endParaRPr sz="1400" u="none" strike="noStrike" cap="none"/>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Algorithm update required unless Enterprise Fire Algorithm promoted first</a:t>
                      </a:r>
                      <a:endParaRPr sz="1400" u="none" strike="noStrike" cap="none"/>
                    </a:p>
                    <a:p>
                      <a:pPr marL="0" marR="0" lvl="0" indent="0" algn="ctr"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dirty="0">
                          <a:solidFill>
                            <a:srgbClr val="000000"/>
                          </a:solidFill>
                          <a:latin typeface="Calibri"/>
                          <a:ea typeface="Calibri"/>
                          <a:cs typeface="Calibri"/>
                          <a:sym typeface="Calibri"/>
                        </a:rPr>
                        <a:t>Pending, related to ADRs 660 and 1049</a:t>
                      </a:r>
                      <a:endParaRPr sz="1200" b="0" i="0" u="none" strike="noStrike" cap="none" dirty="0">
                        <a:solidFill>
                          <a:srgbClr val="000000"/>
                        </a:solidFill>
                        <a:latin typeface="Calibri"/>
                        <a:ea typeface="Calibri"/>
                        <a:cs typeface="Calibri"/>
                        <a:sym typeface="Calibri"/>
                      </a:endParaRPr>
                    </a:p>
                  </a:txBody>
                  <a:tcPr marL="7625" marR="7625" marT="762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bl>
          </a:graphicData>
        </a:graphic>
      </p:graphicFrame>
      <p:sp>
        <p:nvSpPr>
          <p:cNvPr id="372" name="Google Shape;372;p6"/>
          <p:cNvSpPr txBox="1">
            <a:spLocks noGrp="1"/>
          </p:cNvSpPr>
          <p:nvPr>
            <p:ph type="sldNum" idx="12"/>
          </p:nvPr>
        </p:nvSpPr>
        <p:spPr>
          <a:xfrm>
            <a:off x="6553204" y="6356353"/>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a:solidFill>
                  <a:schemeClr val="lt1"/>
                </a:solidFill>
                <a:latin typeface="Calibri"/>
                <a:ea typeface="Calibri"/>
                <a:cs typeface="Calibri"/>
                <a:sym typeface="Calibri"/>
              </a:rPr>
              <a:t>6</a:t>
            </a:fld>
            <a:endParaRPr sz="1200">
              <a:solidFill>
                <a:schemeClr val="lt1"/>
              </a:solidFill>
              <a:latin typeface="Calibri"/>
              <a:ea typeface="Calibri"/>
              <a:cs typeface="Calibri"/>
              <a:sym typeface="Calibri"/>
            </a:endParaRPr>
          </a:p>
        </p:txBody>
      </p:sp>
      <p:sp>
        <p:nvSpPr>
          <p:cNvPr id="373" name="Google Shape;373;p6"/>
          <p:cNvSpPr txBox="1">
            <a:spLocks noGrp="1"/>
          </p:cNvSpPr>
          <p:nvPr>
            <p:ph type="title"/>
          </p:nvPr>
        </p:nvSpPr>
        <p:spPr>
          <a:xfrm>
            <a:off x="1345224" y="64203"/>
            <a:ext cx="6408900" cy="968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Font typeface="Calibri"/>
              <a:buNone/>
            </a:pPr>
            <a:r>
              <a:rPr lang="en-US" sz="2800"/>
              <a:t>ADRs Resolved or still in progress since</a:t>
            </a:r>
            <a:br>
              <a:rPr lang="en-US" sz="2800"/>
            </a:br>
            <a:r>
              <a:rPr lang="en-US" sz="2800"/>
              <a:t> GOES-17 FDC Delta Provisional Maturity  </a:t>
            </a:r>
            <a:br>
              <a:rPr lang="en-US" sz="2800"/>
            </a:br>
            <a:endParaRPr sz="2000"/>
          </a:p>
        </p:txBody>
      </p:sp>
      <p:grpSp>
        <p:nvGrpSpPr>
          <p:cNvPr id="374" name="Google Shape;374;p6"/>
          <p:cNvGrpSpPr/>
          <p:nvPr/>
        </p:nvGrpSpPr>
        <p:grpSpPr>
          <a:xfrm>
            <a:off x="2307364" y="6316749"/>
            <a:ext cx="4529253" cy="289396"/>
            <a:chOff x="148222" y="6486149"/>
            <a:chExt cx="8762338" cy="311580"/>
          </a:xfrm>
        </p:grpSpPr>
        <p:sp>
          <p:nvSpPr>
            <p:cNvPr id="375" name="Google Shape;375;p6"/>
            <p:cNvSpPr txBox="1"/>
            <p:nvPr/>
          </p:nvSpPr>
          <p:spPr>
            <a:xfrm>
              <a:off x="148222" y="6489929"/>
              <a:ext cx="3148200" cy="3078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Little Impact</a:t>
              </a:r>
              <a:endParaRPr sz="1200" b="0" i="0" u="none" strike="noStrike" cap="none">
                <a:solidFill>
                  <a:schemeClr val="lt1"/>
                </a:solidFill>
                <a:latin typeface="Arial"/>
                <a:ea typeface="Arial"/>
                <a:cs typeface="Arial"/>
                <a:sym typeface="Arial"/>
              </a:endParaRPr>
            </a:p>
          </p:txBody>
        </p:sp>
        <p:sp>
          <p:nvSpPr>
            <p:cNvPr id="376" name="Google Shape;376;p6"/>
            <p:cNvSpPr txBox="1"/>
            <p:nvPr/>
          </p:nvSpPr>
          <p:spPr>
            <a:xfrm>
              <a:off x="3164282" y="6486149"/>
              <a:ext cx="2871300" cy="307800"/>
            </a:xfrm>
            <a:prstGeom prst="rect">
              <a:avLst/>
            </a:prstGeom>
            <a:solidFill>
              <a:srgbClr val="FFFF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Moderate Impact</a:t>
              </a:r>
              <a:endParaRPr sz="1200" b="0" i="0" u="none" strike="noStrike" cap="none">
                <a:solidFill>
                  <a:srgbClr val="000000"/>
                </a:solidFill>
                <a:latin typeface="Arial"/>
                <a:ea typeface="Arial"/>
                <a:cs typeface="Arial"/>
                <a:sym typeface="Arial"/>
              </a:endParaRPr>
            </a:p>
          </p:txBody>
        </p:sp>
        <p:sp>
          <p:nvSpPr>
            <p:cNvPr id="377" name="Google Shape;377;p6"/>
            <p:cNvSpPr txBox="1"/>
            <p:nvPr/>
          </p:nvSpPr>
          <p:spPr>
            <a:xfrm>
              <a:off x="6048560" y="6490819"/>
              <a:ext cx="2862000" cy="2982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Big Impact</a:t>
              </a:r>
              <a:endParaRPr sz="1200" b="0" i="0" u="none" strike="noStrike" cap="none">
                <a:solidFill>
                  <a:schemeClr val="lt1"/>
                </a:solidFill>
                <a:latin typeface="Arial"/>
                <a:ea typeface="Arial"/>
                <a:cs typeface="Arial"/>
                <a:sym typeface="Aria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g162b27c1d24_0_19"/>
          <p:cNvSpPr txBox="1">
            <a:spLocks noGrp="1"/>
          </p:cNvSpPr>
          <p:nvPr>
            <p:ph type="title"/>
          </p:nvPr>
        </p:nvSpPr>
        <p:spPr>
          <a:xfrm>
            <a:off x="1564349" y="288575"/>
            <a:ext cx="6186900" cy="8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a:t>Daily composed Fire Mask  and observation time of matched ABI-VIIRS pixels --Animation</a:t>
            </a:r>
            <a:endParaRPr/>
          </a:p>
        </p:txBody>
      </p:sp>
      <p:sp>
        <p:nvSpPr>
          <p:cNvPr id="1080" name="Google Shape;1080;g162b27c1d24_0_1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FFFFFF"/>
              </a:buClr>
              <a:buSzPts val="1800"/>
              <a:buFont typeface="Arial"/>
              <a:buNone/>
            </a:pPr>
            <a:endParaRPr/>
          </a:p>
        </p:txBody>
      </p:sp>
      <p:sp>
        <p:nvSpPr>
          <p:cNvPr id="1081" name="Google Shape;1081;g162b27c1d24_0_19"/>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60</a:t>
            </a:fld>
            <a:endParaRPr sz="1400">
              <a:solidFill>
                <a:srgbClr val="000000"/>
              </a:solidFill>
              <a:latin typeface="Arial"/>
              <a:ea typeface="Arial"/>
              <a:cs typeface="Arial"/>
              <a:sym typeface="Arial"/>
            </a:endParaRPr>
          </a:p>
        </p:txBody>
      </p:sp>
      <p:pic>
        <p:nvPicPr>
          <p:cNvPr id="1082" name="Google Shape;1082;g162b27c1d24_0_19"/>
          <p:cNvPicPr preferRelativeResize="0"/>
          <p:nvPr/>
        </p:nvPicPr>
        <p:blipFill rotWithShape="1">
          <a:blip r:embed="rId3">
            <a:alphaModFix/>
          </a:blip>
          <a:srcRect/>
          <a:stretch/>
        </p:blipFill>
        <p:spPr>
          <a:xfrm>
            <a:off x="4577839" y="1536632"/>
            <a:ext cx="4570460" cy="4922034"/>
          </a:xfrm>
          <a:prstGeom prst="rect">
            <a:avLst/>
          </a:prstGeom>
          <a:noFill/>
          <a:ln>
            <a:noFill/>
          </a:ln>
        </p:spPr>
      </p:pic>
      <p:sp>
        <p:nvSpPr>
          <p:cNvPr id="1083" name="Google Shape;1083;g162b27c1d24_0_19"/>
          <p:cNvSpPr/>
          <p:nvPr/>
        </p:nvSpPr>
        <p:spPr>
          <a:xfrm>
            <a:off x="1733107" y="1765004"/>
            <a:ext cx="1531200" cy="4146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84" name="Google Shape;1084;g162b27c1d24_0_19"/>
          <p:cNvPicPr preferRelativeResize="0"/>
          <p:nvPr/>
        </p:nvPicPr>
        <p:blipFill rotWithShape="1">
          <a:blip r:embed="rId4">
            <a:alphaModFix/>
          </a:blip>
          <a:srcRect/>
          <a:stretch/>
        </p:blipFill>
        <p:spPr>
          <a:xfrm>
            <a:off x="7379" y="1536632"/>
            <a:ext cx="4570460" cy="4922034"/>
          </a:xfrm>
          <a:prstGeom prst="rect">
            <a:avLst/>
          </a:prstGeom>
          <a:noFill/>
          <a:ln>
            <a:noFill/>
          </a:ln>
        </p:spPr>
      </p:pic>
      <p:sp>
        <p:nvSpPr>
          <p:cNvPr id="1085" name="Google Shape;1085;g162b27c1d24_0_19"/>
          <p:cNvSpPr/>
          <p:nvPr/>
        </p:nvSpPr>
        <p:spPr>
          <a:xfrm>
            <a:off x="1733107" y="1765004"/>
            <a:ext cx="1736100" cy="610500"/>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g162b27c1d24_0_38"/>
          <p:cNvSpPr txBox="1">
            <a:spLocks noGrp="1"/>
          </p:cNvSpPr>
          <p:nvPr>
            <p:ph type="title"/>
          </p:nvPr>
        </p:nvSpPr>
        <p:spPr>
          <a:xfrm>
            <a:off x="1564350" y="288575"/>
            <a:ext cx="5961300" cy="8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a:t>Validation G16 fire product by VIIRS</a:t>
            </a:r>
            <a:endParaRPr/>
          </a:p>
        </p:txBody>
      </p:sp>
      <p:sp>
        <p:nvSpPr>
          <p:cNvPr id="1092" name="Google Shape;1092;g162b27c1d24_0_38"/>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FFFFFF"/>
              </a:buClr>
              <a:buSzPts val="1800"/>
              <a:buFont typeface="Arial"/>
              <a:buNone/>
            </a:pPr>
            <a:endParaRPr/>
          </a:p>
        </p:txBody>
      </p:sp>
      <p:sp>
        <p:nvSpPr>
          <p:cNvPr id="1093" name="Google Shape;1093;g162b27c1d24_0_38"/>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61</a:t>
            </a:fld>
            <a:endParaRPr sz="1400">
              <a:solidFill>
                <a:srgbClr val="000000"/>
              </a:solidFill>
              <a:latin typeface="Arial"/>
              <a:ea typeface="Arial"/>
              <a:cs typeface="Arial"/>
              <a:sym typeface="Arial"/>
            </a:endParaRPr>
          </a:p>
        </p:txBody>
      </p:sp>
      <p:sp>
        <p:nvSpPr>
          <p:cNvPr id="1094" name="Google Shape;1094;g162b27c1d24_0_38"/>
          <p:cNvSpPr/>
          <p:nvPr/>
        </p:nvSpPr>
        <p:spPr>
          <a:xfrm>
            <a:off x="4095750" y="2952750"/>
            <a:ext cx="952500" cy="95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g162b27c1d24_0_38"/>
          <p:cNvSpPr/>
          <p:nvPr/>
        </p:nvSpPr>
        <p:spPr>
          <a:xfrm>
            <a:off x="8516442" y="3062177"/>
            <a:ext cx="548700" cy="32961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096" name="Google Shape;1096;g162b27c1d24_0_38"/>
          <p:cNvPicPr preferRelativeResize="0"/>
          <p:nvPr/>
        </p:nvPicPr>
        <p:blipFill rotWithShape="1">
          <a:blip r:embed="rId3">
            <a:alphaModFix/>
          </a:blip>
          <a:srcRect/>
          <a:stretch/>
        </p:blipFill>
        <p:spPr>
          <a:xfrm>
            <a:off x="0" y="1536633"/>
            <a:ext cx="9144001" cy="532136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pic>
        <p:nvPicPr>
          <p:cNvPr id="1102" name="Google Shape;1102;g162b27c1d24_0_64"/>
          <p:cNvPicPr preferRelativeResize="0"/>
          <p:nvPr/>
        </p:nvPicPr>
        <p:blipFill rotWithShape="1">
          <a:blip r:embed="rId3">
            <a:alphaModFix/>
          </a:blip>
          <a:srcRect/>
          <a:stretch/>
        </p:blipFill>
        <p:spPr>
          <a:xfrm>
            <a:off x="0" y="1456660"/>
            <a:ext cx="9144001" cy="5401340"/>
          </a:xfrm>
          <a:prstGeom prst="rect">
            <a:avLst/>
          </a:prstGeom>
          <a:noFill/>
          <a:ln>
            <a:noFill/>
          </a:ln>
        </p:spPr>
      </p:pic>
      <p:sp>
        <p:nvSpPr>
          <p:cNvPr id="1103" name="Google Shape;1103;g162b27c1d24_0_64"/>
          <p:cNvSpPr txBox="1">
            <a:spLocks noGrp="1"/>
          </p:cNvSpPr>
          <p:nvPr>
            <p:ph type="title"/>
          </p:nvPr>
        </p:nvSpPr>
        <p:spPr>
          <a:xfrm>
            <a:off x="1564350" y="288575"/>
            <a:ext cx="5961300" cy="8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a:t>Validation G17 fire product by VIIRS</a:t>
            </a:r>
            <a:endParaRPr/>
          </a:p>
        </p:txBody>
      </p:sp>
      <p:sp>
        <p:nvSpPr>
          <p:cNvPr id="1104" name="Google Shape;1104;g162b27c1d24_0_64"/>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FFFFFF"/>
              </a:buClr>
              <a:buSzPts val="1800"/>
              <a:buFont typeface="Arial"/>
              <a:buNone/>
            </a:pPr>
            <a:endParaRPr/>
          </a:p>
        </p:txBody>
      </p:sp>
      <p:sp>
        <p:nvSpPr>
          <p:cNvPr id="1105" name="Google Shape;1105;g162b27c1d24_0_64"/>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62</a:t>
            </a:fld>
            <a:endParaRPr sz="1400">
              <a:solidFill>
                <a:srgbClr val="000000"/>
              </a:solidFill>
              <a:latin typeface="Arial"/>
              <a:ea typeface="Arial"/>
              <a:cs typeface="Arial"/>
              <a:sym typeface="Arial"/>
            </a:endParaRPr>
          </a:p>
        </p:txBody>
      </p:sp>
      <p:sp>
        <p:nvSpPr>
          <p:cNvPr id="1106" name="Google Shape;1106;g162b27c1d24_0_64"/>
          <p:cNvSpPr/>
          <p:nvPr/>
        </p:nvSpPr>
        <p:spPr>
          <a:xfrm>
            <a:off x="8516442" y="3062177"/>
            <a:ext cx="548700" cy="3296100"/>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g162b27c1d24_0_107"/>
          <p:cNvSpPr txBox="1">
            <a:spLocks noGrp="1"/>
          </p:cNvSpPr>
          <p:nvPr>
            <p:ph type="title"/>
          </p:nvPr>
        </p:nvSpPr>
        <p:spPr>
          <a:xfrm>
            <a:off x="1564350" y="288575"/>
            <a:ext cx="5804100" cy="8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a:t>Validation on EFIRE product by VIIRS</a:t>
            </a:r>
            <a:br>
              <a:rPr lang="en-US"/>
            </a:br>
            <a:endParaRPr/>
          </a:p>
        </p:txBody>
      </p:sp>
      <p:pic>
        <p:nvPicPr>
          <p:cNvPr id="1113" name="Google Shape;1113;g162b27c1d24_0_107"/>
          <p:cNvPicPr preferRelativeResize="0"/>
          <p:nvPr/>
        </p:nvPicPr>
        <p:blipFill rotWithShape="1">
          <a:blip r:embed="rId3">
            <a:alphaModFix/>
          </a:blip>
          <a:srcRect/>
          <a:stretch/>
        </p:blipFill>
        <p:spPr>
          <a:xfrm>
            <a:off x="-27000" y="1520457"/>
            <a:ext cx="9144001" cy="5088582"/>
          </a:xfrm>
          <a:prstGeom prst="rect">
            <a:avLst/>
          </a:prstGeom>
          <a:noFill/>
          <a:ln>
            <a:noFill/>
          </a:ln>
        </p:spPr>
      </p:pic>
      <p:sp>
        <p:nvSpPr>
          <p:cNvPr id="1114" name="Google Shape;1114;g162b27c1d24_0_107"/>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63</a:t>
            </a:fld>
            <a:endParaRPr sz="1400">
              <a:solidFill>
                <a:srgbClr val="000000"/>
              </a:solidFill>
              <a:latin typeface="Arial"/>
              <a:ea typeface="Arial"/>
              <a:cs typeface="Arial"/>
              <a:sym typeface="Arial"/>
            </a:endParaRPr>
          </a:p>
        </p:txBody>
      </p:sp>
      <p:sp>
        <p:nvSpPr>
          <p:cNvPr id="1115" name="Google Shape;1115;g162b27c1d24_0_107"/>
          <p:cNvSpPr txBox="1"/>
          <p:nvPr/>
        </p:nvSpPr>
        <p:spPr>
          <a:xfrm>
            <a:off x="6134986" y="2573080"/>
            <a:ext cx="2785800" cy="40020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using 100 days’ data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g162b27c1d24_0_115"/>
          <p:cNvSpPr txBox="1">
            <a:spLocks noGrp="1"/>
          </p:cNvSpPr>
          <p:nvPr>
            <p:ph type="title"/>
          </p:nvPr>
        </p:nvSpPr>
        <p:spPr>
          <a:xfrm>
            <a:off x="1564350" y="288575"/>
            <a:ext cx="5961300" cy="85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a:t>Validation G18 fire product by VIIRS</a:t>
            </a:r>
            <a:br>
              <a:rPr lang="en-US"/>
            </a:br>
            <a:r>
              <a:rPr lang="en-US"/>
              <a:t>using 100 days’ data</a:t>
            </a:r>
            <a:endParaRPr/>
          </a:p>
        </p:txBody>
      </p:sp>
      <p:sp>
        <p:nvSpPr>
          <p:cNvPr id="1122" name="Google Shape;1122;g162b27c1d24_0_11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FFFFFF"/>
              </a:buClr>
              <a:buSzPts val="1800"/>
              <a:buFont typeface="Arial"/>
              <a:buNone/>
            </a:pPr>
            <a:endParaRPr/>
          </a:p>
        </p:txBody>
      </p:sp>
      <p:sp>
        <p:nvSpPr>
          <p:cNvPr id="1123" name="Google Shape;1123;g162b27c1d24_0_115"/>
          <p:cNvSpPr txBox="1">
            <a:spLocks noGrp="1"/>
          </p:cNvSpPr>
          <p:nvPr>
            <p:ph type="sldNum" idx="12"/>
          </p:nvPr>
        </p:nvSpPr>
        <p:spPr>
          <a:xfrm>
            <a:off x="8472457" y="6217621"/>
            <a:ext cx="548700" cy="524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64</a:t>
            </a:fld>
            <a:endParaRPr sz="1400">
              <a:solidFill>
                <a:srgbClr val="000000"/>
              </a:solidFill>
              <a:latin typeface="Arial"/>
              <a:ea typeface="Arial"/>
              <a:cs typeface="Arial"/>
              <a:sym typeface="Arial"/>
            </a:endParaRPr>
          </a:p>
        </p:txBody>
      </p:sp>
      <p:pic>
        <p:nvPicPr>
          <p:cNvPr id="1124" name="Google Shape;1124;g162b27c1d24_0_115"/>
          <p:cNvPicPr preferRelativeResize="0"/>
          <p:nvPr/>
        </p:nvPicPr>
        <p:blipFill rotWithShape="1">
          <a:blip r:embed="rId3">
            <a:alphaModFix/>
          </a:blip>
          <a:srcRect/>
          <a:stretch/>
        </p:blipFill>
        <p:spPr>
          <a:xfrm>
            <a:off x="0" y="1371600"/>
            <a:ext cx="9144000" cy="54864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37"/>
          <p:cNvSpPr txBox="1">
            <a:spLocks noGrp="1"/>
          </p:cNvSpPr>
          <p:nvPr>
            <p:ph type="title"/>
          </p:nvPr>
        </p:nvSpPr>
        <p:spPr>
          <a:xfrm>
            <a:off x="1564349" y="43040"/>
            <a:ext cx="5966751" cy="853799"/>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US"/>
              <a:t>Validation G18 EFIRE  by Landsat</a:t>
            </a:r>
            <a:br>
              <a:rPr lang="en-US"/>
            </a:br>
            <a:r>
              <a:rPr lang="en-US"/>
              <a:t>(20 days)</a:t>
            </a:r>
            <a:endParaRPr/>
          </a:p>
        </p:txBody>
      </p:sp>
      <p:sp>
        <p:nvSpPr>
          <p:cNvPr id="1130" name="Google Shape;1130;p3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sz="1400">
                <a:solidFill>
                  <a:srgbClr val="000000"/>
                </a:solidFill>
                <a:latin typeface="Arial"/>
                <a:ea typeface="Arial"/>
                <a:cs typeface="Arial"/>
                <a:sym typeface="Arial"/>
              </a:rPr>
              <a:t>65</a:t>
            </a:fld>
            <a:endParaRPr sz="1400">
              <a:solidFill>
                <a:srgbClr val="000000"/>
              </a:solidFill>
              <a:latin typeface="Arial"/>
              <a:ea typeface="Arial"/>
              <a:cs typeface="Arial"/>
              <a:sym typeface="Arial"/>
            </a:endParaRPr>
          </a:p>
        </p:txBody>
      </p:sp>
      <p:pic>
        <p:nvPicPr>
          <p:cNvPr id="1131" name="Google Shape;1131;p37"/>
          <p:cNvPicPr preferRelativeResize="0"/>
          <p:nvPr/>
        </p:nvPicPr>
        <p:blipFill rotWithShape="1">
          <a:blip r:embed="rId3">
            <a:alphaModFix/>
          </a:blip>
          <a:srcRect/>
          <a:stretch/>
        </p:blipFill>
        <p:spPr>
          <a:xfrm>
            <a:off x="0" y="1142374"/>
            <a:ext cx="9144000" cy="5558992"/>
          </a:xfrm>
          <a:prstGeom prst="rect">
            <a:avLst/>
          </a:prstGeom>
          <a:noFill/>
          <a:ln>
            <a:noFill/>
          </a:ln>
        </p:spPr>
      </p:pic>
      <p:sp>
        <p:nvSpPr>
          <p:cNvPr id="1132" name="Google Shape;1132;p37"/>
          <p:cNvSpPr txBox="1"/>
          <p:nvPr/>
        </p:nvSpPr>
        <p:spPr>
          <a:xfrm>
            <a:off x="4648200" y="1044714"/>
            <a:ext cx="4495800" cy="707886"/>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Arial"/>
                <a:ea typeface="Arial"/>
                <a:cs typeface="Arial"/>
                <a:sym typeface="Arial"/>
              </a:rPr>
              <a:t>Terrain corrected geolocation improves the confirm rate and detection rate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7"/>
          <p:cNvSpPr txBox="1">
            <a:spLocks noGrp="1"/>
          </p:cNvSpPr>
          <p:nvPr>
            <p:ph type="title"/>
          </p:nvPr>
        </p:nvSpPr>
        <p:spPr>
          <a:xfrm>
            <a:off x="457200" y="41516"/>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ADR notes</a:t>
            </a:r>
            <a:endParaRPr/>
          </a:p>
        </p:txBody>
      </p:sp>
      <p:sp>
        <p:nvSpPr>
          <p:cNvPr id="384" name="Google Shape;384;p7"/>
          <p:cNvSpPr txBox="1">
            <a:spLocks noGrp="1"/>
          </p:cNvSpPr>
          <p:nvPr>
            <p:ph type="body" idx="1"/>
          </p:nvPr>
        </p:nvSpPr>
        <p:spPr>
          <a:xfrm>
            <a:off x="539261" y="1134499"/>
            <a:ext cx="8229600" cy="5358402"/>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lt1"/>
              </a:buClr>
              <a:buSzPts val="1800"/>
              <a:buChar char="•"/>
            </a:pPr>
            <a:r>
              <a:rPr lang="en-US" sz="1800" dirty="0"/>
              <a:t>ADR 580 will greatly accelerate the delivery process.</a:t>
            </a:r>
            <a:endParaRPr dirty="0"/>
          </a:p>
          <a:p>
            <a:pPr marL="342900" lvl="0" indent="-342900" algn="l" rtl="0">
              <a:lnSpc>
                <a:spcPct val="100000"/>
              </a:lnSpc>
              <a:spcBef>
                <a:spcPts val="360"/>
              </a:spcBef>
              <a:spcAft>
                <a:spcPts val="0"/>
              </a:spcAft>
              <a:buClr>
                <a:schemeClr val="lt1"/>
              </a:buClr>
              <a:buSzPts val="1800"/>
              <a:buChar char="•"/>
            </a:pPr>
            <a:r>
              <a:rPr lang="en-US" sz="1800" dirty="0"/>
              <a:t>The Enterprise Fire Algorithm (</a:t>
            </a:r>
            <a:r>
              <a:rPr lang="en-US" sz="1800" dirty="0" err="1"/>
              <a:t>eFire</a:t>
            </a:r>
            <a:r>
              <a:rPr lang="en-US" sz="1800" dirty="0"/>
              <a:t>) will include the updates for ADRs 660, 1049, and 847.</a:t>
            </a:r>
            <a:endParaRPr dirty="0"/>
          </a:p>
          <a:p>
            <a:pPr marL="342900" lvl="0" indent="-342900" algn="l" rtl="0">
              <a:lnSpc>
                <a:spcPct val="100000"/>
              </a:lnSpc>
              <a:spcBef>
                <a:spcPts val="360"/>
              </a:spcBef>
              <a:spcAft>
                <a:spcPts val="0"/>
              </a:spcAft>
              <a:buClr>
                <a:schemeClr val="lt1"/>
              </a:buClr>
              <a:buSzPts val="1800"/>
              <a:buChar char="•"/>
            </a:pPr>
            <a:r>
              <a:rPr lang="en-US" sz="1800" dirty="0"/>
              <a:t>The issues reported in ADRs 660, 1049, and 847 derive from the same set of science issues that need to be resolved.  The root causes are solar reflections off clouds and airmasses that elevate band 7 temperatures over band 14 temperatures.  Both cause pixels to be dropped from background calculations and both can trigger false positives (primarily coded as low possibility fires)</a:t>
            </a:r>
            <a:endParaRPr dirty="0"/>
          </a:p>
        </p:txBody>
      </p:sp>
      <p:sp>
        <p:nvSpPr>
          <p:cNvPr id="385" name="Google Shape;385;p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7</a:t>
            </a:fld>
            <a:endParaRPr sz="1200">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chemeClr val="lt1"/>
                </a:solidFill>
              </a:rPr>
              <a:t>PROVISIONAL VALIDATION MATURITY ASSESSMENT RESULTS</a:t>
            </a:r>
            <a:endParaRPr/>
          </a:p>
        </p:txBody>
      </p:sp>
      <p:sp>
        <p:nvSpPr>
          <p:cNvPr id="391" name="Google Shape;391;p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888888"/>
              </a:buClr>
              <a:buSzPts val="2000"/>
              <a:buNone/>
            </a:pPr>
            <a:r>
              <a:rPr lang="en-US"/>
              <a:t>GOES-18 Fire Detection and Characterization Provisional PS-PVR</a:t>
            </a:r>
            <a:endParaRPr/>
          </a:p>
        </p:txBody>
      </p:sp>
      <p:sp>
        <p:nvSpPr>
          <p:cNvPr id="392" name="Google Shape;392;p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1200"/>
              <a:buFont typeface="Arial"/>
              <a:buNone/>
            </a:pPr>
            <a:fld id="{00000000-1234-1234-1234-123412341234}" type="slidenum">
              <a:rPr lang="en-US">
                <a:solidFill>
                  <a:srgbClr val="FFFFFF"/>
                </a:solidFill>
              </a:rPr>
              <a:t>8</a:t>
            </a:fld>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9"/>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t>Top Level Evaluation</a:t>
            </a:r>
            <a:endParaRPr/>
          </a:p>
        </p:txBody>
      </p:sp>
      <p:graphicFrame>
        <p:nvGraphicFramePr>
          <p:cNvPr id="399" name="Google Shape;399;p9"/>
          <p:cNvGraphicFramePr/>
          <p:nvPr/>
        </p:nvGraphicFramePr>
        <p:xfrm>
          <a:off x="1325589" y="1017919"/>
          <a:ext cx="6459550" cy="5813800"/>
        </p:xfrm>
        <a:graphic>
          <a:graphicData uri="http://schemas.openxmlformats.org/drawingml/2006/table">
            <a:tbl>
              <a:tblPr firstRow="1" bandRow="1">
                <a:noFill/>
                <a:tableStyleId>{E1F3FA21-3AA2-4F11-8848-764A1D4A788C}</a:tableStyleId>
              </a:tblPr>
              <a:tblGrid>
                <a:gridCol w="150655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373100">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Current Status</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Future Outlook</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79325">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t>Visual</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b="1" u="none" strike="noStrike" cap="none"/>
                        <a:t>Inspection:</a:t>
                      </a:r>
                      <a:endParaRPr sz="1400" u="none" strike="noStrike" cap="none"/>
                    </a:p>
                    <a:p>
                      <a:pPr marL="0" marR="0" lvl="0" indent="0" algn="ctr" rtl="0">
                        <a:lnSpc>
                          <a:spcPct val="100000"/>
                        </a:lnSpc>
                        <a:spcBef>
                          <a:spcPts val="0"/>
                        </a:spcBef>
                        <a:spcAft>
                          <a:spcPts val="0"/>
                        </a:spcAft>
                        <a:buClr>
                          <a:srgbClr val="000000"/>
                        </a:buClr>
                        <a:buSzPts val="500"/>
                        <a:buFont typeface="Arial"/>
                        <a:buNone/>
                      </a:pPr>
                      <a:endParaRPr sz="500" u="none" strike="noStrike" cap="none"/>
                    </a:p>
                    <a:p>
                      <a:pPr marL="0" marR="0" lvl="0" indent="0" algn="ctr" rtl="0">
                        <a:lnSpc>
                          <a:spcPct val="100000"/>
                        </a:lnSpc>
                        <a:spcBef>
                          <a:spcPts val="0"/>
                        </a:spcBef>
                        <a:spcAft>
                          <a:spcPts val="0"/>
                        </a:spcAft>
                        <a:buClr>
                          <a:srgbClr val="000000"/>
                        </a:buClr>
                        <a:buSzPts val="1200"/>
                        <a:buFont typeface="Arial"/>
                        <a:buNone/>
                      </a:pPr>
                      <a:r>
                        <a:rPr lang="en-US" sz="1200" i="1" u="none" strike="noStrike" cap="none"/>
                        <a:t>(Cadence, Availability)</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solidFill>
                            <a:schemeClr val="dk1"/>
                          </a:solidFill>
                        </a:rPr>
                        <a:t>Performance is in-line with experience with GOES-16, like GOES-17 it was expected to be worse due to relative distribution of land (most land is at higher viewing angles and mountainous, both of which tend to be more problematic)</a:t>
                      </a:r>
                      <a:endParaRPr sz="1400" u="none" strike="noStrike" cap="none" dirty="0"/>
                    </a:p>
                    <a:p>
                      <a:pPr marL="111125" marR="0" lvl="0" indent="-38100" algn="l" rtl="0">
                        <a:lnSpc>
                          <a:spcPct val="100000"/>
                        </a:lnSpc>
                        <a:spcBef>
                          <a:spcPts val="0"/>
                        </a:spcBef>
                        <a:spcAft>
                          <a:spcPts val="0"/>
                        </a:spcAft>
                        <a:buClr>
                          <a:schemeClr val="dk1"/>
                        </a:buClr>
                        <a:buSzPts val="1150"/>
                        <a:buFont typeface="Arial"/>
                        <a:buNone/>
                      </a:pPr>
                      <a:endParaRPr sz="1150" u="none" strike="noStrike" cap="none" dirty="0">
                        <a:solidFill>
                          <a:schemeClr val="dk1"/>
                        </a:solidFill>
                      </a:endParaRPr>
                    </a:p>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solidFill>
                            <a:schemeClr val="dk1"/>
                          </a:solidFill>
                        </a:rPr>
                        <a:t>Known issues need resolution (</a:t>
                      </a:r>
                      <a:r>
                        <a:rPr lang="en-US" sz="1150" u="none" strike="noStrike" cap="none" dirty="0" err="1">
                          <a:solidFill>
                            <a:schemeClr val="dk1"/>
                          </a:solidFill>
                        </a:rPr>
                        <a:t>ie</a:t>
                      </a:r>
                      <a:r>
                        <a:rPr lang="en-US" sz="1150" u="none" strike="noStrike" cap="none" dirty="0">
                          <a:solidFill>
                            <a:schemeClr val="dk1"/>
                          </a:solidFill>
                        </a:rPr>
                        <a:t> noticeable false alarms due to ground features and recurring situations)</a:t>
                      </a:r>
                      <a:endParaRPr sz="14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2D050"/>
                    </a:solidFill>
                  </a:tcPr>
                </a:tc>
                <a:tc>
                  <a:txBody>
                    <a:bodyPr/>
                    <a:lstStyle/>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a:t>Expect false alarm rate reduction</a:t>
                      </a:r>
                      <a:endParaRPr sz="1400" u="none" strike="noStrike" cap="none"/>
                    </a:p>
                    <a:p>
                      <a:pPr marL="111125" marR="0" lvl="0" indent="-38100" algn="l" rtl="0">
                        <a:lnSpc>
                          <a:spcPct val="100000"/>
                        </a:lnSpc>
                        <a:spcBef>
                          <a:spcPts val="0"/>
                        </a:spcBef>
                        <a:spcAft>
                          <a:spcPts val="0"/>
                        </a:spcAft>
                        <a:buClr>
                          <a:schemeClr val="dk1"/>
                        </a:buClr>
                        <a:buSzPts val="1150"/>
                        <a:buFont typeface="Arial"/>
                        <a:buNone/>
                      </a:pPr>
                      <a:endParaRPr sz="115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9900"/>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t>Quantitative</a:t>
                      </a:r>
                      <a:endParaRPr sz="1400" u="none" strike="noStrike" cap="none"/>
                    </a:p>
                    <a:p>
                      <a:pPr marL="0" marR="0" lvl="0" indent="0" algn="ctr" rtl="0">
                        <a:lnSpc>
                          <a:spcPct val="100000"/>
                        </a:lnSpc>
                        <a:spcBef>
                          <a:spcPts val="0"/>
                        </a:spcBef>
                        <a:spcAft>
                          <a:spcPts val="0"/>
                        </a:spcAft>
                        <a:buClr>
                          <a:srgbClr val="000000"/>
                        </a:buClr>
                        <a:buSzPts val="1800"/>
                        <a:buFont typeface="Arial"/>
                        <a:buNone/>
                      </a:pPr>
                      <a:r>
                        <a:rPr lang="en-US" sz="1800" b="1" u="none" strike="noStrike" cap="none"/>
                        <a:t>Performance:</a:t>
                      </a:r>
                      <a:endParaRPr sz="1400" u="none" strike="noStrike" cap="none"/>
                    </a:p>
                    <a:p>
                      <a:pPr marL="0" marR="0" lvl="0" indent="0" algn="ctr" rtl="0">
                        <a:lnSpc>
                          <a:spcPct val="100000"/>
                        </a:lnSpc>
                        <a:spcBef>
                          <a:spcPts val="0"/>
                        </a:spcBef>
                        <a:spcAft>
                          <a:spcPts val="0"/>
                        </a:spcAft>
                        <a:buClr>
                          <a:srgbClr val="000000"/>
                        </a:buClr>
                        <a:buSzPts val="1800"/>
                        <a:buFont typeface="Arial"/>
                        <a:buNone/>
                      </a:pPr>
                      <a:endParaRPr sz="1800" u="none" strike="noStrike" cap="none"/>
                    </a:p>
                    <a:p>
                      <a:pPr marL="0" marR="0" lvl="0" indent="0" algn="ctr" rtl="0">
                        <a:lnSpc>
                          <a:spcPct val="100000"/>
                        </a:lnSpc>
                        <a:spcBef>
                          <a:spcPts val="0"/>
                        </a:spcBef>
                        <a:spcAft>
                          <a:spcPts val="0"/>
                        </a:spcAft>
                        <a:buClr>
                          <a:srgbClr val="000000"/>
                        </a:buClr>
                        <a:buSzPts val="1600"/>
                        <a:buFont typeface="Arial"/>
                        <a:buNone/>
                      </a:pPr>
                      <a:r>
                        <a:rPr lang="en-US" sz="1600" i="1" u="none" strike="noStrike" cap="none"/>
                        <a:t>(Accuracy, </a:t>
                      </a:r>
                      <a:endParaRPr sz="1400" u="none" strike="noStrike" cap="none"/>
                    </a:p>
                    <a:p>
                      <a:pPr marL="0" marR="0" lvl="0" indent="0" algn="ctr" rtl="0">
                        <a:lnSpc>
                          <a:spcPct val="100000"/>
                        </a:lnSpc>
                        <a:spcBef>
                          <a:spcPts val="0"/>
                        </a:spcBef>
                        <a:spcAft>
                          <a:spcPts val="0"/>
                        </a:spcAft>
                        <a:buClr>
                          <a:srgbClr val="000000"/>
                        </a:buClr>
                        <a:buSzPts val="1600"/>
                        <a:buFont typeface="Arial"/>
                        <a:buNone/>
                      </a:pPr>
                      <a:r>
                        <a:rPr lang="en-US" sz="1600" i="1" u="none" strike="noStrike" cap="none"/>
                        <a:t>Precision)</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t>Performance of algorithm since the 2019 science update continues.</a:t>
                      </a:r>
                      <a:endParaRPr sz="1400" u="none" strike="noStrike" cap="none" dirty="0"/>
                    </a:p>
                    <a:p>
                      <a:pPr marL="111125" marR="0" lvl="0" indent="-38100" algn="l" rtl="0">
                        <a:lnSpc>
                          <a:spcPct val="100000"/>
                        </a:lnSpc>
                        <a:spcBef>
                          <a:spcPts val="0"/>
                        </a:spcBef>
                        <a:spcAft>
                          <a:spcPts val="0"/>
                        </a:spcAft>
                        <a:buClr>
                          <a:schemeClr val="dk1"/>
                        </a:buClr>
                        <a:buSzPts val="1150"/>
                        <a:buFont typeface="Arial"/>
                        <a:buNone/>
                      </a:pPr>
                      <a:endParaRPr sz="1150" u="none" strike="noStrike" cap="none" dirty="0"/>
                    </a:p>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t>GOES-18 FDCA product compares well to the GOES-16 FDCA product.</a:t>
                      </a:r>
                      <a:endParaRPr sz="1400" u="none" strike="noStrike" cap="none" dirty="0"/>
                    </a:p>
                    <a:p>
                      <a:pPr marL="111125" marR="0" lvl="0" indent="-38100" algn="l" rtl="0">
                        <a:lnSpc>
                          <a:spcPct val="100000"/>
                        </a:lnSpc>
                        <a:spcBef>
                          <a:spcPts val="0"/>
                        </a:spcBef>
                        <a:spcAft>
                          <a:spcPts val="0"/>
                        </a:spcAft>
                        <a:buClr>
                          <a:schemeClr val="dk1"/>
                        </a:buClr>
                        <a:buSzPts val="1150"/>
                        <a:buFont typeface="Arial"/>
                        <a:buNone/>
                      </a:pPr>
                      <a:endParaRPr sz="1150" u="none" strike="noStrike" cap="none" dirty="0"/>
                    </a:p>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t>GOES-18 FDCA matches GOES-17 FDCA within expectations outside of the heating periods.</a:t>
                      </a:r>
                      <a:endParaRPr sz="1400" u="none" strike="noStrike" cap="none" dirty="0"/>
                    </a:p>
                    <a:p>
                      <a:pPr marL="111125" marR="0" lvl="0" indent="-38100" algn="l" rtl="0">
                        <a:lnSpc>
                          <a:spcPct val="100000"/>
                        </a:lnSpc>
                        <a:spcBef>
                          <a:spcPts val="0"/>
                        </a:spcBef>
                        <a:spcAft>
                          <a:spcPts val="0"/>
                        </a:spcAft>
                        <a:buClr>
                          <a:schemeClr val="dk1"/>
                        </a:buClr>
                        <a:buSzPts val="1150"/>
                        <a:buFont typeface="Arial"/>
                        <a:buNone/>
                      </a:pPr>
                      <a:endParaRPr sz="1150" u="none" strike="noStrike" cap="none" dirty="0"/>
                    </a:p>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t>Application of terrain correction improves validation statistics.</a:t>
                      </a:r>
                      <a:endParaRPr sz="1400" u="none" strike="noStrike" cap="none" dirty="0"/>
                    </a:p>
                    <a:p>
                      <a:pPr marL="111125" marR="0" lvl="0" indent="-38100" algn="l" rtl="0">
                        <a:lnSpc>
                          <a:spcPct val="100000"/>
                        </a:lnSpc>
                        <a:spcBef>
                          <a:spcPts val="0"/>
                        </a:spcBef>
                        <a:spcAft>
                          <a:spcPts val="0"/>
                        </a:spcAft>
                        <a:buClr>
                          <a:schemeClr val="dk1"/>
                        </a:buClr>
                        <a:buSzPts val="1150"/>
                        <a:buFont typeface="Arial"/>
                        <a:buNone/>
                      </a:pPr>
                      <a:endParaRPr sz="1150" u="none" strike="noStrike" cap="none" dirty="0">
                        <a:solidFill>
                          <a:schemeClr val="dk1"/>
                        </a:solidFill>
                      </a:endParaRPr>
                    </a:p>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solidFill>
                            <a:schemeClr val="dk1"/>
                          </a:solidFill>
                        </a:rPr>
                        <a:t>Water clouds produce a large number of false alarms.</a:t>
                      </a:r>
                      <a:endParaRPr sz="1400" u="none" strike="noStrike" cap="none" dirty="0"/>
                    </a:p>
                    <a:p>
                      <a:pPr marL="111125" marR="0" lvl="0" indent="-38100" algn="l" rtl="0">
                        <a:lnSpc>
                          <a:spcPct val="100000"/>
                        </a:lnSpc>
                        <a:spcBef>
                          <a:spcPts val="0"/>
                        </a:spcBef>
                        <a:spcAft>
                          <a:spcPts val="0"/>
                        </a:spcAft>
                        <a:buClr>
                          <a:schemeClr val="dk1"/>
                        </a:buClr>
                        <a:buSzPts val="1150"/>
                        <a:buFont typeface="Arial"/>
                        <a:buNone/>
                      </a:pPr>
                      <a:endParaRPr sz="1150" u="none" strike="noStrike" cap="none" dirty="0">
                        <a:solidFill>
                          <a:schemeClr val="dk1"/>
                        </a:solidFill>
                      </a:endParaRPr>
                    </a:p>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dirty="0">
                          <a:solidFill>
                            <a:schemeClr val="dk1"/>
                          </a:solidFill>
                        </a:rPr>
                        <a:t>Solar farms are producing persistent false alarms.</a:t>
                      </a:r>
                      <a:endParaRPr sz="1400" u="none" strike="noStrike" cap="none"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92D050"/>
                    </a:solidFill>
                  </a:tcPr>
                </a:tc>
                <a:tc>
                  <a:txBody>
                    <a:bodyPr/>
                    <a:lstStyle/>
                    <a:p>
                      <a:pPr marL="111125" marR="0" lvl="0" indent="-111125" algn="l" rtl="0">
                        <a:lnSpc>
                          <a:spcPct val="100000"/>
                        </a:lnSpc>
                        <a:spcBef>
                          <a:spcPts val="0"/>
                        </a:spcBef>
                        <a:spcAft>
                          <a:spcPts val="0"/>
                        </a:spcAft>
                        <a:buClr>
                          <a:schemeClr val="dk1"/>
                        </a:buClr>
                        <a:buSzPts val="1150"/>
                        <a:buFont typeface="Arial"/>
                        <a:buChar char="•"/>
                      </a:pPr>
                      <a:r>
                        <a:rPr lang="en-US" sz="1150" u="none" strike="noStrike" cap="none">
                          <a:solidFill>
                            <a:schemeClr val="dk1"/>
                          </a:solidFill>
                        </a:rPr>
                        <a:t>Expect continued improvements in reducing false alarms</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9900"/>
                    </a:solidFill>
                  </a:tcPr>
                </a:tc>
                <a:extLst>
                  <a:ext uri="{0D108BD9-81ED-4DB2-BD59-A6C34878D82A}">
                    <a16:rowId xmlns:a16="http://schemas.microsoft.com/office/drawing/2014/main" val="10002"/>
                  </a:ext>
                </a:extLst>
              </a:tr>
            </a:tbl>
          </a:graphicData>
        </a:graphic>
      </p:graphicFrame>
      <p:sp>
        <p:nvSpPr>
          <p:cNvPr id="400" name="Google Shape;400;p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FFFFFF"/>
              </a:buClr>
              <a:buSzPts val="300"/>
              <a:buFont typeface="Calibri"/>
              <a:buNone/>
            </a:pPr>
            <a:fld id="{00000000-1234-1234-1234-123412341234}" type="slidenum">
              <a:rPr lang="en-US" sz="1200">
                <a:solidFill>
                  <a:srgbClr val="FFFFFF"/>
                </a:solidFill>
                <a:latin typeface="Calibri"/>
                <a:ea typeface="Calibri"/>
                <a:cs typeface="Calibri"/>
                <a:sym typeface="Calibri"/>
              </a:rPr>
              <a:t>9</a:t>
            </a:fld>
            <a:endParaRPr sz="1200">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6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3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2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6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9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1327</TotalTime>
  <Words>6901</Words>
  <Application>Microsoft Office PowerPoint</Application>
  <PresentationFormat>On-screen Show (4:3)</PresentationFormat>
  <Paragraphs>966</Paragraphs>
  <Slides>65</Slides>
  <Notes>63</Notes>
  <HiddenSlides>0</HiddenSlides>
  <MMClips>2</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65</vt:i4>
      </vt:variant>
    </vt:vector>
  </HeadingPairs>
  <TitlesOfParts>
    <vt:vector size="76" baseType="lpstr">
      <vt:lpstr>Arial</vt:lpstr>
      <vt:lpstr>Calibri</vt:lpstr>
      <vt:lpstr>Noto Sans Symbols</vt:lpstr>
      <vt:lpstr>Times New Roman</vt:lpstr>
      <vt:lpstr>Custom Design</vt:lpstr>
      <vt:lpstr>3_Custom Design</vt:lpstr>
      <vt:lpstr>66_Custom Design</vt:lpstr>
      <vt:lpstr>63_Custom Design</vt:lpstr>
      <vt:lpstr>62_Custom Design</vt:lpstr>
      <vt:lpstr>46_Custom Design</vt:lpstr>
      <vt:lpstr>49_Custom Design</vt:lpstr>
      <vt:lpstr>PowerPoint Presentation</vt:lpstr>
      <vt:lpstr>Outline</vt:lpstr>
      <vt:lpstr>Product Overview</vt:lpstr>
      <vt:lpstr>Product Overview: Specifications</vt:lpstr>
      <vt:lpstr>ADRs Resolved or still in progress since  GOES-17 FDC Delta Provisional Maturity   </vt:lpstr>
      <vt:lpstr>ADRs Resolved or still in progress since  GOES-17 FDC Delta Provisional Maturity   </vt:lpstr>
      <vt:lpstr>ADR notes</vt:lpstr>
      <vt:lpstr>PROVISIONAL VALIDATION MATURITY ASSESSMENT RESULTS</vt:lpstr>
      <vt:lpstr>Top Level Evaluation</vt:lpstr>
      <vt:lpstr>Qualitative Success Definitions</vt:lpstr>
      <vt:lpstr>Review of GOES-18 Provisional PLPTs</vt:lpstr>
      <vt:lpstr>Review of GOES-18 Provisional PLPTs</vt:lpstr>
      <vt:lpstr>Issues requiring resolution</vt:lpstr>
      <vt:lpstr>User Feedback (all ABIs)</vt:lpstr>
      <vt:lpstr>Provisional Validation Assessment</vt:lpstr>
      <vt:lpstr>Visual Inspection FHS Detection Mask</vt:lpstr>
      <vt:lpstr>Purpose of Mask</vt:lpstr>
      <vt:lpstr>Definition of Mask Codes</vt:lpstr>
      <vt:lpstr>Definition of Mask Codes</vt:lpstr>
      <vt:lpstr>Visual Inspection</vt:lpstr>
      <vt:lpstr>Visual Inspection</vt:lpstr>
      <vt:lpstr>Visual Inspection</vt:lpstr>
      <vt:lpstr>Visual Inspection</vt:lpstr>
      <vt:lpstr>Using Landsat (8 and 9)/OLI reference data Using VIIRS fire products </vt:lpstr>
      <vt:lpstr>Methodology</vt:lpstr>
      <vt:lpstr>Methodology - Landsat-8/OLI  Fire Detection Data Matching</vt:lpstr>
      <vt:lpstr>Algorithm performance with G16, G17, G18 in 2022</vt:lpstr>
      <vt:lpstr>Algorithm performance with G16, G17, G18 in 2022</vt:lpstr>
      <vt:lpstr>Validation Scores</vt:lpstr>
      <vt:lpstr>Landsat scenes collected</vt:lpstr>
      <vt:lpstr>Validation by Landsat</vt:lpstr>
      <vt:lpstr>Previous GOES-17 results</vt:lpstr>
      <vt:lpstr>VIIRS Validation of G18 FDC and eFire</vt:lpstr>
      <vt:lpstr>VIIRS Validation of G18 FDC and eFire</vt:lpstr>
      <vt:lpstr>True Positives Oak Fire (2022)</vt:lpstr>
      <vt:lpstr>True Positives Recent big Fire near Willow Creek Ranch </vt:lpstr>
      <vt:lpstr>Known Issues: Reflections from solar panels</vt:lpstr>
      <vt:lpstr>PowerPoint Presentation</vt:lpstr>
      <vt:lpstr>PowerPoint Presentation</vt:lpstr>
      <vt:lpstr>PowerPoint Presentation</vt:lpstr>
      <vt:lpstr>PowerPoint Presentation</vt:lpstr>
      <vt:lpstr>PowerPoint Presentation</vt:lpstr>
      <vt:lpstr>Validation of GOES-18 FDC by Landsat (using 100 days) </vt:lpstr>
      <vt:lpstr>PowerPoint Presentation</vt:lpstr>
      <vt:lpstr>PATH TO FULL MATURITY</vt:lpstr>
      <vt:lpstr>This is the Way</vt:lpstr>
      <vt:lpstr>Future Plans</vt:lpstr>
      <vt:lpstr>Provisional Validation</vt:lpstr>
      <vt:lpstr>SUMMARY &amp; RECOMMENDATIONS</vt:lpstr>
      <vt:lpstr>Summary &amp; Recommendations</vt:lpstr>
      <vt:lpstr>BACKUP</vt:lpstr>
      <vt:lpstr>PowerPoint Presentation</vt:lpstr>
      <vt:lpstr>Validation by Landsat</vt:lpstr>
      <vt:lpstr>EFIRE : Hot spots in Hawaii  </vt:lpstr>
      <vt:lpstr>Solar Panel flag in eFire</vt:lpstr>
      <vt:lpstr>PowerPoint Presentation</vt:lpstr>
      <vt:lpstr>Validation by Landsat: G16</vt:lpstr>
      <vt:lpstr>Validation by Landsat: G17</vt:lpstr>
      <vt:lpstr>Validation by Landsat: G18</vt:lpstr>
      <vt:lpstr>Daily composed Fire Mask  and observation time of matched ABI-VIIRS pixels --Animation</vt:lpstr>
      <vt:lpstr>Validation G16 fire product by VIIRS</vt:lpstr>
      <vt:lpstr>Validation G17 fire product by VIIRS</vt:lpstr>
      <vt:lpstr>Validation on EFIRE product by VIIRS </vt:lpstr>
      <vt:lpstr>Validation G18 fire product by VIIRS using 100 days’ data</vt:lpstr>
      <vt:lpstr>Validation G18 EFIRE  by Landsat (20 days)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Daniels</dc:creator>
  <cp:lastModifiedBy>Chris Schmidt</cp:lastModifiedBy>
  <cp:revision>14</cp:revision>
  <dcterms:modified xsi:type="dcterms:W3CDTF">2022-10-26T18:20:49Z</dcterms:modified>
</cp:coreProperties>
</file>