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54" r:id="rId6"/>
    <p:sldMasterId id="2147483657" r:id="rId7"/>
    <p:sldMasterId id="2147483659" r:id="rId8"/>
    <p:sldMasterId id="2147483660" r:id="rId9"/>
    <p:sldMasterId id="2147483661"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51" roundtripDataSignature="AMtx7mjm4IAebGZh5Y8fljC5ooS0x8WA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8FB1E82-60EB-4574-ADC4-439E856F5ADF}">
  <a:tblStyle styleId="{B8FB1E82-60EB-4574-ADC4-439E856F5AD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3F1841E-3415-401B-95B8-8FDAB0A2881E}"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customschemas.google.com/relationships/presentationmetadata" Target="metadata"/><Relationship Id="rId50" Type="http://schemas.openxmlformats.org/officeDocument/2006/relationships/slide" Target="slides/slide39.xml"/><Relationship Id="rId11" Type="http://schemas.openxmlformats.org/officeDocument/2006/relationships/notesMaster" Target="notesMasters/notesMaster1.xml"/><Relationship Id="rId10" Type="http://schemas.openxmlformats.org/officeDocument/2006/relationships/slideMaster" Target="slideMasters/slideMaster6.xml"/><Relationship Id="rId13" Type="http://schemas.openxmlformats.org/officeDocument/2006/relationships/slide" Target="slides/slide2.xml"/><Relationship Id="rId12" Type="http://schemas.openxmlformats.org/officeDocument/2006/relationships/slide" Target="slides/slide1.xml"/><Relationship Id="rId15" Type="http://schemas.openxmlformats.org/officeDocument/2006/relationships/slide" Target="slides/slide4.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8788"/>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2" y="0"/>
            <a:ext cx="2971799" cy="458788"/>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8785"/>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1:notes"/>
          <p:cNvSpPr txBox="1"/>
          <p:nvPr>
            <p:ph idx="1" type="body"/>
          </p:nvPr>
        </p:nvSpPr>
        <p:spPr>
          <a:xfrm>
            <a:off x="685800" y="4400550"/>
            <a:ext cx="5486399" cy="3600599"/>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28" name="Google Shape;128;p1:notes"/>
          <p:cNvSpPr txBox="1"/>
          <p:nvPr>
            <p:ph idx="12" type="sldNum"/>
          </p:nvPr>
        </p:nvSpPr>
        <p:spPr>
          <a:xfrm>
            <a:off x="3884612" y="8685213"/>
            <a:ext cx="2971799" cy="458699"/>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0: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210" name="Google Shape;210;p10: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1: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220" name="Google Shape;220;p11: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2: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a:t>The comparison presented here is qualitative, quantitative comparison results will presented later.</a:t>
            </a:r>
            <a:endParaRPr/>
          </a:p>
        </p:txBody>
      </p:sp>
      <p:sp>
        <p:nvSpPr>
          <p:cNvPr id="228" name="Google Shape;228;p12: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3: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a:t>2KM FD and 10KM FD LSTs currently coexist. The Former is expected to replaced the coarse resolution one. </a:t>
            </a:r>
            <a:endParaRPr/>
          </a:p>
        </p:txBody>
      </p:sp>
      <p:sp>
        <p:nvSpPr>
          <p:cNvPr id="240" name="Google Shape;240;p13: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4: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5: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263" name="Google Shape;263;p15: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6: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a:t>Mission requirements: 2.5 K bias and 2.3 K precision</a:t>
            </a:r>
            <a:endParaRPr/>
          </a:p>
        </p:txBody>
      </p:sp>
      <p:sp>
        <p:nvSpPr>
          <p:cNvPr id="275" name="Google Shape;275;p16: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7: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283" name="Google Shape;283;p17: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8: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a:t>In general, the 2km LST statistics is slightly better than the 10 km one. Better representativeness of the in-situ measurement when satellite pixel is smaller.</a:t>
            </a:r>
            <a:endParaRPr/>
          </a:p>
        </p:txBody>
      </p:sp>
      <p:sp>
        <p:nvSpPr>
          <p:cNvPr id="291" name="Google Shape;291;p18: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9: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303" name="Google Shape;303;p19: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2: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140" name="Google Shape;140;p2: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20: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a:t>NEON network was the newly added network in our routine practice of LST validation and monitoring activities. Lack of QC compared to the other two networks. Therefore it has been used as a secondary data source for validation purposes. </a:t>
            </a:r>
            <a:endParaRPr/>
          </a:p>
          <a:p>
            <a:pPr indent="0" lvl="0" marL="0" marR="0" rtl="0" algn="l">
              <a:spcBef>
                <a:spcPts val="0"/>
              </a:spcBef>
              <a:spcAft>
                <a:spcPts val="0"/>
              </a:spcAft>
              <a:buClr>
                <a:schemeClr val="dk1"/>
              </a:buClr>
              <a:buSzPts val="1200"/>
              <a:buFont typeface="Calibri"/>
              <a:buNone/>
            </a:pPr>
            <a:r>
              <a:t/>
            </a:r>
            <a:endParaRPr/>
          </a:p>
        </p:txBody>
      </p:sp>
      <p:sp>
        <p:nvSpPr>
          <p:cNvPr id="315" name="Google Shape;315;p20: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21: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a:t>Few outliers exist.</a:t>
            </a:r>
            <a:endParaRPr/>
          </a:p>
        </p:txBody>
      </p:sp>
      <p:sp>
        <p:nvSpPr>
          <p:cNvPr id="327" name="Google Shape;327;p21: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2: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23: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350" name="Google Shape;350;p23: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24: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a:t>An example of the quantitative comparison between the G17 and G18 LSTs.</a:t>
            </a:r>
            <a:endParaRPr/>
          </a:p>
          <a:p>
            <a:pPr indent="0" lvl="0" marL="0" marR="0" rtl="0" algn="l">
              <a:spcBef>
                <a:spcPts val="0"/>
              </a:spcBef>
              <a:spcAft>
                <a:spcPts val="0"/>
              </a:spcAft>
              <a:buClr>
                <a:schemeClr val="dk1"/>
              </a:buClr>
              <a:buSzPts val="1200"/>
              <a:buFont typeface="Calibri"/>
              <a:buNone/>
            </a:pPr>
            <a:r>
              <a:t/>
            </a:r>
            <a:endParaRPr/>
          </a:p>
          <a:p>
            <a:pPr indent="0" lvl="0" marL="0" marR="0" rtl="0" algn="l">
              <a:spcBef>
                <a:spcPts val="0"/>
              </a:spcBef>
              <a:spcAft>
                <a:spcPts val="0"/>
              </a:spcAft>
              <a:buClr>
                <a:schemeClr val="dk1"/>
              </a:buClr>
              <a:buSzPts val="1200"/>
              <a:buFont typeface="Calibri"/>
              <a:buNone/>
            </a:pPr>
            <a:r>
              <a:rPr lang="en-US"/>
              <a:t>The comparison is done when G17 FPM is relatively low when its LST is retrieved with the enterprise algorithm.</a:t>
            </a:r>
            <a:endParaRPr/>
          </a:p>
        </p:txBody>
      </p:sp>
      <p:sp>
        <p:nvSpPr>
          <p:cNvPr id="358" name="Google Shape;358;p24: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25: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a:t>A summary of the inter-sensor LST comparison since G18 moves to ~137 W</a:t>
            </a:r>
            <a:endParaRPr/>
          </a:p>
        </p:txBody>
      </p:sp>
      <p:sp>
        <p:nvSpPr>
          <p:cNvPr id="369" name="Google Shape;369;p25: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6: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27: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400" name="Google Shape;400;p27: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8: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9: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3: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148" name="Google Shape;148;p3: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0: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31: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32: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33: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470" name="Google Shape;470;p33: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4: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35: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485" name="Google Shape;485;p35: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6: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37: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500" name="Google Shape;500;p37: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8: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39: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4:notes"/>
          <p:cNvSpPr txBox="1"/>
          <p:nvPr>
            <p:ph idx="1" type="body"/>
          </p:nvPr>
        </p:nvSpPr>
        <p:spPr>
          <a:xfrm>
            <a:off x="685800" y="4400550"/>
            <a:ext cx="5486399"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5: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165" name="Google Shape;165;p5: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6: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173" name="Google Shape;173;p6: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7: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182" name="Google Shape;182;p7: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8: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194" name="Google Shape;194;p8: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9: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202" name="Google Shape;202;p9: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Title Slide" type="title">
  <p:cSld name="TITLE">
    <p:spTree>
      <p:nvGrpSpPr>
        <p:cNvPr id="20" name="Shape 20"/>
        <p:cNvGrpSpPr/>
        <p:nvPr/>
      </p:nvGrpSpPr>
      <p:grpSpPr>
        <a:xfrm>
          <a:off x="0" y="0"/>
          <a:ext cx="0" cy="0"/>
          <a:chOff x="0" y="0"/>
          <a:chExt cx="0" cy="0"/>
        </a:xfrm>
      </p:grpSpPr>
      <p:sp>
        <p:nvSpPr>
          <p:cNvPr id="21" name="Google Shape;21;p41"/>
          <p:cNvSpPr txBox="1"/>
          <p:nvPr>
            <p:ph type="ctrTitle"/>
          </p:nvPr>
        </p:nvSpPr>
        <p:spPr>
          <a:xfrm>
            <a:off x="914400" y="2130425"/>
            <a:ext cx="103632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2" name="Google Shape;22;p41"/>
          <p:cNvSpPr txBox="1"/>
          <p:nvPr>
            <p:ph idx="1" type="subTitle"/>
          </p:nvPr>
        </p:nvSpPr>
        <p:spPr>
          <a:xfrm>
            <a:off x="1828805" y="3886200"/>
            <a:ext cx="8534399"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3" name="Google Shape;23;p41"/>
          <p:cNvSpPr txBox="1"/>
          <p:nvPr>
            <p:ph idx="10" type="dt"/>
          </p:nvPr>
        </p:nvSpPr>
        <p:spPr>
          <a:xfrm>
            <a:off x="609602" y="6356356"/>
            <a:ext cx="28447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4" name="Google Shape;24;p41"/>
          <p:cNvSpPr txBox="1"/>
          <p:nvPr>
            <p:ph idx="11" type="ftr"/>
          </p:nvPr>
        </p:nvSpPr>
        <p:spPr>
          <a:xfrm>
            <a:off x="4165600" y="6356356"/>
            <a:ext cx="38608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5" name="Google Shape;25;p41"/>
          <p:cNvSpPr txBox="1"/>
          <p:nvPr>
            <p:ph idx="12" type="sldNum"/>
          </p:nvPr>
        </p:nvSpPr>
        <p:spPr>
          <a:xfrm>
            <a:off x="8737607" y="6356356"/>
            <a:ext cx="2844799" cy="365099"/>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1pPr>
            <a:lvl2pPr indent="0" lvl="1"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2pPr>
            <a:lvl3pPr indent="0" lvl="2"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3pPr>
            <a:lvl4pPr indent="0" lvl="3"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4pPr>
            <a:lvl5pPr indent="0" lvl="4"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5pPr>
            <a:lvl6pPr indent="0" lvl="5"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6pPr>
            <a:lvl7pPr indent="0" lvl="6"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7pPr>
            <a:lvl8pPr indent="0" lvl="7"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8pPr>
            <a:lvl9pPr indent="0" lvl="8"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6" name="Shape 26"/>
        <p:cNvGrpSpPr/>
        <p:nvPr/>
      </p:nvGrpSpPr>
      <p:grpSpPr>
        <a:xfrm>
          <a:off x="0" y="0"/>
          <a:ext cx="0" cy="0"/>
          <a:chOff x="0" y="0"/>
          <a:chExt cx="0" cy="0"/>
        </a:xfrm>
      </p:grpSpPr>
      <p:sp>
        <p:nvSpPr>
          <p:cNvPr id="27" name="Google Shape;27;p47"/>
          <p:cNvSpPr txBox="1"/>
          <p:nvPr>
            <p:ph type="title"/>
          </p:nvPr>
        </p:nvSpPr>
        <p:spPr>
          <a:xfrm>
            <a:off x="609605" y="273050"/>
            <a:ext cx="4011199" cy="1161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8" name="Google Shape;28;p47"/>
          <p:cNvSpPr txBox="1"/>
          <p:nvPr>
            <p:ph idx="1" type="body"/>
          </p:nvPr>
        </p:nvSpPr>
        <p:spPr>
          <a:xfrm>
            <a:off x="4766739" y="273055"/>
            <a:ext cx="6815599" cy="5852999"/>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 name="Google Shape;29;p47"/>
          <p:cNvSpPr txBox="1"/>
          <p:nvPr>
            <p:ph idx="2" type="body"/>
          </p:nvPr>
        </p:nvSpPr>
        <p:spPr>
          <a:xfrm>
            <a:off x="609605" y="1435105"/>
            <a:ext cx="4011199" cy="4691099"/>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30" name="Google Shape;30;p47"/>
          <p:cNvSpPr txBox="1"/>
          <p:nvPr>
            <p:ph idx="10" type="dt"/>
          </p:nvPr>
        </p:nvSpPr>
        <p:spPr>
          <a:xfrm>
            <a:off x="609602" y="6356356"/>
            <a:ext cx="28447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1" name="Google Shape;31;p47"/>
          <p:cNvSpPr txBox="1"/>
          <p:nvPr>
            <p:ph idx="11" type="ftr"/>
          </p:nvPr>
        </p:nvSpPr>
        <p:spPr>
          <a:xfrm>
            <a:off x="4165600" y="6356356"/>
            <a:ext cx="38608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2" name="Google Shape;32;p47"/>
          <p:cNvSpPr txBox="1"/>
          <p:nvPr>
            <p:ph idx="12" type="sldNum"/>
          </p:nvPr>
        </p:nvSpPr>
        <p:spPr>
          <a:xfrm>
            <a:off x="8737607" y="6356356"/>
            <a:ext cx="2844799" cy="365099"/>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1pPr>
            <a:lvl2pPr indent="0" lvl="1"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2pPr>
            <a:lvl3pPr indent="0" lvl="2"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3pPr>
            <a:lvl4pPr indent="0" lvl="3"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4pPr>
            <a:lvl5pPr indent="0" lvl="4"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5pPr>
            <a:lvl6pPr indent="0" lvl="5"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6pPr>
            <a:lvl7pPr indent="0" lvl="6"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7pPr>
            <a:lvl8pPr indent="0" lvl="7"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8pPr>
            <a:lvl9pPr indent="0" lvl="8"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 name="Shape 33"/>
        <p:cNvGrpSpPr/>
        <p:nvPr/>
      </p:nvGrpSpPr>
      <p:grpSpPr>
        <a:xfrm>
          <a:off x="0" y="0"/>
          <a:ext cx="0" cy="0"/>
          <a:chOff x="0" y="0"/>
          <a:chExt cx="0" cy="0"/>
        </a:xfrm>
      </p:grpSpPr>
      <p:sp>
        <p:nvSpPr>
          <p:cNvPr id="34" name="Google Shape;34;p48"/>
          <p:cNvSpPr txBox="1"/>
          <p:nvPr>
            <p:ph type="title"/>
          </p:nvPr>
        </p:nvSpPr>
        <p:spPr>
          <a:xfrm>
            <a:off x="2389723" y="4800605"/>
            <a:ext cx="7315199" cy="566699"/>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35" name="Google Shape;35;p48"/>
          <p:cNvSpPr/>
          <p:nvPr>
            <p:ph idx="2" type="pic"/>
          </p:nvPr>
        </p:nvSpPr>
        <p:spPr>
          <a:xfrm>
            <a:off x="2389723" y="612775"/>
            <a:ext cx="7315199" cy="4114800"/>
          </a:xfrm>
          <a:prstGeom prst="rect">
            <a:avLst/>
          </a:prstGeom>
          <a:noFill/>
          <a:ln>
            <a:noFill/>
          </a:ln>
        </p:spPr>
      </p:sp>
      <p:sp>
        <p:nvSpPr>
          <p:cNvPr id="36" name="Google Shape;36;p48"/>
          <p:cNvSpPr txBox="1"/>
          <p:nvPr>
            <p:ph idx="1" type="body"/>
          </p:nvPr>
        </p:nvSpPr>
        <p:spPr>
          <a:xfrm>
            <a:off x="2389723" y="5367341"/>
            <a:ext cx="7315199" cy="804899"/>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37" name="Google Shape;37;p48"/>
          <p:cNvSpPr txBox="1"/>
          <p:nvPr>
            <p:ph idx="10" type="dt"/>
          </p:nvPr>
        </p:nvSpPr>
        <p:spPr>
          <a:xfrm>
            <a:off x="609602" y="6356356"/>
            <a:ext cx="28447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8" name="Google Shape;38;p48"/>
          <p:cNvSpPr txBox="1"/>
          <p:nvPr>
            <p:ph idx="11" type="ftr"/>
          </p:nvPr>
        </p:nvSpPr>
        <p:spPr>
          <a:xfrm>
            <a:off x="4165600" y="6356356"/>
            <a:ext cx="38608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9" name="Google Shape;39;p48"/>
          <p:cNvSpPr txBox="1"/>
          <p:nvPr>
            <p:ph idx="12" type="sldNum"/>
          </p:nvPr>
        </p:nvSpPr>
        <p:spPr>
          <a:xfrm>
            <a:off x="8737607" y="6356356"/>
            <a:ext cx="2844799" cy="365099"/>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1pPr>
            <a:lvl2pPr indent="0" lvl="1"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2pPr>
            <a:lvl3pPr indent="0" lvl="2"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3pPr>
            <a:lvl4pPr indent="0" lvl="3"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4pPr>
            <a:lvl5pPr indent="0" lvl="4"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5pPr>
            <a:lvl6pPr indent="0" lvl="5"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6pPr>
            <a:lvl7pPr indent="0" lvl="6"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7pPr>
            <a:lvl8pPr indent="0" lvl="7"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8pPr>
            <a:lvl9pPr indent="0" lvl="8"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0" name="Shape 40"/>
        <p:cNvGrpSpPr/>
        <p:nvPr/>
      </p:nvGrpSpPr>
      <p:grpSpPr>
        <a:xfrm>
          <a:off x="0" y="0"/>
          <a:ext cx="0" cy="0"/>
          <a:chOff x="0" y="0"/>
          <a:chExt cx="0" cy="0"/>
        </a:xfrm>
      </p:grpSpPr>
      <p:sp>
        <p:nvSpPr>
          <p:cNvPr id="41" name="Google Shape;41;p49"/>
          <p:cNvSpPr txBox="1"/>
          <p:nvPr>
            <p:ph type="title"/>
          </p:nvPr>
        </p:nvSpPr>
        <p:spPr>
          <a:xfrm>
            <a:off x="609600" y="-46037"/>
            <a:ext cx="109728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42" name="Google Shape;42;p49"/>
          <p:cNvSpPr txBox="1"/>
          <p:nvPr>
            <p:ph idx="1" type="body"/>
          </p:nvPr>
        </p:nvSpPr>
        <p:spPr>
          <a:xfrm rot="5400000">
            <a:off x="3832950" y="-1758086"/>
            <a:ext cx="4526100" cy="109728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 name="Google Shape;43;p49"/>
          <p:cNvSpPr txBox="1"/>
          <p:nvPr>
            <p:ph idx="10" type="dt"/>
          </p:nvPr>
        </p:nvSpPr>
        <p:spPr>
          <a:xfrm>
            <a:off x="609602" y="6356356"/>
            <a:ext cx="28447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4" name="Google Shape;44;p49"/>
          <p:cNvSpPr txBox="1"/>
          <p:nvPr>
            <p:ph idx="11" type="ftr"/>
          </p:nvPr>
        </p:nvSpPr>
        <p:spPr>
          <a:xfrm>
            <a:off x="4165600" y="6356356"/>
            <a:ext cx="38608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5" name="Google Shape;45;p49"/>
          <p:cNvSpPr txBox="1"/>
          <p:nvPr>
            <p:ph idx="12" type="sldNum"/>
          </p:nvPr>
        </p:nvSpPr>
        <p:spPr>
          <a:xfrm>
            <a:off x="8737607" y="6356356"/>
            <a:ext cx="2844799" cy="365099"/>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1pPr>
            <a:lvl2pPr indent="0" lvl="1"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2pPr>
            <a:lvl3pPr indent="0" lvl="2"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3pPr>
            <a:lvl4pPr indent="0" lvl="3"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4pPr>
            <a:lvl5pPr indent="0" lvl="4"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5pPr>
            <a:lvl6pPr indent="0" lvl="5"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6pPr>
            <a:lvl7pPr indent="0" lvl="6"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7pPr>
            <a:lvl8pPr indent="0" lvl="7"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8pPr>
            <a:lvl9pPr indent="0" lvl="8"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6" name="Shape 46"/>
        <p:cNvGrpSpPr/>
        <p:nvPr/>
      </p:nvGrpSpPr>
      <p:grpSpPr>
        <a:xfrm>
          <a:off x="0" y="0"/>
          <a:ext cx="0" cy="0"/>
          <a:chOff x="0" y="0"/>
          <a:chExt cx="0" cy="0"/>
        </a:xfrm>
      </p:grpSpPr>
      <p:sp>
        <p:nvSpPr>
          <p:cNvPr id="47" name="Google Shape;47;p50"/>
          <p:cNvSpPr txBox="1"/>
          <p:nvPr>
            <p:ph type="title"/>
          </p:nvPr>
        </p:nvSpPr>
        <p:spPr>
          <a:xfrm rot="5400000">
            <a:off x="7285050" y="1828787"/>
            <a:ext cx="5851500" cy="27432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48" name="Google Shape;48;p50"/>
          <p:cNvSpPr txBox="1"/>
          <p:nvPr>
            <p:ph idx="1" type="body"/>
          </p:nvPr>
        </p:nvSpPr>
        <p:spPr>
          <a:xfrm rot="5400000">
            <a:off x="1697050" y="-812811"/>
            <a:ext cx="5851500" cy="8026399"/>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 name="Google Shape;49;p50"/>
          <p:cNvSpPr txBox="1"/>
          <p:nvPr>
            <p:ph idx="10" type="dt"/>
          </p:nvPr>
        </p:nvSpPr>
        <p:spPr>
          <a:xfrm>
            <a:off x="609602" y="6356356"/>
            <a:ext cx="2844799" cy="365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0" name="Google Shape;50;p50"/>
          <p:cNvSpPr txBox="1"/>
          <p:nvPr>
            <p:ph idx="11" type="ftr"/>
          </p:nvPr>
        </p:nvSpPr>
        <p:spPr>
          <a:xfrm>
            <a:off x="4165600" y="6356356"/>
            <a:ext cx="3860800" cy="365099"/>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1" name="Google Shape;51;p50"/>
          <p:cNvSpPr txBox="1"/>
          <p:nvPr>
            <p:ph idx="12" type="sldNum"/>
          </p:nvPr>
        </p:nvSpPr>
        <p:spPr>
          <a:xfrm>
            <a:off x="8737607" y="6356356"/>
            <a:ext cx="2844799" cy="365099"/>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1pPr>
            <a:lvl2pPr indent="0" lvl="1"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2pPr>
            <a:lvl3pPr indent="0" lvl="2"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3pPr>
            <a:lvl4pPr indent="0" lvl="3"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4pPr>
            <a:lvl5pPr indent="0" lvl="4"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5pPr>
            <a:lvl6pPr indent="0" lvl="5"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6pPr>
            <a:lvl7pPr indent="0" lvl="6"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7pPr>
            <a:lvl8pPr indent="0" lvl="7"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8pPr>
            <a:lvl9pPr indent="0" lvl="8" marL="0" algn="r">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3" name="Shape 63"/>
        <p:cNvGrpSpPr/>
        <p:nvPr/>
      </p:nvGrpSpPr>
      <p:grpSpPr>
        <a:xfrm>
          <a:off x="0" y="0"/>
          <a:ext cx="0" cy="0"/>
          <a:chOff x="0" y="0"/>
          <a:chExt cx="0" cy="0"/>
        </a:xfrm>
      </p:grpSpPr>
      <p:grpSp>
        <p:nvGrpSpPr>
          <p:cNvPr id="64" name="Google Shape;64;p43"/>
          <p:cNvGrpSpPr/>
          <p:nvPr/>
        </p:nvGrpSpPr>
        <p:grpSpPr>
          <a:xfrm>
            <a:off x="187493" y="21807"/>
            <a:ext cx="11726447" cy="1213353"/>
            <a:chOff x="187493" y="21807"/>
            <a:chExt cx="11726447" cy="1213353"/>
          </a:xfrm>
        </p:grpSpPr>
        <p:pic>
          <p:nvPicPr>
            <p:cNvPr descr="Graphical user interface&#10;&#10;Description automatically generated with medium confidence" id="65" name="Google Shape;65;p43"/>
            <p:cNvPicPr preferRelativeResize="0"/>
            <p:nvPr/>
          </p:nvPicPr>
          <p:blipFill rotWithShape="1">
            <a:blip r:embed="rId2">
              <a:alphaModFix/>
            </a:blip>
            <a:srcRect b="0" l="0" r="0" t="0"/>
            <a:stretch/>
          </p:blipFill>
          <p:spPr>
            <a:xfrm>
              <a:off x="187493" y="21807"/>
              <a:ext cx="1957910" cy="1213353"/>
            </a:xfrm>
            <a:prstGeom prst="rect">
              <a:avLst/>
            </a:prstGeom>
            <a:noFill/>
            <a:ln>
              <a:noFill/>
            </a:ln>
          </p:spPr>
        </p:pic>
        <p:pic>
          <p:nvPicPr>
            <p:cNvPr descr="A close-up of a logo&#10;&#10;Description automatically generated with medium confidence" id="66" name="Google Shape;66;p43"/>
            <p:cNvPicPr preferRelativeResize="0"/>
            <p:nvPr/>
          </p:nvPicPr>
          <p:blipFill rotWithShape="1">
            <a:blip r:embed="rId3">
              <a:alphaModFix/>
            </a:blip>
            <a:srcRect b="0" l="0" r="0" t="6136"/>
            <a:stretch/>
          </p:blipFill>
          <p:spPr>
            <a:xfrm>
              <a:off x="9956030" y="136522"/>
              <a:ext cx="1957910" cy="868534"/>
            </a:xfrm>
            <a:prstGeom prst="rect">
              <a:avLst/>
            </a:prstGeom>
            <a:noFill/>
            <a:ln>
              <a:noFill/>
            </a:ln>
          </p:spPr>
        </p:pic>
      </p:grpSp>
      <p:sp>
        <p:nvSpPr>
          <p:cNvPr id="67" name="Google Shape;67;p43"/>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8" name="Google Shape;68;p43"/>
          <p:cNvSpPr txBox="1"/>
          <p:nvPr>
            <p:ph idx="1" type="body"/>
          </p:nvPr>
        </p:nvSpPr>
        <p:spPr>
          <a:xfrm>
            <a:off x="609600" y="1465263"/>
            <a:ext cx="109728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o"/>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9" name="Google Shape;69;p43"/>
          <p:cNvSpPr txBox="1"/>
          <p:nvPr>
            <p:ph idx="10" type="dt"/>
          </p:nvPr>
        </p:nvSpPr>
        <p:spPr>
          <a:xfrm>
            <a:off x="320843" y="6356353"/>
            <a:ext cx="121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70" name="Google Shape;70;p43"/>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1" name="Shape 71"/>
        <p:cNvGrpSpPr/>
        <p:nvPr/>
      </p:nvGrpSpPr>
      <p:grpSpPr>
        <a:xfrm>
          <a:off x="0" y="0"/>
          <a:ext cx="0" cy="0"/>
          <a:chOff x="0" y="0"/>
          <a:chExt cx="0" cy="0"/>
        </a:xfrm>
      </p:grpSpPr>
      <p:sp>
        <p:nvSpPr>
          <p:cNvPr id="72" name="Google Shape;72;p46"/>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3" name="Google Shape;73;p46"/>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74" name="Google Shape;74;p46"/>
          <p:cNvSpPr txBox="1"/>
          <p:nvPr>
            <p:ph idx="10" type="dt"/>
          </p:nvPr>
        </p:nvSpPr>
        <p:spPr>
          <a:xfrm>
            <a:off x="320843" y="6356353"/>
            <a:ext cx="121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75" name="Google Shape;75;p46"/>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7" name="Shape 87"/>
        <p:cNvGrpSpPr/>
        <p:nvPr/>
      </p:nvGrpSpPr>
      <p:grpSpPr>
        <a:xfrm>
          <a:off x="0" y="0"/>
          <a:ext cx="0" cy="0"/>
          <a:chOff x="0" y="0"/>
          <a:chExt cx="0" cy="0"/>
        </a:xfrm>
      </p:grpSpPr>
      <p:sp>
        <p:nvSpPr>
          <p:cNvPr id="88" name="Google Shape;88;p45"/>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9" name="Google Shape;89;p45"/>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90" name="Google Shape;90;p45"/>
          <p:cNvSpPr txBox="1"/>
          <p:nvPr>
            <p:ph idx="10" type="dt"/>
          </p:nvPr>
        </p:nvSpPr>
        <p:spPr>
          <a:xfrm>
            <a:off x="320843" y="6356353"/>
            <a:ext cx="121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91" name="Google Shape;91;p45"/>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jpg"/><Relationship Id="rId2" Type="http://schemas.openxmlformats.org/officeDocument/2006/relationships/image" Target="../media/image7.jpg"/><Relationship Id="rId3" Type="http://schemas.openxmlformats.org/officeDocument/2006/relationships/image" Target="../media/image3.png"/><Relationship Id="rId4" Type="http://schemas.openxmlformats.org/officeDocument/2006/relationships/image" Target="../media/image4.png"/><Relationship Id="rId10" Type="http://schemas.openxmlformats.org/officeDocument/2006/relationships/theme" Target="../theme/theme2.xml"/><Relationship Id="rId9" Type="http://schemas.openxmlformats.org/officeDocument/2006/relationships/slideLayout" Target="../slideLayouts/slideLayout5.xml"/><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8.xml"/><Relationship Id="rId5" Type="http://schemas.openxmlformats.org/officeDocument/2006/relationships/theme" Target="../theme/theme7.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theme" Target="../theme/theme3.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theme" Target="../theme/theme1.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grpSp>
        <p:nvGrpSpPr>
          <p:cNvPr id="10" name="Google Shape;10;p40"/>
          <p:cNvGrpSpPr/>
          <p:nvPr/>
        </p:nvGrpSpPr>
        <p:grpSpPr>
          <a:xfrm>
            <a:off x="0" y="0"/>
            <a:ext cx="12192000" cy="6858000"/>
            <a:chOff x="0" y="0"/>
            <a:chExt cx="12192000" cy="6858000"/>
          </a:xfrm>
        </p:grpSpPr>
        <p:pic>
          <p:nvPicPr>
            <p:cNvPr descr="Mandt_SOO-DOH-Presentation_NO-TEXT_5.jpg" id="11" name="Google Shape;11;p40"/>
            <p:cNvPicPr preferRelativeResize="0"/>
            <p:nvPr/>
          </p:nvPicPr>
          <p:blipFill rotWithShape="1">
            <a:blip r:embed="rId2">
              <a:alphaModFix/>
            </a:blip>
            <a:srcRect b="0" l="0" r="0" t="0"/>
            <a:stretch/>
          </p:blipFill>
          <p:spPr>
            <a:xfrm>
              <a:off x="0" y="0"/>
              <a:ext cx="12192000" cy="6858000"/>
            </a:xfrm>
            <a:prstGeom prst="rect">
              <a:avLst/>
            </a:prstGeom>
            <a:noFill/>
            <a:ln>
              <a:noFill/>
            </a:ln>
          </p:spPr>
        </p:pic>
        <p:grpSp>
          <p:nvGrpSpPr>
            <p:cNvPr id="12" name="Google Shape;12;p40"/>
            <p:cNvGrpSpPr/>
            <p:nvPr/>
          </p:nvGrpSpPr>
          <p:grpSpPr>
            <a:xfrm>
              <a:off x="238126" y="18539"/>
              <a:ext cx="11918525" cy="1171254"/>
              <a:chOff x="238126" y="18539"/>
              <a:chExt cx="11918525" cy="1171254"/>
            </a:xfrm>
          </p:grpSpPr>
          <p:pic>
            <p:nvPicPr>
              <p:cNvPr descr="A picture containing text&#10;&#10;Description automatically generated" id="13" name="Google Shape;13;p40"/>
              <p:cNvPicPr preferRelativeResize="0"/>
              <p:nvPr/>
            </p:nvPicPr>
            <p:blipFill rotWithShape="1">
              <a:blip r:embed="rId3">
                <a:alphaModFix/>
              </a:blip>
              <a:srcRect b="0" l="0" r="0" t="0"/>
              <a:stretch/>
            </p:blipFill>
            <p:spPr>
              <a:xfrm>
                <a:off x="9892984" y="18539"/>
                <a:ext cx="2263667" cy="895783"/>
              </a:xfrm>
              <a:prstGeom prst="rect">
                <a:avLst/>
              </a:prstGeom>
              <a:noFill/>
              <a:ln>
                <a:noFill/>
              </a:ln>
            </p:spPr>
          </p:pic>
          <p:pic>
            <p:nvPicPr>
              <p:cNvPr descr="Graphical user interface&#10;&#10;Description automatically generated with medium confidence" id="14" name="Google Shape;14;p40"/>
              <p:cNvPicPr preferRelativeResize="0"/>
              <p:nvPr/>
            </p:nvPicPr>
            <p:blipFill rotWithShape="1">
              <a:blip r:embed="rId4">
                <a:alphaModFix/>
              </a:blip>
              <a:srcRect b="0" l="0" r="0" t="0"/>
              <a:stretch/>
            </p:blipFill>
            <p:spPr>
              <a:xfrm>
                <a:off x="238126" y="33472"/>
                <a:ext cx="1865882" cy="1156321"/>
              </a:xfrm>
              <a:prstGeom prst="rect">
                <a:avLst/>
              </a:prstGeom>
              <a:noFill/>
              <a:ln>
                <a:noFill/>
              </a:ln>
            </p:spPr>
          </p:pic>
        </p:grpSp>
      </p:grpSp>
      <p:sp>
        <p:nvSpPr>
          <p:cNvPr id="15" name="Google Shape;15;p40"/>
          <p:cNvSpPr txBox="1"/>
          <p:nvPr>
            <p:ph type="title"/>
          </p:nvPr>
        </p:nvSpPr>
        <p:spPr>
          <a:xfrm>
            <a:off x="609600" y="-46037"/>
            <a:ext cx="109728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rtl="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rtl="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rtl="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rtl="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6" name="Google Shape;16;p40"/>
          <p:cNvSpPr txBox="1"/>
          <p:nvPr>
            <p:ph idx="1" type="body"/>
          </p:nvPr>
        </p:nvSpPr>
        <p:spPr>
          <a:xfrm>
            <a:off x="609600" y="1465264"/>
            <a:ext cx="10972800" cy="45261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 name="Google Shape;17;p40"/>
          <p:cNvSpPr txBox="1"/>
          <p:nvPr>
            <p:ph idx="10" type="dt"/>
          </p:nvPr>
        </p:nvSpPr>
        <p:spPr>
          <a:xfrm>
            <a:off x="609602" y="6356356"/>
            <a:ext cx="2844799" cy="365099"/>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 name="Google Shape;18;p40"/>
          <p:cNvSpPr txBox="1"/>
          <p:nvPr>
            <p:ph idx="11" type="ftr"/>
          </p:nvPr>
        </p:nvSpPr>
        <p:spPr>
          <a:xfrm>
            <a:off x="4165600" y="6356356"/>
            <a:ext cx="3860800" cy="365099"/>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 name="Google Shape;19;p40"/>
          <p:cNvSpPr txBox="1"/>
          <p:nvPr>
            <p:ph idx="12" type="sldNum"/>
          </p:nvPr>
        </p:nvSpPr>
        <p:spPr>
          <a:xfrm>
            <a:off x="9311852" y="6356355"/>
            <a:ext cx="2844799" cy="365099"/>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5"/>
    <p:sldLayoutId id="2147483650" r:id="rId6"/>
    <p:sldLayoutId id="2147483651" r:id="rId7"/>
    <p:sldLayoutId id="2147483652" r:id="rId8"/>
    <p:sldLayoutId id="2147483653"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 name="Shape 52"/>
        <p:cNvGrpSpPr/>
        <p:nvPr/>
      </p:nvGrpSpPr>
      <p:grpSpPr>
        <a:xfrm>
          <a:off x="0" y="0"/>
          <a:ext cx="0" cy="0"/>
          <a:chOff x="0" y="0"/>
          <a:chExt cx="0" cy="0"/>
        </a:xfrm>
      </p:grpSpPr>
      <p:grpSp>
        <p:nvGrpSpPr>
          <p:cNvPr id="53" name="Google Shape;53;p42"/>
          <p:cNvGrpSpPr/>
          <p:nvPr/>
        </p:nvGrpSpPr>
        <p:grpSpPr>
          <a:xfrm>
            <a:off x="0" y="0"/>
            <a:ext cx="12192000" cy="6858000"/>
            <a:chOff x="0" y="0"/>
            <a:chExt cx="12192000" cy="6858000"/>
          </a:xfrm>
        </p:grpSpPr>
        <p:pic>
          <p:nvPicPr>
            <p:cNvPr descr="Mandt_SOO-DOH-Presentation_NO-TEXT_5.jpg" id="54" name="Google Shape;54;p42"/>
            <p:cNvPicPr preferRelativeResize="0"/>
            <p:nvPr/>
          </p:nvPicPr>
          <p:blipFill rotWithShape="1">
            <a:blip r:embed="rId1">
              <a:alphaModFix/>
            </a:blip>
            <a:srcRect b="0" l="0" r="0" t="0"/>
            <a:stretch/>
          </p:blipFill>
          <p:spPr>
            <a:xfrm>
              <a:off x="0" y="0"/>
              <a:ext cx="12192000" cy="6858000"/>
            </a:xfrm>
            <a:prstGeom prst="rect">
              <a:avLst/>
            </a:prstGeom>
            <a:noFill/>
            <a:ln>
              <a:noFill/>
            </a:ln>
          </p:spPr>
        </p:pic>
        <p:grpSp>
          <p:nvGrpSpPr>
            <p:cNvPr id="55" name="Google Shape;55;p42"/>
            <p:cNvGrpSpPr/>
            <p:nvPr/>
          </p:nvGrpSpPr>
          <p:grpSpPr>
            <a:xfrm>
              <a:off x="238126" y="18539"/>
              <a:ext cx="11918525" cy="1171254"/>
              <a:chOff x="238126" y="18539"/>
              <a:chExt cx="11918525" cy="1171254"/>
            </a:xfrm>
          </p:grpSpPr>
          <p:pic>
            <p:nvPicPr>
              <p:cNvPr descr="A picture containing text&#10;&#10;Description automatically generated" id="56" name="Google Shape;56;p42"/>
              <p:cNvPicPr preferRelativeResize="0"/>
              <p:nvPr/>
            </p:nvPicPr>
            <p:blipFill rotWithShape="1">
              <a:blip r:embed="rId2">
                <a:alphaModFix/>
              </a:blip>
              <a:srcRect b="0" l="0" r="0" t="0"/>
              <a:stretch/>
            </p:blipFill>
            <p:spPr>
              <a:xfrm>
                <a:off x="9892984" y="18539"/>
                <a:ext cx="2263667" cy="895783"/>
              </a:xfrm>
              <a:prstGeom prst="rect">
                <a:avLst/>
              </a:prstGeom>
              <a:noFill/>
              <a:ln>
                <a:noFill/>
              </a:ln>
            </p:spPr>
          </p:pic>
          <p:pic>
            <p:nvPicPr>
              <p:cNvPr descr="Graphical user interface&#10;&#10;Description automatically generated with medium confidence" id="57" name="Google Shape;57;p42"/>
              <p:cNvPicPr preferRelativeResize="0"/>
              <p:nvPr/>
            </p:nvPicPr>
            <p:blipFill rotWithShape="1">
              <a:blip r:embed="rId3">
                <a:alphaModFix/>
              </a:blip>
              <a:srcRect b="0" l="0" r="0" t="0"/>
              <a:stretch/>
            </p:blipFill>
            <p:spPr>
              <a:xfrm>
                <a:off x="238126" y="33472"/>
                <a:ext cx="1865882" cy="1156321"/>
              </a:xfrm>
              <a:prstGeom prst="rect">
                <a:avLst/>
              </a:prstGeom>
              <a:noFill/>
              <a:ln>
                <a:noFill/>
              </a:ln>
            </p:spPr>
          </p:pic>
        </p:grpSp>
      </p:grpSp>
      <p:sp>
        <p:nvSpPr>
          <p:cNvPr id="58" name="Google Shape;58;p42"/>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1pPr>
            <a:lvl2pPr lvl="1"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2pPr>
            <a:lvl3pPr lvl="2"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3pPr>
            <a:lvl4pPr lvl="3"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4pPr>
            <a:lvl5pPr lvl="4"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9pPr>
          </a:lstStyle>
          <a:p/>
        </p:txBody>
      </p:sp>
      <p:sp>
        <p:nvSpPr>
          <p:cNvPr id="59" name="Google Shape;59;p42"/>
          <p:cNvSpPr txBox="1"/>
          <p:nvPr>
            <p:ph idx="1" type="body"/>
          </p:nvPr>
        </p:nvSpPr>
        <p:spPr>
          <a:xfrm>
            <a:off x="609600" y="1465263"/>
            <a:ext cx="109728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lt1"/>
              </a:buClr>
              <a:buSzPts val="3200"/>
              <a:buFont typeface="Noto Sans Symbols"/>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 name="Google Shape;60;p42"/>
          <p:cNvSpPr txBox="1"/>
          <p:nvPr>
            <p:ph idx="10" type="dt"/>
          </p:nvPr>
        </p:nvSpPr>
        <p:spPr>
          <a:xfrm>
            <a:off x="320843" y="6356353"/>
            <a:ext cx="1219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1" name="Google Shape;61;p42"/>
          <p:cNvSpPr txBox="1"/>
          <p:nvPr>
            <p:ph idx="11" type="ftr"/>
          </p:nvPr>
        </p:nvSpPr>
        <p:spPr>
          <a:xfrm>
            <a:off x="1229896" y="6356353"/>
            <a:ext cx="9774989"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2" name="Google Shape;62;p42"/>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5" r:id="rId4"/>
    <p:sldLayoutId id="2147483656"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grpSp>
        <p:nvGrpSpPr>
          <p:cNvPr id="77" name="Google Shape;77;p44"/>
          <p:cNvGrpSpPr/>
          <p:nvPr/>
        </p:nvGrpSpPr>
        <p:grpSpPr>
          <a:xfrm>
            <a:off x="0" y="0"/>
            <a:ext cx="12192000" cy="6858000"/>
            <a:chOff x="0" y="0"/>
            <a:chExt cx="12192000" cy="6858000"/>
          </a:xfrm>
        </p:grpSpPr>
        <p:pic>
          <p:nvPicPr>
            <p:cNvPr descr="Mandt_SOO-DOH-Presentation_NO-TEXT_5.jpg" id="78" name="Google Shape;78;p44"/>
            <p:cNvPicPr preferRelativeResize="0"/>
            <p:nvPr/>
          </p:nvPicPr>
          <p:blipFill rotWithShape="1">
            <a:blip r:embed="rId1">
              <a:alphaModFix/>
            </a:blip>
            <a:srcRect b="0" l="0" r="0" t="0"/>
            <a:stretch/>
          </p:blipFill>
          <p:spPr>
            <a:xfrm>
              <a:off x="0" y="0"/>
              <a:ext cx="12192000" cy="6858000"/>
            </a:xfrm>
            <a:prstGeom prst="rect">
              <a:avLst/>
            </a:prstGeom>
            <a:noFill/>
            <a:ln>
              <a:noFill/>
            </a:ln>
          </p:spPr>
        </p:pic>
        <p:grpSp>
          <p:nvGrpSpPr>
            <p:cNvPr id="79" name="Google Shape;79;p44"/>
            <p:cNvGrpSpPr/>
            <p:nvPr/>
          </p:nvGrpSpPr>
          <p:grpSpPr>
            <a:xfrm>
              <a:off x="238126" y="18539"/>
              <a:ext cx="11918525" cy="1171254"/>
              <a:chOff x="238126" y="18539"/>
              <a:chExt cx="11918525" cy="1171254"/>
            </a:xfrm>
          </p:grpSpPr>
          <p:pic>
            <p:nvPicPr>
              <p:cNvPr descr="A picture containing text&#10;&#10;Description automatically generated" id="80" name="Google Shape;80;p44"/>
              <p:cNvPicPr preferRelativeResize="0"/>
              <p:nvPr/>
            </p:nvPicPr>
            <p:blipFill rotWithShape="1">
              <a:blip r:embed="rId2">
                <a:alphaModFix/>
              </a:blip>
              <a:srcRect b="0" l="0" r="0" t="0"/>
              <a:stretch/>
            </p:blipFill>
            <p:spPr>
              <a:xfrm>
                <a:off x="9892984" y="18539"/>
                <a:ext cx="2263667" cy="895783"/>
              </a:xfrm>
              <a:prstGeom prst="rect">
                <a:avLst/>
              </a:prstGeom>
              <a:noFill/>
              <a:ln>
                <a:noFill/>
              </a:ln>
            </p:spPr>
          </p:pic>
          <p:pic>
            <p:nvPicPr>
              <p:cNvPr descr="Graphical user interface&#10;&#10;Description automatically generated with medium confidence" id="81" name="Google Shape;81;p44"/>
              <p:cNvPicPr preferRelativeResize="0"/>
              <p:nvPr/>
            </p:nvPicPr>
            <p:blipFill rotWithShape="1">
              <a:blip r:embed="rId3">
                <a:alphaModFix/>
              </a:blip>
              <a:srcRect b="0" l="0" r="0" t="0"/>
              <a:stretch/>
            </p:blipFill>
            <p:spPr>
              <a:xfrm>
                <a:off x="238126" y="33472"/>
                <a:ext cx="1865882" cy="1156321"/>
              </a:xfrm>
              <a:prstGeom prst="rect">
                <a:avLst/>
              </a:prstGeom>
              <a:noFill/>
              <a:ln>
                <a:noFill/>
              </a:ln>
            </p:spPr>
          </p:pic>
        </p:grpSp>
      </p:grpSp>
      <p:sp>
        <p:nvSpPr>
          <p:cNvPr id="82" name="Google Shape;82;p44"/>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1pPr>
            <a:lvl2pPr lvl="1"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2pPr>
            <a:lvl3pPr lvl="2"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3pPr>
            <a:lvl4pPr lvl="3"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4pPr>
            <a:lvl5pPr lvl="4"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9pPr>
          </a:lstStyle>
          <a:p/>
        </p:txBody>
      </p:sp>
      <p:sp>
        <p:nvSpPr>
          <p:cNvPr id="83" name="Google Shape;83;p44"/>
          <p:cNvSpPr txBox="1"/>
          <p:nvPr>
            <p:ph idx="1" type="body"/>
          </p:nvPr>
        </p:nvSpPr>
        <p:spPr>
          <a:xfrm>
            <a:off x="609600" y="1465263"/>
            <a:ext cx="109728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lt1"/>
              </a:buClr>
              <a:buSzPts val="3200"/>
              <a:buFont typeface="Noto Sans Symbols"/>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4" name="Google Shape;84;p44"/>
          <p:cNvSpPr txBox="1"/>
          <p:nvPr>
            <p:ph idx="10" type="dt"/>
          </p:nvPr>
        </p:nvSpPr>
        <p:spPr>
          <a:xfrm>
            <a:off x="320843" y="6356353"/>
            <a:ext cx="1219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5" name="Google Shape;85;p44"/>
          <p:cNvSpPr txBox="1"/>
          <p:nvPr>
            <p:ph idx="11" type="ftr"/>
          </p:nvPr>
        </p:nvSpPr>
        <p:spPr>
          <a:xfrm>
            <a:off x="1229896" y="6356353"/>
            <a:ext cx="9774989"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6" name="Google Shape;86;p44"/>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8"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grpSp>
        <p:nvGrpSpPr>
          <p:cNvPr id="93" name="Google Shape;93;p51"/>
          <p:cNvGrpSpPr/>
          <p:nvPr/>
        </p:nvGrpSpPr>
        <p:grpSpPr>
          <a:xfrm>
            <a:off x="0" y="0"/>
            <a:ext cx="12192000" cy="6858000"/>
            <a:chOff x="0" y="0"/>
            <a:chExt cx="12192000" cy="6858000"/>
          </a:xfrm>
        </p:grpSpPr>
        <p:pic>
          <p:nvPicPr>
            <p:cNvPr descr="Mandt_SOO-DOH-Presentation_NO-TEXT_5.jpg" id="94" name="Google Shape;94;p51"/>
            <p:cNvPicPr preferRelativeResize="0"/>
            <p:nvPr/>
          </p:nvPicPr>
          <p:blipFill rotWithShape="1">
            <a:blip r:embed="rId1">
              <a:alphaModFix/>
            </a:blip>
            <a:srcRect b="0" l="0" r="0" t="0"/>
            <a:stretch/>
          </p:blipFill>
          <p:spPr>
            <a:xfrm>
              <a:off x="0" y="0"/>
              <a:ext cx="12192000" cy="6858000"/>
            </a:xfrm>
            <a:prstGeom prst="rect">
              <a:avLst/>
            </a:prstGeom>
            <a:noFill/>
            <a:ln>
              <a:noFill/>
            </a:ln>
          </p:spPr>
        </p:pic>
        <p:grpSp>
          <p:nvGrpSpPr>
            <p:cNvPr id="95" name="Google Shape;95;p51"/>
            <p:cNvGrpSpPr/>
            <p:nvPr/>
          </p:nvGrpSpPr>
          <p:grpSpPr>
            <a:xfrm>
              <a:off x="238126" y="18539"/>
              <a:ext cx="11918525" cy="1171254"/>
              <a:chOff x="238126" y="18539"/>
              <a:chExt cx="11918525" cy="1171254"/>
            </a:xfrm>
          </p:grpSpPr>
          <p:pic>
            <p:nvPicPr>
              <p:cNvPr descr="A picture containing text&#10;&#10;Description automatically generated" id="96" name="Google Shape;96;p51"/>
              <p:cNvPicPr preferRelativeResize="0"/>
              <p:nvPr/>
            </p:nvPicPr>
            <p:blipFill rotWithShape="1">
              <a:blip r:embed="rId2">
                <a:alphaModFix/>
              </a:blip>
              <a:srcRect b="0" l="0" r="0" t="0"/>
              <a:stretch/>
            </p:blipFill>
            <p:spPr>
              <a:xfrm>
                <a:off x="9892984" y="18539"/>
                <a:ext cx="2263667" cy="895783"/>
              </a:xfrm>
              <a:prstGeom prst="rect">
                <a:avLst/>
              </a:prstGeom>
              <a:noFill/>
              <a:ln>
                <a:noFill/>
              </a:ln>
            </p:spPr>
          </p:pic>
          <p:pic>
            <p:nvPicPr>
              <p:cNvPr descr="Graphical user interface&#10;&#10;Description automatically generated with medium confidence" id="97" name="Google Shape;97;p51"/>
              <p:cNvPicPr preferRelativeResize="0"/>
              <p:nvPr/>
            </p:nvPicPr>
            <p:blipFill rotWithShape="1">
              <a:blip r:embed="rId3">
                <a:alphaModFix/>
              </a:blip>
              <a:srcRect b="0" l="0" r="0" t="0"/>
              <a:stretch/>
            </p:blipFill>
            <p:spPr>
              <a:xfrm>
                <a:off x="238126" y="33472"/>
                <a:ext cx="1865882" cy="1156321"/>
              </a:xfrm>
              <a:prstGeom prst="rect">
                <a:avLst/>
              </a:prstGeom>
              <a:noFill/>
              <a:ln>
                <a:noFill/>
              </a:ln>
            </p:spPr>
          </p:pic>
        </p:grpSp>
      </p:grpSp>
      <p:sp>
        <p:nvSpPr>
          <p:cNvPr id="98" name="Google Shape;98;p51"/>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1pPr>
            <a:lvl2pPr lvl="1"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2pPr>
            <a:lvl3pPr lvl="2"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3pPr>
            <a:lvl4pPr lvl="3"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4pPr>
            <a:lvl5pPr lvl="4"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9pPr>
          </a:lstStyle>
          <a:p/>
        </p:txBody>
      </p:sp>
      <p:sp>
        <p:nvSpPr>
          <p:cNvPr id="99" name="Google Shape;99;p51"/>
          <p:cNvSpPr txBox="1"/>
          <p:nvPr>
            <p:ph idx="1" type="body"/>
          </p:nvPr>
        </p:nvSpPr>
        <p:spPr>
          <a:xfrm>
            <a:off x="609600" y="1465263"/>
            <a:ext cx="109728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lt1"/>
              </a:buClr>
              <a:buSzPts val="3200"/>
              <a:buFont typeface="Noto Sans Symbols"/>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0" name="Google Shape;100;p51"/>
          <p:cNvSpPr txBox="1"/>
          <p:nvPr>
            <p:ph idx="10" type="dt"/>
          </p:nvPr>
        </p:nvSpPr>
        <p:spPr>
          <a:xfrm>
            <a:off x="320843" y="6356353"/>
            <a:ext cx="1219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1" name="Google Shape;101;p51"/>
          <p:cNvSpPr txBox="1"/>
          <p:nvPr>
            <p:ph idx="11" type="ftr"/>
          </p:nvPr>
        </p:nvSpPr>
        <p:spPr>
          <a:xfrm>
            <a:off x="1229896" y="6356353"/>
            <a:ext cx="9774989"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2" name="Google Shape;102;p51"/>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grpSp>
        <p:nvGrpSpPr>
          <p:cNvPr id="104" name="Google Shape;104;p52"/>
          <p:cNvGrpSpPr/>
          <p:nvPr/>
        </p:nvGrpSpPr>
        <p:grpSpPr>
          <a:xfrm>
            <a:off x="0" y="0"/>
            <a:ext cx="12192000" cy="6858000"/>
            <a:chOff x="0" y="0"/>
            <a:chExt cx="12192000" cy="6858000"/>
          </a:xfrm>
        </p:grpSpPr>
        <p:pic>
          <p:nvPicPr>
            <p:cNvPr descr="Mandt_SOO-DOH-Presentation_NO-TEXT_5.jpg" id="105" name="Google Shape;105;p52"/>
            <p:cNvPicPr preferRelativeResize="0"/>
            <p:nvPr/>
          </p:nvPicPr>
          <p:blipFill rotWithShape="1">
            <a:blip r:embed="rId1">
              <a:alphaModFix/>
            </a:blip>
            <a:srcRect b="0" l="0" r="0" t="0"/>
            <a:stretch/>
          </p:blipFill>
          <p:spPr>
            <a:xfrm>
              <a:off x="0" y="0"/>
              <a:ext cx="12192000" cy="6858000"/>
            </a:xfrm>
            <a:prstGeom prst="rect">
              <a:avLst/>
            </a:prstGeom>
            <a:noFill/>
            <a:ln>
              <a:noFill/>
            </a:ln>
          </p:spPr>
        </p:pic>
        <p:grpSp>
          <p:nvGrpSpPr>
            <p:cNvPr id="106" name="Google Shape;106;p52"/>
            <p:cNvGrpSpPr/>
            <p:nvPr/>
          </p:nvGrpSpPr>
          <p:grpSpPr>
            <a:xfrm>
              <a:off x="238126" y="18539"/>
              <a:ext cx="11918525" cy="1171254"/>
              <a:chOff x="238126" y="18539"/>
              <a:chExt cx="11918525" cy="1171254"/>
            </a:xfrm>
          </p:grpSpPr>
          <p:pic>
            <p:nvPicPr>
              <p:cNvPr descr="A picture containing text&#10;&#10;Description automatically generated" id="107" name="Google Shape;107;p52"/>
              <p:cNvPicPr preferRelativeResize="0"/>
              <p:nvPr/>
            </p:nvPicPr>
            <p:blipFill rotWithShape="1">
              <a:blip r:embed="rId2">
                <a:alphaModFix/>
              </a:blip>
              <a:srcRect b="0" l="0" r="0" t="0"/>
              <a:stretch/>
            </p:blipFill>
            <p:spPr>
              <a:xfrm>
                <a:off x="9892984" y="18539"/>
                <a:ext cx="2263667" cy="895783"/>
              </a:xfrm>
              <a:prstGeom prst="rect">
                <a:avLst/>
              </a:prstGeom>
              <a:noFill/>
              <a:ln>
                <a:noFill/>
              </a:ln>
            </p:spPr>
          </p:pic>
          <p:pic>
            <p:nvPicPr>
              <p:cNvPr descr="Graphical user interface&#10;&#10;Description automatically generated with medium confidence" id="108" name="Google Shape;108;p52"/>
              <p:cNvPicPr preferRelativeResize="0"/>
              <p:nvPr/>
            </p:nvPicPr>
            <p:blipFill rotWithShape="1">
              <a:blip r:embed="rId3">
                <a:alphaModFix/>
              </a:blip>
              <a:srcRect b="0" l="0" r="0" t="0"/>
              <a:stretch/>
            </p:blipFill>
            <p:spPr>
              <a:xfrm>
                <a:off x="238126" y="33472"/>
                <a:ext cx="1865882" cy="1156321"/>
              </a:xfrm>
              <a:prstGeom prst="rect">
                <a:avLst/>
              </a:prstGeom>
              <a:noFill/>
              <a:ln>
                <a:noFill/>
              </a:ln>
            </p:spPr>
          </p:pic>
        </p:grpSp>
      </p:grpSp>
      <p:sp>
        <p:nvSpPr>
          <p:cNvPr id="109" name="Google Shape;109;p52"/>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1pPr>
            <a:lvl2pPr lvl="1"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2pPr>
            <a:lvl3pPr lvl="2"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3pPr>
            <a:lvl4pPr lvl="3"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4pPr>
            <a:lvl5pPr lvl="4"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9pPr>
          </a:lstStyle>
          <a:p/>
        </p:txBody>
      </p:sp>
      <p:sp>
        <p:nvSpPr>
          <p:cNvPr id="110" name="Google Shape;110;p52"/>
          <p:cNvSpPr txBox="1"/>
          <p:nvPr>
            <p:ph idx="1" type="body"/>
          </p:nvPr>
        </p:nvSpPr>
        <p:spPr>
          <a:xfrm>
            <a:off x="609600" y="1465263"/>
            <a:ext cx="109728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lt1"/>
              </a:buClr>
              <a:buSzPts val="3200"/>
              <a:buFont typeface="Noto Sans Symbols"/>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1" name="Google Shape;111;p52"/>
          <p:cNvSpPr txBox="1"/>
          <p:nvPr>
            <p:ph idx="10" type="dt"/>
          </p:nvPr>
        </p:nvSpPr>
        <p:spPr>
          <a:xfrm>
            <a:off x="320843" y="6356353"/>
            <a:ext cx="1219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2" name="Google Shape;112;p52"/>
          <p:cNvSpPr txBox="1"/>
          <p:nvPr>
            <p:ph idx="11" type="ftr"/>
          </p:nvPr>
        </p:nvSpPr>
        <p:spPr>
          <a:xfrm>
            <a:off x="1229896" y="6356353"/>
            <a:ext cx="9774989"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3" name="Google Shape;113;p52"/>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 name="Shape 114"/>
        <p:cNvGrpSpPr/>
        <p:nvPr/>
      </p:nvGrpSpPr>
      <p:grpSpPr>
        <a:xfrm>
          <a:off x="0" y="0"/>
          <a:ext cx="0" cy="0"/>
          <a:chOff x="0" y="0"/>
          <a:chExt cx="0" cy="0"/>
        </a:xfrm>
      </p:grpSpPr>
      <p:grpSp>
        <p:nvGrpSpPr>
          <p:cNvPr id="115" name="Google Shape;115;p53"/>
          <p:cNvGrpSpPr/>
          <p:nvPr/>
        </p:nvGrpSpPr>
        <p:grpSpPr>
          <a:xfrm>
            <a:off x="0" y="0"/>
            <a:ext cx="12192000" cy="6858000"/>
            <a:chOff x="0" y="0"/>
            <a:chExt cx="12192000" cy="6858000"/>
          </a:xfrm>
        </p:grpSpPr>
        <p:pic>
          <p:nvPicPr>
            <p:cNvPr descr="Mandt_SOO-DOH-Presentation_NO-TEXT_5.jpg" id="116" name="Google Shape;116;p53"/>
            <p:cNvPicPr preferRelativeResize="0"/>
            <p:nvPr/>
          </p:nvPicPr>
          <p:blipFill rotWithShape="1">
            <a:blip r:embed="rId1">
              <a:alphaModFix/>
            </a:blip>
            <a:srcRect b="0" l="0" r="0" t="0"/>
            <a:stretch/>
          </p:blipFill>
          <p:spPr>
            <a:xfrm>
              <a:off x="0" y="0"/>
              <a:ext cx="12192000" cy="6858000"/>
            </a:xfrm>
            <a:prstGeom prst="rect">
              <a:avLst/>
            </a:prstGeom>
            <a:noFill/>
            <a:ln>
              <a:noFill/>
            </a:ln>
          </p:spPr>
        </p:pic>
        <p:grpSp>
          <p:nvGrpSpPr>
            <p:cNvPr id="117" name="Google Shape;117;p53"/>
            <p:cNvGrpSpPr/>
            <p:nvPr/>
          </p:nvGrpSpPr>
          <p:grpSpPr>
            <a:xfrm>
              <a:off x="238126" y="18539"/>
              <a:ext cx="11918525" cy="1171254"/>
              <a:chOff x="238126" y="18539"/>
              <a:chExt cx="11918525" cy="1171254"/>
            </a:xfrm>
          </p:grpSpPr>
          <p:pic>
            <p:nvPicPr>
              <p:cNvPr descr="A picture containing text&#10;&#10;Description automatically generated" id="118" name="Google Shape;118;p53"/>
              <p:cNvPicPr preferRelativeResize="0"/>
              <p:nvPr/>
            </p:nvPicPr>
            <p:blipFill rotWithShape="1">
              <a:blip r:embed="rId2">
                <a:alphaModFix/>
              </a:blip>
              <a:srcRect b="0" l="0" r="0" t="0"/>
              <a:stretch/>
            </p:blipFill>
            <p:spPr>
              <a:xfrm>
                <a:off x="9892984" y="18539"/>
                <a:ext cx="2263667" cy="895783"/>
              </a:xfrm>
              <a:prstGeom prst="rect">
                <a:avLst/>
              </a:prstGeom>
              <a:noFill/>
              <a:ln>
                <a:noFill/>
              </a:ln>
            </p:spPr>
          </p:pic>
          <p:pic>
            <p:nvPicPr>
              <p:cNvPr descr="Graphical user interface&#10;&#10;Description automatically generated with medium confidence" id="119" name="Google Shape;119;p53"/>
              <p:cNvPicPr preferRelativeResize="0"/>
              <p:nvPr/>
            </p:nvPicPr>
            <p:blipFill rotWithShape="1">
              <a:blip r:embed="rId3">
                <a:alphaModFix/>
              </a:blip>
              <a:srcRect b="0" l="0" r="0" t="0"/>
              <a:stretch/>
            </p:blipFill>
            <p:spPr>
              <a:xfrm>
                <a:off x="238126" y="33472"/>
                <a:ext cx="1865882" cy="1156321"/>
              </a:xfrm>
              <a:prstGeom prst="rect">
                <a:avLst/>
              </a:prstGeom>
              <a:noFill/>
              <a:ln>
                <a:noFill/>
              </a:ln>
            </p:spPr>
          </p:pic>
        </p:grpSp>
      </p:grpSp>
      <p:sp>
        <p:nvSpPr>
          <p:cNvPr id="120" name="Google Shape;120;p53"/>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1pPr>
            <a:lvl2pPr lvl="1"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2pPr>
            <a:lvl3pPr lvl="2"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3pPr>
            <a:lvl4pPr lvl="3"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4pPr>
            <a:lvl5pPr lvl="4" marR="0" rtl="0" algn="ctr">
              <a:spcBef>
                <a:spcPts val="0"/>
              </a:spcBef>
              <a:spcAft>
                <a:spcPts val="0"/>
              </a:spcAft>
              <a:buSzPts val="1400"/>
              <a:buNone/>
              <a:defRPr b="0" i="0" sz="3600" u="none" cap="none" strike="noStrike">
                <a:solidFill>
                  <a:schemeClr val="lt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lt1"/>
                </a:solidFill>
                <a:latin typeface="Calibri"/>
                <a:ea typeface="Calibri"/>
                <a:cs typeface="Calibri"/>
                <a:sym typeface="Calibri"/>
              </a:defRPr>
            </a:lvl9pPr>
          </a:lstStyle>
          <a:p/>
        </p:txBody>
      </p:sp>
      <p:sp>
        <p:nvSpPr>
          <p:cNvPr id="121" name="Google Shape;121;p53"/>
          <p:cNvSpPr txBox="1"/>
          <p:nvPr>
            <p:ph idx="1" type="body"/>
          </p:nvPr>
        </p:nvSpPr>
        <p:spPr>
          <a:xfrm>
            <a:off x="609600" y="1465263"/>
            <a:ext cx="109728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lt1"/>
              </a:buClr>
              <a:buSzPts val="3200"/>
              <a:buFont typeface="Noto Sans Symbols"/>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2" name="Google Shape;122;p53"/>
          <p:cNvSpPr txBox="1"/>
          <p:nvPr>
            <p:ph idx="10" type="dt"/>
          </p:nvPr>
        </p:nvSpPr>
        <p:spPr>
          <a:xfrm>
            <a:off x="320843" y="6356353"/>
            <a:ext cx="1219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3" name="Google Shape;123;p53"/>
          <p:cNvSpPr txBox="1"/>
          <p:nvPr>
            <p:ph idx="11" type="ftr"/>
          </p:nvPr>
        </p:nvSpPr>
        <p:spPr>
          <a:xfrm>
            <a:off x="1229896" y="6356353"/>
            <a:ext cx="9774989"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4" name="Google Shape;124;p53"/>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13.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9.gif"/><Relationship Id="rId4" Type="http://schemas.openxmlformats.org/officeDocument/2006/relationships/image" Target="../media/image29.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1.gif"/><Relationship Id="rId4" Type="http://schemas.openxmlformats.org/officeDocument/2006/relationships/image" Target="../media/image3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53.gif"/><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8.gif"/><Relationship Id="rId4" Type="http://schemas.openxmlformats.org/officeDocument/2006/relationships/image" Target="../media/image60.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5.gif"/><Relationship Id="rId4" Type="http://schemas.openxmlformats.org/officeDocument/2006/relationships/image" Target="../media/image35.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1" Type="http://schemas.openxmlformats.org/officeDocument/2006/relationships/image" Target="../media/image41.png"/><Relationship Id="rId10" Type="http://schemas.openxmlformats.org/officeDocument/2006/relationships/image" Target="../media/image51.png"/><Relationship Id="rId13" Type="http://schemas.openxmlformats.org/officeDocument/2006/relationships/image" Target="../media/image48.png"/><Relationship Id="rId12"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42.png"/><Relationship Id="rId9" Type="http://schemas.openxmlformats.org/officeDocument/2006/relationships/image" Target="../media/image52.png"/><Relationship Id="rId14" Type="http://schemas.openxmlformats.org/officeDocument/2006/relationships/image" Target="../media/image49.png"/><Relationship Id="rId5" Type="http://schemas.openxmlformats.org/officeDocument/2006/relationships/image" Target="../media/image44.png"/><Relationship Id="rId6" Type="http://schemas.openxmlformats.org/officeDocument/2006/relationships/image" Target="../media/image33.png"/><Relationship Id="rId7" Type="http://schemas.openxmlformats.org/officeDocument/2006/relationships/image" Target="../media/image36.png"/><Relationship Id="rId8"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6.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61.gif"/><Relationship Id="rId4" Type="http://schemas.openxmlformats.org/officeDocument/2006/relationships/image" Target="../media/image6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6.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57.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grpSp>
        <p:nvGrpSpPr>
          <p:cNvPr id="130" name="Google Shape;130;p1"/>
          <p:cNvGrpSpPr/>
          <p:nvPr/>
        </p:nvGrpSpPr>
        <p:grpSpPr>
          <a:xfrm>
            <a:off x="0" y="0"/>
            <a:ext cx="12191999" cy="6858000"/>
            <a:chOff x="0" y="0"/>
            <a:chExt cx="12191999" cy="6858000"/>
          </a:xfrm>
        </p:grpSpPr>
        <p:grpSp>
          <p:nvGrpSpPr>
            <p:cNvPr id="131" name="Google Shape;131;p1"/>
            <p:cNvGrpSpPr/>
            <p:nvPr/>
          </p:nvGrpSpPr>
          <p:grpSpPr>
            <a:xfrm>
              <a:off x="0" y="0"/>
              <a:ext cx="12191999" cy="6858000"/>
              <a:chOff x="0" y="0"/>
              <a:chExt cx="12191999" cy="6858000"/>
            </a:xfrm>
          </p:grpSpPr>
          <p:pic>
            <p:nvPicPr>
              <p:cNvPr descr="Picture1.jpg" id="132" name="Google Shape;132;p1"/>
              <p:cNvPicPr preferRelativeResize="0"/>
              <p:nvPr/>
            </p:nvPicPr>
            <p:blipFill rotWithShape="1">
              <a:blip r:embed="rId3">
                <a:alphaModFix/>
              </a:blip>
              <a:srcRect b="0" l="0" r="0" t="0"/>
              <a:stretch/>
            </p:blipFill>
            <p:spPr>
              <a:xfrm>
                <a:off x="0" y="0"/>
                <a:ext cx="12191999" cy="6858000"/>
              </a:xfrm>
              <a:prstGeom prst="rect">
                <a:avLst/>
              </a:prstGeom>
              <a:noFill/>
              <a:ln>
                <a:noFill/>
              </a:ln>
            </p:spPr>
          </p:pic>
          <p:pic>
            <p:nvPicPr>
              <p:cNvPr descr="A picture containing text&#10;&#10;Description automatically generated" id="133" name="Google Shape;133;p1"/>
              <p:cNvPicPr preferRelativeResize="0"/>
              <p:nvPr/>
            </p:nvPicPr>
            <p:blipFill rotWithShape="1">
              <a:blip r:embed="rId4">
                <a:alphaModFix/>
              </a:blip>
              <a:srcRect b="0" l="0" r="0" t="0"/>
              <a:stretch/>
            </p:blipFill>
            <p:spPr>
              <a:xfrm>
                <a:off x="4711147" y="152330"/>
                <a:ext cx="2544417" cy="1070184"/>
              </a:xfrm>
              <a:prstGeom prst="rect">
                <a:avLst/>
              </a:prstGeom>
              <a:noFill/>
              <a:ln>
                <a:noFill/>
              </a:ln>
            </p:spPr>
          </p:pic>
        </p:grpSp>
        <p:pic>
          <p:nvPicPr>
            <p:cNvPr descr="A picture containing graphical user interface&#10;&#10;Description automatically generated" id="134" name="Google Shape;134;p1"/>
            <p:cNvPicPr preferRelativeResize="0"/>
            <p:nvPr/>
          </p:nvPicPr>
          <p:blipFill rotWithShape="1">
            <a:blip r:embed="rId5">
              <a:alphaModFix/>
            </a:blip>
            <a:srcRect b="0" l="0" r="0" t="0"/>
            <a:stretch/>
          </p:blipFill>
          <p:spPr>
            <a:xfrm>
              <a:off x="8274226" y="178920"/>
              <a:ext cx="2702981" cy="1801987"/>
            </a:xfrm>
            <a:prstGeom prst="rect">
              <a:avLst/>
            </a:prstGeom>
            <a:noFill/>
            <a:ln>
              <a:noFill/>
            </a:ln>
          </p:spPr>
        </p:pic>
      </p:grpSp>
      <p:sp>
        <p:nvSpPr>
          <p:cNvPr id="135" name="Google Shape;135;p1"/>
          <p:cNvSpPr txBox="1"/>
          <p:nvPr/>
        </p:nvSpPr>
        <p:spPr>
          <a:xfrm>
            <a:off x="8108889" y="1982724"/>
            <a:ext cx="3033656" cy="228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GOES-18 ABI L2+</a:t>
            </a:r>
            <a:endParaRPr/>
          </a:p>
          <a:p>
            <a:pPr indent="0" lvl="0" marL="0" marR="0" rtl="0" algn="ctr">
              <a:lnSpc>
                <a:spcPct val="10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Land Surface Temperature</a:t>
            </a:r>
            <a:endParaRPr/>
          </a:p>
          <a:p>
            <a:pPr indent="0" lvl="0" marL="0" marR="0" rtl="0" algn="ctr">
              <a:lnSpc>
                <a:spcPct val="100000"/>
              </a:lnSpc>
              <a:spcBef>
                <a:spcPts val="0"/>
              </a:spcBef>
              <a:spcAft>
                <a:spcPts val="0"/>
              </a:spcAft>
              <a:buClr>
                <a:schemeClr val="lt1"/>
              </a:buClr>
              <a:buSzPts val="600"/>
              <a:buFont typeface="Calibri"/>
              <a:buNone/>
            </a:pPr>
            <a:r>
              <a:rPr b="0" i="0" lang="en-US" sz="2400" u="none" cap="none" strike="noStrike">
                <a:solidFill>
                  <a:schemeClr val="lt1"/>
                </a:solidFill>
                <a:latin typeface="Calibri"/>
                <a:ea typeface="Calibri"/>
                <a:cs typeface="Calibri"/>
                <a:sym typeface="Calibri"/>
              </a:rPr>
              <a:t>Provisional PS-PVR</a:t>
            </a:r>
            <a:endParaRPr/>
          </a:p>
        </p:txBody>
      </p:sp>
      <p:sp>
        <p:nvSpPr>
          <p:cNvPr id="136" name="Google Shape;136;p1"/>
          <p:cNvSpPr txBox="1"/>
          <p:nvPr/>
        </p:nvSpPr>
        <p:spPr>
          <a:xfrm>
            <a:off x="7954275" y="3729383"/>
            <a:ext cx="3342882" cy="3041137"/>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888888"/>
              </a:buClr>
              <a:buSzPts val="500"/>
              <a:buFont typeface="Calibri"/>
              <a:buNone/>
            </a:pPr>
            <a:r>
              <a:rPr b="0" i="0" lang="en-US" sz="2000" u="none" cap="none" strike="noStrike">
                <a:solidFill>
                  <a:srgbClr val="FFFF00"/>
                </a:solidFill>
                <a:latin typeface="Calibri"/>
                <a:ea typeface="Calibri"/>
                <a:cs typeface="Calibri"/>
                <a:sym typeface="Calibri"/>
              </a:rPr>
              <a:t>November 9, 2022</a:t>
            </a:r>
            <a:endParaRPr/>
          </a:p>
          <a:p>
            <a:pPr indent="0" lvl="0" marL="0" marR="0" rtl="0" algn="ctr">
              <a:lnSpc>
                <a:spcPct val="100000"/>
              </a:lnSpc>
              <a:spcBef>
                <a:spcPts val="1240"/>
              </a:spcBef>
              <a:spcAft>
                <a:spcPts val="0"/>
              </a:spcAft>
              <a:buClr>
                <a:srgbClr val="888888"/>
              </a:buClr>
              <a:buSzPts val="500"/>
              <a:buFont typeface="Calibri"/>
              <a:buNone/>
            </a:pPr>
            <a:r>
              <a:rPr b="0" i="0" lang="en-US" sz="2000" u="none" cap="none" strike="noStrike">
                <a:solidFill>
                  <a:srgbClr val="FFFF00"/>
                </a:solidFill>
                <a:latin typeface="Calibri"/>
                <a:ea typeface="Calibri"/>
                <a:cs typeface="Calibri"/>
                <a:sym typeface="Calibri"/>
              </a:rPr>
              <a:t>GOES-R AWG LST Team</a:t>
            </a:r>
            <a:endParaRPr/>
          </a:p>
          <a:p>
            <a:pPr indent="0" lvl="0" marL="0" marR="0" rtl="0" algn="ctr">
              <a:lnSpc>
                <a:spcPct val="100000"/>
              </a:lnSpc>
              <a:spcBef>
                <a:spcPts val="640"/>
              </a:spcBef>
              <a:spcAft>
                <a:spcPts val="0"/>
              </a:spcAft>
              <a:buClr>
                <a:srgbClr val="888888"/>
              </a:buClr>
              <a:buSzPts val="450"/>
              <a:buFont typeface="Calibri"/>
              <a:buNone/>
            </a:pPr>
            <a:r>
              <a:rPr b="0" i="0" lang="en-US" sz="1800" u="none" cap="none" strike="noStrike">
                <a:solidFill>
                  <a:srgbClr val="00B0F0"/>
                </a:solidFill>
                <a:latin typeface="Calibri"/>
                <a:ea typeface="Calibri"/>
                <a:cs typeface="Calibri"/>
                <a:sym typeface="Calibri"/>
              </a:rPr>
              <a:t>Yunyue Yu</a:t>
            </a:r>
            <a:r>
              <a:rPr b="0" baseline="30000" i="0" lang="en-US" sz="2000" u="none" cap="none" strike="noStrike">
                <a:solidFill>
                  <a:srgbClr val="00B0F0"/>
                </a:solidFill>
                <a:latin typeface="Calibri"/>
                <a:ea typeface="Calibri"/>
                <a:cs typeface="Calibri"/>
                <a:sym typeface="Calibri"/>
              </a:rPr>
              <a:t>*</a:t>
            </a:r>
            <a:r>
              <a:rPr b="0" i="0" lang="en-US" sz="1800" u="none" cap="none" strike="noStrike">
                <a:solidFill>
                  <a:srgbClr val="00B0F0"/>
                </a:solidFill>
                <a:latin typeface="Calibri"/>
                <a:ea typeface="Calibri"/>
                <a:cs typeface="Calibri"/>
                <a:sym typeface="Calibri"/>
              </a:rPr>
              <a:t>, </a:t>
            </a:r>
            <a:endParaRPr/>
          </a:p>
          <a:p>
            <a:pPr indent="0" lvl="0" marL="0" marR="0" rtl="0" algn="ctr">
              <a:lnSpc>
                <a:spcPct val="100000"/>
              </a:lnSpc>
              <a:spcBef>
                <a:spcPts val="640"/>
              </a:spcBef>
              <a:spcAft>
                <a:spcPts val="0"/>
              </a:spcAft>
              <a:buClr>
                <a:srgbClr val="888888"/>
              </a:buClr>
              <a:buSzPts val="450"/>
              <a:buFont typeface="Calibri"/>
              <a:buNone/>
            </a:pPr>
            <a:r>
              <a:rPr b="0" i="0" lang="en-US" sz="1800" u="none" cap="none" strike="noStrike">
                <a:solidFill>
                  <a:srgbClr val="00B0F0"/>
                </a:solidFill>
                <a:latin typeface="Calibri"/>
                <a:ea typeface="Calibri"/>
                <a:cs typeface="Calibri"/>
                <a:sym typeface="Calibri"/>
              </a:rPr>
              <a:t>Peng Yu</a:t>
            </a:r>
            <a:r>
              <a:rPr b="1" baseline="30000" i="0" lang="en-US" sz="2000" u="none" cap="none" strike="noStrike">
                <a:solidFill>
                  <a:srgbClr val="00B0F0"/>
                </a:solidFill>
                <a:latin typeface="Calibri"/>
                <a:ea typeface="Calibri"/>
                <a:cs typeface="Calibri"/>
                <a:sym typeface="Calibri"/>
              </a:rPr>
              <a:t>+</a:t>
            </a:r>
            <a:r>
              <a:rPr b="0" baseline="30000" i="0" lang="en-US" sz="2000" u="none" cap="none" strike="noStrike">
                <a:solidFill>
                  <a:srgbClr val="00B0F0"/>
                </a:solidFill>
                <a:latin typeface="Calibri"/>
                <a:ea typeface="Calibri"/>
                <a:cs typeface="Calibri"/>
                <a:sym typeface="Calibri"/>
              </a:rPr>
              <a:t>,*</a:t>
            </a:r>
            <a:r>
              <a:rPr b="0" i="0" lang="en-US" sz="1800" u="none" cap="none" strike="noStrike">
                <a:solidFill>
                  <a:srgbClr val="00B0F0"/>
                </a:solidFill>
                <a:latin typeface="Calibri"/>
                <a:ea typeface="Calibri"/>
                <a:cs typeface="Calibri"/>
                <a:sym typeface="Calibri"/>
              </a:rPr>
              <a:t>, Heshun Wang</a:t>
            </a:r>
            <a:r>
              <a:rPr b="0" baseline="30000" i="0" lang="en-US" sz="1800" u="none" cap="none" strike="noStrike">
                <a:solidFill>
                  <a:srgbClr val="00B0F0"/>
                </a:solidFill>
                <a:latin typeface="Calibri"/>
                <a:ea typeface="Calibri"/>
                <a:cs typeface="Calibri"/>
                <a:sym typeface="Calibri"/>
              </a:rPr>
              <a:t>+</a:t>
            </a:r>
            <a:endParaRPr b="0" i="0" sz="1800" u="none" cap="none" strike="noStrike">
              <a:solidFill>
                <a:srgbClr val="00B0F0"/>
              </a:solidFill>
              <a:latin typeface="Calibri"/>
              <a:ea typeface="Calibri"/>
              <a:cs typeface="Calibri"/>
              <a:sym typeface="Calibri"/>
            </a:endParaRPr>
          </a:p>
          <a:p>
            <a:pPr indent="0" lvl="0" marL="0" marR="0" rtl="0" algn="ctr">
              <a:lnSpc>
                <a:spcPct val="100000"/>
              </a:lnSpc>
              <a:spcBef>
                <a:spcPts val="0"/>
              </a:spcBef>
              <a:spcAft>
                <a:spcPts val="0"/>
              </a:spcAft>
              <a:buClr>
                <a:srgbClr val="888888"/>
              </a:buClr>
              <a:buSzPts val="200"/>
              <a:buFont typeface="Arial"/>
              <a:buNone/>
            </a:pPr>
            <a:r>
              <a:t/>
            </a:r>
            <a:endParaRPr b="1" baseline="30000" i="0" sz="800" u="none" cap="none" strike="noStrike">
              <a:solidFill>
                <a:srgbClr val="00B0F0"/>
              </a:solidFill>
              <a:latin typeface="Calibri"/>
              <a:ea typeface="Calibri"/>
              <a:cs typeface="Calibri"/>
              <a:sym typeface="Calibri"/>
            </a:endParaRPr>
          </a:p>
          <a:p>
            <a:pPr indent="0" lvl="0" marL="0" marR="0" rtl="0" algn="ctr">
              <a:lnSpc>
                <a:spcPct val="100000"/>
              </a:lnSpc>
              <a:spcBef>
                <a:spcPts val="0"/>
              </a:spcBef>
              <a:spcAft>
                <a:spcPts val="0"/>
              </a:spcAft>
              <a:buClr>
                <a:srgbClr val="888888"/>
              </a:buClr>
              <a:buSzPts val="500"/>
              <a:buFont typeface="Calibri"/>
              <a:buNone/>
            </a:pPr>
            <a:r>
              <a:rPr b="1" baseline="30000" i="0" lang="en-US" sz="2000" u="none" cap="none" strike="noStrike">
                <a:solidFill>
                  <a:srgbClr val="00B0F0"/>
                </a:solidFill>
                <a:latin typeface="Calibri"/>
                <a:ea typeface="Calibri"/>
                <a:cs typeface="Calibri"/>
                <a:sym typeface="Calibri"/>
              </a:rPr>
              <a:t>+</a:t>
            </a:r>
            <a:r>
              <a:rPr b="0" i="1" lang="en-US" sz="1600" u="none" cap="none" strike="noStrike">
                <a:solidFill>
                  <a:srgbClr val="00B0F0"/>
                </a:solidFill>
                <a:latin typeface="Calibri"/>
                <a:ea typeface="Calibri"/>
                <a:cs typeface="Calibri"/>
                <a:sym typeface="Calibri"/>
              </a:rPr>
              <a:t>CISESS/UMD</a:t>
            </a:r>
            <a:endParaRPr/>
          </a:p>
          <a:p>
            <a:pPr indent="0" lvl="0" marL="0" marR="0" rtl="0" algn="ctr">
              <a:lnSpc>
                <a:spcPct val="100000"/>
              </a:lnSpc>
              <a:spcBef>
                <a:spcPts val="0"/>
              </a:spcBef>
              <a:spcAft>
                <a:spcPts val="0"/>
              </a:spcAft>
              <a:buClr>
                <a:srgbClr val="888888"/>
              </a:buClr>
              <a:buSzPts val="450"/>
              <a:buFont typeface="Calibri"/>
              <a:buNone/>
            </a:pPr>
            <a:r>
              <a:rPr b="0" i="0" lang="en-US" sz="1800" u="none" cap="none" strike="noStrike">
                <a:solidFill>
                  <a:srgbClr val="00B0F0"/>
                </a:solidFill>
                <a:latin typeface="Calibri"/>
                <a:ea typeface="Calibri"/>
                <a:cs typeface="Calibri"/>
                <a:sym typeface="Calibri"/>
              </a:rPr>
              <a:t>*</a:t>
            </a:r>
            <a:r>
              <a:rPr b="0" i="1" lang="en-US" sz="1600" u="none" cap="none" strike="noStrike">
                <a:solidFill>
                  <a:srgbClr val="00B0F0"/>
                </a:solidFill>
                <a:latin typeface="Calibri"/>
                <a:ea typeface="Calibri"/>
                <a:cs typeface="Calibri"/>
                <a:sym typeface="Calibri"/>
              </a:rPr>
              <a:t>NOAA/NESDIS/STAR </a:t>
            </a:r>
            <a:endParaRPr/>
          </a:p>
          <a:p>
            <a:pPr indent="0" lvl="0" marL="0" marR="0" rtl="0" algn="ctr">
              <a:lnSpc>
                <a:spcPct val="100000"/>
              </a:lnSpc>
              <a:spcBef>
                <a:spcPts val="0"/>
              </a:spcBef>
              <a:spcAft>
                <a:spcPts val="0"/>
              </a:spcAft>
              <a:buClr>
                <a:srgbClr val="888888"/>
              </a:buClr>
              <a:buSzPts val="450"/>
              <a:buFont typeface="Arial"/>
              <a:buNone/>
            </a:pPr>
            <a:r>
              <a:t/>
            </a:r>
            <a:endParaRPr b="0" i="0" sz="1800" u="none" cap="none" strike="noStrike">
              <a:solidFill>
                <a:srgbClr val="00B0F0"/>
              </a:solidFill>
              <a:latin typeface="Calibri"/>
              <a:ea typeface="Calibri"/>
              <a:cs typeface="Calibri"/>
              <a:sym typeface="Calibri"/>
            </a:endParaRPr>
          </a:p>
          <a:p>
            <a:pPr indent="0" lvl="0" marL="0" marR="0" rtl="0" algn="ctr">
              <a:lnSpc>
                <a:spcPct val="100000"/>
              </a:lnSpc>
              <a:spcBef>
                <a:spcPts val="0"/>
              </a:spcBef>
              <a:spcAft>
                <a:spcPts val="0"/>
              </a:spcAft>
              <a:buClr>
                <a:srgbClr val="888888"/>
              </a:buClr>
              <a:buSzPts val="450"/>
              <a:buFont typeface="Calibri"/>
              <a:buNone/>
            </a:pPr>
            <a:r>
              <a:rPr b="0" i="1" lang="en-US" sz="1800" u="sng" cap="none" strike="noStrike">
                <a:solidFill>
                  <a:srgbClr val="00B0F0"/>
                </a:solidFill>
                <a:latin typeface="Calibri"/>
                <a:ea typeface="Calibri"/>
                <a:cs typeface="Calibri"/>
                <a:sym typeface="Calibri"/>
              </a:rPr>
              <a:t>Presenter:  </a:t>
            </a:r>
            <a:r>
              <a:rPr b="0" i="1" lang="en-US" sz="1800" u="sng" cap="none" strike="noStrike">
                <a:solidFill>
                  <a:srgbClr val="FFFF00"/>
                </a:solidFill>
                <a:latin typeface="Calibri"/>
                <a:ea typeface="Calibri"/>
                <a:cs typeface="Calibri"/>
                <a:sym typeface="Calibri"/>
              </a:rPr>
              <a:t>Peng Yu</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0"/>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GOES-18 LST Provisional PLPTs</a:t>
            </a:r>
            <a:endParaRPr/>
          </a:p>
        </p:txBody>
      </p:sp>
      <p:sp>
        <p:nvSpPr>
          <p:cNvPr id="213" name="Google Shape;213;p10"/>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pic>
        <p:nvPicPr>
          <p:cNvPr id="214" name="Google Shape;214;p10"/>
          <p:cNvPicPr preferRelativeResize="0"/>
          <p:nvPr/>
        </p:nvPicPr>
        <p:blipFill rotWithShape="1">
          <a:blip r:embed="rId3">
            <a:alphaModFix/>
          </a:blip>
          <a:srcRect b="0" l="0" r="0" t="0"/>
          <a:stretch/>
        </p:blipFill>
        <p:spPr>
          <a:xfrm>
            <a:off x="844544" y="1465973"/>
            <a:ext cx="9031629" cy="4402209"/>
          </a:xfrm>
          <a:prstGeom prst="rect">
            <a:avLst/>
          </a:prstGeom>
          <a:noFill/>
          <a:ln>
            <a:noFill/>
          </a:ln>
        </p:spPr>
      </p:pic>
      <p:sp>
        <p:nvSpPr>
          <p:cNvPr id="215" name="Google Shape;215;p10"/>
          <p:cNvSpPr txBox="1"/>
          <p:nvPr/>
        </p:nvSpPr>
        <p:spPr>
          <a:xfrm>
            <a:off x="737660" y="5868182"/>
            <a:ext cx="9111115" cy="7961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600"/>
              <a:buFont typeface="Calibri"/>
              <a:buNone/>
            </a:pPr>
            <a:r>
              <a:rPr b="1" i="1" lang="en-US" sz="1600" u="sng" cap="none" strike="noStrike">
                <a:solidFill>
                  <a:srgbClr val="FABF8E"/>
                </a:solidFill>
                <a:latin typeface="Calibri"/>
                <a:ea typeface="Calibri"/>
                <a:cs typeface="Calibri"/>
                <a:sym typeface="Calibri"/>
              </a:rPr>
              <a:t>Reference: </a:t>
            </a:r>
            <a:r>
              <a:rPr b="0" i="0" lang="en-US" sz="1600" u="none" cap="none" strike="noStrike">
                <a:solidFill>
                  <a:srgbClr val="FABF8E"/>
                </a:solidFill>
                <a:latin typeface="Calibri"/>
                <a:ea typeface="Calibri"/>
                <a:cs typeface="Calibri"/>
                <a:sym typeface="Calibri"/>
              </a:rPr>
              <a:t>  Geostationary Operational Environmental Satellite (GOES) – R Series ABI L2+  Land Surface Temperature (LST) Beta, Provisional, and Full Validation Readiness, Implementation and Management Plan (RIMP) (v2.0; 410-R-RIMP-0331; September 28, 2021)</a:t>
            </a:r>
            <a:endParaRPr/>
          </a:p>
        </p:txBody>
      </p:sp>
      <p:sp>
        <p:nvSpPr>
          <p:cNvPr id="216" name="Google Shape;216;p10"/>
          <p:cNvSpPr/>
          <p:nvPr/>
        </p:nvSpPr>
        <p:spPr>
          <a:xfrm>
            <a:off x="9988461" y="2598003"/>
            <a:ext cx="215367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1600"/>
              <a:buFont typeface="Calibri"/>
              <a:buNone/>
            </a:pPr>
            <a:r>
              <a:rPr b="0" i="0" lang="en-US" sz="1600" u="none" cap="none" strike="noStrike">
                <a:solidFill>
                  <a:srgbClr val="FFFF00"/>
                </a:solidFill>
                <a:latin typeface="Calibri"/>
                <a:ea typeface="Calibri"/>
                <a:cs typeface="Calibri"/>
                <a:sym typeface="Calibri"/>
              </a:rPr>
              <a:t>B – Beta maturity</a:t>
            </a:r>
            <a:endParaRPr/>
          </a:p>
          <a:p>
            <a:pPr indent="0" lvl="0" marL="0" marR="0" rtl="0" algn="l">
              <a:lnSpc>
                <a:spcPct val="100000"/>
              </a:lnSpc>
              <a:spcBef>
                <a:spcPts val="0"/>
              </a:spcBef>
              <a:spcAft>
                <a:spcPts val="0"/>
              </a:spcAft>
              <a:buClr>
                <a:srgbClr val="FFFF00"/>
              </a:buClr>
              <a:buSzPts val="1600"/>
              <a:buFont typeface="Calibri"/>
              <a:buNone/>
            </a:pPr>
            <a:r>
              <a:rPr b="0" i="0" lang="en-US" sz="1600" u="none" cap="none" strike="noStrike">
                <a:solidFill>
                  <a:srgbClr val="FFFF00"/>
                </a:solidFill>
                <a:latin typeface="Calibri"/>
                <a:ea typeface="Calibri"/>
                <a:cs typeface="Calibri"/>
                <a:sym typeface="Calibri"/>
              </a:rPr>
              <a:t>P – Provisional maturity</a:t>
            </a:r>
            <a:endParaRPr/>
          </a:p>
          <a:p>
            <a:pPr indent="0" lvl="0" marL="0" marR="0" rtl="0" algn="l">
              <a:lnSpc>
                <a:spcPct val="100000"/>
              </a:lnSpc>
              <a:spcBef>
                <a:spcPts val="0"/>
              </a:spcBef>
              <a:spcAft>
                <a:spcPts val="0"/>
              </a:spcAft>
              <a:buClr>
                <a:srgbClr val="FFFF00"/>
              </a:buClr>
              <a:buSzPts val="1600"/>
              <a:buFont typeface="Calibri"/>
              <a:buNone/>
            </a:pPr>
            <a:r>
              <a:rPr b="0" i="0" lang="en-US" sz="1600" u="none" cap="none" strike="noStrike">
                <a:solidFill>
                  <a:srgbClr val="FFFF00"/>
                </a:solidFill>
                <a:latin typeface="Calibri"/>
                <a:ea typeface="Calibri"/>
                <a:cs typeface="Calibri"/>
                <a:sym typeface="Calibri"/>
              </a:rPr>
              <a:t>F – Full maturity</a:t>
            </a:r>
            <a:endParaRPr b="0" i="0" sz="1600" u="none" cap="none" strike="noStrike">
              <a:solidFill>
                <a:srgbClr val="FFFF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1"/>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p>
            <a:pPr indent="-461963" lvl="0" marL="461963" rtl="0" algn="l">
              <a:spcBef>
                <a:spcPts val="0"/>
              </a:spcBef>
              <a:spcAft>
                <a:spcPts val="0"/>
              </a:spcAft>
              <a:buNone/>
            </a:pPr>
            <a:r>
              <a:rPr lang="en-US"/>
              <a:t>VISUAL INSPECTION</a:t>
            </a:r>
            <a:endParaRPr/>
          </a:p>
        </p:txBody>
      </p:sp>
      <p:sp>
        <p:nvSpPr>
          <p:cNvPr id="223" name="Google Shape;223;p11"/>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224" name="Google Shape;224;p11"/>
          <p:cNvSpPr txBox="1"/>
          <p:nvPr>
            <p:ph idx="1" type="body"/>
          </p:nvPr>
        </p:nvSpPr>
        <p:spPr>
          <a:xfrm>
            <a:off x="1448027" y="3069434"/>
            <a:ext cx="7772400" cy="15001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888888"/>
              </a:buClr>
              <a:buSzPts val="2000"/>
              <a:buNone/>
            </a:pPr>
            <a:r>
              <a:rPr lang="en-US"/>
              <a:t>GOES-18 Land Surface Temperature Provisional PS-PVR</a:t>
            </a:r>
            <a:endParaRPr/>
          </a:p>
          <a:p>
            <a:pPr indent="0" lvl="0" marL="0" rtl="0" algn="l">
              <a:spcBef>
                <a:spcPts val="400"/>
              </a:spcBef>
              <a:spcAft>
                <a:spcPts val="0"/>
              </a:spcAft>
              <a:buClr>
                <a:srgbClr val="888888"/>
              </a:buClr>
              <a:buSzPts val="20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2"/>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Visual Inspection: Full Disk LST (2KM)</a:t>
            </a:r>
            <a:endParaRPr/>
          </a:p>
        </p:txBody>
      </p:sp>
      <p:sp>
        <p:nvSpPr>
          <p:cNvPr id="231" name="Google Shape;231;p12"/>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pic>
        <p:nvPicPr>
          <p:cNvPr id="232" name="Google Shape;232;p12"/>
          <p:cNvPicPr preferRelativeResize="0"/>
          <p:nvPr/>
        </p:nvPicPr>
        <p:blipFill rotWithShape="1">
          <a:blip r:embed="rId3">
            <a:alphaModFix/>
          </a:blip>
          <a:srcRect b="0" l="0" r="0" t="0"/>
          <a:stretch/>
        </p:blipFill>
        <p:spPr>
          <a:xfrm>
            <a:off x="833054" y="1149352"/>
            <a:ext cx="4572000" cy="5143500"/>
          </a:xfrm>
          <a:prstGeom prst="rect">
            <a:avLst/>
          </a:prstGeom>
          <a:noFill/>
          <a:ln>
            <a:noFill/>
          </a:ln>
        </p:spPr>
      </p:pic>
      <p:pic>
        <p:nvPicPr>
          <p:cNvPr id="233" name="Google Shape;233;p12"/>
          <p:cNvPicPr preferRelativeResize="0"/>
          <p:nvPr/>
        </p:nvPicPr>
        <p:blipFill rotWithShape="1">
          <a:blip r:embed="rId4">
            <a:alphaModFix/>
          </a:blip>
          <a:srcRect b="0" l="0" r="0" t="0"/>
          <a:stretch/>
        </p:blipFill>
        <p:spPr>
          <a:xfrm>
            <a:off x="6481281" y="1096963"/>
            <a:ext cx="4572000" cy="5143500"/>
          </a:xfrm>
          <a:prstGeom prst="rect">
            <a:avLst/>
          </a:prstGeom>
          <a:noFill/>
          <a:ln>
            <a:noFill/>
          </a:ln>
        </p:spPr>
      </p:pic>
      <p:sp>
        <p:nvSpPr>
          <p:cNvPr id="234" name="Google Shape;234;p12"/>
          <p:cNvSpPr txBox="1"/>
          <p:nvPr/>
        </p:nvSpPr>
        <p:spPr>
          <a:xfrm>
            <a:off x="2243579" y="912297"/>
            <a:ext cx="2384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GOES-18 2KMFD</a:t>
            </a:r>
            <a:endParaRPr/>
          </a:p>
        </p:txBody>
      </p:sp>
      <p:sp>
        <p:nvSpPr>
          <p:cNvPr id="235" name="Google Shape;235;p12"/>
          <p:cNvSpPr txBox="1"/>
          <p:nvPr/>
        </p:nvSpPr>
        <p:spPr>
          <a:xfrm>
            <a:off x="7986734" y="912297"/>
            <a:ext cx="2384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GOES-17 2KMFD</a:t>
            </a:r>
            <a:endParaRPr/>
          </a:p>
        </p:txBody>
      </p:sp>
      <p:sp>
        <p:nvSpPr>
          <p:cNvPr id="236" name="Google Shape;236;p12"/>
          <p:cNvSpPr txBox="1"/>
          <p:nvPr/>
        </p:nvSpPr>
        <p:spPr>
          <a:xfrm>
            <a:off x="754144" y="6292852"/>
            <a:ext cx="10369485" cy="523220"/>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400"/>
              <a:buFont typeface="Arial"/>
              <a:buNone/>
            </a:pPr>
            <a:r>
              <a:rPr b="1" i="0" lang="en-US" sz="1400" u="none" cap="none" strike="noStrike">
                <a:solidFill>
                  <a:srgbClr val="E36C09"/>
                </a:solidFill>
                <a:latin typeface="Arial"/>
                <a:ea typeface="Arial"/>
                <a:cs typeface="Arial"/>
                <a:sym typeface="Arial"/>
              </a:rPr>
              <a:t>GOES-18 FD LST is being visually inspected and compared to the GOES-17 LST on a daily basis. The product behaves normal with very good agreement to its GOES-17 counterpart when the FPM temperature of G17 ABI is not high</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3"/>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Visual Inspection: Full Disk LST (10KM)</a:t>
            </a:r>
            <a:endParaRPr/>
          </a:p>
        </p:txBody>
      </p:sp>
      <p:sp>
        <p:nvSpPr>
          <p:cNvPr id="243" name="Google Shape;243;p13"/>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pic>
        <p:nvPicPr>
          <p:cNvPr id="244" name="Google Shape;244;p13"/>
          <p:cNvPicPr preferRelativeResize="0"/>
          <p:nvPr/>
        </p:nvPicPr>
        <p:blipFill rotWithShape="1">
          <a:blip r:embed="rId3">
            <a:alphaModFix/>
          </a:blip>
          <a:srcRect b="0" l="0" r="0" t="0"/>
          <a:stretch/>
        </p:blipFill>
        <p:spPr>
          <a:xfrm>
            <a:off x="833054" y="1149352"/>
            <a:ext cx="4572000" cy="5143500"/>
          </a:xfrm>
          <a:prstGeom prst="rect">
            <a:avLst/>
          </a:prstGeom>
          <a:noFill/>
          <a:ln>
            <a:noFill/>
          </a:ln>
        </p:spPr>
      </p:pic>
      <p:pic>
        <p:nvPicPr>
          <p:cNvPr id="245" name="Google Shape;245;p13"/>
          <p:cNvPicPr preferRelativeResize="0"/>
          <p:nvPr/>
        </p:nvPicPr>
        <p:blipFill rotWithShape="1">
          <a:blip r:embed="rId4">
            <a:alphaModFix/>
          </a:blip>
          <a:srcRect b="0" l="0" r="0" t="0"/>
          <a:stretch/>
        </p:blipFill>
        <p:spPr>
          <a:xfrm>
            <a:off x="6481281" y="1096963"/>
            <a:ext cx="4572000" cy="5143500"/>
          </a:xfrm>
          <a:prstGeom prst="rect">
            <a:avLst/>
          </a:prstGeom>
          <a:noFill/>
          <a:ln>
            <a:noFill/>
          </a:ln>
        </p:spPr>
      </p:pic>
      <p:sp>
        <p:nvSpPr>
          <p:cNvPr id="246" name="Google Shape;246;p13"/>
          <p:cNvSpPr txBox="1"/>
          <p:nvPr/>
        </p:nvSpPr>
        <p:spPr>
          <a:xfrm>
            <a:off x="2243579" y="912297"/>
            <a:ext cx="2384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GOES-18 FD</a:t>
            </a:r>
            <a:endParaRPr/>
          </a:p>
        </p:txBody>
      </p:sp>
      <p:sp>
        <p:nvSpPr>
          <p:cNvPr id="247" name="Google Shape;247;p13"/>
          <p:cNvSpPr txBox="1"/>
          <p:nvPr/>
        </p:nvSpPr>
        <p:spPr>
          <a:xfrm>
            <a:off x="7986734" y="912297"/>
            <a:ext cx="2384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GOES-17 FD</a:t>
            </a:r>
            <a:endParaRPr/>
          </a:p>
        </p:txBody>
      </p:sp>
      <p:sp>
        <p:nvSpPr>
          <p:cNvPr id="248" name="Google Shape;248;p13"/>
          <p:cNvSpPr txBox="1"/>
          <p:nvPr/>
        </p:nvSpPr>
        <p:spPr>
          <a:xfrm>
            <a:off x="754144" y="6292852"/>
            <a:ext cx="10369485" cy="523220"/>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400"/>
              <a:buFont typeface="Arial"/>
              <a:buNone/>
            </a:pPr>
            <a:r>
              <a:rPr b="1" i="0" lang="en-US" sz="1400" u="none" cap="none" strike="noStrike">
                <a:solidFill>
                  <a:srgbClr val="E36C09"/>
                </a:solidFill>
                <a:latin typeface="Arial"/>
                <a:ea typeface="Arial"/>
                <a:cs typeface="Arial"/>
                <a:sym typeface="Arial"/>
              </a:rPr>
              <a:t>GOES-18 FD LST is being visually inspected and compared to the GOES-17 LST on a daily basis. The product behaves normal with very good agreement to its GOES-17 counterpart when the FPM temperature of G17 ABI is not high</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4"/>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Visual Inspection: CONUS LST</a:t>
            </a:r>
            <a:endParaRPr/>
          </a:p>
        </p:txBody>
      </p:sp>
      <p:sp>
        <p:nvSpPr>
          <p:cNvPr id="254" name="Google Shape;254;p14"/>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pic>
        <p:nvPicPr>
          <p:cNvPr id="255" name="Google Shape;255;p14"/>
          <p:cNvPicPr preferRelativeResize="0"/>
          <p:nvPr/>
        </p:nvPicPr>
        <p:blipFill rotWithShape="1">
          <a:blip r:embed="rId3">
            <a:alphaModFix/>
          </a:blip>
          <a:srcRect b="0" l="0" r="0" t="0"/>
          <a:stretch/>
        </p:blipFill>
        <p:spPr>
          <a:xfrm>
            <a:off x="833054" y="2009248"/>
            <a:ext cx="4953000" cy="3852333"/>
          </a:xfrm>
          <a:prstGeom prst="rect">
            <a:avLst/>
          </a:prstGeom>
          <a:noFill/>
          <a:ln>
            <a:noFill/>
          </a:ln>
        </p:spPr>
      </p:pic>
      <p:pic>
        <p:nvPicPr>
          <p:cNvPr id="256" name="Google Shape;256;p14"/>
          <p:cNvPicPr preferRelativeResize="0"/>
          <p:nvPr/>
        </p:nvPicPr>
        <p:blipFill rotWithShape="1">
          <a:blip r:embed="rId4">
            <a:alphaModFix/>
          </a:blip>
          <a:srcRect b="0" l="0" r="0" t="0"/>
          <a:stretch/>
        </p:blipFill>
        <p:spPr>
          <a:xfrm>
            <a:off x="6481281" y="2009248"/>
            <a:ext cx="4953000" cy="3852333"/>
          </a:xfrm>
          <a:prstGeom prst="rect">
            <a:avLst/>
          </a:prstGeom>
          <a:noFill/>
          <a:ln>
            <a:noFill/>
          </a:ln>
        </p:spPr>
      </p:pic>
      <p:sp>
        <p:nvSpPr>
          <p:cNvPr id="257" name="Google Shape;257;p14"/>
          <p:cNvSpPr txBox="1"/>
          <p:nvPr/>
        </p:nvSpPr>
        <p:spPr>
          <a:xfrm>
            <a:off x="2243579" y="1562747"/>
            <a:ext cx="2384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GOES-18 CONUS</a:t>
            </a:r>
            <a:endParaRPr/>
          </a:p>
        </p:txBody>
      </p:sp>
      <p:sp>
        <p:nvSpPr>
          <p:cNvPr id="258" name="Google Shape;258;p14"/>
          <p:cNvSpPr txBox="1"/>
          <p:nvPr/>
        </p:nvSpPr>
        <p:spPr>
          <a:xfrm>
            <a:off x="7986734" y="1562747"/>
            <a:ext cx="2384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GOES-17 CONUS</a:t>
            </a:r>
            <a:endParaRPr/>
          </a:p>
        </p:txBody>
      </p:sp>
      <p:sp>
        <p:nvSpPr>
          <p:cNvPr id="259" name="Google Shape;259;p14"/>
          <p:cNvSpPr txBox="1"/>
          <p:nvPr/>
        </p:nvSpPr>
        <p:spPr>
          <a:xfrm>
            <a:off x="754144" y="6292852"/>
            <a:ext cx="10369485" cy="523220"/>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400"/>
              <a:buFont typeface="Arial"/>
              <a:buNone/>
            </a:pPr>
            <a:r>
              <a:rPr b="1" i="0" lang="en-US" sz="1400" u="none" cap="none" strike="noStrike">
                <a:solidFill>
                  <a:srgbClr val="E36C09"/>
                </a:solidFill>
                <a:latin typeface="Arial"/>
                <a:ea typeface="Arial"/>
                <a:cs typeface="Arial"/>
                <a:sym typeface="Arial"/>
              </a:rPr>
              <a:t>GOES-18 CONUS LST is being visually inspected and compared to the GOES-17 LST on a daily basis. The product behaves normal with very good agreement to its GOES-17 counterpart when the FPM temperature of G17 ABI is not high</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5"/>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Visual Inspection: MESO LST</a:t>
            </a:r>
            <a:endParaRPr/>
          </a:p>
        </p:txBody>
      </p:sp>
      <p:sp>
        <p:nvSpPr>
          <p:cNvPr id="266" name="Google Shape;266;p15"/>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pic>
        <p:nvPicPr>
          <p:cNvPr id="267" name="Google Shape;267;p15"/>
          <p:cNvPicPr preferRelativeResize="0"/>
          <p:nvPr/>
        </p:nvPicPr>
        <p:blipFill rotWithShape="1">
          <a:blip r:embed="rId3">
            <a:alphaModFix/>
          </a:blip>
          <a:srcRect b="0" l="0" r="0" t="0"/>
          <a:stretch/>
        </p:blipFill>
        <p:spPr>
          <a:xfrm>
            <a:off x="833054" y="1149352"/>
            <a:ext cx="4572000" cy="5143500"/>
          </a:xfrm>
          <a:prstGeom prst="rect">
            <a:avLst/>
          </a:prstGeom>
          <a:noFill/>
          <a:ln>
            <a:noFill/>
          </a:ln>
        </p:spPr>
      </p:pic>
      <p:pic>
        <p:nvPicPr>
          <p:cNvPr id="268" name="Google Shape;268;p15"/>
          <p:cNvPicPr preferRelativeResize="0"/>
          <p:nvPr/>
        </p:nvPicPr>
        <p:blipFill rotWithShape="1">
          <a:blip r:embed="rId4">
            <a:alphaModFix/>
          </a:blip>
          <a:srcRect b="0" l="0" r="0" t="0"/>
          <a:stretch/>
        </p:blipFill>
        <p:spPr>
          <a:xfrm>
            <a:off x="6481281" y="1096963"/>
            <a:ext cx="4572000" cy="5143500"/>
          </a:xfrm>
          <a:prstGeom prst="rect">
            <a:avLst/>
          </a:prstGeom>
          <a:noFill/>
          <a:ln>
            <a:noFill/>
          </a:ln>
        </p:spPr>
      </p:pic>
      <p:sp>
        <p:nvSpPr>
          <p:cNvPr id="269" name="Google Shape;269;p15"/>
          <p:cNvSpPr txBox="1"/>
          <p:nvPr/>
        </p:nvSpPr>
        <p:spPr>
          <a:xfrm>
            <a:off x="2243579" y="912297"/>
            <a:ext cx="2384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GOES-18 MESO1</a:t>
            </a:r>
            <a:endParaRPr/>
          </a:p>
        </p:txBody>
      </p:sp>
      <p:sp>
        <p:nvSpPr>
          <p:cNvPr id="270" name="Google Shape;270;p15"/>
          <p:cNvSpPr txBox="1"/>
          <p:nvPr/>
        </p:nvSpPr>
        <p:spPr>
          <a:xfrm>
            <a:off x="7986734" y="912297"/>
            <a:ext cx="2384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GOES-18 MESO2</a:t>
            </a:r>
            <a:endParaRPr/>
          </a:p>
        </p:txBody>
      </p:sp>
      <p:sp>
        <p:nvSpPr>
          <p:cNvPr id="271" name="Google Shape;271;p15"/>
          <p:cNvSpPr txBox="1"/>
          <p:nvPr/>
        </p:nvSpPr>
        <p:spPr>
          <a:xfrm>
            <a:off x="754144" y="6292852"/>
            <a:ext cx="10369485" cy="307777"/>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400"/>
              <a:buFont typeface="Arial"/>
              <a:buNone/>
            </a:pPr>
            <a:r>
              <a:rPr b="1" i="0" lang="en-US" sz="1400" u="none" cap="none" strike="noStrike">
                <a:solidFill>
                  <a:srgbClr val="E36C09"/>
                </a:solidFill>
                <a:latin typeface="Arial"/>
                <a:ea typeface="Arial"/>
                <a:cs typeface="Arial"/>
                <a:sym typeface="Arial"/>
              </a:rPr>
              <a:t>GOES-18 MESO LST is being visually inspected on a daily basis. The product behaves normal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6"/>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GOES-18 Land Surface Temperature Comparison to Reference LST Data</a:t>
            </a:r>
            <a:endParaRPr/>
          </a:p>
        </p:txBody>
      </p:sp>
      <p:sp>
        <p:nvSpPr>
          <p:cNvPr id="278" name="Google Shape;278;p16"/>
          <p:cNvSpPr txBox="1"/>
          <p:nvPr>
            <p:ph idx="1" type="body"/>
          </p:nvPr>
        </p:nvSpPr>
        <p:spPr>
          <a:xfrm>
            <a:off x="350520" y="1645919"/>
            <a:ext cx="11490960" cy="4242437"/>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400"/>
              <a:buChar char="❖"/>
            </a:pPr>
            <a:r>
              <a:rPr lang="en-US" sz="2400"/>
              <a:t>Validation with In-situ measurements:</a:t>
            </a:r>
            <a:endParaRPr sz="2000"/>
          </a:p>
          <a:p>
            <a:pPr indent="-285750" lvl="1" marL="742950" rtl="0" algn="l">
              <a:spcBef>
                <a:spcPts val="400"/>
              </a:spcBef>
              <a:spcAft>
                <a:spcPts val="0"/>
              </a:spcAft>
              <a:buClr>
                <a:schemeClr val="lt1"/>
              </a:buClr>
              <a:buSzPts val="2000"/>
              <a:buChar char="–"/>
            </a:pPr>
            <a:r>
              <a:rPr lang="en-US" sz="2000"/>
              <a:t>SURFRAD (Primary)</a:t>
            </a:r>
            <a:endParaRPr/>
          </a:p>
          <a:p>
            <a:pPr indent="-285750" lvl="1" marL="742950" rtl="0" algn="l">
              <a:spcBef>
                <a:spcPts val="400"/>
              </a:spcBef>
              <a:spcAft>
                <a:spcPts val="0"/>
              </a:spcAft>
              <a:buClr>
                <a:schemeClr val="lt1"/>
              </a:buClr>
              <a:buSzPts val="2000"/>
              <a:buChar char="–"/>
            </a:pPr>
            <a:r>
              <a:rPr lang="en-US" sz="2000"/>
              <a:t>ARM (Primary)</a:t>
            </a:r>
            <a:endParaRPr/>
          </a:p>
          <a:p>
            <a:pPr indent="-285750" lvl="1" marL="742950" rtl="0" algn="l">
              <a:spcBef>
                <a:spcPts val="400"/>
              </a:spcBef>
              <a:spcAft>
                <a:spcPts val="0"/>
              </a:spcAft>
              <a:buClr>
                <a:schemeClr val="lt1"/>
              </a:buClr>
              <a:buSzPts val="2000"/>
              <a:buChar char="–"/>
            </a:pPr>
            <a:r>
              <a:rPr lang="en-US" sz="2000"/>
              <a:t>NEON (Secondary)</a:t>
            </a:r>
            <a:endParaRPr/>
          </a:p>
          <a:p>
            <a:pPr indent="-158750" lvl="1" marL="742950" rtl="0" algn="l">
              <a:spcBef>
                <a:spcPts val="400"/>
              </a:spcBef>
              <a:spcAft>
                <a:spcPts val="0"/>
              </a:spcAft>
              <a:buClr>
                <a:schemeClr val="lt1"/>
              </a:buClr>
              <a:buSzPts val="2000"/>
              <a:buNone/>
            </a:pPr>
            <a:r>
              <a:t/>
            </a:r>
            <a:endParaRPr sz="2000"/>
          </a:p>
          <a:p>
            <a:pPr indent="-342900" lvl="0" marL="342900" rtl="0" algn="l">
              <a:spcBef>
                <a:spcPts val="480"/>
              </a:spcBef>
              <a:spcAft>
                <a:spcPts val="0"/>
              </a:spcAft>
              <a:buClr>
                <a:schemeClr val="lt1"/>
              </a:buClr>
              <a:buSzPts val="2400"/>
              <a:buChar char="❖"/>
            </a:pPr>
            <a:r>
              <a:rPr lang="en-US" sz="2400"/>
              <a:t>Inter-satellite comparison with GOES-17 Land Surface Temperature</a:t>
            </a:r>
            <a:endParaRPr/>
          </a:p>
          <a:p>
            <a:pPr indent="-285750" lvl="1" marL="742950" rtl="0" algn="l">
              <a:spcBef>
                <a:spcPts val="400"/>
              </a:spcBef>
              <a:spcAft>
                <a:spcPts val="0"/>
              </a:spcAft>
              <a:buClr>
                <a:schemeClr val="lt1"/>
              </a:buClr>
              <a:buSzPts val="2000"/>
              <a:buChar char="–"/>
            </a:pPr>
            <a:r>
              <a:rPr lang="en-US" sz="2000"/>
              <a:t>2KMFD</a:t>
            </a:r>
            <a:endParaRPr/>
          </a:p>
          <a:p>
            <a:pPr indent="-285750" lvl="1" marL="742950" rtl="0" algn="l">
              <a:spcBef>
                <a:spcPts val="400"/>
              </a:spcBef>
              <a:spcAft>
                <a:spcPts val="0"/>
              </a:spcAft>
              <a:buClr>
                <a:schemeClr val="lt1"/>
              </a:buClr>
              <a:buSzPts val="2000"/>
              <a:buChar char="–"/>
            </a:pPr>
            <a:r>
              <a:rPr lang="en-US" sz="2000"/>
              <a:t>FD</a:t>
            </a:r>
            <a:endParaRPr/>
          </a:p>
          <a:p>
            <a:pPr indent="-285750" lvl="1" marL="742950" rtl="0" algn="l">
              <a:spcBef>
                <a:spcPts val="400"/>
              </a:spcBef>
              <a:spcAft>
                <a:spcPts val="0"/>
              </a:spcAft>
              <a:buClr>
                <a:schemeClr val="lt1"/>
              </a:buClr>
              <a:buSzPts val="2000"/>
              <a:buChar char="–"/>
            </a:pPr>
            <a:r>
              <a:rPr lang="en-US" sz="2000"/>
              <a:t>CONUS</a:t>
            </a:r>
            <a:endParaRPr/>
          </a:p>
        </p:txBody>
      </p:sp>
      <p:sp>
        <p:nvSpPr>
          <p:cNvPr id="279" name="Google Shape;279;p16"/>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7"/>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p>
            <a:pPr indent="-461963" lvl="0" marL="461963" rtl="0" algn="l">
              <a:spcBef>
                <a:spcPts val="0"/>
              </a:spcBef>
              <a:spcAft>
                <a:spcPts val="0"/>
              </a:spcAft>
              <a:buNone/>
            </a:pPr>
            <a:r>
              <a:rPr lang="en-US"/>
              <a:t>PRODUCT VALIDATION</a:t>
            </a:r>
            <a:endParaRPr/>
          </a:p>
        </p:txBody>
      </p:sp>
      <p:sp>
        <p:nvSpPr>
          <p:cNvPr id="286" name="Google Shape;286;p17"/>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287" name="Google Shape;287;p17"/>
          <p:cNvSpPr txBox="1"/>
          <p:nvPr>
            <p:ph idx="1" type="body"/>
          </p:nvPr>
        </p:nvSpPr>
        <p:spPr>
          <a:xfrm>
            <a:off x="1448027" y="3069434"/>
            <a:ext cx="7772400" cy="15001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888888"/>
              </a:buClr>
              <a:buSzPts val="2000"/>
              <a:buNone/>
            </a:pPr>
            <a:r>
              <a:rPr lang="en-US"/>
              <a:t>GOES-18 Land Surface Temperature Provisional PS-PVR</a:t>
            </a:r>
            <a:endParaRPr/>
          </a:p>
          <a:p>
            <a:pPr indent="0" lvl="0" marL="0" rtl="0" algn="l">
              <a:spcBef>
                <a:spcPts val="400"/>
              </a:spcBef>
              <a:spcAft>
                <a:spcPts val="0"/>
              </a:spcAft>
              <a:buClr>
                <a:srgbClr val="888888"/>
              </a:buClr>
              <a:buSzPts val="20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8"/>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Validation Results: Full Disk with SURFRAD</a:t>
            </a:r>
            <a:endParaRPr/>
          </a:p>
        </p:txBody>
      </p:sp>
      <p:sp>
        <p:nvSpPr>
          <p:cNvPr id="294" name="Google Shape;294;p18"/>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pic>
        <p:nvPicPr>
          <p:cNvPr id="295" name="Google Shape;295;p18"/>
          <p:cNvPicPr preferRelativeResize="0"/>
          <p:nvPr/>
        </p:nvPicPr>
        <p:blipFill rotWithShape="1">
          <a:blip r:embed="rId3">
            <a:alphaModFix/>
          </a:blip>
          <a:srcRect b="0" l="0" r="0" t="0"/>
          <a:stretch/>
        </p:blipFill>
        <p:spPr>
          <a:xfrm>
            <a:off x="1059726" y="1724739"/>
            <a:ext cx="4114808" cy="4114808"/>
          </a:xfrm>
          <a:prstGeom prst="rect">
            <a:avLst/>
          </a:prstGeom>
          <a:noFill/>
          <a:ln>
            <a:noFill/>
          </a:ln>
        </p:spPr>
      </p:pic>
      <p:pic>
        <p:nvPicPr>
          <p:cNvPr id="296" name="Google Shape;296;p18"/>
          <p:cNvPicPr preferRelativeResize="0"/>
          <p:nvPr/>
        </p:nvPicPr>
        <p:blipFill rotWithShape="1">
          <a:blip r:embed="rId4">
            <a:alphaModFix/>
          </a:blip>
          <a:srcRect b="0" l="0" r="0" t="0"/>
          <a:stretch/>
        </p:blipFill>
        <p:spPr>
          <a:xfrm>
            <a:off x="6434576" y="1724739"/>
            <a:ext cx="4114808" cy="4114808"/>
          </a:xfrm>
          <a:prstGeom prst="rect">
            <a:avLst/>
          </a:prstGeom>
          <a:noFill/>
          <a:ln>
            <a:noFill/>
          </a:ln>
        </p:spPr>
      </p:pic>
      <p:sp>
        <p:nvSpPr>
          <p:cNvPr id="297" name="Google Shape;297;p18"/>
          <p:cNvSpPr txBox="1"/>
          <p:nvPr/>
        </p:nvSpPr>
        <p:spPr>
          <a:xfrm>
            <a:off x="2243578" y="1270566"/>
            <a:ext cx="2384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GOES-18 2KMFD</a:t>
            </a:r>
            <a:endParaRPr/>
          </a:p>
        </p:txBody>
      </p:sp>
      <p:sp>
        <p:nvSpPr>
          <p:cNvPr id="298" name="Google Shape;298;p18"/>
          <p:cNvSpPr txBox="1"/>
          <p:nvPr/>
        </p:nvSpPr>
        <p:spPr>
          <a:xfrm>
            <a:off x="7563441" y="1270566"/>
            <a:ext cx="28082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GOES-18 FD (10 km)</a:t>
            </a:r>
            <a:endParaRPr/>
          </a:p>
        </p:txBody>
      </p:sp>
      <p:sp>
        <p:nvSpPr>
          <p:cNvPr id="299" name="Google Shape;299;p18"/>
          <p:cNvSpPr txBox="1"/>
          <p:nvPr/>
        </p:nvSpPr>
        <p:spPr>
          <a:xfrm>
            <a:off x="754144" y="6292852"/>
            <a:ext cx="10369485" cy="307777"/>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400"/>
              <a:buFont typeface="Arial"/>
              <a:buNone/>
            </a:pPr>
            <a:r>
              <a:rPr b="1" i="0" lang="en-US" sz="1400" u="none" cap="none" strike="noStrike">
                <a:solidFill>
                  <a:srgbClr val="E36C09"/>
                </a:solidFill>
                <a:latin typeface="Arial"/>
                <a:ea typeface="Arial"/>
                <a:cs typeface="Arial"/>
                <a:sym typeface="Arial"/>
              </a:rPr>
              <a:t>Both GOES-18 Full Disk LSTs easily meet the required accuracy (2.5 K) and precision (2.3 K) at SURFRAD sites.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9"/>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Validation Results: Full Disk with ARM</a:t>
            </a:r>
            <a:endParaRPr/>
          </a:p>
        </p:txBody>
      </p:sp>
      <p:sp>
        <p:nvSpPr>
          <p:cNvPr id="306" name="Google Shape;306;p19"/>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pic>
        <p:nvPicPr>
          <p:cNvPr id="307" name="Google Shape;307;p19"/>
          <p:cNvPicPr preferRelativeResize="0"/>
          <p:nvPr/>
        </p:nvPicPr>
        <p:blipFill rotWithShape="1">
          <a:blip r:embed="rId3">
            <a:alphaModFix/>
          </a:blip>
          <a:srcRect b="0" l="0" r="0" t="0"/>
          <a:stretch/>
        </p:blipFill>
        <p:spPr>
          <a:xfrm>
            <a:off x="1059726" y="1724739"/>
            <a:ext cx="4114808" cy="4114808"/>
          </a:xfrm>
          <a:prstGeom prst="rect">
            <a:avLst/>
          </a:prstGeom>
          <a:noFill/>
          <a:ln>
            <a:noFill/>
          </a:ln>
        </p:spPr>
      </p:pic>
      <p:pic>
        <p:nvPicPr>
          <p:cNvPr id="308" name="Google Shape;308;p19"/>
          <p:cNvPicPr preferRelativeResize="0"/>
          <p:nvPr/>
        </p:nvPicPr>
        <p:blipFill rotWithShape="1">
          <a:blip r:embed="rId4">
            <a:alphaModFix/>
          </a:blip>
          <a:srcRect b="0" l="0" r="0" t="0"/>
          <a:stretch/>
        </p:blipFill>
        <p:spPr>
          <a:xfrm>
            <a:off x="6434577" y="1724739"/>
            <a:ext cx="4114808" cy="4114808"/>
          </a:xfrm>
          <a:prstGeom prst="rect">
            <a:avLst/>
          </a:prstGeom>
          <a:noFill/>
          <a:ln>
            <a:noFill/>
          </a:ln>
        </p:spPr>
      </p:pic>
      <p:sp>
        <p:nvSpPr>
          <p:cNvPr id="309" name="Google Shape;309;p19"/>
          <p:cNvSpPr txBox="1"/>
          <p:nvPr/>
        </p:nvSpPr>
        <p:spPr>
          <a:xfrm>
            <a:off x="2243578" y="1270566"/>
            <a:ext cx="2384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GOES-18 2KMFD</a:t>
            </a:r>
            <a:endParaRPr/>
          </a:p>
        </p:txBody>
      </p:sp>
      <p:sp>
        <p:nvSpPr>
          <p:cNvPr id="310" name="Google Shape;310;p19"/>
          <p:cNvSpPr txBox="1"/>
          <p:nvPr/>
        </p:nvSpPr>
        <p:spPr>
          <a:xfrm>
            <a:off x="7563441" y="1270566"/>
            <a:ext cx="28082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GOES-18 FD (10 km)</a:t>
            </a:r>
            <a:endParaRPr/>
          </a:p>
        </p:txBody>
      </p:sp>
      <p:sp>
        <p:nvSpPr>
          <p:cNvPr id="311" name="Google Shape;311;p19"/>
          <p:cNvSpPr txBox="1"/>
          <p:nvPr/>
        </p:nvSpPr>
        <p:spPr>
          <a:xfrm>
            <a:off x="754144" y="6292852"/>
            <a:ext cx="10369485" cy="307777"/>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400"/>
              <a:buFont typeface="Arial"/>
              <a:buNone/>
            </a:pPr>
            <a:r>
              <a:rPr b="1" i="0" lang="en-US" sz="1400" u="none" cap="none" strike="noStrike">
                <a:solidFill>
                  <a:srgbClr val="E36C09"/>
                </a:solidFill>
                <a:latin typeface="Arial"/>
                <a:ea typeface="Arial"/>
                <a:cs typeface="Arial"/>
                <a:sym typeface="Arial"/>
              </a:rPr>
              <a:t>Both GOES-18 Full Disk LSTs easily meet the required accuracy (2.5 K) and precision (2.3 K) at ARM sites.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a:t>Outline</a:t>
            </a:r>
            <a:endParaRPr/>
          </a:p>
        </p:txBody>
      </p:sp>
      <p:sp>
        <p:nvSpPr>
          <p:cNvPr id="143" name="Google Shape;143;p2"/>
          <p:cNvSpPr txBox="1"/>
          <p:nvPr>
            <p:ph idx="1" type="body"/>
          </p:nvPr>
        </p:nvSpPr>
        <p:spPr>
          <a:xfrm>
            <a:off x="1856876" y="1344612"/>
            <a:ext cx="8478253" cy="5011738"/>
          </a:xfrm>
          <a:prstGeom prst="rect">
            <a:avLst/>
          </a:prstGeom>
          <a:noFill/>
          <a:ln>
            <a:noFill/>
          </a:ln>
        </p:spPr>
        <p:txBody>
          <a:bodyPr anchorCtr="0" anchor="t" bIns="45700" lIns="91425" spcFirstLastPara="1" rIns="91425" wrap="square" tIns="45700">
            <a:normAutofit/>
          </a:bodyPr>
          <a:lstStyle/>
          <a:p>
            <a:pPr indent="-461963" lvl="0" marL="461963" rtl="0" algn="l">
              <a:spcBef>
                <a:spcPts val="0"/>
              </a:spcBef>
              <a:spcAft>
                <a:spcPts val="0"/>
              </a:spcAft>
              <a:buClr>
                <a:schemeClr val="lt1"/>
              </a:buClr>
              <a:buSzPts val="3200"/>
              <a:buChar char="❖"/>
            </a:pPr>
            <a:r>
              <a:rPr lang="en-US"/>
              <a:t>Product Overview</a:t>
            </a:r>
            <a:endParaRPr/>
          </a:p>
          <a:p>
            <a:pPr indent="-461963" lvl="0" marL="461963" rtl="0" algn="l">
              <a:spcBef>
                <a:spcPts val="640"/>
              </a:spcBef>
              <a:spcAft>
                <a:spcPts val="0"/>
              </a:spcAft>
              <a:buClr>
                <a:schemeClr val="lt1"/>
              </a:buClr>
              <a:buSzPts val="3200"/>
              <a:buChar char="❖"/>
            </a:pPr>
            <a:r>
              <a:rPr lang="en-US"/>
              <a:t>Provisional Validation Product Maturity Assessment:</a:t>
            </a:r>
            <a:endParaRPr/>
          </a:p>
          <a:p>
            <a:pPr indent="-461963" lvl="1" marL="862013" rtl="0" algn="l">
              <a:spcBef>
                <a:spcPts val="520"/>
              </a:spcBef>
              <a:spcAft>
                <a:spcPts val="0"/>
              </a:spcAft>
              <a:buClr>
                <a:schemeClr val="lt1"/>
              </a:buClr>
              <a:buSzPts val="2600"/>
              <a:buChar char="–"/>
            </a:pPr>
            <a:r>
              <a:rPr lang="en-US" sz="2600"/>
              <a:t>Visual inspection</a:t>
            </a:r>
            <a:endParaRPr/>
          </a:p>
          <a:p>
            <a:pPr indent="-461963" lvl="1" marL="862013" rtl="0" algn="l">
              <a:spcBef>
                <a:spcPts val="520"/>
              </a:spcBef>
              <a:spcAft>
                <a:spcPts val="0"/>
              </a:spcAft>
              <a:buClr>
                <a:schemeClr val="lt1"/>
              </a:buClr>
              <a:buSzPts val="2600"/>
              <a:buChar char="–"/>
            </a:pPr>
            <a:r>
              <a:rPr lang="en-US" sz="2600"/>
              <a:t>Product Validation</a:t>
            </a:r>
            <a:endParaRPr/>
          </a:p>
          <a:p>
            <a:pPr indent="-461963" lvl="1" marL="862013" rtl="0" algn="l">
              <a:spcBef>
                <a:spcPts val="520"/>
              </a:spcBef>
              <a:spcAft>
                <a:spcPts val="0"/>
              </a:spcAft>
              <a:buClr>
                <a:schemeClr val="lt1"/>
              </a:buClr>
              <a:buSzPts val="2600"/>
              <a:buChar char="–"/>
            </a:pPr>
            <a:r>
              <a:rPr lang="en-US" sz="2600"/>
              <a:t>Inter-sensor Comparison</a:t>
            </a:r>
            <a:endParaRPr/>
          </a:p>
          <a:p>
            <a:pPr indent="-461963" lvl="0" marL="461963" rtl="0" algn="l">
              <a:spcBef>
                <a:spcPts val="640"/>
              </a:spcBef>
              <a:spcAft>
                <a:spcPts val="0"/>
              </a:spcAft>
              <a:buClr>
                <a:schemeClr val="lt1"/>
              </a:buClr>
              <a:buSzPts val="3200"/>
              <a:buChar char="❖"/>
            </a:pPr>
            <a:r>
              <a:rPr lang="en-US"/>
              <a:t>Path to Full Maturity</a:t>
            </a:r>
            <a:endParaRPr/>
          </a:p>
          <a:p>
            <a:pPr indent="-461963" lvl="0" marL="461963" rtl="0" algn="l">
              <a:spcBef>
                <a:spcPts val="640"/>
              </a:spcBef>
              <a:spcAft>
                <a:spcPts val="0"/>
              </a:spcAft>
              <a:buClr>
                <a:schemeClr val="lt1"/>
              </a:buClr>
              <a:buSzPts val="3200"/>
              <a:buChar char="❖"/>
            </a:pPr>
            <a:r>
              <a:rPr lang="en-US"/>
              <a:t>Summary and Recommendations </a:t>
            </a:r>
            <a:endParaRPr/>
          </a:p>
        </p:txBody>
      </p:sp>
      <p:sp>
        <p:nvSpPr>
          <p:cNvPr id="144" name="Google Shape;144;p2"/>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0"/>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Validation Results: Full Disk at NEON</a:t>
            </a:r>
            <a:endParaRPr/>
          </a:p>
        </p:txBody>
      </p:sp>
      <p:sp>
        <p:nvSpPr>
          <p:cNvPr id="318" name="Google Shape;318;p20"/>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pic>
        <p:nvPicPr>
          <p:cNvPr id="319" name="Google Shape;319;p20"/>
          <p:cNvPicPr preferRelativeResize="0"/>
          <p:nvPr/>
        </p:nvPicPr>
        <p:blipFill rotWithShape="1">
          <a:blip r:embed="rId3">
            <a:alphaModFix/>
          </a:blip>
          <a:srcRect b="0" l="0" r="0" t="0"/>
          <a:stretch/>
        </p:blipFill>
        <p:spPr>
          <a:xfrm>
            <a:off x="1059726" y="1724739"/>
            <a:ext cx="4114808" cy="4114808"/>
          </a:xfrm>
          <a:prstGeom prst="rect">
            <a:avLst/>
          </a:prstGeom>
          <a:noFill/>
          <a:ln>
            <a:noFill/>
          </a:ln>
        </p:spPr>
      </p:pic>
      <p:pic>
        <p:nvPicPr>
          <p:cNvPr id="320" name="Google Shape;320;p20"/>
          <p:cNvPicPr preferRelativeResize="0"/>
          <p:nvPr/>
        </p:nvPicPr>
        <p:blipFill rotWithShape="1">
          <a:blip r:embed="rId4">
            <a:alphaModFix/>
          </a:blip>
          <a:srcRect b="0" l="0" r="0" t="0"/>
          <a:stretch/>
        </p:blipFill>
        <p:spPr>
          <a:xfrm>
            <a:off x="6434577" y="1724739"/>
            <a:ext cx="4114808" cy="4114808"/>
          </a:xfrm>
          <a:prstGeom prst="rect">
            <a:avLst/>
          </a:prstGeom>
          <a:noFill/>
          <a:ln>
            <a:noFill/>
          </a:ln>
        </p:spPr>
      </p:pic>
      <p:sp>
        <p:nvSpPr>
          <p:cNvPr id="321" name="Google Shape;321;p20"/>
          <p:cNvSpPr txBox="1"/>
          <p:nvPr/>
        </p:nvSpPr>
        <p:spPr>
          <a:xfrm>
            <a:off x="2243578" y="1270566"/>
            <a:ext cx="2384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GOES-18 2KMFD</a:t>
            </a:r>
            <a:endParaRPr/>
          </a:p>
        </p:txBody>
      </p:sp>
      <p:sp>
        <p:nvSpPr>
          <p:cNvPr id="322" name="Google Shape;322;p20"/>
          <p:cNvSpPr txBox="1"/>
          <p:nvPr/>
        </p:nvSpPr>
        <p:spPr>
          <a:xfrm>
            <a:off x="7563441" y="1270566"/>
            <a:ext cx="28082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GOES-18 FD (10 km)</a:t>
            </a:r>
            <a:endParaRPr/>
          </a:p>
        </p:txBody>
      </p:sp>
      <p:sp>
        <p:nvSpPr>
          <p:cNvPr id="323" name="Google Shape;323;p20"/>
          <p:cNvSpPr txBox="1"/>
          <p:nvPr/>
        </p:nvSpPr>
        <p:spPr>
          <a:xfrm>
            <a:off x="754144" y="6292852"/>
            <a:ext cx="10369485" cy="307777"/>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400"/>
              <a:buFont typeface="Arial"/>
              <a:buNone/>
            </a:pPr>
            <a:r>
              <a:rPr b="1" i="0" lang="en-US" sz="1400" u="none" cap="none" strike="noStrike">
                <a:solidFill>
                  <a:srgbClr val="E36C09"/>
                </a:solidFill>
                <a:latin typeface="Arial"/>
                <a:ea typeface="Arial"/>
                <a:cs typeface="Arial"/>
                <a:sym typeface="Arial"/>
              </a:rPr>
              <a:t>Both GOES-18 Full Disk LSTs easily meet the required accuracy (2.5 K) and precision (2.3 K) at NEON sites.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1"/>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Validation Results: Full Disk summary</a:t>
            </a:r>
            <a:endParaRPr/>
          </a:p>
        </p:txBody>
      </p:sp>
      <p:sp>
        <p:nvSpPr>
          <p:cNvPr id="330" name="Google Shape;330;p21"/>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pic>
        <p:nvPicPr>
          <p:cNvPr id="331" name="Google Shape;331;p21"/>
          <p:cNvPicPr preferRelativeResize="0"/>
          <p:nvPr/>
        </p:nvPicPr>
        <p:blipFill rotWithShape="1">
          <a:blip r:embed="rId3">
            <a:alphaModFix/>
          </a:blip>
          <a:srcRect b="0" l="0" r="0" t="0"/>
          <a:stretch/>
        </p:blipFill>
        <p:spPr>
          <a:xfrm>
            <a:off x="1059726" y="1724739"/>
            <a:ext cx="4114808" cy="4114808"/>
          </a:xfrm>
          <a:prstGeom prst="rect">
            <a:avLst/>
          </a:prstGeom>
          <a:noFill/>
          <a:ln>
            <a:noFill/>
          </a:ln>
        </p:spPr>
      </p:pic>
      <p:pic>
        <p:nvPicPr>
          <p:cNvPr id="332" name="Google Shape;332;p21"/>
          <p:cNvPicPr preferRelativeResize="0"/>
          <p:nvPr/>
        </p:nvPicPr>
        <p:blipFill rotWithShape="1">
          <a:blip r:embed="rId4">
            <a:alphaModFix/>
          </a:blip>
          <a:srcRect b="0" l="0" r="0" t="0"/>
          <a:stretch/>
        </p:blipFill>
        <p:spPr>
          <a:xfrm>
            <a:off x="6434577" y="1724739"/>
            <a:ext cx="4114808" cy="4114808"/>
          </a:xfrm>
          <a:prstGeom prst="rect">
            <a:avLst/>
          </a:prstGeom>
          <a:noFill/>
          <a:ln>
            <a:noFill/>
          </a:ln>
        </p:spPr>
      </p:pic>
      <p:sp>
        <p:nvSpPr>
          <p:cNvPr id="333" name="Google Shape;333;p21"/>
          <p:cNvSpPr txBox="1"/>
          <p:nvPr/>
        </p:nvSpPr>
        <p:spPr>
          <a:xfrm>
            <a:off x="2243578" y="1270566"/>
            <a:ext cx="2384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GOES-18 2KMFD</a:t>
            </a:r>
            <a:endParaRPr/>
          </a:p>
        </p:txBody>
      </p:sp>
      <p:sp>
        <p:nvSpPr>
          <p:cNvPr id="334" name="Google Shape;334;p21"/>
          <p:cNvSpPr txBox="1"/>
          <p:nvPr/>
        </p:nvSpPr>
        <p:spPr>
          <a:xfrm>
            <a:off x="7565622" y="1270566"/>
            <a:ext cx="28082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a:t>
            </a:r>
            <a:r>
              <a:rPr b="1" lang="en-US" sz="1800">
                <a:solidFill>
                  <a:srgbClr val="E36C09"/>
                </a:solidFill>
              </a:rPr>
              <a:t>8</a:t>
            </a:r>
            <a:r>
              <a:rPr b="1" i="0" lang="en-US" sz="1800" u="none" cap="none" strike="noStrike">
                <a:solidFill>
                  <a:srgbClr val="E36C09"/>
                </a:solidFill>
                <a:latin typeface="Arial"/>
                <a:ea typeface="Arial"/>
                <a:cs typeface="Arial"/>
                <a:sym typeface="Arial"/>
              </a:rPr>
              <a:t> FD (10 km)</a:t>
            </a:r>
            <a:endParaRPr/>
          </a:p>
        </p:txBody>
      </p:sp>
      <p:sp>
        <p:nvSpPr>
          <p:cNvPr id="335" name="Google Shape;335;p21"/>
          <p:cNvSpPr txBox="1"/>
          <p:nvPr/>
        </p:nvSpPr>
        <p:spPr>
          <a:xfrm>
            <a:off x="764304" y="6292852"/>
            <a:ext cx="10369485" cy="307777"/>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400"/>
              <a:buFont typeface="Arial"/>
              <a:buNone/>
            </a:pPr>
            <a:r>
              <a:rPr b="1" i="0" lang="en-US" sz="1400" u="none" cap="none" strike="noStrike">
                <a:solidFill>
                  <a:srgbClr val="E36C09"/>
                </a:solidFill>
                <a:latin typeface="Arial"/>
                <a:ea typeface="Arial"/>
                <a:cs typeface="Arial"/>
                <a:sym typeface="Arial"/>
              </a:rPr>
              <a:t>Both Full Disk LSTs easily met the mission requirement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2"/>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Validation Results: CONUS and MESO</a:t>
            </a:r>
            <a:endParaRPr/>
          </a:p>
        </p:txBody>
      </p:sp>
      <p:sp>
        <p:nvSpPr>
          <p:cNvPr id="341" name="Google Shape;341;p22"/>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pic>
        <p:nvPicPr>
          <p:cNvPr id="342" name="Google Shape;342;p22"/>
          <p:cNvPicPr preferRelativeResize="0"/>
          <p:nvPr/>
        </p:nvPicPr>
        <p:blipFill rotWithShape="1">
          <a:blip r:embed="rId3">
            <a:alphaModFix/>
          </a:blip>
          <a:srcRect b="0" l="0" r="0" t="0"/>
          <a:stretch/>
        </p:blipFill>
        <p:spPr>
          <a:xfrm>
            <a:off x="1059726" y="1724739"/>
            <a:ext cx="4114808" cy="4114808"/>
          </a:xfrm>
          <a:prstGeom prst="rect">
            <a:avLst/>
          </a:prstGeom>
          <a:noFill/>
          <a:ln>
            <a:noFill/>
          </a:ln>
        </p:spPr>
      </p:pic>
      <p:pic>
        <p:nvPicPr>
          <p:cNvPr id="343" name="Google Shape;343;p22"/>
          <p:cNvPicPr preferRelativeResize="0"/>
          <p:nvPr/>
        </p:nvPicPr>
        <p:blipFill rotWithShape="1">
          <a:blip r:embed="rId4">
            <a:alphaModFix/>
          </a:blip>
          <a:srcRect b="0" l="0" r="0" t="0"/>
          <a:stretch/>
        </p:blipFill>
        <p:spPr>
          <a:xfrm>
            <a:off x="6434577" y="1724739"/>
            <a:ext cx="4114808" cy="4114808"/>
          </a:xfrm>
          <a:prstGeom prst="rect">
            <a:avLst/>
          </a:prstGeom>
          <a:noFill/>
          <a:ln>
            <a:noFill/>
          </a:ln>
        </p:spPr>
      </p:pic>
      <p:sp>
        <p:nvSpPr>
          <p:cNvPr id="344" name="Google Shape;344;p22"/>
          <p:cNvSpPr txBox="1"/>
          <p:nvPr/>
        </p:nvSpPr>
        <p:spPr>
          <a:xfrm>
            <a:off x="2243578" y="1270566"/>
            <a:ext cx="2384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GOES-18 CONUS</a:t>
            </a:r>
            <a:endParaRPr/>
          </a:p>
        </p:txBody>
      </p:sp>
      <p:sp>
        <p:nvSpPr>
          <p:cNvPr id="345" name="Google Shape;345;p22"/>
          <p:cNvSpPr txBox="1"/>
          <p:nvPr/>
        </p:nvSpPr>
        <p:spPr>
          <a:xfrm>
            <a:off x="7563441" y="1270566"/>
            <a:ext cx="28082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GOES-1</a:t>
            </a:r>
            <a:r>
              <a:rPr b="1" lang="en-US" sz="1800">
                <a:solidFill>
                  <a:srgbClr val="E36C09"/>
                </a:solidFill>
              </a:rPr>
              <a:t>8</a:t>
            </a:r>
            <a:r>
              <a:rPr b="1" i="0" lang="en-US" sz="1800" u="none" cap="none" strike="noStrike">
                <a:solidFill>
                  <a:srgbClr val="E36C09"/>
                </a:solidFill>
                <a:latin typeface="Arial"/>
                <a:ea typeface="Arial"/>
                <a:cs typeface="Arial"/>
                <a:sym typeface="Arial"/>
              </a:rPr>
              <a:t> MESO</a:t>
            </a:r>
            <a:endParaRPr/>
          </a:p>
        </p:txBody>
      </p:sp>
      <p:sp>
        <p:nvSpPr>
          <p:cNvPr id="346" name="Google Shape;346;p22"/>
          <p:cNvSpPr txBox="1"/>
          <p:nvPr/>
        </p:nvSpPr>
        <p:spPr>
          <a:xfrm>
            <a:off x="764304" y="6292852"/>
            <a:ext cx="10369485" cy="307777"/>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400"/>
              <a:buFont typeface="Arial"/>
              <a:buNone/>
            </a:pPr>
            <a:r>
              <a:rPr b="1" i="0" lang="en-US" sz="1400" u="none" cap="none" strike="noStrike">
                <a:solidFill>
                  <a:srgbClr val="E36C09"/>
                </a:solidFill>
                <a:latin typeface="Arial"/>
                <a:ea typeface="Arial"/>
                <a:cs typeface="Arial"/>
                <a:sym typeface="Arial"/>
              </a:rPr>
              <a:t>Both CONUS and MESO LSTs easily met the mission requirement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3"/>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p>
            <a:pPr indent="-461963" lvl="0" marL="461963" rtl="0" algn="l">
              <a:spcBef>
                <a:spcPts val="0"/>
              </a:spcBef>
              <a:spcAft>
                <a:spcPts val="0"/>
              </a:spcAft>
              <a:buNone/>
            </a:pPr>
            <a:r>
              <a:rPr lang="en-US"/>
              <a:t>INTER-SENSOR COMPARISON</a:t>
            </a:r>
            <a:endParaRPr/>
          </a:p>
        </p:txBody>
      </p:sp>
      <p:sp>
        <p:nvSpPr>
          <p:cNvPr id="353" name="Google Shape;353;p23"/>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354" name="Google Shape;354;p23"/>
          <p:cNvSpPr txBox="1"/>
          <p:nvPr>
            <p:ph idx="1" type="body"/>
          </p:nvPr>
        </p:nvSpPr>
        <p:spPr>
          <a:xfrm>
            <a:off x="1448027" y="3069434"/>
            <a:ext cx="7772400" cy="15001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888888"/>
              </a:buClr>
              <a:buSzPts val="2000"/>
              <a:buNone/>
            </a:pPr>
            <a:r>
              <a:rPr lang="en-US"/>
              <a:t>GOES-18 Land Surface Temperature Provisional PS-PVR</a:t>
            </a:r>
            <a:endParaRPr/>
          </a:p>
          <a:p>
            <a:pPr indent="0" lvl="0" marL="0" rtl="0" algn="l">
              <a:spcBef>
                <a:spcPts val="400"/>
              </a:spcBef>
              <a:spcAft>
                <a:spcPts val="0"/>
              </a:spcAft>
              <a:buClr>
                <a:srgbClr val="888888"/>
              </a:buClr>
              <a:buSzPts val="20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4"/>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Inter-sensor LST comparison: G18 v.s. G17</a:t>
            </a:r>
            <a:endParaRPr/>
          </a:p>
        </p:txBody>
      </p:sp>
      <p:sp>
        <p:nvSpPr>
          <p:cNvPr id="361" name="Google Shape;361;p24"/>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pic>
        <p:nvPicPr>
          <p:cNvPr id="362" name="Google Shape;362;p24"/>
          <p:cNvPicPr preferRelativeResize="0"/>
          <p:nvPr/>
        </p:nvPicPr>
        <p:blipFill rotWithShape="1">
          <a:blip r:embed="rId3">
            <a:alphaModFix/>
          </a:blip>
          <a:srcRect b="0" l="0" r="0" t="0"/>
          <a:stretch/>
        </p:blipFill>
        <p:spPr>
          <a:xfrm>
            <a:off x="690828" y="1373107"/>
            <a:ext cx="4572000" cy="5143500"/>
          </a:xfrm>
          <a:prstGeom prst="rect">
            <a:avLst/>
          </a:prstGeom>
          <a:noFill/>
          <a:ln>
            <a:noFill/>
          </a:ln>
        </p:spPr>
      </p:pic>
      <p:pic>
        <p:nvPicPr>
          <p:cNvPr id="363" name="Google Shape;363;p24"/>
          <p:cNvPicPr preferRelativeResize="0"/>
          <p:nvPr/>
        </p:nvPicPr>
        <p:blipFill rotWithShape="1">
          <a:blip r:embed="rId4">
            <a:alphaModFix/>
          </a:blip>
          <a:srcRect b="0" l="0" r="0" t="0"/>
          <a:stretch/>
        </p:blipFill>
        <p:spPr>
          <a:xfrm>
            <a:off x="6202836" y="1938984"/>
            <a:ext cx="4858371" cy="3886697"/>
          </a:xfrm>
          <a:prstGeom prst="rect">
            <a:avLst/>
          </a:prstGeom>
          <a:noFill/>
          <a:ln>
            <a:noFill/>
          </a:ln>
        </p:spPr>
      </p:pic>
      <p:sp>
        <p:nvSpPr>
          <p:cNvPr id="364" name="Google Shape;364;p24"/>
          <p:cNvSpPr txBox="1"/>
          <p:nvPr/>
        </p:nvSpPr>
        <p:spPr>
          <a:xfrm>
            <a:off x="1349243" y="3958243"/>
            <a:ext cx="2570301" cy="646331"/>
          </a:xfrm>
          <a:prstGeom prst="rect">
            <a:avLst/>
          </a:prstGeom>
          <a:no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GOES-18 Preliminary, Non-Operational Data</a:t>
            </a:r>
            <a:endParaRPr/>
          </a:p>
        </p:txBody>
      </p:sp>
      <p:sp>
        <p:nvSpPr>
          <p:cNvPr id="365" name="Google Shape;365;p24"/>
          <p:cNvSpPr txBox="1"/>
          <p:nvPr/>
        </p:nvSpPr>
        <p:spPr>
          <a:xfrm>
            <a:off x="764304" y="6292852"/>
            <a:ext cx="10369485" cy="307777"/>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400"/>
              <a:buFont typeface="Arial"/>
              <a:buNone/>
            </a:pPr>
            <a:r>
              <a:rPr b="1" i="0" lang="en-US" sz="1400" u="none" cap="none" strike="noStrike">
                <a:solidFill>
                  <a:srgbClr val="E36C09"/>
                </a:solidFill>
                <a:latin typeface="Arial"/>
                <a:ea typeface="Arial"/>
                <a:cs typeface="Arial"/>
                <a:sym typeface="Arial"/>
              </a:rPr>
              <a:t>The two LSTs are in very good agreement in general.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5"/>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Inter-sensor LST comparison: G18 v.s. G17</a:t>
            </a:r>
            <a:endParaRPr/>
          </a:p>
        </p:txBody>
      </p:sp>
      <p:sp>
        <p:nvSpPr>
          <p:cNvPr id="372" name="Google Shape;372;p25"/>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pic>
        <p:nvPicPr>
          <p:cNvPr id="373" name="Google Shape;373;p25"/>
          <p:cNvPicPr preferRelativeResize="0"/>
          <p:nvPr/>
        </p:nvPicPr>
        <p:blipFill rotWithShape="1">
          <a:blip r:embed="rId3">
            <a:alphaModFix/>
          </a:blip>
          <a:srcRect b="0" l="0" r="0" t="0"/>
          <a:stretch/>
        </p:blipFill>
        <p:spPr>
          <a:xfrm>
            <a:off x="39265" y="1303251"/>
            <a:ext cx="6035052" cy="2743205"/>
          </a:xfrm>
          <a:prstGeom prst="rect">
            <a:avLst/>
          </a:prstGeom>
          <a:noFill/>
          <a:ln>
            <a:noFill/>
          </a:ln>
        </p:spPr>
      </p:pic>
      <p:pic>
        <p:nvPicPr>
          <p:cNvPr id="374" name="Google Shape;374;p25"/>
          <p:cNvPicPr preferRelativeResize="0"/>
          <p:nvPr/>
        </p:nvPicPr>
        <p:blipFill rotWithShape="1">
          <a:blip r:embed="rId4">
            <a:alphaModFix/>
          </a:blip>
          <a:srcRect b="0" l="0" r="0" t="0"/>
          <a:stretch/>
        </p:blipFill>
        <p:spPr>
          <a:xfrm>
            <a:off x="39265" y="4114795"/>
            <a:ext cx="6035051" cy="2743205"/>
          </a:xfrm>
          <a:prstGeom prst="rect">
            <a:avLst/>
          </a:prstGeom>
          <a:noFill/>
          <a:ln>
            <a:noFill/>
          </a:ln>
        </p:spPr>
      </p:pic>
      <p:pic>
        <p:nvPicPr>
          <p:cNvPr id="375" name="Google Shape;375;p25"/>
          <p:cNvPicPr preferRelativeResize="0"/>
          <p:nvPr/>
        </p:nvPicPr>
        <p:blipFill rotWithShape="1">
          <a:blip r:embed="rId5">
            <a:alphaModFix/>
          </a:blip>
          <a:srcRect b="0" l="0" r="0" t="0"/>
          <a:stretch/>
        </p:blipFill>
        <p:spPr>
          <a:xfrm>
            <a:off x="6124281" y="1303250"/>
            <a:ext cx="6035051" cy="2743205"/>
          </a:xfrm>
          <a:prstGeom prst="rect">
            <a:avLst/>
          </a:prstGeom>
          <a:noFill/>
          <a:ln>
            <a:noFill/>
          </a:ln>
        </p:spPr>
      </p:pic>
      <p:sp>
        <p:nvSpPr>
          <p:cNvPr id="376" name="Google Shape;376;p25"/>
          <p:cNvSpPr txBox="1"/>
          <p:nvPr/>
        </p:nvSpPr>
        <p:spPr>
          <a:xfrm>
            <a:off x="6248314" y="4216191"/>
            <a:ext cx="5742795" cy="2513472"/>
          </a:xfrm>
          <a:prstGeom prst="rect">
            <a:avLst/>
          </a:prstGeom>
          <a:noFill/>
          <a:ln>
            <a:noFill/>
          </a:ln>
        </p:spPr>
        <p:txBody>
          <a:bodyPr anchorCtr="0" anchor="t" bIns="91425" lIns="91425" spcFirstLastPara="1" rIns="91425" wrap="square" tIns="91425">
            <a:noAutofit/>
          </a:bodyPr>
          <a:lstStyle/>
          <a:p>
            <a:pPr indent="-139700" lvl="0" marL="342900" marR="0" rtl="0" algn="l">
              <a:lnSpc>
                <a:spcPct val="10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The LST from G18 and G17 have been compared for FD, 2KMFD, and CONUS for all available scenes when the G17 ABI FPM temperature is not high;</a:t>
            </a:r>
            <a:endParaRPr/>
          </a:p>
          <a:p>
            <a:pPr indent="-139700" lvl="0" marL="342900" marR="0" rtl="0" algn="l">
              <a:lnSpc>
                <a:spcPct val="100000"/>
              </a:lnSpc>
              <a:spcBef>
                <a:spcPts val="64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Mean LST difference between the two satellites is close to zero;</a:t>
            </a:r>
            <a:endParaRPr b="0" i="0" sz="2000" u="none" cap="none" strike="noStrike">
              <a:solidFill>
                <a:schemeClr val="lt1"/>
              </a:solidFill>
              <a:latin typeface="Calibri"/>
              <a:ea typeface="Calibri"/>
              <a:cs typeface="Calibri"/>
              <a:sym typeface="Calibri"/>
            </a:endParaRPr>
          </a:p>
          <a:p>
            <a:pPr indent="-139700" lvl="0" marL="342900" marR="0" rtl="0" algn="l">
              <a:lnSpc>
                <a:spcPct val="100000"/>
              </a:lnSpc>
              <a:spcBef>
                <a:spcPts val="64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Standard deviation of the difference is</a:t>
            </a:r>
            <a:r>
              <a:rPr b="0" i="0" lang="en-US" sz="2000" u="none" cap="none" strike="noStrike">
                <a:solidFill>
                  <a:schemeClr val="lt1"/>
                </a:solidFill>
                <a:latin typeface="Calibri"/>
                <a:ea typeface="Calibri"/>
                <a:cs typeface="Calibri"/>
                <a:sym typeface="Calibri"/>
              </a:rPr>
              <a:t> in general between 0.5 and 1 k;</a:t>
            </a:r>
            <a:endParaRPr b="0" i="0" sz="2000" u="none" cap="none" strike="noStrik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26"/>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GOES-18 LST anomalies</a:t>
            </a:r>
            <a:endParaRPr/>
          </a:p>
        </p:txBody>
      </p:sp>
      <p:sp>
        <p:nvSpPr>
          <p:cNvPr id="382" name="Google Shape;382;p26"/>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grpSp>
        <p:nvGrpSpPr>
          <p:cNvPr id="383" name="Google Shape;383;p26"/>
          <p:cNvGrpSpPr/>
          <p:nvPr/>
        </p:nvGrpSpPr>
        <p:grpSpPr>
          <a:xfrm>
            <a:off x="590508" y="1653634"/>
            <a:ext cx="4114808" cy="4114808"/>
            <a:chOff x="590508" y="1546319"/>
            <a:chExt cx="4114808" cy="4114808"/>
          </a:xfrm>
        </p:grpSpPr>
        <p:pic>
          <p:nvPicPr>
            <p:cNvPr id="384" name="Google Shape;384;p26"/>
            <p:cNvPicPr preferRelativeResize="0"/>
            <p:nvPr/>
          </p:nvPicPr>
          <p:blipFill rotWithShape="1">
            <a:blip r:embed="rId3">
              <a:alphaModFix/>
            </a:blip>
            <a:srcRect b="0" l="0" r="0" t="0"/>
            <a:stretch/>
          </p:blipFill>
          <p:spPr>
            <a:xfrm>
              <a:off x="590508" y="1546319"/>
              <a:ext cx="4114808" cy="4114808"/>
            </a:xfrm>
            <a:prstGeom prst="rect">
              <a:avLst/>
            </a:prstGeom>
            <a:noFill/>
            <a:ln>
              <a:noFill/>
            </a:ln>
          </p:spPr>
        </p:pic>
        <p:sp>
          <p:nvSpPr>
            <p:cNvPr id="385" name="Google Shape;385;p26"/>
            <p:cNvSpPr/>
            <p:nvPr/>
          </p:nvSpPr>
          <p:spPr>
            <a:xfrm>
              <a:off x="3108960" y="2367280"/>
              <a:ext cx="279401" cy="1016000"/>
            </a:xfrm>
            <a:prstGeom prst="ellipse">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86" name="Google Shape;386;p26"/>
          <p:cNvGrpSpPr/>
          <p:nvPr/>
        </p:nvGrpSpPr>
        <p:grpSpPr>
          <a:xfrm>
            <a:off x="4560598" y="1985642"/>
            <a:ext cx="7040893" cy="3200406"/>
            <a:chOff x="4331365" y="864223"/>
            <a:chExt cx="7040893" cy="3200406"/>
          </a:xfrm>
        </p:grpSpPr>
        <p:pic>
          <p:nvPicPr>
            <p:cNvPr id="387" name="Google Shape;387;p26"/>
            <p:cNvPicPr preferRelativeResize="0"/>
            <p:nvPr/>
          </p:nvPicPr>
          <p:blipFill rotWithShape="1">
            <a:blip r:embed="rId4">
              <a:alphaModFix/>
            </a:blip>
            <a:srcRect b="0" l="0" r="0" t="0"/>
            <a:stretch/>
          </p:blipFill>
          <p:spPr>
            <a:xfrm>
              <a:off x="4331365" y="864223"/>
              <a:ext cx="7040893" cy="3200406"/>
            </a:xfrm>
            <a:prstGeom prst="rect">
              <a:avLst/>
            </a:prstGeom>
            <a:noFill/>
            <a:ln>
              <a:noFill/>
            </a:ln>
          </p:spPr>
        </p:pic>
        <p:sp>
          <p:nvSpPr>
            <p:cNvPr id="388" name="Google Shape;388;p26"/>
            <p:cNvSpPr txBox="1"/>
            <p:nvPr/>
          </p:nvSpPr>
          <p:spPr>
            <a:xfrm>
              <a:off x="7223768" y="3245651"/>
              <a:ext cx="573472" cy="369332"/>
            </a:xfrm>
            <a:prstGeom prst="rect">
              <a:avLst/>
            </a:prstGeom>
            <a:noFill/>
            <a:ln cap="flat" cmpd="sng" w="25400">
              <a:solidFill>
                <a:srgbClr val="7030A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Bias</a:t>
              </a:r>
              <a:endParaRPr/>
            </a:p>
          </p:txBody>
        </p:sp>
        <p:sp>
          <p:nvSpPr>
            <p:cNvPr id="389" name="Google Shape;389;p26"/>
            <p:cNvSpPr txBox="1"/>
            <p:nvPr/>
          </p:nvSpPr>
          <p:spPr>
            <a:xfrm>
              <a:off x="8133831" y="3262380"/>
              <a:ext cx="624684" cy="369332"/>
            </a:xfrm>
            <a:prstGeom prst="rect">
              <a:avLst/>
            </a:prstGeom>
            <a:noFill/>
            <a:ln cap="flat" cmpd="sng" w="25400">
              <a:solidFill>
                <a:srgbClr val="7030A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STD</a:t>
              </a:r>
              <a:endParaRPr/>
            </a:p>
          </p:txBody>
        </p:sp>
        <p:cxnSp>
          <p:nvCxnSpPr>
            <p:cNvPr id="390" name="Google Shape;390;p26"/>
            <p:cNvCxnSpPr/>
            <p:nvPr/>
          </p:nvCxnSpPr>
          <p:spPr>
            <a:xfrm rot="10800000">
              <a:off x="7223768" y="2370307"/>
              <a:ext cx="255815" cy="862905"/>
            </a:xfrm>
            <a:prstGeom prst="straightConnector1">
              <a:avLst/>
            </a:prstGeom>
            <a:noFill/>
            <a:ln cap="flat" cmpd="sng" w="25400">
              <a:solidFill>
                <a:srgbClr val="7030A0"/>
              </a:solidFill>
              <a:prstDash val="solid"/>
              <a:round/>
              <a:headEnd len="sm" w="sm" type="none"/>
              <a:tailEnd len="med" w="med" type="triangle"/>
            </a:ln>
          </p:spPr>
        </p:cxnSp>
        <p:cxnSp>
          <p:nvCxnSpPr>
            <p:cNvPr id="391" name="Google Shape;391;p26"/>
            <p:cNvCxnSpPr/>
            <p:nvPr/>
          </p:nvCxnSpPr>
          <p:spPr>
            <a:xfrm rot="10800000">
              <a:off x="7698658" y="1813755"/>
              <a:ext cx="687189" cy="1443085"/>
            </a:xfrm>
            <a:prstGeom prst="straightConnector1">
              <a:avLst/>
            </a:prstGeom>
            <a:noFill/>
            <a:ln cap="flat" cmpd="sng" w="25400">
              <a:solidFill>
                <a:srgbClr val="7030A0"/>
              </a:solidFill>
              <a:prstDash val="solid"/>
              <a:round/>
              <a:headEnd len="sm" w="sm" type="none"/>
              <a:tailEnd len="med" w="med" type="triangle"/>
            </a:ln>
          </p:spPr>
        </p:cxnSp>
        <p:cxnSp>
          <p:nvCxnSpPr>
            <p:cNvPr id="392" name="Google Shape;392;p26"/>
            <p:cNvCxnSpPr/>
            <p:nvPr/>
          </p:nvCxnSpPr>
          <p:spPr>
            <a:xfrm flipH="1" rot="10800000">
              <a:off x="8385847" y="1909419"/>
              <a:ext cx="562947" cy="1347421"/>
            </a:xfrm>
            <a:prstGeom prst="straightConnector1">
              <a:avLst/>
            </a:prstGeom>
            <a:noFill/>
            <a:ln cap="flat" cmpd="sng" w="25400">
              <a:solidFill>
                <a:srgbClr val="7030A0"/>
              </a:solidFill>
              <a:prstDash val="solid"/>
              <a:round/>
              <a:headEnd len="sm" w="sm" type="none"/>
              <a:tailEnd len="med" w="med" type="triangle"/>
            </a:ln>
          </p:spPr>
        </p:cxnSp>
      </p:grpSp>
      <p:sp>
        <p:nvSpPr>
          <p:cNvPr id="393" name="Google Shape;393;p26"/>
          <p:cNvSpPr txBox="1"/>
          <p:nvPr/>
        </p:nvSpPr>
        <p:spPr>
          <a:xfrm>
            <a:off x="7291058" y="2484483"/>
            <a:ext cx="32388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1</a:t>
            </a:r>
            <a:endParaRPr/>
          </a:p>
        </p:txBody>
      </p:sp>
      <p:sp>
        <p:nvSpPr>
          <p:cNvPr id="394" name="Google Shape;394;p26"/>
          <p:cNvSpPr txBox="1"/>
          <p:nvPr/>
        </p:nvSpPr>
        <p:spPr>
          <a:xfrm>
            <a:off x="7735605" y="2474595"/>
            <a:ext cx="32388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2</a:t>
            </a:r>
            <a:endParaRPr/>
          </a:p>
        </p:txBody>
      </p:sp>
      <p:sp>
        <p:nvSpPr>
          <p:cNvPr id="395" name="Google Shape;395;p26"/>
          <p:cNvSpPr txBox="1"/>
          <p:nvPr/>
        </p:nvSpPr>
        <p:spPr>
          <a:xfrm>
            <a:off x="9051281" y="2474595"/>
            <a:ext cx="32388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3</a:t>
            </a:r>
            <a:endParaRPr/>
          </a:p>
        </p:txBody>
      </p:sp>
      <p:sp>
        <p:nvSpPr>
          <p:cNvPr id="396" name="Google Shape;396;p26"/>
          <p:cNvSpPr txBox="1"/>
          <p:nvPr/>
        </p:nvSpPr>
        <p:spPr>
          <a:xfrm>
            <a:off x="5295969" y="5376511"/>
            <a:ext cx="613419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2000"/>
              <a:buFont typeface="Calibri"/>
              <a:buNone/>
            </a:pPr>
            <a:r>
              <a:rPr b="0" i="0" lang="en-US" sz="2000" u="none" cap="none" strike="noStrike">
                <a:solidFill>
                  <a:srgbClr val="E36C09"/>
                </a:solidFill>
                <a:latin typeface="Calibri"/>
                <a:ea typeface="Calibri"/>
                <a:cs typeface="Calibri"/>
                <a:sym typeface="Calibri"/>
              </a:rPr>
              <a:t>Period #1: 09/16 – 09/19 (G18 IR Anomaly); </a:t>
            </a:r>
            <a:endParaRPr/>
          </a:p>
          <a:p>
            <a:pPr indent="0" lvl="0" marL="0" marR="0" rtl="0" algn="l">
              <a:lnSpc>
                <a:spcPct val="100000"/>
              </a:lnSpc>
              <a:spcBef>
                <a:spcPts val="0"/>
              </a:spcBef>
              <a:spcAft>
                <a:spcPts val="0"/>
              </a:spcAft>
              <a:buClr>
                <a:srgbClr val="E36C09"/>
              </a:buClr>
              <a:buSzPts val="2000"/>
              <a:buFont typeface="Calibri"/>
              <a:buNone/>
            </a:pPr>
            <a:r>
              <a:rPr b="0" i="0" lang="en-US" sz="2000" u="none" cap="none" strike="noStrike">
                <a:solidFill>
                  <a:srgbClr val="E36C09"/>
                </a:solidFill>
                <a:latin typeface="Calibri"/>
                <a:ea typeface="Calibri"/>
                <a:cs typeface="Calibri"/>
                <a:sym typeface="Calibri"/>
              </a:rPr>
              <a:t>Period #2: 09/20 – 09/22 (Elevated INR Errors);</a:t>
            </a:r>
            <a:endParaRPr/>
          </a:p>
          <a:p>
            <a:pPr indent="0" lvl="0" marL="0" marR="0" rtl="0" algn="l">
              <a:lnSpc>
                <a:spcPct val="100000"/>
              </a:lnSpc>
              <a:spcBef>
                <a:spcPts val="0"/>
              </a:spcBef>
              <a:spcAft>
                <a:spcPts val="0"/>
              </a:spcAft>
              <a:buClr>
                <a:srgbClr val="E36C09"/>
              </a:buClr>
              <a:buSzPts val="2000"/>
              <a:buFont typeface="Calibri"/>
              <a:buNone/>
            </a:pPr>
            <a:r>
              <a:rPr b="0" i="0" lang="en-US" sz="2000" u="none" cap="none" strike="noStrike">
                <a:solidFill>
                  <a:srgbClr val="E36C09"/>
                </a:solidFill>
                <a:latin typeface="Calibri"/>
                <a:ea typeface="Calibri"/>
                <a:cs typeface="Calibri"/>
                <a:sym typeface="Calibri"/>
              </a:rPr>
              <a:t>Period #3: 09/26 – 10/05 (Image Navigation Anomaly).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grpSp>
        <p:nvGrpSpPr>
          <p:cNvPr id="402" name="Google Shape;402;p27"/>
          <p:cNvGrpSpPr/>
          <p:nvPr/>
        </p:nvGrpSpPr>
        <p:grpSpPr>
          <a:xfrm>
            <a:off x="758709" y="1326233"/>
            <a:ext cx="11354788" cy="5045581"/>
            <a:chOff x="758709" y="1326233"/>
            <a:chExt cx="11354788" cy="5045581"/>
          </a:xfrm>
        </p:grpSpPr>
        <p:pic>
          <p:nvPicPr>
            <p:cNvPr id="403" name="Google Shape;403;p27"/>
            <p:cNvPicPr preferRelativeResize="0"/>
            <p:nvPr/>
          </p:nvPicPr>
          <p:blipFill rotWithShape="1">
            <a:blip r:embed="rId3">
              <a:alphaModFix/>
            </a:blip>
            <a:srcRect b="0" l="0" r="0" t="0"/>
            <a:stretch/>
          </p:blipFill>
          <p:spPr>
            <a:xfrm>
              <a:off x="6459457" y="1326233"/>
              <a:ext cx="2827020" cy="1508760"/>
            </a:xfrm>
            <a:prstGeom prst="rect">
              <a:avLst/>
            </a:prstGeom>
            <a:noFill/>
            <a:ln>
              <a:noFill/>
            </a:ln>
          </p:spPr>
        </p:pic>
        <p:pic>
          <p:nvPicPr>
            <p:cNvPr id="404" name="Google Shape;404;p27"/>
            <p:cNvPicPr preferRelativeResize="0"/>
            <p:nvPr/>
          </p:nvPicPr>
          <p:blipFill rotWithShape="1">
            <a:blip r:embed="rId4">
              <a:alphaModFix/>
            </a:blip>
            <a:srcRect b="0" l="0" r="0" t="0"/>
            <a:stretch/>
          </p:blipFill>
          <p:spPr>
            <a:xfrm>
              <a:off x="3721372" y="1326233"/>
              <a:ext cx="2827020" cy="1508760"/>
            </a:xfrm>
            <a:prstGeom prst="rect">
              <a:avLst/>
            </a:prstGeom>
            <a:noFill/>
            <a:ln>
              <a:noFill/>
            </a:ln>
          </p:spPr>
        </p:pic>
        <p:pic>
          <p:nvPicPr>
            <p:cNvPr id="405" name="Google Shape;405;p27"/>
            <p:cNvPicPr preferRelativeResize="0"/>
            <p:nvPr/>
          </p:nvPicPr>
          <p:blipFill rotWithShape="1">
            <a:blip r:embed="rId5">
              <a:alphaModFix/>
            </a:blip>
            <a:srcRect b="0" l="0" r="0" t="0"/>
            <a:stretch/>
          </p:blipFill>
          <p:spPr>
            <a:xfrm>
              <a:off x="894352" y="1326233"/>
              <a:ext cx="2827020" cy="1508760"/>
            </a:xfrm>
            <a:prstGeom prst="rect">
              <a:avLst/>
            </a:prstGeom>
            <a:noFill/>
            <a:ln>
              <a:noFill/>
            </a:ln>
          </p:spPr>
        </p:pic>
        <p:pic>
          <p:nvPicPr>
            <p:cNvPr id="406" name="Google Shape;406;p27"/>
            <p:cNvPicPr preferRelativeResize="0"/>
            <p:nvPr/>
          </p:nvPicPr>
          <p:blipFill rotWithShape="1">
            <a:blip r:embed="rId6">
              <a:alphaModFix/>
            </a:blip>
            <a:srcRect b="0" l="0" r="0" t="0"/>
            <a:stretch/>
          </p:blipFill>
          <p:spPr>
            <a:xfrm>
              <a:off x="9286477" y="1326233"/>
              <a:ext cx="2827020" cy="1508760"/>
            </a:xfrm>
            <a:prstGeom prst="rect">
              <a:avLst/>
            </a:prstGeom>
            <a:noFill/>
            <a:ln>
              <a:noFill/>
            </a:ln>
          </p:spPr>
        </p:pic>
        <p:pic>
          <p:nvPicPr>
            <p:cNvPr id="407" name="Google Shape;407;p27"/>
            <p:cNvPicPr preferRelativeResize="0"/>
            <p:nvPr/>
          </p:nvPicPr>
          <p:blipFill rotWithShape="1">
            <a:blip r:embed="rId7">
              <a:alphaModFix/>
            </a:blip>
            <a:srcRect b="0" l="0" r="0" t="0"/>
            <a:stretch/>
          </p:blipFill>
          <p:spPr>
            <a:xfrm>
              <a:off x="6459457" y="3028313"/>
              <a:ext cx="2827020" cy="1508760"/>
            </a:xfrm>
            <a:prstGeom prst="rect">
              <a:avLst/>
            </a:prstGeom>
            <a:noFill/>
            <a:ln>
              <a:noFill/>
            </a:ln>
          </p:spPr>
        </p:pic>
        <p:pic>
          <p:nvPicPr>
            <p:cNvPr id="408" name="Google Shape;408;p27"/>
            <p:cNvPicPr preferRelativeResize="0"/>
            <p:nvPr/>
          </p:nvPicPr>
          <p:blipFill rotWithShape="1">
            <a:blip r:embed="rId8">
              <a:alphaModFix/>
            </a:blip>
            <a:srcRect b="0" l="0" r="0" t="0"/>
            <a:stretch/>
          </p:blipFill>
          <p:spPr>
            <a:xfrm>
              <a:off x="3721372" y="3028313"/>
              <a:ext cx="2827020" cy="1508760"/>
            </a:xfrm>
            <a:prstGeom prst="rect">
              <a:avLst/>
            </a:prstGeom>
            <a:noFill/>
            <a:ln>
              <a:noFill/>
            </a:ln>
          </p:spPr>
        </p:pic>
        <p:pic>
          <p:nvPicPr>
            <p:cNvPr id="409" name="Google Shape;409;p27"/>
            <p:cNvPicPr preferRelativeResize="0"/>
            <p:nvPr/>
          </p:nvPicPr>
          <p:blipFill rotWithShape="1">
            <a:blip r:embed="rId9">
              <a:alphaModFix/>
            </a:blip>
            <a:srcRect b="0" l="0" r="0" t="0"/>
            <a:stretch/>
          </p:blipFill>
          <p:spPr>
            <a:xfrm>
              <a:off x="894352" y="3028313"/>
              <a:ext cx="2827020" cy="1508760"/>
            </a:xfrm>
            <a:prstGeom prst="rect">
              <a:avLst/>
            </a:prstGeom>
            <a:noFill/>
            <a:ln>
              <a:noFill/>
            </a:ln>
          </p:spPr>
        </p:pic>
        <p:pic>
          <p:nvPicPr>
            <p:cNvPr id="410" name="Google Shape;410;p27"/>
            <p:cNvPicPr preferRelativeResize="0"/>
            <p:nvPr/>
          </p:nvPicPr>
          <p:blipFill rotWithShape="1">
            <a:blip r:embed="rId10">
              <a:alphaModFix/>
            </a:blip>
            <a:srcRect b="0" l="0" r="0" t="0"/>
            <a:stretch/>
          </p:blipFill>
          <p:spPr>
            <a:xfrm>
              <a:off x="9286477" y="3028313"/>
              <a:ext cx="2827020" cy="1508760"/>
            </a:xfrm>
            <a:prstGeom prst="rect">
              <a:avLst/>
            </a:prstGeom>
            <a:noFill/>
            <a:ln>
              <a:noFill/>
            </a:ln>
          </p:spPr>
        </p:pic>
        <p:pic>
          <p:nvPicPr>
            <p:cNvPr id="411" name="Google Shape;411;p27"/>
            <p:cNvPicPr preferRelativeResize="0"/>
            <p:nvPr/>
          </p:nvPicPr>
          <p:blipFill rotWithShape="1">
            <a:blip r:embed="rId11">
              <a:alphaModFix/>
            </a:blip>
            <a:srcRect b="0" l="0" r="0" t="0"/>
            <a:stretch/>
          </p:blipFill>
          <p:spPr>
            <a:xfrm>
              <a:off x="6358781" y="4708805"/>
              <a:ext cx="2962662" cy="1645923"/>
            </a:xfrm>
            <a:prstGeom prst="rect">
              <a:avLst/>
            </a:prstGeom>
            <a:noFill/>
            <a:ln>
              <a:noFill/>
            </a:ln>
          </p:spPr>
        </p:pic>
        <p:pic>
          <p:nvPicPr>
            <p:cNvPr id="412" name="Google Shape;412;p27"/>
            <p:cNvPicPr preferRelativeResize="0"/>
            <p:nvPr/>
          </p:nvPicPr>
          <p:blipFill rotWithShape="1">
            <a:blip r:embed="rId12">
              <a:alphaModFix/>
            </a:blip>
            <a:srcRect b="0" l="0" r="0" t="0"/>
            <a:stretch/>
          </p:blipFill>
          <p:spPr>
            <a:xfrm>
              <a:off x="3686405" y="4708805"/>
              <a:ext cx="2962662" cy="1645923"/>
            </a:xfrm>
            <a:prstGeom prst="rect">
              <a:avLst/>
            </a:prstGeom>
            <a:noFill/>
            <a:ln>
              <a:noFill/>
            </a:ln>
          </p:spPr>
        </p:pic>
        <p:pic>
          <p:nvPicPr>
            <p:cNvPr id="413" name="Google Shape;413;p27"/>
            <p:cNvPicPr preferRelativeResize="0"/>
            <p:nvPr/>
          </p:nvPicPr>
          <p:blipFill rotWithShape="1">
            <a:blip r:embed="rId13">
              <a:alphaModFix/>
            </a:blip>
            <a:srcRect b="0" l="0" r="0" t="0"/>
            <a:stretch/>
          </p:blipFill>
          <p:spPr>
            <a:xfrm>
              <a:off x="758709" y="4709793"/>
              <a:ext cx="2962662" cy="1645923"/>
            </a:xfrm>
            <a:prstGeom prst="rect">
              <a:avLst/>
            </a:prstGeom>
            <a:noFill/>
            <a:ln>
              <a:noFill/>
            </a:ln>
          </p:spPr>
        </p:pic>
        <p:pic>
          <p:nvPicPr>
            <p:cNvPr id="414" name="Google Shape;414;p27"/>
            <p:cNvPicPr preferRelativeResize="0"/>
            <p:nvPr/>
          </p:nvPicPr>
          <p:blipFill rotWithShape="1">
            <a:blip r:embed="rId14">
              <a:alphaModFix/>
            </a:blip>
            <a:srcRect b="0" l="0" r="0" t="0"/>
            <a:stretch/>
          </p:blipFill>
          <p:spPr>
            <a:xfrm>
              <a:off x="9150835" y="4725891"/>
              <a:ext cx="2962662" cy="1645923"/>
            </a:xfrm>
            <a:prstGeom prst="rect">
              <a:avLst/>
            </a:prstGeom>
            <a:noFill/>
            <a:ln>
              <a:noFill/>
            </a:ln>
          </p:spPr>
        </p:pic>
      </p:grpSp>
      <p:sp>
        <p:nvSpPr>
          <p:cNvPr id="415" name="Google Shape;415;p27"/>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Tb (Band 14) comparison and LST validation</a:t>
            </a:r>
            <a:endParaRPr/>
          </a:p>
        </p:txBody>
      </p:sp>
      <p:sp>
        <p:nvSpPr>
          <p:cNvPr id="416" name="Google Shape;416;p27"/>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
        <p:nvSpPr>
          <p:cNvPr id="417" name="Google Shape;417;p27"/>
          <p:cNvSpPr txBox="1"/>
          <p:nvPr/>
        </p:nvSpPr>
        <p:spPr>
          <a:xfrm>
            <a:off x="2055045" y="956901"/>
            <a:ext cx="8012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09/16</a:t>
            </a:r>
            <a:endParaRPr/>
          </a:p>
        </p:txBody>
      </p:sp>
      <p:sp>
        <p:nvSpPr>
          <p:cNvPr id="418" name="Google Shape;418;p27"/>
          <p:cNvSpPr txBox="1"/>
          <p:nvPr/>
        </p:nvSpPr>
        <p:spPr>
          <a:xfrm>
            <a:off x="10341123" y="960193"/>
            <a:ext cx="8012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09/19</a:t>
            </a:r>
            <a:endParaRPr/>
          </a:p>
        </p:txBody>
      </p:sp>
      <p:sp>
        <p:nvSpPr>
          <p:cNvPr id="419" name="Google Shape;419;p27"/>
          <p:cNvSpPr txBox="1"/>
          <p:nvPr/>
        </p:nvSpPr>
        <p:spPr>
          <a:xfrm>
            <a:off x="7472328" y="921562"/>
            <a:ext cx="8012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09/18</a:t>
            </a:r>
            <a:endParaRPr/>
          </a:p>
        </p:txBody>
      </p:sp>
      <p:sp>
        <p:nvSpPr>
          <p:cNvPr id="420" name="Google Shape;420;p27"/>
          <p:cNvSpPr txBox="1"/>
          <p:nvPr/>
        </p:nvSpPr>
        <p:spPr>
          <a:xfrm>
            <a:off x="4815126" y="956901"/>
            <a:ext cx="8012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09/17</a:t>
            </a:r>
            <a:endParaRPr/>
          </a:p>
        </p:txBody>
      </p:sp>
      <p:sp>
        <p:nvSpPr>
          <p:cNvPr id="421" name="Google Shape;421;p27"/>
          <p:cNvSpPr txBox="1"/>
          <p:nvPr/>
        </p:nvSpPr>
        <p:spPr>
          <a:xfrm>
            <a:off x="78503" y="1894301"/>
            <a:ext cx="104328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G18-G17</a:t>
            </a:r>
            <a:endParaRPr/>
          </a:p>
        </p:txBody>
      </p:sp>
      <p:sp>
        <p:nvSpPr>
          <p:cNvPr id="422" name="Google Shape;422;p27"/>
          <p:cNvSpPr txBox="1"/>
          <p:nvPr/>
        </p:nvSpPr>
        <p:spPr>
          <a:xfrm>
            <a:off x="78503" y="3893345"/>
            <a:ext cx="104328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G18-G16</a:t>
            </a:r>
            <a:endParaRPr/>
          </a:p>
        </p:txBody>
      </p:sp>
      <p:sp>
        <p:nvSpPr>
          <p:cNvPr id="423" name="Google Shape;423;p27"/>
          <p:cNvSpPr txBox="1"/>
          <p:nvPr/>
        </p:nvSpPr>
        <p:spPr>
          <a:xfrm>
            <a:off x="5708" y="5402105"/>
            <a:ext cx="104328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G18 LST-Insitu</a:t>
            </a:r>
            <a:endParaRPr b="1" i="0" sz="1800" u="none" cap="none" strike="noStrike">
              <a:solidFill>
                <a:srgbClr val="FF0000"/>
              </a:solidFill>
              <a:latin typeface="Calibri"/>
              <a:ea typeface="Calibri"/>
              <a:cs typeface="Calibri"/>
              <a:sym typeface="Calibri"/>
            </a:endParaRPr>
          </a:p>
        </p:txBody>
      </p:sp>
      <p:sp>
        <p:nvSpPr>
          <p:cNvPr id="424" name="Google Shape;424;p27"/>
          <p:cNvSpPr txBox="1"/>
          <p:nvPr/>
        </p:nvSpPr>
        <p:spPr>
          <a:xfrm>
            <a:off x="1121790" y="6478438"/>
            <a:ext cx="106015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The fluctuations (upper two rows) in band 14 radiances are consistent to G18 LST retrieval anomalies)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28"/>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GOES-18 LST anomalies</a:t>
            </a:r>
            <a:endParaRPr/>
          </a:p>
        </p:txBody>
      </p:sp>
      <p:sp>
        <p:nvSpPr>
          <p:cNvPr id="430" name="Google Shape;430;p28"/>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pic>
        <p:nvPicPr>
          <p:cNvPr id="431" name="Google Shape;431;p28"/>
          <p:cNvPicPr preferRelativeResize="0"/>
          <p:nvPr/>
        </p:nvPicPr>
        <p:blipFill rotWithShape="1">
          <a:blip r:embed="rId3">
            <a:alphaModFix/>
          </a:blip>
          <a:srcRect b="0" l="0" r="0" t="0"/>
          <a:stretch/>
        </p:blipFill>
        <p:spPr>
          <a:xfrm>
            <a:off x="590508" y="1663794"/>
            <a:ext cx="4114808" cy="4114808"/>
          </a:xfrm>
          <a:prstGeom prst="rect">
            <a:avLst/>
          </a:prstGeom>
          <a:noFill/>
          <a:ln>
            <a:noFill/>
          </a:ln>
        </p:spPr>
      </p:pic>
      <p:pic>
        <p:nvPicPr>
          <p:cNvPr id="432" name="Google Shape;432;p28"/>
          <p:cNvPicPr preferRelativeResize="0"/>
          <p:nvPr/>
        </p:nvPicPr>
        <p:blipFill rotWithShape="1">
          <a:blip r:embed="rId4">
            <a:alphaModFix/>
          </a:blip>
          <a:srcRect b="0" l="0" r="0" t="0"/>
          <a:stretch/>
        </p:blipFill>
        <p:spPr>
          <a:xfrm>
            <a:off x="4560598" y="1995802"/>
            <a:ext cx="7040893" cy="3200405"/>
          </a:xfrm>
          <a:prstGeom prst="rect">
            <a:avLst/>
          </a:prstGeom>
          <a:noFill/>
          <a:ln>
            <a:noFill/>
          </a:ln>
        </p:spPr>
      </p:pic>
      <p:sp>
        <p:nvSpPr>
          <p:cNvPr id="433" name="Google Shape;433;p28"/>
          <p:cNvSpPr txBox="1"/>
          <p:nvPr/>
        </p:nvSpPr>
        <p:spPr>
          <a:xfrm>
            <a:off x="7291058" y="2494643"/>
            <a:ext cx="32388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1</a:t>
            </a:r>
            <a:endParaRPr/>
          </a:p>
        </p:txBody>
      </p:sp>
      <p:sp>
        <p:nvSpPr>
          <p:cNvPr id="434" name="Google Shape;434;p28"/>
          <p:cNvSpPr txBox="1"/>
          <p:nvPr/>
        </p:nvSpPr>
        <p:spPr>
          <a:xfrm>
            <a:off x="7735605" y="2484755"/>
            <a:ext cx="32388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2</a:t>
            </a:r>
            <a:endParaRPr/>
          </a:p>
        </p:txBody>
      </p:sp>
      <p:sp>
        <p:nvSpPr>
          <p:cNvPr id="435" name="Google Shape;435;p28"/>
          <p:cNvSpPr txBox="1"/>
          <p:nvPr/>
        </p:nvSpPr>
        <p:spPr>
          <a:xfrm>
            <a:off x="9051281" y="2484755"/>
            <a:ext cx="32388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3</a:t>
            </a:r>
            <a:endParaRPr/>
          </a:p>
        </p:txBody>
      </p:sp>
      <p:sp>
        <p:nvSpPr>
          <p:cNvPr id="436" name="Google Shape;436;p28"/>
          <p:cNvSpPr txBox="1"/>
          <p:nvPr/>
        </p:nvSpPr>
        <p:spPr>
          <a:xfrm>
            <a:off x="5295969" y="5386671"/>
            <a:ext cx="613419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2000"/>
              <a:buFont typeface="Calibri"/>
              <a:buNone/>
            </a:pPr>
            <a:r>
              <a:rPr b="0" i="0" lang="en-US" sz="2000" u="none" cap="none" strike="noStrike">
                <a:solidFill>
                  <a:srgbClr val="E36C09"/>
                </a:solidFill>
                <a:latin typeface="Calibri"/>
                <a:ea typeface="Calibri"/>
                <a:cs typeface="Calibri"/>
                <a:sym typeface="Calibri"/>
              </a:rPr>
              <a:t>Period #1: 09/16 – 09/19 (G18 IR Anomaly); </a:t>
            </a:r>
            <a:endParaRPr/>
          </a:p>
          <a:p>
            <a:pPr indent="0" lvl="0" marL="0" marR="0" rtl="0" algn="l">
              <a:lnSpc>
                <a:spcPct val="100000"/>
              </a:lnSpc>
              <a:spcBef>
                <a:spcPts val="0"/>
              </a:spcBef>
              <a:spcAft>
                <a:spcPts val="0"/>
              </a:spcAft>
              <a:buClr>
                <a:srgbClr val="E36C09"/>
              </a:buClr>
              <a:buSzPts val="2000"/>
              <a:buFont typeface="Calibri"/>
              <a:buNone/>
            </a:pPr>
            <a:r>
              <a:rPr b="0" i="0" lang="en-US" sz="2000" u="none" cap="none" strike="noStrike">
                <a:solidFill>
                  <a:srgbClr val="E36C09"/>
                </a:solidFill>
                <a:latin typeface="Calibri"/>
                <a:ea typeface="Calibri"/>
                <a:cs typeface="Calibri"/>
                <a:sym typeface="Calibri"/>
              </a:rPr>
              <a:t>Period #2: 09/20 – 09/22 (Elevated INR Errors);</a:t>
            </a:r>
            <a:endParaRPr/>
          </a:p>
          <a:p>
            <a:pPr indent="0" lvl="0" marL="0" marR="0" rtl="0" algn="l">
              <a:lnSpc>
                <a:spcPct val="100000"/>
              </a:lnSpc>
              <a:spcBef>
                <a:spcPts val="0"/>
              </a:spcBef>
              <a:spcAft>
                <a:spcPts val="0"/>
              </a:spcAft>
              <a:buClr>
                <a:srgbClr val="E36C09"/>
              </a:buClr>
              <a:buSzPts val="2000"/>
              <a:buFont typeface="Calibri"/>
              <a:buNone/>
            </a:pPr>
            <a:r>
              <a:rPr b="0" i="0" lang="en-US" sz="2000" u="none" cap="none" strike="noStrike">
                <a:solidFill>
                  <a:srgbClr val="E36C09"/>
                </a:solidFill>
                <a:latin typeface="Calibri"/>
                <a:ea typeface="Calibri"/>
                <a:cs typeface="Calibri"/>
                <a:sym typeface="Calibri"/>
              </a:rPr>
              <a:t>Period #3: 09/26 – 10/05 (Image Navigation Anomaly).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9"/>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Other Minor Issues</a:t>
            </a:r>
            <a:endParaRPr/>
          </a:p>
        </p:txBody>
      </p:sp>
      <p:sp>
        <p:nvSpPr>
          <p:cNvPr id="442" name="Google Shape;442;p29"/>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pic>
        <p:nvPicPr>
          <p:cNvPr id="443" name="Google Shape;443;p29"/>
          <p:cNvPicPr preferRelativeResize="0"/>
          <p:nvPr/>
        </p:nvPicPr>
        <p:blipFill rotWithShape="1">
          <a:blip r:embed="rId3">
            <a:alphaModFix/>
          </a:blip>
          <a:srcRect b="0" l="0" r="0" t="0"/>
          <a:stretch/>
        </p:blipFill>
        <p:spPr>
          <a:xfrm>
            <a:off x="249250" y="1437866"/>
            <a:ext cx="4191000" cy="4714875"/>
          </a:xfrm>
          <a:prstGeom prst="rect">
            <a:avLst/>
          </a:prstGeom>
          <a:noFill/>
          <a:ln>
            <a:noFill/>
          </a:ln>
        </p:spPr>
      </p:pic>
      <p:pic>
        <p:nvPicPr>
          <p:cNvPr id="444" name="Google Shape;444;p29"/>
          <p:cNvPicPr preferRelativeResize="0"/>
          <p:nvPr/>
        </p:nvPicPr>
        <p:blipFill rotWithShape="1">
          <a:blip r:embed="rId4">
            <a:alphaModFix/>
          </a:blip>
          <a:srcRect b="0" l="0" r="0" t="0"/>
          <a:stretch/>
        </p:blipFill>
        <p:spPr>
          <a:xfrm>
            <a:off x="4478451" y="1437866"/>
            <a:ext cx="4191000" cy="4714875"/>
          </a:xfrm>
          <a:prstGeom prst="rect">
            <a:avLst/>
          </a:prstGeom>
          <a:noFill/>
          <a:ln>
            <a:noFill/>
          </a:ln>
        </p:spPr>
      </p:pic>
      <p:sp>
        <p:nvSpPr>
          <p:cNvPr id="445" name="Google Shape;445;p29"/>
          <p:cNvSpPr txBox="1"/>
          <p:nvPr/>
        </p:nvSpPr>
        <p:spPr>
          <a:xfrm>
            <a:off x="8823775" y="1549861"/>
            <a:ext cx="3244400" cy="443198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2"/>
              </a:buClr>
              <a:buSzPts val="1400"/>
              <a:buFont typeface="Arial"/>
              <a:buNone/>
            </a:pPr>
            <a:r>
              <a:rPr b="1" i="0" lang="en-US" sz="1400" u="none" cap="none" strike="noStrike">
                <a:solidFill>
                  <a:schemeClr val="dk2"/>
                </a:solidFill>
                <a:latin typeface="Arial"/>
                <a:ea typeface="Arial"/>
                <a:cs typeface="Arial"/>
                <a:sym typeface="Arial"/>
              </a:rPr>
              <a:t>Findings</a:t>
            </a:r>
            <a:endParaRPr/>
          </a:p>
          <a:p>
            <a:pPr indent="0" lvl="0" marL="0" marR="0" rtl="0" algn="l">
              <a:lnSpc>
                <a:spcPct val="100000"/>
              </a:lnSpc>
              <a:spcBef>
                <a:spcPts val="600"/>
              </a:spcBef>
              <a:spcAft>
                <a:spcPts val="0"/>
              </a:spcAft>
              <a:buClr>
                <a:schemeClr val="lt1"/>
              </a:buClr>
              <a:buSzPts val="1800"/>
              <a:buFont typeface="Arial"/>
              <a:buNone/>
            </a:pPr>
            <a:r>
              <a:rPr b="0" i="0" lang="en-US" sz="1800" u="none" cap="none" strike="noStrike">
                <a:solidFill>
                  <a:schemeClr val="lt1"/>
                </a:solidFill>
                <a:highlight>
                  <a:srgbClr val="009900"/>
                </a:highlight>
                <a:latin typeface="Arial"/>
                <a:ea typeface="Arial"/>
                <a:cs typeface="Arial"/>
                <a:sym typeface="Arial"/>
              </a:rPr>
              <a:t>Striping was found in the GOES-18 LST, because of the striping in the band 15 L1b data (bad/under-performing detectors): Fixed; </a:t>
            </a:r>
            <a:endParaRPr/>
          </a:p>
          <a:p>
            <a:pPr indent="0" lvl="0" marL="0" marR="0" rtl="0" algn="l">
              <a:lnSpc>
                <a:spcPct val="100000"/>
              </a:lnSpc>
              <a:spcBef>
                <a:spcPts val="60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Missing data blocks/data files have been found: Still occur occasionally;</a:t>
            </a:r>
            <a:endParaRPr/>
          </a:p>
          <a:p>
            <a:pPr indent="0" lvl="0" marL="0" marR="0" rtl="0" algn="l">
              <a:lnSpc>
                <a:spcPct val="100000"/>
              </a:lnSpc>
              <a:spcBef>
                <a:spcPts val="600"/>
              </a:spcBef>
              <a:spcAft>
                <a:spcPts val="0"/>
              </a:spcAft>
              <a:buClr>
                <a:schemeClr val="lt1"/>
              </a:buClr>
              <a:buSzPts val="1800"/>
              <a:buFont typeface="Arial"/>
              <a:buNone/>
            </a:pPr>
            <a:r>
              <a:rPr b="0" i="0" lang="en-US" sz="1800" u="none" cap="none" strike="noStrike">
                <a:solidFill>
                  <a:schemeClr val="lt1"/>
                </a:solidFill>
                <a:highlight>
                  <a:srgbClr val="009900"/>
                </a:highlight>
                <a:latin typeface="Arial"/>
                <a:ea typeface="Arial"/>
                <a:cs typeface="Arial"/>
                <a:sym typeface="Arial"/>
              </a:rPr>
              <a:t>Empty data files were found (all fill values): hours 21 and 22 April 25: Have not been observed since GOES-18 moved to “WEST”.</a:t>
            </a:r>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3"/>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p>
            <a:pPr indent="-461963" lvl="0" marL="461963" rtl="0" algn="l">
              <a:spcBef>
                <a:spcPts val="0"/>
              </a:spcBef>
              <a:spcAft>
                <a:spcPts val="0"/>
              </a:spcAft>
              <a:buNone/>
            </a:pPr>
            <a:r>
              <a:rPr lang="en-US"/>
              <a:t>PRODUCT OVERVIEW</a:t>
            </a:r>
            <a:endParaRPr/>
          </a:p>
        </p:txBody>
      </p:sp>
      <p:sp>
        <p:nvSpPr>
          <p:cNvPr id="151" name="Google Shape;151;p3"/>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
        <p:nvSpPr>
          <p:cNvPr id="152" name="Google Shape;152;p3"/>
          <p:cNvSpPr txBox="1"/>
          <p:nvPr>
            <p:ph idx="1" type="body"/>
          </p:nvPr>
        </p:nvSpPr>
        <p:spPr>
          <a:xfrm>
            <a:off x="1448027" y="3069434"/>
            <a:ext cx="7772400" cy="15001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888888"/>
              </a:buClr>
              <a:buSzPts val="2000"/>
              <a:buNone/>
            </a:pPr>
            <a:r>
              <a:rPr lang="en-US"/>
              <a:t>GOES-18 Land Surface Temperature Provisional PS-PVR</a:t>
            </a:r>
            <a:endParaRPr/>
          </a:p>
          <a:p>
            <a:pPr indent="0" lvl="0" marL="0" rtl="0" algn="l">
              <a:spcBef>
                <a:spcPts val="400"/>
              </a:spcBef>
              <a:spcAft>
                <a:spcPts val="0"/>
              </a:spcAft>
              <a:buClr>
                <a:srgbClr val="888888"/>
              </a:buClr>
              <a:buSzPts val="20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30"/>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Provisional Validation</a:t>
            </a:r>
            <a:endParaRPr/>
          </a:p>
        </p:txBody>
      </p:sp>
      <p:sp>
        <p:nvSpPr>
          <p:cNvPr id="451" name="Google Shape;451;p30"/>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graphicFrame>
        <p:nvGraphicFramePr>
          <p:cNvPr id="452" name="Google Shape;452;p30"/>
          <p:cNvGraphicFramePr/>
          <p:nvPr/>
        </p:nvGraphicFramePr>
        <p:xfrm>
          <a:off x="1303255" y="1557778"/>
          <a:ext cx="3000000" cy="3000000"/>
        </p:xfrm>
        <a:graphic>
          <a:graphicData uri="http://schemas.openxmlformats.org/drawingml/2006/table">
            <a:tbl>
              <a:tblPr>
                <a:noFill/>
                <a:tableStyleId>{B8FB1E82-60EB-4574-ADC4-439E856F5ADF}</a:tableStyleId>
              </a:tblPr>
              <a:tblGrid>
                <a:gridCol w="4815925"/>
                <a:gridCol w="4815925"/>
              </a:tblGrid>
              <a:tr h="568850">
                <a:tc>
                  <a:txBody>
                    <a:bodyPr/>
                    <a:lstStyle/>
                    <a:p>
                      <a:pPr indent="0" lvl="0" marL="0" marR="0" rtl="0" algn="ctr">
                        <a:lnSpc>
                          <a:spcPct val="100000"/>
                        </a:lnSpc>
                        <a:spcBef>
                          <a:spcPts val="0"/>
                        </a:spcBef>
                        <a:spcAft>
                          <a:spcPts val="0"/>
                        </a:spcAft>
                        <a:buClr>
                          <a:srgbClr val="000000"/>
                        </a:buClr>
                        <a:buSzPts val="700"/>
                        <a:buFont typeface="Arial"/>
                        <a:buNone/>
                      </a:pPr>
                      <a:r>
                        <a:rPr b="1" lang="en-US" sz="2800" u="none" cap="none" strike="noStrike">
                          <a:solidFill>
                            <a:srgbClr val="FFFFFF"/>
                          </a:solidFill>
                        </a:rPr>
                        <a:t>Preparation Activities</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b="1" lang="en-US" sz="2800" u="none" cap="none" strike="noStrike">
                          <a:solidFill>
                            <a:srgbClr val="FFFFFF"/>
                          </a:solidFill>
                        </a:rPr>
                        <a:t>Assessment</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1104225">
                <a:tc>
                  <a:txBody>
                    <a:bodyPr/>
                    <a:lstStyle/>
                    <a:p>
                      <a:pPr indent="0" lvl="0" marL="0" marR="0" rtl="0" algn="l">
                        <a:lnSpc>
                          <a:spcPct val="100000"/>
                        </a:lnSpc>
                        <a:spcBef>
                          <a:spcPts val="0"/>
                        </a:spcBef>
                        <a:spcAft>
                          <a:spcPts val="0"/>
                        </a:spcAft>
                        <a:buClr>
                          <a:srgbClr val="000000"/>
                        </a:buClr>
                        <a:buSzPts val="500"/>
                        <a:buFont typeface="Arial"/>
                        <a:buNone/>
                      </a:pPr>
                      <a:r>
                        <a:rPr b="0" i="0" lang="en-US" sz="2000" u="none" cap="none" strike="noStrike">
                          <a:solidFill>
                            <a:schemeClr val="dk1"/>
                          </a:solidFill>
                          <a:latin typeface="Calibri"/>
                          <a:ea typeface="Calibri"/>
                          <a:cs typeface="Calibri"/>
                          <a:sym typeface="Calibri"/>
                        </a:rPr>
                        <a:t>Validation activities are ongoing and the general research community is now encouraged to participate.</a:t>
                      </a:r>
                      <a:endParaRPr sz="20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500"/>
                        <a:buFont typeface="Arial"/>
                        <a:buNone/>
                      </a:pPr>
                      <a:r>
                        <a:rPr b="0" i="0" lang="en-US" sz="2000" u="none" cap="none" strike="noStrike">
                          <a:solidFill>
                            <a:schemeClr val="dk1"/>
                          </a:solidFill>
                          <a:latin typeface="Calibri"/>
                          <a:ea typeface="Calibri"/>
                          <a:cs typeface="Calibri"/>
                          <a:sym typeface="Calibri"/>
                        </a:rPr>
                        <a:t>Agree</a:t>
                      </a:r>
                      <a:endParaRPr sz="20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1438825">
                <a:tc>
                  <a:txBody>
                    <a:bodyPr/>
                    <a:lstStyle/>
                    <a:p>
                      <a:pPr indent="0" lvl="0" marL="0" marR="0" rtl="0" algn="l">
                        <a:lnSpc>
                          <a:spcPct val="100000"/>
                        </a:lnSpc>
                        <a:spcBef>
                          <a:spcPts val="0"/>
                        </a:spcBef>
                        <a:spcAft>
                          <a:spcPts val="0"/>
                        </a:spcAft>
                        <a:buClr>
                          <a:srgbClr val="000000"/>
                        </a:buClr>
                        <a:buSzPts val="500"/>
                        <a:buFont typeface="Arial"/>
                        <a:buNone/>
                      </a:pPr>
                      <a:r>
                        <a:rPr b="0" i="0" lang="en-US" sz="2000" u="none" cap="none" strike="noStrike">
                          <a:solidFill>
                            <a:schemeClr val="dk1"/>
                          </a:solidFill>
                          <a:latin typeface="Calibri"/>
                          <a:ea typeface="Calibri"/>
                          <a:cs typeface="Calibri"/>
                          <a:sym typeface="Calibri"/>
                        </a:rPr>
                        <a:t>Severe algorithm anomalies are identified and under analysis. Solutions to anomalies are in development and testing.</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500"/>
                        <a:buFont typeface="Arial"/>
                        <a:buNone/>
                      </a:pPr>
                      <a:r>
                        <a:rPr b="0" i="0" lang="en-US" sz="2000" u="none" cap="none" strike="noStrike">
                          <a:solidFill>
                            <a:schemeClr val="dk1"/>
                          </a:solidFill>
                          <a:latin typeface="Calibri"/>
                          <a:ea typeface="Calibri"/>
                          <a:cs typeface="Calibri"/>
                          <a:sym typeface="Calibri"/>
                        </a:rPr>
                        <a:t>No severe algorithm anomalies have been identified. </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769600">
                <a:tc>
                  <a:txBody>
                    <a:bodyPr/>
                    <a:lstStyle/>
                    <a:p>
                      <a:pPr indent="0" lvl="0" marL="0" marR="0" rtl="0" algn="l">
                        <a:lnSpc>
                          <a:spcPct val="100000"/>
                        </a:lnSpc>
                        <a:spcBef>
                          <a:spcPts val="0"/>
                        </a:spcBef>
                        <a:spcAft>
                          <a:spcPts val="0"/>
                        </a:spcAft>
                        <a:buClr>
                          <a:srgbClr val="000000"/>
                        </a:buClr>
                        <a:buSzPts val="500"/>
                        <a:buFont typeface="Arial"/>
                        <a:buNone/>
                      </a:pPr>
                      <a:r>
                        <a:rPr b="0" i="0" lang="en-US" sz="2000" u="none" cap="none" strike="noStrike">
                          <a:solidFill>
                            <a:schemeClr val="dk1"/>
                          </a:solidFill>
                          <a:latin typeface="Calibri"/>
                          <a:ea typeface="Calibri"/>
                          <a:cs typeface="Calibri"/>
                          <a:sym typeface="Calibri"/>
                        </a:rPr>
                        <a:t>Incremental product improvements may still be occurring.</a:t>
                      </a:r>
                      <a:endParaRPr sz="20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500"/>
                        <a:buFont typeface="Arial"/>
                        <a:buNone/>
                      </a:pPr>
                      <a:r>
                        <a:rPr b="0" i="0" lang="en-US" sz="2000" u="none" cap="none" strike="noStrike">
                          <a:solidFill>
                            <a:schemeClr val="dk1"/>
                          </a:solidFill>
                          <a:latin typeface="Calibri"/>
                          <a:ea typeface="Calibri"/>
                          <a:cs typeface="Calibri"/>
                          <a:sym typeface="Calibri"/>
                        </a:rPr>
                        <a:t>Incremental product improvements are expected.</a:t>
                      </a:r>
                      <a:endParaRPr sz="20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31"/>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Provisional Validation</a:t>
            </a:r>
            <a:endParaRPr/>
          </a:p>
        </p:txBody>
      </p:sp>
      <p:sp>
        <p:nvSpPr>
          <p:cNvPr id="458" name="Google Shape;458;p31"/>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graphicFrame>
        <p:nvGraphicFramePr>
          <p:cNvPr id="459" name="Google Shape;459;p31"/>
          <p:cNvGraphicFramePr/>
          <p:nvPr/>
        </p:nvGraphicFramePr>
        <p:xfrm>
          <a:off x="1752600" y="1219934"/>
          <a:ext cx="3000000" cy="3000000"/>
        </p:xfrm>
        <a:graphic>
          <a:graphicData uri="http://schemas.openxmlformats.org/drawingml/2006/table">
            <a:tbl>
              <a:tblPr>
                <a:noFill/>
                <a:tableStyleId>{B8FB1E82-60EB-4574-ADC4-439E856F5ADF}</a:tableStyleId>
              </a:tblPr>
              <a:tblGrid>
                <a:gridCol w="5715000"/>
                <a:gridCol w="2971800"/>
              </a:tblGrid>
              <a:tr h="409100">
                <a:tc>
                  <a:txBody>
                    <a:bodyPr/>
                    <a:lstStyle/>
                    <a:p>
                      <a:pPr indent="0" lvl="0" marL="0" marR="0" rtl="0" algn="ctr">
                        <a:lnSpc>
                          <a:spcPct val="100000"/>
                        </a:lnSpc>
                        <a:spcBef>
                          <a:spcPts val="0"/>
                        </a:spcBef>
                        <a:spcAft>
                          <a:spcPts val="0"/>
                        </a:spcAft>
                        <a:buClr>
                          <a:schemeClr val="lt1"/>
                        </a:buClr>
                        <a:buSzPts val="600"/>
                        <a:buFont typeface="Arial"/>
                        <a:buNone/>
                      </a:pPr>
                      <a:r>
                        <a:rPr b="1" lang="en-US" sz="2400" u="none" cap="none" strike="noStrike">
                          <a:solidFill>
                            <a:schemeClr val="lt1"/>
                          </a:solidFill>
                        </a:rPr>
                        <a:t>End State</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chemeClr val="lt1"/>
                        </a:buClr>
                        <a:buSzPts val="600"/>
                        <a:buFont typeface="Arial"/>
                        <a:buNone/>
                      </a:pPr>
                      <a:r>
                        <a:rPr b="1" lang="en-US" sz="2400" u="none" cap="none" strike="noStrike">
                          <a:solidFill>
                            <a:schemeClr val="lt1"/>
                          </a:solidFill>
                        </a:rPr>
                        <a:t>Assessment</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r>
              <a:tr h="655675">
                <a:tc>
                  <a:txBody>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dk1"/>
                          </a:solidFill>
                          <a:latin typeface="Calibri"/>
                          <a:ea typeface="Calibri"/>
                          <a:cs typeface="Calibri"/>
                          <a:sym typeface="Calibri"/>
                        </a:rPr>
                        <a:t>Product performance has been demonstrated through analysis of a small number of independent measurements obtained from select locations, periods, and associated ground truth or field campaign efforts.</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dk1"/>
                          </a:solidFill>
                          <a:latin typeface="Calibri"/>
                          <a:ea typeface="Calibri"/>
                          <a:cs typeface="Calibri"/>
                          <a:sym typeface="Calibri"/>
                        </a:rPr>
                        <a:t>This has been demonstrated.</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470750">
                <a:tc>
                  <a:txBody>
                    <a:bodyPr/>
                    <a:lstStyle/>
                    <a:p>
                      <a:pPr indent="0" lvl="0" marL="0" marR="0" rtl="0" algn="l">
                        <a:lnSpc>
                          <a:spcPct val="100000"/>
                        </a:lnSpc>
                        <a:spcBef>
                          <a:spcPts val="0"/>
                        </a:spcBef>
                        <a:spcAft>
                          <a:spcPts val="0"/>
                        </a:spcAft>
                        <a:buClr>
                          <a:srgbClr val="000000"/>
                        </a:buClr>
                        <a:buSzPts val="450"/>
                        <a:buFont typeface="Arial"/>
                        <a:buNone/>
                      </a:pPr>
                      <a:r>
                        <a:rPr b="0" i="0" lang="en-US" sz="1800" u="none" cap="none" strike="noStrike">
                          <a:solidFill>
                            <a:schemeClr val="dk1"/>
                          </a:solidFill>
                          <a:latin typeface="Calibri"/>
                          <a:ea typeface="Calibri"/>
                          <a:cs typeface="Calibri"/>
                          <a:sym typeface="Calibri"/>
                        </a:rPr>
                        <a:t>Product analysis is sufficient to communicate product performance to users relative to expectations (Performance Baseline).</a:t>
                      </a:r>
                      <a:endParaRPr sz="18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450"/>
                        <a:buFont typeface="Arial"/>
                        <a:buNone/>
                      </a:pPr>
                      <a:r>
                        <a:rPr b="0" i="0" lang="en-US" sz="1800" u="none" cap="none" strike="noStrike">
                          <a:solidFill>
                            <a:schemeClr val="dk1"/>
                          </a:solidFill>
                          <a:latin typeface="Calibri"/>
                          <a:ea typeface="Calibri"/>
                          <a:cs typeface="Calibri"/>
                          <a:sym typeface="Calibri"/>
                        </a:rPr>
                        <a:t>This has been communicated</a:t>
                      </a:r>
                      <a:r>
                        <a:rPr b="0" i="0" lang="en-US" sz="1800" u="none" cap="none" strike="noStrike">
                          <a:solidFill>
                            <a:schemeClr val="dk1"/>
                          </a:solidFill>
                          <a:latin typeface="Calibri"/>
                          <a:ea typeface="Calibri"/>
                          <a:cs typeface="Calibri"/>
                          <a:sym typeface="Calibri"/>
                        </a:rPr>
                        <a:t> in PS-PVR.</a:t>
                      </a:r>
                      <a:endParaRPr sz="18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840600">
                <a:tc>
                  <a:txBody>
                    <a:bodyPr/>
                    <a:lstStyle/>
                    <a:p>
                      <a:pPr indent="0" lvl="0" marL="0" marR="0" rtl="0" algn="l">
                        <a:lnSpc>
                          <a:spcPct val="100000"/>
                        </a:lnSpc>
                        <a:spcBef>
                          <a:spcPts val="0"/>
                        </a:spcBef>
                        <a:spcAft>
                          <a:spcPts val="0"/>
                        </a:spcAft>
                        <a:buClr>
                          <a:srgbClr val="000000"/>
                        </a:buClr>
                        <a:buSzPts val="450"/>
                        <a:buFont typeface="Arial"/>
                        <a:buNone/>
                      </a:pPr>
                      <a:r>
                        <a:rPr b="0" i="0" lang="en-US" sz="1800" u="none" cap="none" strike="noStrike">
                          <a:solidFill>
                            <a:schemeClr val="dk1"/>
                          </a:solidFill>
                          <a:latin typeface="Calibri"/>
                          <a:ea typeface="Calibri"/>
                          <a:cs typeface="Calibri"/>
                          <a:sym typeface="Calibri"/>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450"/>
                        <a:buFont typeface="Arial"/>
                        <a:buNone/>
                      </a:pPr>
                      <a:r>
                        <a:rPr b="0" i="0" lang="en-US" sz="1800" u="none" cap="none" strike="noStrike">
                          <a:solidFill>
                            <a:schemeClr val="dk1"/>
                          </a:solidFill>
                          <a:latin typeface="Calibri"/>
                          <a:ea typeface="Calibri"/>
                          <a:cs typeface="Calibri"/>
                          <a:sym typeface="Calibri"/>
                        </a:rPr>
                        <a:t>These</a:t>
                      </a:r>
                      <a:r>
                        <a:rPr b="0" i="0" lang="en-US" sz="1800" u="none" cap="none" strike="noStrike">
                          <a:solidFill>
                            <a:schemeClr val="dk1"/>
                          </a:solidFill>
                          <a:latin typeface="Calibri"/>
                          <a:ea typeface="Calibri"/>
                          <a:cs typeface="Calibri"/>
                          <a:sym typeface="Calibri"/>
                        </a:rPr>
                        <a:t> are documented in this slide and will be documented in a separate  report.</a:t>
                      </a:r>
                      <a:endParaRPr b="0" i="0" sz="1800" u="none" cap="none" strike="noStrike">
                        <a:solidFill>
                          <a:schemeClr val="dk1"/>
                        </a:solidFill>
                        <a:latin typeface="Calibri"/>
                        <a:ea typeface="Calibri"/>
                        <a:cs typeface="Calibri"/>
                        <a:sym typeface="Calibri"/>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409100">
                <a:tc>
                  <a:txBody>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dk1"/>
                          </a:solidFill>
                          <a:latin typeface="Calibri"/>
                          <a:ea typeface="Calibri"/>
                          <a:cs typeface="Calibri"/>
                          <a:sym typeface="Calibri"/>
                        </a:rPr>
                        <a:t>Testing has been fully documented.</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dk1"/>
                          </a:solidFill>
                          <a:latin typeface="Calibri"/>
                          <a:ea typeface="Calibri"/>
                          <a:cs typeface="Calibri"/>
                          <a:sym typeface="Calibri"/>
                        </a:rPr>
                        <a:t>Testing will be documented </a:t>
                      </a:r>
                      <a:r>
                        <a:rPr b="0" i="0" lang="en-US" sz="1800" u="none" cap="none" strike="noStrike">
                          <a:solidFill>
                            <a:schemeClr val="dk1"/>
                          </a:solidFill>
                          <a:latin typeface="Calibri"/>
                          <a:ea typeface="Calibri"/>
                          <a:cs typeface="Calibri"/>
                          <a:sym typeface="Calibri"/>
                        </a:rPr>
                        <a:t>in a PLPT Report.</a:t>
                      </a:r>
                      <a:endParaRPr b="0" i="0" sz="1800" u="none" cap="none" strike="noStrike">
                        <a:solidFill>
                          <a:schemeClr val="dk1"/>
                        </a:solidFill>
                        <a:latin typeface="Calibri"/>
                        <a:ea typeface="Calibri"/>
                        <a:cs typeface="Calibri"/>
                        <a:sym typeface="Calibri"/>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470750">
                <a:tc>
                  <a:txBody>
                    <a:bodyPr/>
                    <a:lstStyle/>
                    <a:p>
                      <a:pPr indent="0" lvl="0" marL="0" marR="0" rtl="0" algn="l">
                        <a:lnSpc>
                          <a:spcPct val="100000"/>
                        </a:lnSpc>
                        <a:spcBef>
                          <a:spcPts val="0"/>
                        </a:spcBef>
                        <a:spcAft>
                          <a:spcPts val="0"/>
                        </a:spcAft>
                        <a:buClr>
                          <a:srgbClr val="000000"/>
                        </a:buClr>
                        <a:buSzPts val="450"/>
                        <a:buFont typeface="Arial"/>
                        <a:buNone/>
                      </a:pPr>
                      <a:r>
                        <a:rPr b="0" i="0" lang="en-US" sz="1800" u="none" cap="none" strike="noStrike">
                          <a:solidFill>
                            <a:schemeClr val="dk1"/>
                          </a:solidFill>
                          <a:latin typeface="Calibri"/>
                          <a:ea typeface="Calibri"/>
                          <a:cs typeface="Calibri"/>
                          <a:sym typeface="Calibri"/>
                        </a:rPr>
                        <a:t>Product is ready for operational use and for use in comprehensive cal/val activities and product optimization.</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450"/>
                        <a:buFont typeface="Arial"/>
                        <a:buNone/>
                      </a:pPr>
                      <a:r>
                        <a:rPr b="0" i="0" lang="en-US" sz="1800" u="none" cap="none" strike="noStrike">
                          <a:solidFill>
                            <a:schemeClr val="dk1"/>
                          </a:solidFill>
                          <a:latin typeface="Calibri"/>
                          <a:ea typeface="Calibri"/>
                          <a:cs typeface="Calibri"/>
                          <a:sym typeface="Calibri"/>
                        </a:rPr>
                        <a:t>Agree</a:t>
                      </a:r>
                      <a:endParaRPr b="0" i="0" sz="1800" u="none" cap="none" strike="noStrike">
                        <a:solidFill>
                          <a:schemeClr val="dk1"/>
                        </a:solidFill>
                        <a:latin typeface="Calibri"/>
                        <a:ea typeface="Calibri"/>
                        <a:cs typeface="Calibri"/>
                        <a:sym typeface="Calibri"/>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32"/>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Recommendation</a:t>
            </a:r>
            <a:endParaRPr/>
          </a:p>
        </p:txBody>
      </p:sp>
      <p:sp>
        <p:nvSpPr>
          <p:cNvPr id="465" name="Google Shape;465;p32"/>
          <p:cNvSpPr txBox="1"/>
          <p:nvPr>
            <p:ph idx="1" type="body"/>
          </p:nvPr>
        </p:nvSpPr>
        <p:spPr>
          <a:xfrm>
            <a:off x="609600" y="1465263"/>
            <a:ext cx="10972800" cy="452596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3200"/>
              <a:buChar char="❖"/>
            </a:pPr>
            <a:r>
              <a:rPr lang="en-US"/>
              <a:t>The Land Surface Temperature Science Team believes that the GOES-18 LST L2 product has met the Provisional Maturity criteria defined by the GOES-R Program and should be declared provisional.</a:t>
            </a:r>
            <a:endParaRPr/>
          </a:p>
          <a:p>
            <a:pPr indent="-139700" lvl="0" marL="342900" rtl="0" algn="l">
              <a:spcBef>
                <a:spcPts val="640"/>
              </a:spcBef>
              <a:spcAft>
                <a:spcPts val="0"/>
              </a:spcAft>
              <a:buClr>
                <a:schemeClr val="lt1"/>
              </a:buClr>
              <a:buSzPts val="3200"/>
              <a:buNone/>
            </a:pPr>
            <a:r>
              <a:t/>
            </a:r>
            <a:endParaRPr/>
          </a:p>
        </p:txBody>
      </p:sp>
      <p:sp>
        <p:nvSpPr>
          <p:cNvPr id="466" name="Google Shape;466;p32"/>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33"/>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p>
            <a:pPr indent="-461963" lvl="0" marL="461963" rtl="0" algn="l">
              <a:spcBef>
                <a:spcPts val="0"/>
              </a:spcBef>
              <a:spcAft>
                <a:spcPts val="0"/>
              </a:spcAft>
              <a:buNone/>
            </a:pPr>
            <a:r>
              <a:rPr lang="en-US"/>
              <a:t>PATH TO FULL VALIDATION MATURITY</a:t>
            </a:r>
            <a:endParaRPr/>
          </a:p>
        </p:txBody>
      </p:sp>
      <p:sp>
        <p:nvSpPr>
          <p:cNvPr id="473" name="Google Shape;473;p33"/>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474" name="Google Shape;474;p33"/>
          <p:cNvSpPr txBox="1"/>
          <p:nvPr>
            <p:ph idx="1" type="body"/>
          </p:nvPr>
        </p:nvSpPr>
        <p:spPr>
          <a:xfrm>
            <a:off x="1448027" y="3069434"/>
            <a:ext cx="7772400" cy="15001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888888"/>
              </a:buClr>
              <a:buSzPts val="2000"/>
              <a:buNone/>
            </a:pPr>
            <a:r>
              <a:rPr lang="en-US"/>
              <a:t>GOES-18 Land Surface Temperature Provisional PS-PVR</a:t>
            </a:r>
            <a:endParaRPr/>
          </a:p>
          <a:p>
            <a:pPr indent="0" lvl="0" marL="0" rtl="0" algn="l">
              <a:spcBef>
                <a:spcPts val="400"/>
              </a:spcBef>
              <a:spcAft>
                <a:spcPts val="0"/>
              </a:spcAft>
              <a:buClr>
                <a:srgbClr val="888888"/>
              </a:buClr>
              <a:buSzPts val="200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34"/>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Path to Full Validation Maturity</a:t>
            </a:r>
            <a:endParaRPr/>
          </a:p>
        </p:txBody>
      </p:sp>
      <p:sp>
        <p:nvSpPr>
          <p:cNvPr id="480" name="Google Shape;480;p34"/>
          <p:cNvSpPr txBox="1"/>
          <p:nvPr>
            <p:ph idx="1" type="body"/>
          </p:nvPr>
        </p:nvSpPr>
        <p:spPr>
          <a:xfrm>
            <a:off x="609600" y="1465263"/>
            <a:ext cx="10972800" cy="452596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3200"/>
              <a:buChar char="❖"/>
            </a:pPr>
            <a:r>
              <a:rPr lang="en-US"/>
              <a:t>We expected to carry out the same activities for the full validation maturity</a:t>
            </a:r>
            <a:endParaRPr/>
          </a:p>
          <a:p>
            <a:pPr indent="-342900" lvl="0" marL="342900" rtl="0" algn="l">
              <a:spcBef>
                <a:spcPts val="640"/>
              </a:spcBef>
              <a:spcAft>
                <a:spcPts val="0"/>
              </a:spcAft>
              <a:buClr>
                <a:schemeClr val="lt1"/>
              </a:buClr>
              <a:buSzPts val="3200"/>
              <a:buChar char="❖"/>
            </a:pPr>
            <a:r>
              <a:rPr lang="en-US"/>
              <a:t>All major issues have been addressed</a:t>
            </a:r>
            <a:endParaRPr/>
          </a:p>
          <a:p>
            <a:pPr indent="-342900" lvl="0" marL="342900" rtl="0" algn="l">
              <a:spcBef>
                <a:spcPts val="640"/>
              </a:spcBef>
              <a:spcAft>
                <a:spcPts val="0"/>
              </a:spcAft>
              <a:buClr>
                <a:schemeClr val="lt1"/>
              </a:buClr>
              <a:buSzPts val="3200"/>
              <a:buChar char="❖"/>
            </a:pPr>
            <a:r>
              <a:rPr lang="en-US"/>
              <a:t>Minor issues:</a:t>
            </a:r>
            <a:endParaRPr/>
          </a:p>
          <a:p>
            <a:pPr indent="-285750" lvl="1" marL="742950" rtl="0" algn="l">
              <a:spcBef>
                <a:spcPts val="560"/>
              </a:spcBef>
              <a:spcAft>
                <a:spcPts val="0"/>
              </a:spcAft>
              <a:buClr>
                <a:schemeClr val="lt1"/>
              </a:buClr>
              <a:buSzPts val="2800"/>
              <a:buChar char="–"/>
            </a:pPr>
            <a:r>
              <a:rPr lang="en-US"/>
              <a:t>The daily/monthly emissivity data is considered to be used in LST retrieval for GOES satellites</a:t>
            </a:r>
            <a:endParaRPr/>
          </a:p>
          <a:p>
            <a:pPr indent="-285750" lvl="1" marL="742950" rtl="0" algn="l">
              <a:spcBef>
                <a:spcPts val="560"/>
              </a:spcBef>
              <a:spcAft>
                <a:spcPts val="0"/>
              </a:spcAft>
              <a:buClr>
                <a:schemeClr val="lt1"/>
              </a:buClr>
              <a:buSzPts val="2800"/>
              <a:buChar char="–"/>
            </a:pPr>
            <a:r>
              <a:rPr lang="en-US"/>
              <a:t>Some users prefer higher temporal resolution over an hourly product</a:t>
            </a:r>
            <a:endParaRPr/>
          </a:p>
          <a:p>
            <a:pPr indent="-342900" lvl="0" marL="342900" rtl="0" algn="l">
              <a:spcBef>
                <a:spcPts val="640"/>
              </a:spcBef>
              <a:spcAft>
                <a:spcPts val="0"/>
              </a:spcAft>
              <a:buClr>
                <a:schemeClr val="lt1"/>
              </a:buClr>
              <a:buSzPts val="3200"/>
              <a:buChar char="❖"/>
            </a:pPr>
            <a:r>
              <a:rPr lang="en-US"/>
              <a:t>No risks have been identified</a:t>
            </a:r>
            <a:endParaRPr/>
          </a:p>
          <a:p>
            <a:pPr indent="-139700" lvl="0" marL="342900" rtl="0" algn="l">
              <a:spcBef>
                <a:spcPts val="640"/>
              </a:spcBef>
              <a:spcAft>
                <a:spcPts val="0"/>
              </a:spcAft>
              <a:buClr>
                <a:schemeClr val="lt1"/>
              </a:buClr>
              <a:buSzPts val="3200"/>
              <a:buNone/>
            </a:pPr>
            <a:r>
              <a:t/>
            </a:r>
            <a:endParaRPr/>
          </a:p>
        </p:txBody>
      </p:sp>
      <p:sp>
        <p:nvSpPr>
          <p:cNvPr id="481" name="Google Shape;481;p34"/>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5"/>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p>
            <a:pPr indent="-461963" lvl="0" marL="461963" rtl="0" algn="l">
              <a:spcBef>
                <a:spcPts val="0"/>
              </a:spcBef>
              <a:spcAft>
                <a:spcPts val="0"/>
              </a:spcAft>
              <a:buNone/>
            </a:pPr>
            <a:r>
              <a:rPr lang="en-US"/>
              <a:t>SUMMARY AND RECOMMENDATIONS</a:t>
            </a:r>
            <a:endParaRPr/>
          </a:p>
        </p:txBody>
      </p:sp>
      <p:sp>
        <p:nvSpPr>
          <p:cNvPr id="488" name="Google Shape;488;p35"/>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489" name="Google Shape;489;p35"/>
          <p:cNvSpPr txBox="1"/>
          <p:nvPr>
            <p:ph idx="1" type="body"/>
          </p:nvPr>
        </p:nvSpPr>
        <p:spPr>
          <a:xfrm>
            <a:off x="1448027" y="3069434"/>
            <a:ext cx="7772400" cy="15001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888888"/>
              </a:buClr>
              <a:buSzPts val="2000"/>
              <a:buNone/>
            </a:pPr>
            <a:r>
              <a:rPr lang="en-US"/>
              <a:t>GOES-18 Land Surface Temperature Provisional PS-PVR</a:t>
            </a:r>
            <a:endParaRPr/>
          </a:p>
          <a:p>
            <a:pPr indent="0" lvl="0" marL="0" rtl="0" algn="l">
              <a:spcBef>
                <a:spcPts val="400"/>
              </a:spcBef>
              <a:spcAft>
                <a:spcPts val="0"/>
              </a:spcAft>
              <a:buClr>
                <a:srgbClr val="888888"/>
              </a:buClr>
              <a:buSzPts val="20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36"/>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Summary and Recommendations</a:t>
            </a:r>
            <a:endParaRPr/>
          </a:p>
        </p:txBody>
      </p:sp>
      <p:sp>
        <p:nvSpPr>
          <p:cNvPr id="495" name="Google Shape;495;p36"/>
          <p:cNvSpPr txBox="1"/>
          <p:nvPr>
            <p:ph idx="1" type="body"/>
          </p:nvPr>
        </p:nvSpPr>
        <p:spPr>
          <a:xfrm>
            <a:off x="609600" y="1465263"/>
            <a:ext cx="10972800" cy="452596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800"/>
              <a:buChar char="❖"/>
            </a:pPr>
            <a:r>
              <a:rPr lang="en-US" sz="2800"/>
              <a:t>The AWG Land Surface Temperature team recommends that the GOES-18 LST product be transitioned to Provisional status</a:t>
            </a:r>
            <a:endParaRPr/>
          </a:p>
          <a:p>
            <a:pPr indent="-342900" lvl="0" marL="342900" rtl="0" algn="l">
              <a:spcBef>
                <a:spcPts val="560"/>
              </a:spcBef>
              <a:spcAft>
                <a:spcPts val="0"/>
              </a:spcAft>
              <a:buClr>
                <a:schemeClr val="lt1"/>
              </a:buClr>
              <a:buSzPts val="2800"/>
              <a:buChar char="❖"/>
            </a:pPr>
            <a:r>
              <a:rPr lang="en-US" sz="2800"/>
              <a:t>Qualitative assessment of the GOES-18 LST</a:t>
            </a:r>
            <a:endParaRPr/>
          </a:p>
          <a:p>
            <a:pPr indent="-285750" lvl="1" marL="742950" rtl="0" algn="l">
              <a:spcBef>
                <a:spcPts val="480"/>
              </a:spcBef>
              <a:spcAft>
                <a:spcPts val="0"/>
              </a:spcAft>
              <a:buClr>
                <a:schemeClr val="lt1"/>
              </a:buClr>
              <a:buSzPts val="2400"/>
              <a:buChar char="–"/>
            </a:pPr>
            <a:r>
              <a:rPr lang="en-US" sz="2400"/>
              <a:t> No major issue</a:t>
            </a:r>
            <a:endParaRPr/>
          </a:p>
          <a:p>
            <a:pPr indent="-285750" lvl="1" marL="742950" rtl="0" algn="l">
              <a:spcBef>
                <a:spcPts val="480"/>
              </a:spcBef>
              <a:spcAft>
                <a:spcPts val="0"/>
              </a:spcAft>
              <a:buClr>
                <a:schemeClr val="lt1"/>
              </a:buClr>
              <a:buSzPts val="2400"/>
              <a:buChar char="–"/>
            </a:pPr>
            <a:r>
              <a:rPr lang="en-US" sz="2400"/>
              <a:t>Good agreement with GOES-17 LST</a:t>
            </a:r>
            <a:endParaRPr/>
          </a:p>
          <a:p>
            <a:pPr indent="-342900" lvl="0" marL="342900" rtl="0" algn="l">
              <a:spcBef>
                <a:spcPts val="560"/>
              </a:spcBef>
              <a:spcAft>
                <a:spcPts val="0"/>
              </a:spcAft>
              <a:buClr>
                <a:schemeClr val="lt1"/>
              </a:buClr>
              <a:buSzPts val="2800"/>
              <a:buChar char="❖"/>
            </a:pPr>
            <a:r>
              <a:rPr lang="en-US" sz="2800"/>
              <a:t>Quantitative assessment of GOES-17 LST</a:t>
            </a:r>
            <a:endParaRPr/>
          </a:p>
          <a:p>
            <a:pPr indent="-285750" lvl="1" marL="742950" rtl="0" algn="l">
              <a:spcBef>
                <a:spcPts val="480"/>
              </a:spcBef>
              <a:spcAft>
                <a:spcPts val="0"/>
              </a:spcAft>
              <a:buClr>
                <a:schemeClr val="lt1"/>
              </a:buClr>
              <a:buSzPts val="2400"/>
              <a:buChar char="–"/>
            </a:pPr>
            <a:r>
              <a:rPr lang="en-US" sz="2400"/>
              <a:t>Validation results with all in-situ networks easily met the mission requirement</a:t>
            </a:r>
            <a:endParaRPr/>
          </a:p>
          <a:p>
            <a:pPr indent="-285750" lvl="1" marL="742950" rtl="0" algn="l">
              <a:spcBef>
                <a:spcPts val="480"/>
              </a:spcBef>
              <a:spcAft>
                <a:spcPts val="0"/>
              </a:spcAft>
              <a:buClr>
                <a:schemeClr val="lt1"/>
              </a:buClr>
              <a:buSzPts val="2400"/>
              <a:buChar char="–"/>
            </a:pPr>
            <a:r>
              <a:rPr lang="en-US" sz="2400"/>
              <a:t>GOES-18 FD and CONUS LSTs are in good agreement with its GOES-17 counterpart</a:t>
            </a:r>
            <a:endParaRPr/>
          </a:p>
          <a:p>
            <a:pPr indent="-139700" lvl="0" marL="342900" rtl="0" algn="l">
              <a:spcBef>
                <a:spcPts val="640"/>
              </a:spcBef>
              <a:spcAft>
                <a:spcPts val="0"/>
              </a:spcAft>
              <a:buClr>
                <a:schemeClr val="lt1"/>
              </a:buClr>
              <a:buSzPts val="3200"/>
              <a:buNone/>
            </a:pPr>
            <a:r>
              <a:t/>
            </a:r>
            <a:endParaRPr/>
          </a:p>
        </p:txBody>
      </p:sp>
      <p:sp>
        <p:nvSpPr>
          <p:cNvPr id="496" name="Google Shape;496;p36"/>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37"/>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p>
            <a:pPr indent="-461963" lvl="0" marL="461963" rtl="0" algn="l">
              <a:spcBef>
                <a:spcPts val="0"/>
              </a:spcBef>
              <a:spcAft>
                <a:spcPts val="0"/>
              </a:spcAft>
              <a:buNone/>
            </a:pPr>
            <a:r>
              <a:rPr lang="en-US"/>
              <a:t>BACKUP</a:t>
            </a:r>
            <a:endParaRPr/>
          </a:p>
        </p:txBody>
      </p:sp>
      <p:sp>
        <p:nvSpPr>
          <p:cNvPr id="503" name="Google Shape;503;p37"/>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504" name="Google Shape;504;p37"/>
          <p:cNvSpPr txBox="1"/>
          <p:nvPr>
            <p:ph idx="1" type="body"/>
          </p:nvPr>
        </p:nvSpPr>
        <p:spPr>
          <a:xfrm>
            <a:off x="1448027" y="3069434"/>
            <a:ext cx="7772400" cy="15001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888888"/>
              </a:buClr>
              <a:buSzPts val="2000"/>
              <a:buNone/>
            </a:pPr>
            <a:r>
              <a:rPr lang="en-US"/>
              <a:t>GOES-18 Land Surface Temperature Provisional PS-PVR</a:t>
            </a:r>
            <a:endParaRPr/>
          </a:p>
          <a:p>
            <a:pPr indent="0" lvl="0" marL="0" rtl="0" algn="l">
              <a:spcBef>
                <a:spcPts val="400"/>
              </a:spcBef>
              <a:spcAft>
                <a:spcPts val="0"/>
              </a:spcAft>
              <a:buClr>
                <a:srgbClr val="888888"/>
              </a:buClr>
              <a:buSzPts val="20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8"/>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Detailed CONUS LST validation Results</a:t>
            </a:r>
            <a:endParaRPr/>
          </a:p>
        </p:txBody>
      </p:sp>
      <p:sp>
        <p:nvSpPr>
          <p:cNvPr id="510" name="Google Shape;510;p38"/>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pic>
        <p:nvPicPr>
          <p:cNvPr id="511" name="Google Shape;511;p38"/>
          <p:cNvPicPr preferRelativeResize="0"/>
          <p:nvPr/>
        </p:nvPicPr>
        <p:blipFill rotWithShape="1">
          <a:blip r:embed="rId3">
            <a:alphaModFix/>
          </a:blip>
          <a:srcRect b="0" l="0" r="0" t="0"/>
          <a:stretch/>
        </p:blipFill>
        <p:spPr>
          <a:xfrm>
            <a:off x="1059726" y="1724739"/>
            <a:ext cx="4114808" cy="4114808"/>
          </a:xfrm>
          <a:prstGeom prst="rect">
            <a:avLst/>
          </a:prstGeom>
          <a:noFill/>
          <a:ln>
            <a:noFill/>
          </a:ln>
        </p:spPr>
      </p:pic>
      <p:pic>
        <p:nvPicPr>
          <p:cNvPr id="512" name="Google Shape;512;p38"/>
          <p:cNvPicPr preferRelativeResize="0"/>
          <p:nvPr/>
        </p:nvPicPr>
        <p:blipFill rotWithShape="1">
          <a:blip r:embed="rId4">
            <a:alphaModFix/>
          </a:blip>
          <a:srcRect b="0" l="0" r="0" t="0"/>
          <a:stretch/>
        </p:blipFill>
        <p:spPr>
          <a:xfrm>
            <a:off x="6434577" y="1724739"/>
            <a:ext cx="4114808" cy="4114808"/>
          </a:xfrm>
          <a:prstGeom prst="rect">
            <a:avLst/>
          </a:prstGeom>
          <a:noFill/>
          <a:ln>
            <a:noFill/>
          </a:ln>
        </p:spPr>
      </p:pic>
      <p:sp>
        <p:nvSpPr>
          <p:cNvPr id="513" name="Google Shape;513;p38"/>
          <p:cNvSpPr txBox="1"/>
          <p:nvPr/>
        </p:nvSpPr>
        <p:spPr>
          <a:xfrm>
            <a:off x="2243578" y="1270566"/>
            <a:ext cx="2384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SURFRAD</a:t>
            </a:r>
            <a:endParaRPr/>
          </a:p>
        </p:txBody>
      </p:sp>
      <p:sp>
        <p:nvSpPr>
          <p:cNvPr id="514" name="Google Shape;514;p38"/>
          <p:cNvSpPr txBox="1"/>
          <p:nvPr/>
        </p:nvSpPr>
        <p:spPr>
          <a:xfrm>
            <a:off x="7563441" y="1270566"/>
            <a:ext cx="28082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NEON</a:t>
            </a:r>
            <a:endParaRPr b="1" i="0" sz="1800" u="none" cap="none" strike="noStrike">
              <a:solidFill>
                <a:srgbClr val="E36C09"/>
              </a:solidFill>
              <a:latin typeface="Arial"/>
              <a:ea typeface="Arial"/>
              <a:cs typeface="Arial"/>
              <a:sym typeface="Arial"/>
            </a:endParaRPr>
          </a:p>
        </p:txBody>
      </p:sp>
      <p:sp>
        <p:nvSpPr>
          <p:cNvPr id="515" name="Google Shape;515;p38"/>
          <p:cNvSpPr txBox="1"/>
          <p:nvPr/>
        </p:nvSpPr>
        <p:spPr>
          <a:xfrm>
            <a:off x="764304" y="6292852"/>
            <a:ext cx="10369485" cy="307777"/>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400"/>
              <a:buFont typeface="Arial"/>
              <a:buNone/>
            </a:pPr>
            <a:r>
              <a:rPr b="1" i="0" lang="en-US" sz="1400" u="none" cap="none" strike="noStrike">
                <a:solidFill>
                  <a:srgbClr val="E36C09"/>
                </a:solidFill>
                <a:latin typeface="Arial"/>
                <a:ea typeface="Arial"/>
                <a:cs typeface="Arial"/>
                <a:sym typeface="Arial"/>
              </a:rPr>
              <a:t>CONUS does not have coverage over ARM sites.</a:t>
            </a:r>
            <a:endParaRPr b="1" i="0" sz="1400" u="none" cap="none" strike="noStrike">
              <a:solidFill>
                <a:srgbClr val="E36C09"/>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39"/>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Detailed MESO LST validation Results</a:t>
            </a:r>
            <a:endParaRPr/>
          </a:p>
        </p:txBody>
      </p:sp>
      <p:sp>
        <p:nvSpPr>
          <p:cNvPr id="521" name="Google Shape;521;p39"/>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pic>
        <p:nvPicPr>
          <p:cNvPr id="522" name="Google Shape;522;p39"/>
          <p:cNvPicPr preferRelativeResize="0"/>
          <p:nvPr/>
        </p:nvPicPr>
        <p:blipFill rotWithShape="1">
          <a:blip r:embed="rId3">
            <a:alphaModFix/>
          </a:blip>
          <a:srcRect b="0" l="0" r="0" t="0"/>
          <a:stretch/>
        </p:blipFill>
        <p:spPr>
          <a:xfrm>
            <a:off x="186174" y="1724739"/>
            <a:ext cx="4114808" cy="4114808"/>
          </a:xfrm>
          <a:prstGeom prst="rect">
            <a:avLst/>
          </a:prstGeom>
          <a:noFill/>
          <a:ln>
            <a:noFill/>
          </a:ln>
        </p:spPr>
      </p:pic>
      <p:pic>
        <p:nvPicPr>
          <p:cNvPr id="523" name="Google Shape;523;p39"/>
          <p:cNvPicPr preferRelativeResize="0"/>
          <p:nvPr/>
        </p:nvPicPr>
        <p:blipFill rotWithShape="1">
          <a:blip r:embed="rId4">
            <a:alphaModFix/>
          </a:blip>
          <a:srcRect b="0" l="0" r="0" t="0"/>
          <a:stretch/>
        </p:blipFill>
        <p:spPr>
          <a:xfrm>
            <a:off x="4105002" y="1724739"/>
            <a:ext cx="4114808" cy="4114808"/>
          </a:xfrm>
          <a:prstGeom prst="rect">
            <a:avLst/>
          </a:prstGeom>
          <a:noFill/>
          <a:ln>
            <a:noFill/>
          </a:ln>
        </p:spPr>
      </p:pic>
      <p:sp>
        <p:nvSpPr>
          <p:cNvPr id="524" name="Google Shape;524;p39"/>
          <p:cNvSpPr txBox="1"/>
          <p:nvPr/>
        </p:nvSpPr>
        <p:spPr>
          <a:xfrm>
            <a:off x="2243578" y="1270566"/>
            <a:ext cx="2384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SURFRAD</a:t>
            </a:r>
            <a:endParaRPr/>
          </a:p>
        </p:txBody>
      </p:sp>
      <p:sp>
        <p:nvSpPr>
          <p:cNvPr id="525" name="Google Shape;525;p39"/>
          <p:cNvSpPr txBox="1"/>
          <p:nvPr/>
        </p:nvSpPr>
        <p:spPr>
          <a:xfrm>
            <a:off x="9544641" y="1313421"/>
            <a:ext cx="28082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NEON</a:t>
            </a:r>
            <a:endParaRPr/>
          </a:p>
        </p:txBody>
      </p:sp>
      <p:pic>
        <p:nvPicPr>
          <p:cNvPr id="526" name="Google Shape;526;p39"/>
          <p:cNvPicPr preferRelativeResize="0"/>
          <p:nvPr/>
        </p:nvPicPr>
        <p:blipFill rotWithShape="1">
          <a:blip r:embed="rId4">
            <a:alphaModFix/>
          </a:blip>
          <a:srcRect b="0" l="0" r="0" t="0"/>
          <a:stretch/>
        </p:blipFill>
        <p:spPr>
          <a:xfrm>
            <a:off x="8006450" y="1724739"/>
            <a:ext cx="4114808" cy="4114808"/>
          </a:xfrm>
          <a:prstGeom prst="rect">
            <a:avLst/>
          </a:prstGeom>
          <a:noFill/>
          <a:ln>
            <a:noFill/>
          </a:ln>
        </p:spPr>
      </p:pic>
      <p:sp>
        <p:nvSpPr>
          <p:cNvPr id="527" name="Google Shape;527;p39"/>
          <p:cNvSpPr txBox="1"/>
          <p:nvPr/>
        </p:nvSpPr>
        <p:spPr>
          <a:xfrm>
            <a:off x="5682463" y="1270566"/>
            <a:ext cx="28082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36C09"/>
              </a:buClr>
              <a:buSzPts val="1800"/>
              <a:buFont typeface="Arial"/>
              <a:buNone/>
            </a:pPr>
            <a:r>
              <a:rPr b="1" i="0" lang="en-US" sz="1800" u="none" cap="none" strike="noStrike">
                <a:solidFill>
                  <a:srgbClr val="E36C09"/>
                </a:solidFill>
                <a:latin typeface="Arial"/>
                <a:ea typeface="Arial"/>
                <a:cs typeface="Arial"/>
                <a:sym typeface="Arial"/>
              </a:rPr>
              <a:t>ARM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4"/>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LST Product Overview</a:t>
            </a:r>
            <a:endParaRPr/>
          </a:p>
        </p:txBody>
      </p:sp>
      <p:sp>
        <p:nvSpPr>
          <p:cNvPr id="158" name="Google Shape;158;p4"/>
          <p:cNvSpPr txBox="1"/>
          <p:nvPr>
            <p:ph idx="1" type="body"/>
          </p:nvPr>
        </p:nvSpPr>
        <p:spPr>
          <a:xfrm>
            <a:off x="487680" y="1096963"/>
            <a:ext cx="11490960" cy="5624514"/>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400"/>
              <a:buChar char="❖"/>
            </a:pPr>
            <a:r>
              <a:rPr lang="en-US" sz="2400"/>
              <a:t>Land Surface Temperature (LST) is how hot the “surface” of the Earth would feel to the touch</a:t>
            </a:r>
            <a:endParaRPr/>
          </a:p>
          <a:p>
            <a:pPr indent="-342900" lvl="0" marL="342900" rtl="0" algn="l">
              <a:spcBef>
                <a:spcPts val="480"/>
              </a:spcBef>
              <a:spcAft>
                <a:spcPts val="0"/>
              </a:spcAft>
              <a:buClr>
                <a:schemeClr val="lt1"/>
              </a:buClr>
              <a:buSzPts val="2400"/>
              <a:buChar char="❖"/>
            </a:pPr>
            <a:r>
              <a:rPr lang="en-US" sz="2400"/>
              <a:t>Emissivity-explicit split-window regression algorithm is used for GOES LST EDR generation</a:t>
            </a:r>
            <a:endParaRPr/>
          </a:p>
          <a:p>
            <a:pPr indent="-342900" lvl="0" marL="342900" rtl="0" algn="l">
              <a:spcBef>
                <a:spcPts val="480"/>
              </a:spcBef>
              <a:spcAft>
                <a:spcPts val="0"/>
              </a:spcAft>
              <a:buClr>
                <a:schemeClr val="lt1"/>
              </a:buClr>
              <a:buSzPts val="2400"/>
              <a:buChar char="❖"/>
            </a:pPr>
            <a:r>
              <a:rPr lang="en-US" sz="2400"/>
              <a:t>GOES-18 LST EDR consists of four products: Full Disk (2kmFD and FD), CONUS, and Meso-scale (MESO1 and MESO2)</a:t>
            </a:r>
            <a:endParaRPr/>
          </a:p>
          <a:p>
            <a:pPr indent="-342900" lvl="0" marL="342900" rtl="0" algn="l">
              <a:spcBef>
                <a:spcPts val="480"/>
              </a:spcBef>
              <a:spcAft>
                <a:spcPts val="0"/>
              </a:spcAft>
              <a:buClr>
                <a:schemeClr val="lt1"/>
              </a:buClr>
              <a:buSzPts val="2400"/>
              <a:buChar char="❖"/>
            </a:pPr>
            <a:r>
              <a:rPr lang="en-US" sz="2400"/>
              <a:t>Algorithm Transitioned from baseline to “enterprise” in August 2021: 2kmFD has been added during the transition</a:t>
            </a:r>
            <a:endParaRPr/>
          </a:p>
          <a:p>
            <a:pPr indent="-285750" lvl="1" marL="742950" rtl="0" algn="l">
              <a:spcBef>
                <a:spcPts val="400"/>
              </a:spcBef>
              <a:spcAft>
                <a:spcPts val="0"/>
              </a:spcAft>
              <a:buClr>
                <a:schemeClr val="lt1"/>
              </a:buClr>
              <a:buSzPts val="2000"/>
              <a:buChar char="–"/>
            </a:pPr>
            <a:r>
              <a:rPr lang="en-US" sz="2000"/>
              <a:t>Baseline: stratified by Total Precipitable Water (TPW) and Day/Night</a:t>
            </a:r>
            <a:endParaRPr/>
          </a:p>
          <a:p>
            <a:pPr indent="-158750" lvl="1" marL="742950" rtl="0" algn="l">
              <a:spcBef>
                <a:spcPts val="400"/>
              </a:spcBef>
              <a:spcAft>
                <a:spcPts val="0"/>
              </a:spcAft>
              <a:buClr>
                <a:schemeClr val="lt1"/>
              </a:buClr>
              <a:buSzPts val="2000"/>
              <a:buNone/>
            </a:pPr>
            <a:r>
              <a:t/>
            </a:r>
            <a:endParaRPr sz="2000"/>
          </a:p>
          <a:p>
            <a:pPr indent="-285750" lvl="1" marL="742950" rtl="0" algn="l">
              <a:spcBef>
                <a:spcPts val="400"/>
              </a:spcBef>
              <a:spcAft>
                <a:spcPts val="0"/>
              </a:spcAft>
              <a:buClr>
                <a:schemeClr val="lt1"/>
              </a:buClr>
              <a:buSzPts val="2000"/>
              <a:buChar char="–"/>
            </a:pPr>
            <a:r>
              <a:rPr lang="en-US" sz="2000"/>
              <a:t>Enterprise: stratified by TPW, Sensor Zenith Angle, and Day/Night</a:t>
            </a:r>
            <a:endParaRPr/>
          </a:p>
          <a:p>
            <a:pPr indent="-158750" lvl="1" marL="742950" rtl="0" algn="l">
              <a:spcBef>
                <a:spcPts val="400"/>
              </a:spcBef>
              <a:spcAft>
                <a:spcPts val="0"/>
              </a:spcAft>
              <a:buClr>
                <a:schemeClr val="lt1"/>
              </a:buClr>
              <a:buSzPts val="2000"/>
              <a:buNone/>
            </a:pPr>
            <a:r>
              <a:t/>
            </a:r>
            <a:endParaRPr sz="2000"/>
          </a:p>
          <a:p>
            <a:pPr indent="-285750" lvl="1" marL="742950" rtl="0" algn="l">
              <a:spcBef>
                <a:spcPts val="360"/>
              </a:spcBef>
              <a:spcAft>
                <a:spcPts val="0"/>
              </a:spcAft>
              <a:buClr>
                <a:schemeClr val="lt1"/>
              </a:buClr>
              <a:buSzPts val="1800"/>
              <a:buChar char="–"/>
            </a:pPr>
            <a:r>
              <a:rPr lang="en-US" sz="1800"/>
              <a:t>Enterprise LST package consists of the mitigation procedure to address the overheating issue for GOES-17 ABI</a:t>
            </a:r>
            <a:endParaRPr/>
          </a:p>
          <a:p>
            <a:pPr indent="-285750" lvl="1" marL="742950" rtl="0" algn="l">
              <a:spcBef>
                <a:spcPts val="360"/>
              </a:spcBef>
              <a:spcAft>
                <a:spcPts val="0"/>
              </a:spcAft>
              <a:buClr>
                <a:schemeClr val="lt1"/>
              </a:buClr>
              <a:buSzPts val="1800"/>
              <a:buChar char="–"/>
            </a:pPr>
            <a:r>
              <a:rPr lang="en-US" sz="1800"/>
              <a:t>Enterprise LST algorithm shares the same core as the LST algorithm in JPSS mission.</a:t>
            </a:r>
            <a:endParaRPr/>
          </a:p>
          <a:p>
            <a:pPr indent="-107950" lvl="1" marL="742950" rtl="0" algn="l">
              <a:spcBef>
                <a:spcPts val="560"/>
              </a:spcBef>
              <a:spcAft>
                <a:spcPts val="0"/>
              </a:spcAft>
              <a:buClr>
                <a:schemeClr val="lt1"/>
              </a:buClr>
              <a:buSzPts val="2800"/>
              <a:buNone/>
            </a:pPr>
            <a:r>
              <a:t/>
            </a:r>
            <a:endParaRPr/>
          </a:p>
          <a:p>
            <a:pPr indent="-165100" lvl="0" marL="342900" rtl="0" algn="l">
              <a:spcBef>
                <a:spcPts val="560"/>
              </a:spcBef>
              <a:spcAft>
                <a:spcPts val="0"/>
              </a:spcAft>
              <a:buClr>
                <a:schemeClr val="lt1"/>
              </a:buClr>
              <a:buSzPts val="2800"/>
              <a:buNone/>
            </a:pPr>
            <a:r>
              <a:t/>
            </a:r>
            <a:endParaRPr sz="2800"/>
          </a:p>
          <a:p>
            <a:pPr indent="-133350" lvl="1" marL="742950" rtl="0" algn="l">
              <a:spcBef>
                <a:spcPts val="480"/>
              </a:spcBef>
              <a:spcAft>
                <a:spcPts val="0"/>
              </a:spcAft>
              <a:buClr>
                <a:schemeClr val="lt1"/>
              </a:buClr>
              <a:buSzPts val="2400"/>
              <a:buNone/>
            </a:pPr>
            <a:r>
              <a:t/>
            </a:r>
            <a:endParaRPr sz="2400"/>
          </a:p>
        </p:txBody>
      </p:sp>
      <p:sp>
        <p:nvSpPr>
          <p:cNvPr id="159" name="Google Shape;159;p4"/>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
        <p:nvSpPr>
          <p:cNvPr id="160" name="Google Shape;160;p4"/>
          <p:cNvSpPr txBox="1"/>
          <p:nvPr/>
        </p:nvSpPr>
        <p:spPr>
          <a:xfrm>
            <a:off x="1641584" y="5420278"/>
            <a:ext cx="6606622" cy="405294"/>
          </a:xfrm>
          <a:prstGeom prst="rect">
            <a:avLst/>
          </a:prstGeom>
          <a:blipFill rotWithShape="1">
            <a:blip r:embed="rId3">
              <a:alphaModFix/>
            </a:blip>
            <a:stretch>
              <a:fillRect b="-4476"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Font typeface="Arial"/>
              <a:buNone/>
            </a:pPr>
            <a:r>
              <a:rPr b="0" i="0" lang="en-US" sz="1400" u="none" cap="none" strike="noStrike">
                <a:latin typeface="Arial"/>
                <a:ea typeface="Arial"/>
                <a:cs typeface="Arial"/>
                <a:sym typeface="Arial"/>
              </a:rPr>
              <a:t> </a:t>
            </a:r>
            <a:endParaRPr/>
          </a:p>
        </p:txBody>
      </p:sp>
      <p:sp>
        <p:nvSpPr>
          <p:cNvPr id="161" name="Google Shape;161;p4"/>
          <p:cNvSpPr txBox="1"/>
          <p:nvPr/>
        </p:nvSpPr>
        <p:spPr>
          <a:xfrm>
            <a:off x="1641584" y="4673960"/>
            <a:ext cx="6473060" cy="405294"/>
          </a:xfrm>
          <a:prstGeom prst="rect">
            <a:avLst/>
          </a:prstGeom>
          <a:blipFill rotWithShape="1">
            <a:blip r:embed="rId4">
              <a:alphaModFix/>
            </a:blip>
            <a:stretch>
              <a:fillRect b="-4544" l="0" r="-28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Font typeface="Arial"/>
              <a:buNone/>
            </a:pPr>
            <a:r>
              <a:rPr b="0" i="0" lang="en-US" sz="1400" u="none" cap="none" strike="noStrike">
                <a:latin typeface="Arial"/>
                <a:ea typeface="Arial"/>
                <a:cs typeface="Arial"/>
                <a:sym typeface="Arial"/>
              </a:rPr>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5"/>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Mission Requirement</a:t>
            </a:r>
            <a:endParaRPr/>
          </a:p>
        </p:txBody>
      </p:sp>
      <p:sp>
        <p:nvSpPr>
          <p:cNvPr id="168" name="Google Shape;168;p5"/>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graphicFrame>
        <p:nvGraphicFramePr>
          <p:cNvPr id="169" name="Google Shape;169;p5"/>
          <p:cNvGraphicFramePr/>
          <p:nvPr/>
        </p:nvGraphicFramePr>
        <p:xfrm>
          <a:off x="587022" y="1364009"/>
          <a:ext cx="3000000" cy="3000000"/>
        </p:xfrm>
        <a:graphic>
          <a:graphicData uri="http://schemas.openxmlformats.org/drawingml/2006/table">
            <a:tbl>
              <a:tblPr>
                <a:noFill/>
                <a:tableStyleId>{B8FB1E82-60EB-4574-ADC4-439E856F5ADF}</a:tableStyleId>
              </a:tblPr>
              <a:tblGrid>
                <a:gridCol w="3470450"/>
                <a:gridCol w="2511525"/>
                <a:gridCol w="2591425"/>
                <a:gridCol w="2580025"/>
              </a:tblGrid>
              <a:tr h="455475">
                <a:tc>
                  <a:txBody>
                    <a:bodyPr/>
                    <a:lstStyle/>
                    <a:p>
                      <a:pPr indent="0" lvl="0" marL="0" marR="0" rtl="0" algn="ctr">
                        <a:spcBef>
                          <a:spcPts val="0"/>
                        </a:spcBef>
                        <a:spcAft>
                          <a:spcPts val="0"/>
                        </a:spcAft>
                        <a:buNone/>
                      </a:pPr>
                      <a:r>
                        <a:rPr b="1" lang="en-US" sz="1800" u="none" cap="none" strike="noStrike"/>
                        <a:t>Products</a:t>
                      </a:r>
                      <a:endParaRPr/>
                    </a:p>
                  </a:txBody>
                  <a:tcPr marT="45725" marB="45725" marR="91450" marL="91450">
                    <a:solidFill>
                      <a:srgbClr val="BFBFBF"/>
                    </a:solidFill>
                  </a:tcPr>
                </a:tc>
                <a:tc>
                  <a:txBody>
                    <a:bodyPr/>
                    <a:lstStyle/>
                    <a:p>
                      <a:pPr indent="0" lvl="0" marL="0" marR="0" rtl="0" algn="ctr">
                        <a:spcBef>
                          <a:spcPts val="0"/>
                        </a:spcBef>
                        <a:spcAft>
                          <a:spcPts val="0"/>
                        </a:spcAft>
                        <a:buNone/>
                      </a:pPr>
                      <a:r>
                        <a:rPr b="1" lang="en-US" sz="1800" u="none" cap="none" strike="noStrike"/>
                        <a:t>LST (Skin): CONUS</a:t>
                      </a:r>
                      <a:endParaRPr b="1" sz="1800" u="none" cap="none" strike="noStrike"/>
                    </a:p>
                  </a:txBody>
                  <a:tcPr marT="45725" marB="45725" marR="91450" marL="91450">
                    <a:solidFill>
                      <a:srgbClr val="BFBFBF"/>
                    </a:solidFill>
                  </a:tcPr>
                </a:tc>
                <a:tc>
                  <a:txBody>
                    <a:bodyPr/>
                    <a:lstStyle/>
                    <a:p>
                      <a:pPr indent="0" lvl="0" marL="0" marR="0" rtl="0" algn="ctr">
                        <a:spcBef>
                          <a:spcPts val="0"/>
                        </a:spcBef>
                        <a:spcAft>
                          <a:spcPts val="0"/>
                        </a:spcAft>
                        <a:buNone/>
                      </a:pPr>
                      <a:r>
                        <a:rPr b="1" lang="en-US" sz="1800" u="none" cap="none" strike="noStrike"/>
                        <a:t>LST (Skin): Full Disk</a:t>
                      </a:r>
                      <a:endParaRPr b="1" sz="1800" u="none" cap="none" strike="noStrike"/>
                    </a:p>
                  </a:txBody>
                  <a:tcPr marT="45725" marB="45725" marR="91450" marL="91450">
                    <a:solidFill>
                      <a:srgbClr val="BFBFBF"/>
                    </a:solidFill>
                  </a:tcPr>
                </a:tc>
                <a:tc>
                  <a:txBody>
                    <a:bodyPr/>
                    <a:lstStyle/>
                    <a:p>
                      <a:pPr indent="0" lvl="0" marL="0" marR="0" rtl="0" algn="ctr">
                        <a:spcBef>
                          <a:spcPts val="0"/>
                        </a:spcBef>
                        <a:spcAft>
                          <a:spcPts val="0"/>
                        </a:spcAft>
                        <a:buNone/>
                      </a:pPr>
                      <a:r>
                        <a:rPr b="1" lang="en-US" sz="1800" u="none" cap="none" strike="noStrike"/>
                        <a:t>LST (Skin): Mesoscale</a:t>
                      </a:r>
                      <a:endParaRPr b="1" sz="1800" u="none" cap="none" strike="noStrike"/>
                    </a:p>
                  </a:txBody>
                  <a:tcPr marT="45725" marB="45725" marR="91450" marL="91450">
                    <a:solidFill>
                      <a:srgbClr val="BFBFBF"/>
                    </a:solidFill>
                  </a:tcPr>
                </a:tc>
              </a:tr>
              <a:tr h="455475">
                <a:tc>
                  <a:txBody>
                    <a:bodyPr/>
                    <a:lstStyle/>
                    <a:p>
                      <a:pPr indent="0" lvl="0" marL="0" marR="0" rtl="0" algn="ctr">
                        <a:spcBef>
                          <a:spcPts val="0"/>
                        </a:spcBef>
                        <a:spcAft>
                          <a:spcPts val="0"/>
                        </a:spcAft>
                        <a:buNone/>
                      </a:pPr>
                      <a:r>
                        <a:rPr lang="en-US" sz="1800" u="none" cap="none" strike="noStrike"/>
                        <a:t>Geographic Coverage</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CONUS</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Full Disk</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Mesoscale</a:t>
                      </a:r>
                      <a:endParaRPr sz="1800" u="none" cap="none" strike="noStrike"/>
                    </a:p>
                  </a:txBody>
                  <a:tcPr marT="45725" marB="45725" marR="91450" marL="91450">
                    <a:solidFill>
                      <a:srgbClr val="FFFFFF"/>
                    </a:solidFill>
                  </a:tcPr>
                </a:tc>
              </a:tr>
              <a:tr h="455475">
                <a:tc>
                  <a:txBody>
                    <a:bodyPr/>
                    <a:lstStyle/>
                    <a:p>
                      <a:pPr indent="0" lvl="0" marL="0" marR="0" rtl="0" algn="ctr">
                        <a:spcBef>
                          <a:spcPts val="0"/>
                        </a:spcBef>
                        <a:spcAft>
                          <a:spcPts val="0"/>
                        </a:spcAft>
                        <a:buNone/>
                      </a:pPr>
                      <a:r>
                        <a:rPr lang="en-US" sz="1800" u="none" cap="none" strike="noStrike"/>
                        <a:t>Horizontal Resolution</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2km</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2/10km</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2km</a:t>
                      </a:r>
                      <a:endParaRPr/>
                    </a:p>
                  </a:txBody>
                  <a:tcPr marT="45725" marB="45725" marR="91450" marL="91450">
                    <a:solidFill>
                      <a:srgbClr val="FFFFFF"/>
                    </a:solidFill>
                  </a:tcPr>
                </a:tc>
              </a:tr>
              <a:tr h="455475">
                <a:tc>
                  <a:txBody>
                    <a:bodyPr/>
                    <a:lstStyle/>
                    <a:p>
                      <a:pPr indent="0" lvl="0" marL="0" marR="0" rtl="0" algn="ctr">
                        <a:spcBef>
                          <a:spcPts val="0"/>
                        </a:spcBef>
                        <a:spcAft>
                          <a:spcPts val="0"/>
                        </a:spcAft>
                        <a:buNone/>
                      </a:pPr>
                      <a:r>
                        <a:rPr lang="en-US" sz="1800" u="none" cap="none" strike="noStrike"/>
                        <a:t>Mapping Accuracy</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1km</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1/5km</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1km</a:t>
                      </a:r>
                      <a:endParaRPr/>
                    </a:p>
                  </a:txBody>
                  <a:tcPr marT="45725" marB="45725" marR="91450" marL="91450">
                    <a:solidFill>
                      <a:srgbClr val="FFFFFF"/>
                    </a:solidFill>
                  </a:tcPr>
                </a:tc>
              </a:tr>
              <a:tr h="455475">
                <a:tc>
                  <a:txBody>
                    <a:bodyPr/>
                    <a:lstStyle/>
                    <a:p>
                      <a:pPr indent="0" lvl="0" marL="0" marR="0" rtl="0" algn="ctr">
                        <a:spcBef>
                          <a:spcPts val="0"/>
                        </a:spcBef>
                        <a:spcAft>
                          <a:spcPts val="0"/>
                        </a:spcAft>
                        <a:buNone/>
                      </a:pPr>
                      <a:r>
                        <a:rPr lang="en-US" sz="1800" u="none" cap="none" strike="noStrike"/>
                        <a:t>Measurement Range (K)</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213 – 330</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213 – 330</a:t>
                      </a:r>
                      <a:endParaRPr sz="1800" u="none" cap="none" strike="noStrike"/>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213 – 330</a:t>
                      </a:r>
                      <a:endParaRPr/>
                    </a:p>
                  </a:txBody>
                  <a:tcPr marT="45725" marB="45725" marR="91450" marL="91450">
                    <a:solidFill>
                      <a:srgbClr val="FFFFFF"/>
                    </a:solidFill>
                  </a:tcPr>
                </a:tc>
              </a:tr>
              <a:tr h="461600">
                <a:tc>
                  <a:txBody>
                    <a:bodyPr/>
                    <a:lstStyle/>
                    <a:p>
                      <a:pPr indent="0" lvl="0" marL="0" marR="0" rtl="0" algn="ctr">
                        <a:spcBef>
                          <a:spcPts val="0"/>
                        </a:spcBef>
                        <a:spcAft>
                          <a:spcPts val="0"/>
                        </a:spcAft>
                        <a:buNone/>
                      </a:pPr>
                      <a:r>
                        <a:rPr lang="en-US" sz="1800" u="none" cap="none" strike="noStrike"/>
                        <a:t>Measurement Accuracy</a:t>
                      </a:r>
                      <a:r>
                        <a:rPr baseline="30000" lang="en-US" sz="1800" u="none" cap="none" strike="noStrike"/>
                        <a:t>1</a:t>
                      </a:r>
                      <a:r>
                        <a:rPr lang="en-US" sz="1800" u="none" cap="none" strike="noStrike"/>
                        <a:t> (K)</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2.5</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2.5</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2.5</a:t>
                      </a:r>
                      <a:endParaRPr/>
                    </a:p>
                  </a:txBody>
                  <a:tcPr marT="45725" marB="45725" marR="91450" marL="91450">
                    <a:solidFill>
                      <a:srgbClr val="FFFFFF"/>
                    </a:solidFill>
                  </a:tcPr>
                </a:tc>
              </a:tr>
              <a:tr h="429475">
                <a:tc>
                  <a:txBody>
                    <a:bodyPr/>
                    <a:lstStyle/>
                    <a:p>
                      <a:pPr indent="0" lvl="0" marL="0" marR="0" rtl="0" algn="ctr">
                        <a:spcBef>
                          <a:spcPts val="0"/>
                        </a:spcBef>
                        <a:spcAft>
                          <a:spcPts val="0"/>
                        </a:spcAft>
                        <a:buNone/>
                      </a:pPr>
                      <a:r>
                        <a:rPr lang="en-US" sz="1800" u="none" cap="none" strike="noStrike"/>
                        <a:t>Measurement Precision (K)</a:t>
                      </a:r>
                      <a:endParaRPr sz="1800" u="none" cap="none" strike="noStrike"/>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2.3</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2.3</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2.3</a:t>
                      </a:r>
                      <a:endParaRPr/>
                    </a:p>
                  </a:txBody>
                  <a:tcPr marT="45725" marB="45725" marR="91450" marL="91450">
                    <a:solidFill>
                      <a:srgbClr val="FFFFFF"/>
                    </a:solidFill>
                  </a:tcPr>
                </a:tc>
              </a:tr>
              <a:tr h="455475">
                <a:tc>
                  <a:txBody>
                    <a:bodyPr/>
                    <a:lstStyle/>
                    <a:p>
                      <a:pPr indent="0" lvl="0" marL="0" marR="0" rtl="0" algn="ctr">
                        <a:spcBef>
                          <a:spcPts val="0"/>
                        </a:spcBef>
                        <a:spcAft>
                          <a:spcPts val="0"/>
                        </a:spcAft>
                        <a:buNone/>
                      </a:pPr>
                      <a:r>
                        <a:rPr lang="en-US" sz="1800" u="none" cap="none" strike="noStrike"/>
                        <a:t>Refresh Rate </a:t>
                      </a:r>
                      <a:endParaRPr sz="1800" u="none" cap="none" strike="noStrike"/>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60 minutes</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60 minutes</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60 minutes</a:t>
                      </a:r>
                      <a:endParaRPr/>
                    </a:p>
                  </a:txBody>
                  <a:tcPr marT="45725" marB="45725" marR="91450" marL="91450">
                    <a:solidFill>
                      <a:srgbClr val="FFFFFF"/>
                    </a:solidFill>
                  </a:tcPr>
                </a:tc>
              </a:tr>
              <a:tr h="471225">
                <a:tc>
                  <a:txBody>
                    <a:bodyPr/>
                    <a:lstStyle/>
                    <a:p>
                      <a:pPr indent="0" lvl="0" marL="0" marR="0" rtl="0" algn="ctr">
                        <a:spcBef>
                          <a:spcPts val="0"/>
                        </a:spcBef>
                        <a:spcAft>
                          <a:spcPts val="0"/>
                        </a:spcAft>
                        <a:buNone/>
                      </a:pPr>
                      <a:r>
                        <a:rPr lang="en-US" sz="1800" u="none" cap="none" strike="noStrike"/>
                        <a:t>Vendor Allocated Ground latency</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3236 seconds</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806 seconds</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159 seconds</a:t>
                      </a:r>
                      <a:endParaRPr/>
                    </a:p>
                  </a:txBody>
                  <a:tcPr marT="45725" marB="45725" marR="91450" marL="91450">
                    <a:solidFill>
                      <a:srgbClr val="FFFFFF"/>
                    </a:solidFill>
                  </a:tcPr>
                </a:tc>
              </a:tr>
              <a:tr h="455475">
                <a:tc>
                  <a:txBody>
                    <a:bodyPr/>
                    <a:lstStyle/>
                    <a:p>
                      <a:pPr indent="0" lvl="0" marL="0" marR="0" rtl="0" algn="ctr">
                        <a:spcBef>
                          <a:spcPts val="0"/>
                        </a:spcBef>
                        <a:spcAft>
                          <a:spcPts val="0"/>
                        </a:spcAft>
                        <a:buNone/>
                      </a:pPr>
                      <a:r>
                        <a:rPr lang="en-US" sz="1800" u="none" cap="none" strike="noStrike"/>
                        <a:t>Extent Qualifier</a:t>
                      </a:r>
                      <a:endParaRPr/>
                    </a:p>
                  </a:txBody>
                  <a:tcPr marT="45725" marB="45725" marR="91450" marL="91450">
                    <a:solidFill>
                      <a:srgbClr val="FFFFFF"/>
                    </a:solidFill>
                  </a:tcPr>
                </a:tc>
                <a:tc>
                  <a:txBody>
                    <a:bodyPr/>
                    <a:lstStyle/>
                    <a:p>
                      <a:pPr indent="0" lvl="0" marL="0" marR="0" rtl="0" algn="ctr">
                        <a:spcBef>
                          <a:spcPts val="0"/>
                        </a:spcBef>
                        <a:spcAft>
                          <a:spcPts val="0"/>
                        </a:spcAft>
                        <a:buNone/>
                      </a:pPr>
                      <a:r>
                        <a:rPr lang="en-US" sz="1800" u="none" cap="none" strike="noStrike"/>
                        <a:t>Local Zenith Angle &lt; 70</a:t>
                      </a:r>
                      <a:endParaRPr/>
                    </a:p>
                  </a:txBody>
                  <a:tcPr marT="45725" marB="45725" marR="91450" marL="91450">
                    <a:solidFill>
                      <a:srgbClr val="FFFFFF"/>
                    </a:solidFill>
                  </a:tcP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Local Zenith Angle &lt; 70</a:t>
                      </a:r>
                      <a:endParaRPr/>
                    </a:p>
                  </a:txBody>
                  <a:tcPr marT="45725" marB="45725" marR="91450" marL="91450">
                    <a:solidFill>
                      <a:srgbClr val="FFFFFF"/>
                    </a:solidFill>
                  </a:tcP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Local Zenith Angle &lt; 70</a:t>
                      </a:r>
                      <a:endParaRPr/>
                    </a:p>
                  </a:txBody>
                  <a:tcPr marT="45725" marB="45725" marR="91450" marL="91450">
                    <a:solidFill>
                      <a:srgbClr val="FFFFFF"/>
                    </a:solidFill>
                  </a:tcPr>
                </a:tc>
              </a:tr>
              <a:tr h="624325">
                <a:tc gridSpan="4">
                  <a:txBody>
                    <a:bodyPr/>
                    <a:lstStyle/>
                    <a:p>
                      <a:pPr indent="0" lvl="0" marL="0" marR="0" rtl="0" algn="l">
                        <a:spcBef>
                          <a:spcPts val="0"/>
                        </a:spcBef>
                        <a:spcAft>
                          <a:spcPts val="0"/>
                        </a:spcAft>
                        <a:buNone/>
                      </a:pPr>
                      <a:r>
                        <a:rPr baseline="30000" lang="en-US" sz="1800" u="none" cap="none" strike="noStrike"/>
                        <a:t>1</a:t>
                      </a:r>
                      <a:r>
                        <a:rPr lang="en-US" sz="1800" u="none" cap="none" strike="noStrike"/>
                        <a:t> The measurement accuracy 2.5 K is conditional with 1) known emissivity, 2) known atmospheric correction, and 3) 80% channel correction; 5K otherwise.</a:t>
                      </a:r>
                      <a:endParaRPr sz="1800" u="none" cap="none" strike="noStrike"/>
                    </a:p>
                  </a:txBody>
                  <a:tcPr marT="45725" marB="45725" marR="91450" marL="91450">
                    <a:solidFill>
                      <a:srgbClr val="FFFFFF"/>
                    </a:solidFill>
                  </a:tcPr>
                </a:tc>
                <a:tc hMerge="1"/>
                <a:tc hMerge="1"/>
                <a:tc hMerge="1"/>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6"/>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LST Processing Flow</a:t>
            </a:r>
            <a:endParaRPr/>
          </a:p>
        </p:txBody>
      </p:sp>
      <p:sp>
        <p:nvSpPr>
          <p:cNvPr id="176" name="Google Shape;176;p6"/>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177" name="Google Shape;177;p6"/>
          <p:cNvSpPr txBox="1"/>
          <p:nvPr/>
        </p:nvSpPr>
        <p:spPr>
          <a:xfrm>
            <a:off x="140994" y="1873897"/>
            <a:ext cx="3804281" cy="4280323"/>
          </a:xfrm>
          <a:prstGeom prst="rect">
            <a:avLst/>
          </a:prstGeom>
          <a:noFill/>
          <a:ln>
            <a:noFill/>
          </a:ln>
        </p:spPr>
        <p:txBody>
          <a:bodyPr anchorCtr="0" anchor="t" bIns="91425" lIns="91425" spcFirstLastPara="1" rIns="91425" wrap="square" tIns="91425">
            <a:noAutofit/>
          </a:bodyPr>
          <a:lstStyle/>
          <a:p>
            <a:pPr indent="-139700" lvl="0" marL="342900" marR="0" rtl="0" algn="l">
              <a:lnSpc>
                <a:spcPct val="10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LST is retrieved if</a:t>
            </a:r>
            <a:endParaRPr/>
          </a:p>
          <a:p>
            <a:pPr indent="-227012" lvl="1" marL="688975" marR="0" rtl="0" algn="l">
              <a:lnSpc>
                <a:spcPct val="100000"/>
              </a:lnSpc>
              <a:spcBef>
                <a:spcPts val="56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good pixel availability</a:t>
            </a:r>
            <a:endParaRPr/>
          </a:p>
          <a:p>
            <a:pPr indent="-225425" lvl="4" marL="914400" marR="0" rtl="0" algn="l">
              <a:lnSpc>
                <a:spcPct val="100000"/>
              </a:lnSpc>
              <a:spcBef>
                <a:spcPts val="48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input data not out of space</a:t>
            </a:r>
            <a:endParaRPr/>
          </a:p>
          <a:p>
            <a:pPr indent="-225425" lvl="4" marL="914400" marR="0" rtl="0" algn="l">
              <a:lnSpc>
                <a:spcPct val="100000"/>
              </a:lnSpc>
              <a:spcBef>
                <a:spcPts val="48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input data not bad data</a:t>
            </a:r>
            <a:endParaRPr/>
          </a:p>
          <a:p>
            <a:pPr indent="-225425" lvl="4" marL="914400" marR="0" rtl="0" algn="l">
              <a:lnSpc>
                <a:spcPct val="100000"/>
              </a:lnSpc>
              <a:spcBef>
                <a:spcPts val="48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input data not missing</a:t>
            </a:r>
            <a:endParaRPr b="0" i="0" sz="2000" u="none" cap="none" strike="noStrike">
              <a:solidFill>
                <a:schemeClr val="lt1"/>
              </a:solidFill>
              <a:latin typeface="Calibri"/>
              <a:ea typeface="Calibri"/>
              <a:cs typeface="Calibri"/>
              <a:sym typeface="Calibri"/>
            </a:endParaRPr>
          </a:p>
          <a:p>
            <a:pPr indent="-227012" lvl="1" marL="688975" marR="0" rtl="0" algn="l">
              <a:lnSpc>
                <a:spcPct val="100000"/>
              </a:lnSpc>
              <a:spcBef>
                <a:spcPts val="56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not over ocean</a:t>
            </a:r>
            <a:endParaRPr/>
          </a:p>
          <a:p>
            <a:pPr indent="-227012" lvl="1" marL="688975" marR="0" rtl="0" algn="l">
              <a:lnSpc>
                <a:spcPct val="100000"/>
              </a:lnSpc>
              <a:spcBef>
                <a:spcPts val="56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Clear, probably clear, or probably cloudy</a:t>
            </a:r>
            <a:endParaRPr/>
          </a:p>
        </p:txBody>
      </p:sp>
      <p:pic>
        <p:nvPicPr>
          <p:cNvPr id="178" name="Google Shape;178;p6"/>
          <p:cNvPicPr preferRelativeResize="0"/>
          <p:nvPr/>
        </p:nvPicPr>
        <p:blipFill rotWithShape="1">
          <a:blip r:embed="rId3">
            <a:alphaModFix/>
          </a:blip>
          <a:srcRect b="0" l="0" r="0" t="0"/>
          <a:stretch/>
        </p:blipFill>
        <p:spPr>
          <a:xfrm>
            <a:off x="4004454" y="1096962"/>
            <a:ext cx="7684372" cy="541685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7"/>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ADRs Resolved or still in progress since GOES-17 LST Provisional Maturity</a:t>
            </a:r>
            <a:endParaRPr/>
          </a:p>
        </p:txBody>
      </p:sp>
      <p:sp>
        <p:nvSpPr>
          <p:cNvPr id="185" name="Google Shape;185;p7"/>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graphicFrame>
        <p:nvGraphicFramePr>
          <p:cNvPr id="186" name="Google Shape;186;p7"/>
          <p:cNvGraphicFramePr/>
          <p:nvPr/>
        </p:nvGraphicFramePr>
        <p:xfrm>
          <a:off x="1066801" y="1634291"/>
          <a:ext cx="3000000" cy="3000000"/>
        </p:xfrm>
        <a:graphic>
          <a:graphicData uri="http://schemas.openxmlformats.org/drawingml/2006/table">
            <a:tbl>
              <a:tblPr>
                <a:noFill/>
                <a:tableStyleId>{B8FB1E82-60EB-4574-ADC4-439E856F5ADF}</a:tableStyleId>
              </a:tblPr>
              <a:tblGrid>
                <a:gridCol w="949175"/>
                <a:gridCol w="3021175"/>
                <a:gridCol w="2605400"/>
                <a:gridCol w="2101800"/>
                <a:gridCol w="1380825"/>
              </a:tblGrid>
              <a:tr h="273650">
                <a:tc>
                  <a:txBody>
                    <a:bodyPr/>
                    <a:lstStyle/>
                    <a:p>
                      <a:pPr indent="0" lvl="0" marL="0" marR="0" rtl="0" algn="ctr">
                        <a:spcBef>
                          <a:spcPts val="0"/>
                        </a:spcBef>
                        <a:spcAft>
                          <a:spcPts val="0"/>
                        </a:spcAft>
                        <a:buClr>
                          <a:schemeClr val="lt1"/>
                        </a:buClr>
                        <a:buSzPts val="400"/>
                        <a:buFont typeface="Calibri"/>
                        <a:buNone/>
                      </a:pPr>
                      <a:r>
                        <a:rPr b="1" lang="en-US" sz="1600" u="none" cap="none" strike="noStrike">
                          <a:solidFill>
                            <a:schemeClr val="lt1"/>
                          </a:solidFill>
                        </a:rPr>
                        <a:t>Title</a:t>
                      </a:r>
                      <a:endParaRPr sz="1800" u="none" cap="none" strike="noStrike"/>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spcBef>
                          <a:spcPts val="0"/>
                        </a:spcBef>
                        <a:spcAft>
                          <a:spcPts val="0"/>
                        </a:spcAft>
                        <a:buClr>
                          <a:schemeClr val="lt1"/>
                        </a:buClr>
                        <a:buSzPts val="400"/>
                        <a:buFont typeface="Calibri"/>
                        <a:buNone/>
                      </a:pPr>
                      <a:r>
                        <a:rPr b="1" lang="en-US" sz="1600" u="none" cap="none" strike="noStrike">
                          <a:solidFill>
                            <a:schemeClr val="lt1"/>
                          </a:solidFill>
                        </a:rPr>
                        <a:t>Description</a:t>
                      </a:r>
                      <a:endParaRPr sz="1800" u="none" cap="none" strike="noStrike"/>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spcBef>
                          <a:spcPts val="0"/>
                        </a:spcBef>
                        <a:spcAft>
                          <a:spcPts val="0"/>
                        </a:spcAft>
                        <a:buClr>
                          <a:schemeClr val="lt1"/>
                        </a:buClr>
                        <a:buSzPts val="400"/>
                        <a:buFont typeface="Calibri"/>
                        <a:buNone/>
                      </a:pPr>
                      <a:r>
                        <a:rPr b="1" lang="en-US" sz="1600" u="none" cap="none" strike="noStrike">
                          <a:solidFill>
                            <a:schemeClr val="lt1"/>
                          </a:solidFill>
                        </a:rPr>
                        <a:t>Impact</a:t>
                      </a:r>
                      <a:endParaRPr b="1" sz="1600" u="none" cap="none" strike="noStrike">
                        <a:solidFill>
                          <a:schemeClr val="lt1"/>
                        </a:solidFill>
                      </a:endParaRPr>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spcBef>
                          <a:spcPts val="0"/>
                        </a:spcBef>
                        <a:spcAft>
                          <a:spcPts val="0"/>
                        </a:spcAft>
                        <a:buClr>
                          <a:schemeClr val="lt1"/>
                        </a:buClr>
                        <a:buSzPts val="400"/>
                        <a:buFont typeface="Calibri"/>
                        <a:buNone/>
                      </a:pPr>
                      <a:r>
                        <a:rPr b="1" lang="en-US" sz="1600" u="none" cap="none" strike="noStrike">
                          <a:solidFill>
                            <a:schemeClr val="lt1"/>
                          </a:solidFill>
                        </a:rPr>
                        <a:t>Mitigation</a:t>
                      </a:r>
                      <a:endParaRPr sz="1800" u="none" cap="none" strike="noStrike"/>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spcBef>
                          <a:spcPts val="0"/>
                        </a:spcBef>
                        <a:spcAft>
                          <a:spcPts val="0"/>
                        </a:spcAft>
                        <a:buClr>
                          <a:schemeClr val="lt1"/>
                        </a:buClr>
                        <a:buSzPts val="400"/>
                        <a:buFont typeface="Calibri"/>
                        <a:buNone/>
                      </a:pPr>
                      <a:r>
                        <a:rPr b="1" lang="en-US" sz="1600" u="none" cap="none" strike="noStrike">
                          <a:solidFill>
                            <a:schemeClr val="lt1"/>
                          </a:solidFill>
                        </a:rPr>
                        <a:t>Status</a:t>
                      </a:r>
                      <a:endParaRPr sz="1800" u="none" cap="none" strike="noStrike"/>
                    </a:p>
                  </a:txBody>
                  <a:tcPr marT="5825" marB="0" marR="5825" marL="5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r>
              <a:tr h="703825">
                <a:tc>
                  <a:txBody>
                    <a:bodyPr/>
                    <a:lstStyle/>
                    <a:p>
                      <a:pPr indent="0" lvl="0" marL="0" marR="0" rtl="0" algn="ctr">
                        <a:spcBef>
                          <a:spcPts val="0"/>
                        </a:spcBef>
                        <a:spcAft>
                          <a:spcPts val="0"/>
                        </a:spcAft>
                        <a:buClr>
                          <a:schemeClr val="dk1"/>
                        </a:buClr>
                        <a:buSzPts val="1200"/>
                        <a:buFont typeface="Calibri"/>
                        <a:buNone/>
                      </a:pPr>
                      <a:r>
                        <a:rPr b="1" lang="en-US" sz="1200" u="none" cap="none" strike="noStrike"/>
                        <a:t>ADR 1040</a:t>
                      </a:r>
                      <a:endParaRPr/>
                    </a:p>
                    <a:p>
                      <a:pPr indent="0" lvl="0" marL="0" marR="0" rtl="0" algn="ctr">
                        <a:spcBef>
                          <a:spcPts val="0"/>
                        </a:spcBef>
                        <a:spcAft>
                          <a:spcPts val="0"/>
                        </a:spcAft>
                        <a:buClr>
                          <a:schemeClr val="dk1"/>
                        </a:buClr>
                        <a:buSzPts val="1000"/>
                        <a:buFont typeface="Calibri"/>
                        <a:buNone/>
                      </a:pPr>
                      <a:r>
                        <a:rPr i="1" lang="en-US" sz="1000" u="none" cap="none" strike="noStrike"/>
                        <a:t>(12/3/2019</a:t>
                      </a:r>
                      <a:r>
                        <a:rPr lang="en-US" sz="1000" u="none" cap="none" strike="noStrike"/>
                        <a:t>)</a:t>
                      </a:r>
                      <a:endParaRPr sz="1000" u="none" cap="none" strike="noStrike"/>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200" u="none" cap="none" strike="noStrike">
                          <a:solidFill>
                            <a:schemeClr val="dk1"/>
                          </a:solidFill>
                          <a:latin typeface="Calibri"/>
                          <a:ea typeface="Calibri"/>
                          <a:cs typeface="Calibri"/>
                          <a:sym typeface="Calibri"/>
                        </a:rPr>
                        <a:t>This ADR is created to have a tracking mechanism for the Enterprise Land Surface Temperature (ELST) algorithm which will be added to the Ground System</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 No impact.</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PRO team tracking ELST progress</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Ends with the implementation of the Enterprise LST.</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06300">
                <a:tc>
                  <a:txBody>
                    <a:bodyPr/>
                    <a:lstStyle/>
                    <a:p>
                      <a:pPr indent="0" lvl="0" marL="0" marR="0" rtl="0" algn="ctr">
                        <a:spcBef>
                          <a:spcPts val="0"/>
                        </a:spcBef>
                        <a:spcAft>
                          <a:spcPts val="0"/>
                        </a:spcAft>
                        <a:buClr>
                          <a:srgbClr val="000000"/>
                        </a:buClr>
                        <a:buSzPts val="1200"/>
                        <a:buFont typeface="Calibri"/>
                        <a:buNone/>
                      </a:pPr>
                      <a:r>
                        <a:rPr b="1" i="0" lang="en-US" sz="1200" u="none" strike="noStrike">
                          <a:solidFill>
                            <a:srgbClr val="000000"/>
                          </a:solidFill>
                          <a:latin typeface="Calibri"/>
                          <a:ea typeface="Calibri"/>
                          <a:cs typeface="Calibri"/>
                          <a:sym typeface="Calibri"/>
                        </a:rPr>
                        <a:t>ADR 1078</a:t>
                      </a:r>
                      <a:endParaRPr/>
                    </a:p>
                    <a:p>
                      <a:pPr indent="0" lvl="0" marL="0" marR="0" rtl="0" algn="ctr">
                        <a:lnSpc>
                          <a:spcPct val="100000"/>
                        </a:lnSpc>
                        <a:spcBef>
                          <a:spcPts val="0"/>
                        </a:spcBef>
                        <a:spcAft>
                          <a:spcPts val="0"/>
                        </a:spcAft>
                        <a:buClr>
                          <a:schemeClr val="dk1"/>
                        </a:buClr>
                        <a:buSzPts val="1000"/>
                        <a:buFont typeface="Calibri"/>
                        <a:buNone/>
                      </a:pPr>
                      <a:r>
                        <a:rPr i="1" lang="en-US" sz="1000"/>
                        <a:t>(2/27/2020)</a:t>
                      </a:r>
                      <a:endParaRPr/>
                    </a:p>
                    <a:p>
                      <a:pPr indent="0" lvl="0" marL="0" marR="0" rtl="0" algn="ctr">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When operating under cooling timeline, there is an outage of one of the two meso products.</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200"/>
                        <a:buFont typeface="Calibri"/>
                        <a:buNone/>
                      </a:pPr>
                      <a:r>
                        <a:rPr b="0" i="0" lang="en-US" sz="1200" u="none" strike="noStrike">
                          <a:solidFill>
                            <a:schemeClr val="dk1"/>
                          </a:solidFill>
                          <a:latin typeface="Calibri"/>
                          <a:ea typeface="Calibri"/>
                          <a:cs typeface="Calibri"/>
                          <a:sym typeface="Calibri"/>
                        </a:rPr>
                        <a:t>No impact on GOES-18 LST</a:t>
                      </a:r>
                      <a:endParaRPr sz="1800"/>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t/>
                      </a:r>
                      <a:endParaRPr b="0" i="0" sz="1200" u="none" strike="noStrike">
                        <a:solidFill>
                          <a:srgbClr val="000000"/>
                        </a:solidFill>
                        <a:highlight>
                          <a:srgbClr val="009900"/>
                        </a:highlight>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An update to the configuration to allow LST to be produced every hour at the top of the hour.</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Closed.</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85475">
                <a:tc>
                  <a:txBody>
                    <a:bodyPr/>
                    <a:lstStyle/>
                    <a:p>
                      <a:pPr indent="0" lvl="0" marL="0" marR="0" rtl="0" algn="ctr">
                        <a:spcBef>
                          <a:spcPts val="0"/>
                        </a:spcBef>
                        <a:spcAft>
                          <a:spcPts val="0"/>
                        </a:spcAft>
                        <a:buClr>
                          <a:srgbClr val="000000"/>
                        </a:buClr>
                        <a:buSzPts val="1200"/>
                        <a:buFont typeface="Calibri"/>
                        <a:buNone/>
                      </a:pPr>
                      <a:r>
                        <a:rPr b="1" i="0" lang="en-US" sz="1200" u="none" strike="noStrike">
                          <a:solidFill>
                            <a:srgbClr val="000000"/>
                          </a:solidFill>
                          <a:latin typeface="Calibri"/>
                          <a:ea typeface="Calibri"/>
                          <a:cs typeface="Calibri"/>
                          <a:sym typeface="Calibri"/>
                        </a:rPr>
                        <a:t>ADR 1034</a:t>
                      </a:r>
                      <a:endParaRPr/>
                    </a:p>
                    <a:p>
                      <a:pPr indent="0" lvl="0" marL="0" marR="0" rtl="0" algn="ctr">
                        <a:spcBef>
                          <a:spcPts val="0"/>
                        </a:spcBef>
                        <a:spcAft>
                          <a:spcPts val="0"/>
                        </a:spcAft>
                        <a:buClr>
                          <a:srgbClr val="000000"/>
                        </a:buClr>
                        <a:buSzPts val="1000"/>
                        <a:buFont typeface="Calibri"/>
                        <a:buNone/>
                      </a:pPr>
                      <a:r>
                        <a:rPr b="0" i="1" lang="en-US" sz="1000" u="none" strike="noStrike">
                          <a:solidFill>
                            <a:srgbClr val="000000"/>
                          </a:solidFill>
                          <a:latin typeface="Calibri"/>
                          <a:ea typeface="Calibri"/>
                          <a:cs typeface="Calibri"/>
                          <a:sym typeface="Calibri"/>
                        </a:rPr>
                        <a:t>(3/5/2020)</a:t>
                      </a:r>
                      <a:endParaRPr b="0" i="1" sz="1000" u="none" strike="noStrike">
                        <a:solidFill>
                          <a:srgbClr val="000000"/>
                        </a:solidFill>
                        <a:latin typeface="Calibri"/>
                        <a:ea typeface="Calibri"/>
                        <a:cs typeface="Calibri"/>
                        <a:sym typeface="Calibri"/>
                      </a:endParaRPr>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b="0" i="0" lang="en-US" sz="1200" u="none" strike="noStrike">
                          <a:solidFill>
                            <a:srgbClr val="000000"/>
                          </a:solidFill>
                          <a:latin typeface="Calibri"/>
                          <a:ea typeface="Calibri"/>
                          <a:cs typeface="Calibri"/>
                          <a:sym typeface="Calibri"/>
                        </a:rPr>
                        <a:t>Monthly emissivity files for Enterprise LST.</a:t>
                      </a:r>
                      <a:endParaRPr/>
                    </a:p>
                    <a:p>
                      <a:pPr indent="0" lvl="0" marL="0" marR="0" rtl="0" algn="l">
                        <a:spcBef>
                          <a:spcPts val="0"/>
                        </a:spcBef>
                        <a:spcAft>
                          <a:spcPts val="0"/>
                        </a:spcAft>
                        <a:buNone/>
                      </a:pPr>
                      <a:r>
                        <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The current emissivity data in LST retrieval is based on monthly Seebor emissivity, which is static and may not reflect the near-real-time variation of the surface emission characteristics.</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Seebor emissivity is being used.</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Contingent on the  evaluation results of the STAR emissivity product.</a:t>
                      </a:r>
                      <a:endParaRPr/>
                    </a:p>
                    <a:p>
                      <a:pPr indent="0" lvl="0" marL="0" marR="0" rtl="0" algn="l">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21375">
                <a:tc>
                  <a:txBody>
                    <a:bodyPr/>
                    <a:lstStyle/>
                    <a:p>
                      <a:pPr indent="0" lvl="0" marL="0" marR="0" rtl="0" algn="ctr">
                        <a:spcBef>
                          <a:spcPts val="0"/>
                        </a:spcBef>
                        <a:spcAft>
                          <a:spcPts val="0"/>
                        </a:spcAft>
                        <a:buClr>
                          <a:srgbClr val="000000"/>
                        </a:buClr>
                        <a:buSzPts val="1200"/>
                        <a:buFont typeface="Calibri"/>
                        <a:buNone/>
                      </a:pPr>
                      <a:r>
                        <a:rPr b="1" i="0" lang="en-US" sz="1200" u="none" strike="noStrike">
                          <a:solidFill>
                            <a:srgbClr val="000000"/>
                          </a:solidFill>
                          <a:latin typeface="Calibri"/>
                          <a:ea typeface="Calibri"/>
                          <a:cs typeface="Calibri"/>
                          <a:sym typeface="Calibri"/>
                        </a:rPr>
                        <a:t>ADR 1136</a:t>
                      </a:r>
                      <a:br>
                        <a:rPr b="0" i="1" lang="en-US" sz="1000" u="none" strike="noStrike">
                          <a:solidFill>
                            <a:srgbClr val="000000"/>
                          </a:solidFill>
                          <a:latin typeface="Calibri"/>
                          <a:ea typeface="Calibri"/>
                          <a:cs typeface="Calibri"/>
                          <a:sym typeface="Calibri"/>
                        </a:rPr>
                      </a:br>
                      <a:r>
                        <a:rPr b="0" i="1" lang="en-US" sz="1000" u="none" strike="noStrike">
                          <a:solidFill>
                            <a:srgbClr val="000000"/>
                          </a:solidFill>
                          <a:latin typeface="Calibri"/>
                          <a:ea typeface="Calibri"/>
                          <a:cs typeface="Calibri"/>
                          <a:sym typeface="Calibri"/>
                        </a:rPr>
                        <a:t>(11/19/2020)</a:t>
                      </a:r>
                      <a:endParaRPr b="0" i="1" sz="1000" u="none" strike="noStrike">
                        <a:solidFill>
                          <a:srgbClr val="000000"/>
                        </a:solidFill>
                        <a:latin typeface="Calibri"/>
                        <a:ea typeface="Calibri"/>
                        <a:cs typeface="Calibri"/>
                        <a:sym typeface="Calibri"/>
                      </a:endParaRPr>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b="0" i="0" lang="en-US" sz="1200" u="none" strike="noStrike">
                          <a:solidFill>
                            <a:srgbClr val="000000"/>
                          </a:solidFill>
                          <a:latin typeface="Calibri"/>
                          <a:ea typeface="Calibri"/>
                          <a:cs typeface="Calibri"/>
                          <a:sym typeface="Calibri"/>
                        </a:rPr>
                        <a:t>LST fails if requested L1bPixelMetadata is missing</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Exception handling mechanism is missing when required FPT information from L1bPixelMetadata  is missing. </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The issue has been fixed and implemented.</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Closed</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21375">
                <a:tc>
                  <a:txBody>
                    <a:bodyPr/>
                    <a:lstStyle/>
                    <a:p>
                      <a:pPr indent="0" lvl="0" marL="0" marR="0" rtl="0" algn="ctr">
                        <a:lnSpc>
                          <a:spcPct val="100000"/>
                        </a:lnSpc>
                        <a:spcBef>
                          <a:spcPts val="0"/>
                        </a:spcBef>
                        <a:spcAft>
                          <a:spcPts val="0"/>
                        </a:spcAft>
                        <a:buClr>
                          <a:srgbClr val="000000"/>
                        </a:buClr>
                        <a:buSzPts val="1200"/>
                        <a:buFont typeface="Calibri"/>
                        <a:buNone/>
                      </a:pPr>
                      <a:r>
                        <a:rPr b="1" i="0" lang="en-US" sz="1200" u="none" strike="noStrike">
                          <a:solidFill>
                            <a:srgbClr val="000000"/>
                          </a:solidFill>
                          <a:latin typeface="Calibri"/>
                          <a:ea typeface="Calibri"/>
                          <a:cs typeface="Calibri"/>
                          <a:sym typeface="Calibri"/>
                        </a:rPr>
                        <a:t>ADR 1189 (1197)</a:t>
                      </a:r>
                      <a:br>
                        <a:rPr b="0" i="1" lang="en-US" sz="1000" u="none" strike="noStrike">
                          <a:solidFill>
                            <a:srgbClr val="000000"/>
                          </a:solidFill>
                          <a:latin typeface="Calibri"/>
                          <a:ea typeface="Calibri"/>
                          <a:cs typeface="Calibri"/>
                          <a:sym typeface="Calibri"/>
                        </a:rPr>
                      </a:br>
                      <a:r>
                        <a:rPr b="0" i="1" lang="en-US" sz="1000" u="none" strike="noStrike">
                          <a:solidFill>
                            <a:srgbClr val="000000"/>
                          </a:solidFill>
                          <a:latin typeface="Calibri"/>
                          <a:ea typeface="Calibri"/>
                          <a:cs typeface="Calibri"/>
                          <a:sym typeface="Calibri"/>
                        </a:rPr>
                        <a:t>(8/24/2021)</a:t>
                      </a:r>
                      <a:endParaRPr/>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b="0" i="0" lang="en-US" sz="1200" u="none" strike="noStrike">
                          <a:solidFill>
                            <a:srgbClr val="000000"/>
                          </a:solidFill>
                          <a:latin typeface="Calibri"/>
                          <a:ea typeface="Calibri"/>
                          <a:cs typeface="Calibri"/>
                          <a:sym typeface="Calibri"/>
                        </a:rPr>
                        <a:t>The value of FPT_mitigation_flag is incorrectly set to 0 when mitigation algorithm is used.</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No impact on GOES-18 LST.</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Fixed and implemented.</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Closed</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21375">
                <a:tc>
                  <a:txBody>
                    <a:bodyPr/>
                    <a:lstStyle/>
                    <a:p>
                      <a:pPr indent="0" lvl="0" marL="0" marR="0" rtl="0" algn="ctr">
                        <a:lnSpc>
                          <a:spcPct val="100000"/>
                        </a:lnSpc>
                        <a:spcBef>
                          <a:spcPts val="0"/>
                        </a:spcBef>
                        <a:spcAft>
                          <a:spcPts val="0"/>
                        </a:spcAft>
                        <a:buClr>
                          <a:srgbClr val="000000"/>
                        </a:buClr>
                        <a:buSzPts val="1200"/>
                        <a:buFont typeface="Calibri"/>
                        <a:buNone/>
                      </a:pPr>
                      <a:r>
                        <a:rPr b="1" i="0" lang="en-US" sz="1200" u="none" strike="noStrike">
                          <a:solidFill>
                            <a:srgbClr val="000000"/>
                          </a:solidFill>
                          <a:latin typeface="Calibri"/>
                          <a:ea typeface="Calibri"/>
                          <a:cs typeface="Calibri"/>
                          <a:sym typeface="Calibri"/>
                        </a:rPr>
                        <a:t>ADR 1238</a:t>
                      </a:r>
                      <a:br>
                        <a:rPr b="0" i="1" lang="en-US" sz="1000" u="none" strike="noStrike">
                          <a:solidFill>
                            <a:srgbClr val="000000"/>
                          </a:solidFill>
                          <a:latin typeface="Calibri"/>
                          <a:ea typeface="Calibri"/>
                          <a:cs typeface="Calibri"/>
                          <a:sym typeface="Calibri"/>
                        </a:rPr>
                      </a:br>
                      <a:r>
                        <a:rPr b="0" i="1" lang="en-US" sz="1000" u="none" strike="noStrike">
                          <a:solidFill>
                            <a:srgbClr val="000000"/>
                          </a:solidFill>
                          <a:latin typeface="Calibri"/>
                          <a:ea typeface="Calibri"/>
                          <a:cs typeface="Calibri"/>
                          <a:sym typeface="Calibri"/>
                        </a:rPr>
                        <a:t>(5/16/2022)</a:t>
                      </a:r>
                      <a:endParaRPr/>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b="0" i="0" lang="en-US" sz="1200" u="none" strike="noStrike">
                          <a:solidFill>
                            <a:srgbClr val="000000"/>
                          </a:solidFill>
                          <a:latin typeface="Calibri"/>
                          <a:ea typeface="Calibri"/>
                          <a:cs typeface="Calibri"/>
                          <a:sym typeface="Calibri"/>
                        </a:rPr>
                        <a:t>Enterprise code needs access to mitigation parameters.</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Minor impact.</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Fixed and implemented.</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Closed</a:t>
                      </a:r>
                      <a:endParaRPr b="0" i="0" sz="1200" u="none" strike="noStrike">
                        <a:solidFill>
                          <a:srgbClr val="000000"/>
                        </a:solidFill>
                        <a:latin typeface="Calibri"/>
                        <a:ea typeface="Calibri"/>
                        <a:cs typeface="Calibri"/>
                        <a:sym typeface="Calibri"/>
                      </a:endParaRPr>
                    </a:p>
                  </a:txBody>
                  <a:tcPr marT="7625" marB="0" marR="7625" marL="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grpSp>
        <p:nvGrpSpPr>
          <p:cNvPr id="187" name="Google Shape;187;p7"/>
          <p:cNvGrpSpPr/>
          <p:nvPr/>
        </p:nvGrpSpPr>
        <p:grpSpPr>
          <a:xfrm>
            <a:off x="3589409" y="6118137"/>
            <a:ext cx="4529253" cy="289396"/>
            <a:chOff x="148222" y="6486149"/>
            <a:chExt cx="8762338" cy="311580"/>
          </a:xfrm>
        </p:grpSpPr>
        <p:sp>
          <p:nvSpPr>
            <p:cNvPr id="188" name="Google Shape;188;p7"/>
            <p:cNvSpPr txBox="1"/>
            <p:nvPr/>
          </p:nvSpPr>
          <p:spPr>
            <a:xfrm>
              <a:off x="148222" y="6489929"/>
              <a:ext cx="3148200" cy="3078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Little Impact</a:t>
              </a:r>
              <a:endParaRPr b="0" i="0" sz="1200" u="none" cap="none" strike="noStrike">
                <a:solidFill>
                  <a:schemeClr val="lt1"/>
                </a:solidFill>
                <a:latin typeface="Arial"/>
                <a:ea typeface="Arial"/>
                <a:cs typeface="Arial"/>
                <a:sym typeface="Arial"/>
              </a:endParaRPr>
            </a:p>
          </p:txBody>
        </p:sp>
        <p:sp>
          <p:nvSpPr>
            <p:cNvPr id="189" name="Google Shape;189;p7"/>
            <p:cNvSpPr txBox="1"/>
            <p:nvPr/>
          </p:nvSpPr>
          <p:spPr>
            <a:xfrm>
              <a:off x="3164282" y="6486149"/>
              <a:ext cx="2871300" cy="307800"/>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Moderate Impact</a:t>
              </a:r>
              <a:endParaRPr b="0" i="0" sz="1200" u="none" cap="none" strike="noStrike">
                <a:solidFill>
                  <a:srgbClr val="000000"/>
                </a:solidFill>
                <a:latin typeface="Arial"/>
                <a:ea typeface="Arial"/>
                <a:cs typeface="Arial"/>
                <a:sym typeface="Arial"/>
              </a:endParaRPr>
            </a:p>
          </p:txBody>
        </p:sp>
        <p:sp>
          <p:nvSpPr>
            <p:cNvPr id="190" name="Google Shape;190;p7"/>
            <p:cNvSpPr txBox="1"/>
            <p:nvPr/>
          </p:nvSpPr>
          <p:spPr>
            <a:xfrm>
              <a:off x="6048560" y="6490819"/>
              <a:ext cx="2862000" cy="298200"/>
            </a:xfrm>
            <a:prstGeom prst="rect">
              <a:avLst/>
            </a:prstGeom>
            <a:solidFill>
              <a:srgbClr val="FF000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Big Impact</a:t>
              </a:r>
              <a:endParaRPr b="0" i="0" sz="1200" u="none" cap="none" strike="noStrike">
                <a:solidFill>
                  <a:schemeClr val="lt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8"/>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p>
            <a:pPr indent="-461963" lvl="0" marL="461963" rtl="0" algn="l">
              <a:spcBef>
                <a:spcPts val="0"/>
              </a:spcBef>
              <a:spcAft>
                <a:spcPts val="0"/>
              </a:spcAft>
              <a:buNone/>
            </a:pPr>
            <a:r>
              <a:rPr lang="en-US"/>
              <a:t>PROVISIONAL VALIDATION PRODUCT MATURITY ASSESSMENT</a:t>
            </a:r>
            <a:endParaRPr/>
          </a:p>
        </p:txBody>
      </p:sp>
      <p:sp>
        <p:nvSpPr>
          <p:cNvPr id="197" name="Google Shape;197;p8"/>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198" name="Google Shape;198;p8"/>
          <p:cNvSpPr txBox="1"/>
          <p:nvPr>
            <p:ph idx="1" type="body"/>
          </p:nvPr>
        </p:nvSpPr>
        <p:spPr>
          <a:xfrm>
            <a:off x="1448027" y="3069434"/>
            <a:ext cx="7772400" cy="15001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888888"/>
              </a:buClr>
              <a:buSzPts val="2000"/>
              <a:buNone/>
            </a:pPr>
            <a:r>
              <a:rPr lang="en-US"/>
              <a:t>GOES-18 Land Surface Temperature Provisional PS-PVR</a:t>
            </a:r>
            <a:endParaRPr/>
          </a:p>
          <a:p>
            <a:pPr indent="0" lvl="0" marL="0" rtl="0" algn="l">
              <a:spcBef>
                <a:spcPts val="400"/>
              </a:spcBef>
              <a:spcAft>
                <a:spcPts val="0"/>
              </a:spcAft>
              <a:buClr>
                <a:srgbClr val="888888"/>
              </a:buClr>
              <a:buSzPts val="20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9"/>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Top Level Evaluation</a:t>
            </a:r>
            <a:endParaRPr/>
          </a:p>
        </p:txBody>
      </p:sp>
      <p:sp>
        <p:nvSpPr>
          <p:cNvPr id="205" name="Google Shape;205;p9"/>
          <p:cNvSpPr txBox="1"/>
          <p:nvPr>
            <p:ph idx="12" type="sldNum"/>
          </p:nvPr>
        </p:nvSpPr>
        <p:spPr>
          <a:xfrm>
            <a:off x="11282945" y="6356352"/>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graphicFrame>
        <p:nvGraphicFramePr>
          <p:cNvPr id="206" name="Google Shape;206;p9"/>
          <p:cNvGraphicFramePr/>
          <p:nvPr/>
        </p:nvGraphicFramePr>
        <p:xfrm>
          <a:off x="1828802" y="1300982"/>
          <a:ext cx="3000000" cy="3000000"/>
        </p:xfrm>
        <a:graphic>
          <a:graphicData uri="http://schemas.openxmlformats.org/drawingml/2006/table">
            <a:tbl>
              <a:tblPr bandRow="1" firstRow="1">
                <a:noFill/>
                <a:tableStyleId>{F3F1841E-3415-401B-95B8-8FDAB0A2881E}</a:tableStyleId>
              </a:tblPr>
              <a:tblGrid>
                <a:gridCol w="1963350"/>
                <a:gridCol w="3459075"/>
                <a:gridCol w="2995725"/>
              </a:tblGrid>
              <a:tr h="373100">
                <a:tc>
                  <a:txBody>
                    <a:bodyPr/>
                    <a:lstStyle/>
                    <a:p>
                      <a:pPr indent="0" lvl="0" marL="0" marR="0" rtl="0" algn="ctr">
                        <a:spcBef>
                          <a:spcPts val="0"/>
                        </a:spcBef>
                        <a:spcAft>
                          <a:spcPts val="0"/>
                        </a:spcAft>
                        <a:buNone/>
                      </a:pPr>
                      <a:r>
                        <a:t/>
                      </a:r>
                      <a:endParaRPr sz="1800"/>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Current Status</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800"/>
                        <a:t>Future Outlook</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679325">
                <a:tc>
                  <a:txBody>
                    <a:bodyPr/>
                    <a:lstStyle/>
                    <a:p>
                      <a:pPr indent="0" lvl="0" marL="0" marR="0" rtl="0" algn="ctr">
                        <a:spcBef>
                          <a:spcPts val="0"/>
                        </a:spcBef>
                        <a:spcAft>
                          <a:spcPts val="0"/>
                        </a:spcAft>
                        <a:buNone/>
                      </a:pPr>
                      <a:r>
                        <a:rPr b="1" lang="en-US" sz="1400"/>
                        <a:t>Visual</a:t>
                      </a:r>
                      <a:endParaRPr/>
                    </a:p>
                    <a:p>
                      <a:pPr indent="0" lvl="0" marL="0" marR="0" rtl="0" algn="ctr">
                        <a:spcBef>
                          <a:spcPts val="0"/>
                        </a:spcBef>
                        <a:spcAft>
                          <a:spcPts val="0"/>
                        </a:spcAft>
                        <a:buNone/>
                      </a:pPr>
                      <a:r>
                        <a:rPr b="1" lang="en-US" sz="1400"/>
                        <a:t>Inspection:</a:t>
                      </a:r>
                      <a:endParaRPr/>
                    </a:p>
                    <a:p>
                      <a:pPr indent="0" lvl="0" marL="0" marR="0" rtl="0" algn="ctr">
                        <a:spcBef>
                          <a:spcPts val="0"/>
                        </a:spcBef>
                        <a:spcAft>
                          <a:spcPts val="0"/>
                        </a:spcAft>
                        <a:buNone/>
                      </a:pPr>
                      <a:r>
                        <a:t/>
                      </a:r>
                      <a:endParaRPr sz="500"/>
                    </a:p>
                    <a:p>
                      <a:pPr indent="0" lvl="0" marL="0" marR="0" rtl="0" algn="ctr">
                        <a:spcBef>
                          <a:spcPts val="0"/>
                        </a:spcBef>
                        <a:spcAft>
                          <a:spcPts val="0"/>
                        </a:spcAft>
                        <a:buNone/>
                      </a:pPr>
                      <a:r>
                        <a:rPr i="1" lang="en-US" sz="1200"/>
                        <a:t>(Range, Availability)</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1125" lvl="0" marL="111125" marR="0" rtl="0" algn="l">
                        <a:spcBef>
                          <a:spcPts val="0"/>
                        </a:spcBef>
                        <a:spcAft>
                          <a:spcPts val="0"/>
                        </a:spcAft>
                        <a:buClr>
                          <a:schemeClr val="dk1"/>
                        </a:buClr>
                        <a:buSzPts val="1400"/>
                        <a:buFont typeface="Arial"/>
                        <a:buChar char="•"/>
                      </a:pPr>
                      <a:r>
                        <a:rPr lang="en-US" sz="1400">
                          <a:solidFill>
                            <a:schemeClr val="dk1"/>
                          </a:solidFill>
                        </a:rPr>
                        <a:t>Performance has been good and stable without critical issues.</a:t>
                      </a:r>
                      <a:endParaRPr/>
                    </a:p>
                    <a:p>
                      <a:pPr indent="-22225" lvl="0" marL="111125" marR="0" rtl="0" algn="l">
                        <a:spcBef>
                          <a:spcPts val="0"/>
                        </a:spcBef>
                        <a:spcAft>
                          <a:spcPts val="0"/>
                        </a:spcAft>
                        <a:buClr>
                          <a:schemeClr val="dk1"/>
                        </a:buClr>
                        <a:buSzPts val="1400"/>
                        <a:buFont typeface="Arial"/>
                        <a:buNone/>
                      </a:pPr>
                      <a:r>
                        <a:t/>
                      </a:r>
                      <a:endParaRPr sz="1400">
                        <a:solidFill>
                          <a:schemeClr val="dk1"/>
                        </a:solidFill>
                      </a:endParaRPr>
                    </a:p>
                    <a:p>
                      <a:pPr indent="0" lvl="0" marL="0" marR="0" rtl="0" algn="l">
                        <a:spcBef>
                          <a:spcPts val="0"/>
                        </a:spcBef>
                        <a:spcAft>
                          <a:spcPts val="0"/>
                        </a:spcAft>
                        <a:buClr>
                          <a:schemeClr val="dk1"/>
                        </a:buClr>
                        <a:buSzPts val="1400"/>
                        <a:buFont typeface="Arial"/>
                        <a:buNone/>
                      </a:pPr>
                      <a:r>
                        <a:t/>
                      </a:r>
                      <a:endParaRPr sz="1400">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2D050"/>
                    </a:solidFill>
                  </a:tcPr>
                </a:tc>
                <a:tc>
                  <a:txBody>
                    <a:bodyPr/>
                    <a:lstStyle/>
                    <a:p>
                      <a:pPr indent="-111125" lvl="0" marL="111125" marR="0" rtl="0" algn="l">
                        <a:spcBef>
                          <a:spcPts val="0"/>
                        </a:spcBef>
                        <a:spcAft>
                          <a:spcPts val="0"/>
                        </a:spcAft>
                        <a:buClr>
                          <a:schemeClr val="dk1"/>
                        </a:buClr>
                        <a:buSzPts val="1400"/>
                        <a:buFont typeface="Arial"/>
                        <a:buChar char="•"/>
                      </a:pPr>
                      <a:r>
                        <a:rPr lang="en-US" sz="1400"/>
                        <a:t>Expect</a:t>
                      </a:r>
                      <a:r>
                        <a:rPr lang="en-US" sz="1400"/>
                        <a:t> continued good performance.</a:t>
                      </a:r>
                      <a:endParaRPr/>
                    </a:p>
                    <a:p>
                      <a:pPr indent="-22225" lvl="0" marL="111125" marR="0" rtl="0" algn="l">
                        <a:spcBef>
                          <a:spcPts val="0"/>
                        </a:spcBef>
                        <a:spcAft>
                          <a:spcPts val="0"/>
                        </a:spcAft>
                        <a:buClr>
                          <a:schemeClr val="dk1"/>
                        </a:buClr>
                        <a:buSzPts val="1400"/>
                        <a:buFont typeface="Arial"/>
                        <a:buNone/>
                      </a:pPr>
                      <a:r>
                        <a:t/>
                      </a:r>
                      <a:endParaRPr sz="14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9900"/>
                    </a:solidFill>
                  </a:tcPr>
                </a:tc>
              </a:tr>
              <a:tr h="370850">
                <a:tc>
                  <a:txBody>
                    <a:bodyPr/>
                    <a:lstStyle/>
                    <a:p>
                      <a:pPr indent="0" lvl="0" marL="0" marR="0" rtl="0" algn="ctr">
                        <a:spcBef>
                          <a:spcPts val="0"/>
                        </a:spcBef>
                        <a:spcAft>
                          <a:spcPts val="0"/>
                        </a:spcAft>
                        <a:buNone/>
                      </a:pPr>
                      <a:r>
                        <a:rPr b="1" lang="en-US" sz="1400"/>
                        <a:t>Quantitative</a:t>
                      </a:r>
                      <a:endParaRPr/>
                    </a:p>
                    <a:p>
                      <a:pPr indent="0" lvl="0" marL="0" marR="0" rtl="0" algn="ctr">
                        <a:spcBef>
                          <a:spcPts val="0"/>
                        </a:spcBef>
                        <a:spcAft>
                          <a:spcPts val="0"/>
                        </a:spcAft>
                        <a:buNone/>
                      </a:pPr>
                      <a:r>
                        <a:rPr b="1" lang="en-US" sz="1400"/>
                        <a:t>Performance:</a:t>
                      </a:r>
                      <a:endParaRPr/>
                    </a:p>
                    <a:p>
                      <a:pPr indent="0" lvl="0" marL="0" marR="0" rtl="0" algn="ctr">
                        <a:spcBef>
                          <a:spcPts val="0"/>
                        </a:spcBef>
                        <a:spcAft>
                          <a:spcPts val="0"/>
                        </a:spcAft>
                        <a:buNone/>
                      </a:pPr>
                      <a:r>
                        <a:rPr i="1" lang="en-US" sz="1200"/>
                        <a:t>(Accuracy, </a:t>
                      </a:r>
                      <a:endParaRPr/>
                    </a:p>
                    <a:p>
                      <a:pPr indent="0" lvl="0" marL="0" marR="0" rtl="0" algn="ctr">
                        <a:spcBef>
                          <a:spcPts val="0"/>
                        </a:spcBef>
                        <a:spcAft>
                          <a:spcPts val="0"/>
                        </a:spcAft>
                        <a:buNone/>
                      </a:pPr>
                      <a:r>
                        <a:rPr i="1" lang="en-US" sz="1200"/>
                        <a:t>Precision)</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1125" lvl="0" marL="111125" marR="0" rtl="0" algn="l">
                        <a:spcBef>
                          <a:spcPts val="0"/>
                        </a:spcBef>
                        <a:spcAft>
                          <a:spcPts val="0"/>
                        </a:spcAft>
                        <a:buClr>
                          <a:schemeClr val="dk1"/>
                        </a:buClr>
                        <a:buSzPts val="1400"/>
                        <a:buFont typeface="Arial"/>
                        <a:buChar char="•"/>
                      </a:pPr>
                      <a:r>
                        <a:rPr lang="en-US" sz="1400"/>
                        <a:t>Overall performance of Land Surface Temperature is good.</a:t>
                      </a:r>
                      <a:endParaRPr/>
                    </a:p>
                    <a:p>
                      <a:pPr indent="-111125" lvl="0" marL="111125" marR="0" rtl="0" algn="l">
                        <a:spcBef>
                          <a:spcPts val="0"/>
                        </a:spcBef>
                        <a:spcAft>
                          <a:spcPts val="0"/>
                        </a:spcAft>
                        <a:buClr>
                          <a:schemeClr val="dk1"/>
                        </a:buClr>
                        <a:buSzPts val="1400"/>
                        <a:buFont typeface="Arial"/>
                        <a:buChar char="•"/>
                      </a:pPr>
                      <a:r>
                        <a:rPr lang="en-US" sz="1400"/>
                        <a:t>LST product for Full Disk, CONUS, and MESOs, easily </a:t>
                      </a:r>
                      <a:r>
                        <a:rPr lang="en-US" sz="1400"/>
                        <a:t>meet accuracy and precision specifications.</a:t>
                      </a:r>
                      <a:endParaRPr/>
                    </a:p>
                    <a:p>
                      <a:pPr indent="-111125" lvl="0" marL="111125" marR="0" rtl="0" algn="l">
                        <a:spcBef>
                          <a:spcPts val="0"/>
                        </a:spcBef>
                        <a:spcAft>
                          <a:spcPts val="0"/>
                        </a:spcAft>
                        <a:buClr>
                          <a:schemeClr val="dk1"/>
                        </a:buClr>
                        <a:buSzPts val="1400"/>
                        <a:buFont typeface="Arial"/>
                        <a:buChar char="•"/>
                      </a:pPr>
                      <a:r>
                        <a:rPr lang="en-US" sz="1400"/>
                        <a:t>GOES-18 LST product compares very well to the GOES-17 LST when the GOES-17 ABI FPM temperature is below 85K and G17 LST is retrieved with the enterprise algorithm.</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2D050"/>
                    </a:solidFill>
                  </a:tcPr>
                </a:tc>
                <a:tc>
                  <a:txBody>
                    <a:bodyPr/>
                    <a:lstStyle/>
                    <a:p>
                      <a:pPr indent="-111125" lvl="0" marL="111125" marR="0" rtl="0" algn="l">
                        <a:spcBef>
                          <a:spcPts val="0"/>
                        </a:spcBef>
                        <a:spcAft>
                          <a:spcPts val="0"/>
                        </a:spcAft>
                        <a:buClr>
                          <a:schemeClr val="dk1"/>
                        </a:buClr>
                        <a:buSzPts val="1400"/>
                        <a:buFont typeface="Arial"/>
                        <a:buChar char="•"/>
                      </a:pPr>
                      <a:r>
                        <a:rPr lang="en-US" sz="1400"/>
                        <a:t>Expect continued good performance</a:t>
                      </a:r>
                      <a:endParaRPr/>
                    </a:p>
                    <a:p>
                      <a:pPr indent="0" lvl="0" marL="0" marR="0" rtl="0" algn="l">
                        <a:spcBef>
                          <a:spcPts val="0"/>
                        </a:spcBef>
                        <a:spcAft>
                          <a:spcPts val="0"/>
                        </a:spcAft>
                        <a:buClr>
                          <a:schemeClr val="dk1"/>
                        </a:buClr>
                        <a:buSzPts val="1400"/>
                        <a:buFont typeface="Arial"/>
                        <a:buNone/>
                      </a:pPr>
                      <a:r>
                        <a:t/>
                      </a:r>
                      <a:endParaRPr sz="1400">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9900"/>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67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65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68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63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Jaime Daniels</dc:creator>
</cp:coreProperties>
</file>