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5"/>
    <p:sldMasterId id="214748366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y="5143500" cx="9144000"/>
  <p:notesSz cx="6858000" cy="9144000"/>
  <p:embeddedFontLst>
    <p:embeddedFont>
      <p:font typeface="Lato"/>
      <p:regular r:id="rId18"/>
      <p:bold r:id="rId19"/>
      <p:italic r:id="rId20"/>
      <p:boldItalic r:id="rId21"/>
    </p:embeddedFont>
    <p:embeddedFont>
      <p:font typeface="Corbel"/>
      <p:regular r:id="rId22"/>
      <p:bold r:id="rId23"/>
      <p:italic r:id="rId24"/>
      <p:boldItalic r:id="rId25"/>
    </p:embeddedFont>
    <p:embeddedFont>
      <p:font typeface="Lato Light"/>
      <p:regular r:id="rId26"/>
      <p:bold r:id="rId27"/>
      <p:italic r:id="rId28"/>
      <p:boldItalic r:id="rId29"/>
    </p:embeddedFont>
    <p:embeddedFont>
      <p:font typeface="Roboto Light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34" roundtripDataSignature="AMtx7mhgacu0UNOqomjEt4QaIUnmgSsKY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09F9F38-7BF7-4058-89F9-22269818C724}">
  <a:tblStyle styleId="{B09F9F38-7BF7-4058-89F9-22269818C72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ato-italic.fntdata"/><Relationship Id="rId22" Type="http://schemas.openxmlformats.org/officeDocument/2006/relationships/font" Target="fonts/Corbel-regular.fntdata"/><Relationship Id="rId21" Type="http://schemas.openxmlformats.org/officeDocument/2006/relationships/font" Target="fonts/Lato-boldItalic.fntdata"/><Relationship Id="rId24" Type="http://schemas.openxmlformats.org/officeDocument/2006/relationships/font" Target="fonts/Corbel-italic.fntdata"/><Relationship Id="rId23" Type="http://schemas.openxmlformats.org/officeDocument/2006/relationships/font" Target="fonts/Corbel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font" Target="fonts/LatoLight-regular.fntdata"/><Relationship Id="rId25" Type="http://schemas.openxmlformats.org/officeDocument/2006/relationships/font" Target="fonts/Corbel-boldItalic.fntdata"/><Relationship Id="rId28" Type="http://schemas.openxmlformats.org/officeDocument/2006/relationships/font" Target="fonts/LatoLight-italic.fntdata"/><Relationship Id="rId27" Type="http://schemas.openxmlformats.org/officeDocument/2006/relationships/font" Target="fonts/LatoLight-bold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font" Target="fonts/LatoLight-boldItalic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RobotoLight-bold.fntdata"/><Relationship Id="rId30" Type="http://schemas.openxmlformats.org/officeDocument/2006/relationships/font" Target="fonts/RobotoLight-regular.fntdata"/><Relationship Id="rId11" Type="http://schemas.openxmlformats.org/officeDocument/2006/relationships/slide" Target="slides/slide4.xml"/><Relationship Id="rId33" Type="http://schemas.openxmlformats.org/officeDocument/2006/relationships/font" Target="fonts/RobotoLight-boldItalic.fntdata"/><Relationship Id="rId10" Type="http://schemas.openxmlformats.org/officeDocument/2006/relationships/slide" Target="slides/slide3.xml"/><Relationship Id="rId32" Type="http://schemas.openxmlformats.org/officeDocument/2006/relationships/font" Target="fonts/RobotoLight-italic.fnt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34" Type="http://customschemas.google.com/relationships/presentationmetadata" Target="metadata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font" Target="fonts/Lato-bold.fntdata"/><Relationship Id="rId18" Type="http://schemas.openxmlformats.org/officeDocument/2006/relationships/font" Target="fonts/Lato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" name="Google Shape;10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7a293ea9bd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7a293ea9bd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40c977a9b1_0_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g240c977a9b1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40c977a9b1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40c977a9b1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40c977a9b1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40c977a9b1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40c977a9b1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40c977a9b1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40c977a9b1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40c977a9b1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40c977a9b1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40c977a9b1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7a293ea9bd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7a293ea9bd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1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8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38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1" name="Google Shape;51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/>
          <p:nvPr>
            <p:ph type="title"/>
          </p:nvPr>
        </p:nvSpPr>
        <p:spPr>
          <a:xfrm>
            <a:off x="311700" y="-59050"/>
            <a:ext cx="8520600" cy="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800"/>
              <a:buFont typeface="Lato"/>
              <a:buNone/>
              <a:defRPr b="1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0" name="Google Shape;60;p19"/>
          <p:cNvSpPr txBox="1"/>
          <p:nvPr>
            <p:ph idx="1" type="body"/>
          </p:nvPr>
        </p:nvSpPr>
        <p:spPr>
          <a:xfrm>
            <a:off x="83100" y="542875"/>
            <a:ext cx="2288100" cy="44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rbel"/>
              <a:buChar char="●"/>
              <a:defRPr>
                <a:latin typeface="Corbel"/>
                <a:ea typeface="Corbel"/>
                <a:cs typeface="Corbel"/>
                <a:sym typeface="Corbel"/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rbel"/>
              <a:buChar char="○"/>
              <a:defRPr>
                <a:latin typeface="Corbel"/>
                <a:ea typeface="Corbel"/>
                <a:cs typeface="Corbel"/>
                <a:sym typeface="Corbel"/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rbel"/>
              <a:buChar char="■"/>
              <a:defRPr>
                <a:latin typeface="Corbel"/>
                <a:ea typeface="Corbel"/>
                <a:cs typeface="Corbel"/>
                <a:sym typeface="Corbel"/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rbel"/>
              <a:buChar char="●"/>
              <a:defRPr>
                <a:latin typeface="Corbel"/>
                <a:ea typeface="Corbel"/>
                <a:cs typeface="Corbel"/>
                <a:sym typeface="Corbel"/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rbel"/>
              <a:buChar char="○"/>
              <a:defRPr>
                <a:latin typeface="Corbel"/>
                <a:ea typeface="Corbel"/>
                <a:cs typeface="Corbel"/>
                <a:sym typeface="Corbel"/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rbel"/>
              <a:buChar char="■"/>
              <a:defRPr>
                <a:latin typeface="Corbel"/>
                <a:ea typeface="Corbel"/>
                <a:cs typeface="Corbel"/>
                <a:sym typeface="Corbel"/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rbel"/>
              <a:buChar char="●"/>
              <a:defRPr>
                <a:latin typeface="Corbel"/>
                <a:ea typeface="Corbel"/>
                <a:cs typeface="Corbel"/>
                <a:sym typeface="Corbel"/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rbel"/>
              <a:buChar char="○"/>
              <a:defRPr>
                <a:latin typeface="Corbel"/>
                <a:ea typeface="Corbel"/>
                <a:cs typeface="Corbel"/>
                <a:sym typeface="Corbel"/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rbel"/>
              <a:buChar char="■"/>
              <a:defRPr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cxnSp>
        <p:nvCxnSpPr>
          <p:cNvPr id="61" name="Google Shape;61;p19"/>
          <p:cNvCxnSpPr/>
          <p:nvPr/>
        </p:nvCxnSpPr>
        <p:spPr>
          <a:xfrm>
            <a:off x="4200" y="446800"/>
            <a:ext cx="9135600" cy="0"/>
          </a:xfrm>
          <a:prstGeom prst="straightConnector1">
            <a:avLst/>
          </a:prstGeom>
          <a:noFill/>
          <a:ln cap="flat" cmpd="sng" w="9525">
            <a:solidFill>
              <a:srgbClr val="FFD24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" name="Google Shape;62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3" name="Google Shape;63;p19"/>
          <p:cNvPicPr preferRelativeResize="0"/>
          <p:nvPr/>
        </p:nvPicPr>
        <p:blipFill rotWithShape="1">
          <a:blip r:embed="rId2">
            <a:alphaModFix/>
          </a:blip>
          <a:srcRect b="0" l="0" r="50199" t="0"/>
          <a:stretch/>
        </p:blipFill>
        <p:spPr>
          <a:xfrm>
            <a:off x="8642931" y="2836450"/>
            <a:ext cx="480624" cy="482575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2700000" dist="66675">
              <a:srgbClr val="3A484F">
                <a:alpha val="48627"/>
              </a:srgbClr>
            </a:outerShdw>
          </a:effectLst>
        </p:spPr>
      </p:pic>
      <p:pic>
        <p:nvPicPr>
          <p:cNvPr id="64" name="Google Shape;6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70032" y="4131850"/>
            <a:ext cx="753524" cy="531386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2700000" dist="66675">
              <a:srgbClr val="3A484F">
                <a:alpha val="48627"/>
              </a:srgbClr>
            </a:outerShdw>
          </a:effectLst>
        </p:spPr>
      </p:pic>
      <p:pic>
        <p:nvPicPr>
          <p:cNvPr id="65" name="Google Shape;65;p19"/>
          <p:cNvPicPr preferRelativeResize="0"/>
          <p:nvPr/>
        </p:nvPicPr>
        <p:blipFill rotWithShape="1">
          <a:blip r:embed="rId2">
            <a:alphaModFix/>
          </a:blip>
          <a:srcRect b="0" l="50199" r="0" t="0"/>
          <a:stretch/>
        </p:blipFill>
        <p:spPr>
          <a:xfrm>
            <a:off x="8642931" y="3484150"/>
            <a:ext cx="480624" cy="482575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2700000" dist="66675">
              <a:srgbClr val="3A484F">
                <a:alpha val="48627"/>
              </a:srgbClr>
            </a:outerShdw>
          </a:effectLst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Lato"/>
              <a:buNone/>
              <a:defRPr b="1" sz="40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8" name="Google Shape;68;p2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rbel"/>
              <a:buNone/>
              <a:defRPr sz="2800">
                <a:latin typeface="Corbel"/>
                <a:ea typeface="Corbel"/>
                <a:cs typeface="Corbel"/>
                <a:sym typeface="Corbe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9" name="Google Shape;6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2" name="Google Shape;72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5" name="Google Shape;75;p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2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7" name="Google Shape;77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0" name="Google Shape;80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3" name="Google Shape;83;p2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4" name="Google Shape;8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5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7" name="Google Shape;87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91" name="Google Shape;91;p26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2" name="Google Shape;92;p26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3" name="Google Shape;93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6" name="Google Shape;96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8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9" name="Google Shape;99;p28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0" name="Google Shape;100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3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3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4"/>
          <p:cNvSpPr txBox="1"/>
          <p:nvPr>
            <p:ph type="title"/>
          </p:nvPr>
        </p:nvSpPr>
        <p:spPr>
          <a:xfrm>
            <a:off x="431850" y="102550"/>
            <a:ext cx="8589600" cy="54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Light"/>
              <a:buNone/>
              <a:defRPr sz="2400">
                <a:latin typeface="Roboto Light"/>
                <a:ea typeface="Roboto Light"/>
                <a:cs typeface="Roboto Light"/>
                <a:sym typeface="Roboto Light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Light"/>
              <a:buNone/>
              <a:defRPr sz="2400"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Light"/>
              <a:buNone/>
              <a:defRPr sz="2400"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Light"/>
              <a:buNone/>
              <a:defRPr sz="2400"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Light"/>
              <a:buNone/>
              <a:defRPr sz="2400"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Light"/>
              <a:buNone/>
              <a:defRPr sz="2400"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Light"/>
              <a:buNone/>
              <a:defRPr sz="2400"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Light"/>
              <a:buNone/>
              <a:defRPr sz="2400"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Light"/>
              <a:buNone/>
              <a:defRPr sz="24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30" name="Google Shape;30;p34"/>
          <p:cNvSpPr txBox="1"/>
          <p:nvPr>
            <p:ph idx="1" type="body"/>
          </p:nvPr>
        </p:nvSpPr>
        <p:spPr>
          <a:xfrm>
            <a:off x="751050" y="862525"/>
            <a:ext cx="7942500" cy="37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Light"/>
              <a:buChar char="●"/>
              <a:defRPr sz="1600"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 Light"/>
              <a:buChar char="○"/>
              <a:defRPr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-2921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Roboto Light"/>
              <a:buChar char="■"/>
              <a:defRPr sz="1000"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Light"/>
              <a:buChar char="●"/>
              <a:defRPr sz="1200"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Light"/>
              <a:buChar char="○"/>
              <a:defRPr sz="1200"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Light"/>
              <a:buChar char="■"/>
              <a:defRPr sz="1200"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Light"/>
              <a:buChar char="●"/>
              <a:defRPr sz="1200"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Light"/>
              <a:buChar char="○"/>
              <a:defRPr sz="1200"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Light"/>
              <a:buChar char="■"/>
              <a:defRPr sz="12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31" name="Google Shape;31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CC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CC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CC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CC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CC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CC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CC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CC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CC0000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" name="Google Shape;32;p34"/>
          <p:cNvSpPr/>
          <p:nvPr/>
        </p:nvSpPr>
        <p:spPr>
          <a:xfrm flipH="1" rot="10800000">
            <a:off x="0" y="544525"/>
            <a:ext cx="9134700" cy="18900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" name="Google Shape;33;p34"/>
          <p:cNvPicPr preferRelativeResize="0"/>
          <p:nvPr/>
        </p:nvPicPr>
        <p:blipFill rotWithShape="1">
          <a:blip r:embed="rId2">
            <a:alphaModFix/>
          </a:blip>
          <a:srcRect b="0" l="0" r="50199" t="0"/>
          <a:stretch/>
        </p:blipFill>
        <p:spPr>
          <a:xfrm>
            <a:off x="8642931" y="2836450"/>
            <a:ext cx="480624" cy="482575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2700000" dist="66675">
              <a:srgbClr val="3A484F">
                <a:alpha val="48627"/>
              </a:srgbClr>
            </a:outerShdw>
          </a:effectLst>
        </p:spPr>
      </p:pic>
      <p:pic>
        <p:nvPicPr>
          <p:cNvPr id="34" name="Google Shape;34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70032" y="4131850"/>
            <a:ext cx="753524" cy="531386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2700000" dist="66675">
              <a:srgbClr val="3A484F">
                <a:alpha val="48627"/>
              </a:srgbClr>
            </a:outerShdw>
          </a:effectLst>
        </p:spPr>
      </p:pic>
      <p:pic>
        <p:nvPicPr>
          <p:cNvPr id="35" name="Google Shape;35;p34"/>
          <p:cNvPicPr preferRelativeResize="0"/>
          <p:nvPr/>
        </p:nvPicPr>
        <p:blipFill rotWithShape="1">
          <a:blip r:embed="rId2">
            <a:alphaModFix/>
          </a:blip>
          <a:srcRect b="0" l="50199" r="0" t="0"/>
          <a:stretch/>
        </p:blipFill>
        <p:spPr>
          <a:xfrm>
            <a:off x="8642931" y="3484150"/>
            <a:ext cx="480624" cy="482575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2700000" dist="66675">
              <a:srgbClr val="3A484F">
                <a:alpha val="48627"/>
              </a:srgbClr>
            </a:outerShdw>
          </a:effec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5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8" name="Google Shape;38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3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36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36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4" name="Google Shape;44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7" name="Google Shape;47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Google Shape;57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john.d.evans@noaa.gov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"/>
          <p:cNvSpPr/>
          <p:nvPr/>
        </p:nvSpPr>
        <p:spPr>
          <a:xfrm flipH="1" rot="10800000">
            <a:off x="1259425" y="691675"/>
            <a:ext cx="5843100" cy="11700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"/>
          <p:cNvSpPr txBox="1"/>
          <p:nvPr>
            <p:ph type="ctrTitle"/>
          </p:nvPr>
        </p:nvSpPr>
        <p:spPr>
          <a:xfrm>
            <a:off x="337725" y="811250"/>
            <a:ext cx="7555500" cy="1955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1800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GOES-18 ABI L1b/CMI Full Validation PS-PVR</a:t>
            </a:r>
            <a:r>
              <a:rPr lang="en" sz="3000">
                <a:solidFill>
                  <a:srgbClr val="CC0000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br>
              <a:rPr lang="en" sz="3000">
                <a:solidFill>
                  <a:srgbClr val="CC0000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" sz="3000">
                <a:solidFill>
                  <a:srgbClr val="CC0000"/>
                </a:solidFill>
                <a:latin typeface="Roboto Light"/>
                <a:ea typeface="Roboto Light"/>
                <a:cs typeface="Roboto Light"/>
                <a:sym typeface="Roboto Light"/>
              </a:rPr>
              <a:t>NWS User Feedback</a:t>
            </a:r>
            <a:endParaRPr sz="1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 sz="18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i="1" lang="en" sz="1400">
                <a:latin typeface="Roboto Light"/>
                <a:ea typeface="Roboto Light"/>
                <a:cs typeface="Roboto Light"/>
                <a:sym typeface="Roboto Light"/>
              </a:rPr>
              <a:t>Fri</a:t>
            </a:r>
            <a:r>
              <a:rPr i="1" lang="en" sz="1400">
                <a:latin typeface="Roboto Light"/>
                <a:ea typeface="Roboto Light"/>
                <a:cs typeface="Roboto Light"/>
                <a:sym typeface="Roboto Light"/>
              </a:rPr>
              <a:t>day, September 1, 2023</a:t>
            </a:r>
            <a:endParaRPr i="1" sz="14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9" name="Google Shape;109;p1"/>
          <p:cNvSpPr txBox="1"/>
          <p:nvPr/>
        </p:nvSpPr>
        <p:spPr>
          <a:xfrm>
            <a:off x="2173825" y="3282750"/>
            <a:ext cx="51492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John Evans / GST, Inc.  </a:t>
            </a:r>
            <a:r>
              <a:rPr b="0" i="0" lang="en" sz="1400" u="none" cap="none" strike="noStrik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...  </a:t>
            </a:r>
            <a:r>
              <a:rPr b="0" i="0" lang="en" sz="1400" u="none" cap="none" strike="noStrike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and </a:t>
            </a:r>
            <a:r>
              <a:rPr lang="en">
                <a:solidFill>
                  <a:schemeClr val="dk2"/>
                </a:solidFill>
                <a:latin typeface="Roboto Light"/>
                <a:ea typeface="Roboto Light"/>
                <a:cs typeface="Roboto Light"/>
                <a:sym typeface="Roboto Light"/>
              </a:rPr>
              <a:t>the NWS OBS / TOWR-S team</a:t>
            </a:r>
            <a:endParaRPr b="0" i="0" sz="1400" u="none" cap="none" strike="noStrike"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sng" cap="none" strike="noStrike">
                <a:solidFill>
                  <a:schemeClr val="hlink"/>
                </a:solidFill>
                <a:latin typeface="Courier New"/>
                <a:ea typeface="Courier New"/>
                <a:cs typeface="Courier New"/>
                <a:sym typeface="Courier New"/>
                <a:hlinkClick r:id="rId3"/>
              </a:rPr>
              <a:t>john.d.evans@noaa.gov</a:t>
            </a:r>
            <a:endParaRPr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10" name="Google Shape;110;p1"/>
          <p:cNvPicPr preferRelativeResize="0"/>
          <p:nvPr/>
        </p:nvPicPr>
        <p:blipFill rotWithShape="1">
          <a:blip r:embed="rId4">
            <a:alphaModFix/>
          </a:blip>
          <a:srcRect b="0" l="0" r="50199" t="0"/>
          <a:stretch/>
        </p:blipFill>
        <p:spPr>
          <a:xfrm>
            <a:off x="8167545" y="1671675"/>
            <a:ext cx="881856" cy="885442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2700000" dist="66675">
              <a:srgbClr val="3A484F">
                <a:alpha val="48627"/>
              </a:srgbClr>
            </a:outerShdw>
          </a:effectLst>
        </p:spPr>
      </p:pic>
      <p:pic>
        <p:nvPicPr>
          <p:cNvPr id="111" name="Google Shape;111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66825" y="4059600"/>
            <a:ext cx="1458775" cy="975000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2700000" dist="66675">
              <a:srgbClr val="3A484F">
                <a:alpha val="48627"/>
              </a:srgbClr>
            </a:outerShdw>
          </a:effectLst>
        </p:spPr>
      </p:pic>
      <p:pic>
        <p:nvPicPr>
          <p:cNvPr id="112" name="Google Shape;112;p1"/>
          <p:cNvPicPr preferRelativeResize="0"/>
          <p:nvPr/>
        </p:nvPicPr>
        <p:blipFill rotWithShape="1">
          <a:blip r:embed="rId4">
            <a:alphaModFix/>
          </a:blip>
          <a:srcRect b="0" l="50199" r="0" t="0"/>
          <a:stretch/>
        </p:blipFill>
        <p:spPr>
          <a:xfrm>
            <a:off x="8167545" y="2865638"/>
            <a:ext cx="881856" cy="885442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2700000" dist="66675">
              <a:srgbClr val="3A484F">
                <a:alpha val="48627"/>
              </a:srgbClr>
            </a:outerShdw>
          </a:effectLst>
        </p:spPr>
      </p:pic>
      <p:sp>
        <p:nvSpPr>
          <p:cNvPr id="113" name="Google Shape;113;p1"/>
          <p:cNvSpPr/>
          <p:nvPr/>
        </p:nvSpPr>
        <p:spPr>
          <a:xfrm flipH="1" rot="10800000">
            <a:off x="1259425" y="2990725"/>
            <a:ext cx="5874000" cy="11100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7a293ea9bd_0_25"/>
          <p:cNvSpPr txBox="1"/>
          <p:nvPr>
            <p:ph type="title"/>
          </p:nvPr>
        </p:nvSpPr>
        <p:spPr>
          <a:xfrm>
            <a:off x="311700" y="-59050"/>
            <a:ext cx="8520600" cy="46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GOES-18 ABI imagery: </a:t>
            </a:r>
            <a:r>
              <a:rPr lang="en"/>
              <a:t>No Loop Heat Pipe artifacts</a:t>
            </a:r>
            <a:endParaRPr/>
          </a:p>
        </p:txBody>
      </p:sp>
      <p:sp>
        <p:nvSpPr>
          <p:cNvPr id="262" name="Google Shape;262;g27a293ea9bd_0_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3" name="Google Shape;263;g27a293ea9bd_0_25"/>
          <p:cNvPicPr preferRelativeResize="0"/>
          <p:nvPr/>
        </p:nvPicPr>
        <p:blipFill rotWithShape="1">
          <a:blip r:embed="rId3">
            <a:alphaModFix/>
          </a:blip>
          <a:srcRect b="0" l="0" r="0" t="4580"/>
          <a:stretch/>
        </p:blipFill>
        <p:spPr>
          <a:xfrm>
            <a:off x="819225" y="615400"/>
            <a:ext cx="7346075" cy="431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"/>
          <p:cNvSpPr txBox="1"/>
          <p:nvPr>
            <p:ph type="title"/>
          </p:nvPr>
        </p:nvSpPr>
        <p:spPr>
          <a:xfrm>
            <a:off x="311700" y="-59050"/>
            <a:ext cx="8520600" cy="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200"/>
              <a:t>NWS Integration of GOES-18 imagery</a:t>
            </a:r>
            <a:endParaRPr sz="2200"/>
          </a:p>
        </p:txBody>
      </p:sp>
      <p:sp>
        <p:nvSpPr>
          <p:cNvPr id="119" name="Google Shape;119;p10"/>
          <p:cNvSpPr txBox="1"/>
          <p:nvPr>
            <p:ph idx="1" type="body"/>
          </p:nvPr>
        </p:nvSpPr>
        <p:spPr>
          <a:xfrm>
            <a:off x="6900" y="542875"/>
            <a:ext cx="9023700" cy="43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00025" lvl="0" marL="257175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 Light"/>
              <a:buChar char="●"/>
            </a:pPr>
            <a:r>
              <a:rPr lang="en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GOES-18 ABI imagery</a:t>
            </a:r>
            <a:r>
              <a:rPr lang="en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rPr>
              <a:t> is used in AWIPS as either</a:t>
            </a:r>
            <a:endParaRPr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203200" lvl="1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 Light"/>
              <a:buChar char="○"/>
            </a:pPr>
            <a:r>
              <a:rPr lang="en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rPr>
              <a:t>Sectorized Cloud &amp; Moisture Imagery (SCMI) tiles from GOES-R GS via the Satellite Broadcast Network (SBN)</a:t>
            </a:r>
            <a:endParaRPr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184150" lvl="2" marL="685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Lato Light"/>
              <a:buChar char="■"/>
            </a:pPr>
            <a:r>
              <a:rPr lang="en" sz="1100">
                <a:solidFill>
                  <a:srgbClr val="434343"/>
                </a:solidFill>
                <a:latin typeface="Lato Light"/>
                <a:ea typeface="Lato Light"/>
                <a:cs typeface="Lato Light"/>
                <a:sym typeface="Lato Light"/>
              </a:rPr>
              <a:t>Reduced</a:t>
            </a:r>
            <a:r>
              <a:rPr lang="en" sz="1100">
                <a:solidFill>
                  <a:srgbClr val="434343"/>
                </a:solidFill>
                <a:latin typeface="Lato Light"/>
                <a:ea typeface="Lato Light"/>
                <a:cs typeface="Lato Light"/>
                <a:sym typeface="Lato Light"/>
              </a:rPr>
              <a:t>-resolution "Full Northern Hemisphere" (6km nadir pixels) – all channels except Ch. 13 (native 2km nadir pixels)</a:t>
            </a:r>
            <a:endParaRPr sz="1100">
              <a:solidFill>
                <a:srgbClr val="434343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184150" lvl="2" marL="685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Lato Light"/>
              <a:buChar char="■"/>
            </a:pPr>
            <a:r>
              <a:rPr lang="en" sz="1100">
                <a:solidFill>
                  <a:srgbClr val="434343"/>
                </a:solidFill>
                <a:latin typeface="Lato Light"/>
                <a:ea typeface="Lato Light"/>
                <a:cs typeface="Lato Light"/>
                <a:sym typeface="Lato Light"/>
              </a:rPr>
              <a:t>Native-resolution West CONUS sector, Alaska regional sector, American Samoa regional sector</a:t>
            </a:r>
            <a:endParaRPr sz="1100">
              <a:solidFill>
                <a:srgbClr val="434343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184150" lvl="2" marL="685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Lato Light"/>
              <a:buChar char="■"/>
            </a:pPr>
            <a:r>
              <a:rPr lang="en" sz="1100">
                <a:solidFill>
                  <a:srgbClr val="434343"/>
                </a:solidFill>
                <a:latin typeface="Lato Light"/>
                <a:ea typeface="Lato Light"/>
                <a:cs typeface="Lato Light"/>
                <a:sym typeface="Lato Light"/>
              </a:rPr>
              <a:t>Mesoscale sectors</a:t>
            </a:r>
            <a:br>
              <a:rPr lang="en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rPr>
            </a:br>
            <a:r>
              <a:rPr lang="en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rPr>
              <a:t> </a:t>
            </a:r>
            <a:r>
              <a:rPr lang="en" sz="1800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rPr>
              <a:t>or</a:t>
            </a:r>
            <a:endParaRPr sz="1800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203200" lvl="1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 Light"/>
              <a:buChar char="○"/>
            </a:pPr>
            <a:r>
              <a:rPr lang="en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rPr>
              <a:t>L1b full-resolution files (FD, CONUS, Meso) via GOES Rebroadcast (GRB) antennas and CSPP-GEO software</a:t>
            </a:r>
            <a:endParaRPr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200025" lvl="0" marL="257175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 Light"/>
              <a:buChar char="●"/>
            </a:pPr>
            <a:r>
              <a:rPr lang="en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rPr>
              <a:t>GOES-18 ABI imagery works with e</a:t>
            </a:r>
            <a:r>
              <a:rPr lang="en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rPr>
              <a:t>xisting baseline configurations (NCF, AWIPS, GRB)</a:t>
            </a:r>
            <a:endParaRPr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203200" lvl="1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 Light"/>
              <a:buChar char="○"/>
            </a:pPr>
            <a:r>
              <a:rPr lang="en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rPr>
              <a:t>Except American Samoa sector SCMI: new WMO header =&gt; new configs in NCF and Pacific Region sites</a:t>
            </a:r>
            <a:endParaRPr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200025" lvl="0" marL="257175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 Light"/>
              <a:buChar char="●"/>
            </a:pPr>
            <a:r>
              <a:rPr lang="en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rPr>
              <a:t>Shuffle-compressed SCMI: Seamless integration; Saving ~27 GB per day</a:t>
            </a:r>
            <a:endParaRPr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200025" lvl="0" marL="257175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 Light"/>
              <a:buChar char="●"/>
            </a:pPr>
            <a:r>
              <a:rPr lang="en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rPr>
              <a:t>No significant operational impact from "barcode artifact"</a:t>
            </a:r>
            <a:endParaRPr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200025" lvl="0" marL="257175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 Light"/>
              <a:buChar char="●"/>
            </a:pPr>
            <a:r>
              <a:rPr lang="en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rPr>
              <a:t>GOES-18 ABI imagery reaching all NWS operations since T2O on Jan 4, 2023</a:t>
            </a:r>
            <a:endParaRPr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20" name="Google Shape;120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40c977a9b1_0_7"/>
          <p:cNvSpPr txBox="1"/>
          <p:nvPr>
            <p:ph type="title"/>
          </p:nvPr>
        </p:nvSpPr>
        <p:spPr>
          <a:xfrm>
            <a:off x="311700" y="-59050"/>
            <a:ext cx="8520600" cy="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200"/>
              <a:t>Recent tropical storms seen in GOES-18 ABI </a:t>
            </a:r>
            <a:r>
              <a:rPr lang="en" sz="2200"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imagery</a:t>
            </a:r>
            <a:endParaRPr sz="2200"/>
          </a:p>
        </p:txBody>
      </p:sp>
      <p:sp>
        <p:nvSpPr>
          <p:cNvPr id="126" name="Google Shape;126;g240c977a9b1_0_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7" name="Google Shape;127;g240c977a9b1_0_7"/>
          <p:cNvPicPr preferRelativeResize="0"/>
          <p:nvPr/>
        </p:nvPicPr>
        <p:blipFill/>
        <p:spPr>
          <a:xfrm>
            <a:off x="359890" y="510525"/>
            <a:ext cx="7782009" cy="454629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g240c977a9b1_0_7"/>
          <p:cNvSpPr/>
          <p:nvPr/>
        </p:nvSpPr>
        <p:spPr>
          <a:xfrm>
            <a:off x="4521500" y="2323175"/>
            <a:ext cx="548700" cy="136200"/>
          </a:xfrm>
          <a:prstGeom prst="wedgeRectCallout">
            <a:avLst>
              <a:gd fmla="val 62835" name="adj1"/>
              <a:gd fmla="val 136270" name="adj2"/>
            </a:avLst>
          </a:prstGeom>
          <a:solidFill>
            <a:srgbClr val="FFD24E">
              <a:alpha val="2500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FFF00"/>
                </a:solidFill>
              </a:rPr>
              <a:t>Idalia</a:t>
            </a:r>
            <a:endParaRPr b="1" sz="1100">
              <a:solidFill>
                <a:srgbClr val="FFFF00"/>
              </a:solidFill>
            </a:endParaRPr>
          </a:p>
        </p:txBody>
      </p:sp>
      <p:sp>
        <p:nvSpPr>
          <p:cNvPr id="129" name="Google Shape;129;g240c977a9b1_0_7"/>
          <p:cNvSpPr/>
          <p:nvPr/>
        </p:nvSpPr>
        <p:spPr>
          <a:xfrm>
            <a:off x="6945025" y="1521525"/>
            <a:ext cx="746100" cy="136200"/>
          </a:xfrm>
          <a:prstGeom prst="wedgeRectCallout">
            <a:avLst>
              <a:gd fmla="val -57479" name="adj1"/>
              <a:gd fmla="val -148733" name="adj2"/>
            </a:avLst>
          </a:prstGeom>
          <a:solidFill>
            <a:srgbClr val="FFD24E">
              <a:alpha val="2500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FFF00"/>
                </a:solidFill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Franklin</a:t>
            </a:r>
            <a:endParaRPr b="1" sz="1100">
              <a:solidFill>
                <a:srgbClr val="FFFF00"/>
              </a:solidFill>
            </a:endParaRPr>
          </a:p>
        </p:txBody>
      </p:sp>
      <p:sp>
        <p:nvSpPr>
          <p:cNvPr id="130" name="Google Shape;130;g240c977a9b1_0_7"/>
          <p:cNvSpPr/>
          <p:nvPr/>
        </p:nvSpPr>
        <p:spPr>
          <a:xfrm>
            <a:off x="1511300" y="2459375"/>
            <a:ext cx="548700" cy="136200"/>
          </a:xfrm>
          <a:prstGeom prst="wedgeRectCallout">
            <a:avLst>
              <a:gd fmla="val -55590" name="adj1"/>
              <a:gd fmla="val 141098" name="adj2"/>
            </a:avLst>
          </a:prstGeom>
          <a:solidFill>
            <a:srgbClr val="FFD24E">
              <a:alpha val="2500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FFF00"/>
                </a:solidFill>
              </a:rPr>
              <a:t>Irwin</a:t>
            </a:r>
            <a:endParaRPr b="1" sz="1100">
              <a:solidFill>
                <a:srgbClr val="FFFF00"/>
              </a:solidFill>
            </a:endParaRPr>
          </a:p>
        </p:txBody>
      </p:sp>
      <p:sp>
        <p:nvSpPr>
          <p:cNvPr id="131" name="Google Shape;131;g240c977a9b1_0_7"/>
          <p:cNvSpPr txBox="1"/>
          <p:nvPr/>
        </p:nvSpPr>
        <p:spPr>
          <a:xfrm>
            <a:off x="376050" y="655700"/>
            <a:ext cx="2746500" cy="523200"/>
          </a:xfrm>
          <a:prstGeom prst="rect">
            <a:avLst/>
          </a:prstGeom>
          <a:solidFill>
            <a:srgbClr val="A5E667">
              <a:alpha val="263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GOES-18 ABI Band 13 (10.3μm) imagery: 28-Aug-2023, 06-16z</a:t>
            </a:r>
            <a:endParaRPr b="1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40c977a9b1_0_14"/>
          <p:cNvSpPr txBox="1"/>
          <p:nvPr>
            <p:ph type="title"/>
          </p:nvPr>
        </p:nvSpPr>
        <p:spPr>
          <a:xfrm>
            <a:off x="311700" y="-59050"/>
            <a:ext cx="8520600" cy="46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20"/>
              <a:t>GOES-18 </a:t>
            </a:r>
            <a:r>
              <a:rPr lang="en" sz="2120"/>
              <a:t>SCMI: Northern Hemisphere "Full Disk" </a:t>
            </a:r>
            <a:r>
              <a:rPr lang="en" sz="1420"/>
              <a:t>disseminated via SBN</a:t>
            </a:r>
            <a:endParaRPr sz="1420"/>
          </a:p>
        </p:txBody>
      </p:sp>
      <p:sp>
        <p:nvSpPr>
          <p:cNvPr id="137" name="Google Shape;137;g240c977a9b1_0_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8" name="Google Shape;138;g240c977a9b1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54150"/>
            <a:ext cx="8167657" cy="431059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g240c977a9b1_0_14"/>
          <p:cNvSpPr txBox="1"/>
          <p:nvPr/>
        </p:nvSpPr>
        <p:spPr>
          <a:xfrm>
            <a:off x="147450" y="655700"/>
            <a:ext cx="3015900" cy="523200"/>
          </a:xfrm>
          <a:prstGeom prst="rect">
            <a:avLst/>
          </a:prstGeom>
          <a:solidFill>
            <a:srgbClr val="A5E667">
              <a:alpha val="263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GOES-18 ABI Band 10 (7.3μm / water vapor) imagery: 30-Aug-2023, 16-20z</a:t>
            </a:r>
            <a:endParaRPr b="1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g240c977a9b1_0_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80" y="603504"/>
            <a:ext cx="3449065" cy="3355849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240c977a9b1_0_117"/>
          <p:cNvSpPr txBox="1"/>
          <p:nvPr>
            <p:ph type="title"/>
          </p:nvPr>
        </p:nvSpPr>
        <p:spPr>
          <a:xfrm>
            <a:off x="311700" y="-59050"/>
            <a:ext cx="8520600" cy="46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GOES-18 </a:t>
            </a:r>
            <a:r>
              <a:rPr lang="en"/>
              <a:t>SCMI: West CONUS </a:t>
            </a:r>
            <a:r>
              <a:rPr lang="en">
                <a:extLst>
                  <a:ext uri="http://customooxmlschemas.google.com/">
                    <go:slidesCustomData xmlns:go="http://customooxmlschemas.google.com/" textRoundtripDataId="3"/>
                  </a:ext>
                </a:extLst>
              </a:rPr>
              <a:t>sector </a:t>
            </a:r>
            <a:r>
              <a:rPr lang="en" sz="2022"/>
              <a:t>disseminated via SBN</a:t>
            </a:r>
            <a:endParaRPr/>
          </a:p>
        </p:txBody>
      </p:sp>
      <p:sp>
        <p:nvSpPr>
          <p:cNvPr id="146" name="Google Shape;146;g240c977a9b1_0_1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7" name="Google Shape;147;g240c977a9b1_0_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2900" y="1742149"/>
            <a:ext cx="5291051" cy="3265024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8" name="Google Shape;148;g240c977a9b1_0_117"/>
          <p:cNvSpPr txBox="1"/>
          <p:nvPr/>
        </p:nvSpPr>
        <p:spPr>
          <a:xfrm>
            <a:off x="1208200" y="2719825"/>
            <a:ext cx="2907000" cy="523200"/>
          </a:xfrm>
          <a:prstGeom prst="rect">
            <a:avLst/>
          </a:prstGeom>
          <a:solidFill>
            <a:srgbClr val="A5E667">
              <a:alpha val="263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GOES-18 ABI Band 13 (10.3μm) imagery: 30-Aug-2023, 20:31z</a:t>
            </a:r>
            <a:endParaRPr b="1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40c977a9b1_0_101"/>
          <p:cNvSpPr txBox="1"/>
          <p:nvPr>
            <p:ph type="title"/>
          </p:nvPr>
        </p:nvSpPr>
        <p:spPr>
          <a:xfrm>
            <a:off x="311700" y="-59050"/>
            <a:ext cx="8520600" cy="46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GOES-18 </a:t>
            </a:r>
            <a:r>
              <a:rPr lang="en"/>
              <a:t>SCMI: Alaska regional </a:t>
            </a:r>
            <a:r>
              <a:rPr lang="en">
                <a:extLst>
                  <a:ext uri="http://customooxmlschemas.google.com/">
                    <go:slidesCustomData xmlns:go="http://customooxmlschemas.google.com/" textRoundtripDataId="4"/>
                  </a:ext>
                </a:extLst>
              </a:rPr>
              <a:t>sector </a:t>
            </a:r>
            <a:r>
              <a:rPr lang="en" sz="2022"/>
              <a:t>disseminated via SBN</a:t>
            </a:r>
            <a:endParaRPr/>
          </a:p>
        </p:txBody>
      </p:sp>
      <p:sp>
        <p:nvSpPr>
          <p:cNvPr id="154" name="Google Shape;154;g240c977a9b1_0_10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5" name="Google Shape;155;g240c977a9b1_0_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80" y="603504"/>
            <a:ext cx="3494812" cy="335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g240c977a9b1_0_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2275" y="1488450"/>
            <a:ext cx="5192474" cy="3490226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7" name="Google Shape;157;g240c977a9b1_0_101"/>
          <p:cNvSpPr txBox="1"/>
          <p:nvPr/>
        </p:nvSpPr>
        <p:spPr>
          <a:xfrm>
            <a:off x="920325" y="2719825"/>
            <a:ext cx="3602400" cy="523200"/>
          </a:xfrm>
          <a:prstGeom prst="rect">
            <a:avLst/>
          </a:prstGeom>
          <a:solidFill>
            <a:srgbClr val="A5E667">
              <a:alpha val="263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D85C6"/>
                </a:solidFill>
                <a:latin typeface="Lato"/>
                <a:ea typeface="Lato"/>
                <a:cs typeface="Lato"/>
                <a:sym typeface="Lato"/>
              </a:rPr>
              <a:t>GOES-18 ABI Band 10 (Water vapor / 7.3μm) imagery: 30-Aug-2023, 20:31z</a:t>
            </a:r>
            <a:endParaRPr b="1">
              <a:solidFill>
                <a:srgbClr val="3D85C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40c977a9b1_0_108"/>
          <p:cNvSpPr txBox="1"/>
          <p:nvPr>
            <p:ph type="title"/>
          </p:nvPr>
        </p:nvSpPr>
        <p:spPr>
          <a:xfrm>
            <a:off x="311700" y="-59050"/>
            <a:ext cx="8520600" cy="46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20"/>
              <a:t>GOES-18 </a:t>
            </a:r>
            <a:r>
              <a:rPr lang="en" sz="2220"/>
              <a:t>SCMI: </a:t>
            </a:r>
            <a:r>
              <a:rPr lang="en" sz="2220"/>
              <a:t>American Samoa regional </a:t>
            </a:r>
            <a:r>
              <a:rPr lang="en" sz="2220">
                <a:extLst>
                  <a:ext uri="http://customooxmlschemas.google.com/">
                    <go:slidesCustomData xmlns:go="http://customooxmlschemas.google.com/" textRoundtripDataId="5"/>
                  </a:ext>
                </a:extLst>
              </a:rPr>
              <a:t>sector </a:t>
            </a:r>
            <a:r>
              <a:rPr lang="en" sz="1520"/>
              <a:t>disseminated via SBN</a:t>
            </a:r>
            <a:endParaRPr sz="2220"/>
          </a:p>
        </p:txBody>
      </p:sp>
      <p:sp>
        <p:nvSpPr>
          <p:cNvPr id="163" name="Google Shape;163;g240c977a9b1_0_10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4" name="Google Shape;164;g240c977a9b1_0_108"/>
          <p:cNvPicPr preferRelativeResize="0"/>
          <p:nvPr/>
        </p:nvPicPr>
        <p:blipFill rotWithShape="1">
          <a:blip r:embed="rId3">
            <a:alphaModFix/>
          </a:blip>
          <a:srcRect b="0" l="21178" r="21287" t="0"/>
          <a:stretch/>
        </p:blipFill>
        <p:spPr>
          <a:xfrm>
            <a:off x="178779" y="599850"/>
            <a:ext cx="3333988" cy="3355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240c977a9b1_0_108"/>
          <p:cNvPicPr preferRelativeResize="0"/>
          <p:nvPr/>
        </p:nvPicPr>
        <p:blipFill rotWithShape="1">
          <a:blip r:embed="rId4">
            <a:alphaModFix/>
          </a:blip>
          <a:srcRect b="0" l="0" r="0" t="26486"/>
          <a:stretch/>
        </p:blipFill>
        <p:spPr>
          <a:xfrm>
            <a:off x="3118375" y="1545695"/>
            <a:ext cx="5181324" cy="3511131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6" name="Google Shape;166;g240c977a9b1_0_108"/>
          <p:cNvSpPr txBox="1"/>
          <p:nvPr/>
        </p:nvSpPr>
        <p:spPr>
          <a:xfrm>
            <a:off x="1817800" y="2719825"/>
            <a:ext cx="2836500" cy="523200"/>
          </a:xfrm>
          <a:prstGeom prst="rect">
            <a:avLst/>
          </a:prstGeom>
          <a:solidFill>
            <a:srgbClr val="A5E667">
              <a:alpha val="263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GOES-18 ABI Band 13 (10.3μm) imagery: 30-Aug-2023, 17:00z</a:t>
            </a:r>
            <a:endParaRPr b="1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40c977a9b1_0_30"/>
          <p:cNvSpPr txBox="1"/>
          <p:nvPr>
            <p:ph type="title"/>
          </p:nvPr>
        </p:nvSpPr>
        <p:spPr>
          <a:xfrm>
            <a:off x="311700" y="-59050"/>
            <a:ext cx="8520600" cy="46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GOES-18 SCMI tiles </a:t>
            </a:r>
            <a:r>
              <a:rPr lang="en" sz="1650"/>
              <a:t>disseminated via SBN</a:t>
            </a:r>
            <a:endParaRPr sz="1650"/>
          </a:p>
        </p:txBody>
      </p:sp>
      <p:sp>
        <p:nvSpPr>
          <p:cNvPr id="172" name="Google Shape;172;g240c977a9b1_0_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173" name="Google Shape;173;g240c977a9b1_0_30"/>
          <p:cNvGraphicFramePr/>
          <p:nvPr/>
        </p:nvGraphicFramePr>
        <p:xfrm>
          <a:off x="2714313" y="52382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{B09F9F38-7BF7-4058-89F9-22269818C724}</a:tableStyleId>
              </a:tblPr>
              <a:tblGrid>
                <a:gridCol w="1446600"/>
                <a:gridCol w="1446600"/>
                <a:gridCol w="1446600"/>
              </a:tblGrid>
              <a:tr h="730200">
                <a:tc row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9900"/>
                          </a:solidFill>
                        </a:rPr>
                        <a:t>T001 (PAA)</a:t>
                      </a:r>
                      <a:endParaRPr sz="1000">
                        <a:solidFill>
                          <a:srgbClr val="FF9900"/>
                        </a:solidFill>
                      </a:endParaRPr>
                    </a:p>
                  </a:txBody>
                  <a:tcPr marT="18275" marB="18275" marR="18275" marL="18275">
                    <a:lnL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9900"/>
                          </a:solidFill>
                        </a:rPr>
                        <a:t>T002</a:t>
                      </a:r>
                      <a:endParaRPr sz="1000">
                        <a:solidFill>
                          <a:srgbClr val="FF9900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9900"/>
                          </a:solidFill>
                        </a:rPr>
                        <a:t>(PAB)</a:t>
                      </a:r>
                      <a:endParaRPr sz="1000">
                        <a:solidFill>
                          <a:srgbClr val="FF9900"/>
                        </a:solidFill>
                      </a:endParaRPr>
                    </a:p>
                  </a:txBody>
                  <a:tcPr marT="18275" marB="18275" marR="18275" marL="18275">
                    <a:lnL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9900"/>
                          </a:solidFill>
                        </a:rPr>
                        <a:t>T003 (PAC)</a:t>
                      </a:r>
                      <a:endParaRPr sz="1000">
                        <a:solidFill>
                          <a:srgbClr val="FF9900"/>
                        </a:solidFill>
                      </a:endParaRPr>
                    </a:p>
                  </a:txBody>
                  <a:tcPr marT="18275" marB="18275" marR="18275" marL="18275">
                    <a:lnL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725">
                <a:tc vMerge="1"/>
                <a:tc vMerge="1"/>
                <a:tc vMerge="1"/>
              </a:tr>
              <a:tr h="1078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9900"/>
                          </a:solidFill>
                        </a:rPr>
                        <a:t>T004 (PAD)</a:t>
                      </a:r>
                      <a:endParaRPr sz="1000">
                        <a:solidFill>
                          <a:srgbClr val="FF9900"/>
                        </a:solidFill>
                      </a:endParaRPr>
                    </a:p>
                  </a:txBody>
                  <a:tcPr marT="18275" marB="18275" marR="18275" marL="18275" anchor="b">
                    <a:lnL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9900"/>
                          </a:solidFill>
                        </a:rPr>
                        <a:t>T005 (PAE)</a:t>
                      </a:r>
                      <a:endParaRPr sz="1000">
                        <a:solidFill>
                          <a:srgbClr val="FF9900"/>
                        </a:solidFill>
                      </a:endParaRPr>
                    </a:p>
                  </a:txBody>
                  <a:tcPr marT="18275" marB="18275" marR="18275" marL="18275" anchor="b">
                    <a:lnL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9900"/>
                          </a:solidFill>
                        </a:rPr>
                        <a:t>T006 (PAF)</a:t>
                      </a:r>
                      <a:endParaRPr sz="1000">
                        <a:solidFill>
                          <a:srgbClr val="FF9900"/>
                        </a:solidFill>
                      </a:endParaRPr>
                    </a:p>
                  </a:txBody>
                  <a:tcPr marT="18275" marB="18275" marR="18275" marL="18275" anchor="b">
                    <a:lnL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74" name="Google Shape;174;g240c977a9b1_0_30"/>
          <p:cNvPicPr preferRelativeResize="0"/>
          <p:nvPr/>
        </p:nvPicPr>
        <p:blipFill>
          <a:blip r:embed="rId3">
            <a:alphaModFix amt="37000"/>
          </a:blip>
          <a:stretch>
            <a:fillRect/>
          </a:stretch>
        </p:blipFill>
        <p:spPr>
          <a:xfrm>
            <a:off x="2685300" y="518150"/>
            <a:ext cx="4373225" cy="437954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5" name="Google Shape;175;g240c977a9b1_0_30"/>
          <p:cNvGraphicFramePr/>
          <p:nvPr/>
        </p:nvGraphicFramePr>
        <p:xfrm>
          <a:off x="3858450" y="860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{B09F9F38-7BF7-4058-89F9-22269818C724}</a:tableStyleId>
              </a:tblPr>
              <a:tblGrid>
                <a:gridCol w="413775"/>
                <a:gridCol w="413775"/>
                <a:gridCol w="413775"/>
                <a:gridCol w="413775"/>
              </a:tblGrid>
              <a:tr h="4160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DD7E6B"/>
                          </a:solidFill>
                        </a:rPr>
                        <a:t>T001 (PAA)</a:t>
                      </a:r>
                      <a:endParaRPr sz="700">
                        <a:solidFill>
                          <a:srgbClr val="DD7E6B"/>
                        </a:solidFill>
                      </a:endParaRPr>
                    </a:p>
                  </a:txBody>
                  <a:tcPr marT="155425" marB="9125" marR="9125" marL="0" anchor="b">
                    <a:lnL cap="flat" cmpd="sng" w="9525">
                      <a:solidFill>
                        <a:srgbClr val="A61C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6B8A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1C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6B8A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DD7E6B"/>
                          </a:solidFill>
                        </a:rPr>
                        <a:t>T002 (PAB)</a:t>
                      </a:r>
                      <a:endParaRPr sz="700">
                        <a:solidFill>
                          <a:srgbClr val="DD7E6B"/>
                        </a:solidFill>
                      </a:endParaRPr>
                    </a:p>
                  </a:txBody>
                  <a:tcPr marT="155425" marB="9125" marR="9125" marL="0" anchor="b">
                    <a:lnL cap="flat" cmpd="sng" w="9525">
                      <a:solidFill>
                        <a:srgbClr val="E6B8A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6B8A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1C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6B8A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DD7E6B"/>
                          </a:solidFill>
                        </a:rPr>
                        <a:t>T003 (PAC)</a:t>
                      </a:r>
                      <a:endParaRPr sz="700">
                        <a:solidFill>
                          <a:srgbClr val="DD7E6B"/>
                        </a:solidFill>
                      </a:endParaRPr>
                    </a:p>
                  </a:txBody>
                  <a:tcPr marT="155425" marB="9125" marR="9125" marL="0" anchor="b">
                    <a:lnL cap="flat" cmpd="sng" w="9525">
                      <a:solidFill>
                        <a:srgbClr val="E6B8A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6B8A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1C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6B8A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DD7E6B"/>
                          </a:solidFill>
                        </a:rPr>
                        <a:t>T004 (PAD)</a:t>
                      </a:r>
                      <a:endParaRPr sz="700">
                        <a:solidFill>
                          <a:srgbClr val="DD7E6B"/>
                        </a:solidFill>
                      </a:endParaRPr>
                    </a:p>
                  </a:txBody>
                  <a:tcPr marT="155425" marB="9125" marR="9125" marL="0" anchor="b">
                    <a:lnL cap="flat" cmpd="sng" w="9525">
                      <a:solidFill>
                        <a:srgbClr val="E6B8A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6B8A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1C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6B8A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60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DD7E6B"/>
                          </a:solidFill>
                        </a:rPr>
                        <a:t>T006 (PAF)</a:t>
                      </a:r>
                      <a:endParaRPr sz="700">
                        <a:solidFill>
                          <a:srgbClr val="DD7E6B"/>
                        </a:solidFill>
                      </a:endParaRPr>
                    </a:p>
                  </a:txBody>
                  <a:tcPr marT="0" marB="9125" marR="9125" marL="0" anchor="ctr">
                    <a:lnL cap="flat" cmpd="sng" w="9525">
                      <a:solidFill>
                        <a:srgbClr val="A61C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6B8A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6B8A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6B8A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DD7E6B"/>
                          </a:solidFill>
                        </a:rPr>
                        <a:t>T007 (PAG)</a:t>
                      </a:r>
                      <a:endParaRPr sz="700">
                        <a:solidFill>
                          <a:srgbClr val="DD7E6B"/>
                        </a:solidFill>
                      </a:endParaRPr>
                    </a:p>
                  </a:txBody>
                  <a:tcPr marT="0" marB="9125" marR="9125" marL="0" anchor="ctr">
                    <a:lnL cap="flat" cmpd="sng" w="9525">
                      <a:solidFill>
                        <a:srgbClr val="E6B8A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6B8A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6B8A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6B8A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DD7E6B"/>
                          </a:solidFill>
                        </a:rPr>
                        <a:t>T008 (PAH)</a:t>
                      </a:r>
                      <a:endParaRPr sz="700">
                        <a:solidFill>
                          <a:srgbClr val="DD7E6B"/>
                        </a:solidFill>
                      </a:endParaRPr>
                    </a:p>
                  </a:txBody>
                  <a:tcPr marT="0" marB="9125" marR="9125" marL="0" anchor="ctr">
                    <a:lnL cap="flat" cmpd="sng" w="9525">
                      <a:solidFill>
                        <a:srgbClr val="E6B8A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6B8A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6B8A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6B8A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DD7E6B"/>
                          </a:solidFill>
                        </a:rPr>
                        <a:t>T009 (PAI)</a:t>
                      </a:r>
                      <a:endParaRPr sz="700">
                        <a:solidFill>
                          <a:srgbClr val="DD7E6B"/>
                        </a:solidFill>
                      </a:endParaRPr>
                    </a:p>
                  </a:txBody>
                  <a:tcPr marT="0" marB="9125" marR="9125" marL="0" anchor="ctr">
                    <a:lnL cap="flat" cmpd="sng" w="9525">
                      <a:solidFill>
                        <a:srgbClr val="E6B8A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6B8A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6B8A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6B8A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23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DD7E6B"/>
                          </a:solidFill>
                        </a:rPr>
                        <a:t>T011 (PAK)</a:t>
                      </a:r>
                      <a:endParaRPr sz="700">
                        <a:solidFill>
                          <a:srgbClr val="DD7E6B"/>
                        </a:solidFill>
                      </a:endParaRPr>
                    </a:p>
                  </a:txBody>
                  <a:tcPr marT="0" marB="9125" marR="9125" marL="0" anchor="ctr">
                    <a:lnL cap="flat" cmpd="sng" w="9525">
                      <a:solidFill>
                        <a:srgbClr val="A61C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6B8A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6B8A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61C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DD7E6B"/>
                          </a:solidFill>
                        </a:rPr>
                        <a:t>T012 (PAL)</a:t>
                      </a:r>
                      <a:endParaRPr sz="700">
                        <a:solidFill>
                          <a:srgbClr val="DD7E6B"/>
                        </a:solidFill>
                      </a:endParaRPr>
                    </a:p>
                  </a:txBody>
                  <a:tcPr marT="0" marB="9125" marR="9125" marL="0" anchor="ctr">
                    <a:lnL cap="flat" cmpd="sng" w="9525">
                      <a:solidFill>
                        <a:srgbClr val="E6B8A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6B8A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6B8A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61C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DD7E6B"/>
                          </a:solidFill>
                        </a:rPr>
                        <a:t>T013 (PAM)</a:t>
                      </a:r>
                      <a:endParaRPr sz="700">
                        <a:solidFill>
                          <a:srgbClr val="DD7E6B"/>
                        </a:solidFill>
                      </a:endParaRPr>
                    </a:p>
                  </a:txBody>
                  <a:tcPr marT="0" marB="9125" marR="9125" marL="0" anchor="ctr">
                    <a:lnL cap="flat" cmpd="sng" w="9525">
                      <a:solidFill>
                        <a:srgbClr val="E6B8A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6B8A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6B8A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61C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DD7E6B"/>
                          </a:solidFill>
                        </a:rPr>
                        <a:t>T014 (PAN)</a:t>
                      </a:r>
                      <a:endParaRPr sz="700">
                        <a:solidFill>
                          <a:srgbClr val="DD7E6B"/>
                        </a:solidFill>
                      </a:endParaRPr>
                    </a:p>
                  </a:txBody>
                  <a:tcPr marT="0" marB="9125" marR="9125" marL="0" anchor="ctr">
                    <a:lnL cap="flat" cmpd="sng" w="9525">
                      <a:solidFill>
                        <a:srgbClr val="E6B8A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6B8A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6B8A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61C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176" name="Google Shape;176;g240c977a9b1_0_30"/>
          <p:cNvGraphicFramePr/>
          <p:nvPr/>
        </p:nvGraphicFramePr>
        <p:xfrm>
          <a:off x="5513550" y="86011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{B09F9F38-7BF7-4058-89F9-22269818C724}</a:tableStyleId>
              </a:tblPr>
              <a:tblGrid>
                <a:gridCol w="361200"/>
              </a:tblGrid>
              <a:tr h="4160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DD7E6B"/>
                          </a:solidFill>
                        </a:rPr>
                        <a:t>T005 (PAE)</a:t>
                      </a:r>
                      <a:endParaRPr sz="700">
                        <a:solidFill>
                          <a:srgbClr val="DD7E6B"/>
                        </a:solidFill>
                      </a:endParaRPr>
                    </a:p>
                  </a:txBody>
                  <a:tcPr marT="155425" marB="9125" marR="9125" marL="0" anchor="b">
                    <a:lnL cap="flat" cmpd="sng" w="9525">
                      <a:solidFill>
                        <a:srgbClr val="E6B8A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61C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A61C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6B8A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60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DD7E6B"/>
                          </a:solidFill>
                        </a:rPr>
                        <a:t>T010 (PAJ)</a:t>
                      </a:r>
                      <a:endParaRPr sz="700">
                        <a:solidFill>
                          <a:srgbClr val="DD7E6B"/>
                        </a:solidFill>
                      </a:endParaRPr>
                    </a:p>
                  </a:txBody>
                  <a:tcPr marT="0" marB="9125" marR="9125" marL="0" anchor="ctr">
                    <a:lnL cap="flat" cmpd="sng" w="9525">
                      <a:solidFill>
                        <a:srgbClr val="E6B8A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61C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6B8A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6B8A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23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DD7E6B"/>
                          </a:solidFill>
                        </a:rPr>
                        <a:t>T015 (PAO)</a:t>
                      </a:r>
                      <a:endParaRPr sz="700">
                        <a:solidFill>
                          <a:srgbClr val="DD7E6B"/>
                        </a:solidFill>
                      </a:endParaRPr>
                    </a:p>
                  </a:txBody>
                  <a:tcPr marT="0" marB="9125" marR="9125" marL="0" anchor="ctr">
                    <a:lnL cap="flat" cmpd="sng" w="9525">
                      <a:solidFill>
                        <a:srgbClr val="E6B8A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A61C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6B8A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A61C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177" name="Google Shape;177;g240c977a9b1_0_30"/>
          <p:cNvGrpSpPr/>
          <p:nvPr/>
        </p:nvGrpSpPr>
        <p:grpSpPr>
          <a:xfrm>
            <a:off x="5951304" y="858048"/>
            <a:ext cx="407277" cy="1216472"/>
            <a:chOff x="2827075" y="858050"/>
            <a:chExt cx="240225" cy="1216472"/>
          </a:xfrm>
        </p:grpSpPr>
        <p:grpSp>
          <p:nvGrpSpPr>
            <p:cNvPr id="178" name="Google Shape;178;g240c977a9b1_0_30"/>
            <p:cNvGrpSpPr/>
            <p:nvPr/>
          </p:nvGrpSpPr>
          <p:grpSpPr>
            <a:xfrm>
              <a:off x="2827075" y="858050"/>
              <a:ext cx="240225" cy="413100"/>
              <a:chOff x="2827075" y="858050"/>
              <a:chExt cx="240225" cy="413100"/>
            </a:xfrm>
          </p:grpSpPr>
          <p:cxnSp>
            <p:nvCxnSpPr>
              <p:cNvPr id="179" name="Google Shape;179;g240c977a9b1_0_30"/>
              <p:cNvCxnSpPr/>
              <p:nvPr/>
            </p:nvCxnSpPr>
            <p:spPr>
              <a:xfrm>
                <a:off x="2827075" y="858050"/>
                <a:ext cx="0" cy="4131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A9999"/>
                </a:solidFill>
                <a:prstDash val="solid"/>
                <a:round/>
                <a:headEnd len="med" w="med" type="triangle"/>
                <a:tailEnd len="med" w="med" type="triangle"/>
              </a:ln>
            </p:spPr>
          </p:cxnSp>
          <p:sp>
            <p:nvSpPr>
              <p:cNvPr id="180" name="Google Shape;180;g240c977a9b1_0_30"/>
              <p:cNvSpPr txBox="1"/>
              <p:nvPr/>
            </p:nvSpPr>
            <p:spPr>
              <a:xfrm>
                <a:off x="2849500" y="993800"/>
                <a:ext cx="217800" cy="110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25" lIns="9125" spcFirstLastPara="1" rIns="9125" wrap="square" tIns="91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600">
                    <a:solidFill>
                      <a:srgbClr val="EA9999"/>
                    </a:solidFill>
                  </a:rPr>
                  <a:t>1024/r</a:t>
                </a:r>
                <a:endParaRPr sz="600">
                  <a:solidFill>
                    <a:srgbClr val="EA9999"/>
                  </a:solidFill>
                </a:endParaRPr>
              </a:p>
            </p:txBody>
          </p:sp>
        </p:grpSp>
        <p:grpSp>
          <p:nvGrpSpPr>
            <p:cNvPr id="181" name="Google Shape;181;g240c977a9b1_0_30"/>
            <p:cNvGrpSpPr/>
            <p:nvPr/>
          </p:nvGrpSpPr>
          <p:grpSpPr>
            <a:xfrm>
              <a:off x="2827075" y="1276150"/>
              <a:ext cx="240225" cy="413100"/>
              <a:chOff x="2827075" y="858050"/>
              <a:chExt cx="240225" cy="413100"/>
            </a:xfrm>
          </p:grpSpPr>
          <p:cxnSp>
            <p:nvCxnSpPr>
              <p:cNvPr id="182" name="Google Shape;182;g240c977a9b1_0_30"/>
              <p:cNvCxnSpPr/>
              <p:nvPr/>
            </p:nvCxnSpPr>
            <p:spPr>
              <a:xfrm>
                <a:off x="2827075" y="858050"/>
                <a:ext cx="0" cy="4131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A9999"/>
                </a:solidFill>
                <a:prstDash val="solid"/>
                <a:round/>
                <a:headEnd len="med" w="med" type="triangle"/>
                <a:tailEnd len="med" w="med" type="triangle"/>
              </a:ln>
            </p:spPr>
          </p:cxnSp>
          <p:sp>
            <p:nvSpPr>
              <p:cNvPr id="183" name="Google Shape;183;g240c977a9b1_0_30"/>
              <p:cNvSpPr txBox="1"/>
              <p:nvPr/>
            </p:nvSpPr>
            <p:spPr>
              <a:xfrm>
                <a:off x="2849500" y="993800"/>
                <a:ext cx="217800" cy="110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25" lIns="9125" spcFirstLastPara="1" rIns="9125" wrap="square" tIns="91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600">
                    <a:solidFill>
                      <a:srgbClr val="EA9999"/>
                    </a:solidFill>
                  </a:rPr>
                  <a:t>1024/r</a:t>
                </a:r>
                <a:endParaRPr sz="600">
                  <a:solidFill>
                    <a:srgbClr val="EA9999"/>
                  </a:solidFill>
                </a:endParaRPr>
              </a:p>
            </p:txBody>
          </p:sp>
        </p:grpSp>
        <p:grpSp>
          <p:nvGrpSpPr>
            <p:cNvPr id="184" name="Google Shape;184;g240c977a9b1_0_30"/>
            <p:cNvGrpSpPr/>
            <p:nvPr/>
          </p:nvGrpSpPr>
          <p:grpSpPr>
            <a:xfrm>
              <a:off x="2827075" y="1689265"/>
              <a:ext cx="240225" cy="385257"/>
              <a:chOff x="2827075" y="858050"/>
              <a:chExt cx="240225" cy="413100"/>
            </a:xfrm>
          </p:grpSpPr>
          <p:cxnSp>
            <p:nvCxnSpPr>
              <p:cNvPr id="185" name="Google Shape;185;g240c977a9b1_0_30"/>
              <p:cNvCxnSpPr/>
              <p:nvPr/>
            </p:nvCxnSpPr>
            <p:spPr>
              <a:xfrm>
                <a:off x="2827075" y="858050"/>
                <a:ext cx="0" cy="4131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A9999"/>
                </a:solidFill>
                <a:prstDash val="solid"/>
                <a:round/>
                <a:headEnd len="med" w="med" type="triangle"/>
                <a:tailEnd len="med" w="med" type="triangle"/>
              </a:ln>
            </p:spPr>
          </p:cxnSp>
          <p:sp>
            <p:nvSpPr>
              <p:cNvPr id="186" name="Google Shape;186;g240c977a9b1_0_30"/>
              <p:cNvSpPr txBox="1"/>
              <p:nvPr/>
            </p:nvSpPr>
            <p:spPr>
              <a:xfrm>
                <a:off x="2849500" y="993800"/>
                <a:ext cx="217800" cy="11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25" lIns="9125" spcFirstLastPara="1" rIns="9125" wrap="square" tIns="91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600">
                    <a:solidFill>
                      <a:srgbClr val="EA9999"/>
                    </a:solidFill>
                  </a:rPr>
                  <a:t>952/r</a:t>
                </a:r>
                <a:endParaRPr sz="600">
                  <a:solidFill>
                    <a:srgbClr val="EA9999"/>
                  </a:solidFill>
                </a:endParaRPr>
              </a:p>
            </p:txBody>
          </p:sp>
        </p:grpSp>
      </p:grpSp>
      <p:grpSp>
        <p:nvGrpSpPr>
          <p:cNvPr id="187" name="Google Shape;187;g240c977a9b1_0_30"/>
          <p:cNvGrpSpPr/>
          <p:nvPr/>
        </p:nvGrpSpPr>
        <p:grpSpPr>
          <a:xfrm>
            <a:off x="3863598" y="2139573"/>
            <a:ext cx="2016627" cy="174152"/>
            <a:chOff x="717848" y="2139573"/>
            <a:chExt cx="2016627" cy="174152"/>
          </a:xfrm>
        </p:grpSpPr>
        <p:grpSp>
          <p:nvGrpSpPr>
            <p:cNvPr id="188" name="Google Shape;188;g240c977a9b1_0_30"/>
            <p:cNvGrpSpPr/>
            <p:nvPr/>
          </p:nvGrpSpPr>
          <p:grpSpPr>
            <a:xfrm>
              <a:off x="717848" y="2139573"/>
              <a:ext cx="2016627" cy="174152"/>
              <a:chOff x="5763448" y="2108173"/>
              <a:chExt cx="2016627" cy="174152"/>
            </a:xfrm>
          </p:grpSpPr>
          <p:grpSp>
            <p:nvGrpSpPr>
              <p:cNvPr id="189" name="Google Shape;189;g240c977a9b1_0_30"/>
              <p:cNvGrpSpPr/>
              <p:nvPr/>
            </p:nvGrpSpPr>
            <p:grpSpPr>
              <a:xfrm rot="5400000">
                <a:off x="7183711" y="1511811"/>
                <a:ext cx="2" cy="1192727"/>
                <a:chOff x="2827075" y="496523"/>
                <a:chExt cx="2" cy="1192727"/>
              </a:xfrm>
            </p:grpSpPr>
            <p:cxnSp>
              <p:nvCxnSpPr>
                <p:cNvPr id="190" name="Google Shape;190;g240c977a9b1_0_30"/>
                <p:cNvCxnSpPr/>
                <p:nvPr/>
              </p:nvCxnSpPr>
              <p:spPr>
                <a:xfrm>
                  <a:off x="2827075" y="858050"/>
                  <a:ext cx="0" cy="4131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EA9999"/>
                  </a:solidFill>
                  <a:prstDash val="solid"/>
                  <a:round/>
                  <a:headEnd len="med" w="med" type="triangle"/>
                  <a:tailEnd len="med" w="med" type="triangle"/>
                </a:ln>
              </p:spPr>
            </p:cxnSp>
            <p:cxnSp>
              <p:nvCxnSpPr>
                <p:cNvPr id="191" name="Google Shape;191;g240c977a9b1_0_30"/>
                <p:cNvCxnSpPr/>
                <p:nvPr/>
              </p:nvCxnSpPr>
              <p:spPr>
                <a:xfrm>
                  <a:off x="2827075" y="1276150"/>
                  <a:ext cx="0" cy="4131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EA9999"/>
                  </a:solidFill>
                  <a:prstDash val="solid"/>
                  <a:round/>
                  <a:headEnd len="med" w="med" type="triangle"/>
                  <a:tailEnd len="med" w="med" type="triangle"/>
                </a:ln>
              </p:spPr>
            </p:cxnSp>
            <p:cxnSp>
              <p:nvCxnSpPr>
                <p:cNvPr id="192" name="Google Shape;192;g240c977a9b1_0_30"/>
                <p:cNvCxnSpPr/>
                <p:nvPr/>
              </p:nvCxnSpPr>
              <p:spPr>
                <a:xfrm rot="5400000">
                  <a:off x="2647677" y="675923"/>
                  <a:ext cx="3588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EA9999"/>
                  </a:solidFill>
                  <a:prstDash val="solid"/>
                  <a:round/>
                  <a:headEnd len="med" w="med" type="triangle"/>
                  <a:tailEnd len="med" w="med" type="triangle"/>
                </a:ln>
              </p:spPr>
            </p:cxnSp>
          </p:grpSp>
          <p:grpSp>
            <p:nvGrpSpPr>
              <p:cNvPr id="193" name="Google Shape;193;g240c977a9b1_0_30"/>
              <p:cNvGrpSpPr/>
              <p:nvPr/>
            </p:nvGrpSpPr>
            <p:grpSpPr>
              <a:xfrm rot="5400000">
                <a:off x="5882929" y="1988705"/>
                <a:ext cx="174139" cy="413100"/>
                <a:chOff x="2827075" y="858050"/>
                <a:chExt cx="174139" cy="413100"/>
              </a:xfrm>
            </p:grpSpPr>
            <p:cxnSp>
              <p:nvCxnSpPr>
                <p:cNvPr id="194" name="Google Shape;194;g240c977a9b1_0_30"/>
                <p:cNvCxnSpPr/>
                <p:nvPr/>
              </p:nvCxnSpPr>
              <p:spPr>
                <a:xfrm>
                  <a:off x="2827075" y="858050"/>
                  <a:ext cx="0" cy="4131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EA9999"/>
                  </a:solidFill>
                  <a:prstDash val="solid"/>
                  <a:round/>
                  <a:headEnd len="med" w="med" type="triangle"/>
                  <a:tailEnd len="med" w="med" type="triangle"/>
                </a:ln>
              </p:spPr>
            </p:cxnSp>
            <p:sp>
              <p:nvSpPr>
                <p:cNvPr id="195" name="Google Shape;195;g240c977a9b1_0_30"/>
                <p:cNvSpPr txBox="1"/>
                <p:nvPr/>
              </p:nvSpPr>
              <p:spPr>
                <a:xfrm rot="-5400000">
                  <a:off x="2739464" y="992573"/>
                  <a:ext cx="381900" cy="141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9125" lIns="9125" spcFirstLastPara="1" rIns="9125" wrap="square" tIns="91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700">
                      <a:solidFill>
                        <a:srgbClr val="EA9999"/>
                      </a:solidFill>
                    </a:rPr>
                    <a:t>1024/r</a:t>
                  </a:r>
                  <a:endParaRPr sz="700">
                    <a:solidFill>
                      <a:srgbClr val="EA9999"/>
                    </a:solidFill>
                  </a:endParaRPr>
                </a:p>
              </p:txBody>
            </p:sp>
          </p:grpSp>
          <p:cxnSp>
            <p:nvCxnSpPr>
              <p:cNvPr id="196" name="Google Shape;196;g240c977a9b1_0_30"/>
              <p:cNvCxnSpPr/>
              <p:nvPr/>
            </p:nvCxnSpPr>
            <p:spPr>
              <a:xfrm>
                <a:off x="6383773" y="1901636"/>
                <a:ext cx="0" cy="4131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A9999"/>
                </a:solidFill>
                <a:prstDash val="solid"/>
                <a:round/>
                <a:headEnd len="med" w="med" type="triangle"/>
                <a:tailEnd len="med" w="med" type="triangle"/>
              </a:ln>
            </p:spPr>
          </p:cxnSp>
        </p:grpSp>
        <p:sp>
          <p:nvSpPr>
            <p:cNvPr id="197" name="Google Shape;197;g240c977a9b1_0_30"/>
            <p:cNvSpPr txBox="1"/>
            <p:nvPr/>
          </p:nvSpPr>
          <p:spPr>
            <a:xfrm>
              <a:off x="1119575" y="2169850"/>
              <a:ext cx="425100" cy="14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25" lIns="9125" spcFirstLastPara="1" rIns="9125" wrap="square" tIns="91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EA9999"/>
                  </a:solidFill>
                </a:rPr>
                <a:t>1024/r</a:t>
              </a:r>
              <a:endParaRPr sz="700">
                <a:solidFill>
                  <a:srgbClr val="EA9999"/>
                </a:solidFill>
              </a:endParaRPr>
            </a:p>
          </p:txBody>
        </p:sp>
        <p:sp>
          <p:nvSpPr>
            <p:cNvPr id="198" name="Google Shape;198;g240c977a9b1_0_30"/>
            <p:cNvSpPr txBox="1"/>
            <p:nvPr/>
          </p:nvSpPr>
          <p:spPr>
            <a:xfrm>
              <a:off x="1552650" y="2169850"/>
              <a:ext cx="407400" cy="14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25" lIns="9125" spcFirstLastPara="1" rIns="9125" wrap="square" tIns="91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EA9999"/>
                  </a:solidFill>
                </a:rPr>
                <a:t>1024/r</a:t>
              </a:r>
              <a:endParaRPr sz="700">
                <a:solidFill>
                  <a:srgbClr val="EA9999"/>
                </a:solidFill>
              </a:endParaRPr>
            </a:p>
          </p:txBody>
        </p:sp>
        <p:sp>
          <p:nvSpPr>
            <p:cNvPr id="199" name="Google Shape;199;g240c977a9b1_0_30"/>
            <p:cNvSpPr txBox="1"/>
            <p:nvPr/>
          </p:nvSpPr>
          <p:spPr>
            <a:xfrm>
              <a:off x="1967425" y="2169850"/>
              <a:ext cx="407400" cy="14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25" lIns="9125" spcFirstLastPara="1" rIns="9125" wrap="square" tIns="91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EA9999"/>
                  </a:solidFill>
                </a:rPr>
                <a:t>1024/r</a:t>
              </a:r>
              <a:endParaRPr sz="700">
                <a:solidFill>
                  <a:srgbClr val="EA9999"/>
                </a:solidFill>
              </a:endParaRPr>
            </a:p>
          </p:txBody>
        </p:sp>
        <p:sp>
          <p:nvSpPr>
            <p:cNvPr id="200" name="Google Shape;200;g240c977a9b1_0_30"/>
            <p:cNvSpPr txBox="1"/>
            <p:nvPr/>
          </p:nvSpPr>
          <p:spPr>
            <a:xfrm>
              <a:off x="2367800" y="2169850"/>
              <a:ext cx="361200" cy="14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25" lIns="9125" spcFirstLastPara="1" rIns="9125" wrap="square" tIns="91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EA9999"/>
                  </a:solidFill>
                </a:rPr>
                <a:t>904/r</a:t>
              </a:r>
              <a:endParaRPr sz="700">
                <a:solidFill>
                  <a:srgbClr val="EA9999"/>
                </a:solidFill>
              </a:endParaRPr>
            </a:p>
          </p:txBody>
        </p:sp>
      </p:grpSp>
      <p:sp>
        <p:nvSpPr>
          <p:cNvPr id="201" name="Google Shape;201;g240c977a9b1_0_30"/>
          <p:cNvSpPr txBox="1"/>
          <p:nvPr/>
        </p:nvSpPr>
        <p:spPr>
          <a:xfrm>
            <a:off x="3057650" y="1069175"/>
            <a:ext cx="747600" cy="4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25" lIns="9125" spcFirstLastPara="1" rIns="9125" wrap="square" tIns="91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A61C00"/>
                </a:solidFill>
              </a:rPr>
              <a:t>W. CONUS (PACUS) Sector</a:t>
            </a:r>
            <a:endParaRPr sz="1000">
              <a:solidFill>
                <a:srgbClr val="A61C00"/>
              </a:solidFill>
            </a:endParaRPr>
          </a:p>
        </p:txBody>
      </p:sp>
      <p:sp>
        <p:nvSpPr>
          <p:cNvPr id="202" name="Google Shape;202;g240c977a9b1_0_30"/>
          <p:cNvSpPr txBox="1"/>
          <p:nvPr/>
        </p:nvSpPr>
        <p:spPr>
          <a:xfrm>
            <a:off x="6708175" y="3715050"/>
            <a:ext cx="18477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EA9999"/>
                </a:solidFill>
              </a:rPr>
              <a:t>CONUS / W. CONUS tile sizes (columns / rows) are inversely proportional to each channel’s nadir resolution (r) in km:</a:t>
            </a:r>
            <a:endParaRPr sz="800">
              <a:solidFill>
                <a:srgbClr val="EA9999"/>
              </a:solidFill>
            </a:endParaRPr>
          </a:p>
          <a:p>
            <a:pPr indent="0" lvl="0" marL="1143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EA9999"/>
                </a:solidFill>
              </a:rPr>
              <a:t>Bands 1, 3, 5:  </a:t>
            </a:r>
            <a:r>
              <a:rPr b="1" lang="en" sz="800">
                <a:solidFill>
                  <a:srgbClr val="EA9999"/>
                </a:solidFill>
              </a:rPr>
              <a:t>r = 1</a:t>
            </a:r>
            <a:endParaRPr b="1" sz="800">
              <a:solidFill>
                <a:srgbClr val="EA9999"/>
              </a:solidFill>
            </a:endParaRPr>
          </a:p>
          <a:p>
            <a:pPr indent="0" lvl="0" marL="1143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EA9999"/>
                </a:solidFill>
              </a:rPr>
              <a:t>Band   2:          </a:t>
            </a:r>
            <a:r>
              <a:rPr b="1" lang="en" sz="800">
                <a:solidFill>
                  <a:srgbClr val="EA9999"/>
                </a:solidFill>
              </a:rPr>
              <a:t>r = 0.5</a:t>
            </a:r>
            <a:endParaRPr b="1" sz="800">
              <a:solidFill>
                <a:srgbClr val="EA9999"/>
              </a:solidFill>
            </a:endParaRPr>
          </a:p>
          <a:p>
            <a:pPr indent="0" lvl="0" marL="1143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EA9999"/>
                </a:solidFill>
              </a:rPr>
              <a:t>Bands 4, 6-16: </a:t>
            </a:r>
            <a:r>
              <a:rPr b="1" lang="en" sz="800">
                <a:solidFill>
                  <a:srgbClr val="EA9999"/>
                </a:solidFill>
              </a:rPr>
              <a:t>r = 2</a:t>
            </a:r>
            <a:endParaRPr b="1" sz="800">
              <a:solidFill>
                <a:srgbClr val="EA9999"/>
              </a:solidFill>
            </a:endParaRPr>
          </a:p>
        </p:txBody>
      </p:sp>
      <p:grpSp>
        <p:nvGrpSpPr>
          <p:cNvPr id="203" name="Google Shape;203;g240c977a9b1_0_30"/>
          <p:cNvGrpSpPr/>
          <p:nvPr/>
        </p:nvGrpSpPr>
        <p:grpSpPr>
          <a:xfrm>
            <a:off x="3805250" y="528000"/>
            <a:ext cx="1426250" cy="541175"/>
            <a:chOff x="5710250" y="528000"/>
            <a:chExt cx="1426250" cy="541175"/>
          </a:xfrm>
        </p:grpSpPr>
        <p:grpSp>
          <p:nvGrpSpPr>
            <p:cNvPr id="204" name="Google Shape;204;g240c977a9b1_0_30"/>
            <p:cNvGrpSpPr/>
            <p:nvPr/>
          </p:nvGrpSpPr>
          <p:grpSpPr>
            <a:xfrm>
              <a:off x="5710250" y="528000"/>
              <a:ext cx="1426250" cy="541175"/>
              <a:chOff x="5710250" y="528000"/>
              <a:chExt cx="1426250" cy="541175"/>
            </a:xfrm>
          </p:grpSpPr>
          <p:sp>
            <p:nvSpPr>
              <p:cNvPr id="205" name="Google Shape;205;g240c977a9b1_0_30"/>
              <p:cNvSpPr/>
              <p:nvPr/>
            </p:nvSpPr>
            <p:spPr>
              <a:xfrm>
                <a:off x="5710250" y="528000"/>
                <a:ext cx="407400" cy="411600"/>
              </a:xfrm>
              <a:prstGeom prst="rect">
                <a:avLst/>
              </a:prstGeom>
              <a:solidFill>
                <a:srgbClr val="3A9D9D">
                  <a:alpha val="25600"/>
                </a:srgbClr>
              </a:solidFill>
              <a:ln cap="flat" cmpd="sng" w="9525">
                <a:solidFill>
                  <a:srgbClr val="9FC5E8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25" lIns="9125" spcFirstLastPara="1" rIns="9125" wrap="square" tIns="91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600">
                    <a:solidFill>
                      <a:srgbClr val="6FA8DC"/>
                    </a:solidFill>
                    <a:latin typeface="Lato"/>
                    <a:ea typeface="Lato"/>
                    <a:cs typeface="Lato"/>
                    <a:sym typeface="Lato"/>
                  </a:rPr>
                  <a:t>T001</a:t>
                </a:r>
                <a:endParaRPr sz="600">
                  <a:solidFill>
                    <a:srgbClr val="6FA8DC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600">
                    <a:solidFill>
                      <a:srgbClr val="6FA8DC"/>
                    </a:solidFill>
                    <a:latin typeface="Lato"/>
                    <a:ea typeface="Lato"/>
                    <a:cs typeface="Lato"/>
                    <a:sym typeface="Lato"/>
                  </a:rPr>
                  <a:t>(PAA)</a:t>
                </a:r>
                <a:endParaRPr sz="600">
                  <a:solidFill>
                    <a:srgbClr val="6FA8DC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06" name="Google Shape;206;g240c977a9b1_0_30"/>
              <p:cNvSpPr/>
              <p:nvPr/>
            </p:nvSpPr>
            <p:spPr>
              <a:xfrm>
                <a:off x="6117650" y="528000"/>
                <a:ext cx="407400" cy="411600"/>
              </a:xfrm>
              <a:prstGeom prst="rect">
                <a:avLst/>
              </a:prstGeom>
              <a:solidFill>
                <a:srgbClr val="3A9D9D">
                  <a:alpha val="25600"/>
                </a:srgbClr>
              </a:solidFill>
              <a:ln cap="flat" cmpd="sng" w="9525">
                <a:solidFill>
                  <a:srgbClr val="9FC5E8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25" lIns="9125" spcFirstLastPara="1" rIns="9125" wrap="square" tIns="91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600">
                    <a:solidFill>
                      <a:srgbClr val="6FA8DC"/>
                    </a:solidFill>
                    <a:latin typeface="Lato"/>
                    <a:ea typeface="Lato"/>
                    <a:cs typeface="Lato"/>
                    <a:sym typeface="Lato"/>
                  </a:rPr>
                  <a:t>T002</a:t>
                </a:r>
                <a:endParaRPr sz="600">
                  <a:solidFill>
                    <a:srgbClr val="6FA8DC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600">
                    <a:solidFill>
                      <a:srgbClr val="6FA8DC"/>
                    </a:solidFill>
                    <a:latin typeface="Lato"/>
                    <a:ea typeface="Lato"/>
                    <a:cs typeface="Lato"/>
                    <a:sym typeface="Lato"/>
                  </a:rPr>
                  <a:t>(PAB)</a:t>
                </a:r>
                <a:endParaRPr sz="600">
                  <a:solidFill>
                    <a:srgbClr val="6FA8DC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07" name="Google Shape;207;g240c977a9b1_0_30"/>
              <p:cNvSpPr/>
              <p:nvPr/>
            </p:nvSpPr>
            <p:spPr>
              <a:xfrm>
                <a:off x="6527200" y="528000"/>
                <a:ext cx="407400" cy="411600"/>
              </a:xfrm>
              <a:prstGeom prst="rect">
                <a:avLst/>
              </a:prstGeom>
              <a:solidFill>
                <a:srgbClr val="3A9D9D">
                  <a:alpha val="25600"/>
                </a:srgbClr>
              </a:solidFill>
              <a:ln cap="flat" cmpd="sng" w="9525">
                <a:solidFill>
                  <a:srgbClr val="9FC5E8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25" lIns="9125" spcFirstLastPara="1" rIns="9125" wrap="square" tIns="91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600">
                    <a:solidFill>
                      <a:srgbClr val="6FA8DC"/>
                    </a:solidFill>
                    <a:latin typeface="Lato"/>
                    <a:ea typeface="Lato"/>
                    <a:cs typeface="Lato"/>
                    <a:sym typeface="Lato"/>
                  </a:rPr>
                  <a:t>T003</a:t>
                </a:r>
                <a:endParaRPr sz="600">
                  <a:solidFill>
                    <a:srgbClr val="6FA8DC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600">
                    <a:solidFill>
                      <a:srgbClr val="6FA8DC"/>
                    </a:solidFill>
                    <a:latin typeface="Lato"/>
                    <a:ea typeface="Lato"/>
                    <a:cs typeface="Lato"/>
                    <a:sym typeface="Lato"/>
                  </a:rPr>
                  <a:t>(PAC)</a:t>
                </a:r>
                <a:endParaRPr sz="600">
                  <a:solidFill>
                    <a:srgbClr val="6FA8DC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08" name="Google Shape;208;g240c977a9b1_0_30"/>
              <p:cNvSpPr/>
              <p:nvPr/>
            </p:nvSpPr>
            <p:spPr>
              <a:xfrm>
                <a:off x="6934600" y="528000"/>
                <a:ext cx="201900" cy="411600"/>
              </a:xfrm>
              <a:prstGeom prst="rect">
                <a:avLst/>
              </a:prstGeom>
              <a:solidFill>
                <a:srgbClr val="3A9D9D">
                  <a:alpha val="25600"/>
                </a:srgbClr>
              </a:solidFill>
              <a:ln cap="flat" cmpd="sng" w="9525">
                <a:solidFill>
                  <a:srgbClr val="9FC5E8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25" lIns="9125" spcFirstLastPara="1" rIns="9125" wrap="square" tIns="91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500">
                    <a:solidFill>
                      <a:srgbClr val="6FA8DC"/>
                    </a:solidFill>
                    <a:latin typeface="Lato"/>
                    <a:ea typeface="Lato"/>
                    <a:cs typeface="Lato"/>
                    <a:sym typeface="Lato"/>
                  </a:rPr>
                  <a:t>T004 (PAD)</a:t>
                </a:r>
                <a:endParaRPr sz="500">
                  <a:solidFill>
                    <a:srgbClr val="6FA8DC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209" name="Google Shape;209;g240c977a9b1_0_30"/>
              <p:cNvSpPr/>
              <p:nvPr/>
            </p:nvSpPr>
            <p:spPr>
              <a:xfrm flipH="1">
                <a:off x="5710250" y="939575"/>
                <a:ext cx="407400" cy="129600"/>
              </a:xfrm>
              <a:prstGeom prst="rect">
                <a:avLst/>
              </a:prstGeom>
              <a:solidFill>
                <a:srgbClr val="3A9D9D">
                  <a:alpha val="25600"/>
                </a:srgbClr>
              </a:solidFill>
              <a:ln cap="flat" cmpd="sng" w="9525">
                <a:solidFill>
                  <a:srgbClr val="9FC5E8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25" lIns="9125" spcFirstLastPara="1" rIns="9125" wrap="square" tIns="91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600">
                    <a:solidFill>
                      <a:srgbClr val="6FA8DC"/>
                    </a:solidFill>
                    <a:latin typeface="Lato"/>
                    <a:ea typeface="Lato"/>
                    <a:cs typeface="Lato"/>
                    <a:sym typeface="Lato"/>
                  </a:rPr>
                  <a:t>T005 (PAE)</a:t>
                </a:r>
                <a:endParaRPr sz="600">
                  <a:solidFill>
                    <a:srgbClr val="6FA8DC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sp>
          <p:nvSpPr>
            <p:cNvPr id="210" name="Google Shape;210;g240c977a9b1_0_30"/>
            <p:cNvSpPr/>
            <p:nvPr/>
          </p:nvSpPr>
          <p:spPr>
            <a:xfrm flipH="1">
              <a:off x="6117650" y="939575"/>
              <a:ext cx="407400" cy="129600"/>
            </a:xfrm>
            <a:prstGeom prst="rect">
              <a:avLst/>
            </a:prstGeom>
            <a:solidFill>
              <a:srgbClr val="3A9D9D">
                <a:alpha val="25600"/>
              </a:srgbClr>
            </a:solidFill>
            <a:ln cap="flat" cmpd="sng" w="9525">
              <a:solidFill>
                <a:srgbClr val="9FC5E8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25" lIns="9125" spcFirstLastPara="1" rIns="9125" wrap="square" tIns="91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6FA8DC"/>
                  </a:solidFill>
                  <a:latin typeface="Lato"/>
                  <a:ea typeface="Lato"/>
                  <a:cs typeface="Lato"/>
                  <a:sym typeface="Lato"/>
                </a:rPr>
                <a:t>T006 (PAF)</a:t>
              </a:r>
              <a:endParaRPr sz="600">
                <a:solidFill>
                  <a:srgbClr val="6FA8DC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11" name="Google Shape;211;g240c977a9b1_0_30"/>
            <p:cNvSpPr/>
            <p:nvPr/>
          </p:nvSpPr>
          <p:spPr>
            <a:xfrm flipH="1">
              <a:off x="6527200" y="939575"/>
              <a:ext cx="407400" cy="129600"/>
            </a:xfrm>
            <a:prstGeom prst="rect">
              <a:avLst/>
            </a:prstGeom>
            <a:solidFill>
              <a:srgbClr val="3A9D9D">
                <a:alpha val="25600"/>
              </a:srgbClr>
            </a:solidFill>
            <a:ln cap="flat" cmpd="sng" w="9525">
              <a:solidFill>
                <a:srgbClr val="9FC5E8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25" lIns="9125" spcFirstLastPara="1" rIns="9125" wrap="square" tIns="91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6FA8DC"/>
                  </a:solidFill>
                  <a:latin typeface="Lato"/>
                  <a:ea typeface="Lato"/>
                  <a:cs typeface="Lato"/>
                  <a:sym typeface="Lato"/>
                </a:rPr>
                <a:t>T007 (PAG)</a:t>
              </a:r>
              <a:endParaRPr sz="600">
                <a:solidFill>
                  <a:srgbClr val="6FA8DC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12" name="Google Shape;212;g240c977a9b1_0_30"/>
            <p:cNvSpPr/>
            <p:nvPr/>
          </p:nvSpPr>
          <p:spPr>
            <a:xfrm flipH="1">
              <a:off x="6934600" y="939575"/>
              <a:ext cx="201900" cy="129600"/>
            </a:xfrm>
            <a:prstGeom prst="rect">
              <a:avLst/>
            </a:prstGeom>
            <a:solidFill>
              <a:srgbClr val="3A9D9D">
                <a:alpha val="25600"/>
              </a:srgbClr>
            </a:solidFill>
            <a:ln cap="flat" cmpd="sng" w="9525">
              <a:solidFill>
                <a:srgbClr val="9FC5E8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25" lIns="9125" spcFirstLastPara="1" rIns="9125" wrap="square" tIns="91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">
                  <a:solidFill>
                    <a:srgbClr val="6FA8DC"/>
                  </a:solidFill>
                  <a:latin typeface="Lato"/>
                  <a:ea typeface="Lato"/>
                  <a:cs typeface="Lato"/>
                  <a:sym typeface="Lato"/>
                </a:rPr>
                <a:t>T008 (PAH)</a:t>
              </a:r>
              <a:endParaRPr sz="500">
                <a:solidFill>
                  <a:srgbClr val="6FA8DC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13" name="Google Shape;213;g240c977a9b1_0_30"/>
          <p:cNvSpPr txBox="1"/>
          <p:nvPr/>
        </p:nvSpPr>
        <p:spPr>
          <a:xfrm>
            <a:off x="2886800" y="638075"/>
            <a:ext cx="976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FC5E8"/>
                </a:solidFill>
              </a:rPr>
              <a:t>Alaska Regional Sector</a:t>
            </a:r>
            <a:endParaRPr sz="800">
              <a:solidFill>
                <a:srgbClr val="9FC5E8"/>
              </a:solidFill>
            </a:endParaRPr>
          </a:p>
        </p:txBody>
      </p:sp>
      <p:grpSp>
        <p:nvGrpSpPr>
          <p:cNvPr id="214" name="Google Shape;214;g240c977a9b1_0_30"/>
          <p:cNvGrpSpPr/>
          <p:nvPr/>
        </p:nvGrpSpPr>
        <p:grpSpPr>
          <a:xfrm>
            <a:off x="2976023" y="2917925"/>
            <a:ext cx="1018533" cy="838548"/>
            <a:chOff x="5689394" y="1553997"/>
            <a:chExt cx="785118" cy="726897"/>
          </a:xfrm>
        </p:grpSpPr>
        <p:sp>
          <p:nvSpPr>
            <p:cNvPr id="215" name="Google Shape;215;g240c977a9b1_0_30"/>
            <p:cNvSpPr/>
            <p:nvPr/>
          </p:nvSpPr>
          <p:spPr>
            <a:xfrm>
              <a:off x="5689396" y="1553997"/>
              <a:ext cx="486300" cy="539100"/>
            </a:xfrm>
            <a:prstGeom prst="rect">
              <a:avLst/>
            </a:prstGeom>
            <a:solidFill>
              <a:srgbClr val="3A9D9D">
                <a:alpha val="25600"/>
              </a:srgbClr>
            </a:solidFill>
            <a:ln cap="flat" cmpd="sng" w="9525">
              <a:solidFill>
                <a:srgbClr val="9FC5E8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25" lIns="9125" spcFirstLastPara="1" rIns="9125" wrap="square" tIns="91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6FA8DC"/>
                  </a:solidFill>
                  <a:latin typeface="Lato"/>
                  <a:ea typeface="Lato"/>
                  <a:cs typeface="Lato"/>
                  <a:sym typeface="Lato"/>
                </a:rPr>
                <a:t>T001 </a:t>
              </a:r>
              <a:br>
                <a:rPr lang="en" sz="600">
                  <a:solidFill>
                    <a:srgbClr val="6FA8DC"/>
                  </a:solidFill>
                  <a:latin typeface="Lato"/>
                  <a:ea typeface="Lato"/>
                  <a:cs typeface="Lato"/>
                  <a:sym typeface="Lato"/>
                </a:rPr>
              </a:br>
              <a:r>
                <a:rPr lang="en" sz="600">
                  <a:solidFill>
                    <a:srgbClr val="6FA8DC"/>
                  </a:solidFill>
                  <a:latin typeface="Lato"/>
                  <a:ea typeface="Lato"/>
                  <a:cs typeface="Lato"/>
                  <a:sym typeface="Lato"/>
                </a:rPr>
                <a:t>(PAA)</a:t>
              </a:r>
              <a:endParaRPr sz="600">
                <a:solidFill>
                  <a:srgbClr val="6FA8DC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16" name="Google Shape;216;g240c977a9b1_0_30"/>
            <p:cNvSpPr/>
            <p:nvPr/>
          </p:nvSpPr>
          <p:spPr>
            <a:xfrm>
              <a:off x="6175694" y="1553997"/>
              <a:ext cx="298800" cy="539100"/>
            </a:xfrm>
            <a:prstGeom prst="rect">
              <a:avLst/>
            </a:prstGeom>
            <a:solidFill>
              <a:srgbClr val="3A9D9D">
                <a:alpha val="25600"/>
              </a:srgbClr>
            </a:solidFill>
            <a:ln cap="flat" cmpd="sng" w="9525">
              <a:solidFill>
                <a:srgbClr val="9FC5E8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25" lIns="9125" spcFirstLastPara="1" rIns="9125" wrap="square" tIns="91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6FA8DC"/>
                  </a:solidFill>
                  <a:latin typeface="Lato"/>
                  <a:ea typeface="Lato"/>
                  <a:cs typeface="Lato"/>
                  <a:sym typeface="Lato"/>
                </a:rPr>
                <a:t>T002 (PAB)</a:t>
              </a:r>
              <a:endParaRPr sz="600">
                <a:solidFill>
                  <a:srgbClr val="6FA8DC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17" name="Google Shape;217;g240c977a9b1_0_30"/>
            <p:cNvSpPr/>
            <p:nvPr/>
          </p:nvSpPr>
          <p:spPr>
            <a:xfrm>
              <a:off x="6175712" y="2093092"/>
              <a:ext cx="298800" cy="187800"/>
            </a:xfrm>
            <a:prstGeom prst="rect">
              <a:avLst/>
            </a:prstGeom>
            <a:solidFill>
              <a:srgbClr val="3A9D9D">
                <a:alpha val="25600"/>
              </a:srgbClr>
            </a:solidFill>
            <a:ln cap="flat" cmpd="sng" w="9525">
              <a:solidFill>
                <a:srgbClr val="9FC5E8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25" lIns="9125" spcFirstLastPara="1" rIns="9125" wrap="square" tIns="91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6FA8DC"/>
                  </a:solidFill>
                  <a:latin typeface="Lato"/>
                  <a:ea typeface="Lato"/>
                  <a:cs typeface="Lato"/>
                  <a:sym typeface="Lato"/>
                </a:rPr>
                <a:t>T004 (PAD)</a:t>
              </a:r>
              <a:endParaRPr sz="600">
                <a:solidFill>
                  <a:srgbClr val="6FA8DC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18" name="Google Shape;218;g240c977a9b1_0_30"/>
            <p:cNvSpPr/>
            <p:nvPr/>
          </p:nvSpPr>
          <p:spPr>
            <a:xfrm flipH="1">
              <a:off x="5689394" y="2093093"/>
              <a:ext cx="486300" cy="187800"/>
            </a:xfrm>
            <a:prstGeom prst="rect">
              <a:avLst/>
            </a:prstGeom>
            <a:solidFill>
              <a:srgbClr val="3A9D9D">
                <a:alpha val="25600"/>
              </a:srgbClr>
            </a:solidFill>
            <a:ln cap="flat" cmpd="sng" w="9525">
              <a:solidFill>
                <a:srgbClr val="9FC5E8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25" lIns="9125" spcFirstLastPara="1" rIns="9125" wrap="square" tIns="91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6FA8DC"/>
                  </a:solidFill>
                  <a:latin typeface="Lato"/>
                  <a:ea typeface="Lato"/>
                  <a:cs typeface="Lato"/>
                  <a:sym typeface="Lato"/>
                </a:rPr>
                <a:t>T003</a:t>
              </a:r>
              <a:br>
                <a:rPr lang="en" sz="600">
                  <a:solidFill>
                    <a:srgbClr val="6FA8DC"/>
                  </a:solidFill>
                  <a:latin typeface="Lato"/>
                  <a:ea typeface="Lato"/>
                  <a:cs typeface="Lato"/>
                  <a:sym typeface="Lato"/>
                </a:rPr>
              </a:br>
              <a:r>
                <a:rPr lang="en" sz="600">
                  <a:solidFill>
                    <a:srgbClr val="6FA8DC"/>
                  </a:solidFill>
                  <a:latin typeface="Lato"/>
                  <a:ea typeface="Lato"/>
                  <a:cs typeface="Lato"/>
                  <a:sym typeface="Lato"/>
                </a:rPr>
                <a:t>(PAC)</a:t>
              </a:r>
              <a:endParaRPr>
                <a:solidFill>
                  <a:srgbClr val="6FA8DC"/>
                </a:solidFill>
              </a:endParaRPr>
            </a:p>
          </p:txBody>
        </p:sp>
      </p:grpSp>
      <p:sp>
        <p:nvSpPr>
          <p:cNvPr id="219" name="Google Shape;219;g240c977a9b1_0_30"/>
          <p:cNvSpPr txBox="1"/>
          <p:nvPr/>
        </p:nvSpPr>
        <p:spPr>
          <a:xfrm>
            <a:off x="3974700" y="3060150"/>
            <a:ext cx="1125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9FC5E8"/>
                </a:solidFill>
              </a:rPr>
              <a:t>American Samoa Regional Sector</a:t>
            </a:r>
            <a:endParaRPr sz="800">
              <a:solidFill>
                <a:srgbClr val="9FC5E8"/>
              </a:solidFill>
            </a:endParaRPr>
          </a:p>
        </p:txBody>
      </p:sp>
      <p:grpSp>
        <p:nvGrpSpPr>
          <p:cNvPr id="220" name="Google Shape;220;g240c977a9b1_0_30"/>
          <p:cNvGrpSpPr/>
          <p:nvPr/>
        </p:nvGrpSpPr>
        <p:grpSpPr>
          <a:xfrm>
            <a:off x="7097376" y="523816"/>
            <a:ext cx="184593" cy="1102019"/>
            <a:chOff x="2784787" y="1130202"/>
            <a:chExt cx="89400" cy="2227200"/>
          </a:xfrm>
        </p:grpSpPr>
        <p:cxnSp>
          <p:nvCxnSpPr>
            <p:cNvPr id="221" name="Google Shape;221;g240c977a9b1_0_30"/>
            <p:cNvCxnSpPr/>
            <p:nvPr/>
          </p:nvCxnSpPr>
          <p:spPr>
            <a:xfrm>
              <a:off x="2827075" y="1130202"/>
              <a:ext cx="0" cy="2227200"/>
            </a:xfrm>
            <a:prstGeom prst="straightConnector1">
              <a:avLst/>
            </a:prstGeom>
            <a:noFill/>
            <a:ln cap="flat" cmpd="sng" w="9525">
              <a:solidFill>
                <a:srgbClr val="FF9900"/>
              </a:solidFill>
              <a:prstDash val="dash"/>
              <a:round/>
              <a:headEnd len="med" w="med" type="triangle"/>
              <a:tailEnd len="med" w="med" type="triangle"/>
            </a:ln>
          </p:spPr>
        </p:cxnSp>
        <p:sp>
          <p:nvSpPr>
            <p:cNvPr id="222" name="Google Shape;222;g240c977a9b1_0_30"/>
            <p:cNvSpPr txBox="1"/>
            <p:nvPr/>
          </p:nvSpPr>
          <p:spPr>
            <a:xfrm rot="-5400000">
              <a:off x="2575837" y="2064162"/>
              <a:ext cx="507300" cy="89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600">
                  <a:solidFill>
                    <a:srgbClr val="93C47D"/>
                  </a:solidFill>
                </a:rPr>
                <a:t>452</a:t>
              </a:r>
              <a:endParaRPr sz="600">
                <a:solidFill>
                  <a:srgbClr val="93C47D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6D9EEB"/>
                  </a:solidFill>
                </a:rPr>
                <a:t>1356</a:t>
              </a:r>
              <a:endParaRPr sz="600">
                <a:solidFill>
                  <a:srgbClr val="6D9EEB"/>
                </a:solidFill>
              </a:endParaRPr>
            </a:p>
          </p:txBody>
        </p:sp>
      </p:grpSp>
      <p:grpSp>
        <p:nvGrpSpPr>
          <p:cNvPr id="223" name="Google Shape;223;g240c977a9b1_0_30"/>
          <p:cNvGrpSpPr/>
          <p:nvPr/>
        </p:nvGrpSpPr>
        <p:grpSpPr>
          <a:xfrm>
            <a:off x="7097375" y="1625841"/>
            <a:ext cx="184593" cy="1102019"/>
            <a:chOff x="2784787" y="1130202"/>
            <a:chExt cx="89400" cy="2227200"/>
          </a:xfrm>
        </p:grpSpPr>
        <p:cxnSp>
          <p:nvCxnSpPr>
            <p:cNvPr id="224" name="Google Shape;224;g240c977a9b1_0_30"/>
            <p:cNvCxnSpPr/>
            <p:nvPr/>
          </p:nvCxnSpPr>
          <p:spPr>
            <a:xfrm>
              <a:off x="2827075" y="1130202"/>
              <a:ext cx="0" cy="2227200"/>
            </a:xfrm>
            <a:prstGeom prst="straightConnector1">
              <a:avLst/>
            </a:prstGeom>
            <a:noFill/>
            <a:ln cap="flat" cmpd="sng" w="9525">
              <a:solidFill>
                <a:srgbClr val="FF9900"/>
              </a:solidFill>
              <a:prstDash val="dash"/>
              <a:round/>
              <a:headEnd len="med" w="med" type="triangle"/>
              <a:tailEnd len="med" w="med" type="triangle"/>
            </a:ln>
          </p:spPr>
        </p:cxnSp>
        <p:sp>
          <p:nvSpPr>
            <p:cNvPr id="225" name="Google Shape;225;g240c977a9b1_0_30"/>
            <p:cNvSpPr txBox="1"/>
            <p:nvPr/>
          </p:nvSpPr>
          <p:spPr>
            <a:xfrm rot="-5400000">
              <a:off x="2575837" y="2096220"/>
              <a:ext cx="507300" cy="89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93C47D"/>
                  </a:solidFill>
                </a:rPr>
                <a:t>452</a:t>
              </a:r>
              <a:endParaRPr sz="600">
                <a:solidFill>
                  <a:srgbClr val="93C47D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6D9EEB"/>
                  </a:solidFill>
                </a:rPr>
                <a:t>1356</a:t>
              </a:r>
              <a:endParaRPr sz="600">
                <a:solidFill>
                  <a:srgbClr val="6D9EEB"/>
                </a:solidFill>
              </a:endParaRPr>
            </a:p>
          </p:txBody>
        </p:sp>
      </p:grpSp>
      <p:grpSp>
        <p:nvGrpSpPr>
          <p:cNvPr id="226" name="Google Shape;226;g240c977a9b1_0_30"/>
          <p:cNvGrpSpPr/>
          <p:nvPr/>
        </p:nvGrpSpPr>
        <p:grpSpPr>
          <a:xfrm rot="5400000">
            <a:off x="3336472" y="1728738"/>
            <a:ext cx="203176" cy="1449725"/>
            <a:chOff x="2814775" y="569902"/>
            <a:chExt cx="98400" cy="2465100"/>
          </a:xfrm>
        </p:grpSpPr>
        <p:cxnSp>
          <p:nvCxnSpPr>
            <p:cNvPr id="227" name="Google Shape;227;g240c977a9b1_0_30"/>
            <p:cNvCxnSpPr/>
            <p:nvPr/>
          </p:nvCxnSpPr>
          <p:spPr>
            <a:xfrm>
              <a:off x="2863979" y="569902"/>
              <a:ext cx="0" cy="2465100"/>
            </a:xfrm>
            <a:prstGeom prst="straightConnector1">
              <a:avLst/>
            </a:prstGeom>
            <a:noFill/>
            <a:ln cap="flat" cmpd="sng" w="9525">
              <a:solidFill>
                <a:srgbClr val="FF9900"/>
              </a:solidFill>
              <a:prstDash val="dash"/>
              <a:round/>
              <a:headEnd len="med" w="med" type="triangle"/>
              <a:tailEnd len="med" w="med" type="triangle"/>
            </a:ln>
          </p:spPr>
        </p:cxnSp>
        <p:sp>
          <p:nvSpPr>
            <p:cNvPr id="228" name="Google Shape;228;g240c977a9b1_0_30"/>
            <p:cNvSpPr txBox="1"/>
            <p:nvPr/>
          </p:nvSpPr>
          <p:spPr>
            <a:xfrm rot="-5400000">
              <a:off x="2576725" y="1764496"/>
              <a:ext cx="574500" cy="98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25" lIns="9125" spcFirstLastPara="1" rIns="9125" wrap="square" tIns="91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93C47D"/>
                  </a:solidFill>
                </a:rPr>
                <a:t>604</a:t>
              </a:r>
              <a:endParaRPr sz="600">
                <a:solidFill>
                  <a:srgbClr val="93C47D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6D9EEB"/>
                  </a:solidFill>
                </a:rPr>
                <a:t>1812</a:t>
              </a:r>
              <a:endParaRPr sz="600">
                <a:solidFill>
                  <a:srgbClr val="6D9EEB"/>
                </a:solidFill>
              </a:endParaRPr>
            </a:p>
          </p:txBody>
        </p:sp>
      </p:grpSp>
      <p:grpSp>
        <p:nvGrpSpPr>
          <p:cNvPr id="229" name="Google Shape;229;g240c977a9b1_0_30"/>
          <p:cNvGrpSpPr/>
          <p:nvPr/>
        </p:nvGrpSpPr>
        <p:grpSpPr>
          <a:xfrm rot="5400000">
            <a:off x="4784272" y="1716276"/>
            <a:ext cx="203176" cy="1449725"/>
            <a:chOff x="2771835" y="569902"/>
            <a:chExt cx="98400" cy="2465100"/>
          </a:xfrm>
        </p:grpSpPr>
        <p:cxnSp>
          <p:nvCxnSpPr>
            <p:cNvPr id="230" name="Google Shape;230;g240c977a9b1_0_30"/>
            <p:cNvCxnSpPr/>
            <p:nvPr/>
          </p:nvCxnSpPr>
          <p:spPr>
            <a:xfrm>
              <a:off x="2827075" y="569902"/>
              <a:ext cx="0" cy="2465100"/>
            </a:xfrm>
            <a:prstGeom prst="straightConnector1">
              <a:avLst/>
            </a:prstGeom>
            <a:noFill/>
            <a:ln cap="flat" cmpd="sng" w="9525">
              <a:solidFill>
                <a:srgbClr val="FF9900"/>
              </a:solidFill>
              <a:prstDash val="dash"/>
              <a:round/>
              <a:headEnd len="med" w="med" type="triangle"/>
              <a:tailEnd len="med" w="med" type="triangle"/>
            </a:ln>
          </p:spPr>
        </p:cxnSp>
        <p:sp>
          <p:nvSpPr>
            <p:cNvPr id="231" name="Google Shape;231;g240c977a9b1_0_30"/>
            <p:cNvSpPr txBox="1"/>
            <p:nvPr/>
          </p:nvSpPr>
          <p:spPr>
            <a:xfrm rot="-5400000">
              <a:off x="2533785" y="1753252"/>
              <a:ext cx="574500" cy="98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25" lIns="9125" spcFirstLastPara="1" rIns="9125" wrap="square" tIns="91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93C47D"/>
                  </a:solidFill>
                </a:rPr>
                <a:t>604</a:t>
              </a:r>
              <a:endParaRPr sz="600">
                <a:solidFill>
                  <a:srgbClr val="93C47D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6D9EEB"/>
                  </a:solidFill>
                </a:rPr>
                <a:t>1812</a:t>
              </a:r>
              <a:endParaRPr sz="600">
                <a:solidFill>
                  <a:srgbClr val="6D9EEB"/>
                </a:solidFill>
              </a:endParaRPr>
            </a:p>
          </p:txBody>
        </p:sp>
      </p:grpSp>
      <p:grpSp>
        <p:nvGrpSpPr>
          <p:cNvPr id="232" name="Google Shape;232;g240c977a9b1_0_30"/>
          <p:cNvGrpSpPr/>
          <p:nvPr/>
        </p:nvGrpSpPr>
        <p:grpSpPr>
          <a:xfrm rot="5400000">
            <a:off x="6232072" y="1716276"/>
            <a:ext cx="203176" cy="1449725"/>
            <a:chOff x="2771835" y="569902"/>
            <a:chExt cx="98400" cy="2465100"/>
          </a:xfrm>
        </p:grpSpPr>
        <p:cxnSp>
          <p:nvCxnSpPr>
            <p:cNvPr id="233" name="Google Shape;233;g240c977a9b1_0_30"/>
            <p:cNvCxnSpPr/>
            <p:nvPr/>
          </p:nvCxnSpPr>
          <p:spPr>
            <a:xfrm>
              <a:off x="2827075" y="569902"/>
              <a:ext cx="0" cy="2465100"/>
            </a:xfrm>
            <a:prstGeom prst="straightConnector1">
              <a:avLst/>
            </a:prstGeom>
            <a:noFill/>
            <a:ln cap="flat" cmpd="sng" w="9525">
              <a:solidFill>
                <a:srgbClr val="FF9900"/>
              </a:solidFill>
              <a:prstDash val="dash"/>
              <a:round/>
              <a:headEnd len="med" w="med" type="triangle"/>
              <a:tailEnd len="med" w="med" type="triangle"/>
            </a:ln>
          </p:spPr>
        </p:cxnSp>
        <p:sp>
          <p:nvSpPr>
            <p:cNvPr id="234" name="Google Shape;234;g240c977a9b1_0_30"/>
            <p:cNvSpPr txBox="1"/>
            <p:nvPr/>
          </p:nvSpPr>
          <p:spPr>
            <a:xfrm rot="-5400000">
              <a:off x="2533785" y="1742327"/>
              <a:ext cx="574500" cy="98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25" lIns="9125" spcFirstLastPara="1" rIns="9125" wrap="square" tIns="91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600">
                  <a:solidFill>
                    <a:srgbClr val="93C47D"/>
                  </a:solidFill>
                </a:rPr>
                <a:t>600</a:t>
              </a:r>
              <a:endParaRPr sz="600">
                <a:solidFill>
                  <a:srgbClr val="93C47D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6D9EEB"/>
                  </a:solidFill>
                </a:rPr>
                <a:t>1800</a:t>
              </a:r>
              <a:endParaRPr sz="600">
                <a:solidFill>
                  <a:srgbClr val="6D9EEB"/>
                </a:solidFill>
              </a:endParaRPr>
            </a:p>
          </p:txBody>
        </p:sp>
      </p:grpSp>
      <p:sp>
        <p:nvSpPr>
          <p:cNvPr id="235" name="Google Shape;235;g240c977a9b1_0_30"/>
          <p:cNvSpPr txBox="1"/>
          <p:nvPr/>
        </p:nvSpPr>
        <p:spPr>
          <a:xfrm>
            <a:off x="5058050" y="3069163"/>
            <a:ext cx="3296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3C47D"/>
                </a:solidFill>
              </a:rPr>
              <a:t>Full Disk Channels 1-12, 14-16: 6km pixels</a:t>
            </a:r>
            <a:br>
              <a:rPr lang="en" sz="1200">
                <a:solidFill>
                  <a:srgbClr val="000000"/>
                </a:solidFill>
              </a:rPr>
            </a:br>
            <a:r>
              <a:rPr lang="en" sz="1200">
                <a:solidFill>
                  <a:srgbClr val="6D9EEB"/>
                </a:solidFill>
              </a:rPr>
              <a:t>Full Disk Channel 13: 2km pixels</a:t>
            </a:r>
            <a:endParaRPr sz="1600">
              <a:solidFill>
                <a:srgbClr val="6D9EEB"/>
              </a:solidFill>
            </a:endParaRPr>
          </a:p>
        </p:txBody>
      </p:sp>
      <p:sp>
        <p:nvSpPr>
          <p:cNvPr id="236" name="Google Shape;236;g240c977a9b1_0_30"/>
          <p:cNvSpPr txBox="1"/>
          <p:nvPr>
            <p:ph idx="1" type="body"/>
          </p:nvPr>
        </p:nvSpPr>
        <p:spPr>
          <a:xfrm>
            <a:off x="92925" y="542875"/>
            <a:ext cx="2964600" cy="44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9900"/>
                </a:solidFill>
              </a:rPr>
              <a:t>Full Disk (N. Hemisphere)</a:t>
            </a:r>
            <a:endParaRPr sz="1300">
              <a:solidFill>
                <a:srgbClr val="FF99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CC0000"/>
                </a:solidFill>
              </a:rPr>
              <a:t>W. </a:t>
            </a:r>
            <a:r>
              <a:rPr lang="en" sz="1500">
                <a:solidFill>
                  <a:srgbClr val="CC0000"/>
                </a:solidFill>
              </a:rPr>
              <a:t>CONUS</a:t>
            </a:r>
            <a:endParaRPr sz="15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6FA8DC"/>
                </a:solidFill>
                <a:highlight>
                  <a:srgbClr val="D0E0E3"/>
                </a:highlight>
              </a:rPr>
              <a:t>Regional sectors</a:t>
            </a:r>
            <a:endParaRPr sz="1500">
              <a:solidFill>
                <a:srgbClr val="6FA8DC"/>
              </a:solidFill>
              <a:highlight>
                <a:srgbClr val="D0E0E3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6FA8DC"/>
              </a:solidFill>
              <a:highlight>
                <a:srgbClr val="D0E0E3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6FA8DC"/>
              </a:solidFill>
              <a:highlight>
                <a:srgbClr val="D0E0E3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6FA8DC"/>
              </a:solidFill>
              <a:highlight>
                <a:srgbClr val="D0E0E3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6FA8DC"/>
              </a:solidFill>
              <a:highlight>
                <a:srgbClr val="D0E0E3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6FA8DC"/>
              </a:solidFill>
              <a:highlight>
                <a:srgbClr val="D0E0E3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6FA8DC"/>
              </a:solidFill>
              <a:highlight>
                <a:srgbClr val="D0E0E3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6FA8DC"/>
              </a:solidFill>
              <a:highlight>
                <a:srgbClr val="D0E0E3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6FA8DC"/>
              </a:solidFill>
              <a:highlight>
                <a:srgbClr val="D0E0E3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6FA8DC"/>
              </a:solidFill>
              <a:highlight>
                <a:srgbClr val="D0E0E3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6FA8DC"/>
              </a:solidFill>
              <a:highlight>
                <a:srgbClr val="D0E0E3"/>
              </a:highlight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99999"/>
                </a:solidFill>
              </a:rPr>
              <a:t>… from the forthcoming</a:t>
            </a:r>
            <a:r>
              <a:rPr lang="en" sz="1500">
                <a:solidFill>
                  <a:srgbClr val="999999"/>
                </a:solidFill>
              </a:rPr>
              <a:t> </a:t>
            </a:r>
            <a:br>
              <a:rPr lang="en" sz="1500">
                <a:solidFill>
                  <a:srgbClr val="999999"/>
                </a:solidFill>
              </a:rPr>
            </a:br>
            <a:r>
              <a:rPr b="1" i="1" lang="en" sz="1500">
                <a:solidFill>
                  <a:srgbClr val="999999"/>
                </a:solidFill>
              </a:rPr>
              <a:t>SBN / NOAAPort User Guide </a:t>
            </a:r>
            <a:br>
              <a:rPr b="1" i="1" lang="en" sz="1500">
                <a:solidFill>
                  <a:srgbClr val="999999"/>
                </a:solidFill>
              </a:rPr>
            </a:br>
            <a:r>
              <a:rPr b="1" i="1" lang="en" sz="1200">
                <a:solidFill>
                  <a:srgbClr val="999999"/>
                </a:solidFill>
              </a:rPr>
              <a:t>for GOES-R Imagery and Gridded Lightning </a:t>
            </a:r>
            <a:br>
              <a:rPr b="1" i="1" lang="en" sz="1200">
                <a:solidFill>
                  <a:srgbClr val="999999"/>
                </a:solidFill>
              </a:rPr>
            </a:br>
            <a:r>
              <a:rPr b="1" i="1" lang="en" sz="1200">
                <a:solidFill>
                  <a:srgbClr val="999999"/>
                </a:solidFill>
              </a:rPr>
              <a:t>data products</a:t>
            </a:r>
            <a:endParaRPr b="1" i="1" sz="12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7a293ea9bd_0_3"/>
          <p:cNvSpPr txBox="1"/>
          <p:nvPr>
            <p:ph type="title"/>
          </p:nvPr>
        </p:nvSpPr>
        <p:spPr>
          <a:xfrm>
            <a:off x="311700" y="-59050"/>
            <a:ext cx="8520600" cy="46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20"/>
              <a:t>GOES-18 SCMI: RGB Composites w/ L2 sampling underlays</a:t>
            </a:r>
            <a:endParaRPr sz="2420"/>
          </a:p>
        </p:txBody>
      </p:sp>
      <p:sp>
        <p:nvSpPr>
          <p:cNvPr id="242" name="Google Shape;242;g27a293ea9bd_0_3"/>
          <p:cNvSpPr txBox="1"/>
          <p:nvPr>
            <p:ph idx="1" type="body"/>
          </p:nvPr>
        </p:nvSpPr>
        <p:spPr>
          <a:xfrm>
            <a:off x="83100" y="542875"/>
            <a:ext cx="7046400" cy="46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Nighttime microphysics RGB + Cloud thickness</a:t>
            </a:r>
            <a:r>
              <a:rPr lang="en"/>
              <a:t> + LIFR fog probability</a:t>
            </a:r>
            <a:endParaRPr/>
          </a:p>
        </p:txBody>
      </p:sp>
      <p:sp>
        <p:nvSpPr>
          <p:cNvPr id="243" name="Google Shape;243;g27a293ea9bd_0_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4" name="Google Shape;244;g27a293ea9bd_0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9025" y="952550"/>
            <a:ext cx="7046349" cy="3977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5" name="Google Shape;245;g27a293ea9bd_0_3"/>
          <p:cNvCxnSpPr/>
          <p:nvPr/>
        </p:nvCxnSpPr>
        <p:spPr>
          <a:xfrm>
            <a:off x="5186375" y="1805000"/>
            <a:ext cx="1368300" cy="28539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6" name="Google Shape;246;g27a293ea9bd_0_3"/>
          <p:cNvCxnSpPr/>
          <p:nvPr/>
        </p:nvCxnSpPr>
        <p:spPr>
          <a:xfrm flipH="1">
            <a:off x="4386375" y="1852625"/>
            <a:ext cx="595200" cy="2769000"/>
          </a:xfrm>
          <a:prstGeom prst="straightConnector1">
            <a:avLst/>
          </a:prstGeom>
          <a:noFill/>
          <a:ln cap="flat" cmpd="sng" w="9525">
            <a:solidFill>
              <a:srgbClr val="A5E667"/>
            </a:solidFill>
            <a:prstDash val="solid"/>
            <a:round/>
            <a:headEnd len="sm" w="sm" type="none"/>
            <a:tailEnd len="sm" w="sm" type="triangle"/>
          </a:ln>
        </p:spPr>
      </p:cxnSp>
      <p:grpSp>
        <p:nvGrpSpPr>
          <p:cNvPr id="247" name="Google Shape;247;g27a293ea9bd_0_3"/>
          <p:cNvGrpSpPr/>
          <p:nvPr/>
        </p:nvGrpSpPr>
        <p:grpSpPr>
          <a:xfrm>
            <a:off x="3784325" y="4663229"/>
            <a:ext cx="1024375" cy="267135"/>
            <a:chOff x="3784325" y="4663229"/>
            <a:chExt cx="1024375" cy="267135"/>
          </a:xfrm>
        </p:grpSpPr>
        <p:sp>
          <p:nvSpPr>
            <p:cNvPr id="248" name="Google Shape;248;g27a293ea9bd_0_3"/>
            <p:cNvSpPr/>
            <p:nvPr/>
          </p:nvSpPr>
          <p:spPr>
            <a:xfrm>
              <a:off x="4312047" y="4699871"/>
              <a:ext cx="493890" cy="115551"/>
            </a:xfrm>
            <a:custGeom>
              <a:rect b="b" l="l" r="r" t="t"/>
              <a:pathLst>
                <a:path extrusionOk="0" h="745489" w="1135379">
                  <a:moveTo>
                    <a:pt x="0" y="0"/>
                  </a:moveTo>
                  <a:lnTo>
                    <a:pt x="55372" y="943"/>
                  </a:lnTo>
                  <a:lnTo>
                    <a:pt x="110096" y="3747"/>
                  </a:lnTo>
                  <a:lnTo>
                    <a:pt x="164108" y="8369"/>
                  </a:lnTo>
                  <a:lnTo>
                    <a:pt x="217346" y="14768"/>
                  </a:lnTo>
                  <a:lnTo>
                    <a:pt x="269744" y="22901"/>
                  </a:lnTo>
                  <a:lnTo>
                    <a:pt x="321240" y="32727"/>
                  </a:lnTo>
                  <a:lnTo>
                    <a:pt x="371770" y="44204"/>
                  </a:lnTo>
                  <a:lnTo>
                    <a:pt x="421270" y="57290"/>
                  </a:lnTo>
                  <a:lnTo>
                    <a:pt x="469677" y="71944"/>
                  </a:lnTo>
                  <a:lnTo>
                    <a:pt x="516927" y="88124"/>
                  </a:lnTo>
                  <a:lnTo>
                    <a:pt x="562956" y="105787"/>
                  </a:lnTo>
                  <a:lnTo>
                    <a:pt x="607702" y="124892"/>
                  </a:lnTo>
                  <a:lnTo>
                    <a:pt x="651099" y="145398"/>
                  </a:lnTo>
                  <a:lnTo>
                    <a:pt x="693086" y="167262"/>
                  </a:lnTo>
                  <a:lnTo>
                    <a:pt x="733597" y="190443"/>
                  </a:lnTo>
                  <a:lnTo>
                    <a:pt x="772570" y="214898"/>
                  </a:lnTo>
                  <a:lnTo>
                    <a:pt x="809941" y="240587"/>
                  </a:lnTo>
                  <a:lnTo>
                    <a:pt x="845646" y="267467"/>
                  </a:lnTo>
                  <a:lnTo>
                    <a:pt x="879621" y="295497"/>
                  </a:lnTo>
                  <a:lnTo>
                    <a:pt x="911804" y="324634"/>
                  </a:lnTo>
                  <a:lnTo>
                    <a:pt x="942130" y="354838"/>
                  </a:lnTo>
                  <a:lnTo>
                    <a:pt x="970536" y="386065"/>
                  </a:lnTo>
                  <a:lnTo>
                    <a:pt x="996958" y="418275"/>
                  </a:lnTo>
                  <a:lnTo>
                    <a:pt x="1021333" y="451426"/>
                  </a:lnTo>
                  <a:lnTo>
                    <a:pt x="1043596" y="485475"/>
                  </a:lnTo>
                  <a:lnTo>
                    <a:pt x="1063685" y="520381"/>
                  </a:lnTo>
                  <a:lnTo>
                    <a:pt x="1081536" y="556102"/>
                  </a:lnTo>
                  <a:lnTo>
                    <a:pt x="1097086" y="592597"/>
                  </a:lnTo>
                  <a:lnTo>
                    <a:pt x="1110269" y="629824"/>
                  </a:lnTo>
                  <a:lnTo>
                    <a:pt x="1121024" y="667740"/>
                  </a:lnTo>
                  <a:lnTo>
                    <a:pt x="1129286" y="706304"/>
                  </a:lnTo>
                  <a:lnTo>
                    <a:pt x="1134992" y="745475"/>
                  </a:lnTo>
                </a:path>
              </a:pathLst>
            </a:custGeom>
            <a:noFill/>
            <a:ln cap="flat" cmpd="sng" w="28575">
              <a:solidFill>
                <a:srgbClr val="A5E667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g27a293ea9bd_0_3"/>
            <p:cNvSpPr/>
            <p:nvPr/>
          </p:nvSpPr>
          <p:spPr>
            <a:xfrm>
              <a:off x="3784325" y="4663229"/>
              <a:ext cx="645814" cy="135728"/>
            </a:xfrm>
            <a:custGeom>
              <a:rect b="b" l="l" r="r" t="t"/>
              <a:pathLst>
                <a:path extrusionOk="0" h="875664" w="1484629">
                  <a:moveTo>
                    <a:pt x="0" y="875262"/>
                  </a:moveTo>
                  <a:lnTo>
                    <a:pt x="4740" y="805435"/>
                  </a:lnTo>
                  <a:lnTo>
                    <a:pt x="18591" y="737109"/>
                  </a:lnTo>
                  <a:lnTo>
                    <a:pt x="41199" y="670494"/>
                  </a:lnTo>
                  <a:lnTo>
                    <a:pt x="72214" y="605797"/>
                  </a:lnTo>
                  <a:lnTo>
                    <a:pt x="111283" y="543225"/>
                  </a:lnTo>
                  <a:lnTo>
                    <a:pt x="158054" y="482986"/>
                  </a:lnTo>
                  <a:lnTo>
                    <a:pt x="184217" y="453806"/>
                  </a:lnTo>
                  <a:lnTo>
                    <a:pt x="212174" y="425288"/>
                  </a:lnTo>
                  <a:lnTo>
                    <a:pt x="241881" y="397456"/>
                  </a:lnTo>
                  <a:lnTo>
                    <a:pt x="273293" y="370337"/>
                  </a:lnTo>
                  <a:lnTo>
                    <a:pt x="306367" y="343958"/>
                  </a:lnTo>
                  <a:lnTo>
                    <a:pt x="341058" y="318343"/>
                  </a:lnTo>
                  <a:lnTo>
                    <a:pt x="377323" y="293519"/>
                  </a:lnTo>
                  <a:lnTo>
                    <a:pt x="415117" y="269512"/>
                  </a:lnTo>
                  <a:lnTo>
                    <a:pt x="454396" y="246347"/>
                  </a:lnTo>
                  <a:lnTo>
                    <a:pt x="495117" y="224051"/>
                  </a:lnTo>
                  <a:lnTo>
                    <a:pt x="537236" y="202650"/>
                  </a:lnTo>
                  <a:lnTo>
                    <a:pt x="580708" y="182170"/>
                  </a:lnTo>
                  <a:lnTo>
                    <a:pt x="625489" y="162636"/>
                  </a:lnTo>
                  <a:lnTo>
                    <a:pt x="671536" y="144074"/>
                  </a:lnTo>
                  <a:lnTo>
                    <a:pt x="718805" y="126511"/>
                  </a:lnTo>
                  <a:lnTo>
                    <a:pt x="767251" y="109973"/>
                  </a:lnTo>
                  <a:lnTo>
                    <a:pt x="816830" y="94485"/>
                  </a:lnTo>
                  <a:lnTo>
                    <a:pt x="867499" y="80073"/>
                  </a:lnTo>
                  <a:lnTo>
                    <a:pt x="919213" y="66763"/>
                  </a:lnTo>
                  <a:lnTo>
                    <a:pt x="971929" y="54581"/>
                  </a:lnTo>
                  <a:lnTo>
                    <a:pt x="1025602" y="43554"/>
                  </a:lnTo>
                  <a:lnTo>
                    <a:pt x="1080189" y="33707"/>
                  </a:lnTo>
                  <a:lnTo>
                    <a:pt x="1135645" y="25066"/>
                  </a:lnTo>
                  <a:lnTo>
                    <a:pt x="1191927" y="17657"/>
                  </a:lnTo>
                  <a:lnTo>
                    <a:pt x="1248990" y="11505"/>
                  </a:lnTo>
                  <a:lnTo>
                    <a:pt x="1306790" y="6638"/>
                  </a:lnTo>
                  <a:lnTo>
                    <a:pt x="1365284" y="3081"/>
                  </a:lnTo>
                  <a:lnTo>
                    <a:pt x="1424428" y="859"/>
                  </a:lnTo>
                  <a:lnTo>
                    <a:pt x="1484176" y="0"/>
                  </a:lnTo>
                </a:path>
              </a:pathLst>
            </a:custGeom>
            <a:noFill/>
            <a:ln cap="flat" cmpd="sng" w="28575">
              <a:solidFill>
                <a:srgbClr val="A5E667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g27a293ea9bd_0_3"/>
            <p:cNvSpPr/>
            <p:nvPr/>
          </p:nvSpPr>
          <p:spPr>
            <a:xfrm>
              <a:off x="3784349" y="4798377"/>
              <a:ext cx="490299" cy="131988"/>
            </a:xfrm>
            <a:custGeom>
              <a:rect b="b" l="l" r="r" t="t"/>
              <a:pathLst>
                <a:path extrusionOk="0" h="851535" w="1127125">
                  <a:moveTo>
                    <a:pt x="1126667" y="850959"/>
                  </a:moveTo>
                  <a:lnTo>
                    <a:pt x="1071923" y="848441"/>
                  </a:lnTo>
                  <a:lnTo>
                    <a:pt x="1017904" y="844116"/>
                  </a:lnTo>
                  <a:lnTo>
                    <a:pt x="964664" y="838026"/>
                  </a:lnTo>
                  <a:lnTo>
                    <a:pt x="912257" y="830213"/>
                  </a:lnTo>
                  <a:lnTo>
                    <a:pt x="860740" y="820718"/>
                  </a:lnTo>
                  <a:lnTo>
                    <a:pt x="810166" y="809582"/>
                  </a:lnTo>
                  <a:lnTo>
                    <a:pt x="760591" y="796848"/>
                  </a:lnTo>
                  <a:lnTo>
                    <a:pt x="712069" y="782555"/>
                  </a:lnTo>
                  <a:lnTo>
                    <a:pt x="664655" y="766746"/>
                  </a:lnTo>
                  <a:lnTo>
                    <a:pt x="618405" y="749463"/>
                  </a:lnTo>
                  <a:lnTo>
                    <a:pt x="573373" y="730746"/>
                  </a:lnTo>
                  <a:lnTo>
                    <a:pt x="529613" y="710638"/>
                  </a:lnTo>
                  <a:lnTo>
                    <a:pt x="487182" y="689179"/>
                  </a:lnTo>
                  <a:lnTo>
                    <a:pt x="446132" y="666411"/>
                  </a:lnTo>
                  <a:lnTo>
                    <a:pt x="406521" y="642375"/>
                  </a:lnTo>
                  <a:lnTo>
                    <a:pt x="368402" y="617114"/>
                  </a:lnTo>
                  <a:lnTo>
                    <a:pt x="331830" y="590667"/>
                  </a:lnTo>
                  <a:lnTo>
                    <a:pt x="296860" y="563078"/>
                  </a:lnTo>
                  <a:lnTo>
                    <a:pt x="263547" y="534387"/>
                  </a:lnTo>
                  <a:lnTo>
                    <a:pt x="231946" y="504636"/>
                  </a:lnTo>
                  <a:lnTo>
                    <a:pt x="202111" y="473865"/>
                  </a:lnTo>
                  <a:lnTo>
                    <a:pt x="174099" y="442118"/>
                  </a:lnTo>
                  <a:lnTo>
                    <a:pt x="147962" y="409434"/>
                  </a:lnTo>
                  <a:lnTo>
                    <a:pt x="123757" y="375856"/>
                  </a:lnTo>
                  <a:lnTo>
                    <a:pt x="101538" y="341425"/>
                  </a:lnTo>
                  <a:lnTo>
                    <a:pt x="81360" y="306183"/>
                  </a:lnTo>
                  <a:lnTo>
                    <a:pt x="63278" y="270170"/>
                  </a:lnTo>
                  <a:lnTo>
                    <a:pt x="47347" y="233429"/>
                  </a:lnTo>
                  <a:lnTo>
                    <a:pt x="33622" y="196000"/>
                  </a:lnTo>
                  <a:lnTo>
                    <a:pt x="22157" y="157926"/>
                  </a:lnTo>
                  <a:lnTo>
                    <a:pt x="13007" y="119247"/>
                  </a:lnTo>
                  <a:lnTo>
                    <a:pt x="6228" y="80006"/>
                  </a:lnTo>
                  <a:lnTo>
                    <a:pt x="1874" y="40242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rgbClr val="A5E667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g27a293ea9bd_0_3"/>
            <p:cNvSpPr/>
            <p:nvPr/>
          </p:nvSpPr>
          <p:spPr>
            <a:xfrm>
              <a:off x="4275310" y="4814223"/>
              <a:ext cx="533390" cy="114559"/>
            </a:xfrm>
            <a:custGeom>
              <a:rect b="b" l="l" r="r" t="t"/>
              <a:pathLst>
                <a:path extrusionOk="0" h="751204" w="1226184">
                  <a:moveTo>
                    <a:pt x="1225895" y="0"/>
                  </a:moveTo>
                  <a:lnTo>
                    <a:pt x="1220392" y="69994"/>
                  </a:lnTo>
                  <a:lnTo>
                    <a:pt x="1204200" y="138203"/>
                  </a:lnTo>
                  <a:lnTo>
                    <a:pt x="1177791" y="204338"/>
                  </a:lnTo>
                  <a:lnTo>
                    <a:pt x="1141637" y="268112"/>
                  </a:lnTo>
                  <a:lnTo>
                    <a:pt x="1096212" y="329235"/>
                  </a:lnTo>
                  <a:lnTo>
                    <a:pt x="1070170" y="358713"/>
                  </a:lnTo>
                  <a:lnTo>
                    <a:pt x="1041988" y="387421"/>
                  </a:lnTo>
                  <a:lnTo>
                    <a:pt x="1011724" y="415322"/>
                  </a:lnTo>
                  <a:lnTo>
                    <a:pt x="979438" y="442380"/>
                  </a:lnTo>
                  <a:lnTo>
                    <a:pt x="945188" y="468560"/>
                  </a:lnTo>
                  <a:lnTo>
                    <a:pt x="909034" y="493825"/>
                  </a:lnTo>
                  <a:lnTo>
                    <a:pt x="871035" y="518140"/>
                  </a:lnTo>
                  <a:lnTo>
                    <a:pt x="831250" y="541469"/>
                  </a:lnTo>
                  <a:lnTo>
                    <a:pt x="789738" y="563774"/>
                  </a:lnTo>
                  <a:lnTo>
                    <a:pt x="746558" y="585021"/>
                  </a:lnTo>
                  <a:lnTo>
                    <a:pt x="701769" y="605174"/>
                  </a:lnTo>
                  <a:lnTo>
                    <a:pt x="655430" y="624196"/>
                  </a:lnTo>
                  <a:lnTo>
                    <a:pt x="607601" y="642051"/>
                  </a:lnTo>
                  <a:lnTo>
                    <a:pt x="558340" y="658704"/>
                  </a:lnTo>
                  <a:lnTo>
                    <a:pt x="507707" y="674117"/>
                  </a:lnTo>
                  <a:lnTo>
                    <a:pt x="455761" y="688257"/>
                  </a:lnTo>
                  <a:lnTo>
                    <a:pt x="402560" y="701085"/>
                  </a:lnTo>
                  <a:lnTo>
                    <a:pt x="348164" y="712567"/>
                  </a:lnTo>
                  <a:lnTo>
                    <a:pt x="292632" y="722667"/>
                  </a:lnTo>
                  <a:lnTo>
                    <a:pt x="236023" y="731347"/>
                  </a:lnTo>
                  <a:lnTo>
                    <a:pt x="178396" y="738573"/>
                  </a:lnTo>
                  <a:lnTo>
                    <a:pt x="119811" y="744309"/>
                  </a:lnTo>
                  <a:lnTo>
                    <a:pt x="60325" y="748517"/>
                  </a:lnTo>
                  <a:lnTo>
                    <a:pt x="0" y="751163"/>
                  </a:lnTo>
                </a:path>
              </a:pathLst>
            </a:custGeom>
            <a:noFill/>
            <a:ln cap="flat" cmpd="sng" w="28575">
              <a:solidFill>
                <a:srgbClr val="A5E667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2" name="Google Shape;252;g27a293ea9bd_0_3"/>
          <p:cNvGrpSpPr/>
          <p:nvPr/>
        </p:nvGrpSpPr>
        <p:grpSpPr>
          <a:xfrm>
            <a:off x="6375125" y="4663229"/>
            <a:ext cx="1024375" cy="267135"/>
            <a:chOff x="3784325" y="4663229"/>
            <a:chExt cx="1024375" cy="267135"/>
          </a:xfrm>
        </p:grpSpPr>
        <p:sp>
          <p:nvSpPr>
            <p:cNvPr id="253" name="Google Shape;253;g27a293ea9bd_0_3"/>
            <p:cNvSpPr/>
            <p:nvPr/>
          </p:nvSpPr>
          <p:spPr>
            <a:xfrm>
              <a:off x="4312047" y="4699871"/>
              <a:ext cx="493890" cy="115551"/>
            </a:xfrm>
            <a:custGeom>
              <a:rect b="b" l="l" r="r" t="t"/>
              <a:pathLst>
                <a:path extrusionOk="0" h="745489" w="1135379">
                  <a:moveTo>
                    <a:pt x="0" y="0"/>
                  </a:moveTo>
                  <a:lnTo>
                    <a:pt x="55372" y="943"/>
                  </a:lnTo>
                  <a:lnTo>
                    <a:pt x="110096" y="3747"/>
                  </a:lnTo>
                  <a:lnTo>
                    <a:pt x="164108" y="8369"/>
                  </a:lnTo>
                  <a:lnTo>
                    <a:pt x="217346" y="14768"/>
                  </a:lnTo>
                  <a:lnTo>
                    <a:pt x="269744" y="22901"/>
                  </a:lnTo>
                  <a:lnTo>
                    <a:pt x="321240" y="32727"/>
                  </a:lnTo>
                  <a:lnTo>
                    <a:pt x="371770" y="44204"/>
                  </a:lnTo>
                  <a:lnTo>
                    <a:pt x="421270" y="57290"/>
                  </a:lnTo>
                  <a:lnTo>
                    <a:pt x="469677" y="71944"/>
                  </a:lnTo>
                  <a:lnTo>
                    <a:pt x="516927" y="88124"/>
                  </a:lnTo>
                  <a:lnTo>
                    <a:pt x="562956" y="105787"/>
                  </a:lnTo>
                  <a:lnTo>
                    <a:pt x="607702" y="124892"/>
                  </a:lnTo>
                  <a:lnTo>
                    <a:pt x="651099" y="145398"/>
                  </a:lnTo>
                  <a:lnTo>
                    <a:pt x="693086" y="167262"/>
                  </a:lnTo>
                  <a:lnTo>
                    <a:pt x="733597" y="190443"/>
                  </a:lnTo>
                  <a:lnTo>
                    <a:pt x="772570" y="214898"/>
                  </a:lnTo>
                  <a:lnTo>
                    <a:pt x="809941" y="240587"/>
                  </a:lnTo>
                  <a:lnTo>
                    <a:pt x="845646" y="267467"/>
                  </a:lnTo>
                  <a:lnTo>
                    <a:pt x="879621" y="295497"/>
                  </a:lnTo>
                  <a:lnTo>
                    <a:pt x="911804" y="324634"/>
                  </a:lnTo>
                  <a:lnTo>
                    <a:pt x="942130" y="354838"/>
                  </a:lnTo>
                  <a:lnTo>
                    <a:pt x="970536" y="386065"/>
                  </a:lnTo>
                  <a:lnTo>
                    <a:pt x="996958" y="418275"/>
                  </a:lnTo>
                  <a:lnTo>
                    <a:pt x="1021333" y="451426"/>
                  </a:lnTo>
                  <a:lnTo>
                    <a:pt x="1043596" y="485475"/>
                  </a:lnTo>
                  <a:lnTo>
                    <a:pt x="1063685" y="520381"/>
                  </a:lnTo>
                  <a:lnTo>
                    <a:pt x="1081536" y="556102"/>
                  </a:lnTo>
                  <a:lnTo>
                    <a:pt x="1097086" y="592597"/>
                  </a:lnTo>
                  <a:lnTo>
                    <a:pt x="1110269" y="629824"/>
                  </a:lnTo>
                  <a:lnTo>
                    <a:pt x="1121024" y="667740"/>
                  </a:lnTo>
                  <a:lnTo>
                    <a:pt x="1129286" y="706304"/>
                  </a:lnTo>
                  <a:lnTo>
                    <a:pt x="1134992" y="745475"/>
                  </a:lnTo>
                </a:path>
              </a:pathLst>
            </a:custGeom>
            <a:noFill/>
            <a:ln cap="flat" cmpd="sng" w="28575">
              <a:solidFill>
                <a:srgbClr val="CC0000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g27a293ea9bd_0_3"/>
            <p:cNvSpPr/>
            <p:nvPr/>
          </p:nvSpPr>
          <p:spPr>
            <a:xfrm>
              <a:off x="3784325" y="4663229"/>
              <a:ext cx="645814" cy="135728"/>
            </a:xfrm>
            <a:custGeom>
              <a:rect b="b" l="l" r="r" t="t"/>
              <a:pathLst>
                <a:path extrusionOk="0" h="875664" w="1484629">
                  <a:moveTo>
                    <a:pt x="0" y="875262"/>
                  </a:moveTo>
                  <a:lnTo>
                    <a:pt x="4740" y="805435"/>
                  </a:lnTo>
                  <a:lnTo>
                    <a:pt x="18591" y="737109"/>
                  </a:lnTo>
                  <a:lnTo>
                    <a:pt x="41199" y="670494"/>
                  </a:lnTo>
                  <a:lnTo>
                    <a:pt x="72214" y="605797"/>
                  </a:lnTo>
                  <a:lnTo>
                    <a:pt x="111283" y="543225"/>
                  </a:lnTo>
                  <a:lnTo>
                    <a:pt x="158054" y="482986"/>
                  </a:lnTo>
                  <a:lnTo>
                    <a:pt x="184217" y="453806"/>
                  </a:lnTo>
                  <a:lnTo>
                    <a:pt x="212174" y="425288"/>
                  </a:lnTo>
                  <a:lnTo>
                    <a:pt x="241881" y="397456"/>
                  </a:lnTo>
                  <a:lnTo>
                    <a:pt x="273293" y="370337"/>
                  </a:lnTo>
                  <a:lnTo>
                    <a:pt x="306367" y="343958"/>
                  </a:lnTo>
                  <a:lnTo>
                    <a:pt x="341058" y="318343"/>
                  </a:lnTo>
                  <a:lnTo>
                    <a:pt x="377323" y="293519"/>
                  </a:lnTo>
                  <a:lnTo>
                    <a:pt x="415117" y="269512"/>
                  </a:lnTo>
                  <a:lnTo>
                    <a:pt x="454396" y="246347"/>
                  </a:lnTo>
                  <a:lnTo>
                    <a:pt x="495117" y="224051"/>
                  </a:lnTo>
                  <a:lnTo>
                    <a:pt x="537236" y="202650"/>
                  </a:lnTo>
                  <a:lnTo>
                    <a:pt x="580708" y="182170"/>
                  </a:lnTo>
                  <a:lnTo>
                    <a:pt x="625489" y="162636"/>
                  </a:lnTo>
                  <a:lnTo>
                    <a:pt x="671536" y="144074"/>
                  </a:lnTo>
                  <a:lnTo>
                    <a:pt x="718805" y="126511"/>
                  </a:lnTo>
                  <a:lnTo>
                    <a:pt x="767251" y="109973"/>
                  </a:lnTo>
                  <a:lnTo>
                    <a:pt x="816830" y="94485"/>
                  </a:lnTo>
                  <a:lnTo>
                    <a:pt x="867499" y="80073"/>
                  </a:lnTo>
                  <a:lnTo>
                    <a:pt x="919213" y="66763"/>
                  </a:lnTo>
                  <a:lnTo>
                    <a:pt x="971929" y="54581"/>
                  </a:lnTo>
                  <a:lnTo>
                    <a:pt x="1025602" y="43554"/>
                  </a:lnTo>
                  <a:lnTo>
                    <a:pt x="1080189" y="33707"/>
                  </a:lnTo>
                  <a:lnTo>
                    <a:pt x="1135645" y="25066"/>
                  </a:lnTo>
                  <a:lnTo>
                    <a:pt x="1191927" y="17657"/>
                  </a:lnTo>
                  <a:lnTo>
                    <a:pt x="1248990" y="11505"/>
                  </a:lnTo>
                  <a:lnTo>
                    <a:pt x="1306790" y="6638"/>
                  </a:lnTo>
                  <a:lnTo>
                    <a:pt x="1365284" y="3081"/>
                  </a:lnTo>
                  <a:lnTo>
                    <a:pt x="1424428" y="859"/>
                  </a:lnTo>
                  <a:lnTo>
                    <a:pt x="1484176" y="0"/>
                  </a:lnTo>
                </a:path>
              </a:pathLst>
            </a:custGeom>
            <a:noFill/>
            <a:ln cap="flat" cmpd="sng" w="28575">
              <a:solidFill>
                <a:srgbClr val="CC0000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g27a293ea9bd_0_3"/>
            <p:cNvSpPr/>
            <p:nvPr/>
          </p:nvSpPr>
          <p:spPr>
            <a:xfrm>
              <a:off x="3784349" y="4798377"/>
              <a:ext cx="490299" cy="131988"/>
            </a:xfrm>
            <a:custGeom>
              <a:rect b="b" l="l" r="r" t="t"/>
              <a:pathLst>
                <a:path extrusionOk="0" h="851535" w="1127125">
                  <a:moveTo>
                    <a:pt x="1126667" y="850959"/>
                  </a:moveTo>
                  <a:lnTo>
                    <a:pt x="1071923" y="848441"/>
                  </a:lnTo>
                  <a:lnTo>
                    <a:pt x="1017904" y="844116"/>
                  </a:lnTo>
                  <a:lnTo>
                    <a:pt x="964664" y="838026"/>
                  </a:lnTo>
                  <a:lnTo>
                    <a:pt x="912257" y="830213"/>
                  </a:lnTo>
                  <a:lnTo>
                    <a:pt x="860740" y="820718"/>
                  </a:lnTo>
                  <a:lnTo>
                    <a:pt x="810166" y="809582"/>
                  </a:lnTo>
                  <a:lnTo>
                    <a:pt x="760591" y="796848"/>
                  </a:lnTo>
                  <a:lnTo>
                    <a:pt x="712069" y="782555"/>
                  </a:lnTo>
                  <a:lnTo>
                    <a:pt x="664655" y="766746"/>
                  </a:lnTo>
                  <a:lnTo>
                    <a:pt x="618405" y="749463"/>
                  </a:lnTo>
                  <a:lnTo>
                    <a:pt x="573373" y="730746"/>
                  </a:lnTo>
                  <a:lnTo>
                    <a:pt x="529613" y="710638"/>
                  </a:lnTo>
                  <a:lnTo>
                    <a:pt x="487182" y="689179"/>
                  </a:lnTo>
                  <a:lnTo>
                    <a:pt x="446132" y="666411"/>
                  </a:lnTo>
                  <a:lnTo>
                    <a:pt x="406521" y="642375"/>
                  </a:lnTo>
                  <a:lnTo>
                    <a:pt x="368402" y="617114"/>
                  </a:lnTo>
                  <a:lnTo>
                    <a:pt x="331830" y="590667"/>
                  </a:lnTo>
                  <a:lnTo>
                    <a:pt x="296860" y="563078"/>
                  </a:lnTo>
                  <a:lnTo>
                    <a:pt x="263547" y="534387"/>
                  </a:lnTo>
                  <a:lnTo>
                    <a:pt x="231946" y="504636"/>
                  </a:lnTo>
                  <a:lnTo>
                    <a:pt x="202111" y="473865"/>
                  </a:lnTo>
                  <a:lnTo>
                    <a:pt x="174099" y="442118"/>
                  </a:lnTo>
                  <a:lnTo>
                    <a:pt x="147962" y="409434"/>
                  </a:lnTo>
                  <a:lnTo>
                    <a:pt x="123757" y="375856"/>
                  </a:lnTo>
                  <a:lnTo>
                    <a:pt x="101538" y="341425"/>
                  </a:lnTo>
                  <a:lnTo>
                    <a:pt x="81360" y="306183"/>
                  </a:lnTo>
                  <a:lnTo>
                    <a:pt x="63278" y="270170"/>
                  </a:lnTo>
                  <a:lnTo>
                    <a:pt x="47347" y="233429"/>
                  </a:lnTo>
                  <a:lnTo>
                    <a:pt x="33622" y="196000"/>
                  </a:lnTo>
                  <a:lnTo>
                    <a:pt x="22157" y="157926"/>
                  </a:lnTo>
                  <a:lnTo>
                    <a:pt x="13007" y="119247"/>
                  </a:lnTo>
                  <a:lnTo>
                    <a:pt x="6228" y="80006"/>
                  </a:lnTo>
                  <a:lnTo>
                    <a:pt x="1874" y="40242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rgbClr val="CC0000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g27a293ea9bd_0_3"/>
            <p:cNvSpPr/>
            <p:nvPr/>
          </p:nvSpPr>
          <p:spPr>
            <a:xfrm>
              <a:off x="4275310" y="4814223"/>
              <a:ext cx="533390" cy="114559"/>
            </a:xfrm>
            <a:custGeom>
              <a:rect b="b" l="l" r="r" t="t"/>
              <a:pathLst>
                <a:path extrusionOk="0" h="751204" w="1226184">
                  <a:moveTo>
                    <a:pt x="1225895" y="0"/>
                  </a:moveTo>
                  <a:lnTo>
                    <a:pt x="1220392" y="69994"/>
                  </a:lnTo>
                  <a:lnTo>
                    <a:pt x="1204200" y="138203"/>
                  </a:lnTo>
                  <a:lnTo>
                    <a:pt x="1177791" y="204338"/>
                  </a:lnTo>
                  <a:lnTo>
                    <a:pt x="1141637" y="268112"/>
                  </a:lnTo>
                  <a:lnTo>
                    <a:pt x="1096212" y="329235"/>
                  </a:lnTo>
                  <a:lnTo>
                    <a:pt x="1070170" y="358713"/>
                  </a:lnTo>
                  <a:lnTo>
                    <a:pt x="1041988" y="387421"/>
                  </a:lnTo>
                  <a:lnTo>
                    <a:pt x="1011724" y="415322"/>
                  </a:lnTo>
                  <a:lnTo>
                    <a:pt x="979438" y="442380"/>
                  </a:lnTo>
                  <a:lnTo>
                    <a:pt x="945188" y="468560"/>
                  </a:lnTo>
                  <a:lnTo>
                    <a:pt x="909034" y="493825"/>
                  </a:lnTo>
                  <a:lnTo>
                    <a:pt x="871035" y="518140"/>
                  </a:lnTo>
                  <a:lnTo>
                    <a:pt x="831250" y="541469"/>
                  </a:lnTo>
                  <a:lnTo>
                    <a:pt x="789738" y="563774"/>
                  </a:lnTo>
                  <a:lnTo>
                    <a:pt x="746558" y="585021"/>
                  </a:lnTo>
                  <a:lnTo>
                    <a:pt x="701769" y="605174"/>
                  </a:lnTo>
                  <a:lnTo>
                    <a:pt x="655430" y="624196"/>
                  </a:lnTo>
                  <a:lnTo>
                    <a:pt x="607601" y="642051"/>
                  </a:lnTo>
                  <a:lnTo>
                    <a:pt x="558340" y="658704"/>
                  </a:lnTo>
                  <a:lnTo>
                    <a:pt x="507707" y="674117"/>
                  </a:lnTo>
                  <a:lnTo>
                    <a:pt x="455761" y="688257"/>
                  </a:lnTo>
                  <a:lnTo>
                    <a:pt x="402560" y="701085"/>
                  </a:lnTo>
                  <a:lnTo>
                    <a:pt x="348164" y="712567"/>
                  </a:lnTo>
                  <a:lnTo>
                    <a:pt x="292632" y="722667"/>
                  </a:lnTo>
                  <a:lnTo>
                    <a:pt x="236023" y="731347"/>
                  </a:lnTo>
                  <a:lnTo>
                    <a:pt x="178396" y="738573"/>
                  </a:lnTo>
                  <a:lnTo>
                    <a:pt x="119811" y="744309"/>
                  </a:lnTo>
                  <a:lnTo>
                    <a:pt x="60325" y="748517"/>
                  </a:lnTo>
                  <a:lnTo>
                    <a:pt x="0" y="751163"/>
                  </a:lnTo>
                </a:path>
              </a:pathLst>
            </a:custGeom>
            <a:noFill/>
            <a:ln cap="flat" cmpd="sng" w="28575">
              <a:solidFill>
                <a:srgbClr val="CC0000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