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 id="2147483705" r:id="rId2"/>
  </p:sldMasterIdLst>
  <p:notesMasterIdLst>
    <p:notesMasterId r:id="rId45"/>
  </p:notesMasterIdLst>
  <p:sldIdLst>
    <p:sldId id="256" r:id="rId3"/>
    <p:sldId id="257" r:id="rId4"/>
    <p:sldId id="258" r:id="rId5"/>
    <p:sldId id="337" r:id="rId6"/>
    <p:sldId id="341" r:id="rId7"/>
    <p:sldId id="342" r:id="rId8"/>
    <p:sldId id="344" r:id="rId9"/>
    <p:sldId id="343" r:id="rId10"/>
    <p:sldId id="345" r:id="rId11"/>
    <p:sldId id="346" r:id="rId12"/>
    <p:sldId id="261" r:id="rId13"/>
    <p:sldId id="379" r:id="rId14"/>
    <p:sldId id="348" r:id="rId15"/>
    <p:sldId id="339" r:id="rId16"/>
    <p:sldId id="266" r:id="rId17"/>
    <p:sldId id="340" r:id="rId18"/>
    <p:sldId id="406" r:id="rId19"/>
    <p:sldId id="407" r:id="rId20"/>
    <p:sldId id="412" r:id="rId21"/>
    <p:sldId id="408" r:id="rId22"/>
    <p:sldId id="409" r:id="rId23"/>
    <p:sldId id="410" r:id="rId24"/>
    <p:sldId id="411" r:id="rId25"/>
    <p:sldId id="413" r:id="rId26"/>
    <p:sldId id="414" r:id="rId27"/>
    <p:sldId id="415" r:id="rId28"/>
    <p:sldId id="416" r:id="rId29"/>
    <p:sldId id="417" r:id="rId30"/>
    <p:sldId id="360" r:id="rId31"/>
    <p:sldId id="361" r:id="rId32"/>
    <p:sldId id="362" r:id="rId33"/>
    <p:sldId id="363" r:id="rId34"/>
    <p:sldId id="405" r:id="rId35"/>
    <p:sldId id="396" r:id="rId36"/>
    <p:sldId id="401" r:id="rId37"/>
    <p:sldId id="418" r:id="rId38"/>
    <p:sldId id="419" r:id="rId39"/>
    <p:sldId id="389" r:id="rId40"/>
    <p:sldId id="402" r:id="rId41"/>
    <p:sldId id="420" r:id="rId42"/>
    <p:sldId id="403" r:id="rId43"/>
    <p:sldId id="404" r:id="rId44"/>
  </p:sldIdLst>
  <p:sldSz cx="9144000" cy="6858000" type="screen4x3"/>
  <p:notesSz cx="6894513" cy="9180513"/>
  <p:embeddedFontLst>
    <p:embeddedFont>
      <p:font typeface="Calibri" panose="020F0502020204030204" pitchFamily="34" charset="0"/>
      <p:regular r:id="rId46"/>
      <p:bold r:id="rId47"/>
      <p:italic r:id="rId48"/>
      <p:boldItalic r:id="rId49"/>
    </p:embeddedFont>
    <p:embeddedFont>
      <p:font typeface="ＭＳ Ｐゴシック" panose="020B0600070205080204" pitchFamily="34" charset="-128"/>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HEIDINGER" initials="" lastIdx="5" clrIdx="0"/>
  <p:cmAuthor id="1" name="WILLIAM STRAKA"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FF"/>
    <a:srgbClr val="00FF00"/>
    <a:srgbClr val="00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C103E9-34DA-44BB-98E6-2290BE24BCFF}">
  <a:tblStyle styleId="{F9C103E9-34DA-44BB-98E6-2290BE24BCFF}"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EF39A4-3B55-471D-9E2F-5EDBCC4E9E3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D581AED4-AC8C-4BF9-BF54-93E1DEDC6E0E}" styleName="Table_2">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70F47C-D8E7-4EC8-BBA5-23F8C8E1780F}" styleName="Table_3">
    <a:wholeTbl>
      <a:tcTxStyle>
        <a:font>
          <a:latin typeface="Arial"/>
          <a:ea typeface="Arial"/>
          <a:cs typeface="Arial"/>
        </a:font>
        <a:schemeClr val="tx1"/>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540B48-E21A-49F2-B2EA-D80C7953BA77}" styleName="Table_4">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DA869AD-AC64-4E45-B35F-26F21F98B5B5}" styleName="Table_5">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3"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87621" cy="460620"/>
          </a:xfrm>
          <a:prstGeom prst="rect">
            <a:avLst/>
          </a:prstGeom>
          <a:noFill/>
          <a:ln>
            <a:noFill/>
          </a:ln>
        </p:spPr>
        <p:txBody>
          <a:bodyPr spcFirstLastPara="1" wrap="square" lIns="91836" tIns="91836" rIns="91836" bIns="91836"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05295" y="0"/>
            <a:ext cx="2987621" cy="460620"/>
          </a:xfrm>
          <a:prstGeom prst="rect">
            <a:avLst/>
          </a:prstGeom>
          <a:noFill/>
          <a:ln>
            <a:noFill/>
          </a:ln>
        </p:spPr>
        <p:txBody>
          <a:bodyPr spcFirstLastPara="1" wrap="square" lIns="91836" tIns="91836" rIns="91836" bIns="91836"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9452" y="4418122"/>
            <a:ext cx="5515609" cy="3614827"/>
          </a:xfrm>
          <a:prstGeom prst="rect">
            <a:avLst/>
          </a:prstGeom>
          <a:noFill/>
          <a:ln>
            <a:noFill/>
          </a:ln>
        </p:spPr>
        <p:txBody>
          <a:bodyPr spcFirstLastPara="1" wrap="square" lIns="91836" tIns="91836" rIns="91836" bIns="91836"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719894"/>
            <a:ext cx="2987621" cy="460618"/>
          </a:xfrm>
          <a:prstGeom prst="rect">
            <a:avLst/>
          </a:prstGeom>
          <a:noFill/>
          <a:ln>
            <a:noFill/>
          </a:ln>
        </p:spPr>
        <p:txBody>
          <a:bodyPr spcFirstLastPara="1" wrap="square" lIns="91836" tIns="91836" rIns="91836" bIns="91836"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05295" y="8719894"/>
            <a:ext cx="2987621" cy="460618"/>
          </a:xfrm>
          <a:prstGeom prst="rect">
            <a:avLst/>
          </a:prstGeom>
          <a:noFill/>
          <a:ln>
            <a:noFill/>
          </a:ln>
        </p:spPr>
        <p:txBody>
          <a:bodyPr spcFirstLastPara="1" wrap="square" lIns="91836" tIns="45906" rIns="91836" bIns="45906" anchor="b" anchorCtr="0">
            <a:noAutofit/>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13839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386" name="Shape 386"/>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1</a:t>
            </a:fld>
            <a:endParaRPr/>
          </a:p>
        </p:txBody>
      </p:sp>
    </p:spTree>
    <p:extLst>
      <p:ext uri="{BB962C8B-B14F-4D97-AF65-F5344CB8AC3E}">
        <p14:creationId xmlns:p14="http://schemas.microsoft.com/office/powerpoint/2010/main" val="347026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487" name="Shape 487"/>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15</a:t>
            </a:fld>
            <a:endParaRPr/>
          </a:p>
        </p:txBody>
      </p:sp>
    </p:spTree>
    <p:extLst>
      <p:ext uri="{BB962C8B-B14F-4D97-AF65-F5344CB8AC3E}">
        <p14:creationId xmlns:p14="http://schemas.microsoft.com/office/powerpoint/2010/main" val="4219623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17</a:t>
            </a:fld>
            <a:endParaRPr/>
          </a:p>
        </p:txBody>
      </p:sp>
    </p:spTree>
    <p:extLst>
      <p:ext uri="{BB962C8B-B14F-4D97-AF65-F5344CB8AC3E}">
        <p14:creationId xmlns:p14="http://schemas.microsoft.com/office/powerpoint/2010/main" val="2328679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18</a:t>
            </a:fld>
            <a:endParaRPr/>
          </a:p>
        </p:txBody>
      </p:sp>
    </p:spTree>
    <p:extLst>
      <p:ext uri="{BB962C8B-B14F-4D97-AF65-F5344CB8AC3E}">
        <p14:creationId xmlns:p14="http://schemas.microsoft.com/office/powerpoint/2010/main" val="3006813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endParaRPr/>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955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20</a:t>
            </a:fld>
            <a:endParaRPr/>
          </a:p>
        </p:txBody>
      </p:sp>
    </p:spTree>
    <p:extLst>
      <p:ext uri="{BB962C8B-B14F-4D97-AF65-F5344CB8AC3E}">
        <p14:creationId xmlns:p14="http://schemas.microsoft.com/office/powerpoint/2010/main" val="323998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21</a:t>
            </a:fld>
            <a:endParaRPr/>
          </a:p>
        </p:txBody>
      </p:sp>
    </p:spTree>
    <p:extLst>
      <p:ext uri="{BB962C8B-B14F-4D97-AF65-F5344CB8AC3E}">
        <p14:creationId xmlns:p14="http://schemas.microsoft.com/office/powerpoint/2010/main" val="935098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22</a:t>
            </a:fld>
            <a:endParaRPr/>
          </a:p>
        </p:txBody>
      </p:sp>
    </p:spTree>
    <p:extLst>
      <p:ext uri="{BB962C8B-B14F-4D97-AF65-F5344CB8AC3E}">
        <p14:creationId xmlns:p14="http://schemas.microsoft.com/office/powerpoint/2010/main" val="186096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23</a:t>
            </a:fld>
            <a:endParaRPr/>
          </a:p>
        </p:txBody>
      </p:sp>
    </p:spTree>
    <p:extLst>
      <p:ext uri="{BB962C8B-B14F-4D97-AF65-F5344CB8AC3E}">
        <p14:creationId xmlns:p14="http://schemas.microsoft.com/office/powerpoint/2010/main" val="4085710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endParaRPr/>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552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25</a:t>
            </a:fld>
            <a:endParaRPr/>
          </a:p>
        </p:txBody>
      </p:sp>
    </p:spTree>
    <p:extLst>
      <p:ext uri="{BB962C8B-B14F-4D97-AF65-F5344CB8AC3E}">
        <p14:creationId xmlns:p14="http://schemas.microsoft.com/office/powerpoint/2010/main" val="218548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9452" y="4418122"/>
            <a:ext cx="5515609" cy="3614827"/>
          </a:xfrm>
          <a:prstGeom prst="rect">
            <a:avLst/>
          </a:prstGeom>
          <a:noFill/>
          <a:ln>
            <a:noFill/>
          </a:ln>
        </p:spPr>
        <p:txBody>
          <a:bodyPr spcFirstLastPara="1" wrap="square" lIns="91836" tIns="45906" rIns="91836" bIns="45906" anchor="t" anchorCtr="0">
            <a:noAutofit/>
          </a:bodyPr>
          <a:lstStyle/>
          <a:p>
            <a:pPr marL="0" indent="0">
              <a:buSzPts val="300"/>
            </a:pPr>
            <a:endParaRPr/>
          </a:p>
        </p:txBody>
      </p:sp>
      <p:sp>
        <p:nvSpPr>
          <p:cNvPr id="397" name="Shape 397"/>
          <p:cNvSpPr txBox="1">
            <a:spLocks noGrp="1"/>
          </p:cNvSpPr>
          <p:nvPr>
            <p:ph type="sldNum" idx="12"/>
          </p:nvPr>
        </p:nvSpPr>
        <p:spPr>
          <a:xfrm>
            <a:off x="3905295" y="8719894"/>
            <a:ext cx="2987621" cy="460618"/>
          </a:xfrm>
          <a:prstGeom prst="rect">
            <a:avLst/>
          </a:prstGeom>
          <a:noFill/>
          <a:ln>
            <a:noFill/>
          </a:ln>
        </p:spPr>
        <p:txBody>
          <a:bodyPr spcFirstLastPara="1" wrap="square" lIns="91836" tIns="45906" rIns="91836" bIns="45906"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9443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26</a:t>
            </a:fld>
            <a:endParaRPr/>
          </a:p>
        </p:txBody>
      </p:sp>
    </p:spTree>
    <p:extLst>
      <p:ext uri="{BB962C8B-B14F-4D97-AF65-F5344CB8AC3E}">
        <p14:creationId xmlns:p14="http://schemas.microsoft.com/office/powerpoint/2010/main" val="859487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27</a:t>
            </a:fld>
            <a:endParaRPr/>
          </a:p>
        </p:txBody>
      </p:sp>
    </p:spTree>
    <p:extLst>
      <p:ext uri="{BB962C8B-B14F-4D97-AF65-F5344CB8AC3E}">
        <p14:creationId xmlns:p14="http://schemas.microsoft.com/office/powerpoint/2010/main" val="443067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28</a:t>
            </a:fld>
            <a:endParaRPr/>
          </a:p>
        </p:txBody>
      </p:sp>
    </p:spTree>
    <p:extLst>
      <p:ext uri="{BB962C8B-B14F-4D97-AF65-F5344CB8AC3E}">
        <p14:creationId xmlns:p14="http://schemas.microsoft.com/office/powerpoint/2010/main" val="168609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29</a:t>
            </a:fld>
            <a:endParaRPr/>
          </a:p>
        </p:txBody>
      </p:sp>
    </p:spTree>
    <p:extLst>
      <p:ext uri="{BB962C8B-B14F-4D97-AF65-F5344CB8AC3E}">
        <p14:creationId xmlns:p14="http://schemas.microsoft.com/office/powerpoint/2010/main" val="384758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1" name="Shape 871"/>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872" name="Shape 872"/>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34</a:t>
            </a:fld>
            <a:endParaRPr/>
          </a:p>
        </p:txBody>
      </p:sp>
    </p:spTree>
    <p:extLst>
      <p:ext uri="{BB962C8B-B14F-4D97-AF65-F5344CB8AC3E}">
        <p14:creationId xmlns:p14="http://schemas.microsoft.com/office/powerpoint/2010/main" val="3188749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Shape 1197"/>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8" name="Shape 1198"/>
          <p:cNvSpPr txBox="1">
            <a:spLocks noGrp="1"/>
          </p:cNvSpPr>
          <p:nvPr>
            <p:ph type="body" idx="1"/>
          </p:nvPr>
        </p:nvSpPr>
        <p:spPr>
          <a:xfrm>
            <a:off x="689452" y="4418122"/>
            <a:ext cx="5515610" cy="3614978"/>
          </a:xfrm>
          <a:prstGeom prst="rect">
            <a:avLst/>
          </a:prstGeom>
          <a:noFill/>
          <a:ln>
            <a:noFill/>
          </a:ln>
        </p:spPr>
        <p:txBody>
          <a:bodyPr spcFirstLastPara="1" wrap="square" lIns="91836" tIns="45906" rIns="91836" bIns="45906" anchor="t" anchorCtr="0">
            <a:noAutofit/>
          </a:bodyPr>
          <a:lstStyle/>
          <a:p>
            <a:pPr marL="0" indent="0">
              <a:buSzPts val="300"/>
            </a:pPr>
            <a:r>
              <a:rPr lang="en-US"/>
              <a:t>can add as many slides as needed. Large importance</a:t>
            </a:r>
            <a:endParaRPr/>
          </a:p>
          <a:p>
            <a:pPr marL="0" indent="0">
              <a:buSzPts val="300"/>
            </a:pPr>
            <a:endParaRPr/>
          </a:p>
          <a:p>
            <a:pPr marL="0" indent="0">
              <a:buSzPts val="300"/>
            </a:pPr>
            <a:endParaRPr/>
          </a:p>
        </p:txBody>
      </p:sp>
      <p:sp>
        <p:nvSpPr>
          <p:cNvPr id="1199" name="Shape 1199"/>
          <p:cNvSpPr txBox="1">
            <a:spLocks noGrp="1"/>
          </p:cNvSpPr>
          <p:nvPr>
            <p:ph type="sldNum" idx="12"/>
          </p:nvPr>
        </p:nvSpPr>
        <p:spPr>
          <a:xfrm>
            <a:off x="3905294" y="8719894"/>
            <a:ext cx="2987622" cy="460532"/>
          </a:xfrm>
          <a:prstGeom prst="rect">
            <a:avLst/>
          </a:prstGeom>
          <a:noFill/>
          <a:ln>
            <a:noFill/>
          </a:ln>
        </p:spPr>
        <p:txBody>
          <a:bodyPr spcFirstLastPara="1" wrap="square" lIns="91836" tIns="45906" rIns="91836" bIns="45906"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568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36</a:t>
            </a:fld>
            <a:endParaRPr/>
          </a:p>
        </p:txBody>
      </p:sp>
    </p:spTree>
    <p:extLst>
      <p:ext uri="{BB962C8B-B14F-4D97-AF65-F5344CB8AC3E}">
        <p14:creationId xmlns:p14="http://schemas.microsoft.com/office/powerpoint/2010/main" val="4226148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37</a:t>
            </a:fld>
            <a:endParaRPr/>
          </a:p>
        </p:txBody>
      </p:sp>
    </p:spTree>
    <p:extLst>
      <p:ext uri="{BB962C8B-B14F-4D97-AF65-F5344CB8AC3E}">
        <p14:creationId xmlns:p14="http://schemas.microsoft.com/office/powerpoint/2010/main" val="213950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Shape 1182"/>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3" name="Shape 1183"/>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1184" name="Shape 1184"/>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39</a:t>
            </a:fld>
            <a:endParaRPr/>
          </a:p>
        </p:txBody>
      </p:sp>
    </p:spTree>
    <p:extLst>
      <p:ext uri="{BB962C8B-B14F-4D97-AF65-F5344CB8AC3E}">
        <p14:creationId xmlns:p14="http://schemas.microsoft.com/office/powerpoint/2010/main" val="2762750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99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405" name="Shape 405"/>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3</a:t>
            </a:fld>
            <a:endParaRPr/>
          </a:p>
        </p:txBody>
      </p:sp>
    </p:spTree>
    <p:extLst>
      <p:ext uri="{BB962C8B-B14F-4D97-AF65-F5344CB8AC3E}">
        <p14:creationId xmlns:p14="http://schemas.microsoft.com/office/powerpoint/2010/main" val="1854761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Shape 1189"/>
          <p:cNvSpPr txBox="1">
            <a:spLocks noGrp="1"/>
          </p:cNvSpPr>
          <p:nvPr>
            <p:ph type="body" idx="1"/>
          </p:nvPr>
        </p:nvSpPr>
        <p:spPr>
          <a:xfrm>
            <a:off x="689452" y="4418122"/>
            <a:ext cx="5515610" cy="3614978"/>
          </a:xfrm>
          <a:prstGeom prst="rect">
            <a:avLst/>
          </a:prstGeom>
          <a:noFill/>
          <a:ln>
            <a:noFill/>
          </a:ln>
        </p:spPr>
        <p:txBody>
          <a:bodyPr spcFirstLastPara="1" wrap="square" lIns="91836" tIns="91836" rIns="91836" bIns="91836" anchor="t" anchorCtr="0">
            <a:noAutofit/>
          </a:bodyPr>
          <a:lstStyle/>
          <a:p>
            <a:pPr marL="0" indent="0"/>
            <a:endParaRPr/>
          </a:p>
        </p:txBody>
      </p:sp>
      <p:sp>
        <p:nvSpPr>
          <p:cNvPr id="1190" name="Shape 1190"/>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0662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Shape 1205"/>
          <p:cNvSpPr txBox="1">
            <a:spLocks noGrp="1"/>
          </p:cNvSpPr>
          <p:nvPr>
            <p:ph type="body" idx="1"/>
          </p:nvPr>
        </p:nvSpPr>
        <p:spPr>
          <a:xfrm>
            <a:off x="689452" y="4418122"/>
            <a:ext cx="5515609" cy="3614827"/>
          </a:xfrm>
          <a:prstGeom prst="rect">
            <a:avLst/>
          </a:prstGeom>
          <a:noFill/>
          <a:ln>
            <a:noFill/>
          </a:ln>
        </p:spPr>
        <p:txBody>
          <a:bodyPr spcFirstLastPara="1" wrap="square" lIns="91836" tIns="91836" rIns="91836" bIns="91836" anchor="t" anchorCtr="0">
            <a:noAutofit/>
          </a:bodyPr>
          <a:lstStyle/>
          <a:p>
            <a:pPr marL="0" indent="0"/>
            <a:endParaRPr/>
          </a:p>
        </p:txBody>
      </p:sp>
      <p:sp>
        <p:nvSpPr>
          <p:cNvPr id="1206" name="Shape 12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9002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7763"/>
            <a:ext cx="4132263" cy="3098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89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endParaRPr/>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945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endParaRPr/>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132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439" name="Shape 439"/>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fld id="{00000000-1234-1234-1234-123412341234}" type="slidenum">
              <a:rPr lang="en-US"/>
              <a:pPr/>
              <a:t>11</a:t>
            </a:fld>
            <a:endParaRPr/>
          </a:p>
        </p:txBody>
      </p:sp>
    </p:spTree>
    <p:extLst>
      <p:ext uri="{BB962C8B-B14F-4D97-AF65-F5344CB8AC3E}">
        <p14:creationId xmlns:p14="http://schemas.microsoft.com/office/powerpoint/2010/main" val="200356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4" name="Shape 484"/>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r>
              <a:rPr lang="en-US"/>
              <a:t>PRO Fills this In</a:t>
            </a:r>
          </a:p>
        </p:txBody>
      </p:sp>
      <p:sp>
        <p:nvSpPr>
          <p:cNvPr id="485" name="Shape 485"/>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365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endParaRPr/>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823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1735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46" name="Shape 246"/>
          <p:cNvSpPr txBox="1">
            <a:spLocks noGrp="1"/>
          </p:cNvSpPr>
          <p:nvPr>
            <p:ph type="body" idx="1"/>
          </p:nvPr>
        </p:nvSpPr>
        <p:spPr>
          <a:xfrm>
            <a:off x="457200" y="1465262"/>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11/21/2022</a:t>
            </a:r>
            <a:endParaRPr/>
          </a:p>
        </p:txBody>
      </p:sp>
      <p:sp>
        <p:nvSpPr>
          <p:cNvPr id="248" name="Shape 24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G18 SST Provisional Review</a:t>
            </a:r>
            <a:endParaRPr/>
          </a:p>
        </p:txBody>
      </p:sp>
      <p:sp>
        <p:nvSpPr>
          <p:cNvPr id="249" name="Shape 2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52" name="Shape 252"/>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4" name="Shape 25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11/21/2022</a:t>
            </a:r>
            <a:endParaRPr/>
          </a:p>
        </p:txBody>
      </p:sp>
      <p:sp>
        <p:nvSpPr>
          <p:cNvPr id="255" name="Shape 25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G18 SST Provisional Review</a:t>
            </a:r>
            <a:endParaRPr/>
          </a:p>
        </p:txBody>
      </p:sp>
      <p:sp>
        <p:nvSpPr>
          <p:cNvPr id="256" name="Shape 2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59" name="Shape 259"/>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1" name="Shape 261"/>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62" name="Shape 262"/>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11/21/2022</a:t>
            </a:r>
            <a:endParaRPr/>
          </a:p>
        </p:txBody>
      </p:sp>
      <p:sp>
        <p:nvSpPr>
          <p:cNvPr id="264" name="Shape 26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G18 SST Provisional Review</a:t>
            </a:r>
            <a:endParaRPr/>
          </a:p>
        </p:txBody>
      </p:sp>
      <p:sp>
        <p:nvSpPr>
          <p:cNvPr id="265" name="Shape 2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68" name="Shape 26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11/21/2022</a:t>
            </a:r>
            <a:endParaRPr/>
          </a:p>
        </p:txBody>
      </p:sp>
      <p:sp>
        <p:nvSpPr>
          <p:cNvPr id="269" name="Shape 26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G18 SST Provisional Review</a:t>
            </a:r>
            <a:endParaRPr/>
          </a:p>
        </p:txBody>
      </p:sp>
      <p:sp>
        <p:nvSpPr>
          <p:cNvPr id="270" name="Shape 27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Shape 27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11/21/2022</a:t>
            </a:r>
            <a:endParaRPr/>
          </a:p>
        </p:txBody>
      </p:sp>
      <p:sp>
        <p:nvSpPr>
          <p:cNvPr id="273" name="Shape 27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G18 SST Provisional Review</a:t>
            </a:r>
            <a:endParaRPr/>
          </a:p>
        </p:txBody>
      </p:sp>
      <p:sp>
        <p:nvSpPr>
          <p:cNvPr id="274" name="Shape 2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77" name="Shape 277"/>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Shape 278"/>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79" name="Shape 27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11/21/2022</a:t>
            </a:r>
            <a:endParaRPr/>
          </a:p>
        </p:txBody>
      </p:sp>
      <p:sp>
        <p:nvSpPr>
          <p:cNvPr id="280" name="Shape 28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G18 SST Provisional Review</a:t>
            </a:r>
            <a:endParaRPr/>
          </a:p>
        </p:txBody>
      </p:sp>
      <p:sp>
        <p:nvSpPr>
          <p:cNvPr id="281" name="Shape 28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84" name="Shape 28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85" name="Shape 285"/>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86" name="Shape 28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11/21/2022</a:t>
            </a:r>
            <a:endParaRPr/>
          </a:p>
        </p:txBody>
      </p:sp>
      <p:sp>
        <p:nvSpPr>
          <p:cNvPr id="287" name="Shape 28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G18 SST Provisional Review</a:t>
            </a:r>
            <a:endParaRPr/>
          </a:p>
        </p:txBody>
      </p:sp>
      <p:sp>
        <p:nvSpPr>
          <p:cNvPr id="288" name="Shape 28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91" name="Shape 291"/>
          <p:cNvSpPr txBox="1">
            <a:spLocks noGrp="1"/>
          </p:cNvSpPr>
          <p:nvPr>
            <p:ph type="body" idx="1"/>
          </p:nvPr>
        </p:nvSpPr>
        <p:spPr>
          <a:xfrm rot="5400000">
            <a:off x="2308948" y="-386487"/>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Shape 29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11/21/2022</a:t>
            </a:r>
            <a:endParaRPr/>
          </a:p>
        </p:txBody>
      </p:sp>
      <p:sp>
        <p:nvSpPr>
          <p:cNvPr id="293" name="Shape 29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G18 SST Provisional Review</a:t>
            </a:r>
            <a:endParaRPr/>
          </a:p>
        </p:txBody>
      </p:sp>
      <p:sp>
        <p:nvSpPr>
          <p:cNvPr id="294" name="Shape 29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460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465262"/>
            <a:ext cx="8229600" cy="452596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rot="5400000">
            <a:off x="4732349" y="2171688"/>
            <a:ext cx="5851500"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97" name="Shape 297"/>
          <p:cNvSpPr txBox="1">
            <a:spLocks noGrp="1"/>
          </p:cNvSpPr>
          <p:nvPr>
            <p:ph type="body" idx="1"/>
          </p:nvPr>
        </p:nvSpPr>
        <p:spPr>
          <a:xfrm rot="5400000">
            <a:off x="541349" y="190487"/>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8" name="Shape 29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11/21/2022</a:t>
            </a:r>
            <a:endParaRPr/>
          </a:p>
        </p:txBody>
      </p:sp>
      <p:sp>
        <p:nvSpPr>
          <p:cNvPr id="299" name="Shape 29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G18 SST Provisional Review</a:t>
            </a:r>
            <a:endParaRPr/>
          </a:p>
        </p:txBody>
      </p:sp>
      <p:sp>
        <p:nvSpPr>
          <p:cNvPr id="300" name="Shape 30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328" name="Shape 328"/>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29" name="Shape 32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330" name="Shape 33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331" name="Shape 3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110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460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40" name="Shape 4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460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64" name="Shape 6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65" name="Shape 6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8" name="Shape 68"/>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460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rot="5400000">
            <a:off x="2309018" y="-386556"/>
            <a:ext cx="4525961"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457200" y="-460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2"/>
            <a:ext cx="8229600" cy="452596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11/21/2022</a:t>
            </a:r>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G18 SST Provisional Review</a:t>
            </a:r>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708"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pic>
        <p:nvPicPr>
          <p:cNvPr id="238" name="Shape 238" descr="Mandt_SOO-DOH-Presentation_NO-TEXT_5.jpg"/>
          <p:cNvPicPr preferRelativeResize="0"/>
          <p:nvPr/>
        </p:nvPicPr>
        <p:blipFill rotWithShape="1">
          <a:blip r:embed="rId12">
            <a:alphaModFix/>
          </a:blip>
          <a:srcRect/>
          <a:stretch/>
        </p:blipFill>
        <p:spPr>
          <a:xfrm>
            <a:off x="0" y="0"/>
            <a:ext cx="9144000" cy="6858000"/>
          </a:xfrm>
          <a:prstGeom prst="rect">
            <a:avLst/>
          </a:prstGeom>
          <a:noFill/>
          <a:ln>
            <a:noFill/>
          </a:ln>
        </p:spPr>
      </p:pic>
      <p:sp>
        <p:nvSpPr>
          <p:cNvPr id="239" name="Shape 239"/>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40" name="Shape 240"/>
          <p:cNvSpPr txBox="1">
            <a:spLocks noGrp="1"/>
          </p:cNvSpPr>
          <p:nvPr>
            <p:ph type="body" idx="1"/>
          </p:nvPr>
        </p:nvSpPr>
        <p:spPr>
          <a:xfrm>
            <a:off x="457200" y="1465262"/>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1" name="Shape 24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11/21/2022</a:t>
            </a:r>
            <a:endParaRPr/>
          </a:p>
        </p:txBody>
      </p:sp>
      <p:sp>
        <p:nvSpPr>
          <p:cNvPr id="242" name="Shape 24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G18 SST Provisional Review</a:t>
            </a:r>
            <a:endParaRPr/>
          </a:p>
        </p:txBody>
      </p:sp>
      <p:sp>
        <p:nvSpPr>
          <p:cNvPr id="243" name="Shape 2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707"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file:///C:\Users\mkramar\Desktop\Himavari\GOES-R\AWG_Meeting\03\Figures\SST_HC_ACSPO_V2.50b05_G16_ABI_2017-02-11_2051-2106_20170212.064131.png"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91" name="Shape 391"/>
          <p:cNvPicPr preferRelativeResize="0"/>
          <p:nvPr/>
        </p:nvPicPr>
        <p:blipFill>
          <a:blip r:embed="rId3">
            <a:alphaModFix/>
          </a:blip>
          <a:stretch>
            <a:fillRect/>
          </a:stretch>
        </p:blipFill>
        <p:spPr>
          <a:xfrm>
            <a:off x="-50775" y="25"/>
            <a:ext cx="9194774" cy="6857975"/>
          </a:xfrm>
          <a:prstGeom prst="rect">
            <a:avLst/>
          </a:prstGeom>
          <a:noFill/>
          <a:ln>
            <a:noFill/>
          </a:ln>
        </p:spPr>
      </p:pic>
      <p:sp>
        <p:nvSpPr>
          <p:cNvPr id="390" name="Shape 39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300"/>
              <a:buFont typeface="Calibri"/>
              <a:buNone/>
            </a:pPr>
            <a:fld id="{00000000-1234-1234-1234-123412341234}" type="slidenum">
              <a:rPr lang="en-US"/>
              <a:t>1</a:t>
            </a:fld>
            <a:endParaRPr/>
          </a:p>
        </p:txBody>
      </p:sp>
      <p:sp>
        <p:nvSpPr>
          <p:cNvPr id="392" name="Shape 392"/>
          <p:cNvSpPr txBox="1">
            <a:spLocks noGrp="1"/>
          </p:cNvSpPr>
          <p:nvPr>
            <p:ph type="ctrTitle"/>
          </p:nvPr>
        </p:nvSpPr>
        <p:spPr>
          <a:xfrm>
            <a:off x="5820400" y="1623075"/>
            <a:ext cx="2866400" cy="147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US" sz="2400" b="1" i="0" u="none" strike="noStrike" cap="none" dirty="0" smtClean="0">
                <a:solidFill>
                  <a:schemeClr val="lt1"/>
                </a:solidFill>
                <a:sym typeface="Calibri"/>
              </a:rPr>
              <a:t>GOES-18 </a:t>
            </a:r>
            <a:r>
              <a:rPr lang="en-US" sz="2400" b="1" i="0" u="none" strike="noStrike" cap="none" dirty="0">
                <a:solidFill>
                  <a:schemeClr val="lt1"/>
                </a:solidFill>
                <a:sym typeface="Calibri"/>
              </a:rPr>
              <a:t>ABI L2+ </a:t>
            </a:r>
            <a:r>
              <a:rPr lang="en-US" sz="2400" b="1" dirty="0" smtClean="0"/>
              <a:t>SST</a:t>
            </a:r>
            <a:r>
              <a:rPr lang="en-US" sz="2400" b="1" i="0" u="none" strike="noStrike" cap="none" dirty="0">
                <a:solidFill>
                  <a:schemeClr val="lt1"/>
                </a:solidFill>
                <a:sym typeface="Calibri"/>
              </a:rPr>
              <a:t/>
            </a:r>
            <a:br>
              <a:rPr lang="en-US" sz="2400" b="1" i="0" u="none" strike="noStrike" cap="none" dirty="0">
                <a:solidFill>
                  <a:schemeClr val="lt1"/>
                </a:solidFill>
                <a:sym typeface="Calibri"/>
              </a:rPr>
            </a:br>
            <a:r>
              <a:rPr lang="en-US" sz="2400" b="1" dirty="0"/>
              <a:t>Provisional</a:t>
            </a:r>
            <a:r>
              <a:rPr lang="en-US" sz="2400" b="1" i="0" u="none" strike="noStrike" cap="none" dirty="0">
                <a:solidFill>
                  <a:schemeClr val="lt1"/>
                </a:solidFill>
                <a:sym typeface="Calibri"/>
              </a:rPr>
              <a:t> PS-PVR</a:t>
            </a:r>
            <a:endParaRPr sz="2400" b="1" dirty="0"/>
          </a:p>
        </p:txBody>
      </p:sp>
      <p:sp>
        <p:nvSpPr>
          <p:cNvPr id="393" name="Shape 393"/>
          <p:cNvSpPr txBox="1">
            <a:spLocks noGrp="1"/>
          </p:cNvSpPr>
          <p:nvPr>
            <p:ph type="subTitle" idx="1"/>
          </p:nvPr>
        </p:nvSpPr>
        <p:spPr>
          <a:xfrm>
            <a:off x="5820400" y="3049950"/>
            <a:ext cx="2866500" cy="380804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8888"/>
              </a:buClr>
              <a:buSzPts val="800"/>
              <a:buFont typeface="Arial"/>
              <a:buNone/>
            </a:pPr>
            <a:r>
              <a:rPr lang="en-US" sz="2400" dirty="0" smtClean="0">
                <a:solidFill>
                  <a:srgbClr val="FFFF00"/>
                </a:solidFill>
              </a:rPr>
              <a:t>November 21</a:t>
            </a:r>
            <a:r>
              <a:rPr lang="en-US" sz="2400" b="0" i="0" u="none" strike="noStrike" cap="none" dirty="0" smtClean="0">
                <a:solidFill>
                  <a:srgbClr val="FFFF00"/>
                </a:solidFill>
                <a:latin typeface="Calibri"/>
                <a:ea typeface="Calibri"/>
                <a:cs typeface="Calibri"/>
                <a:sym typeface="Calibri"/>
              </a:rPr>
              <a:t>, 2022</a:t>
            </a:r>
            <a:endParaRPr sz="2400" dirty="0">
              <a:solidFill>
                <a:srgbClr val="FFFF00"/>
              </a:solidFill>
            </a:endParaRPr>
          </a:p>
          <a:p>
            <a:pPr marL="0" marR="0" lvl="0" indent="0" algn="ctr" rtl="0">
              <a:lnSpc>
                <a:spcPct val="100000"/>
              </a:lnSpc>
              <a:spcBef>
                <a:spcPts val="0"/>
              </a:spcBef>
              <a:spcAft>
                <a:spcPts val="0"/>
              </a:spcAft>
              <a:buClr>
                <a:srgbClr val="888888"/>
              </a:buClr>
              <a:buSzPts val="800"/>
              <a:buFont typeface="Arial"/>
              <a:buNone/>
            </a:pPr>
            <a:r>
              <a:rPr lang="en-US" sz="2400" dirty="0">
                <a:solidFill>
                  <a:srgbClr val="FFFF00"/>
                </a:solidFill>
              </a:rPr>
              <a:t>GOES-R </a:t>
            </a:r>
            <a:r>
              <a:rPr lang="en-US" sz="2400" dirty="0" smtClean="0">
                <a:solidFill>
                  <a:srgbClr val="FFFF00"/>
                </a:solidFill>
              </a:rPr>
              <a:t>AWG SST Team</a:t>
            </a:r>
            <a:r>
              <a:rPr lang="en-US" sz="2400" dirty="0" smtClean="0"/>
              <a:t> </a:t>
            </a:r>
            <a:endParaRPr sz="2400" dirty="0"/>
          </a:p>
          <a:p>
            <a:pPr marL="0" marR="0" lvl="0" indent="0" algn="ctr" rtl="0">
              <a:lnSpc>
                <a:spcPct val="100000"/>
              </a:lnSpc>
              <a:spcBef>
                <a:spcPts val="640"/>
              </a:spcBef>
              <a:spcAft>
                <a:spcPts val="0"/>
              </a:spcAft>
              <a:buClr>
                <a:srgbClr val="888888"/>
              </a:buClr>
              <a:buSzPts val="600"/>
              <a:buFont typeface="Arial"/>
              <a:buNone/>
            </a:pPr>
            <a:endParaRPr sz="1100" dirty="0">
              <a:solidFill>
                <a:srgbClr val="FFFFFF"/>
              </a:solidFill>
            </a:endParaRPr>
          </a:p>
          <a:p>
            <a:pPr marL="0" marR="0" lvl="0" indent="0" algn="ctr" rtl="0">
              <a:lnSpc>
                <a:spcPct val="100000"/>
              </a:lnSpc>
              <a:spcBef>
                <a:spcPts val="640"/>
              </a:spcBef>
              <a:spcAft>
                <a:spcPts val="0"/>
              </a:spcAft>
              <a:buClr>
                <a:srgbClr val="888888"/>
              </a:buClr>
              <a:buSzPts val="600"/>
              <a:buFont typeface="Arial"/>
              <a:buNone/>
            </a:pPr>
            <a:r>
              <a:rPr lang="en-US" sz="1800" b="0" i="0" u="none" strike="noStrike" cap="none" dirty="0" smtClean="0">
                <a:solidFill>
                  <a:srgbClr val="FFFFFF"/>
                </a:solidFill>
                <a:latin typeface="Calibri"/>
                <a:ea typeface="Calibri"/>
                <a:cs typeface="Calibri"/>
                <a:sym typeface="Calibri"/>
              </a:rPr>
              <a:t>Alexander Ignatov*, </a:t>
            </a:r>
            <a:endParaRPr sz="1800" b="0" i="0" u="none" strike="noStrike" cap="none" dirty="0">
              <a:solidFill>
                <a:srgbClr val="FFFFFF"/>
              </a:solidFill>
              <a:latin typeface="Calibri"/>
              <a:ea typeface="Calibri"/>
              <a:cs typeface="Calibri"/>
              <a:sym typeface="Calibri"/>
            </a:endParaRPr>
          </a:p>
          <a:p>
            <a:pPr marL="0" indent="0">
              <a:buSzPts val="600"/>
            </a:pPr>
            <a:r>
              <a:rPr lang="en-US" sz="1600" dirty="0">
                <a:solidFill>
                  <a:srgbClr val="FFFFFF"/>
                </a:solidFill>
              </a:rPr>
              <a:t>Yury Kihai, </a:t>
            </a:r>
            <a:r>
              <a:rPr lang="en-US" sz="1600" dirty="0" smtClean="0">
                <a:solidFill>
                  <a:srgbClr val="FFFFFF"/>
                </a:solidFill>
              </a:rPr>
              <a:t>Victor Pryamitsyn, Irina </a:t>
            </a:r>
            <a:r>
              <a:rPr lang="en-US" sz="1600" dirty="0">
                <a:solidFill>
                  <a:srgbClr val="FFFFFF"/>
                </a:solidFill>
              </a:rPr>
              <a:t>Gladkova, </a:t>
            </a:r>
            <a:r>
              <a:rPr lang="en-US" sz="1600" dirty="0" smtClean="0">
                <a:solidFill>
                  <a:srgbClr val="FFFFFF"/>
                </a:solidFill>
              </a:rPr>
              <a:t>Alex Semenov</a:t>
            </a:r>
            <a:r>
              <a:rPr lang="en-US" sz="1600" dirty="0">
                <a:solidFill>
                  <a:srgbClr val="FFFFFF"/>
                </a:solidFill>
              </a:rPr>
              <a:t>, Boris Petrenko, </a:t>
            </a:r>
            <a:r>
              <a:rPr lang="en-US" sz="1600" dirty="0" smtClean="0">
                <a:solidFill>
                  <a:srgbClr val="FFFFFF"/>
                </a:solidFill>
              </a:rPr>
              <a:t>Olafur Jonasson, Frank Johnson </a:t>
            </a:r>
            <a:endParaRPr lang="en-US" sz="1600" b="0" i="0" u="none" strike="noStrike" cap="none" dirty="0" smtClean="0">
              <a:solidFill>
                <a:srgbClr val="FFFFFF"/>
              </a:solidFill>
              <a:sym typeface="Calibri"/>
            </a:endParaRPr>
          </a:p>
          <a:p>
            <a:pPr marL="0" indent="0">
              <a:buSzPts val="600"/>
            </a:pPr>
            <a:endParaRPr sz="1000" dirty="0">
              <a:solidFill>
                <a:srgbClr val="FFFFFF"/>
              </a:solidFill>
            </a:endParaRPr>
          </a:p>
          <a:p>
            <a:pPr marL="0" marR="0" lvl="0" indent="0" algn="ctr" rtl="0">
              <a:lnSpc>
                <a:spcPct val="100000"/>
              </a:lnSpc>
              <a:spcBef>
                <a:spcPts val="640"/>
              </a:spcBef>
              <a:spcAft>
                <a:spcPts val="0"/>
              </a:spcAft>
              <a:buClr>
                <a:srgbClr val="888888"/>
              </a:buClr>
              <a:buSzPts val="800"/>
              <a:buFont typeface="Arial"/>
              <a:buNone/>
            </a:pPr>
            <a:r>
              <a:rPr lang="en-US" sz="1800" b="0" i="0" u="none" strike="noStrike" cap="none" dirty="0" smtClean="0">
                <a:solidFill>
                  <a:srgbClr val="FFFFFF"/>
                </a:solidFill>
                <a:latin typeface="Calibri"/>
                <a:ea typeface="Calibri"/>
                <a:cs typeface="Calibri"/>
                <a:sym typeface="Calibri"/>
              </a:rPr>
              <a:t>*NOAA NESDIS STAR,</a:t>
            </a:r>
            <a:endParaRPr sz="1800" b="0" i="0" u="none" strike="noStrike" cap="none" dirty="0">
              <a:solidFill>
                <a:srgbClr val="FFFFFF"/>
              </a:solidFill>
              <a:latin typeface="Calibri"/>
              <a:ea typeface="Calibri"/>
              <a:cs typeface="Calibri"/>
              <a:sym typeface="Calibri"/>
            </a:endParaRPr>
          </a:p>
          <a:p>
            <a:pPr marL="0" lvl="0" indent="0">
              <a:buSzPts val="800"/>
            </a:pPr>
            <a:r>
              <a:rPr lang="en-US" sz="1600" b="0" i="0" u="none" strike="noStrike" cap="none" dirty="0" smtClean="0">
                <a:solidFill>
                  <a:srgbClr val="FFFFFF"/>
                </a:solidFill>
                <a:sym typeface="Calibri"/>
              </a:rPr>
              <a:t>GST Inc</a:t>
            </a:r>
            <a:r>
              <a:rPr lang="en-US" sz="1600" dirty="0">
                <a:solidFill>
                  <a:srgbClr val="FFFFFF"/>
                </a:solidFill>
              </a:rPr>
              <a:t> </a:t>
            </a:r>
            <a:r>
              <a:rPr lang="en-US" sz="1600" dirty="0" smtClean="0">
                <a:solidFill>
                  <a:srgbClr val="FFFFFF"/>
                </a:solidFill>
              </a:rPr>
              <a:t>&amp;</a:t>
            </a:r>
            <a:r>
              <a:rPr lang="en-US" sz="1600" b="0" i="0" u="none" strike="noStrike" cap="none" dirty="0" smtClean="0">
                <a:solidFill>
                  <a:srgbClr val="FFFFFF"/>
                </a:solidFill>
                <a:sym typeface="Calibri"/>
              </a:rPr>
              <a:t> </a:t>
            </a:r>
            <a:r>
              <a:rPr lang="en-US" sz="1600" dirty="0" smtClean="0">
                <a:solidFill>
                  <a:srgbClr val="FFFFFF"/>
                </a:solidFill>
              </a:rPr>
              <a:t>CCNY</a:t>
            </a:r>
            <a:endParaRPr sz="1600" dirty="0">
              <a:solidFill>
                <a:srgbClr val="FFFFFF"/>
              </a:solidFill>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spcBef>
                  <a:spcPts val="0"/>
                </a:spcBef>
                <a:buSzPct val="25000"/>
                <a:buNone/>
              </a:pPr>
              <a:t>10</a:t>
            </a:fld>
            <a:endParaRPr lang="en-US" sz="1200" b="0" i="0" u="none" strike="noStrike" cap="none">
              <a:solidFill>
                <a:schemeClr val="lt1"/>
              </a:solidFill>
              <a:latin typeface="Calibri"/>
              <a:ea typeface="Calibri"/>
              <a:cs typeface="Calibri"/>
              <a:sym typeface="Calibri"/>
            </a:endParaRPr>
          </a:p>
        </p:txBody>
      </p:sp>
      <p:sp>
        <p:nvSpPr>
          <p:cNvPr id="5" name="Date Placeholder 4"/>
          <p:cNvSpPr>
            <a:spLocks noGrp="1"/>
          </p:cNvSpPr>
          <p:nvPr>
            <p:ph type="dt" idx="10"/>
          </p:nvPr>
        </p:nvSpPr>
        <p:spPr/>
        <p:txBody>
          <a:bodyPr/>
          <a:lstStyle/>
          <a:p>
            <a:r>
              <a:rPr lang="en-US" smtClean="0"/>
              <a:t>11/21/2022</a:t>
            </a:r>
            <a:endParaRPr lang="en-US"/>
          </a:p>
        </p:txBody>
      </p:sp>
      <p:sp>
        <p:nvSpPr>
          <p:cNvPr id="6" name="Footer Placeholder 5"/>
          <p:cNvSpPr>
            <a:spLocks noGrp="1"/>
          </p:cNvSpPr>
          <p:nvPr>
            <p:ph type="ftr" idx="11"/>
          </p:nvPr>
        </p:nvSpPr>
        <p:spPr/>
        <p:txBody>
          <a:bodyPr/>
          <a:lstStyle/>
          <a:p>
            <a:r>
              <a:rPr lang="en-US" smtClean="0"/>
              <a:t>G18 SST Provisional Review</a:t>
            </a:r>
            <a:endParaRPr lang="en-US"/>
          </a:p>
        </p:txBody>
      </p:sp>
      <p:sp>
        <p:nvSpPr>
          <p:cNvPr id="9" name="Rectangle 19"/>
          <p:cNvSpPr>
            <a:spLocks noChangeArrowheads="1"/>
          </p:cNvSpPr>
          <p:nvPr/>
        </p:nvSpPr>
        <p:spPr bwMode="auto">
          <a:xfrm>
            <a:off x="842480" y="2512874"/>
            <a:ext cx="7840894" cy="1200329"/>
          </a:xfrm>
          <a:prstGeom prst="rect">
            <a:avLst/>
          </a:prstGeom>
          <a:noFill/>
          <a:ln w="9525">
            <a:noFill/>
            <a:miter lim="800000"/>
            <a:headEnd/>
            <a:tailEnd/>
          </a:ln>
        </p:spPr>
        <p:txBody>
          <a:bodyPr wrap="square">
            <a:spAutoFit/>
          </a:bodyPr>
          <a:lstStyle/>
          <a:p>
            <a:pPr algn="ctr"/>
            <a:r>
              <a:rPr lang="en-US" sz="3600" b="1" dirty="0">
                <a:solidFill>
                  <a:schemeClr val="bg1"/>
                </a:solidFill>
              </a:rPr>
              <a:t>Summary of Beta </a:t>
            </a:r>
            <a:r>
              <a:rPr lang="en-US" sz="3600" b="1" dirty="0" smtClean="0">
                <a:solidFill>
                  <a:schemeClr val="bg1"/>
                </a:solidFill>
              </a:rPr>
              <a:t>Status</a:t>
            </a:r>
          </a:p>
          <a:p>
            <a:pPr algn="ctr"/>
            <a:r>
              <a:rPr lang="en-US" sz="3600" b="1" dirty="0" smtClean="0">
                <a:solidFill>
                  <a:schemeClr val="bg1"/>
                </a:solidFill>
              </a:rPr>
              <a:t>in </a:t>
            </a:r>
            <a:r>
              <a:rPr lang="en-US" sz="3600" b="1" dirty="0">
                <a:solidFill>
                  <a:schemeClr val="bg1"/>
                </a:solidFill>
              </a:rPr>
              <a:t>May 2022 &amp; Path to Provisional </a:t>
            </a:r>
            <a:endParaRPr lang="en-US" sz="3600" b="1" dirty="0">
              <a:solidFill>
                <a:schemeClr val="bg1"/>
              </a:solidFill>
            </a:endParaRPr>
          </a:p>
        </p:txBody>
      </p:sp>
    </p:spTree>
    <p:extLst>
      <p:ext uri="{BB962C8B-B14F-4D97-AF65-F5344CB8AC3E}">
        <p14:creationId xmlns:p14="http://schemas.microsoft.com/office/powerpoint/2010/main" val="172940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46038"/>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200" b="1" dirty="0" smtClean="0"/>
              <a:t>Beta </a:t>
            </a:r>
            <a:r>
              <a:rPr lang="en-US" sz="3200" b="1" dirty="0" smtClean="0"/>
              <a:t>Status </a:t>
            </a:r>
            <a:r>
              <a:rPr lang="en-US" sz="3200" b="1" dirty="0" smtClean="0"/>
              <a:t>(May 2022)</a:t>
            </a:r>
            <a:endParaRPr sz="3200" b="1" dirty="0"/>
          </a:p>
        </p:txBody>
      </p:sp>
      <p:sp>
        <p:nvSpPr>
          <p:cNvPr id="442" name="Shape 442"/>
          <p:cNvSpPr txBox="1">
            <a:spLocks noGrp="1"/>
          </p:cNvSpPr>
          <p:nvPr>
            <p:ph type="body" idx="1"/>
          </p:nvPr>
        </p:nvSpPr>
        <p:spPr>
          <a:xfrm>
            <a:off x="662680" y="3345702"/>
            <a:ext cx="7789658" cy="3137159"/>
          </a:xfrm>
          <a:prstGeom prst="rect">
            <a:avLst/>
          </a:prstGeom>
        </p:spPr>
        <p:txBody>
          <a:bodyPr spcFirstLastPara="1" wrap="square" lIns="91425" tIns="91425" rIns="91425" bIns="91425" anchor="t" anchorCtr="0">
            <a:noAutofit/>
          </a:bodyPr>
          <a:lstStyle/>
          <a:p>
            <a:pPr marL="114300" indent="0">
              <a:spcBef>
                <a:spcPts val="1200"/>
              </a:spcBef>
              <a:buSzPts val="1800"/>
              <a:buNone/>
            </a:pPr>
            <a:r>
              <a:rPr lang="en-US" sz="2400" b="1" dirty="0" smtClean="0">
                <a:solidFill>
                  <a:srgbClr val="FFFF00"/>
                </a:solidFill>
                <a:latin typeface="Calibri" panose="020F0502020204030204" pitchFamily="34" charset="0"/>
              </a:rPr>
              <a:t>Summary of </a:t>
            </a:r>
            <a:r>
              <a:rPr lang="el-GR" sz="2400" b="1" dirty="0" smtClean="0">
                <a:solidFill>
                  <a:srgbClr val="FFFF00"/>
                </a:solidFill>
                <a:latin typeface="Calibri" panose="020F0502020204030204" pitchFamily="34" charset="0"/>
              </a:rPr>
              <a:t>β</a:t>
            </a:r>
            <a:r>
              <a:rPr lang="en-US" sz="2400" b="1" dirty="0" smtClean="0">
                <a:solidFill>
                  <a:srgbClr val="FFFF00"/>
                </a:solidFill>
                <a:latin typeface="Calibri" panose="020F0502020204030204" pitchFamily="34" charset="0"/>
              </a:rPr>
              <a:t>-findings &amp; Path to Provisional</a:t>
            </a:r>
            <a:endParaRPr lang="en-US" sz="2400" dirty="0" smtClean="0"/>
          </a:p>
          <a:p>
            <a:pPr marL="457200" lvl="0" indent="-342900" rtl="0">
              <a:spcBef>
                <a:spcPts val="600"/>
              </a:spcBef>
              <a:spcAft>
                <a:spcPts val="0"/>
              </a:spcAft>
              <a:buSzPts val="1800"/>
              <a:buChar char="•"/>
            </a:pPr>
            <a:r>
              <a:rPr lang="en-US" sz="2400" dirty="0" smtClean="0"/>
              <a:t>The product may contain significant errors and may not meet GOES-R specs</a:t>
            </a:r>
          </a:p>
          <a:p>
            <a:pPr marL="457200" lvl="0" indent="-342900" rtl="0">
              <a:spcBef>
                <a:spcPts val="600"/>
              </a:spcBef>
              <a:spcAft>
                <a:spcPts val="0"/>
              </a:spcAft>
              <a:buSzPts val="1800"/>
              <a:buChar char="•"/>
            </a:pPr>
            <a:r>
              <a:rPr lang="en-US" sz="2400" dirty="0" smtClean="0"/>
              <a:t>Out of 5 major issues (identified at the time of G16 beta review in May’2017), 2 remain fixed only partially</a:t>
            </a:r>
            <a:endParaRPr lang="en-US" sz="2400" dirty="0"/>
          </a:p>
          <a:p>
            <a:pPr indent="-342900">
              <a:spcBef>
                <a:spcPts val="600"/>
              </a:spcBef>
              <a:buSzPts val="1800"/>
            </a:pPr>
            <a:r>
              <a:rPr lang="en-US" sz="2400" dirty="0" smtClean="0"/>
              <a:t>Next slide summarizes the issues and their status</a:t>
            </a:r>
            <a:endParaRPr sz="2400" dirty="0"/>
          </a:p>
          <a:p>
            <a:pPr marL="0" lvl="0" indent="0" rtl="0">
              <a:spcBef>
                <a:spcPts val="600"/>
              </a:spcBef>
              <a:spcAft>
                <a:spcPts val="0"/>
              </a:spcAft>
              <a:buNone/>
            </a:pPr>
            <a:endParaRPr sz="2400" dirty="0"/>
          </a:p>
        </p:txBody>
      </p:sp>
      <p:sp>
        <p:nvSpPr>
          <p:cNvPr id="443" name="Shape 44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sz="1400"/>
              <a:t>11</a:t>
            </a:fld>
            <a:endParaRPr sz="1400"/>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7" name="Shape 511"/>
          <p:cNvSpPr txBox="1">
            <a:spLocks/>
          </p:cNvSpPr>
          <p:nvPr/>
        </p:nvSpPr>
        <p:spPr>
          <a:xfrm>
            <a:off x="549992" y="1152177"/>
            <a:ext cx="7617964" cy="2186923"/>
          </a:xfrm>
          <a:prstGeom prst="rect">
            <a:avLst/>
          </a:prstGeom>
          <a:noFill/>
          <a:ln>
            <a:noFill/>
          </a:ln>
        </p:spPr>
        <p:txBody>
          <a:bodyPr lIns="91425" tIns="45700" rIns="91425" bIns="45700" anchor="t" anchorCtr="0">
            <a:noAutofit/>
          </a:bodyPr>
          <a:lstStyle/>
          <a:p>
            <a:pPr marL="285750" indent="-285750">
              <a:spcBef>
                <a:spcPts val="1200"/>
              </a:spcBef>
              <a:buSzPct val="100000"/>
              <a:buFont typeface="Arial" pitchFamily="34" charset="0"/>
              <a:buChar char="•"/>
              <a:defRPr/>
            </a:pPr>
            <a:r>
              <a:rPr lang="en-US" sz="2400" b="1" dirty="0" smtClean="0">
                <a:solidFill>
                  <a:srgbClr val="FFFF00"/>
                </a:solidFill>
                <a:latin typeface="Calibri" panose="020F0502020204030204" pitchFamily="34" charset="0"/>
              </a:rPr>
              <a:t>End State </a:t>
            </a:r>
            <a:r>
              <a:rPr lang="en-US" sz="2400" b="1" dirty="0">
                <a:solidFill>
                  <a:srgbClr val="FFFF00"/>
                </a:solidFill>
                <a:latin typeface="Calibri" panose="020F0502020204030204" pitchFamily="34" charset="0"/>
              </a:rPr>
              <a:t>(</a:t>
            </a:r>
            <a:r>
              <a:rPr lang="en-US" sz="2400" b="1" dirty="0" smtClean="0">
                <a:solidFill>
                  <a:srgbClr val="FFFF00"/>
                </a:solidFill>
                <a:latin typeface="Calibri" panose="020F0502020204030204" pitchFamily="34" charset="0"/>
              </a:rPr>
              <a:t>Fully achieved at the time of </a:t>
            </a:r>
            <a:r>
              <a:rPr lang="el-GR" sz="2400" b="1" dirty="0" smtClean="0">
                <a:solidFill>
                  <a:srgbClr val="FFFF00"/>
                </a:solidFill>
                <a:latin typeface="Calibri" panose="020F0502020204030204" pitchFamily="34" charset="0"/>
              </a:rPr>
              <a:t>β</a:t>
            </a:r>
            <a:r>
              <a:rPr lang="en-US" sz="2400" b="1" dirty="0" smtClean="0">
                <a:solidFill>
                  <a:srgbClr val="FFFF00"/>
                </a:solidFill>
                <a:latin typeface="Calibri" panose="020F0502020204030204" pitchFamily="34" charset="0"/>
              </a:rPr>
              <a:t>-review)</a:t>
            </a:r>
          </a:p>
          <a:p>
            <a:pPr marL="576263" lvl="1" indent="-347663">
              <a:spcBef>
                <a:spcPts val="600"/>
              </a:spcBef>
              <a:buClr>
                <a:schemeClr val="bg1"/>
              </a:buClr>
              <a:buFont typeface="Wingdings" pitchFamily="-84" charset="2"/>
              <a:buChar char="ü"/>
            </a:pPr>
            <a:r>
              <a:rPr lang="en-US" sz="2400" dirty="0" smtClean="0">
                <a:solidFill>
                  <a:schemeClr val="bg1"/>
                </a:solidFill>
                <a:latin typeface="Calibri" panose="020F0502020204030204" pitchFamily="34" charset="0"/>
              </a:rPr>
              <a:t>Product made </a:t>
            </a:r>
            <a:r>
              <a:rPr lang="en-US" sz="2400" dirty="0">
                <a:solidFill>
                  <a:schemeClr val="bg1"/>
                </a:solidFill>
                <a:latin typeface="Calibri" panose="020F0502020204030204" pitchFamily="34" charset="0"/>
              </a:rPr>
              <a:t>available to users to gain familiarity with data formats </a:t>
            </a:r>
            <a:r>
              <a:rPr lang="en-US" sz="2400" dirty="0" smtClean="0">
                <a:solidFill>
                  <a:schemeClr val="bg1"/>
                </a:solidFill>
                <a:latin typeface="Calibri" panose="020F0502020204030204" pitchFamily="34" charset="0"/>
              </a:rPr>
              <a:t>&amp; </a:t>
            </a:r>
            <a:r>
              <a:rPr lang="en-US" sz="2400" dirty="0">
                <a:solidFill>
                  <a:schemeClr val="bg1"/>
                </a:solidFill>
                <a:latin typeface="Calibri" panose="020F0502020204030204" pitchFamily="34" charset="0"/>
              </a:rPr>
              <a:t>parameters</a:t>
            </a:r>
          </a:p>
          <a:p>
            <a:pPr marL="576263" lvl="1" indent="-347663">
              <a:spcBef>
                <a:spcPts val="600"/>
              </a:spcBef>
              <a:buClr>
                <a:schemeClr val="bg1"/>
              </a:buClr>
              <a:buFont typeface="Wingdings" pitchFamily="-84" charset="2"/>
              <a:buChar char="ü"/>
            </a:pPr>
            <a:r>
              <a:rPr lang="en-US" sz="2400" dirty="0">
                <a:solidFill>
                  <a:schemeClr val="bg1"/>
                </a:solidFill>
                <a:latin typeface="Calibri" panose="020F0502020204030204" pitchFamily="34" charset="0"/>
              </a:rPr>
              <a:t>Product </a:t>
            </a:r>
            <a:r>
              <a:rPr lang="en-US" sz="2400" dirty="0" smtClean="0">
                <a:solidFill>
                  <a:schemeClr val="bg1"/>
                </a:solidFill>
                <a:latin typeface="Calibri" panose="020F0502020204030204" pitchFamily="34" charset="0"/>
              </a:rPr>
              <a:t>may </a:t>
            </a:r>
            <a:r>
              <a:rPr lang="en-US" sz="2400" dirty="0">
                <a:solidFill>
                  <a:schemeClr val="bg1"/>
                </a:solidFill>
                <a:latin typeface="Calibri" panose="020F0502020204030204" pitchFamily="34" charset="0"/>
              </a:rPr>
              <a:t>still contain significant errors</a:t>
            </a:r>
          </a:p>
          <a:p>
            <a:pPr marL="576263" lvl="1" indent="-347663">
              <a:spcBef>
                <a:spcPts val="600"/>
              </a:spcBef>
              <a:buClr>
                <a:schemeClr val="bg1"/>
              </a:buClr>
              <a:buFont typeface="Wingdings" pitchFamily="-84" charset="2"/>
              <a:buChar char="ü"/>
            </a:pPr>
            <a:r>
              <a:rPr lang="en-US" sz="2400" dirty="0">
                <a:solidFill>
                  <a:schemeClr val="bg1"/>
                </a:solidFill>
                <a:latin typeface="Calibri" panose="020F0502020204030204" pitchFamily="34" charset="0"/>
              </a:rPr>
              <a:t>Product is not optimized for operational </a:t>
            </a:r>
            <a:r>
              <a:rPr lang="en-US" sz="2400" dirty="0" smtClean="0">
                <a:solidFill>
                  <a:schemeClr val="bg1"/>
                </a:solidFill>
                <a:latin typeface="Calibri" panose="020F0502020204030204" pitchFamily="34" charset="0"/>
              </a:rPr>
              <a:t>use</a:t>
            </a:r>
            <a:endParaRPr lang="en-US" sz="24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1444752" y="54864"/>
            <a:ext cx="6151802"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dirty="0" smtClean="0">
                <a:solidFill>
                  <a:srgbClr val="FFFF00"/>
                </a:solidFill>
                <a:latin typeface="+mn-lt"/>
                <a:ea typeface="Calibri"/>
                <a:cs typeface="Calibri"/>
                <a:sym typeface="Calibri"/>
              </a:rPr>
              <a:t>No G18-specific WRs/ADRs were required and/or issued</a:t>
            </a:r>
            <a:endParaRPr lang="en-US" sz="2400" b="1" i="0" u="none" strike="noStrike" cap="none" dirty="0">
              <a:solidFill>
                <a:srgbClr val="FFFF00"/>
              </a:solidFill>
              <a:latin typeface="+mn-lt"/>
              <a:ea typeface="Calibri"/>
              <a:cs typeface="Calibri"/>
              <a:sym typeface="Calibri"/>
            </a:endParaRPr>
          </a:p>
        </p:txBody>
      </p:sp>
      <p:sp>
        <p:nvSpPr>
          <p:cNvPr id="489" name="Shape 4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pPr marL="0" marR="0" lvl="0" indent="0" algn="r" rtl="0">
                <a:spcBef>
                  <a:spcPts val="0"/>
                </a:spcBef>
                <a:buSzPct val="25000"/>
                <a:buNone/>
              </a:pPr>
              <a:t>12</a:t>
            </a:fld>
            <a:endParaRPr lang="en-US" sz="1200">
              <a:solidFill>
                <a:schemeClr val="lt1"/>
              </a:solidFill>
              <a:latin typeface="Calibri"/>
              <a:ea typeface="Calibri"/>
              <a:cs typeface="Calibri"/>
              <a:sym typeface="Calibri"/>
            </a:endParaRPr>
          </a:p>
        </p:txBody>
      </p:sp>
      <p:sp>
        <p:nvSpPr>
          <p:cNvPr id="6" name="TextBox 5"/>
          <p:cNvSpPr txBox="1"/>
          <p:nvPr/>
        </p:nvSpPr>
        <p:spPr>
          <a:xfrm>
            <a:off x="247651" y="1894766"/>
            <a:ext cx="5860072" cy="369332"/>
          </a:xfrm>
          <a:prstGeom prst="rect">
            <a:avLst/>
          </a:prstGeom>
          <a:solidFill>
            <a:srgbClr val="00FFFF"/>
          </a:solidFill>
          <a:ln w="3175">
            <a:solidFill>
              <a:schemeClr val="bg1"/>
            </a:solidFill>
          </a:ln>
        </p:spPr>
        <p:txBody>
          <a:bodyPr wrap="square" rtlCol="0">
            <a:spAutoFit/>
          </a:bodyPr>
          <a:lstStyle/>
          <a:p>
            <a:pPr marL="230188" indent="-230188">
              <a:spcBef>
                <a:spcPts val="600"/>
              </a:spcBef>
            </a:pPr>
            <a:r>
              <a:rPr lang="en-US" sz="1800" b="1" dirty="0" smtClean="0">
                <a:solidFill>
                  <a:schemeClr val="tx1"/>
                </a:solidFill>
              </a:rPr>
              <a:t>WRs/ADRs submitted for G16 (still valid for G18)</a:t>
            </a:r>
            <a:endParaRPr lang="en-US" sz="1800" b="1" dirty="0">
              <a:solidFill>
                <a:schemeClr val="tx1"/>
              </a:solidFill>
            </a:endParaRPr>
          </a:p>
        </p:txBody>
      </p:sp>
      <p:graphicFrame>
        <p:nvGraphicFramePr>
          <p:cNvPr id="7" name="Shape 496"/>
          <p:cNvGraphicFramePr/>
          <p:nvPr>
            <p:extLst>
              <p:ext uri="{D42A27DB-BD31-4B8C-83A1-F6EECF244321}">
                <p14:modId xmlns:p14="http://schemas.microsoft.com/office/powerpoint/2010/main" val="3923680760"/>
              </p:ext>
            </p:extLst>
          </p:nvPr>
        </p:nvGraphicFramePr>
        <p:xfrm>
          <a:off x="247652" y="2319511"/>
          <a:ext cx="8639482" cy="1663395"/>
        </p:xfrm>
        <a:graphic>
          <a:graphicData uri="http://schemas.openxmlformats.org/drawingml/2006/table">
            <a:tbl>
              <a:tblPr>
                <a:noFill/>
              </a:tblPr>
              <a:tblGrid>
                <a:gridCol w="1221684">
                  <a:extLst>
                    <a:ext uri="{9D8B030D-6E8A-4147-A177-3AD203B41FA5}">
                      <a16:colId xmlns:a16="http://schemas.microsoft.com/office/drawing/2014/main" val="20000"/>
                    </a:ext>
                  </a:extLst>
                </a:gridCol>
                <a:gridCol w="3293383">
                  <a:extLst>
                    <a:ext uri="{9D8B030D-6E8A-4147-A177-3AD203B41FA5}">
                      <a16:colId xmlns:a16="http://schemas.microsoft.com/office/drawing/2014/main" val="20001"/>
                    </a:ext>
                  </a:extLst>
                </a:gridCol>
                <a:gridCol w="1196633">
                  <a:extLst>
                    <a:ext uri="{9D8B030D-6E8A-4147-A177-3AD203B41FA5}">
                      <a16:colId xmlns:a16="http://schemas.microsoft.com/office/drawing/2014/main" val="20002"/>
                    </a:ext>
                  </a:extLst>
                </a:gridCol>
                <a:gridCol w="1306897">
                  <a:extLst>
                    <a:ext uri="{9D8B030D-6E8A-4147-A177-3AD203B41FA5}">
                      <a16:colId xmlns:a16="http://schemas.microsoft.com/office/drawing/2014/main" val="20003"/>
                    </a:ext>
                  </a:extLst>
                </a:gridCol>
                <a:gridCol w="1620885">
                  <a:extLst>
                    <a:ext uri="{9D8B030D-6E8A-4147-A177-3AD203B41FA5}">
                      <a16:colId xmlns:a16="http://schemas.microsoft.com/office/drawing/2014/main" val="20004"/>
                    </a:ext>
                  </a:extLst>
                </a:gridCol>
              </a:tblGrid>
              <a:tr h="357925">
                <a:tc>
                  <a:txBody>
                    <a:bodyPr/>
                    <a:lstStyle/>
                    <a:p>
                      <a:pPr marL="0" marR="0" lvl="0" indent="0" algn="ctr" rtl="0">
                        <a:spcBef>
                          <a:spcPts val="0"/>
                        </a:spcBef>
                        <a:buSzPct val="25000"/>
                        <a:buNone/>
                      </a:pPr>
                      <a:r>
                        <a:rPr lang="en-US" sz="1800" b="1" u="none" strike="noStrike" cap="none" dirty="0">
                          <a:solidFill>
                            <a:schemeClr val="lt1"/>
                          </a:solidFill>
                        </a:rPr>
                        <a:t>Title</a:t>
                      </a: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800" b="1" u="none" strike="noStrike" cap="none" dirty="0">
                          <a:solidFill>
                            <a:schemeClr val="lt1"/>
                          </a:solidFill>
                        </a:rPr>
                        <a:t>Description</a:t>
                      </a: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800" b="1" u="none" strike="noStrike" cap="none" dirty="0" smtClean="0">
                          <a:solidFill>
                            <a:schemeClr val="lt1"/>
                          </a:solidFill>
                        </a:rPr>
                        <a:t>Status</a:t>
                      </a:r>
                      <a:endParaRPr lang="en-US" sz="1800" b="1" u="none" strike="noStrike" cap="none" dirty="0">
                        <a:solidFill>
                          <a:schemeClr val="lt1"/>
                        </a:solidFill>
                      </a:endParaRP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800" b="1" u="none" strike="noStrike" cap="none" dirty="0" smtClean="0">
                          <a:solidFill>
                            <a:schemeClr val="lt1"/>
                          </a:solidFill>
                        </a:rPr>
                        <a:t>Planned Mitigation</a:t>
                      </a:r>
                      <a:endParaRPr lang="en-US" sz="1800" b="1" u="none" strike="noStrike" cap="none" dirty="0">
                        <a:solidFill>
                          <a:schemeClr val="lt1"/>
                        </a:solidFill>
                      </a:endParaRPr>
                    </a:p>
                  </a:txBody>
                  <a:tcPr marL="5825" marR="5825" marT="5825" marB="0" anchor="ctr">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800" b="1" u="none" strike="noStrike" cap="none" dirty="0" smtClean="0">
                          <a:solidFill>
                            <a:schemeClr val="lt1"/>
                          </a:solidFill>
                        </a:rPr>
                        <a:t>Current Status</a:t>
                      </a:r>
                      <a:endParaRPr lang="en-US" sz="1800" b="1" u="none" strike="noStrike" cap="none" dirty="0">
                        <a:solidFill>
                          <a:schemeClr val="lt1"/>
                        </a:solidFill>
                      </a:endParaRPr>
                    </a:p>
                  </a:txBody>
                  <a:tcPr marL="5825" marR="5825" marT="5825" marB="0" anchor="ctr">
                    <a:lnL w="12700" cap="flat" cmpd="sng" algn="ctr">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38018">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1" dirty="0" smtClean="0">
                          <a:solidFill>
                            <a:srgbClr val="000000"/>
                          </a:solidFill>
                        </a:rPr>
                        <a:t>WR3207</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1" dirty="0" smtClean="0"/>
                        <a:t>SST DQF appears to be incorrect</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800" b="1" dirty="0" err="1">
                          <a:solidFill>
                            <a:srgbClr val="000000"/>
                          </a:solidFill>
                        </a:rPr>
                        <a:t>In_Work</a:t>
                      </a:r>
                      <a:endParaRPr lang="en-US" sz="1800" b="1"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800" b="1" dirty="0">
                          <a:solidFill>
                            <a:srgbClr val="000000"/>
                          </a:solidFill>
                        </a:rPr>
                        <a:t>DO.06</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1" dirty="0" smtClean="0">
                          <a:solidFill>
                            <a:schemeClr val="tx1"/>
                          </a:solidFill>
                        </a:rPr>
                        <a:t>Partially resolved</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89725">
                <a:tc>
                  <a:txBody>
                    <a:bodyPr/>
                    <a:lstStyle/>
                    <a:p>
                      <a:pPr marL="0" marR="0" lvl="0" indent="0" algn="ctr" rtl="0">
                        <a:spcBef>
                          <a:spcPts val="0"/>
                        </a:spcBef>
                        <a:buSzPct val="25000"/>
                        <a:buNone/>
                      </a:pPr>
                      <a:r>
                        <a:rPr lang="en-US" sz="1800" b="1" dirty="0" smtClean="0">
                          <a:solidFill>
                            <a:srgbClr val="000000"/>
                          </a:solidFill>
                        </a:rPr>
                        <a:t>ADR269 (WR4214)</a:t>
                      </a:r>
                      <a:endParaRPr lang="en-US" sz="1800" b="1"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800" b="1" dirty="0"/>
                        <a:t>Anomalies in SST Product</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800" b="1" dirty="0" err="1">
                          <a:solidFill>
                            <a:srgbClr val="000000"/>
                          </a:solidFill>
                        </a:rPr>
                        <a:t>In_Work</a:t>
                      </a:r>
                      <a:endParaRPr lang="en-US" sz="1800" b="1"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800" b="1" dirty="0">
                          <a:solidFill>
                            <a:srgbClr val="000000"/>
                          </a:solidFill>
                        </a:rPr>
                        <a:t>DO.06</a:t>
                      </a: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1" dirty="0" smtClean="0">
                          <a:solidFill>
                            <a:schemeClr val="tx1"/>
                          </a:solidFill>
                        </a:rPr>
                        <a:t>Partially</a:t>
                      </a:r>
                      <a:r>
                        <a:rPr lang="en-US" sz="1800" b="1" baseline="0" dirty="0" smtClean="0">
                          <a:solidFill>
                            <a:schemeClr val="tx1"/>
                          </a:solidFill>
                        </a:rPr>
                        <a:t> resolved</a:t>
                      </a:r>
                      <a:endParaRPr lang="en-US" sz="1800" b="1" dirty="0" smtClean="0">
                        <a:solidFill>
                          <a:schemeClr val="tx1"/>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Tree>
    <p:extLst>
      <p:ext uri="{BB962C8B-B14F-4D97-AF65-F5344CB8AC3E}">
        <p14:creationId xmlns:p14="http://schemas.microsoft.com/office/powerpoint/2010/main" val="2351221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chemeClr val="lt1"/>
              </a:solidFill>
              <a:latin typeface="Calibri"/>
              <a:ea typeface="Calibri"/>
              <a:cs typeface="Calibri"/>
              <a:sym typeface="Calibri"/>
            </a:endParaRPr>
          </a:p>
        </p:txBody>
      </p:sp>
      <p:sp>
        <p:nvSpPr>
          <p:cNvPr id="5" name="Date Placeholder 4"/>
          <p:cNvSpPr>
            <a:spLocks noGrp="1"/>
          </p:cNvSpPr>
          <p:nvPr>
            <p:ph type="dt" idx="10"/>
          </p:nvPr>
        </p:nvSpPr>
        <p:spPr/>
        <p:txBody>
          <a:bodyPr/>
          <a:lstStyle/>
          <a:p>
            <a:r>
              <a:rPr lang="en-US" smtClean="0"/>
              <a:t>11/21/2022</a:t>
            </a:r>
            <a:endParaRPr lang="en-US"/>
          </a:p>
        </p:txBody>
      </p:sp>
      <p:sp>
        <p:nvSpPr>
          <p:cNvPr id="6" name="Footer Placeholder 5"/>
          <p:cNvSpPr>
            <a:spLocks noGrp="1"/>
          </p:cNvSpPr>
          <p:nvPr>
            <p:ph type="ftr" idx="11"/>
          </p:nvPr>
        </p:nvSpPr>
        <p:spPr/>
        <p:txBody>
          <a:bodyPr/>
          <a:lstStyle/>
          <a:p>
            <a:r>
              <a:rPr lang="en-US" smtClean="0"/>
              <a:t>G18 SST Provisional Review</a:t>
            </a:r>
            <a:endParaRPr lang="en-US"/>
          </a:p>
        </p:txBody>
      </p:sp>
      <p:sp>
        <p:nvSpPr>
          <p:cNvPr id="9" name="Rectangle 19"/>
          <p:cNvSpPr>
            <a:spLocks noChangeArrowheads="1"/>
          </p:cNvSpPr>
          <p:nvPr/>
        </p:nvSpPr>
        <p:spPr bwMode="auto">
          <a:xfrm>
            <a:off x="554804" y="2512874"/>
            <a:ext cx="8352890" cy="1200329"/>
          </a:xfrm>
          <a:prstGeom prst="rect">
            <a:avLst/>
          </a:prstGeom>
          <a:noFill/>
          <a:ln w="9525">
            <a:noFill/>
            <a:miter lim="800000"/>
            <a:headEnd/>
            <a:tailEnd/>
          </a:ln>
        </p:spPr>
        <p:txBody>
          <a:bodyPr wrap="square">
            <a:spAutoFit/>
          </a:bodyPr>
          <a:lstStyle/>
          <a:p>
            <a:pPr algn="ctr"/>
            <a:r>
              <a:rPr lang="en-US" sz="3600" b="1" dirty="0" smtClean="0">
                <a:solidFill>
                  <a:schemeClr val="bg1"/>
                </a:solidFill>
              </a:rPr>
              <a:t>G18 Provisional </a:t>
            </a:r>
          </a:p>
          <a:p>
            <a:pPr algn="ctr"/>
            <a:r>
              <a:rPr lang="en-US" sz="3600" b="1" dirty="0" smtClean="0">
                <a:solidFill>
                  <a:schemeClr val="bg1"/>
                </a:solidFill>
              </a:rPr>
              <a:t>Maturity Assessment</a:t>
            </a:r>
          </a:p>
        </p:txBody>
      </p:sp>
    </p:spTree>
    <p:extLst>
      <p:ext uri="{BB962C8B-B14F-4D97-AF65-F5344CB8AC3E}">
        <p14:creationId xmlns:p14="http://schemas.microsoft.com/office/powerpoint/2010/main" val="818485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14</a:t>
            </a:fld>
            <a:endParaRPr lang="en-US" sz="1200">
              <a:solidFill>
                <a:schemeClr val="lt1"/>
              </a:solidFill>
              <a:latin typeface="Calibri"/>
              <a:ea typeface="Calibri"/>
              <a:cs typeface="Calibri"/>
              <a:sym typeface="Calibri"/>
            </a:endParaRPr>
          </a:p>
        </p:txBody>
      </p:sp>
      <p:sp>
        <p:nvSpPr>
          <p:cNvPr id="3" name="Shape 510"/>
          <p:cNvSpPr txBox="1">
            <a:spLocks/>
          </p:cNvSpPr>
          <p:nvPr/>
        </p:nvSpPr>
        <p:spPr>
          <a:xfrm>
            <a:off x="457200" y="51240"/>
            <a:ext cx="8229600" cy="1143001"/>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Definition</a:t>
            </a:r>
            <a:r>
              <a:rPr kumimoji="0" lang="en-US" sz="3200" b="1" i="0" u="none" strike="noStrike" kern="0" cap="none" spc="0" normalizeH="0" noProof="0" dirty="0" smtClean="0">
                <a:ln>
                  <a:noFill/>
                </a:ln>
                <a:solidFill>
                  <a:schemeClr val="lt1"/>
                </a:solidFill>
                <a:effectLst/>
                <a:uLnTx/>
                <a:uFillTx/>
                <a:latin typeface="Calibri" panose="020F0502020204030204" pitchFamily="34" charset="0"/>
                <a:ea typeface="Calibri"/>
                <a:cs typeface="Calibri"/>
                <a:sym typeface="Calibri"/>
              </a:rPr>
              <a:t> of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Provisional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200" b="1" dirty="0" smtClean="0">
                <a:solidFill>
                  <a:schemeClr val="lt1"/>
                </a:solidFill>
                <a:latin typeface="Calibri" panose="020F0502020204030204" pitchFamily="34" charset="0"/>
                <a:ea typeface="Calibri"/>
                <a:cs typeface="Calibri"/>
                <a:sym typeface="Calibri"/>
              </a:rPr>
              <a:t>From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SST RIMP</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4" name="Shape 511"/>
          <p:cNvSpPr txBox="1">
            <a:spLocks/>
          </p:cNvSpPr>
          <p:nvPr/>
        </p:nvSpPr>
        <p:spPr>
          <a:xfrm>
            <a:off x="914399" y="1238539"/>
            <a:ext cx="7905751" cy="5117812"/>
          </a:xfrm>
          <a:prstGeom prst="rect">
            <a:avLst/>
          </a:prstGeom>
          <a:noFill/>
          <a:ln>
            <a:noFill/>
          </a:ln>
        </p:spPr>
        <p:txBody>
          <a:bodyPr lIns="91425" tIns="45700" rIns="91425" bIns="45700" anchor="t" anchorCtr="0">
            <a:noAutofit/>
          </a:bodyPr>
          <a:lstStyle/>
          <a:p>
            <a:pPr marL="285750" indent="-285750">
              <a:spcBef>
                <a:spcPts val="1200"/>
              </a:spcBef>
              <a:buSzPct val="100000"/>
              <a:buFont typeface="Arial" pitchFamily="34" charset="0"/>
              <a:buChar char="•"/>
              <a:defRPr/>
            </a:pPr>
            <a:r>
              <a:rPr lang="en-US" sz="1600" b="1" dirty="0" smtClean="0">
                <a:solidFill>
                  <a:srgbClr val="FFFF00"/>
                </a:solidFill>
              </a:rPr>
              <a:t>Activities</a:t>
            </a:r>
          </a:p>
          <a:p>
            <a:pPr marL="571500" lvl="8" indent="-228600">
              <a:spcBef>
                <a:spcPts val="600"/>
              </a:spcBef>
              <a:buClr>
                <a:schemeClr val="bg1"/>
              </a:buClr>
              <a:buSzPct val="100000"/>
              <a:buFontTx/>
              <a:buChar char="-"/>
              <a:defRPr/>
            </a:pPr>
            <a:r>
              <a:rPr lang="en-US" sz="1600" dirty="0" smtClean="0">
                <a:solidFill>
                  <a:schemeClr val="bg1"/>
                </a:solidFill>
                <a:latin typeface="+mn-lt"/>
              </a:rPr>
              <a:t>VAL and QA ongoing. General research community encouraged to participate</a:t>
            </a:r>
          </a:p>
          <a:p>
            <a:pPr marL="571500" lvl="8" indent="-228600">
              <a:spcBef>
                <a:spcPts val="600"/>
              </a:spcBef>
              <a:buClr>
                <a:schemeClr val="bg1"/>
              </a:buClr>
              <a:buSzPct val="100000"/>
              <a:buFontTx/>
              <a:buChar char="-"/>
              <a:defRPr/>
            </a:pPr>
            <a:r>
              <a:rPr lang="en-US" sz="1600" dirty="0" smtClean="0">
                <a:solidFill>
                  <a:schemeClr val="bg1"/>
                </a:solidFill>
                <a:latin typeface="+mn-lt"/>
              </a:rPr>
              <a:t>Severe algorithm anomalies identified &amp; under analyses. Solution to anomalies are in development/testing</a:t>
            </a:r>
          </a:p>
          <a:p>
            <a:pPr marL="571500" lvl="8" indent="-228600">
              <a:spcBef>
                <a:spcPts val="600"/>
              </a:spcBef>
              <a:buClr>
                <a:schemeClr val="bg1"/>
              </a:buClr>
              <a:buSzPct val="100000"/>
              <a:buFontTx/>
              <a:buChar char="-"/>
              <a:defRPr/>
            </a:pPr>
            <a:r>
              <a:rPr lang="en-US" sz="1600" dirty="0" smtClean="0">
                <a:solidFill>
                  <a:schemeClr val="bg1"/>
                </a:solidFill>
                <a:latin typeface="+mn-lt"/>
              </a:rPr>
              <a:t>Incremental product improvements may still be occurring</a:t>
            </a:r>
          </a:p>
          <a:p>
            <a:pPr marL="571500" lvl="8" indent="-228600">
              <a:spcBef>
                <a:spcPts val="600"/>
              </a:spcBef>
              <a:buClr>
                <a:schemeClr val="bg1"/>
              </a:buClr>
              <a:buSzPct val="100000"/>
              <a:buFontTx/>
              <a:buChar char="-"/>
              <a:defRPr/>
            </a:pPr>
            <a:r>
              <a:rPr lang="en-US" sz="1600" dirty="0" smtClean="0">
                <a:solidFill>
                  <a:schemeClr val="bg1"/>
                </a:solidFill>
                <a:latin typeface="+mn-lt"/>
              </a:rPr>
              <a:t>Users engaged in the customer forums. Users’ feedback is assessed</a:t>
            </a:r>
          </a:p>
          <a:p>
            <a:pPr marL="571500" lvl="8" indent="-228600">
              <a:spcBef>
                <a:spcPts val="600"/>
              </a:spcBef>
              <a:buSzPct val="100000"/>
              <a:buFontTx/>
              <a:buChar char="-"/>
              <a:defRPr/>
            </a:pPr>
            <a:endParaRPr lang="en-US" sz="800" dirty="0" smtClean="0">
              <a:solidFill>
                <a:schemeClr val="bg1"/>
              </a:solidFill>
              <a:latin typeface="+mn-lt"/>
            </a:endParaRPr>
          </a:p>
          <a:p>
            <a:pPr marL="285750" indent="-285750">
              <a:spcBef>
                <a:spcPts val="1200"/>
              </a:spcBef>
              <a:buSzPct val="100000"/>
              <a:buFont typeface="Arial" pitchFamily="34" charset="0"/>
              <a:buChar char="•"/>
              <a:defRPr/>
            </a:pPr>
            <a:r>
              <a:rPr lang="en-US" sz="1600" b="1" dirty="0" smtClean="0">
                <a:solidFill>
                  <a:srgbClr val="FFFF00"/>
                </a:solidFill>
              </a:rPr>
              <a:t>End State</a:t>
            </a:r>
            <a:r>
              <a:rPr lang="en-US" sz="1600" dirty="0" smtClean="0">
                <a:solidFill>
                  <a:srgbClr val="FFFF00"/>
                </a:solidFill>
              </a:rPr>
              <a:t> </a:t>
            </a:r>
          </a:p>
          <a:p>
            <a:pPr marL="576263" lvl="1" indent="-347663">
              <a:spcBef>
                <a:spcPts val="600"/>
              </a:spcBef>
              <a:buClr>
                <a:schemeClr val="bg1"/>
              </a:buClr>
              <a:buFont typeface="Wingdings" pitchFamily="-84" charset="2"/>
              <a:buChar char="ü"/>
            </a:pPr>
            <a:r>
              <a:rPr lang="en-US" sz="1600" dirty="0" smtClean="0">
                <a:solidFill>
                  <a:schemeClr val="bg1"/>
                </a:solidFill>
                <a:latin typeface="+mn-lt"/>
              </a:rPr>
              <a:t>Product performance demonstrated through analysis of a large, but still (seasonally, regionally, etc.) limited, number of independent measurements</a:t>
            </a:r>
          </a:p>
          <a:p>
            <a:pPr marL="576263" lvl="1" indent="-347663">
              <a:spcBef>
                <a:spcPts val="600"/>
              </a:spcBef>
              <a:buClr>
                <a:schemeClr val="bg1"/>
              </a:buClr>
              <a:buFont typeface="Wingdings" pitchFamily="-84" charset="2"/>
              <a:buChar char="ü"/>
            </a:pPr>
            <a:r>
              <a:rPr lang="en-US" sz="1600" dirty="0" smtClean="0">
                <a:solidFill>
                  <a:schemeClr val="bg1"/>
                </a:solidFill>
                <a:latin typeface="+mn-lt"/>
              </a:rPr>
              <a:t>Analyses are sufficient for limited qualitative determination of product fitness-for-purpose</a:t>
            </a:r>
          </a:p>
          <a:p>
            <a:pPr marL="576263" lvl="1" indent="-347663">
              <a:spcBef>
                <a:spcPts val="600"/>
              </a:spcBef>
              <a:buClr>
                <a:schemeClr val="bg1"/>
              </a:buClr>
              <a:buFont typeface="Wingdings" pitchFamily="-84" charset="2"/>
              <a:buChar char="ü"/>
            </a:pPr>
            <a:r>
              <a:rPr lang="en-US" sz="1600" dirty="0" smtClean="0">
                <a:solidFill>
                  <a:schemeClr val="bg1"/>
                </a:solidFill>
                <a:latin typeface="+mn-lt"/>
              </a:rPr>
              <a:t>Documentation of product performance exists &amp; includes remediation strategies for all anomalies &amp; weaknesses</a:t>
            </a:r>
            <a:endParaRPr lang="en-US" sz="1600" dirty="0">
              <a:solidFill>
                <a:schemeClr val="bg1"/>
              </a:solidFill>
              <a:latin typeface="+mn-lt"/>
            </a:endParaRPr>
          </a:p>
          <a:p>
            <a:pPr marL="576263" lvl="1" indent="-347663">
              <a:spcBef>
                <a:spcPts val="600"/>
              </a:spcBef>
              <a:buClr>
                <a:schemeClr val="bg1"/>
              </a:buClr>
              <a:buFont typeface="Wingdings" pitchFamily="-84" charset="2"/>
              <a:buChar char="ü"/>
            </a:pPr>
            <a:r>
              <a:rPr lang="en-US" sz="1600" dirty="0" smtClean="0">
                <a:solidFill>
                  <a:schemeClr val="bg1"/>
                </a:solidFill>
                <a:latin typeface="+mn-lt"/>
              </a:rPr>
              <a:t>Analyses are sufficient to communicate product performance to users relative to expectations</a:t>
            </a:r>
          </a:p>
          <a:p>
            <a:pPr marL="576263" lvl="1" indent="-347663">
              <a:spcBef>
                <a:spcPts val="600"/>
              </a:spcBef>
              <a:buClr>
                <a:schemeClr val="bg1"/>
              </a:buClr>
              <a:buFont typeface="Wingdings" pitchFamily="-84" charset="2"/>
              <a:buChar char="ü"/>
            </a:pPr>
            <a:r>
              <a:rPr lang="en-US" sz="1600" baseline="0" dirty="0" smtClean="0">
                <a:solidFill>
                  <a:schemeClr val="bg1"/>
                </a:solidFill>
                <a:latin typeface="+mn-lt"/>
              </a:rPr>
              <a:t>Product is ready for test operational use / </a:t>
            </a:r>
            <a:r>
              <a:rPr kumimoji="0" lang="en-US" sz="1600" b="0" i="0" u="none" strike="noStrike" kern="0" cap="none" spc="0" normalizeH="0" noProof="0" dirty="0" smtClean="0">
                <a:ln>
                  <a:noFill/>
                </a:ln>
                <a:solidFill>
                  <a:schemeClr val="bg1"/>
                </a:solidFill>
                <a:effectLst/>
                <a:uLnTx/>
                <a:uFillTx/>
                <a:latin typeface="+mn-lt"/>
                <a:sym typeface="Arial"/>
              </a:rPr>
              <a:t>comprehensive Cal/Val / optimization</a:t>
            </a:r>
            <a:endParaRPr kumimoji="0" lang="en-US" b="0" i="0" u="none" strike="noStrike" kern="0" cap="none" spc="0" normalizeH="0" baseline="0" noProof="0" dirty="0" smtClean="0">
              <a:ln>
                <a:noFill/>
              </a:ln>
              <a:solidFill>
                <a:schemeClr val="bg1"/>
              </a:solidFill>
              <a:effectLst/>
              <a:uLnTx/>
              <a:uFillTx/>
              <a:latin typeface="+mn-lt"/>
              <a:sym typeface="Arial"/>
            </a:endParaRPr>
          </a:p>
        </p:txBody>
      </p:sp>
      <p:sp>
        <p:nvSpPr>
          <p:cNvPr id="5" name="Date Placeholder 4"/>
          <p:cNvSpPr>
            <a:spLocks noGrp="1"/>
          </p:cNvSpPr>
          <p:nvPr>
            <p:ph type="dt" idx="10"/>
          </p:nvPr>
        </p:nvSpPr>
        <p:spPr/>
        <p:txBody>
          <a:bodyPr/>
          <a:lstStyle/>
          <a:p>
            <a:r>
              <a:rPr lang="en-US" smtClean="0"/>
              <a:t>11/21/2022</a:t>
            </a:r>
            <a:endParaRPr lang="en-US"/>
          </a:p>
        </p:txBody>
      </p:sp>
      <p:sp>
        <p:nvSpPr>
          <p:cNvPr id="6" name="Footer Placeholder 5"/>
          <p:cNvSpPr>
            <a:spLocks noGrp="1"/>
          </p:cNvSpPr>
          <p:nvPr>
            <p:ph type="ftr" idx="11"/>
          </p:nvPr>
        </p:nvSpPr>
        <p:spPr/>
        <p:txBody>
          <a:bodyPr/>
          <a:lstStyle/>
          <a:p>
            <a:r>
              <a:rPr lang="en-US" smtClean="0"/>
              <a:t>G18 SST Provisional Review</a:t>
            </a:r>
            <a:endParaRPr lang="en-US"/>
          </a:p>
        </p:txBody>
      </p:sp>
    </p:spTree>
    <p:extLst>
      <p:ext uri="{BB962C8B-B14F-4D97-AF65-F5344CB8AC3E}">
        <p14:creationId xmlns:p14="http://schemas.microsoft.com/office/powerpoint/2010/main" val="688704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Shape 490"/>
          <p:cNvSpPr txBox="1">
            <a:spLocks noGrp="1"/>
          </p:cNvSpPr>
          <p:nvPr>
            <p:ph type="body" idx="1"/>
          </p:nvPr>
        </p:nvSpPr>
        <p:spPr>
          <a:xfrm>
            <a:off x="457200" y="1397492"/>
            <a:ext cx="8077200" cy="3608262"/>
          </a:xfrm>
          <a:prstGeom prst="rect">
            <a:avLst/>
          </a:prstGeom>
        </p:spPr>
        <p:txBody>
          <a:bodyPr spcFirstLastPara="1" wrap="square" lIns="91425" tIns="91425" rIns="91425" bIns="91425" anchor="t" anchorCtr="0">
            <a:noAutofit/>
          </a:bodyPr>
          <a:lstStyle/>
          <a:p>
            <a:pPr lvl="0" indent="-342900">
              <a:lnSpc>
                <a:spcPct val="115000"/>
              </a:lnSpc>
              <a:spcBef>
                <a:spcPts val="1200"/>
              </a:spcBef>
              <a:buSzPts val="1800"/>
              <a:buFont typeface="Calibri"/>
              <a:buChar char="•"/>
            </a:pPr>
            <a:r>
              <a:rPr lang="en-US" sz="2000" dirty="0" smtClean="0"/>
              <a:t>Assess Accuracy &amp; Precision </a:t>
            </a:r>
            <a:r>
              <a:rPr lang="en-US" sz="2000" dirty="0"/>
              <a:t>of the </a:t>
            </a:r>
            <a:r>
              <a:rPr lang="en-US" sz="2000" dirty="0" smtClean="0"/>
              <a:t>SST </a:t>
            </a:r>
            <a:r>
              <a:rPr lang="en-US" sz="2000" dirty="0"/>
              <a:t>product </a:t>
            </a:r>
            <a:r>
              <a:rPr lang="en-US" sz="2000" dirty="0" smtClean="0"/>
              <a:t>over </a:t>
            </a:r>
            <a:r>
              <a:rPr lang="en-US" sz="2000" dirty="0"/>
              <a:t>a </a:t>
            </a:r>
            <a:r>
              <a:rPr lang="en-US" sz="2000" dirty="0" smtClean="0"/>
              <a:t>large/wide </a:t>
            </a:r>
            <a:r>
              <a:rPr lang="en-US" sz="2000" dirty="0"/>
              <a:t>range </a:t>
            </a:r>
            <a:r>
              <a:rPr lang="en-US" sz="2000" dirty="0" smtClean="0"/>
              <a:t>of </a:t>
            </a:r>
            <a:r>
              <a:rPr lang="en-US" sz="2000" dirty="0"/>
              <a:t>representative </a:t>
            </a:r>
            <a:r>
              <a:rPr lang="en-US" sz="2000" dirty="0" smtClean="0"/>
              <a:t>conditions, which may still be limited seasonally</a:t>
            </a:r>
            <a:endParaRPr sz="2000" dirty="0"/>
          </a:p>
          <a:p>
            <a:pPr lvl="0" indent="-342900">
              <a:lnSpc>
                <a:spcPct val="115000"/>
              </a:lnSpc>
              <a:spcBef>
                <a:spcPts val="1200"/>
              </a:spcBef>
              <a:buSzPts val="1800"/>
              <a:buFont typeface="Calibri"/>
              <a:buChar char="•"/>
            </a:pPr>
            <a:r>
              <a:rPr lang="en-US" sz="2000" dirty="0" smtClean="0"/>
              <a:t>SST meets its </a:t>
            </a:r>
            <a:r>
              <a:rPr lang="en-US" sz="2000" dirty="0"/>
              <a:t>documented </a:t>
            </a:r>
            <a:r>
              <a:rPr lang="en-US" sz="2000" dirty="0" smtClean="0"/>
              <a:t>requirements (±3.1K mean bias, and 1K RMS wrt. </a:t>
            </a:r>
            <a:r>
              <a:rPr lang="en-US" sz="2000" i="1" dirty="0" smtClean="0"/>
              <a:t>in situ</a:t>
            </a:r>
            <a:r>
              <a:rPr lang="en-US" sz="2000" dirty="0" smtClean="0"/>
              <a:t> data)</a:t>
            </a:r>
            <a:r>
              <a:rPr lang="en-US" sz="2000" dirty="0" smtClean="0">
                <a:solidFill>
                  <a:srgbClr val="FFFF00"/>
                </a:solidFill>
              </a:rPr>
              <a:t> </a:t>
            </a:r>
            <a:r>
              <a:rPr lang="en-US" sz="2000" dirty="0" smtClean="0"/>
              <a:t>for view zenith angles ≤67º</a:t>
            </a:r>
            <a:endParaRPr sz="2000" dirty="0">
              <a:solidFill>
                <a:srgbClr val="FFFF00"/>
              </a:solidFill>
            </a:endParaRPr>
          </a:p>
          <a:p>
            <a:pPr marL="457200" lvl="0" indent="-342900" rtl="0">
              <a:lnSpc>
                <a:spcPct val="115000"/>
              </a:lnSpc>
              <a:spcBef>
                <a:spcPts val="1200"/>
              </a:spcBef>
              <a:spcAft>
                <a:spcPts val="0"/>
              </a:spcAft>
              <a:buSzPts val="1800"/>
              <a:buFont typeface="Calibri"/>
              <a:buChar char="•"/>
            </a:pPr>
            <a:r>
              <a:rPr lang="en-US" sz="2000" dirty="0"/>
              <a:t>Remediation strategies are in place for known </a:t>
            </a:r>
            <a:r>
              <a:rPr lang="en-US" sz="2000" dirty="0" smtClean="0"/>
              <a:t>issues</a:t>
            </a:r>
            <a:endParaRPr sz="2000" dirty="0"/>
          </a:p>
          <a:p>
            <a:pPr marL="457200" lvl="0" indent="-342900" rtl="0">
              <a:lnSpc>
                <a:spcPct val="115000"/>
              </a:lnSpc>
              <a:spcBef>
                <a:spcPts val="1200"/>
              </a:spcBef>
              <a:spcAft>
                <a:spcPts val="0"/>
              </a:spcAft>
              <a:buSzPts val="1800"/>
              <a:buFont typeface="Calibri"/>
              <a:buChar char="•"/>
            </a:pPr>
            <a:r>
              <a:rPr lang="en-US" sz="2000" dirty="0"/>
              <a:t>Product is ready for </a:t>
            </a:r>
            <a:r>
              <a:rPr lang="en-US" sz="2000" dirty="0" smtClean="0"/>
              <a:t>evaluation for potential </a:t>
            </a:r>
            <a:r>
              <a:rPr lang="en-US" sz="2000" dirty="0"/>
              <a:t>operational </a:t>
            </a:r>
            <a:r>
              <a:rPr lang="en-US" sz="2000" dirty="0" smtClean="0"/>
              <a:t>use </a:t>
            </a:r>
            <a:r>
              <a:rPr lang="en-US" sz="2000" dirty="0"/>
              <a:t>and for </a:t>
            </a:r>
            <a:r>
              <a:rPr lang="en-US" sz="2000" dirty="0" smtClean="0"/>
              <a:t>potential use </a:t>
            </a:r>
            <a:r>
              <a:rPr lang="en-US" sz="2000" dirty="0"/>
              <a:t>in scientific </a:t>
            </a:r>
            <a:r>
              <a:rPr lang="en-US" sz="2000" dirty="0" smtClean="0"/>
              <a:t>publications</a:t>
            </a:r>
          </a:p>
        </p:txBody>
      </p:sp>
      <p:sp>
        <p:nvSpPr>
          <p:cNvPr id="491" name="Shape 49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chemeClr val="lt1"/>
              </a:buClr>
              <a:buSzPts val="300"/>
              <a:buFont typeface="Calibri"/>
              <a:buNone/>
            </a:pPr>
            <a:fld id="{00000000-1234-1234-1234-123412341234}" type="slidenum">
              <a:rPr lang="en-US"/>
              <a:t>15</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510"/>
          <p:cNvSpPr txBox="1">
            <a:spLocks/>
          </p:cNvSpPr>
          <p:nvPr/>
        </p:nvSpPr>
        <p:spPr>
          <a:xfrm>
            <a:off x="457200" y="51240"/>
            <a:ext cx="8229600" cy="1143001"/>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200" b="1" dirty="0" smtClean="0">
                <a:solidFill>
                  <a:schemeClr val="lt1"/>
                </a:solidFill>
                <a:latin typeface="Calibri" panose="020F0502020204030204" pitchFamily="34" charset="0"/>
                <a:ea typeface="Calibri"/>
                <a:cs typeface="Calibri"/>
                <a:sym typeface="Calibri"/>
              </a:rPr>
              <a:t>Specific Objectives</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200" b="1" dirty="0" smtClean="0">
                <a:solidFill>
                  <a:schemeClr val="lt1"/>
                </a:solidFill>
                <a:latin typeface="Calibri" panose="020F0502020204030204" pitchFamily="34" charset="0"/>
                <a:ea typeface="Calibri"/>
                <a:cs typeface="Calibri"/>
                <a:sym typeface="Calibri"/>
              </a:rPr>
              <a:t>of SST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Provisional Review</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alpha val="2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16</a:t>
            </a:fld>
            <a:endParaRPr lang="en-US" sz="1200" b="0" i="0" u="none" strike="noStrike" cap="none">
              <a:solidFill>
                <a:schemeClr val="lt1"/>
              </a:solidFill>
              <a:latin typeface="Calibri"/>
              <a:ea typeface="Calibri"/>
              <a:cs typeface="Calibri"/>
              <a:sym typeface="Calibri"/>
            </a:endParaRPr>
          </a:p>
        </p:txBody>
      </p:sp>
      <p:sp>
        <p:nvSpPr>
          <p:cNvPr id="5"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PLPT</a:t>
            </a:r>
            <a:r>
              <a:rPr kumimoji="0" lang="en-US" sz="3200" b="1" i="0" u="none" strike="noStrike" kern="0" cap="none" spc="0" normalizeH="0" noProof="0" dirty="0" smtClean="0">
                <a:ln>
                  <a:noFill/>
                </a:ln>
                <a:solidFill>
                  <a:schemeClr val="lt1"/>
                </a:solidFill>
                <a:effectLst/>
                <a:uLnTx/>
                <a:uFillTx/>
                <a:latin typeface="Calibri" panose="020F0502020204030204" pitchFamily="34" charset="0"/>
                <a:ea typeface="Calibri"/>
                <a:cs typeface="Calibri"/>
                <a:sym typeface="Calibri"/>
              </a:rPr>
              <a:t> Events: Provisional Maturity</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graphicFrame>
        <p:nvGraphicFramePr>
          <p:cNvPr id="6" name="Shape 107"/>
          <p:cNvGraphicFramePr/>
          <p:nvPr>
            <p:extLst>
              <p:ext uri="{D42A27DB-BD31-4B8C-83A1-F6EECF244321}">
                <p14:modId xmlns:p14="http://schemas.microsoft.com/office/powerpoint/2010/main" val="3092306075"/>
              </p:ext>
            </p:extLst>
          </p:nvPr>
        </p:nvGraphicFramePr>
        <p:xfrm>
          <a:off x="714959" y="2680495"/>
          <a:ext cx="7666825" cy="1620550"/>
        </p:xfrm>
        <a:graphic>
          <a:graphicData uri="http://schemas.openxmlformats.org/drawingml/2006/table">
            <a:tbl>
              <a:tblPr firstRow="1" bandRow="1">
                <a:noFill/>
              </a:tblPr>
              <a:tblGrid>
                <a:gridCol w="1527000">
                  <a:extLst>
                    <a:ext uri="{9D8B030D-6E8A-4147-A177-3AD203B41FA5}">
                      <a16:colId xmlns:a16="http://schemas.microsoft.com/office/drawing/2014/main" val="20000"/>
                    </a:ext>
                  </a:extLst>
                </a:gridCol>
                <a:gridCol w="2796766">
                  <a:extLst>
                    <a:ext uri="{9D8B030D-6E8A-4147-A177-3AD203B41FA5}">
                      <a16:colId xmlns:a16="http://schemas.microsoft.com/office/drawing/2014/main" val="20001"/>
                    </a:ext>
                  </a:extLst>
                </a:gridCol>
                <a:gridCol w="1249059">
                  <a:extLst>
                    <a:ext uri="{9D8B030D-6E8A-4147-A177-3AD203B41FA5}">
                      <a16:colId xmlns:a16="http://schemas.microsoft.com/office/drawing/2014/main" val="20002"/>
                    </a:ext>
                  </a:extLst>
                </a:gridCol>
                <a:gridCol w="981950">
                  <a:extLst>
                    <a:ext uri="{9D8B030D-6E8A-4147-A177-3AD203B41FA5}">
                      <a16:colId xmlns:a16="http://schemas.microsoft.com/office/drawing/2014/main" val="20003"/>
                    </a:ext>
                  </a:extLst>
                </a:gridCol>
                <a:gridCol w="1112050">
                  <a:extLst>
                    <a:ext uri="{9D8B030D-6E8A-4147-A177-3AD203B41FA5}">
                      <a16:colId xmlns:a16="http://schemas.microsoft.com/office/drawing/2014/main" val="20004"/>
                    </a:ext>
                  </a:extLst>
                </a:gridCol>
              </a:tblGrid>
              <a:tr h="370850">
                <a:tc>
                  <a:txBody>
                    <a:bodyPr/>
                    <a:lstStyle/>
                    <a:p>
                      <a:pPr marL="0" marR="0" lvl="0" indent="0" algn="ctr" rtl="0">
                        <a:spcBef>
                          <a:spcPts val="0"/>
                        </a:spcBef>
                        <a:buSzPct val="25000"/>
                        <a:buNone/>
                      </a:pPr>
                      <a:r>
                        <a:rPr lang="en-US" sz="1400" b="1" i="0" u="none" strike="noStrike" cap="none" dirty="0"/>
                        <a:t>PLPT ID</a:t>
                      </a:r>
                    </a:p>
                  </a:txBody>
                  <a:tcPr marL="91450" marR="91450" marT="45725" marB="45725" anchor="ctr">
                    <a:solidFill>
                      <a:schemeClr val="bg1">
                        <a:lumMod val="85000"/>
                      </a:schemeClr>
                    </a:solidFill>
                  </a:tcPr>
                </a:tc>
                <a:tc>
                  <a:txBody>
                    <a:bodyPr/>
                    <a:lstStyle/>
                    <a:p>
                      <a:pPr marL="0" marR="0" lvl="0" indent="0" algn="ctr" rtl="0">
                        <a:spcBef>
                          <a:spcPts val="0"/>
                        </a:spcBef>
                        <a:buSzPct val="25000"/>
                        <a:buNone/>
                      </a:pPr>
                      <a:r>
                        <a:rPr lang="en-US" sz="1400" b="1" i="0" u="none" strike="noStrike" cap="none" dirty="0"/>
                        <a:t>Descriptive Title</a:t>
                      </a:r>
                    </a:p>
                  </a:txBody>
                  <a:tcPr marL="91450" marR="91450" marT="45725" marB="45725" anchor="ctr">
                    <a:solidFill>
                      <a:schemeClr val="bg1">
                        <a:lumMod val="85000"/>
                      </a:schemeClr>
                    </a:solidFill>
                  </a:tcPr>
                </a:tc>
                <a:tc>
                  <a:txBody>
                    <a:bodyPr/>
                    <a:lstStyle/>
                    <a:p>
                      <a:pPr marL="0" marR="0" lvl="0" indent="0" algn="ctr" rtl="0">
                        <a:spcBef>
                          <a:spcPts val="0"/>
                        </a:spcBef>
                        <a:buSzPct val="25000"/>
                        <a:buNone/>
                      </a:pPr>
                      <a:r>
                        <a:rPr lang="en-US" sz="1400" b="1" i="0" u="none" strike="noStrike" cap="none" dirty="0"/>
                        <a:t>% Complete</a:t>
                      </a:r>
                    </a:p>
                  </a:txBody>
                  <a:tcPr marL="91450" marR="91450" marT="45725" marB="45725" anchor="ctr">
                    <a:solidFill>
                      <a:schemeClr val="bg1">
                        <a:lumMod val="85000"/>
                      </a:schemeClr>
                    </a:solidFill>
                  </a:tcPr>
                </a:tc>
                <a:tc>
                  <a:txBody>
                    <a:bodyPr/>
                    <a:lstStyle/>
                    <a:p>
                      <a:pPr marL="0" marR="0" lvl="0" indent="0" algn="ctr" rtl="0">
                        <a:spcBef>
                          <a:spcPts val="0"/>
                        </a:spcBef>
                        <a:buSzPct val="25000"/>
                        <a:buNone/>
                      </a:pPr>
                      <a:r>
                        <a:rPr lang="en-US" sz="1400" b="1" i="0" u="none" strike="noStrike" cap="none" dirty="0"/>
                        <a:t>Results</a:t>
                      </a:r>
                    </a:p>
                  </a:txBody>
                  <a:tcPr marL="91450" marR="91450" marT="45725" marB="45725" anchor="ctr">
                    <a:solidFill>
                      <a:schemeClr val="bg1">
                        <a:lumMod val="85000"/>
                      </a:schemeClr>
                    </a:solidFill>
                  </a:tcPr>
                </a:tc>
                <a:tc>
                  <a:txBody>
                    <a:bodyPr/>
                    <a:lstStyle/>
                    <a:p>
                      <a:pPr marL="0" marR="0" lvl="0" indent="0" algn="ctr" rtl="0">
                        <a:spcBef>
                          <a:spcPts val="0"/>
                        </a:spcBef>
                        <a:buSzPct val="25000"/>
                        <a:buNone/>
                      </a:pPr>
                      <a:r>
                        <a:rPr lang="en-US" sz="1400" b="1" i="0" u="none" strike="noStrike" cap="none" dirty="0"/>
                        <a:t>AWG POC</a:t>
                      </a:r>
                    </a:p>
                  </a:txBody>
                  <a:tcPr marL="91450" marR="91450" marT="45725" marB="45725" anchor="ctr">
                    <a:solidFill>
                      <a:schemeClr val="bg1">
                        <a:lumMod val="85000"/>
                      </a:schemeClr>
                    </a:solidFill>
                  </a:tcPr>
                </a:tc>
                <a:extLst>
                  <a:ext uri="{0D108BD9-81ED-4DB2-BD59-A6C34878D82A}">
                    <a16:rowId xmlns:a16="http://schemas.microsoft.com/office/drawing/2014/main" val="10000"/>
                  </a:ext>
                </a:extLst>
              </a:tr>
              <a:tr h="370850">
                <a:tc>
                  <a:txBody>
                    <a:bodyPr/>
                    <a:lstStyle/>
                    <a:p>
                      <a:pPr marL="0" marR="0" lvl="0" indent="0" algn="ctr" rtl="0">
                        <a:spcBef>
                          <a:spcPts val="0"/>
                        </a:spcBef>
                        <a:buSzPct val="25000"/>
                        <a:buNone/>
                      </a:pPr>
                      <a:r>
                        <a:rPr lang="en-US" sz="1400" b="0" i="0" u="none" strike="noStrike" cap="none" dirty="0" smtClean="0">
                          <a:solidFill>
                            <a:schemeClr val="tx1"/>
                          </a:solidFill>
                          <a:effectLst/>
                          <a:latin typeface="+mn-lt"/>
                          <a:ea typeface="+mn-ea"/>
                          <a:cs typeface="+mn-cs"/>
                          <a:sym typeface="Arial"/>
                        </a:rPr>
                        <a:t>ABI-FD_SST01</a:t>
                      </a:r>
                      <a:endParaRPr lang="en-US" sz="1200" u="none" strike="noStrike" cap="none" dirty="0"/>
                    </a:p>
                  </a:txBody>
                  <a:tcPr marL="91450" marR="91450" marT="45725" marB="45725" anchor="ctr">
                    <a:solidFill>
                      <a:schemeClr val="bg1"/>
                    </a:solidFill>
                  </a:tcPr>
                </a:tc>
                <a:tc>
                  <a:txBody>
                    <a:bodyPr/>
                    <a:lstStyle/>
                    <a:p>
                      <a:pPr marL="0" marR="0" lvl="0" indent="0" algn="l" rtl="0">
                        <a:lnSpc>
                          <a:spcPct val="100000"/>
                        </a:lnSpc>
                        <a:spcBef>
                          <a:spcPts val="0"/>
                        </a:spcBef>
                        <a:spcAft>
                          <a:spcPts val="0"/>
                        </a:spcAft>
                        <a:buClr>
                          <a:schemeClr val="dk1"/>
                        </a:buClr>
                        <a:buSzPct val="25000"/>
                        <a:buFont typeface="Arial" pitchFamily="34" charset="0"/>
                        <a:buNone/>
                      </a:pPr>
                      <a:r>
                        <a:rPr lang="en-US" sz="1400" b="0" i="0" u="none" strike="noStrike" cap="none" dirty="0" smtClean="0">
                          <a:solidFill>
                            <a:schemeClr val="tx1"/>
                          </a:solidFill>
                          <a:effectLst/>
                          <a:latin typeface="+mn-lt"/>
                          <a:ea typeface="+mn-ea"/>
                          <a:cs typeface="+mn-cs"/>
                          <a:sym typeface="Arial"/>
                        </a:rPr>
                        <a:t>Verify that SST product is generated at the required cadence for FD</a:t>
                      </a:r>
                      <a:endParaRPr lang="en-US" sz="1200" b="0" u="none" strike="noStrike" cap="none" dirty="0">
                        <a:solidFill>
                          <a:schemeClr val="dk1"/>
                        </a:solidFill>
                      </a:endParaRPr>
                    </a:p>
                  </a:txBody>
                  <a:tcPr marL="91450" marR="91450" marT="45725" marB="45725" anchor="ctr">
                    <a:solidFill>
                      <a:schemeClr val="bg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400" dirty="0" smtClean="0"/>
                        <a:t>100%</a:t>
                      </a:r>
                      <a:endParaRPr lang="en-US" sz="1400" dirty="0"/>
                    </a:p>
                  </a:txBody>
                  <a:tcPr marL="91450" marR="91450" marT="45725" marB="45725" anchor="ctr">
                    <a:solidFill>
                      <a:schemeClr val="bg1"/>
                    </a:solidFill>
                  </a:tcPr>
                </a:tc>
                <a:tc>
                  <a:txBody>
                    <a:bodyPr/>
                    <a:lstStyle/>
                    <a:p>
                      <a:pPr marL="0" marR="0" lvl="0" indent="0" algn="ctr" rtl="0">
                        <a:spcBef>
                          <a:spcPts val="0"/>
                        </a:spcBef>
                        <a:buSzPct val="25000"/>
                        <a:buNone/>
                      </a:pPr>
                      <a:r>
                        <a:rPr lang="en-US" sz="1400" dirty="0"/>
                        <a:t>Complete</a:t>
                      </a:r>
                    </a:p>
                  </a:txBody>
                  <a:tcPr marL="91450" marR="91450" marT="45725" marB="45725" anchor="ctr">
                    <a:solidFill>
                      <a:schemeClr val="bg1"/>
                    </a:solidFill>
                  </a:tcPr>
                </a:tc>
                <a:tc>
                  <a:txBody>
                    <a:bodyPr/>
                    <a:lstStyle/>
                    <a:p>
                      <a:pPr marL="0" marR="0" lvl="0" indent="0" algn="ctr" rtl="0">
                        <a:spcBef>
                          <a:spcPts val="0"/>
                        </a:spcBef>
                        <a:buSzPct val="25000"/>
                        <a:buNone/>
                      </a:pPr>
                      <a:r>
                        <a:rPr lang="en-US" sz="1400" u="none" strike="noStrike" cap="none" dirty="0" smtClean="0"/>
                        <a:t>Ignatov</a:t>
                      </a:r>
                      <a:endParaRPr lang="en-US" sz="1400" u="none" strike="noStrike" cap="none" dirty="0"/>
                    </a:p>
                  </a:txBody>
                  <a:tcPr marL="91450" marR="91450" marT="45725" marB="45725" anchor="ctr">
                    <a:solidFill>
                      <a:schemeClr val="bg1"/>
                    </a:solidFill>
                  </a:tcPr>
                </a:tc>
                <a:extLst>
                  <a:ext uri="{0D108BD9-81ED-4DB2-BD59-A6C34878D82A}">
                    <a16:rowId xmlns:a16="http://schemas.microsoft.com/office/drawing/2014/main" val="10001"/>
                  </a:ext>
                </a:extLst>
              </a:tr>
              <a:tr h="370850">
                <a:tc>
                  <a:txBody>
                    <a:bodyPr/>
                    <a:lstStyle/>
                    <a:p>
                      <a:pPr marL="0" marR="0" lvl="0" indent="0" algn="ctr" rtl="0">
                        <a:spcBef>
                          <a:spcPts val="0"/>
                        </a:spcBef>
                        <a:buSzPct val="25000"/>
                        <a:buNone/>
                      </a:pPr>
                      <a:r>
                        <a:rPr lang="en-US" sz="1400" b="0" i="0" u="none" strike="noStrike" cap="none" dirty="0" smtClean="0">
                          <a:solidFill>
                            <a:schemeClr val="tx1"/>
                          </a:solidFill>
                          <a:effectLst/>
                          <a:latin typeface="+mn-lt"/>
                          <a:ea typeface="+mn-ea"/>
                          <a:cs typeface="+mn-cs"/>
                          <a:sym typeface="Arial"/>
                        </a:rPr>
                        <a:t>ABI-FD_SST02</a:t>
                      </a:r>
                      <a:endParaRPr lang="en-US" sz="1200" u="none" strike="noStrike" cap="none" dirty="0"/>
                    </a:p>
                  </a:txBody>
                  <a:tcPr marL="91450" marR="91450" marT="45725" marB="45725" anchor="ctr">
                    <a:solidFill>
                      <a:schemeClr val="bg1"/>
                    </a:solidFill>
                  </a:tcPr>
                </a:tc>
                <a:tc>
                  <a:txBody>
                    <a:bodyPr/>
                    <a:lstStyle/>
                    <a:p>
                      <a:r>
                        <a:rPr lang="en-US" sz="1400" b="0" i="0" u="none" strike="noStrike" cap="none" dirty="0" smtClean="0">
                          <a:solidFill>
                            <a:schemeClr val="tx1"/>
                          </a:solidFill>
                          <a:effectLst/>
                          <a:latin typeface="+mn-lt"/>
                          <a:ea typeface="+mn-ea"/>
                          <a:cs typeface="+mn-cs"/>
                          <a:sym typeface="Arial"/>
                        </a:rPr>
                        <a:t>Assess the accuracy and precision of the SST product</a:t>
                      </a:r>
                      <a:endParaRPr lang="en-US" sz="1200" b="0" u="none" strike="noStrike" cap="none" dirty="0">
                        <a:solidFill>
                          <a:schemeClr val="dk1"/>
                        </a:solidFill>
                      </a:endParaRPr>
                    </a:p>
                  </a:txBody>
                  <a:tcPr marL="91450" marR="91450" marT="45725" marB="45725" anchor="ctr">
                    <a:solidFill>
                      <a:schemeClr val="bg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400" dirty="0" smtClean="0"/>
                        <a:t>100%</a:t>
                      </a:r>
                      <a:endParaRPr lang="en-US" sz="1400" dirty="0"/>
                    </a:p>
                  </a:txBody>
                  <a:tcPr marL="91450" marR="91450" marT="45725" marB="45725" anchor="ctr">
                    <a:solidFill>
                      <a:schemeClr val="bg1"/>
                    </a:solidFill>
                  </a:tcPr>
                </a:tc>
                <a:tc>
                  <a:txBody>
                    <a:bodyPr/>
                    <a:lstStyle/>
                    <a:p>
                      <a:pPr lvl="0" algn="ctr" rtl="0">
                        <a:spcBef>
                          <a:spcPts val="0"/>
                        </a:spcBef>
                        <a:buClr>
                          <a:schemeClr val="dk1"/>
                        </a:buClr>
                        <a:buSzPct val="25000"/>
                        <a:buFont typeface="Arial"/>
                        <a:buNone/>
                      </a:pPr>
                      <a:r>
                        <a:rPr lang="en-US" sz="1400"/>
                        <a:t>Complete</a:t>
                      </a:r>
                    </a:p>
                  </a:txBody>
                  <a:tcPr marL="91450" marR="91450" marT="45725" marB="45725" anchor="ctr">
                    <a:solidFill>
                      <a:schemeClr val="bg1"/>
                    </a:solidFill>
                  </a:tcPr>
                </a:tc>
                <a:tc>
                  <a:txBody>
                    <a:bodyPr/>
                    <a:lstStyle/>
                    <a:p>
                      <a:pPr marL="0" marR="0" lvl="0" indent="0" algn="ctr" rtl="0">
                        <a:spcBef>
                          <a:spcPts val="0"/>
                        </a:spcBef>
                        <a:buSzPct val="25000"/>
                        <a:buNone/>
                      </a:pPr>
                      <a:r>
                        <a:rPr lang="en-US" sz="1400" u="none" strike="noStrike" cap="none" dirty="0" smtClean="0"/>
                        <a:t>Ignatov</a:t>
                      </a:r>
                      <a:endParaRPr lang="en-US" sz="1400" u="none" strike="noStrike" cap="none" dirty="0"/>
                    </a:p>
                  </a:txBody>
                  <a:tcPr marL="91450" marR="91450" marT="45725" marB="45725" anchor="ctr">
                    <a:solidFill>
                      <a:schemeClr val="bg1"/>
                    </a:solidFill>
                  </a:tcPr>
                </a:tc>
                <a:extLst>
                  <a:ext uri="{0D108BD9-81ED-4DB2-BD59-A6C34878D82A}">
                    <a16:rowId xmlns:a16="http://schemas.microsoft.com/office/drawing/2014/main" val="10002"/>
                  </a:ext>
                </a:extLst>
              </a:tr>
            </a:tbl>
          </a:graphicData>
        </a:graphic>
      </p:graphicFrame>
      <p:sp>
        <p:nvSpPr>
          <p:cNvPr id="7" name="Shape 108"/>
          <p:cNvSpPr txBox="1">
            <a:spLocks/>
          </p:cNvSpPr>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chemeClr val="lt1"/>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en-US" sz="1200" b="0" i="0" u="none" strike="noStrike" kern="0" cap="none" spc="0" normalizeH="0" baseline="0" noProof="0">
              <a:ln>
                <a:noFill/>
              </a:ln>
              <a:solidFill>
                <a:schemeClr val="lt1"/>
              </a:solidFill>
              <a:effectLst/>
              <a:uLnTx/>
              <a:uFillTx/>
              <a:latin typeface="Calibri"/>
              <a:ea typeface="Calibri"/>
              <a:cs typeface="Calibri"/>
              <a:sym typeface="Calibri"/>
            </a:endParaRPr>
          </a:p>
        </p:txBody>
      </p:sp>
      <p:sp>
        <p:nvSpPr>
          <p:cNvPr id="10" name="TextBox 9"/>
          <p:cNvSpPr txBox="1"/>
          <p:nvPr/>
        </p:nvSpPr>
        <p:spPr>
          <a:xfrm>
            <a:off x="733426" y="2320452"/>
            <a:ext cx="1504950" cy="338554"/>
          </a:xfrm>
          <a:prstGeom prst="rect">
            <a:avLst/>
          </a:prstGeom>
          <a:solidFill>
            <a:srgbClr val="00FFFF"/>
          </a:solidFill>
          <a:ln w="3175">
            <a:solidFill>
              <a:schemeClr val="bg1"/>
            </a:solidFill>
          </a:ln>
        </p:spPr>
        <p:txBody>
          <a:bodyPr wrap="square" rtlCol="0">
            <a:spAutoFit/>
          </a:bodyPr>
          <a:lstStyle/>
          <a:p>
            <a:pPr marL="230188" indent="-230188">
              <a:spcBef>
                <a:spcPts val="600"/>
              </a:spcBef>
            </a:pPr>
            <a:r>
              <a:rPr lang="en-US" sz="1600" b="1" dirty="0" smtClean="0">
                <a:solidFill>
                  <a:schemeClr val="tx1"/>
                </a:solidFill>
              </a:rPr>
              <a:t>Provisional</a:t>
            </a:r>
            <a:endParaRPr lang="en-US" b="1" dirty="0">
              <a:solidFill>
                <a:schemeClr val="tx1"/>
              </a:solidFill>
            </a:endParaRPr>
          </a:p>
        </p:txBody>
      </p:sp>
      <p:sp>
        <p:nvSpPr>
          <p:cNvPr id="8" name="Date Placeholder 7"/>
          <p:cNvSpPr>
            <a:spLocks noGrp="1"/>
          </p:cNvSpPr>
          <p:nvPr>
            <p:ph type="dt" idx="10"/>
          </p:nvPr>
        </p:nvSpPr>
        <p:spPr/>
        <p:txBody>
          <a:bodyPr/>
          <a:lstStyle/>
          <a:p>
            <a:r>
              <a:rPr lang="en-US" smtClean="0"/>
              <a:t>11/21/2022</a:t>
            </a:r>
            <a:endParaRPr lang="en-US"/>
          </a:p>
        </p:txBody>
      </p:sp>
      <p:sp>
        <p:nvSpPr>
          <p:cNvPr id="9" name="Footer Placeholder 8"/>
          <p:cNvSpPr>
            <a:spLocks noGrp="1"/>
          </p:cNvSpPr>
          <p:nvPr>
            <p:ph type="ftr" idx="11"/>
          </p:nvPr>
        </p:nvSpPr>
        <p:spPr/>
        <p:txBody>
          <a:bodyPr/>
          <a:lstStyle/>
          <a:p>
            <a:r>
              <a:rPr lang="en-US" smtClean="0"/>
              <a:t>G18 SST Provisional Review</a:t>
            </a:r>
            <a:endParaRPr lang="en-US"/>
          </a:p>
        </p:txBody>
      </p:sp>
      <p:sp>
        <p:nvSpPr>
          <p:cNvPr id="13" name="Text Box 8"/>
          <p:cNvSpPr txBox="1">
            <a:spLocks noChangeArrowheads="1"/>
          </p:cNvSpPr>
          <p:nvPr/>
        </p:nvSpPr>
        <p:spPr bwMode="auto">
          <a:xfrm>
            <a:off x="1676399" y="1145012"/>
            <a:ext cx="5884985" cy="369332"/>
          </a:xfrm>
          <a:prstGeom prst="rect">
            <a:avLst/>
          </a:prstGeom>
          <a:solidFill>
            <a:srgbClr val="0070C0"/>
          </a:solidFill>
          <a:ln w="9525">
            <a:noFill/>
            <a:miter lim="800000"/>
            <a:headEnd/>
            <a:tailEnd/>
          </a:ln>
        </p:spPr>
        <p:txBody>
          <a:bodyPr wrap="square">
            <a:spAutoFit/>
          </a:bodyPr>
          <a:lstStyle/>
          <a:p>
            <a:pPr algn="ctr">
              <a:spcBef>
                <a:spcPts val="400"/>
              </a:spcBef>
            </a:pPr>
            <a:r>
              <a:rPr lang="en-US" sz="1800" b="1" dirty="0">
                <a:solidFill>
                  <a:schemeClr val="bg1"/>
                </a:solidFill>
              </a:rPr>
              <a:t>SST RIMP Version 2.0, 410-R-RIMP-0342, 9/28/21</a:t>
            </a:r>
            <a:endParaRPr lang="en-US" sz="1800" b="1" dirty="0" smtClean="0">
              <a:solidFill>
                <a:schemeClr val="bg1"/>
              </a:solidFill>
            </a:endParaRPr>
          </a:p>
        </p:txBody>
      </p:sp>
    </p:spTree>
    <p:extLst>
      <p:ext uri="{BB962C8B-B14F-4D97-AF65-F5344CB8AC3E}">
        <p14:creationId xmlns:p14="http://schemas.microsoft.com/office/powerpoint/2010/main" val="3556611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24" name="Google Shape;84;p13"/>
          <p:cNvPicPr preferRelativeResize="0">
            <a:picLocks noChangeAspect="1"/>
          </p:cNvPicPr>
          <p:nvPr/>
        </p:nvPicPr>
        <p:blipFill rotWithShape="1">
          <a:blip r:embed="rId3">
            <a:alphaModFix/>
          </a:blip>
          <a:srcRect/>
          <a:stretch/>
        </p:blipFill>
        <p:spPr>
          <a:xfrm>
            <a:off x="365760" y="1645920"/>
            <a:ext cx="8491523" cy="3373950"/>
          </a:xfrm>
          <a:prstGeom prst="rect">
            <a:avLst/>
          </a:prstGeom>
          <a:noFill/>
          <a:ln>
            <a:noFill/>
          </a:ln>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Accuracy</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(Mean Bias wrt. </a:t>
            </a:r>
            <a:r>
              <a:rPr kumimoji="0" lang="en-US" sz="3200" b="1" i="1"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in situ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SSTs)</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11" name="Content Placeholder 2"/>
          <p:cNvSpPr txBox="1">
            <a:spLocks/>
          </p:cNvSpPr>
          <p:nvPr/>
        </p:nvSpPr>
        <p:spPr>
          <a:xfrm>
            <a:off x="2567349" y="3221594"/>
            <a:ext cx="2813538" cy="331033"/>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G17</a:t>
            </a:r>
            <a:r>
              <a:rPr kumimoji="0" lang="en-US" sz="1800" b="1" i="0" u="none" strike="noStrike" kern="0" cap="none" spc="0" normalizeH="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 subject to LHP issues</a:t>
            </a:r>
            <a:endParaRPr kumimoji="0" lang="en-US" sz="18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endParaRPr>
          </a:p>
        </p:txBody>
      </p:sp>
      <p:cxnSp>
        <p:nvCxnSpPr>
          <p:cNvPr id="12" name="Straight Connector 11"/>
          <p:cNvCxnSpPr/>
          <p:nvPr/>
        </p:nvCxnSpPr>
        <p:spPr>
          <a:xfrm>
            <a:off x="3964104" y="2311685"/>
            <a:ext cx="0" cy="909909"/>
          </a:xfrm>
          <a:prstGeom prst="line">
            <a:avLst/>
          </a:prstGeom>
          <a:ln w="6350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767753" y="3552627"/>
            <a:ext cx="2954215" cy="396621"/>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accent6">
                    <a:lumMod val="75000"/>
                  </a:schemeClr>
                </a:solidFill>
                <a:effectLst/>
                <a:uLnTx/>
                <a:uFillTx/>
                <a:latin typeface="Times New Roman" pitchFamily="18" charset="0"/>
                <a:ea typeface="ＭＳ Ｐゴシック" charset="0"/>
                <a:cs typeface="Times New Roman" pitchFamily="18" charset="0"/>
                <a:sym typeface="Arial"/>
              </a:rPr>
              <a:t>G18 product is more stable</a:t>
            </a:r>
          </a:p>
        </p:txBody>
      </p:sp>
      <p:cxnSp>
        <p:nvCxnSpPr>
          <p:cNvPr id="16" name="Straight Connector 15"/>
          <p:cNvCxnSpPr/>
          <p:nvPr/>
        </p:nvCxnSpPr>
        <p:spPr>
          <a:xfrm>
            <a:off x="7099440" y="2704857"/>
            <a:ext cx="0" cy="909909"/>
          </a:xfrm>
          <a:prstGeom prst="line">
            <a:avLst/>
          </a:prstGeom>
          <a:ln w="63500" cmpd="sng">
            <a:solidFill>
              <a:schemeClr val="accent2"/>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0" name="Text Box 8"/>
          <p:cNvSpPr txBox="1">
            <a:spLocks noChangeArrowheads="1"/>
          </p:cNvSpPr>
          <p:nvPr/>
        </p:nvSpPr>
        <p:spPr bwMode="auto">
          <a:xfrm>
            <a:off x="1368714" y="3730604"/>
            <a:ext cx="2748970" cy="461665"/>
          </a:xfrm>
          <a:prstGeom prst="rect">
            <a:avLst/>
          </a:prstGeom>
          <a:solidFill>
            <a:srgbClr val="0070C0"/>
          </a:solidFill>
          <a:ln w="9525">
            <a:noFill/>
            <a:miter lim="800000"/>
            <a:headEnd/>
            <a:tailEnd/>
          </a:ln>
        </p:spPr>
        <p:txBody>
          <a:bodyPr wrap="square">
            <a:spAutoFit/>
          </a:bodyPr>
          <a:lstStyle/>
          <a:p>
            <a:pPr algn="ctr">
              <a:spcBef>
                <a:spcPts val="400"/>
              </a:spcBef>
            </a:pPr>
            <a:r>
              <a:rPr lang="en-US" sz="1200" b="1" dirty="0" smtClean="0">
                <a:solidFill>
                  <a:schemeClr val="bg1"/>
                </a:solidFill>
              </a:rPr>
              <a:t>Each data point  = 1hr FD statistic  (1.5-3 thousand match-ups)</a:t>
            </a:r>
          </a:p>
        </p:txBody>
      </p:sp>
      <p:sp>
        <p:nvSpPr>
          <p:cNvPr id="26" name="TextBox 25"/>
          <p:cNvSpPr txBox="1"/>
          <p:nvPr/>
        </p:nvSpPr>
        <p:spPr>
          <a:xfrm>
            <a:off x="1003790" y="5145968"/>
            <a:ext cx="7073412" cy="1184940"/>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G17 is subject to LHP issues, during some ‘bad’ periods</a:t>
            </a:r>
          </a:p>
          <a:p>
            <a:pPr marL="285750" indent="-285750">
              <a:spcBef>
                <a:spcPts val="600"/>
              </a:spcBef>
              <a:buFont typeface="Arial" panose="020B0604020202020204" pitchFamily="34" charset="0"/>
              <a:buChar char="•"/>
            </a:pPr>
            <a:r>
              <a:rPr lang="en-US" b="1" dirty="0" smtClean="0">
                <a:solidFill>
                  <a:schemeClr val="tx1"/>
                </a:solidFill>
              </a:rPr>
              <a:t>G18 is more stable in time (as expected)</a:t>
            </a:r>
          </a:p>
          <a:p>
            <a:pPr marL="285750" indent="-285750">
              <a:spcBef>
                <a:spcPts val="600"/>
              </a:spcBef>
              <a:buFont typeface="Arial" panose="020B0604020202020204" pitchFamily="34" charset="0"/>
              <a:buChar char="•"/>
            </a:pPr>
            <a:r>
              <a:rPr lang="en-US" b="1" dirty="0" smtClean="0">
                <a:solidFill>
                  <a:schemeClr val="tx1"/>
                </a:solidFill>
              </a:rPr>
              <a:t>Overall, both are within the ±3.1K MRD/F&amp;MPS accuracy spec</a:t>
            </a:r>
          </a:p>
          <a:p>
            <a:pPr marL="285750" indent="-285750">
              <a:spcBef>
                <a:spcPts val="600"/>
              </a:spcBef>
              <a:buFont typeface="Arial" panose="020B0604020202020204" pitchFamily="34" charset="0"/>
              <a:buChar char="•"/>
            </a:pPr>
            <a:r>
              <a:rPr lang="en-US" b="1" dirty="0" smtClean="0">
                <a:solidFill>
                  <a:schemeClr val="tx1"/>
                </a:solidFill>
              </a:rPr>
              <a:t>Occasionally, both G17 and G18 products show ‘outliers’ (discussed later)</a:t>
            </a:r>
          </a:p>
        </p:txBody>
      </p:sp>
    </p:spTree>
    <p:extLst>
      <p:ext uri="{BB962C8B-B14F-4D97-AF65-F5344CB8AC3E}">
        <p14:creationId xmlns:p14="http://schemas.microsoft.com/office/powerpoint/2010/main" val="1388585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13" name="Google Shape;85;p13"/>
          <p:cNvPicPr preferRelativeResize="0">
            <a:picLocks noChangeAspect="1"/>
          </p:cNvPicPr>
          <p:nvPr/>
        </p:nvPicPr>
        <p:blipFill rotWithShape="1">
          <a:blip r:embed="rId3">
            <a:alphaModFix/>
          </a:blip>
          <a:srcRect/>
          <a:stretch/>
        </p:blipFill>
        <p:spPr>
          <a:xfrm>
            <a:off x="365759" y="1645920"/>
            <a:ext cx="8501141" cy="3373950"/>
          </a:xfrm>
          <a:prstGeom prst="rect">
            <a:avLst/>
          </a:prstGeom>
          <a:noFill/>
          <a:ln>
            <a:noFill/>
          </a:ln>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Precision</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(RMSD wrt. </a:t>
            </a:r>
            <a:r>
              <a:rPr kumimoji="0" lang="en-US" sz="3200" b="1" i="1"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in situ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SSTs)</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11" name="Content Placeholder 2"/>
          <p:cNvSpPr txBox="1">
            <a:spLocks/>
          </p:cNvSpPr>
          <p:nvPr/>
        </p:nvSpPr>
        <p:spPr>
          <a:xfrm>
            <a:off x="979717" y="3983590"/>
            <a:ext cx="2813538" cy="331033"/>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G17</a:t>
            </a:r>
            <a:r>
              <a:rPr kumimoji="0" lang="en-US" sz="1800" b="1" i="0" u="none" strike="noStrike" kern="0" cap="none" spc="0" normalizeH="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 subject to LHP issues</a:t>
            </a:r>
            <a:endParaRPr kumimoji="0" lang="en-US" sz="18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endParaRPr>
          </a:p>
        </p:txBody>
      </p:sp>
      <p:cxnSp>
        <p:nvCxnSpPr>
          <p:cNvPr id="12" name="Straight Connector 11"/>
          <p:cNvCxnSpPr/>
          <p:nvPr/>
        </p:nvCxnSpPr>
        <p:spPr>
          <a:xfrm>
            <a:off x="2376472" y="3132295"/>
            <a:ext cx="0" cy="909909"/>
          </a:xfrm>
          <a:prstGeom prst="line">
            <a:avLst/>
          </a:prstGeom>
          <a:ln w="6350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019341" y="3986378"/>
            <a:ext cx="4702628" cy="396621"/>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accent6">
                    <a:lumMod val="75000"/>
                  </a:schemeClr>
                </a:solidFill>
                <a:effectLst/>
                <a:uLnTx/>
                <a:uFillTx/>
                <a:latin typeface="Times New Roman" pitchFamily="18" charset="0"/>
                <a:ea typeface="ＭＳ Ｐゴシック" charset="0"/>
                <a:cs typeface="Times New Roman" pitchFamily="18" charset="0"/>
                <a:sym typeface="Arial"/>
              </a:rPr>
              <a:t>G18 product is more precise &amp; stable in time</a:t>
            </a:r>
          </a:p>
        </p:txBody>
      </p:sp>
      <p:cxnSp>
        <p:nvCxnSpPr>
          <p:cNvPr id="16" name="Straight Connector 15"/>
          <p:cNvCxnSpPr/>
          <p:nvPr/>
        </p:nvCxnSpPr>
        <p:spPr>
          <a:xfrm>
            <a:off x="5963708" y="3634154"/>
            <a:ext cx="0" cy="445477"/>
          </a:xfrm>
          <a:prstGeom prst="line">
            <a:avLst/>
          </a:prstGeom>
          <a:ln w="63500" cmpd="sng">
            <a:solidFill>
              <a:schemeClr val="accent2"/>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3790" y="5145968"/>
            <a:ext cx="7073412" cy="1184940"/>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G17 is subject to LHP issues, during its ‘bad’ periods (expected)</a:t>
            </a:r>
          </a:p>
          <a:p>
            <a:pPr marL="285750" indent="-285750">
              <a:spcBef>
                <a:spcPts val="600"/>
              </a:spcBef>
              <a:buFont typeface="Arial" panose="020B0604020202020204" pitchFamily="34" charset="0"/>
              <a:buChar char="•"/>
            </a:pPr>
            <a:r>
              <a:rPr lang="en-US" b="1" dirty="0" smtClean="0">
                <a:solidFill>
                  <a:schemeClr val="tx1"/>
                </a:solidFill>
              </a:rPr>
              <a:t>G18 is generally more precise (smaller SD) &amp; more stable in time (expected)</a:t>
            </a:r>
          </a:p>
          <a:p>
            <a:pPr marL="285750" indent="-285750">
              <a:spcBef>
                <a:spcPts val="600"/>
              </a:spcBef>
              <a:buFont typeface="Arial" panose="020B0604020202020204" pitchFamily="34" charset="0"/>
              <a:buChar char="•"/>
            </a:pPr>
            <a:r>
              <a:rPr lang="en-US" b="1" dirty="0" smtClean="0">
                <a:solidFill>
                  <a:schemeClr val="tx1"/>
                </a:solidFill>
              </a:rPr>
              <a:t>Overall, both are within the 1K MRD/F&amp;MPS precision spec</a:t>
            </a:r>
          </a:p>
          <a:p>
            <a:pPr marL="285750" indent="-285750">
              <a:spcBef>
                <a:spcPts val="600"/>
              </a:spcBef>
              <a:buFont typeface="Arial" panose="020B0604020202020204" pitchFamily="34" charset="0"/>
              <a:buChar char="•"/>
            </a:pPr>
            <a:r>
              <a:rPr lang="en-US" b="1" dirty="0" smtClean="0">
                <a:solidFill>
                  <a:schemeClr val="tx1"/>
                </a:solidFill>
              </a:rPr>
              <a:t>Occasionally, both G17 and G18 products show ‘outliers’ (discussed later)</a:t>
            </a:r>
          </a:p>
        </p:txBody>
      </p:sp>
    </p:spTree>
    <p:extLst>
      <p:ext uri="{BB962C8B-B14F-4D97-AF65-F5344CB8AC3E}">
        <p14:creationId xmlns:p14="http://schemas.microsoft.com/office/powerpoint/2010/main" val="1531083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spcBef>
                  <a:spcPts val="0"/>
                </a:spcBef>
                <a:buSzPct val="25000"/>
                <a:buNone/>
              </a:pPr>
              <a:t>19</a:t>
            </a:fld>
            <a:endParaRPr lang="en-US" sz="1200" b="0" i="0" u="none" strike="noStrike" cap="none">
              <a:solidFill>
                <a:schemeClr val="lt1"/>
              </a:solidFill>
              <a:latin typeface="Calibri"/>
              <a:ea typeface="Calibri"/>
              <a:cs typeface="Calibri"/>
              <a:sym typeface="Calibri"/>
            </a:endParaRPr>
          </a:p>
        </p:txBody>
      </p:sp>
      <p:sp>
        <p:nvSpPr>
          <p:cNvPr id="5" name="Date Placeholder 4"/>
          <p:cNvSpPr>
            <a:spLocks noGrp="1"/>
          </p:cNvSpPr>
          <p:nvPr>
            <p:ph type="dt" idx="10"/>
          </p:nvPr>
        </p:nvSpPr>
        <p:spPr/>
        <p:txBody>
          <a:bodyPr/>
          <a:lstStyle/>
          <a:p>
            <a:r>
              <a:rPr lang="en-US" smtClean="0"/>
              <a:t>11/21/2022</a:t>
            </a:r>
            <a:endParaRPr lang="en-US"/>
          </a:p>
        </p:txBody>
      </p:sp>
      <p:sp>
        <p:nvSpPr>
          <p:cNvPr id="6" name="Footer Placeholder 5"/>
          <p:cNvSpPr>
            <a:spLocks noGrp="1"/>
          </p:cNvSpPr>
          <p:nvPr>
            <p:ph type="ftr" idx="11"/>
          </p:nvPr>
        </p:nvSpPr>
        <p:spPr/>
        <p:txBody>
          <a:bodyPr/>
          <a:lstStyle/>
          <a:p>
            <a:r>
              <a:rPr lang="en-US" smtClean="0"/>
              <a:t>G18 SST Provisional Review</a:t>
            </a:r>
            <a:endParaRPr lang="en-US"/>
          </a:p>
        </p:txBody>
      </p:sp>
      <p:sp>
        <p:nvSpPr>
          <p:cNvPr id="9" name="Rectangle 19"/>
          <p:cNvSpPr>
            <a:spLocks noChangeArrowheads="1"/>
          </p:cNvSpPr>
          <p:nvPr/>
        </p:nvSpPr>
        <p:spPr bwMode="auto">
          <a:xfrm>
            <a:off x="554804" y="2512874"/>
            <a:ext cx="8352890" cy="1754326"/>
          </a:xfrm>
          <a:prstGeom prst="rect">
            <a:avLst/>
          </a:prstGeom>
          <a:noFill/>
          <a:ln w="9525">
            <a:noFill/>
            <a:miter lim="800000"/>
            <a:headEnd/>
            <a:tailEnd/>
          </a:ln>
        </p:spPr>
        <p:txBody>
          <a:bodyPr wrap="square">
            <a:spAutoFit/>
          </a:bodyPr>
          <a:lstStyle/>
          <a:p>
            <a:pPr algn="ctr"/>
            <a:r>
              <a:rPr lang="en-US" sz="3600" b="1" dirty="0" smtClean="0">
                <a:solidFill>
                  <a:schemeClr val="bg1"/>
                </a:solidFill>
              </a:rPr>
              <a:t>Typical (Good) Example:</a:t>
            </a:r>
          </a:p>
          <a:p>
            <a:pPr algn="ctr"/>
            <a:r>
              <a:rPr lang="en-US" sz="3600" b="1" dirty="0" smtClean="0">
                <a:solidFill>
                  <a:schemeClr val="bg1"/>
                </a:solidFill>
              </a:rPr>
              <a:t>G18 vs G17 FD Imagery</a:t>
            </a:r>
          </a:p>
          <a:p>
            <a:pPr algn="ctr"/>
            <a:r>
              <a:rPr lang="en-US" sz="3600" b="1" dirty="0" smtClean="0">
                <a:solidFill>
                  <a:schemeClr val="bg1"/>
                </a:solidFill>
              </a:rPr>
              <a:t>(01 Oct 2022 @15UTC)</a:t>
            </a:r>
          </a:p>
        </p:txBody>
      </p:sp>
    </p:spTree>
    <p:extLst>
      <p:ext uri="{BB962C8B-B14F-4D97-AF65-F5344CB8AC3E}">
        <p14:creationId xmlns:p14="http://schemas.microsoft.com/office/powerpoint/2010/main" val="2041037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41514"/>
            <a:ext cx="8229600" cy="114300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US" sz="3200" b="1" i="0" u="none" strike="noStrike" cap="none" dirty="0">
                <a:solidFill>
                  <a:schemeClr val="bg1"/>
                </a:solidFill>
                <a:sym typeface="Calibri"/>
              </a:rPr>
              <a:t>Agenda</a:t>
            </a:r>
            <a:endParaRPr sz="3200" b="1" dirty="0">
              <a:solidFill>
                <a:schemeClr val="bg1"/>
              </a:solidFill>
            </a:endParaRPr>
          </a:p>
        </p:txBody>
      </p:sp>
      <p:sp>
        <p:nvSpPr>
          <p:cNvPr id="400" name="Shape 400"/>
          <p:cNvSpPr txBox="1">
            <a:spLocks noGrp="1"/>
          </p:cNvSpPr>
          <p:nvPr>
            <p:ph type="body" idx="1"/>
          </p:nvPr>
        </p:nvSpPr>
        <p:spPr>
          <a:xfrm>
            <a:off x="457200" y="1465262"/>
            <a:ext cx="8429946" cy="45259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US" sz="3200" b="0" i="0" u="none" strike="noStrike" cap="none" dirty="0" smtClean="0">
                <a:solidFill>
                  <a:schemeClr val="lt1"/>
                </a:solidFill>
                <a:latin typeface="Calibri"/>
                <a:ea typeface="Calibri"/>
                <a:cs typeface="Calibri"/>
                <a:sym typeface="Calibri"/>
              </a:rPr>
              <a:t>Product </a:t>
            </a:r>
            <a:r>
              <a:rPr lang="en-US" sz="3200" b="0" i="0" u="none" strike="noStrike" cap="none" dirty="0">
                <a:solidFill>
                  <a:schemeClr val="lt1"/>
                </a:solidFill>
                <a:latin typeface="Calibri"/>
                <a:ea typeface="Calibri"/>
                <a:cs typeface="Calibri"/>
                <a:sym typeface="Calibri"/>
              </a:rPr>
              <a:t>Overview</a:t>
            </a:r>
            <a:endParaRPr dirty="0"/>
          </a:p>
          <a:p>
            <a:pPr marL="0" marR="0" lvl="0" indent="0" algn="l" rtl="0">
              <a:lnSpc>
                <a:spcPct val="100000"/>
              </a:lnSpc>
              <a:spcBef>
                <a:spcPts val="640"/>
              </a:spcBef>
              <a:spcAft>
                <a:spcPts val="0"/>
              </a:spcAft>
              <a:buClr>
                <a:schemeClr val="lt1"/>
              </a:buClr>
              <a:buSzPts val="800"/>
              <a:buFont typeface="Arial"/>
              <a:buNone/>
            </a:pPr>
            <a:r>
              <a:rPr lang="en-US" dirty="0" smtClean="0"/>
              <a:t>Specs/Requirements</a:t>
            </a:r>
          </a:p>
          <a:p>
            <a:pPr marL="0" marR="0" lvl="0" indent="0" algn="l" rtl="0">
              <a:lnSpc>
                <a:spcPct val="100000"/>
              </a:lnSpc>
              <a:spcBef>
                <a:spcPts val="640"/>
              </a:spcBef>
              <a:spcAft>
                <a:spcPts val="0"/>
              </a:spcAft>
              <a:buClr>
                <a:schemeClr val="lt1"/>
              </a:buClr>
              <a:buSzPts val="800"/>
              <a:buFont typeface="Arial"/>
              <a:buNone/>
            </a:pPr>
            <a:r>
              <a:rPr lang="en-US" sz="3200" b="0" i="0" u="none" strike="noStrike" cap="none" dirty="0" smtClean="0">
                <a:solidFill>
                  <a:schemeClr val="lt1"/>
                </a:solidFill>
                <a:latin typeface="Calibri"/>
                <a:ea typeface="Calibri"/>
                <a:cs typeface="Calibri"/>
                <a:sym typeface="Calibri"/>
              </a:rPr>
              <a:t>NOAA SST Monitoring System</a:t>
            </a:r>
          </a:p>
          <a:p>
            <a:pPr marL="0" marR="0" lvl="0" indent="0" algn="l" rtl="0">
              <a:lnSpc>
                <a:spcPct val="100000"/>
              </a:lnSpc>
              <a:spcBef>
                <a:spcPts val="640"/>
              </a:spcBef>
              <a:spcAft>
                <a:spcPts val="0"/>
              </a:spcAft>
              <a:buClr>
                <a:schemeClr val="lt1"/>
              </a:buClr>
              <a:buSzPts val="800"/>
              <a:buFont typeface="Arial"/>
              <a:buNone/>
            </a:pPr>
            <a:r>
              <a:rPr lang="en-US" sz="3200" b="0" i="0" u="none" strike="noStrike" cap="none" dirty="0" smtClean="0">
                <a:solidFill>
                  <a:schemeClr val="lt1"/>
                </a:solidFill>
                <a:latin typeface="Calibri"/>
                <a:ea typeface="Calibri"/>
                <a:cs typeface="Calibri"/>
                <a:sym typeface="Calibri"/>
              </a:rPr>
              <a:t>Beta-Review &amp; Path to Provisional</a:t>
            </a:r>
            <a:endParaRPr dirty="0"/>
          </a:p>
          <a:p>
            <a:pPr marL="0" marR="0" lvl="0" indent="0" algn="l" rtl="0">
              <a:lnSpc>
                <a:spcPct val="100000"/>
              </a:lnSpc>
              <a:spcBef>
                <a:spcPts val="640"/>
              </a:spcBef>
              <a:spcAft>
                <a:spcPts val="0"/>
              </a:spcAft>
              <a:buClr>
                <a:schemeClr val="lt1"/>
              </a:buClr>
              <a:buSzPts val="800"/>
              <a:buFont typeface="Arial"/>
              <a:buNone/>
            </a:pPr>
            <a:r>
              <a:rPr lang="en-US" sz="3200" b="0" i="0" u="none" strike="noStrike" cap="none" dirty="0" smtClean="0">
                <a:solidFill>
                  <a:schemeClr val="lt1"/>
                </a:solidFill>
                <a:latin typeface="Calibri"/>
                <a:ea typeface="Calibri"/>
                <a:cs typeface="Calibri"/>
                <a:sym typeface="Calibri"/>
              </a:rPr>
              <a:t>Provisional Maturity </a:t>
            </a:r>
            <a:r>
              <a:rPr lang="en-US" sz="3200" b="0" i="0" u="none" strike="noStrike" cap="none" dirty="0">
                <a:solidFill>
                  <a:schemeClr val="lt1"/>
                </a:solidFill>
                <a:latin typeface="Calibri"/>
                <a:ea typeface="Calibri"/>
                <a:cs typeface="Calibri"/>
                <a:sym typeface="Calibri"/>
              </a:rPr>
              <a:t>Assessment</a:t>
            </a:r>
            <a:endParaRPr dirty="0"/>
          </a:p>
          <a:p>
            <a:pPr marL="0" marR="0" lvl="0" indent="0" algn="l" rtl="0">
              <a:lnSpc>
                <a:spcPct val="100000"/>
              </a:lnSpc>
              <a:spcBef>
                <a:spcPts val="640"/>
              </a:spcBef>
              <a:spcAft>
                <a:spcPts val="0"/>
              </a:spcAft>
              <a:buClr>
                <a:schemeClr val="lt1"/>
              </a:buClr>
              <a:buSzPts val="800"/>
              <a:buFont typeface="Arial"/>
              <a:buNone/>
            </a:pPr>
            <a:r>
              <a:rPr lang="en-US" sz="3200" b="0" i="0" u="none" strike="noStrike" cap="none" dirty="0" smtClean="0">
                <a:solidFill>
                  <a:schemeClr val="lt1"/>
                </a:solidFill>
                <a:latin typeface="Calibri"/>
                <a:ea typeface="Calibri"/>
                <a:cs typeface="Calibri"/>
                <a:sym typeface="Calibri"/>
              </a:rPr>
              <a:t>Conclusion &amp; Path </a:t>
            </a:r>
            <a:r>
              <a:rPr lang="en-US" sz="3200" b="0" i="0" u="none" strike="noStrike" cap="none" dirty="0">
                <a:solidFill>
                  <a:schemeClr val="lt1"/>
                </a:solidFill>
                <a:latin typeface="Calibri"/>
                <a:ea typeface="Calibri"/>
                <a:cs typeface="Calibri"/>
                <a:sym typeface="Calibri"/>
              </a:rPr>
              <a:t>to </a:t>
            </a:r>
            <a:r>
              <a:rPr lang="en-US" sz="3200" b="0" i="0" u="none" strike="noStrike" cap="none" dirty="0" smtClean="0">
                <a:solidFill>
                  <a:schemeClr val="lt1"/>
                </a:solidFill>
                <a:latin typeface="Calibri"/>
                <a:ea typeface="Calibri"/>
                <a:cs typeface="Calibri"/>
                <a:sym typeface="Calibri"/>
              </a:rPr>
              <a:t>Fully Validated/</a:t>
            </a:r>
            <a:r>
              <a:rPr lang="en-US" dirty="0" smtClean="0"/>
              <a:t>Operational</a:t>
            </a:r>
            <a:endParaRPr dirty="0"/>
          </a:p>
          <a:p>
            <a:pPr marL="0" marR="0" lvl="0" indent="0" algn="l" rtl="0">
              <a:lnSpc>
                <a:spcPct val="100000"/>
              </a:lnSpc>
              <a:spcBef>
                <a:spcPts val="640"/>
              </a:spcBef>
              <a:spcAft>
                <a:spcPts val="0"/>
              </a:spcAft>
              <a:buClr>
                <a:schemeClr val="lt1"/>
              </a:buClr>
              <a:buSzPts val="800"/>
              <a:buFont typeface="Arial"/>
              <a:buNone/>
            </a:pPr>
            <a:r>
              <a:rPr lang="en-US" sz="3200" b="0" i="0" u="none" strike="noStrike" cap="none" dirty="0">
                <a:solidFill>
                  <a:schemeClr val="lt1"/>
                </a:solidFill>
                <a:latin typeface="Calibri"/>
                <a:ea typeface="Calibri"/>
                <a:cs typeface="Calibri"/>
                <a:sym typeface="Calibri"/>
              </a:rPr>
              <a:t>Summary and Recommendations</a:t>
            </a:r>
            <a:endParaRPr dirty="0"/>
          </a:p>
          <a:p>
            <a:pPr marL="0" marR="0" lvl="0" indent="0" algn="l" rtl="0">
              <a:lnSpc>
                <a:spcPct val="100000"/>
              </a:lnSpc>
              <a:spcBef>
                <a:spcPts val="640"/>
              </a:spcBef>
              <a:spcAft>
                <a:spcPts val="0"/>
              </a:spcAft>
              <a:buClr>
                <a:schemeClr val="lt1"/>
              </a:buClr>
              <a:buSzPts val="3200"/>
              <a:buFont typeface="Arial"/>
              <a:buNone/>
            </a:pPr>
            <a:endParaRPr sz="3200" b="0" i="0" u="none" strike="noStrike" cap="none" dirty="0">
              <a:solidFill>
                <a:schemeClr val="lt1"/>
              </a:solidFill>
              <a:latin typeface="Calibri"/>
              <a:ea typeface="Calibri"/>
              <a:cs typeface="Calibri"/>
              <a:sym typeface="Calibri"/>
            </a:endParaRPr>
          </a:p>
        </p:txBody>
      </p:sp>
      <p:sp>
        <p:nvSpPr>
          <p:cNvPr id="401" name="Shape 40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300"/>
              <a:buFont typeface="Calibri"/>
              <a:buNone/>
            </a:pPr>
            <a:fld id="{00000000-1234-1234-1234-123412341234}" type="slidenum">
              <a:rPr lang="en-US" sz="1200" b="0" i="0" u="none" strike="noStrike" cap="none">
                <a:solidFill>
                  <a:schemeClr val="lt1"/>
                </a:solidFill>
                <a:latin typeface="Calibri"/>
                <a:ea typeface="Calibri"/>
                <a:cs typeface="Calibri"/>
                <a:sym typeface="Calibri"/>
              </a:rPr>
              <a:t>2</a:t>
            </a:fld>
            <a:endParaRPr sz="1200" b="0" i="0" u="none" strike="noStrike" cap="none">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910" y="1329824"/>
            <a:ext cx="4286250" cy="4286250"/>
          </a:xfrm>
          <a:prstGeom prst="rect">
            <a:avLst/>
          </a:prstGeom>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200" b="1" dirty="0" smtClean="0">
                <a:solidFill>
                  <a:schemeClr val="lt1"/>
                </a:solidFill>
                <a:latin typeface="Calibri" panose="020F0502020204030204" pitchFamily="34" charset="0"/>
                <a:ea typeface="Calibri"/>
                <a:cs typeface="Calibri"/>
                <a:sym typeface="Calibri"/>
              </a:rPr>
              <a:t>Typical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G18 Baseline SST Product</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6" name="TextBox 25"/>
          <p:cNvSpPr txBox="1"/>
          <p:nvPr/>
        </p:nvSpPr>
        <p:spPr>
          <a:xfrm>
            <a:off x="284284" y="5653548"/>
            <a:ext cx="8531469" cy="815608"/>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G18 SST shows typical SST distribution in the FD retrieval domain</a:t>
            </a:r>
          </a:p>
          <a:p>
            <a:pPr marL="285750" indent="-285750">
              <a:spcBef>
                <a:spcPts val="600"/>
              </a:spcBef>
              <a:buFont typeface="Arial" panose="020B0604020202020204" pitchFamily="34" charset="0"/>
              <a:buChar char="•"/>
            </a:pPr>
            <a:r>
              <a:rPr lang="en-US" b="1" dirty="0" smtClean="0">
                <a:solidFill>
                  <a:schemeClr val="tx1"/>
                </a:solidFill>
              </a:rPr>
              <a:t>Deviation from first-guess </a:t>
            </a:r>
            <a:r>
              <a:rPr lang="en-US" b="1" dirty="0" smtClean="0">
                <a:solidFill>
                  <a:schemeClr val="tx1"/>
                </a:solidFill>
              </a:rPr>
              <a:t>Level 4 CMC SST (Canadian Met Centre, one of the best gap-free analyses) is </a:t>
            </a:r>
            <a:r>
              <a:rPr lang="en-US" b="1" dirty="0" smtClean="0">
                <a:solidFill>
                  <a:schemeClr val="tx1"/>
                </a:solidFill>
              </a:rPr>
              <a:t>~</a:t>
            </a:r>
            <a:r>
              <a:rPr lang="en-US" b="1" dirty="0" smtClean="0">
                <a:solidFill>
                  <a:schemeClr val="tx1"/>
                </a:solidFill>
              </a:rPr>
              <a:t>0K. Comparison w/L4 gives at-glance performance (e.g., shows cloud leakages)</a:t>
            </a:r>
            <a:endParaRPr lang="en-US" b="1" dirty="0" smtClean="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1" y="1329824"/>
            <a:ext cx="4286250" cy="4286250"/>
          </a:xfrm>
          <a:prstGeom prst="rect">
            <a:avLst/>
          </a:prstGeom>
        </p:spPr>
      </p:pic>
      <p:sp>
        <p:nvSpPr>
          <p:cNvPr id="14" name="TextBox 13"/>
          <p:cNvSpPr txBox="1"/>
          <p:nvPr/>
        </p:nvSpPr>
        <p:spPr>
          <a:xfrm>
            <a:off x="675543" y="971072"/>
            <a:ext cx="306411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G18 SST on 1 Oct 2022 @15UTC</a:t>
            </a:r>
          </a:p>
        </p:txBody>
      </p:sp>
      <p:sp>
        <p:nvSpPr>
          <p:cNvPr id="17" name="TextBox 16"/>
          <p:cNvSpPr txBox="1"/>
          <p:nvPr/>
        </p:nvSpPr>
        <p:spPr>
          <a:xfrm>
            <a:off x="4799863" y="982796"/>
            <a:ext cx="3875213"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G18 – CMC L4 </a:t>
            </a:r>
            <a:r>
              <a:rPr lang="en-US" b="1" dirty="0" smtClean="0">
                <a:solidFill>
                  <a:schemeClr val="tx1"/>
                </a:solidFill>
              </a:rPr>
              <a:t>SST on 1 Oct 2022 @15UTC</a:t>
            </a:r>
          </a:p>
        </p:txBody>
      </p:sp>
    </p:spTree>
    <p:extLst>
      <p:ext uri="{BB962C8B-B14F-4D97-AF65-F5344CB8AC3E}">
        <p14:creationId xmlns:p14="http://schemas.microsoft.com/office/powerpoint/2010/main" val="3558598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910" y="1329824"/>
            <a:ext cx="4286250" cy="4286250"/>
          </a:xfrm>
          <a:prstGeom prst="rect">
            <a:avLst/>
          </a:prstGeom>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Corresponding G17 SST Product</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6" name="TextBox 25"/>
          <p:cNvSpPr txBox="1"/>
          <p:nvPr/>
        </p:nvSpPr>
        <p:spPr>
          <a:xfrm>
            <a:off x="816220" y="5723886"/>
            <a:ext cx="7073412" cy="600164"/>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G17 SST is consistent with G18</a:t>
            </a:r>
          </a:p>
          <a:p>
            <a:pPr marL="285750" indent="-285750">
              <a:spcBef>
                <a:spcPts val="600"/>
              </a:spcBef>
              <a:buFont typeface="Arial" panose="020B0604020202020204" pitchFamily="34" charset="0"/>
              <a:buChar char="•"/>
            </a:pPr>
            <a:r>
              <a:rPr lang="en-US" b="1" dirty="0" smtClean="0">
                <a:solidFill>
                  <a:schemeClr val="tx1"/>
                </a:solidFill>
              </a:rPr>
              <a:t>Deviations from first-guess L4 SST </a:t>
            </a:r>
            <a:r>
              <a:rPr lang="en-US" b="1" dirty="0" smtClean="0">
                <a:solidFill>
                  <a:schemeClr val="tx1"/>
                </a:solidFill>
              </a:rPr>
              <a:t>are </a:t>
            </a:r>
            <a:r>
              <a:rPr lang="en-US" b="1" dirty="0" smtClean="0">
                <a:solidFill>
                  <a:schemeClr val="tx1"/>
                </a:solidFill>
              </a:rPr>
              <a:t>also very comparable between G17/18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1" y="1329824"/>
            <a:ext cx="4286250" cy="4286250"/>
          </a:xfrm>
          <a:prstGeom prst="rect">
            <a:avLst/>
          </a:prstGeom>
        </p:spPr>
      </p:pic>
      <p:sp>
        <p:nvSpPr>
          <p:cNvPr id="14" name="TextBox 13"/>
          <p:cNvSpPr txBox="1"/>
          <p:nvPr/>
        </p:nvSpPr>
        <p:spPr>
          <a:xfrm>
            <a:off x="675543" y="971072"/>
            <a:ext cx="306411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G17 SST on 1 Oct 2022 @15UTC</a:t>
            </a:r>
          </a:p>
        </p:txBody>
      </p:sp>
      <p:sp>
        <p:nvSpPr>
          <p:cNvPr id="17" name="TextBox 16"/>
          <p:cNvSpPr txBox="1"/>
          <p:nvPr/>
        </p:nvSpPr>
        <p:spPr>
          <a:xfrm>
            <a:off x="5200654" y="982796"/>
            <a:ext cx="334546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G17-L4 SST on 1 Oct 2022 @15UTC</a:t>
            </a:r>
          </a:p>
        </p:txBody>
      </p:sp>
    </p:spTree>
    <p:extLst>
      <p:ext uri="{BB962C8B-B14F-4D97-AF65-F5344CB8AC3E}">
        <p14:creationId xmlns:p14="http://schemas.microsoft.com/office/powerpoint/2010/main" val="1548917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910" y="1902415"/>
            <a:ext cx="4286250" cy="3141068"/>
          </a:xfrm>
          <a:prstGeom prst="rect">
            <a:avLst/>
          </a:prstGeom>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G17/18 Histograms of SST-L4 CMC</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6" name="TextBox 25"/>
          <p:cNvSpPr txBox="1"/>
          <p:nvPr/>
        </p:nvSpPr>
        <p:spPr>
          <a:xfrm>
            <a:off x="816219" y="5442534"/>
            <a:ext cx="7225811" cy="600164"/>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Coverage for G18 SST is often improved over G17 (</a:t>
            </a:r>
            <a:r>
              <a:rPr lang="en-US" b="1" dirty="0" smtClean="0">
                <a:solidFill>
                  <a:schemeClr val="tx1"/>
                </a:solidFill>
              </a:rPr>
              <a:t>expected, due to LHP issue)</a:t>
            </a:r>
            <a:endParaRPr lang="en-US" b="1" dirty="0" smtClean="0">
              <a:solidFill>
                <a:schemeClr val="tx1"/>
              </a:solidFill>
            </a:endParaRPr>
          </a:p>
          <a:p>
            <a:pPr marL="285750" indent="-285750">
              <a:spcBef>
                <a:spcPts val="600"/>
              </a:spcBef>
              <a:buFont typeface="Arial" panose="020B0604020202020204" pitchFamily="34" charset="0"/>
              <a:buChar char="•"/>
            </a:pPr>
            <a:r>
              <a:rPr lang="en-US" b="1" dirty="0" smtClean="0">
                <a:solidFill>
                  <a:schemeClr val="tx1"/>
                </a:solidFill>
              </a:rPr>
              <a:t>Mean bias &amp; SD for G18 are smaller than for G17 (</a:t>
            </a:r>
            <a:r>
              <a:rPr lang="en-US" b="1" dirty="0" smtClean="0">
                <a:solidFill>
                  <a:schemeClr val="tx1"/>
                </a:solidFill>
              </a:rPr>
              <a:t>expected; due to LHP issue)</a:t>
            </a:r>
            <a:endParaRPr lang="en-US" b="1" dirty="0" smtClean="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1" y="1902415"/>
            <a:ext cx="4286250" cy="3141068"/>
          </a:xfrm>
          <a:prstGeom prst="rect">
            <a:avLst/>
          </a:prstGeom>
        </p:spPr>
      </p:pic>
      <p:sp>
        <p:nvSpPr>
          <p:cNvPr id="14" name="TextBox 13"/>
          <p:cNvSpPr txBox="1"/>
          <p:nvPr/>
        </p:nvSpPr>
        <p:spPr>
          <a:xfrm>
            <a:off x="675543" y="1357931"/>
            <a:ext cx="3239965"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G18-L4 SST on 1 Oct 2022 @15UTC</a:t>
            </a:r>
          </a:p>
        </p:txBody>
      </p:sp>
      <p:sp>
        <p:nvSpPr>
          <p:cNvPr id="17" name="TextBox 16"/>
          <p:cNvSpPr txBox="1"/>
          <p:nvPr/>
        </p:nvSpPr>
        <p:spPr>
          <a:xfrm>
            <a:off x="5200654" y="1369655"/>
            <a:ext cx="334546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G17-L4 SST on 1 Oct 2022 @15UTC</a:t>
            </a:r>
          </a:p>
        </p:txBody>
      </p:sp>
    </p:spTree>
    <p:extLst>
      <p:ext uri="{BB962C8B-B14F-4D97-AF65-F5344CB8AC3E}">
        <p14:creationId xmlns:p14="http://schemas.microsoft.com/office/powerpoint/2010/main" val="4168014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910" y="1902415"/>
            <a:ext cx="4286249" cy="3141068"/>
          </a:xfrm>
          <a:prstGeom prst="rect">
            <a:avLst/>
          </a:prstGeom>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23</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G17/18 Histograms of SST - </a:t>
            </a:r>
            <a:r>
              <a:rPr kumimoji="0" lang="en-US" sz="3200" b="1" i="1"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in situ</a:t>
            </a:r>
            <a:endParaRPr kumimoji="0" lang="en-US" sz="3200" b="1" i="1"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6" name="TextBox 25"/>
          <p:cNvSpPr txBox="1"/>
          <p:nvPr/>
        </p:nvSpPr>
        <p:spPr>
          <a:xfrm>
            <a:off x="816220" y="5442534"/>
            <a:ext cx="7073412" cy="600164"/>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Number of matchups for G18 SST is ×2 compared to G17 (consistent w/L4)</a:t>
            </a:r>
          </a:p>
          <a:p>
            <a:pPr marL="285750" indent="-285750">
              <a:spcBef>
                <a:spcPts val="600"/>
              </a:spcBef>
              <a:buFont typeface="Arial" panose="020B0604020202020204" pitchFamily="34" charset="0"/>
              <a:buChar char="•"/>
            </a:pPr>
            <a:r>
              <a:rPr lang="en-US" b="1" dirty="0" smtClean="0">
                <a:solidFill>
                  <a:schemeClr val="tx1"/>
                </a:solidFill>
              </a:rPr>
              <a:t>Mean bias &amp; SD for G18 are improved over G17 (again, consistent w/L4)</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1" y="1902415"/>
            <a:ext cx="4286249" cy="3141068"/>
          </a:xfrm>
          <a:prstGeom prst="rect">
            <a:avLst/>
          </a:prstGeom>
        </p:spPr>
      </p:pic>
      <p:sp>
        <p:nvSpPr>
          <p:cNvPr id="14" name="TextBox 13"/>
          <p:cNvSpPr txBox="1"/>
          <p:nvPr/>
        </p:nvSpPr>
        <p:spPr>
          <a:xfrm>
            <a:off x="675543" y="1357931"/>
            <a:ext cx="3239965"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G18-L4 SST on 1 Oct 2022 @15UTC</a:t>
            </a:r>
          </a:p>
        </p:txBody>
      </p:sp>
      <p:sp>
        <p:nvSpPr>
          <p:cNvPr id="17" name="TextBox 16"/>
          <p:cNvSpPr txBox="1"/>
          <p:nvPr/>
        </p:nvSpPr>
        <p:spPr>
          <a:xfrm>
            <a:off x="5200654" y="1369655"/>
            <a:ext cx="334546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G17-L4 SST on 1 Oct 2022 @15UTC</a:t>
            </a:r>
          </a:p>
        </p:txBody>
      </p:sp>
    </p:spTree>
    <p:extLst>
      <p:ext uri="{BB962C8B-B14F-4D97-AF65-F5344CB8AC3E}">
        <p14:creationId xmlns:p14="http://schemas.microsoft.com/office/powerpoint/2010/main" val="2953805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spcBef>
                  <a:spcPts val="0"/>
                </a:spcBef>
                <a:buSzPct val="25000"/>
                <a:buNone/>
              </a:pPr>
              <a:t>24</a:t>
            </a:fld>
            <a:endParaRPr lang="en-US" sz="1200" b="0" i="0" u="none" strike="noStrike" cap="none">
              <a:solidFill>
                <a:schemeClr val="lt1"/>
              </a:solidFill>
              <a:latin typeface="Calibri"/>
              <a:ea typeface="Calibri"/>
              <a:cs typeface="Calibri"/>
              <a:sym typeface="Calibri"/>
            </a:endParaRPr>
          </a:p>
        </p:txBody>
      </p:sp>
      <p:sp>
        <p:nvSpPr>
          <p:cNvPr id="5" name="Date Placeholder 4"/>
          <p:cNvSpPr>
            <a:spLocks noGrp="1"/>
          </p:cNvSpPr>
          <p:nvPr>
            <p:ph type="dt" idx="10"/>
          </p:nvPr>
        </p:nvSpPr>
        <p:spPr/>
        <p:txBody>
          <a:bodyPr/>
          <a:lstStyle/>
          <a:p>
            <a:r>
              <a:rPr lang="en-US" smtClean="0"/>
              <a:t>11/21/2022</a:t>
            </a:r>
            <a:endParaRPr lang="en-US"/>
          </a:p>
        </p:txBody>
      </p:sp>
      <p:sp>
        <p:nvSpPr>
          <p:cNvPr id="6" name="Footer Placeholder 5"/>
          <p:cNvSpPr>
            <a:spLocks noGrp="1"/>
          </p:cNvSpPr>
          <p:nvPr>
            <p:ph type="ftr" idx="11"/>
          </p:nvPr>
        </p:nvSpPr>
        <p:spPr/>
        <p:txBody>
          <a:bodyPr/>
          <a:lstStyle/>
          <a:p>
            <a:r>
              <a:rPr lang="en-US" smtClean="0"/>
              <a:t>G18 SST Provisional Review</a:t>
            </a:r>
            <a:endParaRPr lang="en-US"/>
          </a:p>
        </p:txBody>
      </p:sp>
      <p:sp>
        <p:nvSpPr>
          <p:cNvPr id="9" name="Rectangle 19"/>
          <p:cNvSpPr>
            <a:spLocks noChangeArrowheads="1"/>
          </p:cNvSpPr>
          <p:nvPr/>
        </p:nvSpPr>
        <p:spPr bwMode="auto">
          <a:xfrm>
            <a:off x="554804" y="2512874"/>
            <a:ext cx="8352890" cy="1754326"/>
          </a:xfrm>
          <a:prstGeom prst="rect">
            <a:avLst/>
          </a:prstGeom>
          <a:noFill/>
          <a:ln w="9525">
            <a:noFill/>
            <a:miter lim="800000"/>
            <a:headEnd/>
            <a:tailEnd/>
          </a:ln>
        </p:spPr>
        <p:txBody>
          <a:bodyPr wrap="square">
            <a:spAutoFit/>
          </a:bodyPr>
          <a:lstStyle/>
          <a:p>
            <a:pPr algn="ctr"/>
            <a:r>
              <a:rPr lang="en-US" sz="3600" b="1" dirty="0" smtClean="0">
                <a:solidFill>
                  <a:schemeClr val="bg1"/>
                </a:solidFill>
              </a:rPr>
              <a:t>Atypical (Bad) Example:</a:t>
            </a:r>
          </a:p>
          <a:p>
            <a:pPr algn="ctr"/>
            <a:r>
              <a:rPr lang="en-US" sz="3600" b="1" dirty="0" smtClean="0">
                <a:solidFill>
                  <a:schemeClr val="bg1"/>
                </a:solidFill>
              </a:rPr>
              <a:t>G18 vs G17 FD Imagery</a:t>
            </a:r>
          </a:p>
          <a:p>
            <a:pPr algn="ctr"/>
            <a:r>
              <a:rPr lang="en-US" sz="3600" b="1" dirty="0" smtClean="0">
                <a:solidFill>
                  <a:schemeClr val="bg1"/>
                </a:solidFill>
              </a:rPr>
              <a:t>(30 Sep 2022 @01UTC)</a:t>
            </a:r>
          </a:p>
        </p:txBody>
      </p:sp>
    </p:spTree>
    <p:extLst>
      <p:ext uri="{BB962C8B-B14F-4D97-AF65-F5344CB8AC3E}">
        <p14:creationId xmlns:p14="http://schemas.microsoft.com/office/powerpoint/2010/main" val="2725692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910" y="1329824"/>
            <a:ext cx="4286250" cy="4286250"/>
          </a:xfrm>
          <a:prstGeom prst="rect">
            <a:avLst/>
          </a:prstGeom>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25</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200" b="1" dirty="0" smtClean="0">
                <a:solidFill>
                  <a:schemeClr val="lt1"/>
                </a:solidFill>
                <a:latin typeface="Calibri" panose="020F0502020204030204" pitchFamily="34" charset="0"/>
                <a:ea typeface="Calibri"/>
                <a:cs typeface="Calibri"/>
                <a:sym typeface="Calibri"/>
              </a:rPr>
              <a:t>Atypical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G18 Baseline SST Product</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6" name="TextBox 25"/>
          <p:cNvSpPr txBox="1"/>
          <p:nvPr/>
        </p:nvSpPr>
        <p:spPr>
          <a:xfrm>
            <a:off x="816220" y="5723886"/>
            <a:ext cx="7132026" cy="600164"/>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G18 SST shows large anomalies with negative SST. Lower part of FD truncated</a:t>
            </a:r>
          </a:p>
          <a:p>
            <a:pPr marL="285750" indent="-285750">
              <a:spcBef>
                <a:spcPts val="600"/>
              </a:spcBef>
              <a:buFont typeface="Arial" panose="020B0604020202020204" pitchFamily="34" charset="0"/>
              <a:buChar char="•"/>
            </a:pPr>
            <a:r>
              <a:rPr lang="en-US" b="1" dirty="0" smtClean="0">
                <a:solidFill>
                  <a:schemeClr val="tx1"/>
                </a:solidFill>
              </a:rPr>
              <a:t>Deviation from first-guess L4 SST confirms these </a:t>
            </a:r>
            <a:r>
              <a:rPr lang="en-US" b="1" dirty="0" smtClean="0">
                <a:solidFill>
                  <a:schemeClr val="tx1"/>
                </a:solidFill>
              </a:rPr>
              <a:t>anomalies seen in SST</a:t>
            </a:r>
            <a:endParaRPr lang="en-US" b="1" dirty="0" smtClean="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1" y="1329824"/>
            <a:ext cx="4286250" cy="4286250"/>
          </a:xfrm>
          <a:prstGeom prst="rect">
            <a:avLst/>
          </a:prstGeom>
        </p:spPr>
      </p:pic>
      <p:sp>
        <p:nvSpPr>
          <p:cNvPr id="14" name="TextBox 13"/>
          <p:cNvSpPr txBox="1"/>
          <p:nvPr/>
        </p:nvSpPr>
        <p:spPr>
          <a:xfrm>
            <a:off x="675543" y="971072"/>
            <a:ext cx="306411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G18 SST on 30 Sep 2022 @01UTC</a:t>
            </a:r>
          </a:p>
        </p:txBody>
      </p:sp>
      <p:sp>
        <p:nvSpPr>
          <p:cNvPr id="17" name="TextBox 16"/>
          <p:cNvSpPr txBox="1"/>
          <p:nvPr/>
        </p:nvSpPr>
        <p:spPr>
          <a:xfrm>
            <a:off x="5200654" y="982796"/>
            <a:ext cx="334546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G18-L4 SST on 30 Sep 2022 @01UTC</a:t>
            </a:r>
          </a:p>
        </p:txBody>
      </p:sp>
    </p:spTree>
    <p:extLst>
      <p:ext uri="{BB962C8B-B14F-4D97-AF65-F5344CB8AC3E}">
        <p14:creationId xmlns:p14="http://schemas.microsoft.com/office/powerpoint/2010/main" val="2758065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910" y="1329824"/>
            <a:ext cx="4286250" cy="4286250"/>
          </a:xfrm>
          <a:prstGeom prst="rect">
            <a:avLst/>
          </a:prstGeom>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26</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Corresponding G17 SST Product</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6" name="TextBox 25"/>
          <p:cNvSpPr txBox="1"/>
          <p:nvPr/>
        </p:nvSpPr>
        <p:spPr>
          <a:xfrm>
            <a:off x="816220" y="5723886"/>
            <a:ext cx="7073412" cy="600164"/>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G17 SST also shows blocky/incomplete structure (similar to G18)</a:t>
            </a:r>
          </a:p>
          <a:p>
            <a:pPr marL="285750" indent="-285750">
              <a:spcBef>
                <a:spcPts val="600"/>
              </a:spcBef>
              <a:buFont typeface="Arial" panose="020B0604020202020204" pitchFamily="34" charset="0"/>
              <a:buChar char="•"/>
            </a:pPr>
            <a:r>
              <a:rPr lang="en-US" b="1" dirty="0" smtClean="0">
                <a:solidFill>
                  <a:schemeClr val="tx1"/>
                </a:solidFill>
              </a:rPr>
              <a:t>SST in this incomplete domain appears reasonable (no negative anomalies)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1" y="1329824"/>
            <a:ext cx="4286250" cy="4286250"/>
          </a:xfrm>
          <a:prstGeom prst="rect">
            <a:avLst/>
          </a:prstGeom>
        </p:spPr>
      </p:pic>
      <p:sp>
        <p:nvSpPr>
          <p:cNvPr id="14" name="TextBox 13"/>
          <p:cNvSpPr txBox="1"/>
          <p:nvPr/>
        </p:nvSpPr>
        <p:spPr>
          <a:xfrm>
            <a:off x="675543" y="971072"/>
            <a:ext cx="306411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G17 SST on 30 Sep 2022 @01UTC</a:t>
            </a:r>
          </a:p>
        </p:txBody>
      </p:sp>
      <p:sp>
        <p:nvSpPr>
          <p:cNvPr id="17" name="TextBox 16"/>
          <p:cNvSpPr txBox="1"/>
          <p:nvPr/>
        </p:nvSpPr>
        <p:spPr>
          <a:xfrm>
            <a:off x="5200654" y="982796"/>
            <a:ext cx="334546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G17-L4 SST on 30 Sep 2022 @01UTC</a:t>
            </a:r>
          </a:p>
        </p:txBody>
      </p:sp>
    </p:spTree>
    <p:extLst>
      <p:ext uri="{BB962C8B-B14F-4D97-AF65-F5344CB8AC3E}">
        <p14:creationId xmlns:p14="http://schemas.microsoft.com/office/powerpoint/2010/main" val="1757213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910" y="1902415"/>
            <a:ext cx="4286249" cy="3141068"/>
          </a:xfrm>
          <a:prstGeom prst="rect">
            <a:avLst/>
          </a:prstGeom>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G17/18 Histograms of SST-L4 CMC</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6" name="TextBox 25"/>
          <p:cNvSpPr txBox="1"/>
          <p:nvPr/>
        </p:nvSpPr>
        <p:spPr>
          <a:xfrm>
            <a:off x="816219" y="5442534"/>
            <a:ext cx="7634445" cy="600164"/>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G18 performance statistics are strongly degraded (explains outliers in time series)</a:t>
            </a:r>
          </a:p>
          <a:p>
            <a:pPr marL="285750" indent="-285750">
              <a:spcBef>
                <a:spcPts val="600"/>
              </a:spcBef>
              <a:buFont typeface="Arial" panose="020B0604020202020204" pitchFamily="34" charset="0"/>
              <a:buChar char="•"/>
            </a:pPr>
            <a:r>
              <a:rPr lang="en-US" b="1" dirty="0" smtClean="0">
                <a:solidFill>
                  <a:schemeClr val="tx1"/>
                </a:solidFill>
              </a:rPr>
              <a:t>For G17, performance statistics in this particular case are reasonable &amp; within specs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1" y="1902415"/>
            <a:ext cx="4286249" cy="3141068"/>
          </a:xfrm>
          <a:prstGeom prst="rect">
            <a:avLst/>
          </a:prstGeom>
        </p:spPr>
      </p:pic>
      <p:sp>
        <p:nvSpPr>
          <p:cNvPr id="14" name="TextBox 13"/>
          <p:cNvSpPr txBox="1"/>
          <p:nvPr/>
        </p:nvSpPr>
        <p:spPr>
          <a:xfrm>
            <a:off x="675543" y="1357931"/>
            <a:ext cx="333374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G18-L4 SST on 30 Sep 2022 @01UTC</a:t>
            </a:r>
          </a:p>
        </p:txBody>
      </p:sp>
      <p:sp>
        <p:nvSpPr>
          <p:cNvPr id="17" name="TextBox 16"/>
          <p:cNvSpPr txBox="1"/>
          <p:nvPr/>
        </p:nvSpPr>
        <p:spPr>
          <a:xfrm>
            <a:off x="5200654" y="1369655"/>
            <a:ext cx="334546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G17-L4 SST on 30 Sep 2022 @01UTC</a:t>
            </a:r>
          </a:p>
        </p:txBody>
      </p:sp>
    </p:spTree>
    <p:extLst>
      <p:ext uri="{BB962C8B-B14F-4D97-AF65-F5344CB8AC3E}">
        <p14:creationId xmlns:p14="http://schemas.microsoft.com/office/powerpoint/2010/main" val="1837377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910" y="1902415"/>
            <a:ext cx="4286249" cy="3141067"/>
          </a:xfrm>
          <a:prstGeom prst="rect">
            <a:avLst/>
          </a:prstGeom>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28</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G17/18 Histograms of SST-in situ</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1" y="1902415"/>
            <a:ext cx="4286249" cy="3141067"/>
          </a:xfrm>
          <a:prstGeom prst="rect">
            <a:avLst/>
          </a:prstGeom>
        </p:spPr>
      </p:pic>
      <p:sp>
        <p:nvSpPr>
          <p:cNvPr id="14" name="TextBox 13"/>
          <p:cNvSpPr txBox="1"/>
          <p:nvPr/>
        </p:nvSpPr>
        <p:spPr>
          <a:xfrm>
            <a:off x="675543" y="1357931"/>
            <a:ext cx="3298580"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G18-L4 SST on 30 Sep 2022 @01UTC</a:t>
            </a:r>
          </a:p>
        </p:txBody>
      </p:sp>
      <p:sp>
        <p:nvSpPr>
          <p:cNvPr id="17" name="TextBox 16"/>
          <p:cNvSpPr txBox="1"/>
          <p:nvPr/>
        </p:nvSpPr>
        <p:spPr>
          <a:xfrm>
            <a:off x="5200654" y="1369655"/>
            <a:ext cx="3345469"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G17-L4 SST on 30 Sep 2022 @01UTC</a:t>
            </a:r>
          </a:p>
        </p:txBody>
      </p:sp>
      <p:sp>
        <p:nvSpPr>
          <p:cNvPr id="11" name="TextBox 10"/>
          <p:cNvSpPr txBox="1"/>
          <p:nvPr/>
        </p:nvSpPr>
        <p:spPr>
          <a:xfrm>
            <a:off x="816219" y="5442534"/>
            <a:ext cx="7729904" cy="600164"/>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G18 in situ VAL statistics are strongly degraded, explaining outliers in time series</a:t>
            </a:r>
          </a:p>
          <a:p>
            <a:pPr marL="285750" indent="-285750">
              <a:spcBef>
                <a:spcPts val="600"/>
              </a:spcBef>
              <a:buFont typeface="Arial" panose="020B0604020202020204" pitchFamily="34" charset="0"/>
              <a:buChar char="•"/>
            </a:pPr>
            <a:r>
              <a:rPr lang="en-US" b="1" dirty="0" smtClean="0">
                <a:solidFill>
                  <a:schemeClr val="tx1"/>
                </a:solidFill>
              </a:rPr>
              <a:t>For G17, performance statistics, in this particular case, are reasonable &amp; within specs</a:t>
            </a:r>
          </a:p>
        </p:txBody>
      </p:sp>
    </p:spTree>
    <p:extLst>
      <p:ext uri="{BB962C8B-B14F-4D97-AF65-F5344CB8AC3E}">
        <p14:creationId xmlns:p14="http://schemas.microsoft.com/office/powerpoint/2010/main" val="1216375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29</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7" name="Rectangle 19"/>
          <p:cNvSpPr>
            <a:spLocks noChangeArrowheads="1"/>
          </p:cNvSpPr>
          <p:nvPr/>
        </p:nvSpPr>
        <p:spPr bwMode="auto">
          <a:xfrm>
            <a:off x="909379" y="1457963"/>
            <a:ext cx="7601576" cy="3970318"/>
          </a:xfrm>
          <a:prstGeom prst="rect">
            <a:avLst/>
          </a:prstGeom>
          <a:noFill/>
          <a:ln w="9525">
            <a:noFill/>
            <a:miter lim="800000"/>
            <a:headEnd/>
            <a:tailEnd/>
          </a:ln>
        </p:spPr>
        <p:txBody>
          <a:bodyPr wrap="square">
            <a:spAutoFit/>
          </a:bodyPr>
          <a:lstStyle/>
          <a:p>
            <a:r>
              <a:rPr lang="en-US" sz="2800" b="1" dirty="0" smtClean="0">
                <a:solidFill>
                  <a:srgbClr val="FFFF00"/>
                </a:solidFill>
              </a:rPr>
              <a:t>G16 </a:t>
            </a:r>
            <a:r>
              <a:rPr lang="en-US" sz="2800" b="1" dirty="0" smtClean="0">
                <a:solidFill>
                  <a:srgbClr val="FFFF00"/>
                </a:solidFill>
              </a:rPr>
              <a:t>Beta </a:t>
            </a:r>
            <a:r>
              <a:rPr lang="en-US" sz="2800" b="1" dirty="0" smtClean="0">
                <a:solidFill>
                  <a:srgbClr val="FFFF00"/>
                </a:solidFill>
              </a:rPr>
              <a:t>(</a:t>
            </a:r>
            <a:r>
              <a:rPr lang="en-US" sz="2800" b="1" dirty="0" smtClean="0">
                <a:solidFill>
                  <a:srgbClr val="FFFF00"/>
                </a:solidFill>
              </a:rPr>
              <a:t>May’2017) and </a:t>
            </a:r>
            <a:r>
              <a:rPr lang="en-US" sz="2800" b="1" dirty="0" smtClean="0">
                <a:solidFill>
                  <a:srgbClr val="FFFF00"/>
                </a:solidFill>
              </a:rPr>
              <a:t>Provisional (Mar’2018</a:t>
            </a:r>
            <a:r>
              <a:rPr lang="en-US" sz="2800" b="1" dirty="0">
                <a:solidFill>
                  <a:srgbClr val="FFFF00"/>
                </a:solidFill>
              </a:rPr>
              <a:t>) </a:t>
            </a:r>
            <a:r>
              <a:rPr lang="en-US" sz="2800" b="1" dirty="0" smtClean="0">
                <a:solidFill>
                  <a:srgbClr val="FFFF00"/>
                </a:solidFill>
              </a:rPr>
              <a:t>Reviews </a:t>
            </a:r>
            <a:r>
              <a:rPr lang="en-US" sz="2800" b="1" dirty="0">
                <a:solidFill>
                  <a:srgbClr val="FFFF00"/>
                </a:solidFill>
              </a:rPr>
              <a:t>have </a:t>
            </a:r>
            <a:r>
              <a:rPr lang="en-US" sz="2800" b="1" dirty="0" smtClean="0">
                <a:solidFill>
                  <a:srgbClr val="FFFF00"/>
                </a:solidFill>
              </a:rPr>
              <a:t>shown similar anomalies due to coding implementation issues. Those were documented </a:t>
            </a:r>
            <a:r>
              <a:rPr lang="en-US" sz="2800" b="1" dirty="0">
                <a:solidFill>
                  <a:srgbClr val="FFFF00"/>
                </a:solidFill>
              </a:rPr>
              <a:t>in </a:t>
            </a:r>
            <a:r>
              <a:rPr lang="en-US" sz="2800" b="1" dirty="0" smtClean="0">
                <a:solidFill>
                  <a:srgbClr val="FFFF00"/>
                </a:solidFill>
              </a:rPr>
              <a:t>WR3207 ‘Incorrect DQFs’ </a:t>
            </a:r>
            <a:r>
              <a:rPr lang="en-US" sz="2800" b="1" dirty="0">
                <a:solidFill>
                  <a:srgbClr val="FFFF00"/>
                </a:solidFill>
              </a:rPr>
              <a:t>and </a:t>
            </a:r>
            <a:r>
              <a:rPr lang="en-US" sz="2800" b="1" dirty="0" smtClean="0">
                <a:solidFill>
                  <a:srgbClr val="FFFF00"/>
                </a:solidFill>
              </a:rPr>
              <a:t>ADR269/WR4214 ‘Anomalies in SST product’</a:t>
            </a:r>
            <a:r>
              <a:rPr lang="en-US" sz="2800" b="1" dirty="0" smtClean="0">
                <a:solidFill>
                  <a:srgbClr val="FFFF00"/>
                </a:solidFill>
              </a:rPr>
              <a:t>.</a:t>
            </a:r>
          </a:p>
          <a:p>
            <a:endParaRPr lang="en-US" sz="2800" b="1" dirty="0">
              <a:solidFill>
                <a:schemeClr val="bg1"/>
              </a:solidFill>
            </a:endParaRPr>
          </a:p>
          <a:p>
            <a:r>
              <a:rPr lang="en-US" sz="2800" b="1" dirty="0" smtClean="0">
                <a:solidFill>
                  <a:schemeClr val="bg1"/>
                </a:solidFill>
              </a:rPr>
              <a:t>PRO Team was aware of both </a:t>
            </a:r>
            <a:r>
              <a:rPr lang="en-US" sz="2800" b="1" dirty="0" smtClean="0">
                <a:solidFill>
                  <a:schemeClr val="bg1"/>
                </a:solidFill>
              </a:rPr>
              <a:t>technical issues </a:t>
            </a:r>
            <a:r>
              <a:rPr lang="en-US" sz="2800" b="1" dirty="0" smtClean="0">
                <a:solidFill>
                  <a:schemeClr val="bg1"/>
                </a:solidFill>
              </a:rPr>
              <a:t>and worked on fixes in 2017-2018.</a:t>
            </a:r>
          </a:p>
        </p:txBody>
      </p:sp>
    </p:spTree>
    <p:extLst>
      <p:ext uri="{BB962C8B-B14F-4D97-AF65-F5344CB8AC3E}">
        <p14:creationId xmlns:p14="http://schemas.microsoft.com/office/powerpoint/2010/main" val="342087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4603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200" b="1" dirty="0" smtClean="0">
                <a:solidFill>
                  <a:schemeClr val="bg1"/>
                </a:solidFill>
              </a:rPr>
              <a:t>Baseline Product </a:t>
            </a:r>
            <a:r>
              <a:rPr lang="en-US" sz="3200" b="1" dirty="0">
                <a:solidFill>
                  <a:schemeClr val="bg1"/>
                </a:solidFill>
              </a:rPr>
              <a:t>Overview</a:t>
            </a:r>
            <a:endParaRPr sz="3200" b="1" dirty="0">
              <a:solidFill>
                <a:schemeClr val="bg1"/>
              </a:solidFill>
            </a:endParaRPr>
          </a:p>
        </p:txBody>
      </p:sp>
      <p:sp>
        <p:nvSpPr>
          <p:cNvPr id="408" name="Shape 408"/>
          <p:cNvSpPr txBox="1">
            <a:spLocks noGrp="1"/>
          </p:cNvSpPr>
          <p:nvPr>
            <p:ph type="body" idx="1"/>
          </p:nvPr>
        </p:nvSpPr>
        <p:spPr>
          <a:xfrm>
            <a:off x="167999" y="875216"/>
            <a:ext cx="4084215" cy="4701619"/>
          </a:xfrm>
          <a:prstGeom prst="rect">
            <a:avLst/>
          </a:prstGeom>
        </p:spPr>
        <p:txBody>
          <a:bodyPr spcFirstLastPara="1" wrap="square" lIns="91425" tIns="91425" rIns="91425" bIns="91425" anchor="t" anchorCtr="0">
            <a:noAutofit/>
          </a:bodyPr>
          <a:lstStyle/>
          <a:p>
            <a:pPr marL="457200" lvl="0" indent="-330200" rtl="0">
              <a:spcBef>
                <a:spcPts val="640"/>
              </a:spcBef>
              <a:spcAft>
                <a:spcPts val="0"/>
              </a:spcAft>
              <a:buSzPts val="1600"/>
              <a:buChar char="•"/>
            </a:pPr>
            <a:r>
              <a:rPr lang="en-US" sz="1600" dirty="0" smtClean="0"/>
              <a:t>Baseline SST Product:</a:t>
            </a:r>
            <a:endParaRPr sz="1600" dirty="0"/>
          </a:p>
          <a:p>
            <a:pPr marL="803275" lvl="1" indent="-290513" rtl="0">
              <a:spcBef>
                <a:spcPts val="0"/>
              </a:spcBef>
              <a:spcAft>
                <a:spcPts val="0"/>
              </a:spcAft>
              <a:buSzPts val="1600"/>
              <a:buChar char="–"/>
            </a:pPr>
            <a:r>
              <a:rPr lang="en-US" sz="1600" dirty="0" smtClean="0"/>
              <a:t>Uses Binary </a:t>
            </a:r>
            <a:r>
              <a:rPr lang="en-US" sz="1600" dirty="0"/>
              <a:t>Cloud </a:t>
            </a:r>
            <a:r>
              <a:rPr lang="en-US" sz="1600" dirty="0" smtClean="0"/>
              <a:t>Mask “Confidently Clear” from Cloud Team as well as individual cloud tests</a:t>
            </a:r>
            <a:endParaRPr sz="1600" dirty="0"/>
          </a:p>
          <a:p>
            <a:pPr marL="803275" lvl="1" indent="-290513" rtl="0">
              <a:spcBef>
                <a:spcPts val="0"/>
              </a:spcBef>
              <a:spcAft>
                <a:spcPts val="0"/>
              </a:spcAft>
              <a:buSzPts val="1600"/>
              <a:buChar char="–"/>
            </a:pPr>
            <a:r>
              <a:rPr lang="en-US" sz="1600" dirty="0" smtClean="0"/>
              <a:t>Additionally Performs SST QC</a:t>
            </a:r>
            <a:endParaRPr sz="1600" dirty="0"/>
          </a:p>
          <a:p>
            <a:pPr marL="803275" lvl="1" indent="-290513" rtl="0">
              <a:spcBef>
                <a:spcPts val="0"/>
              </a:spcBef>
              <a:spcAft>
                <a:spcPts val="0"/>
              </a:spcAft>
              <a:buSzPts val="1600"/>
              <a:buChar char="–"/>
            </a:pPr>
            <a:r>
              <a:rPr lang="en-US" sz="1600" dirty="0" smtClean="0"/>
              <a:t>Employs regression trained against quality controlled </a:t>
            </a:r>
            <a:r>
              <a:rPr lang="en-US" sz="1600" i="1" dirty="0" smtClean="0"/>
              <a:t>in situ </a:t>
            </a:r>
            <a:r>
              <a:rPr lang="en-US" sz="1600" dirty="0" smtClean="0"/>
              <a:t>data </a:t>
            </a:r>
          </a:p>
          <a:p>
            <a:pPr marL="803275" lvl="1" indent="-290513" rtl="0">
              <a:spcBef>
                <a:spcPts val="0"/>
              </a:spcBef>
              <a:spcAft>
                <a:spcPts val="0"/>
              </a:spcAft>
              <a:buSzPts val="1600"/>
              <a:buChar char="–"/>
            </a:pPr>
            <a:r>
              <a:rPr lang="en-US" sz="1600" dirty="0" smtClean="0"/>
              <a:t>Uses 11(8.5µm), 13(10.3µm), 14(11.2), &amp;15(12.3µm) bands</a:t>
            </a:r>
            <a:endParaRPr sz="1600" dirty="0"/>
          </a:p>
          <a:p>
            <a:pPr marL="457200" lvl="0" indent="-330200" rtl="0">
              <a:spcBef>
                <a:spcPts val="1200"/>
              </a:spcBef>
              <a:spcAft>
                <a:spcPts val="0"/>
              </a:spcAft>
              <a:buSzPts val="1600"/>
              <a:buChar char="•"/>
            </a:pPr>
            <a:r>
              <a:rPr lang="en-US" sz="1600" dirty="0" smtClean="0"/>
              <a:t>Processes all 10min FD data and aggregates them into 1hr composites</a:t>
            </a:r>
            <a:endParaRPr sz="1600" dirty="0"/>
          </a:p>
          <a:p>
            <a:pPr marL="457200" lvl="0" indent="-330200" rtl="0">
              <a:spcBef>
                <a:spcPts val="1200"/>
              </a:spcBef>
              <a:spcAft>
                <a:spcPts val="0"/>
              </a:spcAft>
              <a:buSzPts val="1600"/>
              <a:buChar char="•"/>
            </a:pPr>
            <a:r>
              <a:rPr lang="en-US" sz="1600" dirty="0"/>
              <a:t>Only </a:t>
            </a:r>
            <a:r>
              <a:rPr lang="en-US" sz="1600" dirty="0" smtClean="0"/>
              <a:t>L2 baseline product is available (no gridded L3 produced)</a:t>
            </a:r>
            <a:endParaRPr sz="1600" dirty="0"/>
          </a:p>
          <a:p>
            <a:pPr marL="457200" lvl="0" indent="-330200" rtl="0">
              <a:spcBef>
                <a:spcPts val="1200"/>
              </a:spcBef>
              <a:spcAft>
                <a:spcPts val="0"/>
              </a:spcAft>
              <a:buSzPts val="1600"/>
              <a:buChar char="•"/>
            </a:pPr>
            <a:r>
              <a:rPr lang="en-US" sz="1600" dirty="0" smtClean="0"/>
              <a:t>Open ocean only (no internal water)</a:t>
            </a:r>
            <a:endParaRPr lang="en-US" sz="1600" dirty="0"/>
          </a:p>
          <a:p>
            <a:pPr marL="457200" lvl="0" indent="-330200" rtl="0">
              <a:spcBef>
                <a:spcPts val="1200"/>
              </a:spcBef>
              <a:spcAft>
                <a:spcPts val="0"/>
              </a:spcAft>
              <a:buSzPts val="1600"/>
              <a:buChar char="•"/>
            </a:pPr>
            <a:r>
              <a:rPr lang="en-US" sz="1600" dirty="0" smtClean="0"/>
              <a:t>No downstream products affected by SST</a:t>
            </a:r>
            <a:endParaRPr sz="1600" dirty="0"/>
          </a:p>
        </p:txBody>
      </p:sp>
      <p:sp>
        <p:nvSpPr>
          <p:cNvPr id="409" name="Shape 40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300"/>
              <a:buFont typeface="Calibri"/>
              <a:buNone/>
            </a:pPr>
            <a:fld id="{00000000-1234-1234-1234-123412341234}" type="slidenum">
              <a:rPr lang="en-US"/>
              <a:t>3</a:t>
            </a:fld>
            <a:endParaRPr dirty="0"/>
          </a:p>
        </p:txBody>
      </p:sp>
      <p:sp>
        <p:nvSpPr>
          <p:cNvPr id="410" name="Shape 410"/>
          <p:cNvSpPr txBox="1"/>
          <p:nvPr/>
        </p:nvSpPr>
        <p:spPr>
          <a:xfrm>
            <a:off x="4815260" y="5801824"/>
            <a:ext cx="3321871" cy="61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dirty="0" smtClean="0">
                <a:solidFill>
                  <a:srgbClr val="FF9900"/>
                </a:solidFill>
              </a:rPr>
              <a:t>Example 1hr composite SST FD Image</a:t>
            </a:r>
          </a:p>
          <a:p>
            <a:pPr marL="0" lvl="0" indent="0">
              <a:spcBef>
                <a:spcPts val="0"/>
              </a:spcBef>
              <a:spcAft>
                <a:spcPts val="0"/>
              </a:spcAft>
              <a:buNone/>
            </a:pPr>
            <a:r>
              <a:rPr lang="en-US" dirty="0" smtClean="0">
                <a:solidFill>
                  <a:srgbClr val="FF9900"/>
                </a:solidFill>
              </a:rPr>
              <a:t>on 08 October 2022 @10UTC</a:t>
            </a:r>
            <a:endParaRPr dirty="0">
              <a:solidFill>
                <a:srgbClr val="FF9900"/>
              </a:solidFill>
            </a:endParaRPr>
          </a:p>
        </p:txBody>
      </p:sp>
      <p:sp>
        <p:nvSpPr>
          <p:cNvPr id="4" name="Date Placeholder 3"/>
          <p:cNvSpPr>
            <a:spLocks noGrp="1"/>
          </p:cNvSpPr>
          <p:nvPr>
            <p:ph type="dt" idx="10"/>
          </p:nvPr>
        </p:nvSpPr>
        <p:spPr/>
        <p:txBody>
          <a:bodyPr/>
          <a:lstStyle/>
          <a:p>
            <a:r>
              <a:rPr lang="en-US" smtClean="0"/>
              <a:t>11/21/2022</a:t>
            </a:r>
            <a:endParaRPr lang="en-US"/>
          </a:p>
        </p:txBody>
      </p:sp>
      <p:sp>
        <p:nvSpPr>
          <p:cNvPr id="5" name="Footer Placeholder 4"/>
          <p:cNvSpPr>
            <a:spLocks noGrp="1"/>
          </p:cNvSpPr>
          <p:nvPr>
            <p:ph type="ftr" idx="11"/>
          </p:nvPr>
        </p:nvSpPr>
        <p:spPr/>
        <p:txBody>
          <a:bodyPr/>
          <a:lstStyle/>
          <a:p>
            <a:r>
              <a:rPr lang="en-US" smtClean="0"/>
              <a:t>G18 SST Provisional Review</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1960" y="1207008"/>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lex.ignatov\Documents\AIgnatov\GOES\GOES-R\Beta_PSPVR\Figs_Xinjia_H8\timeseries_G16_regression-CMC_MIN_UTC_all_daily[2].png"/>
          <p:cNvPicPr>
            <a:picLocks noChangeAspect="1" noChangeArrowheads="1"/>
          </p:cNvPicPr>
          <p:nvPr/>
        </p:nvPicPr>
        <p:blipFill>
          <a:blip r:embed="rId2"/>
          <a:srcRect/>
          <a:stretch>
            <a:fillRect/>
          </a:stretch>
        </p:blipFill>
        <p:spPr bwMode="auto">
          <a:xfrm>
            <a:off x="1188720" y="1640895"/>
            <a:ext cx="6743700" cy="3733800"/>
          </a:xfrm>
          <a:prstGeom prst="rect">
            <a:avLst/>
          </a:prstGeom>
          <a:noFill/>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30</a:t>
            </a:fld>
            <a:endParaRPr lang="en-US" sz="1200">
              <a:solidFill>
                <a:schemeClr val="lt1"/>
              </a:solidFill>
              <a:latin typeface="Calibri"/>
              <a:ea typeface="Calibri"/>
              <a:cs typeface="Calibri"/>
              <a:sym typeface="Calibri"/>
            </a:endParaRPr>
          </a:p>
        </p:txBody>
      </p:sp>
      <p:sp>
        <p:nvSpPr>
          <p:cNvPr id="3" name="Shape 115"/>
          <p:cNvSpPr txBox="1">
            <a:spLocks/>
          </p:cNvSpPr>
          <p:nvPr/>
        </p:nvSpPr>
        <p:spPr>
          <a:xfrm>
            <a:off x="1444752" y="54864"/>
            <a:ext cx="6057966"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FF00"/>
                </a:solidFill>
                <a:latin typeface="+mn-lt"/>
              </a:rPr>
              <a:t>F</a:t>
            </a:r>
            <a:r>
              <a:rPr kumimoji="0" lang="en-US" sz="2400" b="1" i="0" u="none" strike="noStrike" kern="0" cap="none" spc="0" normalizeH="0" baseline="0" noProof="0" dirty="0" smtClean="0">
                <a:ln>
                  <a:noFill/>
                </a:ln>
                <a:solidFill>
                  <a:srgbClr val="FFFF00"/>
                </a:solidFill>
                <a:effectLst/>
                <a:uLnTx/>
                <a:uFillTx/>
                <a:latin typeface="+mn-lt"/>
                <a:sym typeface="Arial"/>
              </a:rPr>
              <a:t>rom G16 Beta Review (May’2017)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min (G16 L2 – CMC L4) SST</a:t>
            </a:r>
            <a:endParaRPr kumimoji="0" lang="en-US" sz="2400" b="1" i="0" u="none" strike="noStrike" kern="0" cap="none" spc="0" normalizeH="0" baseline="0" noProof="0" dirty="0">
              <a:ln>
                <a:noFill/>
              </a:ln>
              <a:solidFill>
                <a:schemeClr val="bg1"/>
              </a:solidFill>
              <a:effectLst/>
              <a:uLnTx/>
              <a:uFillTx/>
              <a:latin typeface="+mn-lt"/>
              <a:sym typeface="Arial"/>
            </a:endParaRPr>
          </a:p>
        </p:txBody>
      </p:sp>
      <p:sp>
        <p:nvSpPr>
          <p:cNvPr id="7" name="TextBox 6"/>
          <p:cNvSpPr txBox="1"/>
          <p:nvPr/>
        </p:nvSpPr>
        <p:spPr>
          <a:xfrm>
            <a:off x="2228851" y="3756067"/>
            <a:ext cx="3695700" cy="523220"/>
          </a:xfrm>
          <a:prstGeom prst="rect">
            <a:avLst/>
          </a:prstGeom>
          <a:noFill/>
          <a:ln w="25400">
            <a:solidFill>
              <a:schemeClr val="bg1"/>
            </a:solidFill>
          </a:ln>
        </p:spPr>
        <p:txBody>
          <a:bodyPr wrap="square" rtlCol="0">
            <a:spAutoFit/>
          </a:bodyPr>
          <a:lstStyle/>
          <a:p>
            <a:r>
              <a:rPr lang="en-US" i="1" dirty="0" smtClean="0">
                <a:solidFill>
                  <a:schemeClr val="tx1"/>
                </a:solidFill>
              </a:rPr>
              <a:t>Image on 2017-02-11T20:51 corresponding to these minima is shown on the next slide</a:t>
            </a:r>
            <a:endParaRPr lang="en-US" i="1" dirty="0">
              <a:solidFill>
                <a:schemeClr val="tx1"/>
              </a:solidFill>
            </a:endParaRPr>
          </a:p>
        </p:txBody>
      </p:sp>
      <p:sp>
        <p:nvSpPr>
          <p:cNvPr id="9" name="TextBox 8"/>
          <p:cNvSpPr txBox="1"/>
          <p:nvPr/>
        </p:nvSpPr>
        <p:spPr>
          <a:xfrm>
            <a:off x="1190625" y="5548212"/>
            <a:ext cx="6741795" cy="523220"/>
          </a:xfrm>
          <a:prstGeom prst="rect">
            <a:avLst/>
          </a:prstGeom>
          <a:solidFill>
            <a:srgbClr val="00FFFF"/>
          </a:solidFill>
          <a:ln w="3175">
            <a:solidFill>
              <a:schemeClr val="bg1"/>
            </a:solidFill>
          </a:ln>
        </p:spPr>
        <p:txBody>
          <a:bodyPr wrap="square" rtlCol="0">
            <a:spAutoFit/>
          </a:bodyPr>
          <a:lstStyle/>
          <a:p>
            <a:pPr marL="230188" indent="-230188">
              <a:spcBef>
                <a:spcPts val="600"/>
              </a:spcBef>
              <a:buFont typeface="Arial" pitchFamily="34" charset="0"/>
              <a:buChar char="•"/>
            </a:pPr>
            <a:r>
              <a:rPr lang="en-US" b="1" dirty="0" smtClean="0"/>
              <a:t>Some pixels (marked as “very good”) report SST ~100K colder than CMC L4 or </a:t>
            </a:r>
            <a:r>
              <a:rPr lang="en-US" b="1" i="1" dirty="0" smtClean="0"/>
              <a:t>in situ </a:t>
            </a:r>
            <a:r>
              <a:rPr lang="en-US" b="1" dirty="0"/>
              <a:t>SST. ADR269/WR4214 ‘Anomalies in SST product’.</a:t>
            </a:r>
            <a:endParaRPr lang="en-US" b="1" dirty="0" smtClean="0">
              <a:solidFill>
                <a:schemeClr val="tx1"/>
              </a:solidFill>
            </a:endParaRPr>
          </a:p>
        </p:txBody>
      </p:sp>
      <p:sp>
        <p:nvSpPr>
          <p:cNvPr id="10" name="TextBox 9"/>
          <p:cNvSpPr txBox="1"/>
          <p:nvPr/>
        </p:nvSpPr>
        <p:spPr>
          <a:xfrm>
            <a:off x="1690229" y="1334775"/>
            <a:ext cx="5751896" cy="307777"/>
          </a:xfrm>
          <a:prstGeom prst="rect">
            <a:avLst/>
          </a:prstGeom>
          <a:noFill/>
          <a:ln w="0">
            <a:solidFill>
              <a:schemeClr val="bg1"/>
            </a:solidFill>
          </a:ln>
        </p:spPr>
        <p:txBody>
          <a:bodyPr wrap="none" rtlCol="0">
            <a:spAutoFit/>
          </a:bodyPr>
          <a:lstStyle/>
          <a:p>
            <a:r>
              <a:rPr lang="en-US" b="1" dirty="0" smtClean="0">
                <a:solidFill>
                  <a:schemeClr val="bg1"/>
                </a:solidFill>
              </a:rPr>
              <a:t>Only SST pixels with QF = “Very Good”  are monitored in SQUAM</a:t>
            </a:r>
          </a:p>
        </p:txBody>
      </p:sp>
      <p:sp>
        <p:nvSpPr>
          <p:cNvPr id="11" name="Date Placeholder 10"/>
          <p:cNvSpPr>
            <a:spLocks noGrp="1"/>
          </p:cNvSpPr>
          <p:nvPr>
            <p:ph type="dt" idx="10"/>
          </p:nvPr>
        </p:nvSpPr>
        <p:spPr/>
        <p:txBody>
          <a:bodyPr/>
          <a:lstStyle/>
          <a:p>
            <a:r>
              <a:rPr lang="en-US" smtClean="0"/>
              <a:t>11/21/2022</a:t>
            </a:r>
            <a:endParaRPr lang="en-US"/>
          </a:p>
        </p:txBody>
      </p:sp>
      <p:sp>
        <p:nvSpPr>
          <p:cNvPr id="12" name="Footer Placeholder 11"/>
          <p:cNvSpPr>
            <a:spLocks noGrp="1"/>
          </p:cNvSpPr>
          <p:nvPr>
            <p:ph type="ftr" idx="11"/>
          </p:nvPr>
        </p:nvSpPr>
        <p:spPr/>
        <p:txBody>
          <a:bodyPr/>
          <a:lstStyle/>
          <a:p>
            <a:r>
              <a:rPr lang="en-US" smtClean="0"/>
              <a:t>G18 SST Provisional Review</a:t>
            </a:r>
            <a:endParaRPr lang="en-US"/>
          </a:p>
        </p:txBody>
      </p:sp>
    </p:spTree>
    <p:extLst>
      <p:ext uri="{BB962C8B-B14F-4D97-AF65-F5344CB8AC3E}">
        <p14:creationId xmlns:p14="http://schemas.microsoft.com/office/powerpoint/2010/main" val="2028543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31</a:t>
            </a:fld>
            <a:endParaRPr lang="en-US" sz="1200">
              <a:solidFill>
                <a:schemeClr val="lt1"/>
              </a:solidFill>
              <a:latin typeface="Calibri"/>
              <a:ea typeface="Calibri"/>
              <a:cs typeface="Calibri"/>
              <a:sym typeface="Calibri"/>
            </a:endParaRPr>
          </a:p>
        </p:txBody>
      </p:sp>
      <p:sp>
        <p:nvSpPr>
          <p:cNvPr id="3" name="Shape 115"/>
          <p:cNvSpPr txBox="1">
            <a:spLocks/>
          </p:cNvSpPr>
          <p:nvPr/>
        </p:nvSpPr>
        <p:spPr>
          <a:xfrm>
            <a:off x="1446963" y="57313"/>
            <a:ext cx="6064612" cy="1143000"/>
          </a:xfrm>
          <a:prstGeom prst="rect">
            <a:avLst/>
          </a:prstGeom>
        </p:spPr>
        <p:txBody>
          <a:bodyPr lIns="91425" tIns="91425" rIns="91425" bIns="91425" anchor="ctr" anchorCtr="0">
            <a:noAutofit/>
          </a:bodyPr>
          <a:lstStyle/>
          <a:p>
            <a:pPr lvl="0" algn="ctr">
              <a:buClrTx/>
              <a:defRPr/>
            </a:pPr>
            <a:r>
              <a:rPr lang="en-US" sz="2400" b="1" dirty="0">
                <a:solidFill>
                  <a:srgbClr val="FFFF00"/>
                </a:solidFill>
              </a:rPr>
              <a:t>From G16 </a:t>
            </a:r>
            <a:r>
              <a:rPr lang="en-US" sz="2400" b="1" dirty="0" smtClean="0">
                <a:solidFill>
                  <a:srgbClr val="FFFF00"/>
                </a:solidFill>
              </a:rPr>
              <a:t>Beta Review (May’2017)</a:t>
            </a:r>
            <a:endParaRPr lang="en-US" sz="2400" b="1" dirty="0">
              <a:solidFill>
                <a:srgbClr val="FFFF00"/>
              </a:solidFill>
            </a:endParaRPr>
          </a:p>
          <a:p>
            <a:pPr lvl="0" algn="ctr">
              <a:defRPr/>
            </a:pPr>
            <a:r>
              <a:rPr lang="en-US" sz="2400" b="1" dirty="0" smtClean="0">
                <a:solidFill>
                  <a:schemeClr val="bg1"/>
                </a:solidFill>
                <a:latin typeface="+mn-lt"/>
              </a:rPr>
              <a:t>Very </a:t>
            </a:r>
            <a:r>
              <a:rPr kumimoji="0" lang="en-US" sz="2400" b="1" i="0" u="none" strike="noStrike" kern="0" cap="none" spc="0" normalizeH="0" baseline="0" noProof="0" dirty="0" smtClean="0">
                <a:ln>
                  <a:noFill/>
                </a:ln>
                <a:solidFill>
                  <a:schemeClr val="bg1"/>
                </a:solidFill>
                <a:effectLst/>
                <a:uLnTx/>
                <a:uFillTx/>
                <a:latin typeface="+mn-lt"/>
                <a:sym typeface="Arial"/>
              </a:rPr>
              <a:t>cold SST </a:t>
            </a:r>
            <a:r>
              <a:rPr kumimoji="0" lang="en-US" sz="2400" b="1" i="0" u="none" strike="noStrike" kern="0" cap="none" spc="0" normalizeH="0" noProof="0" dirty="0" smtClean="0">
                <a:ln>
                  <a:noFill/>
                </a:ln>
                <a:solidFill>
                  <a:schemeClr val="bg1"/>
                </a:solidFill>
                <a:effectLst/>
                <a:uLnTx/>
                <a:uFillTx/>
                <a:latin typeface="+mn-lt"/>
                <a:sym typeface="Arial"/>
              </a:rPr>
              <a:t>marked as “best quality”</a:t>
            </a:r>
            <a:endParaRPr kumimoji="0" lang="en-US" sz="2400" b="1" i="0" u="none" strike="noStrike" kern="0" cap="none" spc="0" normalizeH="0" baseline="0" noProof="0" dirty="0">
              <a:ln>
                <a:noFill/>
              </a:ln>
              <a:solidFill>
                <a:schemeClr val="bg1"/>
              </a:solidFill>
              <a:effectLst/>
              <a:uLnTx/>
              <a:uFillTx/>
              <a:latin typeface="+mn-lt"/>
              <a:sym typeface="Arial"/>
            </a:endParaRPr>
          </a:p>
        </p:txBody>
      </p:sp>
      <p:pic>
        <p:nvPicPr>
          <p:cNvPr id="5" name="SST_HC_ACSPO_V2.50b05_G16_ABI_2017-02-11_2051-2106_20170212.064131.png" descr="C:\Users\mkramar\Desktop\Himavari\GOES-R\AWG_Meeting\03\Figures\SST_HC_ACSPO_V2.50b05_G16_ABI_2017-02-11_2051-2106_20170212.064131.png"/>
          <p:cNvPicPr>
            <a:picLocks noChangeAspect="1"/>
          </p:cNvPicPr>
          <p:nvPr/>
        </p:nvPicPr>
        <p:blipFill>
          <a:blip r:embed="rId2" r:link="rId3" cstate="print"/>
          <a:stretch>
            <a:fillRect/>
          </a:stretch>
        </p:blipFill>
        <p:spPr>
          <a:xfrm>
            <a:off x="286318" y="1564115"/>
            <a:ext cx="4293715" cy="4768683"/>
          </a:xfrm>
          <a:prstGeom prst="rect">
            <a:avLst/>
          </a:prstGeom>
        </p:spPr>
      </p:pic>
      <p:cxnSp>
        <p:nvCxnSpPr>
          <p:cNvPr id="7" name="Straight Arrow Connector 6"/>
          <p:cNvCxnSpPr>
            <a:stCxn id="8" idx="1"/>
          </p:cNvCxnSpPr>
          <p:nvPr/>
        </p:nvCxnSpPr>
        <p:spPr>
          <a:xfrm flipH="1">
            <a:off x="2035534" y="2976998"/>
            <a:ext cx="3374666" cy="69650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10200" y="2715388"/>
            <a:ext cx="3405099" cy="523220"/>
          </a:xfrm>
          <a:prstGeom prst="rect">
            <a:avLst/>
          </a:prstGeom>
          <a:noFill/>
          <a:ln w="25400">
            <a:solidFill>
              <a:schemeClr val="bg1"/>
            </a:solidFill>
          </a:ln>
        </p:spPr>
        <p:txBody>
          <a:bodyPr wrap="none" rtlCol="0">
            <a:spAutoFit/>
          </a:bodyPr>
          <a:lstStyle/>
          <a:p>
            <a:r>
              <a:rPr lang="en-US" b="1" dirty="0" smtClean="0">
                <a:solidFill>
                  <a:schemeClr val="bg1"/>
                </a:solidFill>
              </a:rPr>
              <a:t>SST s with “Very Good” QF may be </a:t>
            </a:r>
          </a:p>
          <a:p>
            <a:r>
              <a:rPr lang="en-US" b="1" dirty="0" smtClean="0">
                <a:solidFill>
                  <a:schemeClr val="bg1"/>
                </a:solidFill>
              </a:rPr>
              <a:t>colder than background SST by 100 K</a:t>
            </a:r>
            <a:endParaRPr lang="en-US" b="1" dirty="0">
              <a:solidFill>
                <a:schemeClr val="bg1"/>
              </a:solidFill>
            </a:endParaRPr>
          </a:p>
        </p:txBody>
      </p:sp>
      <p:sp>
        <p:nvSpPr>
          <p:cNvPr id="11" name="Rectangle 10"/>
          <p:cNvSpPr/>
          <p:nvPr/>
        </p:nvSpPr>
        <p:spPr>
          <a:xfrm>
            <a:off x="963633" y="1196237"/>
            <a:ext cx="2670924" cy="307777"/>
          </a:xfrm>
          <a:prstGeom prst="rect">
            <a:avLst/>
          </a:prstGeom>
          <a:noFill/>
          <a:ln w="0">
            <a:noFill/>
          </a:ln>
        </p:spPr>
        <p:txBody>
          <a:bodyPr wrap="none">
            <a:spAutoFit/>
          </a:bodyPr>
          <a:lstStyle/>
          <a:p>
            <a:r>
              <a:rPr lang="en-US" b="1" dirty="0" smtClean="0">
                <a:solidFill>
                  <a:schemeClr val="bg1"/>
                </a:solidFill>
              </a:rPr>
              <a:t>11 February 2017, 20:51 UTC</a:t>
            </a:r>
            <a:r>
              <a:rPr lang="en-US" b="1" i="1" dirty="0" smtClean="0">
                <a:solidFill>
                  <a:schemeClr val="bg1"/>
                </a:solidFill>
              </a:rPr>
              <a:t> </a:t>
            </a:r>
            <a:endParaRPr lang="en-US" b="1" dirty="0">
              <a:solidFill>
                <a:schemeClr val="bg1"/>
              </a:solidFill>
            </a:endParaRPr>
          </a:p>
        </p:txBody>
      </p:sp>
      <p:sp>
        <p:nvSpPr>
          <p:cNvPr id="9" name="Date Placeholder 8"/>
          <p:cNvSpPr>
            <a:spLocks noGrp="1"/>
          </p:cNvSpPr>
          <p:nvPr>
            <p:ph type="dt" idx="10"/>
          </p:nvPr>
        </p:nvSpPr>
        <p:spPr/>
        <p:txBody>
          <a:bodyPr/>
          <a:lstStyle/>
          <a:p>
            <a:r>
              <a:rPr lang="en-US" smtClean="0"/>
              <a:t>11/21/2022</a:t>
            </a:r>
            <a:endParaRPr lang="en-US"/>
          </a:p>
        </p:txBody>
      </p:sp>
      <p:sp>
        <p:nvSpPr>
          <p:cNvPr id="10" name="Footer Placeholder 9"/>
          <p:cNvSpPr>
            <a:spLocks noGrp="1"/>
          </p:cNvSpPr>
          <p:nvPr>
            <p:ph type="ftr" idx="11"/>
          </p:nvPr>
        </p:nvSpPr>
        <p:spPr/>
        <p:txBody>
          <a:bodyPr/>
          <a:lstStyle/>
          <a:p>
            <a:r>
              <a:rPr lang="en-US" smtClean="0"/>
              <a:t>G18 SST Provisional Review</a:t>
            </a:r>
            <a:endParaRPr lang="en-US"/>
          </a:p>
        </p:txBody>
      </p:sp>
      <p:sp>
        <p:nvSpPr>
          <p:cNvPr id="12" name="TextBox 11"/>
          <p:cNvSpPr txBox="1"/>
          <p:nvPr/>
        </p:nvSpPr>
        <p:spPr>
          <a:xfrm>
            <a:off x="4918562" y="5162712"/>
            <a:ext cx="3913920" cy="954107"/>
          </a:xfrm>
          <a:prstGeom prst="rect">
            <a:avLst/>
          </a:prstGeom>
          <a:solidFill>
            <a:srgbClr val="00FFFF"/>
          </a:solidFill>
          <a:ln w="3175">
            <a:solidFill>
              <a:schemeClr val="bg1"/>
            </a:solidFill>
          </a:ln>
        </p:spPr>
        <p:txBody>
          <a:bodyPr wrap="square" rtlCol="0">
            <a:spAutoFit/>
          </a:bodyPr>
          <a:lstStyle/>
          <a:p>
            <a:pPr marL="112713" indent="-112713">
              <a:spcBef>
                <a:spcPts val="600"/>
              </a:spcBef>
              <a:buFont typeface="Arial" pitchFamily="34" charset="0"/>
              <a:buChar char="•"/>
            </a:pPr>
            <a:r>
              <a:rPr lang="en-US" b="1" dirty="0" smtClean="0">
                <a:solidFill>
                  <a:schemeClr val="tx1"/>
                </a:solidFill>
              </a:rPr>
              <a:t>The source of such anomalies is unknown to STAR. Tickets submitted to </a:t>
            </a:r>
            <a:r>
              <a:rPr lang="en-US" b="1" dirty="0" smtClean="0">
                <a:solidFill>
                  <a:schemeClr val="tx1"/>
                </a:solidFill>
              </a:rPr>
              <a:t>PRO: WR3207 </a:t>
            </a:r>
            <a:r>
              <a:rPr lang="en-US" b="1" dirty="0">
                <a:solidFill>
                  <a:schemeClr val="tx1"/>
                </a:solidFill>
              </a:rPr>
              <a:t>‘Incorrect DQFs</a:t>
            </a:r>
            <a:r>
              <a:rPr lang="en-US" b="1" dirty="0" smtClean="0">
                <a:solidFill>
                  <a:schemeClr val="tx1"/>
                </a:solidFill>
              </a:rPr>
              <a:t>’ </a:t>
            </a:r>
            <a:r>
              <a:rPr lang="en-US" b="1" dirty="0">
                <a:solidFill>
                  <a:schemeClr val="tx1"/>
                </a:solidFill>
              </a:rPr>
              <a:t>and ADR269</a:t>
            </a:r>
            <a:r>
              <a:rPr lang="en-US" b="1" dirty="0" smtClean="0">
                <a:solidFill>
                  <a:schemeClr val="tx1"/>
                </a:solidFill>
              </a:rPr>
              <a:t>/ WR4214 </a:t>
            </a:r>
            <a:r>
              <a:rPr lang="en-US" b="1" dirty="0">
                <a:solidFill>
                  <a:schemeClr val="tx1"/>
                </a:solidFill>
              </a:rPr>
              <a:t>‘Anomalies in SST product’</a:t>
            </a:r>
            <a:endParaRPr lang="en-US" b="1" dirty="0">
              <a:solidFill>
                <a:schemeClr val="tx1"/>
              </a:solidFill>
            </a:endParaRPr>
          </a:p>
        </p:txBody>
      </p:sp>
    </p:spTree>
    <p:extLst>
      <p:ext uri="{BB962C8B-B14F-4D97-AF65-F5344CB8AC3E}">
        <p14:creationId xmlns:p14="http://schemas.microsoft.com/office/powerpoint/2010/main" val="1806013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32</a:t>
            </a:fld>
            <a:endParaRPr lang="en-US" sz="1200">
              <a:solidFill>
                <a:schemeClr val="lt1"/>
              </a:solidFill>
              <a:latin typeface="Calibri"/>
              <a:ea typeface="Calibri"/>
              <a:cs typeface="Calibri"/>
              <a:sym typeface="Calibri"/>
            </a:endParaRPr>
          </a:p>
        </p:txBody>
      </p:sp>
      <p:sp>
        <p:nvSpPr>
          <p:cNvPr id="9" name="TextBox 8"/>
          <p:cNvSpPr txBox="1"/>
          <p:nvPr/>
        </p:nvSpPr>
        <p:spPr>
          <a:xfrm>
            <a:off x="1221447" y="5383711"/>
            <a:ext cx="6677025" cy="892552"/>
          </a:xfrm>
          <a:prstGeom prst="rect">
            <a:avLst/>
          </a:prstGeom>
          <a:solidFill>
            <a:srgbClr val="00FFFF"/>
          </a:solidFill>
          <a:ln w="3175">
            <a:solidFill>
              <a:schemeClr val="bg1"/>
            </a:solidFill>
          </a:ln>
        </p:spPr>
        <p:txBody>
          <a:bodyPr wrap="square" rtlCol="0">
            <a:spAutoFit/>
          </a:bodyPr>
          <a:lstStyle/>
          <a:p>
            <a:pPr marL="230188" indent="-230188">
              <a:spcBef>
                <a:spcPts val="600"/>
              </a:spcBef>
              <a:buFont typeface="Arial" pitchFamily="34" charset="0"/>
              <a:buChar char="•"/>
            </a:pPr>
            <a:r>
              <a:rPr lang="en-US" b="1" dirty="0" smtClean="0"/>
              <a:t>The problem was first reported with G16 in Mar’2017 under ADR269</a:t>
            </a:r>
          </a:p>
          <a:p>
            <a:pPr marL="230188" indent="-230188">
              <a:spcBef>
                <a:spcPts val="600"/>
              </a:spcBef>
              <a:buFont typeface="Arial" pitchFamily="34" charset="0"/>
              <a:buChar char="•"/>
            </a:pPr>
            <a:r>
              <a:rPr lang="en-US" b="1" dirty="0" smtClean="0"/>
              <a:t>“Black-outs” occurred almost every </a:t>
            </a:r>
            <a:r>
              <a:rPr lang="en-US" b="1" dirty="0"/>
              <a:t>single </a:t>
            </a:r>
            <a:r>
              <a:rPr lang="en-US" b="1" dirty="0" smtClean="0"/>
              <a:t>day up </a:t>
            </a:r>
            <a:r>
              <a:rPr lang="en-US" b="1" dirty="0"/>
              <a:t>until </a:t>
            </a:r>
            <a:r>
              <a:rPr lang="en-US" b="1" dirty="0" smtClean="0"/>
              <a:t>Sep’2017</a:t>
            </a:r>
            <a:endParaRPr lang="en-US" b="1" dirty="0" smtClean="0">
              <a:solidFill>
                <a:schemeClr val="tx1"/>
              </a:solidFill>
            </a:endParaRPr>
          </a:p>
          <a:p>
            <a:pPr marL="230188" indent="-230188">
              <a:spcBef>
                <a:spcPts val="600"/>
              </a:spcBef>
              <a:buFont typeface="Arial" pitchFamily="34" charset="0"/>
              <a:buChar char="•"/>
            </a:pPr>
            <a:r>
              <a:rPr lang="en-US" b="1" dirty="0" smtClean="0">
                <a:solidFill>
                  <a:schemeClr val="tx1"/>
                </a:solidFill>
              </a:rPr>
              <a:t>The outages have reduced in Sep’2017, but still occur occasionally</a:t>
            </a:r>
            <a:endParaRPr lang="en-US" b="1" dirty="0">
              <a:solidFill>
                <a:schemeClr val="tx1"/>
              </a:solidFill>
            </a:endParaRPr>
          </a:p>
        </p:txBody>
      </p:sp>
      <p:sp>
        <p:nvSpPr>
          <p:cNvPr id="10" name="TextBox 9"/>
          <p:cNvSpPr txBox="1"/>
          <p:nvPr/>
        </p:nvSpPr>
        <p:spPr>
          <a:xfrm>
            <a:off x="1690229" y="995614"/>
            <a:ext cx="5751896" cy="307777"/>
          </a:xfrm>
          <a:prstGeom prst="rect">
            <a:avLst/>
          </a:prstGeom>
          <a:noFill/>
          <a:ln w="0">
            <a:solidFill>
              <a:schemeClr val="bg1"/>
            </a:solidFill>
          </a:ln>
        </p:spPr>
        <p:txBody>
          <a:bodyPr wrap="none" rtlCol="0">
            <a:spAutoFit/>
          </a:bodyPr>
          <a:lstStyle/>
          <a:p>
            <a:r>
              <a:rPr lang="en-US" b="1" dirty="0" smtClean="0">
                <a:solidFill>
                  <a:schemeClr val="bg1"/>
                </a:solidFill>
              </a:rPr>
              <a:t>Only SST pixels with QF = “Very Good”  are monitored in SQUAM</a:t>
            </a:r>
          </a:p>
        </p:txBody>
      </p:sp>
      <p:sp>
        <p:nvSpPr>
          <p:cNvPr id="11" name="Date Placeholder 10"/>
          <p:cNvSpPr>
            <a:spLocks noGrp="1"/>
          </p:cNvSpPr>
          <p:nvPr>
            <p:ph type="dt" idx="10"/>
          </p:nvPr>
        </p:nvSpPr>
        <p:spPr/>
        <p:txBody>
          <a:bodyPr/>
          <a:lstStyle/>
          <a:p>
            <a:r>
              <a:rPr lang="en-US" smtClean="0"/>
              <a:t>11/21/2022</a:t>
            </a:r>
            <a:endParaRPr lang="en-US"/>
          </a:p>
        </p:txBody>
      </p:sp>
      <p:sp>
        <p:nvSpPr>
          <p:cNvPr id="12" name="Footer Placeholder 11"/>
          <p:cNvSpPr>
            <a:spLocks noGrp="1"/>
          </p:cNvSpPr>
          <p:nvPr>
            <p:ph type="ftr" idx="11"/>
          </p:nvPr>
        </p:nvSpPr>
        <p:spPr/>
        <p:txBody>
          <a:bodyPr/>
          <a:lstStyle/>
          <a:p>
            <a:r>
              <a:rPr lang="en-US" smtClean="0"/>
              <a:t>G18 SST Provisional Review</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314238"/>
            <a:ext cx="6667500" cy="3962400"/>
          </a:xfrm>
          <a:prstGeom prst="rect">
            <a:avLst/>
          </a:prstGeom>
          <a:solidFill>
            <a:schemeClr val="lt1"/>
          </a:solidFill>
        </p:spPr>
      </p:pic>
      <p:sp>
        <p:nvSpPr>
          <p:cNvPr id="13" name="Shape 115"/>
          <p:cNvSpPr txBox="1">
            <a:spLocks/>
          </p:cNvSpPr>
          <p:nvPr/>
        </p:nvSpPr>
        <p:spPr>
          <a:xfrm>
            <a:off x="1356527" y="54864"/>
            <a:ext cx="6240027"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FF00"/>
                </a:solidFill>
                <a:latin typeface="+mn-lt"/>
              </a:rPr>
              <a:t>F</a:t>
            </a:r>
            <a:r>
              <a:rPr kumimoji="0" lang="en-US" sz="2400" b="1" i="0" u="none" strike="noStrike" kern="0" cap="none" spc="0" normalizeH="0" baseline="0" noProof="0" dirty="0" smtClean="0">
                <a:ln>
                  <a:noFill/>
                </a:ln>
                <a:solidFill>
                  <a:srgbClr val="FFFF00"/>
                </a:solidFill>
                <a:effectLst/>
                <a:uLnTx/>
                <a:uFillTx/>
                <a:latin typeface="+mn-lt"/>
                <a:sym typeface="Arial"/>
              </a:rPr>
              <a:t>rom G16 Provisional</a:t>
            </a:r>
            <a:r>
              <a:rPr kumimoji="0" lang="en-US" sz="2400" b="1" i="0" u="none" strike="noStrike" kern="0" cap="none" spc="0" normalizeH="0" noProof="0" dirty="0" smtClean="0">
                <a:ln>
                  <a:noFill/>
                </a:ln>
                <a:solidFill>
                  <a:srgbClr val="FFFF00"/>
                </a:solidFill>
                <a:effectLst/>
                <a:uLnTx/>
                <a:uFillTx/>
                <a:latin typeface="+mn-lt"/>
                <a:sym typeface="Arial"/>
              </a:rPr>
              <a:t> </a:t>
            </a:r>
            <a:r>
              <a:rPr kumimoji="0" lang="en-US" sz="2400" b="1" i="0" u="none" strike="noStrike" kern="0" cap="none" spc="0" normalizeH="0" baseline="0" noProof="0" dirty="0" smtClean="0">
                <a:ln>
                  <a:noFill/>
                </a:ln>
                <a:solidFill>
                  <a:srgbClr val="FFFF00"/>
                </a:solidFill>
                <a:effectLst/>
                <a:uLnTx/>
                <a:uFillTx/>
                <a:latin typeface="+mn-lt"/>
                <a:sym typeface="Arial"/>
              </a:rPr>
              <a:t>Review (Mar’2018)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min (G16 L2 – CMC L4) SST</a:t>
            </a:r>
            <a:endParaRPr kumimoji="0" lang="en-US" sz="2400" b="1" i="0" u="none" strike="noStrike" kern="0" cap="none" spc="0" normalizeH="0" baseline="0" noProof="0" dirty="0">
              <a:ln>
                <a:noFill/>
              </a:ln>
              <a:solidFill>
                <a:schemeClr val="bg1"/>
              </a:solidFill>
              <a:effectLst/>
              <a:uLnTx/>
              <a:uFillTx/>
              <a:latin typeface="+mn-lt"/>
              <a:sym typeface="Arial"/>
            </a:endParaRPr>
          </a:p>
        </p:txBody>
      </p:sp>
    </p:spTree>
    <p:extLst>
      <p:ext uri="{BB962C8B-B14F-4D97-AF65-F5344CB8AC3E}">
        <p14:creationId xmlns:p14="http://schemas.microsoft.com/office/powerpoint/2010/main" val="246448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571614" y="1217103"/>
            <a:ext cx="4194048" cy="4587240"/>
          </a:xfrm>
          <a:prstGeom prst="rect">
            <a:avLst/>
          </a:prstGeom>
        </p:spPr>
      </p:pic>
      <p:sp>
        <p:nvSpPr>
          <p:cNvPr id="5" name="Slide Number Placeholder 4"/>
          <p:cNvSpPr>
            <a:spLocks noGrp="1"/>
          </p:cNvSpPr>
          <p:nvPr>
            <p:ph type="sldNum" sz="quarter" idx="12"/>
          </p:nvPr>
        </p:nvSpPr>
        <p:spPr/>
        <p:txBody>
          <a:bodyPr/>
          <a:lstStyle/>
          <a:p>
            <a:pPr>
              <a:defRPr/>
            </a:pPr>
            <a:fld id="{1E680844-3596-47F4-B6E0-09C89DE19E5F}" type="slidenum">
              <a:rPr lang="en-US" smtClean="0"/>
              <a:pPr>
                <a:defRPr/>
              </a:pPr>
              <a:t>33</a:t>
            </a:fld>
            <a:endParaRPr lang="en-US" dirty="0"/>
          </a:p>
        </p:txBody>
      </p:sp>
      <p:sp>
        <p:nvSpPr>
          <p:cNvPr id="21" name="TextBox 20"/>
          <p:cNvSpPr txBox="1"/>
          <p:nvPr/>
        </p:nvSpPr>
        <p:spPr>
          <a:xfrm>
            <a:off x="5181600" y="1959924"/>
            <a:ext cx="3751385" cy="1323439"/>
          </a:xfrm>
          <a:prstGeom prst="rect">
            <a:avLst/>
          </a:prstGeom>
          <a:noFill/>
          <a:ln w="25400">
            <a:noFill/>
          </a:ln>
        </p:spPr>
        <p:txBody>
          <a:bodyPr wrap="square" rtlCol="0">
            <a:spAutoFit/>
          </a:bodyPr>
          <a:lstStyle/>
          <a:p>
            <a:r>
              <a:rPr lang="en-US" sz="1600" b="1" dirty="0" smtClean="0">
                <a:solidFill>
                  <a:srgbClr val="FFFF00"/>
                </a:solidFill>
              </a:rPr>
              <a:t>Latest </a:t>
            </a:r>
            <a:r>
              <a:rPr lang="en-US" sz="1600" b="1" dirty="0" smtClean="0">
                <a:solidFill>
                  <a:srgbClr val="FFFF00"/>
                </a:solidFill>
              </a:rPr>
              <a:t>WR3207 </a:t>
            </a:r>
            <a:r>
              <a:rPr lang="en-US" sz="1600" b="1" dirty="0">
                <a:solidFill>
                  <a:srgbClr val="FFFF00"/>
                </a:solidFill>
              </a:rPr>
              <a:t>‘Incorrect DQFs’ and ADR269/ WR4214 ‘Anomalies in SST product</a:t>
            </a:r>
            <a:r>
              <a:rPr lang="en-US" sz="1600" b="1" dirty="0" smtClean="0">
                <a:solidFill>
                  <a:srgbClr val="FFFF00"/>
                </a:solidFill>
              </a:rPr>
              <a:t>’</a:t>
            </a:r>
            <a:r>
              <a:rPr lang="en-US" sz="1600" b="1" dirty="0" smtClean="0">
                <a:solidFill>
                  <a:srgbClr val="FFFF00"/>
                </a:solidFill>
              </a:rPr>
              <a:t>. </a:t>
            </a:r>
            <a:endParaRPr lang="en-US" sz="1600" b="1" dirty="0" smtClean="0">
              <a:solidFill>
                <a:srgbClr val="FFFF00"/>
              </a:solidFill>
            </a:endParaRPr>
          </a:p>
          <a:p>
            <a:r>
              <a:rPr lang="en-US" sz="1600" b="1" dirty="0" smtClean="0">
                <a:solidFill>
                  <a:srgbClr val="FFFF00"/>
                </a:solidFill>
              </a:rPr>
              <a:t>Also, incorrect </a:t>
            </a:r>
            <a:r>
              <a:rPr lang="en-US" sz="1600" b="1" dirty="0" err="1" smtClean="0">
                <a:solidFill>
                  <a:srgbClr val="FFFF00"/>
                </a:solidFill>
              </a:rPr>
              <a:t>time_bounds</a:t>
            </a:r>
            <a:r>
              <a:rPr lang="en-US" sz="1600" b="1" dirty="0" smtClean="0">
                <a:solidFill>
                  <a:srgbClr val="FFFF00"/>
                </a:solidFill>
              </a:rPr>
              <a:t> = 9.969209968386869E36 (ADR 509)</a:t>
            </a:r>
          </a:p>
        </p:txBody>
      </p:sp>
      <p:cxnSp>
        <p:nvCxnSpPr>
          <p:cNvPr id="26" name="Straight Arrow Connector 25"/>
          <p:cNvCxnSpPr/>
          <p:nvPr/>
        </p:nvCxnSpPr>
        <p:spPr>
          <a:xfrm flipV="1">
            <a:off x="644766" y="3272910"/>
            <a:ext cx="990600" cy="2438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Date Placeholder 6"/>
          <p:cNvSpPr>
            <a:spLocks noGrp="1"/>
          </p:cNvSpPr>
          <p:nvPr>
            <p:ph type="dt" sz="half" idx="10"/>
          </p:nvPr>
        </p:nvSpPr>
        <p:spPr>
          <a:xfrm>
            <a:off x="457200" y="6356350"/>
            <a:ext cx="2133600" cy="365125"/>
          </a:xfrm>
        </p:spPr>
        <p:txBody>
          <a:bodyPr/>
          <a:lstStyle/>
          <a:p>
            <a:r>
              <a:rPr lang="en-US" smtClean="0"/>
              <a:t>11/21/2022</a:t>
            </a:r>
            <a:endParaRPr lang="en-US" dirty="0"/>
          </a:p>
        </p:txBody>
      </p:sp>
      <p:sp>
        <p:nvSpPr>
          <p:cNvPr id="33" name="Footer Placeholder 26"/>
          <p:cNvSpPr>
            <a:spLocks noGrp="1"/>
          </p:cNvSpPr>
          <p:nvPr>
            <p:ph type="ftr" sz="quarter" idx="11"/>
          </p:nvPr>
        </p:nvSpPr>
        <p:spPr>
          <a:xfrm>
            <a:off x="3124200" y="6356350"/>
            <a:ext cx="2895600" cy="365125"/>
          </a:xfrm>
          <a:noFill/>
        </p:spPr>
        <p:txBody>
          <a:bodyPr/>
          <a:lstStyle/>
          <a:p>
            <a:r>
              <a:rPr lang="en-US" smtClean="0"/>
              <a:t>G18 SST Provisional Review</a:t>
            </a:r>
            <a:endParaRPr lang="en-US" dirty="0" smtClean="0"/>
          </a:p>
        </p:txBody>
      </p:sp>
      <p:sp>
        <p:nvSpPr>
          <p:cNvPr id="14" name="TextBox 13"/>
          <p:cNvSpPr txBox="1"/>
          <p:nvPr/>
        </p:nvSpPr>
        <p:spPr>
          <a:xfrm>
            <a:off x="1325366" y="856374"/>
            <a:ext cx="7361434" cy="307777"/>
          </a:xfrm>
          <a:prstGeom prst="rect">
            <a:avLst/>
          </a:prstGeom>
          <a:noFill/>
        </p:spPr>
        <p:txBody>
          <a:bodyPr wrap="square" rtlCol="0">
            <a:spAutoFit/>
          </a:bodyPr>
          <a:lstStyle/>
          <a:p>
            <a:pPr algn="ctr"/>
            <a:r>
              <a:rPr lang="en-US" b="1" dirty="0" smtClean="0">
                <a:solidFill>
                  <a:schemeClr val="bg1"/>
                </a:solidFill>
              </a:rPr>
              <a:t>OR_ABI-L2-SSTF-M3_G16_s20180541700396_e20180541756160_c20180541800261.nc</a:t>
            </a:r>
          </a:p>
        </p:txBody>
      </p:sp>
      <p:sp>
        <p:nvSpPr>
          <p:cNvPr id="15" name="Shape 115"/>
          <p:cNvSpPr txBox="1">
            <a:spLocks/>
          </p:cNvSpPr>
          <p:nvPr/>
        </p:nvSpPr>
        <p:spPr>
          <a:xfrm>
            <a:off x="1444751" y="57313"/>
            <a:ext cx="6163525" cy="687494"/>
          </a:xfrm>
          <a:prstGeom prst="rect">
            <a:avLst/>
          </a:prstGeom>
        </p:spPr>
        <p:txBody>
          <a:bodyPr lIns="91425" tIns="91425" rIns="91425" bIns="91425" anchor="ctr" anchorCtr="0">
            <a:noAutofit/>
          </a:bodyPr>
          <a:lstStyle/>
          <a:p>
            <a:pPr lvl="0" algn="ctr">
              <a:buClrTx/>
              <a:defRPr/>
            </a:pPr>
            <a:r>
              <a:rPr lang="en-US" sz="2400" b="1" dirty="0">
                <a:solidFill>
                  <a:srgbClr val="FFFF00"/>
                </a:solidFill>
              </a:rPr>
              <a:t>From G16 Provisional </a:t>
            </a:r>
            <a:r>
              <a:rPr lang="en-US" sz="2400" b="1" dirty="0" smtClean="0">
                <a:solidFill>
                  <a:srgbClr val="FFFF00"/>
                </a:solidFill>
              </a:rPr>
              <a:t>Review (Mar’2018)</a:t>
            </a:r>
            <a:endParaRPr lang="en-US" sz="2400" b="1" dirty="0">
              <a:solidFill>
                <a:srgbClr val="FFFF00"/>
              </a:solidFill>
            </a:endParaRPr>
          </a:p>
          <a:p>
            <a:pPr lvl="0" algn="ctr">
              <a:buClrTx/>
              <a:defRPr/>
            </a:pPr>
            <a:r>
              <a:rPr lang="en-US" sz="2400" b="1" noProof="0" dirty="0" smtClean="0">
                <a:solidFill>
                  <a:schemeClr val="bg1"/>
                </a:solidFill>
                <a:latin typeface="+mn-lt"/>
              </a:rPr>
              <a:t>Most r</a:t>
            </a:r>
            <a:r>
              <a:rPr kumimoji="0" lang="en-US" sz="2400" b="1" i="0" u="none" strike="noStrike" kern="0" cap="none" spc="0" normalizeH="0" baseline="0" noProof="0" dirty="0" smtClean="0">
                <a:ln>
                  <a:noFill/>
                </a:ln>
                <a:solidFill>
                  <a:schemeClr val="bg1"/>
                </a:solidFill>
                <a:effectLst/>
                <a:uLnTx/>
                <a:uFillTx/>
                <a:latin typeface="+mn-lt"/>
                <a:sym typeface="Arial"/>
              </a:rPr>
              <a:t>ecent</a:t>
            </a:r>
            <a:r>
              <a:rPr kumimoji="0" lang="en-US" sz="2400" b="1" i="0" u="none" strike="noStrike" kern="0" cap="none" spc="0" normalizeH="0" noProof="0" dirty="0" smtClean="0">
                <a:ln>
                  <a:noFill/>
                </a:ln>
                <a:solidFill>
                  <a:schemeClr val="bg1"/>
                </a:solidFill>
                <a:effectLst/>
                <a:uLnTx/>
                <a:uFillTx/>
                <a:latin typeface="+mn-lt"/>
                <a:sym typeface="Arial"/>
              </a:rPr>
              <a:t> occurrence on 23 Feb 2018</a:t>
            </a:r>
            <a:endParaRPr kumimoji="0" lang="en-US" sz="2400" b="1" i="0" u="none" strike="noStrike" kern="0" cap="none" spc="0" normalizeH="0" baseline="0" noProof="0" dirty="0">
              <a:ln>
                <a:noFill/>
              </a:ln>
              <a:solidFill>
                <a:schemeClr val="bg1"/>
              </a:solidFill>
              <a:effectLst/>
              <a:uLnTx/>
              <a:uFillTx/>
              <a:latin typeface="+mn-lt"/>
              <a:sym typeface="Arial"/>
            </a:endParaRPr>
          </a:p>
        </p:txBody>
      </p:sp>
    </p:spTree>
    <p:extLst>
      <p:ext uri="{BB962C8B-B14F-4D97-AF65-F5344CB8AC3E}">
        <p14:creationId xmlns:p14="http://schemas.microsoft.com/office/powerpoint/2010/main" val="2368010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5" name="Shape 87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300"/>
              <a:buFont typeface="Calibri"/>
              <a:buNone/>
            </a:pPr>
            <a:fld id="{00000000-1234-1234-1234-123412341234}" type="slidenum">
              <a:rPr lang="en-US" sz="1400">
                <a:latin typeface="Arial"/>
                <a:ea typeface="Arial"/>
                <a:cs typeface="Arial"/>
                <a:sym typeface="Arial"/>
              </a:rPr>
              <a:t>34</a:t>
            </a:fld>
            <a:endParaRPr sz="1400">
              <a:latin typeface="Arial"/>
              <a:ea typeface="Arial"/>
              <a:cs typeface="Arial"/>
              <a:sym typeface="Arial"/>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7" name="Rectangle 19"/>
          <p:cNvSpPr>
            <a:spLocks noChangeArrowheads="1"/>
          </p:cNvSpPr>
          <p:nvPr/>
        </p:nvSpPr>
        <p:spPr bwMode="auto">
          <a:xfrm>
            <a:off x="554804" y="2512874"/>
            <a:ext cx="8352890"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Path to G18 Full Maturity</a:t>
            </a:r>
          </a:p>
        </p:txBody>
      </p:sp>
    </p:spTree>
    <p:extLst>
      <p:ext uri="{BB962C8B-B14F-4D97-AF65-F5344CB8AC3E}">
        <p14:creationId xmlns:p14="http://schemas.microsoft.com/office/powerpoint/2010/main" val="4206731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2" name="Shape 1202"/>
          <p:cNvSpPr txBox="1">
            <a:spLocks noGrp="1"/>
          </p:cNvSpPr>
          <p:nvPr>
            <p:ph type="body" idx="1"/>
          </p:nvPr>
        </p:nvSpPr>
        <p:spPr>
          <a:xfrm>
            <a:off x="457200" y="1165958"/>
            <a:ext cx="7792497" cy="5003730"/>
          </a:xfrm>
          <a:prstGeom prst="rect">
            <a:avLst/>
          </a:prstGeom>
          <a:noFill/>
          <a:ln>
            <a:noFill/>
          </a:ln>
        </p:spPr>
        <p:txBody>
          <a:bodyPr spcFirstLastPara="1" wrap="square" lIns="91425" tIns="45700" rIns="91425" bIns="45700" anchor="t" anchorCtr="0">
            <a:noAutofit/>
          </a:bodyPr>
          <a:lstStyle/>
          <a:p>
            <a:pPr marL="233362" indent="-246062">
              <a:spcBef>
                <a:spcPts val="1200"/>
              </a:spcBef>
              <a:buSzPts val="2200"/>
            </a:pPr>
            <a:r>
              <a:rPr lang="en-US" sz="2600" dirty="0" smtClean="0"/>
              <a:t>Implement NOAA </a:t>
            </a:r>
            <a:r>
              <a:rPr lang="en-US" sz="2600" dirty="0"/>
              <a:t>Enterprise </a:t>
            </a:r>
            <a:r>
              <a:rPr lang="en-US" sz="2600" dirty="0" smtClean="0"/>
              <a:t>Algorithm – Advanced Clear-Sky Processor for Ocean (ACSPO). This will </a:t>
            </a:r>
            <a:r>
              <a:rPr lang="en-US" sz="2600" dirty="0"/>
              <a:t>provide users </a:t>
            </a:r>
            <a:r>
              <a:rPr lang="en-US" sz="2600" dirty="0" smtClean="0"/>
              <a:t>with artifact-free, best fit-for-purpose products</a:t>
            </a:r>
            <a:r>
              <a:rPr lang="en-US" sz="2600" dirty="0"/>
              <a:t>, and </a:t>
            </a:r>
            <a:r>
              <a:rPr lang="en-US" sz="2600" dirty="0" smtClean="0"/>
              <a:t>satisfy </a:t>
            </a:r>
            <a:r>
              <a:rPr lang="en-US" sz="2600" dirty="0"/>
              <a:t>their </a:t>
            </a:r>
            <a:r>
              <a:rPr lang="en-US" sz="2600" dirty="0" smtClean="0"/>
              <a:t>needs &amp; expectations</a:t>
            </a:r>
            <a:endParaRPr lang="en-US" sz="2600" dirty="0"/>
          </a:p>
          <a:p>
            <a:pPr marL="233362" marR="0" lvl="0" indent="-246062" algn="l" rtl="0">
              <a:lnSpc>
                <a:spcPct val="100000"/>
              </a:lnSpc>
              <a:spcBef>
                <a:spcPts val="1200"/>
              </a:spcBef>
              <a:spcAft>
                <a:spcPts val="0"/>
              </a:spcAft>
              <a:buClr>
                <a:schemeClr val="lt1"/>
              </a:buClr>
              <a:buSzPts val="2200"/>
              <a:buFont typeface="Arial"/>
              <a:buChar char="•"/>
            </a:pPr>
            <a:r>
              <a:rPr lang="en-US" sz="2600" b="0" i="0" u="none" strike="noStrike" cap="none" dirty="0" smtClean="0">
                <a:solidFill>
                  <a:schemeClr val="lt1"/>
                </a:solidFill>
                <a:sym typeface="Calibri"/>
              </a:rPr>
              <a:t>Keep conducting </a:t>
            </a:r>
            <a:r>
              <a:rPr lang="en-US" sz="2600" b="0" i="0" u="none" strike="noStrike" cap="none" dirty="0">
                <a:solidFill>
                  <a:schemeClr val="lt1"/>
                </a:solidFill>
                <a:sym typeface="Calibri"/>
              </a:rPr>
              <a:t>the same </a:t>
            </a:r>
            <a:r>
              <a:rPr lang="en-US" sz="2600" b="0" i="0" u="none" strike="noStrike" cap="none" dirty="0" smtClean="0">
                <a:solidFill>
                  <a:schemeClr val="lt1"/>
                </a:solidFill>
                <a:sym typeface="Calibri"/>
              </a:rPr>
              <a:t>PLPTs &amp; improving product</a:t>
            </a:r>
            <a:endParaRPr sz="2600" dirty="0"/>
          </a:p>
          <a:p>
            <a:pPr marL="690562" marR="0" lvl="1" indent="-258762" algn="l" rtl="0">
              <a:lnSpc>
                <a:spcPct val="100000"/>
              </a:lnSpc>
              <a:spcBef>
                <a:spcPts val="600"/>
              </a:spcBef>
              <a:spcAft>
                <a:spcPts val="0"/>
              </a:spcAft>
              <a:buClr>
                <a:schemeClr val="lt1"/>
              </a:buClr>
              <a:buSzPts val="2200"/>
              <a:buFont typeface="Arial"/>
              <a:buChar char="–"/>
            </a:pPr>
            <a:r>
              <a:rPr lang="en-US" sz="2000" dirty="0" smtClean="0"/>
              <a:t>Create match-ups w/high-quality L4 analyses and in situ data</a:t>
            </a:r>
            <a:r>
              <a:rPr lang="en-US" sz="2000" dirty="0"/>
              <a:t> </a:t>
            </a:r>
            <a:r>
              <a:rPr lang="en-US" sz="2000" dirty="0" smtClean="0"/>
              <a:t>&amp; display in SQUAM, to guide products improvements </a:t>
            </a:r>
          </a:p>
          <a:p>
            <a:pPr marL="690562" lvl="1" indent="-258762">
              <a:spcBef>
                <a:spcPts val="600"/>
              </a:spcBef>
              <a:buSzPts val="2200"/>
            </a:pPr>
            <a:r>
              <a:rPr lang="en-US" sz="2000" dirty="0"/>
              <a:t>Adjust algorithms, as needed (recalculate SST coefficients, tweak parameters in SST QC, </a:t>
            </a:r>
            <a:r>
              <a:rPr lang="en-US" sz="2000" dirty="0" err="1"/>
              <a:t>etc</a:t>
            </a:r>
            <a:r>
              <a:rPr lang="en-US" sz="2000" dirty="0"/>
              <a:t>)</a:t>
            </a:r>
            <a:endParaRPr sz="2000" dirty="0" smtClean="0"/>
          </a:p>
          <a:p>
            <a:pPr marL="690562" lvl="1" indent="-258762">
              <a:spcBef>
                <a:spcPts val="600"/>
              </a:spcBef>
              <a:buSzPts val="2200"/>
            </a:pPr>
            <a:r>
              <a:rPr lang="en-US" sz="2000" b="0" i="0" u="none" strike="noStrike" cap="none" dirty="0" smtClean="0">
                <a:solidFill>
                  <a:schemeClr val="lt1"/>
                </a:solidFill>
                <a:sym typeface="Calibri"/>
              </a:rPr>
              <a:t>Work with </a:t>
            </a:r>
            <a:r>
              <a:rPr lang="en-US" sz="2000" dirty="0" smtClean="0"/>
              <a:t>NOAA</a:t>
            </a:r>
            <a:r>
              <a:rPr lang="en-US" sz="2000" dirty="0"/>
              <a:t>, National and International (GHRSST) </a:t>
            </a:r>
            <a:r>
              <a:rPr lang="en-US" sz="2000" dirty="0" smtClean="0"/>
              <a:t>users &amp; partners</a:t>
            </a:r>
            <a:r>
              <a:rPr lang="en-US" sz="2000" b="0" i="0" u="none" strike="noStrike" cap="none" dirty="0" smtClean="0">
                <a:solidFill>
                  <a:schemeClr val="lt1"/>
                </a:solidFill>
                <a:sym typeface="Calibri"/>
              </a:rPr>
              <a:t>, </a:t>
            </a:r>
            <a:r>
              <a:rPr lang="en-US" sz="2000" dirty="0"/>
              <a:t>solicit </a:t>
            </a:r>
            <a:r>
              <a:rPr lang="en-US" sz="2000" dirty="0" smtClean="0"/>
              <a:t>feedback, and improve </a:t>
            </a:r>
            <a:r>
              <a:rPr lang="en-US" sz="2000" b="0" i="0" u="none" strike="noStrike" cap="none" dirty="0" smtClean="0">
                <a:solidFill>
                  <a:schemeClr val="lt1"/>
                </a:solidFill>
                <a:sym typeface="Calibri"/>
              </a:rPr>
              <a:t>product</a:t>
            </a:r>
            <a:endParaRPr sz="2000" b="0" i="0" u="none" strike="noStrike" cap="none" dirty="0" smtClean="0">
              <a:solidFill>
                <a:schemeClr val="lt1"/>
              </a:solidFill>
              <a:sym typeface="Calibri"/>
            </a:endParaRPr>
          </a:p>
          <a:p>
            <a:pPr marL="690562" marR="0" lvl="1" indent="-258762" algn="l" rtl="0">
              <a:lnSpc>
                <a:spcPct val="100000"/>
              </a:lnSpc>
              <a:spcBef>
                <a:spcPts val="600"/>
              </a:spcBef>
              <a:spcAft>
                <a:spcPts val="0"/>
              </a:spcAft>
              <a:buClr>
                <a:schemeClr val="lt1"/>
              </a:buClr>
              <a:buSzPts val="2200"/>
              <a:buFont typeface="Arial"/>
              <a:buChar char="–"/>
            </a:pPr>
            <a:r>
              <a:rPr lang="en-US" sz="2000" dirty="0" smtClean="0"/>
              <a:t>Work towards product easy access and archival</a:t>
            </a:r>
          </a:p>
        </p:txBody>
      </p:sp>
      <p:sp>
        <p:nvSpPr>
          <p:cNvPr id="1203" name="Shape 120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300"/>
              <a:buFont typeface="Calibri"/>
              <a:buNone/>
            </a:pPr>
            <a:fld id="{00000000-1234-1234-1234-123412341234}" type="slidenum">
              <a:rPr lang="en-US" sz="1400" b="0" i="0" u="none" strike="noStrike" cap="none">
                <a:solidFill>
                  <a:schemeClr val="lt1"/>
                </a:solidFill>
                <a:latin typeface="Calibri"/>
                <a:ea typeface="Calibri"/>
                <a:cs typeface="Calibri"/>
                <a:sym typeface="Calibri"/>
              </a:rPr>
              <a:t>35</a:t>
            </a:fld>
            <a:endParaRPr sz="1400" b="0" i="0" u="none" strike="noStrike" cap="none">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Path to Full Maturity</a:t>
            </a:r>
          </a:p>
        </p:txBody>
      </p:sp>
    </p:spTree>
    <p:extLst>
      <p:ext uri="{BB962C8B-B14F-4D97-AF65-F5344CB8AC3E}">
        <p14:creationId xmlns:p14="http://schemas.microsoft.com/office/powerpoint/2010/main" val="3197671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36</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8" name="Shape 106"/>
          <p:cNvSpPr txBox="1">
            <a:spLocks/>
          </p:cNvSpPr>
          <p:nvPr/>
        </p:nvSpPr>
        <p:spPr>
          <a:xfrm>
            <a:off x="1215855" y="-280"/>
            <a:ext cx="6662056"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200" b="1" dirty="0" smtClean="0">
                <a:solidFill>
                  <a:schemeClr val="lt1"/>
                </a:solidFill>
                <a:latin typeface="Calibri" panose="020F0502020204030204" pitchFamily="34" charset="0"/>
                <a:ea typeface="Calibri"/>
                <a:cs typeface="Calibri"/>
                <a:sym typeface="Calibri"/>
              </a:rPr>
              <a:t>ACSPO is not subject to the anomalies present in G18 baseline product</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6" name="TextBox 25"/>
          <p:cNvSpPr txBox="1"/>
          <p:nvPr/>
        </p:nvSpPr>
        <p:spPr>
          <a:xfrm>
            <a:off x="816220" y="5723886"/>
            <a:ext cx="7132026" cy="600164"/>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ACSPO G18 &amp; G17 SSTs are accurate, complete, and consistent</a:t>
            </a:r>
          </a:p>
          <a:p>
            <a:pPr marL="285750" indent="-285750">
              <a:spcBef>
                <a:spcPts val="600"/>
              </a:spcBef>
              <a:buFont typeface="Arial" panose="020B0604020202020204" pitchFamily="34" charset="0"/>
              <a:buChar char="•"/>
            </a:pPr>
            <a:r>
              <a:rPr lang="en-US" b="1" dirty="0" smtClean="0">
                <a:solidFill>
                  <a:schemeClr val="tx1"/>
                </a:solidFill>
              </a:rPr>
              <a:t>No massive cold SST blocks w/DQF=5 / no outliers in time series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31" y="1329824"/>
            <a:ext cx="4286250" cy="4286250"/>
          </a:xfrm>
          <a:prstGeom prst="rect">
            <a:avLst/>
          </a:prstGeom>
        </p:spPr>
      </p:pic>
      <p:sp>
        <p:nvSpPr>
          <p:cNvPr id="14" name="TextBox 13"/>
          <p:cNvSpPr txBox="1"/>
          <p:nvPr/>
        </p:nvSpPr>
        <p:spPr>
          <a:xfrm>
            <a:off x="155331" y="971072"/>
            <a:ext cx="4286250" cy="307777"/>
          </a:xfrm>
          <a:prstGeom prst="rect">
            <a:avLst/>
          </a:prstGeom>
          <a:solidFill>
            <a:srgbClr val="00FFFF"/>
          </a:solidFill>
          <a:ln w="3175">
            <a:solidFill>
              <a:schemeClr val="bg1"/>
            </a:solidFill>
          </a:ln>
        </p:spPr>
        <p:txBody>
          <a:bodyPr wrap="square" rtlCol="0">
            <a:spAutoFit/>
          </a:bodyPr>
          <a:lstStyle/>
          <a:p>
            <a:pPr algn="ctr">
              <a:spcBef>
                <a:spcPts val="600"/>
              </a:spcBef>
            </a:pPr>
            <a:r>
              <a:rPr lang="en-US" b="1" dirty="0" smtClean="0">
                <a:solidFill>
                  <a:schemeClr val="tx1"/>
                </a:solidFill>
              </a:rPr>
              <a:t>G18 </a:t>
            </a:r>
            <a:r>
              <a:rPr lang="en-US" b="1" dirty="0" smtClean="0">
                <a:solidFill>
                  <a:srgbClr val="0000FF"/>
                </a:solidFill>
              </a:rPr>
              <a:t>ACSPO</a:t>
            </a:r>
            <a:r>
              <a:rPr lang="en-US" b="1" dirty="0" smtClean="0">
                <a:solidFill>
                  <a:schemeClr val="tx1"/>
                </a:solidFill>
              </a:rPr>
              <a:t> SST on 30 Sep 2022 @01UTC</a:t>
            </a:r>
          </a:p>
        </p:txBody>
      </p:sp>
      <p:sp>
        <p:nvSpPr>
          <p:cNvPr id="17" name="TextBox 16"/>
          <p:cNvSpPr txBox="1"/>
          <p:nvPr/>
        </p:nvSpPr>
        <p:spPr>
          <a:xfrm>
            <a:off x="4659924" y="982796"/>
            <a:ext cx="4289766" cy="307777"/>
          </a:xfrm>
          <a:prstGeom prst="rect">
            <a:avLst/>
          </a:prstGeom>
          <a:solidFill>
            <a:srgbClr val="00FFFF"/>
          </a:solidFill>
          <a:ln w="3175">
            <a:solidFill>
              <a:schemeClr val="bg1"/>
            </a:solidFill>
          </a:ln>
        </p:spPr>
        <p:txBody>
          <a:bodyPr wrap="square" rtlCol="0">
            <a:spAutoFit/>
          </a:bodyPr>
          <a:lstStyle/>
          <a:p>
            <a:pPr algn="ctr">
              <a:spcBef>
                <a:spcPts val="600"/>
              </a:spcBef>
            </a:pPr>
            <a:r>
              <a:rPr lang="en-US" b="1" dirty="0" smtClean="0">
                <a:solidFill>
                  <a:schemeClr val="tx1"/>
                </a:solidFill>
              </a:rPr>
              <a:t>G18 </a:t>
            </a:r>
            <a:r>
              <a:rPr lang="en-US" b="1" dirty="0" smtClean="0">
                <a:solidFill>
                  <a:srgbClr val="0000FF"/>
                </a:solidFill>
              </a:rPr>
              <a:t>Baseline</a:t>
            </a:r>
            <a:r>
              <a:rPr lang="en-US" b="1" dirty="0" smtClean="0">
                <a:solidFill>
                  <a:schemeClr val="tx1"/>
                </a:solidFill>
              </a:rPr>
              <a:t> SST on 30 Sep 2022 @01UTC</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0" y="1325880"/>
            <a:ext cx="4286250" cy="4286250"/>
          </a:xfrm>
          <a:prstGeom prst="rect">
            <a:avLst/>
          </a:prstGeom>
        </p:spPr>
      </p:pic>
    </p:spTree>
    <p:extLst>
      <p:ext uri="{BB962C8B-B14F-4D97-AF65-F5344CB8AC3E}">
        <p14:creationId xmlns:p14="http://schemas.microsoft.com/office/powerpoint/2010/main" val="3021543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37</a:t>
            </a:fld>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31" y="1329824"/>
            <a:ext cx="4286250" cy="4286250"/>
          </a:xfrm>
          <a:prstGeom prst="rect">
            <a:avLst/>
          </a:prstGeom>
        </p:spPr>
      </p:pic>
      <p:sp>
        <p:nvSpPr>
          <p:cNvPr id="14" name="TextBox 13"/>
          <p:cNvSpPr txBox="1"/>
          <p:nvPr/>
        </p:nvSpPr>
        <p:spPr>
          <a:xfrm>
            <a:off x="155331" y="971072"/>
            <a:ext cx="4286250" cy="307777"/>
          </a:xfrm>
          <a:prstGeom prst="rect">
            <a:avLst/>
          </a:prstGeom>
          <a:solidFill>
            <a:srgbClr val="00FFFF"/>
          </a:solidFill>
          <a:ln w="3175">
            <a:solidFill>
              <a:schemeClr val="bg1"/>
            </a:solidFill>
          </a:ln>
        </p:spPr>
        <p:txBody>
          <a:bodyPr wrap="square" rtlCol="0">
            <a:spAutoFit/>
          </a:bodyPr>
          <a:lstStyle/>
          <a:p>
            <a:pPr algn="ctr">
              <a:spcBef>
                <a:spcPts val="600"/>
              </a:spcBef>
            </a:pPr>
            <a:r>
              <a:rPr lang="en-US" b="1" dirty="0" smtClean="0">
                <a:solidFill>
                  <a:schemeClr val="tx1"/>
                </a:solidFill>
              </a:rPr>
              <a:t>G17 ACSPO SST on 30 Sep 2022 @01UTC</a:t>
            </a:r>
          </a:p>
        </p:txBody>
      </p:sp>
      <p:sp>
        <p:nvSpPr>
          <p:cNvPr id="17" name="TextBox 16"/>
          <p:cNvSpPr txBox="1"/>
          <p:nvPr/>
        </p:nvSpPr>
        <p:spPr>
          <a:xfrm>
            <a:off x="4660861" y="982796"/>
            <a:ext cx="4286250" cy="307777"/>
          </a:xfrm>
          <a:prstGeom prst="rect">
            <a:avLst/>
          </a:prstGeom>
          <a:solidFill>
            <a:srgbClr val="00FFFF"/>
          </a:solidFill>
          <a:ln w="3175">
            <a:solidFill>
              <a:schemeClr val="bg1"/>
            </a:solidFill>
          </a:ln>
        </p:spPr>
        <p:txBody>
          <a:bodyPr wrap="square" rtlCol="0">
            <a:spAutoFit/>
          </a:bodyPr>
          <a:lstStyle/>
          <a:p>
            <a:pPr algn="ctr">
              <a:spcBef>
                <a:spcPts val="600"/>
              </a:spcBef>
            </a:pPr>
            <a:r>
              <a:rPr lang="en-US" b="1" dirty="0" smtClean="0">
                <a:solidFill>
                  <a:schemeClr val="tx1"/>
                </a:solidFill>
              </a:rPr>
              <a:t>G17 Baseline SST on 30 Sep 2022 @01UTC</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861" y="1325880"/>
            <a:ext cx="4286250" cy="4286250"/>
          </a:xfrm>
          <a:prstGeom prst="rect">
            <a:avLst/>
          </a:prstGeom>
        </p:spPr>
      </p:pic>
      <p:sp>
        <p:nvSpPr>
          <p:cNvPr id="12" name="TextBox 11"/>
          <p:cNvSpPr txBox="1"/>
          <p:nvPr/>
        </p:nvSpPr>
        <p:spPr>
          <a:xfrm>
            <a:off x="816220" y="5723886"/>
            <a:ext cx="7132026" cy="600164"/>
          </a:xfrm>
          <a:prstGeom prst="rect">
            <a:avLst/>
          </a:prstGeom>
          <a:solidFill>
            <a:srgbClr val="00FFFF"/>
          </a:solidFill>
          <a:ln w="3175">
            <a:solidFill>
              <a:schemeClr val="bg1"/>
            </a:solidFill>
          </a:ln>
        </p:spPr>
        <p:txBody>
          <a:bodyPr wrap="square" rtlCol="0">
            <a:spAutoFit/>
          </a:bodyPr>
          <a:lstStyle/>
          <a:p>
            <a:pPr marL="285750" indent="-285750">
              <a:spcBef>
                <a:spcPts val="600"/>
              </a:spcBef>
              <a:buFont typeface="Arial" panose="020B0604020202020204" pitchFamily="34" charset="0"/>
              <a:buChar char="•"/>
            </a:pPr>
            <a:r>
              <a:rPr lang="en-US" b="1" dirty="0" smtClean="0">
                <a:solidFill>
                  <a:schemeClr val="tx1"/>
                </a:solidFill>
              </a:rPr>
              <a:t>ACSPO G18 &amp; G17 SSTs are accurate, complete, and consistent</a:t>
            </a:r>
          </a:p>
          <a:p>
            <a:pPr marL="285750" indent="-285750">
              <a:spcBef>
                <a:spcPts val="600"/>
              </a:spcBef>
              <a:buFont typeface="Arial" panose="020B0604020202020204" pitchFamily="34" charset="0"/>
              <a:buChar char="•"/>
            </a:pPr>
            <a:r>
              <a:rPr lang="en-US" b="1" dirty="0" smtClean="0">
                <a:solidFill>
                  <a:schemeClr val="tx1"/>
                </a:solidFill>
              </a:rPr>
              <a:t>No ‘blocky’ structure in imagery / no drop-outs/pop-ups in time series</a:t>
            </a:r>
          </a:p>
        </p:txBody>
      </p:sp>
      <p:sp>
        <p:nvSpPr>
          <p:cNvPr id="13" name="Shape 106"/>
          <p:cNvSpPr txBox="1">
            <a:spLocks/>
          </p:cNvSpPr>
          <p:nvPr/>
        </p:nvSpPr>
        <p:spPr>
          <a:xfrm>
            <a:off x="1215855" y="-280"/>
            <a:ext cx="6662056"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200" b="1" dirty="0" smtClean="0">
                <a:solidFill>
                  <a:schemeClr val="lt1"/>
                </a:solidFill>
                <a:latin typeface="Calibri" panose="020F0502020204030204" pitchFamily="34" charset="0"/>
                <a:ea typeface="Calibri"/>
                <a:cs typeface="Calibri"/>
                <a:sym typeface="Calibri"/>
              </a:rPr>
              <a:t>ACSPO is not subject to the anomalies present in G17 baseline product</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180727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38</a:t>
            </a:fld>
            <a:endParaRPr lang="en-US" sz="1200" b="0" i="0" u="none" strike="noStrike" cap="none" dirty="0">
              <a:solidFill>
                <a:schemeClr val="lt1"/>
              </a:solidFill>
              <a:latin typeface="Calibri"/>
              <a:ea typeface="Calibri"/>
              <a:cs typeface="Calibri"/>
              <a:sym typeface="Calibri"/>
            </a:endParaRPr>
          </a:p>
        </p:txBody>
      </p:sp>
      <p:sp>
        <p:nvSpPr>
          <p:cNvPr id="5" name="Title 1"/>
          <p:cNvSpPr>
            <a:spLocks noGrp="1"/>
          </p:cNvSpPr>
          <p:nvPr>
            <p:ph type="title"/>
          </p:nvPr>
        </p:nvSpPr>
        <p:spPr>
          <a:xfrm>
            <a:off x="457200" y="-152400"/>
            <a:ext cx="8229600" cy="884238"/>
          </a:xfrm>
        </p:spPr>
        <p:txBody>
          <a:bodyPr/>
          <a:lstStyle/>
          <a:p>
            <a:r>
              <a:rPr lang="en-US" sz="3200" b="1" dirty="0" smtClean="0">
                <a:solidFill>
                  <a:schemeClr val="bg1"/>
                </a:solidFill>
                <a:latin typeface="Calibri" panose="020F0502020204030204" pitchFamily="34" charset="0"/>
              </a:rPr>
              <a:t>Baseline vs. Enterprise SST</a:t>
            </a:r>
            <a:endParaRPr lang="en-US" sz="1800" dirty="0">
              <a:solidFill>
                <a:schemeClr val="bg1"/>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590907"/>
              </p:ext>
            </p:extLst>
          </p:nvPr>
        </p:nvGraphicFramePr>
        <p:xfrm>
          <a:off x="95251" y="609600"/>
          <a:ext cx="8982074" cy="4668344"/>
        </p:xfrm>
        <a:graphic>
          <a:graphicData uri="http://schemas.openxmlformats.org/drawingml/2006/table">
            <a:tbl>
              <a:tblPr firstRow="1" bandRow="1"/>
              <a:tblGrid>
                <a:gridCol w="2298628">
                  <a:extLst>
                    <a:ext uri="{9D8B030D-6E8A-4147-A177-3AD203B41FA5}">
                      <a16:colId xmlns:a16="http://schemas.microsoft.com/office/drawing/2014/main" val="20000"/>
                    </a:ext>
                  </a:extLst>
                </a:gridCol>
                <a:gridCol w="279724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232881">
                <a:tc>
                  <a:txBody>
                    <a:bodyPr/>
                    <a:lstStyle/>
                    <a:p>
                      <a:pPr algn="l"/>
                      <a:r>
                        <a:rPr lang="en-US" sz="1800" dirty="0" smtClean="0">
                          <a:solidFill>
                            <a:schemeClr val="bg1"/>
                          </a:solidFill>
                        </a:rPr>
                        <a:t>Feature</a:t>
                      </a:r>
                      <a:endParaRPr lang="en-US" sz="1800" dirty="0">
                        <a:solidFill>
                          <a:schemeClr val="bg1"/>
                        </a:solidFill>
                      </a:endParaRPr>
                    </a:p>
                  </a:txBody>
                  <a:tcPr>
                    <a:solidFill>
                      <a:srgbClr val="0070C0"/>
                    </a:solidFill>
                  </a:tcPr>
                </a:tc>
                <a:tc>
                  <a:txBody>
                    <a:bodyPr/>
                    <a:lstStyle/>
                    <a:p>
                      <a:pPr algn="l"/>
                      <a:r>
                        <a:rPr lang="en-US" sz="1800" dirty="0" smtClean="0">
                          <a:solidFill>
                            <a:srgbClr val="00FF00"/>
                          </a:solidFill>
                        </a:rPr>
                        <a:t>Baseline </a:t>
                      </a:r>
                      <a:endParaRPr lang="en-US" sz="1800" dirty="0">
                        <a:solidFill>
                          <a:srgbClr val="00FF00"/>
                        </a:solidFill>
                      </a:endParaRPr>
                    </a:p>
                  </a:txBody>
                  <a:tcPr>
                    <a:solidFill>
                      <a:srgbClr val="0070C0"/>
                    </a:solidFill>
                  </a:tcPr>
                </a:tc>
                <a:tc>
                  <a:txBody>
                    <a:bodyPr/>
                    <a:lstStyle/>
                    <a:p>
                      <a:pPr algn="l"/>
                      <a:r>
                        <a:rPr lang="en-US" sz="1800" dirty="0" smtClean="0">
                          <a:solidFill>
                            <a:srgbClr val="00FFFF"/>
                          </a:solidFill>
                        </a:rPr>
                        <a:t>Enterprise</a:t>
                      </a:r>
                      <a:endParaRPr lang="en-US" sz="1800" dirty="0">
                        <a:solidFill>
                          <a:srgbClr val="00FFFF"/>
                        </a:solidFill>
                      </a:endParaRPr>
                    </a:p>
                  </a:txBody>
                  <a:tcPr>
                    <a:solidFill>
                      <a:srgbClr val="0070C0"/>
                    </a:solidFill>
                  </a:tcPr>
                </a:tc>
                <a:extLst>
                  <a:ext uri="{0D108BD9-81ED-4DB2-BD59-A6C34878D82A}">
                    <a16:rowId xmlns:a16="http://schemas.microsoft.com/office/drawing/2014/main" val="10000"/>
                  </a:ext>
                </a:extLst>
              </a:tr>
              <a:tr h="286844">
                <a:tc>
                  <a:txBody>
                    <a:bodyPr/>
                    <a:lstStyle/>
                    <a:p>
                      <a:r>
                        <a:rPr lang="en-US" sz="1400" dirty="0" smtClean="0">
                          <a:solidFill>
                            <a:schemeClr val="bg1"/>
                          </a:solidFill>
                        </a:rPr>
                        <a:t>Algorithm</a:t>
                      </a:r>
                      <a:endParaRPr lang="en-US" sz="1400" dirty="0">
                        <a:solidFill>
                          <a:schemeClr val="bg1"/>
                        </a:solidFill>
                      </a:endParaRPr>
                    </a:p>
                  </a:txBody>
                  <a:tcPr>
                    <a:solidFill>
                      <a:srgbClr val="0070C0">
                        <a:alpha val="50000"/>
                      </a:srgbClr>
                    </a:solidFill>
                  </a:tcPr>
                </a:tc>
                <a:tc>
                  <a:txBody>
                    <a:bodyPr/>
                    <a:lstStyle/>
                    <a:p>
                      <a:r>
                        <a:rPr lang="en-US" sz="1400" dirty="0" smtClean="0">
                          <a:solidFill>
                            <a:srgbClr val="00FF00"/>
                          </a:solidFill>
                        </a:rPr>
                        <a:t>2010 ACSPO</a:t>
                      </a:r>
                      <a:r>
                        <a:rPr lang="en-US" sz="1400" baseline="30000" dirty="0" smtClean="0">
                          <a:solidFill>
                            <a:srgbClr val="00FF00"/>
                          </a:solidFill>
                        </a:rPr>
                        <a:t>(1)</a:t>
                      </a:r>
                      <a:r>
                        <a:rPr lang="en-US" sz="1400" dirty="0" smtClean="0">
                          <a:solidFill>
                            <a:srgbClr val="00FF00"/>
                          </a:solidFill>
                        </a:rPr>
                        <a:t> v1.20 (“SEVIRI”)</a:t>
                      </a:r>
                      <a:endParaRPr lang="en-US" sz="1400" dirty="0">
                        <a:solidFill>
                          <a:srgbClr val="00FF00"/>
                        </a:solidFill>
                      </a:endParaRPr>
                    </a:p>
                  </a:txBody>
                  <a:tcPr>
                    <a:solidFill>
                      <a:srgbClr val="0070C0">
                        <a:alpha val="50000"/>
                      </a:srgbClr>
                    </a:solidFill>
                  </a:tcPr>
                </a:tc>
                <a:tc>
                  <a:txBody>
                    <a:bodyPr/>
                    <a:lstStyle/>
                    <a:p>
                      <a:r>
                        <a:rPr lang="en-US" sz="1400" baseline="0" dirty="0" smtClean="0">
                          <a:solidFill>
                            <a:srgbClr val="00FFFF"/>
                          </a:solidFill>
                        </a:rPr>
                        <a:t>2022 ACSPO</a:t>
                      </a:r>
                      <a:r>
                        <a:rPr lang="en-US" sz="1400" baseline="30000" dirty="0" smtClean="0">
                          <a:solidFill>
                            <a:srgbClr val="00FFFF"/>
                          </a:solidFill>
                        </a:rPr>
                        <a:t>(1)</a:t>
                      </a:r>
                      <a:r>
                        <a:rPr lang="en-US" sz="1400" dirty="0" smtClean="0">
                          <a:solidFill>
                            <a:srgbClr val="00FFFF"/>
                          </a:solidFill>
                        </a:rPr>
                        <a:t> v2.70/2.80 (“AHI/ABI”)</a:t>
                      </a:r>
                      <a:endParaRPr lang="en-US" sz="1400" dirty="0">
                        <a:solidFill>
                          <a:srgbClr val="00FFFF"/>
                        </a:solidFill>
                      </a:endParaRPr>
                    </a:p>
                  </a:txBody>
                  <a:tcPr>
                    <a:solidFill>
                      <a:srgbClr val="0070C0">
                        <a:alpha val="50000"/>
                      </a:srgbClr>
                    </a:solidFill>
                  </a:tcPr>
                </a:tc>
                <a:extLst>
                  <a:ext uri="{0D108BD9-81ED-4DB2-BD59-A6C34878D82A}">
                    <a16:rowId xmlns:a16="http://schemas.microsoft.com/office/drawing/2014/main" val="10001"/>
                  </a:ext>
                </a:extLst>
              </a:tr>
              <a:tr h="340184">
                <a:tc>
                  <a:txBody>
                    <a:bodyPr/>
                    <a:lstStyle/>
                    <a:p>
                      <a:r>
                        <a:rPr lang="en-US" sz="1400" dirty="0" smtClean="0">
                          <a:solidFill>
                            <a:schemeClr val="bg1"/>
                          </a:solidFill>
                        </a:rPr>
                        <a:t>Bands used for SST</a:t>
                      </a:r>
                      <a:endParaRPr lang="en-US" sz="1400" dirty="0">
                        <a:solidFill>
                          <a:schemeClr val="bg1"/>
                        </a:solidFill>
                      </a:endParaRPr>
                    </a:p>
                  </a:txBody>
                  <a:tcPr>
                    <a:solidFill>
                      <a:srgbClr val="0070C0">
                        <a:alpha val="50000"/>
                      </a:srgbClr>
                    </a:solidFill>
                  </a:tcPr>
                </a:tc>
                <a:tc>
                  <a:txBody>
                    <a:bodyPr/>
                    <a:lstStyle/>
                    <a:p>
                      <a:r>
                        <a:rPr lang="en-US" sz="1400" dirty="0" smtClean="0">
                          <a:solidFill>
                            <a:srgbClr val="00FF00"/>
                          </a:solidFill>
                        </a:rPr>
                        <a:t>Reconciled w/ACSPOv2.41 </a:t>
                      </a:r>
                      <a:endParaRPr lang="en-US" sz="1400" dirty="0">
                        <a:solidFill>
                          <a:srgbClr val="00FF00"/>
                        </a:solidFill>
                      </a:endParaRPr>
                    </a:p>
                  </a:txBody>
                  <a:tcPr>
                    <a:solidFill>
                      <a:srgbClr val="0070C0">
                        <a:alpha val="50000"/>
                      </a:srgbClr>
                    </a:solidFill>
                  </a:tcPr>
                </a:tc>
                <a:tc>
                  <a:txBody>
                    <a:bodyPr/>
                    <a:lstStyle/>
                    <a:p>
                      <a:r>
                        <a:rPr kumimoji="0" lang="en-US" sz="1400" b="0" i="0" u="none" strike="noStrike" kern="0" cap="none" spc="0" normalizeH="0" baseline="0" noProof="0" dirty="0" smtClean="0">
                          <a:ln>
                            <a:noFill/>
                          </a:ln>
                          <a:solidFill>
                            <a:srgbClr val="00FFFF"/>
                          </a:solidFill>
                          <a:effectLst/>
                          <a:uLnTx/>
                          <a:uFillTx/>
                          <a:latin typeface="Calibri"/>
                          <a:ea typeface="Calibri"/>
                          <a:cs typeface="Calibri"/>
                          <a:sym typeface="Calibri"/>
                        </a:rPr>
                        <a:t>Day &amp; Night: 8.6, 10.4, 11.2, 12.3 </a:t>
                      </a:r>
                      <a:r>
                        <a:rPr kumimoji="0" lang="el-GR" sz="1400" b="0" i="0" u="none" strike="noStrike" kern="0" cap="none" spc="0" normalizeH="0" baseline="0" noProof="0" dirty="0" smtClean="0">
                          <a:ln>
                            <a:noFill/>
                          </a:ln>
                          <a:solidFill>
                            <a:srgbClr val="00FFFF"/>
                          </a:solidFill>
                          <a:effectLst/>
                          <a:uLnTx/>
                          <a:uFillTx/>
                          <a:latin typeface="Calibri"/>
                          <a:ea typeface="Calibri"/>
                          <a:cs typeface="Calibri"/>
                          <a:sym typeface="Calibri"/>
                        </a:rPr>
                        <a:t>μ</a:t>
                      </a:r>
                      <a:r>
                        <a:rPr kumimoji="0" lang="en-US" sz="1400" b="0" i="0" u="none" strike="noStrike" kern="0" cap="none" spc="0" normalizeH="0" baseline="0" noProof="0" dirty="0" smtClean="0">
                          <a:ln>
                            <a:noFill/>
                          </a:ln>
                          <a:solidFill>
                            <a:srgbClr val="00FFFF"/>
                          </a:solidFill>
                          <a:effectLst/>
                          <a:uLnTx/>
                          <a:uFillTx/>
                          <a:latin typeface="Calibri"/>
                          <a:ea typeface="Calibri"/>
                          <a:cs typeface="Calibri"/>
                          <a:sym typeface="Calibri"/>
                        </a:rPr>
                        <a:t>m </a:t>
                      </a:r>
                    </a:p>
                  </a:txBody>
                  <a:tcPr>
                    <a:solidFill>
                      <a:srgbClr val="0070C0">
                        <a:alpha val="50000"/>
                      </a:srgbClr>
                    </a:solidFill>
                  </a:tcPr>
                </a:tc>
                <a:extLst>
                  <a:ext uri="{0D108BD9-81ED-4DB2-BD59-A6C34878D82A}">
                    <a16:rowId xmlns:a16="http://schemas.microsoft.com/office/drawing/2014/main" val="10002"/>
                  </a:ext>
                </a:extLst>
              </a:tr>
              <a:tr h="300923">
                <a:tc>
                  <a:txBody>
                    <a:bodyPr/>
                    <a:lstStyle/>
                    <a:p>
                      <a:r>
                        <a:rPr lang="en-US" sz="1400" dirty="0" smtClean="0">
                          <a:solidFill>
                            <a:schemeClr val="bg1"/>
                          </a:solidFill>
                        </a:rPr>
                        <a:t>Switch between day/night</a:t>
                      </a:r>
                      <a:endParaRPr lang="en-US" sz="1400" dirty="0">
                        <a:solidFill>
                          <a:schemeClr val="bg1"/>
                        </a:solidFill>
                      </a:endParaRPr>
                    </a:p>
                  </a:txBody>
                  <a:tcPr>
                    <a:solidFill>
                      <a:srgbClr val="0070C0">
                        <a:alpha val="50000"/>
                      </a:srgbClr>
                    </a:solidFill>
                  </a:tcPr>
                </a:tc>
                <a:tc>
                  <a:txBody>
                    <a:bodyPr/>
                    <a:lstStyle/>
                    <a:p>
                      <a:r>
                        <a:rPr lang="en-US" sz="1400" u="none" dirty="0" smtClean="0">
                          <a:solidFill>
                            <a:srgbClr val="00FF00"/>
                          </a:solidFill>
                        </a:rPr>
                        <a:t>Reconciled w/Enterprise</a:t>
                      </a:r>
                      <a:endParaRPr lang="en-US" sz="1400" u="none" dirty="0">
                        <a:solidFill>
                          <a:srgbClr val="00FF00"/>
                        </a:solidFill>
                      </a:endParaRPr>
                    </a:p>
                  </a:txBody>
                  <a:tcPr>
                    <a:solidFill>
                      <a:srgbClr val="0070C0">
                        <a:alpha val="50000"/>
                      </a:srgbClr>
                    </a:solidFill>
                  </a:tcPr>
                </a:tc>
                <a:tc>
                  <a:txBody>
                    <a:bodyPr/>
                    <a:lstStyle/>
                    <a:p>
                      <a:r>
                        <a:rPr lang="en-US" sz="1400" u="sng" dirty="0" smtClean="0">
                          <a:solidFill>
                            <a:srgbClr val="00FFFF"/>
                          </a:solidFill>
                        </a:rPr>
                        <a:t>One algorithm</a:t>
                      </a:r>
                      <a:r>
                        <a:rPr lang="en-US" sz="1400" u="none" dirty="0" smtClean="0">
                          <a:solidFill>
                            <a:srgbClr val="00FFFF"/>
                          </a:solidFill>
                        </a:rPr>
                        <a:t> ensures consistent</a:t>
                      </a:r>
                      <a:r>
                        <a:rPr lang="en-US" sz="1400" dirty="0" smtClean="0">
                          <a:solidFill>
                            <a:srgbClr val="00FFFF"/>
                          </a:solidFill>
                        </a:rPr>
                        <a:t> diurnal cycle</a:t>
                      </a:r>
                      <a:endParaRPr lang="en-US" sz="1400" dirty="0">
                        <a:solidFill>
                          <a:srgbClr val="00FFFF"/>
                        </a:solidFill>
                      </a:endParaRPr>
                    </a:p>
                  </a:txBody>
                  <a:tcPr>
                    <a:solidFill>
                      <a:srgbClr val="0070C0">
                        <a:alpha val="50000"/>
                      </a:srgbClr>
                    </a:solidFill>
                  </a:tcPr>
                </a:tc>
                <a:extLst>
                  <a:ext uri="{0D108BD9-81ED-4DB2-BD59-A6C34878D82A}">
                    <a16:rowId xmlns:a16="http://schemas.microsoft.com/office/drawing/2014/main" val="10003"/>
                  </a:ext>
                </a:extLst>
              </a:tr>
              <a:tr h="300923">
                <a:tc>
                  <a:txBody>
                    <a:bodyPr/>
                    <a:lstStyle/>
                    <a:p>
                      <a:r>
                        <a:rPr lang="en-US" sz="1400" dirty="0" smtClean="0">
                          <a:solidFill>
                            <a:schemeClr val="bg1"/>
                          </a:solidFill>
                        </a:rPr>
                        <a:t>Availability to users</a:t>
                      </a:r>
                      <a:endParaRPr lang="en-US" sz="1400" dirty="0">
                        <a:solidFill>
                          <a:schemeClr val="bg1"/>
                        </a:solidFill>
                      </a:endParaRPr>
                    </a:p>
                  </a:txBody>
                  <a:tcPr>
                    <a:solidFill>
                      <a:srgbClr val="0070C0">
                        <a:alpha val="50000"/>
                      </a:srgbClr>
                    </a:solidFill>
                  </a:tcPr>
                </a:tc>
                <a:tc>
                  <a:txBody>
                    <a:bodyPr/>
                    <a:lstStyle/>
                    <a:p>
                      <a:r>
                        <a:rPr lang="en-US" sz="1400" u="none" dirty="0" smtClean="0">
                          <a:solidFill>
                            <a:srgbClr val="00FF00"/>
                          </a:solidFill>
                        </a:rPr>
                        <a:t>PDA</a:t>
                      </a:r>
                      <a:endParaRPr lang="en-US" sz="1400" u="none" dirty="0">
                        <a:solidFill>
                          <a:srgbClr val="00FF00"/>
                        </a:solidFill>
                      </a:endParaRPr>
                    </a:p>
                  </a:txBody>
                  <a:tcPr>
                    <a:solidFill>
                      <a:srgbClr val="0070C0">
                        <a:alpha val="50000"/>
                      </a:srgbClr>
                    </a:solidFill>
                  </a:tcPr>
                </a:tc>
                <a:tc>
                  <a:txBody>
                    <a:bodyPr/>
                    <a:lstStyle/>
                    <a:p>
                      <a:r>
                        <a:rPr lang="en-US" sz="1400" dirty="0" smtClean="0">
                          <a:solidFill>
                            <a:srgbClr val="00FFFF"/>
                          </a:solidFill>
                        </a:rPr>
                        <a:t>PDA (To be archived in PO.DAAC)</a:t>
                      </a:r>
                      <a:endParaRPr lang="en-US" sz="1400" dirty="0">
                        <a:solidFill>
                          <a:srgbClr val="00FFFF"/>
                        </a:solidFill>
                      </a:endParaRPr>
                    </a:p>
                  </a:txBody>
                  <a:tcPr>
                    <a:solidFill>
                      <a:srgbClr val="0070C0">
                        <a:alpha val="50000"/>
                      </a:srgbClr>
                    </a:solidFill>
                  </a:tcPr>
                </a:tc>
                <a:extLst>
                  <a:ext uri="{0D108BD9-81ED-4DB2-BD59-A6C34878D82A}">
                    <a16:rowId xmlns:a16="http://schemas.microsoft.com/office/drawing/2014/main" val="10004"/>
                  </a:ext>
                </a:extLst>
              </a:tr>
              <a:tr h="296369">
                <a:tc>
                  <a:txBody>
                    <a:bodyPr/>
                    <a:lstStyle/>
                    <a:p>
                      <a:r>
                        <a:rPr lang="en-US" sz="1400" dirty="0" smtClean="0">
                          <a:solidFill>
                            <a:schemeClr val="bg1"/>
                          </a:solidFill>
                        </a:rPr>
                        <a:t>Clear-Sky Mask</a:t>
                      </a:r>
                      <a:endParaRPr lang="en-US" sz="1400" dirty="0">
                        <a:solidFill>
                          <a:schemeClr val="bg1"/>
                        </a:solidFill>
                      </a:endParaRPr>
                    </a:p>
                  </a:txBody>
                  <a:tcPr>
                    <a:solidFill>
                      <a:srgbClr val="0070C0">
                        <a:alpha val="50000"/>
                      </a:srgbClr>
                    </a:solidFill>
                  </a:tcPr>
                </a:tc>
                <a:tc>
                  <a:txBody>
                    <a:bodyPr/>
                    <a:lstStyle/>
                    <a:p>
                      <a:r>
                        <a:rPr lang="en-US" sz="1400" u="none" dirty="0" smtClean="0">
                          <a:solidFill>
                            <a:srgbClr val="FFFF00"/>
                          </a:solidFill>
                        </a:rPr>
                        <a:t>Framework “One-size-fits-all”</a:t>
                      </a:r>
                    </a:p>
                  </a:txBody>
                  <a:tcPr>
                    <a:solidFill>
                      <a:srgbClr val="0070C0">
                        <a:alpha val="50000"/>
                      </a:srgbClr>
                    </a:solidFill>
                  </a:tcPr>
                </a:tc>
                <a:tc>
                  <a:txBody>
                    <a:bodyPr/>
                    <a:lstStyle/>
                    <a:p>
                      <a:r>
                        <a:rPr lang="en-US" sz="1400" dirty="0" smtClean="0">
                          <a:solidFill>
                            <a:srgbClr val="00FFFF"/>
                          </a:solidFill>
                        </a:rPr>
                        <a:t>Optimized</a:t>
                      </a:r>
                      <a:r>
                        <a:rPr lang="en-US" sz="1400" baseline="0" dirty="0" smtClean="0">
                          <a:solidFill>
                            <a:srgbClr val="00FFFF"/>
                          </a:solidFill>
                        </a:rPr>
                        <a:t> for SST, consistent for LEO/GEO</a:t>
                      </a:r>
                      <a:endParaRPr lang="en-US" sz="1400" dirty="0" smtClean="0">
                        <a:solidFill>
                          <a:srgbClr val="00FFFF"/>
                        </a:solidFill>
                      </a:endParaRPr>
                    </a:p>
                  </a:txBody>
                  <a:tcPr>
                    <a:solidFill>
                      <a:srgbClr val="0070C0">
                        <a:alpha val="50000"/>
                      </a:srgbClr>
                    </a:solidFill>
                  </a:tcPr>
                </a:tc>
                <a:extLst>
                  <a:ext uri="{0D108BD9-81ED-4DB2-BD59-A6C34878D82A}">
                    <a16:rowId xmlns:a16="http://schemas.microsoft.com/office/drawing/2014/main" val="10005"/>
                  </a:ext>
                </a:extLst>
              </a:tr>
              <a:tr h="296369">
                <a:tc>
                  <a:txBody>
                    <a:bodyPr/>
                    <a:lstStyle/>
                    <a:p>
                      <a:r>
                        <a:rPr lang="en-US" sz="1400" dirty="0" smtClean="0">
                          <a:solidFill>
                            <a:schemeClr val="bg1"/>
                          </a:solidFill>
                        </a:rPr>
                        <a:t>Internal Waters</a:t>
                      </a:r>
                      <a:endParaRPr lang="en-US" sz="1400" dirty="0">
                        <a:solidFill>
                          <a:schemeClr val="bg1"/>
                        </a:solidFill>
                      </a:endParaRPr>
                    </a:p>
                  </a:txBody>
                  <a:tcPr>
                    <a:solidFill>
                      <a:srgbClr val="0070C0">
                        <a:alpha val="50000"/>
                      </a:srgbClr>
                    </a:solidFill>
                  </a:tcPr>
                </a:tc>
                <a:tc>
                  <a:txBody>
                    <a:bodyPr/>
                    <a:lstStyle/>
                    <a:p>
                      <a:r>
                        <a:rPr lang="en-US" sz="1400" u="none" dirty="0" smtClean="0">
                          <a:solidFill>
                            <a:srgbClr val="FFFF00"/>
                          </a:solidFill>
                        </a:rPr>
                        <a:t>No</a:t>
                      </a:r>
                    </a:p>
                  </a:txBody>
                  <a:tcPr>
                    <a:solidFill>
                      <a:srgbClr val="0070C0">
                        <a:alpha val="50000"/>
                      </a:srgbClr>
                    </a:solidFill>
                  </a:tcPr>
                </a:tc>
                <a:tc>
                  <a:txBody>
                    <a:bodyPr/>
                    <a:lstStyle/>
                    <a:p>
                      <a:r>
                        <a:rPr lang="en-US" sz="1400" dirty="0" smtClean="0">
                          <a:solidFill>
                            <a:srgbClr val="00FFFF"/>
                          </a:solidFill>
                        </a:rPr>
                        <a:t>Yes</a:t>
                      </a:r>
                    </a:p>
                  </a:txBody>
                  <a:tcPr>
                    <a:solidFill>
                      <a:srgbClr val="0070C0">
                        <a:alpha val="50000"/>
                      </a:srgbClr>
                    </a:solidFill>
                  </a:tcPr>
                </a:tc>
                <a:extLst>
                  <a:ext uri="{0D108BD9-81ED-4DB2-BD59-A6C34878D82A}">
                    <a16:rowId xmlns:a16="http://schemas.microsoft.com/office/drawing/2014/main" val="10006"/>
                  </a:ext>
                </a:extLst>
              </a:tr>
              <a:tr h="275414">
                <a:tc>
                  <a:txBody>
                    <a:bodyPr/>
                    <a:lstStyle/>
                    <a:p>
                      <a:r>
                        <a:rPr lang="en-US" sz="1400" baseline="0" dirty="0" smtClean="0">
                          <a:solidFill>
                            <a:schemeClr val="bg1"/>
                          </a:solidFill>
                        </a:rPr>
                        <a:t>Gridded L3U Product</a:t>
                      </a:r>
                      <a:endParaRPr lang="en-US" sz="1400" baseline="0" dirty="0">
                        <a:solidFill>
                          <a:schemeClr val="bg1"/>
                        </a:solidFill>
                      </a:endParaRP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No</a:t>
                      </a: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FFFF"/>
                          </a:solidFill>
                        </a:rPr>
                        <a:t>Yes</a:t>
                      </a:r>
                      <a:r>
                        <a:rPr lang="en-US" sz="1400" baseline="0" dirty="0" smtClean="0">
                          <a:solidFill>
                            <a:srgbClr val="00FFFF"/>
                          </a:solidFill>
                        </a:rPr>
                        <a:t> (</a:t>
                      </a:r>
                      <a:r>
                        <a:rPr lang="en-US" sz="1400" dirty="0" smtClean="0">
                          <a:solidFill>
                            <a:srgbClr val="00FFFF"/>
                          </a:solidFill>
                        </a:rPr>
                        <a:t>consistent w/VIIRS/AVHRR/AHI/MODIS)</a:t>
                      </a:r>
                    </a:p>
                  </a:txBody>
                  <a:tcPr>
                    <a:solidFill>
                      <a:srgbClr val="0070C0">
                        <a:alpha val="50000"/>
                      </a:srgbClr>
                    </a:solidFill>
                  </a:tcPr>
                </a:tc>
                <a:extLst>
                  <a:ext uri="{0D108BD9-81ED-4DB2-BD59-A6C34878D82A}">
                    <a16:rowId xmlns:a16="http://schemas.microsoft.com/office/drawing/2014/main" val="10007"/>
                  </a:ext>
                </a:extLst>
              </a:tr>
              <a:tr h="275414">
                <a:tc>
                  <a:txBody>
                    <a:bodyPr/>
                    <a:lstStyle/>
                    <a:p>
                      <a:r>
                        <a:rPr lang="en-US" sz="1400" dirty="0" smtClean="0">
                          <a:solidFill>
                            <a:schemeClr val="bg1"/>
                          </a:solidFill>
                        </a:rPr>
                        <a:t>Output File Format</a:t>
                      </a:r>
                      <a:endParaRPr lang="en-US" sz="1400" dirty="0">
                        <a:solidFill>
                          <a:schemeClr val="bg1"/>
                        </a:solidFill>
                      </a:endParaRPr>
                    </a:p>
                  </a:txBody>
                  <a:tcPr>
                    <a:solidFill>
                      <a:srgbClr val="0070C0">
                        <a:alpha val="50000"/>
                      </a:srgbClr>
                    </a:solidFill>
                  </a:tcPr>
                </a:tc>
                <a:tc>
                  <a:txBody>
                    <a:bodyPr/>
                    <a:lstStyle/>
                    <a:p>
                      <a:r>
                        <a:rPr lang="en-US" sz="1400" b="1" dirty="0" smtClean="0">
                          <a:solidFill>
                            <a:srgbClr val="FF0000"/>
                          </a:solidFill>
                        </a:rPr>
                        <a:t>Non-GDS2</a:t>
                      </a:r>
                      <a:endParaRPr lang="en-US" sz="1400" b="1" baseline="30000" dirty="0">
                        <a:solidFill>
                          <a:srgbClr val="FF0000"/>
                        </a:solidFill>
                      </a:endParaRPr>
                    </a:p>
                  </a:txBody>
                  <a:tcPr>
                    <a:solidFill>
                      <a:srgbClr val="0070C0">
                        <a:alpha val="50000"/>
                      </a:srgbClr>
                    </a:solidFill>
                  </a:tcPr>
                </a:tc>
                <a:tc>
                  <a:txBody>
                    <a:bodyPr/>
                    <a:lstStyle/>
                    <a:p>
                      <a:r>
                        <a:rPr lang="en-US" sz="1400" dirty="0" smtClean="0">
                          <a:solidFill>
                            <a:srgbClr val="00FFFF"/>
                          </a:solidFill>
                        </a:rPr>
                        <a:t>GDS2</a:t>
                      </a:r>
                      <a:r>
                        <a:rPr lang="en-US" sz="1400" baseline="30000" dirty="0" smtClean="0">
                          <a:solidFill>
                            <a:srgbClr val="00FFFF"/>
                          </a:solidFill>
                        </a:rPr>
                        <a:t>(2)</a:t>
                      </a:r>
                      <a:r>
                        <a:rPr lang="en-US" sz="1400" dirty="0" smtClean="0">
                          <a:solidFill>
                            <a:srgbClr val="00FFFF"/>
                          </a:solidFill>
                        </a:rPr>
                        <a:t> –</a:t>
                      </a:r>
                      <a:r>
                        <a:rPr lang="en-US" sz="1400" baseline="0" dirty="0" smtClean="0">
                          <a:solidFill>
                            <a:srgbClr val="00FFFF"/>
                          </a:solidFill>
                        </a:rPr>
                        <a:t> Critical for International SST users</a:t>
                      </a:r>
                      <a:endParaRPr lang="en-US" sz="1400" baseline="30000" dirty="0">
                        <a:solidFill>
                          <a:srgbClr val="00FFFF"/>
                        </a:solidFill>
                      </a:endParaRPr>
                    </a:p>
                  </a:txBody>
                  <a:tcPr>
                    <a:solidFill>
                      <a:srgbClr val="0070C0">
                        <a:alpha val="50000"/>
                      </a:srgbClr>
                    </a:solidFill>
                  </a:tcPr>
                </a:tc>
                <a:extLst>
                  <a:ext uri="{0D108BD9-81ED-4DB2-BD59-A6C34878D82A}">
                    <a16:rowId xmlns:a16="http://schemas.microsoft.com/office/drawing/2014/main" val="10008"/>
                  </a:ext>
                </a:extLst>
              </a:tr>
              <a:tr h="292559">
                <a:tc>
                  <a:txBody>
                    <a:bodyPr/>
                    <a:lstStyle/>
                    <a:p>
                      <a:r>
                        <a:rPr lang="en-US" sz="1400" dirty="0" smtClean="0">
                          <a:solidFill>
                            <a:schemeClr val="bg1"/>
                          </a:solidFill>
                        </a:rPr>
                        <a:t>SSES</a:t>
                      </a:r>
                      <a:r>
                        <a:rPr lang="en-US" sz="1400" baseline="30000" dirty="0" smtClean="0">
                          <a:solidFill>
                            <a:schemeClr val="bg1"/>
                          </a:solidFill>
                        </a:rPr>
                        <a:t>(3)</a:t>
                      </a:r>
                      <a:endParaRPr lang="en-US" sz="1400" baseline="30000" dirty="0">
                        <a:solidFill>
                          <a:schemeClr val="bg1"/>
                        </a:solidFill>
                      </a:endParaRPr>
                    </a:p>
                  </a:txBody>
                  <a:tcPr>
                    <a:solidFill>
                      <a:srgbClr val="0070C0">
                        <a:alpha val="50000"/>
                      </a:srgbClr>
                    </a:solidFill>
                  </a:tcPr>
                </a:tc>
                <a:tc>
                  <a:txBody>
                    <a:bodyPr/>
                    <a:lstStyle/>
                    <a:p>
                      <a:r>
                        <a:rPr lang="en-US" sz="1400" b="1" dirty="0" smtClean="0">
                          <a:solidFill>
                            <a:srgbClr val="FF0000"/>
                          </a:solidFill>
                        </a:rPr>
                        <a:t>No </a:t>
                      </a:r>
                      <a:endParaRPr lang="en-US" sz="1400" b="1" dirty="0">
                        <a:solidFill>
                          <a:srgbClr val="FF0000"/>
                        </a:solidFill>
                      </a:endParaRPr>
                    </a:p>
                  </a:txBody>
                  <a:tcPr>
                    <a:solidFill>
                      <a:srgbClr val="0070C0">
                        <a:alpha val="50000"/>
                      </a:srgbClr>
                    </a:solidFill>
                  </a:tcPr>
                </a:tc>
                <a:tc>
                  <a:txBody>
                    <a:bodyPr/>
                    <a:lstStyle/>
                    <a:p>
                      <a:r>
                        <a:rPr lang="en-US" sz="1400" dirty="0" smtClean="0">
                          <a:solidFill>
                            <a:srgbClr val="00FFFF"/>
                          </a:solidFill>
                        </a:rPr>
                        <a:t>Yes.</a:t>
                      </a:r>
                      <a:r>
                        <a:rPr lang="en-US" sz="1400" baseline="0" dirty="0" smtClean="0">
                          <a:solidFill>
                            <a:srgbClr val="00FFFF"/>
                          </a:solidFill>
                        </a:rPr>
                        <a:t> M</a:t>
                      </a:r>
                      <a:r>
                        <a:rPr lang="en-US" sz="1400" dirty="0" smtClean="0">
                          <a:solidFill>
                            <a:srgbClr val="00FFFF"/>
                          </a:solidFill>
                        </a:rPr>
                        <a:t>inimizes </a:t>
                      </a:r>
                      <a:r>
                        <a:rPr lang="en-US" sz="1400" baseline="0" dirty="0" smtClean="0">
                          <a:solidFill>
                            <a:srgbClr val="00FFFF"/>
                          </a:solidFill>
                        </a:rPr>
                        <a:t>local SST biases &amp; global SDs</a:t>
                      </a:r>
                      <a:endParaRPr lang="en-US" sz="1400" dirty="0">
                        <a:solidFill>
                          <a:srgbClr val="00FFFF"/>
                        </a:solidFill>
                      </a:endParaRPr>
                    </a:p>
                  </a:txBody>
                  <a:tcPr>
                    <a:solidFill>
                      <a:srgbClr val="0070C0">
                        <a:alpha val="50000"/>
                      </a:srgbClr>
                    </a:solidFill>
                  </a:tcPr>
                </a:tc>
                <a:extLst>
                  <a:ext uri="{0D108BD9-81ED-4DB2-BD59-A6C34878D82A}">
                    <a16:rowId xmlns:a16="http://schemas.microsoft.com/office/drawing/2014/main" val="10009"/>
                  </a:ext>
                </a:extLst>
              </a:tr>
              <a:tr h="289560">
                <a:tc>
                  <a:txBody>
                    <a:bodyPr/>
                    <a:lstStyle/>
                    <a:p>
                      <a:r>
                        <a:rPr lang="en-US" sz="1400" baseline="0" dirty="0" smtClean="0">
                          <a:solidFill>
                            <a:schemeClr val="bg1"/>
                          </a:solidFill>
                        </a:rPr>
                        <a:t>1hr Compositing/Collation</a:t>
                      </a:r>
                      <a:endParaRPr lang="en-US" sz="1400" baseline="0" dirty="0">
                        <a:solidFill>
                          <a:schemeClr val="bg1"/>
                        </a:solidFill>
                      </a:endParaRPr>
                    </a:p>
                  </a:txBody>
                  <a:tcPr>
                    <a:solidFill>
                      <a:srgbClr val="0070C0">
                        <a:alpha val="50000"/>
                      </a:srgbClr>
                    </a:solidFill>
                  </a:tcPr>
                </a:tc>
                <a:tc>
                  <a:txBody>
                    <a:bodyPr/>
                    <a:lstStyle/>
                    <a:p>
                      <a:r>
                        <a:rPr lang="en-US" sz="1400" b="1" dirty="0" smtClean="0">
                          <a:solidFill>
                            <a:srgbClr val="FF0000"/>
                          </a:solidFill>
                        </a:rPr>
                        <a:t>Composite (propagates cloud)</a:t>
                      </a:r>
                      <a:endParaRPr lang="en-US" sz="1400" b="1" dirty="0">
                        <a:solidFill>
                          <a:srgbClr val="FF0000"/>
                        </a:solidFill>
                      </a:endParaRPr>
                    </a:p>
                  </a:txBody>
                  <a:tcPr>
                    <a:solidFill>
                      <a:srgbClr val="0070C0">
                        <a:alpha val="50000"/>
                      </a:srgbClr>
                    </a:solidFill>
                  </a:tcPr>
                </a:tc>
                <a:tc>
                  <a:txBody>
                    <a:bodyPr/>
                    <a:lstStyle/>
                    <a:p>
                      <a:r>
                        <a:rPr lang="en-US" sz="1400" dirty="0" smtClean="0">
                          <a:solidFill>
                            <a:srgbClr val="00FFFF"/>
                          </a:solidFill>
                        </a:rPr>
                        <a:t>Collated (minimizes cloud leakages)</a:t>
                      </a:r>
                      <a:endParaRPr lang="en-US" sz="1400" dirty="0">
                        <a:solidFill>
                          <a:srgbClr val="00FFFF"/>
                        </a:solidFill>
                      </a:endParaRPr>
                    </a:p>
                  </a:txBody>
                  <a:tcPr>
                    <a:solidFill>
                      <a:srgbClr val="0070C0">
                        <a:alpha val="50000"/>
                      </a:srgbClr>
                    </a:solidFill>
                  </a:tcPr>
                </a:tc>
                <a:extLst>
                  <a:ext uri="{0D108BD9-81ED-4DB2-BD59-A6C34878D82A}">
                    <a16:rowId xmlns:a16="http://schemas.microsoft.com/office/drawing/2014/main" val="10010"/>
                  </a:ext>
                </a:extLst>
              </a:tr>
              <a:tr h="167640">
                <a:tc>
                  <a:txBody>
                    <a:bodyPr/>
                    <a:lstStyle/>
                    <a:p>
                      <a:r>
                        <a:rPr lang="en-US" sz="1400" baseline="0" dirty="0" smtClean="0">
                          <a:solidFill>
                            <a:schemeClr val="bg1"/>
                          </a:solidFill>
                        </a:rPr>
                        <a:t>Fixes/Improvements</a:t>
                      </a:r>
                      <a:endParaRPr lang="en-US" sz="1400" baseline="0" dirty="0">
                        <a:solidFill>
                          <a:schemeClr val="bg1"/>
                        </a:solidFill>
                      </a:endParaRPr>
                    </a:p>
                  </a:txBody>
                  <a:tcPr>
                    <a:solidFill>
                      <a:srgbClr val="0070C0">
                        <a:alpha val="50000"/>
                      </a:srgbClr>
                    </a:solidFill>
                  </a:tcPr>
                </a:tc>
                <a:tc>
                  <a:txBody>
                    <a:bodyPr/>
                    <a:lstStyle/>
                    <a:p>
                      <a:r>
                        <a:rPr lang="en-US" sz="1400" b="1" dirty="0" smtClean="0">
                          <a:solidFill>
                            <a:srgbClr val="FF0000"/>
                          </a:solidFill>
                        </a:rPr>
                        <a:t>Challenging</a:t>
                      </a:r>
                      <a:endParaRPr lang="en-US" sz="1400" b="1" dirty="0">
                        <a:solidFill>
                          <a:srgbClr val="FF0000"/>
                        </a:solidFill>
                      </a:endParaRPr>
                    </a:p>
                  </a:txBody>
                  <a:tcPr>
                    <a:solidFill>
                      <a:srgbClr val="0070C0">
                        <a:alpha val="50000"/>
                      </a:srgbClr>
                    </a:solidFill>
                  </a:tcPr>
                </a:tc>
                <a:tc>
                  <a:txBody>
                    <a:bodyPr/>
                    <a:lstStyle/>
                    <a:p>
                      <a:r>
                        <a:rPr lang="en-US" sz="1400" dirty="0" smtClean="0">
                          <a:solidFill>
                            <a:srgbClr val="00FFFF"/>
                          </a:solidFill>
                        </a:rPr>
                        <a:t>Ongoing (e.g. adding fronts in ACSPO 2.60)</a:t>
                      </a:r>
                      <a:endParaRPr lang="en-US" sz="1400" dirty="0">
                        <a:solidFill>
                          <a:srgbClr val="00FFFF"/>
                        </a:solidFill>
                      </a:endParaRPr>
                    </a:p>
                  </a:txBody>
                  <a:tcPr>
                    <a:solidFill>
                      <a:srgbClr val="0070C0">
                        <a:alpha val="50000"/>
                      </a:srgbClr>
                    </a:solidFill>
                  </a:tcPr>
                </a:tc>
                <a:extLst>
                  <a:ext uri="{0D108BD9-81ED-4DB2-BD59-A6C34878D82A}">
                    <a16:rowId xmlns:a16="http://schemas.microsoft.com/office/drawing/2014/main" val="10011"/>
                  </a:ext>
                </a:extLst>
              </a:tr>
              <a:tr h="167640">
                <a:tc>
                  <a:txBody>
                    <a:bodyPr/>
                    <a:lstStyle/>
                    <a:p>
                      <a:r>
                        <a:rPr lang="en-US" sz="1400" dirty="0" smtClean="0">
                          <a:solidFill>
                            <a:schemeClr val="bg1"/>
                          </a:solidFill>
                        </a:rPr>
                        <a:t>Science Maintenance/Val</a:t>
                      </a:r>
                      <a:endParaRPr lang="en-US" sz="1400" dirty="0">
                        <a:solidFill>
                          <a:schemeClr val="bg1"/>
                        </a:solidFill>
                      </a:endParaRP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Unique (Costly/Less Efficient)</a:t>
                      </a:r>
                      <a:endParaRPr lang="en-US" sz="1400" b="1" baseline="30000" dirty="0" smtClean="0">
                        <a:solidFill>
                          <a:srgbClr val="FF0000"/>
                        </a:solidFill>
                      </a:endParaRP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FFFF"/>
                          </a:solidFill>
                        </a:rPr>
                        <a:t>Unified</a:t>
                      </a:r>
                      <a:r>
                        <a:rPr lang="en-US" sz="1400" baseline="0" dirty="0" smtClean="0">
                          <a:solidFill>
                            <a:srgbClr val="00FFFF"/>
                          </a:solidFill>
                        </a:rPr>
                        <a:t> (</a:t>
                      </a:r>
                      <a:r>
                        <a:rPr lang="en-US" sz="1400" dirty="0" smtClean="0">
                          <a:solidFill>
                            <a:srgbClr val="00FFFF"/>
                          </a:solidFill>
                        </a:rPr>
                        <a:t>Enterprise Processes)</a:t>
                      </a:r>
                    </a:p>
                  </a:txBody>
                  <a:tcPr>
                    <a:solidFill>
                      <a:srgbClr val="0070C0">
                        <a:alpha val="50000"/>
                      </a:srgbClr>
                    </a:solidFill>
                  </a:tcPr>
                </a:tc>
                <a:extLst>
                  <a:ext uri="{0D108BD9-81ED-4DB2-BD59-A6C34878D82A}">
                    <a16:rowId xmlns:a16="http://schemas.microsoft.com/office/drawing/2014/main" val="10012"/>
                  </a:ext>
                </a:extLst>
              </a:tr>
              <a:tr h="167640">
                <a:tc>
                  <a:txBody>
                    <a:bodyPr/>
                    <a:lstStyle/>
                    <a:p>
                      <a:r>
                        <a:rPr lang="en-US" sz="1400" baseline="0" dirty="0" smtClean="0">
                          <a:solidFill>
                            <a:schemeClr val="bg1"/>
                          </a:solidFill>
                        </a:rPr>
                        <a:t>Reprocessing</a:t>
                      </a:r>
                      <a:endParaRPr lang="en-US" sz="1400" baseline="0" dirty="0">
                        <a:solidFill>
                          <a:schemeClr val="bg1"/>
                        </a:solidFill>
                      </a:endParaRPr>
                    </a:p>
                  </a:txBody>
                  <a:tcPr>
                    <a:solidFill>
                      <a:srgbClr val="0070C0">
                        <a:alpha val="50000"/>
                      </a:srgbClr>
                    </a:solidFill>
                  </a:tcPr>
                </a:tc>
                <a:tc>
                  <a:txBody>
                    <a:bodyPr/>
                    <a:lstStyle/>
                    <a:p>
                      <a:r>
                        <a:rPr lang="en-US" sz="1400" b="1" dirty="0" smtClean="0">
                          <a:solidFill>
                            <a:srgbClr val="FF0000"/>
                          </a:solidFill>
                        </a:rPr>
                        <a:t>No</a:t>
                      </a:r>
                      <a:r>
                        <a:rPr lang="en-US" sz="1400" b="1" baseline="0" dirty="0" smtClean="0">
                          <a:solidFill>
                            <a:srgbClr val="FF0000"/>
                          </a:solidFill>
                        </a:rPr>
                        <a:t> provision</a:t>
                      </a:r>
                      <a:endParaRPr lang="en-US" sz="1400" b="1" dirty="0">
                        <a:solidFill>
                          <a:srgbClr val="FF0000"/>
                        </a:solidFill>
                      </a:endParaRPr>
                    </a:p>
                  </a:txBody>
                  <a:tcPr>
                    <a:solidFill>
                      <a:srgbClr val="0070C0">
                        <a:alpha val="50000"/>
                      </a:srgbClr>
                    </a:solidFill>
                  </a:tcPr>
                </a:tc>
                <a:tc>
                  <a:txBody>
                    <a:bodyPr/>
                    <a:lstStyle/>
                    <a:p>
                      <a:r>
                        <a:rPr lang="en-US" sz="1400" dirty="0" smtClean="0">
                          <a:solidFill>
                            <a:srgbClr val="00FFFF"/>
                          </a:solidFill>
                        </a:rPr>
                        <a:t>Ongoing (for G16/17//ABI &amp; H8/AHI)</a:t>
                      </a:r>
                      <a:endParaRPr lang="en-US" sz="1400" dirty="0">
                        <a:solidFill>
                          <a:srgbClr val="00FFFF"/>
                        </a:solidFill>
                      </a:endParaRPr>
                    </a:p>
                  </a:txBody>
                  <a:tcPr>
                    <a:solidFill>
                      <a:srgbClr val="0070C0">
                        <a:alpha val="50000"/>
                      </a:srgbClr>
                    </a:solidFill>
                  </a:tcPr>
                </a:tc>
                <a:extLst>
                  <a:ext uri="{0D108BD9-81ED-4DB2-BD59-A6C34878D82A}">
                    <a16:rowId xmlns:a16="http://schemas.microsoft.com/office/drawing/2014/main" val="10013"/>
                  </a:ext>
                </a:extLst>
              </a:tr>
              <a:tr h="167640">
                <a:tc>
                  <a:txBody>
                    <a:bodyPr/>
                    <a:lstStyle/>
                    <a:p>
                      <a:r>
                        <a:rPr lang="en-US" sz="1400" baseline="0" dirty="0" smtClean="0">
                          <a:solidFill>
                            <a:schemeClr val="bg1"/>
                          </a:solidFill>
                        </a:rPr>
                        <a:t>Consistent w/NOAA SSTs</a:t>
                      </a:r>
                      <a:endParaRPr lang="en-US" sz="1400" baseline="0" dirty="0">
                        <a:solidFill>
                          <a:schemeClr val="bg1"/>
                        </a:solidFill>
                      </a:endParaRP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No</a:t>
                      </a: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FFFF"/>
                          </a:solidFill>
                        </a:rPr>
                        <a:t>Yes (w/VIIRS/AVHRR/AHI/MODIS)</a:t>
                      </a:r>
                    </a:p>
                  </a:txBody>
                  <a:tcPr>
                    <a:solidFill>
                      <a:srgbClr val="0070C0">
                        <a:alpha val="50000"/>
                      </a:srgbClr>
                    </a:solidFill>
                  </a:tcPr>
                </a:tc>
                <a:extLst>
                  <a:ext uri="{0D108BD9-81ED-4DB2-BD59-A6C34878D82A}">
                    <a16:rowId xmlns:a16="http://schemas.microsoft.com/office/drawing/2014/main" val="1001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28212208"/>
              </p:ext>
            </p:extLst>
          </p:nvPr>
        </p:nvGraphicFramePr>
        <p:xfrm>
          <a:off x="1219200" y="5302835"/>
          <a:ext cx="6410325" cy="1143508"/>
        </p:xfrm>
        <a:graphic>
          <a:graphicData uri="http://schemas.openxmlformats.org/drawingml/2006/table">
            <a:tbl>
              <a:tblPr firstRow="1" bandRow="1"/>
              <a:tblGrid>
                <a:gridCol w="884321">
                  <a:extLst>
                    <a:ext uri="{9D8B030D-6E8A-4147-A177-3AD203B41FA5}">
                      <a16:colId xmlns:a16="http://schemas.microsoft.com/office/drawing/2014/main" val="20000"/>
                    </a:ext>
                  </a:extLst>
                </a:gridCol>
                <a:gridCol w="5526004">
                  <a:extLst>
                    <a:ext uri="{9D8B030D-6E8A-4147-A177-3AD203B41FA5}">
                      <a16:colId xmlns:a16="http://schemas.microsoft.com/office/drawing/2014/main" val="20001"/>
                    </a:ext>
                  </a:extLst>
                </a:gridCol>
              </a:tblGrid>
              <a:tr h="256541">
                <a:tc>
                  <a:txBody>
                    <a:bodyPr/>
                    <a:lstStyle/>
                    <a:p>
                      <a:r>
                        <a:rPr lang="en-US" sz="1400" b="0" baseline="30000" dirty="0" smtClean="0">
                          <a:solidFill>
                            <a:schemeClr val="bg1"/>
                          </a:solidFill>
                          <a:latin typeface="Calibri" pitchFamily="34" charset="0"/>
                        </a:rPr>
                        <a:t>(1)</a:t>
                      </a:r>
                      <a:r>
                        <a:rPr lang="en-US" sz="1400" b="0" dirty="0" smtClean="0">
                          <a:solidFill>
                            <a:schemeClr val="bg1"/>
                          </a:solidFill>
                          <a:latin typeface="Calibri" pitchFamily="34" charset="0"/>
                        </a:rPr>
                        <a:t> ACSPO </a:t>
                      </a:r>
                      <a:endParaRPr lang="en-US" sz="1400" b="0" dirty="0">
                        <a:solidFill>
                          <a:schemeClr val="bg1"/>
                        </a:solidFill>
                      </a:endParaRPr>
                    </a:p>
                  </a:txBody>
                  <a:tcPr>
                    <a:noFill/>
                  </a:tcPr>
                </a:tc>
                <a:tc>
                  <a:txBody>
                    <a:bodyPr/>
                    <a:lstStyle/>
                    <a:p>
                      <a:r>
                        <a:rPr lang="en-US" sz="1400" b="0" dirty="0" smtClean="0">
                          <a:solidFill>
                            <a:schemeClr val="bg1"/>
                          </a:solidFill>
                          <a:latin typeface="Calibri" pitchFamily="34" charset="0"/>
                        </a:rPr>
                        <a:t>Advanced Clear-Sky Processor for Oceans – NOAA Enterprise SST System</a:t>
                      </a:r>
                      <a:endParaRPr lang="en-US" sz="1400" b="0" dirty="0">
                        <a:solidFill>
                          <a:schemeClr val="bg1"/>
                        </a:solidFill>
                      </a:endParaRPr>
                    </a:p>
                  </a:txBody>
                  <a:tcPr>
                    <a:noFill/>
                  </a:tcPr>
                </a:tc>
                <a:extLst>
                  <a:ext uri="{0D108BD9-81ED-4DB2-BD59-A6C34878D82A}">
                    <a16:rowId xmlns:a16="http://schemas.microsoft.com/office/drawing/2014/main" val="10000"/>
                  </a:ext>
                </a:extLst>
              </a:tr>
              <a:tr h="320548">
                <a:tc>
                  <a:txBody>
                    <a:bodyPr/>
                    <a:lstStyle/>
                    <a:p>
                      <a:r>
                        <a:rPr lang="en-US" sz="1400" b="0" baseline="30000" dirty="0" smtClean="0">
                          <a:solidFill>
                            <a:schemeClr val="bg1"/>
                          </a:solidFill>
                          <a:latin typeface="Calibri" pitchFamily="34" charset="0"/>
                        </a:rPr>
                        <a:t>(2)</a:t>
                      </a:r>
                      <a:r>
                        <a:rPr lang="en-US" sz="1400" b="0" dirty="0" smtClean="0">
                          <a:solidFill>
                            <a:schemeClr val="bg1"/>
                          </a:solidFill>
                          <a:latin typeface="Calibri" pitchFamily="34" charset="0"/>
                        </a:rPr>
                        <a:t> GDS2 </a:t>
                      </a:r>
                      <a:endParaRPr lang="en-US" sz="1400" b="0" dirty="0">
                        <a:solidFill>
                          <a:schemeClr val="bg1"/>
                        </a:solidFill>
                      </a:endParaRPr>
                    </a:p>
                  </a:txBody>
                  <a:tcPr>
                    <a:noFill/>
                  </a:tcPr>
                </a:tc>
                <a:tc>
                  <a:txBody>
                    <a:bodyPr/>
                    <a:lstStyle/>
                    <a:p>
                      <a:r>
                        <a:rPr lang="en-US" sz="1400" b="0" dirty="0" smtClean="0">
                          <a:solidFill>
                            <a:schemeClr val="bg1"/>
                          </a:solidFill>
                          <a:latin typeface="Calibri" pitchFamily="34" charset="0"/>
                        </a:rPr>
                        <a:t>Group for Hi-Res SST (GHRSST) Data Spec v2.0</a:t>
                      </a:r>
                      <a:r>
                        <a:rPr lang="en-US" sz="1400" b="0" baseline="0" dirty="0" smtClean="0">
                          <a:solidFill>
                            <a:schemeClr val="bg1"/>
                          </a:solidFill>
                          <a:latin typeface="Calibri" pitchFamily="34" charset="0"/>
                        </a:rPr>
                        <a:t> –</a:t>
                      </a:r>
                      <a:r>
                        <a:rPr lang="en-US" sz="1400" b="0" dirty="0" smtClean="0">
                          <a:solidFill>
                            <a:schemeClr val="bg1"/>
                          </a:solidFill>
                          <a:latin typeface="Calibri" pitchFamily="34" charset="0"/>
                        </a:rPr>
                        <a:t> SST community standard</a:t>
                      </a:r>
                      <a:endParaRPr lang="en-US" sz="1400" b="0" dirty="0">
                        <a:solidFill>
                          <a:schemeClr val="bg1"/>
                        </a:solidFill>
                      </a:endParaRPr>
                    </a:p>
                  </a:txBody>
                  <a:tcPr>
                    <a:noFill/>
                  </a:tcPr>
                </a:tc>
                <a:extLst>
                  <a:ext uri="{0D108BD9-81ED-4DB2-BD59-A6C34878D82A}">
                    <a16:rowId xmlns:a16="http://schemas.microsoft.com/office/drawing/2014/main" val="10001"/>
                  </a:ext>
                </a:extLst>
              </a:tr>
              <a:tr h="436120">
                <a:tc>
                  <a:txBody>
                    <a:bodyPr/>
                    <a:lstStyle/>
                    <a:p>
                      <a:r>
                        <a:rPr lang="en-US" sz="1400" b="0" baseline="30000" dirty="0" smtClean="0">
                          <a:solidFill>
                            <a:schemeClr val="bg1"/>
                          </a:solidFill>
                          <a:latin typeface="Calibri" pitchFamily="34" charset="0"/>
                        </a:rPr>
                        <a:t>(3)</a:t>
                      </a:r>
                      <a:r>
                        <a:rPr lang="en-US" sz="1400" b="0" dirty="0" smtClean="0">
                          <a:solidFill>
                            <a:schemeClr val="bg1"/>
                          </a:solidFill>
                          <a:latin typeface="Calibri" pitchFamily="34" charset="0"/>
                        </a:rPr>
                        <a:t> SSES</a:t>
                      </a:r>
                      <a:endParaRPr lang="en-US" sz="1400" b="0" dirty="0">
                        <a:solidFill>
                          <a:schemeClr val="bg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Calibri" pitchFamily="34" charset="0"/>
                        </a:rPr>
                        <a:t>Single Sensor Error Statistics – in-pixel estimates of SST bias and standard deviation (required</a:t>
                      </a:r>
                      <a:r>
                        <a:rPr lang="en-US" sz="1400" b="0" baseline="0" dirty="0" smtClean="0">
                          <a:solidFill>
                            <a:schemeClr val="bg1"/>
                          </a:solidFill>
                          <a:latin typeface="Calibri" pitchFamily="34" charset="0"/>
                        </a:rPr>
                        <a:t> by</a:t>
                      </a:r>
                      <a:r>
                        <a:rPr lang="en-US" sz="1400" b="0" dirty="0" smtClean="0">
                          <a:solidFill>
                            <a:schemeClr val="bg1"/>
                          </a:solidFill>
                          <a:latin typeface="Calibri" pitchFamily="34" charset="0"/>
                        </a:rPr>
                        <a:t> GDS2 format</a:t>
                      </a:r>
                      <a:r>
                        <a:rPr lang="en-US" sz="1400" b="0" baseline="0" dirty="0" smtClean="0">
                          <a:solidFill>
                            <a:schemeClr val="bg1"/>
                          </a:solidFill>
                          <a:latin typeface="Calibri" pitchFamily="34" charset="0"/>
                        </a:rPr>
                        <a:t> and by modelers, including NCEP)</a:t>
                      </a:r>
                      <a:endParaRPr lang="en-US" sz="1400" b="0" dirty="0" smtClean="0">
                        <a:solidFill>
                          <a:schemeClr val="bg1"/>
                        </a:solidFill>
                        <a:latin typeface="Calibri" pitchFamily="34" charset="0"/>
                      </a:endParaRPr>
                    </a:p>
                  </a:txBody>
                  <a:tcPr>
                    <a:noFill/>
                  </a:tcPr>
                </a:tc>
                <a:extLst>
                  <a:ext uri="{0D108BD9-81ED-4DB2-BD59-A6C34878D82A}">
                    <a16:rowId xmlns:a16="http://schemas.microsoft.com/office/drawing/2014/main" val="10002"/>
                  </a:ext>
                </a:extLst>
              </a:tr>
            </a:tbl>
          </a:graphicData>
        </a:graphic>
      </p:graphicFrame>
      <p:sp>
        <p:nvSpPr>
          <p:cNvPr id="7" name="Date Placeholder 6"/>
          <p:cNvSpPr>
            <a:spLocks noGrp="1"/>
          </p:cNvSpPr>
          <p:nvPr>
            <p:ph type="dt" idx="10"/>
          </p:nvPr>
        </p:nvSpPr>
        <p:spPr/>
        <p:txBody>
          <a:bodyPr/>
          <a:lstStyle/>
          <a:p>
            <a:r>
              <a:rPr lang="en-US" smtClean="0"/>
              <a:t>11/21/2022</a:t>
            </a:r>
            <a:endParaRPr lang="en-US"/>
          </a:p>
        </p:txBody>
      </p:sp>
      <p:sp>
        <p:nvSpPr>
          <p:cNvPr id="8" name="Footer Placeholder 7"/>
          <p:cNvSpPr>
            <a:spLocks noGrp="1"/>
          </p:cNvSpPr>
          <p:nvPr>
            <p:ph type="ftr" idx="11"/>
          </p:nvPr>
        </p:nvSpPr>
        <p:spPr/>
        <p:txBody>
          <a:bodyPr/>
          <a:lstStyle/>
          <a:p>
            <a:r>
              <a:rPr lang="en-US" smtClean="0"/>
              <a:t>G18 SST Provisional Review</a:t>
            </a:r>
            <a:endParaRPr lang="en-US"/>
          </a:p>
        </p:txBody>
      </p:sp>
    </p:spTree>
    <p:extLst>
      <p:ext uri="{BB962C8B-B14F-4D97-AF65-F5344CB8AC3E}">
        <p14:creationId xmlns:p14="http://schemas.microsoft.com/office/powerpoint/2010/main" val="1841600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7" name="Shape 118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300"/>
              <a:buFont typeface="Calibri"/>
              <a:buNone/>
            </a:pPr>
            <a:fld id="{00000000-1234-1234-1234-123412341234}" type="slidenum">
              <a:rPr lang="en-US" sz="1400"/>
              <a:t>39</a:t>
            </a:fld>
            <a:endParaRPr sz="1400"/>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7" name="Rectangle 19"/>
          <p:cNvSpPr>
            <a:spLocks noChangeArrowheads="1"/>
          </p:cNvSpPr>
          <p:nvPr/>
        </p:nvSpPr>
        <p:spPr bwMode="auto">
          <a:xfrm>
            <a:off x="554804" y="2512874"/>
            <a:ext cx="8352890"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Conclusion</a:t>
            </a:r>
          </a:p>
        </p:txBody>
      </p:sp>
    </p:spTree>
    <p:extLst>
      <p:ext uri="{BB962C8B-B14F-4D97-AF65-F5344CB8AC3E}">
        <p14:creationId xmlns:p14="http://schemas.microsoft.com/office/powerpoint/2010/main" val="1867823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4</a:t>
            </a:fld>
            <a:endParaRPr lang="en-US" sz="1200">
              <a:solidFill>
                <a:schemeClr val="lt1"/>
              </a:solidFill>
              <a:latin typeface="Calibri"/>
              <a:ea typeface="Calibri"/>
              <a:cs typeface="Calibri"/>
              <a:sym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485603873"/>
              </p:ext>
            </p:extLst>
          </p:nvPr>
        </p:nvGraphicFramePr>
        <p:xfrm>
          <a:off x="607923" y="1083680"/>
          <a:ext cx="8040432" cy="3010357"/>
        </p:xfrm>
        <a:graphic>
          <a:graphicData uri="http://schemas.openxmlformats.org/drawingml/2006/table">
            <a:tbl>
              <a:tblPr firstRow="1" bandRow="1"/>
              <a:tblGrid>
                <a:gridCol w="3290836">
                  <a:extLst>
                    <a:ext uri="{9D8B030D-6E8A-4147-A177-3AD203B41FA5}">
                      <a16:colId xmlns:a16="http://schemas.microsoft.com/office/drawing/2014/main" val="20000"/>
                    </a:ext>
                  </a:extLst>
                </a:gridCol>
                <a:gridCol w="1723643">
                  <a:extLst>
                    <a:ext uri="{9D8B030D-6E8A-4147-A177-3AD203B41FA5}">
                      <a16:colId xmlns:a16="http://schemas.microsoft.com/office/drawing/2014/main" val="20001"/>
                    </a:ext>
                  </a:extLst>
                </a:gridCol>
                <a:gridCol w="1522324">
                  <a:extLst>
                    <a:ext uri="{9D8B030D-6E8A-4147-A177-3AD203B41FA5}">
                      <a16:colId xmlns:a16="http://schemas.microsoft.com/office/drawing/2014/main" val="20002"/>
                    </a:ext>
                  </a:extLst>
                </a:gridCol>
                <a:gridCol w="1503629">
                  <a:extLst>
                    <a:ext uri="{9D8B030D-6E8A-4147-A177-3AD203B41FA5}">
                      <a16:colId xmlns:a16="http://schemas.microsoft.com/office/drawing/2014/main" val="20003"/>
                    </a:ext>
                  </a:extLst>
                </a:gridCol>
              </a:tblGrid>
              <a:tr h="370935">
                <a:tc>
                  <a:txBody>
                    <a:bodyPr/>
                    <a:lstStyle/>
                    <a:p>
                      <a:r>
                        <a:rPr lang="en-US" sz="2000" dirty="0" smtClean="0">
                          <a:solidFill>
                            <a:schemeClr val="bg1"/>
                          </a:solidFill>
                        </a:rPr>
                        <a:t>Mission / Instrument</a:t>
                      </a:r>
                      <a:endParaRPr lang="en-US" sz="2000" dirty="0">
                        <a:solidFill>
                          <a:schemeClr val="bg1"/>
                        </a:solidFill>
                      </a:endParaRPr>
                    </a:p>
                  </a:txBody>
                  <a:tcPr>
                    <a:solidFill>
                      <a:srgbClr val="0070C0"/>
                    </a:solidFill>
                  </a:tcPr>
                </a:tc>
                <a:tc>
                  <a:txBody>
                    <a:bodyPr/>
                    <a:lstStyle/>
                    <a:p>
                      <a:r>
                        <a:rPr lang="en-US" sz="2000" dirty="0" smtClean="0">
                          <a:solidFill>
                            <a:schemeClr val="bg1"/>
                          </a:solidFill>
                        </a:rPr>
                        <a:t>Range</a:t>
                      </a:r>
                      <a:endParaRPr lang="en-US" sz="2000" dirty="0">
                        <a:solidFill>
                          <a:schemeClr val="bg1"/>
                        </a:solidFill>
                      </a:endParaRPr>
                    </a:p>
                  </a:txBody>
                  <a:tcPr>
                    <a:solidFill>
                      <a:srgbClr val="0070C0"/>
                    </a:solidFill>
                  </a:tcPr>
                </a:tc>
                <a:tc>
                  <a:txBody>
                    <a:bodyPr/>
                    <a:lstStyle/>
                    <a:p>
                      <a:r>
                        <a:rPr lang="en-US" sz="2000" dirty="0" smtClean="0">
                          <a:solidFill>
                            <a:schemeClr val="bg1"/>
                          </a:solidFill>
                        </a:rPr>
                        <a:t>Accuracy</a:t>
                      </a:r>
                      <a:r>
                        <a:rPr lang="en-US" sz="2000" baseline="30000" dirty="0" smtClean="0">
                          <a:solidFill>
                            <a:schemeClr val="bg1"/>
                          </a:solidFill>
                        </a:rPr>
                        <a:t>(1)</a:t>
                      </a:r>
                      <a:endParaRPr lang="en-US" sz="2000" baseline="30000" dirty="0">
                        <a:solidFill>
                          <a:schemeClr val="bg1"/>
                        </a:solidFill>
                      </a:endParaRPr>
                    </a:p>
                  </a:txBody>
                  <a:tcPr>
                    <a:solidFill>
                      <a:srgbClr val="0070C0"/>
                    </a:solidFill>
                  </a:tcPr>
                </a:tc>
                <a:tc>
                  <a:txBody>
                    <a:bodyPr/>
                    <a:lstStyle/>
                    <a:p>
                      <a:r>
                        <a:rPr lang="en-US" sz="2000" dirty="0" smtClean="0">
                          <a:solidFill>
                            <a:schemeClr val="bg1"/>
                          </a:solidFill>
                        </a:rPr>
                        <a:t>Precision</a:t>
                      </a:r>
                      <a:r>
                        <a:rPr lang="en-US" sz="2000" baseline="30000" dirty="0" smtClean="0">
                          <a:solidFill>
                            <a:schemeClr val="bg1"/>
                          </a:solidFill>
                        </a:rPr>
                        <a:t>(2)</a:t>
                      </a:r>
                      <a:endParaRPr lang="en-US" sz="2000" baseline="30000" dirty="0">
                        <a:solidFill>
                          <a:schemeClr val="bg1"/>
                        </a:solidFill>
                      </a:endParaRPr>
                    </a:p>
                  </a:txBody>
                  <a:tcPr>
                    <a:solidFill>
                      <a:srgbClr val="0070C0"/>
                    </a:solidFill>
                  </a:tcPr>
                </a:tc>
                <a:extLst>
                  <a:ext uri="{0D108BD9-81ED-4DB2-BD59-A6C34878D82A}">
                    <a16:rowId xmlns:a16="http://schemas.microsoft.com/office/drawing/2014/main" val="10000"/>
                  </a:ext>
                </a:extLst>
              </a:tr>
              <a:tr h="370935">
                <a:tc>
                  <a:txBody>
                    <a:bodyPr/>
                    <a:lstStyle/>
                    <a:p>
                      <a:r>
                        <a:rPr lang="en-US" sz="1800" b="1" dirty="0" smtClean="0">
                          <a:solidFill>
                            <a:srgbClr val="66FF33"/>
                          </a:solidFill>
                        </a:rPr>
                        <a:t>GOES-R ABI (F&amp;PS/MRD)</a:t>
                      </a:r>
                      <a:endParaRPr lang="en-US" sz="1800" b="1" dirty="0">
                        <a:solidFill>
                          <a:srgbClr val="66FF33"/>
                        </a:solidFill>
                      </a:endParaRPr>
                    </a:p>
                  </a:txBody>
                  <a:tcPr>
                    <a:solidFill>
                      <a:srgbClr val="0070C0">
                        <a:alpha val="50000"/>
                      </a:srgbClr>
                    </a:solidFill>
                  </a:tcPr>
                </a:tc>
                <a:tc>
                  <a:txBody>
                    <a:bodyPr/>
                    <a:lstStyle/>
                    <a:p>
                      <a:r>
                        <a:rPr lang="en-US" sz="1800" b="1" dirty="0" smtClean="0">
                          <a:solidFill>
                            <a:srgbClr val="66FF33"/>
                          </a:solidFill>
                        </a:rPr>
                        <a:t>271 to 313 K</a:t>
                      </a:r>
                      <a:endParaRPr lang="en-US" sz="1800" b="1" dirty="0">
                        <a:solidFill>
                          <a:srgbClr val="66FF33"/>
                        </a:solidFill>
                      </a:endParaRPr>
                    </a:p>
                  </a:txBody>
                  <a:tcPr>
                    <a:solidFill>
                      <a:srgbClr val="0070C0">
                        <a:alpha val="50000"/>
                      </a:srgbClr>
                    </a:solidFill>
                  </a:tcPr>
                </a:tc>
                <a:tc>
                  <a:txBody>
                    <a:bodyPr/>
                    <a:lstStyle/>
                    <a:p>
                      <a:r>
                        <a:rPr lang="en-US" sz="1800" b="1" dirty="0" smtClean="0">
                          <a:solidFill>
                            <a:srgbClr val="66FF33"/>
                          </a:solidFill>
                        </a:rPr>
                        <a:t>±3.1 K*</a:t>
                      </a:r>
                      <a:endParaRPr lang="en-US" sz="1800" b="1" dirty="0">
                        <a:solidFill>
                          <a:srgbClr val="66FF33"/>
                        </a:solidFill>
                      </a:endParaRPr>
                    </a:p>
                  </a:txBody>
                  <a:tcPr>
                    <a:solidFill>
                      <a:srgbClr val="0070C0">
                        <a:alpha val="50000"/>
                      </a:srgbClr>
                    </a:solidFill>
                  </a:tcPr>
                </a:tc>
                <a:tc>
                  <a:txBody>
                    <a:bodyPr/>
                    <a:lstStyle/>
                    <a:p>
                      <a:r>
                        <a:rPr lang="en-US" sz="1800" b="1" dirty="0" smtClean="0">
                          <a:solidFill>
                            <a:srgbClr val="66FF33"/>
                          </a:solidFill>
                        </a:rPr>
                        <a:t>1.0 K*</a:t>
                      </a:r>
                      <a:endParaRPr lang="en-US" sz="1800" b="1" dirty="0">
                        <a:solidFill>
                          <a:srgbClr val="66FF33"/>
                        </a:solidFill>
                      </a:endParaRPr>
                    </a:p>
                  </a:txBody>
                  <a:tcPr>
                    <a:solidFill>
                      <a:srgbClr val="0070C0">
                        <a:alpha val="50000"/>
                      </a:srgbClr>
                    </a:solidFill>
                  </a:tcPr>
                </a:tc>
                <a:extLst>
                  <a:ext uri="{0D108BD9-81ED-4DB2-BD59-A6C34878D82A}">
                    <a16:rowId xmlns:a16="http://schemas.microsoft.com/office/drawing/2014/main" val="10001"/>
                  </a:ext>
                </a:extLst>
              </a:tr>
              <a:tr h="370935">
                <a:tc>
                  <a:txBody>
                    <a:bodyPr/>
                    <a:lstStyle/>
                    <a:p>
                      <a:r>
                        <a:rPr lang="en-US" sz="1800" b="1" dirty="0" smtClean="0">
                          <a:solidFill>
                            <a:schemeClr val="bg1"/>
                          </a:solidFill>
                        </a:rPr>
                        <a:t>JPSS VIIRS</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271 to 313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±0.2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0.6 K</a:t>
                      </a:r>
                      <a:endParaRPr lang="en-US" sz="1800" b="1" dirty="0">
                        <a:solidFill>
                          <a:schemeClr val="bg1"/>
                        </a:solidFill>
                      </a:endParaRPr>
                    </a:p>
                  </a:txBody>
                  <a:tcPr>
                    <a:solidFill>
                      <a:srgbClr val="0070C0">
                        <a:alpha val="50000"/>
                      </a:srgbClr>
                    </a:solidFill>
                  </a:tcPr>
                </a:tc>
                <a:extLst>
                  <a:ext uri="{0D108BD9-81ED-4DB2-BD59-A6C34878D82A}">
                    <a16:rowId xmlns:a16="http://schemas.microsoft.com/office/drawing/2014/main" val="10002"/>
                  </a:ext>
                </a:extLst>
              </a:tr>
              <a:tr h="370935">
                <a:tc>
                  <a:txBody>
                    <a:bodyPr/>
                    <a:lstStyle/>
                    <a:p>
                      <a:r>
                        <a:rPr lang="en-US" sz="1800" b="1" dirty="0" smtClean="0">
                          <a:solidFill>
                            <a:schemeClr val="bg1"/>
                          </a:solidFill>
                        </a:rPr>
                        <a:t>POES/Metop-FG</a:t>
                      </a:r>
                      <a:r>
                        <a:rPr lang="en-US" sz="1800" b="1" baseline="0" dirty="0" smtClean="0">
                          <a:solidFill>
                            <a:schemeClr val="bg1"/>
                          </a:solidFill>
                        </a:rPr>
                        <a:t> AVHRR</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271 to 313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±0.2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0.6 K</a:t>
                      </a:r>
                      <a:endParaRPr lang="en-US" sz="1800" b="1" dirty="0">
                        <a:solidFill>
                          <a:schemeClr val="bg1"/>
                        </a:solidFill>
                      </a:endParaRPr>
                    </a:p>
                  </a:txBody>
                  <a:tcPr>
                    <a:solidFill>
                      <a:srgbClr val="0070C0">
                        <a:alpha val="50000"/>
                      </a:srgbClr>
                    </a:solidFill>
                  </a:tcPr>
                </a:tc>
                <a:extLst>
                  <a:ext uri="{0D108BD9-81ED-4DB2-BD59-A6C34878D82A}">
                    <a16:rowId xmlns:a16="http://schemas.microsoft.com/office/drawing/2014/main" val="3520501923"/>
                  </a:ext>
                </a:extLst>
              </a:tr>
              <a:tr h="370935">
                <a:tc>
                  <a:txBody>
                    <a:bodyPr/>
                    <a:lstStyle/>
                    <a:p>
                      <a:r>
                        <a:rPr lang="en-US" sz="1800" b="1" dirty="0" smtClean="0">
                          <a:solidFill>
                            <a:schemeClr val="bg1"/>
                          </a:solidFill>
                        </a:rPr>
                        <a:t>Metop-SG METimage</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271 to 313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±0.2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0.6 K</a:t>
                      </a:r>
                      <a:endParaRPr lang="en-US" sz="1800" b="1" dirty="0">
                        <a:solidFill>
                          <a:schemeClr val="bg1"/>
                        </a:solidFill>
                      </a:endParaRPr>
                    </a:p>
                  </a:txBody>
                  <a:tcPr>
                    <a:solidFill>
                      <a:srgbClr val="0070C0">
                        <a:alpha val="50000"/>
                      </a:srgbClr>
                    </a:solidFill>
                  </a:tcPr>
                </a:tc>
                <a:extLst>
                  <a:ext uri="{0D108BD9-81ED-4DB2-BD59-A6C34878D82A}">
                    <a16:rowId xmlns:a16="http://schemas.microsoft.com/office/drawing/2014/main" val="1754981582"/>
                  </a:ext>
                </a:extLst>
              </a:tr>
              <a:tr h="370935">
                <a:tc>
                  <a:txBody>
                    <a:bodyPr/>
                    <a:lstStyle/>
                    <a:p>
                      <a:r>
                        <a:rPr lang="en-US" sz="1800" b="1" dirty="0" smtClean="0">
                          <a:solidFill>
                            <a:schemeClr val="bg1"/>
                          </a:solidFill>
                        </a:rPr>
                        <a:t>EOS MODIS</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271 to 313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±0.2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0.6 K</a:t>
                      </a:r>
                      <a:endParaRPr lang="en-US" sz="1800" b="1" dirty="0">
                        <a:solidFill>
                          <a:schemeClr val="bg1"/>
                        </a:solidFill>
                      </a:endParaRPr>
                    </a:p>
                  </a:txBody>
                  <a:tcPr>
                    <a:solidFill>
                      <a:srgbClr val="0070C0">
                        <a:alpha val="50000"/>
                      </a:srgbClr>
                    </a:solidFill>
                  </a:tcPr>
                </a:tc>
                <a:extLst>
                  <a:ext uri="{0D108BD9-81ED-4DB2-BD59-A6C34878D82A}">
                    <a16:rowId xmlns:a16="http://schemas.microsoft.com/office/drawing/2014/main" val="2551784266"/>
                  </a:ext>
                </a:extLst>
              </a:tr>
              <a:tr h="370935">
                <a:tc>
                  <a:txBody>
                    <a:bodyPr/>
                    <a:lstStyle/>
                    <a:p>
                      <a:r>
                        <a:rPr lang="en-US" sz="1800" b="1" dirty="0" smtClean="0">
                          <a:solidFill>
                            <a:schemeClr val="bg1"/>
                          </a:solidFill>
                        </a:rPr>
                        <a:t>Himawari-8/9 AHI</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271 to 313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±0.2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0.6 K</a:t>
                      </a:r>
                      <a:endParaRPr lang="en-US" sz="1800" b="1" dirty="0">
                        <a:solidFill>
                          <a:schemeClr val="bg1"/>
                        </a:solidFill>
                      </a:endParaRPr>
                    </a:p>
                  </a:txBody>
                  <a:tcPr>
                    <a:solidFill>
                      <a:srgbClr val="0070C0">
                        <a:alpha val="50000"/>
                      </a:srgbClr>
                    </a:solidFill>
                  </a:tcPr>
                </a:tc>
                <a:extLst>
                  <a:ext uri="{0D108BD9-81ED-4DB2-BD59-A6C34878D82A}">
                    <a16:rowId xmlns:a16="http://schemas.microsoft.com/office/drawing/2014/main" val="10003"/>
                  </a:ext>
                </a:extLst>
              </a:tr>
              <a:tr h="388507">
                <a:tc>
                  <a:txBody>
                    <a:bodyPr/>
                    <a:lstStyle/>
                    <a:p>
                      <a:r>
                        <a:rPr lang="en-US" sz="1800" b="1" dirty="0" smtClean="0">
                          <a:solidFill>
                            <a:schemeClr val="bg1"/>
                          </a:solidFill>
                        </a:rPr>
                        <a:t>MTG FCI</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271 to 313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±0.2 K</a:t>
                      </a:r>
                      <a:endParaRPr lang="en-US" sz="1800" b="1" dirty="0">
                        <a:solidFill>
                          <a:schemeClr val="bg1"/>
                        </a:solidFill>
                      </a:endParaRPr>
                    </a:p>
                  </a:txBody>
                  <a:tcPr>
                    <a:solidFill>
                      <a:srgbClr val="0070C0">
                        <a:alpha val="50000"/>
                      </a:srgbClr>
                    </a:solidFill>
                  </a:tcPr>
                </a:tc>
                <a:tc>
                  <a:txBody>
                    <a:bodyPr/>
                    <a:lstStyle/>
                    <a:p>
                      <a:r>
                        <a:rPr lang="en-US" sz="1800" b="1" dirty="0" smtClean="0">
                          <a:solidFill>
                            <a:schemeClr val="bg1"/>
                          </a:solidFill>
                        </a:rPr>
                        <a:t>0.6 K</a:t>
                      </a:r>
                      <a:endParaRPr lang="en-US" sz="1800" b="1" dirty="0">
                        <a:solidFill>
                          <a:schemeClr val="bg1"/>
                        </a:solidFill>
                      </a:endParaRPr>
                    </a:p>
                  </a:txBody>
                  <a:tcPr>
                    <a:solidFill>
                      <a:srgbClr val="0070C0">
                        <a:alpha val="50000"/>
                      </a:srgbClr>
                    </a:solidFill>
                  </a:tcPr>
                </a:tc>
                <a:extLst>
                  <a:ext uri="{0D108BD9-81ED-4DB2-BD59-A6C34878D82A}">
                    <a16:rowId xmlns:a16="http://schemas.microsoft.com/office/drawing/2014/main" val="3288013703"/>
                  </a:ext>
                </a:extLst>
              </a:tr>
            </a:tbl>
          </a:graphicData>
        </a:graphic>
      </p:graphicFrame>
      <p:sp>
        <p:nvSpPr>
          <p:cNvPr id="5" name="TextBox 4"/>
          <p:cNvSpPr txBox="1"/>
          <p:nvPr/>
        </p:nvSpPr>
        <p:spPr>
          <a:xfrm>
            <a:off x="852046" y="4139477"/>
            <a:ext cx="7555151" cy="984885"/>
          </a:xfrm>
          <a:prstGeom prst="rect">
            <a:avLst/>
          </a:prstGeom>
          <a:solidFill>
            <a:srgbClr val="00FFFF"/>
          </a:solidFill>
          <a:ln w="3175">
            <a:solidFill>
              <a:schemeClr val="bg1"/>
            </a:solidFill>
          </a:ln>
        </p:spPr>
        <p:txBody>
          <a:bodyPr wrap="square" rtlCol="0">
            <a:spAutoFit/>
          </a:bodyPr>
          <a:lstStyle/>
          <a:p>
            <a:pPr marL="168275" indent="-168275">
              <a:spcBef>
                <a:spcPts val="600"/>
              </a:spcBef>
            </a:pPr>
            <a:r>
              <a:rPr lang="en-US" sz="1600" b="1" baseline="30000" dirty="0" smtClean="0">
                <a:solidFill>
                  <a:srgbClr val="FF0000"/>
                </a:solidFill>
              </a:rPr>
              <a:t>(*)</a:t>
            </a:r>
            <a:r>
              <a:rPr lang="en-US" sz="1600" b="1" dirty="0">
                <a:solidFill>
                  <a:srgbClr val="FF0000"/>
                </a:solidFill>
              </a:rPr>
              <a:t> </a:t>
            </a:r>
            <a:r>
              <a:rPr lang="en-US" sz="1600" b="1" dirty="0" smtClean="0">
                <a:solidFill>
                  <a:srgbClr val="FF0000"/>
                </a:solidFill>
              </a:rPr>
              <a:t>Ocean. Quantitative for LZA&lt;=67º; Qualitative </a:t>
            </a:r>
            <a:r>
              <a:rPr lang="en-US" sz="1600" b="1" dirty="0">
                <a:solidFill>
                  <a:srgbClr val="FF0000"/>
                </a:solidFill>
              </a:rPr>
              <a:t>at </a:t>
            </a:r>
            <a:r>
              <a:rPr lang="en-US" sz="1600" b="1" dirty="0" smtClean="0">
                <a:solidFill>
                  <a:srgbClr val="FF0000"/>
                </a:solidFill>
              </a:rPr>
              <a:t>LZA&gt;67º</a:t>
            </a:r>
            <a:endParaRPr lang="en-US" sz="1600" b="1" baseline="30000" dirty="0" smtClean="0">
              <a:solidFill>
                <a:schemeClr val="tx1"/>
              </a:solidFill>
            </a:endParaRPr>
          </a:p>
          <a:p>
            <a:pPr marL="168275" indent="-168275">
              <a:spcBef>
                <a:spcPts val="600"/>
              </a:spcBef>
            </a:pPr>
            <a:r>
              <a:rPr lang="en-US" sz="1600" b="1" baseline="30000" dirty="0" smtClean="0">
                <a:solidFill>
                  <a:schemeClr val="tx1"/>
                </a:solidFill>
              </a:rPr>
              <a:t>(1)</a:t>
            </a:r>
            <a:r>
              <a:rPr lang="en-US" sz="1600" b="1" dirty="0" smtClean="0">
                <a:solidFill>
                  <a:schemeClr val="tx1"/>
                </a:solidFill>
              </a:rPr>
              <a:t> Accuracy = ‘Global’ (Full Disk) Bias of (Sat - </a:t>
            </a:r>
            <a:r>
              <a:rPr lang="en-US" sz="1600" b="1" i="1" dirty="0" smtClean="0">
                <a:solidFill>
                  <a:schemeClr val="tx1"/>
                </a:solidFill>
              </a:rPr>
              <a:t>in situ</a:t>
            </a:r>
            <a:r>
              <a:rPr lang="en-US" sz="1600" b="1" dirty="0" smtClean="0">
                <a:solidFill>
                  <a:schemeClr val="tx1"/>
                </a:solidFill>
              </a:rPr>
              <a:t> SST)</a:t>
            </a:r>
          </a:p>
          <a:p>
            <a:pPr marL="168275" indent="-168275">
              <a:spcBef>
                <a:spcPts val="600"/>
              </a:spcBef>
            </a:pPr>
            <a:r>
              <a:rPr lang="en-US" sz="1600" b="1" baseline="30000" dirty="0" smtClean="0">
                <a:solidFill>
                  <a:schemeClr val="tx1"/>
                </a:solidFill>
              </a:rPr>
              <a:t>(2)</a:t>
            </a:r>
            <a:r>
              <a:rPr lang="en-US" sz="1600" b="1" dirty="0" smtClean="0">
                <a:solidFill>
                  <a:schemeClr val="tx1"/>
                </a:solidFill>
              </a:rPr>
              <a:t> Precision = ‘Global’ (FD) Standard Deviation of (Sat - </a:t>
            </a:r>
            <a:r>
              <a:rPr lang="en-US" sz="1600" b="1" i="1" dirty="0" smtClean="0">
                <a:solidFill>
                  <a:schemeClr val="tx1"/>
                </a:solidFill>
              </a:rPr>
              <a:t>in situ</a:t>
            </a:r>
            <a:r>
              <a:rPr lang="en-US" sz="1600" b="1" dirty="0" smtClean="0">
                <a:solidFill>
                  <a:schemeClr val="tx1"/>
                </a:solidFill>
              </a:rPr>
              <a:t> SST)</a:t>
            </a:r>
          </a:p>
        </p:txBody>
      </p:sp>
      <p:sp>
        <p:nvSpPr>
          <p:cNvPr id="6" name="TextBox 5"/>
          <p:cNvSpPr txBox="1"/>
          <p:nvPr/>
        </p:nvSpPr>
        <p:spPr>
          <a:xfrm>
            <a:off x="852046" y="5185010"/>
            <a:ext cx="7555151" cy="1231106"/>
          </a:xfrm>
          <a:prstGeom prst="rect">
            <a:avLst/>
          </a:prstGeom>
          <a:solidFill>
            <a:srgbClr val="00FFFF"/>
          </a:solidFill>
          <a:ln w="3175">
            <a:solidFill>
              <a:schemeClr val="bg1"/>
            </a:solidFill>
          </a:ln>
        </p:spPr>
        <p:txBody>
          <a:bodyPr wrap="square" rtlCol="0">
            <a:spAutoFit/>
          </a:bodyPr>
          <a:lstStyle/>
          <a:p>
            <a:pPr marL="174625" indent="-174625">
              <a:spcBef>
                <a:spcPts val="1200"/>
              </a:spcBef>
              <a:buFont typeface="Arial" pitchFamily="34" charset="0"/>
              <a:buChar char="•"/>
            </a:pPr>
            <a:r>
              <a:rPr lang="en-US" sz="1600" b="1" dirty="0" smtClean="0">
                <a:solidFill>
                  <a:schemeClr val="tx1"/>
                </a:solidFill>
              </a:rPr>
              <a:t>The F&amp;PS/MRD specs for ABI SST are more liberal &amp; inconsistent with LEO AVHRR/MODIS/VIIRS and GEO AHI/FCI. They may not meet requirements, needs, and expectations of many users</a:t>
            </a:r>
          </a:p>
          <a:p>
            <a:pPr marL="174625" indent="-174625">
              <a:spcBef>
                <a:spcPts val="1200"/>
              </a:spcBef>
              <a:buFont typeface="Arial" pitchFamily="34" charset="0"/>
              <a:buChar char="•"/>
            </a:pPr>
            <a:r>
              <a:rPr lang="en-US" sz="1600" b="1" dirty="0" smtClean="0">
                <a:solidFill>
                  <a:schemeClr val="tx1"/>
                </a:solidFill>
              </a:rPr>
              <a:t>This review evaluates baseline G18 SST vs GOES-R F&amp;PS specs</a:t>
            </a:r>
          </a:p>
        </p:txBody>
      </p:sp>
      <p:sp>
        <p:nvSpPr>
          <p:cNvPr id="7" name="Date Placeholder 6"/>
          <p:cNvSpPr>
            <a:spLocks noGrp="1"/>
          </p:cNvSpPr>
          <p:nvPr>
            <p:ph type="dt" idx="10"/>
          </p:nvPr>
        </p:nvSpPr>
        <p:spPr/>
        <p:txBody>
          <a:bodyPr/>
          <a:lstStyle/>
          <a:p>
            <a:r>
              <a:rPr lang="en-US" smtClean="0"/>
              <a:t>11/21/2022</a:t>
            </a:r>
            <a:endParaRPr lang="en-US"/>
          </a:p>
        </p:txBody>
      </p:sp>
      <p:sp>
        <p:nvSpPr>
          <p:cNvPr id="8" name="Footer Placeholder 7"/>
          <p:cNvSpPr>
            <a:spLocks noGrp="1"/>
          </p:cNvSpPr>
          <p:nvPr>
            <p:ph type="ftr" idx="11"/>
          </p:nvPr>
        </p:nvSpPr>
        <p:spPr/>
        <p:txBody>
          <a:bodyPr/>
          <a:lstStyle/>
          <a:p>
            <a:r>
              <a:rPr lang="en-US" smtClean="0"/>
              <a:t>G18 SST Provisional Review</a:t>
            </a:r>
            <a:endParaRPr lang="en-US"/>
          </a:p>
        </p:txBody>
      </p:sp>
      <p:sp>
        <p:nvSpPr>
          <p:cNvPr id="9" name="Shape 407"/>
          <p:cNvSpPr txBox="1">
            <a:spLocks/>
          </p:cNvSpPr>
          <p:nvPr/>
        </p:nvSpPr>
        <p:spPr>
          <a:xfrm>
            <a:off x="457200" y="-46038"/>
            <a:ext cx="8229600" cy="1143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chemeClr val="bg1"/>
                </a:solidFill>
              </a:rPr>
              <a:t>GOES-R SST Specs</a:t>
            </a:r>
            <a:endParaRPr lang="en-US" sz="3200" b="1" dirty="0">
              <a:solidFill>
                <a:schemeClr val="bg1"/>
              </a:solidFill>
            </a:endParaRPr>
          </a:p>
        </p:txBody>
      </p:sp>
    </p:spTree>
    <p:extLst>
      <p:ext uri="{BB962C8B-B14F-4D97-AF65-F5344CB8AC3E}">
        <p14:creationId xmlns:p14="http://schemas.microsoft.com/office/powerpoint/2010/main" val="2245321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a:solidFill>
                  <a:srgbClr val="FFFFFF"/>
                </a:solidFill>
                <a:latin typeface="Arial"/>
                <a:ea typeface="Arial"/>
                <a:cs typeface="Arial"/>
                <a:sym typeface="Arial"/>
              </a:rPr>
              <a:t>Provisional 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40</a:t>
            </a:fld>
            <a:endParaRPr lang="en" sz="1400" b="0" i="0" u="none" strike="noStrike" cap="none">
              <a:solidFill>
                <a:schemeClr val="lt1"/>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463738991"/>
              </p:ext>
            </p:extLst>
          </p:nvPr>
        </p:nvGraphicFramePr>
        <p:xfrm>
          <a:off x="465712" y="1203062"/>
          <a:ext cx="8229600" cy="4876930"/>
        </p:xfrm>
        <a:graphic>
          <a:graphicData uri="http://schemas.openxmlformats.org/drawingml/2006/table">
            <a:tbl>
              <a:tblPr>
                <a:noFill/>
              </a:tblPr>
              <a:tblGrid>
                <a:gridCol w="4345912">
                  <a:extLst>
                    <a:ext uri="{9D8B030D-6E8A-4147-A177-3AD203B41FA5}">
                      <a16:colId xmlns:a16="http://schemas.microsoft.com/office/drawing/2014/main" val="20000"/>
                    </a:ext>
                  </a:extLst>
                </a:gridCol>
                <a:gridCol w="3883688">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dirty="0">
                          <a:solidFill>
                            <a:srgbClr val="FFFFFF"/>
                          </a:solidFill>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dirty="0">
                          <a:solidFill>
                            <a:srgbClr val="FFFFFF"/>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 sz="1050" b="0" i="0" u="none" strike="noStrike" cap="none" dirty="0">
                          <a:solidFill>
                            <a:schemeClr val="tx1"/>
                          </a:solidFill>
                          <a:latin typeface="+mn-lt"/>
                          <a:ea typeface="Arial"/>
                          <a:cs typeface="Arial"/>
                          <a:sym typeface="Arial"/>
                        </a:rPr>
                        <a:t>Validation activities are ongoing and the general research community is now encouraged to participate.</a:t>
                      </a:r>
                      <a:endParaRPr lang="en" sz="105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ts val="300"/>
                        <a:buFont typeface="Arial"/>
                        <a:buNone/>
                      </a:pPr>
                      <a:r>
                        <a:rPr lang="en" sz="1000" dirty="0">
                          <a:solidFill>
                            <a:srgbClr val="0000FF"/>
                          </a:solidFill>
                        </a:rPr>
                        <a:t>Ongoing validation activities. </a:t>
                      </a:r>
                      <a:r>
                        <a:rPr lang="en" sz="1000" dirty="0" smtClean="0">
                          <a:solidFill>
                            <a:srgbClr val="0000FF"/>
                          </a:solidFill>
                        </a:rPr>
                        <a:t>Feedback </a:t>
                      </a:r>
                      <a:r>
                        <a:rPr lang="en" sz="1000" dirty="0">
                          <a:solidFill>
                            <a:srgbClr val="0000FF"/>
                          </a:solidFill>
                        </a:rPr>
                        <a:t>provided by </a:t>
                      </a:r>
                      <a:r>
                        <a:rPr lang="en" sz="1000" dirty="0" smtClean="0">
                          <a:solidFill>
                            <a:srgbClr val="0000FF"/>
                          </a:solidFill>
                        </a:rPr>
                        <a:t>AWIPS users.</a:t>
                      </a:r>
                      <a:endParaRPr sz="1000" u="none" strike="noStrike" cap="none" dirty="0">
                        <a:solidFill>
                          <a:srgbClr val="0000FF"/>
                        </a:solidFill>
                      </a:endParaRPr>
                    </a:p>
                  </a:txBody>
                  <a:tcPr marL="91450" marR="91450" marT="34300" marB="34300"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1"/>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050" b="0" i="0" u="none" strike="noStrike" cap="none" dirty="0">
                          <a:solidFill>
                            <a:schemeClr val="tx1"/>
                          </a:solidFill>
                          <a:latin typeface="+mn-lt"/>
                          <a:ea typeface="Arial"/>
                          <a:cs typeface="Arial"/>
                          <a:sym typeface="Arial"/>
                        </a:rPr>
                        <a:t>Severe algorithm anomalies are identified and under analysis. Solutions to anomalies are in development and testing.</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rgbClr val="000000"/>
                        </a:buClr>
                        <a:buSzPts val="300"/>
                        <a:buFont typeface="Arial"/>
                        <a:buNone/>
                      </a:pPr>
                      <a:r>
                        <a:rPr lang="en" sz="1000" dirty="0" smtClean="0">
                          <a:solidFill>
                            <a:srgbClr val="0000FF"/>
                          </a:solidFill>
                        </a:rPr>
                        <a:t>Science of the SST algorithm is solid. The implementation code</a:t>
                      </a:r>
                      <a:r>
                        <a:rPr lang="en" sz="1000" baseline="0" dirty="0" smtClean="0">
                          <a:solidFill>
                            <a:srgbClr val="0000FF"/>
                          </a:solidFill>
                        </a:rPr>
                        <a:t> has 2 issues: (1) occasional wrong DQFs; and (2) blocky data exclusions. Both are adrressed in the enterprise ACSPO code</a:t>
                      </a:r>
                      <a:endParaRPr sz="1000" u="none" strike="noStrike" cap="none" dirty="0">
                        <a:solidFill>
                          <a:srgbClr val="0000FF"/>
                        </a:solidFill>
                      </a:endParaRPr>
                    </a:p>
                  </a:txBody>
                  <a:tcPr marL="91450" marR="91450" marT="34300" marB="34300"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050" b="0" i="0" u="none" strike="noStrike" cap="none" dirty="0">
                          <a:solidFill>
                            <a:schemeClr val="tx1"/>
                          </a:solidFill>
                          <a:latin typeface="+mn-lt"/>
                          <a:ea typeface="Arial"/>
                          <a:cs typeface="Arial"/>
                          <a:sym typeface="Arial"/>
                        </a:rPr>
                        <a:t>Incremental product improvements may still be occurring.</a:t>
                      </a:r>
                      <a:endParaRPr lang="en" sz="105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ts val="300"/>
                        <a:buFont typeface="Arial"/>
                        <a:buNone/>
                      </a:pPr>
                      <a:r>
                        <a:rPr lang="en" sz="1000" dirty="0" smtClean="0">
                          <a:solidFill>
                            <a:srgbClr val="0000FF"/>
                          </a:solidFill>
                        </a:rPr>
                        <a:t>Transition to enterprise ACSPO implementation is recommended.</a:t>
                      </a:r>
                      <a:endParaRPr sz="1000" u="none" strike="noStrike" cap="none" dirty="0">
                        <a:solidFill>
                          <a:srgbClr val="0000FF"/>
                        </a:solidFill>
                      </a:endParaRPr>
                    </a:p>
                  </a:txBody>
                  <a:tcPr marL="91450" marR="91450" marT="34300" marB="34300"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3"/>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050" b="0" i="0" u="none" strike="noStrike" cap="none" dirty="0">
                          <a:solidFill>
                            <a:schemeClr val="tx1"/>
                          </a:solidFill>
                          <a:latin typeface="+mn-lt"/>
                          <a:ea typeface="Arial"/>
                          <a:cs typeface="Arial"/>
                          <a:sym typeface="Arial"/>
                        </a:rPr>
                        <a:t>L2+ only: Users are engaged in the Product Feedback Forums and user feedback is assessed.</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rgbClr val="000000"/>
                        </a:buClr>
                        <a:buSzPts val="300"/>
                        <a:buFont typeface="Arial"/>
                        <a:buNone/>
                      </a:pPr>
                      <a:r>
                        <a:rPr lang="en" sz="1000" dirty="0">
                          <a:solidFill>
                            <a:srgbClr val="0000FF"/>
                          </a:solidFill>
                        </a:rPr>
                        <a:t>Yes.</a:t>
                      </a:r>
                      <a:endParaRPr sz="1000" u="none" strike="noStrike" cap="none" dirty="0">
                        <a:solidFill>
                          <a:srgbClr val="0000FF"/>
                        </a:solidFill>
                      </a:endParaRPr>
                    </a:p>
                  </a:txBody>
                  <a:tcPr marL="91450" marR="91450" marT="34300" marB="34300"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lt1"/>
                        </a:buClr>
                        <a:buSzPct val="25000"/>
                        <a:buFont typeface="Arial"/>
                        <a:buNone/>
                      </a:pPr>
                      <a:r>
                        <a:rPr lang="en" sz="1400" b="1" u="none" strike="noStrike" cap="none" dirty="0">
                          <a:solidFill>
                            <a:schemeClr val="lt1"/>
                          </a:solidFill>
                        </a:rPr>
                        <a:t>End State</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l" rtl="0">
                        <a:lnSpc>
                          <a:spcPct val="100000"/>
                        </a:lnSpc>
                        <a:spcBef>
                          <a:spcPts val="0"/>
                        </a:spcBef>
                        <a:spcAft>
                          <a:spcPts val="0"/>
                        </a:spcAft>
                        <a:buClr>
                          <a:schemeClr val="lt1"/>
                        </a:buClr>
                        <a:buSzPct val="25000"/>
                        <a:buFont typeface="Arial"/>
                        <a:buNone/>
                      </a:pPr>
                      <a:r>
                        <a:rPr lang="en" sz="1400" b="1" u="none" strike="noStrike" cap="none" dirty="0">
                          <a:solidFill>
                            <a:schemeClr val="lt1"/>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lt1"/>
                        </a:buClr>
                        <a:buSzPct val="100000"/>
                        <a:buFont typeface="Arial"/>
                        <a:buNone/>
                      </a:pPr>
                      <a:r>
                        <a:rPr lang="en" sz="1000" b="0" i="0" u="none" strike="noStrike" cap="none" dirty="0">
                          <a:solidFill>
                            <a:schemeClr val="tx1"/>
                          </a:solidFill>
                          <a:latin typeface="+mn-lt"/>
                          <a:ea typeface="Arial"/>
                          <a:cs typeface="Arial"/>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rgbClr val="000000"/>
                        </a:buClr>
                        <a:buSzPts val="300"/>
                        <a:buFont typeface="Arial"/>
                        <a:buNone/>
                      </a:pPr>
                      <a:r>
                        <a:rPr lang="en" sz="1000" dirty="0" smtClean="0">
                          <a:solidFill>
                            <a:srgbClr val="0000FF"/>
                          </a:solidFill>
                        </a:rPr>
                        <a:t>Yes and more. Analyses have been performed for all FD data for a representative 3-month period and we are confident that these analyses are sufficient to determine the product performance. </a:t>
                      </a:r>
                      <a:endParaRPr sz="1000" u="none" strike="noStrike" cap="none" dirty="0">
                        <a:solidFill>
                          <a:srgbClr val="0000FF"/>
                        </a:solidFill>
                      </a:endParaRPr>
                    </a:p>
                  </a:txBody>
                  <a:tcPr marL="91450" marR="91450" marT="34300" marB="34300"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 sz="1000" b="0" i="0" u="none" strike="noStrike" cap="none" dirty="0">
                          <a:solidFill>
                            <a:schemeClr val="tx1"/>
                          </a:solidFill>
                          <a:latin typeface="+mn-lt"/>
                          <a:ea typeface="Arial"/>
                          <a:cs typeface="Arial"/>
                          <a:sym typeface="Arial"/>
                        </a:rPr>
                        <a:t>Product analysis is sufficient to communicate product performance to users relative to expectations (Performance Baseline).</a:t>
                      </a:r>
                      <a:endParaRPr lang="en" sz="1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ts val="300"/>
                        <a:buFont typeface="Arial"/>
                        <a:buNone/>
                      </a:pPr>
                      <a:r>
                        <a:rPr lang="en" sz="1000" dirty="0">
                          <a:solidFill>
                            <a:srgbClr val="0000FF"/>
                          </a:solidFill>
                        </a:rPr>
                        <a:t>Yes.  Analyses show </a:t>
                      </a:r>
                      <a:r>
                        <a:rPr lang="en" sz="1000" dirty="0" smtClean="0">
                          <a:solidFill>
                            <a:srgbClr val="0000FF"/>
                          </a:solidFill>
                        </a:rPr>
                        <a:t>SST is generally within specifications.</a:t>
                      </a:r>
                      <a:endParaRPr sz="1000" u="none" strike="noStrike" cap="none" dirty="0">
                        <a:solidFill>
                          <a:srgbClr val="0000FF"/>
                        </a:solidFill>
                      </a:endParaRPr>
                    </a:p>
                  </a:txBody>
                  <a:tcPr marL="91450" marR="91450" marT="34300" marB="34300"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7"/>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000" b="0" i="0" u="none" strike="noStrike" cap="none" dirty="0">
                          <a:solidFill>
                            <a:schemeClr val="tx1"/>
                          </a:solidFill>
                          <a:latin typeface="+mn-lt"/>
                          <a:ea typeface="Arial"/>
                          <a:cs typeface="Arial"/>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rgbClr val="000000"/>
                        </a:buClr>
                        <a:buSzPts val="300"/>
                        <a:buFont typeface="Arial"/>
                        <a:buNone/>
                      </a:pPr>
                      <a:r>
                        <a:rPr lang="en" sz="1000" dirty="0" smtClean="0">
                          <a:solidFill>
                            <a:srgbClr val="0000FF"/>
                          </a:solidFill>
                        </a:rPr>
                        <a:t>Yes. See this G18 provisional review, and prior G16 beta and provisional reviews (in May 2017 and Mar 2018, respectively)</a:t>
                      </a:r>
                      <a:endParaRPr sz="1000" u="none" strike="noStrike" cap="none" dirty="0">
                        <a:solidFill>
                          <a:srgbClr val="0000FF"/>
                        </a:solidFill>
                      </a:endParaRPr>
                    </a:p>
                  </a:txBody>
                  <a:tcPr marL="91450" marR="91450" marT="34300" marB="34300"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chemeClr val="lt1"/>
                        </a:buClr>
                        <a:buSzPct val="100000"/>
                        <a:buFont typeface="Arial"/>
                        <a:buNone/>
                      </a:pPr>
                      <a:r>
                        <a:rPr lang="en" sz="1000" b="0" i="0" u="none" strike="noStrike" cap="none" dirty="0">
                          <a:solidFill>
                            <a:schemeClr val="tx1"/>
                          </a:solidFill>
                          <a:latin typeface="+mn-lt"/>
                          <a:ea typeface="Arial"/>
                          <a:cs typeface="Arial"/>
                          <a:sym typeface="Arial"/>
                        </a:rPr>
                        <a:t>Testing has been fully documented.</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300"/>
                        <a:buFont typeface="Arial"/>
                        <a:buNone/>
                        <a:tabLst/>
                        <a:defRPr/>
                      </a:pPr>
                      <a:r>
                        <a:rPr lang="en" sz="1000" dirty="0">
                          <a:solidFill>
                            <a:srgbClr val="0000FF"/>
                          </a:solidFill>
                        </a:rPr>
                        <a:t>Yes</a:t>
                      </a:r>
                      <a:r>
                        <a:rPr lang="en" sz="1000" dirty="0" smtClean="0">
                          <a:solidFill>
                            <a:srgbClr val="0000FF"/>
                          </a:solidFill>
                        </a:rPr>
                        <a:t>.</a:t>
                      </a:r>
                      <a:r>
                        <a:rPr lang="en-US" sz="1000" dirty="0" smtClean="0">
                          <a:solidFill>
                            <a:srgbClr val="0000FF"/>
                          </a:solidFill>
                        </a:rPr>
                        <a:t> See this G18 provisional review, and prior G16 beta and provisional reviews (in May 2017 and Mar 2018, respectively)</a:t>
                      </a:r>
                      <a:endParaRPr lang="en-US" sz="1000" u="none" strike="noStrike" cap="none" dirty="0" smtClean="0">
                        <a:solidFill>
                          <a:srgbClr val="0000FF"/>
                        </a:solidFill>
                      </a:endParaRPr>
                    </a:p>
                  </a:txBody>
                  <a:tcPr marL="91450" marR="91450" marT="34300" marB="34300"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9"/>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000" b="0" i="0" u="none" strike="noStrike" cap="none" dirty="0">
                          <a:solidFill>
                            <a:schemeClr val="tx1"/>
                          </a:solidFill>
                          <a:latin typeface="+mn-lt"/>
                          <a:ea typeface="Arial"/>
                          <a:cs typeface="Arial"/>
                          <a:sym typeface="Arial"/>
                        </a:rPr>
                        <a:t>Product is ready for operational use and for use in comprehensive cal/val activities and product optimization.</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300"/>
                        <a:buFont typeface="Arial"/>
                        <a:buNone/>
                        <a:tabLst/>
                        <a:defRPr/>
                      </a:pPr>
                      <a:r>
                        <a:rPr lang="en" sz="1000" dirty="0">
                          <a:solidFill>
                            <a:srgbClr val="0000FF"/>
                          </a:solidFill>
                        </a:rPr>
                        <a:t>Yes</a:t>
                      </a:r>
                      <a:r>
                        <a:rPr lang="en" sz="1000" dirty="0" smtClean="0">
                          <a:solidFill>
                            <a:srgbClr val="0000FF"/>
                          </a:solidFill>
                        </a:rPr>
                        <a:t>.</a:t>
                      </a:r>
                      <a:r>
                        <a:rPr lang="en-US" sz="1000" dirty="0" smtClean="0">
                          <a:solidFill>
                            <a:srgbClr val="0000FF"/>
                          </a:solidFill>
                        </a:rPr>
                        <a:t> See this G18 provisional review, and prior G16 beta and provisional reviews (in May 2017 and Mar 2018, respectively)</a:t>
                      </a:r>
                      <a:endParaRPr lang="en-US" sz="1000" u="none" strike="noStrike" cap="none" dirty="0" smtClean="0">
                        <a:solidFill>
                          <a:srgbClr val="0000FF"/>
                        </a:solidFill>
                      </a:endParaRPr>
                    </a:p>
                  </a:txBody>
                  <a:tcPr marL="91450" marR="91450" marT="34300" marB="34300"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01197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3" name="Shape 1193"/>
          <p:cNvSpPr txBox="1">
            <a:spLocks noGrp="1"/>
          </p:cNvSpPr>
          <p:nvPr>
            <p:ph type="body" idx="1"/>
          </p:nvPr>
        </p:nvSpPr>
        <p:spPr>
          <a:xfrm>
            <a:off x="457200" y="1259412"/>
            <a:ext cx="8229600" cy="4103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000" dirty="0" smtClean="0">
                <a:solidFill>
                  <a:srgbClr val="00FF00"/>
                </a:solidFill>
              </a:rPr>
              <a:t>Product </a:t>
            </a:r>
            <a:r>
              <a:rPr lang="en-US" sz="2000" dirty="0">
                <a:solidFill>
                  <a:srgbClr val="00FF00"/>
                </a:solidFill>
              </a:rPr>
              <a:t>performance has been demonstrated through a large, but still </a:t>
            </a:r>
            <a:r>
              <a:rPr lang="en-US" sz="2000" dirty="0" smtClean="0">
                <a:solidFill>
                  <a:srgbClr val="00FF00"/>
                </a:solidFill>
              </a:rPr>
              <a:t>seasonally limited</a:t>
            </a:r>
            <a:r>
              <a:rPr lang="en-US" sz="2000" dirty="0">
                <a:solidFill>
                  <a:srgbClr val="00FF00"/>
                </a:solidFill>
              </a:rPr>
              <a:t>, number of independent measurements. The analysis is sufficient for limited qualitative determinations of product fitness-for-purpose, and the product is potentially ready for testing </a:t>
            </a:r>
            <a:r>
              <a:rPr lang="en-US" sz="2000" dirty="0" smtClean="0">
                <a:solidFill>
                  <a:srgbClr val="00FF00"/>
                </a:solidFill>
              </a:rPr>
              <a:t>in operational use</a:t>
            </a:r>
            <a:endParaRPr sz="2000" dirty="0">
              <a:solidFill>
                <a:srgbClr val="00FF00"/>
              </a:solidFill>
            </a:endParaRPr>
          </a:p>
          <a:p>
            <a:pPr marL="0" marR="0" lvl="0" indent="0" algn="l" rtl="0">
              <a:lnSpc>
                <a:spcPct val="100000"/>
              </a:lnSpc>
              <a:spcBef>
                <a:spcPts val="0"/>
              </a:spcBef>
              <a:spcAft>
                <a:spcPts val="0"/>
              </a:spcAft>
              <a:buClr>
                <a:schemeClr val="lt1"/>
              </a:buClr>
              <a:buSzPts val="2400"/>
              <a:buFont typeface="Arial"/>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400"/>
              <a:buFont typeface="Arial"/>
              <a:buNone/>
            </a:pPr>
            <a:r>
              <a:rPr lang="en-US" sz="2000" b="0" i="0" u="none" strike="noStrike" cap="none" dirty="0" smtClean="0">
                <a:solidFill>
                  <a:schemeClr val="lt1"/>
                </a:solidFill>
                <a:latin typeface="Calibri"/>
                <a:ea typeface="Calibri"/>
                <a:cs typeface="Calibri"/>
                <a:sym typeface="Calibri"/>
              </a:rPr>
              <a:t>AWG SST Team </a:t>
            </a:r>
            <a:r>
              <a:rPr lang="en-US" sz="2000" b="0" i="0" u="none" strike="noStrike" cap="none" dirty="0">
                <a:solidFill>
                  <a:schemeClr val="lt1"/>
                </a:solidFill>
                <a:latin typeface="Calibri"/>
                <a:ea typeface="Calibri"/>
                <a:cs typeface="Calibri"/>
                <a:sym typeface="Calibri"/>
              </a:rPr>
              <a:t>therefore </a:t>
            </a:r>
            <a:r>
              <a:rPr lang="en-US" sz="2000" b="0" i="0" u="sng" strike="noStrike" cap="none" dirty="0">
                <a:solidFill>
                  <a:schemeClr val="lt1"/>
                </a:solidFill>
                <a:latin typeface="Calibri"/>
                <a:ea typeface="Calibri"/>
                <a:cs typeface="Calibri"/>
                <a:sym typeface="Calibri"/>
              </a:rPr>
              <a:t>recommends</a:t>
            </a:r>
            <a:r>
              <a:rPr lang="en-US" sz="2000" b="0" i="0" u="none" strike="noStrike" cap="none" dirty="0">
                <a:solidFill>
                  <a:schemeClr val="lt1"/>
                </a:solidFill>
                <a:latin typeface="Calibri"/>
                <a:ea typeface="Calibri"/>
                <a:cs typeface="Calibri"/>
                <a:sym typeface="Calibri"/>
              </a:rPr>
              <a:t> that the </a:t>
            </a:r>
            <a:r>
              <a:rPr lang="en-US" sz="2000" b="0" i="0" u="none" strike="noStrike" cap="none" dirty="0" smtClean="0">
                <a:solidFill>
                  <a:schemeClr val="lt1"/>
                </a:solidFill>
                <a:latin typeface="Calibri"/>
                <a:ea typeface="Calibri"/>
                <a:cs typeface="Calibri"/>
                <a:sym typeface="Calibri"/>
              </a:rPr>
              <a:t>G18 Baseline SST Product be </a:t>
            </a:r>
            <a:r>
              <a:rPr lang="en-US" sz="2000" b="0" i="0" u="sng" strike="noStrike" cap="none" dirty="0">
                <a:solidFill>
                  <a:schemeClr val="lt1"/>
                </a:solidFill>
                <a:latin typeface="Calibri"/>
                <a:ea typeface="Calibri"/>
                <a:cs typeface="Calibri"/>
                <a:sym typeface="Calibri"/>
              </a:rPr>
              <a:t>transitioned to </a:t>
            </a:r>
            <a:r>
              <a:rPr lang="en-US" sz="2000" u="sng" dirty="0"/>
              <a:t>Provisional</a:t>
            </a:r>
            <a:r>
              <a:rPr lang="en-US" sz="2000" b="0" i="0" u="none" strike="noStrike" cap="none" dirty="0">
                <a:solidFill>
                  <a:schemeClr val="lt1"/>
                </a:solidFill>
                <a:latin typeface="Calibri"/>
                <a:ea typeface="Calibri"/>
                <a:cs typeface="Calibri"/>
                <a:sym typeface="Calibri"/>
              </a:rPr>
              <a:t> status at this </a:t>
            </a:r>
            <a:r>
              <a:rPr lang="en-US" sz="2000" b="0" i="0" u="none" strike="noStrike" cap="none" dirty="0" smtClean="0">
                <a:solidFill>
                  <a:schemeClr val="lt1"/>
                </a:solidFill>
                <a:latin typeface="Calibri"/>
                <a:ea typeface="Calibri"/>
                <a:cs typeface="Calibri"/>
                <a:sym typeface="Calibri"/>
              </a:rPr>
              <a:t>time</a:t>
            </a:r>
            <a:endParaRPr sz="2000" b="0" i="0" u="none" strike="noStrike" cap="none" dirty="0">
              <a:solidFill>
                <a:schemeClr val="lt1"/>
              </a:solidFill>
              <a:latin typeface="Calibri"/>
              <a:ea typeface="Calibri"/>
              <a:cs typeface="Calibri"/>
              <a:sym typeface="Calibri"/>
            </a:endParaRPr>
          </a:p>
          <a:p>
            <a:pPr marL="457200" marR="0" lvl="0" indent="-355600" algn="l" rtl="0">
              <a:lnSpc>
                <a:spcPct val="100000"/>
              </a:lnSpc>
              <a:spcBef>
                <a:spcPts val="480"/>
              </a:spcBef>
              <a:spcAft>
                <a:spcPts val="0"/>
              </a:spcAft>
              <a:buClr>
                <a:schemeClr val="lt1"/>
              </a:buClr>
              <a:buSzPts val="2000"/>
              <a:buFont typeface="Arial"/>
              <a:buChar char="•"/>
            </a:pPr>
            <a:r>
              <a:rPr lang="en-US" sz="2000" b="0" i="0" u="none" strike="noStrike" cap="none" dirty="0">
                <a:solidFill>
                  <a:schemeClr val="lt1"/>
                </a:solidFill>
                <a:latin typeface="Calibri"/>
                <a:ea typeface="Calibri"/>
                <a:cs typeface="Calibri"/>
                <a:sym typeface="Calibri"/>
              </a:rPr>
              <a:t>All tests appear to </a:t>
            </a:r>
            <a:r>
              <a:rPr lang="en-US" sz="2000" b="0" i="0" u="none" strike="noStrike" cap="none" dirty="0" smtClean="0">
                <a:solidFill>
                  <a:schemeClr val="lt1"/>
                </a:solidFill>
                <a:latin typeface="Calibri"/>
                <a:ea typeface="Calibri"/>
                <a:cs typeface="Calibri"/>
                <a:sym typeface="Calibri"/>
              </a:rPr>
              <a:t>work</a:t>
            </a:r>
            <a:endParaRPr sz="2000" dirty="0"/>
          </a:p>
          <a:p>
            <a:pPr marL="457200" marR="0" lvl="0" indent="-355600" algn="l" rtl="0">
              <a:lnSpc>
                <a:spcPct val="100000"/>
              </a:lnSpc>
              <a:spcBef>
                <a:spcPts val="480"/>
              </a:spcBef>
              <a:spcAft>
                <a:spcPts val="0"/>
              </a:spcAft>
              <a:buClr>
                <a:schemeClr val="lt1"/>
              </a:buClr>
              <a:buSzPts val="2000"/>
              <a:buFont typeface="Arial"/>
              <a:buChar char="•"/>
            </a:pPr>
            <a:r>
              <a:rPr lang="en-US" sz="2000" b="0" i="0" u="none" strike="noStrike" cap="none" dirty="0" smtClean="0">
                <a:solidFill>
                  <a:schemeClr val="lt1"/>
                </a:solidFill>
                <a:latin typeface="Calibri"/>
                <a:ea typeface="Calibri"/>
                <a:cs typeface="Calibri"/>
                <a:sym typeface="Calibri"/>
              </a:rPr>
              <a:t>Remaining deficiencies are attributed </a:t>
            </a:r>
            <a:r>
              <a:rPr lang="en-US" sz="2000" b="0" i="0" u="none" strike="noStrike" cap="none" dirty="0">
                <a:solidFill>
                  <a:schemeClr val="lt1"/>
                </a:solidFill>
                <a:latin typeface="Calibri"/>
                <a:ea typeface="Calibri"/>
                <a:cs typeface="Calibri"/>
                <a:sym typeface="Calibri"/>
              </a:rPr>
              <a:t>to </a:t>
            </a:r>
            <a:r>
              <a:rPr lang="en-US" sz="2000" b="0" i="0" u="none" strike="noStrike" cap="none" dirty="0" smtClean="0">
                <a:solidFill>
                  <a:schemeClr val="lt1"/>
                </a:solidFill>
                <a:latin typeface="Calibri"/>
                <a:ea typeface="Calibri"/>
                <a:cs typeface="Calibri"/>
                <a:sym typeface="Calibri"/>
              </a:rPr>
              <a:t>known technical issues beyond science team competencies</a:t>
            </a:r>
            <a:endParaRPr sz="2000" b="0" i="0" u="none" strike="noStrike" cap="none" dirty="0">
              <a:solidFill>
                <a:schemeClr val="lt1"/>
              </a:solidFill>
              <a:latin typeface="Calibri"/>
              <a:ea typeface="Calibri"/>
              <a:cs typeface="Calibri"/>
              <a:sym typeface="Calibri"/>
            </a:endParaRPr>
          </a:p>
          <a:p>
            <a:pPr marL="457200" marR="0" lvl="0" indent="-355600" algn="l" rtl="0">
              <a:lnSpc>
                <a:spcPct val="100000"/>
              </a:lnSpc>
              <a:spcBef>
                <a:spcPts val="480"/>
              </a:spcBef>
              <a:spcAft>
                <a:spcPts val="0"/>
              </a:spcAft>
              <a:buClr>
                <a:schemeClr val="lt1"/>
              </a:buClr>
              <a:buSzPts val="2000"/>
              <a:buFont typeface="Arial"/>
              <a:buChar char="•"/>
            </a:pPr>
            <a:r>
              <a:rPr lang="en-US" sz="2000" b="0" i="0" u="none" strike="noStrike" cap="none" dirty="0" smtClean="0">
                <a:solidFill>
                  <a:schemeClr val="lt1"/>
                </a:solidFill>
                <a:latin typeface="Calibri"/>
                <a:ea typeface="Calibri"/>
                <a:cs typeface="Calibri"/>
                <a:sym typeface="Calibri"/>
              </a:rPr>
              <a:t>3-months validation </a:t>
            </a:r>
            <a:r>
              <a:rPr lang="en-US" sz="2000" b="0" i="0" u="none" strike="noStrike" cap="none" dirty="0">
                <a:solidFill>
                  <a:schemeClr val="lt1"/>
                </a:solidFill>
                <a:latin typeface="Calibri"/>
                <a:ea typeface="Calibri"/>
                <a:cs typeface="Calibri"/>
                <a:sym typeface="Calibri"/>
              </a:rPr>
              <a:t>was done </a:t>
            </a:r>
            <a:r>
              <a:rPr lang="en-US" sz="2000" b="0" i="0" u="none" strike="noStrike" cap="none" dirty="0" smtClean="0">
                <a:solidFill>
                  <a:schemeClr val="lt1"/>
                </a:solidFill>
                <a:latin typeface="Calibri"/>
                <a:ea typeface="Calibri"/>
                <a:cs typeface="Calibri"/>
                <a:sym typeface="Calibri"/>
              </a:rPr>
              <a:t>successfully</a:t>
            </a:r>
            <a:r>
              <a:rPr lang="en-US" sz="2000" dirty="0" smtClean="0"/>
              <a:t>, in the FD retrieval domain</a:t>
            </a:r>
            <a:endParaRPr sz="2000" b="0" i="0" u="none" strike="noStrike" cap="none" dirty="0">
              <a:solidFill>
                <a:schemeClr val="lt1"/>
              </a:solidFill>
              <a:latin typeface="Calibri"/>
              <a:ea typeface="Calibri"/>
              <a:cs typeface="Calibri"/>
              <a:sym typeface="Calibri"/>
            </a:endParaRPr>
          </a:p>
          <a:p>
            <a:pPr marL="457200" marR="0" lvl="0" indent="-355600" algn="l" rtl="0">
              <a:lnSpc>
                <a:spcPct val="100000"/>
              </a:lnSpc>
              <a:spcBef>
                <a:spcPts val="480"/>
              </a:spcBef>
              <a:spcAft>
                <a:spcPts val="0"/>
              </a:spcAft>
              <a:buClr>
                <a:schemeClr val="lt1"/>
              </a:buClr>
              <a:buSzPts val="2000"/>
              <a:buFont typeface="Arial"/>
              <a:buChar char="•"/>
            </a:pPr>
            <a:r>
              <a:rPr lang="en-US" sz="2000" b="0" i="0" u="none" strike="noStrike" cap="none" dirty="0" smtClean="0">
                <a:solidFill>
                  <a:schemeClr val="lt1"/>
                </a:solidFill>
                <a:latin typeface="Calibri"/>
                <a:ea typeface="Calibri"/>
                <a:cs typeface="Calibri"/>
                <a:sym typeface="Calibri"/>
              </a:rPr>
              <a:t>So far, L1B </a:t>
            </a:r>
            <a:r>
              <a:rPr lang="en-US" sz="2000" b="0" i="0" u="none" strike="noStrike" cap="none" dirty="0">
                <a:solidFill>
                  <a:schemeClr val="lt1"/>
                </a:solidFill>
                <a:latin typeface="Calibri"/>
                <a:ea typeface="Calibri"/>
                <a:cs typeface="Calibri"/>
                <a:sym typeface="Calibri"/>
              </a:rPr>
              <a:t>issues are not impacting </a:t>
            </a:r>
            <a:r>
              <a:rPr lang="en-US" sz="2000" b="0" i="0" u="none" strike="noStrike" cap="none" dirty="0" smtClean="0">
                <a:solidFill>
                  <a:schemeClr val="lt1"/>
                </a:solidFill>
                <a:latin typeface="Calibri"/>
                <a:ea typeface="Calibri"/>
                <a:cs typeface="Calibri"/>
                <a:sym typeface="Calibri"/>
              </a:rPr>
              <a:t>SST </a:t>
            </a:r>
            <a:r>
              <a:rPr lang="en-US" sz="2000" b="0" i="0" u="none" strike="noStrike" cap="none" dirty="0">
                <a:solidFill>
                  <a:schemeClr val="lt1"/>
                </a:solidFill>
                <a:latin typeface="Calibri"/>
                <a:ea typeface="Calibri"/>
                <a:cs typeface="Calibri"/>
                <a:sym typeface="Calibri"/>
              </a:rPr>
              <a:t>performance </a:t>
            </a:r>
            <a:r>
              <a:rPr lang="en-US" sz="2000" b="0" i="0" u="none" strike="noStrike" cap="none" dirty="0" smtClean="0">
                <a:solidFill>
                  <a:schemeClr val="lt1"/>
                </a:solidFill>
                <a:latin typeface="Calibri"/>
                <a:ea typeface="Calibri"/>
                <a:cs typeface="Calibri"/>
                <a:sym typeface="Calibri"/>
              </a:rPr>
              <a:t>significantly</a:t>
            </a:r>
            <a:endParaRPr sz="2000" dirty="0"/>
          </a:p>
        </p:txBody>
      </p:sp>
      <p:sp>
        <p:nvSpPr>
          <p:cNvPr id="1194" name="Shape 119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300"/>
              <a:buFont typeface="Calibri"/>
              <a:buNone/>
            </a:pPr>
            <a:fld id="{00000000-1234-1234-1234-123412341234}" type="slidenum">
              <a:rPr lang="en-US" sz="1400" b="0" i="0" u="none" strike="noStrike" cap="none">
                <a:solidFill>
                  <a:schemeClr val="lt1"/>
                </a:solidFill>
                <a:latin typeface="Calibri"/>
                <a:ea typeface="Calibri"/>
                <a:cs typeface="Calibri"/>
                <a:sym typeface="Calibri"/>
              </a:rPr>
              <a:t>41</a:t>
            </a:fld>
            <a:endParaRPr sz="1400" b="0" i="0" u="none" strike="noStrike" cap="none">
              <a:solidFill>
                <a:schemeClr val="lt1"/>
              </a:solidFill>
              <a:latin typeface="Calibri"/>
              <a:ea typeface="Calibri"/>
              <a:cs typeface="Calibri"/>
              <a:sym typeface="Calibri"/>
            </a:endParaRPr>
          </a:p>
        </p:txBody>
      </p:sp>
      <p:sp>
        <p:nvSpPr>
          <p:cNvPr id="1195" name="Shape 1195"/>
          <p:cNvSpPr txBox="1"/>
          <p:nvPr/>
        </p:nvSpPr>
        <p:spPr>
          <a:xfrm>
            <a:off x="7792459" y="5616940"/>
            <a:ext cx="984600" cy="400200"/>
          </a:xfrm>
          <a:prstGeom prst="rect">
            <a:avLst/>
          </a:prstGeom>
          <a:solidFill>
            <a:srgbClr val="00B05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500"/>
              <a:buFont typeface="Calibri"/>
              <a:buNone/>
            </a:pPr>
            <a:r>
              <a:rPr lang="en-US" sz="2000" b="0" i="0" u="none" strike="noStrike" cap="none" dirty="0">
                <a:solidFill>
                  <a:schemeClr val="lt1"/>
                </a:solidFill>
                <a:latin typeface="Calibri"/>
                <a:ea typeface="Calibri"/>
                <a:cs typeface="Calibri"/>
                <a:sym typeface="Calibri"/>
              </a:rPr>
              <a:t>PASSED</a:t>
            </a:r>
            <a:endParaRPr dirty="0"/>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For SST Provisional Maturity</a:t>
            </a:r>
          </a:p>
        </p:txBody>
      </p:sp>
    </p:spTree>
    <p:extLst>
      <p:ext uri="{BB962C8B-B14F-4D97-AF65-F5344CB8AC3E}">
        <p14:creationId xmlns:p14="http://schemas.microsoft.com/office/powerpoint/2010/main" val="4145414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9" name="Shape 1209"/>
          <p:cNvSpPr txBox="1">
            <a:spLocks noGrp="1"/>
          </p:cNvSpPr>
          <p:nvPr>
            <p:ph type="body" idx="1"/>
          </p:nvPr>
        </p:nvSpPr>
        <p:spPr>
          <a:xfrm>
            <a:off x="683950" y="877669"/>
            <a:ext cx="8002850" cy="3870177"/>
          </a:xfrm>
          <a:prstGeom prst="rect">
            <a:avLst/>
          </a:prstGeom>
          <a:noFill/>
          <a:ln>
            <a:noFill/>
          </a:ln>
        </p:spPr>
        <p:txBody>
          <a:bodyPr spcFirstLastPara="1" wrap="square" lIns="91425" tIns="45700" rIns="91425" bIns="45700" anchor="t" anchorCtr="0">
            <a:noAutofit/>
          </a:bodyPr>
          <a:lstStyle/>
          <a:p>
            <a:pPr marL="233361" marR="0" lvl="0" indent="-233361" algn="l" rtl="0">
              <a:lnSpc>
                <a:spcPct val="100000"/>
              </a:lnSpc>
              <a:spcBef>
                <a:spcPts val="1200"/>
              </a:spcBef>
              <a:spcAft>
                <a:spcPts val="0"/>
              </a:spcAft>
              <a:buClr>
                <a:schemeClr val="lt1"/>
              </a:buClr>
              <a:buSzPts val="2400"/>
              <a:buFont typeface="Arial"/>
              <a:buChar char="•"/>
            </a:pPr>
            <a:r>
              <a:rPr lang="en-US" sz="2400" b="0" i="0" u="none" strike="noStrike" cap="none" dirty="0">
                <a:solidFill>
                  <a:srgbClr val="66FF33"/>
                </a:solidFill>
                <a:latin typeface="Calibri"/>
                <a:ea typeface="Calibri"/>
                <a:cs typeface="Calibri"/>
                <a:sym typeface="Calibri"/>
              </a:rPr>
              <a:t>AWG recommends that </a:t>
            </a:r>
            <a:r>
              <a:rPr lang="en-US" sz="2400" b="0" i="0" u="none" strike="noStrike" cap="none" dirty="0" smtClean="0">
                <a:solidFill>
                  <a:srgbClr val="66FF33"/>
                </a:solidFill>
                <a:latin typeface="Calibri"/>
                <a:ea typeface="Calibri"/>
                <a:cs typeface="Calibri"/>
                <a:sym typeface="Calibri"/>
              </a:rPr>
              <a:t>the G18 SST Product be </a:t>
            </a:r>
            <a:r>
              <a:rPr lang="en-US" sz="2400" b="0" i="0" u="none" strike="noStrike" cap="none" dirty="0">
                <a:solidFill>
                  <a:srgbClr val="66FF33"/>
                </a:solidFill>
                <a:latin typeface="Calibri"/>
                <a:ea typeface="Calibri"/>
                <a:cs typeface="Calibri"/>
                <a:sym typeface="Calibri"/>
              </a:rPr>
              <a:t>transitioned to </a:t>
            </a:r>
            <a:r>
              <a:rPr lang="en-US" sz="2400" dirty="0">
                <a:solidFill>
                  <a:srgbClr val="66FF33"/>
                </a:solidFill>
              </a:rPr>
              <a:t>Provisional</a:t>
            </a:r>
            <a:r>
              <a:rPr lang="en-US" sz="2400" b="0" i="0" u="none" strike="noStrike" cap="none" dirty="0">
                <a:solidFill>
                  <a:srgbClr val="66FF33"/>
                </a:solidFill>
                <a:latin typeface="Calibri"/>
                <a:ea typeface="Calibri"/>
                <a:cs typeface="Calibri"/>
                <a:sym typeface="Calibri"/>
              </a:rPr>
              <a:t> status at this </a:t>
            </a:r>
            <a:r>
              <a:rPr lang="en-US" sz="2400" b="0" i="0" u="none" strike="noStrike" cap="none" dirty="0" smtClean="0">
                <a:solidFill>
                  <a:srgbClr val="66FF33"/>
                </a:solidFill>
                <a:latin typeface="Calibri"/>
                <a:ea typeface="Calibri"/>
                <a:cs typeface="Calibri"/>
                <a:sym typeface="Calibri"/>
              </a:rPr>
              <a:t>time</a:t>
            </a:r>
            <a:endParaRPr sz="2400" b="0" i="0" u="none" strike="noStrike" cap="none" dirty="0">
              <a:solidFill>
                <a:srgbClr val="66FF33"/>
              </a:solidFill>
              <a:latin typeface="Calibri"/>
              <a:ea typeface="Calibri"/>
              <a:cs typeface="Calibri"/>
              <a:sym typeface="Calibri"/>
            </a:endParaRPr>
          </a:p>
          <a:p>
            <a:pPr marL="233362" marR="0" lvl="0" indent="-233362" algn="l" rtl="0">
              <a:lnSpc>
                <a:spcPct val="100000"/>
              </a:lnSpc>
              <a:spcBef>
                <a:spcPts val="1200"/>
              </a:spcBef>
              <a:spcAft>
                <a:spcPts val="0"/>
              </a:spcAft>
              <a:buClr>
                <a:schemeClr val="lt1"/>
              </a:buClr>
              <a:buSzPts val="2400"/>
              <a:buFont typeface="Arial"/>
              <a:buChar char="•"/>
            </a:pPr>
            <a:r>
              <a:rPr lang="en-US" sz="2400" b="0" i="0" u="none" strike="noStrike" cap="none" dirty="0" smtClean="0">
                <a:solidFill>
                  <a:schemeClr val="lt1"/>
                </a:solidFill>
                <a:latin typeface="Calibri"/>
                <a:ea typeface="Calibri"/>
                <a:cs typeface="Calibri"/>
                <a:sym typeface="Calibri"/>
              </a:rPr>
              <a:t>Remaining technical issues in baseline product are fully addressed in the enterprise ACSPO algorithm. No fixes are recommended in baseline</a:t>
            </a:r>
            <a:endParaRPr sz="2400" dirty="0"/>
          </a:p>
          <a:p>
            <a:pPr marL="233362" marR="0" lvl="0" indent="-233362" algn="l" rtl="0">
              <a:lnSpc>
                <a:spcPct val="100000"/>
              </a:lnSpc>
              <a:spcBef>
                <a:spcPts val="1200"/>
              </a:spcBef>
              <a:spcAft>
                <a:spcPts val="0"/>
              </a:spcAft>
              <a:buClr>
                <a:schemeClr val="lt1"/>
              </a:buClr>
              <a:buSzPts val="2400"/>
              <a:buFont typeface="Arial"/>
              <a:buChar char="•"/>
            </a:pPr>
            <a:r>
              <a:rPr lang="en-US" sz="2400" dirty="0" smtClean="0"/>
              <a:t>We are working with users interested in NOAA enterprise (ACSPO) product to facilitate data access &amp; use</a:t>
            </a:r>
            <a:endParaRPr sz="2400" dirty="0"/>
          </a:p>
        </p:txBody>
      </p:sp>
      <p:sp>
        <p:nvSpPr>
          <p:cNvPr id="1210" name="Shape 12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300"/>
              <a:buFont typeface="Calibri"/>
              <a:buNone/>
            </a:pPr>
            <a:fld id="{00000000-1234-1234-1234-123412341234}" type="slidenum">
              <a:rPr lang="en-US" sz="1400" b="0" i="0" u="none" strike="noStrike" cap="none">
                <a:solidFill>
                  <a:schemeClr val="lt1"/>
                </a:solidFill>
                <a:latin typeface="Calibri"/>
                <a:ea typeface="Calibri"/>
                <a:cs typeface="Calibri"/>
                <a:sym typeface="Calibri"/>
              </a:rPr>
              <a:t>42</a:t>
            </a:fld>
            <a:endParaRPr sz="1400" b="0" i="0" u="none" strike="noStrike" cap="none">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11/21/2022</a:t>
            </a:r>
            <a:endParaRPr lang="en-US"/>
          </a:p>
        </p:txBody>
      </p:sp>
      <p:sp>
        <p:nvSpPr>
          <p:cNvPr id="3" name="Footer Placeholder 2"/>
          <p:cNvSpPr>
            <a:spLocks noGrp="1"/>
          </p:cNvSpPr>
          <p:nvPr>
            <p:ph type="ftr" idx="11"/>
          </p:nvPr>
        </p:nvSpPr>
        <p:spPr/>
        <p:txBody>
          <a:bodyPr/>
          <a:lstStyle/>
          <a:p>
            <a:r>
              <a:rPr lang="en-US" smtClean="0"/>
              <a:t>G18 SST Provisional Review</a:t>
            </a:r>
            <a:endParaRPr lang="en-US" dirty="0"/>
          </a:p>
        </p:txBody>
      </p:sp>
      <p:sp>
        <p:nvSpPr>
          <p:cNvPr id="8"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Summary</a:t>
            </a:r>
          </a:p>
        </p:txBody>
      </p:sp>
    </p:spTree>
    <p:extLst>
      <p:ext uri="{BB962C8B-B14F-4D97-AF65-F5344CB8AC3E}">
        <p14:creationId xmlns:p14="http://schemas.microsoft.com/office/powerpoint/2010/main" val="3021088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lt1"/>
              </a:solidFill>
              <a:latin typeface="Calibri"/>
              <a:ea typeface="Calibri"/>
              <a:cs typeface="Calibri"/>
              <a:sym typeface="Calibri"/>
            </a:endParaRPr>
          </a:p>
        </p:txBody>
      </p:sp>
      <p:sp>
        <p:nvSpPr>
          <p:cNvPr id="5" name="Date Placeholder 4"/>
          <p:cNvSpPr>
            <a:spLocks noGrp="1"/>
          </p:cNvSpPr>
          <p:nvPr>
            <p:ph type="dt" idx="10"/>
          </p:nvPr>
        </p:nvSpPr>
        <p:spPr/>
        <p:txBody>
          <a:bodyPr/>
          <a:lstStyle/>
          <a:p>
            <a:r>
              <a:rPr lang="en-US" smtClean="0"/>
              <a:t>11/21/2022</a:t>
            </a:r>
            <a:endParaRPr lang="en-US"/>
          </a:p>
        </p:txBody>
      </p:sp>
      <p:sp>
        <p:nvSpPr>
          <p:cNvPr id="6" name="Footer Placeholder 5"/>
          <p:cNvSpPr>
            <a:spLocks noGrp="1"/>
          </p:cNvSpPr>
          <p:nvPr>
            <p:ph type="ftr" idx="11"/>
          </p:nvPr>
        </p:nvSpPr>
        <p:spPr/>
        <p:txBody>
          <a:bodyPr/>
          <a:lstStyle/>
          <a:p>
            <a:r>
              <a:rPr lang="en-US" smtClean="0"/>
              <a:t>G18 SST Provisional Review</a:t>
            </a:r>
            <a:endParaRPr lang="en-US"/>
          </a:p>
        </p:txBody>
      </p:sp>
      <p:sp>
        <p:nvSpPr>
          <p:cNvPr id="9" name="Rectangle 19"/>
          <p:cNvSpPr>
            <a:spLocks noChangeArrowheads="1"/>
          </p:cNvSpPr>
          <p:nvPr/>
        </p:nvSpPr>
        <p:spPr bwMode="auto">
          <a:xfrm>
            <a:off x="685800" y="2512874"/>
            <a:ext cx="7391400" cy="1754326"/>
          </a:xfrm>
          <a:prstGeom prst="rect">
            <a:avLst/>
          </a:prstGeom>
          <a:noFill/>
          <a:ln w="9525">
            <a:noFill/>
            <a:miter lim="800000"/>
            <a:headEnd/>
            <a:tailEnd/>
          </a:ln>
        </p:spPr>
        <p:txBody>
          <a:bodyPr wrap="square">
            <a:spAutoFit/>
          </a:bodyPr>
          <a:lstStyle/>
          <a:p>
            <a:pPr algn="ctr"/>
            <a:r>
              <a:rPr lang="en-US" sz="3600" b="1" dirty="0" smtClean="0">
                <a:solidFill>
                  <a:schemeClr val="bg1"/>
                </a:solidFill>
              </a:rPr>
              <a:t>Compliance with requirements is assessed using the </a:t>
            </a:r>
          </a:p>
          <a:p>
            <a:pPr algn="ctr"/>
            <a:r>
              <a:rPr lang="en-US" sz="3600" b="1" dirty="0" smtClean="0">
                <a:solidFill>
                  <a:schemeClr val="bg1"/>
                </a:solidFill>
              </a:rPr>
              <a:t>NOAA SST Monitoring System</a:t>
            </a:r>
            <a:endParaRPr lang="en-US" sz="3600" b="1" dirty="0">
              <a:solidFill>
                <a:schemeClr val="bg1"/>
              </a:solidFill>
            </a:endParaRPr>
          </a:p>
        </p:txBody>
      </p:sp>
    </p:spTree>
    <p:extLst>
      <p:ext uri="{BB962C8B-B14F-4D97-AF65-F5344CB8AC3E}">
        <p14:creationId xmlns:p14="http://schemas.microsoft.com/office/powerpoint/2010/main" val="1322991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chemeClr val="lt1"/>
              </a:solidFill>
              <a:latin typeface="Calibri"/>
              <a:ea typeface="Calibri"/>
              <a:cs typeface="Calibri"/>
              <a:sym typeface="Calibri"/>
            </a:endParaRPr>
          </a:p>
        </p:txBody>
      </p:sp>
      <p:sp>
        <p:nvSpPr>
          <p:cNvPr id="5" name="Title 1"/>
          <p:cNvSpPr txBox="1">
            <a:spLocks/>
          </p:cNvSpPr>
          <p:nvPr/>
        </p:nvSpPr>
        <p:spPr>
          <a:xfrm>
            <a:off x="245097" y="-46038"/>
            <a:ext cx="8644379" cy="114300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Title 1"/>
          <p:cNvSpPr txBox="1">
            <a:spLocks/>
          </p:cNvSpPr>
          <p:nvPr/>
        </p:nvSpPr>
        <p:spPr>
          <a:xfrm>
            <a:off x="1423447" y="154069"/>
            <a:ext cx="6127423" cy="56154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NOAA SST Monitoring</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sym typeface="Arial"/>
            </a:endParaRPr>
          </a:p>
        </p:txBody>
      </p:sp>
      <p:sp>
        <p:nvSpPr>
          <p:cNvPr id="7" name="TextBox 6"/>
          <p:cNvSpPr txBox="1"/>
          <p:nvPr/>
        </p:nvSpPr>
        <p:spPr>
          <a:xfrm>
            <a:off x="194857" y="1023426"/>
            <a:ext cx="8694619" cy="5478423"/>
          </a:xfrm>
          <a:prstGeom prst="rect">
            <a:avLst/>
          </a:prstGeom>
          <a:noFill/>
        </p:spPr>
        <p:txBody>
          <a:bodyPr wrap="square" rtlCol="0">
            <a:spAutoFit/>
          </a:bodyPr>
          <a:lstStyle/>
          <a:p>
            <a:pPr marL="174625" indent="-174625">
              <a:spcBef>
                <a:spcPts val="1200"/>
              </a:spcBef>
              <a:buFont typeface="Arial" pitchFamily="34" charset="0"/>
              <a:buChar char="•"/>
            </a:pPr>
            <a:r>
              <a:rPr lang="en-US" sz="2000" dirty="0">
                <a:solidFill>
                  <a:schemeClr val="bg1"/>
                </a:solidFill>
                <a:latin typeface="Calibri" pitchFamily="34" charset="0"/>
              </a:rPr>
              <a:t>Visualization of validation </a:t>
            </a:r>
            <a:r>
              <a:rPr lang="en-US" sz="2000" dirty="0" smtClean="0">
                <a:solidFill>
                  <a:schemeClr val="bg1"/>
                </a:solidFill>
                <a:latin typeface="Calibri" pitchFamily="34" charset="0"/>
              </a:rPr>
              <a:t>against </a:t>
            </a:r>
            <a:r>
              <a:rPr lang="en-US" sz="2000" dirty="0" err="1" smtClean="0">
                <a:solidFill>
                  <a:schemeClr val="bg1"/>
                </a:solidFill>
                <a:latin typeface="Calibri" pitchFamily="34" charset="0"/>
              </a:rPr>
              <a:t>QC’ed</a:t>
            </a:r>
            <a:r>
              <a:rPr lang="en-US" sz="2000" dirty="0" smtClean="0">
                <a:solidFill>
                  <a:schemeClr val="bg1"/>
                </a:solidFill>
                <a:latin typeface="Calibri" pitchFamily="34" charset="0"/>
              </a:rPr>
              <a:t> in situ data from </a:t>
            </a:r>
            <a:r>
              <a:rPr lang="en-US" sz="2000" i="1" dirty="0" smtClean="0">
                <a:solidFill>
                  <a:schemeClr val="bg1"/>
                </a:solidFill>
                <a:latin typeface="Calibri" pitchFamily="34" charset="0"/>
              </a:rPr>
              <a:t>i</a:t>
            </a:r>
            <a:r>
              <a:rPr lang="en-US" sz="2000" dirty="0" smtClean="0">
                <a:solidFill>
                  <a:schemeClr val="bg1"/>
                </a:solidFill>
                <a:latin typeface="Calibri" pitchFamily="34" charset="0"/>
              </a:rPr>
              <a:t>Quam and </a:t>
            </a:r>
            <a:r>
              <a:rPr lang="en-US" sz="2000" dirty="0">
                <a:solidFill>
                  <a:schemeClr val="bg1"/>
                </a:solidFill>
                <a:latin typeface="Calibri" pitchFamily="34" charset="0"/>
              </a:rPr>
              <a:t>comparisons with global Level 4 (L4) fields, </a:t>
            </a:r>
            <a:r>
              <a:rPr lang="en-US" sz="2000" dirty="0" smtClean="0">
                <a:solidFill>
                  <a:schemeClr val="bg1"/>
                </a:solidFill>
                <a:latin typeface="Calibri" pitchFamily="34" charset="0"/>
              </a:rPr>
              <a:t>such as Canadian </a:t>
            </a:r>
            <a:r>
              <a:rPr lang="en-US" sz="2000" dirty="0">
                <a:solidFill>
                  <a:schemeClr val="bg1"/>
                </a:solidFill>
                <a:latin typeface="Calibri" pitchFamily="34" charset="0"/>
              </a:rPr>
              <a:t>Meteorological Center (CMC) </a:t>
            </a:r>
            <a:r>
              <a:rPr lang="en-US" sz="2000" dirty="0" smtClean="0">
                <a:solidFill>
                  <a:schemeClr val="bg1"/>
                </a:solidFill>
                <a:latin typeface="Calibri" pitchFamily="34" charset="0"/>
              </a:rPr>
              <a:t>and UKMO OSTIA in </a:t>
            </a:r>
            <a:r>
              <a:rPr lang="en-US" sz="2000" dirty="0">
                <a:solidFill>
                  <a:schemeClr val="bg1"/>
                </a:solidFill>
                <a:latin typeface="Calibri" pitchFamily="34" charset="0"/>
              </a:rPr>
              <a:t>the NOAA SST Quality Monitor (</a:t>
            </a:r>
            <a:r>
              <a:rPr lang="en-US" sz="2000" b="1" dirty="0">
                <a:solidFill>
                  <a:srgbClr val="FFFF00"/>
                </a:solidFill>
                <a:latin typeface="Calibri" pitchFamily="34" charset="0"/>
              </a:rPr>
              <a:t>SQUAM; </a:t>
            </a:r>
            <a:r>
              <a:rPr lang="en-US" sz="2000" i="1" dirty="0">
                <a:solidFill>
                  <a:schemeClr val="bg1"/>
                </a:solidFill>
              </a:rPr>
              <a:t>www.star.nesdis.noaa.gov/sod/sst/squam/; Dash et al., </a:t>
            </a:r>
            <a:r>
              <a:rPr lang="en-US" sz="2000" i="1" dirty="0" smtClean="0">
                <a:solidFill>
                  <a:schemeClr val="bg1"/>
                </a:solidFill>
              </a:rPr>
              <a:t>2010</a:t>
            </a:r>
            <a:r>
              <a:rPr lang="en-US" sz="2000" dirty="0" smtClean="0">
                <a:solidFill>
                  <a:schemeClr val="bg1"/>
                </a:solidFill>
                <a:latin typeface="Calibri" pitchFamily="34" charset="0"/>
              </a:rPr>
              <a:t>)</a:t>
            </a:r>
            <a:endParaRPr lang="en-US" sz="2000" dirty="0">
              <a:solidFill>
                <a:schemeClr val="bg1"/>
              </a:solidFill>
              <a:latin typeface="Calibri" pitchFamily="34" charset="0"/>
            </a:endParaRPr>
          </a:p>
          <a:p>
            <a:pPr marL="174625" indent="-174625">
              <a:spcBef>
                <a:spcPts val="1200"/>
              </a:spcBef>
              <a:buFont typeface="Arial" pitchFamily="34" charset="0"/>
              <a:buChar char="•"/>
            </a:pPr>
            <a:r>
              <a:rPr lang="en-US" sz="2000" dirty="0" err="1" smtClean="0">
                <a:solidFill>
                  <a:schemeClr val="bg1"/>
                </a:solidFill>
                <a:latin typeface="Calibri" pitchFamily="34" charset="0"/>
              </a:rPr>
              <a:t>QC’ed</a:t>
            </a:r>
            <a:r>
              <a:rPr lang="en-US" sz="2000" dirty="0" smtClean="0">
                <a:solidFill>
                  <a:schemeClr val="bg1"/>
                </a:solidFill>
                <a:latin typeface="Calibri" pitchFamily="34" charset="0"/>
              </a:rPr>
              <a:t> </a:t>
            </a:r>
            <a:r>
              <a:rPr lang="en-US" sz="2000" i="1" dirty="0" smtClean="0">
                <a:solidFill>
                  <a:schemeClr val="bg1"/>
                </a:solidFill>
                <a:latin typeface="Calibri" pitchFamily="34" charset="0"/>
              </a:rPr>
              <a:t>in situ</a:t>
            </a:r>
            <a:r>
              <a:rPr lang="en-US" sz="2000" dirty="0" smtClean="0">
                <a:solidFill>
                  <a:schemeClr val="bg1"/>
                </a:solidFill>
                <a:latin typeface="Calibri" pitchFamily="34" charset="0"/>
              </a:rPr>
              <a:t> SSTs come from NOAA </a:t>
            </a:r>
            <a:r>
              <a:rPr lang="en-US" sz="2000" i="1" dirty="0" smtClean="0">
                <a:solidFill>
                  <a:schemeClr val="bg1"/>
                </a:solidFill>
                <a:latin typeface="Calibri" pitchFamily="34" charset="0"/>
              </a:rPr>
              <a:t>in situ</a:t>
            </a:r>
            <a:r>
              <a:rPr lang="en-US" sz="2000" dirty="0" smtClean="0">
                <a:solidFill>
                  <a:schemeClr val="bg1"/>
                </a:solidFill>
                <a:latin typeface="Calibri" pitchFamily="34" charset="0"/>
              </a:rPr>
              <a:t> SST Quality Monitor (</a:t>
            </a:r>
            <a:r>
              <a:rPr lang="en-US" sz="2000" b="1" i="1" dirty="0" smtClean="0">
                <a:solidFill>
                  <a:srgbClr val="FFFF00"/>
                </a:solidFill>
                <a:latin typeface="Calibri" pitchFamily="34" charset="0"/>
              </a:rPr>
              <a:t>i</a:t>
            </a:r>
            <a:r>
              <a:rPr lang="en-US" sz="2000" b="1" dirty="0" smtClean="0">
                <a:solidFill>
                  <a:srgbClr val="FFFF00"/>
                </a:solidFill>
                <a:latin typeface="Calibri" pitchFamily="34" charset="0"/>
              </a:rPr>
              <a:t>Quam; </a:t>
            </a:r>
            <a:r>
              <a:rPr lang="en-US" sz="2000" i="1" dirty="0" smtClean="0">
                <a:solidFill>
                  <a:srgbClr val="FFFFFF"/>
                </a:solidFill>
              </a:rPr>
              <a:t>www.star.nesdis.noaa.gov/sod/sst/iquam/; Xu, Ignatov, 2014</a:t>
            </a:r>
            <a:r>
              <a:rPr lang="en-US" sz="2000" dirty="0" smtClean="0">
                <a:solidFill>
                  <a:srgbClr val="FFFFFF"/>
                </a:solidFill>
              </a:rPr>
              <a:t>)</a:t>
            </a:r>
            <a:endParaRPr lang="en-US" sz="2000" dirty="0" smtClean="0">
              <a:solidFill>
                <a:schemeClr val="bg1"/>
              </a:solidFill>
              <a:latin typeface="Calibri" pitchFamily="34" charset="0"/>
            </a:endParaRPr>
          </a:p>
          <a:p>
            <a:pPr marL="174625" indent="-174625">
              <a:spcBef>
                <a:spcPts val="1200"/>
              </a:spcBef>
              <a:buFont typeface="Arial" pitchFamily="34" charset="0"/>
              <a:buChar char="•"/>
            </a:pPr>
            <a:r>
              <a:rPr lang="en-US" sz="2000" dirty="0">
                <a:solidFill>
                  <a:schemeClr val="bg1"/>
                </a:solidFill>
                <a:latin typeface="Calibri" pitchFamily="34" charset="0"/>
              </a:rPr>
              <a:t>Monitoring of Brightness Temperatures input in ACSPO SST Retrievals (</a:t>
            </a:r>
            <a:r>
              <a:rPr lang="en-US" sz="2000" b="1" dirty="0">
                <a:solidFill>
                  <a:srgbClr val="FFFF00"/>
                </a:solidFill>
                <a:latin typeface="Calibri" pitchFamily="34" charset="0"/>
              </a:rPr>
              <a:t>MICROS;</a:t>
            </a:r>
            <a:r>
              <a:rPr lang="en-US" sz="2000" i="1" dirty="0">
                <a:solidFill>
                  <a:srgbClr val="FFFFFF"/>
                </a:solidFill>
              </a:rPr>
              <a:t> www.star.nesdis.noaa.gov/sod/sst/micros/; Liang et al, 2016</a:t>
            </a:r>
            <a:r>
              <a:rPr lang="en-US" sz="2000" dirty="0">
                <a:solidFill>
                  <a:schemeClr val="bg1"/>
                </a:solidFill>
                <a:latin typeface="Calibri" pitchFamily="34" charset="0"/>
              </a:rPr>
              <a:t>) </a:t>
            </a:r>
            <a:endParaRPr lang="en-US" sz="600" dirty="0">
              <a:solidFill>
                <a:schemeClr val="bg1"/>
              </a:solidFill>
              <a:latin typeface="Calibri" pitchFamily="34" charset="0"/>
            </a:endParaRPr>
          </a:p>
          <a:p>
            <a:pPr marL="174625" indent="-174625">
              <a:spcBef>
                <a:spcPts val="1200"/>
              </a:spcBef>
              <a:buFont typeface="Arial" pitchFamily="34" charset="0"/>
              <a:buChar char="•"/>
            </a:pPr>
            <a:r>
              <a:rPr lang="en-US" sz="2000" dirty="0" smtClean="0">
                <a:solidFill>
                  <a:schemeClr val="bg1"/>
                </a:solidFill>
                <a:latin typeface="Calibri" pitchFamily="34" charset="0"/>
              </a:rPr>
              <a:t>Visualization of regional imagery in the ACSPO Regional Monitor for SST (</a:t>
            </a:r>
            <a:r>
              <a:rPr lang="en-US" sz="2000" b="1" dirty="0" smtClean="0">
                <a:solidFill>
                  <a:srgbClr val="FFFF00"/>
                </a:solidFill>
                <a:latin typeface="Calibri" pitchFamily="34" charset="0"/>
              </a:rPr>
              <a:t>ARMS;</a:t>
            </a:r>
            <a:r>
              <a:rPr lang="en-US" sz="2000" i="1" dirty="0" smtClean="0">
                <a:solidFill>
                  <a:srgbClr val="FFFFFF"/>
                </a:solidFill>
              </a:rPr>
              <a:t> www.star.nesdis.noaa.gov/sod/sst/arms/; Ding et al, 2017</a:t>
            </a:r>
            <a:r>
              <a:rPr lang="en-US" sz="2000" dirty="0" smtClean="0">
                <a:solidFill>
                  <a:schemeClr val="bg1"/>
                </a:solidFill>
                <a:latin typeface="Calibri" pitchFamily="34" charset="0"/>
              </a:rPr>
              <a:t>) </a:t>
            </a:r>
            <a:endParaRPr lang="en-US" sz="2000" dirty="0">
              <a:solidFill>
                <a:schemeClr val="bg1"/>
              </a:solidFill>
              <a:latin typeface="Calibri" pitchFamily="34" charset="0"/>
            </a:endParaRPr>
          </a:p>
          <a:p>
            <a:pPr>
              <a:spcBef>
                <a:spcPts val="1200"/>
              </a:spcBef>
            </a:pPr>
            <a:r>
              <a:rPr lang="en-US" sz="2000" dirty="0" smtClean="0">
                <a:solidFill>
                  <a:srgbClr val="00FF00"/>
                </a:solidFill>
                <a:latin typeface="Calibri" pitchFamily="34" charset="0"/>
              </a:rPr>
              <a:t>The four SST validation subsystems are fully established, documented &amp; well utilized by the SST community (e.g., Group for High Resolution SST, GHRSST)</a:t>
            </a:r>
          </a:p>
          <a:p>
            <a:pPr>
              <a:spcBef>
                <a:spcPts val="1200"/>
              </a:spcBef>
            </a:pPr>
            <a:r>
              <a:rPr lang="en-US" sz="2000" dirty="0" smtClean="0">
                <a:solidFill>
                  <a:srgbClr val="00FF00"/>
                </a:solidFill>
                <a:latin typeface="Calibri" pitchFamily="34" charset="0"/>
              </a:rPr>
              <a:t>Consistent QC/Val methodologies applied to various </a:t>
            </a:r>
            <a:r>
              <a:rPr lang="en-US" sz="2000" i="1" dirty="0" smtClean="0">
                <a:solidFill>
                  <a:srgbClr val="00FF00"/>
                </a:solidFill>
                <a:latin typeface="Calibri" pitchFamily="34" charset="0"/>
              </a:rPr>
              <a:t>in situ &amp;</a:t>
            </a:r>
            <a:r>
              <a:rPr lang="en-US" sz="2000" dirty="0" smtClean="0">
                <a:solidFill>
                  <a:srgbClr val="00FF00"/>
                </a:solidFill>
                <a:latin typeface="Calibri" pitchFamily="34" charset="0"/>
              </a:rPr>
              <a:t> satellite SSTs, produced by NOAA (from JPSS, POES, Metop-FG/SG, H08/09, GOES-R) &amp; partners, to facilitate selection of best fit-for-purpose product to meet users’ needs</a:t>
            </a:r>
          </a:p>
        </p:txBody>
      </p:sp>
      <p:sp>
        <p:nvSpPr>
          <p:cNvPr id="8" name="Date Placeholder 7"/>
          <p:cNvSpPr>
            <a:spLocks noGrp="1"/>
          </p:cNvSpPr>
          <p:nvPr>
            <p:ph type="dt" idx="10"/>
          </p:nvPr>
        </p:nvSpPr>
        <p:spPr/>
        <p:txBody>
          <a:bodyPr/>
          <a:lstStyle/>
          <a:p>
            <a:r>
              <a:rPr lang="en-US" smtClean="0"/>
              <a:t>11/21/2022</a:t>
            </a:r>
            <a:endParaRPr lang="en-US"/>
          </a:p>
        </p:txBody>
      </p:sp>
      <p:sp>
        <p:nvSpPr>
          <p:cNvPr id="9" name="Footer Placeholder 8"/>
          <p:cNvSpPr>
            <a:spLocks noGrp="1"/>
          </p:cNvSpPr>
          <p:nvPr>
            <p:ph type="ftr" idx="11"/>
          </p:nvPr>
        </p:nvSpPr>
        <p:spPr/>
        <p:txBody>
          <a:bodyPr/>
          <a:lstStyle/>
          <a:p>
            <a:r>
              <a:rPr lang="en-US" smtClean="0"/>
              <a:t>G18 SST Provisional Review</a:t>
            </a:r>
            <a:endParaRPr lang="en-US"/>
          </a:p>
        </p:txBody>
      </p:sp>
    </p:spTree>
    <p:extLst>
      <p:ext uri="{BB962C8B-B14F-4D97-AF65-F5344CB8AC3E}">
        <p14:creationId xmlns:p14="http://schemas.microsoft.com/office/powerpoint/2010/main" val="683974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26" y="1041399"/>
            <a:ext cx="8390347" cy="5418290"/>
          </a:xfrm>
          <a:prstGeom prst="rect">
            <a:avLst/>
          </a:prstGeom>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chemeClr val="lt1"/>
              </a:solidFill>
              <a:latin typeface="Calibri"/>
              <a:ea typeface="Calibri"/>
              <a:cs typeface="Calibri"/>
              <a:sym typeface="Calibri"/>
            </a:endParaRPr>
          </a:p>
        </p:txBody>
      </p:sp>
      <p:sp>
        <p:nvSpPr>
          <p:cNvPr id="5" name="Title 1"/>
          <p:cNvSpPr txBox="1">
            <a:spLocks/>
          </p:cNvSpPr>
          <p:nvPr/>
        </p:nvSpPr>
        <p:spPr>
          <a:xfrm>
            <a:off x="457200" y="-46038"/>
            <a:ext cx="8229600" cy="114300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Title 1"/>
          <p:cNvSpPr txBox="1">
            <a:spLocks/>
          </p:cNvSpPr>
          <p:nvPr/>
        </p:nvSpPr>
        <p:spPr>
          <a:xfrm>
            <a:off x="2138900" y="154069"/>
            <a:ext cx="5192203" cy="56154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Arial"/>
                <a:ea typeface="Arial"/>
                <a:cs typeface="Arial"/>
                <a:sym typeface="Arial"/>
              </a:rPr>
              <a:t>SST Quality Monitor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Arial"/>
                <a:ea typeface="Arial"/>
                <a:cs typeface="Arial"/>
                <a:sym typeface="Arial"/>
              </a:rPr>
              <a:t>(SQUAM)</a:t>
            </a:r>
            <a:endParaRPr kumimoji="0" lang="en-US"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0" name="Rectangle 9"/>
          <p:cNvSpPr/>
          <p:nvPr/>
        </p:nvSpPr>
        <p:spPr>
          <a:xfrm>
            <a:off x="5470245" y="5157927"/>
            <a:ext cx="2993101" cy="261610"/>
          </a:xfrm>
          <a:prstGeom prst="rect">
            <a:avLst/>
          </a:prstGeom>
          <a:noFill/>
        </p:spPr>
        <p:txBody>
          <a:bodyPr wrap="square">
            <a:spAutoFit/>
          </a:bodyPr>
          <a:lstStyle/>
          <a:p>
            <a:r>
              <a:rPr lang="en-US" sz="1100" b="1" i="1" dirty="0" smtClean="0">
                <a:solidFill>
                  <a:srgbClr val="0066FF"/>
                </a:solidFill>
              </a:rPr>
              <a:t>www.star.nesdis.noaa.gov/sod/sst/squam/</a:t>
            </a:r>
            <a:endParaRPr lang="en-US" sz="1100" dirty="0"/>
          </a:p>
        </p:txBody>
      </p:sp>
      <p:sp>
        <p:nvSpPr>
          <p:cNvPr id="8" name="TextBox 7"/>
          <p:cNvSpPr txBox="1"/>
          <p:nvPr/>
        </p:nvSpPr>
        <p:spPr>
          <a:xfrm>
            <a:off x="6209879" y="1953882"/>
            <a:ext cx="2557294" cy="3200876"/>
          </a:xfrm>
          <a:prstGeom prst="rect">
            <a:avLst/>
          </a:prstGeom>
          <a:noFill/>
        </p:spPr>
        <p:txBody>
          <a:bodyPr wrap="square" rtlCol="0">
            <a:spAutoFit/>
          </a:bodyPr>
          <a:lstStyle/>
          <a:p>
            <a:pPr>
              <a:spcBef>
                <a:spcPts val="1200"/>
              </a:spcBef>
            </a:pPr>
            <a:r>
              <a:rPr lang="en-US" b="1" dirty="0" smtClean="0">
                <a:solidFill>
                  <a:schemeClr val="tx1"/>
                </a:solidFill>
                <a:latin typeface="Calibri" pitchFamily="34" charset="0"/>
              </a:rPr>
              <a:t>SQUAM monitors NOAA &amp; partners SSTs in full retrieval domains (global for LEO, FD for GEO), vs </a:t>
            </a:r>
            <a:r>
              <a:rPr lang="en-US" b="1" i="1" dirty="0" smtClean="0">
                <a:solidFill>
                  <a:schemeClr val="tx1"/>
                </a:solidFill>
                <a:latin typeface="Calibri" pitchFamily="34" charset="0"/>
              </a:rPr>
              <a:t>in situ</a:t>
            </a:r>
            <a:r>
              <a:rPr lang="en-US" b="1" dirty="0" smtClean="0">
                <a:solidFill>
                  <a:schemeClr val="tx1"/>
                </a:solidFill>
                <a:latin typeface="Calibri" pitchFamily="34" charset="0"/>
              </a:rPr>
              <a:t> and L4 analyses</a:t>
            </a:r>
          </a:p>
          <a:p>
            <a:pPr>
              <a:spcBef>
                <a:spcPts val="1200"/>
              </a:spcBef>
            </a:pPr>
            <a:r>
              <a:rPr lang="en-US" b="1" dirty="0" smtClean="0">
                <a:solidFill>
                  <a:schemeClr val="tx1"/>
                </a:solidFill>
                <a:latin typeface="Calibri" pitchFamily="34" charset="0"/>
              </a:rPr>
              <a:t>Monitoring of Baseline SST product was excluded from SQUAM, due to planned transition to enterprise ACSPO products</a:t>
            </a:r>
          </a:p>
          <a:p>
            <a:pPr>
              <a:spcBef>
                <a:spcPts val="1200"/>
              </a:spcBef>
            </a:pPr>
            <a:r>
              <a:rPr lang="en-US" b="1" dirty="0" smtClean="0">
                <a:solidFill>
                  <a:schemeClr val="tx1"/>
                </a:solidFill>
                <a:latin typeface="Calibri" pitchFamily="34" charset="0"/>
              </a:rPr>
              <a:t>Analyses presented in this review were made for baseline SST </a:t>
            </a:r>
            <a:r>
              <a:rPr lang="en-US" b="1" dirty="0" smtClean="0">
                <a:solidFill>
                  <a:schemeClr val="tx1"/>
                </a:solidFill>
                <a:latin typeface="Calibri" pitchFamily="34" charset="0"/>
              </a:rPr>
              <a:t>produced </a:t>
            </a:r>
            <a:r>
              <a:rPr lang="en-US" b="1" dirty="0" smtClean="0">
                <a:solidFill>
                  <a:schemeClr val="tx1"/>
                </a:solidFill>
                <a:latin typeface="Calibri" pitchFamily="34" charset="0"/>
              </a:rPr>
              <a:t>by GOES-R GS my manual ingest in SQUAM</a:t>
            </a:r>
            <a:r>
              <a:rPr lang="en-US" b="1" dirty="0" smtClean="0">
                <a:solidFill>
                  <a:schemeClr val="tx1"/>
                </a:solidFill>
                <a:latin typeface="Calibri" pitchFamily="34" charset="0"/>
              </a:rPr>
              <a:t> </a:t>
            </a:r>
            <a:endParaRPr lang="en-US" b="1" dirty="0" smtClean="0">
              <a:solidFill>
                <a:schemeClr val="tx1"/>
              </a:solidFill>
              <a:latin typeface="Calibri" pitchFamily="34" charset="0"/>
            </a:endParaRPr>
          </a:p>
        </p:txBody>
      </p:sp>
      <p:sp>
        <p:nvSpPr>
          <p:cNvPr id="9" name="Date Placeholder 8"/>
          <p:cNvSpPr>
            <a:spLocks noGrp="1"/>
          </p:cNvSpPr>
          <p:nvPr>
            <p:ph type="dt" idx="10"/>
          </p:nvPr>
        </p:nvSpPr>
        <p:spPr/>
        <p:txBody>
          <a:bodyPr/>
          <a:lstStyle/>
          <a:p>
            <a:r>
              <a:rPr lang="en-US" smtClean="0"/>
              <a:t>11/21/2022</a:t>
            </a:r>
            <a:endParaRPr lang="en-US" dirty="0"/>
          </a:p>
        </p:txBody>
      </p:sp>
      <p:sp>
        <p:nvSpPr>
          <p:cNvPr id="11" name="Footer Placeholder 10"/>
          <p:cNvSpPr>
            <a:spLocks noGrp="1"/>
          </p:cNvSpPr>
          <p:nvPr>
            <p:ph type="ftr" idx="11"/>
          </p:nvPr>
        </p:nvSpPr>
        <p:spPr/>
        <p:txBody>
          <a:bodyPr/>
          <a:lstStyle/>
          <a:p>
            <a:r>
              <a:rPr lang="en-US" smtClean="0"/>
              <a:t>G18 SST Provisional Review</a:t>
            </a:r>
            <a:endParaRPr lang="en-US" dirty="0"/>
          </a:p>
        </p:txBody>
      </p:sp>
    </p:spTree>
    <p:extLst>
      <p:ext uri="{BB962C8B-B14F-4D97-AF65-F5344CB8AC3E}">
        <p14:creationId xmlns:p14="http://schemas.microsoft.com/office/powerpoint/2010/main" val="3272664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408897" y="1066592"/>
            <a:ext cx="8358188" cy="4920615"/>
          </a:xfrm>
          <a:prstGeom prst="rect">
            <a:avLst/>
          </a:prstGeom>
          <a:noFill/>
          <a:ln w="9525">
            <a:noFill/>
            <a:miter lim="800000"/>
            <a:headEnd/>
            <a:tailEnd/>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lt1"/>
              </a:solidFill>
              <a:latin typeface="Calibri"/>
              <a:ea typeface="Calibri"/>
              <a:cs typeface="Calibri"/>
              <a:sym typeface="Calibri"/>
            </a:endParaRPr>
          </a:p>
        </p:txBody>
      </p:sp>
      <p:sp>
        <p:nvSpPr>
          <p:cNvPr id="6" name="Title 1"/>
          <p:cNvSpPr txBox="1">
            <a:spLocks/>
          </p:cNvSpPr>
          <p:nvPr/>
        </p:nvSpPr>
        <p:spPr>
          <a:xfrm>
            <a:off x="2138900" y="154069"/>
            <a:ext cx="5192203" cy="56154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chemeClr val="bg1"/>
                </a:solidFill>
                <a:effectLst/>
                <a:uLnTx/>
                <a:uFillTx/>
                <a:latin typeface="Arial"/>
                <a:ea typeface="Arial"/>
                <a:cs typeface="Arial"/>
                <a:sym typeface="Arial"/>
              </a:rPr>
              <a:t>In situ </a:t>
            </a:r>
            <a:r>
              <a:rPr kumimoji="0" lang="en-US" sz="2400" b="1" i="0" u="none" strike="noStrike" kern="0" cap="none" spc="0" normalizeH="0" baseline="0" noProof="0" dirty="0" smtClean="0">
                <a:ln>
                  <a:noFill/>
                </a:ln>
                <a:solidFill>
                  <a:schemeClr val="bg1"/>
                </a:solidFill>
                <a:effectLst/>
                <a:uLnTx/>
                <a:uFillTx/>
                <a:latin typeface="Arial"/>
                <a:ea typeface="Arial"/>
                <a:cs typeface="Arial"/>
                <a:sym typeface="Arial"/>
              </a:rPr>
              <a:t>SST Quality Monitor</a:t>
            </a:r>
            <a:r>
              <a:rPr kumimoji="0" lang="en-US" sz="2400" b="1" i="0" u="none" strike="noStrike" kern="0" cap="none" spc="0" normalizeH="0" noProof="0" dirty="0" smtClean="0">
                <a:ln>
                  <a:noFill/>
                </a:ln>
                <a:solidFill>
                  <a:schemeClr val="bg1"/>
                </a:solidFill>
                <a:effectLst/>
                <a:uLnTx/>
                <a:uFillTx/>
                <a:latin typeface="Arial"/>
                <a:ea typeface="Arial"/>
                <a:cs typeface="Arial"/>
                <a:sym typeface="Arial"/>
              </a:rPr>
              <a:t> (</a:t>
            </a:r>
            <a:r>
              <a:rPr kumimoji="0" lang="en-US" sz="2400" b="1" i="1" u="none" strike="noStrike" kern="0" cap="none" spc="0" normalizeH="0" baseline="0" noProof="0" dirty="0" smtClean="0">
                <a:ln>
                  <a:noFill/>
                </a:ln>
                <a:solidFill>
                  <a:schemeClr val="bg1"/>
                </a:solidFill>
                <a:effectLst/>
                <a:uLnTx/>
                <a:uFillTx/>
                <a:latin typeface="Arial"/>
                <a:ea typeface="Arial"/>
                <a:cs typeface="Arial"/>
                <a:sym typeface="Arial"/>
              </a:rPr>
              <a:t>i</a:t>
            </a:r>
            <a:r>
              <a:rPr kumimoji="0" lang="en-US" sz="2400" b="1" i="0" u="none" strike="noStrike" kern="0" cap="none" spc="0" normalizeH="0" baseline="0" noProof="0" dirty="0" smtClean="0">
                <a:ln>
                  <a:noFill/>
                </a:ln>
                <a:solidFill>
                  <a:schemeClr val="bg1"/>
                </a:solidFill>
                <a:effectLst/>
                <a:uLnTx/>
                <a:uFillTx/>
                <a:latin typeface="Arial"/>
                <a:ea typeface="Arial"/>
                <a:cs typeface="Arial"/>
                <a:sym typeface="Arial"/>
              </a:rPr>
              <a:t>Quam)</a:t>
            </a:r>
            <a:endParaRPr kumimoji="0" lang="en-US"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0" name="Rectangle 9"/>
          <p:cNvSpPr/>
          <p:nvPr/>
        </p:nvSpPr>
        <p:spPr>
          <a:xfrm>
            <a:off x="5849254" y="2004328"/>
            <a:ext cx="3002517" cy="261610"/>
          </a:xfrm>
          <a:prstGeom prst="rect">
            <a:avLst/>
          </a:prstGeom>
          <a:noFill/>
        </p:spPr>
        <p:txBody>
          <a:bodyPr wrap="square">
            <a:spAutoFit/>
          </a:bodyPr>
          <a:lstStyle/>
          <a:p>
            <a:r>
              <a:rPr lang="en-US" sz="1100" b="1" i="1" dirty="0" smtClean="0">
                <a:solidFill>
                  <a:srgbClr val="0066FF"/>
                </a:solidFill>
              </a:rPr>
              <a:t>www.star.nesdis.noaa.gov/sod/sst/iquam/</a:t>
            </a:r>
            <a:endParaRPr lang="en-US" sz="1100" dirty="0"/>
          </a:p>
        </p:txBody>
      </p:sp>
      <p:sp>
        <p:nvSpPr>
          <p:cNvPr id="11" name="TextBox 10"/>
          <p:cNvSpPr txBox="1"/>
          <p:nvPr/>
        </p:nvSpPr>
        <p:spPr>
          <a:xfrm>
            <a:off x="325041" y="5987152"/>
            <a:ext cx="8385326" cy="338554"/>
          </a:xfrm>
          <a:prstGeom prst="rect">
            <a:avLst/>
          </a:prstGeom>
          <a:noFill/>
        </p:spPr>
        <p:txBody>
          <a:bodyPr wrap="square" rtlCol="0">
            <a:spAutoFit/>
          </a:bodyPr>
          <a:lstStyle/>
          <a:p>
            <a:pPr marL="174625" indent="-174625" algn="ctr">
              <a:spcBef>
                <a:spcPts val="1200"/>
              </a:spcBef>
            </a:pPr>
            <a:r>
              <a:rPr lang="en-US" sz="1600" b="1" i="1" dirty="0" smtClean="0">
                <a:solidFill>
                  <a:srgbClr val="00FF00"/>
                </a:solidFill>
                <a:latin typeface="Calibri" pitchFamily="34" charset="0"/>
              </a:rPr>
              <a:t>i</a:t>
            </a:r>
            <a:r>
              <a:rPr lang="en-US" sz="1600" b="1" dirty="0" smtClean="0">
                <a:solidFill>
                  <a:srgbClr val="00FF00"/>
                </a:solidFill>
                <a:latin typeface="Calibri" pitchFamily="34" charset="0"/>
              </a:rPr>
              <a:t>Quam applies uniform QC to </a:t>
            </a:r>
            <a:r>
              <a:rPr lang="en-US" sz="1600" b="1" i="1" dirty="0" smtClean="0">
                <a:solidFill>
                  <a:srgbClr val="00FF00"/>
                </a:solidFill>
                <a:latin typeface="Calibri" pitchFamily="34" charset="0"/>
              </a:rPr>
              <a:t>in situ </a:t>
            </a:r>
            <a:r>
              <a:rPr lang="en-US" sz="1600" b="1" dirty="0" smtClean="0">
                <a:solidFill>
                  <a:srgbClr val="00FF00"/>
                </a:solidFill>
                <a:latin typeface="Calibri" pitchFamily="34" charset="0"/>
              </a:rPr>
              <a:t>SSTs (drifters, moorings, Argo, ships) &amp; serves to users</a:t>
            </a:r>
          </a:p>
        </p:txBody>
      </p:sp>
      <p:sp>
        <p:nvSpPr>
          <p:cNvPr id="9" name="Date Placeholder 8"/>
          <p:cNvSpPr>
            <a:spLocks noGrp="1"/>
          </p:cNvSpPr>
          <p:nvPr>
            <p:ph type="dt" idx="10"/>
          </p:nvPr>
        </p:nvSpPr>
        <p:spPr/>
        <p:txBody>
          <a:bodyPr/>
          <a:lstStyle/>
          <a:p>
            <a:r>
              <a:rPr lang="en-US" smtClean="0"/>
              <a:t>11/21/2022</a:t>
            </a:r>
            <a:endParaRPr lang="en-US" dirty="0"/>
          </a:p>
        </p:txBody>
      </p:sp>
      <p:sp>
        <p:nvSpPr>
          <p:cNvPr id="12" name="Footer Placeholder 11"/>
          <p:cNvSpPr>
            <a:spLocks noGrp="1"/>
          </p:cNvSpPr>
          <p:nvPr>
            <p:ph type="ftr" idx="11"/>
          </p:nvPr>
        </p:nvSpPr>
        <p:spPr/>
        <p:txBody>
          <a:bodyPr/>
          <a:lstStyle/>
          <a:p>
            <a:r>
              <a:rPr lang="en-US" smtClean="0"/>
              <a:t>G18 SST Provisional Review</a:t>
            </a:r>
            <a:endParaRPr lang="en-US" dirty="0"/>
          </a:p>
        </p:txBody>
      </p:sp>
    </p:spTree>
    <p:extLst>
      <p:ext uri="{BB962C8B-B14F-4D97-AF65-F5344CB8AC3E}">
        <p14:creationId xmlns:p14="http://schemas.microsoft.com/office/powerpoint/2010/main" val="4084168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9</a:t>
            </a:fld>
            <a:endParaRPr lang="en-US" sz="1200" b="0" i="0" u="none" strike="noStrike" cap="none">
              <a:solidFill>
                <a:schemeClr val="lt1"/>
              </a:solidFill>
              <a:latin typeface="Calibri"/>
              <a:ea typeface="Calibri"/>
              <a:cs typeface="Calibri"/>
              <a:sym typeface="Calibri"/>
            </a:endParaRPr>
          </a:p>
        </p:txBody>
      </p:sp>
      <p:sp>
        <p:nvSpPr>
          <p:cNvPr id="5" name="Title 1"/>
          <p:cNvSpPr txBox="1">
            <a:spLocks/>
          </p:cNvSpPr>
          <p:nvPr/>
        </p:nvSpPr>
        <p:spPr>
          <a:xfrm>
            <a:off x="457200" y="-46038"/>
            <a:ext cx="8229600" cy="114300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Title 1"/>
          <p:cNvSpPr txBox="1">
            <a:spLocks/>
          </p:cNvSpPr>
          <p:nvPr/>
        </p:nvSpPr>
        <p:spPr>
          <a:xfrm>
            <a:off x="2138900" y="154069"/>
            <a:ext cx="5192203" cy="56154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Arial"/>
                <a:ea typeface="Arial"/>
                <a:cs typeface="Arial"/>
                <a:sym typeface="Arial"/>
              </a:rPr>
              <a:t>ACSPO Regional Monitor for SST (ARMS)</a:t>
            </a:r>
            <a:endParaRPr kumimoji="0" lang="en-US"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7" name="Picture 2"/>
          <p:cNvPicPr>
            <a:picLocks noChangeAspect="1" noChangeArrowheads="1"/>
          </p:cNvPicPr>
          <p:nvPr/>
        </p:nvPicPr>
        <p:blipFill>
          <a:blip r:embed="rId2" cstate="print"/>
          <a:srcRect l="59514" t="8686" r="3243" b="24411"/>
          <a:stretch>
            <a:fillRect/>
          </a:stretch>
        </p:blipFill>
        <p:spPr bwMode="auto">
          <a:xfrm>
            <a:off x="585217" y="1040892"/>
            <a:ext cx="7665212" cy="4884529"/>
          </a:xfrm>
          <a:prstGeom prst="rect">
            <a:avLst/>
          </a:prstGeom>
          <a:noFill/>
          <a:ln w="9525">
            <a:noFill/>
            <a:miter lim="800000"/>
            <a:headEnd/>
            <a:tailEnd/>
          </a:ln>
        </p:spPr>
      </p:pic>
      <p:sp>
        <p:nvSpPr>
          <p:cNvPr id="10" name="AutoShape 1"/>
          <p:cNvSpPr>
            <a:spLocks noChangeArrowheads="1"/>
          </p:cNvSpPr>
          <p:nvPr/>
        </p:nvSpPr>
        <p:spPr bwMode="auto">
          <a:xfrm>
            <a:off x="1178380" y="5435229"/>
            <a:ext cx="1173099" cy="380999"/>
          </a:xfrm>
          <a:prstGeom prst="roundRect">
            <a:avLst>
              <a:gd name="adj" fmla="val 23611"/>
            </a:avLst>
          </a:prstGeom>
          <a:solidFill>
            <a:srgbClr val="EEEEEE"/>
          </a:solidFill>
          <a:ln w="9525">
            <a:solidFill>
              <a:srgbClr val="808080"/>
            </a:solidFill>
            <a:round/>
            <a:headEnd/>
            <a:tailEnd/>
          </a:ln>
        </p:spPr>
        <p:txBody>
          <a:bodyPr wrap="none" anchor="ctr"/>
          <a:lstStyle/>
          <a:p>
            <a:endParaRPr lang="en-US"/>
          </a:p>
        </p:txBody>
      </p:sp>
      <p:sp>
        <p:nvSpPr>
          <p:cNvPr id="11" name="Text Box 2"/>
          <p:cNvSpPr txBox="1">
            <a:spLocks noChangeArrowheads="1"/>
          </p:cNvSpPr>
          <p:nvPr/>
        </p:nvSpPr>
        <p:spPr bwMode="auto">
          <a:xfrm>
            <a:off x="1208479" y="5467350"/>
            <a:ext cx="1117377" cy="327397"/>
          </a:xfrm>
          <a:prstGeom prst="rect">
            <a:avLst/>
          </a:prstGeom>
          <a:noFill/>
          <a:ln w="9525">
            <a:noFill/>
            <a:miter lim="800000"/>
            <a:headEnd/>
            <a:tailEnd/>
          </a:ln>
        </p:spPr>
        <p:txBody>
          <a:bodyPr lIns="0" tIns="0" rIns="0" bIns="0"/>
          <a:lstStyle/>
          <a:p>
            <a:pPr algn="ctr">
              <a:lnSpc>
                <a:spcPct val="102000"/>
              </a:lnSpc>
              <a:spcBef>
                <a:spcPts val="638"/>
              </a:spcBef>
              <a:spcAft>
                <a:spcPts val="1425"/>
              </a:spcAft>
              <a:tabLst>
                <a:tab pos="723900" algn="l"/>
                <a:tab pos="1447800" algn="l"/>
                <a:tab pos="2171700" algn="l"/>
                <a:tab pos="2895600" algn="l"/>
              </a:tabLst>
            </a:pPr>
            <a:r>
              <a:rPr lang="en-US" sz="1800" dirty="0" smtClean="0"/>
              <a:t>27 regions </a:t>
            </a:r>
            <a:endParaRPr lang="en-US" sz="1800" dirty="0">
              <a:solidFill>
                <a:srgbClr val="F709F7"/>
              </a:solidFill>
              <a:latin typeface="Calibri" pitchFamily="34" charset="0"/>
            </a:endParaRPr>
          </a:p>
        </p:txBody>
      </p:sp>
      <p:cxnSp>
        <p:nvCxnSpPr>
          <p:cNvPr id="12" name="Straight Arrow Connector 10"/>
          <p:cNvCxnSpPr>
            <a:cxnSpLocks noChangeShapeType="1"/>
            <a:stCxn id="10" idx="0"/>
            <a:endCxn id="14" idx="2"/>
          </p:cNvCxnSpPr>
          <p:nvPr/>
        </p:nvCxnSpPr>
        <p:spPr bwMode="auto">
          <a:xfrm flipV="1">
            <a:off x="1764930" y="4535930"/>
            <a:ext cx="25770" cy="899299"/>
          </a:xfrm>
          <a:prstGeom prst="straightConnector1">
            <a:avLst/>
          </a:prstGeom>
          <a:noFill/>
          <a:ln w="28575" algn="ctr">
            <a:solidFill>
              <a:srgbClr val="F709F7"/>
            </a:solidFill>
            <a:round/>
            <a:headEnd/>
            <a:tailEnd type="arrow" w="med" len="med"/>
          </a:ln>
        </p:spPr>
      </p:cxnSp>
      <p:pic>
        <p:nvPicPr>
          <p:cNvPr id="13" name="Picture 2"/>
          <p:cNvPicPr>
            <a:picLocks noChangeAspect="1" noChangeArrowheads="1"/>
          </p:cNvPicPr>
          <p:nvPr/>
        </p:nvPicPr>
        <p:blipFill>
          <a:blip r:embed="rId3" cstate="print"/>
          <a:srcRect l="61265" t="18834" r="30811" b="42971"/>
          <a:stretch>
            <a:fillRect/>
          </a:stretch>
        </p:blipFill>
        <p:spPr bwMode="auto">
          <a:xfrm>
            <a:off x="950976" y="1736270"/>
            <a:ext cx="1630888" cy="2788583"/>
          </a:xfrm>
          <a:prstGeom prst="rect">
            <a:avLst/>
          </a:prstGeom>
          <a:noFill/>
          <a:ln w="9525">
            <a:noFill/>
            <a:miter lim="800000"/>
            <a:headEnd/>
            <a:tailEnd/>
          </a:ln>
        </p:spPr>
      </p:pic>
      <p:sp>
        <p:nvSpPr>
          <p:cNvPr id="14" name="Rounded Rectangle 13"/>
          <p:cNvSpPr/>
          <p:nvPr/>
        </p:nvSpPr>
        <p:spPr>
          <a:xfrm>
            <a:off x="914400" y="1717220"/>
            <a:ext cx="1752600" cy="2818710"/>
          </a:xfrm>
          <a:prstGeom prst="roundRect">
            <a:avLst>
              <a:gd name="adj" fmla="val 9140"/>
            </a:avLst>
          </a:prstGeom>
          <a:noFill/>
          <a:ln w="3492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43888" y="1437738"/>
            <a:ext cx="2955394" cy="261610"/>
          </a:xfrm>
          <a:prstGeom prst="rect">
            <a:avLst/>
          </a:prstGeom>
          <a:noFill/>
        </p:spPr>
        <p:txBody>
          <a:bodyPr wrap="square">
            <a:spAutoFit/>
          </a:bodyPr>
          <a:lstStyle/>
          <a:p>
            <a:r>
              <a:rPr lang="en-US" sz="1100" b="1" i="1" dirty="0" smtClean="0">
                <a:solidFill>
                  <a:srgbClr val="0066FF"/>
                </a:solidFill>
              </a:rPr>
              <a:t>www.star.nesdis.noaa.gov/sod/sst/arms/</a:t>
            </a:r>
            <a:endParaRPr lang="en-US" sz="1100" dirty="0"/>
          </a:p>
        </p:txBody>
      </p:sp>
      <p:sp>
        <p:nvSpPr>
          <p:cNvPr id="15" name="Date Placeholder 14"/>
          <p:cNvSpPr>
            <a:spLocks noGrp="1"/>
          </p:cNvSpPr>
          <p:nvPr>
            <p:ph type="dt" idx="10"/>
          </p:nvPr>
        </p:nvSpPr>
        <p:spPr/>
        <p:txBody>
          <a:bodyPr/>
          <a:lstStyle/>
          <a:p>
            <a:r>
              <a:rPr lang="en-US" smtClean="0"/>
              <a:t>11/21/2022</a:t>
            </a:r>
            <a:endParaRPr lang="en-US"/>
          </a:p>
        </p:txBody>
      </p:sp>
      <p:sp>
        <p:nvSpPr>
          <p:cNvPr id="18" name="Footer Placeholder 17"/>
          <p:cNvSpPr>
            <a:spLocks noGrp="1"/>
          </p:cNvSpPr>
          <p:nvPr>
            <p:ph type="ftr" idx="11"/>
          </p:nvPr>
        </p:nvSpPr>
        <p:spPr/>
        <p:txBody>
          <a:bodyPr/>
          <a:lstStyle/>
          <a:p>
            <a:r>
              <a:rPr lang="en-US" smtClean="0"/>
              <a:t>G18 SST Provisional Review</a:t>
            </a:r>
            <a:endParaRPr lang="en-US" dirty="0"/>
          </a:p>
        </p:txBody>
      </p:sp>
      <p:sp>
        <p:nvSpPr>
          <p:cNvPr id="19" name="TextBox 18"/>
          <p:cNvSpPr txBox="1"/>
          <p:nvPr/>
        </p:nvSpPr>
        <p:spPr>
          <a:xfrm>
            <a:off x="325041" y="5936912"/>
            <a:ext cx="8385326" cy="584775"/>
          </a:xfrm>
          <a:prstGeom prst="rect">
            <a:avLst/>
          </a:prstGeom>
          <a:noFill/>
        </p:spPr>
        <p:txBody>
          <a:bodyPr wrap="square" rtlCol="0">
            <a:spAutoFit/>
          </a:bodyPr>
          <a:lstStyle/>
          <a:p>
            <a:pPr marL="174625" indent="-174625" algn="ctr">
              <a:spcBef>
                <a:spcPts val="1200"/>
              </a:spcBef>
            </a:pPr>
            <a:r>
              <a:rPr lang="en-US" sz="1600" b="1" dirty="0" smtClean="0">
                <a:solidFill>
                  <a:srgbClr val="00FF00"/>
                </a:solidFill>
                <a:latin typeface="Calibri" pitchFamily="34" charset="0"/>
              </a:rPr>
              <a:t>ARMS monitors imagery &amp; mask for several L2/3/4 </a:t>
            </a:r>
            <a:r>
              <a:rPr lang="en-US" sz="1600" b="1" u="sng" dirty="0" smtClean="0">
                <a:solidFill>
                  <a:srgbClr val="00FF00"/>
                </a:solidFill>
                <a:latin typeface="Calibri" pitchFamily="34" charset="0"/>
              </a:rPr>
              <a:t>enterprise</a:t>
            </a:r>
            <a:r>
              <a:rPr lang="en-US" sz="1600" b="1" dirty="0" smtClean="0">
                <a:solidFill>
                  <a:srgbClr val="00FF00"/>
                </a:solidFill>
                <a:latin typeface="Calibri" pitchFamily="34" charset="0"/>
              </a:rPr>
              <a:t> SST &amp; checks them for cross-consistency. (</a:t>
            </a:r>
            <a:r>
              <a:rPr lang="en-US" sz="1600" b="1" u="sng" dirty="0" smtClean="0">
                <a:solidFill>
                  <a:srgbClr val="00FF00"/>
                </a:solidFill>
                <a:latin typeface="Calibri" pitchFamily="34" charset="0"/>
              </a:rPr>
              <a:t>ARMS does not monitor baseline SST and not used in this review.)</a:t>
            </a:r>
          </a:p>
        </p:txBody>
      </p:sp>
    </p:spTree>
    <p:extLst>
      <p:ext uri="{BB962C8B-B14F-4D97-AF65-F5344CB8AC3E}">
        <p14:creationId xmlns:p14="http://schemas.microsoft.com/office/powerpoint/2010/main" val="40829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47"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Lst>
  </p:timing>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3016</TotalTime>
  <Words>3269</Words>
  <Application>Microsoft Office PowerPoint</Application>
  <PresentationFormat>On-screen Show (4:3)</PresentationFormat>
  <Paragraphs>508</Paragraphs>
  <Slides>42</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Calibri</vt:lpstr>
      <vt:lpstr>Arial</vt:lpstr>
      <vt:lpstr>Wingdings</vt:lpstr>
      <vt:lpstr>Times New Roman</vt:lpstr>
      <vt:lpstr>ＭＳ Ｐゴシック</vt:lpstr>
      <vt:lpstr>Custom Design</vt:lpstr>
      <vt:lpstr>Custom Design</vt:lpstr>
      <vt:lpstr>GOES-18 ABI L2+ SST Provisional PS-PVR</vt:lpstr>
      <vt:lpstr>Agenda</vt:lpstr>
      <vt:lpstr>Baseline Product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Beta Status (May 2022)</vt:lpstr>
      <vt:lpstr>No G18-specific WRs/ADRs were required and/or issued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Baseline vs. Enterprise SST</vt:lpstr>
      <vt:lpstr>PowerPoint Presentation</vt:lpstr>
      <vt:lpstr>Provisional Validation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Wayne M. (GSFC-4160)[NOAA]</dc:creator>
  <cp:lastModifiedBy>Sasha</cp:lastModifiedBy>
  <cp:revision>222</cp:revision>
  <cp:lastPrinted>2018-03-05T23:23:54Z</cp:lastPrinted>
  <dcterms:modified xsi:type="dcterms:W3CDTF">2022-11-17T17:41:15Z</dcterms:modified>
</cp:coreProperties>
</file>