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 SemiBold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SemiBold-bold.fntdata"/><Relationship Id="rId14" Type="http://schemas.openxmlformats.org/officeDocument/2006/relationships/font" Target="fonts/RalewaySemiBold-regular.fntdata"/><Relationship Id="rId17" Type="http://schemas.openxmlformats.org/officeDocument/2006/relationships/font" Target="fonts/RalewaySemiBold-boldItalic.fntdata"/><Relationship Id="rId16" Type="http://schemas.openxmlformats.org/officeDocument/2006/relationships/font" Target="fonts/RalewaySemiBold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a1e204ab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15a1e204a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rgbClr val="00B050"/>
              </a:solidFill>
            </a:endParaRPr>
          </a:p>
        </p:txBody>
      </p:sp>
      <p:sp>
        <p:nvSpPr>
          <p:cNvPr id="59" name="Google Shape;59;g15a1e204ab8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86a8037b9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86a8037b9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86a8037b9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86a8037b9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86a8037b9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86a8037b9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6a8037b9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6a8037b9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86a8037b98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86a8037b98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86a8037b9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86a8037b9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86a8037b98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86a8037b9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gradFill>
          <a:gsLst>
            <a:gs pos="0">
              <a:srgbClr val="90CBF3">
                <a:alpha val="42352"/>
              </a:srgbClr>
            </a:gs>
            <a:gs pos="100000">
              <a:srgbClr val="350FF5">
                <a:alpha val="18039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265819" y="774985"/>
            <a:ext cx="86034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1pPr>
            <a:lvl2pPr indent="-36195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3pPr>
            <a:lvl4pPr indent="-323850" lvl="3" marL="1828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4pPr>
            <a:lvl5pPr indent="-323850" lvl="4" marL="22860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400"/>
              <a:buFont typeface="Raleway SemiBold"/>
              <a:buNone/>
              <a:defRPr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NOAA_logo.png"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897" y="56862"/>
            <a:ext cx="806505" cy="78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2209" y="56868"/>
            <a:ext cx="827495" cy="80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hyperlink" Target="https://vlab.noaa.gov/web/towr-s/sbc/previous-sessions/-/web-browser/xa1rJr2ia8eB/article/session-7-abi-fire-detection-how-to-use-it-and-planned-improvement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123475" y="457200"/>
            <a:ext cx="8883300" cy="21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11111"/>
              <a:buFont typeface="Calibri"/>
              <a:buNone/>
            </a:pPr>
            <a:r>
              <a:rPr lang="en" sz="2700"/>
              <a:t>GOES-18 L2 (Group 3) </a:t>
            </a:r>
            <a:r>
              <a:rPr lang="en" sz="2700"/>
              <a:t>Provisional Validation</a:t>
            </a:r>
            <a:endParaRPr sz="27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50000"/>
              <a:buFont typeface="Calibri"/>
              <a:buNone/>
            </a:pPr>
            <a:r>
              <a:rPr lang="en" sz="2000"/>
              <a:t>Peer/Stakeholder Product Validation Review (PS-PVR)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71428"/>
              <a:buFont typeface="Calibri"/>
              <a:buNone/>
            </a:pPr>
            <a:r>
              <a:t/>
            </a:r>
            <a:endParaRPr sz="175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66666"/>
              <a:buFont typeface="Calibri"/>
              <a:buNone/>
            </a:pPr>
            <a:r>
              <a:rPr lang="en" sz="1800"/>
              <a:t>Nov. 9, 2022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66666"/>
              <a:buFont typeface="Calibri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11111"/>
              <a:buFont typeface="Calibri"/>
              <a:buNone/>
            </a:pPr>
            <a:r>
              <a:rPr lang="en" sz="2700"/>
              <a:t>NWS Perspective / AWIPS Verification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71428"/>
              <a:buFont typeface="Calibri"/>
              <a:buNone/>
            </a:pPr>
            <a:r>
              <a:t/>
            </a:r>
            <a:endParaRPr sz="17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204544"/>
              <a:buFont typeface="Calibri"/>
              <a:buNone/>
            </a:pPr>
            <a:r>
              <a:rPr lang="en" sz="1466">
                <a:solidFill>
                  <a:srgbClr val="666666"/>
                </a:solidFill>
              </a:rPr>
              <a:t>John D. Evans and Derek van Pelt</a:t>
            </a:r>
            <a:endParaRPr sz="1466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204544"/>
              <a:buFont typeface="Calibri"/>
              <a:buNone/>
            </a:pPr>
            <a:r>
              <a:rPr lang="en" sz="1466">
                <a:solidFill>
                  <a:srgbClr val="666666"/>
                </a:solidFill>
              </a:rPr>
              <a:t>TOWR-S team, NWS Office of Observations</a:t>
            </a:r>
            <a:endParaRPr sz="2366">
              <a:solidFill>
                <a:srgbClr val="666666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991424" y="953300"/>
            <a:ext cx="7877700" cy="3698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Land Surface Temperature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Aerosol Optical Depth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Aerosol Detection Product: Dust, Smoke</a:t>
            </a:r>
            <a:endParaRPr/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en"/>
              <a:t>Rain Rate/Quantitative Precipitation Estimate</a:t>
            </a:r>
            <a:endParaRPr/>
          </a:p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 sz="1400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400">
              <a:solidFill>
                <a:srgbClr val="CC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6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 Surface Temperature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0" l="0" r="0" t="1931"/>
          <a:stretch/>
        </p:blipFill>
        <p:spPr>
          <a:xfrm>
            <a:off x="860111" y="655800"/>
            <a:ext cx="5598991" cy="4327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/>
        </p:nvSpPr>
        <p:spPr>
          <a:xfrm rot="5400000">
            <a:off x="4920425" y="2845450"/>
            <a:ext cx="343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GOES-18 Preliminary, Non-Operational Data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6917100" y="2941700"/>
            <a:ext cx="1868400" cy="18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Satellite Book Club (July 9, 2020)</a:t>
            </a:r>
            <a:r>
              <a:rPr lang="en" sz="11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rPr>
              <a:t> discussed wintertime use cases of LST in a Weather Forecast Office: flash freezes, fishing and boating in inland waters, ice estimates</a:t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7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Aerosol Optical Depth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0" l="0" r="0" t="1931"/>
          <a:stretch/>
        </p:blipFill>
        <p:spPr>
          <a:xfrm>
            <a:off x="1636425" y="655800"/>
            <a:ext cx="5618140" cy="43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 rot="5400000">
            <a:off x="5758625" y="2845450"/>
            <a:ext cx="343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GOES-18 Preliminary, Non-Operational Data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18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Aerosol Detection Product: Dust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 rot="5400000">
            <a:off x="6901625" y="2845450"/>
            <a:ext cx="343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GOES-18 Preliminary, Non-Operational Data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3684" l="0" r="911" t="3499"/>
          <a:stretch/>
        </p:blipFill>
        <p:spPr>
          <a:xfrm>
            <a:off x="651437" y="720559"/>
            <a:ext cx="7813524" cy="40919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0" name="Google Shape;100;p19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Aerosol Detection Product: Smoke</a:t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 rot="5400000">
            <a:off x="6901625" y="2845450"/>
            <a:ext cx="343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GOES-18 Preliminary, Non-Operational Data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800" y="907775"/>
            <a:ext cx="7775623" cy="407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Rain Rate / Quantitative Precipitation Estimate</a:t>
            </a:r>
            <a:endParaRPr/>
          </a:p>
        </p:txBody>
      </p: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7820" y="655800"/>
            <a:ext cx="7151257" cy="435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 rot="5400000">
            <a:off x="6596825" y="2845450"/>
            <a:ext cx="3433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GOES-18 Preliminary, Non-Operational Data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</a:t>
            </a:r>
            <a:endParaRPr/>
          </a:p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265819" y="774985"/>
            <a:ext cx="8603400" cy="3876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">
                <a:solidFill>
                  <a:srgbClr val="666666"/>
                </a:solidFill>
              </a:rPr>
              <a:t>AWIPS ingests and displays all these products using baseline GOES-16/17 configurations. </a:t>
            </a:r>
            <a:endParaRPr i="1" sz="1200">
              <a:solidFill>
                <a:srgbClr val="666666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">
                <a:solidFill>
                  <a:srgbClr val="666666"/>
                </a:solidFill>
              </a:rPr>
              <a:t>No fielding issues are expected</a:t>
            </a:r>
            <a:endParaRPr>
              <a:solidFill>
                <a:srgbClr val="666666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">
                <a:solidFill>
                  <a:srgbClr val="666666"/>
                </a:solidFill>
              </a:rPr>
              <a:t>G-18 products conform closely to G-16,17 conventions (GOES-R Product User Guide)</a:t>
            </a:r>
            <a:endParaRPr>
              <a:solidFill>
                <a:srgbClr val="666666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">
                <a:solidFill>
                  <a:srgbClr val="666666"/>
                </a:solidFill>
              </a:rPr>
              <a:t>AWIPS’ existing configurations </a:t>
            </a:r>
            <a:r>
              <a:rPr lang="en">
                <a:solidFill>
                  <a:srgbClr val="666666"/>
                </a:solidFill>
              </a:rPr>
              <a:t>for G16 and G17 are extensible for G18+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