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52"/>
  </p:notesMasterIdLst>
  <p:sldIdLst>
    <p:sldId id="256" r:id="rId2"/>
    <p:sldId id="257" r:id="rId3"/>
    <p:sldId id="258" r:id="rId4"/>
    <p:sldId id="259" r:id="rId5"/>
    <p:sldId id="260" r:id="rId6"/>
    <p:sldId id="262" r:id="rId7"/>
    <p:sldId id="269" r:id="rId8"/>
    <p:sldId id="385" r:id="rId9"/>
    <p:sldId id="343" r:id="rId10"/>
    <p:sldId id="387" r:id="rId11"/>
    <p:sldId id="267" r:id="rId12"/>
    <p:sldId id="350" r:id="rId13"/>
    <p:sldId id="352" r:id="rId14"/>
    <p:sldId id="386" r:id="rId15"/>
    <p:sldId id="388" r:id="rId16"/>
    <p:sldId id="271" r:id="rId17"/>
    <p:sldId id="272" r:id="rId18"/>
    <p:sldId id="273" r:id="rId19"/>
    <p:sldId id="276" r:id="rId20"/>
    <p:sldId id="375" r:id="rId21"/>
    <p:sldId id="278" r:id="rId22"/>
    <p:sldId id="353" r:id="rId23"/>
    <p:sldId id="280" r:id="rId24"/>
    <p:sldId id="281" r:id="rId25"/>
    <p:sldId id="282" r:id="rId26"/>
    <p:sldId id="358" r:id="rId27"/>
    <p:sldId id="287" r:id="rId28"/>
    <p:sldId id="356" r:id="rId29"/>
    <p:sldId id="359" r:id="rId30"/>
    <p:sldId id="381" r:id="rId31"/>
    <p:sldId id="355" r:id="rId32"/>
    <p:sldId id="357" r:id="rId33"/>
    <p:sldId id="380" r:id="rId34"/>
    <p:sldId id="379" r:id="rId35"/>
    <p:sldId id="382" r:id="rId36"/>
    <p:sldId id="373" r:id="rId37"/>
    <p:sldId id="383" r:id="rId38"/>
    <p:sldId id="377" r:id="rId39"/>
    <p:sldId id="384" r:id="rId40"/>
    <p:sldId id="361" r:id="rId41"/>
    <p:sldId id="362" r:id="rId42"/>
    <p:sldId id="363" r:id="rId43"/>
    <p:sldId id="365" r:id="rId44"/>
    <p:sldId id="367" r:id="rId45"/>
    <p:sldId id="368" r:id="rId46"/>
    <p:sldId id="369" r:id="rId47"/>
    <p:sldId id="370" r:id="rId48"/>
    <p:sldId id="371" r:id="rId49"/>
    <p:sldId id="372" r:id="rId50"/>
    <p:sldId id="341" r:id="rId51"/>
  </p:sldIdLst>
  <p:sldSz cx="12192000" cy="6858000"/>
  <p:notesSz cx="6858000" cy="9144000"/>
  <p:embeddedFontLst>
    <p:embeddedFont>
      <p:font typeface="Calibri" panose="020F0502020204030204" pitchFamily="34" charset="0"/>
      <p:regular r:id="rId53"/>
      <p:bold r:id="rId54"/>
      <p:italic r:id="rId55"/>
      <p:boldItalic r:id="rId56"/>
    </p:embeddedFont>
    <p:embeddedFont>
      <p:font typeface="Roboto"/>
      <p:regular r:id="rId57"/>
      <p:bold r:id="rId58"/>
      <p:italic r:id="rId59"/>
      <p:boldItalic r:id="rId60"/>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107" roundtripDataSignature="AMtx7mgi2PHftgoZEQVyR7vN98RwU39Xwg=="/>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64646"/>
    <a:srgbClr val="96969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A6D7C3FB-8C7A-46C9-B01F-9652222AD3E6}">
  <a:tblStyle styleId="{A6D7C3FB-8C7A-46C9-B01F-9652222AD3E6}" styleName="Table_0">
    <a:wholeTbl>
      <a:tcTxStyle>
        <a:font>
          <a:latin typeface="Arial"/>
          <a:ea typeface="Arial"/>
          <a:cs typeface="Arial"/>
        </a:font>
        <a:srgbClr val="000000"/>
      </a:tcTxStyle>
      <a:tcStyle>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8B7C3EF0-2104-4F27-88D6-5BA882F6E583}" styleName="Table_1">
    <a:wholeTbl>
      <a:tcTxStyle b="off" i="off">
        <a:font>
          <a:latin typeface="Calibri"/>
          <a:ea typeface="Calibri"/>
          <a:cs typeface="Calibri"/>
        </a:font>
        <a:schemeClr val="dk1"/>
      </a:tcTxStyle>
      <a:tcStyle>
        <a:tcBdr>
          <a:left>
            <a:ln w="12700" cap="flat" cmpd="sng">
              <a:solidFill>
                <a:schemeClr val="lt1"/>
              </a:solidFill>
              <a:prstDash val="solid"/>
              <a:round/>
              <a:headEnd type="none" w="sm" len="sm"/>
              <a:tailEnd type="none" w="sm" len="sm"/>
            </a:ln>
          </a:left>
          <a:right>
            <a:ln w="12700" cap="flat" cmpd="sng">
              <a:solidFill>
                <a:schemeClr val="lt1"/>
              </a:solidFill>
              <a:prstDash val="solid"/>
              <a:round/>
              <a:headEnd type="none" w="sm" len="sm"/>
              <a:tailEnd type="none" w="sm" len="sm"/>
            </a:ln>
          </a:right>
          <a:top>
            <a:ln w="12700" cap="flat" cmpd="sng">
              <a:solidFill>
                <a:schemeClr val="lt1"/>
              </a:solidFill>
              <a:prstDash val="solid"/>
              <a:round/>
              <a:headEnd type="none" w="sm" len="sm"/>
              <a:tailEnd type="none" w="sm" len="sm"/>
            </a:ln>
          </a:top>
          <a:bottom>
            <a:ln w="12700" cap="flat" cmpd="sng">
              <a:solidFill>
                <a:schemeClr val="lt1"/>
              </a:solidFill>
              <a:prstDash val="solid"/>
              <a:round/>
              <a:headEnd type="none" w="sm" len="sm"/>
              <a:tailEnd type="none" w="sm" len="sm"/>
            </a:ln>
          </a:bottom>
          <a:insideH>
            <a:ln w="12700" cap="flat" cmpd="sng">
              <a:solidFill>
                <a:schemeClr val="lt1"/>
              </a:solidFill>
              <a:prstDash val="solid"/>
              <a:round/>
              <a:headEnd type="none" w="sm" len="sm"/>
              <a:tailEnd type="none" w="sm" len="sm"/>
            </a:ln>
          </a:insideH>
          <a:insideV>
            <a:ln w="12700" cap="flat" cmpd="sng">
              <a:solidFill>
                <a:schemeClr val="lt1"/>
              </a:solidFill>
              <a:prstDash val="solid"/>
              <a:round/>
              <a:headEnd type="none" w="sm" len="sm"/>
              <a:tailEnd type="none" w="sm" len="sm"/>
            </a:ln>
          </a:insideV>
        </a:tcBdr>
        <a:fill>
          <a:solidFill>
            <a:srgbClr val="E8ECF4"/>
          </a:solidFill>
        </a:fill>
      </a:tcStyle>
    </a:wholeTbl>
    <a:band1H>
      <a:tcTxStyle/>
      <a:tcStyle>
        <a:tcBdr/>
        <a:fill>
          <a:solidFill>
            <a:srgbClr val="CFD7E7"/>
          </a:solidFill>
        </a:fill>
      </a:tcStyle>
    </a:band1H>
    <a:band2H>
      <a:tcTxStyle/>
      <a:tcStyle>
        <a:tcBdr/>
      </a:tcStyle>
    </a:band2H>
    <a:band1V>
      <a:tcTxStyle/>
      <a:tcStyle>
        <a:tcBdr/>
        <a:fill>
          <a:solidFill>
            <a:srgbClr val="CFD7E7"/>
          </a:solidFill>
        </a:fill>
      </a:tcStyle>
    </a:band1V>
    <a:band2V>
      <a:tcTxStyle/>
      <a:tcStyle>
        <a:tcBdr/>
      </a:tcStyle>
    </a:band2V>
    <a:lastCol>
      <a:tcTxStyle b="on" i="off">
        <a:font>
          <a:latin typeface="Calibri"/>
          <a:ea typeface="Calibri"/>
          <a:cs typeface="Calibri"/>
        </a:font>
        <a:schemeClr val="lt1"/>
      </a:tcTxStyle>
      <a:tcStyle>
        <a:tcBdr/>
        <a:fill>
          <a:solidFill>
            <a:schemeClr val="accent1"/>
          </a:solidFill>
        </a:fill>
      </a:tcStyle>
    </a:lastCol>
    <a:firstCol>
      <a:tcTxStyle b="on" i="off">
        <a:font>
          <a:latin typeface="Calibri"/>
          <a:ea typeface="Calibri"/>
          <a:cs typeface="Calibri"/>
        </a:font>
        <a:schemeClr val="lt1"/>
      </a:tcTxStyle>
      <a:tcStyle>
        <a:tcBdr/>
        <a:fill>
          <a:solidFill>
            <a:schemeClr val="accent1"/>
          </a:solidFill>
        </a:fill>
      </a:tcStyle>
    </a:firstCol>
    <a:lastRow>
      <a:tcTxStyle b="on" i="off">
        <a:font>
          <a:latin typeface="Calibri"/>
          <a:ea typeface="Calibri"/>
          <a:cs typeface="Calibri"/>
        </a:font>
        <a:schemeClr val="lt1"/>
      </a:tcTxStyle>
      <a:tcStyle>
        <a:tcBdr>
          <a:top>
            <a:ln w="38100" cap="flat" cmpd="sng">
              <a:solidFill>
                <a:schemeClr val="lt1"/>
              </a:solidFill>
              <a:prstDash val="solid"/>
              <a:round/>
              <a:headEnd type="none" w="sm" len="sm"/>
              <a:tailEnd type="none" w="sm" len="sm"/>
            </a:ln>
          </a:top>
        </a:tcBdr>
        <a:fill>
          <a:solidFill>
            <a:schemeClr val="accent1"/>
          </a:solidFill>
        </a:fill>
      </a:tcStyle>
    </a:lastRow>
    <a:seCell>
      <a:tcTxStyle/>
      <a:tcStyle>
        <a:tcBdr/>
      </a:tcStyle>
    </a:seCell>
    <a:swCell>
      <a:tcTxStyle/>
      <a:tcStyle>
        <a:tcBdr/>
      </a:tcStyle>
    </a:swCell>
    <a:firstRow>
      <a:tcTxStyle b="on" i="off">
        <a:font>
          <a:latin typeface="Calibri"/>
          <a:ea typeface="Calibri"/>
          <a:cs typeface="Calibri"/>
        </a:font>
        <a:schemeClr val="lt1"/>
      </a:tcTxStyle>
      <a:tcStyle>
        <a:tcBdr>
          <a:bottom>
            <a:ln w="38100" cap="flat" cmpd="sng">
              <a:solidFill>
                <a:schemeClr val="lt1"/>
              </a:solidFill>
              <a:prstDash val="solid"/>
              <a:round/>
              <a:headEnd type="none" w="sm" len="sm"/>
              <a:tailEnd type="none" w="sm" len="sm"/>
            </a:ln>
          </a:bottom>
        </a:tcBdr>
        <a:fill>
          <a:solidFill>
            <a:schemeClr val="accent1"/>
          </a:solidFill>
        </a:fill>
      </a:tcStyle>
    </a:firstRow>
    <a:neCell>
      <a:tcTxStyle/>
      <a:tcStyle>
        <a:tcBdr/>
      </a:tcStyle>
    </a:neCell>
    <a:nwCell>
      <a:tcTxStyle/>
      <a:tcStyle>
        <a:tcBdr/>
      </a:tcStyle>
    </a:nwCell>
  </a:tblStyle>
  <a:tblStyle styleId="{FE4804E3-2980-4320-BA60-3959029D0F66}" styleName="Table_2">
    <a:wholeTbl>
      <a:tcTxStyle b="off" i="off">
        <a:font>
          <a:latin typeface="Calibri"/>
          <a:ea typeface="Calibri"/>
          <a:cs typeface="Calibri"/>
        </a:font>
        <a:schemeClr val="dk1"/>
      </a:tcTxStyle>
      <a:tcStyle>
        <a:tcBdr>
          <a:left>
            <a:ln w="9525" cap="flat" cmpd="sng">
              <a:solidFill>
                <a:schemeClr val="accent1"/>
              </a:solidFill>
              <a:prstDash val="solid"/>
              <a:round/>
              <a:headEnd type="none" w="sm" len="sm"/>
              <a:tailEnd type="none" w="sm" len="sm"/>
            </a:ln>
          </a:left>
          <a:right>
            <a:ln w="9525" cap="flat" cmpd="sng">
              <a:solidFill>
                <a:schemeClr val="accent1"/>
              </a:solidFill>
              <a:prstDash val="solid"/>
              <a:round/>
              <a:headEnd type="none" w="sm" len="sm"/>
              <a:tailEnd type="none" w="sm" len="sm"/>
            </a:ln>
          </a:right>
          <a:top>
            <a:ln w="9525" cap="flat" cmpd="sng">
              <a:solidFill>
                <a:schemeClr val="accent1"/>
              </a:solidFill>
              <a:prstDash val="solid"/>
              <a:round/>
              <a:headEnd type="none" w="sm" len="sm"/>
              <a:tailEnd type="none" w="sm" len="sm"/>
            </a:ln>
          </a:top>
          <a:bottom>
            <a:ln w="9525" cap="flat" cmpd="sng">
              <a:solidFill>
                <a:schemeClr val="accent1"/>
              </a:solidFill>
              <a:prstDash val="solid"/>
              <a:round/>
              <a:headEnd type="none" w="sm" len="sm"/>
              <a:tailEnd type="none" w="sm" len="sm"/>
            </a:ln>
          </a:bottom>
          <a:insideH>
            <a:ln w="9525" cap="flat" cmpd="sng">
              <a:solidFill>
                <a:schemeClr val="accent1"/>
              </a:solidFill>
              <a:prstDash val="solid"/>
              <a:round/>
              <a:headEnd type="none" w="sm" len="sm"/>
              <a:tailEnd type="none" w="sm" len="sm"/>
            </a:ln>
          </a:insideH>
          <a:insideV>
            <a:ln w="9525" cap="flat" cmpd="sng">
              <a:solidFill>
                <a:schemeClr val="accent1"/>
              </a:solidFill>
              <a:prstDash val="solid"/>
              <a:round/>
              <a:headEnd type="none" w="sm" len="sm"/>
              <a:tailEnd type="none" w="sm" len="sm"/>
            </a:ln>
          </a:insideV>
        </a:tcBdr>
        <a:fill>
          <a:solidFill>
            <a:srgbClr val="FFFFFF">
              <a:alpha val="0"/>
            </a:srgbClr>
          </a:solidFill>
        </a:fill>
      </a:tcStyle>
    </a:wholeTbl>
    <a:band1H>
      <a:tcTxStyle/>
      <a:tcStyle>
        <a:tcBdr/>
        <a:fill>
          <a:solidFill>
            <a:schemeClr val="accent1">
              <a:alpha val="40000"/>
            </a:schemeClr>
          </a:solidFill>
        </a:fill>
      </a:tcStyle>
    </a:band1H>
    <a:band2H>
      <a:tcTxStyle/>
      <a:tcStyle>
        <a:tcBdr/>
      </a:tcStyle>
    </a:band2H>
    <a:band1V>
      <a:tcTxStyle/>
      <a:tcStyle>
        <a:tcBdr>
          <a:top>
            <a:ln w="9525" cap="flat" cmpd="sng">
              <a:solidFill>
                <a:schemeClr val="accent1"/>
              </a:solidFill>
              <a:prstDash val="solid"/>
              <a:round/>
              <a:headEnd type="none" w="sm" len="sm"/>
              <a:tailEnd type="none" w="sm" len="sm"/>
            </a:ln>
          </a:top>
          <a:bottom>
            <a:ln w="9525" cap="flat" cmpd="sng">
              <a:solidFill>
                <a:schemeClr val="accent1"/>
              </a:solidFill>
              <a:prstDash val="solid"/>
              <a:round/>
              <a:headEnd type="none" w="sm" len="sm"/>
              <a:tailEnd type="none" w="sm" len="sm"/>
            </a:ln>
          </a:bottom>
        </a:tcBdr>
        <a:fill>
          <a:solidFill>
            <a:schemeClr val="accent1">
              <a:alpha val="40000"/>
            </a:schemeClr>
          </a:solidFill>
        </a:fill>
      </a:tcStyle>
    </a:band1V>
    <a:band2V>
      <a:tcTxStyle/>
      <a:tcStyle>
        <a:tcBdr/>
      </a:tcStyle>
    </a:band2V>
    <a:lastCol>
      <a:tcTxStyle b="on" i="off"/>
      <a:tcStyle>
        <a:tcBdr>
          <a:left>
            <a:ln w="9525" cap="flat" cmpd="sng">
              <a:solidFill>
                <a:schemeClr val="accent1"/>
              </a:solidFill>
              <a:prstDash val="solid"/>
              <a:round/>
              <a:headEnd type="none" w="sm" len="sm"/>
              <a:tailEnd type="none" w="sm" len="sm"/>
            </a:ln>
          </a:left>
          <a:right>
            <a:ln w="9525" cap="flat" cmpd="sng">
              <a:solidFill>
                <a:schemeClr val="accent1"/>
              </a:solidFill>
              <a:prstDash val="solid"/>
              <a:round/>
              <a:headEnd type="none" w="sm" len="sm"/>
              <a:tailEnd type="none" w="sm" len="sm"/>
            </a:ln>
          </a:right>
          <a:top>
            <a:ln w="9525" cap="flat" cmpd="sng">
              <a:solidFill>
                <a:schemeClr val="accent1"/>
              </a:solidFill>
              <a:prstDash val="solid"/>
              <a:round/>
              <a:headEnd type="none" w="sm" len="sm"/>
              <a:tailEnd type="none" w="sm" len="sm"/>
            </a:ln>
          </a:top>
          <a:bottom>
            <a:ln w="9525" cap="flat" cmpd="sng">
              <a:solidFill>
                <a:schemeClr val="accent1"/>
              </a:solidFill>
              <a:prstDash val="solid"/>
              <a:round/>
              <a:headEnd type="none" w="sm" len="sm"/>
              <a:tailEnd type="none" w="sm" len="sm"/>
            </a:ln>
          </a:bottom>
          <a:insideH>
            <a:ln w="9525" cap="flat" cmpd="sng">
              <a:solidFill>
                <a:schemeClr val="accent1"/>
              </a:solidFill>
              <a:prstDash val="solid"/>
              <a:round/>
              <a:headEnd type="none" w="sm" len="sm"/>
              <a:tailEnd type="none" w="sm" len="sm"/>
            </a:ln>
          </a:insideH>
          <a:insideV>
            <a:ln w="9525" cap="flat" cmpd="sng">
              <a:solidFill>
                <a:srgbClr val="000000">
                  <a:alpha val="0"/>
                </a:srgbClr>
              </a:solidFill>
              <a:prstDash val="solid"/>
              <a:round/>
              <a:headEnd type="none" w="sm" len="sm"/>
              <a:tailEnd type="none" w="sm" len="sm"/>
            </a:ln>
          </a:insideV>
        </a:tcBdr>
      </a:tcStyle>
    </a:lastCol>
    <a:firstCol>
      <a:tcTxStyle b="on" i="off"/>
      <a:tcStyle>
        <a:tcBdr>
          <a:left>
            <a:ln w="9525" cap="flat" cmpd="sng">
              <a:solidFill>
                <a:schemeClr val="accent1"/>
              </a:solidFill>
              <a:prstDash val="solid"/>
              <a:round/>
              <a:headEnd type="none" w="sm" len="sm"/>
              <a:tailEnd type="none" w="sm" len="sm"/>
            </a:ln>
          </a:left>
          <a:right>
            <a:ln w="9525" cap="flat" cmpd="sng">
              <a:solidFill>
                <a:schemeClr val="accent1"/>
              </a:solidFill>
              <a:prstDash val="solid"/>
              <a:round/>
              <a:headEnd type="none" w="sm" len="sm"/>
              <a:tailEnd type="none" w="sm" len="sm"/>
            </a:ln>
          </a:right>
          <a:top>
            <a:ln w="9525" cap="flat" cmpd="sng">
              <a:solidFill>
                <a:schemeClr val="accent1"/>
              </a:solidFill>
              <a:prstDash val="solid"/>
              <a:round/>
              <a:headEnd type="none" w="sm" len="sm"/>
              <a:tailEnd type="none" w="sm" len="sm"/>
            </a:ln>
          </a:top>
          <a:bottom>
            <a:ln w="9525" cap="flat" cmpd="sng">
              <a:solidFill>
                <a:schemeClr val="accent1"/>
              </a:solidFill>
              <a:prstDash val="solid"/>
              <a:round/>
              <a:headEnd type="none" w="sm" len="sm"/>
              <a:tailEnd type="none" w="sm" len="sm"/>
            </a:ln>
          </a:bottom>
          <a:insideH>
            <a:ln w="9525" cap="flat" cmpd="sng">
              <a:solidFill>
                <a:schemeClr val="accent1"/>
              </a:solidFill>
              <a:prstDash val="solid"/>
              <a:round/>
              <a:headEnd type="none" w="sm" len="sm"/>
              <a:tailEnd type="none" w="sm" len="sm"/>
            </a:ln>
          </a:insideH>
          <a:insideV>
            <a:ln w="9525" cap="flat" cmpd="sng">
              <a:solidFill>
                <a:srgbClr val="000000">
                  <a:alpha val="0"/>
                </a:srgbClr>
              </a:solidFill>
              <a:prstDash val="solid"/>
              <a:round/>
              <a:headEnd type="none" w="sm" len="sm"/>
              <a:tailEnd type="none" w="sm" len="sm"/>
            </a:ln>
          </a:insideV>
        </a:tcBdr>
      </a:tcStyle>
    </a:firstCol>
    <a:lastRow>
      <a:tcTxStyle b="on" i="off"/>
      <a:tcStyle>
        <a:tcBdr>
          <a:left>
            <a:ln w="9525" cap="flat" cmpd="sng">
              <a:solidFill>
                <a:schemeClr val="accent1"/>
              </a:solidFill>
              <a:prstDash val="solid"/>
              <a:round/>
              <a:headEnd type="none" w="sm" len="sm"/>
              <a:tailEnd type="none" w="sm" len="sm"/>
            </a:ln>
          </a:left>
          <a:right>
            <a:ln w="9525" cap="flat" cmpd="sng">
              <a:solidFill>
                <a:schemeClr val="accent1"/>
              </a:solidFill>
              <a:prstDash val="solid"/>
              <a:round/>
              <a:headEnd type="none" w="sm" len="sm"/>
              <a:tailEnd type="none" w="sm" len="sm"/>
            </a:ln>
          </a:right>
          <a:top>
            <a:ln w="9525" cap="flat" cmpd="sng">
              <a:solidFill>
                <a:schemeClr val="accent1"/>
              </a:solidFill>
              <a:prstDash val="solid"/>
              <a:round/>
              <a:headEnd type="none" w="sm" len="sm"/>
              <a:tailEnd type="none" w="sm" len="sm"/>
            </a:ln>
          </a:top>
          <a:bottom>
            <a:ln w="9525" cap="flat" cmpd="sng">
              <a:solidFill>
                <a:schemeClr val="accent1"/>
              </a:solidFill>
              <a:prstDash val="solid"/>
              <a:round/>
              <a:headEnd type="none" w="sm" len="sm"/>
              <a:tailEnd type="none" w="sm" len="sm"/>
            </a:ln>
          </a:bottom>
          <a:insideH>
            <a:ln w="9525" cap="flat" cmpd="sng">
              <a:solidFill>
                <a:srgbClr val="000000">
                  <a:alpha val="0"/>
                </a:srgbClr>
              </a:solidFill>
              <a:prstDash val="solid"/>
              <a:round/>
              <a:headEnd type="none" w="sm" len="sm"/>
              <a:tailEnd type="none" w="sm" len="sm"/>
            </a:ln>
          </a:insideH>
          <a:insideV>
            <a:ln w="9525" cap="flat" cmpd="sng">
              <a:solidFill>
                <a:srgbClr val="000000">
                  <a:alpha val="0"/>
                </a:srgbClr>
              </a:solidFill>
              <a:prstDash val="solid"/>
              <a:round/>
              <a:headEnd type="none" w="sm" len="sm"/>
              <a:tailEnd type="none" w="sm" len="sm"/>
            </a:ln>
          </a:insideV>
        </a:tcBdr>
        <a:fill>
          <a:solidFill>
            <a:srgbClr val="FFFFFF">
              <a:alpha val="0"/>
            </a:srgbClr>
          </a:solidFill>
        </a:fill>
      </a:tcStyle>
    </a:lastRow>
    <a:seCell>
      <a:tcTxStyle/>
      <a:tcStyle>
        <a:tcBdr/>
      </a:tcStyle>
    </a:seCell>
    <a:swCell>
      <a:tcTxStyle/>
      <a:tcStyle>
        <a:tcBdr/>
      </a:tcStyle>
    </a:swCell>
    <a:firstRow>
      <a:tcTxStyle b="on" i="off">
        <a:font>
          <a:latin typeface="Calibri"/>
          <a:ea typeface="Calibri"/>
          <a:cs typeface="Calibri"/>
        </a:font>
        <a:schemeClr val="lt1"/>
      </a:tcTxStyle>
      <a:tcStyle>
        <a:tcBdr>
          <a:left>
            <a:ln w="9525" cap="flat" cmpd="sng">
              <a:solidFill>
                <a:schemeClr val="accent1"/>
              </a:solidFill>
              <a:prstDash val="solid"/>
              <a:round/>
              <a:headEnd type="none" w="sm" len="sm"/>
              <a:tailEnd type="none" w="sm" len="sm"/>
            </a:ln>
          </a:left>
          <a:right>
            <a:ln w="9525" cap="flat" cmpd="sng">
              <a:solidFill>
                <a:schemeClr val="accent1"/>
              </a:solidFill>
              <a:prstDash val="solid"/>
              <a:round/>
              <a:headEnd type="none" w="sm" len="sm"/>
              <a:tailEnd type="none" w="sm" len="sm"/>
            </a:ln>
          </a:right>
          <a:top>
            <a:ln w="9525" cap="flat" cmpd="sng">
              <a:solidFill>
                <a:schemeClr val="accent1"/>
              </a:solidFill>
              <a:prstDash val="solid"/>
              <a:round/>
              <a:headEnd type="none" w="sm" len="sm"/>
              <a:tailEnd type="none" w="sm" len="sm"/>
            </a:ln>
          </a:top>
          <a:bottom>
            <a:ln w="9525" cap="flat" cmpd="sng">
              <a:solidFill>
                <a:schemeClr val="lt1"/>
              </a:solidFill>
              <a:prstDash val="solid"/>
              <a:round/>
              <a:headEnd type="none" w="sm" len="sm"/>
              <a:tailEnd type="none" w="sm" len="sm"/>
            </a:ln>
          </a:bottom>
          <a:insideH>
            <a:ln w="9525" cap="flat" cmpd="sng">
              <a:solidFill>
                <a:srgbClr val="000000">
                  <a:alpha val="0"/>
                </a:srgbClr>
              </a:solidFill>
              <a:prstDash val="solid"/>
              <a:round/>
              <a:headEnd type="none" w="sm" len="sm"/>
              <a:tailEnd type="none" w="sm" len="sm"/>
            </a:ln>
          </a:insideH>
          <a:insideV>
            <a:ln w="9525" cap="flat" cmpd="sng">
              <a:solidFill>
                <a:srgbClr val="000000">
                  <a:alpha val="0"/>
                </a:srgbClr>
              </a:solidFill>
              <a:prstDash val="solid"/>
              <a:round/>
              <a:headEnd type="none" w="sm" len="sm"/>
              <a:tailEnd type="none" w="sm" len="sm"/>
            </a:ln>
          </a:insideV>
        </a:tcBdr>
        <a:fill>
          <a:solidFill>
            <a:schemeClr val="accent1"/>
          </a:solidFill>
        </a:fill>
      </a:tcStyle>
    </a:firstRow>
    <a:neCell>
      <a:tcTxStyle/>
      <a:tcStyle>
        <a:tcBdr/>
      </a:tcStyle>
    </a:neCell>
    <a:nwCell>
      <a:tcTxStyle/>
      <a:tcStyle>
        <a:tcBdr/>
      </a:tcStyle>
    </a:nwCell>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487" autoAdjust="0"/>
    <p:restoredTop sz="94660"/>
  </p:normalViewPr>
  <p:slideViewPr>
    <p:cSldViewPr snapToGrid="0">
      <p:cViewPr varScale="1">
        <p:scale>
          <a:sx n="71" d="100"/>
          <a:sy n="71" d="100"/>
        </p:scale>
        <p:origin x="96" y="276"/>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font" Target="fonts/font3.fntdata"/><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07" Type="http://customschemas.google.com/relationships/presentationmetadata" Target="metadata"/><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font" Target="fonts/font1.fntdata"/><Relationship Id="rId58" Type="http://schemas.openxmlformats.org/officeDocument/2006/relationships/font" Target="fonts/font6.fntdata"/><Relationship Id="rId110" Type="http://schemas.openxmlformats.org/officeDocument/2006/relationships/theme" Target="theme/theme1.xml"/><Relationship Id="rId5" Type="http://schemas.openxmlformats.org/officeDocument/2006/relationships/slide" Target="slides/slide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font" Target="fonts/font4.fntdata"/><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font" Target="fonts/font7.fntdata"/><Relationship Id="rId108"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font" Target="fonts/font2.fntdata"/><Relationship Id="rId11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font" Target="fonts/font5.fntdata"/><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notesMaster" Target="notesMasters/notesMaster1.xml"/><Relationship Id="rId60" Type="http://schemas.openxmlformats.org/officeDocument/2006/relationships/font" Target="fonts/font8.fntdata"/><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799" cy="458788"/>
          </a:xfrm>
          <a:prstGeom prst="rect">
            <a:avLst/>
          </a:prstGeom>
          <a:noFill/>
          <a:ln>
            <a:noFill/>
          </a:ln>
        </p:spPr>
        <p:txBody>
          <a:bodyPr spcFirstLastPara="1" wrap="square" lIns="91425" tIns="91425" rIns="91425" bIns="91425" anchor="t" anchorCtr="0">
            <a:noAutofit/>
          </a:bodyPr>
          <a:lstStyle>
            <a:lvl1pPr marR="0" lvl="0" algn="l" rtl="0">
              <a:lnSpc>
                <a:spcPct val="100000"/>
              </a:lnSpc>
              <a:spcBef>
                <a:spcPts val="0"/>
              </a:spcBef>
              <a:spcAft>
                <a:spcPts val="0"/>
              </a:spcAft>
              <a:buClr>
                <a:schemeClr val="dk1"/>
              </a:buClr>
              <a:buSzPts val="1200"/>
              <a:buFont typeface="Calibri"/>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2" y="0"/>
            <a:ext cx="2971799" cy="458788"/>
          </a:xfrm>
          <a:prstGeom prst="rect">
            <a:avLst/>
          </a:prstGeom>
          <a:noFill/>
          <a:ln>
            <a:noFill/>
          </a:ln>
        </p:spPr>
        <p:txBody>
          <a:bodyPr spcFirstLastPara="1" wrap="square" lIns="91425" tIns="91425" rIns="91425" bIns="91425" anchor="t" anchorCtr="0">
            <a:noAutofit/>
          </a:bodyPr>
          <a:lstStyle>
            <a:lvl1pPr marR="0" lvl="0" algn="r" rtl="0">
              <a:lnSpc>
                <a:spcPct val="100000"/>
              </a:lnSpc>
              <a:spcBef>
                <a:spcPts val="0"/>
              </a:spcBef>
              <a:spcAft>
                <a:spcPts val="0"/>
              </a:spcAft>
              <a:buClr>
                <a:schemeClr val="dk1"/>
              </a:buClr>
              <a:buSzPts val="1200"/>
              <a:buFont typeface="Calibri"/>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399" cy="3600450"/>
          </a:xfrm>
          <a:prstGeom prst="rect">
            <a:avLst/>
          </a:prstGeom>
          <a:noFill/>
          <a:ln>
            <a:noFill/>
          </a:ln>
        </p:spPr>
        <p:txBody>
          <a:bodyPr spcFirstLastPara="1" wrap="square" lIns="91425" tIns="91425" rIns="91425" bIns="91425" anchor="t" anchorCtr="0">
            <a:noAutofit/>
          </a:bodyPr>
          <a:lstStyle>
            <a:lvl1pPr marL="457200" marR="0" lvl="0" indent="-228600" algn="l" rtl="0">
              <a:spcBef>
                <a:spcPts val="0"/>
              </a:spcBef>
              <a:spcAft>
                <a:spcPts val="0"/>
              </a:spcAft>
              <a:buClr>
                <a:schemeClr val="dk1"/>
              </a:buClr>
              <a:buSzPts val="1200"/>
              <a:buFont typeface="Calibri"/>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Clr>
                <a:schemeClr val="dk1"/>
              </a:buClr>
              <a:buSzPts val="1200"/>
              <a:buFont typeface="Calibri"/>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Clr>
                <a:schemeClr val="dk1"/>
              </a:buClr>
              <a:buSzPts val="1200"/>
              <a:buFont typeface="Calibri"/>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Clr>
                <a:schemeClr val="dk1"/>
              </a:buClr>
              <a:buSzPts val="1200"/>
              <a:buFont typeface="Calibri"/>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Clr>
                <a:schemeClr val="dk1"/>
              </a:buClr>
              <a:buSzPts val="1200"/>
              <a:buFont typeface="Calibri"/>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Clr>
                <a:schemeClr val="dk1"/>
              </a:buClr>
              <a:buSzPts val="1200"/>
              <a:buFont typeface="Calibri"/>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Clr>
                <a:schemeClr val="dk1"/>
              </a:buClr>
              <a:buSzPts val="1200"/>
              <a:buFont typeface="Calibri"/>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Clr>
                <a:schemeClr val="dk1"/>
              </a:buClr>
              <a:buSzPts val="1200"/>
              <a:buFont typeface="Calibri"/>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Clr>
                <a:schemeClr val="dk1"/>
              </a:buClr>
              <a:buSzPts val="1200"/>
              <a:buFont typeface="Calibri"/>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799" cy="458785"/>
          </a:xfrm>
          <a:prstGeom prst="rect">
            <a:avLst/>
          </a:prstGeom>
          <a:noFill/>
          <a:ln>
            <a:noFill/>
          </a:ln>
        </p:spPr>
        <p:txBody>
          <a:bodyPr spcFirstLastPara="1" wrap="square" lIns="91425" tIns="91425" rIns="91425" bIns="91425" anchor="b" anchorCtr="0">
            <a:noAutofit/>
          </a:bodyPr>
          <a:lstStyle>
            <a:lvl1pPr marR="0" lvl="0" algn="l" rtl="0">
              <a:lnSpc>
                <a:spcPct val="100000"/>
              </a:lnSpc>
              <a:spcBef>
                <a:spcPts val="0"/>
              </a:spcBef>
              <a:spcAft>
                <a:spcPts val="0"/>
              </a:spcAft>
              <a:buClr>
                <a:schemeClr val="dk1"/>
              </a:buClr>
              <a:buSzPts val="1200"/>
              <a:buFont typeface="Calibri"/>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2" y="8685213"/>
            <a:ext cx="2971799" cy="458785"/>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chemeClr val="dk1"/>
              </a:buClr>
              <a:buSzPts val="300"/>
              <a:buFont typeface="Calibri"/>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
        <p:cNvGrpSpPr/>
        <p:nvPr/>
      </p:nvGrpSpPr>
      <p:grpSpPr>
        <a:xfrm>
          <a:off x="0" y="0"/>
          <a:ext cx="0" cy="0"/>
          <a:chOff x="0" y="0"/>
          <a:chExt cx="0" cy="0"/>
        </a:xfrm>
      </p:grpSpPr>
      <p:sp>
        <p:nvSpPr>
          <p:cNvPr id="60" name="Google Shape;60;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1" name="Google Shape;61;p1:notes"/>
          <p:cNvSpPr txBox="1">
            <a:spLocks noGrp="1"/>
          </p:cNvSpPr>
          <p:nvPr>
            <p:ph type="body" idx="1"/>
          </p:nvPr>
        </p:nvSpPr>
        <p:spPr>
          <a:xfrm>
            <a:off x="685800" y="4400550"/>
            <a:ext cx="5486399" cy="3600599"/>
          </a:xfrm>
          <a:prstGeom prst="rect">
            <a:avLst/>
          </a:prstGeom>
          <a:noFill/>
          <a:ln>
            <a:noFill/>
          </a:ln>
        </p:spPr>
        <p:txBody>
          <a:bodyPr spcFirstLastPara="1" wrap="square" lIns="91425" tIns="91425" rIns="91425" bIns="91425" anchor="t" anchorCtr="0">
            <a:noAutofit/>
          </a:bodyPr>
          <a:lstStyle/>
          <a:p>
            <a:pPr marL="0" marR="0" lvl="0" indent="0" algn="l" rtl="0">
              <a:spcBef>
                <a:spcPts val="0"/>
              </a:spcBef>
              <a:spcAft>
                <a:spcPts val="0"/>
              </a:spcAft>
              <a:buClr>
                <a:schemeClr val="dk1"/>
              </a:buClr>
              <a:buSzPts val="300"/>
              <a:buFont typeface="Calibri"/>
              <a:buNone/>
            </a:pPr>
            <a:r>
              <a:rPr lang="en-US" sz="1200" b="0" i="0" u="none" strike="noStrike" cap="none">
                <a:solidFill>
                  <a:schemeClr val="dk1"/>
                </a:solidFill>
                <a:latin typeface="Calibri"/>
                <a:ea typeface="Calibri"/>
                <a:cs typeface="Calibri"/>
                <a:sym typeface="Calibri"/>
              </a:rPr>
              <a:t>PS-PVR - Peer-Stakeholder Product Validation Review </a:t>
            </a:r>
            <a:endParaRPr sz="1200" b="0" i="0" u="none" strike="noStrike" cap="none">
              <a:solidFill>
                <a:schemeClr val="dk1"/>
              </a:solidFill>
              <a:latin typeface="Calibri"/>
              <a:ea typeface="Calibri"/>
              <a:cs typeface="Calibri"/>
              <a:sym typeface="Calibri"/>
            </a:endParaRPr>
          </a:p>
        </p:txBody>
      </p:sp>
      <p:sp>
        <p:nvSpPr>
          <p:cNvPr id="62" name="Google Shape;62;p1:notes"/>
          <p:cNvSpPr txBox="1">
            <a:spLocks noGrp="1"/>
          </p:cNvSpPr>
          <p:nvPr>
            <p:ph type="sldNum" idx="12"/>
          </p:nvPr>
        </p:nvSpPr>
        <p:spPr>
          <a:xfrm>
            <a:off x="3884612" y="8685213"/>
            <a:ext cx="2971799" cy="458699"/>
          </a:xfrm>
          <a:prstGeom prst="rect">
            <a:avLst/>
          </a:prstGeom>
          <a:noFill/>
          <a:ln>
            <a:noFill/>
          </a:ln>
        </p:spPr>
        <p:txBody>
          <a:bodyPr spcFirstLastPara="1" wrap="square" lIns="91425" tIns="45700" rIns="91425" bIns="45700" anchor="b" anchorCtr="0">
            <a:noAutofit/>
          </a:bodyPr>
          <a:lstStyle/>
          <a:p>
            <a:pPr marL="0" marR="0" lvl="0" indent="0" algn="l" rtl="0">
              <a:lnSpc>
                <a:spcPct val="100000"/>
              </a:lnSpc>
              <a:spcBef>
                <a:spcPts val="0"/>
              </a:spcBef>
              <a:spcAft>
                <a:spcPts val="0"/>
              </a:spcAft>
              <a:buClr>
                <a:srgbClr val="000000"/>
              </a:buClr>
              <a:buSzPts val="350"/>
              <a:buFont typeface="Arial"/>
              <a:buNone/>
            </a:pPr>
            <a:fld id="{00000000-1234-1234-1234-123412341234}" type="slidenum">
              <a:rPr lang="en-US" sz="1400" b="0" i="0" u="none" strike="noStrike" cap="none">
                <a:solidFill>
                  <a:srgbClr val="000000"/>
                </a:solidFill>
                <a:latin typeface="Arial"/>
                <a:ea typeface="Arial"/>
                <a:cs typeface="Arial"/>
                <a:sym typeface="Arial"/>
              </a:rPr>
              <a:t>1</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8"/>
        <p:cNvGrpSpPr/>
        <p:nvPr/>
      </p:nvGrpSpPr>
      <p:grpSpPr>
        <a:xfrm>
          <a:off x="0" y="0"/>
          <a:ext cx="0" cy="0"/>
          <a:chOff x="0" y="0"/>
          <a:chExt cx="0" cy="0"/>
        </a:xfrm>
      </p:grpSpPr>
      <p:sp>
        <p:nvSpPr>
          <p:cNvPr id="119" name="Google Shape;119;p10:notes"/>
          <p:cNvSpPr txBox="1">
            <a:spLocks noGrp="1"/>
          </p:cNvSpPr>
          <p:nvPr>
            <p:ph type="sldNum" idx="12"/>
          </p:nvPr>
        </p:nvSpPr>
        <p:spPr>
          <a:xfrm>
            <a:off x="3884612" y="8685213"/>
            <a:ext cx="2971799" cy="458785"/>
          </a:xfrm>
          <a:prstGeom prst="rect">
            <a:avLst/>
          </a:prstGeom>
          <a:noFill/>
          <a:ln>
            <a:noFill/>
          </a:ln>
        </p:spPr>
        <p:txBody>
          <a:bodyPr spcFirstLastPara="1" wrap="square" lIns="91425" tIns="45700" rIns="91425" bIns="45700" anchor="b" anchorCtr="0">
            <a:noAutofit/>
          </a:bodyPr>
          <a:lstStyle/>
          <a:p>
            <a:pPr marL="0" lvl="0" indent="0" algn="l" rtl="0">
              <a:lnSpc>
                <a:spcPct val="100000"/>
              </a:lnSpc>
              <a:spcBef>
                <a:spcPts val="0"/>
              </a:spcBef>
              <a:spcAft>
                <a:spcPts val="0"/>
              </a:spcAft>
              <a:buClr>
                <a:schemeClr val="dk1"/>
              </a:buClr>
              <a:buSzPts val="1000"/>
              <a:buFont typeface="Times New Roman"/>
              <a:buNone/>
            </a:pPr>
            <a:fld id="{00000000-1234-1234-1234-123412341234}" type="slidenum">
              <a:rPr lang="en-US" sz="1000" b="0" i="0" u="none" strike="noStrike" cap="none">
                <a:solidFill>
                  <a:schemeClr val="dk1"/>
                </a:solidFill>
                <a:latin typeface="Times New Roman"/>
                <a:ea typeface="Times New Roman"/>
                <a:cs typeface="Times New Roman"/>
                <a:sym typeface="Times New Roman"/>
              </a:rPr>
              <a:t>10</a:t>
            </a:fld>
            <a:endParaRPr sz="1000" b="0" i="0" u="none" strike="noStrike" cap="none">
              <a:solidFill>
                <a:schemeClr val="dk1"/>
              </a:solidFill>
              <a:latin typeface="Times New Roman"/>
              <a:ea typeface="Times New Roman"/>
              <a:cs typeface="Times New Roman"/>
              <a:sym typeface="Times New Roman"/>
            </a:endParaRPr>
          </a:p>
        </p:txBody>
      </p:sp>
      <p:sp>
        <p:nvSpPr>
          <p:cNvPr id="120" name="Google Shape;120;p10:notes"/>
          <p:cNvSpPr>
            <a:spLocks noGrp="1" noRot="1" noChangeAspect="1"/>
          </p:cNvSpPr>
          <p:nvPr>
            <p:ph type="sldImg" idx="2"/>
          </p:nvPr>
        </p:nvSpPr>
        <p:spPr>
          <a:xfrm>
            <a:off x="427038" y="692150"/>
            <a:ext cx="6157912" cy="3463925"/>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121" name="Google Shape;121;p10:notes"/>
          <p:cNvSpPr txBox="1">
            <a:spLocks noGrp="1"/>
          </p:cNvSpPr>
          <p:nvPr>
            <p:ph type="body" idx="1"/>
          </p:nvPr>
        </p:nvSpPr>
        <p:spPr>
          <a:xfrm>
            <a:off x="685800" y="4400550"/>
            <a:ext cx="5486399" cy="360045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SzPts val="1200"/>
              <a:buNone/>
            </a:pPr>
            <a:endParaRPr>
              <a:latin typeface="Times New Roman"/>
              <a:ea typeface="Times New Roman"/>
              <a:cs typeface="Times New Roman"/>
              <a:sym typeface="Times New Roman"/>
            </a:endParaRPr>
          </a:p>
        </p:txBody>
      </p:sp>
    </p:spTree>
    <p:extLst>
      <p:ext uri="{BB962C8B-B14F-4D97-AF65-F5344CB8AC3E}">
        <p14:creationId xmlns:p14="http://schemas.microsoft.com/office/powerpoint/2010/main" val="105458405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3"/>
        <p:cNvGrpSpPr/>
        <p:nvPr/>
      </p:nvGrpSpPr>
      <p:grpSpPr>
        <a:xfrm>
          <a:off x="0" y="0"/>
          <a:ext cx="0" cy="0"/>
          <a:chOff x="0" y="0"/>
          <a:chExt cx="0" cy="0"/>
        </a:xfrm>
      </p:grpSpPr>
      <p:sp>
        <p:nvSpPr>
          <p:cNvPr id="194" name="Google Shape;194;p13:notes"/>
          <p:cNvSpPr txBox="1">
            <a:spLocks noGrp="1"/>
          </p:cNvSpPr>
          <p:nvPr>
            <p:ph type="sldNum" idx="12"/>
          </p:nvPr>
        </p:nvSpPr>
        <p:spPr>
          <a:xfrm>
            <a:off x="3884612" y="8685213"/>
            <a:ext cx="2971799" cy="458785"/>
          </a:xfrm>
          <a:prstGeom prst="rect">
            <a:avLst/>
          </a:prstGeom>
          <a:noFill/>
          <a:ln>
            <a:noFill/>
          </a:ln>
        </p:spPr>
        <p:txBody>
          <a:bodyPr spcFirstLastPara="1" wrap="square" lIns="91425" tIns="45700" rIns="91425" bIns="45700" anchor="b" anchorCtr="0">
            <a:noAutofit/>
          </a:bodyPr>
          <a:lstStyle/>
          <a:p>
            <a:pPr marL="0" lvl="0" indent="0" algn="l" rtl="0">
              <a:lnSpc>
                <a:spcPct val="100000"/>
              </a:lnSpc>
              <a:spcBef>
                <a:spcPts val="0"/>
              </a:spcBef>
              <a:spcAft>
                <a:spcPts val="0"/>
              </a:spcAft>
              <a:buClr>
                <a:schemeClr val="dk1"/>
              </a:buClr>
              <a:buSzPts val="1000"/>
              <a:buFont typeface="Times New Roman"/>
              <a:buNone/>
            </a:pPr>
            <a:fld id="{00000000-1234-1234-1234-123412341234}" type="slidenum">
              <a:rPr lang="en-US" sz="1000" b="0" i="0" u="none" strike="noStrike" cap="none">
                <a:solidFill>
                  <a:schemeClr val="dk1"/>
                </a:solidFill>
                <a:latin typeface="Times New Roman"/>
                <a:ea typeface="Times New Roman"/>
                <a:cs typeface="Times New Roman"/>
                <a:sym typeface="Times New Roman"/>
              </a:rPr>
              <a:t>11</a:t>
            </a:fld>
            <a:endParaRPr sz="1000" b="0" i="0" u="none" strike="noStrike" cap="none">
              <a:solidFill>
                <a:schemeClr val="dk1"/>
              </a:solidFill>
              <a:latin typeface="Times New Roman"/>
              <a:ea typeface="Times New Roman"/>
              <a:cs typeface="Times New Roman"/>
              <a:sym typeface="Times New Roman"/>
            </a:endParaRPr>
          </a:p>
        </p:txBody>
      </p:sp>
      <p:sp>
        <p:nvSpPr>
          <p:cNvPr id="195" name="Google Shape;195;p13:notes"/>
          <p:cNvSpPr>
            <a:spLocks noGrp="1" noRot="1" noChangeAspect="1"/>
          </p:cNvSpPr>
          <p:nvPr>
            <p:ph type="sldImg" idx="2"/>
          </p:nvPr>
        </p:nvSpPr>
        <p:spPr>
          <a:xfrm>
            <a:off x="438150" y="700088"/>
            <a:ext cx="6130925" cy="3449637"/>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196" name="Google Shape;196;p13:notes"/>
          <p:cNvSpPr txBox="1">
            <a:spLocks noGrp="1"/>
          </p:cNvSpPr>
          <p:nvPr>
            <p:ph type="body" idx="1"/>
          </p:nvPr>
        </p:nvSpPr>
        <p:spPr>
          <a:xfrm>
            <a:off x="935038" y="4384675"/>
            <a:ext cx="5140325" cy="4159250"/>
          </a:xfrm>
          <a:prstGeom prst="rect">
            <a:avLst/>
          </a:prstGeom>
          <a:noFill/>
          <a:ln>
            <a:noFill/>
          </a:ln>
        </p:spPr>
        <p:txBody>
          <a:bodyPr spcFirstLastPara="1" wrap="square" lIns="91850" tIns="45925" rIns="91850" bIns="45925" anchor="t" anchorCtr="0">
            <a:noAutofit/>
          </a:bodyPr>
          <a:lstStyle/>
          <a:p>
            <a:pPr marL="0" lvl="0" indent="0" algn="l" rtl="0">
              <a:spcBef>
                <a:spcPts val="0"/>
              </a:spcBef>
              <a:spcAft>
                <a:spcPts val="0"/>
              </a:spcAft>
              <a:buSzPts val="1200"/>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3"/>
        <p:cNvGrpSpPr/>
        <p:nvPr/>
      </p:nvGrpSpPr>
      <p:grpSpPr>
        <a:xfrm>
          <a:off x="0" y="0"/>
          <a:ext cx="0" cy="0"/>
          <a:chOff x="0" y="0"/>
          <a:chExt cx="0" cy="0"/>
        </a:xfrm>
      </p:grpSpPr>
      <p:sp>
        <p:nvSpPr>
          <p:cNvPr id="614" name="Google Shape;614;gefc1fdaf91_0_11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15" name="Google Shape;615;gefc1fdaf91_0_117: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16" name="Google Shape;616;gefc1fdaf91_0_117: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12</a:t>
            </a:fld>
            <a:endParaRPr/>
          </a:p>
        </p:txBody>
      </p:sp>
    </p:spTree>
    <p:extLst>
      <p:ext uri="{BB962C8B-B14F-4D97-AF65-F5344CB8AC3E}">
        <p14:creationId xmlns:p14="http://schemas.microsoft.com/office/powerpoint/2010/main" val="386362432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2"/>
        <p:cNvGrpSpPr/>
        <p:nvPr/>
      </p:nvGrpSpPr>
      <p:grpSpPr>
        <a:xfrm>
          <a:off x="0" y="0"/>
          <a:ext cx="0" cy="0"/>
          <a:chOff x="0" y="0"/>
          <a:chExt cx="0" cy="0"/>
        </a:xfrm>
      </p:grpSpPr>
      <p:sp>
        <p:nvSpPr>
          <p:cNvPr id="643" name="Google Shape;643;gefc1fdaf91_0_14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44" name="Google Shape;644;gefc1fdaf91_0_145: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45" name="Google Shape;645;gefc1fdaf91_0_145: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13</a:t>
            </a:fld>
            <a:endParaRPr/>
          </a:p>
        </p:txBody>
      </p:sp>
    </p:spTree>
    <p:extLst>
      <p:ext uri="{BB962C8B-B14F-4D97-AF65-F5344CB8AC3E}">
        <p14:creationId xmlns:p14="http://schemas.microsoft.com/office/powerpoint/2010/main" val="235601839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2"/>
        <p:cNvGrpSpPr/>
        <p:nvPr/>
      </p:nvGrpSpPr>
      <p:grpSpPr>
        <a:xfrm>
          <a:off x="0" y="0"/>
          <a:ext cx="0" cy="0"/>
          <a:chOff x="0" y="0"/>
          <a:chExt cx="0" cy="0"/>
        </a:xfrm>
      </p:grpSpPr>
      <p:sp>
        <p:nvSpPr>
          <p:cNvPr id="643" name="Google Shape;643;gefc1fdaf91_0_14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44" name="Google Shape;644;gefc1fdaf91_0_145: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45" name="Google Shape;645;gefc1fdaf91_0_145: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14</a:t>
            </a:fld>
            <a:endParaRPr/>
          </a:p>
        </p:txBody>
      </p:sp>
    </p:spTree>
    <p:extLst>
      <p:ext uri="{BB962C8B-B14F-4D97-AF65-F5344CB8AC3E}">
        <p14:creationId xmlns:p14="http://schemas.microsoft.com/office/powerpoint/2010/main" val="329065521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2"/>
        <p:cNvGrpSpPr/>
        <p:nvPr/>
      </p:nvGrpSpPr>
      <p:grpSpPr>
        <a:xfrm>
          <a:off x="0" y="0"/>
          <a:ext cx="0" cy="0"/>
          <a:chOff x="0" y="0"/>
          <a:chExt cx="0" cy="0"/>
        </a:xfrm>
      </p:grpSpPr>
      <p:sp>
        <p:nvSpPr>
          <p:cNvPr id="643" name="Google Shape;643;gefc1fdaf91_0_14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44" name="Google Shape;644;gefc1fdaf91_0_145: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45" name="Google Shape;645;gefc1fdaf91_0_145: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15</a:t>
            </a:fld>
            <a:endParaRPr/>
          </a:p>
        </p:txBody>
      </p:sp>
    </p:spTree>
    <p:extLst>
      <p:ext uri="{BB962C8B-B14F-4D97-AF65-F5344CB8AC3E}">
        <p14:creationId xmlns:p14="http://schemas.microsoft.com/office/powerpoint/2010/main" val="216527390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0"/>
        <p:cNvGrpSpPr/>
        <p:nvPr/>
      </p:nvGrpSpPr>
      <p:grpSpPr>
        <a:xfrm>
          <a:off x="0" y="0"/>
          <a:ext cx="0" cy="0"/>
          <a:chOff x="0" y="0"/>
          <a:chExt cx="0" cy="0"/>
        </a:xfrm>
      </p:grpSpPr>
      <p:sp>
        <p:nvSpPr>
          <p:cNvPr id="261" name="Google Shape;261;p1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62" name="Google Shape;262;p17:notes"/>
          <p:cNvSpPr txBox="1">
            <a:spLocks noGrp="1"/>
          </p:cNvSpPr>
          <p:nvPr>
            <p:ph type="body" idx="1"/>
          </p:nvPr>
        </p:nvSpPr>
        <p:spPr>
          <a:xfrm>
            <a:off x="685800" y="4400550"/>
            <a:ext cx="5486399" cy="3600450"/>
          </a:xfrm>
          <a:prstGeom prst="rect">
            <a:avLst/>
          </a:prstGeom>
          <a:noFill/>
          <a:ln>
            <a:noFill/>
          </a:ln>
        </p:spPr>
        <p:txBody>
          <a:bodyPr spcFirstLastPara="1" wrap="square" lIns="91425" tIns="91425" rIns="91425" bIns="91425" anchor="t" anchorCtr="0">
            <a:noAutofit/>
          </a:bodyPr>
          <a:lstStyle/>
          <a:p>
            <a:pPr marL="0" marR="0" lvl="0" indent="0" algn="l" rtl="0">
              <a:spcBef>
                <a:spcPts val="0"/>
              </a:spcBef>
              <a:spcAft>
                <a:spcPts val="0"/>
              </a:spcAft>
              <a:buClr>
                <a:schemeClr val="dk1"/>
              </a:buClr>
              <a:buSzPts val="1200"/>
              <a:buFont typeface="Calibri"/>
              <a:buNone/>
            </a:pPr>
            <a:endParaRPr/>
          </a:p>
        </p:txBody>
      </p:sp>
      <p:sp>
        <p:nvSpPr>
          <p:cNvPr id="263" name="Google Shape;263;p17:notes"/>
          <p:cNvSpPr txBox="1">
            <a:spLocks noGrp="1"/>
          </p:cNvSpPr>
          <p:nvPr>
            <p:ph type="sldNum" idx="12"/>
          </p:nvPr>
        </p:nvSpPr>
        <p:spPr>
          <a:xfrm>
            <a:off x="3884612" y="8685213"/>
            <a:ext cx="2971799" cy="458785"/>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chemeClr val="dk1"/>
              </a:buClr>
              <a:buSzPts val="300"/>
              <a:buFont typeface="Calibri"/>
              <a:buNone/>
            </a:pPr>
            <a:fld id="{00000000-1234-1234-1234-123412341234}" type="slidenum">
              <a:rPr lang="en-US" sz="1200" b="0" i="0" u="none" strike="noStrike" cap="none">
                <a:solidFill>
                  <a:schemeClr val="dk1"/>
                </a:solidFill>
                <a:latin typeface="Calibri"/>
                <a:ea typeface="Calibri"/>
                <a:cs typeface="Calibri"/>
                <a:sym typeface="Calibri"/>
              </a:rPr>
              <a:t>16</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7"/>
        <p:cNvGrpSpPr/>
        <p:nvPr/>
      </p:nvGrpSpPr>
      <p:grpSpPr>
        <a:xfrm>
          <a:off x="0" y="0"/>
          <a:ext cx="0" cy="0"/>
          <a:chOff x="0" y="0"/>
          <a:chExt cx="0" cy="0"/>
        </a:xfrm>
      </p:grpSpPr>
      <p:sp>
        <p:nvSpPr>
          <p:cNvPr id="268" name="Google Shape;268;p1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69" name="Google Shape;269;p18:notes"/>
          <p:cNvSpPr txBox="1">
            <a:spLocks noGrp="1"/>
          </p:cNvSpPr>
          <p:nvPr>
            <p:ph type="body" idx="1"/>
          </p:nvPr>
        </p:nvSpPr>
        <p:spPr>
          <a:xfrm>
            <a:off x="685800" y="4400550"/>
            <a:ext cx="5486399" cy="3600450"/>
          </a:xfrm>
          <a:prstGeom prst="rect">
            <a:avLst/>
          </a:prstGeom>
          <a:noFill/>
          <a:ln>
            <a:noFill/>
          </a:ln>
        </p:spPr>
        <p:txBody>
          <a:bodyPr spcFirstLastPara="1" wrap="square" lIns="91425" tIns="91425" rIns="91425" bIns="91425" anchor="t" anchorCtr="0">
            <a:noAutofit/>
          </a:bodyPr>
          <a:lstStyle/>
          <a:p>
            <a:pPr marL="0" marR="0" lvl="0" indent="0" algn="l" rtl="0">
              <a:spcBef>
                <a:spcPts val="0"/>
              </a:spcBef>
              <a:spcAft>
                <a:spcPts val="0"/>
              </a:spcAft>
              <a:buClr>
                <a:schemeClr val="dk1"/>
              </a:buClr>
              <a:buSzPts val="1200"/>
              <a:buFont typeface="Calibri"/>
              <a:buNone/>
            </a:pPr>
            <a:r>
              <a:rPr lang="en-US"/>
              <a:t>NDSI - Normalized Difference Snow Index</a:t>
            </a:r>
            <a:endParaRPr/>
          </a:p>
        </p:txBody>
      </p:sp>
      <p:sp>
        <p:nvSpPr>
          <p:cNvPr id="270" name="Google Shape;270;p18:notes"/>
          <p:cNvSpPr txBox="1">
            <a:spLocks noGrp="1"/>
          </p:cNvSpPr>
          <p:nvPr>
            <p:ph type="sldNum" idx="12"/>
          </p:nvPr>
        </p:nvSpPr>
        <p:spPr>
          <a:xfrm>
            <a:off x="3884612" y="8685213"/>
            <a:ext cx="2971799" cy="458785"/>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chemeClr val="dk1"/>
              </a:buClr>
              <a:buSzPts val="300"/>
              <a:buFont typeface="Calibri"/>
              <a:buNone/>
            </a:pPr>
            <a:fld id="{00000000-1234-1234-1234-123412341234}" type="slidenum">
              <a:rPr lang="en-US" sz="1200" b="0" i="0" u="none" strike="noStrike" cap="none">
                <a:solidFill>
                  <a:schemeClr val="dk1"/>
                </a:solidFill>
                <a:latin typeface="Calibri"/>
                <a:ea typeface="Calibri"/>
                <a:cs typeface="Calibri"/>
                <a:sym typeface="Calibri"/>
              </a:rPr>
              <a:t>17</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5"/>
        <p:cNvGrpSpPr/>
        <p:nvPr/>
      </p:nvGrpSpPr>
      <p:grpSpPr>
        <a:xfrm>
          <a:off x="0" y="0"/>
          <a:ext cx="0" cy="0"/>
          <a:chOff x="0" y="0"/>
          <a:chExt cx="0" cy="0"/>
        </a:xfrm>
      </p:grpSpPr>
      <p:sp>
        <p:nvSpPr>
          <p:cNvPr id="276" name="Google Shape;276;p1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77" name="Google Shape;277;p19:notes"/>
          <p:cNvSpPr txBox="1">
            <a:spLocks noGrp="1"/>
          </p:cNvSpPr>
          <p:nvPr>
            <p:ph type="body" idx="1"/>
          </p:nvPr>
        </p:nvSpPr>
        <p:spPr>
          <a:xfrm>
            <a:off x="685800" y="4400550"/>
            <a:ext cx="5486399" cy="3600599"/>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300"/>
              <a:buFont typeface="Calibri"/>
              <a:buNone/>
            </a:pPr>
            <a:r>
              <a:rPr lang="en-US"/>
              <a:t>RIMP - Readiness, Implementation, and Management Plan</a:t>
            </a:r>
            <a:endParaRPr sz="1200" b="0" i="0" u="none" strike="noStrike" cap="none">
              <a:solidFill>
                <a:schemeClr val="dk1"/>
              </a:solidFill>
              <a:latin typeface="Calibri"/>
              <a:ea typeface="Calibri"/>
              <a:cs typeface="Calibri"/>
              <a:sym typeface="Calibri"/>
            </a:endParaRPr>
          </a:p>
        </p:txBody>
      </p:sp>
      <p:sp>
        <p:nvSpPr>
          <p:cNvPr id="278" name="Google Shape;278;p19:notes"/>
          <p:cNvSpPr txBox="1">
            <a:spLocks noGrp="1"/>
          </p:cNvSpPr>
          <p:nvPr>
            <p:ph type="sldNum" idx="12"/>
          </p:nvPr>
        </p:nvSpPr>
        <p:spPr>
          <a:xfrm>
            <a:off x="3884612" y="8685213"/>
            <a:ext cx="2971799" cy="458699"/>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300"/>
              <a:buFont typeface="Calibri"/>
              <a:buNone/>
            </a:pPr>
            <a:fld id="{00000000-1234-1234-1234-123412341234}" type="slidenum">
              <a:rPr lang="en-US" sz="1200" b="0" i="0" u="none" strike="noStrike" cap="none">
                <a:solidFill>
                  <a:srgbClr val="000000"/>
                </a:solidFill>
                <a:latin typeface="Calibri"/>
                <a:ea typeface="Calibri"/>
                <a:cs typeface="Calibri"/>
                <a:sym typeface="Calibri"/>
              </a:rPr>
              <a:t>18</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0"/>
        <p:cNvGrpSpPr/>
        <p:nvPr/>
      </p:nvGrpSpPr>
      <p:grpSpPr>
        <a:xfrm>
          <a:off x="0" y="0"/>
          <a:ext cx="0" cy="0"/>
          <a:chOff x="0" y="0"/>
          <a:chExt cx="0" cy="0"/>
        </a:xfrm>
      </p:grpSpPr>
      <p:sp>
        <p:nvSpPr>
          <p:cNvPr id="301" name="Google Shape;301;p2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02" name="Google Shape;302;p22:notes"/>
          <p:cNvSpPr txBox="1">
            <a:spLocks noGrp="1"/>
          </p:cNvSpPr>
          <p:nvPr>
            <p:ph type="body" idx="1"/>
          </p:nvPr>
        </p:nvSpPr>
        <p:spPr>
          <a:xfrm>
            <a:off x="685800" y="4400550"/>
            <a:ext cx="5486400" cy="3600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SzPts val="1200"/>
              <a:buNone/>
            </a:pPr>
            <a:endParaRPr/>
          </a:p>
        </p:txBody>
      </p:sp>
      <p:sp>
        <p:nvSpPr>
          <p:cNvPr id="303" name="Google Shape;303;p22:notes"/>
          <p:cNvSpPr txBox="1">
            <a:spLocks noGrp="1"/>
          </p:cNvSpPr>
          <p:nvPr>
            <p:ph type="sldNum" idx="12"/>
          </p:nvPr>
        </p:nvSpPr>
        <p:spPr>
          <a:xfrm>
            <a:off x="3884612" y="8685213"/>
            <a:ext cx="2971800" cy="458700"/>
          </a:xfrm>
          <a:prstGeom prst="rect">
            <a:avLst/>
          </a:prstGeom>
          <a:noFill/>
          <a:ln>
            <a:noFill/>
          </a:ln>
        </p:spPr>
        <p:txBody>
          <a:bodyPr spcFirstLastPara="1" wrap="square" lIns="91425" tIns="45700" rIns="91425" bIns="45700" anchor="b" anchorCtr="0">
            <a:noAutofit/>
          </a:bodyPr>
          <a:lstStyle/>
          <a:p>
            <a:pPr marL="0" marR="0" lvl="0" indent="0" algn="l" rtl="0">
              <a:lnSpc>
                <a:spcPct val="100000"/>
              </a:lnSpc>
              <a:spcBef>
                <a:spcPts val="0"/>
              </a:spcBef>
              <a:spcAft>
                <a:spcPts val="0"/>
              </a:spcAft>
              <a:buClr>
                <a:srgbClr val="000000"/>
              </a:buClr>
              <a:buSzPts val="350"/>
              <a:buFont typeface="Arial"/>
              <a:buNone/>
            </a:pPr>
            <a:fld id="{00000000-1234-1234-1234-123412341234}" type="slidenum">
              <a:rPr lang="en-US" sz="1400" b="0" i="0" u="none" strike="noStrike" cap="none">
                <a:solidFill>
                  <a:srgbClr val="000000"/>
                </a:solidFill>
                <a:latin typeface="Arial"/>
                <a:ea typeface="Arial"/>
                <a:cs typeface="Arial"/>
                <a:sym typeface="Arial"/>
              </a:rPr>
              <a:t>19</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
        <p:cNvGrpSpPr/>
        <p:nvPr/>
      </p:nvGrpSpPr>
      <p:grpSpPr>
        <a:xfrm>
          <a:off x="0" y="0"/>
          <a:ext cx="0" cy="0"/>
          <a:chOff x="0" y="0"/>
          <a:chExt cx="0" cy="0"/>
        </a:xfrm>
      </p:grpSpPr>
      <p:sp>
        <p:nvSpPr>
          <p:cNvPr id="72" name="Google Shape;72;p2:notes"/>
          <p:cNvSpPr txBox="1">
            <a:spLocks noGrp="1"/>
          </p:cNvSpPr>
          <p:nvPr>
            <p:ph type="body" idx="1"/>
          </p:nvPr>
        </p:nvSpPr>
        <p:spPr>
          <a:xfrm>
            <a:off x="685800" y="4400550"/>
            <a:ext cx="5486399" cy="360045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73" name="Google Shape;73;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0"/>
        <p:cNvGrpSpPr/>
        <p:nvPr/>
      </p:nvGrpSpPr>
      <p:grpSpPr>
        <a:xfrm>
          <a:off x="0" y="0"/>
          <a:ext cx="0" cy="0"/>
          <a:chOff x="0" y="0"/>
          <a:chExt cx="0" cy="0"/>
        </a:xfrm>
      </p:grpSpPr>
      <p:sp>
        <p:nvSpPr>
          <p:cNvPr id="301" name="Google Shape;301;p2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02" name="Google Shape;302;p22:notes"/>
          <p:cNvSpPr txBox="1">
            <a:spLocks noGrp="1"/>
          </p:cNvSpPr>
          <p:nvPr>
            <p:ph type="body" idx="1"/>
          </p:nvPr>
        </p:nvSpPr>
        <p:spPr>
          <a:xfrm>
            <a:off x="685800" y="4400550"/>
            <a:ext cx="5486400" cy="3600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SzPts val="1200"/>
              <a:buNone/>
            </a:pPr>
            <a:endParaRPr/>
          </a:p>
        </p:txBody>
      </p:sp>
      <p:sp>
        <p:nvSpPr>
          <p:cNvPr id="303" name="Google Shape;303;p22:notes"/>
          <p:cNvSpPr txBox="1">
            <a:spLocks noGrp="1"/>
          </p:cNvSpPr>
          <p:nvPr>
            <p:ph type="sldNum" idx="12"/>
          </p:nvPr>
        </p:nvSpPr>
        <p:spPr>
          <a:xfrm>
            <a:off x="3884612" y="8685213"/>
            <a:ext cx="2971800" cy="458700"/>
          </a:xfrm>
          <a:prstGeom prst="rect">
            <a:avLst/>
          </a:prstGeom>
          <a:noFill/>
          <a:ln>
            <a:noFill/>
          </a:ln>
        </p:spPr>
        <p:txBody>
          <a:bodyPr spcFirstLastPara="1" wrap="square" lIns="91425" tIns="45700" rIns="91425" bIns="45700" anchor="b" anchorCtr="0">
            <a:noAutofit/>
          </a:bodyPr>
          <a:lstStyle/>
          <a:p>
            <a:pPr marL="0" marR="0" lvl="0" indent="0" algn="l" rtl="0">
              <a:lnSpc>
                <a:spcPct val="100000"/>
              </a:lnSpc>
              <a:spcBef>
                <a:spcPts val="0"/>
              </a:spcBef>
              <a:spcAft>
                <a:spcPts val="0"/>
              </a:spcAft>
              <a:buClr>
                <a:srgbClr val="000000"/>
              </a:buClr>
              <a:buSzPts val="350"/>
              <a:buFont typeface="Arial"/>
              <a:buNone/>
            </a:pPr>
            <a:fld id="{00000000-1234-1234-1234-123412341234}" type="slidenum">
              <a:rPr lang="en-US" sz="1400" b="0" i="0" u="none" strike="noStrike" cap="none">
                <a:solidFill>
                  <a:srgbClr val="000000"/>
                </a:solidFill>
                <a:latin typeface="Arial"/>
                <a:ea typeface="Arial"/>
                <a:cs typeface="Arial"/>
                <a:sym typeface="Arial"/>
              </a:rPr>
              <a:t>20</a:t>
            </a:fld>
            <a:endParaRPr sz="1400" b="0" i="0" u="none" strike="noStrike" cap="none">
              <a:solidFill>
                <a:srgbClr val="000000"/>
              </a:solidFill>
              <a:latin typeface="Arial"/>
              <a:ea typeface="Arial"/>
              <a:cs typeface="Arial"/>
              <a:sym typeface="Arial"/>
            </a:endParaRPr>
          </a:p>
        </p:txBody>
      </p:sp>
    </p:spTree>
    <p:extLst>
      <p:ext uri="{BB962C8B-B14F-4D97-AF65-F5344CB8AC3E}">
        <p14:creationId xmlns:p14="http://schemas.microsoft.com/office/powerpoint/2010/main" val="114170452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6"/>
        <p:cNvGrpSpPr/>
        <p:nvPr/>
      </p:nvGrpSpPr>
      <p:grpSpPr>
        <a:xfrm>
          <a:off x="0" y="0"/>
          <a:ext cx="0" cy="0"/>
          <a:chOff x="0" y="0"/>
          <a:chExt cx="0" cy="0"/>
        </a:xfrm>
      </p:grpSpPr>
      <p:sp>
        <p:nvSpPr>
          <p:cNvPr id="317" name="Google Shape;317;p2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SzPts val="1200"/>
              <a:buNone/>
            </a:pPr>
            <a:endParaRPr/>
          </a:p>
        </p:txBody>
      </p:sp>
      <p:sp>
        <p:nvSpPr>
          <p:cNvPr id="318" name="Google Shape;318;p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6"/>
        <p:cNvGrpSpPr/>
        <p:nvPr/>
      </p:nvGrpSpPr>
      <p:grpSpPr>
        <a:xfrm>
          <a:off x="0" y="0"/>
          <a:ext cx="0" cy="0"/>
          <a:chOff x="0" y="0"/>
          <a:chExt cx="0" cy="0"/>
        </a:xfrm>
      </p:grpSpPr>
      <p:sp>
        <p:nvSpPr>
          <p:cNvPr id="317" name="Google Shape;317;p2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SzPts val="1200"/>
              <a:buNone/>
            </a:pPr>
            <a:endParaRPr/>
          </a:p>
        </p:txBody>
      </p:sp>
      <p:sp>
        <p:nvSpPr>
          <p:cNvPr id="318" name="Google Shape;318;p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55925297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2"/>
        <p:cNvGrpSpPr/>
        <p:nvPr/>
      </p:nvGrpSpPr>
      <p:grpSpPr>
        <a:xfrm>
          <a:off x="0" y="0"/>
          <a:ext cx="0" cy="0"/>
          <a:chOff x="0" y="0"/>
          <a:chExt cx="0" cy="0"/>
        </a:xfrm>
      </p:grpSpPr>
      <p:sp>
        <p:nvSpPr>
          <p:cNvPr id="333" name="Google Shape;333;p3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SzPts val="1200"/>
              <a:buNone/>
            </a:pPr>
            <a:endParaRPr/>
          </a:p>
        </p:txBody>
      </p:sp>
      <p:sp>
        <p:nvSpPr>
          <p:cNvPr id="334" name="Google Shape;334;p3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1"/>
        <p:cNvGrpSpPr/>
        <p:nvPr/>
      </p:nvGrpSpPr>
      <p:grpSpPr>
        <a:xfrm>
          <a:off x="0" y="0"/>
          <a:ext cx="0" cy="0"/>
          <a:chOff x="0" y="0"/>
          <a:chExt cx="0" cy="0"/>
        </a:xfrm>
      </p:grpSpPr>
      <p:sp>
        <p:nvSpPr>
          <p:cNvPr id="342" name="Google Shape;342;p2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43" name="Google Shape;343;p25:notes"/>
          <p:cNvSpPr txBox="1">
            <a:spLocks noGrp="1"/>
          </p:cNvSpPr>
          <p:nvPr>
            <p:ph type="body" idx="1"/>
          </p:nvPr>
        </p:nvSpPr>
        <p:spPr>
          <a:xfrm>
            <a:off x="685800" y="4400550"/>
            <a:ext cx="5486399" cy="3600450"/>
          </a:xfrm>
          <a:prstGeom prst="rect">
            <a:avLst/>
          </a:prstGeom>
          <a:noFill/>
          <a:ln>
            <a:noFill/>
          </a:ln>
        </p:spPr>
        <p:txBody>
          <a:bodyPr spcFirstLastPara="1" wrap="square" lIns="91425" tIns="91425" rIns="91425" bIns="91425" anchor="t" anchorCtr="0">
            <a:normAutofit/>
          </a:bodyPr>
          <a:lstStyle/>
          <a:p>
            <a:pPr marL="0" marR="0" lvl="0" indent="0" algn="l" rtl="0">
              <a:spcBef>
                <a:spcPts val="0"/>
              </a:spcBef>
              <a:spcAft>
                <a:spcPts val="0"/>
              </a:spcAft>
              <a:buClr>
                <a:schemeClr val="dk1"/>
              </a:buClr>
              <a:buSzPts val="1200"/>
              <a:buFont typeface="Calibri"/>
              <a:buNone/>
            </a:pPr>
            <a:endParaRPr/>
          </a:p>
        </p:txBody>
      </p:sp>
      <p:sp>
        <p:nvSpPr>
          <p:cNvPr id="344" name="Google Shape;344;p25:notes"/>
          <p:cNvSpPr txBox="1">
            <a:spLocks noGrp="1"/>
          </p:cNvSpPr>
          <p:nvPr>
            <p:ph type="sldNum" idx="12"/>
          </p:nvPr>
        </p:nvSpPr>
        <p:spPr>
          <a:xfrm>
            <a:off x="3884612" y="8685213"/>
            <a:ext cx="2971799" cy="458785"/>
          </a:xfrm>
          <a:prstGeom prst="rect">
            <a:avLst/>
          </a:prstGeom>
          <a:noFill/>
          <a:ln>
            <a:noFill/>
          </a:ln>
        </p:spPr>
        <p:txBody>
          <a:bodyPr spcFirstLastPara="1" wrap="square" lIns="91425" tIns="45700" rIns="91425" bIns="45700" anchor="b" anchorCtr="0">
            <a:noAutofit/>
          </a:bodyPr>
          <a:lstStyle/>
          <a:p>
            <a:pPr marL="0" marR="0" lvl="0" indent="0" algn="l" rtl="0">
              <a:lnSpc>
                <a:spcPct val="100000"/>
              </a:lnSpc>
              <a:spcBef>
                <a:spcPts val="0"/>
              </a:spcBef>
              <a:spcAft>
                <a:spcPts val="0"/>
              </a:spcAft>
              <a:buClr>
                <a:srgbClr val="000000"/>
              </a:buClr>
              <a:buSzPts val="1400"/>
              <a:buFont typeface="Arial"/>
              <a:buNone/>
            </a:pPr>
            <a:fld id="{00000000-1234-1234-1234-123412341234}" type="slidenum">
              <a:rPr lang="en-US" sz="1400" b="0" i="0" u="none" strike="noStrike" cap="none">
                <a:solidFill>
                  <a:srgbClr val="000000"/>
                </a:solidFill>
                <a:latin typeface="Arial"/>
                <a:ea typeface="Arial"/>
                <a:cs typeface="Arial"/>
                <a:sym typeface="Arial"/>
              </a:rPr>
              <a:t>24</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2"/>
        <p:cNvGrpSpPr/>
        <p:nvPr/>
      </p:nvGrpSpPr>
      <p:grpSpPr>
        <a:xfrm>
          <a:off x="0" y="0"/>
          <a:ext cx="0" cy="0"/>
          <a:chOff x="0" y="0"/>
          <a:chExt cx="0" cy="0"/>
        </a:xfrm>
      </p:grpSpPr>
      <p:sp>
        <p:nvSpPr>
          <p:cNvPr id="353" name="Google Shape;353;p2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54" name="Google Shape;354;p26:notes"/>
          <p:cNvSpPr txBox="1">
            <a:spLocks noGrp="1"/>
          </p:cNvSpPr>
          <p:nvPr>
            <p:ph type="body" idx="1"/>
          </p:nvPr>
        </p:nvSpPr>
        <p:spPr>
          <a:xfrm>
            <a:off x="685800" y="4400550"/>
            <a:ext cx="5486399" cy="3600450"/>
          </a:xfrm>
          <a:prstGeom prst="rect">
            <a:avLst/>
          </a:prstGeom>
          <a:noFill/>
          <a:ln>
            <a:noFill/>
          </a:ln>
        </p:spPr>
        <p:txBody>
          <a:bodyPr spcFirstLastPara="1" wrap="square" lIns="91425" tIns="91425" rIns="91425" bIns="91425" anchor="t" anchorCtr="0">
            <a:noAutofit/>
          </a:bodyPr>
          <a:lstStyle/>
          <a:p>
            <a:pPr marL="0" marR="0" lvl="0" indent="0" algn="l" rtl="0">
              <a:spcBef>
                <a:spcPts val="0"/>
              </a:spcBef>
              <a:spcAft>
                <a:spcPts val="0"/>
              </a:spcAft>
              <a:buClr>
                <a:schemeClr val="dk1"/>
              </a:buClr>
              <a:buSzPts val="1200"/>
              <a:buFont typeface="Calibri"/>
              <a:buNone/>
            </a:pPr>
            <a:endParaRPr/>
          </a:p>
        </p:txBody>
      </p:sp>
      <p:sp>
        <p:nvSpPr>
          <p:cNvPr id="355" name="Google Shape;355;p26:notes"/>
          <p:cNvSpPr txBox="1">
            <a:spLocks noGrp="1"/>
          </p:cNvSpPr>
          <p:nvPr>
            <p:ph type="sldNum" idx="12"/>
          </p:nvPr>
        </p:nvSpPr>
        <p:spPr>
          <a:xfrm>
            <a:off x="3884612" y="8685213"/>
            <a:ext cx="2971799" cy="458785"/>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chemeClr val="dk1"/>
              </a:buClr>
              <a:buSzPts val="300"/>
              <a:buFont typeface="Calibri"/>
              <a:buNone/>
            </a:pPr>
            <a:fld id="{00000000-1234-1234-1234-123412341234}" type="slidenum">
              <a:rPr lang="en-US" sz="1200" b="0" i="0" u="none" strike="noStrike" cap="none">
                <a:solidFill>
                  <a:schemeClr val="dk1"/>
                </a:solidFill>
                <a:latin typeface="Calibri"/>
                <a:ea typeface="Calibri"/>
                <a:cs typeface="Calibri"/>
                <a:sym typeface="Calibri"/>
              </a:rPr>
              <a:t>25</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9"/>
        <p:cNvGrpSpPr/>
        <p:nvPr/>
      </p:nvGrpSpPr>
      <p:grpSpPr>
        <a:xfrm>
          <a:off x="0" y="0"/>
          <a:ext cx="0" cy="0"/>
          <a:chOff x="0" y="0"/>
          <a:chExt cx="0" cy="0"/>
        </a:xfrm>
      </p:grpSpPr>
      <p:sp>
        <p:nvSpPr>
          <p:cNvPr id="360" name="Google Shape;360;gf5017fcb9b_1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61" name="Google Shape;361;gf5017fcb9b_1_0: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62" name="Google Shape;362;gf5017fcb9b_1_0:notes"/>
          <p:cNvSpPr txBox="1">
            <a:spLocks noGrp="1"/>
          </p:cNvSpPr>
          <p:nvPr>
            <p:ph type="sldNum" idx="12"/>
          </p:nvPr>
        </p:nvSpPr>
        <p:spPr>
          <a:xfrm>
            <a:off x="3884612"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chemeClr val="dk1"/>
              </a:buClr>
              <a:buSzPts val="300"/>
              <a:buFont typeface="Calibri"/>
              <a:buNone/>
            </a:pPr>
            <a:fld id="{00000000-1234-1234-1234-123412341234}" type="slidenum">
              <a:rPr lang="en-US"/>
              <a:t>26</a:t>
            </a:fld>
            <a:endParaRPr/>
          </a:p>
        </p:txBody>
      </p:sp>
    </p:spTree>
    <p:extLst>
      <p:ext uri="{BB962C8B-B14F-4D97-AF65-F5344CB8AC3E}">
        <p14:creationId xmlns:p14="http://schemas.microsoft.com/office/powerpoint/2010/main" val="159416687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1"/>
        <p:cNvGrpSpPr/>
        <p:nvPr/>
      </p:nvGrpSpPr>
      <p:grpSpPr>
        <a:xfrm>
          <a:off x="0" y="0"/>
          <a:ext cx="0" cy="0"/>
          <a:chOff x="0" y="0"/>
          <a:chExt cx="0" cy="0"/>
        </a:xfrm>
      </p:grpSpPr>
      <p:sp>
        <p:nvSpPr>
          <p:cNvPr id="392" name="Google Shape;392;p3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SzPts val="1200"/>
              <a:buNone/>
            </a:pPr>
            <a:r>
              <a:rPr lang="en-US"/>
              <a:t>Warm period: peaks in late February, low in early March, peaking again by late March, 16:00-21:00 local time.</a:t>
            </a:r>
            <a:endParaRPr/>
          </a:p>
        </p:txBody>
      </p:sp>
      <p:sp>
        <p:nvSpPr>
          <p:cNvPr id="393" name="Google Shape;393;p3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1"/>
        <p:cNvGrpSpPr/>
        <p:nvPr/>
      </p:nvGrpSpPr>
      <p:grpSpPr>
        <a:xfrm>
          <a:off x="0" y="0"/>
          <a:ext cx="0" cy="0"/>
          <a:chOff x="0" y="0"/>
          <a:chExt cx="0" cy="0"/>
        </a:xfrm>
      </p:grpSpPr>
      <p:sp>
        <p:nvSpPr>
          <p:cNvPr id="392" name="Google Shape;392;p3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SzPts val="1200"/>
              <a:buNone/>
            </a:pPr>
            <a:r>
              <a:rPr lang="en-US"/>
              <a:t>Warm period: peaks in late February, low in early March, peaking again by late March, 16:00-21:00 local time.</a:t>
            </a:r>
            <a:endParaRPr/>
          </a:p>
        </p:txBody>
      </p:sp>
      <p:sp>
        <p:nvSpPr>
          <p:cNvPr id="393" name="Google Shape;393;p3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83975707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9"/>
        <p:cNvGrpSpPr/>
        <p:nvPr/>
      </p:nvGrpSpPr>
      <p:grpSpPr>
        <a:xfrm>
          <a:off x="0" y="0"/>
          <a:ext cx="0" cy="0"/>
          <a:chOff x="0" y="0"/>
          <a:chExt cx="0" cy="0"/>
        </a:xfrm>
      </p:grpSpPr>
      <p:sp>
        <p:nvSpPr>
          <p:cNvPr id="360" name="Google Shape;360;gf5017fcb9b_1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61" name="Google Shape;361;gf5017fcb9b_1_0: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62" name="Google Shape;362;gf5017fcb9b_1_0:notes"/>
          <p:cNvSpPr txBox="1">
            <a:spLocks noGrp="1"/>
          </p:cNvSpPr>
          <p:nvPr>
            <p:ph type="sldNum" idx="12"/>
          </p:nvPr>
        </p:nvSpPr>
        <p:spPr>
          <a:xfrm>
            <a:off x="3884612"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chemeClr val="dk1"/>
              </a:buClr>
              <a:buSzPts val="300"/>
              <a:buFont typeface="Calibri"/>
              <a:buNone/>
            </a:pPr>
            <a:fld id="{00000000-1234-1234-1234-123412341234}" type="slidenum">
              <a:rPr lang="en-US"/>
              <a:t>29</a:t>
            </a:fld>
            <a:endParaRPr/>
          </a:p>
        </p:txBody>
      </p:sp>
    </p:spTree>
    <p:extLst>
      <p:ext uri="{BB962C8B-B14F-4D97-AF65-F5344CB8AC3E}">
        <p14:creationId xmlns:p14="http://schemas.microsoft.com/office/powerpoint/2010/main" val="339382064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
        <p:cNvGrpSpPr/>
        <p:nvPr/>
      </p:nvGrpSpPr>
      <p:grpSpPr>
        <a:xfrm>
          <a:off x="0" y="0"/>
          <a:ext cx="0" cy="0"/>
          <a:chOff x="0" y="0"/>
          <a:chExt cx="0" cy="0"/>
        </a:xfrm>
      </p:grpSpPr>
      <p:sp>
        <p:nvSpPr>
          <p:cNvPr id="80" name="Google Shape;80;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1" name="Google Shape;81;p3:notes"/>
          <p:cNvSpPr txBox="1">
            <a:spLocks noGrp="1"/>
          </p:cNvSpPr>
          <p:nvPr>
            <p:ph type="body" idx="1"/>
          </p:nvPr>
        </p:nvSpPr>
        <p:spPr>
          <a:xfrm>
            <a:off x="685800" y="4400550"/>
            <a:ext cx="5486399" cy="3600450"/>
          </a:xfrm>
          <a:prstGeom prst="rect">
            <a:avLst/>
          </a:prstGeom>
          <a:noFill/>
          <a:ln>
            <a:noFill/>
          </a:ln>
        </p:spPr>
        <p:txBody>
          <a:bodyPr spcFirstLastPara="1" wrap="square" lIns="91425" tIns="91425" rIns="91425" bIns="91425" anchor="t" anchorCtr="0">
            <a:noAutofit/>
          </a:bodyPr>
          <a:lstStyle/>
          <a:p>
            <a:pPr marL="0" marR="0" lvl="0" indent="0" algn="l" rtl="0">
              <a:spcBef>
                <a:spcPts val="0"/>
              </a:spcBef>
              <a:spcAft>
                <a:spcPts val="0"/>
              </a:spcAft>
              <a:buClr>
                <a:schemeClr val="dk1"/>
              </a:buClr>
              <a:buSzPts val="1200"/>
              <a:buFont typeface="Calibri"/>
              <a:buNone/>
            </a:pPr>
            <a:endParaRPr/>
          </a:p>
        </p:txBody>
      </p:sp>
      <p:sp>
        <p:nvSpPr>
          <p:cNvPr id="82" name="Google Shape;82;p3:notes"/>
          <p:cNvSpPr txBox="1">
            <a:spLocks noGrp="1"/>
          </p:cNvSpPr>
          <p:nvPr>
            <p:ph type="sldNum" idx="12"/>
          </p:nvPr>
        </p:nvSpPr>
        <p:spPr>
          <a:xfrm>
            <a:off x="3884612" y="8685213"/>
            <a:ext cx="2971799" cy="458785"/>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300"/>
              <a:buFont typeface="Calibri"/>
              <a:buNone/>
            </a:pPr>
            <a:fld id="{00000000-1234-1234-1234-123412341234}" type="slidenum">
              <a:rPr lang="en-US" sz="1200" b="0" i="0" u="none" strike="noStrike" cap="none">
                <a:solidFill>
                  <a:srgbClr val="000000"/>
                </a:solidFill>
                <a:latin typeface="Calibri"/>
                <a:ea typeface="Calibri"/>
                <a:cs typeface="Calibri"/>
                <a:sym typeface="Calibri"/>
              </a:rPr>
              <a:t>3</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9"/>
        <p:cNvGrpSpPr/>
        <p:nvPr/>
      </p:nvGrpSpPr>
      <p:grpSpPr>
        <a:xfrm>
          <a:off x="0" y="0"/>
          <a:ext cx="0" cy="0"/>
          <a:chOff x="0" y="0"/>
          <a:chExt cx="0" cy="0"/>
        </a:xfrm>
      </p:grpSpPr>
      <p:sp>
        <p:nvSpPr>
          <p:cNvPr id="360" name="Google Shape;360;gf5017fcb9b_1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61" name="Google Shape;361;gf5017fcb9b_1_0: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62" name="Google Shape;362;gf5017fcb9b_1_0:notes"/>
          <p:cNvSpPr txBox="1">
            <a:spLocks noGrp="1"/>
          </p:cNvSpPr>
          <p:nvPr>
            <p:ph type="sldNum" idx="12"/>
          </p:nvPr>
        </p:nvSpPr>
        <p:spPr>
          <a:xfrm>
            <a:off x="3884612"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chemeClr val="dk1"/>
              </a:buClr>
              <a:buSzPts val="300"/>
              <a:buFont typeface="Calibri"/>
              <a:buNone/>
            </a:pPr>
            <a:fld id="{00000000-1234-1234-1234-123412341234}" type="slidenum">
              <a:rPr lang="en-US"/>
              <a:t>30</a:t>
            </a:fld>
            <a:endParaRPr/>
          </a:p>
        </p:txBody>
      </p:sp>
    </p:spTree>
    <p:extLst>
      <p:ext uri="{BB962C8B-B14F-4D97-AF65-F5344CB8AC3E}">
        <p14:creationId xmlns:p14="http://schemas.microsoft.com/office/powerpoint/2010/main" val="153990674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9"/>
        <p:cNvGrpSpPr/>
        <p:nvPr/>
      </p:nvGrpSpPr>
      <p:grpSpPr>
        <a:xfrm>
          <a:off x="0" y="0"/>
          <a:ext cx="0" cy="0"/>
          <a:chOff x="0" y="0"/>
          <a:chExt cx="0" cy="0"/>
        </a:xfrm>
      </p:grpSpPr>
      <p:sp>
        <p:nvSpPr>
          <p:cNvPr id="360" name="Google Shape;360;gf5017fcb9b_1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61" name="Google Shape;361;gf5017fcb9b_1_0: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62" name="Google Shape;362;gf5017fcb9b_1_0:notes"/>
          <p:cNvSpPr txBox="1">
            <a:spLocks noGrp="1"/>
          </p:cNvSpPr>
          <p:nvPr>
            <p:ph type="sldNum" idx="12"/>
          </p:nvPr>
        </p:nvSpPr>
        <p:spPr>
          <a:xfrm>
            <a:off x="3884612"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chemeClr val="dk1"/>
              </a:buClr>
              <a:buSzPts val="300"/>
              <a:buFont typeface="Calibri"/>
              <a:buNone/>
            </a:pPr>
            <a:fld id="{00000000-1234-1234-1234-123412341234}" type="slidenum">
              <a:rPr lang="en-US"/>
              <a:t>31</a:t>
            </a:fld>
            <a:endParaRPr/>
          </a:p>
        </p:txBody>
      </p:sp>
    </p:spTree>
    <p:extLst>
      <p:ext uri="{BB962C8B-B14F-4D97-AF65-F5344CB8AC3E}">
        <p14:creationId xmlns:p14="http://schemas.microsoft.com/office/powerpoint/2010/main" val="135538547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9"/>
        <p:cNvGrpSpPr/>
        <p:nvPr/>
      </p:nvGrpSpPr>
      <p:grpSpPr>
        <a:xfrm>
          <a:off x="0" y="0"/>
          <a:ext cx="0" cy="0"/>
          <a:chOff x="0" y="0"/>
          <a:chExt cx="0" cy="0"/>
        </a:xfrm>
      </p:grpSpPr>
      <p:sp>
        <p:nvSpPr>
          <p:cNvPr id="360" name="Google Shape;360;gf5017fcb9b_1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61" name="Google Shape;361;gf5017fcb9b_1_0: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62" name="Google Shape;362;gf5017fcb9b_1_0:notes"/>
          <p:cNvSpPr txBox="1">
            <a:spLocks noGrp="1"/>
          </p:cNvSpPr>
          <p:nvPr>
            <p:ph type="sldNum" idx="12"/>
          </p:nvPr>
        </p:nvSpPr>
        <p:spPr>
          <a:xfrm>
            <a:off x="3884612"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chemeClr val="dk1"/>
              </a:buClr>
              <a:buSzPts val="300"/>
              <a:buFont typeface="Calibri"/>
              <a:buNone/>
            </a:pPr>
            <a:fld id="{00000000-1234-1234-1234-123412341234}" type="slidenum">
              <a:rPr lang="en-US"/>
              <a:t>32</a:t>
            </a:fld>
            <a:endParaRPr/>
          </a:p>
        </p:txBody>
      </p:sp>
    </p:spTree>
    <p:extLst>
      <p:ext uri="{BB962C8B-B14F-4D97-AF65-F5344CB8AC3E}">
        <p14:creationId xmlns:p14="http://schemas.microsoft.com/office/powerpoint/2010/main" val="291604772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9"/>
        <p:cNvGrpSpPr/>
        <p:nvPr/>
      </p:nvGrpSpPr>
      <p:grpSpPr>
        <a:xfrm>
          <a:off x="0" y="0"/>
          <a:ext cx="0" cy="0"/>
          <a:chOff x="0" y="0"/>
          <a:chExt cx="0" cy="0"/>
        </a:xfrm>
      </p:grpSpPr>
      <p:sp>
        <p:nvSpPr>
          <p:cNvPr id="360" name="Google Shape;360;gf5017fcb9b_1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61" name="Google Shape;361;gf5017fcb9b_1_0: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62" name="Google Shape;362;gf5017fcb9b_1_0:notes"/>
          <p:cNvSpPr txBox="1">
            <a:spLocks noGrp="1"/>
          </p:cNvSpPr>
          <p:nvPr>
            <p:ph type="sldNum" idx="12"/>
          </p:nvPr>
        </p:nvSpPr>
        <p:spPr>
          <a:xfrm>
            <a:off x="3884612"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chemeClr val="dk1"/>
              </a:buClr>
              <a:buSzPts val="300"/>
              <a:buFont typeface="Calibri"/>
              <a:buNone/>
            </a:pPr>
            <a:fld id="{00000000-1234-1234-1234-123412341234}" type="slidenum">
              <a:rPr lang="en-US"/>
              <a:t>33</a:t>
            </a:fld>
            <a:endParaRPr/>
          </a:p>
        </p:txBody>
      </p:sp>
    </p:spTree>
    <p:extLst>
      <p:ext uri="{BB962C8B-B14F-4D97-AF65-F5344CB8AC3E}">
        <p14:creationId xmlns:p14="http://schemas.microsoft.com/office/powerpoint/2010/main" val="22976305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9"/>
        <p:cNvGrpSpPr/>
        <p:nvPr/>
      </p:nvGrpSpPr>
      <p:grpSpPr>
        <a:xfrm>
          <a:off x="0" y="0"/>
          <a:ext cx="0" cy="0"/>
          <a:chOff x="0" y="0"/>
          <a:chExt cx="0" cy="0"/>
        </a:xfrm>
      </p:grpSpPr>
      <p:sp>
        <p:nvSpPr>
          <p:cNvPr id="360" name="Google Shape;360;gf5017fcb9b_1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61" name="Google Shape;361;gf5017fcb9b_1_0: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62" name="Google Shape;362;gf5017fcb9b_1_0:notes"/>
          <p:cNvSpPr txBox="1">
            <a:spLocks noGrp="1"/>
          </p:cNvSpPr>
          <p:nvPr>
            <p:ph type="sldNum" idx="12"/>
          </p:nvPr>
        </p:nvSpPr>
        <p:spPr>
          <a:xfrm>
            <a:off x="3884612"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chemeClr val="dk1"/>
              </a:buClr>
              <a:buSzPts val="300"/>
              <a:buFont typeface="Calibri"/>
              <a:buNone/>
            </a:pPr>
            <a:fld id="{00000000-1234-1234-1234-123412341234}" type="slidenum">
              <a:rPr lang="en-US"/>
              <a:t>34</a:t>
            </a:fld>
            <a:endParaRPr/>
          </a:p>
        </p:txBody>
      </p:sp>
    </p:spTree>
    <p:extLst>
      <p:ext uri="{BB962C8B-B14F-4D97-AF65-F5344CB8AC3E}">
        <p14:creationId xmlns:p14="http://schemas.microsoft.com/office/powerpoint/2010/main" val="298719241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9"/>
        <p:cNvGrpSpPr/>
        <p:nvPr/>
      </p:nvGrpSpPr>
      <p:grpSpPr>
        <a:xfrm>
          <a:off x="0" y="0"/>
          <a:ext cx="0" cy="0"/>
          <a:chOff x="0" y="0"/>
          <a:chExt cx="0" cy="0"/>
        </a:xfrm>
      </p:grpSpPr>
      <p:sp>
        <p:nvSpPr>
          <p:cNvPr id="360" name="Google Shape;360;gf5017fcb9b_1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61" name="Google Shape;361;gf5017fcb9b_1_0: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62" name="Google Shape;362;gf5017fcb9b_1_0:notes"/>
          <p:cNvSpPr txBox="1">
            <a:spLocks noGrp="1"/>
          </p:cNvSpPr>
          <p:nvPr>
            <p:ph type="sldNum" idx="12"/>
          </p:nvPr>
        </p:nvSpPr>
        <p:spPr>
          <a:xfrm>
            <a:off x="3884612"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chemeClr val="dk1"/>
              </a:buClr>
              <a:buSzPts val="300"/>
              <a:buFont typeface="Calibri"/>
              <a:buNone/>
            </a:pPr>
            <a:fld id="{00000000-1234-1234-1234-123412341234}" type="slidenum">
              <a:rPr lang="en-US"/>
              <a:t>35</a:t>
            </a:fld>
            <a:endParaRPr/>
          </a:p>
        </p:txBody>
      </p:sp>
    </p:spTree>
    <p:extLst>
      <p:ext uri="{BB962C8B-B14F-4D97-AF65-F5344CB8AC3E}">
        <p14:creationId xmlns:p14="http://schemas.microsoft.com/office/powerpoint/2010/main" val="3963260121"/>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9"/>
        <p:cNvGrpSpPr/>
        <p:nvPr/>
      </p:nvGrpSpPr>
      <p:grpSpPr>
        <a:xfrm>
          <a:off x="0" y="0"/>
          <a:ext cx="0" cy="0"/>
          <a:chOff x="0" y="0"/>
          <a:chExt cx="0" cy="0"/>
        </a:xfrm>
      </p:grpSpPr>
      <p:sp>
        <p:nvSpPr>
          <p:cNvPr id="360" name="Google Shape;360;gf5017fcb9b_1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61" name="Google Shape;361;gf5017fcb9b_1_0: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62" name="Google Shape;362;gf5017fcb9b_1_0:notes"/>
          <p:cNvSpPr txBox="1">
            <a:spLocks noGrp="1"/>
          </p:cNvSpPr>
          <p:nvPr>
            <p:ph type="sldNum" idx="12"/>
          </p:nvPr>
        </p:nvSpPr>
        <p:spPr>
          <a:xfrm>
            <a:off x="3884612"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chemeClr val="dk1"/>
              </a:buClr>
              <a:buSzPts val="300"/>
              <a:buFont typeface="Calibri"/>
              <a:buNone/>
            </a:pPr>
            <a:fld id="{00000000-1234-1234-1234-123412341234}" type="slidenum">
              <a:rPr lang="en-US"/>
              <a:t>36</a:t>
            </a:fld>
            <a:endParaRPr/>
          </a:p>
        </p:txBody>
      </p:sp>
    </p:spTree>
    <p:extLst>
      <p:ext uri="{BB962C8B-B14F-4D97-AF65-F5344CB8AC3E}">
        <p14:creationId xmlns:p14="http://schemas.microsoft.com/office/powerpoint/2010/main" val="3686433676"/>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9"/>
        <p:cNvGrpSpPr/>
        <p:nvPr/>
      </p:nvGrpSpPr>
      <p:grpSpPr>
        <a:xfrm>
          <a:off x="0" y="0"/>
          <a:ext cx="0" cy="0"/>
          <a:chOff x="0" y="0"/>
          <a:chExt cx="0" cy="0"/>
        </a:xfrm>
      </p:grpSpPr>
      <p:sp>
        <p:nvSpPr>
          <p:cNvPr id="360" name="Google Shape;360;gf5017fcb9b_1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61" name="Google Shape;361;gf5017fcb9b_1_0: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62" name="Google Shape;362;gf5017fcb9b_1_0:notes"/>
          <p:cNvSpPr txBox="1">
            <a:spLocks noGrp="1"/>
          </p:cNvSpPr>
          <p:nvPr>
            <p:ph type="sldNum" idx="12"/>
          </p:nvPr>
        </p:nvSpPr>
        <p:spPr>
          <a:xfrm>
            <a:off x="3884612"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chemeClr val="dk1"/>
              </a:buClr>
              <a:buSzPts val="300"/>
              <a:buFont typeface="Calibri"/>
              <a:buNone/>
            </a:pPr>
            <a:fld id="{00000000-1234-1234-1234-123412341234}" type="slidenum">
              <a:rPr lang="en-US"/>
              <a:t>37</a:t>
            </a:fld>
            <a:endParaRPr/>
          </a:p>
        </p:txBody>
      </p:sp>
    </p:spTree>
    <p:extLst>
      <p:ext uri="{BB962C8B-B14F-4D97-AF65-F5344CB8AC3E}">
        <p14:creationId xmlns:p14="http://schemas.microsoft.com/office/powerpoint/2010/main" val="3317282757"/>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9"/>
        <p:cNvGrpSpPr/>
        <p:nvPr/>
      </p:nvGrpSpPr>
      <p:grpSpPr>
        <a:xfrm>
          <a:off x="0" y="0"/>
          <a:ext cx="0" cy="0"/>
          <a:chOff x="0" y="0"/>
          <a:chExt cx="0" cy="0"/>
        </a:xfrm>
      </p:grpSpPr>
      <p:sp>
        <p:nvSpPr>
          <p:cNvPr id="360" name="Google Shape;360;gf5017fcb9b_1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61" name="Google Shape;361;gf5017fcb9b_1_0: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62" name="Google Shape;362;gf5017fcb9b_1_0:notes"/>
          <p:cNvSpPr txBox="1">
            <a:spLocks noGrp="1"/>
          </p:cNvSpPr>
          <p:nvPr>
            <p:ph type="sldNum" idx="12"/>
          </p:nvPr>
        </p:nvSpPr>
        <p:spPr>
          <a:xfrm>
            <a:off x="3884612"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chemeClr val="dk1"/>
              </a:buClr>
              <a:buSzPts val="300"/>
              <a:buFont typeface="Calibri"/>
              <a:buNone/>
            </a:pPr>
            <a:fld id="{00000000-1234-1234-1234-123412341234}" type="slidenum">
              <a:rPr lang="en-US"/>
              <a:t>38</a:t>
            </a:fld>
            <a:endParaRPr/>
          </a:p>
        </p:txBody>
      </p:sp>
    </p:spTree>
    <p:extLst>
      <p:ext uri="{BB962C8B-B14F-4D97-AF65-F5344CB8AC3E}">
        <p14:creationId xmlns:p14="http://schemas.microsoft.com/office/powerpoint/2010/main" val="2302897705"/>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9"/>
        <p:cNvGrpSpPr/>
        <p:nvPr/>
      </p:nvGrpSpPr>
      <p:grpSpPr>
        <a:xfrm>
          <a:off x="0" y="0"/>
          <a:ext cx="0" cy="0"/>
          <a:chOff x="0" y="0"/>
          <a:chExt cx="0" cy="0"/>
        </a:xfrm>
      </p:grpSpPr>
      <p:sp>
        <p:nvSpPr>
          <p:cNvPr id="360" name="Google Shape;360;gf5017fcb9b_1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61" name="Google Shape;361;gf5017fcb9b_1_0: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62" name="Google Shape;362;gf5017fcb9b_1_0:notes"/>
          <p:cNvSpPr txBox="1">
            <a:spLocks noGrp="1"/>
          </p:cNvSpPr>
          <p:nvPr>
            <p:ph type="sldNum" idx="12"/>
          </p:nvPr>
        </p:nvSpPr>
        <p:spPr>
          <a:xfrm>
            <a:off x="3884612"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chemeClr val="dk1"/>
              </a:buClr>
              <a:buSzPts val="300"/>
              <a:buFont typeface="Calibri"/>
              <a:buNone/>
            </a:pPr>
            <a:fld id="{00000000-1234-1234-1234-123412341234}" type="slidenum">
              <a:rPr lang="en-US"/>
              <a:t>39</a:t>
            </a:fld>
            <a:endParaRPr/>
          </a:p>
        </p:txBody>
      </p:sp>
    </p:spTree>
    <p:extLst>
      <p:ext uri="{BB962C8B-B14F-4D97-AF65-F5344CB8AC3E}">
        <p14:creationId xmlns:p14="http://schemas.microsoft.com/office/powerpoint/2010/main" val="385520368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
        <p:cNvGrpSpPr/>
        <p:nvPr/>
      </p:nvGrpSpPr>
      <p:grpSpPr>
        <a:xfrm>
          <a:off x="0" y="0"/>
          <a:ext cx="0" cy="0"/>
          <a:chOff x="0" y="0"/>
          <a:chExt cx="0" cy="0"/>
        </a:xfrm>
      </p:grpSpPr>
      <p:sp>
        <p:nvSpPr>
          <p:cNvPr id="87" name="Google Shape;87;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8" name="Google Shape;88;p4:notes"/>
          <p:cNvSpPr txBox="1">
            <a:spLocks noGrp="1"/>
          </p:cNvSpPr>
          <p:nvPr>
            <p:ph type="body" idx="1"/>
          </p:nvPr>
        </p:nvSpPr>
        <p:spPr>
          <a:xfrm>
            <a:off x="685800" y="4400550"/>
            <a:ext cx="5486399" cy="3600450"/>
          </a:xfrm>
          <a:prstGeom prst="rect">
            <a:avLst/>
          </a:prstGeom>
          <a:noFill/>
          <a:ln>
            <a:noFill/>
          </a:ln>
        </p:spPr>
        <p:txBody>
          <a:bodyPr spcFirstLastPara="1" wrap="square" lIns="91425" tIns="91425" rIns="91425" bIns="91425" anchor="t" anchorCtr="0">
            <a:noAutofit/>
          </a:bodyPr>
          <a:lstStyle/>
          <a:p>
            <a:pPr marL="0" marR="0" lvl="0" indent="0" algn="l" rtl="0">
              <a:spcBef>
                <a:spcPts val="0"/>
              </a:spcBef>
              <a:spcAft>
                <a:spcPts val="0"/>
              </a:spcAft>
              <a:buClr>
                <a:schemeClr val="dk1"/>
              </a:buClr>
              <a:buSzPts val="1200"/>
              <a:buFont typeface="Calibri"/>
              <a:buNone/>
            </a:pPr>
            <a:endParaRPr/>
          </a:p>
        </p:txBody>
      </p:sp>
      <p:sp>
        <p:nvSpPr>
          <p:cNvPr id="89" name="Google Shape;89;p4:notes"/>
          <p:cNvSpPr txBox="1">
            <a:spLocks noGrp="1"/>
          </p:cNvSpPr>
          <p:nvPr>
            <p:ph type="sldNum" idx="12"/>
          </p:nvPr>
        </p:nvSpPr>
        <p:spPr>
          <a:xfrm>
            <a:off x="3884612" y="8685213"/>
            <a:ext cx="2971799" cy="458785"/>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300"/>
              <a:buFont typeface="Calibri"/>
              <a:buNone/>
            </a:pPr>
            <a:fld id="{00000000-1234-1234-1234-123412341234}" type="slidenum">
              <a:rPr lang="en-US" sz="1200" b="0" i="0" u="none" strike="noStrike" cap="none">
                <a:solidFill>
                  <a:srgbClr val="000000"/>
                </a:solidFill>
                <a:latin typeface="Calibri"/>
                <a:ea typeface="Calibri"/>
                <a:cs typeface="Calibri"/>
                <a:sym typeface="Calibri"/>
              </a:rPr>
              <a:t>4</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8"/>
        <p:cNvGrpSpPr/>
        <p:nvPr/>
      </p:nvGrpSpPr>
      <p:grpSpPr>
        <a:xfrm>
          <a:off x="0" y="0"/>
          <a:ext cx="0" cy="0"/>
          <a:chOff x="0" y="0"/>
          <a:chExt cx="0" cy="0"/>
        </a:xfrm>
      </p:grpSpPr>
      <p:sp>
        <p:nvSpPr>
          <p:cNvPr id="819" name="Google Shape;819;p8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20" name="Google Shape;820;p82:notes"/>
          <p:cNvSpPr txBox="1">
            <a:spLocks noGrp="1"/>
          </p:cNvSpPr>
          <p:nvPr>
            <p:ph type="body" idx="1"/>
          </p:nvPr>
        </p:nvSpPr>
        <p:spPr>
          <a:xfrm>
            <a:off x="685800" y="4400550"/>
            <a:ext cx="5486399" cy="3600450"/>
          </a:xfrm>
          <a:prstGeom prst="rect">
            <a:avLst/>
          </a:prstGeom>
          <a:noFill/>
          <a:ln>
            <a:noFill/>
          </a:ln>
        </p:spPr>
        <p:txBody>
          <a:bodyPr spcFirstLastPara="1" wrap="square" lIns="91425" tIns="91425" rIns="91425" bIns="91425" anchor="t" anchorCtr="0">
            <a:noAutofit/>
          </a:bodyPr>
          <a:lstStyle/>
          <a:p>
            <a:pPr marL="0" marR="0" lvl="0" indent="0" algn="l" rtl="0">
              <a:spcBef>
                <a:spcPts val="0"/>
              </a:spcBef>
              <a:spcAft>
                <a:spcPts val="0"/>
              </a:spcAft>
              <a:buClr>
                <a:schemeClr val="dk1"/>
              </a:buClr>
              <a:buSzPts val="1200"/>
              <a:buFont typeface="Calibri"/>
              <a:buNone/>
            </a:pPr>
            <a:endParaRPr/>
          </a:p>
        </p:txBody>
      </p:sp>
      <p:sp>
        <p:nvSpPr>
          <p:cNvPr id="821" name="Google Shape;821;p82:notes"/>
          <p:cNvSpPr txBox="1">
            <a:spLocks noGrp="1"/>
          </p:cNvSpPr>
          <p:nvPr>
            <p:ph type="sldNum" idx="12"/>
          </p:nvPr>
        </p:nvSpPr>
        <p:spPr>
          <a:xfrm>
            <a:off x="3884612" y="8685213"/>
            <a:ext cx="2971799" cy="458785"/>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300"/>
              <a:buFont typeface="Calibri"/>
              <a:buNone/>
            </a:pPr>
            <a:fld id="{00000000-1234-1234-1234-123412341234}" type="slidenum">
              <a:rPr lang="en-US" sz="1200" b="0" i="0" u="none" strike="noStrike" cap="none">
                <a:solidFill>
                  <a:srgbClr val="000000"/>
                </a:solidFill>
                <a:latin typeface="Calibri"/>
                <a:ea typeface="Calibri"/>
                <a:cs typeface="Calibri"/>
                <a:sym typeface="Calibri"/>
              </a:rPr>
              <a:t>40</a:t>
            </a:fld>
            <a:endParaRPr sz="1200" b="0" i="0" u="none" strike="noStrike" cap="none">
              <a:solidFill>
                <a:srgbClr val="000000"/>
              </a:solidFill>
              <a:latin typeface="Calibri"/>
              <a:ea typeface="Calibri"/>
              <a:cs typeface="Calibri"/>
              <a:sym typeface="Calibri"/>
            </a:endParaRPr>
          </a:p>
        </p:txBody>
      </p:sp>
    </p:spTree>
    <p:extLst>
      <p:ext uri="{BB962C8B-B14F-4D97-AF65-F5344CB8AC3E}">
        <p14:creationId xmlns:p14="http://schemas.microsoft.com/office/powerpoint/2010/main" val="1246597998"/>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6"/>
        <p:cNvGrpSpPr/>
        <p:nvPr/>
      </p:nvGrpSpPr>
      <p:grpSpPr>
        <a:xfrm>
          <a:off x="0" y="0"/>
          <a:ext cx="0" cy="0"/>
          <a:chOff x="0" y="0"/>
          <a:chExt cx="0" cy="0"/>
        </a:xfrm>
      </p:grpSpPr>
      <p:sp>
        <p:nvSpPr>
          <p:cNvPr id="827" name="Google Shape;827;p84:notes"/>
          <p:cNvSpPr txBox="1">
            <a:spLocks noGrp="1"/>
          </p:cNvSpPr>
          <p:nvPr>
            <p:ph type="body" idx="1"/>
          </p:nvPr>
        </p:nvSpPr>
        <p:spPr>
          <a:xfrm>
            <a:off x="685800" y="4400550"/>
            <a:ext cx="5486399" cy="360045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28" name="Google Shape;828;p8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30307804"/>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2"/>
        <p:cNvGrpSpPr/>
        <p:nvPr/>
      </p:nvGrpSpPr>
      <p:grpSpPr>
        <a:xfrm>
          <a:off x="0" y="0"/>
          <a:ext cx="0" cy="0"/>
          <a:chOff x="0" y="0"/>
          <a:chExt cx="0" cy="0"/>
        </a:xfrm>
      </p:grpSpPr>
      <p:sp>
        <p:nvSpPr>
          <p:cNvPr id="833" name="Google Shape;833;p85:notes"/>
          <p:cNvSpPr txBox="1">
            <a:spLocks noGrp="1"/>
          </p:cNvSpPr>
          <p:nvPr>
            <p:ph type="body" idx="1"/>
          </p:nvPr>
        </p:nvSpPr>
        <p:spPr>
          <a:xfrm>
            <a:off x="685800" y="4343400"/>
            <a:ext cx="5486399"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SzPts val="1200"/>
              <a:buNone/>
            </a:pPr>
            <a:endParaRPr/>
          </a:p>
        </p:txBody>
      </p:sp>
      <p:sp>
        <p:nvSpPr>
          <p:cNvPr id="834" name="Google Shape;834;p8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382298300"/>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6"/>
        <p:cNvGrpSpPr/>
        <p:nvPr/>
      </p:nvGrpSpPr>
      <p:grpSpPr>
        <a:xfrm>
          <a:off x="0" y="0"/>
          <a:ext cx="0" cy="0"/>
          <a:chOff x="0" y="0"/>
          <a:chExt cx="0" cy="0"/>
        </a:xfrm>
      </p:grpSpPr>
      <p:sp>
        <p:nvSpPr>
          <p:cNvPr id="847" name="Google Shape;847;p87:notes"/>
          <p:cNvSpPr txBox="1">
            <a:spLocks noGrp="1"/>
          </p:cNvSpPr>
          <p:nvPr>
            <p:ph type="body" idx="1"/>
          </p:nvPr>
        </p:nvSpPr>
        <p:spPr>
          <a:xfrm>
            <a:off x="685800" y="4400550"/>
            <a:ext cx="5486399" cy="360045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48" name="Google Shape;848;p8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716708369"/>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0"/>
        <p:cNvGrpSpPr/>
        <p:nvPr/>
      </p:nvGrpSpPr>
      <p:grpSpPr>
        <a:xfrm>
          <a:off x="0" y="0"/>
          <a:ext cx="0" cy="0"/>
          <a:chOff x="0" y="0"/>
          <a:chExt cx="0" cy="0"/>
        </a:xfrm>
      </p:grpSpPr>
      <p:sp>
        <p:nvSpPr>
          <p:cNvPr id="861" name="Google Shape;861;gefc1fdaf91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62" name="Google Shape;862;gefc1fdaf91_0_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300"/>
              <a:buFont typeface="Calibri"/>
              <a:buNone/>
            </a:pPr>
            <a:endParaRPr sz="1200" b="0" i="0" u="none" strike="noStrike" cap="none">
              <a:solidFill>
                <a:schemeClr val="dk1"/>
              </a:solidFill>
              <a:latin typeface="Calibri"/>
              <a:ea typeface="Calibri"/>
              <a:cs typeface="Calibri"/>
              <a:sym typeface="Calibri"/>
            </a:endParaRPr>
          </a:p>
        </p:txBody>
      </p:sp>
      <p:sp>
        <p:nvSpPr>
          <p:cNvPr id="863" name="Google Shape;863;gefc1fdaf91_0_0:notes"/>
          <p:cNvSpPr txBox="1">
            <a:spLocks noGrp="1"/>
          </p:cNvSpPr>
          <p:nvPr>
            <p:ph type="sldNum" idx="12"/>
          </p:nvPr>
        </p:nvSpPr>
        <p:spPr>
          <a:xfrm>
            <a:off x="3884612" y="8685213"/>
            <a:ext cx="2971800" cy="4587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300"/>
              <a:buFont typeface="Calibri"/>
              <a:buNone/>
            </a:pPr>
            <a:fld id="{00000000-1234-1234-1234-123412341234}" type="slidenum">
              <a:rPr lang="en-US" sz="1200" b="0" i="0" u="none" strike="noStrike" cap="none">
                <a:solidFill>
                  <a:srgbClr val="000000"/>
                </a:solidFill>
                <a:latin typeface="Calibri"/>
                <a:ea typeface="Calibri"/>
                <a:cs typeface="Calibri"/>
                <a:sym typeface="Calibri"/>
              </a:rPr>
              <a:t>44</a:t>
            </a:fld>
            <a:endParaRPr sz="1200" b="0" i="0" u="none" strike="noStrike" cap="none">
              <a:solidFill>
                <a:srgbClr val="000000"/>
              </a:solidFill>
              <a:latin typeface="Calibri"/>
              <a:ea typeface="Calibri"/>
              <a:cs typeface="Calibri"/>
              <a:sym typeface="Calibri"/>
            </a:endParaRPr>
          </a:p>
        </p:txBody>
      </p:sp>
    </p:spTree>
    <p:extLst>
      <p:ext uri="{BB962C8B-B14F-4D97-AF65-F5344CB8AC3E}">
        <p14:creationId xmlns:p14="http://schemas.microsoft.com/office/powerpoint/2010/main" val="44825616"/>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9"/>
        <p:cNvGrpSpPr/>
        <p:nvPr/>
      </p:nvGrpSpPr>
      <p:grpSpPr>
        <a:xfrm>
          <a:off x="0" y="0"/>
          <a:ext cx="0" cy="0"/>
          <a:chOff x="0" y="0"/>
          <a:chExt cx="0" cy="0"/>
        </a:xfrm>
      </p:grpSpPr>
      <p:sp>
        <p:nvSpPr>
          <p:cNvPr id="870" name="Google Shape;870;p9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71" name="Google Shape;871;p91:notes"/>
          <p:cNvSpPr txBox="1">
            <a:spLocks noGrp="1"/>
          </p:cNvSpPr>
          <p:nvPr>
            <p:ph type="body" idx="1"/>
          </p:nvPr>
        </p:nvSpPr>
        <p:spPr>
          <a:xfrm>
            <a:off x="685800" y="4400550"/>
            <a:ext cx="5486399" cy="360045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SzPts val="1200"/>
              <a:buNone/>
            </a:pPr>
            <a:r>
              <a:rPr lang="en-US" sz="1200" b="0" i="0" u="none" strike="noStrike" cap="none">
                <a:solidFill>
                  <a:schemeClr val="dk1"/>
                </a:solidFill>
                <a:latin typeface="Calibri"/>
                <a:ea typeface="Calibri"/>
                <a:cs typeface="Calibri"/>
                <a:sym typeface="Calibri"/>
              </a:rPr>
              <a:t> </a:t>
            </a:r>
            <a:endParaRPr/>
          </a:p>
        </p:txBody>
      </p:sp>
      <p:sp>
        <p:nvSpPr>
          <p:cNvPr id="872" name="Google Shape;872;p91:notes"/>
          <p:cNvSpPr txBox="1">
            <a:spLocks noGrp="1"/>
          </p:cNvSpPr>
          <p:nvPr>
            <p:ph type="sldNum" idx="12"/>
          </p:nvPr>
        </p:nvSpPr>
        <p:spPr>
          <a:xfrm>
            <a:off x="3884612" y="8685213"/>
            <a:ext cx="2971799" cy="458785"/>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300"/>
              <a:buFont typeface="Calibri"/>
              <a:buNone/>
            </a:pPr>
            <a:fld id="{00000000-1234-1234-1234-123412341234}" type="slidenum">
              <a:rPr lang="en-US" sz="1200" b="0" i="0" u="none" strike="noStrike" cap="none">
                <a:solidFill>
                  <a:srgbClr val="000000"/>
                </a:solidFill>
                <a:latin typeface="Calibri"/>
                <a:ea typeface="Calibri"/>
                <a:cs typeface="Calibri"/>
                <a:sym typeface="Calibri"/>
              </a:rPr>
              <a:t>45</a:t>
            </a:fld>
            <a:endParaRPr sz="1200" b="0" i="0" u="none" strike="noStrike" cap="none">
              <a:solidFill>
                <a:srgbClr val="000000"/>
              </a:solidFill>
              <a:latin typeface="Calibri"/>
              <a:ea typeface="Calibri"/>
              <a:cs typeface="Calibri"/>
              <a:sym typeface="Calibri"/>
            </a:endParaRPr>
          </a:p>
        </p:txBody>
      </p:sp>
    </p:spTree>
    <p:extLst>
      <p:ext uri="{BB962C8B-B14F-4D97-AF65-F5344CB8AC3E}">
        <p14:creationId xmlns:p14="http://schemas.microsoft.com/office/powerpoint/2010/main" val="2094100688"/>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7"/>
        <p:cNvGrpSpPr/>
        <p:nvPr/>
      </p:nvGrpSpPr>
      <p:grpSpPr>
        <a:xfrm>
          <a:off x="0" y="0"/>
          <a:ext cx="0" cy="0"/>
          <a:chOff x="0" y="0"/>
          <a:chExt cx="0" cy="0"/>
        </a:xfrm>
      </p:grpSpPr>
      <p:sp>
        <p:nvSpPr>
          <p:cNvPr id="878" name="Google Shape;878;gefc1fdaf91_0_26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SzPts val="1200"/>
              <a:buNone/>
            </a:pPr>
            <a:endParaRPr/>
          </a:p>
        </p:txBody>
      </p:sp>
      <p:sp>
        <p:nvSpPr>
          <p:cNvPr id="879" name="Google Shape;879;gefc1fdaf91_0_26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01513048"/>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3"/>
        <p:cNvGrpSpPr/>
        <p:nvPr/>
      </p:nvGrpSpPr>
      <p:grpSpPr>
        <a:xfrm>
          <a:off x="0" y="0"/>
          <a:ext cx="0" cy="0"/>
          <a:chOff x="0" y="0"/>
          <a:chExt cx="0" cy="0"/>
        </a:xfrm>
      </p:grpSpPr>
      <p:sp>
        <p:nvSpPr>
          <p:cNvPr id="884" name="Google Shape;884;p92:notes"/>
          <p:cNvSpPr txBox="1">
            <a:spLocks noGrp="1"/>
          </p:cNvSpPr>
          <p:nvPr>
            <p:ph type="body" idx="1"/>
          </p:nvPr>
        </p:nvSpPr>
        <p:spPr>
          <a:xfrm>
            <a:off x="685800" y="4400550"/>
            <a:ext cx="5486399" cy="360045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85" name="Google Shape;885;p9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981850940"/>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9"/>
        <p:cNvGrpSpPr/>
        <p:nvPr/>
      </p:nvGrpSpPr>
      <p:grpSpPr>
        <a:xfrm>
          <a:off x="0" y="0"/>
          <a:ext cx="0" cy="0"/>
          <a:chOff x="0" y="0"/>
          <a:chExt cx="0" cy="0"/>
        </a:xfrm>
      </p:grpSpPr>
      <p:sp>
        <p:nvSpPr>
          <p:cNvPr id="890" name="Google Shape;890;p8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SzPts val="1200"/>
              <a:buNone/>
            </a:pPr>
            <a:endParaRPr/>
          </a:p>
        </p:txBody>
      </p:sp>
      <p:sp>
        <p:nvSpPr>
          <p:cNvPr id="891" name="Google Shape;891;p8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060285298"/>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6"/>
        <p:cNvGrpSpPr/>
        <p:nvPr/>
      </p:nvGrpSpPr>
      <p:grpSpPr>
        <a:xfrm>
          <a:off x="0" y="0"/>
          <a:ext cx="0" cy="0"/>
          <a:chOff x="0" y="0"/>
          <a:chExt cx="0" cy="0"/>
        </a:xfrm>
      </p:grpSpPr>
      <p:sp>
        <p:nvSpPr>
          <p:cNvPr id="897" name="Google Shape;897;p9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98" name="Google Shape;898;p94:notes"/>
          <p:cNvSpPr txBox="1">
            <a:spLocks noGrp="1"/>
          </p:cNvSpPr>
          <p:nvPr>
            <p:ph type="body" idx="1"/>
          </p:nvPr>
        </p:nvSpPr>
        <p:spPr>
          <a:xfrm>
            <a:off x="685800" y="4400550"/>
            <a:ext cx="5486399" cy="3600450"/>
          </a:xfrm>
          <a:prstGeom prst="rect">
            <a:avLst/>
          </a:prstGeom>
          <a:noFill/>
          <a:ln>
            <a:noFill/>
          </a:ln>
        </p:spPr>
        <p:txBody>
          <a:bodyPr spcFirstLastPara="1" wrap="square" lIns="91425" tIns="91425" rIns="91425" bIns="91425" anchor="t" anchorCtr="0">
            <a:noAutofit/>
          </a:bodyPr>
          <a:lstStyle/>
          <a:p>
            <a:pPr marL="0" marR="0" lvl="0" indent="0" algn="l" rtl="0">
              <a:spcBef>
                <a:spcPts val="0"/>
              </a:spcBef>
              <a:spcAft>
                <a:spcPts val="0"/>
              </a:spcAft>
              <a:buClr>
                <a:schemeClr val="dk1"/>
              </a:buClr>
              <a:buSzPts val="1200"/>
              <a:buFont typeface="Calibri"/>
              <a:buNone/>
            </a:pPr>
            <a:endParaRPr/>
          </a:p>
        </p:txBody>
      </p:sp>
      <p:sp>
        <p:nvSpPr>
          <p:cNvPr id="899" name="Google Shape;899;p94:notes"/>
          <p:cNvSpPr txBox="1">
            <a:spLocks noGrp="1"/>
          </p:cNvSpPr>
          <p:nvPr>
            <p:ph type="sldNum" idx="12"/>
          </p:nvPr>
        </p:nvSpPr>
        <p:spPr>
          <a:xfrm>
            <a:off x="3884612" y="8685213"/>
            <a:ext cx="2971799" cy="458785"/>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300"/>
              <a:buFont typeface="Calibri"/>
              <a:buNone/>
            </a:pPr>
            <a:fld id="{00000000-1234-1234-1234-123412341234}" type="slidenum">
              <a:rPr lang="en-US" sz="1200" b="0" i="0" u="none" strike="noStrike" cap="none">
                <a:solidFill>
                  <a:srgbClr val="000000"/>
                </a:solidFill>
                <a:latin typeface="Calibri"/>
                <a:ea typeface="Calibri"/>
                <a:cs typeface="Calibri"/>
                <a:sym typeface="Calibri"/>
              </a:rPr>
              <a:t>49</a:t>
            </a:fld>
            <a:endParaRPr sz="1200" b="0" i="0" u="none" strike="noStrike" cap="none">
              <a:solidFill>
                <a:srgbClr val="000000"/>
              </a:solidFill>
              <a:latin typeface="Calibri"/>
              <a:ea typeface="Calibri"/>
              <a:cs typeface="Calibri"/>
              <a:sym typeface="Calibri"/>
            </a:endParaRPr>
          </a:p>
        </p:txBody>
      </p:sp>
    </p:spTree>
    <p:extLst>
      <p:ext uri="{BB962C8B-B14F-4D97-AF65-F5344CB8AC3E}">
        <p14:creationId xmlns:p14="http://schemas.microsoft.com/office/powerpoint/2010/main" val="275067204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
        <p:cNvGrpSpPr/>
        <p:nvPr/>
      </p:nvGrpSpPr>
      <p:grpSpPr>
        <a:xfrm>
          <a:off x="0" y="0"/>
          <a:ext cx="0" cy="0"/>
          <a:chOff x="0" y="0"/>
          <a:chExt cx="0" cy="0"/>
        </a:xfrm>
      </p:grpSpPr>
      <p:sp>
        <p:nvSpPr>
          <p:cNvPr id="95" name="Google Shape;95;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6" name="Google Shape;96;p5:notes"/>
          <p:cNvSpPr txBox="1">
            <a:spLocks noGrp="1"/>
          </p:cNvSpPr>
          <p:nvPr>
            <p:ph type="body" idx="1"/>
          </p:nvPr>
        </p:nvSpPr>
        <p:spPr>
          <a:xfrm>
            <a:off x="685800" y="4400550"/>
            <a:ext cx="5486399" cy="3600450"/>
          </a:xfrm>
          <a:prstGeom prst="rect">
            <a:avLst/>
          </a:prstGeom>
          <a:noFill/>
          <a:ln>
            <a:noFill/>
          </a:ln>
        </p:spPr>
        <p:txBody>
          <a:bodyPr spcFirstLastPara="1" wrap="square" lIns="91425" tIns="91425" rIns="91425" bIns="91425" anchor="t" anchorCtr="0">
            <a:noAutofit/>
          </a:bodyPr>
          <a:lstStyle/>
          <a:p>
            <a:pPr marL="0" marR="0" lvl="0" indent="0" algn="l" rtl="0">
              <a:spcBef>
                <a:spcPts val="0"/>
              </a:spcBef>
              <a:spcAft>
                <a:spcPts val="0"/>
              </a:spcAft>
              <a:buClr>
                <a:schemeClr val="dk1"/>
              </a:buClr>
              <a:buSzPts val="1200"/>
              <a:buFont typeface="Calibri"/>
              <a:buNone/>
            </a:pPr>
            <a:endParaRPr dirty="0"/>
          </a:p>
        </p:txBody>
      </p:sp>
      <p:sp>
        <p:nvSpPr>
          <p:cNvPr id="97" name="Google Shape;97;p5:notes"/>
          <p:cNvSpPr txBox="1">
            <a:spLocks noGrp="1"/>
          </p:cNvSpPr>
          <p:nvPr>
            <p:ph type="sldNum" idx="12"/>
          </p:nvPr>
        </p:nvSpPr>
        <p:spPr>
          <a:xfrm>
            <a:off x="3884612" y="8685213"/>
            <a:ext cx="2971799" cy="458785"/>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300"/>
              <a:buFont typeface="Calibri"/>
              <a:buNone/>
            </a:pPr>
            <a:fld id="{00000000-1234-1234-1234-123412341234}" type="slidenum">
              <a:rPr lang="en-US" sz="1200" b="0" i="0" u="none" strike="noStrike" cap="none">
                <a:solidFill>
                  <a:srgbClr val="000000"/>
                </a:solidFill>
                <a:latin typeface="Calibri"/>
                <a:ea typeface="Calibri"/>
                <a:cs typeface="Calibri"/>
                <a:sym typeface="Calibri"/>
              </a:rPr>
              <a:t>5</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4"/>
        <p:cNvGrpSpPr/>
        <p:nvPr/>
      </p:nvGrpSpPr>
      <p:grpSpPr>
        <a:xfrm>
          <a:off x="0" y="0"/>
          <a:ext cx="0" cy="0"/>
          <a:chOff x="0" y="0"/>
          <a:chExt cx="0" cy="0"/>
        </a:xfrm>
      </p:grpSpPr>
      <p:sp>
        <p:nvSpPr>
          <p:cNvPr id="905" name="Google Shape;905;gefc1fdaf91_0_292: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906" name="Google Shape;906;gefc1fdaf91_0_29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
        <p:cNvGrpSpPr/>
        <p:nvPr/>
      </p:nvGrpSpPr>
      <p:grpSpPr>
        <a:xfrm>
          <a:off x="0" y="0"/>
          <a:ext cx="0" cy="0"/>
          <a:chOff x="0" y="0"/>
          <a:chExt cx="0" cy="0"/>
        </a:xfrm>
      </p:grpSpPr>
      <p:sp>
        <p:nvSpPr>
          <p:cNvPr id="111" name="Google Shape;111;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2" name="Google Shape;112;p7:notes"/>
          <p:cNvSpPr txBox="1">
            <a:spLocks noGrp="1"/>
          </p:cNvSpPr>
          <p:nvPr>
            <p:ph type="body" idx="1"/>
          </p:nvPr>
        </p:nvSpPr>
        <p:spPr>
          <a:xfrm>
            <a:off x="685800" y="4400550"/>
            <a:ext cx="5486399" cy="3600450"/>
          </a:xfrm>
          <a:prstGeom prst="rect">
            <a:avLst/>
          </a:prstGeom>
          <a:noFill/>
          <a:ln>
            <a:noFill/>
          </a:ln>
        </p:spPr>
        <p:txBody>
          <a:bodyPr spcFirstLastPara="1" wrap="square" lIns="91425" tIns="91425" rIns="91425" bIns="91425" anchor="t" anchorCtr="0">
            <a:noAutofit/>
          </a:bodyPr>
          <a:lstStyle/>
          <a:p>
            <a:pPr marL="0" marR="0" lvl="0" indent="0" algn="l" rtl="0">
              <a:lnSpc>
                <a:spcPct val="90000"/>
              </a:lnSpc>
              <a:spcBef>
                <a:spcPts val="0"/>
              </a:spcBef>
              <a:spcAft>
                <a:spcPts val="0"/>
              </a:spcAft>
              <a:buNone/>
            </a:pPr>
            <a:endParaRPr/>
          </a:p>
        </p:txBody>
      </p:sp>
      <p:sp>
        <p:nvSpPr>
          <p:cNvPr id="113" name="Google Shape;113;p7:notes"/>
          <p:cNvSpPr txBox="1">
            <a:spLocks noGrp="1"/>
          </p:cNvSpPr>
          <p:nvPr>
            <p:ph type="sldNum" idx="12"/>
          </p:nvPr>
        </p:nvSpPr>
        <p:spPr>
          <a:xfrm>
            <a:off x="3884612" y="8685213"/>
            <a:ext cx="2971799" cy="458785"/>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chemeClr val="dk1"/>
              </a:buClr>
              <a:buSzPts val="300"/>
              <a:buFont typeface="Calibri"/>
              <a:buNone/>
            </a:pPr>
            <a:fld id="{00000000-1234-1234-1234-123412341234}" type="slidenum">
              <a:rPr lang="en-US" sz="1200" b="0" i="0" u="none" strike="noStrike" cap="none">
                <a:solidFill>
                  <a:schemeClr val="dk1"/>
                </a:solidFill>
                <a:latin typeface="Calibri"/>
                <a:ea typeface="Calibri"/>
                <a:cs typeface="Calibri"/>
                <a:sym typeface="Calibri"/>
              </a:rPr>
              <a:t>6</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3"/>
        <p:cNvGrpSpPr/>
        <p:nvPr/>
      </p:nvGrpSpPr>
      <p:grpSpPr>
        <a:xfrm>
          <a:off x="0" y="0"/>
          <a:ext cx="0" cy="0"/>
          <a:chOff x="0" y="0"/>
          <a:chExt cx="0" cy="0"/>
        </a:xfrm>
      </p:grpSpPr>
      <p:sp>
        <p:nvSpPr>
          <p:cNvPr id="244" name="Google Shape;244;p1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45" name="Google Shape;245;p15:notes"/>
          <p:cNvSpPr txBox="1">
            <a:spLocks noGrp="1"/>
          </p:cNvSpPr>
          <p:nvPr>
            <p:ph type="body" idx="1"/>
          </p:nvPr>
        </p:nvSpPr>
        <p:spPr>
          <a:xfrm>
            <a:off x="685800" y="4400550"/>
            <a:ext cx="5486399" cy="3600450"/>
          </a:xfrm>
          <a:prstGeom prst="rect">
            <a:avLst/>
          </a:prstGeom>
          <a:noFill/>
          <a:ln>
            <a:noFill/>
          </a:ln>
        </p:spPr>
        <p:txBody>
          <a:bodyPr spcFirstLastPara="1" wrap="square" lIns="91425" tIns="91425" rIns="91425" bIns="91425" anchor="t" anchorCtr="0">
            <a:noAutofit/>
          </a:bodyPr>
          <a:lstStyle/>
          <a:p>
            <a:pPr marL="0" marR="0" lvl="0" indent="0" algn="l" rtl="0">
              <a:spcBef>
                <a:spcPts val="0"/>
              </a:spcBef>
              <a:spcAft>
                <a:spcPts val="0"/>
              </a:spcAft>
              <a:buClr>
                <a:schemeClr val="dk1"/>
              </a:buClr>
              <a:buSzPts val="1200"/>
              <a:buFont typeface="Calibri"/>
              <a:buNone/>
            </a:pPr>
            <a:r>
              <a:rPr lang="en-US"/>
              <a:t>OSCAR - WMO’s Observing Systems Capability Analysis and Review Tool</a:t>
            </a:r>
            <a:endParaRPr/>
          </a:p>
          <a:p>
            <a:pPr marL="0" marR="0" lvl="0" indent="0" algn="l" rtl="0">
              <a:spcBef>
                <a:spcPts val="0"/>
              </a:spcBef>
              <a:spcAft>
                <a:spcPts val="0"/>
              </a:spcAft>
              <a:buClr>
                <a:schemeClr val="dk1"/>
              </a:buClr>
              <a:buSzPts val="1200"/>
              <a:buFont typeface="Calibri"/>
              <a:buNone/>
            </a:pPr>
            <a:endParaRPr/>
          </a:p>
          <a:p>
            <a:pPr marL="0" marR="0" lvl="0" indent="0" algn="l" rtl="0">
              <a:spcBef>
                <a:spcPts val="0"/>
              </a:spcBef>
              <a:spcAft>
                <a:spcPts val="0"/>
              </a:spcAft>
              <a:buClr>
                <a:schemeClr val="dk1"/>
              </a:buClr>
              <a:buSzPts val="1200"/>
              <a:buFont typeface="Calibri"/>
              <a:buNone/>
            </a:pPr>
            <a:r>
              <a:rPr lang="en-US" sz="1000">
                <a:solidFill>
                  <a:srgbClr val="202124"/>
                </a:solidFill>
                <a:highlight>
                  <a:srgbClr val="FFFFFF"/>
                </a:highlight>
                <a:latin typeface="Roboto"/>
                <a:ea typeface="Roboto"/>
                <a:cs typeface="Roboto"/>
                <a:sym typeface="Roboto"/>
              </a:rPr>
              <a:t>There was a presentation given to the GOES-R Algorithm Development Executive Board (ADEB) members in 2010 that clearly notes that incorrect (and current) accuracy and precision specs for the fractional snow cover product and what they should be (accuracy: 15%; precision: 30%). Why they were never corrected is unclear to us.</a:t>
            </a:r>
            <a:endParaRPr/>
          </a:p>
        </p:txBody>
      </p:sp>
      <p:sp>
        <p:nvSpPr>
          <p:cNvPr id="246" name="Google Shape;246;p15:notes"/>
          <p:cNvSpPr txBox="1">
            <a:spLocks noGrp="1"/>
          </p:cNvSpPr>
          <p:nvPr>
            <p:ph type="sldNum" idx="12"/>
          </p:nvPr>
        </p:nvSpPr>
        <p:spPr>
          <a:xfrm>
            <a:off x="3884612" y="8685213"/>
            <a:ext cx="2971799" cy="458785"/>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chemeClr val="dk1"/>
              </a:buClr>
              <a:buSzPts val="300"/>
              <a:buFont typeface="Calibri"/>
              <a:buNone/>
            </a:pPr>
            <a:fld id="{00000000-1234-1234-1234-123412341234}" type="slidenum">
              <a:rPr lang="en-US" sz="1200" b="0" i="0" u="none" strike="noStrike" cap="none">
                <a:solidFill>
                  <a:schemeClr val="dk1"/>
                </a:solidFill>
                <a:latin typeface="Calibri"/>
                <a:ea typeface="Calibri"/>
                <a:cs typeface="Calibri"/>
                <a:sym typeface="Calibri"/>
              </a:rPr>
              <a:t>7</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0"/>
        <p:cNvGrpSpPr/>
        <p:nvPr/>
      </p:nvGrpSpPr>
      <p:grpSpPr>
        <a:xfrm>
          <a:off x="0" y="0"/>
          <a:ext cx="0" cy="0"/>
          <a:chOff x="0" y="0"/>
          <a:chExt cx="0" cy="0"/>
        </a:xfrm>
      </p:grpSpPr>
      <p:sp>
        <p:nvSpPr>
          <p:cNvPr id="261" name="Google Shape;261;p1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62" name="Google Shape;262;p17:notes"/>
          <p:cNvSpPr txBox="1">
            <a:spLocks noGrp="1"/>
          </p:cNvSpPr>
          <p:nvPr>
            <p:ph type="body" idx="1"/>
          </p:nvPr>
        </p:nvSpPr>
        <p:spPr>
          <a:xfrm>
            <a:off x="685800" y="4400550"/>
            <a:ext cx="5486399" cy="3600450"/>
          </a:xfrm>
          <a:prstGeom prst="rect">
            <a:avLst/>
          </a:prstGeom>
          <a:noFill/>
          <a:ln>
            <a:noFill/>
          </a:ln>
        </p:spPr>
        <p:txBody>
          <a:bodyPr spcFirstLastPara="1" wrap="square" lIns="91425" tIns="91425" rIns="91425" bIns="91425" anchor="t" anchorCtr="0">
            <a:noAutofit/>
          </a:bodyPr>
          <a:lstStyle/>
          <a:p>
            <a:pPr marL="0" marR="0" lvl="0" indent="0" algn="l" rtl="0">
              <a:spcBef>
                <a:spcPts val="0"/>
              </a:spcBef>
              <a:spcAft>
                <a:spcPts val="0"/>
              </a:spcAft>
              <a:buClr>
                <a:schemeClr val="dk1"/>
              </a:buClr>
              <a:buSzPts val="1200"/>
              <a:buFont typeface="Calibri"/>
              <a:buNone/>
            </a:pPr>
            <a:endParaRPr/>
          </a:p>
        </p:txBody>
      </p:sp>
      <p:sp>
        <p:nvSpPr>
          <p:cNvPr id="263" name="Google Shape;263;p17:notes"/>
          <p:cNvSpPr txBox="1">
            <a:spLocks noGrp="1"/>
          </p:cNvSpPr>
          <p:nvPr>
            <p:ph type="sldNum" idx="12"/>
          </p:nvPr>
        </p:nvSpPr>
        <p:spPr>
          <a:xfrm>
            <a:off x="3884612" y="8685213"/>
            <a:ext cx="2971799" cy="458785"/>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chemeClr val="dk1"/>
              </a:buClr>
              <a:buSzPts val="300"/>
              <a:buFont typeface="Calibri"/>
              <a:buNone/>
            </a:pPr>
            <a:fld id="{00000000-1234-1234-1234-123412341234}" type="slidenum">
              <a:rPr lang="en-US" sz="1200" b="0" i="0" u="none" strike="noStrike" cap="none">
                <a:solidFill>
                  <a:schemeClr val="dk1"/>
                </a:solidFill>
                <a:latin typeface="Calibri"/>
                <a:ea typeface="Calibri"/>
                <a:cs typeface="Calibri"/>
                <a:sym typeface="Calibri"/>
              </a:rPr>
              <a:t>8</a:t>
            </a:fld>
            <a:endParaRP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7494522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8"/>
        <p:cNvGrpSpPr/>
        <p:nvPr/>
      </p:nvGrpSpPr>
      <p:grpSpPr>
        <a:xfrm>
          <a:off x="0" y="0"/>
          <a:ext cx="0" cy="0"/>
          <a:chOff x="0" y="0"/>
          <a:chExt cx="0" cy="0"/>
        </a:xfrm>
      </p:grpSpPr>
      <p:sp>
        <p:nvSpPr>
          <p:cNvPr id="119" name="Google Shape;119;p10:notes"/>
          <p:cNvSpPr txBox="1">
            <a:spLocks noGrp="1"/>
          </p:cNvSpPr>
          <p:nvPr>
            <p:ph type="sldNum" idx="12"/>
          </p:nvPr>
        </p:nvSpPr>
        <p:spPr>
          <a:xfrm>
            <a:off x="3884612" y="8685213"/>
            <a:ext cx="2971799" cy="458785"/>
          </a:xfrm>
          <a:prstGeom prst="rect">
            <a:avLst/>
          </a:prstGeom>
          <a:noFill/>
          <a:ln>
            <a:noFill/>
          </a:ln>
        </p:spPr>
        <p:txBody>
          <a:bodyPr spcFirstLastPara="1" wrap="square" lIns="91425" tIns="45700" rIns="91425" bIns="45700" anchor="b" anchorCtr="0">
            <a:noAutofit/>
          </a:bodyPr>
          <a:lstStyle/>
          <a:p>
            <a:pPr marL="0" lvl="0" indent="0" algn="l" rtl="0">
              <a:lnSpc>
                <a:spcPct val="100000"/>
              </a:lnSpc>
              <a:spcBef>
                <a:spcPts val="0"/>
              </a:spcBef>
              <a:spcAft>
                <a:spcPts val="0"/>
              </a:spcAft>
              <a:buClr>
                <a:schemeClr val="dk1"/>
              </a:buClr>
              <a:buSzPts val="1000"/>
              <a:buFont typeface="Times New Roman"/>
              <a:buNone/>
            </a:pPr>
            <a:fld id="{00000000-1234-1234-1234-123412341234}" type="slidenum">
              <a:rPr lang="en-US" sz="1000" b="0" i="0" u="none" strike="noStrike" cap="none">
                <a:solidFill>
                  <a:schemeClr val="dk1"/>
                </a:solidFill>
                <a:latin typeface="Times New Roman"/>
                <a:ea typeface="Times New Roman"/>
                <a:cs typeface="Times New Roman"/>
                <a:sym typeface="Times New Roman"/>
              </a:rPr>
              <a:t>9</a:t>
            </a:fld>
            <a:endParaRPr sz="1000" b="0" i="0" u="none" strike="noStrike" cap="none">
              <a:solidFill>
                <a:schemeClr val="dk1"/>
              </a:solidFill>
              <a:latin typeface="Times New Roman"/>
              <a:ea typeface="Times New Roman"/>
              <a:cs typeface="Times New Roman"/>
              <a:sym typeface="Times New Roman"/>
            </a:endParaRPr>
          </a:p>
        </p:txBody>
      </p:sp>
      <p:sp>
        <p:nvSpPr>
          <p:cNvPr id="120" name="Google Shape;120;p10:notes"/>
          <p:cNvSpPr>
            <a:spLocks noGrp="1" noRot="1" noChangeAspect="1"/>
          </p:cNvSpPr>
          <p:nvPr>
            <p:ph type="sldImg" idx="2"/>
          </p:nvPr>
        </p:nvSpPr>
        <p:spPr>
          <a:xfrm>
            <a:off x="427038" y="692150"/>
            <a:ext cx="6157912" cy="3463925"/>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121" name="Google Shape;121;p10:notes"/>
          <p:cNvSpPr txBox="1">
            <a:spLocks noGrp="1"/>
          </p:cNvSpPr>
          <p:nvPr>
            <p:ph type="body" idx="1"/>
          </p:nvPr>
        </p:nvSpPr>
        <p:spPr>
          <a:xfrm>
            <a:off x="685800" y="4400550"/>
            <a:ext cx="5486399" cy="360045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SzPts val="1200"/>
              <a:buNone/>
            </a:pPr>
            <a:endParaRPr>
              <a:latin typeface="Times New Roman"/>
              <a:ea typeface="Times New Roman"/>
              <a:cs typeface="Times New Roman"/>
              <a:sym typeface="Times New Roman"/>
            </a:endParaRPr>
          </a:p>
        </p:txBody>
      </p:sp>
    </p:spTree>
    <p:extLst>
      <p:ext uri="{BB962C8B-B14F-4D97-AF65-F5344CB8AC3E}">
        <p14:creationId xmlns:p14="http://schemas.microsoft.com/office/powerpoint/2010/main" val="67930389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0"/>
        <p:cNvGrpSpPr/>
        <p:nvPr/>
      </p:nvGrpSpPr>
      <p:grpSpPr>
        <a:xfrm>
          <a:off x="0" y="0"/>
          <a:ext cx="0" cy="0"/>
          <a:chOff x="0" y="0"/>
          <a:chExt cx="0" cy="0"/>
        </a:xfrm>
      </p:grpSpPr>
      <p:grpSp>
        <p:nvGrpSpPr>
          <p:cNvPr id="21" name="Google Shape;21;p98"/>
          <p:cNvGrpSpPr/>
          <p:nvPr/>
        </p:nvGrpSpPr>
        <p:grpSpPr>
          <a:xfrm>
            <a:off x="187493" y="21807"/>
            <a:ext cx="11726447" cy="1213353"/>
            <a:chOff x="187493" y="21807"/>
            <a:chExt cx="11726447" cy="1213353"/>
          </a:xfrm>
        </p:grpSpPr>
        <p:pic>
          <p:nvPicPr>
            <p:cNvPr id="22" name="Google Shape;22;p98" descr="Graphical user interface&#10;&#10;Description automatically generated with medium confidence"/>
            <p:cNvPicPr preferRelativeResize="0"/>
            <p:nvPr/>
          </p:nvPicPr>
          <p:blipFill rotWithShape="1">
            <a:blip r:embed="rId2">
              <a:alphaModFix/>
            </a:blip>
            <a:srcRect/>
            <a:stretch/>
          </p:blipFill>
          <p:spPr>
            <a:xfrm>
              <a:off x="187493" y="21807"/>
              <a:ext cx="1957910" cy="1213353"/>
            </a:xfrm>
            <a:prstGeom prst="rect">
              <a:avLst/>
            </a:prstGeom>
            <a:noFill/>
            <a:ln>
              <a:noFill/>
            </a:ln>
          </p:spPr>
        </p:pic>
        <p:pic>
          <p:nvPicPr>
            <p:cNvPr id="23" name="Google Shape;23;p98" descr="A close-up of a logo&#10;&#10;Description automatically generated with medium confidence"/>
            <p:cNvPicPr preferRelativeResize="0"/>
            <p:nvPr/>
          </p:nvPicPr>
          <p:blipFill rotWithShape="1">
            <a:blip r:embed="rId3">
              <a:alphaModFix/>
            </a:blip>
            <a:srcRect t="6136"/>
            <a:stretch/>
          </p:blipFill>
          <p:spPr>
            <a:xfrm>
              <a:off x="9956030" y="136522"/>
              <a:ext cx="1957910" cy="868534"/>
            </a:xfrm>
            <a:prstGeom prst="rect">
              <a:avLst/>
            </a:prstGeom>
            <a:noFill/>
            <a:ln>
              <a:noFill/>
            </a:ln>
          </p:spPr>
        </p:pic>
      </p:grpSp>
      <p:sp>
        <p:nvSpPr>
          <p:cNvPr id="24" name="Google Shape;24;p98"/>
          <p:cNvSpPr txBox="1">
            <a:spLocks noGrp="1"/>
          </p:cNvSpPr>
          <p:nvPr>
            <p:ph type="title"/>
          </p:nvPr>
        </p:nvSpPr>
        <p:spPr>
          <a:xfrm>
            <a:off x="1828802" y="128337"/>
            <a:ext cx="8545095" cy="968626"/>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25" name="Google Shape;25;p98"/>
          <p:cNvSpPr txBox="1">
            <a:spLocks noGrp="1"/>
          </p:cNvSpPr>
          <p:nvPr>
            <p:ph type="body" idx="1"/>
          </p:nvPr>
        </p:nvSpPr>
        <p:spPr>
          <a:xfrm>
            <a:off x="609600" y="1465263"/>
            <a:ext cx="10972800" cy="4525962"/>
          </a:xfrm>
          <a:prstGeom prst="rect">
            <a:avLst/>
          </a:prstGeom>
          <a:noFill/>
          <a:ln>
            <a:noFill/>
          </a:ln>
        </p:spPr>
        <p:txBody>
          <a:bodyPr spcFirstLastPara="1" wrap="square" lIns="91425" tIns="45700" rIns="91425" bIns="45700" anchor="t" anchorCtr="0">
            <a:noAutofit/>
          </a:bodyPr>
          <a:lstStyle>
            <a:lvl1pPr marL="457200" lvl="0" indent="-342900" algn="l">
              <a:spcBef>
                <a:spcPts val="360"/>
              </a:spcBef>
              <a:spcAft>
                <a:spcPts val="0"/>
              </a:spcAft>
              <a:buClr>
                <a:schemeClr val="lt1"/>
              </a:buClr>
              <a:buSzPts val="1800"/>
              <a:buChar char="❖"/>
              <a:defRPr/>
            </a:lvl1pPr>
            <a:lvl2pPr marL="914400" lvl="1" indent="-342900" algn="l">
              <a:spcBef>
                <a:spcPts val="360"/>
              </a:spcBef>
              <a:spcAft>
                <a:spcPts val="0"/>
              </a:spcAft>
              <a:buClr>
                <a:schemeClr val="lt1"/>
              </a:buClr>
              <a:buSzPts val="1800"/>
              <a:buChar char="–"/>
              <a:defRPr/>
            </a:lvl2pPr>
            <a:lvl3pPr marL="1371600" lvl="2" indent="-342900" algn="l">
              <a:spcBef>
                <a:spcPts val="360"/>
              </a:spcBef>
              <a:spcAft>
                <a:spcPts val="0"/>
              </a:spcAft>
              <a:buClr>
                <a:schemeClr val="lt1"/>
              </a:buClr>
              <a:buSzPts val="1800"/>
              <a:buChar char="•"/>
              <a:defRPr/>
            </a:lvl3pPr>
            <a:lvl4pPr marL="1828800" lvl="3" indent="-342900" algn="l">
              <a:spcBef>
                <a:spcPts val="360"/>
              </a:spcBef>
              <a:spcAft>
                <a:spcPts val="0"/>
              </a:spcAft>
              <a:buClr>
                <a:schemeClr val="lt1"/>
              </a:buClr>
              <a:buSzPts val="1800"/>
              <a:buChar char="o"/>
              <a:defRPr/>
            </a:lvl4pPr>
            <a:lvl5pPr marL="2286000" lvl="4" indent="-342900" algn="l">
              <a:spcBef>
                <a:spcPts val="360"/>
              </a:spcBef>
              <a:spcAft>
                <a:spcPts val="0"/>
              </a:spcAft>
              <a:buClr>
                <a:schemeClr val="lt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26" name="Google Shape;26;p98"/>
          <p:cNvSpPr txBox="1">
            <a:spLocks noGrp="1"/>
          </p:cNvSpPr>
          <p:nvPr>
            <p:ph type="dt" idx="10"/>
          </p:nvPr>
        </p:nvSpPr>
        <p:spPr>
          <a:xfrm>
            <a:off x="320843" y="6356353"/>
            <a:ext cx="1219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Clr>
                <a:schemeClr val="lt1"/>
              </a:buClr>
              <a:buSzPts val="1200"/>
              <a:buFont typeface="Arial"/>
              <a:buNone/>
              <a:defRPr/>
            </a:lvl1pPr>
            <a:lvl2pPr lvl="1" algn="l">
              <a:lnSpc>
                <a:spcPct val="100000"/>
              </a:lnSpc>
              <a:spcBef>
                <a:spcPts val="0"/>
              </a:spcBef>
              <a:spcAft>
                <a:spcPts val="0"/>
              </a:spcAft>
              <a:buClr>
                <a:srgbClr val="000000"/>
              </a:buClr>
              <a:buSzPts val="1800"/>
              <a:buNone/>
              <a:defRPr/>
            </a:lvl2pPr>
            <a:lvl3pPr lvl="2" algn="l">
              <a:lnSpc>
                <a:spcPct val="100000"/>
              </a:lnSpc>
              <a:spcBef>
                <a:spcPts val="0"/>
              </a:spcBef>
              <a:spcAft>
                <a:spcPts val="0"/>
              </a:spcAft>
              <a:buClr>
                <a:srgbClr val="000000"/>
              </a:buClr>
              <a:buSzPts val="1800"/>
              <a:buNone/>
              <a:defRPr/>
            </a:lvl3pPr>
            <a:lvl4pPr lvl="3" algn="l">
              <a:lnSpc>
                <a:spcPct val="100000"/>
              </a:lnSpc>
              <a:spcBef>
                <a:spcPts val="0"/>
              </a:spcBef>
              <a:spcAft>
                <a:spcPts val="0"/>
              </a:spcAft>
              <a:buClr>
                <a:srgbClr val="000000"/>
              </a:buClr>
              <a:buSzPts val="1800"/>
              <a:buNone/>
              <a:defRPr/>
            </a:lvl4pPr>
            <a:lvl5pPr lvl="4" algn="l">
              <a:lnSpc>
                <a:spcPct val="100000"/>
              </a:lnSpc>
              <a:spcBef>
                <a:spcPts val="0"/>
              </a:spcBef>
              <a:spcAft>
                <a:spcPts val="0"/>
              </a:spcAft>
              <a:buClr>
                <a:srgbClr val="000000"/>
              </a:buClr>
              <a:buSzPts val="1800"/>
              <a:buNone/>
              <a:defRPr/>
            </a:lvl5pPr>
            <a:lvl6pPr lvl="5" algn="l">
              <a:lnSpc>
                <a:spcPct val="100000"/>
              </a:lnSpc>
              <a:spcBef>
                <a:spcPts val="0"/>
              </a:spcBef>
              <a:spcAft>
                <a:spcPts val="0"/>
              </a:spcAft>
              <a:buClr>
                <a:srgbClr val="000000"/>
              </a:buClr>
              <a:buSzPts val="1800"/>
              <a:buNone/>
              <a:defRPr/>
            </a:lvl6pPr>
            <a:lvl7pPr lvl="6" algn="l">
              <a:lnSpc>
                <a:spcPct val="100000"/>
              </a:lnSpc>
              <a:spcBef>
                <a:spcPts val="0"/>
              </a:spcBef>
              <a:spcAft>
                <a:spcPts val="0"/>
              </a:spcAft>
              <a:buClr>
                <a:srgbClr val="000000"/>
              </a:buClr>
              <a:buSzPts val="1800"/>
              <a:buNone/>
              <a:defRPr/>
            </a:lvl7pPr>
            <a:lvl8pPr lvl="7" algn="l">
              <a:lnSpc>
                <a:spcPct val="100000"/>
              </a:lnSpc>
              <a:spcBef>
                <a:spcPts val="0"/>
              </a:spcBef>
              <a:spcAft>
                <a:spcPts val="0"/>
              </a:spcAft>
              <a:buClr>
                <a:srgbClr val="000000"/>
              </a:buClr>
              <a:buSzPts val="1800"/>
              <a:buNone/>
              <a:defRPr/>
            </a:lvl8pPr>
            <a:lvl9pPr lvl="8" algn="l">
              <a:lnSpc>
                <a:spcPct val="100000"/>
              </a:lnSpc>
              <a:spcBef>
                <a:spcPts val="0"/>
              </a:spcBef>
              <a:spcAft>
                <a:spcPts val="0"/>
              </a:spcAft>
              <a:buClr>
                <a:srgbClr val="000000"/>
              </a:buClr>
              <a:buSzPts val="1800"/>
              <a:buNone/>
              <a:defRPr/>
            </a:lvl9pPr>
          </a:lstStyle>
          <a:p>
            <a:endParaRPr/>
          </a:p>
        </p:txBody>
      </p:sp>
      <p:sp>
        <p:nvSpPr>
          <p:cNvPr id="27" name="Google Shape;27;p98"/>
          <p:cNvSpPr txBox="1">
            <a:spLocks noGrp="1"/>
          </p:cNvSpPr>
          <p:nvPr>
            <p:ph type="sldNum" idx="12"/>
          </p:nvPr>
        </p:nvSpPr>
        <p:spPr>
          <a:xfrm>
            <a:off x="11004885" y="6356353"/>
            <a:ext cx="909055" cy="365125"/>
          </a:xfrm>
          <a:prstGeom prst="rect">
            <a:avLst/>
          </a:prstGeom>
          <a:noFill/>
          <a:ln>
            <a:noFill/>
          </a:ln>
        </p:spPr>
        <p:txBody>
          <a:bodyPr spcFirstLastPara="1" wrap="square" lIns="91425" tIns="45700" rIns="91425" bIns="45700" anchor="ctr" anchorCtr="0">
            <a:noAutofit/>
          </a:bodyPr>
          <a:lstStyle>
            <a:lvl1pPr marL="0" lvl="0" indent="0" algn="r">
              <a:lnSpc>
                <a:spcPct val="100000"/>
              </a:lnSpc>
              <a:spcBef>
                <a:spcPts val="0"/>
              </a:spcBef>
              <a:spcAft>
                <a:spcPts val="0"/>
              </a:spcAft>
              <a:buClr>
                <a:srgbClr val="FFFFFF"/>
              </a:buClr>
              <a:buSzPts val="1200"/>
              <a:buFont typeface="Arial"/>
              <a:buNone/>
              <a:defRPr sz="1200" b="0" i="0" u="none" strike="noStrike" cap="none">
                <a:solidFill>
                  <a:srgbClr val="FFFFFF"/>
                </a:solidFill>
                <a:latin typeface="Arial"/>
                <a:ea typeface="Arial"/>
                <a:cs typeface="Arial"/>
                <a:sym typeface="Arial"/>
              </a:defRPr>
            </a:lvl1pPr>
            <a:lvl2pPr marL="0" lvl="1" indent="0" algn="r">
              <a:lnSpc>
                <a:spcPct val="100000"/>
              </a:lnSpc>
              <a:spcBef>
                <a:spcPts val="0"/>
              </a:spcBef>
              <a:spcAft>
                <a:spcPts val="0"/>
              </a:spcAft>
              <a:buClr>
                <a:srgbClr val="FFFFFF"/>
              </a:buClr>
              <a:buSzPts val="1200"/>
              <a:buFont typeface="Arial"/>
              <a:buNone/>
              <a:defRPr sz="1200" b="0" i="0" u="none" strike="noStrike" cap="none">
                <a:solidFill>
                  <a:srgbClr val="FFFFFF"/>
                </a:solidFill>
                <a:latin typeface="Arial"/>
                <a:ea typeface="Arial"/>
                <a:cs typeface="Arial"/>
                <a:sym typeface="Arial"/>
              </a:defRPr>
            </a:lvl2pPr>
            <a:lvl3pPr marL="0" lvl="2" indent="0" algn="r">
              <a:lnSpc>
                <a:spcPct val="100000"/>
              </a:lnSpc>
              <a:spcBef>
                <a:spcPts val="0"/>
              </a:spcBef>
              <a:spcAft>
                <a:spcPts val="0"/>
              </a:spcAft>
              <a:buClr>
                <a:srgbClr val="FFFFFF"/>
              </a:buClr>
              <a:buSzPts val="1200"/>
              <a:buFont typeface="Arial"/>
              <a:buNone/>
              <a:defRPr sz="1200" b="0" i="0" u="none" strike="noStrike" cap="none">
                <a:solidFill>
                  <a:srgbClr val="FFFFFF"/>
                </a:solidFill>
                <a:latin typeface="Arial"/>
                <a:ea typeface="Arial"/>
                <a:cs typeface="Arial"/>
                <a:sym typeface="Arial"/>
              </a:defRPr>
            </a:lvl3pPr>
            <a:lvl4pPr marL="0" lvl="3" indent="0" algn="r">
              <a:lnSpc>
                <a:spcPct val="100000"/>
              </a:lnSpc>
              <a:spcBef>
                <a:spcPts val="0"/>
              </a:spcBef>
              <a:spcAft>
                <a:spcPts val="0"/>
              </a:spcAft>
              <a:buClr>
                <a:srgbClr val="FFFFFF"/>
              </a:buClr>
              <a:buSzPts val="1200"/>
              <a:buFont typeface="Arial"/>
              <a:buNone/>
              <a:defRPr sz="1200" b="0" i="0" u="none" strike="noStrike" cap="none">
                <a:solidFill>
                  <a:srgbClr val="FFFFFF"/>
                </a:solidFill>
                <a:latin typeface="Arial"/>
                <a:ea typeface="Arial"/>
                <a:cs typeface="Arial"/>
                <a:sym typeface="Arial"/>
              </a:defRPr>
            </a:lvl4pPr>
            <a:lvl5pPr marL="0" lvl="4" indent="0" algn="r">
              <a:lnSpc>
                <a:spcPct val="100000"/>
              </a:lnSpc>
              <a:spcBef>
                <a:spcPts val="0"/>
              </a:spcBef>
              <a:spcAft>
                <a:spcPts val="0"/>
              </a:spcAft>
              <a:buClr>
                <a:srgbClr val="FFFFFF"/>
              </a:buClr>
              <a:buSzPts val="1200"/>
              <a:buFont typeface="Arial"/>
              <a:buNone/>
              <a:defRPr sz="1200" b="0" i="0" u="none" strike="noStrike" cap="none">
                <a:solidFill>
                  <a:srgbClr val="FFFFFF"/>
                </a:solidFill>
                <a:latin typeface="Arial"/>
                <a:ea typeface="Arial"/>
                <a:cs typeface="Arial"/>
                <a:sym typeface="Arial"/>
              </a:defRPr>
            </a:lvl5pPr>
            <a:lvl6pPr marL="0" lvl="5" indent="0" algn="r">
              <a:lnSpc>
                <a:spcPct val="100000"/>
              </a:lnSpc>
              <a:spcBef>
                <a:spcPts val="0"/>
              </a:spcBef>
              <a:spcAft>
                <a:spcPts val="0"/>
              </a:spcAft>
              <a:buClr>
                <a:srgbClr val="FFFFFF"/>
              </a:buClr>
              <a:buSzPts val="1200"/>
              <a:buFont typeface="Arial"/>
              <a:buNone/>
              <a:defRPr sz="1200" b="0" i="0" u="none" strike="noStrike" cap="none">
                <a:solidFill>
                  <a:srgbClr val="FFFFFF"/>
                </a:solidFill>
                <a:latin typeface="Arial"/>
                <a:ea typeface="Arial"/>
                <a:cs typeface="Arial"/>
                <a:sym typeface="Arial"/>
              </a:defRPr>
            </a:lvl6pPr>
            <a:lvl7pPr marL="0" lvl="6" indent="0" algn="r">
              <a:lnSpc>
                <a:spcPct val="100000"/>
              </a:lnSpc>
              <a:spcBef>
                <a:spcPts val="0"/>
              </a:spcBef>
              <a:spcAft>
                <a:spcPts val="0"/>
              </a:spcAft>
              <a:buClr>
                <a:srgbClr val="FFFFFF"/>
              </a:buClr>
              <a:buSzPts val="1200"/>
              <a:buFont typeface="Arial"/>
              <a:buNone/>
              <a:defRPr sz="1200" b="0" i="0" u="none" strike="noStrike" cap="none">
                <a:solidFill>
                  <a:srgbClr val="FFFFFF"/>
                </a:solidFill>
                <a:latin typeface="Arial"/>
                <a:ea typeface="Arial"/>
                <a:cs typeface="Arial"/>
                <a:sym typeface="Arial"/>
              </a:defRPr>
            </a:lvl7pPr>
            <a:lvl8pPr marL="0" lvl="7" indent="0" algn="r">
              <a:lnSpc>
                <a:spcPct val="100000"/>
              </a:lnSpc>
              <a:spcBef>
                <a:spcPts val="0"/>
              </a:spcBef>
              <a:spcAft>
                <a:spcPts val="0"/>
              </a:spcAft>
              <a:buClr>
                <a:srgbClr val="FFFFFF"/>
              </a:buClr>
              <a:buSzPts val="1200"/>
              <a:buFont typeface="Arial"/>
              <a:buNone/>
              <a:defRPr sz="1200" b="0" i="0" u="none" strike="noStrike" cap="none">
                <a:solidFill>
                  <a:srgbClr val="FFFFFF"/>
                </a:solidFill>
                <a:latin typeface="Arial"/>
                <a:ea typeface="Arial"/>
                <a:cs typeface="Arial"/>
                <a:sym typeface="Arial"/>
              </a:defRPr>
            </a:lvl8pPr>
            <a:lvl9pPr marL="0" lvl="8" indent="0" algn="r">
              <a:lnSpc>
                <a:spcPct val="100000"/>
              </a:lnSpc>
              <a:spcBef>
                <a:spcPts val="0"/>
              </a:spcBef>
              <a:spcAft>
                <a:spcPts val="0"/>
              </a:spcAft>
              <a:buClr>
                <a:srgbClr val="FFFFFF"/>
              </a:buClr>
              <a:buSzPts val="1200"/>
              <a:buFont typeface="Arial"/>
              <a:buNone/>
              <a:defRPr sz="1200" b="0" i="0" u="none" strike="noStrike" cap="none">
                <a:solidFill>
                  <a:srgbClr val="FFFFFF"/>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Main Title Slide" type="title">
  <p:cSld name="TITLE">
    <p:spTree>
      <p:nvGrpSpPr>
        <p:cNvPr id="1" name="Shape 28"/>
        <p:cNvGrpSpPr/>
        <p:nvPr/>
      </p:nvGrpSpPr>
      <p:grpSpPr>
        <a:xfrm>
          <a:off x="0" y="0"/>
          <a:ext cx="0" cy="0"/>
          <a:chOff x="0" y="0"/>
          <a:chExt cx="0" cy="0"/>
        </a:xfrm>
      </p:grpSpPr>
      <p:sp>
        <p:nvSpPr>
          <p:cNvPr id="29" name="Google Shape;29;gefc1fdaf91_0_29"/>
          <p:cNvSpPr txBox="1">
            <a:spLocks noGrp="1"/>
          </p:cNvSpPr>
          <p:nvPr>
            <p:ph type="ctrTitle"/>
          </p:nvPr>
        </p:nvSpPr>
        <p:spPr>
          <a:xfrm>
            <a:off x="914400" y="2130425"/>
            <a:ext cx="10363200" cy="1470000"/>
          </a:xfrm>
          <a:prstGeom prst="rect">
            <a:avLst/>
          </a:prstGeom>
          <a:noFill/>
          <a:ln>
            <a:noFill/>
          </a:ln>
        </p:spPr>
        <p:txBody>
          <a:bodyPr spcFirstLastPara="1" wrap="square" lIns="91425" tIns="91425" rIns="91425" bIns="91425" anchor="ctr" anchorCtr="0">
            <a:noAutofit/>
          </a:bodyPr>
          <a:lstStyle>
            <a:lvl1pPr marR="0" lvl="0" algn="ctr" rtl="0">
              <a:lnSpc>
                <a:spcPct val="100000"/>
              </a:lnSpc>
              <a:spcBef>
                <a:spcPts val="0"/>
              </a:spcBef>
              <a:spcAft>
                <a:spcPts val="0"/>
              </a:spcAft>
              <a:buClr>
                <a:schemeClr val="lt1"/>
              </a:buClr>
              <a:buSzPts val="3600"/>
              <a:buFont typeface="Calibri"/>
              <a:buNone/>
              <a:defRPr sz="3600" b="0" i="0" u="none" strike="noStrike" cap="none">
                <a:solidFill>
                  <a:schemeClr val="lt1"/>
                </a:solidFill>
                <a:latin typeface="Calibri"/>
                <a:ea typeface="Calibri"/>
                <a:cs typeface="Calibri"/>
                <a:sym typeface="Calibri"/>
              </a:defRPr>
            </a:lvl1pPr>
            <a:lvl2pPr marR="0" lvl="1" algn="ctr" rtl="0">
              <a:spcBef>
                <a:spcPts val="0"/>
              </a:spcBef>
              <a:spcAft>
                <a:spcPts val="0"/>
              </a:spcAft>
              <a:buClr>
                <a:schemeClr val="lt1"/>
              </a:buClr>
              <a:buSzPts val="3600"/>
              <a:buFont typeface="Calibri"/>
              <a:buNone/>
              <a:defRPr sz="3600" b="0" i="0" u="none" strike="noStrike" cap="none">
                <a:solidFill>
                  <a:schemeClr val="lt1"/>
                </a:solidFill>
                <a:latin typeface="Calibri"/>
                <a:ea typeface="Calibri"/>
                <a:cs typeface="Calibri"/>
                <a:sym typeface="Calibri"/>
              </a:defRPr>
            </a:lvl2pPr>
            <a:lvl3pPr marR="0" lvl="2" algn="ctr" rtl="0">
              <a:spcBef>
                <a:spcPts val="0"/>
              </a:spcBef>
              <a:spcAft>
                <a:spcPts val="0"/>
              </a:spcAft>
              <a:buClr>
                <a:schemeClr val="lt1"/>
              </a:buClr>
              <a:buSzPts val="3600"/>
              <a:buFont typeface="Calibri"/>
              <a:buNone/>
              <a:defRPr sz="3600" b="0" i="0" u="none" strike="noStrike" cap="none">
                <a:solidFill>
                  <a:schemeClr val="lt1"/>
                </a:solidFill>
                <a:latin typeface="Calibri"/>
                <a:ea typeface="Calibri"/>
                <a:cs typeface="Calibri"/>
                <a:sym typeface="Calibri"/>
              </a:defRPr>
            </a:lvl3pPr>
            <a:lvl4pPr marR="0" lvl="3" algn="ctr" rtl="0">
              <a:spcBef>
                <a:spcPts val="0"/>
              </a:spcBef>
              <a:spcAft>
                <a:spcPts val="0"/>
              </a:spcAft>
              <a:buClr>
                <a:schemeClr val="lt1"/>
              </a:buClr>
              <a:buSzPts val="3600"/>
              <a:buFont typeface="Calibri"/>
              <a:buNone/>
              <a:defRPr sz="3600" b="0" i="0" u="none" strike="noStrike" cap="none">
                <a:solidFill>
                  <a:schemeClr val="lt1"/>
                </a:solidFill>
                <a:latin typeface="Calibri"/>
                <a:ea typeface="Calibri"/>
                <a:cs typeface="Calibri"/>
                <a:sym typeface="Calibri"/>
              </a:defRPr>
            </a:lvl4pPr>
            <a:lvl5pPr marR="0" lvl="4" algn="ctr" rtl="0">
              <a:spcBef>
                <a:spcPts val="0"/>
              </a:spcBef>
              <a:spcAft>
                <a:spcPts val="0"/>
              </a:spcAft>
              <a:buClr>
                <a:schemeClr val="lt1"/>
              </a:buClr>
              <a:buSzPts val="3600"/>
              <a:buFont typeface="Calibri"/>
              <a:buNone/>
              <a:defRPr sz="3600" b="0" i="0" u="none" strike="noStrike" cap="none">
                <a:solidFill>
                  <a:schemeClr val="lt1"/>
                </a:solidFill>
                <a:latin typeface="Calibri"/>
                <a:ea typeface="Calibri"/>
                <a:cs typeface="Calibri"/>
                <a:sym typeface="Calibri"/>
              </a:defRPr>
            </a:lvl5pPr>
            <a:lvl6pPr marR="0" lvl="5" algn="ctr" rtl="0">
              <a:spcBef>
                <a:spcPts val="0"/>
              </a:spcBef>
              <a:spcAft>
                <a:spcPts val="0"/>
              </a:spcAft>
              <a:buClr>
                <a:schemeClr val="lt1"/>
              </a:buClr>
              <a:buSzPts val="4400"/>
              <a:buFont typeface="Calibri"/>
              <a:buNone/>
              <a:defRPr sz="4400" b="0" i="0" u="none" strike="noStrike" cap="none">
                <a:solidFill>
                  <a:schemeClr val="lt1"/>
                </a:solidFill>
                <a:latin typeface="Calibri"/>
                <a:ea typeface="Calibri"/>
                <a:cs typeface="Calibri"/>
                <a:sym typeface="Calibri"/>
              </a:defRPr>
            </a:lvl6pPr>
            <a:lvl7pPr marR="0" lvl="6" algn="ctr" rtl="0">
              <a:spcBef>
                <a:spcPts val="0"/>
              </a:spcBef>
              <a:spcAft>
                <a:spcPts val="0"/>
              </a:spcAft>
              <a:buClr>
                <a:schemeClr val="lt1"/>
              </a:buClr>
              <a:buSzPts val="4400"/>
              <a:buFont typeface="Calibri"/>
              <a:buNone/>
              <a:defRPr sz="4400" b="0" i="0" u="none" strike="noStrike" cap="none">
                <a:solidFill>
                  <a:schemeClr val="lt1"/>
                </a:solidFill>
                <a:latin typeface="Calibri"/>
                <a:ea typeface="Calibri"/>
                <a:cs typeface="Calibri"/>
                <a:sym typeface="Calibri"/>
              </a:defRPr>
            </a:lvl7pPr>
            <a:lvl8pPr marR="0" lvl="7" algn="ctr" rtl="0">
              <a:spcBef>
                <a:spcPts val="0"/>
              </a:spcBef>
              <a:spcAft>
                <a:spcPts val="0"/>
              </a:spcAft>
              <a:buClr>
                <a:schemeClr val="lt1"/>
              </a:buClr>
              <a:buSzPts val="4400"/>
              <a:buFont typeface="Calibri"/>
              <a:buNone/>
              <a:defRPr sz="4400" b="0" i="0" u="none" strike="noStrike" cap="none">
                <a:solidFill>
                  <a:schemeClr val="lt1"/>
                </a:solidFill>
                <a:latin typeface="Calibri"/>
                <a:ea typeface="Calibri"/>
                <a:cs typeface="Calibri"/>
                <a:sym typeface="Calibri"/>
              </a:defRPr>
            </a:lvl8pPr>
            <a:lvl9pPr marR="0" lvl="8" algn="ctr" rtl="0">
              <a:spcBef>
                <a:spcPts val="0"/>
              </a:spcBef>
              <a:spcAft>
                <a:spcPts val="0"/>
              </a:spcAft>
              <a:buClr>
                <a:schemeClr val="lt1"/>
              </a:buClr>
              <a:buSzPts val="4400"/>
              <a:buFont typeface="Calibri"/>
              <a:buNone/>
              <a:defRPr sz="4400" b="0" i="0" u="none" strike="noStrike" cap="none">
                <a:solidFill>
                  <a:schemeClr val="lt1"/>
                </a:solidFill>
                <a:latin typeface="Calibri"/>
                <a:ea typeface="Calibri"/>
                <a:cs typeface="Calibri"/>
                <a:sym typeface="Calibri"/>
              </a:defRPr>
            </a:lvl9pPr>
          </a:lstStyle>
          <a:p>
            <a:endParaRPr/>
          </a:p>
        </p:txBody>
      </p:sp>
      <p:sp>
        <p:nvSpPr>
          <p:cNvPr id="30" name="Google Shape;30;gefc1fdaf91_0_29"/>
          <p:cNvSpPr txBox="1">
            <a:spLocks noGrp="1"/>
          </p:cNvSpPr>
          <p:nvPr>
            <p:ph type="subTitle" idx="1"/>
          </p:nvPr>
        </p:nvSpPr>
        <p:spPr>
          <a:xfrm>
            <a:off x="1828805" y="3886200"/>
            <a:ext cx="8534400" cy="1752600"/>
          </a:xfrm>
          <a:prstGeom prst="rect">
            <a:avLst/>
          </a:prstGeom>
          <a:noFill/>
          <a:ln>
            <a:noFill/>
          </a:ln>
        </p:spPr>
        <p:txBody>
          <a:bodyPr spcFirstLastPara="1" wrap="square" lIns="91425" tIns="91425" rIns="91425" bIns="91425" anchor="t" anchorCtr="0">
            <a:noAutofit/>
          </a:bodyPr>
          <a:lstStyle>
            <a:lvl1pPr marR="0" lvl="0" algn="ctr" rtl="0">
              <a:lnSpc>
                <a:spcPct val="100000"/>
              </a:lnSpc>
              <a:spcBef>
                <a:spcPts val="640"/>
              </a:spcBef>
              <a:spcAft>
                <a:spcPts val="0"/>
              </a:spcAft>
              <a:buClr>
                <a:srgbClr val="888888"/>
              </a:buClr>
              <a:buSzPts val="3200"/>
              <a:buFont typeface="Arial"/>
              <a:buNone/>
              <a:defRPr sz="3200" b="0" i="0" u="none" strike="noStrike" cap="none">
                <a:solidFill>
                  <a:srgbClr val="888888"/>
                </a:solidFill>
                <a:latin typeface="Calibri"/>
                <a:ea typeface="Calibri"/>
                <a:cs typeface="Calibri"/>
                <a:sym typeface="Calibri"/>
              </a:defRPr>
            </a:lvl1pPr>
            <a:lvl2pPr marR="0" lvl="1" algn="ctr" rtl="0">
              <a:lnSpc>
                <a:spcPct val="100000"/>
              </a:lnSpc>
              <a:spcBef>
                <a:spcPts val="560"/>
              </a:spcBef>
              <a:spcAft>
                <a:spcPts val="0"/>
              </a:spcAft>
              <a:buClr>
                <a:srgbClr val="888888"/>
              </a:buClr>
              <a:buSzPts val="2800"/>
              <a:buFont typeface="Arial"/>
              <a:buNone/>
              <a:defRPr sz="2800" b="0" i="0" u="none" strike="noStrike" cap="none">
                <a:solidFill>
                  <a:srgbClr val="888888"/>
                </a:solidFill>
                <a:latin typeface="Calibri"/>
                <a:ea typeface="Calibri"/>
                <a:cs typeface="Calibri"/>
                <a:sym typeface="Calibri"/>
              </a:defRPr>
            </a:lvl2pPr>
            <a:lvl3pPr marR="0" lvl="2" algn="ctr" rtl="0">
              <a:lnSpc>
                <a:spcPct val="100000"/>
              </a:lnSpc>
              <a:spcBef>
                <a:spcPts val="480"/>
              </a:spcBef>
              <a:spcAft>
                <a:spcPts val="0"/>
              </a:spcAft>
              <a:buClr>
                <a:srgbClr val="888888"/>
              </a:buClr>
              <a:buSzPts val="2400"/>
              <a:buFont typeface="Arial"/>
              <a:buNone/>
              <a:defRPr sz="2400" b="0" i="0" u="none" strike="noStrike" cap="none">
                <a:solidFill>
                  <a:srgbClr val="888888"/>
                </a:solidFill>
                <a:latin typeface="Calibri"/>
                <a:ea typeface="Calibri"/>
                <a:cs typeface="Calibri"/>
                <a:sym typeface="Calibri"/>
              </a:defRPr>
            </a:lvl3pPr>
            <a:lvl4pPr marR="0" lvl="3" algn="ctr" rtl="0">
              <a:lnSpc>
                <a:spcPct val="100000"/>
              </a:lnSpc>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4pPr>
            <a:lvl5pPr marR="0" lvl="4" algn="ctr" rtl="0">
              <a:lnSpc>
                <a:spcPct val="100000"/>
              </a:lnSpc>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5pPr>
            <a:lvl6pPr marR="0" lvl="5" algn="ctr" rtl="0">
              <a:lnSpc>
                <a:spcPct val="100000"/>
              </a:lnSpc>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6pPr>
            <a:lvl7pPr marR="0" lvl="6" algn="ctr" rtl="0">
              <a:lnSpc>
                <a:spcPct val="100000"/>
              </a:lnSpc>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7pPr>
            <a:lvl8pPr marR="0" lvl="7" algn="ctr" rtl="0">
              <a:lnSpc>
                <a:spcPct val="100000"/>
              </a:lnSpc>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8pPr>
            <a:lvl9pPr marR="0" lvl="8" algn="ctr" rtl="0">
              <a:lnSpc>
                <a:spcPct val="100000"/>
              </a:lnSpc>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9pPr>
          </a:lstStyle>
          <a:p>
            <a:endParaRPr/>
          </a:p>
        </p:txBody>
      </p:sp>
      <p:sp>
        <p:nvSpPr>
          <p:cNvPr id="31" name="Google Shape;31;gefc1fdaf91_0_29"/>
          <p:cNvSpPr txBox="1">
            <a:spLocks noGrp="1"/>
          </p:cNvSpPr>
          <p:nvPr>
            <p:ph type="dt" idx="10"/>
          </p:nvPr>
        </p:nvSpPr>
        <p:spPr>
          <a:xfrm>
            <a:off x="609602" y="6356356"/>
            <a:ext cx="2844900" cy="365100"/>
          </a:xfrm>
          <a:prstGeom prst="rect">
            <a:avLst/>
          </a:prstGeom>
          <a:noFill/>
          <a:ln>
            <a:noFill/>
          </a:ln>
        </p:spPr>
        <p:txBody>
          <a:bodyPr spcFirstLastPara="1" wrap="square" lIns="91425" tIns="91425" rIns="91425" bIns="91425" anchor="ctr" anchorCtr="0">
            <a:noAutofit/>
          </a:bodyPr>
          <a:lstStyle>
            <a:lvl1pPr marR="0" lvl="0" algn="l" rtl="0">
              <a:lnSpc>
                <a:spcPct val="100000"/>
              </a:lnSpc>
              <a:spcBef>
                <a:spcPts val="0"/>
              </a:spcBef>
              <a:spcAft>
                <a:spcPts val="0"/>
              </a:spcAft>
              <a:buClr>
                <a:schemeClr val="lt1"/>
              </a:buClr>
              <a:buSzPts val="1200"/>
              <a:buFont typeface="Calibri"/>
              <a:buNone/>
              <a:defRPr sz="1200" b="0" i="0" u="none" strike="noStrike" cap="none">
                <a:solidFill>
                  <a:schemeClr val="lt1"/>
                </a:solidFill>
                <a:latin typeface="Calibri"/>
                <a:ea typeface="Calibri"/>
                <a:cs typeface="Calibri"/>
                <a:sym typeface="Calibri"/>
              </a:defRPr>
            </a:lvl1pPr>
            <a:lvl2pPr marR="0" lvl="1"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32" name="Google Shape;32;gefc1fdaf91_0_29"/>
          <p:cNvSpPr txBox="1">
            <a:spLocks noGrp="1"/>
          </p:cNvSpPr>
          <p:nvPr>
            <p:ph type="ftr" idx="11"/>
          </p:nvPr>
        </p:nvSpPr>
        <p:spPr>
          <a:xfrm>
            <a:off x="4165600" y="6356356"/>
            <a:ext cx="3860700" cy="365100"/>
          </a:xfrm>
          <a:prstGeom prst="rect">
            <a:avLst/>
          </a:prstGeom>
          <a:noFill/>
          <a:ln>
            <a:noFill/>
          </a:ln>
        </p:spPr>
        <p:txBody>
          <a:bodyPr spcFirstLastPara="1" wrap="square" lIns="91425" tIns="91425" rIns="91425" bIns="91425" anchor="ctr" anchorCtr="0">
            <a:noAutofit/>
          </a:bodyPr>
          <a:lstStyle>
            <a:lvl1pPr marR="0" lvl="0" algn="ctr" rtl="0">
              <a:lnSpc>
                <a:spcPct val="100000"/>
              </a:lnSpc>
              <a:spcBef>
                <a:spcPts val="0"/>
              </a:spcBef>
              <a:spcAft>
                <a:spcPts val="0"/>
              </a:spcAft>
              <a:buClr>
                <a:schemeClr val="lt1"/>
              </a:buClr>
              <a:buSzPts val="1200"/>
              <a:buFont typeface="Calibri"/>
              <a:buNone/>
              <a:defRPr sz="1200" b="0" i="0" u="none" strike="noStrike" cap="none">
                <a:solidFill>
                  <a:schemeClr val="lt1"/>
                </a:solidFill>
                <a:latin typeface="Calibri"/>
                <a:ea typeface="Calibri"/>
                <a:cs typeface="Calibri"/>
                <a:sym typeface="Calibri"/>
              </a:defRPr>
            </a:lvl1pPr>
            <a:lvl2pPr marR="0" lvl="1"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33" name="Google Shape;33;gefc1fdaf91_0_29"/>
          <p:cNvSpPr txBox="1">
            <a:spLocks noGrp="1"/>
          </p:cNvSpPr>
          <p:nvPr>
            <p:ph type="sldNum" idx="12"/>
          </p:nvPr>
        </p:nvSpPr>
        <p:spPr>
          <a:xfrm>
            <a:off x="9107482" y="6356356"/>
            <a:ext cx="2844900" cy="365100"/>
          </a:xfrm>
          <a:prstGeom prst="rect">
            <a:avLst/>
          </a:prstGeom>
          <a:noFill/>
          <a:ln>
            <a:noFill/>
          </a:ln>
        </p:spPr>
        <p:txBody>
          <a:bodyPr spcFirstLastPara="1" wrap="square" lIns="91425" tIns="45700" rIns="91425" bIns="45700" anchor="ctr" anchorCtr="0">
            <a:noAutofit/>
          </a:bodyPr>
          <a:lstStyle>
            <a:lvl1pPr marL="0" lvl="0" indent="0" algn="r" rtl="0">
              <a:lnSpc>
                <a:spcPct val="100000"/>
              </a:lnSpc>
              <a:spcBef>
                <a:spcPts val="0"/>
              </a:spcBef>
              <a:spcAft>
                <a:spcPts val="0"/>
              </a:spcAft>
              <a:buClr>
                <a:schemeClr val="lt1"/>
              </a:buClr>
              <a:buSzPts val="300"/>
              <a:buFont typeface="Calibri"/>
              <a:buNone/>
              <a:defRPr sz="1200">
                <a:solidFill>
                  <a:schemeClr val="lt1"/>
                </a:solidFill>
                <a:latin typeface="Calibri"/>
                <a:ea typeface="Calibri"/>
                <a:cs typeface="Calibri"/>
                <a:sym typeface="Calibri"/>
              </a:defRPr>
            </a:lvl1pPr>
            <a:lvl2pPr marL="0" lvl="1" indent="0" algn="r" rtl="0">
              <a:lnSpc>
                <a:spcPct val="100000"/>
              </a:lnSpc>
              <a:spcBef>
                <a:spcPts val="0"/>
              </a:spcBef>
              <a:spcAft>
                <a:spcPts val="0"/>
              </a:spcAft>
              <a:buClr>
                <a:schemeClr val="lt1"/>
              </a:buClr>
              <a:buSzPts val="300"/>
              <a:buFont typeface="Calibri"/>
              <a:buNone/>
              <a:defRPr sz="1200">
                <a:solidFill>
                  <a:schemeClr val="lt1"/>
                </a:solidFill>
                <a:latin typeface="Calibri"/>
                <a:ea typeface="Calibri"/>
                <a:cs typeface="Calibri"/>
                <a:sym typeface="Calibri"/>
              </a:defRPr>
            </a:lvl2pPr>
            <a:lvl3pPr marL="0" lvl="2" indent="0" algn="r" rtl="0">
              <a:lnSpc>
                <a:spcPct val="100000"/>
              </a:lnSpc>
              <a:spcBef>
                <a:spcPts val="0"/>
              </a:spcBef>
              <a:spcAft>
                <a:spcPts val="0"/>
              </a:spcAft>
              <a:buClr>
                <a:schemeClr val="lt1"/>
              </a:buClr>
              <a:buSzPts val="300"/>
              <a:buFont typeface="Calibri"/>
              <a:buNone/>
              <a:defRPr sz="1200">
                <a:solidFill>
                  <a:schemeClr val="lt1"/>
                </a:solidFill>
                <a:latin typeface="Calibri"/>
                <a:ea typeface="Calibri"/>
                <a:cs typeface="Calibri"/>
                <a:sym typeface="Calibri"/>
              </a:defRPr>
            </a:lvl3pPr>
            <a:lvl4pPr marL="0" lvl="3" indent="0" algn="r" rtl="0">
              <a:lnSpc>
                <a:spcPct val="100000"/>
              </a:lnSpc>
              <a:spcBef>
                <a:spcPts val="0"/>
              </a:spcBef>
              <a:spcAft>
                <a:spcPts val="0"/>
              </a:spcAft>
              <a:buClr>
                <a:schemeClr val="lt1"/>
              </a:buClr>
              <a:buSzPts val="300"/>
              <a:buFont typeface="Calibri"/>
              <a:buNone/>
              <a:defRPr sz="1200">
                <a:solidFill>
                  <a:schemeClr val="lt1"/>
                </a:solidFill>
                <a:latin typeface="Calibri"/>
                <a:ea typeface="Calibri"/>
                <a:cs typeface="Calibri"/>
                <a:sym typeface="Calibri"/>
              </a:defRPr>
            </a:lvl4pPr>
            <a:lvl5pPr marL="0" lvl="4" indent="0" algn="r" rtl="0">
              <a:lnSpc>
                <a:spcPct val="100000"/>
              </a:lnSpc>
              <a:spcBef>
                <a:spcPts val="0"/>
              </a:spcBef>
              <a:spcAft>
                <a:spcPts val="0"/>
              </a:spcAft>
              <a:buClr>
                <a:schemeClr val="lt1"/>
              </a:buClr>
              <a:buSzPts val="300"/>
              <a:buFont typeface="Calibri"/>
              <a:buNone/>
              <a:defRPr sz="1200">
                <a:solidFill>
                  <a:schemeClr val="lt1"/>
                </a:solidFill>
                <a:latin typeface="Calibri"/>
                <a:ea typeface="Calibri"/>
                <a:cs typeface="Calibri"/>
                <a:sym typeface="Calibri"/>
              </a:defRPr>
            </a:lvl5pPr>
            <a:lvl6pPr marL="0" lvl="5" indent="0" algn="r" rtl="0">
              <a:lnSpc>
                <a:spcPct val="100000"/>
              </a:lnSpc>
              <a:spcBef>
                <a:spcPts val="0"/>
              </a:spcBef>
              <a:spcAft>
                <a:spcPts val="0"/>
              </a:spcAft>
              <a:buClr>
                <a:schemeClr val="lt1"/>
              </a:buClr>
              <a:buSzPts val="300"/>
              <a:buFont typeface="Calibri"/>
              <a:buNone/>
              <a:defRPr sz="1200">
                <a:solidFill>
                  <a:schemeClr val="lt1"/>
                </a:solidFill>
                <a:latin typeface="Calibri"/>
                <a:ea typeface="Calibri"/>
                <a:cs typeface="Calibri"/>
                <a:sym typeface="Calibri"/>
              </a:defRPr>
            </a:lvl6pPr>
            <a:lvl7pPr marL="0" lvl="6" indent="0" algn="r" rtl="0">
              <a:lnSpc>
                <a:spcPct val="100000"/>
              </a:lnSpc>
              <a:spcBef>
                <a:spcPts val="0"/>
              </a:spcBef>
              <a:spcAft>
                <a:spcPts val="0"/>
              </a:spcAft>
              <a:buClr>
                <a:schemeClr val="lt1"/>
              </a:buClr>
              <a:buSzPts val="300"/>
              <a:buFont typeface="Calibri"/>
              <a:buNone/>
              <a:defRPr sz="1200">
                <a:solidFill>
                  <a:schemeClr val="lt1"/>
                </a:solidFill>
                <a:latin typeface="Calibri"/>
                <a:ea typeface="Calibri"/>
                <a:cs typeface="Calibri"/>
                <a:sym typeface="Calibri"/>
              </a:defRPr>
            </a:lvl7pPr>
            <a:lvl8pPr marL="0" lvl="7" indent="0" algn="r" rtl="0">
              <a:lnSpc>
                <a:spcPct val="100000"/>
              </a:lnSpc>
              <a:spcBef>
                <a:spcPts val="0"/>
              </a:spcBef>
              <a:spcAft>
                <a:spcPts val="0"/>
              </a:spcAft>
              <a:buClr>
                <a:schemeClr val="lt1"/>
              </a:buClr>
              <a:buSzPts val="300"/>
              <a:buFont typeface="Calibri"/>
              <a:buNone/>
              <a:defRPr sz="1200">
                <a:solidFill>
                  <a:schemeClr val="lt1"/>
                </a:solidFill>
                <a:latin typeface="Calibri"/>
                <a:ea typeface="Calibri"/>
                <a:cs typeface="Calibri"/>
                <a:sym typeface="Calibri"/>
              </a:defRPr>
            </a:lvl8pPr>
            <a:lvl9pPr marL="0" lvl="8" indent="0" algn="r" rtl="0">
              <a:lnSpc>
                <a:spcPct val="100000"/>
              </a:lnSpc>
              <a:spcBef>
                <a:spcPts val="0"/>
              </a:spcBef>
              <a:spcAft>
                <a:spcPts val="0"/>
              </a:spcAft>
              <a:buClr>
                <a:schemeClr val="lt1"/>
              </a:buClr>
              <a:buSzPts val="300"/>
              <a:buFont typeface="Calibri"/>
              <a:buNone/>
              <a:defRPr sz="1200">
                <a:solidFill>
                  <a:schemeClr val="lt1"/>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34"/>
        <p:cNvGrpSpPr/>
        <p:nvPr/>
      </p:nvGrpSpPr>
      <p:grpSpPr>
        <a:xfrm>
          <a:off x="0" y="0"/>
          <a:ext cx="0" cy="0"/>
          <a:chOff x="0" y="0"/>
          <a:chExt cx="0" cy="0"/>
        </a:xfrm>
      </p:grpSpPr>
      <p:sp>
        <p:nvSpPr>
          <p:cNvPr id="35" name="Google Shape;35;gefc1fdaf91_0_35"/>
          <p:cNvSpPr txBox="1">
            <a:spLocks noGrp="1"/>
          </p:cNvSpPr>
          <p:nvPr>
            <p:ph type="title"/>
          </p:nvPr>
        </p:nvSpPr>
        <p:spPr>
          <a:xfrm>
            <a:off x="963084" y="4406903"/>
            <a:ext cx="10363200" cy="1362000"/>
          </a:xfrm>
          <a:prstGeom prst="rect">
            <a:avLst/>
          </a:prstGeom>
          <a:noFill/>
          <a:ln>
            <a:noFill/>
          </a:ln>
        </p:spPr>
        <p:txBody>
          <a:bodyPr spcFirstLastPara="1" wrap="square" lIns="91425" tIns="45700" rIns="91425" bIns="45700" anchor="t" anchorCtr="0">
            <a:noAutofit/>
          </a:bodyPr>
          <a:lstStyle>
            <a:lvl1pPr lvl="0" algn="l" rtl="0">
              <a:spcBef>
                <a:spcPts val="0"/>
              </a:spcBef>
              <a:spcAft>
                <a:spcPts val="0"/>
              </a:spcAft>
              <a:buSzPts val="1400"/>
              <a:buNone/>
              <a:defRPr sz="4000" b="1" cap="none"/>
            </a:lvl1pPr>
            <a:lvl2pPr lvl="1" algn="ctr" rtl="0">
              <a:spcBef>
                <a:spcPts val="0"/>
              </a:spcBef>
              <a:spcAft>
                <a:spcPts val="0"/>
              </a:spcAft>
              <a:buSzPts val="1400"/>
              <a:buNone/>
              <a:defRPr/>
            </a:lvl2pPr>
            <a:lvl3pPr lvl="2" algn="ctr" rtl="0">
              <a:spcBef>
                <a:spcPts val="0"/>
              </a:spcBef>
              <a:spcAft>
                <a:spcPts val="0"/>
              </a:spcAft>
              <a:buSzPts val="1400"/>
              <a:buNone/>
              <a:defRPr/>
            </a:lvl3pPr>
            <a:lvl4pPr lvl="3" algn="ctr" rtl="0">
              <a:spcBef>
                <a:spcPts val="0"/>
              </a:spcBef>
              <a:spcAft>
                <a:spcPts val="0"/>
              </a:spcAft>
              <a:buSzPts val="1400"/>
              <a:buNone/>
              <a:defRPr/>
            </a:lvl4pPr>
            <a:lvl5pPr lvl="4" algn="ctr" rtl="0">
              <a:spcBef>
                <a:spcPts val="0"/>
              </a:spcBef>
              <a:spcAft>
                <a:spcPts val="0"/>
              </a:spcAft>
              <a:buSzPts val="1400"/>
              <a:buNone/>
              <a:defRPr/>
            </a:lvl5pPr>
            <a:lvl6pPr lvl="5" algn="ctr" rtl="0">
              <a:spcBef>
                <a:spcPts val="0"/>
              </a:spcBef>
              <a:spcAft>
                <a:spcPts val="0"/>
              </a:spcAft>
              <a:buSzPts val="1400"/>
              <a:buNone/>
              <a:defRPr/>
            </a:lvl6pPr>
            <a:lvl7pPr lvl="6" algn="ctr" rtl="0">
              <a:spcBef>
                <a:spcPts val="0"/>
              </a:spcBef>
              <a:spcAft>
                <a:spcPts val="0"/>
              </a:spcAft>
              <a:buSzPts val="1400"/>
              <a:buNone/>
              <a:defRPr/>
            </a:lvl7pPr>
            <a:lvl8pPr lvl="7" algn="ctr" rtl="0">
              <a:spcBef>
                <a:spcPts val="0"/>
              </a:spcBef>
              <a:spcAft>
                <a:spcPts val="0"/>
              </a:spcAft>
              <a:buSzPts val="1400"/>
              <a:buNone/>
              <a:defRPr/>
            </a:lvl8pPr>
            <a:lvl9pPr lvl="8" algn="ctr" rtl="0">
              <a:spcBef>
                <a:spcPts val="0"/>
              </a:spcBef>
              <a:spcAft>
                <a:spcPts val="0"/>
              </a:spcAft>
              <a:buSzPts val="1400"/>
              <a:buNone/>
              <a:defRPr/>
            </a:lvl9pPr>
          </a:lstStyle>
          <a:p>
            <a:endParaRPr/>
          </a:p>
        </p:txBody>
      </p:sp>
      <p:sp>
        <p:nvSpPr>
          <p:cNvPr id="36" name="Google Shape;36;gefc1fdaf91_0_35"/>
          <p:cNvSpPr txBox="1">
            <a:spLocks noGrp="1"/>
          </p:cNvSpPr>
          <p:nvPr>
            <p:ph type="body" idx="1"/>
          </p:nvPr>
        </p:nvSpPr>
        <p:spPr>
          <a:xfrm>
            <a:off x="963084" y="2906713"/>
            <a:ext cx="10363200" cy="1500300"/>
          </a:xfrm>
          <a:prstGeom prst="rect">
            <a:avLst/>
          </a:prstGeom>
          <a:noFill/>
          <a:ln>
            <a:noFill/>
          </a:ln>
        </p:spPr>
        <p:txBody>
          <a:bodyPr spcFirstLastPara="1" wrap="square" lIns="91425" tIns="45700" rIns="91425" bIns="45700" anchor="b" anchorCtr="0">
            <a:noAutofit/>
          </a:bodyPr>
          <a:lstStyle>
            <a:lvl1pPr marL="457200" lvl="0" indent="-228600" algn="l" rtl="0">
              <a:spcBef>
                <a:spcPts val="400"/>
              </a:spcBef>
              <a:spcAft>
                <a:spcPts val="0"/>
              </a:spcAft>
              <a:buClr>
                <a:srgbClr val="888888"/>
              </a:buClr>
              <a:buSzPts val="2000"/>
              <a:buNone/>
              <a:defRPr sz="2000">
                <a:solidFill>
                  <a:srgbClr val="888888"/>
                </a:solidFill>
              </a:defRPr>
            </a:lvl1pPr>
            <a:lvl2pPr marL="914400" lvl="1" indent="-228600" algn="l" rtl="0">
              <a:spcBef>
                <a:spcPts val="360"/>
              </a:spcBef>
              <a:spcAft>
                <a:spcPts val="0"/>
              </a:spcAft>
              <a:buClr>
                <a:srgbClr val="888888"/>
              </a:buClr>
              <a:buSzPts val="1800"/>
              <a:buNone/>
              <a:defRPr sz="1800">
                <a:solidFill>
                  <a:srgbClr val="888888"/>
                </a:solidFill>
              </a:defRPr>
            </a:lvl2pPr>
            <a:lvl3pPr marL="1371600" lvl="2" indent="-228600" algn="l" rtl="0">
              <a:spcBef>
                <a:spcPts val="320"/>
              </a:spcBef>
              <a:spcAft>
                <a:spcPts val="0"/>
              </a:spcAft>
              <a:buClr>
                <a:srgbClr val="888888"/>
              </a:buClr>
              <a:buSzPts val="1600"/>
              <a:buNone/>
              <a:defRPr sz="1600">
                <a:solidFill>
                  <a:srgbClr val="888888"/>
                </a:solidFill>
              </a:defRPr>
            </a:lvl3pPr>
            <a:lvl4pPr marL="1828800" lvl="3" indent="-228600" algn="l" rtl="0">
              <a:spcBef>
                <a:spcPts val="280"/>
              </a:spcBef>
              <a:spcAft>
                <a:spcPts val="0"/>
              </a:spcAft>
              <a:buClr>
                <a:srgbClr val="888888"/>
              </a:buClr>
              <a:buSzPts val="1400"/>
              <a:buNone/>
              <a:defRPr sz="1400">
                <a:solidFill>
                  <a:srgbClr val="888888"/>
                </a:solidFill>
              </a:defRPr>
            </a:lvl4pPr>
            <a:lvl5pPr marL="2286000" lvl="4" indent="-228600" algn="l" rtl="0">
              <a:spcBef>
                <a:spcPts val="280"/>
              </a:spcBef>
              <a:spcAft>
                <a:spcPts val="0"/>
              </a:spcAft>
              <a:buClr>
                <a:srgbClr val="888888"/>
              </a:buClr>
              <a:buSzPts val="1400"/>
              <a:buNone/>
              <a:defRPr sz="1400">
                <a:solidFill>
                  <a:srgbClr val="888888"/>
                </a:solidFill>
              </a:defRPr>
            </a:lvl5pPr>
            <a:lvl6pPr marL="2743200" lvl="5" indent="-228600" algn="l" rtl="0">
              <a:spcBef>
                <a:spcPts val="280"/>
              </a:spcBef>
              <a:spcAft>
                <a:spcPts val="0"/>
              </a:spcAft>
              <a:buClr>
                <a:srgbClr val="888888"/>
              </a:buClr>
              <a:buSzPts val="1400"/>
              <a:buNone/>
              <a:defRPr sz="1400">
                <a:solidFill>
                  <a:srgbClr val="888888"/>
                </a:solidFill>
              </a:defRPr>
            </a:lvl6pPr>
            <a:lvl7pPr marL="3200400" lvl="6" indent="-228600" algn="l" rtl="0">
              <a:spcBef>
                <a:spcPts val="280"/>
              </a:spcBef>
              <a:spcAft>
                <a:spcPts val="0"/>
              </a:spcAft>
              <a:buClr>
                <a:srgbClr val="888888"/>
              </a:buClr>
              <a:buSzPts val="1400"/>
              <a:buNone/>
              <a:defRPr sz="1400">
                <a:solidFill>
                  <a:srgbClr val="888888"/>
                </a:solidFill>
              </a:defRPr>
            </a:lvl7pPr>
            <a:lvl8pPr marL="3657600" lvl="7" indent="-228600" algn="l" rtl="0">
              <a:spcBef>
                <a:spcPts val="280"/>
              </a:spcBef>
              <a:spcAft>
                <a:spcPts val="0"/>
              </a:spcAft>
              <a:buClr>
                <a:srgbClr val="888888"/>
              </a:buClr>
              <a:buSzPts val="1400"/>
              <a:buNone/>
              <a:defRPr sz="1400">
                <a:solidFill>
                  <a:srgbClr val="888888"/>
                </a:solidFill>
              </a:defRPr>
            </a:lvl8pPr>
            <a:lvl9pPr marL="4114800" lvl="8" indent="-228600" algn="l" rtl="0">
              <a:spcBef>
                <a:spcPts val="280"/>
              </a:spcBef>
              <a:spcAft>
                <a:spcPts val="0"/>
              </a:spcAft>
              <a:buClr>
                <a:srgbClr val="888888"/>
              </a:buClr>
              <a:buSzPts val="1400"/>
              <a:buNone/>
              <a:defRPr sz="1400">
                <a:solidFill>
                  <a:srgbClr val="888888"/>
                </a:solidFill>
              </a:defRPr>
            </a:lvl9pPr>
          </a:lstStyle>
          <a:p>
            <a:endParaRPr/>
          </a:p>
        </p:txBody>
      </p:sp>
      <p:sp>
        <p:nvSpPr>
          <p:cNvPr id="37" name="Google Shape;37;gefc1fdaf91_0_35"/>
          <p:cNvSpPr txBox="1">
            <a:spLocks noGrp="1"/>
          </p:cNvSpPr>
          <p:nvPr>
            <p:ph type="dt" idx="10"/>
          </p:nvPr>
        </p:nvSpPr>
        <p:spPr>
          <a:xfrm>
            <a:off x="320843" y="6356353"/>
            <a:ext cx="1219200" cy="365100"/>
          </a:xfrm>
          <a:prstGeom prst="rect">
            <a:avLst/>
          </a:prstGeom>
          <a:noFill/>
          <a:ln>
            <a:noFill/>
          </a:ln>
        </p:spPr>
        <p:txBody>
          <a:bodyPr spcFirstLastPara="1" wrap="square" lIns="91425" tIns="45700" rIns="91425" bIns="45700" anchor="ctr" anchorCtr="0">
            <a:noAutofit/>
          </a:bodyPr>
          <a:lstStyle>
            <a:lvl1pPr lvl="0" algn="l" rtl="0">
              <a:lnSpc>
                <a:spcPct val="100000"/>
              </a:lnSpc>
              <a:spcBef>
                <a:spcPts val="0"/>
              </a:spcBef>
              <a:spcAft>
                <a:spcPts val="0"/>
              </a:spcAft>
              <a:buClr>
                <a:schemeClr val="lt1"/>
              </a:buClr>
              <a:buSzPts val="1200"/>
              <a:buFont typeface="Arial"/>
              <a:buNone/>
              <a:defRPr/>
            </a:lvl1pPr>
            <a:lvl2pPr lvl="1" algn="l" rtl="0">
              <a:lnSpc>
                <a:spcPct val="100000"/>
              </a:lnSpc>
              <a:spcBef>
                <a:spcPts val="0"/>
              </a:spcBef>
              <a:spcAft>
                <a:spcPts val="0"/>
              </a:spcAft>
              <a:buClr>
                <a:srgbClr val="000000"/>
              </a:buClr>
              <a:buSzPts val="1800"/>
              <a:buNone/>
              <a:defRPr/>
            </a:lvl2pPr>
            <a:lvl3pPr lvl="2" algn="l" rtl="0">
              <a:lnSpc>
                <a:spcPct val="100000"/>
              </a:lnSpc>
              <a:spcBef>
                <a:spcPts val="0"/>
              </a:spcBef>
              <a:spcAft>
                <a:spcPts val="0"/>
              </a:spcAft>
              <a:buClr>
                <a:srgbClr val="000000"/>
              </a:buClr>
              <a:buSzPts val="1800"/>
              <a:buNone/>
              <a:defRPr/>
            </a:lvl3pPr>
            <a:lvl4pPr lvl="3" algn="l" rtl="0">
              <a:lnSpc>
                <a:spcPct val="100000"/>
              </a:lnSpc>
              <a:spcBef>
                <a:spcPts val="0"/>
              </a:spcBef>
              <a:spcAft>
                <a:spcPts val="0"/>
              </a:spcAft>
              <a:buClr>
                <a:srgbClr val="000000"/>
              </a:buClr>
              <a:buSzPts val="1800"/>
              <a:buNone/>
              <a:defRPr/>
            </a:lvl4pPr>
            <a:lvl5pPr lvl="4" algn="l" rtl="0">
              <a:lnSpc>
                <a:spcPct val="100000"/>
              </a:lnSpc>
              <a:spcBef>
                <a:spcPts val="0"/>
              </a:spcBef>
              <a:spcAft>
                <a:spcPts val="0"/>
              </a:spcAft>
              <a:buClr>
                <a:srgbClr val="000000"/>
              </a:buClr>
              <a:buSzPts val="1800"/>
              <a:buNone/>
              <a:defRPr/>
            </a:lvl5pPr>
            <a:lvl6pPr lvl="5" algn="l" rtl="0">
              <a:lnSpc>
                <a:spcPct val="100000"/>
              </a:lnSpc>
              <a:spcBef>
                <a:spcPts val="0"/>
              </a:spcBef>
              <a:spcAft>
                <a:spcPts val="0"/>
              </a:spcAft>
              <a:buClr>
                <a:srgbClr val="000000"/>
              </a:buClr>
              <a:buSzPts val="1800"/>
              <a:buNone/>
              <a:defRPr/>
            </a:lvl6pPr>
            <a:lvl7pPr lvl="6" algn="l" rtl="0">
              <a:lnSpc>
                <a:spcPct val="100000"/>
              </a:lnSpc>
              <a:spcBef>
                <a:spcPts val="0"/>
              </a:spcBef>
              <a:spcAft>
                <a:spcPts val="0"/>
              </a:spcAft>
              <a:buClr>
                <a:srgbClr val="000000"/>
              </a:buClr>
              <a:buSzPts val="1800"/>
              <a:buNone/>
              <a:defRPr/>
            </a:lvl7pPr>
            <a:lvl8pPr lvl="7" algn="l" rtl="0">
              <a:lnSpc>
                <a:spcPct val="100000"/>
              </a:lnSpc>
              <a:spcBef>
                <a:spcPts val="0"/>
              </a:spcBef>
              <a:spcAft>
                <a:spcPts val="0"/>
              </a:spcAft>
              <a:buClr>
                <a:srgbClr val="000000"/>
              </a:buClr>
              <a:buSzPts val="1800"/>
              <a:buNone/>
              <a:defRPr/>
            </a:lvl8pPr>
            <a:lvl9pPr lvl="8" algn="l" rtl="0">
              <a:lnSpc>
                <a:spcPct val="100000"/>
              </a:lnSpc>
              <a:spcBef>
                <a:spcPts val="0"/>
              </a:spcBef>
              <a:spcAft>
                <a:spcPts val="0"/>
              </a:spcAft>
              <a:buClr>
                <a:srgbClr val="000000"/>
              </a:buClr>
              <a:buSzPts val="1800"/>
              <a:buNone/>
              <a:defRPr/>
            </a:lvl9pPr>
          </a:lstStyle>
          <a:p>
            <a:endParaRPr/>
          </a:p>
        </p:txBody>
      </p:sp>
      <p:sp>
        <p:nvSpPr>
          <p:cNvPr id="38" name="Google Shape;38;gefc1fdaf91_0_35"/>
          <p:cNvSpPr txBox="1">
            <a:spLocks noGrp="1"/>
          </p:cNvSpPr>
          <p:nvPr>
            <p:ph type="sldNum" idx="12"/>
          </p:nvPr>
        </p:nvSpPr>
        <p:spPr>
          <a:xfrm>
            <a:off x="11004885" y="6356353"/>
            <a:ext cx="909000" cy="365100"/>
          </a:xfrm>
          <a:prstGeom prst="rect">
            <a:avLst/>
          </a:prstGeom>
          <a:noFill/>
          <a:ln>
            <a:noFill/>
          </a:ln>
        </p:spPr>
        <p:txBody>
          <a:bodyPr spcFirstLastPara="1" wrap="square" lIns="91425" tIns="45700" rIns="91425" bIns="45700" anchor="ctr" anchorCtr="0">
            <a:noAutofit/>
          </a:bodyPr>
          <a:lstStyle>
            <a:lvl1pPr marL="0" lvl="0" indent="0" algn="r" rtl="0">
              <a:lnSpc>
                <a:spcPct val="100000"/>
              </a:lnSpc>
              <a:spcBef>
                <a:spcPts val="0"/>
              </a:spcBef>
              <a:spcAft>
                <a:spcPts val="0"/>
              </a:spcAft>
              <a:buClr>
                <a:srgbClr val="FFFFFF"/>
              </a:buClr>
              <a:buSzPts val="1200"/>
              <a:buFont typeface="Arial"/>
              <a:buNone/>
              <a:defRPr sz="1200" b="0" i="0" u="none" strike="noStrike" cap="none">
                <a:solidFill>
                  <a:srgbClr val="FFFFFF"/>
                </a:solidFill>
                <a:latin typeface="Arial"/>
                <a:ea typeface="Arial"/>
                <a:cs typeface="Arial"/>
                <a:sym typeface="Arial"/>
              </a:defRPr>
            </a:lvl1pPr>
            <a:lvl2pPr marL="0" lvl="1" indent="0" algn="r" rtl="0">
              <a:lnSpc>
                <a:spcPct val="100000"/>
              </a:lnSpc>
              <a:spcBef>
                <a:spcPts val="0"/>
              </a:spcBef>
              <a:spcAft>
                <a:spcPts val="0"/>
              </a:spcAft>
              <a:buClr>
                <a:srgbClr val="FFFFFF"/>
              </a:buClr>
              <a:buSzPts val="1200"/>
              <a:buFont typeface="Arial"/>
              <a:buNone/>
              <a:defRPr sz="1200" b="0" i="0" u="none" strike="noStrike" cap="none">
                <a:solidFill>
                  <a:srgbClr val="FFFFFF"/>
                </a:solidFill>
                <a:latin typeface="Arial"/>
                <a:ea typeface="Arial"/>
                <a:cs typeface="Arial"/>
                <a:sym typeface="Arial"/>
              </a:defRPr>
            </a:lvl2pPr>
            <a:lvl3pPr marL="0" lvl="2" indent="0" algn="r" rtl="0">
              <a:lnSpc>
                <a:spcPct val="100000"/>
              </a:lnSpc>
              <a:spcBef>
                <a:spcPts val="0"/>
              </a:spcBef>
              <a:spcAft>
                <a:spcPts val="0"/>
              </a:spcAft>
              <a:buClr>
                <a:srgbClr val="FFFFFF"/>
              </a:buClr>
              <a:buSzPts val="1200"/>
              <a:buFont typeface="Arial"/>
              <a:buNone/>
              <a:defRPr sz="1200" b="0" i="0" u="none" strike="noStrike" cap="none">
                <a:solidFill>
                  <a:srgbClr val="FFFFFF"/>
                </a:solidFill>
                <a:latin typeface="Arial"/>
                <a:ea typeface="Arial"/>
                <a:cs typeface="Arial"/>
                <a:sym typeface="Arial"/>
              </a:defRPr>
            </a:lvl3pPr>
            <a:lvl4pPr marL="0" lvl="3" indent="0" algn="r" rtl="0">
              <a:lnSpc>
                <a:spcPct val="100000"/>
              </a:lnSpc>
              <a:spcBef>
                <a:spcPts val="0"/>
              </a:spcBef>
              <a:spcAft>
                <a:spcPts val="0"/>
              </a:spcAft>
              <a:buClr>
                <a:srgbClr val="FFFFFF"/>
              </a:buClr>
              <a:buSzPts val="1200"/>
              <a:buFont typeface="Arial"/>
              <a:buNone/>
              <a:defRPr sz="1200" b="0" i="0" u="none" strike="noStrike" cap="none">
                <a:solidFill>
                  <a:srgbClr val="FFFFFF"/>
                </a:solidFill>
                <a:latin typeface="Arial"/>
                <a:ea typeface="Arial"/>
                <a:cs typeface="Arial"/>
                <a:sym typeface="Arial"/>
              </a:defRPr>
            </a:lvl4pPr>
            <a:lvl5pPr marL="0" lvl="4" indent="0" algn="r" rtl="0">
              <a:lnSpc>
                <a:spcPct val="100000"/>
              </a:lnSpc>
              <a:spcBef>
                <a:spcPts val="0"/>
              </a:spcBef>
              <a:spcAft>
                <a:spcPts val="0"/>
              </a:spcAft>
              <a:buClr>
                <a:srgbClr val="FFFFFF"/>
              </a:buClr>
              <a:buSzPts val="1200"/>
              <a:buFont typeface="Arial"/>
              <a:buNone/>
              <a:defRPr sz="1200" b="0" i="0" u="none" strike="noStrike" cap="none">
                <a:solidFill>
                  <a:srgbClr val="FFFFFF"/>
                </a:solidFill>
                <a:latin typeface="Arial"/>
                <a:ea typeface="Arial"/>
                <a:cs typeface="Arial"/>
                <a:sym typeface="Arial"/>
              </a:defRPr>
            </a:lvl5pPr>
            <a:lvl6pPr marL="0" lvl="5" indent="0" algn="r" rtl="0">
              <a:lnSpc>
                <a:spcPct val="100000"/>
              </a:lnSpc>
              <a:spcBef>
                <a:spcPts val="0"/>
              </a:spcBef>
              <a:spcAft>
                <a:spcPts val="0"/>
              </a:spcAft>
              <a:buClr>
                <a:srgbClr val="FFFFFF"/>
              </a:buClr>
              <a:buSzPts val="1200"/>
              <a:buFont typeface="Arial"/>
              <a:buNone/>
              <a:defRPr sz="1200" b="0" i="0" u="none" strike="noStrike" cap="none">
                <a:solidFill>
                  <a:srgbClr val="FFFFFF"/>
                </a:solidFill>
                <a:latin typeface="Arial"/>
                <a:ea typeface="Arial"/>
                <a:cs typeface="Arial"/>
                <a:sym typeface="Arial"/>
              </a:defRPr>
            </a:lvl6pPr>
            <a:lvl7pPr marL="0" lvl="6" indent="0" algn="r" rtl="0">
              <a:lnSpc>
                <a:spcPct val="100000"/>
              </a:lnSpc>
              <a:spcBef>
                <a:spcPts val="0"/>
              </a:spcBef>
              <a:spcAft>
                <a:spcPts val="0"/>
              </a:spcAft>
              <a:buClr>
                <a:srgbClr val="FFFFFF"/>
              </a:buClr>
              <a:buSzPts val="1200"/>
              <a:buFont typeface="Arial"/>
              <a:buNone/>
              <a:defRPr sz="1200" b="0" i="0" u="none" strike="noStrike" cap="none">
                <a:solidFill>
                  <a:srgbClr val="FFFFFF"/>
                </a:solidFill>
                <a:latin typeface="Arial"/>
                <a:ea typeface="Arial"/>
                <a:cs typeface="Arial"/>
                <a:sym typeface="Arial"/>
              </a:defRPr>
            </a:lvl7pPr>
            <a:lvl8pPr marL="0" lvl="7" indent="0" algn="r" rtl="0">
              <a:lnSpc>
                <a:spcPct val="100000"/>
              </a:lnSpc>
              <a:spcBef>
                <a:spcPts val="0"/>
              </a:spcBef>
              <a:spcAft>
                <a:spcPts val="0"/>
              </a:spcAft>
              <a:buClr>
                <a:srgbClr val="FFFFFF"/>
              </a:buClr>
              <a:buSzPts val="1200"/>
              <a:buFont typeface="Arial"/>
              <a:buNone/>
              <a:defRPr sz="1200" b="0" i="0" u="none" strike="noStrike" cap="none">
                <a:solidFill>
                  <a:srgbClr val="FFFFFF"/>
                </a:solidFill>
                <a:latin typeface="Arial"/>
                <a:ea typeface="Arial"/>
                <a:cs typeface="Arial"/>
                <a:sym typeface="Arial"/>
              </a:defRPr>
            </a:lvl8pPr>
            <a:lvl9pPr marL="0" lvl="8" indent="0" algn="r" rtl="0">
              <a:lnSpc>
                <a:spcPct val="100000"/>
              </a:lnSpc>
              <a:spcBef>
                <a:spcPts val="0"/>
              </a:spcBef>
              <a:spcAft>
                <a:spcPts val="0"/>
              </a:spcAft>
              <a:buClr>
                <a:srgbClr val="FFFFFF"/>
              </a:buClr>
              <a:buSzPts val="1200"/>
              <a:buFont typeface="Arial"/>
              <a:buNone/>
              <a:defRPr sz="1200" b="0" i="0" u="none" strike="noStrike" cap="none">
                <a:solidFill>
                  <a:srgbClr val="FFFFFF"/>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39"/>
        <p:cNvGrpSpPr/>
        <p:nvPr/>
      </p:nvGrpSpPr>
      <p:grpSpPr>
        <a:xfrm>
          <a:off x="0" y="0"/>
          <a:ext cx="0" cy="0"/>
          <a:chOff x="0" y="0"/>
          <a:chExt cx="0" cy="0"/>
        </a:xfrm>
      </p:grpSpPr>
      <p:sp>
        <p:nvSpPr>
          <p:cNvPr id="40" name="Google Shape;40;gefc1fdaf91_0_40"/>
          <p:cNvSpPr txBox="1">
            <a:spLocks noGrp="1"/>
          </p:cNvSpPr>
          <p:nvPr>
            <p:ph type="title"/>
          </p:nvPr>
        </p:nvSpPr>
        <p:spPr>
          <a:xfrm>
            <a:off x="1828802" y="128337"/>
            <a:ext cx="8545200" cy="9687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SzPts val="1400"/>
              <a:buNone/>
              <a:defRPr/>
            </a:lvl1pPr>
            <a:lvl2pPr lvl="1" algn="ctr" rtl="0">
              <a:spcBef>
                <a:spcPts val="0"/>
              </a:spcBef>
              <a:spcAft>
                <a:spcPts val="0"/>
              </a:spcAft>
              <a:buSzPts val="1400"/>
              <a:buNone/>
              <a:defRPr/>
            </a:lvl2pPr>
            <a:lvl3pPr lvl="2" algn="ctr" rtl="0">
              <a:spcBef>
                <a:spcPts val="0"/>
              </a:spcBef>
              <a:spcAft>
                <a:spcPts val="0"/>
              </a:spcAft>
              <a:buSzPts val="1400"/>
              <a:buNone/>
              <a:defRPr/>
            </a:lvl3pPr>
            <a:lvl4pPr lvl="3" algn="ctr" rtl="0">
              <a:spcBef>
                <a:spcPts val="0"/>
              </a:spcBef>
              <a:spcAft>
                <a:spcPts val="0"/>
              </a:spcAft>
              <a:buSzPts val="1400"/>
              <a:buNone/>
              <a:defRPr/>
            </a:lvl4pPr>
            <a:lvl5pPr lvl="4" algn="ctr" rtl="0">
              <a:spcBef>
                <a:spcPts val="0"/>
              </a:spcBef>
              <a:spcAft>
                <a:spcPts val="0"/>
              </a:spcAft>
              <a:buSzPts val="1400"/>
              <a:buNone/>
              <a:defRPr/>
            </a:lvl5pPr>
            <a:lvl6pPr lvl="5" algn="ctr" rtl="0">
              <a:spcBef>
                <a:spcPts val="0"/>
              </a:spcBef>
              <a:spcAft>
                <a:spcPts val="0"/>
              </a:spcAft>
              <a:buSzPts val="1400"/>
              <a:buNone/>
              <a:defRPr/>
            </a:lvl6pPr>
            <a:lvl7pPr lvl="6" algn="ctr" rtl="0">
              <a:spcBef>
                <a:spcPts val="0"/>
              </a:spcBef>
              <a:spcAft>
                <a:spcPts val="0"/>
              </a:spcAft>
              <a:buSzPts val="1400"/>
              <a:buNone/>
              <a:defRPr/>
            </a:lvl7pPr>
            <a:lvl8pPr lvl="7" algn="ctr" rtl="0">
              <a:spcBef>
                <a:spcPts val="0"/>
              </a:spcBef>
              <a:spcAft>
                <a:spcPts val="0"/>
              </a:spcAft>
              <a:buSzPts val="1400"/>
              <a:buNone/>
              <a:defRPr/>
            </a:lvl8pPr>
            <a:lvl9pPr lvl="8" algn="ctr" rtl="0">
              <a:spcBef>
                <a:spcPts val="0"/>
              </a:spcBef>
              <a:spcAft>
                <a:spcPts val="0"/>
              </a:spcAft>
              <a:buSzPts val="1400"/>
              <a:buNone/>
              <a:defRPr/>
            </a:lvl9pPr>
          </a:lstStyle>
          <a:p>
            <a:endParaRPr/>
          </a:p>
        </p:txBody>
      </p:sp>
      <p:sp>
        <p:nvSpPr>
          <p:cNvPr id="41" name="Google Shape;41;gefc1fdaf91_0_40"/>
          <p:cNvSpPr txBox="1">
            <a:spLocks noGrp="1"/>
          </p:cNvSpPr>
          <p:nvPr>
            <p:ph type="dt" idx="10"/>
          </p:nvPr>
        </p:nvSpPr>
        <p:spPr>
          <a:xfrm>
            <a:off x="320843" y="6356353"/>
            <a:ext cx="1219200" cy="365100"/>
          </a:xfrm>
          <a:prstGeom prst="rect">
            <a:avLst/>
          </a:prstGeom>
          <a:noFill/>
          <a:ln>
            <a:noFill/>
          </a:ln>
        </p:spPr>
        <p:txBody>
          <a:bodyPr spcFirstLastPara="1" wrap="square" lIns="91425" tIns="45700" rIns="91425" bIns="45700" anchor="ctr" anchorCtr="0">
            <a:noAutofit/>
          </a:bodyPr>
          <a:lstStyle>
            <a:lvl1pPr lvl="0" algn="l" rtl="0">
              <a:lnSpc>
                <a:spcPct val="100000"/>
              </a:lnSpc>
              <a:spcBef>
                <a:spcPts val="0"/>
              </a:spcBef>
              <a:spcAft>
                <a:spcPts val="0"/>
              </a:spcAft>
              <a:buClr>
                <a:schemeClr val="lt1"/>
              </a:buClr>
              <a:buSzPts val="1200"/>
              <a:buFont typeface="Arial"/>
              <a:buNone/>
              <a:defRPr/>
            </a:lvl1pPr>
            <a:lvl2pPr lvl="1" algn="l" rtl="0">
              <a:lnSpc>
                <a:spcPct val="100000"/>
              </a:lnSpc>
              <a:spcBef>
                <a:spcPts val="0"/>
              </a:spcBef>
              <a:spcAft>
                <a:spcPts val="0"/>
              </a:spcAft>
              <a:buClr>
                <a:srgbClr val="000000"/>
              </a:buClr>
              <a:buSzPts val="1800"/>
              <a:buNone/>
              <a:defRPr/>
            </a:lvl2pPr>
            <a:lvl3pPr lvl="2" algn="l" rtl="0">
              <a:lnSpc>
                <a:spcPct val="100000"/>
              </a:lnSpc>
              <a:spcBef>
                <a:spcPts val="0"/>
              </a:spcBef>
              <a:spcAft>
                <a:spcPts val="0"/>
              </a:spcAft>
              <a:buClr>
                <a:srgbClr val="000000"/>
              </a:buClr>
              <a:buSzPts val="1800"/>
              <a:buNone/>
              <a:defRPr/>
            </a:lvl3pPr>
            <a:lvl4pPr lvl="3" algn="l" rtl="0">
              <a:lnSpc>
                <a:spcPct val="100000"/>
              </a:lnSpc>
              <a:spcBef>
                <a:spcPts val="0"/>
              </a:spcBef>
              <a:spcAft>
                <a:spcPts val="0"/>
              </a:spcAft>
              <a:buClr>
                <a:srgbClr val="000000"/>
              </a:buClr>
              <a:buSzPts val="1800"/>
              <a:buNone/>
              <a:defRPr/>
            </a:lvl4pPr>
            <a:lvl5pPr lvl="4" algn="l" rtl="0">
              <a:lnSpc>
                <a:spcPct val="100000"/>
              </a:lnSpc>
              <a:spcBef>
                <a:spcPts val="0"/>
              </a:spcBef>
              <a:spcAft>
                <a:spcPts val="0"/>
              </a:spcAft>
              <a:buClr>
                <a:srgbClr val="000000"/>
              </a:buClr>
              <a:buSzPts val="1800"/>
              <a:buNone/>
              <a:defRPr/>
            </a:lvl5pPr>
            <a:lvl6pPr lvl="5" algn="l" rtl="0">
              <a:lnSpc>
                <a:spcPct val="100000"/>
              </a:lnSpc>
              <a:spcBef>
                <a:spcPts val="0"/>
              </a:spcBef>
              <a:spcAft>
                <a:spcPts val="0"/>
              </a:spcAft>
              <a:buClr>
                <a:srgbClr val="000000"/>
              </a:buClr>
              <a:buSzPts val="1800"/>
              <a:buNone/>
              <a:defRPr/>
            </a:lvl6pPr>
            <a:lvl7pPr lvl="6" algn="l" rtl="0">
              <a:lnSpc>
                <a:spcPct val="100000"/>
              </a:lnSpc>
              <a:spcBef>
                <a:spcPts val="0"/>
              </a:spcBef>
              <a:spcAft>
                <a:spcPts val="0"/>
              </a:spcAft>
              <a:buClr>
                <a:srgbClr val="000000"/>
              </a:buClr>
              <a:buSzPts val="1800"/>
              <a:buNone/>
              <a:defRPr/>
            </a:lvl7pPr>
            <a:lvl8pPr lvl="7" algn="l" rtl="0">
              <a:lnSpc>
                <a:spcPct val="100000"/>
              </a:lnSpc>
              <a:spcBef>
                <a:spcPts val="0"/>
              </a:spcBef>
              <a:spcAft>
                <a:spcPts val="0"/>
              </a:spcAft>
              <a:buClr>
                <a:srgbClr val="000000"/>
              </a:buClr>
              <a:buSzPts val="1800"/>
              <a:buNone/>
              <a:defRPr/>
            </a:lvl8pPr>
            <a:lvl9pPr lvl="8" algn="l" rtl="0">
              <a:lnSpc>
                <a:spcPct val="100000"/>
              </a:lnSpc>
              <a:spcBef>
                <a:spcPts val="0"/>
              </a:spcBef>
              <a:spcAft>
                <a:spcPts val="0"/>
              </a:spcAft>
              <a:buClr>
                <a:srgbClr val="000000"/>
              </a:buClr>
              <a:buSzPts val="1800"/>
              <a:buNone/>
              <a:defRPr/>
            </a:lvl9pPr>
          </a:lstStyle>
          <a:p>
            <a:endParaRPr/>
          </a:p>
        </p:txBody>
      </p:sp>
      <p:sp>
        <p:nvSpPr>
          <p:cNvPr id="42" name="Google Shape;42;gefc1fdaf91_0_40"/>
          <p:cNvSpPr txBox="1">
            <a:spLocks noGrp="1"/>
          </p:cNvSpPr>
          <p:nvPr>
            <p:ph type="ftr" idx="11"/>
          </p:nvPr>
        </p:nvSpPr>
        <p:spPr>
          <a:xfrm>
            <a:off x="1229896" y="6356353"/>
            <a:ext cx="9774900" cy="365100"/>
          </a:xfrm>
          <a:prstGeom prst="rect">
            <a:avLst/>
          </a:prstGeom>
          <a:noFill/>
          <a:ln>
            <a:noFill/>
          </a:ln>
        </p:spPr>
        <p:txBody>
          <a:bodyPr spcFirstLastPara="1" wrap="square" lIns="91425" tIns="45700" rIns="91425" bIns="45700" anchor="ctr" anchorCtr="0">
            <a:noAutofit/>
          </a:bodyPr>
          <a:lstStyle>
            <a:lvl1pPr lvl="0" algn="ctr" rtl="0">
              <a:lnSpc>
                <a:spcPct val="100000"/>
              </a:lnSpc>
              <a:spcBef>
                <a:spcPts val="0"/>
              </a:spcBef>
              <a:spcAft>
                <a:spcPts val="0"/>
              </a:spcAft>
              <a:buClr>
                <a:schemeClr val="lt1"/>
              </a:buClr>
              <a:buSzPts val="1200"/>
              <a:buFont typeface="Calibri"/>
              <a:buNone/>
              <a:defRPr/>
            </a:lvl1pPr>
            <a:lvl2pPr lvl="1" algn="l" rtl="0">
              <a:lnSpc>
                <a:spcPct val="100000"/>
              </a:lnSpc>
              <a:spcBef>
                <a:spcPts val="0"/>
              </a:spcBef>
              <a:spcAft>
                <a:spcPts val="0"/>
              </a:spcAft>
              <a:buClr>
                <a:srgbClr val="000000"/>
              </a:buClr>
              <a:buSzPts val="1800"/>
              <a:buNone/>
              <a:defRPr/>
            </a:lvl2pPr>
            <a:lvl3pPr lvl="2" algn="l" rtl="0">
              <a:lnSpc>
                <a:spcPct val="100000"/>
              </a:lnSpc>
              <a:spcBef>
                <a:spcPts val="0"/>
              </a:spcBef>
              <a:spcAft>
                <a:spcPts val="0"/>
              </a:spcAft>
              <a:buClr>
                <a:srgbClr val="000000"/>
              </a:buClr>
              <a:buSzPts val="1800"/>
              <a:buNone/>
              <a:defRPr/>
            </a:lvl3pPr>
            <a:lvl4pPr lvl="3" algn="l" rtl="0">
              <a:lnSpc>
                <a:spcPct val="100000"/>
              </a:lnSpc>
              <a:spcBef>
                <a:spcPts val="0"/>
              </a:spcBef>
              <a:spcAft>
                <a:spcPts val="0"/>
              </a:spcAft>
              <a:buClr>
                <a:srgbClr val="000000"/>
              </a:buClr>
              <a:buSzPts val="1800"/>
              <a:buNone/>
              <a:defRPr/>
            </a:lvl4pPr>
            <a:lvl5pPr lvl="4" algn="l" rtl="0">
              <a:lnSpc>
                <a:spcPct val="100000"/>
              </a:lnSpc>
              <a:spcBef>
                <a:spcPts val="0"/>
              </a:spcBef>
              <a:spcAft>
                <a:spcPts val="0"/>
              </a:spcAft>
              <a:buClr>
                <a:srgbClr val="000000"/>
              </a:buClr>
              <a:buSzPts val="1800"/>
              <a:buNone/>
              <a:defRPr/>
            </a:lvl5pPr>
            <a:lvl6pPr lvl="5" algn="l" rtl="0">
              <a:lnSpc>
                <a:spcPct val="100000"/>
              </a:lnSpc>
              <a:spcBef>
                <a:spcPts val="0"/>
              </a:spcBef>
              <a:spcAft>
                <a:spcPts val="0"/>
              </a:spcAft>
              <a:buClr>
                <a:srgbClr val="000000"/>
              </a:buClr>
              <a:buSzPts val="1800"/>
              <a:buNone/>
              <a:defRPr/>
            </a:lvl6pPr>
            <a:lvl7pPr lvl="6" algn="l" rtl="0">
              <a:lnSpc>
                <a:spcPct val="100000"/>
              </a:lnSpc>
              <a:spcBef>
                <a:spcPts val="0"/>
              </a:spcBef>
              <a:spcAft>
                <a:spcPts val="0"/>
              </a:spcAft>
              <a:buClr>
                <a:srgbClr val="000000"/>
              </a:buClr>
              <a:buSzPts val="1800"/>
              <a:buNone/>
              <a:defRPr/>
            </a:lvl7pPr>
            <a:lvl8pPr lvl="7" algn="l" rtl="0">
              <a:lnSpc>
                <a:spcPct val="100000"/>
              </a:lnSpc>
              <a:spcBef>
                <a:spcPts val="0"/>
              </a:spcBef>
              <a:spcAft>
                <a:spcPts val="0"/>
              </a:spcAft>
              <a:buClr>
                <a:srgbClr val="000000"/>
              </a:buClr>
              <a:buSzPts val="1800"/>
              <a:buNone/>
              <a:defRPr/>
            </a:lvl8pPr>
            <a:lvl9pPr lvl="8" algn="l" rtl="0">
              <a:lnSpc>
                <a:spcPct val="100000"/>
              </a:lnSpc>
              <a:spcBef>
                <a:spcPts val="0"/>
              </a:spcBef>
              <a:spcAft>
                <a:spcPts val="0"/>
              </a:spcAft>
              <a:buClr>
                <a:srgbClr val="000000"/>
              </a:buClr>
              <a:buSzPts val="1800"/>
              <a:buNone/>
              <a:defRPr/>
            </a:lvl9pPr>
          </a:lstStyle>
          <a:p>
            <a:endParaRPr/>
          </a:p>
        </p:txBody>
      </p:sp>
      <p:sp>
        <p:nvSpPr>
          <p:cNvPr id="43" name="Google Shape;43;gefc1fdaf91_0_40"/>
          <p:cNvSpPr txBox="1">
            <a:spLocks noGrp="1"/>
          </p:cNvSpPr>
          <p:nvPr>
            <p:ph type="sldNum" idx="12"/>
          </p:nvPr>
        </p:nvSpPr>
        <p:spPr>
          <a:xfrm>
            <a:off x="11004885" y="6356353"/>
            <a:ext cx="909000" cy="365100"/>
          </a:xfrm>
          <a:prstGeom prst="rect">
            <a:avLst/>
          </a:prstGeom>
          <a:noFill/>
          <a:ln>
            <a:noFill/>
          </a:ln>
        </p:spPr>
        <p:txBody>
          <a:bodyPr spcFirstLastPara="1" wrap="square" lIns="91425" tIns="45700" rIns="91425" bIns="45700" anchor="ctr" anchorCtr="0">
            <a:noAutofit/>
          </a:bodyPr>
          <a:lstStyle>
            <a:lvl1pPr marL="0" lvl="0" indent="0" algn="r" rtl="0">
              <a:lnSpc>
                <a:spcPct val="100000"/>
              </a:lnSpc>
              <a:spcBef>
                <a:spcPts val="0"/>
              </a:spcBef>
              <a:spcAft>
                <a:spcPts val="0"/>
              </a:spcAft>
              <a:buClr>
                <a:schemeClr val="lt1"/>
              </a:buClr>
              <a:buSzPts val="1200"/>
              <a:buFont typeface="Arial"/>
              <a:buNone/>
              <a:defRPr sz="1200" b="0" i="0" u="none" strike="noStrike" cap="none">
                <a:solidFill>
                  <a:schemeClr val="lt1"/>
                </a:solidFill>
                <a:latin typeface="Arial"/>
                <a:ea typeface="Arial"/>
                <a:cs typeface="Arial"/>
                <a:sym typeface="Arial"/>
              </a:defRPr>
            </a:lvl1pPr>
            <a:lvl2pPr marL="0" lvl="1" indent="0" algn="r" rtl="0">
              <a:lnSpc>
                <a:spcPct val="100000"/>
              </a:lnSpc>
              <a:spcBef>
                <a:spcPts val="0"/>
              </a:spcBef>
              <a:spcAft>
                <a:spcPts val="0"/>
              </a:spcAft>
              <a:buClr>
                <a:schemeClr val="lt1"/>
              </a:buClr>
              <a:buSzPts val="1200"/>
              <a:buFont typeface="Arial"/>
              <a:buNone/>
              <a:defRPr sz="1200" b="0" i="0" u="none" strike="noStrike" cap="none">
                <a:solidFill>
                  <a:schemeClr val="lt1"/>
                </a:solidFill>
                <a:latin typeface="Arial"/>
                <a:ea typeface="Arial"/>
                <a:cs typeface="Arial"/>
                <a:sym typeface="Arial"/>
              </a:defRPr>
            </a:lvl2pPr>
            <a:lvl3pPr marL="0" lvl="2" indent="0" algn="r" rtl="0">
              <a:lnSpc>
                <a:spcPct val="100000"/>
              </a:lnSpc>
              <a:spcBef>
                <a:spcPts val="0"/>
              </a:spcBef>
              <a:spcAft>
                <a:spcPts val="0"/>
              </a:spcAft>
              <a:buClr>
                <a:schemeClr val="lt1"/>
              </a:buClr>
              <a:buSzPts val="1200"/>
              <a:buFont typeface="Arial"/>
              <a:buNone/>
              <a:defRPr sz="1200" b="0" i="0" u="none" strike="noStrike" cap="none">
                <a:solidFill>
                  <a:schemeClr val="lt1"/>
                </a:solidFill>
                <a:latin typeface="Arial"/>
                <a:ea typeface="Arial"/>
                <a:cs typeface="Arial"/>
                <a:sym typeface="Arial"/>
              </a:defRPr>
            </a:lvl3pPr>
            <a:lvl4pPr marL="0" lvl="3" indent="0" algn="r" rtl="0">
              <a:lnSpc>
                <a:spcPct val="100000"/>
              </a:lnSpc>
              <a:spcBef>
                <a:spcPts val="0"/>
              </a:spcBef>
              <a:spcAft>
                <a:spcPts val="0"/>
              </a:spcAft>
              <a:buClr>
                <a:schemeClr val="lt1"/>
              </a:buClr>
              <a:buSzPts val="1200"/>
              <a:buFont typeface="Arial"/>
              <a:buNone/>
              <a:defRPr sz="1200" b="0" i="0" u="none" strike="noStrike" cap="none">
                <a:solidFill>
                  <a:schemeClr val="lt1"/>
                </a:solidFill>
                <a:latin typeface="Arial"/>
                <a:ea typeface="Arial"/>
                <a:cs typeface="Arial"/>
                <a:sym typeface="Arial"/>
              </a:defRPr>
            </a:lvl4pPr>
            <a:lvl5pPr marL="0" lvl="4" indent="0" algn="r" rtl="0">
              <a:lnSpc>
                <a:spcPct val="100000"/>
              </a:lnSpc>
              <a:spcBef>
                <a:spcPts val="0"/>
              </a:spcBef>
              <a:spcAft>
                <a:spcPts val="0"/>
              </a:spcAft>
              <a:buClr>
                <a:schemeClr val="lt1"/>
              </a:buClr>
              <a:buSzPts val="1200"/>
              <a:buFont typeface="Arial"/>
              <a:buNone/>
              <a:defRPr sz="1200" b="0" i="0" u="none" strike="noStrike" cap="none">
                <a:solidFill>
                  <a:schemeClr val="lt1"/>
                </a:solidFill>
                <a:latin typeface="Arial"/>
                <a:ea typeface="Arial"/>
                <a:cs typeface="Arial"/>
                <a:sym typeface="Arial"/>
              </a:defRPr>
            </a:lvl5pPr>
            <a:lvl6pPr marL="0" lvl="5" indent="0" algn="r" rtl="0">
              <a:lnSpc>
                <a:spcPct val="100000"/>
              </a:lnSpc>
              <a:spcBef>
                <a:spcPts val="0"/>
              </a:spcBef>
              <a:spcAft>
                <a:spcPts val="0"/>
              </a:spcAft>
              <a:buClr>
                <a:schemeClr val="lt1"/>
              </a:buClr>
              <a:buSzPts val="1200"/>
              <a:buFont typeface="Arial"/>
              <a:buNone/>
              <a:defRPr sz="1200" b="0" i="0" u="none" strike="noStrike" cap="none">
                <a:solidFill>
                  <a:schemeClr val="lt1"/>
                </a:solidFill>
                <a:latin typeface="Arial"/>
                <a:ea typeface="Arial"/>
                <a:cs typeface="Arial"/>
                <a:sym typeface="Arial"/>
              </a:defRPr>
            </a:lvl6pPr>
            <a:lvl7pPr marL="0" lvl="6" indent="0" algn="r" rtl="0">
              <a:lnSpc>
                <a:spcPct val="100000"/>
              </a:lnSpc>
              <a:spcBef>
                <a:spcPts val="0"/>
              </a:spcBef>
              <a:spcAft>
                <a:spcPts val="0"/>
              </a:spcAft>
              <a:buClr>
                <a:schemeClr val="lt1"/>
              </a:buClr>
              <a:buSzPts val="1200"/>
              <a:buFont typeface="Arial"/>
              <a:buNone/>
              <a:defRPr sz="1200" b="0" i="0" u="none" strike="noStrike" cap="none">
                <a:solidFill>
                  <a:schemeClr val="lt1"/>
                </a:solidFill>
                <a:latin typeface="Arial"/>
                <a:ea typeface="Arial"/>
                <a:cs typeface="Arial"/>
                <a:sym typeface="Arial"/>
              </a:defRPr>
            </a:lvl7pPr>
            <a:lvl8pPr marL="0" lvl="7" indent="0" algn="r" rtl="0">
              <a:lnSpc>
                <a:spcPct val="100000"/>
              </a:lnSpc>
              <a:spcBef>
                <a:spcPts val="0"/>
              </a:spcBef>
              <a:spcAft>
                <a:spcPts val="0"/>
              </a:spcAft>
              <a:buClr>
                <a:schemeClr val="lt1"/>
              </a:buClr>
              <a:buSzPts val="1200"/>
              <a:buFont typeface="Arial"/>
              <a:buNone/>
              <a:defRPr sz="1200" b="0" i="0" u="none" strike="noStrike" cap="none">
                <a:solidFill>
                  <a:schemeClr val="lt1"/>
                </a:solidFill>
                <a:latin typeface="Arial"/>
                <a:ea typeface="Arial"/>
                <a:cs typeface="Arial"/>
                <a:sym typeface="Arial"/>
              </a:defRPr>
            </a:lvl8pPr>
            <a:lvl9pPr marL="0" lvl="8" indent="0" algn="r" rtl="0">
              <a:lnSpc>
                <a:spcPct val="100000"/>
              </a:lnSpc>
              <a:spcBef>
                <a:spcPts val="0"/>
              </a:spcBef>
              <a:spcAft>
                <a:spcPts val="0"/>
              </a:spcAft>
              <a:buClr>
                <a:schemeClr val="lt1"/>
              </a:buClr>
              <a:buSzPts val="1200"/>
              <a:buFont typeface="Arial"/>
              <a:buNone/>
              <a:defRPr sz="1200" b="0" i="0" u="none" strike="noStrike" cap="none">
                <a:solidFill>
                  <a:schemeClr val="l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4"/>
        <p:cNvGrpSpPr/>
        <p:nvPr/>
      </p:nvGrpSpPr>
      <p:grpSpPr>
        <a:xfrm>
          <a:off x="0" y="0"/>
          <a:ext cx="0" cy="0"/>
          <a:chOff x="0" y="0"/>
          <a:chExt cx="0" cy="0"/>
        </a:xfrm>
      </p:grpSpPr>
      <p:sp>
        <p:nvSpPr>
          <p:cNvPr id="45" name="Google Shape;45;gefc1fdaf91_0_45"/>
          <p:cNvSpPr txBox="1">
            <a:spLocks noGrp="1"/>
          </p:cNvSpPr>
          <p:nvPr>
            <p:ph type="dt" idx="10"/>
          </p:nvPr>
        </p:nvSpPr>
        <p:spPr>
          <a:xfrm>
            <a:off x="320843" y="6356353"/>
            <a:ext cx="1219200" cy="365100"/>
          </a:xfrm>
          <a:prstGeom prst="rect">
            <a:avLst/>
          </a:prstGeom>
          <a:noFill/>
          <a:ln>
            <a:noFill/>
          </a:ln>
        </p:spPr>
        <p:txBody>
          <a:bodyPr spcFirstLastPara="1" wrap="square" lIns="91425" tIns="45700" rIns="91425" bIns="45700" anchor="ctr" anchorCtr="0">
            <a:noAutofit/>
          </a:bodyPr>
          <a:lstStyle>
            <a:lvl1pPr lvl="0" algn="l" rtl="0">
              <a:lnSpc>
                <a:spcPct val="100000"/>
              </a:lnSpc>
              <a:spcBef>
                <a:spcPts val="0"/>
              </a:spcBef>
              <a:spcAft>
                <a:spcPts val="0"/>
              </a:spcAft>
              <a:buClr>
                <a:schemeClr val="lt1"/>
              </a:buClr>
              <a:buSzPts val="1200"/>
              <a:buFont typeface="Arial"/>
              <a:buNone/>
              <a:defRPr/>
            </a:lvl1pPr>
            <a:lvl2pPr lvl="1" algn="l" rtl="0">
              <a:lnSpc>
                <a:spcPct val="100000"/>
              </a:lnSpc>
              <a:spcBef>
                <a:spcPts val="0"/>
              </a:spcBef>
              <a:spcAft>
                <a:spcPts val="0"/>
              </a:spcAft>
              <a:buClr>
                <a:srgbClr val="000000"/>
              </a:buClr>
              <a:buSzPts val="1800"/>
              <a:buNone/>
              <a:defRPr/>
            </a:lvl2pPr>
            <a:lvl3pPr lvl="2" algn="l" rtl="0">
              <a:lnSpc>
                <a:spcPct val="100000"/>
              </a:lnSpc>
              <a:spcBef>
                <a:spcPts val="0"/>
              </a:spcBef>
              <a:spcAft>
                <a:spcPts val="0"/>
              </a:spcAft>
              <a:buClr>
                <a:srgbClr val="000000"/>
              </a:buClr>
              <a:buSzPts val="1800"/>
              <a:buNone/>
              <a:defRPr/>
            </a:lvl3pPr>
            <a:lvl4pPr lvl="3" algn="l" rtl="0">
              <a:lnSpc>
                <a:spcPct val="100000"/>
              </a:lnSpc>
              <a:spcBef>
                <a:spcPts val="0"/>
              </a:spcBef>
              <a:spcAft>
                <a:spcPts val="0"/>
              </a:spcAft>
              <a:buClr>
                <a:srgbClr val="000000"/>
              </a:buClr>
              <a:buSzPts val="1800"/>
              <a:buNone/>
              <a:defRPr/>
            </a:lvl4pPr>
            <a:lvl5pPr lvl="4" algn="l" rtl="0">
              <a:lnSpc>
                <a:spcPct val="100000"/>
              </a:lnSpc>
              <a:spcBef>
                <a:spcPts val="0"/>
              </a:spcBef>
              <a:spcAft>
                <a:spcPts val="0"/>
              </a:spcAft>
              <a:buClr>
                <a:srgbClr val="000000"/>
              </a:buClr>
              <a:buSzPts val="1800"/>
              <a:buNone/>
              <a:defRPr/>
            </a:lvl5pPr>
            <a:lvl6pPr lvl="5" algn="l" rtl="0">
              <a:lnSpc>
                <a:spcPct val="100000"/>
              </a:lnSpc>
              <a:spcBef>
                <a:spcPts val="0"/>
              </a:spcBef>
              <a:spcAft>
                <a:spcPts val="0"/>
              </a:spcAft>
              <a:buClr>
                <a:srgbClr val="000000"/>
              </a:buClr>
              <a:buSzPts val="1800"/>
              <a:buNone/>
              <a:defRPr/>
            </a:lvl6pPr>
            <a:lvl7pPr lvl="6" algn="l" rtl="0">
              <a:lnSpc>
                <a:spcPct val="100000"/>
              </a:lnSpc>
              <a:spcBef>
                <a:spcPts val="0"/>
              </a:spcBef>
              <a:spcAft>
                <a:spcPts val="0"/>
              </a:spcAft>
              <a:buClr>
                <a:srgbClr val="000000"/>
              </a:buClr>
              <a:buSzPts val="1800"/>
              <a:buNone/>
              <a:defRPr/>
            </a:lvl7pPr>
            <a:lvl8pPr lvl="7" algn="l" rtl="0">
              <a:lnSpc>
                <a:spcPct val="100000"/>
              </a:lnSpc>
              <a:spcBef>
                <a:spcPts val="0"/>
              </a:spcBef>
              <a:spcAft>
                <a:spcPts val="0"/>
              </a:spcAft>
              <a:buClr>
                <a:srgbClr val="000000"/>
              </a:buClr>
              <a:buSzPts val="1800"/>
              <a:buNone/>
              <a:defRPr/>
            </a:lvl8pPr>
            <a:lvl9pPr lvl="8" algn="l" rtl="0">
              <a:lnSpc>
                <a:spcPct val="100000"/>
              </a:lnSpc>
              <a:spcBef>
                <a:spcPts val="0"/>
              </a:spcBef>
              <a:spcAft>
                <a:spcPts val="0"/>
              </a:spcAft>
              <a:buClr>
                <a:srgbClr val="000000"/>
              </a:buClr>
              <a:buSzPts val="1800"/>
              <a:buNone/>
              <a:defRPr/>
            </a:lvl9pPr>
          </a:lstStyle>
          <a:p>
            <a:endParaRPr/>
          </a:p>
        </p:txBody>
      </p:sp>
      <p:sp>
        <p:nvSpPr>
          <p:cNvPr id="46" name="Google Shape;46;gefc1fdaf91_0_45"/>
          <p:cNvSpPr txBox="1">
            <a:spLocks noGrp="1"/>
          </p:cNvSpPr>
          <p:nvPr>
            <p:ph type="ftr" idx="11"/>
          </p:nvPr>
        </p:nvSpPr>
        <p:spPr>
          <a:xfrm>
            <a:off x="1229896" y="6356353"/>
            <a:ext cx="9774900" cy="365100"/>
          </a:xfrm>
          <a:prstGeom prst="rect">
            <a:avLst/>
          </a:prstGeom>
          <a:noFill/>
          <a:ln>
            <a:noFill/>
          </a:ln>
        </p:spPr>
        <p:txBody>
          <a:bodyPr spcFirstLastPara="1" wrap="square" lIns="91425" tIns="45700" rIns="91425" bIns="45700" anchor="ctr" anchorCtr="0">
            <a:noAutofit/>
          </a:bodyPr>
          <a:lstStyle>
            <a:lvl1pPr lvl="0" algn="ctr" rtl="0">
              <a:lnSpc>
                <a:spcPct val="100000"/>
              </a:lnSpc>
              <a:spcBef>
                <a:spcPts val="0"/>
              </a:spcBef>
              <a:spcAft>
                <a:spcPts val="0"/>
              </a:spcAft>
              <a:buClr>
                <a:schemeClr val="lt1"/>
              </a:buClr>
              <a:buSzPts val="1200"/>
              <a:buFont typeface="Calibri"/>
              <a:buNone/>
              <a:defRPr/>
            </a:lvl1pPr>
            <a:lvl2pPr lvl="1" algn="l" rtl="0">
              <a:lnSpc>
                <a:spcPct val="100000"/>
              </a:lnSpc>
              <a:spcBef>
                <a:spcPts val="0"/>
              </a:spcBef>
              <a:spcAft>
                <a:spcPts val="0"/>
              </a:spcAft>
              <a:buClr>
                <a:srgbClr val="000000"/>
              </a:buClr>
              <a:buSzPts val="1800"/>
              <a:buNone/>
              <a:defRPr/>
            </a:lvl2pPr>
            <a:lvl3pPr lvl="2" algn="l" rtl="0">
              <a:lnSpc>
                <a:spcPct val="100000"/>
              </a:lnSpc>
              <a:spcBef>
                <a:spcPts val="0"/>
              </a:spcBef>
              <a:spcAft>
                <a:spcPts val="0"/>
              </a:spcAft>
              <a:buClr>
                <a:srgbClr val="000000"/>
              </a:buClr>
              <a:buSzPts val="1800"/>
              <a:buNone/>
              <a:defRPr/>
            </a:lvl3pPr>
            <a:lvl4pPr lvl="3" algn="l" rtl="0">
              <a:lnSpc>
                <a:spcPct val="100000"/>
              </a:lnSpc>
              <a:spcBef>
                <a:spcPts val="0"/>
              </a:spcBef>
              <a:spcAft>
                <a:spcPts val="0"/>
              </a:spcAft>
              <a:buClr>
                <a:srgbClr val="000000"/>
              </a:buClr>
              <a:buSzPts val="1800"/>
              <a:buNone/>
              <a:defRPr/>
            </a:lvl4pPr>
            <a:lvl5pPr lvl="4" algn="l" rtl="0">
              <a:lnSpc>
                <a:spcPct val="100000"/>
              </a:lnSpc>
              <a:spcBef>
                <a:spcPts val="0"/>
              </a:spcBef>
              <a:spcAft>
                <a:spcPts val="0"/>
              </a:spcAft>
              <a:buClr>
                <a:srgbClr val="000000"/>
              </a:buClr>
              <a:buSzPts val="1800"/>
              <a:buNone/>
              <a:defRPr/>
            </a:lvl5pPr>
            <a:lvl6pPr lvl="5" algn="l" rtl="0">
              <a:lnSpc>
                <a:spcPct val="100000"/>
              </a:lnSpc>
              <a:spcBef>
                <a:spcPts val="0"/>
              </a:spcBef>
              <a:spcAft>
                <a:spcPts val="0"/>
              </a:spcAft>
              <a:buClr>
                <a:srgbClr val="000000"/>
              </a:buClr>
              <a:buSzPts val="1800"/>
              <a:buNone/>
              <a:defRPr/>
            </a:lvl6pPr>
            <a:lvl7pPr lvl="6" algn="l" rtl="0">
              <a:lnSpc>
                <a:spcPct val="100000"/>
              </a:lnSpc>
              <a:spcBef>
                <a:spcPts val="0"/>
              </a:spcBef>
              <a:spcAft>
                <a:spcPts val="0"/>
              </a:spcAft>
              <a:buClr>
                <a:srgbClr val="000000"/>
              </a:buClr>
              <a:buSzPts val="1800"/>
              <a:buNone/>
              <a:defRPr/>
            </a:lvl7pPr>
            <a:lvl8pPr lvl="7" algn="l" rtl="0">
              <a:lnSpc>
                <a:spcPct val="100000"/>
              </a:lnSpc>
              <a:spcBef>
                <a:spcPts val="0"/>
              </a:spcBef>
              <a:spcAft>
                <a:spcPts val="0"/>
              </a:spcAft>
              <a:buClr>
                <a:srgbClr val="000000"/>
              </a:buClr>
              <a:buSzPts val="1800"/>
              <a:buNone/>
              <a:defRPr/>
            </a:lvl8pPr>
            <a:lvl9pPr lvl="8" algn="l" rtl="0">
              <a:lnSpc>
                <a:spcPct val="100000"/>
              </a:lnSpc>
              <a:spcBef>
                <a:spcPts val="0"/>
              </a:spcBef>
              <a:spcAft>
                <a:spcPts val="0"/>
              </a:spcAft>
              <a:buClr>
                <a:srgbClr val="000000"/>
              </a:buClr>
              <a:buSzPts val="1800"/>
              <a:buNone/>
              <a:defRPr/>
            </a:lvl9pPr>
          </a:lstStyle>
          <a:p>
            <a:endParaRPr/>
          </a:p>
        </p:txBody>
      </p:sp>
      <p:sp>
        <p:nvSpPr>
          <p:cNvPr id="47" name="Google Shape;47;gefc1fdaf91_0_45"/>
          <p:cNvSpPr txBox="1">
            <a:spLocks noGrp="1"/>
          </p:cNvSpPr>
          <p:nvPr>
            <p:ph type="sldNum" idx="12"/>
          </p:nvPr>
        </p:nvSpPr>
        <p:spPr>
          <a:xfrm>
            <a:off x="11004885" y="6356353"/>
            <a:ext cx="909000" cy="365100"/>
          </a:xfrm>
          <a:prstGeom prst="rect">
            <a:avLst/>
          </a:prstGeom>
          <a:noFill/>
          <a:ln>
            <a:noFill/>
          </a:ln>
        </p:spPr>
        <p:txBody>
          <a:bodyPr spcFirstLastPara="1" wrap="square" lIns="91425" tIns="45700" rIns="91425" bIns="45700" anchor="ctr" anchorCtr="0">
            <a:noAutofit/>
          </a:bodyPr>
          <a:lstStyle>
            <a:lvl1pPr marL="0" lvl="0" indent="0" algn="r" rtl="0">
              <a:lnSpc>
                <a:spcPct val="100000"/>
              </a:lnSpc>
              <a:spcBef>
                <a:spcPts val="0"/>
              </a:spcBef>
              <a:spcAft>
                <a:spcPts val="0"/>
              </a:spcAft>
              <a:buClr>
                <a:schemeClr val="lt1"/>
              </a:buClr>
              <a:buSzPts val="1200"/>
              <a:buFont typeface="Arial"/>
              <a:buNone/>
              <a:defRPr sz="1200" b="0" i="0" u="none" strike="noStrike" cap="none">
                <a:solidFill>
                  <a:schemeClr val="lt1"/>
                </a:solidFill>
                <a:latin typeface="Arial"/>
                <a:ea typeface="Arial"/>
                <a:cs typeface="Arial"/>
                <a:sym typeface="Arial"/>
              </a:defRPr>
            </a:lvl1pPr>
            <a:lvl2pPr marL="0" lvl="1" indent="0" algn="r" rtl="0">
              <a:lnSpc>
                <a:spcPct val="100000"/>
              </a:lnSpc>
              <a:spcBef>
                <a:spcPts val="0"/>
              </a:spcBef>
              <a:spcAft>
                <a:spcPts val="0"/>
              </a:spcAft>
              <a:buClr>
                <a:schemeClr val="lt1"/>
              </a:buClr>
              <a:buSzPts val="1200"/>
              <a:buFont typeface="Arial"/>
              <a:buNone/>
              <a:defRPr sz="1200" b="0" i="0" u="none" strike="noStrike" cap="none">
                <a:solidFill>
                  <a:schemeClr val="lt1"/>
                </a:solidFill>
                <a:latin typeface="Arial"/>
                <a:ea typeface="Arial"/>
                <a:cs typeface="Arial"/>
                <a:sym typeface="Arial"/>
              </a:defRPr>
            </a:lvl2pPr>
            <a:lvl3pPr marL="0" lvl="2" indent="0" algn="r" rtl="0">
              <a:lnSpc>
                <a:spcPct val="100000"/>
              </a:lnSpc>
              <a:spcBef>
                <a:spcPts val="0"/>
              </a:spcBef>
              <a:spcAft>
                <a:spcPts val="0"/>
              </a:spcAft>
              <a:buClr>
                <a:schemeClr val="lt1"/>
              </a:buClr>
              <a:buSzPts val="1200"/>
              <a:buFont typeface="Arial"/>
              <a:buNone/>
              <a:defRPr sz="1200" b="0" i="0" u="none" strike="noStrike" cap="none">
                <a:solidFill>
                  <a:schemeClr val="lt1"/>
                </a:solidFill>
                <a:latin typeface="Arial"/>
                <a:ea typeface="Arial"/>
                <a:cs typeface="Arial"/>
                <a:sym typeface="Arial"/>
              </a:defRPr>
            </a:lvl3pPr>
            <a:lvl4pPr marL="0" lvl="3" indent="0" algn="r" rtl="0">
              <a:lnSpc>
                <a:spcPct val="100000"/>
              </a:lnSpc>
              <a:spcBef>
                <a:spcPts val="0"/>
              </a:spcBef>
              <a:spcAft>
                <a:spcPts val="0"/>
              </a:spcAft>
              <a:buClr>
                <a:schemeClr val="lt1"/>
              </a:buClr>
              <a:buSzPts val="1200"/>
              <a:buFont typeface="Arial"/>
              <a:buNone/>
              <a:defRPr sz="1200" b="0" i="0" u="none" strike="noStrike" cap="none">
                <a:solidFill>
                  <a:schemeClr val="lt1"/>
                </a:solidFill>
                <a:latin typeface="Arial"/>
                <a:ea typeface="Arial"/>
                <a:cs typeface="Arial"/>
                <a:sym typeface="Arial"/>
              </a:defRPr>
            </a:lvl4pPr>
            <a:lvl5pPr marL="0" lvl="4" indent="0" algn="r" rtl="0">
              <a:lnSpc>
                <a:spcPct val="100000"/>
              </a:lnSpc>
              <a:spcBef>
                <a:spcPts val="0"/>
              </a:spcBef>
              <a:spcAft>
                <a:spcPts val="0"/>
              </a:spcAft>
              <a:buClr>
                <a:schemeClr val="lt1"/>
              </a:buClr>
              <a:buSzPts val="1200"/>
              <a:buFont typeface="Arial"/>
              <a:buNone/>
              <a:defRPr sz="1200" b="0" i="0" u="none" strike="noStrike" cap="none">
                <a:solidFill>
                  <a:schemeClr val="lt1"/>
                </a:solidFill>
                <a:latin typeface="Arial"/>
                <a:ea typeface="Arial"/>
                <a:cs typeface="Arial"/>
                <a:sym typeface="Arial"/>
              </a:defRPr>
            </a:lvl5pPr>
            <a:lvl6pPr marL="0" lvl="5" indent="0" algn="r" rtl="0">
              <a:lnSpc>
                <a:spcPct val="100000"/>
              </a:lnSpc>
              <a:spcBef>
                <a:spcPts val="0"/>
              </a:spcBef>
              <a:spcAft>
                <a:spcPts val="0"/>
              </a:spcAft>
              <a:buClr>
                <a:schemeClr val="lt1"/>
              </a:buClr>
              <a:buSzPts val="1200"/>
              <a:buFont typeface="Arial"/>
              <a:buNone/>
              <a:defRPr sz="1200" b="0" i="0" u="none" strike="noStrike" cap="none">
                <a:solidFill>
                  <a:schemeClr val="lt1"/>
                </a:solidFill>
                <a:latin typeface="Arial"/>
                <a:ea typeface="Arial"/>
                <a:cs typeface="Arial"/>
                <a:sym typeface="Arial"/>
              </a:defRPr>
            </a:lvl6pPr>
            <a:lvl7pPr marL="0" lvl="6" indent="0" algn="r" rtl="0">
              <a:lnSpc>
                <a:spcPct val="100000"/>
              </a:lnSpc>
              <a:spcBef>
                <a:spcPts val="0"/>
              </a:spcBef>
              <a:spcAft>
                <a:spcPts val="0"/>
              </a:spcAft>
              <a:buClr>
                <a:schemeClr val="lt1"/>
              </a:buClr>
              <a:buSzPts val="1200"/>
              <a:buFont typeface="Arial"/>
              <a:buNone/>
              <a:defRPr sz="1200" b="0" i="0" u="none" strike="noStrike" cap="none">
                <a:solidFill>
                  <a:schemeClr val="lt1"/>
                </a:solidFill>
                <a:latin typeface="Arial"/>
                <a:ea typeface="Arial"/>
                <a:cs typeface="Arial"/>
                <a:sym typeface="Arial"/>
              </a:defRPr>
            </a:lvl7pPr>
            <a:lvl8pPr marL="0" lvl="7" indent="0" algn="r" rtl="0">
              <a:lnSpc>
                <a:spcPct val="100000"/>
              </a:lnSpc>
              <a:spcBef>
                <a:spcPts val="0"/>
              </a:spcBef>
              <a:spcAft>
                <a:spcPts val="0"/>
              </a:spcAft>
              <a:buClr>
                <a:schemeClr val="lt1"/>
              </a:buClr>
              <a:buSzPts val="1200"/>
              <a:buFont typeface="Arial"/>
              <a:buNone/>
              <a:defRPr sz="1200" b="0" i="0" u="none" strike="noStrike" cap="none">
                <a:solidFill>
                  <a:schemeClr val="lt1"/>
                </a:solidFill>
                <a:latin typeface="Arial"/>
                <a:ea typeface="Arial"/>
                <a:cs typeface="Arial"/>
                <a:sym typeface="Arial"/>
              </a:defRPr>
            </a:lvl8pPr>
            <a:lvl9pPr marL="0" lvl="8" indent="0" algn="r" rtl="0">
              <a:lnSpc>
                <a:spcPct val="100000"/>
              </a:lnSpc>
              <a:spcBef>
                <a:spcPts val="0"/>
              </a:spcBef>
              <a:spcAft>
                <a:spcPts val="0"/>
              </a:spcAft>
              <a:buClr>
                <a:schemeClr val="lt1"/>
              </a:buClr>
              <a:buSzPts val="1200"/>
              <a:buFont typeface="Arial"/>
              <a:buNone/>
              <a:defRPr sz="1200" b="0" i="0" u="none" strike="noStrike" cap="none">
                <a:solidFill>
                  <a:schemeClr val="l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48"/>
        <p:cNvGrpSpPr/>
        <p:nvPr/>
      </p:nvGrpSpPr>
      <p:grpSpPr>
        <a:xfrm>
          <a:off x="0" y="0"/>
          <a:ext cx="0" cy="0"/>
          <a:chOff x="0" y="0"/>
          <a:chExt cx="0" cy="0"/>
        </a:xfrm>
      </p:grpSpPr>
      <p:sp>
        <p:nvSpPr>
          <p:cNvPr id="49" name="Google Shape;49;gefc1fdaf91_0_49"/>
          <p:cNvSpPr txBox="1">
            <a:spLocks noGrp="1"/>
          </p:cNvSpPr>
          <p:nvPr>
            <p:ph type="title"/>
          </p:nvPr>
        </p:nvSpPr>
        <p:spPr>
          <a:xfrm>
            <a:off x="609600" y="-46037"/>
            <a:ext cx="10972800" cy="1143000"/>
          </a:xfrm>
          <a:prstGeom prst="rect">
            <a:avLst/>
          </a:prstGeom>
          <a:noFill/>
          <a:ln>
            <a:noFill/>
          </a:ln>
        </p:spPr>
        <p:txBody>
          <a:bodyPr spcFirstLastPara="1" wrap="square" lIns="91425" tIns="91425" rIns="91425" bIns="91425" anchor="ctr" anchorCtr="0">
            <a:noAutofit/>
          </a:bodyPr>
          <a:lstStyle>
            <a:lvl1pPr marR="0" lvl="0" algn="ctr" rtl="0">
              <a:lnSpc>
                <a:spcPct val="100000"/>
              </a:lnSpc>
              <a:spcBef>
                <a:spcPts val="0"/>
              </a:spcBef>
              <a:spcAft>
                <a:spcPts val="0"/>
              </a:spcAft>
              <a:buClr>
                <a:schemeClr val="lt1"/>
              </a:buClr>
              <a:buSzPts val="3600"/>
              <a:buFont typeface="Calibri"/>
              <a:buNone/>
              <a:defRPr sz="3600" b="0" i="0" u="none" strike="noStrike" cap="none">
                <a:solidFill>
                  <a:schemeClr val="lt1"/>
                </a:solidFill>
                <a:latin typeface="Calibri"/>
                <a:ea typeface="Calibri"/>
                <a:cs typeface="Calibri"/>
                <a:sym typeface="Calibri"/>
              </a:defRPr>
            </a:lvl1pPr>
            <a:lvl2pPr marR="0" lvl="1" algn="ctr" rtl="0">
              <a:spcBef>
                <a:spcPts val="0"/>
              </a:spcBef>
              <a:spcAft>
                <a:spcPts val="0"/>
              </a:spcAft>
              <a:buClr>
                <a:schemeClr val="lt1"/>
              </a:buClr>
              <a:buSzPts val="3600"/>
              <a:buFont typeface="Calibri"/>
              <a:buNone/>
              <a:defRPr sz="3600" b="0" i="0" u="none" strike="noStrike" cap="none">
                <a:solidFill>
                  <a:schemeClr val="lt1"/>
                </a:solidFill>
                <a:latin typeface="Calibri"/>
                <a:ea typeface="Calibri"/>
                <a:cs typeface="Calibri"/>
                <a:sym typeface="Calibri"/>
              </a:defRPr>
            </a:lvl2pPr>
            <a:lvl3pPr marR="0" lvl="2" algn="ctr" rtl="0">
              <a:spcBef>
                <a:spcPts val="0"/>
              </a:spcBef>
              <a:spcAft>
                <a:spcPts val="0"/>
              </a:spcAft>
              <a:buClr>
                <a:schemeClr val="lt1"/>
              </a:buClr>
              <a:buSzPts val="3600"/>
              <a:buFont typeface="Calibri"/>
              <a:buNone/>
              <a:defRPr sz="3600" b="0" i="0" u="none" strike="noStrike" cap="none">
                <a:solidFill>
                  <a:schemeClr val="lt1"/>
                </a:solidFill>
                <a:latin typeface="Calibri"/>
                <a:ea typeface="Calibri"/>
                <a:cs typeface="Calibri"/>
                <a:sym typeface="Calibri"/>
              </a:defRPr>
            </a:lvl3pPr>
            <a:lvl4pPr marR="0" lvl="3" algn="ctr" rtl="0">
              <a:spcBef>
                <a:spcPts val="0"/>
              </a:spcBef>
              <a:spcAft>
                <a:spcPts val="0"/>
              </a:spcAft>
              <a:buClr>
                <a:schemeClr val="lt1"/>
              </a:buClr>
              <a:buSzPts val="3600"/>
              <a:buFont typeface="Calibri"/>
              <a:buNone/>
              <a:defRPr sz="3600" b="0" i="0" u="none" strike="noStrike" cap="none">
                <a:solidFill>
                  <a:schemeClr val="lt1"/>
                </a:solidFill>
                <a:latin typeface="Calibri"/>
                <a:ea typeface="Calibri"/>
                <a:cs typeface="Calibri"/>
                <a:sym typeface="Calibri"/>
              </a:defRPr>
            </a:lvl4pPr>
            <a:lvl5pPr marR="0" lvl="4" algn="ctr" rtl="0">
              <a:spcBef>
                <a:spcPts val="0"/>
              </a:spcBef>
              <a:spcAft>
                <a:spcPts val="0"/>
              </a:spcAft>
              <a:buClr>
                <a:schemeClr val="lt1"/>
              </a:buClr>
              <a:buSzPts val="3600"/>
              <a:buFont typeface="Calibri"/>
              <a:buNone/>
              <a:defRPr sz="3600" b="0" i="0" u="none" strike="noStrike" cap="none">
                <a:solidFill>
                  <a:schemeClr val="lt1"/>
                </a:solidFill>
                <a:latin typeface="Calibri"/>
                <a:ea typeface="Calibri"/>
                <a:cs typeface="Calibri"/>
                <a:sym typeface="Calibri"/>
              </a:defRPr>
            </a:lvl5pPr>
            <a:lvl6pPr marR="0" lvl="5" algn="ctr" rtl="0">
              <a:spcBef>
                <a:spcPts val="0"/>
              </a:spcBef>
              <a:spcAft>
                <a:spcPts val="0"/>
              </a:spcAft>
              <a:buClr>
                <a:schemeClr val="lt1"/>
              </a:buClr>
              <a:buSzPts val="4400"/>
              <a:buFont typeface="Calibri"/>
              <a:buNone/>
              <a:defRPr sz="4400" b="0" i="0" u="none" strike="noStrike" cap="none">
                <a:solidFill>
                  <a:schemeClr val="lt1"/>
                </a:solidFill>
                <a:latin typeface="Calibri"/>
                <a:ea typeface="Calibri"/>
                <a:cs typeface="Calibri"/>
                <a:sym typeface="Calibri"/>
              </a:defRPr>
            </a:lvl6pPr>
            <a:lvl7pPr marR="0" lvl="6" algn="ctr" rtl="0">
              <a:spcBef>
                <a:spcPts val="0"/>
              </a:spcBef>
              <a:spcAft>
                <a:spcPts val="0"/>
              </a:spcAft>
              <a:buClr>
                <a:schemeClr val="lt1"/>
              </a:buClr>
              <a:buSzPts val="4400"/>
              <a:buFont typeface="Calibri"/>
              <a:buNone/>
              <a:defRPr sz="4400" b="0" i="0" u="none" strike="noStrike" cap="none">
                <a:solidFill>
                  <a:schemeClr val="lt1"/>
                </a:solidFill>
                <a:latin typeface="Calibri"/>
                <a:ea typeface="Calibri"/>
                <a:cs typeface="Calibri"/>
                <a:sym typeface="Calibri"/>
              </a:defRPr>
            </a:lvl7pPr>
            <a:lvl8pPr marR="0" lvl="7" algn="ctr" rtl="0">
              <a:spcBef>
                <a:spcPts val="0"/>
              </a:spcBef>
              <a:spcAft>
                <a:spcPts val="0"/>
              </a:spcAft>
              <a:buClr>
                <a:schemeClr val="lt1"/>
              </a:buClr>
              <a:buSzPts val="4400"/>
              <a:buFont typeface="Calibri"/>
              <a:buNone/>
              <a:defRPr sz="4400" b="0" i="0" u="none" strike="noStrike" cap="none">
                <a:solidFill>
                  <a:schemeClr val="lt1"/>
                </a:solidFill>
                <a:latin typeface="Calibri"/>
                <a:ea typeface="Calibri"/>
                <a:cs typeface="Calibri"/>
                <a:sym typeface="Calibri"/>
              </a:defRPr>
            </a:lvl8pPr>
            <a:lvl9pPr marR="0" lvl="8" algn="ctr" rtl="0">
              <a:spcBef>
                <a:spcPts val="0"/>
              </a:spcBef>
              <a:spcAft>
                <a:spcPts val="0"/>
              </a:spcAft>
              <a:buClr>
                <a:schemeClr val="lt1"/>
              </a:buClr>
              <a:buSzPts val="4400"/>
              <a:buFont typeface="Calibri"/>
              <a:buNone/>
              <a:defRPr sz="4400" b="0" i="0" u="none" strike="noStrike" cap="none">
                <a:solidFill>
                  <a:schemeClr val="lt1"/>
                </a:solidFill>
                <a:latin typeface="Calibri"/>
                <a:ea typeface="Calibri"/>
                <a:cs typeface="Calibri"/>
                <a:sym typeface="Calibri"/>
              </a:defRPr>
            </a:lvl9pPr>
          </a:lstStyle>
          <a:p>
            <a:endParaRPr/>
          </a:p>
        </p:txBody>
      </p:sp>
      <p:sp>
        <p:nvSpPr>
          <p:cNvPr id="50" name="Google Shape;50;gefc1fdaf91_0_49"/>
          <p:cNvSpPr txBox="1">
            <a:spLocks noGrp="1"/>
          </p:cNvSpPr>
          <p:nvPr>
            <p:ph type="body" idx="1"/>
          </p:nvPr>
        </p:nvSpPr>
        <p:spPr>
          <a:xfrm>
            <a:off x="609601" y="1600201"/>
            <a:ext cx="5384700" cy="4526100"/>
          </a:xfrm>
          <a:prstGeom prst="rect">
            <a:avLst/>
          </a:prstGeom>
          <a:noFill/>
          <a:ln>
            <a:noFill/>
          </a:ln>
        </p:spPr>
        <p:txBody>
          <a:bodyPr spcFirstLastPara="1" wrap="square" lIns="91425" tIns="91425" rIns="91425" bIns="91425" anchor="t" anchorCtr="0">
            <a:noAutofit/>
          </a:bodyPr>
          <a:lstStyle>
            <a:lvl1pPr marL="457200" marR="0" lvl="0" indent="-406400" algn="l" rtl="0">
              <a:lnSpc>
                <a:spcPct val="100000"/>
              </a:lnSpc>
              <a:spcBef>
                <a:spcPts val="560"/>
              </a:spcBef>
              <a:spcAft>
                <a:spcPts val="0"/>
              </a:spcAft>
              <a:buClr>
                <a:schemeClr val="lt1"/>
              </a:buClr>
              <a:buSzPts val="2800"/>
              <a:buFont typeface="Arial"/>
              <a:buChar char="•"/>
              <a:defRPr sz="2800" b="0" i="0" u="none" strike="noStrike" cap="none">
                <a:solidFill>
                  <a:schemeClr val="lt1"/>
                </a:solidFill>
                <a:latin typeface="Calibri"/>
                <a:ea typeface="Calibri"/>
                <a:cs typeface="Calibri"/>
                <a:sym typeface="Calibri"/>
              </a:defRPr>
            </a:lvl1pPr>
            <a:lvl2pPr marL="914400" marR="0" lvl="1" indent="-381000" algn="l" rtl="0">
              <a:lnSpc>
                <a:spcPct val="100000"/>
              </a:lnSpc>
              <a:spcBef>
                <a:spcPts val="480"/>
              </a:spcBef>
              <a:spcAft>
                <a:spcPts val="0"/>
              </a:spcAft>
              <a:buClr>
                <a:schemeClr val="lt1"/>
              </a:buClr>
              <a:buSzPts val="2400"/>
              <a:buFont typeface="Arial"/>
              <a:buChar char="–"/>
              <a:defRPr sz="2400" b="0" i="0" u="none" strike="noStrike" cap="none">
                <a:solidFill>
                  <a:schemeClr val="lt1"/>
                </a:solidFill>
                <a:latin typeface="Calibri"/>
                <a:ea typeface="Calibri"/>
                <a:cs typeface="Calibri"/>
                <a:sym typeface="Calibri"/>
              </a:defRPr>
            </a:lvl2pPr>
            <a:lvl3pPr marL="1371600" marR="0" lvl="2" indent="-355600" algn="l" rtl="0">
              <a:lnSpc>
                <a:spcPct val="100000"/>
              </a:lnSpc>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3pPr>
            <a:lvl4pPr marL="1828800" marR="0" lvl="3" indent="-342900" algn="l" rtl="0">
              <a:lnSpc>
                <a:spcPct val="100000"/>
              </a:lnSpc>
              <a:spcBef>
                <a:spcPts val="360"/>
              </a:spcBef>
              <a:spcAft>
                <a:spcPts val="0"/>
              </a:spcAft>
              <a:buClr>
                <a:schemeClr val="lt1"/>
              </a:buClr>
              <a:buSzPts val="1800"/>
              <a:buFont typeface="Arial"/>
              <a:buChar char="–"/>
              <a:defRPr sz="1800" b="0" i="0" u="none" strike="noStrike" cap="none">
                <a:solidFill>
                  <a:schemeClr val="lt1"/>
                </a:solidFill>
                <a:latin typeface="Calibri"/>
                <a:ea typeface="Calibri"/>
                <a:cs typeface="Calibri"/>
                <a:sym typeface="Calibri"/>
              </a:defRPr>
            </a:lvl4pPr>
            <a:lvl5pPr marL="2286000" marR="0" lvl="4" indent="-342900" algn="l" rtl="0">
              <a:lnSpc>
                <a:spcPct val="100000"/>
              </a:lnSpc>
              <a:spcBef>
                <a:spcPts val="360"/>
              </a:spcBef>
              <a:spcAft>
                <a:spcPts val="0"/>
              </a:spcAft>
              <a:buClr>
                <a:schemeClr val="lt1"/>
              </a:buClr>
              <a:buSzPts val="1800"/>
              <a:buFont typeface="Arial"/>
              <a:buChar char="»"/>
              <a:defRPr sz="1800" b="0" i="0" u="none" strike="noStrike" cap="none">
                <a:solidFill>
                  <a:schemeClr val="lt1"/>
                </a:solidFill>
                <a:latin typeface="Calibri"/>
                <a:ea typeface="Calibri"/>
                <a:cs typeface="Calibri"/>
                <a:sym typeface="Calibri"/>
              </a:defRPr>
            </a:lvl5pPr>
            <a:lvl6pPr marL="2743200" marR="0" lvl="5"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51" name="Google Shape;51;gefc1fdaf91_0_49"/>
          <p:cNvSpPr txBox="1">
            <a:spLocks noGrp="1"/>
          </p:cNvSpPr>
          <p:nvPr>
            <p:ph type="body" idx="2"/>
          </p:nvPr>
        </p:nvSpPr>
        <p:spPr>
          <a:xfrm>
            <a:off x="6197603" y="1600201"/>
            <a:ext cx="5384700" cy="4526100"/>
          </a:xfrm>
          <a:prstGeom prst="rect">
            <a:avLst/>
          </a:prstGeom>
          <a:noFill/>
          <a:ln>
            <a:noFill/>
          </a:ln>
        </p:spPr>
        <p:txBody>
          <a:bodyPr spcFirstLastPara="1" wrap="square" lIns="91425" tIns="91425" rIns="91425" bIns="91425" anchor="t" anchorCtr="0">
            <a:noAutofit/>
          </a:bodyPr>
          <a:lstStyle>
            <a:lvl1pPr marL="457200" marR="0" lvl="0" indent="-406400" algn="l" rtl="0">
              <a:lnSpc>
                <a:spcPct val="100000"/>
              </a:lnSpc>
              <a:spcBef>
                <a:spcPts val="560"/>
              </a:spcBef>
              <a:spcAft>
                <a:spcPts val="0"/>
              </a:spcAft>
              <a:buClr>
                <a:schemeClr val="lt1"/>
              </a:buClr>
              <a:buSzPts val="2800"/>
              <a:buFont typeface="Arial"/>
              <a:buChar char="•"/>
              <a:defRPr sz="2800" b="0" i="0" u="none" strike="noStrike" cap="none">
                <a:solidFill>
                  <a:schemeClr val="lt1"/>
                </a:solidFill>
                <a:latin typeface="Calibri"/>
                <a:ea typeface="Calibri"/>
                <a:cs typeface="Calibri"/>
                <a:sym typeface="Calibri"/>
              </a:defRPr>
            </a:lvl1pPr>
            <a:lvl2pPr marL="914400" marR="0" lvl="1" indent="-381000" algn="l" rtl="0">
              <a:lnSpc>
                <a:spcPct val="100000"/>
              </a:lnSpc>
              <a:spcBef>
                <a:spcPts val="480"/>
              </a:spcBef>
              <a:spcAft>
                <a:spcPts val="0"/>
              </a:spcAft>
              <a:buClr>
                <a:schemeClr val="lt1"/>
              </a:buClr>
              <a:buSzPts val="2400"/>
              <a:buFont typeface="Arial"/>
              <a:buChar char="–"/>
              <a:defRPr sz="2400" b="0" i="0" u="none" strike="noStrike" cap="none">
                <a:solidFill>
                  <a:schemeClr val="lt1"/>
                </a:solidFill>
                <a:latin typeface="Calibri"/>
                <a:ea typeface="Calibri"/>
                <a:cs typeface="Calibri"/>
                <a:sym typeface="Calibri"/>
              </a:defRPr>
            </a:lvl2pPr>
            <a:lvl3pPr marL="1371600" marR="0" lvl="2" indent="-355600" algn="l" rtl="0">
              <a:lnSpc>
                <a:spcPct val="100000"/>
              </a:lnSpc>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3pPr>
            <a:lvl4pPr marL="1828800" marR="0" lvl="3" indent="-342900" algn="l" rtl="0">
              <a:lnSpc>
                <a:spcPct val="100000"/>
              </a:lnSpc>
              <a:spcBef>
                <a:spcPts val="360"/>
              </a:spcBef>
              <a:spcAft>
                <a:spcPts val="0"/>
              </a:spcAft>
              <a:buClr>
                <a:schemeClr val="lt1"/>
              </a:buClr>
              <a:buSzPts val="1800"/>
              <a:buFont typeface="Arial"/>
              <a:buChar char="–"/>
              <a:defRPr sz="1800" b="0" i="0" u="none" strike="noStrike" cap="none">
                <a:solidFill>
                  <a:schemeClr val="lt1"/>
                </a:solidFill>
                <a:latin typeface="Calibri"/>
                <a:ea typeface="Calibri"/>
                <a:cs typeface="Calibri"/>
                <a:sym typeface="Calibri"/>
              </a:defRPr>
            </a:lvl4pPr>
            <a:lvl5pPr marL="2286000" marR="0" lvl="4" indent="-342900" algn="l" rtl="0">
              <a:lnSpc>
                <a:spcPct val="100000"/>
              </a:lnSpc>
              <a:spcBef>
                <a:spcPts val="360"/>
              </a:spcBef>
              <a:spcAft>
                <a:spcPts val="0"/>
              </a:spcAft>
              <a:buClr>
                <a:schemeClr val="lt1"/>
              </a:buClr>
              <a:buSzPts val="1800"/>
              <a:buFont typeface="Arial"/>
              <a:buChar char="»"/>
              <a:defRPr sz="1800" b="0" i="0" u="none" strike="noStrike" cap="none">
                <a:solidFill>
                  <a:schemeClr val="lt1"/>
                </a:solidFill>
                <a:latin typeface="Calibri"/>
                <a:ea typeface="Calibri"/>
                <a:cs typeface="Calibri"/>
                <a:sym typeface="Calibri"/>
              </a:defRPr>
            </a:lvl5pPr>
            <a:lvl6pPr marL="2743200" marR="0" lvl="5"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52" name="Google Shape;52;gefc1fdaf91_0_49"/>
          <p:cNvSpPr txBox="1">
            <a:spLocks noGrp="1"/>
          </p:cNvSpPr>
          <p:nvPr>
            <p:ph type="dt" idx="10"/>
          </p:nvPr>
        </p:nvSpPr>
        <p:spPr>
          <a:xfrm>
            <a:off x="609601" y="6356354"/>
            <a:ext cx="2844900" cy="365100"/>
          </a:xfrm>
          <a:prstGeom prst="rect">
            <a:avLst/>
          </a:prstGeom>
          <a:noFill/>
          <a:ln>
            <a:noFill/>
          </a:ln>
        </p:spPr>
        <p:txBody>
          <a:bodyPr spcFirstLastPara="1" wrap="square" lIns="91425" tIns="91425" rIns="91425" bIns="91425" anchor="ctr" anchorCtr="0">
            <a:noAutofit/>
          </a:bodyPr>
          <a:lstStyle>
            <a:lvl1pPr marR="0" lvl="0" algn="l" rtl="0">
              <a:lnSpc>
                <a:spcPct val="100000"/>
              </a:lnSpc>
              <a:spcBef>
                <a:spcPts val="0"/>
              </a:spcBef>
              <a:spcAft>
                <a:spcPts val="0"/>
              </a:spcAft>
              <a:buClr>
                <a:schemeClr val="lt1"/>
              </a:buClr>
              <a:buSzPts val="1200"/>
              <a:buFont typeface="Calibri"/>
              <a:buNone/>
              <a:defRPr sz="1200" b="0" i="0" u="none" strike="noStrike" cap="none">
                <a:solidFill>
                  <a:schemeClr val="lt1"/>
                </a:solidFill>
                <a:latin typeface="Calibri"/>
                <a:ea typeface="Calibri"/>
                <a:cs typeface="Calibri"/>
                <a:sym typeface="Calibri"/>
              </a:defRPr>
            </a:lvl1pPr>
            <a:lvl2pPr marR="0" lvl="1"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53" name="Google Shape;53;gefc1fdaf91_0_49"/>
          <p:cNvSpPr txBox="1">
            <a:spLocks noGrp="1"/>
          </p:cNvSpPr>
          <p:nvPr>
            <p:ph type="ftr" idx="11"/>
          </p:nvPr>
        </p:nvSpPr>
        <p:spPr>
          <a:xfrm>
            <a:off x="4165600" y="6356354"/>
            <a:ext cx="3860700" cy="365100"/>
          </a:xfrm>
          <a:prstGeom prst="rect">
            <a:avLst/>
          </a:prstGeom>
          <a:noFill/>
          <a:ln>
            <a:noFill/>
          </a:ln>
        </p:spPr>
        <p:txBody>
          <a:bodyPr spcFirstLastPara="1" wrap="square" lIns="91425" tIns="91425" rIns="91425" bIns="91425" anchor="ctr" anchorCtr="0">
            <a:noAutofit/>
          </a:bodyPr>
          <a:lstStyle>
            <a:lvl1pPr marR="0" lvl="0" algn="ctr" rtl="0">
              <a:lnSpc>
                <a:spcPct val="100000"/>
              </a:lnSpc>
              <a:spcBef>
                <a:spcPts val="0"/>
              </a:spcBef>
              <a:spcAft>
                <a:spcPts val="0"/>
              </a:spcAft>
              <a:buClr>
                <a:schemeClr val="lt1"/>
              </a:buClr>
              <a:buSzPts val="1200"/>
              <a:buFont typeface="Calibri"/>
              <a:buNone/>
              <a:defRPr sz="1200" b="0" i="0" u="none" strike="noStrike" cap="none">
                <a:solidFill>
                  <a:schemeClr val="lt1"/>
                </a:solidFill>
                <a:latin typeface="Calibri"/>
                <a:ea typeface="Calibri"/>
                <a:cs typeface="Calibri"/>
                <a:sym typeface="Calibri"/>
              </a:defRPr>
            </a:lvl1pPr>
            <a:lvl2pPr marR="0" lvl="1"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54" name="Google Shape;54;gefc1fdaf91_0_49"/>
          <p:cNvSpPr txBox="1">
            <a:spLocks noGrp="1"/>
          </p:cNvSpPr>
          <p:nvPr>
            <p:ph type="sldNum" idx="12"/>
          </p:nvPr>
        </p:nvSpPr>
        <p:spPr>
          <a:xfrm>
            <a:off x="9135931" y="6356354"/>
            <a:ext cx="2844900" cy="365100"/>
          </a:xfrm>
          <a:prstGeom prst="rect">
            <a:avLst/>
          </a:prstGeom>
          <a:noFill/>
          <a:ln>
            <a:noFill/>
          </a:ln>
        </p:spPr>
        <p:txBody>
          <a:bodyPr spcFirstLastPara="1" wrap="square" lIns="91425" tIns="45700" rIns="91425" bIns="45700" anchor="ctr" anchorCtr="0">
            <a:noAutofit/>
          </a:bodyPr>
          <a:lstStyle>
            <a:lvl1pPr marL="0" lvl="0" indent="0" algn="r" rtl="0">
              <a:lnSpc>
                <a:spcPct val="100000"/>
              </a:lnSpc>
              <a:spcBef>
                <a:spcPts val="0"/>
              </a:spcBef>
              <a:spcAft>
                <a:spcPts val="0"/>
              </a:spcAft>
              <a:buClr>
                <a:schemeClr val="lt1"/>
              </a:buClr>
              <a:buSzPts val="300"/>
              <a:buFont typeface="Calibri"/>
              <a:buNone/>
              <a:defRPr sz="1200">
                <a:solidFill>
                  <a:schemeClr val="lt1"/>
                </a:solidFill>
                <a:latin typeface="Calibri"/>
                <a:ea typeface="Calibri"/>
                <a:cs typeface="Calibri"/>
                <a:sym typeface="Calibri"/>
              </a:defRPr>
            </a:lvl1pPr>
            <a:lvl2pPr marL="0" lvl="1" indent="0" algn="r" rtl="0">
              <a:lnSpc>
                <a:spcPct val="100000"/>
              </a:lnSpc>
              <a:spcBef>
                <a:spcPts val="0"/>
              </a:spcBef>
              <a:spcAft>
                <a:spcPts val="0"/>
              </a:spcAft>
              <a:buClr>
                <a:schemeClr val="lt1"/>
              </a:buClr>
              <a:buSzPts val="300"/>
              <a:buFont typeface="Calibri"/>
              <a:buNone/>
              <a:defRPr sz="1200">
                <a:solidFill>
                  <a:schemeClr val="lt1"/>
                </a:solidFill>
                <a:latin typeface="Calibri"/>
                <a:ea typeface="Calibri"/>
                <a:cs typeface="Calibri"/>
                <a:sym typeface="Calibri"/>
              </a:defRPr>
            </a:lvl2pPr>
            <a:lvl3pPr marL="0" lvl="2" indent="0" algn="r" rtl="0">
              <a:lnSpc>
                <a:spcPct val="100000"/>
              </a:lnSpc>
              <a:spcBef>
                <a:spcPts val="0"/>
              </a:spcBef>
              <a:spcAft>
                <a:spcPts val="0"/>
              </a:spcAft>
              <a:buClr>
                <a:schemeClr val="lt1"/>
              </a:buClr>
              <a:buSzPts val="300"/>
              <a:buFont typeface="Calibri"/>
              <a:buNone/>
              <a:defRPr sz="1200">
                <a:solidFill>
                  <a:schemeClr val="lt1"/>
                </a:solidFill>
                <a:latin typeface="Calibri"/>
                <a:ea typeface="Calibri"/>
                <a:cs typeface="Calibri"/>
                <a:sym typeface="Calibri"/>
              </a:defRPr>
            </a:lvl3pPr>
            <a:lvl4pPr marL="0" lvl="3" indent="0" algn="r" rtl="0">
              <a:lnSpc>
                <a:spcPct val="100000"/>
              </a:lnSpc>
              <a:spcBef>
                <a:spcPts val="0"/>
              </a:spcBef>
              <a:spcAft>
                <a:spcPts val="0"/>
              </a:spcAft>
              <a:buClr>
                <a:schemeClr val="lt1"/>
              </a:buClr>
              <a:buSzPts val="300"/>
              <a:buFont typeface="Calibri"/>
              <a:buNone/>
              <a:defRPr sz="1200">
                <a:solidFill>
                  <a:schemeClr val="lt1"/>
                </a:solidFill>
                <a:latin typeface="Calibri"/>
                <a:ea typeface="Calibri"/>
                <a:cs typeface="Calibri"/>
                <a:sym typeface="Calibri"/>
              </a:defRPr>
            </a:lvl4pPr>
            <a:lvl5pPr marL="0" lvl="4" indent="0" algn="r" rtl="0">
              <a:lnSpc>
                <a:spcPct val="100000"/>
              </a:lnSpc>
              <a:spcBef>
                <a:spcPts val="0"/>
              </a:spcBef>
              <a:spcAft>
                <a:spcPts val="0"/>
              </a:spcAft>
              <a:buClr>
                <a:schemeClr val="lt1"/>
              </a:buClr>
              <a:buSzPts val="300"/>
              <a:buFont typeface="Calibri"/>
              <a:buNone/>
              <a:defRPr sz="1200">
                <a:solidFill>
                  <a:schemeClr val="lt1"/>
                </a:solidFill>
                <a:latin typeface="Calibri"/>
                <a:ea typeface="Calibri"/>
                <a:cs typeface="Calibri"/>
                <a:sym typeface="Calibri"/>
              </a:defRPr>
            </a:lvl5pPr>
            <a:lvl6pPr marL="0" lvl="5" indent="0" algn="r" rtl="0">
              <a:lnSpc>
                <a:spcPct val="100000"/>
              </a:lnSpc>
              <a:spcBef>
                <a:spcPts val="0"/>
              </a:spcBef>
              <a:spcAft>
                <a:spcPts val="0"/>
              </a:spcAft>
              <a:buClr>
                <a:schemeClr val="lt1"/>
              </a:buClr>
              <a:buSzPts val="300"/>
              <a:buFont typeface="Calibri"/>
              <a:buNone/>
              <a:defRPr sz="1200">
                <a:solidFill>
                  <a:schemeClr val="lt1"/>
                </a:solidFill>
                <a:latin typeface="Calibri"/>
                <a:ea typeface="Calibri"/>
                <a:cs typeface="Calibri"/>
                <a:sym typeface="Calibri"/>
              </a:defRPr>
            </a:lvl6pPr>
            <a:lvl7pPr marL="0" lvl="6" indent="0" algn="r" rtl="0">
              <a:lnSpc>
                <a:spcPct val="100000"/>
              </a:lnSpc>
              <a:spcBef>
                <a:spcPts val="0"/>
              </a:spcBef>
              <a:spcAft>
                <a:spcPts val="0"/>
              </a:spcAft>
              <a:buClr>
                <a:schemeClr val="lt1"/>
              </a:buClr>
              <a:buSzPts val="300"/>
              <a:buFont typeface="Calibri"/>
              <a:buNone/>
              <a:defRPr sz="1200">
                <a:solidFill>
                  <a:schemeClr val="lt1"/>
                </a:solidFill>
                <a:latin typeface="Calibri"/>
                <a:ea typeface="Calibri"/>
                <a:cs typeface="Calibri"/>
                <a:sym typeface="Calibri"/>
              </a:defRPr>
            </a:lvl7pPr>
            <a:lvl8pPr marL="0" lvl="7" indent="0" algn="r" rtl="0">
              <a:lnSpc>
                <a:spcPct val="100000"/>
              </a:lnSpc>
              <a:spcBef>
                <a:spcPts val="0"/>
              </a:spcBef>
              <a:spcAft>
                <a:spcPts val="0"/>
              </a:spcAft>
              <a:buClr>
                <a:schemeClr val="lt1"/>
              </a:buClr>
              <a:buSzPts val="300"/>
              <a:buFont typeface="Calibri"/>
              <a:buNone/>
              <a:defRPr sz="1200">
                <a:solidFill>
                  <a:schemeClr val="lt1"/>
                </a:solidFill>
                <a:latin typeface="Calibri"/>
                <a:ea typeface="Calibri"/>
                <a:cs typeface="Calibri"/>
                <a:sym typeface="Calibri"/>
              </a:defRPr>
            </a:lvl8pPr>
            <a:lvl9pPr marL="0" lvl="8" indent="0" algn="r" rtl="0">
              <a:lnSpc>
                <a:spcPct val="100000"/>
              </a:lnSpc>
              <a:spcBef>
                <a:spcPts val="0"/>
              </a:spcBef>
              <a:spcAft>
                <a:spcPts val="0"/>
              </a:spcAft>
              <a:buClr>
                <a:schemeClr val="lt1"/>
              </a:buClr>
              <a:buSzPts val="300"/>
              <a:buFont typeface="Calibri"/>
              <a:buNone/>
              <a:defRPr sz="1200">
                <a:solidFill>
                  <a:schemeClr val="lt1"/>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55"/>
        <p:cNvGrpSpPr/>
        <p:nvPr/>
      </p:nvGrpSpPr>
      <p:grpSpPr>
        <a:xfrm>
          <a:off x="0" y="0"/>
          <a:ext cx="0" cy="0"/>
          <a:chOff x="0" y="0"/>
          <a:chExt cx="0" cy="0"/>
        </a:xfrm>
      </p:grpSpPr>
      <p:sp>
        <p:nvSpPr>
          <p:cNvPr id="56" name="Google Shape;56;gefc1fdaf91_0_56"/>
          <p:cNvSpPr txBox="1">
            <a:spLocks noGrp="1"/>
          </p:cNvSpPr>
          <p:nvPr>
            <p:ph type="title"/>
          </p:nvPr>
        </p:nvSpPr>
        <p:spPr>
          <a:xfrm>
            <a:off x="2085800" y="288576"/>
            <a:ext cx="7948500" cy="853800"/>
          </a:xfrm>
          <a:prstGeom prst="rect">
            <a:avLst/>
          </a:prstGeom>
          <a:noFill/>
          <a:ln>
            <a:noFill/>
          </a:ln>
        </p:spPr>
        <p:txBody>
          <a:bodyPr spcFirstLastPara="1" wrap="square" lIns="91425" tIns="91425" rIns="91425" bIns="91425" anchor="t" anchorCtr="0">
            <a:noAutofit/>
          </a:bodyPr>
          <a:lstStyle>
            <a:lvl1pPr marR="0" lvl="0" algn="l" rtl="0">
              <a:lnSpc>
                <a:spcPct val="100000"/>
              </a:lnSpc>
              <a:spcBef>
                <a:spcPts val="0"/>
              </a:spcBef>
              <a:spcAft>
                <a:spcPts val="0"/>
              </a:spcAft>
              <a:buClr>
                <a:srgbClr val="FFFFFF"/>
              </a:buClr>
              <a:buSzPts val="2800"/>
              <a:buFont typeface="Arial"/>
              <a:buNone/>
              <a:defRPr sz="2800" b="0" i="0" u="none" strike="noStrike" cap="none">
                <a:solidFill>
                  <a:srgbClr val="FFFFFF"/>
                </a:solidFill>
                <a:latin typeface="Arial"/>
                <a:ea typeface="Arial"/>
                <a:cs typeface="Arial"/>
                <a:sym typeface="Arial"/>
              </a:defRPr>
            </a:lvl1pPr>
            <a:lvl2pPr lvl="1" algn="ctr" rtl="0">
              <a:spcBef>
                <a:spcPts val="0"/>
              </a:spcBef>
              <a:spcAft>
                <a:spcPts val="0"/>
              </a:spcAft>
              <a:buClr>
                <a:srgbClr val="FFFFFF"/>
              </a:buClr>
              <a:buSzPts val="2800"/>
              <a:buFont typeface="Arial"/>
              <a:buNone/>
              <a:defRPr sz="2800">
                <a:solidFill>
                  <a:srgbClr val="FFFFFF"/>
                </a:solidFill>
              </a:defRPr>
            </a:lvl2pPr>
            <a:lvl3pPr lvl="2" algn="ctr" rtl="0">
              <a:spcBef>
                <a:spcPts val="0"/>
              </a:spcBef>
              <a:spcAft>
                <a:spcPts val="0"/>
              </a:spcAft>
              <a:buClr>
                <a:srgbClr val="FFFFFF"/>
              </a:buClr>
              <a:buSzPts val="2800"/>
              <a:buFont typeface="Arial"/>
              <a:buNone/>
              <a:defRPr sz="2800">
                <a:solidFill>
                  <a:srgbClr val="FFFFFF"/>
                </a:solidFill>
              </a:defRPr>
            </a:lvl3pPr>
            <a:lvl4pPr lvl="3" algn="ctr" rtl="0">
              <a:spcBef>
                <a:spcPts val="0"/>
              </a:spcBef>
              <a:spcAft>
                <a:spcPts val="0"/>
              </a:spcAft>
              <a:buClr>
                <a:srgbClr val="FFFFFF"/>
              </a:buClr>
              <a:buSzPts val="2800"/>
              <a:buFont typeface="Arial"/>
              <a:buNone/>
              <a:defRPr sz="2800">
                <a:solidFill>
                  <a:srgbClr val="FFFFFF"/>
                </a:solidFill>
              </a:defRPr>
            </a:lvl4pPr>
            <a:lvl5pPr lvl="4" algn="ctr" rtl="0">
              <a:spcBef>
                <a:spcPts val="0"/>
              </a:spcBef>
              <a:spcAft>
                <a:spcPts val="0"/>
              </a:spcAft>
              <a:buClr>
                <a:srgbClr val="FFFFFF"/>
              </a:buClr>
              <a:buSzPts val="2800"/>
              <a:buFont typeface="Arial"/>
              <a:buNone/>
              <a:defRPr sz="2800">
                <a:solidFill>
                  <a:srgbClr val="FFFFFF"/>
                </a:solidFill>
              </a:defRPr>
            </a:lvl5pPr>
            <a:lvl6pPr lvl="5" algn="ctr" rtl="0">
              <a:spcBef>
                <a:spcPts val="0"/>
              </a:spcBef>
              <a:spcAft>
                <a:spcPts val="0"/>
              </a:spcAft>
              <a:buClr>
                <a:srgbClr val="FFFFFF"/>
              </a:buClr>
              <a:buSzPts val="2800"/>
              <a:buFont typeface="Arial"/>
              <a:buNone/>
              <a:defRPr sz="2800">
                <a:solidFill>
                  <a:srgbClr val="FFFFFF"/>
                </a:solidFill>
              </a:defRPr>
            </a:lvl6pPr>
            <a:lvl7pPr lvl="6" algn="ctr" rtl="0">
              <a:spcBef>
                <a:spcPts val="0"/>
              </a:spcBef>
              <a:spcAft>
                <a:spcPts val="0"/>
              </a:spcAft>
              <a:buClr>
                <a:srgbClr val="FFFFFF"/>
              </a:buClr>
              <a:buSzPts val="2800"/>
              <a:buFont typeface="Arial"/>
              <a:buNone/>
              <a:defRPr sz="2800">
                <a:solidFill>
                  <a:srgbClr val="FFFFFF"/>
                </a:solidFill>
              </a:defRPr>
            </a:lvl7pPr>
            <a:lvl8pPr lvl="7" algn="ctr" rtl="0">
              <a:spcBef>
                <a:spcPts val="0"/>
              </a:spcBef>
              <a:spcAft>
                <a:spcPts val="0"/>
              </a:spcAft>
              <a:buClr>
                <a:srgbClr val="FFFFFF"/>
              </a:buClr>
              <a:buSzPts val="2800"/>
              <a:buFont typeface="Arial"/>
              <a:buNone/>
              <a:defRPr sz="2800">
                <a:solidFill>
                  <a:srgbClr val="FFFFFF"/>
                </a:solidFill>
              </a:defRPr>
            </a:lvl8pPr>
            <a:lvl9pPr lvl="8" algn="ctr" rtl="0">
              <a:spcBef>
                <a:spcPts val="0"/>
              </a:spcBef>
              <a:spcAft>
                <a:spcPts val="0"/>
              </a:spcAft>
              <a:buClr>
                <a:srgbClr val="FFFFFF"/>
              </a:buClr>
              <a:buSzPts val="2800"/>
              <a:buFont typeface="Arial"/>
              <a:buNone/>
              <a:defRPr sz="2800">
                <a:solidFill>
                  <a:srgbClr val="FFFFFF"/>
                </a:solidFill>
              </a:defRPr>
            </a:lvl9pPr>
          </a:lstStyle>
          <a:p>
            <a:endParaRPr/>
          </a:p>
        </p:txBody>
      </p:sp>
      <p:sp>
        <p:nvSpPr>
          <p:cNvPr id="57" name="Google Shape;57;gefc1fdaf91_0_56"/>
          <p:cNvSpPr txBox="1">
            <a:spLocks noGrp="1"/>
          </p:cNvSpPr>
          <p:nvPr>
            <p:ph type="body" idx="1"/>
          </p:nvPr>
        </p:nvSpPr>
        <p:spPr>
          <a:xfrm>
            <a:off x="415601" y="1536634"/>
            <a:ext cx="11360700" cy="4555200"/>
          </a:xfrm>
          <a:prstGeom prst="rect">
            <a:avLst/>
          </a:prstGeom>
          <a:noFill/>
          <a:ln>
            <a:noFill/>
          </a:ln>
        </p:spPr>
        <p:txBody>
          <a:bodyPr spcFirstLastPara="1" wrap="square" lIns="91425" tIns="91425" rIns="91425" bIns="91425" anchor="t" anchorCtr="0">
            <a:noAutofit/>
          </a:bodyPr>
          <a:lstStyle>
            <a:lvl1pPr marL="457200" marR="0" lvl="0" indent="-228600" algn="l" rtl="0">
              <a:lnSpc>
                <a:spcPct val="115000"/>
              </a:lnSpc>
              <a:spcBef>
                <a:spcPts val="0"/>
              </a:spcBef>
              <a:spcAft>
                <a:spcPts val="0"/>
              </a:spcAft>
              <a:buClr>
                <a:srgbClr val="FFFFFF"/>
              </a:buClr>
              <a:buSzPts val="1800"/>
              <a:buFont typeface="Arial"/>
              <a:buNone/>
              <a:defRPr sz="1800" b="0" i="0" u="none" strike="noStrike" cap="none">
                <a:solidFill>
                  <a:srgbClr val="FFFFFF"/>
                </a:solidFill>
                <a:latin typeface="Arial"/>
                <a:ea typeface="Arial"/>
                <a:cs typeface="Arial"/>
                <a:sym typeface="Arial"/>
              </a:defRPr>
            </a:lvl1pPr>
            <a:lvl2pPr marL="914400" marR="0" lvl="1" indent="-228600" algn="l" rtl="0">
              <a:lnSpc>
                <a:spcPct val="115000"/>
              </a:lnSpc>
              <a:spcBef>
                <a:spcPts val="1600"/>
              </a:spcBef>
              <a:spcAft>
                <a:spcPts val="0"/>
              </a:spcAft>
              <a:buClr>
                <a:srgbClr val="FFFFFF"/>
              </a:buClr>
              <a:buSzPts val="1400"/>
              <a:buFont typeface="Arial"/>
              <a:buNone/>
              <a:defRPr sz="1400" b="0" i="0" u="none" strike="noStrike" cap="none">
                <a:solidFill>
                  <a:srgbClr val="FFFFFF"/>
                </a:solidFill>
                <a:latin typeface="Arial"/>
                <a:ea typeface="Arial"/>
                <a:cs typeface="Arial"/>
                <a:sym typeface="Arial"/>
              </a:defRPr>
            </a:lvl2pPr>
            <a:lvl3pPr marL="1371600" marR="0" lvl="2" indent="-228600" algn="l" rtl="0">
              <a:lnSpc>
                <a:spcPct val="115000"/>
              </a:lnSpc>
              <a:spcBef>
                <a:spcPts val="1600"/>
              </a:spcBef>
              <a:spcAft>
                <a:spcPts val="0"/>
              </a:spcAft>
              <a:buClr>
                <a:srgbClr val="FFFFFF"/>
              </a:buClr>
              <a:buSzPts val="1400"/>
              <a:buFont typeface="Arial"/>
              <a:buNone/>
              <a:defRPr sz="1400" b="0" i="0" u="none" strike="noStrike" cap="none">
                <a:solidFill>
                  <a:srgbClr val="FFFFFF"/>
                </a:solidFill>
                <a:latin typeface="Arial"/>
                <a:ea typeface="Arial"/>
                <a:cs typeface="Arial"/>
                <a:sym typeface="Arial"/>
              </a:defRPr>
            </a:lvl3pPr>
            <a:lvl4pPr marL="1828800" marR="0" lvl="3" indent="-228600" algn="l" rtl="0">
              <a:lnSpc>
                <a:spcPct val="115000"/>
              </a:lnSpc>
              <a:spcBef>
                <a:spcPts val="1600"/>
              </a:spcBef>
              <a:spcAft>
                <a:spcPts val="0"/>
              </a:spcAft>
              <a:buClr>
                <a:srgbClr val="FFFFFF"/>
              </a:buClr>
              <a:buSzPts val="1400"/>
              <a:buFont typeface="Arial"/>
              <a:buNone/>
              <a:defRPr sz="1400" b="0" i="0" u="none" strike="noStrike" cap="none">
                <a:solidFill>
                  <a:srgbClr val="FFFFFF"/>
                </a:solidFill>
                <a:latin typeface="Arial"/>
                <a:ea typeface="Arial"/>
                <a:cs typeface="Arial"/>
                <a:sym typeface="Arial"/>
              </a:defRPr>
            </a:lvl4pPr>
            <a:lvl5pPr marL="2286000" marR="0" lvl="4" indent="-228600" algn="l" rtl="0">
              <a:lnSpc>
                <a:spcPct val="115000"/>
              </a:lnSpc>
              <a:spcBef>
                <a:spcPts val="1600"/>
              </a:spcBef>
              <a:spcAft>
                <a:spcPts val="0"/>
              </a:spcAft>
              <a:buClr>
                <a:srgbClr val="FFFFFF"/>
              </a:buClr>
              <a:buSzPts val="1400"/>
              <a:buFont typeface="Arial"/>
              <a:buNone/>
              <a:defRPr sz="1400" b="0" i="0" u="none" strike="noStrike" cap="none">
                <a:solidFill>
                  <a:srgbClr val="FFFFFF"/>
                </a:solidFill>
                <a:latin typeface="Arial"/>
                <a:ea typeface="Arial"/>
                <a:cs typeface="Arial"/>
                <a:sym typeface="Arial"/>
              </a:defRPr>
            </a:lvl5pPr>
            <a:lvl6pPr marL="2743200" marR="0" lvl="5" indent="-228600" algn="l" rtl="0">
              <a:lnSpc>
                <a:spcPct val="115000"/>
              </a:lnSpc>
              <a:spcBef>
                <a:spcPts val="1600"/>
              </a:spcBef>
              <a:spcAft>
                <a:spcPts val="0"/>
              </a:spcAft>
              <a:buClr>
                <a:srgbClr val="FFFFFF"/>
              </a:buClr>
              <a:buSzPts val="1400"/>
              <a:buFont typeface="Arial"/>
              <a:buNone/>
              <a:defRPr sz="1400" b="0" i="0" u="none" strike="noStrike" cap="none">
                <a:solidFill>
                  <a:srgbClr val="FFFFFF"/>
                </a:solidFill>
                <a:latin typeface="Arial"/>
                <a:ea typeface="Arial"/>
                <a:cs typeface="Arial"/>
                <a:sym typeface="Arial"/>
              </a:defRPr>
            </a:lvl6pPr>
            <a:lvl7pPr marL="3200400" marR="0" lvl="6" indent="-228600" algn="l" rtl="0">
              <a:lnSpc>
                <a:spcPct val="115000"/>
              </a:lnSpc>
              <a:spcBef>
                <a:spcPts val="1600"/>
              </a:spcBef>
              <a:spcAft>
                <a:spcPts val="0"/>
              </a:spcAft>
              <a:buClr>
                <a:srgbClr val="FFFFFF"/>
              </a:buClr>
              <a:buSzPts val="1400"/>
              <a:buFont typeface="Arial"/>
              <a:buNone/>
              <a:defRPr sz="1400" b="0" i="0" u="none" strike="noStrike" cap="none">
                <a:solidFill>
                  <a:srgbClr val="FFFFFF"/>
                </a:solidFill>
                <a:latin typeface="Arial"/>
                <a:ea typeface="Arial"/>
                <a:cs typeface="Arial"/>
                <a:sym typeface="Arial"/>
              </a:defRPr>
            </a:lvl7pPr>
            <a:lvl8pPr marL="3657600" marR="0" lvl="7" indent="-228600" algn="l" rtl="0">
              <a:lnSpc>
                <a:spcPct val="115000"/>
              </a:lnSpc>
              <a:spcBef>
                <a:spcPts val="1600"/>
              </a:spcBef>
              <a:spcAft>
                <a:spcPts val="0"/>
              </a:spcAft>
              <a:buClr>
                <a:srgbClr val="FFFFFF"/>
              </a:buClr>
              <a:buSzPts val="1400"/>
              <a:buFont typeface="Arial"/>
              <a:buNone/>
              <a:defRPr sz="1400" b="0" i="0" u="none" strike="noStrike" cap="none">
                <a:solidFill>
                  <a:srgbClr val="FFFFFF"/>
                </a:solidFill>
                <a:latin typeface="Arial"/>
                <a:ea typeface="Arial"/>
                <a:cs typeface="Arial"/>
                <a:sym typeface="Arial"/>
              </a:defRPr>
            </a:lvl8pPr>
            <a:lvl9pPr marL="4114800" marR="0" lvl="8" indent="-228600" algn="l" rtl="0">
              <a:lnSpc>
                <a:spcPct val="115000"/>
              </a:lnSpc>
              <a:spcBef>
                <a:spcPts val="1600"/>
              </a:spcBef>
              <a:spcAft>
                <a:spcPts val="1600"/>
              </a:spcAft>
              <a:buClr>
                <a:srgbClr val="FFFFFF"/>
              </a:buClr>
              <a:buSzPts val="1400"/>
              <a:buFont typeface="Arial"/>
              <a:buNone/>
              <a:defRPr sz="1400" b="0" i="0" u="none" strike="noStrike" cap="none">
                <a:solidFill>
                  <a:srgbClr val="FFFFFF"/>
                </a:solidFill>
                <a:latin typeface="Arial"/>
                <a:ea typeface="Arial"/>
                <a:cs typeface="Arial"/>
                <a:sym typeface="Arial"/>
              </a:defRPr>
            </a:lvl9pPr>
          </a:lstStyle>
          <a:p>
            <a:endParaRPr/>
          </a:p>
        </p:txBody>
      </p:sp>
      <p:sp>
        <p:nvSpPr>
          <p:cNvPr id="58" name="Google Shape;58;gefc1fdaf91_0_56"/>
          <p:cNvSpPr txBox="1">
            <a:spLocks noGrp="1"/>
          </p:cNvSpPr>
          <p:nvPr>
            <p:ph type="sldNum" idx="12"/>
          </p:nvPr>
        </p:nvSpPr>
        <p:spPr>
          <a:xfrm>
            <a:off x="11296610" y="6217622"/>
            <a:ext cx="731700" cy="524700"/>
          </a:xfrm>
          <a:prstGeom prst="rect">
            <a:avLst/>
          </a:prstGeom>
          <a:noFill/>
          <a:ln>
            <a:noFill/>
          </a:ln>
        </p:spPr>
        <p:txBody>
          <a:bodyPr spcFirstLastPara="1" wrap="square" lIns="91425" tIns="91425" rIns="91425" bIns="91425" anchor="ctr" anchorCtr="0">
            <a:noAutofit/>
          </a:bodyPr>
          <a:lstStyle>
            <a:lvl1pPr marL="0" lvl="0" indent="0" algn="l" rtl="0">
              <a:lnSpc>
                <a:spcPct val="100000"/>
              </a:lnSpc>
              <a:spcBef>
                <a:spcPts val="0"/>
              </a:spcBef>
              <a:spcAft>
                <a:spcPts val="0"/>
              </a:spcAft>
              <a:buClr>
                <a:srgbClr val="000000"/>
              </a:buClr>
              <a:buSzPts val="350"/>
              <a:buFont typeface="Arial"/>
              <a:buNone/>
              <a:defRPr sz="1400">
                <a:solidFill>
                  <a:srgbClr val="000000"/>
                </a:solidFill>
                <a:latin typeface="Arial"/>
                <a:ea typeface="Arial"/>
                <a:cs typeface="Arial"/>
                <a:sym typeface="Arial"/>
              </a:defRPr>
            </a:lvl1pPr>
            <a:lvl2pPr marL="0" lvl="1" indent="0" algn="l" rtl="0">
              <a:lnSpc>
                <a:spcPct val="100000"/>
              </a:lnSpc>
              <a:spcBef>
                <a:spcPts val="0"/>
              </a:spcBef>
              <a:spcAft>
                <a:spcPts val="0"/>
              </a:spcAft>
              <a:buClr>
                <a:srgbClr val="000000"/>
              </a:buClr>
              <a:buSzPts val="350"/>
              <a:buFont typeface="Arial"/>
              <a:buNone/>
              <a:defRPr sz="1400">
                <a:solidFill>
                  <a:srgbClr val="000000"/>
                </a:solidFill>
                <a:latin typeface="Arial"/>
                <a:ea typeface="Arial"/>
                <a:cs typeface="Arial"/>
                <a:sym typeface="Arial"/>
              </a:defRPr>
            </a:lvl2pPr>
            <a:lvl3pPr marL="0" lvl="2" indent="0" algn="l" rtl="0">
              <a:lnSpc>
                <a:spcPct val="100000"/>
              </a:lnSpc>
              <a:spcBef>
                <a:spcPts val="0"/>
              </a:spcBef>
              <a:spcAft>
                <a:spcPts val="0"/>
              </a:spcAft>
              <a:buClr>
                <a:srgbClr val="000000"/>
              </a:buClr>
              <a:buSzPts val="350"/>
              <a:buFont typeface="Arial"/>
              <a:buNone/>
              <a:defRPr sz="1400">
                <a:solidFill>
                  <a:srgbClr val="000000"/>
                </a:solidFill>
                <a:latin typeface="Arial"/>
                <a:ea typeface="Arial"/>
                <a:cs typeface="Arial"/>
                <a:sym typeface="Arial"/>
              </a:defRPr>
            </a:lvl3pPr>
            <a:lvl4pPr marL="0" lvl="3" indent="0" algn="l" rtl="0">
              <a:lnSpc>
                <a:spcPct val="100000"/>
              </a:lnSpc>
              <a:spcBef>
                <a:spcPts val="0"/>
              </a:spcBef>
              <a:spcAft>
                <a:spcPts val="0"/>
              </a:spcAft>
              <a:buClr>
                <a:srgbClr val="000000"/>
              </a:buClr>
              <a:buSzPts val="350"/>
              <a:buFont typeface="Arial"/>
              <a:buNone/>
              <a:defRPr sz="1400">
                <a:solidFill>
                  <a:srgbClr val="000000"/>
                </a:solidFill>
                <a:latin typeface="Arial"/>
                <a:ea typeface="Arial"/>
                <a:cs typeface="Arial"/>
                <a:sym typeface="Arial"/>
              </a:defRPr>
            </a:lvl4pPr>
            <a:lvl5pPr marL="0" lvl="4" indent="0" algn="l" rtl="0">
              <a:lnSpc>
                <a:spcPct val="100000"/>
              </a:lnSpc>
              <a:spcBef>
                <a:spcPts val="0"/>
              </a:spcBef>
              <a:spcAft>
                <a:spcPts val="0"/>
              </a:spcAft>
              <a:buClr>
                <a:srgbClr val="000000"/>
              </a:buClr>
              <a:buSzPts val="350"/>
              <a:buFont typeface="Arial"/>
              <a:buNone/>
              <a:defRPr sz="1400">
                <a:solidFill>
                  <a:srgbClr val="000000"/>
                </a:solidFill>
                <a:latin typeface="Arial"/>
                <a:ea typeface="Arial"/>
                <a:cs typeface="Arial"/>
                <a:sym typeface="Arial"/>
              </a:defRPr>
            </a:lvl5pPr>
            <a:lvl6pPr marL="0" lvl="5" indent="0" algn="l" rtl="0">
              <a:lnSpc>
                <a:spcPct val="100000"/>
              </a:lnSpc>
              <a:spcBef>
                <a:spcPts val="0"/>
              </a:spcBef>
              <a:spcAft>
                <a:spcPts val="0"/>
              </a:spcAft>
              <a:buClr>
                <a:srgbClr val="000000"/>
              </a:buClr>
              <a:buSzPts val="350"/>
              <a:buFont typeface="Arial"/>
              <a:buNone/>
              <a:defRPr sz="1400">
                <a:solidFill>
                  <a:srgbClr val="000000"/>
                </a:solidFill>
                <a:latin typeface="Arial"/>
                <a:ea typeface="Arial"/>
                <a:cs typeface="Arial"/>
                <a:sym typeface="Arial"/>
              </a:defRPr>
            </a:lvl6pPr>
            <a:lvl7pPr marL="0" lvl="6" indent="0" algn="l" rtl="0">
              <a:lnSpc>
                <a:spcPct val="100000"/>
              </a:lnSpc>
              <a:spcBef>
                <a:spcPts val="0"/>
              </a:spcBef>
              <a:spcAft>
                <a:spcPts val="0"/>
              </a:spcAft>
              <a:buClr>
                <a:srgbClr val="000000"/>
              </a:buClr>
              <a:buSzPts val="350"/>
              <a:buFont typeface="Arial"/>
              <a:buNone/>
              <a:defRPr sz="1400">
                <a:solidFill>
                  <a:srgbClr val="000000"/>
                </a:solidFill>
                <a:latin typeface="Arial"/>
                <a:ea typeface="Arial"/>
                <a:cs typeface="Arial"/>
                <a:sym typeface="Arial"/>
              </a:defRPr>
            </a:lvl7pPr>
            <a:lvl8pPr marL="0" lvl="7" indent="0" algn="l" rtl="0">
              <a:lnSpc>
                <a:spcPct val="100000"/>
              </a:lnSpc>
              <a:spcBef>
                <a:spcPts val="0"/>
              </a:spcBef>
              <a:spcAft>
                <a:spcPts val="0"/>
              </a:spcAft>
              <a:buClr>
                <a:srgbClr val="000000"/>
              </a:buClr>
              <a:buSzPts val="350"/>
              <a:buFont typeface="Arial"/>
              <a:buNone/>
              <a:defRPr sz="1400">
                <a:solidFill>
                  <a:srgbClr val="000000"/>
                </a:solidFill>
                <a:latin typeface="Arial"/>
                <a:ea typeface="Arial"/>
                <a:cs typeface="Arial"/>
                <a:sym typeface="Arial"/>
              </a:defRPr>
            </a:lvl8pPr>
            <a:lvl9pPr marL="0" lvl="8" indent="0" algn="l" rtl="0">
              <a:lnSpc>
                <a:spcPct val="100000"/>
              </a:lnSpc>
              <a:spcBef>
                <a:spcPts val="0"/>
              </a:spcBef>
              <a:spcAft>
                <a:spcPts val="0"/>
              </a:spcAft>
              <a:buClr>
                <a:srgbClr val="000000"/>
              </a:buClr>
              <a:buSzPts val="350"/>
              <a:buFont typeface="Arial"/>
              <a:buNone/>
              <a:defRPr sz="1400">
                <a:solidFill>
                  <a:srgbClr val="000000"/>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3.png"/><Relationship Id="rId5" Type="http://schemas.openxmlformats.org/officeDocument/2006/relationships/slideLayout" Target="../slideLayouts/slideLayout5.xml"/><Relationship Id="rId10"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image" Target="../media/image1.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grpSp>
        <p:nvGrpSpPr>
          <p:cNvPr id="10" name="Google Shape;10;p97"/>
          <p:cNvGrpSpPr/>
          <p:nvPr/>
        </p:nvGrpSpPr>
        <p:grpSpPr>
          <a:xfrm>
            <a:off x="0" y="0"/>
            <a:ext cx="12192000" cy="6858000"/>
            <a:chOff x="0" y="0"/>
            <a:chExt cx="12192000" cy="6858000"/>
          </a:xfrm>
        </p:grpSpPr>
        <p:pic>
          <p:nvPicPr>
            <p:cNvPr id="11" name="Google Shape;11;p97" descr="Mandt_SOO-DOH-Presentation_NO-TEXT_5.jpg"/>
            <p:cNvPicPr preferRelativeResize="0"/>
            <p:nvPr/>
          </p:nvPicPr>
          <p:blipFill rotWithShape="1">
            <a:blip r:embed="rId9">
              <a:alphaModFix/>
            </a:blip>
            <a:srcRect/>
            <a:stretch/>
          </p:blipFill>
          <p:spPr>
            <a:xfrm>
              <a:off x="0" y="0"/>
              <a:ext cx="12192000" cy="6858000"/>
            </a:xfrm>
            <a:prstGeom prst="rect">
              <a:avLst/>
            </a:prstGeom>
            <a:noFill/>
            <a:ln>
              <a:noFill/>
            </a:ln>
          </p:spPr>
        </p:pic>
        <p:grpSp>
          <p:nvGrpSpPr>
            <p:cNvPr id="12" name="Google Shape;12;p97"/>
            <p:cNvGrpSpPr/>
            <p:nvPr/>
          </p:nvGrpSpPr>
          <p:grpSpPr>
            <a:xfrm>
              <a:off x="238126" y="18539"/>
              <a:ext cx="11918525" cy="1171254"/>
              <a:chOff x="238126" y="18539"/>
              <a:chExt cx="11918525" cy="1171254"/>
            </a:xfrm>
          </p:grpSpPr>
          <p:pic>
            <p:nvPicPr>
              <p:cNvPr id="13" name="Google Shape;13;p97" descr="A picture containing text&#10;&#10;Description automatically generated"/>
              <p:cNvPicPr preferRelativeResize="0"/>
              <p:nvPr/>
            </p:nvPicPr>
            <p:blipFill rotWithShape="1">
              <a:blip r:embed="rId10">
                <a:alphaModFix/>
              </a:blip>
              <a:srcRect/>
              <a:stretch/>
            </p:blipFill>
            <p:spPr>
              <a:xfrm>
                <a:off x="9892984" y="18539"/>
                <a:ext cx="2263667" cy="895783"/>
              </a:xfrm>
              <a:prstGeom prst="rect">
                <a:avLst/>
              </a:prstGeom>
              <a:noFill/>
              <a:ln>
                <a:noFill/>
              </a:ln>
            </p:spPr>
          </p:pic>
          <p:pic>
            <p:nvPicPr>
              <p:cNvPr id="14" name="Google Shape;14;p97" descr="Graphical user interface&#10;&#10;Description automatically generated with medium confidence"/>
              <p:cNvPicPr preferRelativeResize="0"/>
              <p:nvPr/>
            </p:nvPicPr>
            <p:blipFill rotWithShape="1">
              <a:blip r:embed="rId11">
                <a:alphaModFix/>
              </a:blip>
              <a:srcRect/>
              <a:stretch/>
            </p:blipFill>
            <p:spPr>
              <a:xfrm>
                <a:off x="238126" y="33472"/>
                <a:ext cx="1865882" cy="1156321"/>
              </a:xfrm>
              <a:prstGeom prst="rect">
                <a:avLst/>
              </a:prstGeom>
              <a:noFill/>
              <a:ln>
                <a:noFill/>
              </a:ln>
            </p:spPr>
          </p:pic>
        </p:grpSp>
      </p:grpSp>
      <p:sp>
        <p:nvSpPr>
          <p:cNvPr id="15" name="Google Shape;15;p97"/>
          <p:cNvSpPr txBox="1">
            <a:spLocks noGrp="1"/>
          </p:cNvSpPr>
          <p:nvPr>
            <p:ph type="title"/>
          </p:nvPr>
        </p:nvSpPr>
        <p:spPr>
          <a:xfrm>
            <a:off x="1828802" y="128337"/>
            <a:ext cx="8545095" cy="968626"/>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3600" b="0" i="0" u="none" strike="noStrike" cap="none">
                <a:solidFill>
                  <a:schemeClr val="lt1"/>
                </a:solidFill>
                <a:latin typeface="Calibri"/>
                <a:ea typeface="Calibri"/>
                <a:cs typeface="Calibri"/>
                <a:sym typeface="Calibri"/>
              </a:defRPr>
            </a:lvl1pPr>
            <a:lvl2pPr marR="0" lvl="1" algn="ctr" rtl="0">
              <a:spcBef>
                <a:spcPts val="0"/>
              </a:spcBef>
              <a:spcAft>
                <a:spcPts val="0"/>
              </a:spcAft>
              <a:buSzPts val="1400"/>
              <a:buNone/>
              <a:defRPr sz="3600" b="0" i="0" u="none" strike="noStrike" cap="none">
                <a:solidFill>
                  <a:schemeClr val="lt1"/>
                </a:solidFill>
                <a:latin typeface="Calibri"/>
                <a:ea typeface="Calibri"/>
                <a:cs typeface="Calibri"/>
                <a:sym typeface="Calibri"/>
              </a:defRPr>
            </a:lvl2pPr>
            <a:lvl3pPr marR="0" lvl="2" algn="ctr" rtl="0">
              <a:spcBef>
                <a:spcPts val="0"/>
              </a:spcBef>
              <a:spcAft>
                <a:spcPts val="0"/>
              </a:spcAft>
              <a:buSzPts val="1400"/>
              <a:buNone/>
              <a:defRPr sz="3600" b="0" i="0" u="none" strike="noStrike" cap="none">
                <a:solidFill>
                  <a:schemeClr val="lt1"/>
                </a:solidFill>
                <a:latin typeface="Calibri"/>
                <a:ea typeface="Calibri"/>
                <a:cs typeface="Calibri"/>
                <a:sym typeface="Calibri"/>
              </a:defRPr>
            </a:lvl3pPr>
            <a:lvl4pPr marR="0" lvl="3" algn="ctr" rtl="0">
              <a:spcBef>
                <a:spcPts val="0"/>
              </a:spcBef>
              <a:spcAft>
                <a:spcPts val="0"/>
              </a:spcAft>
              <a:buSzPts val="1400"/>
              <a:buNone/>
              <a:defRPr sz="3600" b="0" i="0" u="none" strike="noStrike" cap="none">
                <a:solidFill>
                  <a:schemeClr val="lt1"/>
                </a:solidFill>
                <a:latin typeface="Calibri"/>
                <a:ea typeface="Calibri"/>
                <a:cs typeface="Calibri"/>
                <a:sym typeface="Calibri"/>
              </a:defRPr>
            </a:lvl4pPr>
            <a:lvl5pPr marR="0" lvl="4" algn="ctr" rtl="0">
              <a:spcBef>
                <a:spcPts val="0"/>
              </a:spcBef>
              <a:spcAft>
                <a:spcPts val="0"/>
              </a:spcAft>
              <a:buSzPts val="1400"/>
              <a:buNone/>
              <a:defRPr sz="3600" b="0" i="0" u="none" strike="noStrike" cap="none">
                <a:solidFill>
                  <a:schemeClr val="lt1"/>
                </a:solidFill>
                <a:latin typeface="Calibri"/>
                <a:ea typeface="Calibri"/>
                <a:cs typeface="Calibri"/>
                <a:sym typeface="Calibri"/>
              </a:defRPr>
            </a:lvl5pPr>
            <a:lvl6pPr marR="0" lvl="5" algn="ctr" rtl="0">
              <a:spcBef>
                <a:spcPts val="0"/>
              </a:spcBef>
              <a:spcAft>
                <a:spcPts val="0"/>
              </a:spcAft>
              <a:buSzPts val="1400"/>
              <a:buNone/>
              <a:defRPr sz="4400" b="0" i="0" u="none" strike="noStrike" cap="none">
                <a:solidFill>
                  <a:schemeClr val="lt1"/>
                </a:solidFill>
                <a:latin typeface="Calibri"/>
                <a:ea typeface="Calibri"/>
                <a:cs typeface="Calibri"/>
                <a:sym typeface="Calibri"/>
              </a:defRPr>
            </a:lvl6pPr>
            <a:lvl7pPr marR="0" lvl="6" algn="ctr" rtl="0">
              <a:spcBef>
                <a:spcPts val="0"/>
              </a:spcBef>
              <a:spcAft>
                <a:spcPts val="0"/>
              </a:spcAft>
              <a:buSzPts val="1400"/>
              <a:buNone/>
              <a:defRPr sz="4400" b="0" i="0" u="none" strike="noStrike" cap="none">
                <a:solidFill>
                  <a:schemeClr val="lt1"/>
                </a:solidFill>
                <a:latin typeface="Calibri"/>
                <a:ea typeface="Calibri"/>
                <a:cs typeface="Calibri"/>
                <a:sym typeface="Calibri"/>
              </a:defRPr>
            </a:lvl7pPr>
            <a:lvl8pPr marR="0" lvl="7" algn="ctr" rtl="0">
              <a:spcBef>
                <a:spcPts val="0"/>
              </a:spcBef>
              <a:spcAft>
                <a:spcPts val="0"/>
              </a:spcAft>
              <a:buSzPts val="1400"/>
              <a:buNone/>
              <a:defRPr sz="4400" b="0" i="0" u="none" strike="noStrike" cap="none">
                <a:solidFill>
                  <a:schemeClr val="lt1"/>
                </a:solidFill>
                <a:latin typeface="Calibri"/>
                <a:ea typeface="Calibri"/>
                <a:cs typeface="Calibri"/>
                <a:sym typeface="Calibri"/>
              </a:defRPr>
            </a:lvl8pPr>
            <a:lvl9pPr marR="0" lvl="8" algn="ctr" rtl="0">
              <a:spcBef>
                <a:spcPts val="0"/>
              </a:spcBef>
              <a:spcAft>
                <a:spcPts val="0"/>
              </a:spcAft>
              <a:buSzPts val="1400"/>
              <a:buNone/>
              <a:defRPr sz="4400" b="0" i="0" u="none" strike="noStrike" cap="none">
                <a:solidFill>
                  <a:schemeClr val="lt1"/>
                </a:solidFill>
                <a:latin typeface="Calibri"/>
                <a:ea typeface="Calibri"/>
                <a:cs typeface="Calibri"/>
                <a:sym typeface="Calibri"/>
              </a:defRPr>
            </a:lvl9pPr>
          </a:lstStyle>
          <a:p>
            <a:endParaRPr/>
          </a:p>
        </p:txBody>
      </p:sp>
      <p:sp>
        <p:nvSpPr>
          <p:cNvPr id="16" name="Google Shape;16;p97"/>
          <p:cNvSpPr txBox="1">
            <a:spLocks noGrp="1"/>
          </p:cNvSpPr>
          <p:nvPr>
            <p:ph type="body" idx="1"/>
          </p:nvPr>
        </p:nvSpPr>
        <p:spPr>
          <a:xfrm>
            <a:off x="609600" y="1465263"/>
            <a:ext cx="10972800" cy="4525962"/>
          </a:xfrm>
          <a:prstGeom prst="rect">
            <a:avLst/>
          </a:prstGeom>
          <a:noFill/>
          <a:ln>
            <a:noFill/>
          </a:ln>
        </p:spPr>
        <p:txBody>
          <a:bodyPr spcFirstLastPara="1" wrap="square" lIns="91425" tIns="45700" rIns="91425" bIns="45700" anchor="t" anchorCtr="0">
            <a:noAutofit/>
          </a:bodyPr>
          <a:lstStyle>
            <a:lvl1pPr marL="457200" marR="0" lvl="0" indent="-431800" algn="l" rtl="0">
              <a:spcBef>
                <a:spcPts val="640"/>
              </a:spcBef>
              <a:spcAft>
                <a:spcPts val="0"/>
              </a:spcAft>
              <a:buClr>
                <a:schemeClr val="lt1"/>
              </a:buClr>
              <a:buSzPts val="3200"/>
              <a:buFont typeface="Noto Sans Symbols"/>
              <a:buChar char="❖"/>
              <a:defRPr sz="3200" b="0" i="0" u="none" strike="noStrike" cap="none">
                <a:solidFill>
                  <a:schemeClr val="lt1"/>
                </a:solidFill>
                <a:latin typeface="Calibri"/>
                <a:ea typeface="Calibri"/>
                <a:cs typeface="Calibri"/>
                <a:sym typeface="Calibri"/>
              </a:defRPr>
            </a:lvl1pPr>
            <a:lvl2pPr marL="914400" marR="0" lvl="1" indent="-406400" algn="l" rtl="0">
              <a:spcBef>
                <a:spcPts val="560"/>
              </a:spcBef>
              <a:spcAft>
                <a:spcPts val="0"/>
              </a:spcAft>
              <a:buClr>
                <a:schemeClr val="lt1"/>
              </a:buClr>
              <a:buSzPts val="2800"/>
              <a:buFont typeface="Arial"/>
              <a:buChar char="–"/>
              <a:defRPr sz="2800" b="0" i="0" u="none" strike="noStrike" cap="none">
                <a:solidFill>
                  <a:schemeClr val="lt1"/>
                </a:solidFill>
                <a:latin typeface="Calibri"/>
                <a:ea typeface="Calibri"/>
                <a:cs typeface="Calibri"/>
                <a:sym typeface="Calibri"/>
              </a:defRPr>
            </a:lvl2pPr>
            <a:lvl3pPr marL="1371600" marR="0" lvl="2" indent="-381000" algn="l" rtl="0">
              <a:spcBef>
                <a:spcPts val="480"/>
              </a:spcBef>
              <a:spcAft>
                <a:spcPts val="0"/>
              </a:spcAft>
              <a:buClr>
                <a:schemeClr val="lt1"/>
              </a:buClr>
              <a:buSzPts val="2400"/>
              <a:buFont typeface="Arial"/>
              <a:buChar char="•"/>
              <a:defRPr sz="2400" b="0" i="0" u="none" strike="noStrike" cap="none">
                <a:solidFill>
                  <a:schemeClr val="lt1"/>
                </a:solidFill>
                <a:latin typeface="Calibri"/>
                <a:ea typeface="Calibri"/>
                <a:cs typeface="Calibri"/>
                <a:sym typeface="Calibri"/>
              </a:defRPr>
            </a:lvl3pPr>
            <a:lvl4pPr marL="1828800" marR="0" lvl="3" indent="-355600" algn="l" rtl="0">
              <a:spcBef>
                <a:spcPts val="400"/>
              </a:spcBef>
              <a:spcAft>
                <a:spcPts val="0"/>
              </a:spcAft>
              <a:buClr>
                <a:schemeClr val="lt1"/>
              </a:buClr>
              <a:buSzPts val="2000"/>
              <a:buFont typeface="Courier New"/>
              <a:buChar char="o"/>
              <a:defRPr sz="2000" b="0" i="0" u="none" strike="noStrike" cap="none">
                <a:solidFill>
                  <a:schemeClr val="lt1"/>
                </a:solidFill>
                <a:latin typeface="Calibri"/>
                <a:ea typeface="Calibri"/>
                <a:cs typeface="Calibri"/>
                <a:sym typeface="Calibri"/>
              </a:defRPr>
            </a:lvl4pPr>
            <a:lvl5pPr marL="2286000" marR="0" lvl="4" indent="-355600" algn="l" rtl="0">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7" name="Google Shape;17;p97"/>
          <p:cNvSpPr txBox="1">
            <a:spLocks noGrp="1"/>
          </p:cNvSpPr>
          <p:nvPr>
            <p:ph type="dt" idx="10"/>
          </p:nvPr>
        </p:nvSpPr>
        <p:spPr>
          <a:xfrm>
            <a:off x="320843" y="6356353"/>
            <a:ext cx="12192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chemeClr val="lt1"/>
              </a:buClr>
              <a:buSzPts val="1200"/>
              <a:buFont typeface="Arial"/>
              <a:buNone/>
              <a:defRPr sz="1200" b="0" i="0" u="none" strike="noStrike" cap="none">
                <a:solidFill>
                  <a:schemeClr val="lt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18" name="Google Shape;18;p97"/>
          <p:cNvSpPr txBox="1">
            <a:spLocks noGrp="1"/>
          </p:cNvSpPr>
          <p:nvPr>
            <p:ph type="ftr" idx="11"/>
          </p:nvPr>
        </p:nvSpPr>
        <p:spPr>
          <a:xfrm>
            <a:off x="1229896" y="6356353"/>
            <a:ext cx="9774989"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chemeClr val="lt1"/>
              </a:buClr>
              <a:buSzPts val="1200"/>
              <a:buFont typeface="Calibri"/>
              <a:buNone/>
              <a:defRPr sz="1200" b="0" i="0" u="none" strike="noStrike" cap="none">
                <a:solidFill>
                  <a:schemeClr val="lt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19" name="Google Shape;19;p97"/>
          <p:cNvSpPr txBox="1">
            <a:spLocks noGrp="1"/>
          </p:cNvSpPr>
          <p:nvPr>
            <p:ph type="sldNum" idx="12"/>
          </p:nvPr>
        </p:nvSpPr>
        <p:spPr>
          <a:xfrm>
            <a:off x="11004885" y="6356353"/>
            <a:ext cx="909055"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FFFFFF"/>
              </a:buClr>
              <a:buSzPts val="1200"/>
              <a:buFont typeface="Calibri"/>
              <a:buNone/>
              <a:defRPr sz="1200" b="0" i="0" u="none" strike="noStrike" cap="none">
                <a:solidFill>
                  <a:srgbClr val="FFFFFF"/>
                </a:solidFill>
                <a:latin typeface="Calibri"/>
                <a:ea typeface="Calibri"/>
                <a:cs typeface="Calibri"/>
                <a:sym typeface="Calibri"/>
              </a:defRPr>
            </a:lvl1pPr>
            <a:lvl2pPr marL="0" marR="0" lvl="1" indent="0" algn="r" rtl="0">
              <a:lnSpc>
                <a:spcPct val="100000"/>
              </a:lnSpc>
              <a:spcBef>
                <a:spcPts val="0"/>
              </a:spcBef>
              <a:spcAft>
                <a:spcPts val="0"/>
              </a:spcAft>
              <a:buClr>
                <a:srgbClr val="FFFFFF"/>
              </a:buClr>
              <a:buSzPts val="1200"/>
              <a:buFont typeface="Calibri"/>
              <a:buNone/>
              <a:defRPr sz="1200" b="0" i="0" u="none" strike="noStrike" cap="none">
                <a:solidFill>
                  <a:srgbClr val="FFFFFF"/>
                </a:solidFill>
                <a:latin typeface="Calibri"/>
                <a:ea typeface="Calibri"/>
                <a:cs typeface="Calibri"/>
                <a:sym typeface="Calibri"/>
              </a:defRPr>
            </a:lvl2pPr>
            <a:lvl3pPr marL="0" marR="0" lvl="2" indent="0" algn="r" rtl="0">
              <a:lnSpc>
                <a:spcPct val="100000"/>
              </a:lnSpc>
              <a:spcBef>
                <a:spcPts val="0"/>
              </a:spcBef>
              <a:spcAft>
                <a:spcPts val="0"/>
              </a:spcAft>
              <a:buClr>
                <a:srgbClr val="FFFFFF"/>
              </a:buClr>
              <a:buSzPts val="1200"/>
              <a:buFont typeface="Calibri"/>
              <a:buNone/>
              <a:defRPr sz="1200" b="0" i="0" u="none" strike="noStrike" cap="none">
                <a:solidFill>
                  <a:srgbClr val="FFFFFF"/>
                </a:solidFill>
                <a:latin typeface="Calibri"/>
                <a:ea typeface="Calibri"/>
                <a:cs typeface="Calibri"/>
                <a:sym typeface="Calibri"/>
              </a:defRPr>
            </a:lvl3pPr>
            <a:lvl4pPr marL="0" marR="0" lvl="3" indent="0" algn="r" rtl="0">
              <a:lnSpc>
                <a:spcPct val="100000"/>
              </a:lnSpc>
              <a:spcBef>
                <a:spcPts val="0"/>
              </a:spcBef>
              <a:spcAft>
                <a:spcPts val="0"/>
              </a:spcAft>
              <a:buClr>
                <a:srgbClr val="FFFFFF"/>
              </a:buClr>
              <a:buSzPts val="1200"/>
              <a:buFont typeface="Calibri"/>
              <a:buNone/>
              <a:defRPr sz="1200" b="0" i="0" u="none" strike="noStrike" cap="none">
                <a:solidFill>
                  <a:srgbClr val="FFFFFF"/>
                </a:solidFill>
                <a:latin typeface="Calibri"/>
                <a:ea typeface="Calibri"/>
                <a:cs typeface="Calibri"/>
                <a:sym typeface="Calibri"/>
              </a:defRPr>
            </a:lvl4pPr>
            <a:lvl5pPr marL="0" marR="0" lvl="4" indent="0" algn="r" rtl="0">
              <a:lnSpc>
                <a:spcPct val="100000"/>
              </a:lnSpc>
              <a:spcBef>
                <a:spcPts val="0"/>
              </a:spcBef>
              <a:spcAft>
                <a:spcPts val="0"/>
              </a:spcAft>
              <a:buClr>
                <a:srgbClr val="FFFFFF"/>
              </a:buClr>
              <a:buSzPts val="1200"/>
              <a:buFont typeface="Calibri"/>
              <a:buNone/>
              <a:defRPr sz="1200" b="0" i="0" u="none" strike="noStrike" cap="none">
                <a:solidFill>
                  <a:srgbClr val="FFFFFF"/>
                </a:solidFill>
                <a:latin typeface="Calibri"/>
                <a:ea typeface="Calibri"/>
                <a:cs typeface="Calibri"/>
                <a:sym typeface="Calibri"/>
              </a:defRPr>
            </a:lvl5pPr>
            <a:lvl6pPr marL="0" marR="0" lvl="5" indent="0" algn="r" rtl="0">
              <a:lnSpc>
                <a:spcPct val="100000"/>
              </a:lnSpc>
              <a:spcBef>
                <a:spcPts val="0"/>
              </a:spcBef>
              <a:spcAft>
                <a:spcPts val="0"/>
              </a:spcAft>
              <a:buClr>
                <a:srgbClr val="FFFFFF"/>
              </a:buClr>
              <a:buSzPts val="1200"/>
              <a:buFont typeface="Calibri"/>
              <a:buNone/>
              <a:defRPr sz="1200" b="0" i="0" u="none" strike="noStrike" cap="none">
                <a:solidFill>
                  <a:srgbClr val="FFFFFF"/>
                </a:solidFill>
                <a:latin typeface="Calibri"/>
                <a:ea typeface="Calibri"/>
                <a:cs typeface="Calibri"/>
                <a:sym typeface="Calibri"/>
              </a:defRPr>
            </a:lvl6pPr>
            <a:lvl7pPr marL="0" marR="0" lvl="6" indent="0" algn="r" rtl="0">
              <a:lnSpc>
                <a:spcPct val="100000"/>
              </a:lnSpc>
              <a:spcBef>
                <a:spcPts val="0"/>
              </a:spcBef>
              <a:spcAft>
                <a:spcPts val="0"/>
              </a:spcAft>
              <a:buClr>
                <a:srgbClr val="FFFFFF"/>
              </a:buClr>
              <a:buSzPts val="1200"/>
              <a:buFont typeface="Calibri"/>
              <a:buNone/>
              <a:defRPr sz="1200" b="0" i="0" u="none" strike="noStrike" cap="none">
                <a:solidFill>
                  <a:srgbClr val="FFFFFF"/>
                </a:solidFill>
                <a:latin typeface="Calibri"/>
                <a:ea typeface="Calibri"/>
                <a:cs typeface="Calibri"/>
                <a:sym typeface="Calibri"/>
              </a:defRPr>
            </a:lvl7pPr>
            <a:lvl8pPr marL="0" marR="0" lvl="7" indent="0" algn="r" rtl="0">
              <a:lnSpc>
                <a:spcPct val="100000"/>
              </a:lnSpc>
              <a:spcBef>
                <a:spcPts val="0"/>
              </a:spcBef>
              <a:spcAft>
                <a:spcPts val="0"/>
              </a:spcAft>
              <a:buClr>
                <a:srgbClr val="FFFFFF"/>
              </a:buClr>
              <a:buSzPts val="1200"/>
              <a:buFont typeface="Calibri"/>
              <a:buNone/>
              <a:defRPr sz="1200" b="0" i="0" u="none" strike="noStrike" cap="none">
                <a:solidFill>
                  <a:srgbClr val="FFFFFF"/>
                </a:solidFill>
                <a:latin typeface="Calibri"/>
                <a:ea typeface="Calibri"/>
                <a:cs typeface="Calibri"/>
                <a:sym typeface="Calibri"/>
              </a:defRPr>
            </a:lvl8pPr>
            <a:lvl9pPr marL="0" marR="0" lvl="8" indent="0" algn="r" rtl="0">
              <a:lnSpc>
                <a:spcPct val="100000"/>
              </a:lnSpc>
              <a:spcBef>
                <a:spcPts val="0"/>
              </a:spcBef>
              <a:spcAft>
                <a:spcPts val="0"/>
              </a:spcAft>
              <a:buClr>
                <a:srgbClr val="FFFFFF"/>
              </a:buClr>
              <a:buSzPts val="1200"/>
              <a:buFont typeface="Calibri"/>
              <a:buNone/>
              <a:defRPr sz="1200" b="0" i="0" u="none" strike="noStrike" cap="none">
                <a:solidFill>
                  <a:srgbClr val="FFFFFF"/>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6.png"/></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0.xml"/><Relationship Id="rId1" Type="http://schemas.openxmlformats.org/officeDocument/2006/relationships/slideLayout" Target="../slideLayouts/slideLayout4.xml"/><Relationship Id="rId4" Type="http://schemas.openxmlformats.org/officeDocument/2006/relationships/image" Target="../media/image11.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12.png"/><Relationship Id="rId7" Type="http://schemas.openxmlformats.org/officeDocument/2006/relationships/image" Target="../media/image16.png"/><Relationship Id="rId2" Type="http://schemas.openxmlformats.org/officeDocument/2006/relationships/notesSlide" Target="../notesSlides/notesSlide14.xml"/><Relationship Id="rId1" Type="http://schemas.openxmlformats.org/officeDocument/2006/relationships/slideLayout" Target="../slideLayouts/slideLayout1.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 Id="rId9" Type="http://schemas.openxmlformats.org/officeDocument/2006/relationships/image" Target="../media/image18.png"/></Relationships>
</file>

<file path=ppt/slides/_rels/slide1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0.xml"/><Relationship Id="rId1" Type="http://schemas.openxmlformats.org/officeDocument/2006/relationships/slideLayout" Target="../slideLayouts/slideLayout1.xml"/><Relationship Id="rId4" Type="http://schemas.openxmlformats.org/officeDocument/2006/relationships/image" Target="../media/image21.png"/></Relationships>
</file>

<file path=ppt/slides/_rels/slide2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1.xml"/><Relationship Id="rId1" Type="http://schemas.openxmlformats.org/officeDocument/2006/relationships/slideLayout" Target="../slideLayouts/slideLayout1.xml"/><Relationship Id="rId5" Type="http://schemas.openxmlformats.org/officeDocument/2006/relationships/image" Target="../media/image24.gif"/><Relationship Id="rId4" Type="http://schemas.openxmlformats.org/officeDocument/2006/relationships/image" Target="../media/image23.png"/></Relationships>
</file>

<file path=ppt/slides/_rels/slide2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2.xml"/><Relationship Id="rId1" Type="http://schemas.openxmlformats.org/officeDocument/2006/relationships/slideLayout" Target="../slideLayouts/slideLayout1.xml"/><Relationship Id="rId6" Type="http://schemas.openxmlformats.org/officeDocument/2006/relationships/image" Target="../media/image27.png"/><Relationship Id="rId5" Type="http://schemas.openxmlformats.org/officeDocument/2006/relationships/image" Target="../media/image17.png"/><Relationship Id="rId4" Type="http://schemas.openxmlformats.org/officeDocument/2006/relationships/image" Target="../media/image26.png"/></Relationships>
</file>

<file path=ppt/slides/_rels/slide23.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3.xml"/><Relationship Id="rId1" Type="http://schemas.openxmlformats.org/officeDocument/2006/relationships/slideLayout" Target="../slideLayouts/slideLayout1.xml"/><Relationship Id="rId4" Type="http://schemas.openxmlformats.org/officeDocument/2006/relationships/image" Target="../media/image29.png"/></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6.xml"/><Relationship Id="rId1" Type="http://schemas.openxmlformats.org/officeDocument/2006/relationships/slideLayout" Target="../slideLayouts/slideLayout1.xml"/><Relationship Id="rId4" Type="http://schemas.openxmlformats.org/officeDocument/2006/relationships/image" Target="../media/image31.gif"/></Relationships>
</file>

<file path=ppt/slides/_rels/slide27.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32.xm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8" Type="http://schemas.openxmlformats.org/officeDocument/2006/relationships/image" Target="../media/image39.png"/><Relationship Id="rId3" Type="http://schemas.openxmlformats.org/officeDocument/2006/relationships/image" Target="../media/image35.png"/><Relationship Id="rId7" Type="http://schemas.openxmlformats.org/officeDocument/2006/relationships/image" Target="../media/image38.png"/><Relationship Id="rId12" Type="http://schemas.openxmlformats.org/officeDocument/2006/relationships/image" Target="../media/image43.png"/><Relationship Id="rId2" Type="http://schemas.openxmlformats.org/officeDocument/2006/relationships/notesSlide" Target="../notesSlides/notesSlide34.xml"/><Relationship Id="rId1" Type="http://schemas.openxmlformats.org/officeDocument/2006/relationships/slideLayout" Target="../slideLayouts/slideLayout1.xml"/><Relationship Id="rId6" Type="http://schemas.openxmlformats.org/officeDocument/2006/relationships/image" Target="../media/image37.png"/><Relationship Id="rId11" Type="http://schemas.openxmlformats.org/officeDocument/2006/relationships/image" Target="../media/image42.png"/><Relationship Id="rId5" Type="http://schemas.openxmlformats.org/officeDocument/2006/relationships/image" Target="../media/image18.png"/><Relationship Id="rId10" Type="http://schemas.openxmlformats.org/officeDocument/2006/relationships/image" Target="../media/image41.png"/><Relationship Id="rId4" Type="http://schemas.openxmlformats.org/officeDocument/2006/relationships/image" Target="../media/image36.png"/><Relationship Id="rId9" Type="http://schemas.openxmlformats.org/officeDocument/2006/relationships/image" Target="../media/image40.png"/></Relationships>
</file>

<file path=ppt/slides/_rels/slide35.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44.png"/><Relationship Id="rId7" Type="http://schemas.openxmlformats.org/officeDocument/2006/relationships/image" Target="../media/image48.png"/><Relationship Id="rId2" Type="http://schemas.openxmlformats.org/officeDocument/2006/relationships/notesSlide" Target="../notesSlides/notesSlide35.xml"/><Relationship Id="rId1" Type="http://schemas.openxmlformats.org/officeDocument/2006/relationships/slideLayout" Target="../slideLayouts/slideLayout1.xml"/><Relationship Id="rId6" Type="http://schemas.openxmlformats.org/officeDocument/2006/relationships/image" Target="../media/image47.png"/><Relationship Id="rId5" Type="http://schemas.openxmlformats.org/officeDocument/2006/relationships/image" Target="../media/image46.png"/><Relationship Id="rId4" Type="http://schemas.openxmlformats.org/officeDocument/2006/relationships/image" Target="../media/image45.png"/><Relationship Id="rId9" Type="http://schemas.openxmlformats.org/officeDocument/2006/relationships/image" Target="../media/image43.png"/></Relationships>
</file>

<file path=ppt/slides/_rels/slide36.xml.rels><?xml version="1.0" encoding="UTF-8" standalone="yes"?>
<Relationships xmlns="http://schemas.openxmlformats.org/package/2006/relationships"><Relationship Id="rId8" Type="http://schemas.openxmlformats.org/officeDocument/2006/relationships/image" Target="../media/image54.png"/><Relationship Id="rId3" Type="http://schemas.openxmlformats.org/officeDocument/2006/relationships/image" Target="../media/image49.png"/><Relationship Id="rId7" Type="http://schemas.openxmlformats.org/officeDocument/2006/relationships/image" Target="../media/image53.png"/><Relationship Id="rId2" Type="http://schemas.openxmlformats.org/officeDocument/2006/relationships/notesSlide" Target="../notesSlides/notesSlide36.xml"/><Relationship Id="rId1" Type="http://schemas.openxmlformats.org/officeDocument/2006/relationships/slideLayout" Target="../slideLayouts/slideLayout1.xml"/><Relationship Id="rId6" Type="http://schemas.openxmlformats.org/officeDocument/2006/relationships/image" Target="../media/image52.png"/><Relationship Id="rId11" Type="http://schemas.openxmlformats.org/officeDocument/2006/relationships/image" Target="../media/image43.png"/><Relationship Id="rId5" Type="http://schemas.openxmlformats.org/officeDocument/2006/relationships/image" Target="../media/image51.png"/><Relationship Id="rId10" Type="http://schemas.openxmlformats.org/officeDocument/2006/relationships/image" Target="../media/image18.png"/><Relationship Id="rId4" Type="http://schemas.openxmlformats.org/officeDocument/2006/relationships/image" Target="../media/image50.png"/><Relationship Id="rId9" Type="http://schemas.openxmlformats.org/officeDocument/2006/relationships/image" Target="../media/image55.png"/></Relationships>
</file>

<file path=ppt/slides/_rels/slide37.xml.rels><?xml version="1.0" encoding="UTF-8" standalone="yes"?>
<Relationships xmlns="http://schemas.openxmlformats.org/package/2006/relationships"><Relationship Id="rId8" Type="http://schemas.openxmlformats.org/officeDocument/2006/relationships/image" Target="../media/image59.png"/><Relationship Id="rId3" Type="http://schemas.openxmlformats.org/officeDocument/2006/relationships/image" Target="../media/image50.png"/><Relationship Id="rId7" Type="http://schemas.openxmlformats.org/officeDocument/2006/relationships/image" Target="../media/image58.png"/><Relationship Id="rId2" Type="http://schemas.openxmlformats.org/officeDocument/2006/relationships/notesSlide" Target="../notesSlides/notesSlide37.xml"/><Relationship Id="rId1" Type="http://schemas.openxmlformats.org/officeDocument/2006/relationships/slideLayout" Target="../slideLayouts/slideLayout1.xml"/><Relationship Id="rId6" Type="http://schemas.openxmlformats.org/officeDocument/2006/relationships/image" Target="../media/image57.png"/><Relationship Id="rId5" Type="http://schemas.openxmlformats.org/officeDocument/2006/relationships/image" Target="../media/image56.png"/><Relationship Id="rId10" Type="http://schemas.openxmlformats.org/officeDocument/2006/relationships/image" Target="../media/image43.png"/><Relationship Id="rId4" Type="http://schemas.openxmlformats.org/officeDocument/2006/relationships/image" Target="../media/image18.png"/><Relationship Id="rId9" Type="http://schemas.openxmlformats.org/officeDocument/2006/relationships/image" Target="../media/image55.png"/></Relationships>
</file>

<file path=ppt/slides/_rels/slide38.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notesSlide" Target="../notesSlides/notesSlide38.xml"/><Relationship Id="rId1" Type="http://schemas.openxmlformats.org/officeDocument/2006/relationships/slideLayout" Target="../slideLayouts/slideLayout1.xml"/><Relationship Id="rId4" Type="http://schemas.openxmlformats.org/officeDocument/2006/relationships/image" Target="../media/image61.png"/></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3" Type="http://schemas.openxmlformats.org/officeDocument/2006/relationships/image" Target="../media/image62.jpg"/><Relationship Id="rId2" Type="http://schemas.openxmlformats.org/officeDocument/2006/relationships/notesSlide" Target="../notesSlides/notesSlide50.xml"/><Relationship Id="rId1" Type="http://schemas.openxmlformats.org/officeDocument/2006/relationships/slideLayout" Target="../slideLayouts/slideLayout3.xml"/><Relationship Id="rId4" Type="http://schemas.openxmlformats.org/officeDocument/2006/relationships/image" Target="../media/image63.jp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63"/>
        <p:cNvGrpSpPr/>
        <p:nvPr/>
      </p:nvGrpSpPr>
      <p:grpSpPr>
        <a:xfrm>
          <a:off x="0" y="0"/>
          <a:ext cx="0" cy="0"/>
          <a:chOff x="0" y="0"/>
          <a:chExt cx="0" cy="0"/>
        </a:xfrm>
      </p:grpSpPr>
      <p:grpSp>
        <p:nvGrpSpPr>
          <p:cNvPr id="64" name="Google Shape;64;p1"/>
          <p:cNvGrpSpPr/>
          <p:nvPr/>
        </p:nvGrpSpPr>
        <p:grpSpPr>
          <a:xfrm>
            <a:off x="0" y="0"/>
            <a:ext cx="12191999" cy="6858000"/>
            <a:chOff x="0" y="0"/>
            <a:chExt cx="12191999" cy="6858000"/>
          </a:xfrm>
        </p:grpSpPr>
        <p:grpSp>
          <p:nvGrpSpPr>
            <p:cNvPr id="65" name="Google Shape;65;p1"/>
            <p:cNvGrpSpPr/>
            <p:nvPr/>
          </p:nvGrpSpPr>
          <p:grpSpPr>
            <a:xfrm>
              <a:off x="0" y="0"/>
              <a:ext cx="12191999" cy="6858000"/>
              <a:chOff x="0" y="0"/>
              <a:chExt cx="12191999" cy="6858000"/>
            </a:xfrm>
          </p:grpSpPr>
          <p:pic>
            <p:nvPicPr>
              <p:cNvPr id="66" name="Google Shape;66;p1" descr="Picture1.jpg"/>
              <p:cNvPicPr preferRelativeResize="0"/>
              <p:nvPr/>
            </p:nvPicPr>
            <p:blipFill rotWithShape="1">
              <a:blip r:embed="rId3">
                <a:alphaModFix/>
              </a:blip>
              <a:srcRect/>
              <a:stretch/>
            </p:blipFill>
            <p:spPr>
              <a:xfrm>
                <a:off x="0" y="0"/>
                <a:ext cx="12191999" cy="6858000"/>
              </a:xfrm>
              <a:prstGeom prst="rect">
                <a:avLst/>
              </a:prstGeom>
              <a:noFill/>
              <a:ln>
                <a:noFill/>
              </a:ln>
            </p:spPr>
          </p:pic>
          <p:pic>
            <p:nvPicPr>
              <p:cNvPr id="67" name="Google Shape;67;p1" descr="A picture containing text&#10;&#10;Description automatically generated"/>
              <p:cNvPicPr preferRelativeResize="0"/>
              <p:nvPr/>
            </p:nvPicPr>
            <p:blipFill rotWithShape="1">
              <a:blip r:embed="rId4">
                <a:alphaModFix/>
              </a:blip>
              <a:srcRect/>
              <a:stretch/>
            </p:blipFill>
            <p:spPr>
              <a:xfrm>
                <a:off x="4711147" y="152330"/>
                <a:ext cx="2544417" cy="1070184"/>
              </a:xfrm>
              <a:prstGeom prst="rect">
                <a:avLst/>
              </a:prstGeom>
              <a:noFill/>
              <a:ln>
                <a:noFill/>
              </a:ln>
            </p:spPr>
          </p:pic>
        </p:grpSp>
        <p:pic>
          <p:nvPicPr>
            <p:cNvPr id="68" name="Google Shape;68;p1" descr="A picture containing graphical user interface&#10;&#10;Description automatically generated"/>
            <p:cNvPicPr preferRelativeResize="0"/>
            <p:nvPr/>
          </p:nvPicPr>
          <p:blipFill rotWithShape="1">
            <a:blip r:embed="rId5">
              <a:alphaModFix/>
            </a:blip>
            <a:srcRect/>
            <a:stretch/>
          </p:blipFill>
          <p:spPr>
            <a:xfrm>
              <a:off x="8274226" y="178920"/>
              <a:ext cx="2702981" cy="1801987"/>
            </a:xfrm>
            <a:prstGeom prst="rect">
              <a:avLst/>
            </a:prstGeom>
            <a:noFill/>
            <a:ln>
              <a:noFill/>
            </a:ln>
          </p:spPr>
        </p:pic>
      </p:grpSp>
      <p:sp>
        <p:nvSpPr>
          <p:cNvPr id="69" name="Google Shape;69;p1"/>
          <p:cNvSpPr txBox="1"/>
          <p:nvPr/>
        </p:nvSpPr>
        <p:spPr>
          <a:xfrm>
            <a:off x="8108889" y="1982724"/>
            <a:ext cx="3033656" cy="22803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chemeClr val="lt1"/>
              </a:buClr>
              <a:buSzPts val="2400"/>
              <a:buFont typeface="Calibri"/>
              <a:buNone/>
            </a:pPr>
            <a:r>
              <a:rPr lang="en-US" sz="2400" b="0" i="0" u="none" strike="noStrike" cap="none" dirty="0">
                <a:solidFill>
                  <a:schemeClr val="lt1"/>
                </a:solidFill>
                <a:latin typeface="Calibri"/>
                <a:ea typeface="Calibri"/>
                <a:cs typeface="Calibri"/>
                <a:sym typeface="Calibri"/>
              </a:rPr>
              <a:t>GOES-16 &amp; -18 ABI L2+</a:t>
            </a:r>
            <a:endParaRPr dirty="0"/>
          </a:p>
          <a:p>
            <a:pPr marL="0" marR="0" lvl="0" indent="0" algn="ctr" rtl="0">
              <a:lnSpc>
                <a:spcPct val="100000"/>
              </a:lnSpc>
              <a:spcBef>
                <a:spcPts val="0"/>
              </a:spcBef>
              <a:spcAft>
                <a:spcPts val="0"/>
              </a:spcAft>
              <a:buClr>
                <a:srgbClr val="FFFF00"/>
              </a:buClr>
              <a:buSzPts val="2000"/>
              <a:buFont typeface="Calibri"/>
              <a:buNone/>
            </a:pPr>
            <a:r>
              <a:rPr lang="en-US" sz="2000" b="1" i="0" u="none" strike="noStrike" cap="none" dirty="0">
                <a:solidFill>
                  <a:srgbClr val="FFFF00"/>
                </a:solidFill>
                <a:latin typeface="Calibri"/>
                <a:ea typeface="Calibri"/>
                <a:cs typeface="Calibri"/>
                <a:sym typeface="Calibri"/>
              </a:rPr>
              <a:t>Fractional Snow Cover (FSC)</a:t>
            </a:r>
            <a:endParaRPr dirty="0"/>
          </a:p>
          <a:p>
            <a:pPr marL="0" marR="0" lvl="0" indent="0" algn="ctr" rtl="0">
              <a:lnSpc>
                <a:spcPct val="100000"/>
              </a:lnSpc>
              <a:spcBef>
                <a:spcPts val="0"/>
              </a:spcBef>
              <a:spcAft>
                <a:spcPts val="0"/>
              </a:spcAft>
              <a:buClr>
                <a:schemeClr val="lt1"/>
              </a:buClr>
              <a:buSzPts val="600"/>
              <a:buFont typeface="Calibri"/>
              <a:buNone/>
            </a:pPr>
            <a:r>
              <a:rPr lang="en-US" sz="2400" b="0" i="0" u="none" strike="noStrike" cap="none" dirty="0">
                <a:solidFill>
                  <a:schemeClr val="lt1"/>
                </a:solidFill>
                <a:latin typeface="Calibri"/>
                <a:ea typeface="Calibri"/>
                <a:cs typeface="Calibri"/>
                <a:sym typeface="Calibri"/>
              </a:rPr>
              <a:t>Provisional PS-PVR</a:t>
            </a:r>
            <a:endParaRPr dirty="0"/>
          </a:p>
        </p:txBody>
      </p:sp>
      <p:sp>
        <p:nvSpPr>
          <p:cNvPr id="70" name="Google Shape;70;p1"/>
          <p:cNvSpPr txBox="1"/>
          <p:nvPr/>
        </p:nvSpPr>
        <p:spPr>
          <a:xfrm>
            <a:off x="8337389" y="3763733"/>
            <a:ext cx="2805953" cy="3031257"/>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888888"/>
              </a:buClr>
              <a:buSzPts val="500"/>
              <a:buFont typeface="Calibri"/>
              <a:buNone/>
            </a:pPr>
            <a:r>
              <a:rPr lang="en-US" sz="2000" b="0" i="0" u="none" strike="noStrike" cap="none" dirty="0">
                <a:solidFill>
                  <a:srgbClr val="FFFF00"/>
                </a:solidFill>
                <a:latin typeface="Calibri"/>
                <a:ea typeface="Calibri"/>
                <a:cs typeface="Calibri"/>
                <a:sym typeface="Calibri"/>
              </a:rPr>
              <a:t>December </a:t>
            </a:r>
            <a:r>
              <a:rPr lang="en-US" sz="2000" dirty="0">
                <a:solidFill>
                  <a:srgbClr val="FFFF00"/>
                </a:solidFill>
                <a:latin typeface="Calibri"/>
                <a:ea typeface="Calibri"/>
                <a:cs typeface="Calibri"/>
                <a:sym typeface="Calibri"/>
              </a:rPr>
              <a:t>9</a:t>
            </a:r>
            <a:r>
              <a:rPr lang="en-US" sz="2000" b="0" i="0" u="none" strike="noStrike" cap="none" dirty="0">
                <a:solidFill>
                  <a:srgbClr val="FFFF00"/>
                </a:solidFill>
                <a:latin typeface="Calibri"/>
                <a:ea typeface="Calibri"/>
                <a:cs typeface="Calibri"/>
                <a:sym typeface="Calibri"/>
              </a:rPr>
              <a:t>, 2022</a:t>
            </a:r>
            <a:endParaRPr dirty="0"/>
          </a:p>
          <a:p>
            <a:pPr marL="0" marR="0" lvl="0" indent="0" algn="ctr" rtl="0">
              <a:lnSpc>
                <a:spcPct val="100000"/>
              </a:lnSpc>
              <a:spcBef>
                <a:spcPts val="1240"/>
              </a:spcBef>
              <a:spcAft>
                <a:spcPts val="0"/>
              </a:spcAft>
              <a:buClr>
                <a:srgbClr val="888888"/>
              </a:buClr>
              <a:buSzPts val="500"/>
              <a:buFont typeface="Calibri"/>
              <a:buNone/>
            </a:pPr>
            <a:r>
              <a:rPr lang="en-US" sz="2000" b="0" i="0" u="none" strike="noStrike" cap="none" dirty="0">
                <a:solidFill>
                  <a:srgbClr val="FFFF00"/>
                </a:solidFill>
                <a:latin typeface="Calibri"/>
                <a:ea typeface="Calibri"/>
                <a:cs typeface="Calibri"/>
                <a:sym typeface="Calibri"/>
              </a:rPr>
              <a:t>GOES-R AWG</a:t>
            </a:r>
            <a:endParaRPr dirty="0"/>
          </a:p>
          <a:p>
            <a:pPr marL="0" marR="0" lvl="0" indent="0" algn="ctr" rtl="0">
              <a:lnSpc>
                <a:spcPct val="100000"/>
              </a:lnSpc>
              <a:spcBef>
                <a:spcPts val="640"/>
              </a:spcBef>
              <a:spcAft>
                <a:spcPts val="0"/>
              </a:spcAft>
              <a:buClr>
                <a:srgbClr val="888888"/>
              </a:buClr>
              <a:buSzPts val="450"/>
              <a:buFont typeface="Arial"/>
              <a:buNone/>
            </a:pPr>
            <a:endParaRPr sz="1800" b="0" i="0" u="none" strike="noStrike" cap="none" dirty="0">
              <a:solidFill>
                <a:schemeClr val="lt1"/>
              </a:solidFill>
              <a:latin typeface="Calibri"/>
              <a:ea typeface="Calibri"/>
              <a:cs typeface="Calibri"/>
              <a:sym typeface="Calibri"/>
            </a:endParaRPr>
          </a:p>
          <a:p>
            <a:pPr marL="0" marR="0" lvl="0" indent="0" algn="ctr" rtl="0">
              <a:lnSpc>
                <a:spcPct val="100000"/>
              </a:lnSpc>
              <a:spcBef>
                <a:spcPts val="640"/>
              </a:spcBef>
              <a:spcAft>
                <a:spcPts val="0"/>
              </a:spcAft>
              <a:buClr>
                <a:srgbClr val="888888"/>
              </a:buClr>
              <a:buSzPts val="450"/>
              <a:buFont typeface="Calibri"/>
              <a:buNone/>
            </a:pPr>
            <a:r>
              <a:rPr lang="en-US" sz="1800" b="0" i="0" u="none" strike="noStrike" cap="none" dirty="0">
                <a:solidFill>
                  <a:schemeClr val="lt1"/>
                </a:solidFill>
                <a:latin typeface="Calibri"/>
                <a:ea typeface="Calibri"/>
                <a:cs typeface="Calibri"/>
                <a:sym typeface="Calibri"/>
              </a:rPr>
              <a:t>Peter Romanov</a:t>
            </a:r>
            <a:r>
              <a:rPr lang="en-US" sz="1800" b="0" i="0" u="none" strike="noStrike" cap="none" baseline="30000" dirty="0">
                <a:solidFill>
                  <a:schemeClr val="lt1"/>
                </a:solidFill>
                <a:latin typeface="Calibri"/>
                <a:ea typeface="Calibri"/>
                <a:cs typeface="Calibri"/>
                <a:sym typeface="Calibri"/>
              </a:rPr>
              <a:t>1</a:t>
            </a:r>
            <a:r>
              <a:rPr lang="en-US" sz="1800" b="0" i="0" u="none" strike="noStrike" cap="none" dirty="0">
                <a:solidFill>
                  <a:schemeClr val="lt1"/>
                </a:solidFill>
                <a:latin typeface="Calibri"/>
                <a:ea typeface="Calibri"/>
                <a:cs typeface="Calibri"/>
                <a:sym typeface="Calibri"/>
              </a:rPr>
              <a:t>,  </a:t>
            </a:r>
            <a:r>
              <a:rPr lang="en-US" sz="1800" b="0" i="0" u="none" strike="noStrike" cap="none" dirty="0" err="1">
                <a:solidFill>
                  <a:schemeClr val="lt1"/>
                </a:solidFill>
                <a:latin typeface="Calibri"/>
                <a:ea typeface="Calibri"/>
                <a:cs typeface="Calibri"/>
                <a:sym typeface="Calibri"/>
              </a:rPr>
              <a:t>Yinghui</a:t>
            </a:r>
            <a:r>
              <a:rPr lang="en-US" sz="1800" b="0" i="0" u="none" strike="noStrike" cap="none" dirty="0">
                <a:solidFill>
                  <a:schemeClr val="lt1"/>
                </a:solidFill>
                <a:latin typeface="Calibri"/>
                <a:ea typeface="Calibri"/>
                <a:cs typeface="Calibri"/>
                <a:sym typeface="Calibri"/>
              </a:rPr>
              <a:t> Liu</a:t>
            </a:r>
            <a:r>
              <a:rPr lang="en-US" sz="1800" b="0" i="0" u="none" strike="noStrike" cap="none" baseline="30000" dirty="0">
                <a:solidFill>
                  <a:schemeClr val="lt1"/>
                </a:solidFill>
                <a:latin typeface="Calibri"/>
                <a:ea typeface="Calibri"/>
                <a:cs typeface="Calibri"/>
                <a:sym typeface="Calibri"/>
              </a:rPr>
              <a:t>2</a:t>
            </a:r>
            <a:r>
              <a:rPr lang="en-US" sz="1800" dirty="0">
                <a:solidFill>
                  <a:schemeClr val="lt1"/>
                </a:solidFill>
                <a:latin typeface="Calibri"/>
                <a:ea typeface="Calibri"/>
                <a:cs typeface="Calibri"/>
                <a:sym typeface="Calibri"/>
              </a:rPr>
              <a:t>, Jeff Key</a:t>
            </a:r>
            <a:r>
              <a:rPr lang="en-US" sz="1800" baseline="30000" dirty="0">
                <a:solidFill>
                  <a:schemeClr val="lt1"/>
                </a:solidFill>
                <a:latin typeface="Calibri"/>
                <a:ea typeface="Calibri"/>
                <a:cs typeface="Calibri"/>
                <a:sym typeface="Calibri"/>
              </a:rPr>
              <a:t>2</a:t>
            </a:r>
            <a:endParaRPr sz="1800" dirty="0">
              <a:solidFill>
                <a:schemeClr val="lt1"/>
              </a:solidFill>
              <a:latin typeface="Calibri"/>
              <a:ea typeface="Calibri"/>
              <a:cs typeface="Calibri"/>
              <a:sym typeface="Calibri"/>
            </a:endParaRPr>
          </a:p>
          <a:p>
            <a:pPr marL="0" marR="0" lvl="0" indent="0" algn="ctr" rtl="0">
              <a:lnSpc>
                <a:spcPct val="100000"/>
              </a:lnSpc>
              <a:spcBef>
                <a:spcPts val="0"/>
              </a:spcBef>
              <a:spcAft>
                <a:spcPts val="0"/>
              </a:spcAft>
              <a:buClr>
                <a:srgbClr val="888888"/>
              </a:buClr>
              <a:buSzPts val="300"/>
              <a:buFont typeface="Arial"/>
              <a:buNone/>
            </a:pPr>
            <a:endParaRPr sz="1800" dirty="0">
              <a:solidFill>
                <a:schemeClr val="lt1"/>
              </a:solidFill>
              <a:latin typeface="Calibri"/>
              <a:ea typeface="Calibri"/>
              <a:cs typeface="Calibri"/>
              <a:sym typeface="Calibri"/>
            </a:endParaRPr>
          </a:p>
          <a:p>
            <a:pPr marL="0" marR="0" lvl="0" indent="0" algn="ctr" rtl="0">
              <a:lnSpc>
                <a:spcPct val="100000"/>
              </a:lnSpc>
              <a:spcBef>
                <a:spcPts val="0"/>
              </a:spcBef>
              <a:spcAft>
                <a:spcPts val="0"/>
              </a:spcAft>
              <a:buClr>
                <a:srgbClr val="888888"/>
              </a:buClr>
              <a:buSzPts val="450"/>
              <a:buFont typeface="Calibri"/>
              <a:buNone/>
            </a:pPr>
            <a:r>
              <a:rPr lang="en-US" sz="1600" b="0" i="0" u="none" strike="noStrike" cap="none" baseline="30000" dirty="0">
                <a:solidFill>
                  <a:schemeClr val="lt1"/>
                </a:solidFill>
                <a:latin typeface="Calibri"/>
                <a:ea typeface="Calibri"/>
                <a:cs typeface="Calibri"/>
                <a:sym typeface="Calibri"/>
              </a:rPr>
              <a:t>1</a:t>
            </a:r>
            <a:r>
              <a:rPr lang="en-US" sz="1600" b="0" i="0" u="none" strike="noStrike" cap="none" dirty="0">
                <a:solidFill>
                  <a:schemeClr val="lt1"/>
                </a:solidFill>
                <a:latin typeface="Calibri"/>
                <a:ea typeface="Calibri"/>
                <a:cs typeface="Calibri"/>
                <a:sym typeface="Calibri"/>
              </a:rPr>
              <a:t>CREST/CUNY</a:t>
            </a:r>
            <a:endParaRPr sz="1600" b="0" i="0" u="none" strike="noStrike" cap="none" baseline="30000" dirty="0">
              <a:solidFill>
                <a:schemeClr val="lt1"/>
              </a:solidFill>
              <a:latin typeface="Calibri"/>
              <a:ea typeface="Calibri"/>
              <a:cs typeface="Calibri"/>
              <a:sym typeface="Calibri"/>
            </a:endParaRPr>
          </a:p>
          <a:p>
            <a:pPr marL="0" lvl="0" indent="0" algn="ctr" rtl="0">
              <a:spcBef>
                <a:spcPts val="0"/>
              </a:spcBef>
              <a:spcAft>
                <a:spcPts val="0"/>
              </a:spcAft>
              <a:buClr>
                <a:srgbClr val="888888"/>
              </a:buClr>
              <a:buSzPts val="450"/>
              <a:buFont typeface="Calibri"/>
              <a:buNone/>
            </a:pPr>
            <a:r>
              <a:rPr lang="en-US" sz="1600" baseline="30000" dirty="0">
                <a:solidFill>
                  <a:schemeClr val="lt1"/>
                </a:solidFill>
                <a:latin typeface="Calibri"/>
                <a:ea typeface="Calibri"/>
                <a:cs typeface="Calibri"/>
                <a:sym typeface="Calibri"/>
              </a:rPr>
              <a:t>2</a:t>
            </a:r>
            <a:r>
              <a:rPr lang="en-US" sz="1600" dirty="0">
                <a:solidFill>
                  <a:schemeClr val="lt1"/>
                </a:solidFill>
                <a:latin typeface="Calibri"/>
                <a:ea typeface="Calibri"/>
                <a:cs typeface="Calibri"/>
                <a:sym typeface="Calibri"/>
              </a:rPr>
              <a:t>NOAA/NESDIS/STAR</a:t>
            </a:r>
            <a:endParaRPr sz="1600" dirty="0">
              <a:solidFill>
                <a:schemeClr val="lt1"/>
              </a:solidFill>
              <a:latin typeface="Calibri"/>
              <a:ea typeface="Calibri"/>
              <a:cs typeface="Calibri"/>
              <a:sym typeface="Calibri"/>
            </a:endParaRPr>
          </a:p>
          <a:p>
            <a:pPr marL="0" lvl="0" indent="0" algn="ctr" rtl="0">
              <a:spcBef>
                <a:spcPts val="0"/>
              </a:spcBef>
              <a:spcAft>
                <a:spcPts val="0"/>
              </a:spcAft>
              <a:buClr>
                <a:srgbClr val="888888"/>
              </a:buClr>
              <a:buSzPts val="450"/>
              <a:buFont typeface="Calibri"/>
              <a:buNone/>
            </a:pPr>
            <a:endParaRPr sz="1200" dirty="0"/>
          </a:p>
          <a:p>
            <a:pPr marL="0" marR="0" lvl="0" indent="0" algn="ctr" rtl="0">
              <a:lnSpc>
                <a:spcPct val="100000"/>
              </a:lnSpc>
              <a:spcBef>
                <a:spcPts val="0"/>
              </a:spcBef>
              <a:spcAft>
                <a:spcPts val="0"/>
              </a:spcAft>
              <a:buClr>
                <a:srgbClr val="888888"/>
              </a:buClr>
              <a:buSzPts val="450"/>
              <a:buFont typeface="Arial"/>
              <a:buNone/>
            </a:pPr>
            <a:endParaRPr sz="1800" b="0" i="0" u="none" strike="noStrike" cap="none" dirty="0">
              <a:solidFill>
                <a:srgbClr val="00B0F0"/>
              </a:solidFill>
              <a:latin typeface="Calibri"/>
              <a:ea typeface="Calibri"/>
              <a:cs typeface="Calibri"/>
              <a:sym typeface="Calibri"/>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22"/>
        <p:cNvGrpSpPr/>
        <p:nvPr/>
      </p:nvGrpSpPr>
      <p:grpSpPr>
        <a:xfrm>
          <a:off x="0" y="0"/>
          <a:ext cx="0" cy="0"/>
          <a:chOff x="0" y="0"/>
          <a:chExt cx="0" cy="0"/>
        </a:xfrm>
      </p:grpSpPr>
      <p:sp>
        <p:nvSpPr>
          <p:cNvPr id="124" name="Google Shape;124;p10"/>
          <p:cNvSpPr txBox="1">
            <a:spLocks noGrp="1"/>
          </p:cNvSpPr>
          <p:nvPr>
            <p:ph type="title"/>
          </p:nvPr>
        </p:nvSpPr>
        <p:spPr>
          <a:xfrm>
            <a:off x="2209800" y="67279"/>
            <a:ext cx="7772400" cy="11430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n-US" dirty="0"/>
              <a:t>Snow Fraction: Physical Basis </a:t>
            </a:r>
            <a:endParaRPr dirty="0"/>
          </a:p>
        </p:txBody>
      </p:sp>
      <p:sp>
        <p:nvSpPr>
          <p:cNvPr id="5" name="TextBox 4">
            <a:extLst>
              <a:ext uri="{FF2B5EF4-FFF2-40B4-BE49-F238E27FC236}">
                <a16:creationId xmlns:a16="http://schemas.microsoft.com/office/drawing/2014/main" id="{23F61A42-9508-4937-BB04-97635604F8AB}"/>
              </a:ext>
            </a:extLst>
          </p:cNvPr>
          <p:cNvSpPr txBox="1"/>
          <p:nvPr/>
        </p:nvSpPr>
        <p:spPr>
          <a:xfrm>
            <a:off x="309987" y="1569514"/>
            <a:ext cx="6069132" cy="5078313"/>
          </a:xfrm>
          <a:prstGeom prst="rect">
            <a:avLst/>
          </a:prstGeom>
          <a:noFill/>
        </p:spPr>
        <p:txBody>
          <a:bodyPr wrap="square" rtlCol="0">
            <a:spAutoFit/>
          </a:bodyPr>
          <a:lstStyle/>
          <a:p>
            <a:r>
              <a:rPr lang="en-US" sz="1800" dirty="0">
                <a:solidFill>
                  <a:schemeClr val="bg1"/>
                </a:solidFill>
              </a:rPr>
              <a:t>Sub-pixel snow fraction can be determined owing to a strong reflectance difference between snow and other land surface types </a:t>
            </a:r>
          </a:p>
          <a:p>
            <a:endParaRPr lang="en-US" sz="1800" dirty="0">
              <a:solidFill>
                <a:schemeClr val="bg1"/>
              </a:solidFill>
            </a:endParaRPr>
          </a:p>
          <a:p>
            <a:r>
              <a:rPr lang="en-US" sz="1800" dirty="0">
                <a:solidFill>
                  <a:schemeClr val="bg1"/>
                </a:solidFill>
              </a:rPr>
              <a:t>The reflectance difference is the largest in the visible spectral band</a:t>
            </a:r>
          </a:p>
          <a:p>
            <a:endParaRPr lang="en-US" sz="1800" dirty="0">
              <a:solidFill>
                <a:schemeClr val="bg1"/>
              </a:solidFill>
            </a:endParaRPr>
          </a:p>
          <a:p>
            <a:r>
              <a:rPr lang="en-US" sz="1800" dirty="0">
                <a:solidFill>
                  <a:schemeClr val="bg1"/>
                </a:solidFill>
              </a:rPr>
              <a:t>If the reflectance of snow (</a:t>
            </a:r>
            <a:r>
              <a:rPr lang="en-US" sz="1800" dirty="0" err="1">
                <a:solidFill>
                  <a:schemeClr val="bg1"/>
                </a:solidFill>
              </a:rPr>
              <a:t>R</a:t>
            </a:r>
            <a:r>
              <a:rPr lang="en-US" sz="1800" baseline="-25000" dirty="0" err="1">
                <a:solidFill>
                  <a:schemeClr val="bg1"/>
                </a:solidFill>
              </a:rPr>
              <a:t>Snow</a:t>
            </a:r>
            <a:r>
              <a:rPr lang="en-US" sz="1800" dirty="0">
                <a:solidFill>
                  <a:schemeClr val="bg1"/>
                </a:solidFill>
              </a:rPr>
              <a:t>) and of the snow-free land (</a:t>
            </a:r>
            <a:r>
              <a:rPr lang="en-US" sz="1800" dirty="0" err="1">
                <a:solidFill>
                  <a:schemeClr val="bg1"/>
                </a:solidFill>
              </a:rPr>
              <a:t>R</a:t>
            </a:r>
            <a:r>
              <a:rPr lang="en-US" sz="1800" baseline="-25000" dirty="0" err="1">
                <a:solidFill>
                  <a:schemeClr val="bg1"/>
                </a:solidFill>
              </a:rPr>
              <a:t>Land</a:t>
            </a:r>
            <a:r>
              <a:rPr lang="en-US" sz="1800" dirty="0">
                <a:solidFill>
                  <a:schemeClr val="bg1"/>
                </a:solidFill>
              </a:rPr>
              <a:t>) is known, the Snow Fraction can be estimated using a linear mixture approach  </a:t>
            </a:r>
          </a:p>
          <a:p>
            <a:endParaRPr lang="en-US" sz="1800" dirty="0">
              <a:solidFill>
                <a:schemeClr val="bg1"/>
              </a:solidFill>
            </a:endParaRPr>
          </a:p>
          <a:p>
            <a:r>
              <a:rPr lang="en-US" sz="1800" dirty="0">
                <a:solidFill>
                  <a:schemeClr val="bg1"/>
                </a:solidFill>
              </a:rPr>
              <a:t>     </a:t>
            </a:r>
            <a:r>
              <a:rPr lang="en-US" sz="1800" dirty="0" err="1">
                <a:solidFill>
                  <a:schemeClr val="bg1"/>
                </a:solidFill>
              </a:rPr>
              <a:t>SnowFraction</a:t>
            </a:r>
            <a:r>
              <a:rPr lang="en-US" sz="1800" dirty="0">
                <a:solidFill>
                  <a:schemeClr val="bg1"/>
                </a:solidFill>
              </a:rPr>
              <a:t> = (R - </a:t>
            </a:r>
            <a:r>
              <a:rPr lang="en-US" sz="1800" dirty="0" err="1">
                <a:solidFill>
                  <a:schemeClr val="bg1"/>
                </a:solidFill>
              </a:rPr>
              <a:t>R</a:t>
            </a:r>
            <a:r>
              <a:rPr lang="en-US" sz="1800" baseline="-25000" dirty="0" err="1">
                <a:solidFill>
                  <a:schemeClr val="bg1"/>
                </a:solidFill>
              </a:rPr>
              <a:t>Land</a:t>
            </a:r>
            <a:r>
              <a:rPr lang="en-US" sz="1800" dirty="0">
                <a:solidFill>
                  <a:schemeClr val="bg1"/>
                </a:solidFill>
              </a:rPr>
              <a:t>)/(</a:t>
            </a:r>
            <a:r>
              <a:rPr lang="en-US" sz="1800" dirty="0" err="1">
                <a:solidFill>
                  <a:schemeClr val="bg1"/>
                </a:solidFill>
              </a:rPr>
              <a:t>R</a:t>
            </a:r>
            <a:r>
              <a:rPr lang="en-US" sz="1800" baseline="-25000" dirty="0" err="1">
                <a:solidFill>
                  <a:schemeClr val="bg1"/>
                </a:solidFill>
              </a:rPr>
              <a:t>Snow</a:t>
            </a:r>
            <a:r>
              <a:rPr lang="en-US" sz="1800" dirty="0">
                <a:solidFill>
                  <a:schemeClr val="bg1"/>
                </a:solidFill>
              </a:rPr>
              <a:t> – </a:t>
            </a:r>
            <a:r>
              <a:rPr lang="en-US" sz="1800" dirty="0" err="1">
                <a:solidFill>
                  <a:schemeClr val="bg1"/>
                </a:solidFill>
              </a:rPr>
              <a:t>R</a:t>
            </a:r>
            <a:r>
              <a:rPr lang="en-US" sz="1800" baseline="-25000" dirty="0" err="1">
                <a:solidFill>
                  <a:schemeClr val="bg1"/>
                </a:solidFill>
              </a:rPr>
              <a:t>Land</a:t>
            </a:r>
            <a:r>
              <a:rPr lang="en-US" sz="1800" baseline="-25000" dirty="0">
                <a:solidFill>
                  <a:schemeClr val="bg1"/>
                </a:solidFill>
              </a:rPr>
              <a:t> </a:t>
            </a:r>
            <a:r>
              <a:rPr lang="en-US" sz="1800" dirty="0">
                <a:solidFill>
                  <a:schemeClr val="bg1"/>
                </a:solidFill>
              </a:rPr>
              <a:t>)</a:t>
            </a:r>
          </a:p>
          <a:p>
            <a:endParaRPr lang="en-US" sz="1800" dirty="0">
              <a:solidFill>
                <a:schemeClr val="bg1"/>
              </a:solidFill>
            </a:endParaRPr>
          </a:p>
          <a:p>
            <a:r>
              <a:rPr lang="en-US" sz="1800" dirty="0">
                <a:solidFill>
                  <a:schemeClr val="bg1"/>
                </a:solidFill>
              </a:rPr>
              <a:t>The snow and snow-free land reflectance change substantially with the viewing and illumination geometry. Accurate characterization of the angular anisotropy of snow and snow-free land reflectance is critical for accurate snow fraction retrieval</a:t>
            </a:r>
          </a:p>
        </p:txBody>
      </p:sp>
      <p:sp>
        <p:nvSpPr>
          <p:cNvPr id="8" name="Google Shape;198;p13">
            <a:extLst>
              <a:ext uri="{FF2B5EF4-FFF2-40B4-BE49-F238E27FC236}">
                <a16:creationId xmlns:a16="http://schemas.microsoft.com/office/drawing/2014/main" id="{1A01F2A3-91E8-428C-A5DD-1E35C51C54E3}"/>
              </a:ext>
            </a:extLst>
          </p:cNvPr>
          <p:cNvSpPr txBox="1">
            <a:spLocks noGrp="1"/>
          </p:cNvSpPr>
          <p:nvPr>
            <p:ph type="sldNum" idx="12"/>
          </p:nvPr>
        </p:nvSpPr>
        <p:spPr>
          <a:xfrm>
            <a:off x="11004885" y="6356353"/>
            <a:ext cx="909055"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Clr>
                <a:schemeClr val="lt1"/>
              </a:buClr>
              <a:buSzPts val="1200"/>
              <a:buFont typeface="Arial"/>
              <a:buNone/>
            </a:pPr>
            <a:fld id="{00000000-1234-1234-1234-123412341234}" type="slidenum">
              <a:rPr lang="en-US"/>
              <a:t>10</a:t>
            </a:fld>
            <a:endParaRPr dirty="0"/>
          </a:p>
        </p:txBody>
      </p:sp>
      <p:pic>
        <p:nvPicPr>
          <p:cNvPr id="20" name="Picture 19">
            <a:extLst>
              <a:ext uri="{FF2B5EF4-FFF2-40B4-BE49-F238E27FC236}">
                <a16:creationId xmlns:a16="http://schemas.microsoft.com/office/drawing/2014/main" id="{31EB4C59-EAFC-4847-853F-1AE137E50050}"/>
              </a:ext>
            </a:extLst>
          </p:cNvPr>
          <p:cNvPicPr>
            <a:picLocks noChangeAspect="1"/>
          </p:cNvPicPr>
          <p:nvPr/>
        </p:nvPicPr>
        <p:blipFill>
          <a:blip r:embed="rId3"/>
          <a:stretch>
            <a:fillRect/>
          </a:stretch>
        </p:blipFill>
        <p:spPr>
          <a:xfrm>
            <a:off x="6784870" y="4111724"/>
            <a:ext cx="4426832" cy="2289741"/>
          </a:xfrm>
          <a:prstGeom prst="rect">
            <a:avLst/>
          </a:prstGeom>
        </p:spPr>
      </p:pic>
      <p:pic>
        <p:nvPicPr>
          <p:cNvPr id="18" name="Picture 17">
            <a:extLst>
              <a:ext uri="{FF2B5EF4-FFF2-40B4-BE49-F238E27FC236}">
                <a16:creationId xmlns:a16="http://schemas.microsoft.com/office/drawing/2014/main" id="{F6CAC0BF-FCFB-4ADD-B744-711F76B431D8}"/>
              </a:ext>
            </a:extLst>
          </p:cNvPr>
          <p:cNvPicPr>
            <a:picLocks noChangeAspect="1"/>
          </p:cNvPicPr>
          <p:nvPr/>
        </p:nvPicPr>
        <p:blipFill>
          <a:blip r:embed="rId4"/>
          <a:stretch>
            <a:fillRect/>
          </a:stretch>
        </p:blipFill>
        <p:spPr>
          <a:xfrm>
            <a:off x="6721527" y="1468546"/>
            <a:ext cx="4490175" cy="2494043"/>
          </a:xfrm>
          <a:prstGeom prst="rect">
            <a:avLst/>
          </a:prstGeom>
        </p:spPr>
      </p:pic>
      <p:sp>
        <p:nvSpPr>
          <p:cNvPr id="19" name="Rectangle 18">
            <a:extLst>
              <a:ext uri="{FF2B5EF4-FFF2-40B4-BE49-F238E27FC236}">
                <a16:creationId xmlns:a16="http://schemas.microsoft.com/office/drawing/2014/main" id="{4DDF2FB7-762A-4DFE-BD93-EE12E53BFD38}"/>
              </a:ext>
            </a:extLst>
          </p:cNvPr>
          <p:cNvSpPr/>
          <p:nvPr/>
        </p:nvSpPr>
        <p:spPr>
          <a:xfrm>
            <a:off x="7259736" y="6427349"/>
            <a:ext cx="3400290" cy="307777"/>
          </a:xfrm>
          <a:prstGeom prst="rect">
            <a:avLst/>
          </a:prstGeom>
        </p:spPr>
        <p:txBody>
          <a:bodyPr wrap="none">
            <a:spAutoFit/>
          </a:bodyPr>
          <a:lstStyle/>
          <a:p>
            <a:r>
              <a:rPr lang="en-US" dirty="0">
                <a:solidFill>
                  <a:schemeClr val="bg1"/>
                </a:solidFill>
              </a:rPr>
              <a:t>BRF: Bidirectional Reflectance Function </a:t>
            </a:r>
            <a:endParaRPr lang="en-US" dirty="0"/>
          </a:p>
        </p:txBody>
      </p:sp>
    </p:spTree>
    <p:extLst>
      <p:ext uri="{BB962C8B-B14F-4D97-AF65-F5344CB8AC3E}">
        <p14:creationId xmlns:p14="http://schemas.microsoft.com/office/powerpoint/2010/main" val="25696729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97"/>
        <p:cNvGrpSpPr/>
        <p:nvPr/>
      </p:nvGrpSpPr>
      <p:grpSpPr>
        <a:xfrm>
          <a:off x="0" y="0"/>
          <a:ext cx="0" cy="0"/>
          <a:chOff x="0" y="0"/>
          <a:chExt cx="0" cy="0"/>
        </a:xfrm>
      </p:grpSpPr>
      <p:sp>
        <p:nvSpPr>
          <p:cNvPr id="198" name="Google Shape;198;p13"/>
          <p:cNvSpPr txBox="1">
            <a:spLocks noGrp="1"/>
          </p:cNvSpPr>
          <p:nvPr>
            <p:ph type="sldNum" idx="12"/>
          </p:nvPr>
        </p:nvSpPr>
        <p:spPr>
          <a:xfrm>
            <a:off x="11004885" y="6356353"/>
            <a:ext cx="909055"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Clr>
                <a:schemeClr val="lt1"/>
              </a:buClr>
              <a:buSzPts val="1200"/>
              <a:buFont typeface="Arial"/>
              <a:buNone/>
            </a:pPr>
            <a:fld id="{00000000-1234-1234-1234-123412341234}" type="slidenum">
              <a:rPr lang="en-US"/>
              <a:t>11</a:t>
            </a:fld>
            <a:endParaRPr/>
          </a:p>
        </p:txBody>
      </p:sp>
      <p:sp>
        <p:nvSpPr>
          <p:cNvPr id="199" name="Google Shape;199;p13"/>
          <p:cNvSpPr txBox="1">
            <a:spLocks noGrp="1"/>
          </p:cNvSpPr>
          <p:nvPr>
            <p:ph type="title" idx="4294967295"/>
          </p:nvPr>
        </p:nvSpPr>
        <p:spPr>
          <a:xfrm>
            <a:off x="1812760" y="128337"/>
            <a:ext cx="8545095" cy="968626"/>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None/>
            </a:pPr>
            <a:r>
              <a:rPr lang="en-US" dirty="0"/>
              <a:t>Enterprise Snow Algorithm</a:t>
            </a:r>
            <a:endParaRPr dirty="0"/>
          </a:p>
        </p:txBody>
      </p:sp>
      <p:sp>
        <p:nvSpPr>
          <p:cNvPr id="63" name="Google Shape;612;gefc1fdaf91_0_86">
            <a:extLst>
              <a:ext uri="{FF2B5EF4-FFF2-40B4-BE49-F238E27FC236}">
                <a16:creationId xmlns:a16="http://schemas.microsoft.com/office/drawing/2014/main" id="{664F7DAE-FB89-4B23-B4F4-E180E3782488}"/>
              </a:ext>
            </a:extLst>
          </p:cNvPr>
          <p:cNvSpPr txBox="1">
            <a:spLocks/>
          </p:cNvSpPr>
          <p:nvPr/>
        </p:nvSpPr>
        <p:spPr>
          <a:xfrm>
            <a:off x="572242" y="1339831"/>
            <a:ext cx="10824300" cy="1137945"/>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285750" indent="-285750">
              <a:lnSpc>
                <a:spcPct val="90000"/>
              </a:lnSpc>
              <a:buClr>
                <a:schemeClr val="lt1"/>
              </a:buClr>
              <a:buSzPts val="2400"/>
              <a:buFont typeface="Arial" panose="020B0604020202020204" pitchFamily="34" charset="0"/>
              <a:buChar char="•"/>
            </a:pPr>
            <a:r>
              <a:rPr lang="en-US" sz="1800" dirty="0">
                <a:solidFill>
                  <a:schemeClr val="lt1"/>
                </a:solidFill>
              </a:rPr>
              <a:t>Two steps: Snow identification and snow fraction retrieval</a:t>
            </a:r>
            <a:endParaRPr lang="en-US" sz="1100" dirty="0"/>
          </a:p>
          <a:p>
            <a:pPr marL="285750" indent="-285750">
              <a:lnSpc>
                <a:spcPct val="90000"/>
              </a:lnSpc>
              <a:spcBef>
                <a:spcPts val="1000"/>
              </a:spcBef>
              <a:buClr>
                <a:schemeClr val="lt1"/>
              </a:buClr>
              <a:buSzPts val="2400"/>
              <a:buFont typeface="Arial" panose="020B0604020202020204" pitchFamily="34" charset="0"/>
              <a:buChar char="•"/>
            </a:pPr>
            <a:r>
              <a:rPr lang="en-US" sz="1800" dirty="0">
                <a:solidFill>
                  <a:schemeClr val="lt1"/>
                </a:solidFill>
              </a:rPr>
              <a:t>Both algorithms are applied during daytime (</a:t>
            </a:r>
            <a:r>
              <a:rPr lang="en-US" sz="1800" dirty="0" err="1">
                <a:solidFill>
                  <a:schemeClr val="lt1"/>
                </a:solidFill>
              </a:rPr>
              <a:t>SolZA</a:t>
            </a:r>
            <a:r>
              <a:rPr lang="en-US" sz="1800" dirty="0">
                <a:solidFill>
                  <a:schemeClr val="lt1"/>
                </a:solidFill>
              </a:rPr>
              <a:t> &lt; 80</a:t>
            </a:r>
            <a:r>
              <a:rPr lang="en-US" sz="1800" baseline="30000" dirty="0">
                <a:solidFill>
                  <a:schemeClr val="lt1"/>
                </a:solidFill>
              </a:rPr>
              <a:t>0</a:t>
            </a:r>
            <a:r>
              <a:rPr lang="en-US" sz="1800" dirty="0">
                <a:solidFill>
                  <a:schemeClr val="lt1"/>
                </a:solidFill>
              </a:rPr>
              <a:t>) to clear sky pixels over land </a:t>
            </a:r>
            <a:endParaRPr lang="en-US" sz="1100" dirty="0"/>
          </a:p>
          <a:p>
            <a:pPr marL="285750" indent="-285750">
              <a:lnSpc>
                <a:spcPct val="90000"/>
              </a:lnSpc>
              <a:spcBef>
                <a:spcPts val="1000"/>
              </a:spcBef>
              <a:buClr>
                <a:schemeClr val="lt1"/>
              </a:buClr>
              <a:buSzPts val="2400"/>
              <a:buFont typeface="Arial" panose="020B0604020202020204" pitchFamily="34" charset="0"/>
              <a:buChar char="•"/>
            </a:pPr>
            <a:r>
              <a:rPr lang="en-US" sz="1800" dirty="0">
                <a:solidFill>
                  <a:schemeClr val="lt1"/>
                </a:solidFill>
              </a:rPr>
              <a:t>Derived products: Binary Snow Map and Snow Fraction</a:t>
            </a:r>
            <a:endParaRPr lang="en-US" sz="1100" dirty="0">
              <a:solidFill>
                <a:schemeClr val="lt1"/>
              </a:solidFill>
            </a:endParaRPr>
          </a:p>
          <a:p>
            <a:pPr marL="457200" lvl="1">
              <a:lnSpc>
                <a:spcPct val="90000"/>
              </a:lnSpc>
              <a:spcBef>
                <a:spcPts val="500"/>
              </a:spcBef>
              <a:buClr>
                <a:schemeClr val="dk1"/>
              </a:buClr>
              <a:buSzPts val="2400"/>
            </a:pPr>
            <a:endParaRPr lang="en-US" sz="1100" dirty="0">
              <a:solidFill>
                <a:schemeClr val="lt1"/>
              </a:solidFill>
            </a:endParaRPr>
          </a:p>
        </p:txBody>
      </p:sp>
      <p:grpSp>
        <p:nvGrpSpPr>
          <p:cNvPr id="2" name="Group 1">
            <a:extLst>
              <a:ext uri="{FF2B5EF4-FFF2-40B4-BE49-F238E27FC236}">
                <a16:creationId xmlns:a16="http://schemas.microsoft.com/office/drawing/2014/main" id="{D6B4CE40-9DCF-4F90-A4CE-4062D27287D6}"/>
              </a:ext>
            </a:extLst>
          </p:cNvPr>
          <p:cNvGrpSpPr/>
          <p:nvPr/>
        </p:nvGrpSpPr>
        <p:grpSpPr>
          <a:xfrm>
            <a:off x="1188328" y="2608059"/>
            <a:ext cx="8556716" cy="4162981"/>
            <a:chOff x="1188328" y="2608059"/>
            <a:chExt cx="8556716" cy="4162981"/>
          </a:xfrm>
        </p:grpSpPr>
        <p:grpSp>
          <p:nvGrpSpPr>
            <p:cNvPr id="38" name="Google Shape;586;gefc1fdaf91_0_86">
              <a:extLst>
                <a:ext uri="{FF2B5EF4-FFF2-40B4-BE49-F238E27FC236}">
                  <a16:creationId xmlns:a16="http://schemas.microsoft.com/office/drawing/2014/main" id="{A8C1378A-4E8C-4CEB-B8DA-5C0ABA3AEAD8}"/>
                </a:ext>
              </a:extLst>
            </p:cNvPr>
            <p:cNvGrpSpPr/>
            <p:nvPr/>
          </p:nvGrpSpPr>
          <p:grpSpPr>
            <a:xfrm>
              <a:off x="1188328" y="2608059"/>
              <a:ext cx="8556716" cy="4162981"/>
              <a:chOff x="1852791" y="1656440"/>
              <a:chExt cx="8556716" cy="4162981"/>
            </a:xfrm>
          </p:grpSpPr>
          <p:grpSp>
            <p:nvGrpSpPr>
              <p:cNvPr id="39" name="Google Shape;587;gefc1fdaf91_0_86">
                <a:extLst>
                  <a:ext uri="{FF2B5EF4-FFF2-40B4-BE49-F238E27FC236}">
                    <a16:creationId xmlns:a16="http://schemas.microsoft.com/office/drawing/2014/main" id="{085343BD-1FF4-4F1F-89D3-8E6BB8043E1D}"/>
                  </a:ext>
                </a:extLst>
              </p:cNvPr>
              <p:cNvGrpSpPr/>
              <p:nvPr/>
            </p:nvGrpSpPr>
            <p:grpSpPr>
              <a:xfrm>
                <a:off x="1852791" y="1656440"/>
                <a:ext cx="8556716" cy="4162981"/>
                <a:chOff x="-97079" y="288532"/>
                <a:chExt cx="11339405" cy="5698812"/>
              </a:xfrm>
            </p:grpSpPr>
            <p:sp>
              <p:nvSpPr>
                <p:cNvPr id="41" name="Google Shape;588;gefc1fdaf91_0_86">
                  <a:extLst>
                    <a:ext uri="{FF2B5EF4-FFF2-40B4-BE49-F238E27FC236}">
                      <a16:creationId xmlns:a16="http://schemas.microsoft.com/office/drawing/2014/main" id="{D26B9080-F0D5-4A9A-9185-C75BCC2DAFC9}"/>
                    </a:ext>
                  </a:extLst>
                </p:cNvPr>
                <p:cNvSpPr/>
                <p:nvPr/>
              </p:nvSpPr>
              <p:spPr>
                <a:xfrm>
                  <a:off x="-97079" y="3518044"/>
                  <a:ext cx="3171860" cy="1693476"/>
                </a:xfrm>
                <a:prstGeom prst="rect">
                  <a:avLst/>
                </a:prstGeom>
                <a:solidFill>
                  <a:schemeClr val="lt1"/>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400" b="0" i="0" u="none" strike="noStrike" cap="none">
                    <a:solidFill>
                      <a:schemeClr val="lt1"/>
                    </a:solidFill>
                    <a:latin typeface="Calibri"/>
                    <a:ea typeface="Calibri"/>
                    <a:cs typeface="Calibri"/>
                    <a:sym typeface="Calibri"/>
                  </a:endParaRPr>
                </a:p>
              </p:txBody>
            </p:sp>
            <p:sp>
              <p:nvSpPr>
                <p:cNvPr id="42" name="Google Shape;589;gefc1fdaf91_0_86">
                  <a:extLst>
                    <a:ext uri="{FF2B5EF4-FFF2-40B4-BE49-F238E27FC236}">
                      <a16:creationId xmlns:a16="http://schemas.microsoft.com/office/drawing/2014/main" id="{A0717064-B445-48A5-9A9C-64B1394406D7}"/>
                    </a:ext>
                  </a:extLst>
                </p:cNvPr>
                <p:cNvSpPr txBox="1"/>
                <p:nvPr/>
              </p:nvSpPr>
              <p:spPr>
                <a:xfrm>
                  <a:off x="44917" y="3578290"/>
                  <a:ext cx="2887869" cy="172737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000" b="0" i="0" u="none" strike="noStrike" cap="none" dirty="0">
                      <a:solidFill>
                        <a:schemeClr val="dk1"/>
                      </a:solidFill>
                      <a:latin typeface="Calibri"/>
                      <a:ea typeface="Calibri"/>
                      <a:cs typeface="Calibri"/>
                      <a:sym typeface="Calibri"/>
                    </a:rPr>
                    <a:t>Satellite Data</a:t>
                  </a:r>
                </a:p>
                <a:p>
                  <a:pPr marL="0" marR="0" lvl="0" indent="0" rtl="0">
                    <a:spcBef>
                      <a:spcPts val="0"/>
                    </a:spcBef>
                    <a:spcAft>
                      <a:spcPts val="0"/>
                    </a:spcAft>
                    <a:buNone/>
                  </a:pPr>
                  <a:r>
                    <a:rPr lang="en-US" dirty="0">
                      <a:solidFill>
                        <a:schemeClr val="dk1"/>
                      </a:solidFill>
                      <a:latin typeface="Calibri"/>
                      <a:cs typeface="Calibri"/>
                      <a:sym typeface="Calibri"/>
                    </a:rPr>
                    <a:t>   - Reflectance</a:t>
                  </a:r>
                </a:p>
                <a:p>
                  <a:pPr marR="0" lvl="0" rtl="0">
                    <a:spcBef>
                      <a:spcPts val="0"/>
                    </a:spcBef>
                    <a:spcAft>
                      <a:spcPts val="0"/>
                    </a:spcAft>
                  </a:pPr>
                  <a:r>
                    <a:rPr lang="en-US" dirty="0">
                      <a:solidFill>
                        <a:schemeClr val="dk1"/>
                      </a:solidFill>
                      <a:latin typeface="Calibri"/>
                      <a:cs typeface="Calibri"/>
                      <a:sym typeface="Calibri"/>
                    </a:rPr>
                    <a:t>   - Brightness Temperature</a:t>
                  </a:r>
                </a:p>
                <a:p>
                  <a:pPr marR="0" lvl="0" rtl="0">
                    <a:spcBef>
                      <a:spcPts val="0"/>
                    </a:spcBef>
                    <a:spcAft>
                      <a:spcPts val="0"/>
                    </a:spcAft>
                  </a:pPr>
                  <a:r>
                    <a:rPr lang="en-US" dirty="0">
                      <a:solidFill>
                        <a:schemeClr val="dk1"/>
                      </a:solidFill>
                      <a:latin typeface="Calibri"/>
                      <a:cs typeface="Calibri"/>
                      <a:sym typeface="Calibri"/>
                    </a:rPr>
                    <a:t>   - Observation Angles</a:t>
                  </a:r>
                </a:p>
                <a:p>
                  <a:pPr marR="0" lvl="0" rtl="0">
                    <a:spcBef>
                      <a:spcPts val="0"/>
                    </a:spcBef>
                    <a:spcAft>
                      <a:spcPts val="0"/>
                    </a:spcAft>
                  </a:pPr>
                  <a:r>
                    <a:rPr lang="en-US" dirty="0">
                      <a:solidFill>
                        <a:schemeClr val="dk1"/>
                      </a:solidFill>
                      <a:latin typeface="Calibri"/>
                      <a:cs typeface="Calibri"/>
                      <a:sym typeface="Calibri"/>
                    </a:rPr>
                    <a:t>   - Cloud mask</a:t>
                  </a:r>
                  <a:endParaRPr dirty="0"/>
                </a:p>
              </p:txBody>
            </p:sp>
            <p:cxnSp>
              <p:nvCxnSpPr>
                <p:cNvPr id="43" name="Google Shape;590;gefc1fdaf91_0_86">
                  <a:extLst>
                    <a:ext uri="{FF2B5EF4-FFF2-40B4-BE49-F238E27FC236}">
                      <a16:creationId xmlns:a16="http://schemas.microsoft.com/office/drawing/2014/main" id="{083D88E7-3242-4AC0-AD44-FB30BBE06BD2}"/>
                    </a:ext>
                  </a:extLst>
                </p:cNvPr>
                <p:cNvCxnSpPr/>
                <p:nvPr/>
              </p:nvCxnSpPr>
              <p:spPr>
                <a:xfrm>
                  <a:off x="3246120" y="3901054"/>
                  <a:ext cx="885900" cy="0"/>
                </a:xfrm>
                <a:prstGeom prst="straightConnector1">
                  <a:avLst/>
                </a:prstGeom>
                <a:noFill/>
                <a:ln w="12700" cap="flat" cmpd="sng">
                  <a:solidFill>
                    <a:schemeClr val="lt1"/>
                  </a:solidFill>
                  <a:prstDash val="solid"/>
                  <a:miter lim="800000"/>
                  <a:headEnd type="none" w="sm" len="sm"/>
                  <a:tailEnd type="stealth" w="lg" len="lg"/>
                </a:ln>
              </p:spPr>
            </p:cxnSp>
            <p:sp>
              <p:nvSpPr>
                <p:cNvPr id="44" name="Google Shape;591;gefc1fdaf91_0_86">
                  <a:extLst>
                    <a:ext uri="{FF2B5EF4-FFF2-40B4-BE49-F238E27FC236}">
                      <a16:creationId xmlns:a16="http://schemas.microsoft.com/office/drawing/2014/main" id="{C6C8E100-00A9-4749-AF35-6A82835E9BCF}"/>
                    </a:ext>
                  </a:extLst>
                </p:cNvPr>
                <p:cNvSpPr/>
                <p:nvPr/>
              </p:nvSpPr>
              <p:spPr>
                <a:xfrm>
                  <a:off x="4223385" y="3470151"/>
                  <a:ext cx="2697600" cy="861900"/>
                </a:xfrm>
                <a:prstGeom prst="rect">
                  <a:avLst/>
                </a:prstGeom>
                <a:solidFill>
                  <a:srgbClr val="FEE599"/>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400" b="0" i="0" u="none" strike="noStrike" cap="none">
                    <a:solidFill>
                      <a:schemeClr val="lt1"/>
                    </a:solidFill>
                    <a:latin typeface="Calibri"/>
                    <a:ea typeface="Calibri"/>
                    <a:cs typeface="Calibri"/>
                    <a:sym typeface="Calibri"/>
                  </a:endParaRPr>
                </a:p>
              </p:txBody>
            </p:sp>
            <p:sp>
              <p:nvSpPr>
                <p:cNvPr id="45" name="Google Shape;592;gefc1fdaf91_0_86">
                  <a:extLst>
                    <a:ext uri="{FF2B5EF4-FFF2-40B4-BE49-F238E27FC236}">
                      <a16:creationId xmlns:a16="http://schemas.microsoft.com/office/drawing/2014/main" id="{F6814077-A486-45EC-95B1-7EC1984BA275}"/>
                    </a:ext>
                  </a:extLst>
                </p:cNvPr>
                <p:cNvSpPr txBox="1"/>
                <p:nvPr/>
              </p:nvSpPr>
              <p:spPr>
                <a:xfrm>
                  <a:off x="4400550" y="3424001"/>
                  <a:ext cx="2343300" cy="96930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000" b="0" i="0" u="none" strike="noStrike" cap="none">
                      <a:solidFill>
                        <a:schemeClr val="dk1"/>
                      </a:solidFill>
                      <a:latin typeface="Calibri"/>
                      <a:ea typeface="Calibri"/>
                      <a:cs typeface="Calibri"/>
                      <a:sym typeface="Calibri"/>
                    </a:rPr>
                    <a:t>Snow Identification</a:t>
                  </a:r>
                  <a:endParaRPr/>
                </a:p>
              </p:txBody>
            </p:sp>
            <p:cxnSp>
              <p:nvCxnSpPr>
                <p:cNvPr id="46" name="Google Shape;593;gefc1fdaf91_0_86">
                  <a:extLst>
                    <a:ext uri="{FF2B5EF4-FFF2-40B4-BE49-F238E27FC236}">
                      <a16:creationId xmlns:a16="http://schemas.microsoft.com/office/drawing/2014/main" id="{7CAFD292-8E24-426E-B22B-C13FD1ECFC34}"/>
                    </a:ext>
                  </a:extLst>
                </p:cNvPr>
                <p:cNvCxnSpPr/>
                <p:nvPr/>
              </p:nvCxnSpPr>
              <p:spPr>
                <a:xfrm>
                  <a:off x="7078980" y="3901054"/>
                  <a:ext cx="885900" cy="0"/>
                </a:xfrm>
                <a:prstGeom prst="straightConnector1">
                  <a:avLst/>
                </a:prstGeom>
                <a:noFill/>
                <a:ln w="12700" cap="flat" cmpd="sng">
                  <a:solidFill>
                    <a:schemeClr val="lt1"/>
                  </a:solidFill>
                  <a:prstDash val="solid"/>
                  <a:miter lim="800000"/>
                  <a:headEnd type="none" w="sm" len="sm"/>
                  <a:tailEnd type="stealth" w="lg" len="lg"/>
                </a:ln>
              </p:spPr>
            </p:cxnSp>
            <p:sp>
              <p:nvSpPr>
                <p:cNvPr id="47" name="Google Shape;594;gefc1fdaf91_0_86">
                  <a:extLst>
                    <a:ext uri="{FF2B5EF4-FFF2-40B4-BE49-F238E27FC236}">
                      <a16:creationId xmlns:a16="http://schemas.microsoft.com/office/drawing/2014/main" id="{067A2C00-A268-4B59-8822-F3710891051C}"/>
                    </a:ext>
                  </a:extLst>
                </p:cNvPr>
                <p:cNvSpPr/>
                <p:nvPr/>
              </p:nvSpPr>
              <p:spPr>
                <a:xfrm>
                  <a:off x="8122920" y="3470151"/>
                  <a:ext cx="2697600" cy="861900"/>
                </a:xfrm>
                <a:prstGeom prst="rect">
                  <a:avLst/>
                </a:prstGeom>
                <a:solidFill>
                  <a:srgbClr val="FEE599"/>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400" b="0" i="0" u="none" strike="noStrike" cap="none">
                    <a:solidFill>
                      <a:schemeClr val="lt1"/>
                    </a:solidFill>
                    <a:latin typeface="Calibri"/>
                    <a:ea typeface="Calibri"/>
                    <a:cs typeface="Calibri"/>
                    <a:sym typeface="Calibri"/>
                  </a:endParaRPr>
                </a:p>
              </p:txBody>
            </p:sp>
            <p:sp>
              <p:nvSpPr>
                <p:cNvPr id="48" name="Google Shape;595;gefc1fdaf91_0_86">
                  <a:extLst>
                    <a:ext uri="{FF2B5EF4-FFF2-40B4-BE49-F238E27FC236}">
                      <a16:creationId xmlns:a16="http://schemas.microsoft.com/office/drawing/2014/main" id="{10EE8B16-20D0-4A17-A3EB-C1A11FCB79C6}"/>
                    </a:ext>
                  </a:extLst>
                </p:cNvPr>
                <p:cNvSpPr txBox="1"/>
                <p:nvPr/>
              </p:nvSpPr>
              <p:spPr>
                <a:xfrm>
                  <a:off x="8300084" y="3424001"/>
                  <a:ext cx="2343300" cy="96930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000" b="0" i="0" u="none" strike="noStrike" cap="none">
                      <a:solidFill>
                        <a:schemeClr val="dk1"/>
                      </a:solidFill>
                      <a:latin typeface="Calibri"/>
                      <a:ea typeface="Calibri"/>
                      <a:cs typeface="Calibri"/>
                      <a:sym typeface="Calibri"/>
                    </a:rPr>
                    <a:t>Snow Fraction Retrieval</a:t>
                  </a:r>
                  <a:endParaRPr/>
                </a:p>
              </p:txBody>
            </p:sp>
            <p:cxnSp>
              <p:nvCxnSpPr>
                <p:cNvPr id="49" name="Google Shape;596;gefc1fdaf91_0_86">
                  <a:extLst>
                    <a:ext uri="{FF2B5EF4-FFF2-40B4-BE49-F238E27FC236}">
                      <a16:creationId xmlns:a16="http://schemas.microsoft.com/office/drawing/2014/main" id="{258D76D2-59A2-40F6-A85D-21BA0BA7FC77}"/>
                    </a:ext>
                  </a:extLst>
                </p:cNvPr>
                <p:cNvCxnSpPr>
                  <a:stCxn id="45" idx="2"/>
                </p:cNvCxnSpPr>
                <p:nvPr/>
              </p:nvCxnSpPr>
              <p:spPr>
                <a:xfrm>
                  <a:off x="5572200" y="4393301"/>
                  <a:ext cx="0" cy="614700"/>
                </a:xfrm>
                <a:prstGeom prst="straightConnector1">
                  <a:avLst/>
                </a:prstGeom>
                <a:noFill/>
                <a:ln w="12700" cap="flat" cmpd="sng">
                  <a:solidFill>
                    <a:schemeClr val="lt1"/>
                  </a:solidFill>
                  <a:prstDash val="solid"/>
                  <a:miter lim="800000"/>
                  <a:headEnd type="none" w="sm" len="sm"/>
                  <a:tailEnd type="stealth" w="lg" len="lg"/>
                </a:ln>
              </p:spPr>
            </p:cxnSp>
            <p:sp>
              <p:nvSpPr>
                <p:cNvPr id="50" name="Google Shape;597;gefc1fdaf91_0_86">
                  <a:extLst>
                    <a:ext uri="{FF2B5EF4-FFF2-40B4-BE49-F238E27FC236}">
                      <a16:creationId xmlns:a16="http://schemas.microsoft.com/office/drawing/2014/main" id="{12C40D14-94E5-4547-BDD7-03543A5380A3}"/>
                    </a:ext>
                  </a:extLst>
                </p:cNvPr>
                <p:cNvSpPr/>
                <p:nvPr/>
              </p:nvSpPr>
              <p:spPr>
                <a:xfrm>
                  <a:off x="4224338" y="5053692"/>
                  <a:ext cx="2697600" cy="861900"/>
                </a:xfrm>
                <a:prstGeom prst="rect">
                  <a:avLst/>
                </a:prstGeom>
                <a:solidFill>
                  <a:schemeClr val="lt1"/>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400" b="0" i="0" u="none" strike="noStrike" cap="none">
                    <a:solidFill>
                      <a:schemeClr val="lt1"/>
                    </a:solidFill>
                    <a:latin typeface="Calibri"/>
                    <a:ea typeface="Calibri"/>
                    <a:cs typeface="Calibri"/>
                    <a:sym typeface="Calibri"/>
                  </a:endParaRPr>
                </a:p>
              </p:txBody>
            </p:sp>
            <p:sp>
              <p:nvSpPr>
                <p:cNvPr id="51" name="Google Shape;598;gefc1fdaf91_0_86">
                  <a:extLst>
                    <a:ext uri="{FF2B5EF4-FFF2-40B4-BE49-F238E27FC236}">
                      <a16:creationId xmlns:a16="http://schemas.microsoft.com/office/drawing/2014/main" id="{C4CC4E86-C208-4CA7-8E20-0BADD3A70C72}"/>
                    </a:ext>
                  </a:extLst>
                </p:cNvPr>
                <p:cNvSpPr txBox="1"/>
                <p:nvPr/>
              </p:nvSpPr>
              <p:spPr>
                <a:xfrm>
                  <a:off x="4401503" y="5007542"/>
                  <a:ext cx="2343300" cy="96930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000" b="0" i="0" u="none" strike="noStrike" cap="none">
                      <a:solidFill>
                        <a:schemeClr val="dk1"/>
                      </a:solidFill>
                      <a:latin typeface="Calibri"/>
                      <a:ea typeface="Calibri"/>
                      <a:cs typeface="Calibri"/>
                      <a:sym typeface="Calibri"/>
                    </a:rPr>
                    <a:t>Binary Snow Map</a:t>
                  </a:r>
                  <a:endParaRPr/>
                </a:p>
              </p:txBody>
            </p:sp>
            <p:cxnSp>
              <p:nvCxnSpPr>
                <p:cNvPr id="52" name="Google Shape;599;gefc1fdaf91_0_86">
                  <a:extLst>
                    <a:ext uri="{FF2B5EF4-FFF2-40B4-BE49-F238E27FC236}">
                      <a16:creationId xmlns:a16="http://schemas.microsoft.com/office/drawing/2014/main" id="{1BF97B50-E37C-4859-BBFD-E71B034B53EC}"/>
                    </a:ext>
                  </a:extLst>
                </p:cNvPr>
                <p:cNvCxnSpPr/>
                <p:nvPr/>
              </p:nvCxnSpPr>
              <p:spPr>
                <a:xfrm>
                  <a:off x="9470707" y="4388610"/>
                  <a:ext cx="0" cy="605400"/>
                </a:xfrm>
                <a:prstGeom prst="straightConnector1">
                  <a:avLst/>
                </a:prstGeom>
                <a:noFill/>
                <a:ln w="12700" cap="flat" cmpd="sng">
                  <a:solidFill>
                    <a:schemeClr val="lt1"/>
                  </a:solidFill>
                  <a:prstDash val="solid"/>
                  <a:miter lim="800000"/>
                  <a:headEnd type="none" w="sm" len="sm"/>
                  <a:tailEnd type="stealth" w="lg" len="lg"/>
                </a:ln>
              </p:spPr>
            </p:cxnSp>
            <p:sp>
              <p:nvSpPr>
                <p:cNvPr id="53" name="Google Shape;600;gefc1fdaf91_0_86">
                  <a:extLst>
                    <a:ext uri="{FF2B5EF4-FFF2-40B4-BE49-F238E27FC236}">
                      <a16:creationId xmlns:a16="http://schemas.microsoft.com/office/drawing/2014/main" id="{A778825D-45F9-4805-992D-F2087C6253C6}"/>
                    </a:ext>
                  </a:extLst>
                </p:cNvPr>
                <p:cNvSpPr/>
                <p:nvPr/>
              </p:nvSpPr>
              <p:spPr>
                <a:xfrm>
                  <a:off x="8122920" y="5064194"/>
                  <a:ext cx="2697600" cy="861900"/>
                </a:xfrm>
                <a:prstGeom prst="rect">
                  <a:avLst/>
                </a:prstGeom>
                <a:solidFill>
                  <a:schemeClr val="lt1"/>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400" b="0" i="0" u="none" strike="noStrike" cap="none">
                    <a:solidFill>
                      <a:schemeClr val="lt1"/>
                    </a:solidFill>
                    <a:latin typeface="Calibri"/>
                    <a:ea typeface="Calibri"/>
                    <a:cs typeface="Calibri"/>
                    <a:sym typeface="Calibri"/>
                  </a:endParaRPr>
                </a:p>
              </p:txBody>
            </p:sp>
            <p:sp>
              <p:nvSpPr>
                <p:cNvPr id="54" name="Google Shape;601;gefc1fdaf91_0_86">
                  <a:extLst>
                    <a:ext uri="{FF2B5EF4-FFF2-40B4-BE49-F238E27FC236}">
                      <a16:creationId xmlns:a16="http://schemas.microsoft.com/office/drawing/2014/main" id="{A19DF48C-2F34-485F-B919-5EF5E3B979D8}"/>
                    </a:ext>
                  </a:extLst>
                </p:cNvPr>
                <p:cNvSpPr txBox="1"/>
                <p:nvPr/>
              </p:nvSpPr>
              <p:spPr>
                <a:xfrm>
                  <a:off x="8300084" y="5018044"/>
                  <a:ext cx="2343300" cy="96930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000" b="0" i="0" u="none" strike="noStrike" cap="none">
                      <a:solidFill>
                        <a:schemeClr val="dk1"/>
                      </a:solidFill>
                      <a:latin typeface="Calibri"/>
                      <a:ea typeface="Calibri"/>
                      <a:cs typeface="Calibri"/>
                      <a:sym typeface="Calibri"/>
                    </a:rPr>
                    <a:t>Snow Fraction Map</a:t>
                  </a:r>
                  <a:endParaRPr/>
                </a:p>
              </p:txBody>
            </p:sp>
            <p:sp>
              <p:nvSpPr>
                <p:cNvPr id="55" name="Google Shape;602;gefc1fdaf91_0_86">
                  <a:extLst>
                    <a:ext uri="{FF2B5EF4-FFF2-40B4-BE49-F238E27FC236}">
                      <a16:creationId xmlns:a16="http://schemas.microsoft.com/office/drawing/2014/main" id="{D19C9C85-B935-4310-9BA5-378AF67029ED}"/>
                    </a:ext>
                  </a:extLst>
                </p:cNvPr>
                <p:cNvSpPr/>
                <p:nvPr/>
              </p:nvSpPr>
              <p:spPr>
                <a:xfrm>
                  <a:off x="3801426" y="2591950"/>
                  <a:ext cx="7440900" cy="2011800"/>
                </a:xfrm>
                <a:prstGeom prst="rect">
                  <a:avLst/>
                </a:prstGeom>
                <a:noFill/>
                <a:ln w="38100" cap="flat" cmpd="tri">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400" b="0" i="0" u="none" strike="noStrike" cap="none">
                    <a:solidFill>
                      <a:schemeClr val="lt1"/>
                    </a:solidFill>
                    <a:latin typeface="Calibri"/>
                    <a:ea typeface="Calibri"/>
                    <a:cs typeface="Calibri"/>
                    <a:sym typeface="Calibri"/>
                  </a:endParaRPr>
                </a:p>
              </p:txBody>
            </p:sp>
            <p:cxnSp>
              <p:nvCxnSpPr>
                <p:cNvPr id="56" name="Google Shape;603;gefc1fdaf91_0_86">
                  <a:extLst>
                    <a:ext uri="{FF2B5EF4-FFF2-40B4-BE49-F238E27FC236}">
                      <a16:creationId xmlns:a16="http://schemas.microsoft.com/office/drawing/2014/main" id="{CFE7B45F-083C-4082-8CAA-C549274CA23D}"/>
                    </a:ext>
                  </a:extLst>
                </p:cNvPr>
                <p:cNvCxnSpPr/>
                <p:nvPr/>
              </p:nvCxnSpPr>
              <p:spPr>
                <a:xfrm>
                  <a:off x="5469255" y="2366448"/>
                  <a:ext cx="0" cy="903900"/>
                </a:xfrm>
                <a:prstGeom prst="straightConnector1">
                  <a:avLst/>
                </a:prstGeom>
                <a:noFill/>
                <a:ln w="12700" cap="flat" cmpd="sng">
                  <a:solidFill>
                    <a:schemeClr val="lt1"/>
                  </a:solidFill>
                  <a:prstDash val="solid"/>
                  <a:miter lim="800000"/>
                  <a:headEnd type="none" w="sm" len="sm"/>
                  <a:tailEnd type="stealth" w="lg" len="lg"/>
                </a:ln>
              </p:spPr>
            </p:cxnSp>
            <p:sp>
              <p:nvSpPr>
                <p:cNvPr id="57" name="Google Shape;604;gefc1fdaf91_0_86">
                  <a:extLst>
                    <a:ext uri="{FF2B5EF4-FFF2-40B4-BE49-F238E27FC236}">
                      <a16:creationId xmlns:a16="http://schemas.microsoft.com/office/drawing/2014/main" id="{1B372281-96DC-49E0-A60E-ADDC33172EA2}"/>
                    </a:ext>
                  </a:extLst>
                </p:cNvPr>
                <p:cNvSpPr/>
                <p:nvPr/>
              </p:nvSpPr>
              <p:spPr>
                <a:xfrm>
                  <a:off x="3801427" y="288532"/>
                  <a:ext cx="3551672" cy="2031861"/>
                </a:xfrm>
                <a:prstGeom prst="rect">
                  <a:avLst/>
                </a:prstGeom>
                <a:solidFill>
                  <a:schemeClr val="lt1"/>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400" b="0" i="0" u="none" strike="noStrike" cap="none">
                    <a:solidFill>
                      <a:schemeClr val="lt1"/>
                    </a:solidFill>
                    <a:latin typeface="Calibri"/>
                    <a:ea typeface="Calibri"/>
                    <a:cs typeface="Calibri"/>
                    <a:sym typeface="Calibri"/>
                  </a:endParaRPr>
                </a:p>
              </p:txBody>
            </p:sp>
            <p:sp>
              <p:nvSpPr>
                <p:cNvPr id="58" name="Google Shape;605;gefc1fdaf91_0_86">
                  <a:extLst>
                    <a:ext uri="{FF2B5EF4-FFF2-40B4-BE49-F238E27FC236}">
                      <a16:creationId xmlns:a16="http://schemas.microsoft.com/office/drawing/2014/main" id="{A2E6EC7D-9C61-4963-B603-13517215EA6B}"/>
                    </a:ext>
                  </a:extLst>
                </p:cNvPr>
                <p:cNvSpPr txBox="1"/>
                <p:nvPr/>
              </p:nvSpPr>
              <p:spPr>
                <a:xfrm>
                  <a:off x="3801422" y="328735"/>
                  <a:ext cx="3551672" cy="547665"/>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000" b="0" i="0" u="none" strike="noStrike" cap="none" dirty="0">
                      <a:solidFill>
                        <a:schemeClr val="dk1"/>
                      </a:solidFill>
                      <a:latin typeface="Calibri"/>
                      <a:ea typeface="Calibri"/>
                      <a:cs typeface="Calibri"/>
                      <a:sym typeface="Calibri"/>
                    </a:rPr>
                    <a:t>Auxiliary Data Set 1</a:t>
                  </a:r>
                  <a:endParaRPr dirty="0"/>
                </a:p>
              </p:txBody>
            </p:sp>
            <p:cxnSp>
              <p:nvCxnSpPr>
                <p:cNvPr id="59" name="Google Shape;606;gefc1fdaf91_0_86">
                  <a:extLst>
                    <a:ext uri="{FF2B5EF4-FFF2-40B4-BE49-F238E27FC236}">
                      <a16:creationId xmlns:a16="http://schemas.microsoft.com/office/drawing/2014/main" id="{60171D0C-3A62-4650-A2AC-3EAE0CFF8E67}"/>
                    </a:ext>
                  </a:extLst>
                </p:cNvPr>
                <p:cNvCxnSpPr/>
                <p:nvPr/>
              </p:nvCxnSpPr>
              <p:spPr>
                <a:xfrm>
                  <a:off x="9367837" y="2376950"/>
                  <a:ext cx="0" cy="893400"/>
                </a:xfrm>
                <a:prstGeom prst="straightConnector1">
                  <a:avLst/>
                </a:prstGeom>
                <a:noFill/>
                <a:ln w="12700" cap="flat" cmpd="sng">
                  <a:solidFill>
                    <a:schemeClr val="lt1"/>
                  </a:solidFill>
                  <a:prstDash val="solid"/>
                  <a:miter lim="800000"/>
                  <a:headEnd type="none" w="sm" len="sm"/>
                  <a:tailEnd type="stealth" w="lg" len="lg"/>
                </a:ln>
              </p:spPr>
            </p:cxnSp>
            <p:sp>
              <p:nvSpPr>
                <p:cNvPr id="60" name="Google Shape;607;gefc1fdaf91_0_86">
                  <a:extLst>
                    <a:ext uri="{FF2B5EF4-FFF2-40B4-BE49-F238E27FC236}">
                      <a16:creationId xmlns:a16="http://schemas.microsoft.com/office/drawing/2014/main" id="{E45B6219-2249-42C6-9834-380BF2E7AB89}"/>
                    </a:ext>
                  </a:extLst>
                </p:cNvPr>
                <p:cNvSpPr/>
                <p:nvPr/>
              </p:nvSpPr>
              <p:spPr>
                <a:xfrm>
                  <a:off x="7823338" y="299032"/>
                  <a:ext cx="3273578" cy="2031861"/>
                </a:xfrm>
                <a:prstGeom prst="rect">
                  <a:avLst/>
                </a:prstGeom>
                <a:solidFill>
                  <a:schemeClr val="lt1"/>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400" b="0" i="0" u="none" strike="noStrike" cap="none">
                    <a:solidFill>
                      <a:schemeClr val="lt1"/>
                    </a:solidFill>
                    <a:latin typeface="Calibri"/>
                    <a:ea typeface="Calibri"/>
                    <a:cs typeface="Calibri"/>
                    <a:sym typeface="Calibri"/>
                  </a:endParaRPr>
                </a:p>
              </p:txBody>
            </p:sp>
            <p:sp>
              <p:nvSpPr>
                <p:cNvPr id="61" name="Google Shape;608;gefc1fdaf91_0_86">
                  <a:extLst>
                    <a:ext uri="{FF2B5EF4-FFF2-40B4-BE49-F238E27FC236}">
                      <a16:creationId xmlns:a16="http://schemas.microsoft.com/office/drawing/2014/main" id="{F20603EB-8213-4BF1-9FCC-4AC1D309CD8B}"/>
                    </a:ext>
                  </a:extLst>
                </p:cNvPr>
                <p:cNvSpPr txBox="1"/>
                <p:nvPr/>
              </p:nvSpPr>
              <p:spPr>
                <a:xfrm>
                  <a:off x="7823335" y="320548"/>
                  <a:ext cx="3273576" cy="547665"/>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000" b="0" i="0" u="none" strike="noStrike" cap="none" dirty="0">
                      <a:solidFill>
                        <a:schemeClr val="dk1"/>
                      </a:solidFill>
                      <a:latin typeface="Calibri"/>
                      <a:ea typeface="Calibri"/>
                      <a:cs typeface="Calibri"/>
                      <a:sym typeface="Calibri"/>
                    </a:rPr>
                    <a:t>Auxiliary Data Set 2</a:t>
                  </a:r>
                  <a:endParaRPr dirty="0"/>
                </a:p>
              </p:txBody>
            </p:sp>
            <p:sp>
              <p:nvSpPr>
                <p:cNvPr id="62" name="Google Shape;609;gefc1fdaf91_0_86">
                  <a:extLst>
                    <a:ext uri="{FF2B5EF4-FFF2-40B4-BE49-F238E27FC236}">
                      <a16:creationId xmlns:a16="http://schemas.microsoft.com/office/drawing/2014/main" id="{0B2A6228-E998-41E9-97ED-2521AC3190C5}"/>
                    </a:ext>
                  </a:extLst>
                </p:cNvPr>
                <p:cNvSpPr txBox="1"/>
                <p:nvPr/>
              </p:nvSpPr>
              <p:spPr>
                <a:xfrm>
                  <a:off x="4223385" y="2659874"/>
                  <a:ext cx="6597134" cy="631929"/>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400" b="0" i="0" u="none" strike="noStrike" cap="none" dirty="0">
                      <a:solidFill>
                        <a:srgbClr val="FFFF00"/>
                      </a:solidFill>
                      <a:latin typeface="Calibri"/>
                      <a:ea typeface="Calibri"/>
                      <a:cs typeface="Calibri"/>
                      <a:sym typeface="Calibri"/>
                    </a:rPr>
                    <a:t>Enterprise Snow Retrieval Algorithm</a:t>
                  </a:r>
                  <a:endParaRPr dirty="0"/>
                </a:p>
              </p:txBody>
            </p:sp>
          </p:grpSp>
          <p:sp>
            <p:nvSpPr>
              <p:cNvPr id="40" name="Google Shape;610;gefc1fdaf91_0_86">
                <a:extLst>
                  <a:ext uri="{FF2B5EF4-FFF2-40B4-BE49-F238E27FC236}">
                    <a16:creationId xmlns:a16="http://schemas.microsoft.com/office/drawing/2014/main" id="{DA9A9860-D68A-4A74-9B30-31AD261CF01B}"/>
                  </a:ext>
                </a:extLst>
              </p:cNvPr>
              <p:cNvSpPr txBox="1"/>
              <p:nvPr/>
            </p:nvSpPr>
            <p:spPr>
              <a:xfrm>
                <a:off x="7134001" y="3960246"/>
                <a:ext cx="930000" cy="64650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800" b="0" i="0" u="none" strike="noStrike" cap="none">
                    <a:solidFill>
                      <a:srgbClr val="FFFF00"/>
                    </a:solidFill>
                    <a:latin typeface="Calibri"/>
                    <a:ea typeface="Calibri"/>
                    <a:cs typeface="Calibri"/>
                    <a:sym typeface="Calibri"/>
                  </a:rPr>
                  <a:t>“Snow”</a:t>
                </a:r>
                <a:endParaRPr/>
              </a:p>
              <a:p>
                <a:pPr marL="0" marR="0" lvl="0" indent="0" algn="ctr" rtl="0">
                  <a:spcBef>
                    <a:spcPts val="0"/>
                  </a:spcBef>
                  <a:spcAft>
                    <a:spcPts val="0"/>
                  </a:spcAft>
                  <a:buNone/>
                </a:pPr>
                <a:r>
                  <a:rPr lang="en-US" sz="1800" b="0" i="0" u="none" strike="noStrike" cap="none">
                    <a:solidFill>
                      <a:srgbClr val="FFFF00"/>
                    </a:solidFill>
                    <a:latin typeface="Calibri"/>
                    <a:ea typeface="Calibri"/>
                    <a:cs typeface="Calibri"/>
                    <a:sym typeface="Calibri"/>
                  </a:rPr>
                  <a:t>pixels</a:t>
                </a:r>
                <a:endParaRPr/>
              </a:p>
            </p:txBody>
          </p:sp>
        </p:grpSp>
        <p:sp>
          <p:nvSpPr>
            <p:cNvPr id="31" name="Google Shape;634;gefc1fdaf91_0_117">
              <a:extLst>
                <a:ext uri="{FF2B5EF4-FFF2-40B4-BE49-F238E27FC236}">
                  <a16:creationId xmlns:a16="http://schemas.microsoft.com/office/drawing/2014/main" id="{7C5A143A-E321-487C-8EFC-58F0515CBD44}"/>
                </a:ext>
              </a:extLst>
            </p:cNvPr>
            <p:cNvSpPr txBox="1"/>
            <p:nvPr/>
          </p:nvSpPr>
          <p:spPr>
            <a:xfrm>
              <a:off x="4379606" y="2946927"/>
              <a:ext cx="2234339" cy="523180"/>
            </a:xfrm>
            <a:prstGeom prst="rect">
              <a:avLst/>
            </a:prstGeom>
            <a:noFill/>
            <a:ln>
              <a:noFill/>
            </a:ln>
          </p:spPr>
          <p:txBody>
            <a:bodyPr spcFirstLastPara="1" wrap="square" lIns="91425" tIns="45700" rIns="91425" bIns="45700" anchor="t" anchorCtr="0">
              <a:spAutoFit/>
            </a:bodyPr>
            <a:lstStyle/>
            <a:p>
              <a:pPr marL="0" marR="0" lvl="0" indent="0" rtl="0">
                <a:spcBef>
                  <a:spcPts val="0"/>
                </a:spcBef>
                <a:spcAft>
                  <a:spcPts val="0"/>
                </a:spcAft>
                <a:buNone/>
              </a:pPr>
              <a:r>
                <a:rPr lang="en-US" b="0" i="0" u="none" strike="noStrike" cap="none" dirty="0">
                  <a:solidFill>
                    <a:schemeClr val="dk1"/>
                  </a:solidFill>
                  <a:latin typeface="Calibri"/>
                  <a:ea typeface="Calibri"/>
                  <a:cs typeface="Calibri"/>
                  <a:sym typeface="Calibri"/>
                </a:rPr>
                <a:t>Spectral Threshold Values</a:t>
              </a:r>
            </a:p>
            <a:p>
              <a:pPr marL="0" marR="0" lvl="0" indent="0" rtl="0">
                <a:spcBef>
                  <a:spcPts val="0"/>
                </a:spcBef>
                <a:spcAft>
                  <a:spcPts val="0"/>
                </a:spcAft>
                <a:buNone/>
              </a:pPr>
              <a:r>
                <a:rPr lang="en-US" dirty="0">
                  <a:solidFill>
                    <a:schemeClr val="dk1"/>
                  </a:solidFill>
                  <a:latin typeface="Calibri"/>
                  <a:ea typeface="Calibri"/>
                  <a:cs typeface="Calibri"/>
                  <a:sym typeface="Calibri"/>
                </a:rPr>
                <a:t>Land-water mask</a:t>
              </a:r>
            </a:p>
          </p:txBody>
        </p:sp>
        <p:sp>
          <p:nvSpPr>
            <p:cNvPr id="32" name="Google Shape;637;gefc1fdaf91_0_117">
              <a:extLst>
                <a:ext uri="{FF2B5EF4-FFF2-40B4-BE49-F238E27FC236}">
                  <a16:creationId xmlns:a16="http://schemas.microsoft.com/office/drawing/2014/main" id="{F9DDEF4A-F3B1-4312-B617-8B0F58E53238}"/>
                </a:ext>
              </a:extLst>
            </p:cNvPr>
            <p:cNvSpPr txBox="1"/>
            <p:nvPr/>
          </p:nvSpPr>
          <p:spPr>
            <a:xfrm>
              <a:off x="4369329" y="3393474"/>
              <a:ext cx="2244616" cy="738623"/>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b="0" i="0" u="none" strike="noStrike" cap="none" dirty="0">
                  <a:solidFill>
                    <a:schemeClr val="dk1"/>
                  </a:solidFill>
                  <a:latin typeface="Calibri" panose="020F0502020204030204" pitchFamily="34" charset="0"/>
                  <a:ea typeface="Calibri"/>
                  <a:cs typeface="Calibri" panose="020F0502020204030204" pitchFamily="34" charset="0"/>
                  <a:sym typeface="Calibri"/>
                </a:rPr>
                <a:t>Snow Cover Climatology</a:t>
              </a:r>
              <a:endParaRPr dirty="0">
                <a:latin typeface="Calibri" panose="020F0502020204030204" pitchFamily="34" charset="0"/>
                <a:cs typeface="Calibri" panose="020F0502020204030204" pitchFamily="34" charset="0"/>
              </a:endParaRPr>
            </a:p>
            <a:p>
              <a:pPr marL="0" marR="0" lvl="0" indent="0" algn="l" rtl="0">
                <a:spcBef>
                  <a:spcPts val="0"/>
                </a:spcBef>
                <a:spcAft>
                  <a:spcPts val="0"/>
                </a:spcAft>
                <a:buNone/>
              </a:pPr>
              <a:r>
                <a:rPr lang="en-US" dirty="0">
                  <a:solidFill>
                    <a:schemeClr val="dk1"/>
                  </a:solidFill>
                  <a:latin typeface="Calibri" panose="020F0502020204030204" pitchFamily="34" charset="0"/>
                  <a:ea typeface="Calibri"/>
                  <a:cs typeface="Calibri" panose="020F0502020204030204" pitchFamily="34" charset="0"/>
                  <a:sym typeface="Calibri"/>
                </a:rPr>
                <a:t>LST Climatology</a:t>
              </a:r>
            </a:p>
            <a:p>
              <a:pPr marL="0" marR="0" lvl="0" indent="0" algn="l" rtl="0">
                <a:spcBef>
                  <a:spcPts val="0"/>
                </a:spcBef>
                <a:spcAft>
                  <a:spcPts val="0"/>
                </a:spcAft>
                <a:buNone/>
              </a:pPr>
              <a:r>
                <a:rPr lang="en-US" dirty="0">
                  <a:solidFill>
                    <a:schemeClr val="dk1"/>
                  </a:solidFill>
                  <a:latin typeface="Calibri" panose="020F0502020204030204" pitchFamily="34" charset="0"/>
                  <a:ea typeface="Calibri"/>
                  <a:cs typeface="Calibri" panose="020F0502020204030204" pitchFamily="34" charset="0"/>
                  <a:sym typeface="Calibri"/>
                </a:rPr>
                <a:t>Surface Elevation </a:t>
              </a:r>
            </a:p>
          </p:txBody>
        </p:sp>
        <p:sp>
          <p:nvSpPr>
            <p:cNvPr id="33" name="Google Shape;637;gefc1fdaf91_0_117">
              <a:extLst>
                <a:ext uri="{FF2B5EF4-FFF2-40B4-BE49-F238E27FC236}">
                  <a16:creationId xmlns:a16="http://schemas.microsoft.com/office/drawing/2014/main" id="{35F69A72-DB84-46CA-9B01-7A4C42FA4C1F}"/>
                </a:ext>
              </a:extLst>
            </p:cNvPr>
            <p:cNvSpPr txBox="1"/>
            <p:nvPr/>
          </p:nvSpPr>
          <p:spPr>
            <a:xfrm>
              <a:off x="7361358" y="2971676"/>
              <a:ext cx="2065391" cy="738623"/>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b="0" i="0" u="none" strike="noStrike" cap="none" dirty="0">
                  <a:solidFill>
                    <a:schemeClr val="dk1"/>
                  </a:solidFill>
                  <a:latin typeface="Calibri" panose="020F0502020204030204" pitchFamily="34" charset="0"/>
                  <a:ea typeface="Calibri"/>
                  <a:cs typeface="Calibri" panose="020F0502020204030204" pitchFamily="34" charset="0"/>
                  <a:sym typeface="Calibri"/>
                </a:rPr>
                <a:t>Tabulated </a:t>
              </a:r>
              <a:r>
                <a:rPr lang="en-US" dirty="0">
                  <a:solidFill>
                    <a:schemeClr val="dk1"/>
                  </a:solidFill>
                  <a:latin typeface="Calibri" panose="020F0502020204030204" pitchFamily="34" charset="0"/>
                  <a:ea typeface="Calibri"/>
                  <a:cs typeface="Calibri" panose="020F0502020204030204" pitchFamily="34" charset="0"/>
                  <a:sym typeface="Calibri"/>
                </a:rPr>
                <a:t>snow TOA BRF</a:t>
              </a:r>
            </a:p>
            <a:p>
              <a:pPr marL="0" marR="0" lvl="0" indent="0" algn="l" rtl="0">
                <a:spcBef>
                  <a:spcPts val="0"/>
                </a:spcBef>
                <a:spcAft>
                  <a:spcPts val="0"/>
                </a:spcAft>
                <a:buNone/>
              </a:pPr>
              <a:r>
                <a:rPr lang="en-US" b="0" i="0" u="none" strike="noStrike" cap="none" dirty="0">
                  <a:solidFill>
                    <a:schemeClr val="dk1"/>
                  </a:solidFill>
                  <a:latin typeface="Calibri" panose="020F0502020204030204" pitchFamily="34" charset="0"/>
                  <a:ea typeface="Calibri"/>
                  <a:cs typeface="Calibri" panose="020F0502020204030204" pitchFamily="34" charset="0"/>
                  <a:sym typeface="Calibri"/>
                </a:rPr>
                <a:t>Tabulated snow-free land</a:t>
              </a:r>
            </a:p>
            <a:p>
              <a:pPr marL="0" marR="0" lvl="0" indent="0" algn="l" rtl="0">
                <a:spcBef>
                  <a:spcPts val="0"/>
                </a:spcBef>
                <a:spcAft>
                  <a:spcPts val="0"/>
                </a:spcAft>
                <a:buNone/>
              </a:pPr>
              <a:r>
                <a:rPr lang="en-US" dirty="0">
                  <a:solidFill>
                    <a:schemeClr val="dk1"/>
                  </a:solidFill>
                  <a:latin typeface="Calibri" panose="020F0502020204030204" pitchFamily="34" charset="0"/>
                  <a:ea typeface="Calibri"/>
                  <a:cs typeface="Calibri" panose="020F0502020204030204" pitchFamily="34" charset="0"/>
                  <a:sym typeface="Calibri"/>
                </a:rPr>
                <a:t>    </a:t>
              </a:r>
              <a:r>
                <a:rPr lang="en-US" b="0" i="0" u="none" strike="noStrike" cap="none" dirty="0">
                  <a:solidFill>
                    <a:schemeClr val="dk1"/>
                  </a:solidFill>
                  <a:latin typeface="Calibri" panose="020F0502020204030204" pitchFamily="34" charset="0"/>
                  <a:ea typeface="Calibri"/>
                  <a:cs typeface="Calibri" panose="020F0502020204030204" pitchFamily="34" charset="0"/>
                  <a:sym typeface="Calibri"/>
                </a:rPr>
                <a:t>   </a:t>
              </a:r>
              <a:r>
                <a:rPr lang="en-US" dirty="0">
                  <a:solidFill>
                    <a:schemeClr val="dk1"/>
                  </a:solidFill>
                  <a:latin typeface="Calibri" panose="020F0502020204030204" pitchFamily="34" charset="0"/>
                  <a:ea typeface="Calibri"/>
                  <a:cs typeface="Calibri" panose="020F0502020204030204" pitchFamily="34" charset="0"/>
                  <a:sym typeface="Calibri"/>
                </a:rPr>
                <a:t>TOA BRF </a:t>
              </a:r>
            </a:p>
          </p:txBody>
        </p:sp>
      </p:gr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617"/>
        <p:cNvGrpSpPr/>
        <p:nvPr/>
      </p:nvGrpSpPr>
      <p:grpSpPr>
        <a:xfrm>
          <a:off x="0" y="0"/>
          <a:ext cx="0" cy="0"/>
          <a:chOff x="0" y="0"/>
          <a:chExt cx="0" cy="0"/>
        </a:xfrm>
      </p:grpSpPr>
      <p:grpSp>
        <p:nvGrpSpPr>
          <p:cNvPr id="618" name="Google Shape;618;gefc1fdaf91_0_117"/>
          <p:cNvGrpSpPr/>
          <p:nvPr/>
        </p:nvGrpSpPr>
        <p:grpSpPr>
          <a:xfrm>
            <a:off x="302453" y="4130088"/>
            <a:ext cx="11587095" cy="2380170"/>
            <a:chOff x="1408862" y="2470765"/>
            <a:chExt cx="11587095" cy="2380170"/>
          </a:xfrm>
        </p:grpSpPr>
        <p:grpSp>
          <p:nvGrpSpPr>
            <p:cNvPr id="619" name="Google Shape;619;gefc1fdaf91_0_117"/>
            <p:cNvGrpSpPr/>
            <p:nvPr/>
          </p:nvGrpSpPr>
          <p:grpSpPr>
            <a:xfrm>
              <a:off x="1408862" y="2470765"/>
              <a:ext cx="11587095" cy="2380170"/>
              <a:chOff x="-685377" y="1403284"/>
              <a:chExt cx="15355281" cy="3258275"/>
            </a:xfrm>
          </p:grpSpPr>
          <p:sp>
            <p:nvSpPr>
              <p:cNvPr id="620" name="Google Shape;620;gefc1fdaf91_0_117"/>
              <p:cNvSpPr/>
              <p:nvPr/>
            </p:nvSpPr>
            <p:spPr>
              <a:xfrm>
                <a:off x="-685377" y="2972022"/>
                <a:ext cx="3793446" cy="1672176"/>
              </a:xfrm>
              <a:prstGeom prst="rect">
                <a:avLst/>
              </a:prstGeom>
              <a:solidFill>
                <a:schemeClr val="lt1"/>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400" b="0" i="0" u="none" strike="noStrike" cap="none">
                  <a:solidFill>
                    <a:schemeClr val="lt1"/>
                  </a:solidFill>
                  <a:latin typeface="Calibri"/>
                  <a:ea typeface="Calibri"/>
                  <a:cs typeface="Calibri"/>
                  <a:sym typeface="Calibri"/>
                </a:endParaRPr>
              </a:p>
            </p:txBody>
          </p:sp>
          <p:cxnSp>
            <p:nvCxnSpPr>
              <p:cNvPr id="622" name="Google Shape;622;gefc1fdaf91_0_117"/>
              <p:cNvCxnSpPr/>
              <p:nvPr/>
            </p:nvCxnSpPr>
            <p:spPr>
              <a:xfrm>
                <a:off x="3246120" y="3901054"/>
                <a:ext cx="885900" cy="0"/>
              </a:xfrm>
              <a:prstGeom prst="straightConnector1">
                <a:avLst/>
              </a:prstGeom>
              <a:noFill/>
              <a:ln w="12700" cap="flat" cmpd="sng">
                <a:solidFill>
                  <a:schemeClr val="lt1"/>
                </a:solidFill>
                <a:prstDash val="solid"/>
                <a:miter lim="800000"/>
                <a:headEnd type="none" w="sm" len="sm"/>
                <a:tailEnd type="stealth" w="lg" len="lg"/>
              </a:ln>
            </p:spPr>
          </p:cxnSp>
          <p:sp>
            <p:nvSpPr>
              <p:cNvPr id="623" name="Google Shape;623;gefc1fdaf91_0_117"/>
              <p:cNvSpPr/>
              <p:nvPr/>
            </p:nvSpPr>
            <p:spPr>
              <a:xfrm>
                <a:off x="4223385" y="3470151"/>
                <a:ext cx="2697600" cy="861900"/>
              </a:xfrm>
              <a:prstGeom prst="rect">
                <a:avLst/>
              </a:prstGeom>
              <a:solidFill>
                <a:srgbClr val="FEE599"/>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400" b="0" i="0" u="none" strike="noStrike" cap="none">
                  <a:solidFill>
                    <a:schemeClr val="lt1"/>
                  </a:solidFill>
                  <a:latin typeface="Calibri"/>
                  <a:ea typeface="Calibri"/>
                  <a:cs typeface="Calibri"/>
                  <a:sym typeface="Calibri"/>
                </a:endParaRPr>
              </a:p>
            </p:txBody>
          </p:sp>
          <p:sp>
            <p:nvSpPr>
              <p:cNvPr id="624" name="Google Shape;624;gefc1fdaf91_0_117"/>
              <p:cNvSpPr txBox="1"/>
              <p:nvPr/>
            </p:nvSpPr>
            <p:spPr>
              <a:xfrm>
                <a:off x="4223384" y="3424001"/>
                <a:ext cx="2678400" cy="96900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000" b="0" i="0" u="none" strike="noStrike" cap="none">
                    <a:solidFill>
                      <a:schemeClr val="dk1"/>
                    </a:solidFill>
                    <a:latin typeface="Calibri"/>
                    <a:ea typeface="Calibri"/>
                    <a:cs typeface="Calibri"/>
                    <a:sym typeface="Calibri"/>
                  </a:rPr>
                  <a:t>Initial Snow Identification</a:t>
                </a:r>
                <a:endParaRPr/>
              </a:p>
            </p:txBody>
          </p:sp>
          <p:cxnSp>
            <p:nvCxnSpPr>
              <p:cNvPr id="625" name="Google Shape;625;gefc1fdaf91_0_117"/>
              <p:cNvCxnSpPr/>
              <p:nvPr/>
            </p:nvCxnSpPr>
            <p:spPr>
              <a:xfrm>
                <a:off x="7078980" y="3901054"/>
                <a:ext cx="885900" cy="0"/>
              </a:xfrm>
              <a:prstGeom prst="straightConnector1">
                <a:avLst/>
              </a:prstGeom>
              <a:noFill/>
              <a:ln w="12700" cap="flat" cmpd="sng">
                <a:solidFill>
                  <a:schemeClr val="lt1"/>
                </a:solidFill>
                <a:prstDash val="solid"/>
                <a:miter lim="800000"/>
                <a:headEnd type="none" w="sm" len="sm"/>
                <a:tailEnd type="stealth" w="lg" len="lg"/>
              </a:ln>
            </p:spPr>
          </p:cxnSp>
          <p:sp>
            <p:nvSpPr>
              <p:cNvPr id="626" name="Google Shape;626;gefc1fdaf91_0_117"/>
              <p:cNvSpPr/>
              <p:nvPr/>
            </p:nvSpPr>
            <p:spPr>
              <a:xfrm>
                <a:off x="8122920" y="3470151"/>
                <a:ext cx="2697600" cy="861900"/>
              </a:xfrm>
              <a:prstGeom prst="rect">
                <a:avLst/>
              </a:prstGeom>
              <a:solidFill>
                <a:srgbClr val="FEE599"/>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400" b="0" i="0" u="none" strike="noStrike" cap="none">
                  <a:solidFill>
                    <a:schemeClr val="lt1"/>
                  </a:solidFill>
                  <a:latin typeface="Calibri"/>
                  <a:ea typeface="Calibri"/>
                  <a:cs typeface="Calibri"/>
                  <a:sym typeface="Calibri"/>
                </a:endParaRPr>
              </a:p>
            </p:txBody>
          </p:sp>
          <p:sp>
            <p:nvSpPr>
              <p:cNvPr id="627" name="Google Shape;627;gefc1fdaf91_0_117"/>
              <p:cNvSpPr txBox="1"/>
              <p:nvPr/>
            </p:nvSpPr>
            <p:spPr>
              <a:xfrm>
                <a:off x="8300084" y="3424001"/>
                <a:ext cx="2343300" cy="96900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000" b="0" i="0" u="none" strike="noStrike" cap="none">
                    <a:solidFill>
                      <a:schemeClr val="dk1"/>
                    </a:solidFill>
                    <a:latin typeface="Calibri"/>
                    <a:ea typeface="Calibri"/>
                    <a:cs typeface="Calibri"/>
                    <a:sym typeface="Calibri"/>
                  </a:rPr>
                  <a:t>Consistency Testing</a:t>
                </a:r>
                <a:endParaRPr/>
              </a:p>
            </p:txBody>
          </p:sp>
          <p:cxnSp>
            <p:nvCxnSpPr>
              <p:cNvPr id="628" name="Google Shape;628;gefc1fdaf91_0_117"/>
              <p:cNvCxnSpPr/>
              <p:nvPr/>
            </p:nvCxnSpPr>
            <p:spPr>
              <a:xfrm>
                <a:off x="11048871" y="3887487"/>
                <a:ext cx="785400" cy="0"/>
              </a:xfrm>
              <a:prstGeom prst="straightConnector1">
                <a:avLst/>
              </a:prstGeom>
              <a:noFill/>
              <a:ln w="12700" cap="flat" cmpd="sng">
                <a:solidFill>
                  <a:schemeClr val="lt1"/>
                </a:solidFill>
                <a:prstDash val="solid"/>
                <a:miter lim="800000"/>
                <a:headEnd type="none" w="sm" len="sm"/>
                <a:tailEnd type="stealth" w="lg" len="lg"/>
              </a:ln>
            </p:spPr>
          </p:cxnSp>
          <p:sp>
            <p:nvSpPr>
              <p:cNvPr id="629" name="Google Shape;629;gefc1fdaf91_0_117"/>
              <p:cNvSpPr/>
              <p:nvPr/>
            </p:nvSpPr>
            <p:spPr>
              <a:xfrm>
                <a:off x="11972304" y="3457273"/>
                <a:ext cx="2697600" cy="861900"/>
              </a:xfrm>
              <a:prstGeom prst="rect">
                <a:avLst/>
              </a:prstGeom>
              <a:solidFill>
                <a:schemeClr val="lt1"/>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400" b="0" i="0" u="none" strike="noStrike" cap="none">
                  <a:solidFill>
                    <a:schemeClr val="lt1"/>
                  </a:solidFill>
                  <a:latin typeface="Calibri"/>
                  <a:ea typeface="Calibri"/>
                  <a:cs typeface="Calibri"/>
                  <a:sym typeface="Calibri"/>
                </a:endParaRPr>
              </a:p>
            </p:txBody>
          </p:sp>
          <p:sp>
            <p:nvSpPr>
              <p:cNvPr id="630" name="Google Shape;630;gefc1fdaf91_0_117"/>
              <p:cNvSpPr txBox="1"/>
              <p:nvPr/>
            </p:nvSpPr>
            <p:spPr>
              <a:xfrm>
                <a:off x="12149468" y="3411124"/>
                <a:ext cx="2343300" cy="96900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000" b="0" i="0" u="none" strike="noStrike" cap="none">
                    <a:solidFill>
                      <a:schemeClr val="dk1"/>
                    </a:solidFill>
                    <a:latin typeface="Calibri"/>
                    <a:ea typeface="Calibri"/>
                    <a:cs typeface="Calibri"/>
                    <a:sym typeface="Calibri"/>
                  </a:rPr>
                  <a:t>Binary Snow Map</a:t>
                </a:r>
                <a:endParaRPr/>
              </a:p>
            </p:txBody>
          </p:sp>
          <p:sp>
            <p:nvSpPr>
              <p:cNvPr id="631" name="Google Shape;631;gefc1fdaf91_0_117"/>
              <p:cNvSpPr/>
              <p:nvPr/>
            </p:nvSpPr>
            <p:spPr>
              <a:xfrm>
                <a:off x="3797617" y="2649759"/>
                <a:ext cx="7440900" cy="2011800"/>
              </a:xfrm>
              <a:prstGeom prst="rect">
                <a:avLst/>
              </a:prstGeom>
              <a:noFill/>
              <a:ln w="38100" cap="flat" cmpd="tri">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400" b="0" i="0" u="none" strike="noStrike" cap="none">
                  <a:solidFill>
                    <a:schemeClr val="lt1"/>
                  </a:solidFill>
                  <a:latin typeface="Calibri"/>
                  <a:ea typeface="Calibri"/>
                  <a:cs typeface="Calibri"/>
                  <a:sym typeface="Calibri"/>
                </a:endParaRPr>
              </a:p>
            </p:txBody>
          </p:sp>
          <p:cxnSp>
            <p:nvCxnSpPr>
              <p:cNvPr id="632" name="Google Shape;632;gefc1fdaf91_0_117"/>
              <p:cNvCxnSpPr/>
              <p:nvPr/>
            </p:nvCxnSpPr>
            <p:spPr>
              <a:xfrm>
                <a:off x="5469255" y="2366448"/>
                <a:ext cx="0" cy="903900"/>
              </a:xfrm>
              <a:prstGeom prst="straightConnector1">
                <a:avLst/>
              </a:prstGeom>
              <a:noFill/>
              <a:ln w="12700" cap="flat" cmpd="sng">
                <a:solidFill>
                  <a:schemeClr val="lt1"/>
                </a:solidFill>
                <a:prstDash val="solid"/>
                <a:miter lim="800000"/>
                <a:headEnd type="none" w="sm" len="sm"/>
                <a:tailEnd type="stealth" w="lg" len="lg"/>
              </a:ln>
            </p:spPr>
          </p:cxnSp>
          <p:sp>
            <p:nvSpPr>
              <p:cNvPr id="633" name="Google Shape;633;gefc1fdaf91_0_117"/>
              <p:cNvSpPr/>
              <p:nvPr/>
            </p:nvSpPr>
            <p:spPr>
              <a:xfrm>
                <a:off x="3797617" y="1458492"/>
                <a:ext cx="3503900" cy="861900"/>
              </a:xfrm>
              <a:prstGeom prst="rect">
                <a:avLst/>
              </a:prstGeom>
              <a:solidFill>
                <a:schemeClr val="lt1"/>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400" b="0" i="0" u="none" strike="noStrike" cap="none">
                  <a:solidFill>
                    <a:schemeClr val="lt1"/>
                  </a:solidFill>
                  <a:latin typeface="Calibri"/>
                  <a:ea typeface="Calibri"/>
                  <a:cs typeface="Calibri"/>
                  <a:sym typeface="Calibri"/>
                </a:endParaRPr>
              </a:p>
            </p:txBody>
          </p:sp>
          <p:sp>
            <p:nvSpPr>
              <p:cNvPr id="634" name="Google Shape;634;gefc1fdaf91_0_117"/>
              <p:cNvSpPr txBox="1"/>
              <p:nvPr/>
            </p:nvSpPr>
            <p:spPr>
              <a:xfrm>
                <a:off x="4113086" y="1529696"/>
                <a:ext cx="2960958" cy="716194"/>
              </a:xfrm>
              <a:prstGeom prst="rect">
                <a:avLst/>
              </a:prstGeom>
              <a:noFill/>
              <a:ln>
                <a:noFill/>
              </a:ln>
            </p:spPr>
            <p:txBody>
              <a:bodyPr spcFirstLastPara="1" wrap="square" lIns="91425" tIns="45700" rIns="91425" bIns="45700" anchor="t" anchorCtr="0">
                <a:spAutoFit/>
              </a:bodyPr>
              <a:lstStyle/>
              <a:p>
                <a:pPr marL="0" marR="0" lvl="0" indent="0" rtl="0">
                  <a:spcBef>
                    <a:spcPts val="0"/>
                  </a:spcBef>
                  <a:spcAft>
                    <a:spcPts val="0"/>
                  </a:spcAft>
                  <a:buNone/>
                </a:pPr>
                <a:r>
                  <a:rPr lang="en-US" b="0" i="0" u="none" strike="noStrike" cap="none" dirty="0">
                    <a:solidFill>
                      <a:schemeClr val="dk1"/>
                    </a:solidFill>
                    <a:latin typeface="Calibri"/>
                    <a:ea typeface="Calibri"/>
                    <a:cs typeface="Calibri"/>
                    <a:sym typeface="Calibri"/>
                  </a:rPr>
                  <a:t>Spectral Threshold Values</a:t>
                </a:r>
              </a:p>
              <a:p>
                <a:pPr marL="0" marR="0" lvl="0" indent="0" rtl="0">
                  <a:spcBef>
                    <a:spcPts val="0"/>
                  </a:spcBef>
                  <a:spcAft>
                    <a:spcPts val="0"/>
                  </a:spcAft>
                  <a:buNone/>
                </a:pPr>
                <a:r>
                  <a:rPr lang="en-US" dirty="0">
                    <a:solidFill>
                      <a:schemeClr val="dk1"/>
                    </a:solidFill>
                    <a:latin typeface="Calibri"/>
                    <a:ea typeface="Calibri"/>
                    <a:cs typeface="Calibri"/>
                    <a:sym typeface="Calibri"/>
                  </a:rPr>
                  <a:t>Land-water mask</a:t>
                </a:r>
              </a:p>
            </p:txBody>
          </p:sp>
          <p:cxnSp>
            <p:nvCxnSpPr>
              <p:cNvPr id="635" name="Google Shape;635;gefc1fdaf91_0_117"/>
              <p:cNvCxnSpPr/>
              <p:nvPr/>
            </p:nvCxnSpPr>
            <p:spPr>
              <a:xfrm>
                <a:off x="9367837" y="2376950"/>
                <a:ext cx="0" cy="893400"/>
              </a:xfrm>
              <a:prstGeom prst="straightConnector1">
                <a:avLst/>
              </a:prstGeom>
              <a:noFill/>
              <a:ln w="12700" cap="flat" cmpd="sng">
                <a:solidFill>
                  <a:schemeClr val="lt1"/>
                </a:solidFill>
                <a:prstDash val="solid"/>
                <a:miter lim="800000"/>
                <a:headEnd type="none" w="sm" len="sm"/>
                <a:tailEnd type="stealth" w="lg" len="lg"/>
              </a:ln>
            </p:spPr>
          </p:cxnSp>
          <p:sp>
            <p:nvSpPr>
              <p:cNvPr id="636" name="Google Shape;636;gefc1fdaf91_0_117"/>
              <p:cNvSpPr/>
              <p:nvPr/>
            </p:nvSpPr>
            <p:spPr>
              <a:xfrm>
                <a:off x="8134349" y="1468992"/>
                <a:ext cx="4015200" cy="861900"/>
              </a:xfrm>
              <a:prstGeom prst="rect">
                <a:avLst/>
              </a:prstGeom>
              <a:solidFill>
                <a:schemeClr val="lt1"/>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400" b="0" i="0" u="none" strike="noStrike" cap="none">
                  <a:solidFill>
                    <a:schemeClr val="lt1"/>
                  </a:solidFill>
                  <a:latin typeface="Calibri"/>
                  <a:ea typeface="Calibri"/>
                  <a:cs typeface="Calibri"/>
                  <a:sym typeface="Calibri"/>
                </a:endParaRPr>
              </a:p>
            </p:txBody>
          </p:sp>
          <p:sp>
            <p:nvSpPr>
              <p:cNvPr id="637" name="Google Shape;637;gefc1fdaf91_0_117"/>
              <p:cNvSpPr txBox="1"/>
              <p:nvPr/>
            </p:nvSpPr>
            <p:spPr>
              <a:xfrm>
                <a:off x="8311513" y="1403284"/>
                <a:ext cx="3660900" cy="101112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b="0" i="0" u="none" strike="noStrike" cap="none" dirty="0">
                    <a:solidFill>
                      <a:schemeClr val="dk1"/>
                    </a:solidFill>
                    <a:latin typeface="Calibri" panose="020F0502020204030204" pitchFamily="34" charset="0"/>
                    <a:ea typeface="Calibri"/>
                    <a:cs typeface="Calibri" panose="020F0502020204030204" pitchFamily="34" charset="0"/>
                    <a:sym typeface="Calibri"/>
                  </a:rPr>
                  <a:t>Snow Cover Climatology</a:t>
                </a:r>
                <a:endParaRPr dirty="0">
                  <a:latin typeface="Calibri" panose="020F0502020204030204" pitchFamily="34" charset="0"/>
                  <a:cs typeface="Calibri" panose="020F0502020204030204" pitchFamily="34" charset="0"/>
                </a:endParaRPr>
              </a:p>
              <a:p>
                <a:pPr marL="0" marR="0" lvl="0" indent="0" algn="l" rtl="0">
                  <a:spcBef>
                    <a:spcPts val="0"/>
                  </a:spcBef>
                  <a:spcAft>
                    <a:spcPts val="0"/>
                  </a:spcAft>
                  <a:buNone/>
                </a:pPr>
                <a:r>
                  <a:rPr lang="en-US" dirty="0">
                    <a:solidFill>
                      <a:schemeClr val="dk1"/>
                    </a:solidFill>
                    <a:latin typeface="Calibri" panose="020F0502020204030204" pitchFamily="34" charset="0"/>
                    <a:ea typeface="Calibri"/>
                    <a:cs typeface="Calibri" panose="020F0502020204030204" pitchFamily="34" charset="0"/>
                    <a:sym typeface="Calibri"/>
                  </a:rPr>
                  <a:t>LST Climatology</a:t>
                </a:r>
              </a:p>
              <a:p>
                <a:pPr marL="0" marR="0" lvl="0" indent="0" algn="l" rtl="0">
                  <a:spcBef>
                    <a:spcPts val="0"/>
                  </a:spcBef>
                  <a:spcAft>
                    <a:spcPts val="0"/>
                  </a:spcAft>
                  <a:buNone/>
                </a:pPr>
                <a:r>
                  <a:rPr lang="en-US" dirty="0">
                    <a:solidFill>
                      <a:schemeClr val="dk1"/>
                    </a:solidFill>
                    <a:latin typeface="Calibri" panose="020F0502020204030204" pitchFamily="34" charset="0"/>
                    <a:ea typeface="Calibri"/>
                    <a:cs typeface="Calibri" panose="020F0502020204030204" pitchFamily="34" charset="0"/>
                    <a:sym typeface="Calibri"/>
                  </a:rPr>
                  <a:t>Surface Elevation </a:t>
                </a:r>
              </a:p>
            </p:txBody>
          </p:sp>
          <p:sp>
            <p:nvSpPr>
              <p:cNvPr id="638" name="Google Shape;638;gefc1fdaf91_0_117"/>
              <p:cNvSpPr txBox="1"/>
              <p:nvPr/>
            </p:nvSpPr>
            <p:spPr>
              <a:xfrm>
                <a:off x="4508205" y="2659874"/>
                <a:ext cx="5901000" cy="63210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400">
                    <a:solidFill>
                      <a:srgbClr val="FFFF00"/>
                    </a:solidFill>
                    <a:latin typeface="Calibri"/>
                    <a:ea typeface="Calibri"/>
                    <a:cs typeface="Calibri"/>
                    <a:sym typeface="Calibri"/>
                  </a:rPr>
                  <a:t>Snow Identification</a:t>
                </a:r>
                <a:endParaRPr/>
              </a:p>
            </p:txBody>
          </p:sp>
        </p:grpSp>
        <p:sp>
          <p:nvSpPr>
            <p:cNvPr id="639" name="Google Shape;639;gefc1fdaf91_0_117"/>
            <p:cNvSpPr txBox="1"/>
            <p:nvPr/>
          </p:nvSpPr>
          <p:spPr>
            <a:xfrm>
              <a:off x="7134001" y="3960246"/>
              <a:ext cx="930000" cy="64650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800">
                  <a:solidFill>
                    <a:srgbClr val="FFFF00"/>
                  </a:solidFill>
                  <a:latin typeface="Calibri"/>
                  <a:ea typeface="Calibri"/>
                  <a:cs typeface="Calibri"/>
                  <a:sym typeface="Calibri"/>
                </a:rPr>
                <a:t>“Snow”</a:t>
              </a:r>
              <a:endParaRPr/>
            </a:p>
            <a:p>
              <a:pPr marL="0" marR="0" lvl="0" indent="0" algn="ctr" rtl="0">
                <a:spcBef>
                  <a:spcPts val="0"/>
                </a:spcBef>
                <a:spcAft>
                  <a:spcPts val="0"/>
                </a:spcAft>
                <a:buNone/>
              </a:pPr>
              <a:r>
                <a:rPr lang="en-US" sz="1800">
                  <a:solidFill>
                    <a:srgbClr val="FFFF00"/>
                  </a:solidFill>
                  <a:latin typeface="Calibri"/>
                  <a:ea typeface="Calibri"/>
                  <a:cs typeface="Calibri"/>
                  <a:sym typeface="Calibri"/>
                </a:rPr>
                <a:t>pixels</a:t>
              </a:r>
              <a:endParaRPr/>
            </a:p>
          </p:txBody>
        </p:sp>
      </p:grpSp>
      <p:sp>
        <p:nvSpPr>
          <p:cNvPr id="640" name="Google Shape;640;gefc1fdaf91_0_117"/>
          <p:cNvSpPr txBox="1">
            <a:spLocks noGrp="1"/>
          </p:cNvSpPr>
          <p:nvPr>
            <p:ph type="title"/>
          </p:nvPr>
        </p:nvSpPr>
        <p:spPr>
          <a:xfrm>
            <a:off x="1469725" y="319751"/>
            <a:ext cx="8868600" cy="493200"/>
          </a:xfrm>
          <a:prstGeom prst="rect">
            <a:avLst/>
          </a:prstGeom>
          <a:noFill/>
          <a:ln>
            <a:noFill/>
          </a:ln>
        </p:spPr>
        <p:txBody>
          <a:bodyPr spcFirstLastPara="1" wrap="square" lIns="91425" tIns="45700" rIns="91425" bIns="45700" anchor="ctr" anchorCtr="0">
            <a:normAutofit fontScale="90000"/>
          </a:bodyPr>
          <a:lstStyle/>
          <a:p>
            <a:pPr marL="0" lvl="0" indent="0" algn="ctr" rtl="0">
              <a:lnSpc>
                <a:spcPct val="90000"/>
              </a:lnSpc>
              <a:spcBef>
                <a:spcPts val="0"/>
              </a:spcBef>
              <a:spcAft>
                <a:spcPts val="0"/>
              </a:spcAft>
              <a:buClr>
                <a:schemeClr val="lt1"/>
              </a:buClr>
              <a:buSzPct val="122222"/>
              <a:buFont typeface="Calibri"/>
              <a:buNone/>
            </a:pPr>
            <a:r>
              <a:rPr lang="en-US" dirty="0">
                <a:solidFill>
                  <a:schemeClr val="lt1"/>
                </a:solidFill>
              </a:rPr>
              <a:t> Enterprise Algorithm: Snow Identification</a:t>
            </a:r>
            <a:endParaRPr dirty="0"/>
          </a:p>
        </p:txBody>
      </p:sp>
      <p:sp>
        <p:nvSpPr>
          <p:cNvPr id="641" name="Google Shape;641;gefc1fdaf91_0_117"/>
          <p:cNvSpPr txBox="1">
            <a:spLocks noGrp="1"/>
          </p:cNvSpPr>
          <p:nvPr>
            <p:ph type="body" idx="1"/>
          </p:nvPr>
        </p:nvSpPr>
        <p:spPr>
          <a:xfrm>
            <a:off x="696532" y="1449758"/>
            <a:ext cx="10798935" cy="2434755"/>
          </a:xfrm>
          <a:prstGeom prst="rect">
            <a:avLst/>
          </a:prstGeom>
          <a:noFill/>
          <a:ln>
            <a:noFill/>
          </a:ln>
        </p:spPr>
        <p:txBody>
          <a:bodyPr spcFirstLastPara="1" wrap="square" lIns="91425" tIns="45700" rIns="91425" bIns="45700" anchor="t" anchorCtr="0">
            <a:noAutofit/>
          </a:bodyPr>
          <a:lstStyle/>
          <a:p>
            <a:pPr marL="482600" lvl="1" indent="0" algn="l" rtl="0">
              <a:lnSpc>
                <a:spcPct val="90000"/>
              </a:lnSpc>
              <a:spcBef>
                <a:spcPts val="500"/>
              </a:spcBef>
              <a:spcAft>
                <a:spcPts val="0"/>
              </a:spcAft>
              <a:buClr>
                <a:schemeClr val="lt1"/>
              </a:buClr>
              <a:buSzPts val="2000"/>
              <a:buNone/>
            </a:pPr>
            <a:r>
              <a:rPr lang="en-US" sz="1800" dirty="0">
                <a:solidFill>
                  <a:schemeClr val="lt1"/>
                </a:solidFill>
                <a:latin typeface="+mj-lt"/>
              </a:rPr>
              <a:t>Two-steps:</a:t>
            </a:r>
            <a:endParaRPr sz="1800" dirty="0">
              <a:latin typeface="+mj-lt"/>
            </a:endParaRPr>
          </a:p>
          <a:p>
            <a:pPr marL="482600" lvl="1" indent="0" algn="l" rtl="0">
              <a:lnSpc>
                <a:spcPct val="90000"/>
              </a:lnSpc>
              <a:spcBef>
                <a:spcPts val="500"/>
              </a:spcBef>
              <a:spcAft>
                <a:spcPts val="0"/>
              </a:spcAft>
              <a:buClr>
                <a:schemeClr val="lt1"/>
              </a:buClr>
              <a:buSzPts val="2000"/>
              <a:buNone/>
            </a:pPr>
            <a:r>
              <a:rPr lang="en-US" sz="1800" dirty="0">
                <a:solidFill>
                  <a:schemeClr val="lt1"/>
                </a:solidFill>
                <a:latin typeface="+mj-lt"/>
              </a:rPr>
              <a:t>(1) Initial Snow Identification </a:t>
            </a:r>
            <a:endParaRPr sz="1800" dirty="0">
              <a:latin typeface="+mj-lt"/>
            </a:endParaRPr>
          </a:p>
          <a:p>
            <a:pPr marL="914400" lvl="2" indent="0">
              <a:lnSpc>
                <a:spcPct val="90000"/>
              </a:lnSpc>
              <a:spcBef>
                <a:spcPts val="500"/>
              </a:spcBef>
              <a:buSzPts val="2400"/>
              <a:buNone/>
            </a:pPr>
            <a:r>
              <a:rPr lang="en-US" sz="1600" dirty="0">
                <a:solidFill>
                  <a:schemeClr val="lt1"/>
                </a:solidFill>
                <a:latin typeface="+mj-lt"/>
              </a:rPr>
              <a:t>- Spectral threshold-based decision tree algorithm</a:t>
            </a:r>
            <a:r>
              <a:rPr lang="en-US" sz="1600" dirty="0">
                <a:latin typeface="+mj-lt"/>
              </a:rPr>
              <a:t> (Modified MODIS </a:t>
            </a:r>
            <a:r>
              <a:rPr lang="en-US" sz="1600" dirty="0" err="1">
                <a:latin typeface="+mj-lt"/>
              </a:rPr>
              <a:t>SnowMap</a:t>
            </a:r>
            <a:r>
              <a:rPr lang="en-US" sz="1600" dirty="0">
                <a:latin typeface="+mj-lt"/>
              </a:rPr>
              <a:t> algorithm)</a:t>
            </a:r>
            <a:endParaRPr lang="en-US" sz="1600" dirty="0">
              <a:solidFill>
                <a:schemeClr val="lt1"/>
              </a:solidFill>
              <a:latin typeface="+mj-lt"/>
            </a:endParaRPr>
          </a:p>
          <a:p>
            <a:pPr marL="914400" lvl="2" indent="0" algn="l" rtl="0">
              <a:lnSpc>
                <a:spcPct val="90000"/>
              </a:lnSpc>
              <a:spcBef>
                <a:spcPts val="500"/>
              </a:spcBef>
              <a:spcAft>
                <a:spcPts val="0"/>
              </a:spcAft>
              <a:buClr>
                <a:schemeClr val="lt1"/>
              </a:buClr>
              <a:buSzPts val="2400"/>
              <a:buNone/>
            </a:pPr>
            <a:r>
              <a:rPr lang="en-US" sz="1600" dirty="0">
                <a:latin typeface="+mj-lt"/>
              </a:rPr>
              <a:t>- Uses NDSI/NDVI, reflectance (band 2,3,5) , IR brightness temperature (band 13)</a:t>
            </a:r>
            <a:endParaRPr sz="1600" dirty="0">
              <a:latin typeface="+mj-lt"/>
            </a:endParaRPr>
          </a:p>
          <a:p>
            <a:pPr marL="482600" lvl="1" indent="0" algn="l" rtl="0">
              <a:lnSpc>
                <a:spcPct val="90000"/>
              </a:lnSpc>
              <a:spcBef>
                <a:spcPts val="500"/>
              </a:spcBef>
              <a:spcAft>
                <a:spcPts val="0"/>
              </a:spcAft>
              <a:buClr>
                <a:schemeClr val="lt1"/>
              </a:buClr>
              <a:buSzPts val="2000"/>
              <a:buNone/>
            </a:pPr>
            <a:r>
              <a:rPr lang="en-US" sz="1800" dirty="0">
                <a:solidFill>
                  <a:schemeClr val="lt1"/>
                </a:solidFill>
                <a:latin typeface="+mj-lt"/>
              </a:rPr>
              <a:t>(2) Consistency Testing: Verifies plausibility of identified snow against</a:t>
            </a:r>
            <a:endParaRPr sz="1800" dirty="0">
              <a:latin typeface="+mj-lt"/>
            </a:endParaRPr>
          </a:p>
          <a:p>
            <a:pPr marL="914400" lvl="2" indent="0" algn="l" rtl="0">
              <a:lnSpc>
                <a:spcPct val="90000"/>
              </a:lnSpc>
              <a:spcBef>
                <a:spcPts val="500"/>
              </a:spcBef>
              <a:spcAft>
                <a:spcPts val="0"/>
              </a:spcAft>
              <a:buClr>
                <a:schemeClr val="lt1"/>
              </a:buClr>
              <a:buSzPts val="2400"/>
              <a:buNone/>
            </a:pPr>
            <a:r>
              <a:rPr lang="en-US" sz="1600" dirty="0">
                <a:solidFill>
                  <a:schemeClr val="lt1"/>
                </a:solidFill>
                <a:latin typeface="+mj-lt"/>
              </a:rPr>
              <a:t>- Snow cover climatology</a:t>
            </a:r>
            <a:endParaRPr sz="1600" dirty="0">
              <a:latin typeface="+mj-lt"/>
            </a:endParaRPr>
          </a:p>
          <a:p>
            <a:pPr marL="914400" lvl="2" indent="0" algn="l" rtl="0">
              <a:lnSpc>
                <a:spcPct val="90000"/>
              </a:lnSpc>
              <a:spcBef>
                <a:spcPts val="500"/>
              </a:spcBef>
              <a:spcAft>
                <a:spcPts val="0"/>
              </a:spcAft>
              <a:buClr>
                <a:schemeClr val="lt1"/>
              </a:buClr>
              <a:buSzPts val="2400"/>
              <a:buNone/>
            </a:pPr>
            <a:r>
              <a:rPr lang="en-US" sz="1600" dirty="0">
                <a:solidFill>
                  <a:schemeClr val="lt1"/>
                </a:solidFill>
                <a:latin typeface="+mj-lt"/>
              </a:rPr>
              <a:t>- Land surface temperature climatology </a:t>
            </a:r>
            <a:endParaRPr sz="1600" dirty="0">
              <a:latin typeface="+mj-lt"/>
            </a:endParaRPr>
          </a:p>
        </p:txBody>
      </p:sp>
      <p:sp>
        <p:nvSpPr>
          <p:cNvPr id="26" name="Google Shape;589;gefc1fdaf91_0_86">
            <a:extLst>
              <a:ext uri="{FF2B5EF4-FFF2-40B4-BE49-F238E27FC236}">
                <a16:creationId xmlns:a16="http://schemas.microsoft.com/office/drawing/2014/main" id="{C103063C-81AD-444E-A4CD-D492D4009E94}"/>
              </a:ext>
            </a:extLst>
          </p:cNvPr>
          <p:cNvSpPr txBox="1"/>
          <p:nvPr/>
        </p:nvSpPr>
        <p:spPr>
          <a:xfrm>
            <a:off x="231617" y="5306461"/>
            <a:ext cx="2912254" cy="1261844"/>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000" b="0" i="0" u="none" strike="noStrike" cap="none" dirty="0">
                <a:solidFill>
                  <a:schemeClr val="dk1"/>
                </a:solidFill>
                <a:latin typeface="Calibri"/>
                <a:ea typeface="Calibri"/>
                <a:cs typeface="Calibri"/>
                <a:sym typeface="Calibri"/>
              </a:rPr>
              <a:t>Satellite Data</a:t>
            </a:r>
          </a:p>
          <a:p>
            <a:pPr marL="0" marR="0" lvl="0" indent="0" rtl="0">
              <a:spcBef>
                <a:spcPts val="0"/>
              </a:spcBef>
              <a:spcAft>
                <a:spcPts val="0"/>
              </a:spcAft>
              <a:buNone/>
            </a:pPr>
            <a:r>
              <a:rPr lang="en-US" dirty="0">
                <a:solidFill>
                  <a:schemeClr val="dk1"/>
                </a:solidFill>
                <a:latin typeface="Calibri"/>
                <a:cs typeface="Calibri"/>
                <a:sym typeface="Calibri"/>
              </a:rPr>
              <a:t>   - Reflectance (ABI bands 2,3,5) </a:t>
            </a:r>
          </a:p>
          <a:p>
            <a:pPr marR="0" lvl="0" rtl="0">
              <a:spcBef>
                <a:spcPts val="0"/>
              </a:spcBef>
              <a:spcAft>
                <a:spcPts val="0"/>
              </a:spcAft>
            </a:pPr>
            <a:r>
              <a:rPr lang="en-US" dirty="0">
                <a:solidFill>
                  <a:schemeClr val="dk1"/>
                </a:solidFill>
                <a:latin typeface="Calibri"/>
                <a:cs typeface="Calibri"/>
                <a:sym typeface="Calibri"/>
              </a:rPr>
              <a:t>   - Brightness Temperature (band 13) </a:t>
            </a:r>
          </a:p>
          <a:p>
            <a:pPr marR="0" lvl="0" rtl="0">
              <a:spcBef>
                <a:spcPts val="0"/>
              </a:spcBef>
              <a:spcAft>
                <a:spcPts val="0"/>
              </a:spcAft>
            </a:pPr>
            <a:r>
              <a:rPr lang="en-US" dirty="0">
                <a:solidFill>
                  <a:schemeClr val="dk1"/>
                </a:solidFill>
                <a:latin typeface="Calibri"/>
                <a:cs typeface="Calibri"/>
                <a:sym typeface="Calibri"/>
              </a:rPr>
              <a:t>   - Observation Angles</a:t>
            </a:r>
          </a:p>
          <a:p>
            <a:pPr marR="0" lvl="0" rtl="0">
              <a:spcBef>
                <a:spcPts val="0"/>
              </a:spcBef>
              <a:spcAft>
                <a:spcPts val="0"/>
              </a:spcAft>
            </a:pPr>
            <a:r>
              <a:rPr lang="en-US" dirty="0">
                <a:solidFill>
                  <a:schemeClr val="dk1"/>
                </a:solidFill>
                <a:latin typeface="Calibri"/>
                <a:cs typeface="Calibri"/>
                <a:sym typeface="Calibri"/>
              </a:rPr>
              <a:t>   - Cloud mask</a:t>
            </a:r>
            <a:endParaRPr dirty="0"/>
          </a:p>
        </p:txBody>
      </p:sp>
      <p:sp>
        <p:nvSpPr>
          <p:cNvPr id="27" name="Google Shape;198;p13">
            <a:extLst>
              <a:ext uri="{FF2B5EF4-FFF2-40B4-BE49-F238E27FC236}">
                <a16:creationId xmlns:a16="http://schemas.microsoft.com/office/drawing/2014/main" id="{30D28DA5-7AE8-4A03-B2DC-C5268693ED1E}"/>
              </a:ext>
            </a:extLst>
          </p:cNvPr>
          <p:cNvSpPr txBox="1">
            <a:spLocks noGrp="1"/>
          </p:cNvSpPr>
          <p:nvPr>
            <p:ph type="sldNum" idx="12"/>
          </p:nvPr>
        </p:nvSpPr>
        <p:spPr>
          <a:xfrm>
            <a:off x="11004885" y="6356353"/>
            <a:ext cx="909055"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Clr>
                <a:schemeClr val="lt1"/>
              </a:buClr>
              <a:buSzPts val="1200"/>
              <a:buFont typeface="Arial"/>
              <a:buNone/>
            </a:pPr>
            <a:fld id="{00000000-1234-1234-1234-123412341234}" type="slidenum">
              <a:rPr lang="en-US"/>
              <a:t>12</a:t>
            </a:fld>
            <a:endParaRPr dirty="0"/>
          </a:p>
        </p:txBody>
      </p:sp>
    </p:spTree>
    <p:extLst>
      <p:ext uri="{BB962C8B-B14F-4D97-AF65-F5344CB8AC3E}">
        <p14:creationId xmlns:p14="http://schemas.microsoft.com/office/powerpoint/2010/main" val="156184924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646"/>
        <p:cNvGrpSpPr/>
        <p:nvPr/>
      </p:nvGrpSpPr>
      <p:grpSpPr>
        <a:xfrm>
          <a:off x="0" y="0"/>
          <a:ext cx="0" cy="0"/>
          <a:chOff x="0" y="0"/>
          <a:chExt cx="0" cy="0"/>
        </a:xfrm>
      </p:grpSpPr>
      <p:sp>
        <p:nvSpPr>
          <p:cNvPr id="647" name="Google Shape;647;gefc1fdaf91_0_145"/>
          <p:cNvSpPr txBox="1">
            <a:spLocks noGrp="1"/>
          </p:cNvSpPr>
          <p:nvPr>
            <p:ph type="title"/>
          </p:nvPr>
        </p:nvSpPr>
        <p:spPr>
          <a:xfrm>
            <a:off x="1120304" y="322842"/>
            <a:ext cx="9620100" cy="493200"/>
          </a:xfrm>
          <a:prstGeom prst="rect">
            <a:avLst/>
          </a:prstGeom>
          <a:noFill/>
          <a:ln>
            <a:noFill/>
          </a:ln>
        </p:spPr>
        <p:txBody>
          <a:bodyPr spcFirstLastPara="1" wrap="square" lIns="91425" tIns="45700" rIns="91425" bIns="45700" anchor="ctr" anchorCtr="0">
            <a:normAutofit fontScale="90000"/>
          </a:bodyPr>
          <a:lstStyle/>
          <a:p>
            <a:pPr marL="0" lvl="0" indent="0" algn="ctr" rtl="0">
              <a:lnSpc>
                <a:spcPct val="90000"/>
              </a:lnSpc>
              <a:spcBef>
                <a:spcPts val="0"/>
              </a:spcBef>
              <a:spcAft>
                <a:spcPts val="0"/>
              </a:spcAft>
              <a:buClr>
                <a:schemeClr val="lt1"/>
              </a:buClr>
              <a:buSzPct val="122222"/>
              <a:buFont typeface="Calibri"/>
              <a:buNone/>
            </a:pPr>
            <a:r>
              <a:rPr lang="en-US" dirty="0">
                <a:solidFill>
                  <a:schemeClr val="lt1"/>
                </a:solidFill>
              </a:rPr>
              <a:t>Snow Fraction Retrieval</a:t>
            </a:r>
            <a:r>
              <a:rPr lang="en-US" dirty="0"/>
              <a:t> Algorithm</a:t>
            </a:r>
            <a:endParaRPr dirty="0"/>
          </a:p>
        </p:txBody>
      </p:sp>
      <p:sp>
        <p:nvSpPr>
          <p:cNvPr id="648" name="Google Shape;648;gefc1fdaf91_0_145"/>
          <p:cNvSpPr txBox="1">
            <a:spLocks noGrp="1"/>
          </p:cNvSpPr>
          <p:nvPr>
            <p:ph type="body" idx="1"/>
          </p:nvPr>
        </p:nvSpPr>
        <p:spPr>
          <a:xfrm>
            <a:off x="1740704" y="1313379"/>
            <a:ext cx="8999700" cy="5408099"/>
          </a:xfrm>
          <a:prstGeom prst="rect">
            <a:avLst/>
          </a:prstGeom>
          <a:noFill/>
          <a:ln>
            <a:noFill/>
          </a:ln>
        </p:spPr>
        <p:txBody>
          <a:bodyPr spcFirstLastPara="1" wrap="square" lIns="91425" tIns="45700" rIns="91425" bIns="45700" anchor="t" anchorCtr="0">
            <a:noAutofit/>
          </a:bodyPr>
          <a:lstStyle/>
          <a:p>
            <a:pPr marL="685800" lvl="1" indent="-76200" algn="l" rtl="0">
              <a:lnSpc>
                <a:spcPct val="90000"/>
              </a:lnSpc>
              <a:spcBef>
                <a:spcPts val="0"/>
              </a:spcBef>
              <a:spcAft>
                <a:spcPts val="0"/>
              </a:spcAft>
              <a:buClr>
                <a:schemeClr val="dk1"/>
              </a:buClr>
              <a:buSzPts val="2400"/>
              <a:buNone/>
            </a:pPr>
            <a:endParaRPr sz="2000" dirty="0">
              <a:solidFill>
                <a:schemeClr val="lt1"/>
              </a:solidFill>
            </a:endParaRPr>
          </a:p>
          <a:p>
            <a:pPr marL="825500" lvl="1">
              <a:lnSpc>
                <a:spcPct val="90000"/>
              </a:lnSpc>
              <a:spcBef>
                <a:spcPts val="500"/>
              </a:spcBef>
              <a:buSzPts val="2000"/>
              <a:buFont typeface="Arial" panose="020B0604020202020204" pitchFamily="34" charset="0"/>
              <a:buChar char="•"/>
            </a:pPr>
            <a:r>
              <a:rPr lang="en-US" sz="2000" dirty="0"/>
              <a:t>Snow fraction is derived for cloud-clear pixels identified as “snow-covered”</a:t>
            </a:r>
          </a:p>
          <a:p>
            <a:pPr marL="825500" lvl="1">
              <a:lnSpc>
                <a:spcPct val="90000"/>
              </a:lnSpc>
              <a:spcBef>
                <a:spcPts val="500"/>
              </a:spcBef>
              <a:buSzPts val="2000"/>
              <a:buFont typeface="Arial" panose="020B0604020202020204" pitchFamily="34" charset="0"/>
              <a:buChar char="•"/>
            </a:pPr>
            <a:r>
              <a:rPr lang="en-US" sz="2000" dirty="0">
                <a:solidFill>
                  <a:schemeClr val="lt1"/>
                </a:solidFill>
              </a:rPr>
              <a:t>ABI</a:t>
            </a:r>
            <a:r>
              <a:rPr lang="en-US" sz="2000" dirty="0"/>
              <a:t>-observed visible reflectance (band 2) is used </a:t>
            </a:r>
            <a:endParaRPr lang="en-US" sz="2000" dirty="0">
              <a:solidFill>
                <a:schemeClr val="lt1"/>
              </a:solidFill>
            </a:endParaRPr>
          </a:p>
          <a:p>
            <a:pPr marL="825500" lvl="1" algn="l" rtl="0">
              <a:lnSpc>
                <a:spcPct val="90000"/>
              </a:lnSpc>
              <a:spcBef>
                <a:spcPts val="500"/>
              </a:spcBef>
              <a:spcAft>
                <a:spcPts val="0"/>
              </a:spcAft>
              <a:buClr>
                <a:schemeClr val="lt1"/>
              </a:buClr>
              <a:buSzPts val="2000"/>
              <a:buFont typeface="Arial" panose="020B0604020202020204" pitchFamily="34" charset="0"/>
              <a:buChar char="•"/>
            </a:pPr>
            <a:r>
              <a:rPr lang="en-US" sz="2000" dirty="0">
                <a:solidFill>
                  <a:schemeClr val="lt1"/>
                </a:solidFill>
              </a:rPr>
              <a:t>Linear unmixing technique with two end-members is applied </a:t>
            </a:r>
          </a:p>
          <a:p>
            <a:pPr marL="685800" lvl="1" indent="-203200" algn="l" rtl="0">
              <a:lnSpc>
                <a:spcPct val="90000"/>
              </a:lnSpc>
              <a:spcBef>
                <a:spcPts val="500"/>
              </a:spcBef>
              <a:spcAft>
                <a:spcPts val="0"/>
              </a:spcAft>
              <a:buClr>
                <a:schemeClr val="lt1"/>
              </a:buClr>
              <a:buSzPts val="2000"/>
              <a:buChar char="–"/>
            </a:pPr>
            <a:endParaRPr sz="2000" dirty="0"/>
          </a:p>
          <a:p>
            <a:pPr marL="914400" lvl="2" indent="0" algn="l" rtl="0">
              <a:lnSpc>
                <a:spcPct val="90000"/>
              </a:lnSpc>
              <a:spcBef>
                <a:spcPts val="500"/>
              </a:spcBef>
              <a:spcAft>
                <a:spcPts val="0"/>
              </a:spcAft>
              <a:buClr>
                <a:schemeClr val="lt1"/>
              </a:buClr>
              <a:buSzPts val="2000"/>
              <a:buNone/>
            </a:pPr>
            <a:r>
              <a:rPr lang="en-US" sz="1800" dirty="0">
                <a:solidFill>
                  <a:schemeClr val="lt1"/>
                </a:solidFill>
              </a:rPr>
              <a:t>	    </a:t>
            </a:r>
            <a:r>
              <a:rPr lang="en-US" sz="2000" b="1" i="1" dirty="0" err="1">
                <a:solidFill>
                  <a:srgbClr val="FFFF00"/>
                </a:solidFill>
              </a:rPr>
              <a:t>SnowFraction</a:t>
            </a:r>
            <a:r>
              <a:rPr lang="en-US" sz="2000" b="1" i="1" dirty="0">
                <a:solidFill>
                  <a:srgbClr val="FFFF00"/>
                </a:solidFill>
              </a:rPr>
              <a:t> = (R - </a:t>
            </a:r>
            <a:r>
              <a:rPr lang="en-US" sz="2000" b="1" i="1" dirty="0" err="1">
                <a:solidFill>
                  <a:srgbClr val="FFFF00"/>
                </a:solidFill>
              </a:rPr>
              <a:t>R</a:t>
            </a:r>
            <a:r>
              <a:rPr lang="en-US" sz="2000" b="1" i="1" baseline="-25000" dirty="0" err="1">
                <a:solidFill>
                  <a:srgbClr val="FFFF00"/>
                </a:solidFill>
              </a:rPr>
              <a:t>Land</a:t>
            </a:r>
            <a:r>
              <a:rPr lang="en-US" sz="2000" b="1" i="1" dirty="0">
                <a:solidFill>
                  <a:srgbClr val="FFFF00"/>
                </a:solidFill>
              </a:rPr>
              <a:t>)/(</a:t>
            </a:r>
            <a:r>
              <a:rPr lang="en-US" sz="2000" b="1" i="1" dirty="0" err="1">
                <a:solidFill>
                  <a:srgbClr val="FFFF00"/>
                </a:solidFill>
              </a:rPr>
              <a:t>R</a:t>
            </a:r>
            <a:r>
              <a:rPr lang="en-US" sz="2000" b="1" i="1" baseline="-25000" dirty="0" err="1">
                <a:solidFill>
                  <a:srgbClr val="FFFF00"/>
                </a:solidFill>
              </a:rPr>
              <a:t>Snow</a:t>
            </a:r>
            <a:r>
              <a:rPr lang="en-US" sz="2000" b="1" i="1" dirty="0">
                <a:solidFill>
                  <a:srgbClr val="FFFF00"/>
                </a:solidFill>
              </a:rPr>
              <a:t> – </a:t>
            </a:r>
            <a:r>
              <a:rPr lang="en-US" sz="2000" b="1" i="1" dirty="0" err="1">
                <a:solidFill>
                  <a:srgbClr val="FFFF00"/>
                </a:solidFill>
              </a:rPr>
              <a:t>R</a:t>
            </a:r>
            <a:r>
              <a:rPr lang="en-US" sz="2000" b="1" i="1" baseline="-25000" dirty="0" err="1">
                <a:solidFill>
                  <a:srgbClr val="FFFF00"/>
                </a:solidFill>
              </a:rPr>
              <a:t>Land</a:t>
            </a:r>
            <a:r>
              <a:rPr lang="en-US" sz="2000" b="1" i="1" baseline="-25000" dirty="0">
                <a:solidFill>
                  <a:srgbClr val="FFFF00"/>
                </a:solidFill>
              </a:rPr>
              <a:t> </a:t>
            </a:r>
            <a:r>
              <a:rPr lang="en-US" sz="2000" b="1" i="1" dirty="0">
                <a:solidFill>
                  <a:srgbClr val="FFFF00"/>
                </a:solidFill>
              </a:rPr>
              <a:t>)</a:t>
            </a:r>
            <a:endParaRPr sz="2000" dirty="0"/>
          </a:p>
          <a:p>
            <a:pPr marL="914400" lvl="2" indent="0" algn="l" rtl="0">
              <a:lnSpc>
                <a:spcPct val="90000"/>
              </a:lnSpc>
              <a:spcBef>
                <a:spcPts val="500"/>
              </a:spcBef>
              <a:spcAft>
                <a:spcPts val="0"/>
              </a:spcAft>
              <a:buClr>
                <a:schemeClr val="lt1"/>
              </a:buClr>
              <a:buSzPts val="2000"/>
              <a:buNone/>
            </a:pPr>
            <a:r>
              <a:rPr lang="en-US" sz="1800" dirty="0">
                <a:solidFill>
                  <a:schemeClr val="lt1"/>
                </a:solidFill>
              </a:rPr>
              <a:t> </a:t>
            </a:r>
            <a:endParaRPr sz="1800" dirty="0"/>
          </a:p>
          <a:p>
            <a:pPr marL="457200" lvl="1" indent="0" algn="l" rtl="0">
              <a:lnSpc>
                <a:spcPct val="90000"/>
              </a:lnSpc>
              <a:spcBef>
                <a:spcPts val="500"/>
              </a:spcBef>
              <a:spcAft>
                <a:spcPts val="0"/>
              </a:spcAft>
              <a:buClr>
                <a:srgbClr val="FFFF00"/>
              </a:buClr>
              <a:buSzPts val="2400"/>
              <a:buNone/>
            </a:pPr>
            <a:r>
              <a:rPr lang="en-US" sz="2000" b="1" i="1" dirty="0">
                <a:solidFill>
                  <a:srgbClr val="FFFF00"/>
                </a:solidFill>
              </a:rPr>
              <a:t>R </a:t>
            </a:r>
            <a:r>
              <a:rPr lang="en-US" sz="2000" b="1" i="1" dirty="0">
                <a:solidFill>
                  <a:schemeClr val="lt1"/>
                </a:solidFill>
              </a:rPr>
              <a:t>-</a:t>
            </a:r>
            <a:r>
              <a:rPr lang="en-US" sz="2000" dirty="0">
                <a:solidFill>
                  <a:schemeClr val="lt1"/>
                </a:solidFill>
              </a:rPr>
              <a:t> Observed TOA reflectance in the visible band (band 2)</a:t>
            </a:r>
            <a:endParaRPr sz="2000" dirty="0"/>
          </a:p>
          <a:p>
            <a:pPr marL="457200" lvl="1" indent="0" algn="l" rtl="0">
              <a:lnSpc>
                <a:spcPct val="90000"/>
              </a:lnSpc>
              <a:spcBef>
                <a:spcPts val="500"/>
              </a:spcBef>
              <a:spcAft>
                <a:spcPts val="0"/>
              </a:spcAft>
              <a:buClr>
                <a:srgbClr val="FFFF00"/>
              </a:buClr>
              <a:buSzPts val="2400"/>
              <a:buNone/>
            </a:pPr>
            <a:r>
              <a:rPr lang="en-US" sz="2000" b="1" i="1" dirty="0" err="1">
                <a:solidFill>
                  <a:srgbClr val="FFFF00"/>
                </a:solidFill>
              </a:rPr>
              <a:t>R</a:t>
            </a:r>
            <a:r>
              <a:rPr lang="en-US" sz="2000" b="1" i="1" baseline="-25000" dirty="0" err="1">
                <a:solidFill>
                  <a:srgbClr val="FFFF00"/>
                </a:solidFill>
              </a:rPr>
              <a:t>Land</a:t>
            </a:r>
            <a:r>
              <a:rPr lang="en-US" sz="2000" b="1" i="1" baseline="-25000" dirty="0">
                <a:solidFill>
                  <a:srgbClr val="FFFF00"/>
                </a:solidFill>
              </a:rPr>
              <a:t>  </a:t>
            </a:r>
            <a:r>
              <a:rPr lang="en-US" sz="2000" dirty="0">
                <a:solidFill>
                  <a:schemeClr val="lt1"/>
                </a:solidFill>
              </a:rPr>
              <a:t>- Predicted TOA reflectance of snow-free land surface</a:t>
            </a:r>
            <a:endParaRPr sz="2000" b="1" i="1" dirty="0">
              <a:solidFill>
                <a:srgbClr val="FFFF00"/>
              </a:solidFill>
            </a:endParaRPr>
          </a:p>
          <a:p>
            <a:pPr marL="457200" lvl="1" indent="0" algn="l" rtl="0">
              <a:lnSpc>
                <a:spcPct val="90000"/>
              </a:lnSpc>
              <a:spcBef>
                <a:spcPts val="500"/>
              </a:spcBef>
              <a:spcAft>
                <a:spcPts val="0"/>
              </a:spcAft>
              <a:buClr>
                <a:srgbClr val="FFFF00"/>
              </a:buClr>
              <a:buSzPts val="2400"/>
              <a:buNone/>
            </a:pPr>
            <a:r>
              <a:rPr lang="en-US" sz="2000" b="1" i="1" dirty="0" err="1">
                <a:solidFill>
                  <a:srgbClr val="FFFF00"/>
                </a:solidFill>
              </a:rPr>
              <a:t>R</a:t>
            </a:r>
            <a:r>
              <a:rPr lang="en-US" sz="2000" b="1" i="1" baseline="-25000" dirty="0" err="1">
                <a:solidFill>
                  <a:srgbClr val="FFFF00"/>
                </a:solidFill>
              </a:rPr>
              <a:t>Snow</a:t>
            </a:r>
            <a:r>
              <a:rPr lang="en-US" sz="2000" b="1" i="1" dirty="0">
                <a:solidFill>
                  <a:srgbClr val="FFFF00"/>
                </a:solidFill>
              </a:rPr>
              <a:t> </a:t>
            </a:r>
            <a:r>
              <a:rPr lang="en-US" sz="2000" dirty="0">
                <a:solidFill>
                  <a:schemeClr val="lt1"/>
                </a:solidFill>
              </a:rPr>
              <a:t>- Predicted TOA reflectance of snow-covered land</a:t>
            </a:r>
            <a:endParaRPr sz="2000" dirty="0"/>
          </a:p>
          <a:p>
            <a:pPr marL="457200" lvl="1" indent="0" algn="l" rtl="0">
              <a:lnSpc>
                <a:spcPct val="90000"/>
              </a:lnSpc>
              <a:spcBef>
                <a:spcPts val="500"/>
              </a:spcBef>
              <a:spcAft>
                <a:spcPts val="0"/>
              </a:spcAft>
              <a:buClr>
                <a:schemeClr val="dk1"/>
              </a:buClr>
              <a:buSzPts val="2400"/>
              <a:buNone/>
            </a:pPr>
            <a:endParaRPr sz="2000" b="1" i="1" dirty="0">
              <a:solidFill>
                <a:srgbClr val="FFFF00"/>
              </a:solidFill>
            </a:endParaRPr>
          </a:p>
          <a:p>
            <a:pPr marL="685800" lvl="1" indent="-203200" algn="l" rtl="0">
              <a:lnSpc>
                <a:spcPct val="90000"/>
              </a:lnSpc>
              <a:spcBef>
                <a:spcPts val="500"/>
              </a:spcBef>
              <a:spcAft>
                <a:spcPts val="0"/>
              </a:spcAft>
              <a:buClr>
                <a:schemeClr val="lt1"/>
              </a:buClr>
              <a:buSzPts val="2000"/>
              <a:buChar char="–"/>
            </a:pPr>
            <a:r>
              <a:rPr lang="en-US" sz="2000" b="1" i="1" dirty="0">
                <a:solidFill>
                  <a:srgbClr val="FFFF00"/>
                </a:solidFill>
              </a:rPr>
              <a:t> </a:t>
            </a:r>
            <a:r>
              <a:rPr lang="en-US" sz="2000" b="1" i="1" dirty="0" err="1">
                <a:solidFill>
                  <a:srgbClr val="FFFF00"/>
                </a:solidFill>
              </a:rPr>
              <a:t>R</a:t>
            </a:r>
            <a:r>
              <a:rPr lang="en-US" sz="2000" b="1" i="1" baseline="-25000" dirty="0" err="1">
                <a:solidFill>
                  <a:srgbClr val="FFFF00"/>
                </a:solidFill>
              </a:rPr>
              <a:t>Land</a:t>
            </a:r>
            <a:r>
              <a:rPr lang="en-US" sz="2000" b="1" i="1" baseline="-25000" dirty="0">
                <a:solidFill>
                  <a:srgbClr val="FFFF00"/>
                </a:solidFill>
              </a:rPr>
              <a:t>   </a:t>
            </a:r>
            <a:r>
              <a:rPr lang="en-US" sz="2000" dirty="0">
                <a:solidFill>
                  <a:schemeClr val="lt1"/>
                </a:solidFill>
              </a:rPr>
              <a:t>and</a:t>
            </a:r>
            <a:r>
              <a:rPr lang="en-US" sz="2000" b="1" i="1" dirty="0">
                <a:solidFill>
                  <a:srgbClr val="FFFF00"/>
                </a:solidFill>
              </a:rPr>
              <a:t> </a:t>
            </a:r>
            <a:r>
              <a:rPr lang="en-US" sz="2000" b="1" i="1" baseline="-25000" dirty="0">
                <a:solidFill>
                  <a:srgbClr val="FFFF00"/>
                </a:solidFill>
              </a:rPr>
              <a:t> </a:t>
            </a:r>
            <a:r>
              <a:rPr lang="en-US" sz="2000" b="1" i="1" dirty="0" err="1">
                <a:solidFill>
                  <a:srgbClr val="FFFF00"/>
                </a:solidFill>
              </a:rPr>
              <a:t>R</a:t>
            </a:r>
            <a:r>
              <a:rPr lang="en-US" sz="2000" b="1" i="1" baseline="-25000" dirty="0" err="1">
                <a:solidFill>
                  <a:srgbClr val="FFFF00"/>
                </a:solidFill>
              </a:rPr>
              <a:t>Snow</a:t>
            </a:r>
            <a:r>
              <a:rPr lang="en-US" sz="2000" b="1" i="1" dirty="0">
                <a:solidFill>
                  <a:srgbClr val="FFFF00"/>
                </a:solidFill>
              </a:rPr>
              <a:t> </a:t>
            </a:r>
            <a:endParaRPr sz="2000" dirty="0"/>
          </a:p>
          <a:p>
            <a:pPr marL="1143000" lvl="2" indent="-203200" algn="l" rtl="0">
              <a:lnSpc>
                <a:spcPct val="90000"/>
              </a:lnSpc>
              <a:spcBef>
                <a:spcPts val="500"/>
              </a:spcBef>
              <a:spcAft>
                <a:spcPts val="0"/>
              </a:spcAft>
              <a:buClr>
                <a:schemeClr val="lt1"/>
              </a:buClr>
              <a:buSzPts val="2000"/>
              <a:buFont typeface="Calibri"/>
              <a:buChar char="-"/>
            </a:pPr>
            <a:r>
              <a:rPr lang="en-US" sz="1800" dirty="0"/>
              <a:t>D</a:t>
            </a:r>
            <a:r>
              <a:rPr lang="en-US" sz="1800" dirty="0">
                <a:solidFill>
                  <a:schemeClr val="lt1"/>
                </a:solidFill>
              </a:rPr>
              <a:t>ependent on the observation geometry (</a:t>
            </a:r>
            <a:r>
              <a:rPr lang="en-US" sz="1800" b="1" i="1" dirty="0" err="1">
                <a:solidFill>
                  <a:srgbClr val="FFFF00"/>
                </a:solidFill>
              </a:rPr>
              <a:t>Ɵ</a:t>
            </a:r>
            <a:r>
              <a:rPr lang="en-US" sz="1800" b="1" i="1" baseline="-25000" dirty="0" err="1">
                <a:solidFill>
                  <a:srgbClr val="FFFF00"/>
                </a:solidFill>
              </a:rPr>
              <a:t>sol</a:t>
            </a:r>
            <a:r>
              <a:rPr lang="en-US" sz="1800" b="1" i="1" dirty="0">
                <a:solidFill>
                  <a:srgbClr val="FFFF00"/>
                </a:solidFill>
              </a:rPr>
              <a:t> , </a:t>
            </a:r>
            <a:r>
              <a:rPr lang="en-US" sz="1800" b="1" i="1" dirty="0" err="1">
                <a:solidFill>
                  <a:srgbClr val="FFFF00"/>
                </a:solidFill>
              </a:rPr>
              <a:t>Ɵ</a:t>
            </a:r>
            <a:r>
              <a:rPr lang="en-US" sz="1800" b="1" i="1" baseline="-25000" dirty="0" err="1">
                <a:solidFill>
                  <a:srgbClr val="FFFF00"/>
                </a:solidFill>
              </a:rPr>
              <a:t>sat</a:t>
            </a:r>
            <a:r>
              <a:rPr lang="en-US" sz="1800" b="1" i="1" dirty="0">
                <a:solidFill>
                  <a:srgbClr val="FFFF00"/>
                </a:solidFill>
              </a:rPr>
              <a:t> , </a:t>
            </a:r>
            <a:r>
              <a:rPr lang="en-US" sz="1800" b="1" i="1" dirty="0" err="1">
                <a:solidFill>
                  <a:srgbClr val="FFFF00"/>
                </a:solidFill>
              </a:rPr>
              <a:t>ɸ</a:t>
            </a:r>
            <a:r>
              <a:rPr lang="en-US" sz="1800" b="1" i="1" baseline="-25000" dirty="0" err="1">
                <a:solidFill>
                  <a:srgbClr val="FFFF00"/>
                </a:solidFill>
              </a:rPr>
              <a:t>azm</a:t>
            </a:r>
            <a:r>
              <a:rPr lang="en-US" sz="1800" dirty="0">
                <a:solidFill>
                  <a:schemeClr val="lt1"/>
                </a:solidFill>
              </a:rPr>
              <a:t>)</a:t>
            </a:r>
          </a:p>
          <a:p>
            <a:pPr marL="1143000" lvl="2" indent="-203200" algn="l" rtl="0">
              <a:lnSpc>
                <a:spcPct val="90000"/>
              </a:lnSpc>
              <a:spcBef>
                <a:spcPts val="500"/>
              </a:spcBef>
              <a:spcAft>
                <a:spcPts val="0"/>
              </a:spcAft>
              <a:buClr>
                <a:schemeClr val="lt1"/>
              </a:buClr>
              <a:buSzPts val="2000"/>
              <a:buFont typeface="Calibri"/>
              <a:buChar char="-"/>
            </a:pPr>
            <a:r>
              <a:rPr lang="en-US" sz="1800" dirty="0"/>
              <a:t>Precalculated using physical radiative transfer model (SBDART)</a:t>
            </a:r>
            <a:endParaRPr sz="1800" dirty="0"/>
          </a:p>
          <a:p>
            <a:pPr marL="1143000" lvl="2" indent="-203200">
              <a:lnSpc>
                <a:spcPct val="90000"/>
              </a:lnSpc>
              <a:spcBef>
                <a:spcPts val="500"/>
              </a:spcBef>
              <a:buSzPts val="2000"/>
              <a:buFont typeface="Calibri"/>
              <a:buChar char="-"/>
            </a:pPr>
            <a:r>
              <a:rPr lang="en-US" sz="1800" dirty="0"/>
              <a:t>T</a:t>
            </a:r>
            <a:r>
              <a:rPr lang="en-US" sz="1800" dirty="0">
                <a:solidFill>
                  <a:schemeClr val="lt1"/>
                </a:solidFill>
              </a:rPr>
              <a:t>abulated at 5</a:t>
            </a:r>
            <a:r>
              <a:rPr lang="en-US" sz="1800" baseline="30000" dirty="0">
                <a:solidFill>
                  <a:schemeClr val="lt1"/>
                </a:solidFill>
              </a:rPr>
              <a:t>0</a:t>
            </a:r>
            <a:r>
              <a:rPr lang="en-US" sz="1800" dirty="0">
                <a:solidFill>
                  <a:schemeClr val="lt1"/>
                </a:solidFill>
              </a:rPr>
              <a:t> interval for</a:t>
            </a:r>
            <a:r>
              <a:rPr lang="en-US" sz="1800" b="1" i="1" dirty="0">
                <a:solidFill>
                  <a:srgbClr val="FFFF00"/>
                </a:solidFill>
              </a:rPr>
              <a:t> </a:t>
            </a:r>
            <a:r>
              <a:rPr lang="en-US" sz="1800" b="1" i="1" dirty="0" err="1">
                <a:solidFill>
                  <a:srgbClr val="FFFF00"/>
                </a:solidFill>
              </a:rPr>
              <a:t>Ɵ</a:t>
            </a:r>
            <a:r>
              <a:rPr lang="en-US" sz="1800" b="1" i="1" baseline="-25000" dirty="0" err="1">
                <a:solidFill>
                  <a:srgbClr val="FFFF00"/>
                </a:solidFill>
              </a:rPr>
              <a:t>sol</a:t>
            </a:r>
            <a:r>
              <a:rPr lang="en-US" sz="1800" b="1" i="1" dirty="0">
                <a:solidFill>
                  <a:srgbClr val="FFFF00"/>
                </a:solidFill>
              </a:rPr>
              <a:t> </a:t>
            </a:r>
            <a:r>
              <a:rPr lang="en-US" sz="1800" dirty="0"/>
              <a:t>and</a:t>
            </a:r>
            <a:r>
              <a:rPr lang="en-US" sz="1800" b="1" i="1" dirty="0">
                <a:solidFill>
                  <a:srgbClr val="FFFF00"/>
                </a:solidFill>
              </a:rPr>
              <a:t> </a:t>
            </a:r>
            <a:r>
              <a:rPr lang="en-US" sz="1800" b="1" i="1" dirty="0" err="1">
                <a:solidFill>
                  <a:srgbClr val="FFFF00"/>
                </a:solidFill>
              </a:rPr>
              <a:t>Ɵ</a:t>
            </a:r>
            <a:r>
              <a:rPr lang="en-US" sz="1800" b="1" i="1" baseline="-25000" dirty="0" err="1">
                <a:solidFill>
                  <a:srgbClr val="FFFF00"/>
                </a:solidFill>
              </a:rPr>
              <a:t>sat</a:t>
            </a:r>
            <a:r>
              <a:rPr lang="en-US" sz="1800" dirty="0">
                <a:solidFill>
                  <a:schemeClr val="lt1"/>
                </a:solidFill>
              </a:rPr>
              <a:t> and at 10</a:t>
            </a:r>
            <a:r>
              <a:rPr lang="en-US" sz="1800" baseline="30000" dirty="0">
                <a:solidFill>
                  <a:schemeClr val="lt1"/>
                </a:solidFill>
              </a:rPr>
              <a:t>0</a:t>
            </a:r>
            <a:r>
              <a:rPr lang="en-US" sz="1800" dirty="0">
                <a:solidFill>
                  <a:schemeClr val="lt1"/>
                </a:solidFill>
              </a:rPr>
              <a:t> interval for </a:t>
            </a:r>
            <a:r>
              <a:rPr lang="en-US" sz="1800" b="1" i="1" dirty="0" err="1">
                <a:solidFill>
                  <a:srgbClr val="FFFF00"/>
                </a:solidFill>
              </a:rPr>
              <a:t>ɸ</a:t>
            </a:r>
            <a:r>
              <a:rPr lang="en-US" sz="1800" b="1" i="1" baseline="-25000" dirty="0" err="1">
                <a:solidFill>
                  <a:srgbClr val="FFFF00"/>
                </a:solidFill>
              </a:rPr>
              <a:t>azm</a:t>
            </a:r>
            <a:r>
              <a:rPr lang="en-US" sz="1800" dirty="0">
                <a:solidFill>
                  <a:schemeClr val="lt1"/>
                </a:solidFill>
              </a:rPr>
              <a:t> </a:t>
            </a:r>
          </a:p>
          <a:p>
            <a:pPr marL="1143000" lvl="2" indent="-76200" algn="l" rtl="0">
              <a:lnSpc>
                <a:spcPct val="90000"/>
              </a:lnSpc>
              <a:spcBef>
                <a:spcPts val="500"/>
              </a:spcBef>
              <a:spcAft>
                <a:spcPts val="0"/>
              </a:spcAft>
              <a:buClr>
                <a:schemeClr val="dk1"/>
              </a:buClr>
              <a:buSzPts val="2400"/>
              <a:buFont typeface="Calibri"/>
              <a:buNone/>
            </a:pPr>
            <a:endParaRPr sz="1800" dirty="0">
              <a:solidFill>
                <a:schemeClr val="lt1"/>
              </a:solidFill>
            </a:endParaRPr>
          </a:p>
          <a:p>
            <a:pPr marL="685800" lvl="1" indent="-76200" algn="l" rtl="0">
              <a:lnSpc>
                <a:spcPct val="90000"/>
              </a:lnSpc>
              <a:spcBef>
                <a:spcPts val="500"/>
              </a:spcBef>
              <a:spcAft>
                <a:spcPts val="0"/>
              </a:spcAft>
              <a:buClr>
                <a:schemeClr val="dk1"/>
              </a:buClr>
              <a:buSzPts val="2400"/>
              <a:buNone/>
            </a:pPr>
            <a:endParaRPr sz="2000" dirty="0">
              <a:solidFill>
                <a:schemeClr val="lt1"/>
              </a:solidFill>
            </a:endParaRPr>
          </a:p>
          <a:p>
            <a:pPr marL="685800" lvl="1" indent="-76200" algn="l" rtl="0">
              <a:lnSpc>
                <a:spcPct val="90000"/>
              </a:lnSpc>
              <a:spcBef>
                <a:spcPts val="500"/>
              </a:spcBef>
              <a:spcAft>
                <a:spcPts val="0"/>
              </a:spcAft>
              <a:buClr>
                <a:schemeClr val="dk1"/>
              </a:buClr>
              <a:buSzPts val="2400"/>
              <a:buNone/>
            </a:pPr>
            <a:endParaRPr sz="2000" dirty="0">
              <a:solidFill>
                <a:schemeClr val="lt1"/>
              </a:solidFill>
            </a:endParaRPr>
          </a:p>
          <a:p>
            <a:pPr marL="457200" lvl="1" indent="0" algn="l" rtl="0">
              <a:lnSpc>
                <a:spcPct val="90000"/>
              </a:lnSpc>
              <a:spcBef>
                <a:spcPts val="500"/>
              </a:spcBef>
              <a:spcAft>
                <a:spcPts val="0"/>
              </a:spcAft>
              <a:buClr>
                <a:schemeClr val="dk1"/>
              </a:buClr>
              <a:buSzPts val="2400"/>
              <a:buNone/>
            </a:pPr>
            <a:endParaRPr sz="2000" dirty="0">
              <a:solidFill>
                <a:schemeClr val="lt1"/>
              </a:solidFill>
            </a:endParaRPr>
          </a:p>
          <a:p>
            <a:pPr marL="457200" lvl="1" indent="0" algn="l" rtl="0">
              <a:lnSpc>
                <a:spcPct val="90000"/>
              </a:lnSpc>
              <a:spcBef>
                <a:spcPts val="500"/>
              </a:spcBef>
              <a:spcAft>
                <a:spcPts val="0"/>
              </a:spcAft>
              <a:buClr>
                <a:schemeClr val="dk1"/>
              </a:buClr>
              <a:buSzPts val="2400"/>
              <a:buNone/>
            </a:pPr>
            <a:endParaRPr sz="2000" dirty="0">
              <a:solidFill>
                <a:schemeClr val="lt1"/>
              </a:solidFill>
            </a:endParaRPr>
          </a:p>
        </p:txBody>
      </p:sp>
      <p:sp>
        <p:nvSpPr>
          <p:cNvPr id="9" name="Google Shape;198;p13">
            <a:extLst>
              <a:ext uri="{FF2B5EF4-FFF2-40B4-BE49-F238E27FC236}">
                <a16:creationId xmlns:a16="http://schemas.microsoft.com/office/drawing/2014/main" id="{DD86AA83-5EA1-4D5E-88C1-D7A2F069ACB5}"/>
              </a:ext>
            </a:extLst>
          </p:cNvPr>
          <p:cNvSpPr txBox="1">
            <a:spLocks noGrp="1"/>
          </p:cNvSpPr>
          <p:nvPr>
            <p:ph type="sldNum" idx="12"/>
          </p:nvPr>
        </p:nvSpPr>
        <p:spPr>
          <a:xfrm>
            <a:off x="11004885" y="6356353"/>
            <a:ext cx="909055"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Clr>
                <a:schemeClr val="lt1"/>
              </a:buClr>
              <a:buSzPts val="1200"/>
              <a:buFont typeface="Arial"/>
              <a:buNone/>
            </a:pPr>
            <a:fld id="{00000000-1234-1234-1234-123412341234}" type="slidenum">
              <a:rPr lang="en-US"/>
              <a:t>13</a:t>
            </a:fld>
            <a:endParaRPr/>
          </a:p>
        </p:txBody>
      </p:sp>
    </p:spTree>
    <p:extLst>
      <p:ext uri="{BB962C8B-B14F-4D97-AF65-F5344CB8AC3E}">
        <p14:creationId xmlns:p14="http://schemas.microsoft.com/office/powerpoint/2010/main" val="319200659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646"/>
        <p:cNvGrpSpPr/>
        <p:nvPr/>
      </p:nvGrpSpPr>
      <p:grpSpPr>
        <a:xfrm>
          <a:off x="0" y="0"/>
          <a:ext cx="0" cy="0"/>
          <a:chOff x="0" y="0"/>
          <a:chExt cx="0" cy="0"/>
        </a:xfrm>
      </p:grpSpPr>
      <p:sp>
        <p:nvSpPr>
          <p:cNvPr id="647" name="Google Shape;647;gefc1fdaf91_0_145"/>
          <p:cNvSpPr txBox="1">
            <a:spLocks noGrp="1"/>
          </p:cNvSpPr>
          <p:nvPr>
            <p:ph type="title"/>
          </p:nvPr>
        </p:nvSpPr>
        <p:spPr>
          <a:xfrm>
            <a:off x="1786487" y="322842"/>
            <a:ext cx="8564433" cy="493200"/>
          </a:xfrm>
          <a:prstGeom prst="rect">
            <a:avLst/>
          </a:prstGeom>
          <a:noFill/>
          <a:ln>
            <a:noFill/>
          </a:ln>
        </p:spPr>
        <p:txBody>
          <a:bodyPr spcFirstLastPara="1" wrap="square" lIns="91425" tIns="45700" rIns="91425" bIns="45700" anchor="ctr" anchorCtr="0">
            <a:normAutofit fontScale="90000"/>
          </a:bodyPr>
          <a:lstStyle/>
          <a:p>
            <a:pPr marL="0" lvl="0" indent="0" algn="ctr" rtl="0">
              <a:lnSpc>
                <a:spcPct val="90000"/>
              </a:lnSpc>
              <a:spcBef>
                <a:spcPts val="0"/>
              </a:spcBef>
              <a:spcAft>
                <a:spcPts val="0"/>
              </a:spcAft>
              <a:buClr>
                <a:schemeClr val="lt1"/>
              </a:buClr>
              <a:buSzPct val="122222"/>
              <a:buFont typeface="Calibri"/>
              <a:buNone/>
            </a:pPr>
            <a:r>
              <a:rPr lang="en-US" dirty="0">
                <a:solidFill>
                  <a:schemeClr val="lt1"/>
                </a:solidFill>
              </a:rPr>
              <a:t>Binary and Fractional Snow: Offline Generation</a:t>
            </a:r>
            <a:endParaRPr dirty="0"/>
          </a:p>
        </p:txBody>
      </p:sp>
      <p:sp>
        <p:nvSpPr>
          <p:cNvPr id="9" name="Google Shape;198;p13">
            <a:extLst>
              <a:ext uri="{FF2B5EF4-FFF2-40B4-BE49-F238E27FC236}">
                <a16:creationId xmlns:a16="http://schemas.microsoft.com/office/drawing/2014/main" id="{DD86AA83-5EA1-4D5E-88C1-D7A2F069ACB5}"/>
              </a:ext>
            </a:extLst>
          </p:cNvPr>
          <p:cNvSpPr txBox="1">
            <a:spLocks noGrp="1"/>
          </p:cNvSpPr>
          <p:nvPr>
            <p:ph type="sldNum" idx="12"/>
          </p:nvPr>
        </p:nvSpPr>
        <p:spPr>
          <a:xfrm>
            <a:off x="11004885" y="6356353"/>
            <a:ext cx="909055"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Clr>
                <a:schemeClr val="lt1"/>
              </a:buClr>
              <a:buSzPts val="1200"/>
              <a:buFont typeface="Arial"/>
              <a:buNone/>
            </a:pPr>
            <a:fld id="{00000000-1234-1234-1234-123412341234}" type="slidenum">
              <a:rPr lang="en-US"/>
              <a:t>14</a:t>
            </a:fld>
            <a:endParaRPr/>
          </a:p>
        </p:txBody>
      </p:sp>
      <p:pic>
        <p:nvPicPr>
          <p:cNvPr id="6" name="Picture 5">
            <a:extLst>
              <a:ext uri="{FF2B5EF4-FFF2-40B4-BE49-F238E27FC236}">
                <a16:creationId xmlns:a16="http://schemas.microsoft.com/office/drawing/2014/main" id="{95E67B99-7890-4AE7-98A0-5EE588E516AB}"/>
              </a:ext>
            </a:extLst>
          </p:cNvPr>
          <p:cNvPicPr>
            <a:picLocks noChangeAspect="1"/>
          </p:cNvPicPr>
          <p:nvPr/>
        </p:nvPicPr>
        <p:blipFill>
          <a:blip r:embed="rId3"/>
          <a:stretch>
            <a:fillRect/>
          </a:stretch>
        </p:blipFill>
        <p:spPr>
          <a:xfrm>
            <a:off x="2858779" y="1814899"/>
            <a:ext cx="2250246" cy="2253585"/>
          </a:xfrm>
          <a:prstGeom prst="rect">
            <a:avLst/>
          </a:prstGeom>
          <a:ln>
            <a:solidFill>
              <a:schemeClr val="bg1">
                <a:lumMod val="65000"/>
              </a:schemeClr>
            </a:solidFill>
          </a:ln>
        </p:spPr>
      </p:pic>
      <p:pic>
        <p:nvPicPr>
          <p:cNvPr id="7" name="Picture 6">
            <a:extLst>
              <a:ext uri="{FF2B5EF4-FFF2-40B4-BE49-F238E27FC236}">
                <a16:creationId xmlns:a16="http://schemas.microsoft.com/office/drawing/2014/main" id="{C516AD3A-FBFE-4769-859A-C877899F7CD9}"/>
              </a:ext>
            </a:extLst>
          </p:cNvPr>
          <p:cNvPicPr>
            <a:picLocks noChangeAspect="1"/>
          </p:cNvPicPr>
          <p:nvPr/>
        </p:nvPicPr>
        <p:blipFill>
          <a:blip r:embed="rId4"/>
          <a:stretch>
            <a:fillRect/>
          </a:stretch>
        </p:blipFill>
        <p:spPr>
          <a:xfrm>
            <a:off x="216437" y="1814899"/>
            <a:ext cx="2253585" cy="2253585"/>
          </a:xfrm>
          <a:prstGeom prst="rect">
            <a:avLst/>
          </a:prstGeom>
          <a:ln>
            <a:solidFill>
              <a:schemeClr val="bg1">
                <a:lumMod val="65000"/>
              </a:schemeClr>
            </a:solidFill>
          </a:ln>
        </p:spPr>
      </p:pic>
      <p:pic>
        <p:nvPicPr>
          <p:cNvPr id="8" name="Picture 7">
            <a:extLst>
              <a:ext uri="{FF2B5EF4-FFF2-40B4-BE49-F238E27FC236}">
                <a16:creationId xmlns:a16="http://schemas.microsoft.com/office/drawing/2014/main" id="{761384E1-394A-437D-B33E-DAAC582BD387}"/>
              </a:ext>
            </a:extLst>
          </p:cNvPr>
          <p:cNvPicPr>
            <a:picLocks noChangeAspect="1"/>
          </p:cNvPicPr>
          <p:nvPr/>
        </p:nvPicPr>
        <p:blipFill>
          <a:blip r:embed="rId5"/>
          <a:stretch>
            <a:fillRect/>
          </a:stretch>
        </p:blipFill>
        <p:spPr>
          <a:xfrm>
            <a:off x="2858779" y="4279552"/>
            <a:ext cx="2250246" cy="2253579"/>
          </a:xfrm>
          <a:prstGeom prst="rect">
            <a:avLst/>
          </a:prstGeom>
          <a:ln>
            <a:solidFill>
              <a:schemeClr val="bg1">
                <a:lumMod val="65000"/>
              </a:schemeClr>
            </a:solidFill>
          </a:ln>
        </p:spPr>
      </p:pic>
      <p:pic>
        <p:nvPicPr>
          <p:cNvPr id="10" name="Picture 9">
            <a:extLst>
              <a:ext uri="{FF2B5EF4-FFF2-40B4-BE49-F238E27FC236}">
                <a16:creationId xmlns:a16="http://schemas.microsoft.com/office/drawing/2014/main" id="{AAB08662-4C0A-45E7-9B74-56B51DF80947}"/>
              </a:ext>
            </a:extLst>
          </p:cNvPr>
          <p:cNvPicPr>
            <a:picLocks noChangeAspect="1"/>
          </p:cNvPicPr>
          <p:nvPr/>
        </p:nvPicPr>
        <p:blipFill>
          <a:blip r:embed="rId6"/>
          <a:stretch>
            <a:fillRect/>
          </a:stretch>
        </p:blipFill>
        <p:spPr>
          <a:xfrm>
            <a:off x="172436" y="4301060"/>
            <a:ext cx="2250246" cy="2250246"/>
          </a:xfrm>
          <a:prstGeom prst="rect">
            <a:avLst/>
          </a:prstGeom>
          <a:ln>
            <a:solidFill>
              <a:schemeClr val="bg1">
                <a:lumMod val="65000"/>
              </a:schemeClr>
            </a:solidFill>
          </a:ln>
        </p:spPr>
      </p:pic>
      <p:sp>
        <p:nvSpPr>
          <p:cNvPr id="21" name="TextBox 20">
            <a:extLst>
              <a:ext uri="{FF2B5EF4-FFF2-40B4-BE49-F238E27FC236}">
                <a16:creationId xmlns:a16="http://schemas.microsoft.com/office/drawing/2014/main" id="{362324F1-5F6C-4436-8790-05F8F7592471}"/>
              </a:ext>
            </a:extLst>
          </p:cNvPr>
          <p:cNvSpPr txBox="1"/>
          <p:nvPr/>
        </p:nvSpPr>
        <p:spPr>
          <a:xfrm>
            <a:off x="2845131" y="3311835"/>
            <a:ext cx="1944237" cy="738664"/>
          </a:xfrm>
          <a:prstGeom prst="rect">
            <a:avLst/>
          </a:prstGeom>
          <a:noFill/>
        </p:spPr>
        <p:txBody>
          <a:bodyPr wrap="square" rtlCol="0">
            <a:spAutoFit/>
          </a:bodyPr>
          <a:lstStyle/>
          <a:p>
            <a:r>
              <a:rPr lang="en-US" sz="1050" dirty="0">
                <a:solidFill>
                  <a:schemeClr val="bg1"/>
                </a:solidFill>
              </a:rPr>
              <a:t>Snow Fraction</a:t>
            </a:r>
          </a:p>
          <a:p>
            <a:r>
              <a:rPr lang="en-US" sz="1050" dirty="0">
                <a:solidFill>
                  <a:schemeClr val="bg1"/>
                </a:solidFill>
              </a:rPr>
              <a:t>GOES-16 ABI </a:t>
            </a:r>
          </a:p>
          <a:p>
            <a:r>
              <a:rPr lang="en-US" sz="1050" dirty="0">
                <a:solidFill>
                  <a:schemeClr val="bg1"/>
                </a:solidFill>
              </a:rPr>
              <a:t>11/11/2022 </a:t>
            </a:r>
          </a:p>
          <a:p>
            <a:r>
              <a:rPr lang="en-US" sz="1050" dirty="0">
                <a:solidFill>
                  <a:schemeClr val="bg1"/>
                </a:solidFill>
              </a:rPr>
              <a:t>1900 UTC</a:t>
            </a:r>
          </a:p>
        </p:txBody>
      </p:sp>
      <p:sp>
        <p:nvSpPr>
          <p:cNvPr id="22" name="TextBox 21">
            <a:extLst>
              <a:ext uri="{FF2B5EF4-FFF2-40B4-BE49-F238E27FC236}">
                <a16:creationId xmlns:a16="http://schemas.microsoft.com/office/drawing/2014/main" id="{3953F54F-397B-494C-8A3F-2CA4C3251376}"/>
              </a:ext>
            </a:extLst>
          </p:cNvPr>
          <p:cNvSpPr txBox="1"/>
          <p:nvPr/>
        </p:nvSpPr>
        <p:spPr>
          <a:xfrm>
            <a:off x="216256" y="3338908"/>
            <a:ext cx="1944237" cy="738664"/>
          </a:xfrm>
          <a:prstGeom prst="rect">
            <a:avLst/>
          </a:prstGeom>
          <a:noFill/>
        </p:spPr>
        <p:txBody>
          <a:bodyPr wrap="square" rtlCol="0">
            <a:spAutoFit/>
          </a:bodyPr>
          <a:lstStyle/>
          <a:p>
            <a:r>
              <a:rPr lang="en-US" sz="1050" dirty="0">
                <a:solidFill>
                  <a:schemeClr val="bg1"/>
                </a:solidFill>
              </a:rPr>
              <a:t>Binary Snow</a:t>
            </a:r>
          </a:p>
          <a:p>
            <a:r>
              <a:rPr lang="en-US" sz="1050" dirty="0">
                <a:solidFill>
                  <a:schemeClr val="bg1"/>
                </a:solidFill>
              </a:rPr>
              <a:t>GOES-16 ABI </a:t>
            </a:r>
          </a:p>
          <a:p>
            <a:r>
              <a:rPr lang="en-US" sz="1050" dirty="0">
                <a:solidFill>
                  <a:schemeClr val="bg1"/>
                </a:solidFill>
              </a:rPr>
              <a:t>11/11/2022 </a:t>
            </a:r>
          </a:p>
          <a:p>
            <a:r>
              <a:rPr lang="en-US" sz="1050" dirty="0">
                <a:solidFill>
                  <a:schemeClr val="bg1"/>
                </a:solidFill>
              </a:rPr>
              <a:t>1900 UTC</a:t>
            </a:r>
          </a:p>
        </p:txBody>
      </p:sp>
      <p:sp>
        <p:nvSpPr>
          <p:cNvPr id="23" name="TextBox 22">
            <a:extLst>
              <a:ext uri="{FF2B5EF4-FFF2-40B4-BE49-F238E27FC236}">
                <a16:creationId xmlns:a16="http://schemas.microsoft.com/office/drawing/2014/main" id="{6A4ACBDB-E293-4EFD-8F3B-47F228E9598F}"/>
              </a:ext>
            </a:extLst>
          </p:cNvPr>
          <p:cNvSpPr txBox="1"/>
          <p:nvPr/>
        </p:nvSpPr>
        <p:spPr>
          <a:xfrm>
            <a:off x="2806459" y="5838949"/>
            <a:ext cx="1944237" cy="738664"/>
          </a:xfrm>
          <a:prstGeom prst="rect">
            <a:avLst/>
          </a:prstGeom>
          <a:noFill/>
        </p:spPr>
        <p:txBody>
          <a:bodyPr wrap="square" rtlCol="0">
            <a:spAutoFit/>
          </a:bodyPr>
          <a:lstStyle/>
          <a:p>
            <a:r>
              <a:rPr lang="en-US" sz="1050" dirty="0">
                <a:solidFill>
                  <a:schemeClr val="bg1"/>
                </a:solidFill>
              </a:rPr>
              <a:t>Snow Fraction</a:t>
            </a:r>
          </a:p>
          <a:p>
            <a:r>
              <a:rPr lang="en-US" sz="1050" dirty="0">
                <a:solidFill>
                  <a:schemeClr val="bg1"/>
                </a:solidFill>
              </a:rPr>
              <a:t>GOES-18 ABI </a:t>
            </a:r>
          </a:p>
          <a:p>
            <a:r>
              <a:rPr lang="en-US" sz="1050" dirty="0">
                <a:solidFill>
                  <a:schemeClr val="bg1"/>
                </a:solidFill>
              </a:rPr>
              <a:t>11/11/2022 </a:t>
            </a:r>
          </a:p>
          <a:p>
            <a:r>
              <a:rPr lang="en-US" sz="1050" dirty="0">
                <a:solidFill>
                  <a:schemeClr val="bg1"/>
                </a:solidFill>
              </a:rPr>
              <a:t>1900 UTC</a:t>
            </a:r>
          </a:p>
        </p:txBody>
      </p:sp>
      <p:sp>
        <p:nvSpPr>
          <p:cNvPr id="24" name="TextBox 23">
            <a:extLst>
              <a:ext uri="{FF2B5EF4-FFF2-40B4-BE49-F238E27FC236}">
                <a16:creationId xmlns:a16="http://schemas.microsoft.com/office/drawing/2014/main" id="{DED389C3-7EAB-4962-9972-C08A68D6B820}"/>
              </a:ext>
            </a:extLst>
          </p:cNvPr>
          <p:cNvSpPr txBox="1"/>
          <p:nvPr/>
        </p:nvSpPr>
        <p:spPr>
          <a:xfrm>
            <a:off x="191232" y="5838726"/>
            <a:ext cx="1944237" cy="738664"/>
          </a:xfrm>
          <a:prstGeom prst="rect">
            <a:avLst/>
          </a:prstGeom>
          <a:noFill/>
        </p:spPr>
        <p:txBody>
          <a:bodyPr wrap="square" rtlCol="0">
            <a:spAutoFit/>
          </a:bodyPr>
          <a:lstStyle/>
          <a:p>
            <a:r>
              <a:rPr lang="en-US" sz="1050" dirty="0">
                <a:solidFill>
                  <a:schemeClr val="bg1"/>
                </a:solidFill>
              </a:rPr>
              <a:t>Binary Snow</a:t>
            </a:r>
          </a:p>
          <a:p>
            <a:r>
              <a:rPr lang="en-US" sz="1050" dirty="0">
                <a:solidFill>
                  <a:schemeClr val="bg1"/>
                </a:solidFill>
              </a:rPr>
              <a:t>GOES-18 ABI </a:t>
            </a:r>
          </a:p>
          <a:p>
            <a:r>
              <a:rPr lang="en-US" sz="1050" dirty="0">
                <a:solidFill>
                  <a:schemeClr val="bg1"/>
                </a:solidFill>
              </a:rPr>
              <a:t>11/11/2022 </a:t>
            </a:r>
          </a:p>
          <a:p>
            <a:r>
              <a:rPr lang="en-US" sz="1050" dirty="0">
                <a:solidFill>
                  <a:schemeClr val="bg1"/>
                </a:solidFill>
              </a:rPr>
              <a:t>1900 UTC</a:t>
            </a:r>
          </a:p>
        </p:txBody>
      </p:sp>
      <p:pic>
        <p:nvPicPr>
          <p:cNvPr id="5" name="Picture 4">
            <a:extLst>
              <a:ext uri="{FF2B5EF4-FFF2-40B4-BE49-F238E27FC236}">
                <a16:creationId xmlns:a16="http://schemas.microsoft.com/office/drawing/2014/main" id="{5697B00B-7854-409A-AF68-1C5DC2FC6132}"/>
              </a:ext>
            </a:extLst>
          </p:cNvPr>
          <p:cNvPicPr>
            <a:picLocks noChangeAspect="1"/>
          </p:cNvPicPr>
          <p:nvPr/>
        </p:nvPicPr>
        <p:blipFill>
          <a:blip r:embed="rId7"/>
          <a:stretch>
            <a:fillRect/>
          </a:stretch>
        </p:blipFill>
        <p:spPr>
          <a:xfrm>
            <a:off x="4540153" y="1151025"/>
            <a:ext cx="3609264" cy="1370184"/>
          </a:xfrm>
          <a:prstGeom prst="rect">
            <a:avLst/>
          </a:prstGeom>
          <a:ln>
            <a:solidFill>
              <a:schemeClr val="bg1">
                <a:lumMod val="65000"/>
              </a:schemeClr>
            </a:solidFill>
          </a:ln>
        </p:spPr>
      </p:pic>
      <p:grpSp>
        <p:nvGrpSpPr>
          <p:cNvPr id="25" name="Group 24">
            <a:extLst>
              <a:ext uri="{FF2B5EF4-FFF2-40B4-BE49-F238E27FC236}">
                <a16:creationId xmlns:a16="http://schemas.microsoft.com/office/drawing/2014/main" id="{1C03B09E-E5D6-40EC-B7A9-09A2AA564B23}"/>
              </a:ext>
            </a:extLst>
          </p:cNvPr>
          <p:cNvGrpSpPr/>
          <p:nvPr/>
        </p:nvGrpSpPr>
        <p:grpSpPr>
          <a:xfrm>
            <a:off x="5340594" y="4616036"/>
            <a:ext cx="1456218" cy="1620293"/>
            <a:chOff x="4334306" y="6216177"/>
            <a:chExt cx="1456218" cy="1620293"/>
          </a:xfrm>
        </p:grpSpPr>
        <p:sp>
          <p:nvSpPr>
            <p:cNvPr id="26" name="Rectangle 25">
              <a:extLst>
                <a:ext uri="{FF2B5EF4-FFF2-40B4-BE49-F238E27FC236}">
                  <a16:creationId xmlns:a16="http://schemas.microsoft.com/office/drawing/2014/main" id="{9A9DC44D-CF40-4F30-B014-34FFEE3D8382}"/>
                </a:ext>
              </a:extLst>
            </p:cNvPr>
            <p:cNvSpPr/>
            <p:nvPr/>
          </p:nvSpPr>
          <p:spPr>
            <a:xfrm>
              <a:off x="4334306" y="6279064"/>
              <a:ext cx="337038" cy="152400"/>
            </a:xfrm>
            <a:prstGeom prst="rect">
              <a:avLst/>
            </a:prstGeom>
            <a:solidFill>
              <a:srgbClr val="5A3C00"/>
            </a:solidFill>
            <a:ln>
              <a:solidFill>
                <a:schemeClr val="bg1"/>
              </a:solidFill>
            </a:ln>
          </p:spPr>
          <p:style>
            <a:lnRef idx="1">
              <a:schemeClr val="accent1"/>
            </a:lnRef>
            <a:fillRef idx="1">
              <a:schemeClr val="accent1"/>
            </a:fillRef>
            <a:effectRef idx="1">
              <a:schemeClr val="accent1"/>
            </a:effectRef>
            <a:fontRef idx="minor">
              <a:schemeClr val="lt1"/>
            </a:fontRef>
          </p:style>
          <p:txBody>
            <a:bodyPr rtlCol="0" anchor="ctr"/>
            <a:lstStyle/>
            <a:p>
              <a:pPr algn="ctr"/>
              <a:endParaRPr lang="en-US">
                <a:solidFill>
                  <a:schemeClr val="bg1"/>
                </a:solidFill>
              </a:endParaRPr>
            </a:p>
          </p:txBody>
        </p:sp>
        <p:sp>
          <p:nvSpPr>
            <p:cNvPr id="27" name="Rectangle 26">
              <a:extLst>
                <a:ext uri="{FF2B5EF4-FFF2-40B4-BE49-F238E27FC236}">
                  <a16:creationId xmlns:a16="http://schemas.microsoft.com/office/drawing/2014/main" id="{30AE7A95-F206-47D9-867A-F9A7D94CDC59}"/>
                </a:ext>
              </a:extLst>
            </p:cNvPr>
            <p:cNvSpPr/>
            <p:nvPr/>
          </p:nvSpPr>
          <p:spPr>
            <a:xfrm>
              <a:off x="4342530" y="6601922"/>
              <a:ext cx="337038" cy="152400"/>
            </a:xfrm>
            <a:prstGeom prst="rect">
              <a:avLst/>
            </a:prstGeom>
            <a:solidFill>
              <a:srgbClr val="000064"/>
            </a:solidFill>
            <a:ln>
              <a:solidFill>
                <a:schemeClr val="bg1"/>
              </a:solidFill>
            </a:ln>
          </p:spPr>
          <p:style>
            <a:lnRef idx="1">
              <a:schemeClr val="accent1"/>
            </a:lnRef>
            <a:fillRef idx="1">
              <a:schemeClr val="accent1"/>
            </a:fillRef>
            <a:effectRef idx="1">
              <a:schemeClr val="accent1"/>
            </a:effectRef>
            <a:fontRef idx="minor">
              <a:schemeClr val="lt1"/>
            </a:fontRef>
          </p:style>
          <p:txBody>
            <a:bodyPr rtlCol="0" anchor="ctr"/>
            <a:lstStyle/>
            <a:p>
              <a:pPr algn="ctr"/>
              <a:endParaRPr lang="en-US">
                <a:solidFill>
                  <a:schemeClr val="bg1"/>
                </a:solidFill>
              </a:endParaRPr>
            </a:p>
          </p:txBody>
        </p:sp>
        <p:sp>
          <p:nvSpPr>
            <p:cNvPr id="28" name="Rectangle 27">
              <a:extLst>
                <a:ext uri="{FF2B5EF4-FFF2-40B4-BE49-F238E27FC236}">
                  <a16:creationId xmlns:a16="http://schemas.microsoft.com/office/drawing/2014/main" id="{0BBE07DA-8023-42BF-B550-D37FB64BA780}"/>
                </a:ext>
              </a:extLst>
            </p:cNvPr>
            <p:cNvSpPr/>
            <p:nvPr/>
          </p:nvSpPr>
          <p:spPr>
            <a:xfrm>
              <a:off x="4334306" y="6927476"/>
              <a:ext cx="337038" cy="152400"/>
            </a:xfrm>
            <a:prstGeom prst="rect">
              <a:avLst/>
            </a:prstGeom>
            <a:solidFill>
              <a:srgbClr val="969696"/>
            </a:solidFill>
            <a:ln>
              <a:solidFill>
                <a:schemeClr val="bg1"/>
              </a:solidFill>
            </a:ln>
          </p:spPr>
          <p:style>
            <a:lnRef idx="1">
              <a:schemeClr val="accent1"/>
            </a:lnRef>
            <a:fillRef idx="1">
              <a:schemeClr val="accent1"/>
            </a:fillRef>
            <a:effectRef idx="1">
              <a:schemeClr val="accent1"/>
            </a:effectRef>
            <a:fontRef idx="minor">
              <a:schemeClr val="lt1"/>
            </a:fontRef>
          </p:style>
          <p:txBody>
            <a:bodyPr rtlCol="0" anchor="ctr"/>
            <a:lstStyle/>
            <a:p>
              <a:pPr algn="ctr"/>
              <a:endParaRPr lang="en-US">
                <a:solidFill>
                  <a:schemeClr val="bg1"/>
                </a:solidFill>
              </a:endParaRPr>
            </a:p>
          </p:txBody>
        </p:sp>
        <p:sp>
          <p:nvSpPr>
            <p:cNvPr id="29" name="TextBox 28">
              <a:extLst>
                <a:ext uri="{FF2B5EF4-FFF2-40B4-BE49-F238E27FC236}">
                  <a16:creationId xmlns:a16="http://schemas.microsoft.com/office/drawing/2014/main" id="{E7A769BD-C9D7-4274-96FC-EF3FC3C31CE6}"/>
                </a:ext>
              </a:extLst>
            </p:cNvPr>
            <p:cNvSpPr txBox="1"/>
            <p:nvPr/>
          </p:nvSpPr>
          <p:spPr>
            <a:xfrm>
              <a:off x="4680010" y="6216177"/>
              <a:ext cx="894953" cy="276999"/>
            </a:xfrm>
            <a:prstGeom prst="rect">
              <a:avLst/>
            </a:prstGeom>
          </p:spPr>
          <p:txBody>
            <a:bodyPr wrap="square" rtlCol="0">
              <a:spAutoFit/>
            </a:bodyPr>
            <a:lstStyle/>
            <a:p>
              <a:r>
                <a:rPr lang="en-US" sz="1200" dirty="0">
                  <a:solidFill>
                    <a:schemeClr val="bg1"/>
                  </a:solidFill>
                </a:rPr>
                <a:t>Land</a:t>
              </a:r>
            </a:p>
          </p:txBody>
        </p:sp>
        <p:sp>
          <p:nvSpPr>
            <p:cNvPr id="30" name="TextBox 29">
              <a:extLst>
                <a:ext uri="{FF2B5EF4-FFF2-40B4-BE49-F238E27FC236}">
                  <a16:creationId xmlns:a16="http://schemas.microsoft.com/office/drawing/2014/main" id="{D390EA1B-B063-4FA8-BFBB-4BF8AB131717}"/>
                </a:ext>
              </a:extLst>
            </p:cNvPr>
            <p:cNvSpPr txBox="1"/>
            <p:nvPr/>
          </p:nvSpPr>
          <p:spPr>
            <a:xfrm>
              <a:off x="4690115" y="6557433"/>
              <a:ext cx="690929" cy="276999"/>
            </a:xfrm>
            <a:prstGeom prst="rect">
              <a:avLst/>
            </a:prstGeom>
          </p:spPr>
          <p:txBody>
            <a:bodyPr wrap="square" rtlCol="0">
              <a:spAutoFit/>
            </a:bodyPr>
            <a:lstStyle/>
            <a:p>
              <a:r>
                <a:rPr lang="en-US" sz="1200" dirty="0">
                  <a:solidFill>
                    <a:schemeClr val="bg1"/>
                  </a:solidFill>
                </a:rPr>
                <a:t>Water</a:t>
              </a:r>
            </a:p>
          </p:txBody>
        </p:sp>
        <p:sp>
          <p:nvSpPr>
            <p:cNvPr id="31" name="TextBox 30">
              <a:extLst>
                <a:ext uri="{FF2B5EF4-FFF2-40B4-BE49-F238E27FC236}">
                  <a16:creationId xmlns:a16="http://schemas.microsoft.com/office/drawing/2014/main" id="{1F4329FE-99B8-430F-A09A-95285082757A}"/>
                </a:ext>
              </a:extLst>
            </p:cNvPr>
            <p:cNvSpPr txBox="1"/>
            <p:nvPr/>
          </p:nvSpPr>
          <p:spPr>
            <a:xfrm>
              <a:off x="4678099" y="6879278"/>
              <a:ext cx="690929" cy="276999"/>
            </a:xfrm>
            <a:prstGeom prst="rect">
              <a:avLst/>
            </a:prstGeom>
          </p:spPr>
          <p:txBody>
            <a:bodyPr wrap="square" rtlCol="0">
              <a:spAutoFit/>
            </a:bodyPr>
            <a:lstStyle/>
            <a:p>
              <a:r>
                <a:rPr lang="en-US" sz="1200" dirty="0">
                  <a:solidFill>
                    <a:schemeClr val="bg1"/>
                  </a:solidFill>
                </a:rPr>
                <a:t>Cloud</a:t>
              </a:r>
            </a:p>
          </p:txBody>
        </p:sp>
        <p:sp>
          <p:nvSpPr>
            <p:cNvPr id="32" name="Rectangle 31">
              <a:extLst>
                <a:ext uri="{FF2B5EF4-FFF2-40B4-BE49-F238E27FC236}">
                  <a16:creationId xmlns:a16="http://schemas.microsoft.com/office/drawing/2014/main" id="{6ABFCB1B-1E07-41FC-9434-35ACD170DE24}"/>
                </a:ext>
              </a:extLst>
            </p:cNvPr>
            <p:cNvSpPr/>
            <p:nvPr/>
          </p:nvSpPr>
          <p:spPr>
            <a:xfrm>
              <a:off x="4340377" y="7263753"/>
              <a:ext cx="337038" cy="152400"/>
            </a:xfrm>
            <a:prstGeom prst="rect">
              <a:avLst/>
            </a:prstGeom>
            <a:solidFill>
              <a:srgbClr val="464646"/>
            </a:solidFill>
            <a:ln>
              <a:solidFill>
                <a:schemeClr val="bg1"/>
              </a:solidFill>
            </a:ln>
          </p:spPr>
          <p:style>
            <a:lnRef idx="1">
              <a:schemeClr val="accent1"/>
            </a:lnRef>
            <a:fillRef idx="1">
              <a:schemeClr val="accent1"/>
            </a:fillRef>
            <a:effectRef idx="1">
              <a:schemeClr val="accent1"/>
            </a:effectRef>
            <a:fontRef idx="minor">
              <a:schemeClr val="lt1"/>
            </a:fontRef>
          </p:style>
          <p:txBody>
            <a:bodyPr rtlCol="0" anchor="ctr"/>
            <a:lstStyle/>
            <a:p>
              <a:pPr algn="ctr"/>
              <a:endParaRPr lang="en-US">
                <a:solidFill>
                  <a:schemeClr val="bg1"/>
                </a:solidFill>
              </a:endParaRPr>
            </a:p>
          </p:txBody>
        </p:sp>
        <p:sp>
          <p:nvSpPr>
            <p:cNvPr id="33" name="TextBox 32">
              <a:extLst>
                <a:ext uri="{FF2B5EF4-FFF2-40B4-BE49-F238E27FC236}">
                  <a16:creationId xmlns:a16="http://schemas.microsoft.com/office/drawing/2014/main" id="{D35F294B-87A3-47E1-A409-BA0700302F7E}"/>
                </a:ext>
              </a:extLst>
            </p:cNvPr>
            <p:cNvSpPr txBox="1"/>
            <p:nvPr/>
          </p:nvSpPr>
          <p:spPr>
            <a:xfrm>
              <a:off x="4684350" y="7203364"/>
              <a:ext cx="1051810" cy="276999"/>
            </a:xfrm>
            <a:prstGeom prst="rect">
              <a:avLst/>
            </a:prstGeom>
          </p:spPr>
          <p:txBody>
            <a:bodyPr wrap="square" rtlCol="0">
              <a:spAutoFit/>
            </a:bodyPr>
            <a:lstStyle/>
            <a:p>
              <a:r>
                <a:rPr lang="en-US" sz="1200" dirty="0">
                  <a:solidFill>
                    <a:schemeClr val="bg1"/>
                  </a:solidFill>
                </a:rPr>
                <a:t>No retrieval</a:t>
              </a:r>
            </a:p>
          </p:txBody>
        </p:sp>
        <p:sp>
          <p:nvSpPr>
            <p:cNvPr id="34" name="Rectangle 33">
              <a:extLst>
                <a:ext uri="{FF2B5EF4-FFF2-40B4-BE49-F238E27FC236}">
                  <a16:creationId xmlns:a16="http://schemas.microsoft.com/office/drawing/2014/main" id="{EE601113-726A-45E2-87D2-400A588EF2E9}"/>
                </a:ext>
              </a:extLst>
            </p:cNvPr>
            <p:cNvSpPr/>
            <p:nvPr/>
          </p:nvSpPr>
          <p:spPr>
            <a:xfrm>
              <a:off x="4348154" y="7617272"/>
              <a:ext cx="337038" cy="152400"/>
            </a:xfrm>
            <a:prstGeom prst="rect">
              <a:avLst/>
            </a:prstGeom>
            <a:solidFill>
              <a:schemeClr val="tx1"/>
            </a:solidFill>
            <a:ln>
              <a:solidFill>
                <a:schemeClr val="bg1"/>
              </a:solidFill>
            </a:ln>
          </p:spPr>
          <p:style>
            <a:lnRef idx="1">
              <a:schemeClr val="accent1"/>
            </a:lnRef>
            <a:fillRef idx="1">
              <a:schemeClr val="accent1"/>
            </a:fillRef>
            <a:effectRef idx="1">
              <a:schemeClr val="accent1"/>
            </a:effectRef>
            <a:fontRef idx="minor">
              <a:schemeClr val="lt1"/>
            </a:fontRef>
          </p:style>
          <p:txBody>
            <a:bodyPr rtlCol="0" anchor="ctr"/>
            <a:lstStyle/>
            <a:p>
              <a:pPr algn="ctr"/>
              <a:endParaRPr lang="en-US">
                <a:solidFill>
                  <a:schemeClr val="bg1"/>
                </a:solidFill>
              </a:endParaRPr>
            </a:p>
          </p:txBody>
        </p:sp>
        <p:sp>
          <p:nvSpPr>
            <p:cNvPr id="35" name="TextBox 34">
              <a:extLst>
                <a:ext uri="{FF2B5EF4-FFF2-40B4-BE49-F238E27FC236}">
                  <a16:creationId xmlns:a16="http://schemas.microsoft.com/office/drawing/2014/main" id="{CE973D65-46C7-4A31-8E65-A7FB1208D477}"/>
                </a:ext>
              </a:extLst>
            </p:cNvPr>
            <p:cNvSpPr txBox="1"/>
            <p:nvPr/>
          </p:nvSpPr>
          <p:spPr>
            <a:xfrm>
              <a:off x="4690110" y="7559471"/>
              <a:ext cx="1100414" cy="276999"/>
            </a:xfrm>
            <a:prstGeom prst="rect">
              <a:avLst/>
            </a:prstGeom>
          </p:spPr>
          <p:txBody>
            <a:bodyPr wrap="square" rtlCol="0">
              <a:spAutoFit/>
            </a:bodyPr>
            <a:lstStyle/>
            <a:p>
              <a:r>
                <a:rPr lang="en-US" sz="1200" dirty="0">
                  <a:solidFill>
                    <a:schemeClr val="bg1"/>
                  </a:solidFill>
                </a:rPr>
                <a:t>No coverage</a:t>
              </a:r>
            </a:p>
          </p:txBody>
        </p:sp>
      </p:grpSp>
      <p:pic>
        <p:nvPicPr>
          <p:cNvPr id="39" name="Picture 38">
            <a:extLst>
              <a:ext uri="{FF2B5EF4-FFF2-40B4-BE49-F238E27FC236}">
                <a16:creationId xmlns:a16="http://schemas.microsoft.com/office/drawing/2014/main" id="{D6362EFB-94AE-4F1D-B770-24739F3464CC}"/>
              </a:ext>
            </a:extLst>
          </p:cNvPr>
          <p:cNvPicPr>
            <a:picLocks noChangeAspect="1"/>
          </p:cNvPicPr>
          <p:nvPr/>
        </p:nvPicPr>
        <p:blipFill>
          <a:blip r:embed="rId8"/>
          <a:stretch>
            <a:fillRect/>
          </a:stretch>
        </p:blipFill>
        <p:spPr>
          <a:xfrm>
            <a:off x="1913164" y="3906751"/>
            <a:ext cx="554260" cy="162116"/>
          </a:xfrm>
          <a:prstGeom prst="rect">
            <a:avLst/>
          </a:prstGeom>
        </p:spPr>
      </p:pic>
      <p:pic>
        <p:nvPicPr>
          <p:cNvPr id="40" name="Picture 39">
            <a:extLst>
              <a:ext uri="{FF2B5EF4-FFF2-40B4-BE49-F238E27FC236}">
                <a16:creationId xmlns:a16="http://schemas.microsoft.com/office/drawing/2014/main" id="{353E706D-36C6-474D-AA1C-65A75BCD43EB}"/>
              </a:ext>
            </a:extLst>
          </p:cNvPr>
          <p:cNvPicPr>
            <a:picLocks noChangeAspect="1"/>
          </p:cNvPicPr>
          <p:nvPr/>
        </p:nvPicPr>
        <p:blipFill>
          <a:blip r:embed="rId8"/>
          <a:stretch>
            <a:fillRect/>
          </a:stretch>
        </p:blipFill>
        <p:spPr>
          <a:xfrm>
            <a:off x="1877200" y="6403862"/>
            <a:ext cx="554260" cy="162116"/>
          </a:xfrm>
          <a:prstGeom prst="rect">
            <a:avLst/>
          </a:prstGeom>
        </p:spPr>
      </p:pic>
      <p:pic>
        <p:nvPicPr>
          <p:cNvPr id="41" name="Picture 40">
            <a:extLst>
              <a:ext uri="{FF2B5EF4-FFF2-40B4-BE49-F238E27FC236}">
                <a16:creationId xmlns:a16="http://schemas.microsoft.com/office/drawing/2014/main" id="{F689B9B3-F2C2-4A85-BFE2-E841E3AC2CB6}"/>
              </a:ext>
            </a:extLst>
          </p:cNvPr>
          <p:cNvPicPr>
            <a:picLocks noChangeAspect="1"/>
          </p:cNvPicPr>
          <p:nvPr/>
        </p:nvPicPr>
        <p:blipFill>
          <a:blip r:embed="rId9"/>
          <a:stretch>
            <a:fillRect/>
          </a:stretch>
        </p:blipFill>
        <p:spPr>
          <a:xfrm>
            <a:off x="3343247" y="6591038"/>
            <a:ext cx="1206755" cy="230037"/>
          </a:xfrm>
          <a:prstGeom prst="rect">
            <a:avLst/>
          </a:prstGeom>
        </p:spPr>
      </p:pic>
      <p:sp>
        <p:nvSpPr>
          <p:cNvPr id="42" name="Google Shape;641;gefc1fdaf91_0_117">
            <a:extLst>
              <a:ext uri="{FF2B5EF4-FFF2-40B4-BE49-F238E27FC236}">
                <a16:creationId xmlns:a16="http://schemas.microsoft.com/office/drawing/2014/main" id="{B44BDDAB-6864-4E8F-B0EC-91EF99B09B34}"/>
              </a:ext>
            </a:extLst>
          </p:cNvPr>
          <p:cNvSpPr txBox="1">
            <a:spLocks noGrp="1"/>
          </p:cNvSpPr>
          <p:nvPr>
            <p:ph type="body" idx="1"/>
          </p:nvPr>
        </p:nvSpPr>
        <p:spPr>
          <a:xfrm>
            <a:off x="6624217" y="2729887"/>
            <a:ext cx="5351346" cy="2725046"/>
          </a:xfrm>
          <a:prstGeom prst="rect">
            <a:avLst/>
          </a:prstGeom>
          <a:noFill/>
          <a:ln>
            <a:noFill/>
          </a:ln>
        </p:spPr>
        <p:txBody>
          <a:bodyPr spcFirstLastPara="1" wrap="square" lIns="91425" tIns="45700" rIns="91425" bIns="45700" anchor="t" anchorCtr="0">
            <a:noAutofit/>
          </a:bodyPr>
          <a:lstStyle/>
          <a:p>
            <a:pPr marL="53975" lvl="1" indent="0" algn="l" rtl="0">
              <a:lnSpc>
                <a:spcPct val="90000"/>
              </a:lnSpc>
              <a:spcBef>
                <a:spcPts val="500"/>
              </a:spcBef>
              <a:spcAft>
                <a:spcPts val="0"/>
              </a:spcAft>
              <a:buClr>
                <a:schemeClr val="lt1"/>
              </a:buClr>
              <a:buSzPts val="2000"/>
              <a:buNone/>
            </a:pPr>
            <a:r>
              <a:rPr lang="en-US" sz="1800" dirty="0">
                <a:solidFill>
                  <a:schemeClr val="lt1"/>
                </a:solidFill>
                <a:latin typeface="+mj-lt"/>
              </a:rPr>
              <a:t>Full disk hourly snow products from both ABI sensors (GOES-16 and GOES-17/18) </a:t>
            </a:r>
            <a:r>
              <a:rPr lang="en-US" sz="1800" dirty="0">
                <a:latin typeface="+mj-lt"/>
              </a:rPr>
              <a:t>have been routinely generated offline since the end of 2021</a:t>
            </a:r>
          </a:p>
          <a:p>
            <a:pPr marL="53975" lvl="1" indent="0" algn="l" rtl="0">
              <a:lnSpc>
                <a:spcPct val="90000"/>
              </a:lnSpc>
              <a:spcBef>
                <a:spcPts val="500"/>
              </a:spcBef>
              <a:spcAft>
                <a:spcPts val="0"/>
              </a:spcAft>
              <a:buClr>
                <a:schemeClr val="lt1"/>
              </a:buClr>
              <a:buSzPts val="2000"/>
              <a:buNone/>
            </a:pPr>
            <a:endParaRPr lang="en-US" sz="1800" dirty="0">
              <a:latin typeface="+mj-lt"/>
            </a:endParaRPr>
          </a:p>
          <a:p>
            <a:pPr marL="53975" lvl="1" indent="0" algn="l" rtl="0">
              <a:lnSpc>
                <a:spcPct val="90000"/>
              </a:lnSpc>
              <a:spcBef>
                <a:spcPts val="500"/>
              </a:spcBef>
              <a:spcAft>
                <a:spcPts val="0"/>
              </a:spcAft>
              <a:buClr>
                <a:schemeClr val="lt1"/>
              </a:buClr>
              <a:buSzPts val="2000"/>
              <a:buNone/>
            </a:pPr>
            <a:r>
              <a:rPr lang="en-US" sz="1800" dirty="0">
                <a:latin typeface="+mj-lt"/>
              </a:rPr>
              <a:t>Enterprise snow algorithms were used with the Baseline cloud mask</a:t>
            </a:r>
          </a:p>
          <a:p>
            <a:pPr marL="53975" lvl="1" indent="0" algn="l" rtl="0">
              <a:lnSpc>
                <a:spcPct val="90000"/>
              </a:lnSpc>
              <a:spcBef>
                <a:spcPts val="500"/>
              </a:spcBef>
              <a:spcAft>
                <a:spcPts val="0"/>
              </a:spcAft>
              <a:buClr>
                <a:schemeClr val="lt1"/>
              </a:buClr>
              <a:buSzPts val="2000"/>
              <a:buNone/>
            </a:pPr>
            <a:endParaRPr lang="en-US" sz="1800" dirty="0">
              <a:latin typeface="+mj-lt"/>
            </a:endParaRPr>
          </a:p>
          <a:p>
            <a:pPr marL="53975" lvl="1" indent="0" algn="l" rtl="0">
              <a:lnSpc>
                <a:spcPct val="90000"/>
              </a:lnSpc>
              <a:spcBef>
                <a:spcPts val="500"/>
              </a:spcBef>
              <a:spcAft>
                <a:spcPts val="0"/>
              </a:spcAft>
              <a:buClr>
                <a:schemeClr val="lt1"/>
              </a:buClr>
              <a:buSzPts val="2000"/>
              <a:buNone/>
            </a:pPr>
            <a:r>
              <a:rPr lang="en-US" sz="1800" dirty="0">
                <a:latin typeface="+mj-lt"/>
              </a:rPr>
              <a:t>Both Binary Snow and Snow Fraction have been produced</a:t>
            </a:r>
          </a:p>
          <a:p>
            <a:pPr marL="482600" lvl="1" indent="0" algn="l" rtl="0">
              <a:lnSpc>
                <a:spcPct val="90000"/>
              </a:lnSpc>
              <a:spcBef>
                <a:spcPts val="500"/>
              </a:spcBef>
              <a:spcAft>
                <a:spcPts val="0"/>
              </a:spcAft>
              <a:buClr>
                <a:schemeClr val="lt1"/>
              </a:buClr>
              <a:buSzPts val="2000"/>
              <a:buNone/>
            </a:pPr>
            <a:endParaRPr lang="en-US" sz="1800" dirty="0">
              <a:latin typeface="+mj-lt"/>
            </a:endParaRPr>
          </a:p>
          <a:p>
            <a:pPr marL="482600" lvl="1" indent="0" algn="l" rtl="0">
              <a:lnSpc>
                <a:spcPct val="90000"/>
              </a:lnSpc>
              <a:spcBef>
                <a:spcPts val="500"/>
              </a:spcBef>
              <a:spcAft>
                <a:spcPts val="0"/>
              </a:spcAft>
              <a:buClr>
                <a:schemeClr val="lt1"/>
              </a:buClr>
              <a:buSzPts val="2000"/>
              <a:buNone/>
            </a:pPr>
            <a:endParaRPr sz="1600" dirty="0">
              <a:latin typeface="+mj-lt"/>
            </a:endParaRPr>
          </a:p>
        </p:txBody>
      </p:sp>
    </p:spTree>
    <p:extLst>
      <p:ext uri="{BB962C8B-B14F-4D97-AF65-F5344CB8AC3E}">
        <p14:creationId xmlns:p14="http://schemas.microsoft.com/office/powerpoint/2010/main" val="54872135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646"/>
        <p:cNvGrpSpPr/>
        <p:nvPr/>
      </p:nvGrpSpPr>
      <p:grpSpPr>
        <a:xfrm>
          <a:off x="0" y="0"/>
          <a:ext cx="0" cy="0"/>
          <a:chOff x="0" y="0"/>
          <a:chExt cx="0" cy="0"/>
        </a:xfrm>
      </p:grpSpPr>
      <p:sp>
        <p:nvSpPr>
          <p:cNvPr id="647" name="Google Shape;647;gefc1fdaf91_0_145"/>
          <p:cNvSpPr txBox="1">
            <a:spLocks noGrp="1"/>
          </p:cNvSpPr>
          <p:nvPr>
            <p:ph type="title"/>
          </p:nvPr>
        </p:nvSpPr>
        <p:spPr>
          <a:xfrm>
            <a:off x="1786487" y="322842"/>
            <a:ext cx="8564433" cy="493200"/>
          </a:xfrm>
          <a:prstGeom prst="rect">
            <a:avLst/>
          </a:prstGeom>
          <a:noFill/>
          <a:ln>
            <a:noFill/>
          </a:ln>
        </p:spPr>
        <p:txBody>
          <a:bodyPr spcFirstLastPara="1" wrap="square" lIns="91425" tIns="45700" rIns="91425" bIns="45700" anchor="ctr" anchorCtr="0">
            <a:normAutofit fontScale="90000"/>
          </a:bodyPr>
          <a:lstStyle/>
          <a:p>
            <a:pPr marL="0" lvl="0" indent="0" algn="ctr" rtl="0">
              <a:lnSpc>
                <a:spcPct val="90000"/>
              </a:lnSpc>
              <a:spcBef>
                <a:spcPts val="0"/>
              </a:spcBef>
              <a:spcAft>
                <a:spcPts val="0"/>
              </a:spcAft>
              <a:buClr>
                <a:schemeClr val="lt1"/>
              </a:buClr>
              <a:buSzPct val="122222"/>
              <a:buFont typeface="Calibri"/>
              <a:buNone/>
            </a:pPr>
            <a:r>
              <a:rPr lang="en-US" dirty="0">
                <a:solidFill>
                  <a:schemeClr val="lt1"/>
                </a:solidFill>
              </a:rPr>
              <a:t>GOES-R ABI: Daytime Coverage</a:t>
            </a:r>
            <a:endParaRPr dirty="0"/>
          </a:p>
        </p:txBody>
      </p:sp>
      <p:sp>
        <p:nvSpPr>
          <p:cNvPr id="9" name="Google Shape;198;p13">
            <a:extLst>
              <a:ext uri="{FF2B5EF4-FFF2-40B4-BE49-F238E27FC236}">
                <a16:creationId xmlns:a16="http://schemas.microsoft.com/office/drawing/2014/main" id="{DD86AA83-5EA1-4D5E-88C1-D7A2F069ACB5}"/>
              </a:ext>
            </a:extLst>
          </p:cNvPr>
          <p:cNvSpPr txBox="1">
            <a:spLocks noGrp="1"/>
          </p:cNvSpPr>
          <p:nvPr>
            <p:ph type="sldNum" idx="12"/>
          </p:nvPr>
        </p:nvSpPr>
        <p:spPr>
          <a:xfrm>
            <a:off x="11004885" y="6356353"/>
            <a:ext cx="909055"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Clr>
                <a:schemeClr val="lt1"/>
              </a:buClr>
              <a:buSzPts val="1200"/>
              <a:buFont typeface="Arial"/>
              <a:buNone/>
            </a:pPr>
            <a:fld id="{00000000-1234-1234-1234-123412341234}" type="slidenum">
              <a:rPr lang="en-US"/>
              <a:t>15</a:t>
            </a:fld>
            <a:endParaRPr/>
          </a:p>
        </p:txBody>
      </p:sp>
      <p:pic>
        <p:nvPicPr>
          <p:cNvPr id="2" name="Picture 1">
            <a:extLst>
              <a:ext uri="{FF2B5EF4-FFF2-40B4-BE49-F238E27FC236}">
                <a16:creationId xmlns:a16="http://schemas.microsoft.com/office/drawing/2014/main" id="{DCAD2A92-EB45-4BD8-AE39-6FDA0695981C}"/>
              </a:ext>
            </a:extLst>
          </p:cNvPr>
          <p:cNvPicPr>
            <a:picLocks noChangeAspect="1"/>
          </p:cNvPicPr>
          <p:nvPr/>
        </p:nvPicPr>
        <p:blipFill>
          <a:blip r:embed="rId3"/>
          <a:stretch>
            <a:fillRect/>
          </a:stretch>
        </p:blipFill>
        <p:spPr>
          <a:xfrm>
            <a:off x="879385" y="2453272"/>
            <a:ext cx="6504533" cy="4350136"/>
          </a:xfrm>
          <a:prstGeom prst="rect">
            <a:avLst/>
          </a:prstGeom>
        </p:spPr>
      </p:pic>
      <p:sp>
        <p:nvSpPr>
          <p:cNvPr id="51" name="TextBox 50">
            <a:extLst>
              <a:ext uri="{FF2B5EF4-FFF2-40B4-BE49-F238E27FC236}">
                <a16:creationId xmlns:a16="http://schemas.microsoft.com/office/drawing/2014/main" id="{55D94688-946C-4220-AF22-CE17BE86C3A6}"/>
              </a:ext>
            </a:extLst>
          </p:cNvPr>
          <p:cNvSpPr txBox="1"/>
          <p:nvPr/>
        </p:nvSpPr>
        <p:spPr>
          <a:xfrm>
            <a:off x="7597560" y="3429000"/>
            <a:ext cx="2379103" cy="954107"/>
          </a:xfrm>
          <a:prstGeom prst="rect">
            <a:avLst/>
          </a:prstGeom>
          <a:noFill/>
        </p:spPr>
        <p:txBody>
          <a:bodyPr wrap="square" rtlCol="0">
            <a:spAutoFit/>
          </a:bodyPr>
          <a:lstStyle/>
          <a:p>
            <a:pPr algn="ctr"/>
            <a:r>
              <a:rPr lang="en-US" dirty="0">
                <a:solidFill>
                  <a:schemeClr val="bg1"/>
                </a:solidFill>
              </a:rPr>
              <a:t>ABI GOES-16 Snow Maps</a:t>
            </a:r>
          </a:p>
          <a:p>
            <a:pPr algn="ctr"/>
            <a:r>
              <a:rPr lang="en-US" dirty="0">
                <a:solidFill>
                  <a:schemeClr val="bg1"/>
                </a:solidFill>
              </a:rPr>
              <a:t>February 23, 2022</a:t>
            </a:r>
          </a:p>
          <a:p>
            <a:pPr algn="ctr"/>
            <a:r>
              <a:rPr lang="en-US" dirty="0">
                <a:solidFill>
                  <a:schemeClr val="bg1"/>
                </a:solidFill>
              </a:rPr>
              <a:t>0000 – 2300 UTC</a:t>
            </a:r>
          </a:p>
          <a:p>
            <a:pPr algn="ctr"/>
            <a:r>
              <a:rPr lang="en-US" dirty="0">
                <a:solidFill>
                  <a:schemeClr val="bg1"/>
                </a:solidFill>
              </a:rPr>
              <a:t>Hourly images</a:t>
            </a:r>
          </a:p>
        </p:txBody>
      </p:sp>
      <p:grpSp>
        <p:nvGrpSpPr>
          <p:cNvPr id="52" name="Group 51">
            <a:extLst>
              <a:ext uri="{FF2B5EF4-FFF2-40B4-BE49-F238E27FC236}">
                <a16:creationId xmlns:a16="http://schemas.microsoft.com/office/drawing/2014/main" id="{AF230556-0955-40B4-947B-8331681719E7}"/>
              </a:ext>
            </a:extLst>
          </p:cNvPr>
          <p:cNvGrpSpPr/>
          <p:nvPr/>
        </p:nvGrpSpPr>
        <p:grpSpPr>
          <a:xfrm>
            <a:off x="8100456" y="5084691"/>
            <a:ext cx="1985389" cy="992143"/>
            <a:chOff x="9357934" y="2285413"/>
            <a:chExt cx="1985389" cy="992143"/>
          </a:xfrm>
        </p:grpSpPr>
        <p:sp>
          <p:nvSpPr>
            <p:cNvPr id="53" name="Rectangle 52">
              <a:extLst>
                <a:ext uri="{FF2B5EF4-FFF2-40B4-BE49-F238E27FC236}">
                  <a16:creationId xmlns:a16="http://schemas.microsoft.com/office/drawing/2014/main" id="{532260DA-C19C-4770-B4B6-C46FA46C934A}"/>
                </a:ext>
              </a:extLst>
            </p:cNvPr>
            <p:cNvSpPr/>
            <p:nvPr/>
          </p:nvSpPr>
          <p:spPr>
            <a:xfrm>
              <a:off x="9360976" y="2386739"/>
              <a:ext cx="283356" cy="166680"/>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54" name="TextBox 53">
              <a:extLst>
                <a:ext uri="{FF2B5EF4-FFF2-40B4-BE49-F238E27FC236}">
                  <a16:creationId xmlns:a16="http://schemas.microsoft.com/office/drawing/2014/main" id="{55FE64FF-E028-434F-A2E7-F5BD0A3E81C9}"/>
                </a:ext>
              </a:extLst>
            </p:cNvPr>
            <p:cNvSpPr txBox="1"/>
            <p:nvPr/>
          </p:nvSpPr>
          <p:spPr>
            <a:xfrm>
              <a:off x="9829591" y="2285413"/>
              <a:ext cx="749885" cy="307777"/>
            </a:xfrm>
            <a:prstGeom prst="rect">
              <a:avLst/>
            </a:prstGeom>
            <a:noFill/>
          </p:spPr>
          <p:txBody>
            <a:bodyPr wrap="square" rtlCol="0">
              <a:spAutoFit/>
            </a:bodyPr>
            <a:lstStyle/>
            <a:p>
              <a:r>
                <a:rPr lang="en-US" dirty="0">
                  <a:solidFill>
                    <a:schemeClr val="bg1"/>
                  </a:solidFill>
                </a:rPr>
                <a:t>Snow</a:t>
              </a:r>
            </a:p>
          </p:txBody>
        </p:sp>
        <p:sp>
          <p:nvSpPr>
            <p:cNvPr id="55" name="Rectangle 54">
              <a:extLst>
                <a:ext uri="{FF2B5EF4-FFF2-40B4-BE49-F238E27FC236}">
                  <a16:creationId xmlns:a16="http://schemas.microsoft.com/office/drawing/2014/main" id="{2A0C9249-658B-4721-B98E-8BBC302C6033}"/>
                </a:ext>
              </a:extLst>
            </p:cNvPr>
            <p:cNvSpPr/>
            <p:nvPr/>
          </p:nvSpPr>
          <p:spPr>
            <a:xfrm>
              <a:off x="9357934" y="2728922"/>
              <a:ext cx="283356" cy="166680"/>
            </a:xfrm>
            <a:prstGeom prst="rect">
              <a:avLst/>
            </a:prstGeom>
            <a:solidFill>
              <a:schemeClr val="bg1">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56" name="TextBox 55">
              <a:extLst>
                <a:ext uri="{FF2B5EF4-FFF2-40B4-BE49-F238E27FC236}">
                  <a16:creationId xmlns:a16="http://schemas.microsoft.com/office/drawing/2014/main" id="{6B7F3061-B03B-4D9D-ACA0-E65FCEF1EA1A}"/>
                </a:ext>
              </a:extLst>
            </p:cNvPr>
            <p:cNvSpPr txBox="1"/>
            <p:nvPr/>
          </p:nvSpPr>
          <p:spPr>
            <a:xfrm>
              <a:off x="9826549" y="2627596"/>
              <a:ext cx="749885" cy="307777"/>
            </a:xfrm>
            <a:prstGeom prst="rect">
              <a:avLst/>
            </a:prstGeom>
            <a:noFill/>
          </p:spPr>
          <p:txBody>
            <a:bodyPr wrap="square" rtlCol="0">
              <a:spAutoFit/>
            </a:bodyPr>
            <a:lstStyle/>
            <a:p>
              <a:r>
                <a:rPr lang="en-US" dirty="0">
                  <a:solidFill>
                    <a:schemeClr val="bg1"/>
                  </a:solidFill>
                </a:rPr>
                <a:t>Cloud</a:t>
              </a:r>
            </a:p>
          </p:txBody>
        </p:sp>
        <p:sp>
          <p:nvSpPr>
            <p:cNvPr id="57" name="Rectangle 56">
              <a:extLst>
                <a:ext uri="{FF2B5EF4-FFF2-40B4-BE49-F238E27FC236}">
                  <a16:creationId xmlns:a16="http://schemas.microsoft.com/office/drawing/2014/main" id="{CA7003FD-CB02-43A6-8462-C7DF7202E442}"/>
                </a:ext>
              </a:extLst>
            </p:cNvPr>
            <p:cNvSpPr/>
            <p:nvPr/>
          </p:nvSpPr>
          <p:spPr>
            <a:xfrm>
              <a:off x="9363601" y="3071105"/>
              <a:ext cx="283356" cy="166680"/>
            </a:xfrm>
            <a:prstGeom prst="rect">
              <a:avLst/>
            </a:prstGeom>
            <a:solidFill>
              <a:schemeClr val="tx1">
                <a:lumMod val="65000"/>
                <a:lumOff val="3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58" name="TextBox 57">
              <a:extLst>
                <a:ext uri="{FF2B5EF4-FFF2-40B4-BE49-F238E27FC236}">
                  <a16:creationId xmlns:a16="http://schemas.microsoft.com/office/drawing/2014/main" id="{C5834A08-0B25-42C1-97E1-375D31DE9876}"/>
                </a:ext>
              </a:extLst>
            </p:cNvPr>
            <p:cNvSpPr txBox="1"/>
            <p:nvPr/>
          </p:nvSpPr>
          <p:spPr>
            <a:xfrm>
              <a:off x="9814798" y="2969779"/>
              <a:ext cx="1528525" cy="307777"/>
            </a:xfrm>
            <a:prstGeom prst="rect">
              <a:avLst/>
            </a:prstGeom>
            <a:noFill/>
          </p:spPr>
          <p:txBody>
            <a:bodyPr wrap="square" rtlCol="0">
              <a:spAutoFit/>
            </a:bodyPr>
            <a:lstStyle/>
            <a:p>
              <a:r>
                <a:rPr lang="en-US" dirty="0">
                  <a:solidFill>
                    <a:schemeClr val="bg1"/>
                  </a:solidFill>
                </a:rPr>
                <a:t>No retrieval</a:t>
              </a:r>
            </a:p>
          </p:txBody>
        </p:sp>
      </p:grpSp>
      <p:sp>
        <p:nvSpPr>
          <p:cNvPr id="59" name="Google Shape;641;gefc1fdaf91_0_117">
            <a:extLst>
              <a:ext uri="{FF2B5EF4-FFF2-40B4-BE49-F238E27FC236}">
                <a16:creationId xmlns:a16="http://schemas.microsoft.com/office/drawing/2014/main" id="{2F0DB6C2-B81B-455D-963D-367A7398178D}"/>
              </a:ext>
            </a:extLst>
          </p:cNvPr>
          <p:cNvSpPr txBox="1">
            <a:spLocks noGrp="1"/>
          </p:cNvSpPr>
          <p:nvPr>
            <p:ph type="body" idx="1"/>
          </p:nvPr>
        </p:nvSpPr>
        <p:spPr>
          <a:xfrm>
            <a:off x="696532" y="1277237"/>
            <a:ext cx="10798935" cy="1088198"/>
          </a:xfrm>
          <a:prstGeom prst="rect">
            <a:avLst/>
          </a:prstGeom>
          <a:noFill/>
          <a:ln>
            <a:noFill/>
          </a:ln>
        </p:spPr>
        <p:txBody>
          <a:bodyPr spcFirstLastPara="1" wrap="square" lIns="91425" tIns="45700" rIns="91425" bIns="45700" anchor="t" anchorCtr="0">
            <a:noAutofit/>
          </a:bodyPr>
          <a:lstStyle/>
          <a:p>
            <a:pPr marL="482600" lvl="1" indent="0" algn="l" rtl="0">
              <a:lnSpc>
                <a:spcPct val="90000"/>
              </a:lnSpc>
              <a:spcBef>
                <a:spcPts val="500"/>
              </a:spcBef>
              <a:spcAft>
                <a:spcPts val="0"/>
              </a:spcAft>
              <a:buClr>
                <a:schemeClr val="lt1"/>
              </a:buClr>
              <a:buSzPts val="2000"/>
              <a:buNone/>
            </a:pPr>
            <a:r>
              <a:rPr lang="en-US" sz="1800" dirty="0">
                <a:solidFill>
                  <a:schemeClr val="lt1"/>
                </a:solidFill>
                <a:latin typeface="+mj-lt"/>
              </a:rPr>
              <a:t>ABI daytime observations providing meaningful coverage of the land area are available</a:t>
            </a:r>
          </a:p>
          <a:p>
            <a:pPr marL="482600" lvl="1" indent="0" algn="l" rtl="0">
              <a:lnSpc>
                <a:spcPct val="90000"/>
              </a:lnSpc>
              <a:spcBef>
                <a:spcPts val="500"/>
              </a:spcBef>
              <a:spcAft>
                <a:spcPts val="0"/>
              </a:spcAft>
              <a:buClr>
                <a:schemeClr val="lt1"/>
              </a:buClr>
              <a:buSzPts val="2000"/>
              <a:buNone/>
            </a:pPr>
            <a:r>
              <a:rPr lang="en-US" sz="1800" dirty="0">
                <a:latin typeface="+mj-lt"/>
              </a:rPr>
              <a:t>	- Over North America from 1400 to 2300 UTC (to 0000 UTC with GOES-West)</a:t>
            </a:r>
          </a:p>
          <a:p>
            <a:pPr marL="482600" lvl="1" indent="0" algn="l" rtl="0">
              <a:lnSpc>
                <a:spcPct val="90000"/>
              </a:lnSpc>
              <a:spcBef>
                <a:spcPts val="500"/>
              </a:spcBef>
              <a:spcAft>
                <a:spcPts val="0"/>
              </a:spcAft>
              <a:buClr>
                <a:schemeClr val="lt1"/>
              </a:buClr>
              <a:buSzPts val="2000"/>
              <a:buNone/>
            </a:pPr>
            <a:r>
              <a:rPr lang="en-US" sz="1800" dirty="0">
                <a:solidFill>
                  <a:schemeClr val="lt1"/>
                </a:solidFill>
                <a:latin typeface="+mj-lt"/>
              </a:rPr>
              <a:t>	- Over South America from 1200 UTC to 2100 UTC (GOES-East only)</a:t>
            </a:r>
          </a:p>
          <a:p>
            <a:pPr marL="482600" lvl="1" indent="0" algn="l" rtl="0">
              <a:lnSpc>
                <a:spcPct val="90000"/>
              </a:lnSpc>
              <a:spcBef>
                <a:spcPts val="500"/>
              </a:spcBef>
              <a:spcAft>
                <a:spcPts val="0"/>
              </a:spcAft>
              <a:buClr>
                <a:schemeClr val="lt1"/>
              </a:buClr>
              <a:buSzPts val="2000"/>
              <a:buNone/>
            </a:pPr>
            <a:endParaRPr sz="1600" dirty="0">
              <a:latin typeface="+mj-lt"/>
            </a:endParaRPr>
          </a:p>
        </p:txBody>
      </p:sp>
    </p:spTree>
    <p:extLst>
      <p:ext uri="{BB962C8B-B14F-4D97-AF65-F5344CB8AC3E}">
        <p14:creationId xmlns:p14="http://schemas.microsoft.com/office/powerpoint/2010/main" val="9021654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64"/>
        <p:cNvGrpSpPr/>
        <p:nvPr/>
      </p:nvGrpSpPr>
      <p:grpSpPr>
        <a:xfrm>
          <a:off x="0" y="0"/>
          <a:ext cx="0" cy="0"/>
          <a:chOff x="0" y="0"/>
          <a:chExt cx="0" cy="0"/>
        </a:xfrm>
      </p:grpSpPr>
      <p:sp>
        <p:nvSpPr>
          <p:cNvPr id="265" name="Google Shape;265;p17"/>
          <p:cNvSpPr txBox="1">
            <a:spLocks noGrp="1"/>
          </p:cNvSpPr>
          <p:nvPr>
            <p:ph type="title"/>
          </p:nvPr>
        </p:nvSpPr>
        <p:spPr>
          <a:xfrm>
            <a:off x="963084" y="4406903"/>
            <a:ext cx="10363200" cy="1362075"/>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dirty="0"/>
              <a:t>ABI SNOW PRODUCT EVALUATION</a:t>
            </a:r>
            <a:endParaRPr dirty="0"/>
          </a:p>
        </p:txBody>
      </p:sp>
      <p:sp>
        <p:nvSpPr>
          <p:cNvPr id="266" name="Google Shape;266;p17"/>
          <p:cNvSpPr txBox="1">
            <a:spLocks noGrp="1"/>
          </p:cNvSpPr>
          <p:nvPr>
            <p:ph type="sldNum" idx="12"/>
          </p:nvPr>
        </p:nvSpPr>
        <p:spPr>
          <a:xfrm>
            <a:off x="11004885" y="6356353"/>
            <a:ext cx="909055"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Clr>
                <a:srgbClr val="FFFFFF"/>
              </a:buClr>
              <a:buSzPts val="1200"/>
              <a:buFont typeface="Arial"/>
              <a:buNone/>
            </a:pPr>
            <a:fld id="{00000000-1234-1234-1234-123412341234}" type="slidenum">
              <a:rPr lang="en-US"/>
              <a:t>16</a:t>
            </a:fld>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71"/>
        <p:cNvGrpSpPr/>
        <p:nvPr/>
      </p:nvGrpSpPr>
      <p:grpSpPr>
        <a:xfrm>
          <a:off x="0" y="0"/>
          <a:ext cx="0" cy="0"/>
          <a:chOff x="0" y="0"/>
          <a:chExt cx="0" cy="0"/>
        </a:xfrm>
      </p:grpSpPr>
      <p:sp>
        <p:nvSpPr>
          <p:cNvPr id="272" name="Google Shape;272;p18"/>
          <p:cNvSpPr txBox="1">
            <a:spLocks noGrp="1"/>
          </p:cNvSpPr>
          <p:nvPr>
            <p:ph type="title"/>
          </p:nvPr>
        </p:nvSpPr>
        <p:spPr>
          <a:xfrm>
            <a:off x="609600" y="139697"/>
            <a:ext cx="10972800" cy="1143001"/>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chemeClr val="lt1"/>
              </a:buClr>
              <a:buSzPts val="3600"/>
              <a:buFont typeface="Calibri"/>
              <a:buNone/>
            </a:pPr>
            <a:r>
              <a:rPr lang="en-US" dirty="0"/>
              <a:t>Top Level Summary of </a:t>
            </a:r>
            <a:br>
              <a:rPr lang="en-US" dirty="0"/>
            </a:br>
            <a:r>
              <a:rPr lang="en-US" dirty="0"/>
              <a:t>Product Quality</a:t>
            </a:r>
            <a:endParaRPr dirty="0"/>
          </a:p>
        </p:txBody>
      </p:sp>
      <p:sp>
        <p:nvSpPr>
          <p:cNvPr id="273" name="Google Shape;273;p18"/>
          <p:cNvSpPr txBox="1">
            <a:spLocks noGrp="1"/>
          </p:cNvSpPr>
          <p:nvPr>
            <p:ph type="body" idx="1"/>
          </p:nvPr>
        </p:nvSpPr>
        <p:spPr>
          <a:xfrm>
            <a:off x="762000" y="1446206"/>
            <a:ext cx="10668000" cy="5092697"/>
          </a:xfrm>
          <a:prstGeom prst="rect">
            <a:avLst/>
          </a:prstGeom>
          <a:noFill/>
          <a:ln>
            <a:noFill/>
          </a:ln>
        </p:spPr>
        <p:txBody>
          <a:bodyPr spcFirstLastPara="1" wrap="square" lIns="91425" tIns="91425" rIns="91425" bIns="91425" anchor="t" anchorCtr="0">
            <a:noAutofit/>
          </a:bodyPr>
          <a:lstStyle/>
          <a:p>
            <a:pPr marL="520700">
              <a:spcBef>
                <a:spcPts val="1200"/>
              </a:spcBef>
              <a:buSzPts val="2400"/>
              <a:buFont typeface="Arial" panose="020B0604020202020204" pitchFamily="34" charset="0"/>
              <a:buChar char="•"/>
            </a:pPr>
            <a:r>
              <a:rPr lang="en-US" sz="2000" dirty="0"/>
              <a:t>Our analysis involved GOES ABI snow products covering a limited period of time (10/20/2022-12/5/2022 for GOES-16 and 11/29/2022-12/5/2022 for GOES-18). ABI snow products were generated using Enterprise algorithms within the GOES-R DE system. </a:t>
            </a:r>
          </a:p>
          <a:p>
            <a:pPr marL="520700" lvl="0" algn="l" rtl="0">
              <a:lnSpc>
                <a:spcPct val="100000"/>
              </a:lnSpc>
              <a:spcBef>
                <a:spcPts val="1200"/>
              </a:spcBef>
              <a:spcAft>
                <a:spcPts val="0"/>
              </a:spcAft>
              <a:buSzPts val="2400"/>
              <a:buFont typeface="Arial" panose="020B0604020202020204" pitchFamily="34" charset="0"/>
              <a:buChar char="•"/>
            </a:pPr>
            <a:r>
              <a:rPr lang="en-US" sz="2000" dirty="0"/>
              <a:t>Examined FSC snow products from both G16 and G18 FSC were found to meet the mission accuracy and precision requirements.</a:t>
            </a:r>
          </a:p>
          <a:p>
            <a:pPr marL="520700" lvl="0" algn="l" rtl="0">
              <a:lnSpc>
                <a:spcPct val="100000"/>
              </a:lnSpc>
              <a:spcBef>
                <a:spcPts val="1200"/>
              </a:spcBef>
              <a:spcAft>
                <a:spcPts val="0"/>
              </a:spcAft>
              <a:buSzPts val="2400"/>
              <a:buFont typeface="Arial" panose="020B0604020202020204" pitchFamily="34" charset="0"/>
              <a:buChar char="•"/>
            </a:pPr>
            <a:r>
              <a:rPr lang="en-US" sz="2000" dirty="0"/>
              <a:t>Anomaly has been identified in the performance of the FSC algorithm in DE. It reduces the accuracy of the product but not beyond the requirements. The particular reason for this anomaly has yet to be determined.    </a:t>
            </a:r>
          </a:p>
          <a:p>
            <a:pPr marL="520700" lvl="0" algn="l" rtl="0">
              <a:lnSpc>
                <a:spcPct val="100000"/>
              </a:lnSpc>
              <a:spcBef>
                <a:spcPts val="1200"/>
              </a:spcBef>
              <a:spcAft>
                <a:spcPts val="0"/>
              </a:spcAft>
              <a:buSzPts val="2400"/>
              <a:buFont typeface="Arial" panose="020B0604020202020204" pitchFamily="34" charset="0"/>
              <a:buChar char="•"/>
            </a:pPr>
            <a:r>
              <a:rPr lang="en-US" sz="2000" dirty="0"/>
              <a:t>Non-critical inconsistencies have been identified in quality flags in the Fractional Snow Cover Product. Corrective actions have been taken implementation team</a:t>
            </a:r>
          </a:p>
          <a:p>
            <a:pPr marL="520700" lvl="0" algn="l" rtl="0">
              <a:lnSpc>
                <a:spcPct val="100000"/>
              </a:lnSpc>
              <a:spcBef>
                <a:spcPts val="1200"/>
              </a:spcBef>
              <a:spcAft>
                <a:spcPts val="0"/>
              </a:spcAft>
              <a:buSzPts val="2400"/>
              <a:buFont typeface="Arial" panose="020B0604020202020204" pitchFamily="34" charset="0"/>
              <a:buChar char="•"/>
            </a:pPr>
            <a:r>
              <a:rPr lang="en-US" sz="2000" dirty="0"/>
              <a:t>Conclusion: The enterprise FSC product is ready for operational implementation. The quality of the product will improve once the problem causing the performance anomaly is identified and fixed. Further quality monitoring of the product is critical to verify that its quality remains acceptable in other seasons of the year.  </a:t>
            </a:r>
            <a:endParaRPr sz="2000" dirty="0"/>
          </a:p>
          <a:p>
            <a:pPr marL="406400" marR="0" lvl="0" indent="88900" algn="l" rtl="0">
              <a:lnSpc>
                <a:spcPct val="100000"/>
              </a:lnSpc>
              <a:spcBef>
                <a:spcPts val="1200"/>
              </a:spcBef>
              <a:spcAft>
                <a:spcPts val="0"/>
              </a:spcAft>
              <a:buClr>
                <a:schemeClr val="lt1"/>
              </a:buClr>
              <a:buSzPts val="2400"/>
              <a:buFont typeface="Arial"/>
              <a:buNone/>
            </a:pPr>
            <a:endParaRPr sz="2000" dirty="0"/>
          </a:p>
        </p:txBody>
      </p:sp>
      <p:sp>
        <p:nvSpPr>
          <p:cNvPr id="274" name="Google Shape;274;p18"/>
          <p:cNvSpPr txBox="1">
            <a:spLocks noGrp="1"/>
          </p:cNvSpPr>
          <p:nvPr>
            <p:ph type="sldNum" idx="12"/>
          </p:nvPr>
        </p:nvSpPr>
        <p:spPr>
          <a:xfrm>
            <a:off x="11004885" y="6356353"/>
            <a:ext cx="909000" cy="365100"/>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Clr>
                <a:srgbClr val="FFFFFF"/>
              </a:buClr>
              <a:buSzPts val="1200"/>
              <a:buFont typeface="Arial"/>
              <a:buNone/>
            </a:pPr>
            <a:fld id="{00000000-1234-1234-1234-123412341234}" type="slidenum">
              <a:rPr lang="en-US">
                <a:solidFill>
                  <a:srgbClr val="FFFFFF"/>
                </a:solidFill>
                <a:latin typeface="Arial"/>
                <a:ea typeface="Arial"/>
                <a:cs typeface="Arial"/>
                <a:sym typeface="Arial"/>
              </a:rPr>
              <a:t>17</a:t>
            </a:fld>
            <a:endParaRPr>
              <a:solidFill>
                <a:srgbClr val="FFFFFF"/>
              </a:solidFill>
              <a:latin typeface="Arial"/>
              <a:ea typeface="Arial"/>
              <a:cs typeface="Arial"/>
              <a:sym typeface="Arial"/>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79"/>
        <p:cNvGrpSpPr/>
        <p:nvPr/>
      </p:nvGrpSpPr>
      <p:grpSpPr>
        <a:xfrm>
          <a:off x="0" y="0"/>
          <a:ext cx="0" cy="0"/>
          <a:chOff x="0" y="0"/>
          <a:chExt cx="0" cy="0"/>
        </a:xfrm>
      </p:grpSpPr>
      <p:sp>
        <p:nvSpPr>
          <p:cNvPr id="280" name="Google Shape;280;p19"/>
          <p:cNvSpPr txBox="1">
            <a:spLocks noGrp="1"/>
          </p:cNvSpPr>
          <p:nvPr>
            <p:ph type="title"/>
          </p:nvPr>
        </p:nvSpPr>
        <p:spPr>
          <a:xfrm>
            <a:off x="1981200" y="90157"/>
            <a:ext cx="8229600" cy="1037099"/>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900"/>
              <a:buNone/>
            </a:pPr>
            <a:r>
              <a:rPr lang="en-US"/>
              <a:t>PLPTs Under Review: Provisional</a:t>
            </a:r>
            <a:endParaRPr/>
          </a:p>
        </p:txBody>
      </p:sp>
      <p:graphicFrame>
        <p:nvGraphicFramePr>
          <p:cNvPr id="282" name="Google Shape;282;p19"/>
          <p:cNvGraphicFramePr/>
          <p:nvPr>
            <p:extLst>
              <p:ext uri="{D42A27DB-BD31-4B8C-83A1-F6EECF244321}">
                <p14:modId xmlns:p14="http://schemas.microsoft.com/office/powerpoint/2010/main" val="3919702844"/>
              </p:ext>
            </p:extLst>
          </p:nvPr>
        </p:nvGraphicFramePr>
        <p:xfrm>
          <a:off x="918737" y="2437509"/>
          <a:ext cx="10354525" cy="4101406"/>
        </p:xfrm>
        <a:graphic>
          <a:graphicData uri="http://schemas.openxmlformats.org/drawingml/2006/table">
            <a:tbl>
              <a:tblPr firstRow="1" firstCol="1" bandRow="1">
                <a:gradFill>
                  <a:gsLst>
                    <a:gs pos="0">
                      <a:srgbClr val="9FC3FF"/>
                    </a:gs>
                    <a:gs pos="35000">
                      <a:srgbClr val="BDD5FF"/>
                    </a:gs>
                    <a:gs pos="100000">
                      <a:srgbClr val="E4EEFF"/>
                    </a:gs>
                  </a:gsLst>
                  <a:lin ang="16200000" scaled="0"/>
                </a:gradFill>
                <a:tableStyleId>{FE4804E3-2980-4320-BA60-3959029D0F66}</a:tableStyleId>
              </a:tblPr>
              <a:tblGrid>
                <a:gridCol w="1915975">
                  <a:extLst>
                    <a:ext uri="{9D8B030D-6E8A-4147-A177-3AD203B41FA5}">
                      <a16:colId xmlns:a16="http://schemas.microsoft.com/office/drawing/2014/main" val="20000"/>
                    </a:ext>
                  </a:extLst>
                </a:gridCol>
                <a:gridCol w="6013825">
                  <a:extLst>
                    <a:ext uri="{9D8B030D-6E8A-4147-A177-3AD203B41FA5}">
                      <a16:colId xmlns:a16="http://schemas.microsoft.com/office/drawing/2014/main" val="20001"/>
                    </a:ext>
                  </a:extLst>
                </a:gridCol>
                <a:gridCol w="853600">
                  <a:extLst>
                    <a:ext uri="{9D8B030D-6E8A-4147-A177-3AD203B41FA5}">
                      <a16:colId xmlns:a16="http://schemas.microsoft.com/office/drawing/2014/main" val="20002"/>
                    </a:ext>
                  </a:extLst>
                </a:gridCol>
                <a:gridCol w="705150">
                  <a:extLst>
                    <a:ext uri="{9D8B030D-6E8A-4147-A177-3AD203B41FA5}">
                      <a16:colId xmlns:a16="http://schemas.microsoft.com/office/drawing/2014/main" val="20003"/>
                    </a:ext>
                  </a:extLst>
                </a:gridCol>
                <a:gridCol w="865975">
                  <a:extLst>
                    <a:ext uri="{9D8B030D-6E8A-4147-A177-3AD203B41FA5}">
                      <a16:colId xmlns:a16="http://schemas.microsoft.com/office/drawing/2014/main" val="20004"/>
                    </a:ext>
                  </a:extLst>
                </a:gridCol>
              </a:tblGrid>
              <a:tr h="200025">
                <a:tc>
                  <a:txBody>
                    <a:bodyPr/>
                    <a:lstStyle/>
                    <a:p>
                      <a:pPr marL="0" marR="0" lvl="0" indent="0" algn="ctr" rtl="0">
                        <a:lnSpc>
                          <a:spcPct val="107000"/>
                        </a:lnSpc>
                        <a:spcBef>
                          <a:spcPts val="0"/>
                        </a:spcBef>
                        <a:spcAft>
                          <a:spcPts val="0"/>
                        </a:spcAft>
                        <a:buNone/>
                      </a:pPr>
                      <a:r>
                        <a:rPr lang="en-US" sz="1700">
                          <a:solidFill>
                            <a:schemeClr val="dk1"/>
                          </a:solidFill>
                        </a:rPr>
                        <a:t>Test ID</a:t>
                      </a:r>
                      <a:endParaRPr sz="1700">
                        <a:solidFill>
                          <a:schemeClr val="dk1"/>
                        </a:solidFill>
                        <a:latin typeface="Times New Roman"/>
                        <a:ea typeface="Times New Roman"/>
                        <a:cs typeface="Times New Roman"/>
                        <a:sym typeface="Times New Roman"/>
                      </a:endParaRPr>
                    </a:p>
                  </a:txBody>
                  <a:tcPr marL="28575" marR="28575" marT="19050" marB="19050" anchor="ctr"/>
                </a:tc>
                <a:tc>
                  <a:txBody>
                    <a:bodyPr/>
                    <a:lstStyle/>
                    <a:p>
                      <a:pPr marL="0" marR="0" lvl="0" indent="0" algn="ctr" rtl="0">
                        <a:lnSpc>
                          <a:spcPct val="107000"/>
                        </a:lnSpc>
                        <a:spcBef>
                          <a:spcPts val="0"/>
                        </a:spcBef>
                        <a:spcAft>
                          <a:spcPts val="0"/>
                        </a:spcAft>
                        <a:buNone/>
                      </a:pPr>
                      <a:r>
                        <a:rPr lang="en-US" sz="1700">
                          <a:solidFill>
                            <a:schemeClr val="dk1"/>
                          </a:solidFill>
                        </a:rPr>
                        <a:t>Short description</a:t>
                      </a:r>
                      <a:endParaRPr sz="1700">
                        <a:solidFill>
                          <a:schemeClr val="dk1"/>
                        </a:solidFill>
                        <a:latin typeface="Times New Roman"/>
                        <a:ea typeface="Times New Roman"/>
                        <a:cs typeface="Times New Roman"/>
                        <a:sym typeface="Times New Roman"/>
                      </a:endParaRPr>
                    </a:p>
                  </a:txBody>
                  <a:tcPr marL="28575" marR="28575" marT="19050" marB="19050" anchor="ctr"/>
                </a:tc>
                <a:tc>
                  <a:txBody>
                    <a:bodyPr/>
                    <a:lstStyle/>
                    <a:p>
                      <a:pPr marL="0" marR="0" lvl="0" indent="0" algn="ctr" rtl="0">
                        <a:lnSpc>
                          <a:spcPct val="107000"/>
                        </a:lnSpc>
                        <a:spcBef>
                          <a:spcPts val="0"/>
                        </a:spcBef>
                        <a:spcAft>
                          <a:spcPts val="0"/>
                        </a:spcAft>
                        <a:buNone/>
                      </a:pPr>
                      <a:r>
                        <a:rPr lang="en-US" sz="1700">
                          <a:solidFill>
                            <a:schemeClr val="dk1"/>
                          </a:solidFill>
                        </a:rPr>
                        <a:t>16</a:t>
                      </a:r>
                      <a:endParaRPr sz="1700">
                        <a:solidFill>
                          <a:schemeClr val="dk1"/>
                        </a:solidFill>
                        <a:latin typeface="Times New Roman"/>
                        <a:ea typeface="Times New Roman"/>
                        <a:cs typeface="Times New Roman"/>
                        <a:sym typeface="Times New Roman"/>
                      </a:endParaRPr>
                    </a:p>
                  </a:txBody>
                  <a:tcPr marL="28575" marR="28575" marT="19050" marB="19050" anchor="ctr"/>
                </a:tc>
                <a:tc>
                  <a:txBody>
                    <a:bodyPr/>
                    <a:lstStyle/>
                    <a:p>
                      <a:pPr marL="0" marR="0" lvl="0" indent="0" algn="ctr" rtl="0">
                        <a:lnSpc>
                          <a:spcPct val="107000"/>
                        </a:lnSpc>
                        <a:spcBef>
                          <a:spcPts val="0"/>
                        </a:spcBef>
                        <a:spcAft>
                          <a:spcPts val="0"/>
                        </a:spcAft>
                        <a:buNone/>
                      </a:pPr>
                      <a:r>
                        <a:rPr lang="en-US" sz="1700">
                          <a:solidFill>
                            <a:schemeClr val="dk1"/>
                          </a:solidFill>
                        </a:rPr>
                        <a:t>17</a:t>
                      </a:r>
                      <a:endParaRPr sz="1700">
                        <a:solidFill>
                          <a:schemeClr val="dk1"/>
                        </a:solidFill>
                        <a:latin typeface="Times New Roman"/>
                        <a:ea typeface="Times New Roman"/>
                        <a:cs typeface="Times New Roman"/>
                        <a:sym typeface="Times New Roman"/>
                      </a:endParaRPr>
                    </a:p>
                  </a:txBody>
                  <a:tcPr marL="28575" marR="28575" marT="19050" marB="19050" anchor="ctr"/>
                </a:tc>
                <a:tc>
                  <a:txBody>
                    <a:bodyPr/>
                    <a:lstStyle/>
                    <a:p>
                      <a:pPr marL="0" marR="0" lvl="0" indent="0" algn="ctr" rtl="0">
                        <a:lnSpc>
                          <a:spcPct val="107000"/>
                        </a:lnSpc>
                        <a:spcBef>
                          <a:spcPts val="0"/>
                        </a:spcBef>
                        <a:spcAft>
                          <a:spcPts val="0"/>
                        </a:spcAft>
                        <a:buNone/>
                      </a:pPr>
                      <a:r>
                        <a:rPr lang="en-US" sz="1700">
                          <a:solidFill>
                            <a:schemeClr val="dk1"/>
                          </a:solidFill>
                        </a:rPr>
                        <a:t>18/19</a:t>
                      </a:r>
                      <a:endParaRPr sz="1700">
                        <a:solidFill>
                          <a:schemeClr val="dk1"/>
                        </a:solidFill>
                        <a:latin typeface="Times New Roman"/>
                        <a:ea typeface="Times New Roman"/>
                        <a:cs typeface="Times New Roman"/>
                        <a:sym typeface="Times New Roman"/>
                      </a:endParaRPr>
                    </a:p>
                  </a:txBody>
                  <a:tcPr marL="28575" marR="28575" marT="19050" marB="19050" anchor="ctr"/>
                </a:tc>
                <a:extLst>
                  <a:ext uri="{0D108BD9-81ED-4DB2-BD59-A6C34878D82A}">
                    <a16:rowId xmlns:a16="http://schemas.microsoft.com/office/drawing/2014/main" val="10000"/>
                  </a:ext>
                </a:extLst>
              </a:tr>
              <a:tr h="200025">
                <a:tc>
                  <a:txBody>
                    <a:bodyPr/>
                    <a:lstStyle/>
                    <a:p>
                      <a:pPr marL="0" marR="0" lvl="0" indent="0" algn="l" rtl="0">
                        <a:lnSpc>
                          <a:spcPct val="107000"/>
                        </a:lnSpc>
                        <a:spcBef>
                          <a:spcPts val="0"/>
                        </a:spcBef>
                        <a:spcAft>
                          <a:spcPts val="0"/>
                        </a:spcAft>
                        <a:buNone/>
                      </a:pPr>
                      <a:r>
                        <a:rPr lang="en-US" sz="1700">
                          <a:solidFill>
                            <a:schemeClr val="dk1"/>
                          </a:solidFill>
                        </a:rPr>
                        <a:t>ABI-FD_FSC01</a:t>
                      </a:r>
                      <a:endParaRPr sz="1700">
                        <a:solidFill>
                          <a:schemeClr val="dk1"/>
                        </a:solidFill>
                        <a:latin typeface="Times New Roman"/>
                        <a:ea typeface="Times New Roman"/>
                        <a:cs typeface="Times New Roman"/>
                        <a:sym typeface="Times New Roman"/>
                      </a:endParaRPr>
                    </a:p>
                  </a:txBody>
                  <a:tcPr marL="28575" marR="28575" marT="19050" marB="19050" anchor="ctr"/>
                </a:tc>
                <a:tc>
                  <a:txBody>
                    <a:bodyPr/>
                    <a:lstStyle/>
                    <a:p>
                      <a:pPr marL="0" marR="0" lvl="0" indent="0" algn="l" rtl="0">
                        <a:lnSpc>
                          <a:spcPct val="107000"/>
                        </a:lnSpc>
                        <a:spcBef>
                          <a:spcPts val="0"/>
                        </a:spcBef>
                        <a:spcAft>
                          <a:spcPts val="0"/>
                        </a:spcAft>
                        <a:buNone/>
                      </a:pPr>
                      <a:r>
                        <a:rPr lang="en-US" sz="1700">
                          <a:solidFill>
                            <a:schemeClr val="dk1"/>
                          </a:solidFill>
                        </a:rPr>
                        <a:t>Verify Mode 6 FD product is generated every hour where snow exists and falls within expected measurement range</a:t>
                      </a:r>
                      <a:endParaRPr sz="1700">
                        <a:solidFill>
                          <a:schemeClr val="dk1"/>
                        </a:solidFill>
                        <a:latin typeface="Times New Roman"/>
                        <a:ea typeface="Times New Roman"/>
                        <a:cs typeface="Times New Roman"/>
                        <a:sym typeface="Times New Roman"/>
                      </a:endParaRPr>
                    </a:p>
                  </a:txBody>
                  <a:tcPr marL="28575" marR="28575" marT="19050" marB="19050" anchor="ctr"/>
                </a:tc>
                <a:tc>
                  <a:txBody>
                    <a:bodyPr/>
                    <a:lstStyle/>
                    <a:p>
                      <a:pPr marL="0" marR="0" lvl="0" indent="0" algn="ctr" rtl="0">
                        <a:lnSpc>
                          <a:spcPct val="107000"/>
                        </a:lnSpc>
                        <a:spcBef>
                          <a:spcPts val="0"/>
                        </a:spcBef>
                        <a:spcAft>
                          <a:spcPts val="0"/>
                        </a:spcAft>
                        <a:buNone/>
                      </a:pPr>
                      <a:r>
                        <a:rPr lang="en-US" sz="1700">
                          <a:solidFill>
                            <a:schemeClr val="dk1"/>
                          </a:solidFill>
                        </a:rPr>
                        <a:t>P</a:t>
                      </a:r>
                      <a:endParaRPr sz="1700">
                        <a:solidFill>
                          <a:schemeClr val="dk1"/>
                        </a:solidFill>
                        <a:latin typeface="Times New Roman"/>
                        <a:ea typeface="Times New Roman"/>
                        <a:cs typeface="Times New Roman"/>
                        <a:sym typeface="Times New Roman"/>
                      </a:endParaRPr>
                    </a:p>
                  </a:txBody>
                  <a:tcPr marL="28575" marR="28575" marT="19050" marB="19050" anchor="ctr"/>
                </a:tc>
                <a:tc>
                  <a:txBody>
                    <a:bodyPr/>
                    <a:lstStyle/>
                    <a:p>
                      <a:pPr marL="0" marR="0" lvl="0" indent="0" algn="ctr" rtl="0">
                        <a:lnSpc>
                          <a:spcPct val="107000"/>
                        </a:lnSpc>
                        <a:spcBef>
                          <a:spcPts val="0"/>
                        </a:spcBef>
                        <a:spcAft>
                          <a:spcPts val="0"/>
                        </a:spcAft>
                        <a:buNone/>
                      </a:pPr>
                      <a:r>
                        <a:rPr lang="en-US" sz="1700">
                          <a:solidFill>
                            <a:schemeClr val="dk1"/>
                          </a:solidFill>
                        </a:rPr>
                        <a:t>P</a:t>
                      </a:r>
                      <a:endParaRPr sz="1700">
                        <a:solidFill>
                          <a:schemeClr val="dk1"/>
                        </a:solidFill>
                        <a:latin typeface="Times New Roman"/>
                        <a:ea typeface="Times New Roman"/>
                        <a:cs typeface="Times New Roman"/>
                        <a:sym typeface="Times New Roman"/>
                      </a:endParaRPr>
                    </a:p>
                  </a:txBody>
                  <a:tcPr marL="28575" marR="28575" marT="19050" marB="19050" anchor="ctr"/>
                </a:tc>
                <a:tc>
                  <a:txBody>
                    <a:bodyPr/>
                    <a:lstStyle/>
                    <a:p>
                      <a:pPr marL="0" marR="0" lvl="0" indent="0" algn="ctr" rtl="0">
                        <a:lnSpc>
                          <a:spcPct val="107000"/>
                        </a:lnSpc>
                        <a:spcBef>
                          <a:spcPts val="0"/>
                        </a:spcBef>
                        <a:spcAft>
                          <a:spcPts val="0"/>
                        </a:spcAft>
                        <a:buNone/>
                      </a:pPr>
                      <a:r>
                        <a:rPr lang="en-US" sz="1700">
                          <a:solidFill>
                            <a:schemeClr val="dk1"/>
                          </a:solidFill>
                        </a:rPr>
                        <a:t>P</a:t>
                      </a:r>
                      <a:endParaRPr sz="1700">
                        <a:solidFill>
                          <a:schemeClr val="dk1"/>
                        </a:solidFill>
                        <a:latin typeface="Times New Roman"/>
                        <a:ea typeface="Times New Roman"/>
                        <a:cs typeface="Times New Roman"/>
                        <a:sym typeface="Times New Roman"/>
                      </a:endParaRPr>
                    </a:p>
                  </a:txBody>
                  <a:tcPr marL="28575" marR="28575" marT="19050" marB="19050" anchor="ctr"/>
                </a:tc>
                <a:extLst>
                  <a:ext uri="{0D108BD9-81ED-4DB2-BD59-A6C34878D82A}">
                    <a16:rowId xmlns:a16="http://schemas.microsoft.com/office/drawing/2014/main" val="10001"/>
                  </a:ext>
                </a:extLst>
              </a:tr>
              <a:tr h="200025">
                <a:tc>
                  <a:txBody>
                    <a:bodyPr/>
                    <a:lstStyle/>
                    <a:p>
                      <a:pPr marL="0" marR="0" lvl="0" indent="0" algn="l" rtl="0">
                        <a:lnSpc>
                          <a:spcPct val="107000"/>
                        </a:lnSpc>
                        <a:spcBef>
                          <a:spcPts val="0"/>
                        </a:spcBef>
                        <a:spcAft>
                          <a:spcPts val="0"/>
                        </a:spcAft>
                        <a:buNone/>
                      </a:pPr>
                      <a:r>
                        <a:rPr lang="en-US" sz="1700">
                          <a:solidFill>
                            <a:schemeClr val="dk1"/>
                          </a:solidFill>
                        </a:rPr>
                        <a:t>ABI-CONUS_FSC02</a:t>
                      </a:r>
                      <a:endParaRPr sz="1700">
                        <a:solidFill>
                          <a:schemeClr val="dk1"/>
                        </a:solidFill>
                        <a:latin typeface="Times New Roman"/>
                        <a:ea typeface="Times New Roman"/>
                        <a:cs typeface="Times New Roman"/>
                        <a:sym typeface="Times New Roman"/>
                      </a:endParaRPr>
                    </a:p>
                  </a:txBody>
                  <a:tcPr marL="28575" marR="28575" marT="19050" marB="19050" anchor="ctr"/>
                </a:tc>
                <a:tc>
                  <a:txBody>
                    <a:bodyPr/>
                    <a:lstStyle/>
                    <a:p>
                      <a:pPr marL="0" marR="0" lvl="0" indent="0" algn="l" rtl="0">
                        <a:lnSpc>
                          <a:spcPct val="107000"/>
                        </a:lnSpc>
                        <a:spcBef>
                          <a:spcPts val="0"/>
                        </a:spcBef>
                        <a:spcAft>
                          <a:spcPts val="0"/>
                        </a:spcAft>
                        <a:buNone/>
                      </a:pPr>
                      <a:r>
                        <a:rPr lang="en-US" sz="1700">
                          <a:solidFill>
                            <a:schemeClr val="dk1"/>
                          </a:solidFill>
                        </a:rPr>
                        <a:t>Verify Mode 6 CONUS product is generated every hour where snow exists and falls within expected measurement range</a:t>
                      </a:r>
                      <a:endParaRPr sz="1700">
                        <a:solidFill>
                          <a:schemeClr val="dk1"/>
                        </a:solidFill>
                        <a:latin typeface="Times New Roman"/>
                        <a:ea typeface="Times New Roman"/>
                        <a:cs typeface="Times New Roman"/>
                        <a:sym typeface="Times New Roman"/>
                      </a:endParaRPr>
                    </a:p>
                  </a:txBody>
                  <a:tcPr marL="28575" marR="28575" marT="19050" marB="19050" anchor="ctr"/>
                </a:tc>
                <a:tc>
                  <a:txBody>
                    <a:bodyPr/>
                    <a:lstStyle/>
                    <a:p>
                      <a:pPr marL="0" marR="0" lvl="0" indent="0" algn="ctr" rtl="0">
                        <a:lnSpc>
                          <a:spcPct val="107000"/>
                        </a:lnSpc>
                        <a:spcBef>
                          <a:spcPts val="0"/>
                        </a:spcBef>
                        <a:spcAft>
                          <a:spcPts val="0"/>
                        </a:spcAft>
                        <a:buNone/>
                      </a:pPr>
                      <a:r>
                        <a:rPr lang="en-US" sz="1700">
                          <a:solidFill>
                            <a:schemeClr val="dk1"/>
                          </a:solidFill>
                        </a:rPr>
                        <a:t>P</a:t>
                      </a:r>
                      <a:endParaRPr sz="1700">
                        <a:solidFill>
                          <a:schemeClr val="dk1"/>
                        </a:solidFill>
                        <a:latin typeface="Times New Roman"/>
                        <a:ea typeface="Times New Roman"/>
                        <a:cs typeface="Times New Roman"/>
                        <a:sym typeface="Times New Roman"/>
                      </a:endParaRPr>
                    </a:p>
                  </a:txBody>
                  <a:tcPr marL="28575" marR="28575" marT="19050" marB="19050" anchor="ctr"/>
                </a:tc>
                <a:tc>
                  <a:txBody>
                    <a:bodyPr/>
                    <a:lstStyle/>
                    <a:p>
                      <a:pPr marL="0" marR="0" lvl="0" indent="0" algn="ctr" rtl="0">
                        <a:lnSpc>
                          <a:spcPct val="107000"/>
                        </a:lnSpc>
                        <a:spcBef>
                          <a:spcPts val="0"/>
                        </a:spcBef>
                        <a:spcAft>
                          <a:spcPts val="0"/>
                        </a:spcAft>
                        <a:buNone/>
                      </a:pPr>
                      <a:r>
                        <a:rPr lang="en-US" sz="1700">
                          <a:solidFill>
                            <a:schemeClr val="dk1"/>
                          </a:solidFill>
                        </a:rPr>
                        <a:t>P</a:t>
                      </a:r>
                      <a:endParaRPr sz="1700">
                        <a:solidFill>
                          <a:schemeClr val="dk1"/>
                        </a:solidFill>
                        <a:latin typeface="Times New Roman"/>
                        <a:ea typeface="Times New Roman"/>
                        <a:cs typeface="Times New Roman"/>
                        <a:sym typeface="Times New Roman"/>
                      </a:endParaRPr>
                    </a:p>
                  </a:txBody>
                  <a:tcPr marL="28575" marR="28575" marT="19050" marB="19050" anchor="ctr"/>
                </a:tc>
                <a:tc>
                  <a:txBody>
                    <a:bodyPr/>
                    <a:lstStyle/>
                    <a:p>
                      <a:pPr marL="0" marR="0" lvl="0" indent="0" algn="ctr" rtl="0">
                        <a:lnSpc>
                          <a:spcPct val="107000"/>
                        </a:lnSpc>
                        <a:spcBef>
                          <a:spcPts val="0"/>
                        </a:spcBef>
                        <a:spcAft>
                          <a:spcPts val="0"/>
                        </a:spcAft>
                        <a:buNone/>
                      </a:pPr>
                      <a:r>
                        <a:rPr lang="en-US" sz="1700">
                          <a:solidFill>
                            <a:schemeClr val="dk1"/>
                          </a:solidFill>
                        </a:rPr>
                        <a:t>P</a:t>
                      </a:r>
                      <a:endParaRPr sz="1700">
                        <a:solidFill>
                          <a:schemeClr val="dk1"/>
                        </a:solidFill>
                        <a:latin typeface="Times New Roman"/>
                        <a:ea typeface="Times New Roman"/>
                        <a:cs typeface="Times New Roman"/>
                        <a:sym typeface="Times New Roman"/>
                      </a:endParaRPr>
                    </a:p>
                  </a:txBody>
                  <a:tcPr marL="28575" marR="28575" marT="19050" marB="19050" anchor="ctr"/>
                </a:tc>
                <a:extLst>
                  <a:ext uri="{0D108BD9-81ED-4DB2-BD59-A6C34878D82A}">
                    <a16:rowId xmlns:a16="http://schemas.microsoft.com/office/drawing/2014/main" val="10002"/>
                  </a:ext>
                </a:extLst>
              </a:tr>
              <a:tr h="200025">
                <a:tc>
                  <a:txBody>
                    <a:bodyPr/>
                    <a:lstStyle/>
                    <a:p>
                      <a:pPr marL="0" marR="0" lvl="0" indent="0" algn="l" rtl="0">
                        <a:lnSpc>
                          <a:spcPct val="107000"/>
                        </a:lnSpc>
                        <a:spcBef>
                          <a:spcPts val="0"/>
                        </a:spcBef>
                        <a:spcAft>
                          <a:spcPts val="0"/>
                        </a:spcAft>
                        <a:buNone/>
                      </a:pPr>
                      <a:r>
                        <a:rPr lang="en-US" sz="1700">
                          <a:solidFill>
                            <a:schemeClr val="dk1"/>
                          </a:solidFill>
                        </a:rPr>
                        <a:t>ABI-MESO_FSC03</a:t>
                      </a:r>
                      <a:endParaRPr sz="1700">
                        <a:solidFill>
                          <a:schemeClr val="dk1"/>
                        </a:solidFill>
                        <a:latin typeface="Times New Roman"/>
                        <a:ea typeface="Times New Roman"/>
                        <a:cs typeface="Times New Roman"/>
                        <a:sym typeface="Times New Roman"/>
                      </a:endParaRPr>
                    </a:p>
                  </a:txBody>
                  <a:tcPr marL="28575" marR="28575" marT="19050" marB="19050" anchor="ctr"/>
                </a:tc>
                <a:tc>
                  <a:txBody>
                    <a:bodyPr/>
                    <a:lstStyle/>
                    <a:p>
                      <a:pPr marL="0" marR="0" lvl="0" indent="0" algn="l" rtl="0">
                        <a:lnSpc>
                          <a:spcPct val="107000"/>
                        </a:lnSpc>
                        <a:spcBef>
                          <a:spcPts val="0"/>
                        </a:spcBef>
                        <a:spcAft>
                          <a:spcPts val="0"/>
                        </a:spcAft>
                        <a:buNone/>
                      </a:pPr>
                      <a:r>
                        <a:rPr lang="en-US" sz="1700">
                          <a:solidFill>
                            <a:schemeClr val="dk1"/>
                          </a:solidFill>
                        </a:rPr>
                        <a:t>Verify Mode 6 mesoscale product is generated every hour where snow exists and falls within expected measurement range</a:t>
                      </a:r>
                      <a:endParaRPr sz="1700">
                        <a:solidFill>
                          <a:schemeClr val="dk1"/>
                        </a:solidFill>
                        <a:latin typeface="Times New Roman"/>
                        <a:ea typeface="Times New Roman"/>
                        <a:cs typeface="Times New Roman"/>
                        <a:sym typeface="Times New Roman"/>
                      </a:endParaRPr>
                    </a:p>
                  </a:txBody>
                  <a:tcPr marL="28575" marR="28575" marT="19050" marB="19050" anchor="ctr"/>
                </a:tc>
                <a:tc>
                  <a:txBody>
                    <a:bodyPr/>
                    <a:lstStyle/>
                    <a:p>
                      <a:pPr marL="0" marR="0" lvl="0" indent="0" algn="ctr" rtl="0">
                        <a:lnSpc>
                          <a:spcPct val="107000"/>
                        </a:lnSpc>
                        <a:spcBef>
                          <a:spcPts val="0"/>
                        </a:spcBef>
                        <a:spcAft>
                          <a:spcPts val="0"/>
                        </a:spcAft>
                        <a:buNone/>
                      </a:pPr>
                      <a:r>
                        <a:rPr lang="en-US" sz="1700">
                          <a:solidFill>
                            <a:schemeClr val="dk1"/>
                          </a:solidFill>
                        </a:rPr>
                        <a:t>P</a:t>
                      </a:r>
                      <a:endParaRPr sz="1700">
                        <a:solidFill>
                          <a:schemeClr val="dk1"/>
                        </a:solidFill>
                        <a:latin typeface="Times New Roman"/>
                        <a:ea typeface="Times New Roman"/>
                        <a:cs typeface="Times New Roman"/>
                        <a:sym typeface="Times New Roman"/>
                      </a:endParaRPr>
                    </a:p>
                  </a:txBody>
                  <a:tcPr marL="28575" marR="28575" marT="19050" marB="19050" anchor="ctr"/>
                </a:tc>
                <a:tc>
                  <a:txBody>
                    <a:bodyPr/>
                    <a:lstStyle/>
                    <a:p>
                      <a:pPr marL="0" marR="0" lvl="0" indent="0" algn="ctr" rtl="0">
                        <a:lnSpc>
                          <a:spcPct val="107000"/>
                        </a:lnSpc>
                        <a:spcBef>
                          <a:spcPts val="0"/>
                        </a:spcBef>
                        <a:spcAft>
                          <a:spcPts val="0"/>
                        </a:spcAft>
                        <a:buNone/>
                      </a:pPr>
                      <a:r>
                        <a:rPr lang="en-US" sz="1700">
                          <a:solidFill>
                            <a:schemeClr val="dk1"/>
                          </a:solidFill>
                        </a:rPr>
                        <a:t>P</a:t>
                      </a:r>
                      <a:endParaRPr sz="1700">
                        <a:solidFill>
                          <a:schemeClr val="dk1"/>
                        </a:solidFill>
                        <a:latin typeface="Times New Roman"/>
                        <a:ea typeface="Times New Roman"/>
                        <a:cs typeface="Times New Roman"/>
                        <a:sym typeface="Times New Roman"/>
                      </a:endParaRPr>
                    </a:p>
                  </a:txBody>
                  <a:tcPr marL="28575" marR="28575" marT="19050" marB="19050" anchor="ctr"/>
                </a:tc>
                <a:tc>
                  <a:txBody>
                    <a:bodyPr/>
                    <a:lstStyle/>
                    <a:p>
                      <a:pPr marL="0" marR="0" lvl="0" indent="0" algn="ctr" rtl="0">
                        <a:lnSpc>
                          <a:spcPct val="107000"/>
                        </a:lnSpc>
                        <a:spcBef>
                          <a:spcPts val="0"/>
                        </a:spcBef>
                        <a:spcAft>
                          <a:spcPts val="0"/>
                        </a:spcAft>
                        <a:buNone/>
                      </a:pPr>
                      <a:r>
                        <a:rPr lang="en-US" sz="1700">
                          <a:solidFill>
                            <a:schemeClr val="dk1"/>
                          </a:solidFill>
                        </a:rPr>
                        <a:t>P</a:t>
                      </a:r>
                      <a:endParaRPr sz="1700">
                        <a:solidFill>
                          <a:schemeClr val="dk1"/>
                        </a:solidFill>
                        <a:latin typeface="Times New Roman"/>
                        <a:ea typeface="Times New Roman"/>
                        <a:cs typeface="Times New Roman"/>
                        <a:sym typeface="Times New Roman"/>
                      </a:endParaRPr>
                    </a:p>
                  </a:txBody>
                  <a:tcPr marL="28575" marR="28575" marT="19050" marB="19050" anchor="ctr"/>
                </a:tc>
                <a:extLst>
                  <a:ext uri="{0D108BD9-81ED-4DB2-BD59-A6C34878D82A}">
                    <a16:rowId xmlns:a16="http://schemas.microsoft.com/office/drawing/2014/main" val="10003"/>
                  </a:ext>
                </a:extLst>
              </a:tr>
              <a:tr h="200025">
                <a:tc>
                  <a:txBody>
                    <a:bodyPr/>
                    <a:lstStyle/>
                    <a:p>
                      <a:pPr marL="0" marR="0" lvl="0" indent="0" algn="l" rtl="0">
                        <a:lnSpc>
                          <a:spcPct val="107000"/>
                        </a:lnSpc>
                        <a:spcBef>
                          <a:spcPts val="0"/>
                        </a:spcBef>
                        <a:spcAft>
                          <a:spcPts val="0"/>
                        </a:spcAft>
                        <a:buNone/>
                      </a:pPr>
                      <a:r>
                        <a:rPr lang="en-US" sz="1700">
                          <a:solidFill>
                            <a:schemeClr val="dk1"/>
                          </a:solidFill>
                        </a:rPr>
                        <a:t>ABI-FD_FSC04</a:t>
                      </a:r>
                      <a:endParaRPr sz="1700">
                        <a:solidFill>
                          <a:schemeClr val="dk1"/>
                        </a:solidFill>
                        <a:latin typeface="Times New Roman"/>
                        <a:ea typeface="Times New Roman"/>
                        <a:cs typeface="Times New Roman"/>
                        <a:sym typeface="Times New Roman"/>
                      </a:endParaRPr>
                    </a:p>
                  </a:txBody>
                  <a:tcPr marL="28575" marR="28575" marT="19050" marB="19050" anchor="ctr"/>
                </a:tc>
                <a:tc>
                  <a:txBody>
                    <a:bodyPr/>
                    <a:lstStyle/>
                    <a:p>
                      <a:pPr marL="0" marR="0" lvl="0" indent="0" algn="l" rtl="0">
                        <a:lnSpc>
                          <a:spcPct val="107000"/>
                        </a:lnSpc>
                        <a:spcBef>
                          <a:spcPts val="0"/>
                        </a:spcBef>
                        <a:spcAft>
                          <a:spcPts val="0"/>
                        </a:spcAft>
                        <a:buNone/>
                      </a:pPr>
                      <a:r>
                        <a:rPr lang="en-US" sz="1700">
                          <a:solidFill>
                            <a:schemeClr val="dk1"/>
                          </a:solidFill>
                        </a:rPr>
                        <a:t>Verify Mode 4 FD product is generated every hour where snow exists and falls within expected measurement range</a:t>
                      </a:r>
                      <a:endParaRPr sz="1700">
                        <a:solidFill>
                          <a:schemeClr val="dk1"/>
                        </a:solidFill>
                        <a:latin typeface="Times New Roman"/>
                        <a:ea typeface="Times New Roman"/>
                        <a:cs typeface="Times New Roman"/>
                        <a:sym typeface="Times New Roman"/>
                      </a:endParaRPr>
                    </a:p>
                  </a:txBody>
                  <a:tcPr marL="28575" marR="28575" marT="19050" marB="19050" anchor="ctr"/>
                </a:tc>
                <a:tc>
                  <a:txBody>
                    <a:bodyPr/>
                    <a:lstStyle/>
                    <a:p>
                      <a:pPr marL="0" marR="0" lvl="0" indent="0" algn="ctr" rtl="0">
                        <a:lnSpc>
                          <a:spcPct val="107000"/>
                        </a:lnSpc>
                        <a:spcBef>
                          <a:spcPts val="0"/>
                        </a:spcBef>
                        <a:spcAft>
                          <a:spcPts val="0"/>
                        </a:spcAft>
                        <a:buNone/>
                      </a:pPr>
                      <a:r>
                        <a:rPr lang="en-US" sz="1700">
                          <a:solidFill>
                            <a:schemeClr val="dk1"/>
                          </a:solidFill>
                        </a:rPr>
                        <a:t>P</a:t>
                      </a:r>
                      <a:endParaRPr sz="1700">
                        <a:solidFill>
                          <a:schemeClr val="dk1"/>
                        </a:solidFill>
                        <a:latin typeface="Times New Roman"/>
                        <a:ea typeface="Times New Roman"/>
                        <a:cs typeface="Times New Roman"/>
                        <a:sym typeface="Times New Roman"/>
                      </a:endParaRPr>
                    </a:p>
                  </a:txBody>
                  <a:tcPr marL="28575" marR="28575" marT="19050" marB="19050" anchor="ctr"/>
                </a:tc>
                <a:tc>
                  <a:txBody>
                    <a:bodyPr/>
                    <a:lstStyle/>
                    <a:p>
                      <a:pPr marL="0" marR="0" lvl="0" indent="0" algn="ctr" rtl="0">
                        <a:lnSpc>
                          <a:spcPct val="107000"/>
                        </a:lnSpc>
                        <a:spcBef>
                          <a:spcPts val="0"/>
                        </a:spcBef>
                        <a:spcAft>
                          <a:spcPts val="0"/>
                        </a:spcAft>
                        <a:buNone/>
                      </a:pPr>
                      <a:r>
                        <a:rPr lang="en-US" sz="1700">
                          <a:solidFill>
                            <a:schemeClr val="dk1"/>
                          </a:solidFill>
                        </a:rPr>
                        <a:t>P</a:t>
                      </a:r>
                      <a:endParaRPr sz="1700">
                        <a:solidFill>
                          <a:schemeClr val="dk1"/>
                        </a:solidFill>
                        <a:latin typeface="Times New Roman"/>
                        <a:ea typeface="Times New Roman"/>
                        <a:cs typeface="Times New Roman"/>
                        <a:sym typeface="Times New Roman"/>
                      </a:endParaRPr>
                    </a:p>
                  </a:txBody>
                  <a:tcPr marL="28575" marR="28575" marT="19050" marB="19050" anchor="ctr"/>
                </a:tc>
                <a:tc>
                  <a:txBody>
                    <a:bodyPr/>
                    <a:lstStyle/>
                    <a:p>
                      <a:pPr marL="0" marR="0" lvl="0" indent="0" algn="ctr" rtl="0">
                        <a:lnSpc>
                          <a:spcPct val="107000"/>
                        </a:lnSpc>
                        <a:spcBef>
                          <a:spcPts val="0"/>
                        </a:spcBef>
                        <a:spcAft>
                          <a:spcPts val="0"/>
                        </a:spcAft>
                        <a:buNone/>
                      </a:pPr>
                      <a:r>
                        <a:rPr lang="en-US" sz="1700">
                          <a:solidFill>
                            <a:schemeClr val="dk1"/>
                          </a:solidFill>
                        </a:rPr>
                        <a:t>P</a:t>
                      </a:r>
                      <a:endParaRPr sz="1700">
                        <a:solidFill>
                          <a:schemeClr val="dk1"/>
                        </a:solidFill>
                        <a:latin typeface="Times New Roman"/>
                        <a:ea typeface="Times New Roman"/>
                        <a:cs typeface="Times New Roman"/>
                        <a:sym typeface="Times New Roman"/>
                      </a:endParaRPr>
                    </a:p>
                  </a:txBody>
                  <a:tcPr marL="28575" marR="28575" marT="19050" marB="19050" anchor="ctr"/>
                </a:tc>
                <a:extLst>
                  <a:ext uri="{0D108BD9-81ED-4DB2-BD59-A6C34878D82A}">
                    <a16:rowId xmlns:a16="http://schemas.microsoft.com/office/drawing/2014/main" val="10004"/>
                  </a:ext>
                </a:extLst>
              </a:tr>
              <a:tr h="200025">
                <a:tc>
                  <a:txBody>
                    <a:bodyPr/>
                    <a:lstStyle/>
                    <a:p>
                      <a:pPr marL="0" marR="0" lvl="0" indent="0" algn="l" rtl="0">
                        <a:lnSpc>
                          <a:spcPct val="107000"/>
                        </a:lnSpc>
                        <a:spcBef>
                          <a:spcPts val="0"/>
                        </a:spcBef>
                        <a:spcAft>
                          <a:spcPts val="0"/>
                        </a:spcAft>
                        <a:buNone/>
                      </a:pPr>
                      <a:r>
                        <a:rPr lang="en-US" sz="1700">
                          <a:solidFill>
                            <a:schemeClr val="dk1"/>
                          </a:solidFill>
                        </a:rPr>
                        <a:t>ABI-CONUS_FSC05</a:t>
                      </a:r>
                      <a:endParaRPr sz="1700">
                        <a:solidFill>
                          <a:schemeClr val="dk1"/>
                        </a:solidFill>
                        <a:latin typeface="Times New Roman"/>
                        <a:ea typeface="Times New Roman"/>
                        <a:cs typeface="Times New Roman"/>
                        <a:sym typeface="Times New Roman"/>
                      </a:endParaRPr>
                    </a:p>
                  </a:txBody>
                  <a:tcPr marL="28575" marR="28575" marT="19050" marB="19050" anchor="ctr"/>
                </a:tc>
                <a:tc>
                  <a:txBody>
                    <a:bodyPr/>
                    <a:lstStyle/>
                    <a:p>
                      <a:pPr marL="0" marR="0" lvl="0" indent="0" algn="l" rtl="0">
                        <a:lnSpc>
                          <a:spcPct val="107000"/>
                        </a:lnSpc>
                        <a:spcBef>
                          <a:spcPts val="0"/>
                        </a:spcBef>
                        <a:spcAft>
                          <a:spcPts val="0"/>
                        </a:spcAft>
                        <a:buNone/>
                      </a:pPr>
                      <a:r>
                        <a:rPr lang="en-US" sz="1700">
                          <a:solidFill>
                            <a:schemeClr val="dk1"/>
                          </a:solidFill>
                        </a:rPr>
                        <a:t>Verify Mode 4 CONUS product is generated every hour where snow exists and falls within expected measurement range</a:t>
                      </a:r>
                      <a:endParaRPr sz="1700">
                        <a:solidFill>
                          <a:schemeClr val="dk1"/>
                        </a:solidFill>
                        <a:latin typeface="Times New Roman"/>
                        <a:ea typeface="Times New Roman"/>
                        <a:cs typeface="Times New Roman"/>
                        <a:sym typeface="Times New Roman"/>
                      </a:endParaRPr>
                    </a:p>
                  </a:txBody>
                  <a:tcPr marL="28575" marR="28575" marT="19050" marB="19050" anchor="ctr"/>
                </a:tc>
                <a:tc>
                  <a:txBody>
                    <a:bodyPr/>
                    <a:lstStyle/>
                    <a:p>
                      <a:pPr marL="0" marR="0" lvl="0" indent="0" algn="ctr" rtl="0">
                        <a:lnSpc>
                          <a:spcPct val="107000"/>
                        </a:lnSpc>
                        <a:spcBef>
                          <a:spcPts val="0"/>
                        </a:spcBef>
                        <a:spcAft>
                          <a:spcPts val="0"/>
                        </a:spcAft>
                        <a:buNone/>
                      </a:pPr>
                      <a:r>
                        <a:rPr lang="en-US" sz="1700">
                          <a:solidFill>
                            <a:schemeClr val="dk1"/>
                          </a:solidFill>
                        </a:rPr>
                        <a:t>P</a:t>
                      </a:r>
                      <a:endParaRPr sz="1700">
                        <a:solidFill>
                          <a:schemeClr val="dk1"/>
                        </a:solidFill>
                        <a:latin typeface="Times New Roman"/>
                        <a:ea typeface="Times New Roman"/>
                        <a:cs typeface="Times New Roman"/>
                        <a:sym typeface="Times New Roman"/>
                      </a:endParaRPr>
                    </a:p>
                  </a:txBody>
                  <a:tcPr marL="28575" marR="28575" marT="19050" marB="19050" anchor="ctr"/>
                </a:tc>
                <a:tc>
                  <a:txBody>
                    <a:bodyPr/>
                    <a:lstStyle/>
                    <a:p>
                      <a:pPr marL="0" marR="0" lvl="0" indent="0" algn="ctr" rtl="0">
                        <a:lnSpc>
                          <a:spcPct val="107000"/>
                        </a:lnSpc>
                        <a:spcBef>
                          <a:spcPts val="0"/>
                        </a:spcBef>
                        <a:spcAft>
                          <a:spcPts val="0"/>
                        </a:spcAft>
                        <a:buNone/>
                      </a:pPr>
                      <a:r>
                        <a:rPr lang="en-US" sz="1700">
                          <a:solidFill>
                            <a:schemeClr val="dk1"/>
                          </a:solidFill>
                        </a:rPr>
                        <a:t>P</a:t>
                      </a:r>
                      <a:endParaRPr sz="1700">
                        <a:solidFill>
                          <a:schemeClr val="dk1"/>
                        </a:solidFill>
                        <a:latin typeface="Times New Roman"/>
                        <a:ea typeface="Times New Roman"/>
                        <a:cs typeface="Times New Roman"/>
                        <a:sym typeface="Times New Roman"/>
                      </a:endParaRPr>
                    </a:p>
                  </a:txBody>
                  <a:tcPr marL="28575" marR="28575" marT="19050" marB="19050" anchor="ctr"/>
                </a:tc>
                <a:tc>
                  <a:txBody>
                    <a:bodyPr/>
                    <a:lstStyle/>
                    <a:p>
                      <a:pPr marL="0" marR="0" lvl="0" indent="0" algn="ctr" rtl="0">
                        <a:lnSpc>
                          <a:spcPct val="107000"/>
                        </a:lnSpc>
                        <a:spcBef>
                          <a:spcPts val="0"/>
                        </a:spcBef>
                        <a:spcAft>
                          <a:spcPts val="0"/>
                        </a:spcAft>
                        <a:buNone/>
                      </a:pPr>
                      <a:r>
                        <a:rPr lang="en-US" sz="1700">
                          <a:solidFill>
                            <a:schemeClr val="dk1"/>
                          </a:solidFill>
                        </a:rPr>
                        <a:t>P</a:t>
                      </a:r>
                      <a:endParaRPr sz="1700">
                        <a:solidFill>
                          <a:schemeClr val="dk1"/>
                        </a:solidFill>
                        <a:latin typeface="Times New Roman"/>
                        <a:ea typeface="Times New Roman"/>
                        <a:cs typeface="Times New Roman"/>
                        <a:sym typeface="Times New Roman"/>
                      </a:endParaRPr>
                    </a:p>
                  </a:txBody>
                  <a:tcPr marL="28575" marR="28575" marT="19050" marB="19050" anchor="ctr"/>
                </a:tc>
                <a:extLst>
                  <a:ext uri="{0D108BD9-81ED-4DB2-BD59-A6C34878D82A}">
                    <a16:rowId xmlns:a16="http://schemas.microsoft.com/office/drawing/2014/main" val="10005"/>
                  </a:ext>
                </a:extLst>
              </a:tr>
              <a:tr h="200025">
                <a:tc>
                  <a:txBody>
                    <a:bodyPr/>
                    <a:lstStyle/>
                    <a:p>
                      <a:pPr marL="0" marR="0" lvl="0" indent="0" algn="l" rtl="0">
                        <a:lnSpc>
                          <a:spcPct val="107000"/>
                        </a:lnSpc>
                        <a:spcBef>
                          <a:spcPts val="0"/>
                        </a:spcBef>
                        <a:spcAft>
                          <a:spcPts val="0"/>
                        </a:spcAft>
                        <a:buNone/>
                      </a:pPr>
                      <a:r>
                        <a:rPr lang="en-US" sz="1700">
                          <a:solidFill>
                            <a:schemeClr val="dk1"/>
                          </a:solidFill>
                        </a:rPr>
                        <a:t>ABI-FD_FSC06</a:t>
                      </a:r>
                      <a:endParaRPr sz="1700">
                        <a:solidFill>
                          <a:schemeClr val="dk1"/>
                        </a:solidFill>
                        <a:latin typeface="Times New Roman"/>
                        <a:ea typeface="Times New Roman"/>
                        <a:cs typeface="Times New Roman"/>
                        <a:sym typeface="Times New Roman"/>
                      </a:endParaRPr>
                    </a:p>
                  </a:txBody>
                  <a:tcPr marL="28575" marR="28575" marT="19050" marB="19050" anchor="ctr"/>
                </a:tc>
                <a:tc>
                  <a:txBody>
                    <a:bodyPr/>
                    <a:lstStyle/>
                    <a:p>
                      <a:pPr marL="0" marR="0" lvl="0" indent="0" algn="l" rtl="0">
                        <a:lnSpc>
                          <a:spcPct val="107000"/>
                        </a:lnSpc>
                        <a:spcBef>
                          <a:spcPts val="0"/>
                        </a:spcBef>
                        <a:spcAft>
                          <a:spcPts val="0"/>
                        </a:spcAft>
                        <a:buNone/>
                      </a:pPr>
                      <a:r>
                        <a:rPr lang="en-US" sz="1700">
                          <a:solidFill>
                            <a:schemeClr val="dk1"/>
                          </a:solidFill>
                        </a:rPr>
                        <a:t>Assess accuracy and precision of the FD snow product</a:t>
                      </a:r>
                      <a:endParaRPr sz="1700">
                        <a:solidFill>
                          <a:schemeClr val="dk1"/>
                        </a:solidFill>
                        <a:latin typeface="Times New Roman"/>
                        <a:ea typeface="Times New Roman"/>
                        <a:cs typeface="Times New Roman"/>
                        <a:sym typeface="Times New Roman"/>
                      </a:endParaRPr>
                    </a:p>
                  </a:txBody>
                  <a:tcPr marL="28575" marR="28575" marT="19050" marB="19050" anchor="ctr"/>
                </a:tc>
                <a:tc>
                  <a:txBody>
                    <a:bodyPr/>
                    <a:lstStyle/>
                    <a:p>
                      <a:pPr marL="0" marR="0" lvl="0" indent="0" algn="ctr" rtl="0">
                        <a:lnSpc>
                          <a:spcPct val="107000"/>
                        </a:lnSpc>
                        <a:spcBef>
                          <a:spcPts val="0"/>
                        </a:spcBef>
                        <a:spcAft>
                          <a:spcPts val="0"/>
                        </a:spcAft>
                        <a:buNone/>
                      </a:pPr>
                      <a:r>
                        <a:rPr lang="en-US" sz="1700">
                          <a:solidFill>
                            <a:schemeClr val="dk1"/>
                          </a:solidFill>
                        </a:rPr>
                        <a:t>P, F</a:t>
                      </a:r>
                      <a:endParaRPr sz="1700">
                        <a:solidFill>
                          <a:schemeClr val="dk1"/>
                        </a:solidFill>
                        <a:latin typeface="Times New Roman"/>
                        <a:ea typeface="Times New Roman"/>
                        <a:cs typeface="Times New Roman"/>
                        <a:sym typeface="Times New Roman"/>
                      </a:endParaRPr>
                    </a:p>
                  </a:txBody>
                  <a:tcPr marL="28575" marR="28575" marT="19050" marB="19050" anchor="ctr"/>
                </a:tc>
                <a:tc>
                  <a:txBody>
                    <a:bodyPr/>
                    <a:lstStyle/>
                    <a:p>
                      <a:pPr marL="0" marR="0" lvl="0" indent="0" algn="ctr" rtl="0">
                        <a:lnSpc>
                          <a:spcPct val="107000"/>
                        </a:lnSpc>
                        <a:spcBef>
                          <a:spcPts val="0"/>
                        </a:spcBef>
                        <a:spcAft>
                          <a:spcPts val="0"/>
                        </a:spcAft>
                        <a:buNone/>
                      </a:pPr>
                      <a:r>
                        <a:rPr lang="en-US" sz="1700">
                          <a:solidFill>
                            <a:schemeClr val="dk1"/>
                          </a:solidFill>
                        </a:rPr>
                        <a:t>P, F</a:t>
                      </a:r>
                      <a:endParaRPr sz="1700">
                        <a:solidFill>
                          <a:schemeClr val="dk1"/>
                        </a:solidFill>
                        <a:latin typeface="Times New Roman"/>
                        <a:ea typeface="Times New Roman"/>
                        <a:cs typeface="Times New Roman"/>
                        <a:sym typeface="Times New Roman"/>
                      </a:endParaRPr>
                    </a:p>
                  </a:txBody>
                  <a:tcPr marL="28575" marR="28575" marT="19050" marB="19050" anchor="ctr"/>
                </a:tc>
                <a:tc>
                  <a:txBody>
                    <a:bodyPr/>
                    <a:lstStyle/>
                    <a:p>
                      <a:pPr marL="0" marR="0" lvl="0" indent="0" algn="ctr" rtl="0">
                        <a:lnSpc>
                          <a:spcPct val="107000"/>
                        </a:lnSpc>
                        <a:spcBef>
                          <a:spcPts val="0"/>
                        </a:spcBef>
                        <a:spcAft>
                          <a:spcPts val="0"/>
                        </a:spcAft>
                        <a:buNone/>
                      </a:pPr>
                      <a:r>
                        <a:rPr lang="en-US" sz="1700">
                          <a:solidFill>
                            <a:schemeClr val="dk1"/>
                          </a:solidFill>
                        </a:rPr>
                        <a:t>P, F</a:t>
                      </a:r>
                      <a:endParaRPr sz="1700">
                        <a:solidFill>
                          <a:schemeClr val="dk1"/>
                        </a:solidFill>
                        <a:latin typeface="Times New Roman"/>
                        <a:ea typeface="Times New Roman"/>
                        <a:cs typeface="Times New Roman"/>
                        <a:sym typeface="Times New Roman"/>
                      </a:endParaRPr>
                    </a:p>
                  </a:txBody>
                  <a:tcPr marL="28575" marR="28575" marT="19050" marB="19050" anchor="ctr"/>
                </a:tc>
                <a:extLst>
                  <a:ext uri="{0D108BD9-81ED-4DB2-BD59-A6C34878D82A}">
                    <a16:rowId xmlns:a16="http://schemas.microsoft.com/office/drawing/2014/main" val="10006"/>
                  </a:ext>
                </a:extLst>
              </a:tr>
              <a:tr h="200025">
                <a:tc>
                  <a:txBody>
                    <a:bodyPr/>
                    <a:lstStyle/>
                    <a:p>
                      <a:pPr marL="0" marR="0" lvl="0" indent="0" algn="l" rtl="0">
                        <a:lnSpc>
                          <a:spcPct val="107000"/>
                        </a:lnSpc>
                        <a:spcBef>
                          <a:spcPts val="0"/>
                        </a:spcBef>
                        <a:spcAft>
                          <a:spcPts val="0"/>
                        </a:spcAft>
                        <a:buNone/>
                      </a:pPr>
                      <a:r>
                        <a:rPr lang="en-US" sz="1700">
                          <a:solidFill>
                            <a:schemeClr val="dk1"/>
                          </a:solidFill>
                        </a:rPr>
                        <a:t>ABI-CONUS_FSC07</a:t>
                      </a:r>
                      <a:endParaRPr sz="1700">
                        <a:solidFill>
                          <a:schemeClr val="dk1"/>
                        </a:solidFill>
                        <a:latin typeface="Times New Roman"/>
                        <a:ea typeface="Times New Roman"/>
                        <a:cs typeface="Times New Roman"/>
                        <a:sym typeface="Times New Roman"/>
                      </a:endParaRPr>
                    </a:p>
                  </a:txBody>
                  <a:tcPr marL="28575" marR="28575" marT="19050" marB="19050" anchor="ctr"/>
                </a:tc>
                <a:tc>
                  <a:txBody>
                    <a:bodyPr/>
                    <a:lstStyle/>
                    <a:p>
                      <a:pPr marL="0" marR="0" lvl="0" indent="0" algn="l" rtl="0">
                        <a:lnSpc>
                          <a:spcPct val="107000"/>
                        </a:lnSpc>
                        <a:spcBef>
                          <a:spcPts val="0"/>
                        </a:spcBef>
                        <a:spcAft>
                          <a:spcPts val="0"/>
                        </a:spcAft>
                        <a:buNone/>
                      </a:pPr>
                      <a:r>
                        <a:rPr lang="en-US" sz="1700">
                          <a:solidFill>
                            <a:schemeClr val="dk1"/>
                          </a:solidFill>
                        </a:rPr>
                        <a:t>Assess accuracy and precision of the CONUS snow product</a:t>
                      </a:r>
                      <a:endParaRPr sz="1700">
                        <a:solidFill>
                          <a:schemeClr val="dk1"/>
                        </a:solidFill>
                        <a:latin typeface="Times New Roman"/>
                        <a:ea typeface="Times New Roman"/>
                        <a:cs typeface="Times New Roman"/>
                        <a:sym typeface="Times New Roman"/>
                      </a:endParaRPr>
                    </a:p>
                  </a:txBody>
                  <a:tcPr marL="28575" marR="28575" marT="19050" marB="19050" anchor="ctr"/>
                </a:tc>
                <a:tc>
                  <a:txBody>
                    <a:bodyPr/>
                    <a:lstStyle/>
                    <a:p>
                      <a:pPr marL="0" marR="0" lvl="0" indent="0" algn="ctr" rtl="0">
                        <a:lnSpc>
                          <a:spcPct val="107000"/>
                        </a:lnSpc>
                        <a:spcBef>
                          <a:spcPts val="0"/>
                        </a:spcBef>
                        <a:spcAft>
                          <a:spcPts val="0"/>
                        </a:spcAft>
                        <a:buNone/>
                      </a:pPr>
                      <a:r>
                        <a:rPr lang="en-US" sz="1700">
                          <a:solidFill>
                            <a:schemeClr val="dk1"/>
                          </a:solidFill>
                        </a:rPr>
                        <a:t>P, F</a:t>
                      </a:r>
                      <a:endParaRPr sz="1700">
                        <a:solidFill>
                          <a:schemeClr val="dk1"/>
                        </a:solidFill>
                        <a:latin typeface="Times New Roman"/>
                        <a:ea typeface="Times New Roman"/>
                        <a:cs typeface="Times New Roman"/>
                        <a:sym typeface="Times New Roman"/>
                      </a:endParaRPr>
                    </a:p>
                  </a:txBody>
                  <a:tcPr marL="28575" marR="28575" marT="19050" marB="19050" anchor="ctr"/>
                </a:tc>
                <a:tc>
                  <a:txBody>
                    <a:bodyPr/>
                    <a:lstStyle/>
                    <a:p>
                      <a:pPr marL="0" marR="0" lvl="0" indent="0" algn="ctr" rtl="0">
                        <a:lnSpc>
                          <a:spcPct val="107000"/>
                        </a:lnSpc>
                        <a:spcBef>
                          <a:spcPts val="0"/>
                        </a:spcBef>
                        <a:spcAft>
                          <a:spcPts val="0"/>
                        </a:spcAft>
                        <a:buNone/>
                      </a:pPr>
                      <a:r>
                        <a:rPr lang="en-US" sz="1700">
                          <a:solidFill>
                            <a:schemeClr val="dk1"/>
                          </a:solidFill>
                        </a:rPr>
                        <a:t>P, F</a:t>
                      </a:r>
                      <a:endParaRPr sz="1700">
                        <a:solidFill>
                          <a:schemeClr val="dk1"/>
                        </a:solidFill>
                        <a:latin typeface="Times New Roman"/>
                        <a:ea typeface="Times New Roman"/>
                        <a:cs typeface="Times New Roman"/>
                        <a:sym typeface="Times New Roman"/>
                      </a:endParaRPr>
                    </a:p>
                  </a:txBody>
                  <a:tcPr marL="28575" marR="28575" marT="19050" marB="19050" anchor="ctr"/>
                </a:tc>
                <a:tc>
                  <a:txBody>
                    <a:bodyPr/>
                    <a:lstStyle/>
                    <a:p>
                      <a:pPr marL="0" marR="0" lvl="0" indent="0" algn="ctr" rtl="0">
                        <a:lnSpc>
                          <a:spcPct val="107000"/>
                        </a:lnSpc>
                        <a:spcBef>
                          <a:spcPts val="0"/>
                        </a:spcBef>
                        <a:spcAft>
                          <a:spcPts val="0"/>
                        </a:spcAft>
                        <a:buNone/>
                      </a:pPr>
                      <a:r>
                        <a:rPr lang="en-US" sz="1700">
                          <a:solidFill>
                            <a:schemeClr val="dk1"/>
                          </a:solidFill>
                        </a:rPr>
                        <a:t>P, F</a:t>
                      </a:r>
                      <a:endParaRPr sz="1700">
                        <a:solidFill>
                          <a:schemeClr val="dk1"/>
                        </a:solidFill>
                        <a:latin typeface="Times New Roman"/>
                        <a:ea typeface="Times New Roman"/>
                        <a:cs typeface="Times New Roman"/>
                        <a:sym typeface="Times New Roman"/>
                      </a:endParaRPr>
                    </a:p>
                  </a:txBody>
                  <a:tcPr marL="28575" marR="28575" marT="19050" marB="19050" anchor="ctr"/>
                </a:tc>
                <a:extLst>
                  <a:ext uri="{0D108BD9-81ED-4DB2-BD59-A6C34878D82A}">
                    <a16:rowId xmlns:a16="http://schemas.microsoft.com/office/drawing/2014/main" val="10007"/>
                  </a:ext>
                </a:extLst>
              </a:tr>
              <a:tr h="200025">
                <a:tc>
                  <a:txBody>
                    <a:bodyPr/>
                    <a:lstStyle/>
                    <a:p>
                      <a:pPr marL="0" marR="0" lvl="0" indent="0" algn="l" rtl="0">
                        <a:lnSpc>
                          <a:spcPct val="107000"/>
                        </a:lnSpc>
                        <a:spcBef>
                          <a:spcPts val="0"/>
                        </a:spcBef>
                        <a:spcAft>
                          <a:spcPts val="0"/>
                        </a:spcAft>
                        <a:buNone/>
                      </a:pPr>
                      <a:r>
                        <a:rPr lang="en-US" sz="1700">
                          <a:solidFill>
                            <a:schemeClr val="dk1"/>
                          </a:solidFill>
                        </a:rPr>
                        <a:t>ABI-MESO_FSC08</a:t>
                      </a:r>
                      <a:endParaRPr sz="1700">
                        <a:solidFill>
                          <a:schemeClr val="dk1"/>
                        </a:solidFill>
                        <a:latin typeface="Times New Roman"/>
                        <a:ea typeface="Times New Roman"/>
                        <a:cs typeface="Times New Roman"/>
                        <a:sym typeface="Times New Roman"/>
                      </a:endParaRPr>
                    </a:p>
                  </a:txBody>
                  <a:tcPr marL="28575" marR="28575" marT="19050" marB="19050" anchor="ctr"/>
                </a:tc>
                <a:tc>
                  <a:txBody>
                    <a:bodyPr/>
                    <a:lstStyle/>
                    <a:p>
                      <a:pPr marL="0" marR="0" lvl="0" indent="0" algn="l" rtl="0">
                        <a:lnSpc>
                          <a:spcPct val="107000"/>
                        </a:lnSpc>
                        <a:spcBef>
                          <a:spcPts val="0"/>
                        </a:spcBef>
                        <a:spcAft>
                          <a:spcPts val="0"/>
                        </a:spcAft>
                        <a:buNone/>
                      </a:pPr>
                      <a:r>
                        <a:rPr lang="en-US" sz="1700">
                          <a:solidFill>
                            <a:schemeClr val="dk1"/>
                          </a:solidFill>
                        </a:rPr>
                        <a:t>Assess accuracy and precision of the mesoscale snow product</a:t>
                      </a:r>
                      <a:endParaRPr sz="1700">
                        <a:solidFill>
                          <a:schemeClr val="dk1"/>
                        </a:solidFill>
                        <a:latin typeface="Times New Roman"/>
                        <a:ea typeface="Times New Roman"/>
                        <a:cs typeface="Times New Roman"/>
                        <a:sym typeface="Times New Roman"/>
                      </a:endParaRPr>
                    </a:p>
                  </a:txBody>
                  <a:tcPr marL="28575" marR="28575" marT="19050" marB="19050" anchor="ctr"/>
                </a:tc>
                <a:tc>
                  <a:txBody>
                    <a:bodyPr/>
                    <a:lstStyle/>
                    <a:p>
                      <a:pPr marL="0" marR="0" lvl="0" indent="0" algn="ctr" rtl="0">
                        <a:lnSpc>
                          <a:spcPct val="107000"/>
                        </a:lnSpc>
                        <a:spcBef>
                          <a:spcPts val="0"/>
                        </a:spcBef>
                        <a:spcAft>
                          <a:spcPts val="0"/>
                        </a:spcAft>
                        <a:buNone/>
                      </a:pPr>
                      <a:r>
                        <a:rPr lang="en-US" sz="1700">
                          <a:solidFill>
                            <a:schemeClr val="dk1"/>
                          </a:solidFill>
                        </a:rPr>
                        <a:t>P, F</a:t>
                      </a:r>
                      <a:endParaRPr sz="1700">
                        <a:solidFill>
                          <a:schemeClr val="dk1"/>
                        </a:solidFill>
                        <a:latin typeface="Times New Roman"/>
                        <a:ea typeface="Times New Roman"/>
                        <a:cs typeface="Times New Roman"/>
                        <a:sym typeface="Times New Roman"/>
                      </a:endParaRPr>
                    </a:p>
                  </a:txBody>
                  <a:tcPr marL="28575" marR="28575" marT="19050" marB="19050" anchor="ctr"/>
                </a:tc>
                <a:tc>
                  <a:txBody>
                    <a:bodyPr/>
                    <a:lstStyle/>
                    <a:p>
                      <a:pPr marL="0" marR="0" lvl="0" indent="0" algn="ctr" rtl="0">
                        <a:lnSpc>
                          <a:spcPct val="107000"/>
                        </a:lnSpc>
                        <a:spcBef>
                          <a:spcPts val="0"/>
                        </a:spcBef>
                        <a:spcAft>
                          <a:spcPts val="0"/>
                        </a:spcAft>
                        <a:buNone/>
                      </a:pPr>
                      <a:r>
                        <a:rPr lang="en-US" sz="1700" dirty="0">
                          <a:solidFill>
                            <a:schemeClr val="dk1"/>
                          </a:solidFill>
                        </a:rPr>
                        <a:t>P, F</a:t>
                      </a:r>
                      <a:endParaRPr sz="1700" dirty="0">
                        <a:solidFill>
                          <a:schemeClr val="dk1"/>
                        </a:solidFill>
                        <a:latin typeface="Times New Roman"/>
                        <a:ea typeface="Times New Roman"/>
                        <a:cs typeface="Times New Roman"/>
                        <a:sym typeface="Times New Roman"/>
                      </a:endParaRPr>
                    </a:p>
                  </a:txBody>
                  <a:tcPr marL="28575" marR="28575" marT="19050" marB="19050" anchor="ctr"/>
                </a:tc>
                <a:tc>
                  <a:txBody>
                    <a:bodyPr/>
                    <a:lstStyle/>
                    <a:p>
                      <a:pPr marL="0" marR="0" lvl="0" indent="0" algn="ctr" rtl="0">
                        <a:lnSpc>
                          <a:spcPct val="107000"/>
                        </a:lnSpc>
                        <a:spcBef>
                          <a:spcPts val="0"/>
                        </a:spcBef>
                        <a:spcAft>
                          <a:spcPts val="0"/>
                        </a:spcAft>
                        <a:buNone/>
                      </a:pPr>
                      <a:r>
                        <a:rPr lang="en-US" sz="1700" dirty="0">
                          <a:solidFill>
                            <a:schemeClr val="dk1"/>
                          </a:solidFill>
                        </a:rPr>
                        <a:t>P, F</a:t>
                      </a:r>
                      <a:endParaRPr sz="1700" dirty="0">
                        <a:solidFill>
                          <a:schemeClr val="dk1"/>
                        </a:solidFill>
                        <a:latin typeface="Times New Roman"/>
                        <a:ea typeface="Times New Roman"/>
                        <a:cs typeface="Times New Roman"/>
                        <a:sym typeface="Times New Roman"/>
                      </a:endParaRPr>
                    </a:p>
                  </a:txBody>
                  <a:tcPr marL="28575" marR="28575" marT="19050" marB="19050" anchor="ctr"/>
                </a:tc>
                <a:extLst>
                  <a:ext uri="{0D108BD9-81ED-4DB2-BD59-A6C34878D82A}">
                    <a16:rowId xmlns:a16="http://schemas.microsoft.com/office/drawing/2014/main" val="10008"/>
                  </a:ext>
                </a:extLst>
              </a:tr>
            </a:tbl>
          </a:graphicData>
        </a:graphic>
      </p:graphicFrame>
      <p:sp>
        <p:nvSpPr>
          <p:cNvPr id="283" name="Google Shape;283;p19"/>
          <p:cNvSpPr txBox="1"/>
          <p:nvPr/>
        </p:nvSpPr>
        <p:spPr>
          <a:xfrm>
            <a:off x="1225776" y="1305350"/>
            <a:ext cx="9852300" cy="8772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lt1"/>
              </a:buClr>
              <a:buSzPts val="1600"/>
              <a:buFont typeface="Arial"/>
              <a:buNone/>
            </a:pPr>
            <a:r>
              <a:rPr lang="en-US" sz="1700" b="0" i="0" u="none" strike="noStrike" cap="none" dirty="0">
                <a:solidFill>
                  <a:schemeClr val="lt1"/>
                </a:solidFill>
                <a:latin typeface="Arial"/>
                <a:ea typeface="Arial"/>
                <a:cs typeface="Arial"/>
                <a:sym typeface="Arial"/>
              </a:rPr>
              <a:t>FSC PLPT test IDs, short descriptions, and execution status for each satellite (GOES-16, -17, and -18/-19), with a "P" indicating the test is required (or was done) for Provisional maturity, and an "F" indicating the test is required for Full maturity. These are from the July 2021 RIMP.</a:t>
            </a:r>
            <a:endParaRPr sz="1500" dirty="0"/>
          </a:p>
        </p:txBody>
      </p:sp>
      <p:sp>
        <p:nvSpPr>
          <p:cNvPr id="6" name="Google Shape;198;p13">
            <a:extLst>
              <a:ext uri="{FF2B5EF4-FFF2-40B4-BE49-F238E27FC236}">
                <a16:creationId xmlns:a16="http://schemas.microsoft.com/office/drawing/2014/main" id="{668FE9F8-1361-44CF-9947-0C64C40249A3}"/>
              </a:ext>
            </a:extLst>
          </p:cNvPr>
          <p:cNvSpPr txBox="1">
            <a:spLocks/>
          </p:cNvSpPr>
          <p:nvPr/>
        </p:nvSpPr>
        <p:spPr>
          <a:xfrm>
            <a:off x="11004885" y="6356353"/>
            <a:ext cx="909055" cy="365125"/>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L="0" marR="0" lvl="0" indent="0" algn="r" rtl="0">
              <a:lnSpc>
                <a:spcPct val="100000"/>
              </a:lnSpc>
              <a:spcBef>
                <a:spcPts val="0"/>
              </a:spcBef>
              <a:spcAft>
                <a:spcPts val="0"/>
              </a:spcAft>
              <a:buClr>
                <a:srgbClr val="FFFFFF"/>
              </a:buClr>
              <a:buSzPts val="1200"/>
              <a:buFont typeface="Arial"/>
              <a:buNone/>
              <a:defRPr sz="1200" b="0" i="0" u="none" strike="noStrike" cap="none">
                <a:solidFill>
                  <a:srgbClr val="FFFFFF"/>
                </a:solidFill>
                <a:latin typeface="Arial"/>
                <a:ea typeface="Arial"/>
                <a:cs typeface="Arial"/>
                <a:sym typeface="Arial"/>
              </a:defRPr>
            </a:lvl1pPr>
            <a:lvl2pPr marL="0" marR="0" lvl="1" indent="0" algn="r" rtl="0">
              <a:lnSpc>
                <a:spcPct val="100000"/>
              </a:lnSpc>
              <a:spcBef>
                <a:spcPts val="0"/>
              </a:spcBef>
              <a:spcAft>
                <a:spcPts val="0"/>
              </a:spcAft>
              <a:buClr>
                <a:srgbClr val="FFFFFF"/>
              </a:buClr>
              <a:buSzPts val="1200"/>
              <a:buFont typeface="Arial"/>
              <a:buNone/>
              <a:defRPr sz="1200" b="0" i="0" u="none" strike="noStrike" cap="none">
                <a:solidFill>
                  <a:srgbClr val="FFFFFF"/>
                </a:solidFill>
                <a:latin typeface="Arial"/>
                <a:ea typeface="Arial"/>
                <a:cs typeface="Arial"/>
                <a:sym typeface="Arial"/>
              </a:defRPr>
            </a:lvl2pPr>
            <a:lvl3pPr marL="0" marR="0" lvl="2" indent="0" algn="r" rtl="0">
              <a:lnSpc>
                <a:spcPct val="100000"/>
              </a:lnSpc>
              <a:spcBef>
                <a:spcPts val="0"/>
              </a:spcBef>
              <a:spcAft>
                <a:spcPts val="0"/>
              </a:spcAft>
              <a:buClr>
                <a:srgbClr val="FFFFFF"/>
              </a:buClr>
              <a:buSzPts val="1200"/>
              <a:buFont typeface="Arial"/>
              <a:buNone/>
              <a:defRPr sz="1200" b="0" i="0" u="none" strike="noStrike" cap="none">
                <a:solidFill>
                  <a:srgbClr val="FFFFFF"/>
                </a:solidFill>
                <a:latin typeface="Arial"/>
                <a:ea typeface="Arial"/>
                <a:cs typeface="Arial"/>
                <a:sym typeface="Arial"/>
              </a:defRPr>
            </a:lvl3pPr>
            <a:lvl4pPr marL="0" marR="0" lvl="3" indent="0" algn="r" rtl="0">
              <a:lnSpc>
                <a:spcPct val="100000"/>
              </a:lnSpc>
              <a:spcBef>
                <a:spcPts val="0"/>
              </a:spcBef>
              <a:spcAft>
                <a:spcPts val="0"/>
              </a:spcAft>
              <a:buClr>
                <a:srgbClr val="FFFFFF"/>
              </a:buClr>
              <a:buSzPts val="1200"/>
              <a:buFont typeface="Arial"/>
              <a:buNone/>
              <a:defRPr sz="1200" b="0" i="0" u="none" strike="noStrike" cap="none">
                <a:solidFill>
                  <a:srgbClr val="FFFFFF"/>
                </a:solidFill>
                <a:latin typeface="Arial"/>
                <a:ea typeface="Arial"/>
                <a:cs typeface="Arial"/>
                <a:sym typeface="Arial"/>
              </a:defRPr>
            </a:lvl4pPr>
            <a:lvl5pPr marL="0" marR="0" lvl="4" indent="0" algn="r" rtl="0">
              <a:lnSpc>
                <a:spcPct val="100000"/>
              </a:lnSpc>
              <a:spcBef>
                <a:spcPts val="0"/>
              </a:spcBef>
              <a:spcAft>
                <a:spcPts val="0"/>
              </a:spcAft>
              <a:buClr>
                <a:srgbClr val="FFFFFF"/>
              </a:buClr>
              <a:buSzPts val="1200"/>
              <a:buFont typeface="Arial"/>
              <a:buNone/>
              <a:defRPr sz="1200" b="0" i="0" u="none" strike="noStrike" cap="none">
                <a:solidFill>
                  <a:srgbClr val="FFFFFF"/>
                </a:solidFill>
                <a:latin typeface="Arial"/>
                <a:ea typeface="Arial"/>
                <a:cs typeface="Arial"/>
                <a:sym typeface="Arial"/>
              </a:defRPr>
            </a:lvl5pPr>
            <a:lvl6pPr marL="0" marR="0" lvl="5" indent="0" algn="r" rtl="0">
              <a:lnSpc>
                <a:spcPct val="100000"/>
              </a:lnSpc>
              <a:spcBef>
                <a:spcPts val="0"/>
              </a:spcBef>
              <a:spcAft>
                <a:spcPts val="0"/>
              </a:spcAft>
              <a:buClr>
                <a:srgbClr val="FFFFFF"/>
              </a:buClr>
              <a:buSzPts val="1200"/>
              <a:buFont typeface="Arial"/>
              <a:buNone/>
              <a:defRPr sz="1200" b="0" i="0" u="none" strike="noStrike" cap="none">
                <a:solidFill>
                  <a:srgbClr val="FFFFFF"/>
                </a:solidFill>
                <a:latin typeface="Arial"/>
                <a:ea typeface="Arial"/>
                <a:cs typeface="Arial"/>
                <a:sym typeface="Arial"/>
              </a:defRPr>
            </a:lvl6pPr>
            <a:lvl7pPr marL="0" marR="0" lvl="6" indent="0" algn="r" rtl="0">
              <a:lnSpc>
                <a:spcPct val="100000"/>
              </a:lnSpc>
              <a:spcBef>
                <a:spcPts val="0"/>
              </a:spcBef>
              <a:spcAft>
                <a:spcPts val="0"/>
              </a:spcAft>
              <a:buClr>
                <a:srgbClr val="FFFFFF"/>
              </a:buClr>
              <a:buSzPts val="1200"/>
              <a:buFont typeface="Arial"/>
              <a:buNone/>
              <a:defRPr sz="1200" b="0" i="0" u="none" strike="noStrike" cap="none">
                <a:solidFill>
                  <a:srgbClr val="FFFFFF"/>
                </a:solidFill>
                <a:latin typeface="Arial"/>
                <a:ea typeface="Arial"/>
                <a:cs typeface="Arial"/>
                <a:sym typeface="Arial"/>
              </a:defRPr>
            </a:lvl7pPr>
            <a:lvl8pPr marL="0" marR="0" lvl="7" indent="0" algn="r" rtl="0">
              <a:lnSpc>
                <a:spcPct val="100000"/>
              </a:lnSpc>
              <a:spcBef>
                <a:spcPts val="0"/>
              </a:spcBef>
              <a:spcAft>
                <a:spcPts val="0"/>
              </a:spcAft>
              <a:buClr>
                <a:srgbClr val="FFFFFF"/>
              </a:buClr>
              <a:buSzPts val="1200"/>
              <a:buFont typeface="Arial"/>
              <a:buNone/>
              <a:defRPr sz="1200" b="0" i="0" u="none" strike="noStrike" cap="none">
                <a:solidFill>
                  <a:srgbClr val="FFFFFF"/>
                </a:solidFill>
                <a:latin typeface="Arial"/>
                <a:ea typeface="Arial"/>
                <a:cs typeface="Arial"/>
                <a:sym typeface="Arial"/>
              </a:defRPr>
            </a:lvl8pPr>
            <a:lvl9pPr marL="0" marR="0" lvl="8" indent="0" algn="r" rtl="0">
              <a:lnSpc>
                <a:spcPct val="100000"/>
              </a:lnSpc>
              <a:spcBef>
                <a:spcPts val="0"/>
              </a:spcBef>
              <a:spcAft>
                <a:spcPts val="0"/>
              </a:spcAft>
              <a:buClr>
                <a:srgbClr val="FFFFFF"/>
              </a:buClr>
              <a:buSzPts val="1200"/>
              <a:buFont typeface="Arial"/>
              <a:buNone/>
              <a:defRPr sz="1200" b="0" i="0" u="none" strike="noStrike" cap="none">
                <a:solidFill>
                  <a:srgbClr val="FFFFFF"/>
                </a:solidFill>
                <a:latin typeface="Arial"/>
                <a:ea typeface="Arial"/>
                <a:cs typeface="Arial"/>
                <a:sym typeface="Arial"/>
              </a:defRPr>
            </a:lvl9pPr>
          </a:lstStyle>
          <a:p>
            <a:pPr>
              <a:buClr>
                <a:schemeClr val="lt1"/>
              </a:buClr>
            </a:pPr>
            <a:fld id="{00000000-1234-1234-1234-123412341234}" type="slidenum">
              <a:rPr lang="en-US" smtClean="0"/>
              <a:pPr>
                <a:buClr>
                  <a:schemeClr val="lt1"/>
                </a:buClr>
              </a:pPr>
              <a:t>18</a:t>
            </a:fld>
            <a:endParaRPr lang="en-US"/>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304"/>
        <p:cNvGrpSpPr/>
        <p:nvPr/>
      </p:nvGrpSpPr>
      <p:grpSpPr>
        <a:xfrm>
          <a:off x="0" y="0"/>
          <a:ext cx="0" cy="0"/>
          <a:chOff x="0" y="0"/>
          <a:chExt cx="0" cy="0"/>
        </a:xfrm>
      </p:grpSpPr>
      <p:sp>
        <p:nvSpPr>
          <p:cNvPr id="305" name="Google Shape;305;p22"/>
          <p:cNvSpPr txBox="1">
            <a:spLocks noGrp="1"/>
          </p:cNvSpPr>
          <p:nvPr>
            <p:ph type="title"/>
          </p:nvPr>
        </p:nvSpPr>
        <p:spPr>
          <a:xfrm>
            <a:off x="609600" y="115976"/>
            <a:ext cx="10972800" cy="1143001"/>
          </a:xfrm>
          <a:prstGeom prst="rect">
            <a:avLst/>
          </a:prstGeom>
          <a:noFill/>
          <a:ln>
            <a:noFill/>
          </a:ln>
        </p:spPr>
        <p:txBody>
          <a:bodyPr spcFirstLastPara="1" wrap="square" lIns="91425" tIns="91425" rIns="91425" bIns="91425" anchor="ctr" anchorCtr="0">
            <a:noAutofit/>
          </a:bodyPr>
          <a:lstStyle/>
          <a:p>
            <a:pPr marL="0" lvl="0" indent="0" algn="ctr" rtl="0">
              <a:lnSpc>
                <a:spcPct val="100000"/>
              </a:lnSpc>
              <a:spcBef>
                <a:spcPts val="0"/>
              </a:spcBef>
              <a:spcAft>
                <a:spcPts val="0"/>
              </a:spcAft>
              <a:buSzPts val="3400"/>
              <a:buNone/>
            </a:pPr>
            <a:r>
              <a:rPr lang="en-US" sz="3400" dirty="0"/>
              <a:t>GOES-16 and GOES-18 Data </a:t>
            </a:r>
            <a:br>
              <a:rPr lang="en-US" sz="3400" dirty="0"/>
            </a:br>
            <a:r>
              <a:rPr lang="en-US" sz="3400" dirty="0"/>
              <a:t>Used in this Review</a:t>
            </a:r>
            <a:endParaRPr dirty="0"/>
          </a:p>
        </p:txBody>
      </p:sp>
      <p:sp>
        <p:nvSpPr>
          <p:cNvPr id="306" name="Google Shape;306;p22"/>
          <p:cNvSpPr txBox="1">
            <a:spLocks noGrp="1"/>
          </p:cNvSpPr>
          <p:nvPr>
            <p:ph type="sldNum" idx="12"/>
          </p:nvPr>
        </p:nvSpPr>
        <p:spPr>
          <a:xfrm>
            <a:off x="11004885" y="6356353"/>
            <a:ext cx="909000" cy="365100"/>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Clr>
                <a:srgbClr val="FFFFFF"/>
              </a:buClr>
              <a:buSzPts val="1200"/>
              <a:buFont typeface="Arial"/>
              <a:buNone/>
            </a:pPr>
            <a:fld id="{00000000-1234-1234-1234-123412341234}" type="slidenum">
              <a:rPr lang="en-US">
                <a:solidFill>
                  <a:srgbClr val="FFFFFF"/>
                </a:solidFill>
                <a:latin typeface="Arial"/>
                <a:ea typeface="Arial"/>
                <a:cs typeface="Arial"/>
                <a:sym typeface="Arial"/>
              </a:rPr>
              <a:t>19</a:t>
            </a:fld>
            <a:endParaRPr>
              <a:solidFill>
                <a:srgbClr val="FFFFFF"/>
              </a:solidFill>
              <a:latin typeface="Arial"/>
              <a:ea typeface="Arial"/>
              <a:cs typeface="Arial"/>
              <a:sym typeface="Arial"/>
            </a:endParaRPr>
          </a:p>
        </p:txBody>
      </p:sp>
      <p:sp>
        <p:nvSpPr>
          <p:cNvPr id="307" name="Google Shape;307;p22"/>
          <p:cNvSpPr txBox="1"/>
          <p:nvPr/>
        </p:nvSpPr>
        <p:spPr>
          <a:xfrm>
            <a:off x="1181100" y="1550783"/>
            <a:ext cx="10077450" cy="5027438"/>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1200"/>
              </a:spcBef>
              <a:buNone/>
            </a:pPr>
            <a:r>
              <a:rPr lang="en-US" sz="2000" dirty="0">
                <a:solidFill>
                  <a:schemeClr val="lt1"/>
                </a:solidFill>
                <a:latin typeface="Calibri"/>
                <a:ea typeface="Calibri"/>
                <a:cs typeface="Calibri"/>
                <a:sym typeface="Calibri"/>
              </a:rPr>
              <a:t>For this review we examined ABI </a:t>
            </a:r>
            <a:r>
              <a:rPr lang="en-US" sz="2000" b="0" i="0" u="none" strike="noStrike" cap="none" dirty="0">
                <a:solidFill>
                  <a:schemeClr val="lt1"/>
                </a:solidFill>
                <a:latin typeface="Calibri"/>
                <a:ea typeface="Calibri"/>
                <a:cs typeface="Calibri"/>
                <a:sym typeface="Calibri"/>
              </a:rPr>
              <a:t>Snow products </a:t>
            </a:r>
          </a:p>
          <a:p>
            <a:pPr marL="177800" marR="0" lvl="0" indent="-177800" algn="l" rtl="0">
              <a:lnSpc>
                <a:spcPct val="90000"/>
              </a:lnSpc>
              <a:spcBef>
                <a:spcPts val="1200"/>
              </a:spcBef>
              <a:buClr>
                <a:schemeClr val="bg1"/>
              </a:buClr>
              <a:buFont typeface="Arial" panose="020B0604020202020204" pitchFamily="34" charset="0"/>
              <a:buChar char="•"/>
            </a:pPr>
            <a:r>
              <a:rPr lang="en-US" sz="2000" b="0" i="0" u="none" strike="noStrike" cap="none" dirty="0">
                <a:solidFill>
                  <a:schemeClr val="lt1"/>
                </a:solidFill>
                <a:latin typeface="Calibri"/>
                <a:ea typeface="Calibri"/>
                <a:cs typeface="Calibri"/>
                <a:sym typeface="Calibri"/>
              </a:rPr>
              <a:t> Generated with the Enterprise snow algorithm within GOES-R DE system</a:t>
            </a:r>
          </a:p>
          <a:p>
            <a:pPr marR="0" lvl="0" algn="l" rtl="0">
              <a:lnSpc>
                <a:spcPct val="90000"/>
              </a:lnSpc>
              <a:spcBef>
                <a:spcPts val="1200"/>
              </a:spcBef>
              <a:buClr>
                <a:schemeClr val="bg1"/>
              </a:buClr>
            </a:pPr>
            <a:r>
              <a:rPr lang="en-US" sz="2000" dirty="0">
                <a:solidFill>
                  <a:schemeClr val="lt1"/>
                </a:solidFill>
                <a:latin typeface="Calibri"/>
                <a:ea typeface="Calibri"/>
                <a:cs typeface="Calibri"/>
                <a:sym typeface="Calibri"/>
              </a:rPr>
              <a:t>	Enterprise cloud mask was used, not the Baseline as in the Offline system </a:t>
            </a:r>
            <a:endParaRPr lang="en-US" sz="2000" b="0" i="0" u="none" strike="noStrike" cap="none" dirty="0">
              <a:solidFill>
                <a:schemeClr val="lt1"/>
              </a:solidFill>
              <a:latin typeface="Calibri"/>
              <a:ea typeface="Calibri"/>
              <a:cs typeface="Calibri"/>
              <a:sym typeface="Calibri"/>
            </a:endParaRPr>
          </a:p>
          <a:p>
            <a:pPr marL="231775" lvl="0" indent="-231775">
              <a:lnSpc>
                <a:spcPct val="90000"/>
              </a:lnSpc>
              <a:spcBef>
                <a:spcPts val="1200"/>
              </a:spcBef>
              <a:buClr>
                <a:schemeClr val="bg1"/>
              </a:buClr>
              <a:buFont typeface="Arial" panose="020B0604020202020204" pitchFamily="34" charset="0"/>
              <a:buChar char="•"/>
            </a:pPr>
            <a:r>
              <a:rPr lang="en-US" sz="2000" dirty="0">
                <a:solidFill>
                  <a:schemeClr val="lt1"/>
                </a:solidFill>
                <a:latin typeface="Calibri"/>
                <a:ea typeface="Calibri"/>
                <a:cs typeface="Calibri"/>
                <a:sym typeface="Calibri"/>
              </a:rPr>
              <a:t>FSC and FSC IP products (DR_ABI-L2-FSC,  DR_I_ABI-L2-FSC)</a:t>
            </a:r>
            <a:endParaRPr lang="en-US" sz="2000" b="0" i="0" u="none" strike="noStrike" cap="none" dirty="0">
              <a:solidFill>
                <a:schemeClr val="lt1"/>
              </a:solidFill>
              <a:latin typeface="Calibri"/>
              <a:ea typeface="Calibri"/>
              <a:cs typeface="Calibri"/>
              <a:sym typeface="Calibri"/>
            </a:endParaRPr>
          </a:p>
          <a:p>
            <a:pPr marL="231775" marR="0" lvl="0" indent="-231775" algn="l" rtl="0">
              <a:lnSpc>
                <a:spcPct val="90000"/>
              </a:lnSpc>
              <a:spcBef>
                <a:spcPts val="1200"/>
              </a:spcBef>
              <a:buClr>
                <a:schemeClr val="bg1"/>
              </a:buClr>
              <a:buFont typeface="Arial" panose="020B0604020202020204" pitchFamily="34" charset="0"/>
              <a:buChar char="•"/>
            </a:pPr>
            <a:r>
              <a:rPr lang="en-US" sz="2000" dirty="0">
                <a:solidFill>
                  <a:schemeClr val="lt1"/>
                </a:solidFill>
                <a:latin typeface="Calibri"/>
                <a:ea typeface="Calibri"/>
                <a:cs typeface="Calibri"/>
                <a:sym typeface="Calibri"/>
              </a:rPr>
              <a:t>Time period :      </a:t>
            </a:r>
          </a:p>
          <a:p>
            <a:pPr marR="0" lvl="0" algn="l" rtl="0">
              <a:lnSpc>
                <a:spcPct val="90000"/>
              </a:lnSpc>
              <a:spcBef>
                <a:spcPts val="1200"/>
              </a:spcBef>
              <a:buClr>
                <a:schemeClr val="bg1"/>
              </a:buClr>
            </a:pPr>
            <a:r>
              <a:rPr lang="en-US" sz="2000" dirty="0">
                <a:solidFill>
                  <a:schemeClr val="lt1"/>
                </a:solidFill>
                <a:latin typeface="Calibri"/>
                <a:ea typeface="Calibri"/>
                <a:cs typeface="Calibri"/>
                <a:sym typeface="Calibri"/>
              </a:rPr>
              <a:t>	GOES-16: </a:t>
            </a:r>
            <a:r>
              <a:rPr lang="en-US" sz="2000" b="0" i="0" u="none" strike="noStrike" cap="none" dirty="0">
                <a:solidFill>
                  <a:schemeClr val="lt1"/>
                </a:solidFill>
                <a:latin typeface="Calibri"/>
                <a:ea typeface="Calibri"/>
                <a:cs typeface="Calibri"/>
                <a:sym typeface="Calibri"/>
              </a:rPr>
              <a:t> from October 10, 2022 to December </a:t>
            </a:r>
            <a:r>
              <a:rPr lang="en-US" sz="2000" dirty="0">
                <a:solidFill>
                  <a:schemeClr val="lt1"/>
                </a:solidFill>
                <a:latin typeface="Calibri"/>
                <a:ea typeface="Calibri"/>
                <a:cs typeface="Calibri"/>
                <a:sym typeface="Calibri"/>
              </a:rPr>
              <a:t>5</a:t>
            </a:r>
            <a:r>
              <a:rPr lang="en-US" sz="2000" b="0" i="0" u="none" strike="noStrike" cap="none" dirty="0">
                <a:solidFill>
                  <a:schemeClr val="lt1"/>
                </a:solidFill>
                <a:latin typeface="Calibri"/>
                <a:ea typeface="Calibri"/>
                <a:cs typeface="Calibri"/>
                <a:sym typeface="Calibri"/>
              </a:rPr>
              <a:t>, 2022</a:t>
            </a:r>
          </a:p>
          <a:p>
            <a:pPr marR="0" lvl="0" algn="l" rtl="0">
              <a:lnSpc>
                <a:spcPct val="90000"/>
              </a:lnSpc>
              <a:spcBef>
                <a:spcPts val="600"/>
              </a:spcBef>
              <a:buClr>
                <a:schemeClr val="bg1"/>
              </a:buClr>
            </a:pPr>
            <a:r>
              <a:rPr lang="en-US" sz="2000" b="0" i="0" u="none" strike="noStrike" cap="none" dirty="0">
                <a:solidFill>
                  <a:schemeClr val="lt1"/>
                </a:solidFill>
                <a:latin typeface="Calibri"/>
                <a:ea typeface="Calibri"/>
                <a:cs typeface="Calibri"/>
                <a:sym typeface="Calibri"/>
              </a:rPr>
              <a:t>	GOES-18:  from November 29, 2022 to December </a:t>
            </a:r>
            <a:r>
              <a:rPr lang="en-US" sz="2000" dirty="0">
                <a:solidFill>
                  <a:schemeClr val="lt1"/>
                </a:solidFill>
                <a:latin typeface="Calibri"/>
                <a:ea typeface="Calibri"/>
                <a:cs typeface="Calibri"/>
                <a:sym typeface="Calibri"/>
              </a:rPr>
              <a:t>5</a:t>
            </a:r>
            <a:r>
              <a:rPr lang="en-US" sz="2000" b="0" i="0" u="none" strike="noStrike" cap="none" dirty="0">
                <a:solidFill>
                  <a:schemeClr val="lt1"/>
                </a:solidFill>
                <a:latin typeface="Calibri"/>
                <a:ea typeface="Calibri"/>
                <a:cs typeface="Calibri"/>
                <a:sym typeface="Calibri"/>
              </a:rPr>
              <a:t>, 2022</a:t>
            </a:r>
            <a:r>
              <a:rPr lang="en-US" sz="2000" dirty="0">
                <a:solidFill>
                  <a:schemeClr val="lt1"/>
                </a:solidFill>
                <a:latin typeface="Calibri"/>
                <a:ea typeface="Calibri"/>
                <a:cs typeface="Calibri"/>
                <a:sym typeface="Calibri"/>
              </a:rPr>
              <a:t> </a:t>
            </a:r>
          </a:p>
          <a:p>
            <a:pPr marL="177800" marR="0" lvl="0" indent="-177800" algn="l" rtl="0">
              <a:lnSpc>
                <a:spcPct val="90000"/>
              </a:lnSpc>
              <a:spcBef>
                <a:spcPts val="1200"/>
              </a:spcBef>
              <a:buClr>
                <a:schemeClr val="bg1"/>
              </a:buClr>
              <a:buFont typeface="Arial" panose="020B0604020202020204" pitchFamily="34" charset="0"/>
              <a:buChar char="•"/>
            </a:pPr>
            <a:r>
              <a:rPr lang="en-US" sz="2000" dirty="0">
                <a:solidFill>
                  <a:schemeClr val="lt1"/>
                </a:solidFill>
                <a:latin typeface="Calibri"/>
                <a:ea typeface="Calibri"/>
                <a:cs typeface="Calibri"/>
                <a:sym typeface="Calibri"/>
              </a:rPr>
              <a:t>Time range:  1400 to 2300 UTC (day-time coverage of the Northern Hemisphere land area) </a:t>
            </a:r>
          </a:p>
          <a:p>
            <a:pPr marL="177800" marR="0" lvl="0" indent="-177800" algn="l" rtl="0">
              <a:lnSpc>
                <a:spcPct val="90000"/>
              </a:lnSpc>
              <a:spcBef>
                <a:spcPts val="1200"/>
              </a:spcBef>
              <a:buClr>
                <a:schemeClr val="bg1"/>
              </a:buClr>
              <a:buFont typeface="Arial" panose="020B0604020202020204" pitchFamily="34" charset="0"/>
              <a:buChar char="•"/>
            </a:pPr>
            <a:r>
              <a:rPr lang="en-US" sz="2000" dirty="0">
                <a:solidFill>
                  <a:schemeClr val="lt1"/>
                </a:solidFill>
                <a:latin typeface="Calibri"/>
                <a:ea typeface="Calibri"/>
                <a:cs typeface="Calibri"/>
                <a:sym typeface="Calibri"/>
              </a:rPr>
              <a:t>Full Disk and CONUS coverage </a:t>
            </a:r>
          </a:p>
          <a:p>
            <a:pPr marR="0" lvl="0" algn="l" rtl="0">
              <a:lnSpc>
                <a:spcPct val="90000"/>
              </a:lnSpc>
              <a:spcBef>
                <a:spcPts val="1200"/>
              </a:spcBef>
              <a:buClr>
                <a:schemeClr val="bg1"/>
              </a:buClr>
            </a:pPr>
            <a:r>
              <a:rPr lang="en-US" sz="2000" dirty="0">
                <a:solidFill>
                  <a:schemeClr val="lt1"/>
                </a:solidFill>
                <a:latin typeface="Calibri"/>
                <a:ea typeface="Calibri"/>
                <a:cs typeface="Calibri"/>
                <a:sym typeface="Calibri"/>
              </a:rPr>
              <a:t>	Full Disk products: Performance/accuracy was examined </a:t>
            </a:r>
          </a:p>
          <a:p>
            <a:pPr marR="0" lvl="0" algn="l" rtl="0">
              <a:lnSpc>
                <a:spcPct val="90000"/>
              </a:lnSpc>
              <a:spcBef>
                <a:spcPts val="1200"/>
              </a:spcBef>
              <a:buClr>
                <a:schemeClr val="bg1"/>
              </a:buClr>
            </a:pPr>
            <a:r>
              <a:rPr lang="en-US" sz="2000" dirty="0">
                <a:solidFill>
                  <a:schemeClr val="lt1"/>
                </a:solidFill>
                <a:latin typeface="Calibri"/>
                <a:ea typeface="Calibri"/>
                <a:cs typeface="Calibri"/>
                <a:sym typeface="Calibri"/>
              </a:rPr>
              <a:t>	CONUS products: Verified output structure and content. </a:t>
            </a:r>
          </a:p>
          <a:p>
            <a:pPr marL="0" marR="0" lvl="0" indent="0" algn="l" rtl="0">
              <a:lnSpc>
                <a:spcPct val="90000"/>
              </a:lnSpc>
              <a:spcBef>
                <a:spcPts val="1000"/>
              </a:spcBef>
              <a:spcAft>
                <a:spcPts val="0"/>
              </a:spcAft>
              <a:buClr>
                <a:schemeClr val="dk1"/>
              </a:buClr>
              <a:buSzPts val="3294"/>
              <a:buFont typeface="Arial"/>
              <a:buNone/>
            </a:pPr>
            <a:endParaRPr sz="2400" b="0" i="0" u="none" strike="noStrike" cap="none" dirty="0">
              <a:solidFill>
                <a:schemeClr val="lt1"/>
              </a:solidFill>
              <a:latin typeface="Calibri"/>
              <a:ea typeface="Calibri"/>
              <a:cs typeface="Calibri"/>
              <a:sym typeface="Calibri"/>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74"/>
        <p:cNvGrpSpPr/>
        <p:nvPr/>
      </p:nvGrpSpPr>
      <p:grpSpPr>
        <a:xfrm>
          <a:off x="0" y="0"/>
          <a:ext cx="0" cy="0"/>
          <a:chOff x="0" y="0"/>
          <a:chExt cx="0" cy="0"/>
        </a:xfrm>
      </p:grpSpPr>
      <p:sp>
        <p:nvSpPr>
          <p:cNvPr id="75" name="Google Shape;75;p2"/>
          <p:cNvSpPr txBox="1">
            <a:spLocks noGrp="1"/>
          </p:cNvSpPr>
          <p:nvPr>
            <p:ph type="title"/>
          </p:nvPr>
        </p:nvSpPr>
        <p:spPr>
          <a:xfrm>
            <a:off x="1828802" y="128337"/>
            <a:ext cx="8545095" cy="968626"/>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n-US" b="1"/>
              <a:t>Outline</a:t>
            </a:r>
            <a:endParaRPr/>
          </a:p>
        </p:txBody>
      </p:sp>
      <p:sp>
        <p:nvSpPr>
          <p:cNvPr id="76" name="Google Shape;76;p2"/>
          <p:cNvSpPr txBox="1">
            <a:spLocks noGrp="1"/>
          </p:cNvSpPr>
          <p:nvPr>
            <p:ph type="sldNum" idx="12"/>
          </p:nvPr>
        </p:nvSpPr>
        <p:spPr>
          <a:xfrm>
            <a:off x="11004885" y="6356353"/>
            <a:ext cx="909055"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Clr>
                <a:srgbClr val="FFFFFF"/>
              </a:buClr>
              <a:buSzPts val="1200"/>
              <a:buFont typeface="Arial"/>
              <a:buNone/>
            </a:pPr>
            <a:fld id="{00000000-1234-1234-1234-123412341234}" type="slidenum">
              <a:rPr lang="en-US"/>
              <a:t>2</a:t>
            </a:fld>
            <a:endParaRPr/>
          </a:p>
        </p:txBody>
      </p:sp>
      <p:sp>
        <p:nvSpPr>
          <p:cNvPr id="77" name="Google Shape;77;p2"/>
          <p:cNvSpPr txBox="1"/>
          <p:nvPr/>
        </p:nvSpPr>
        <p:spPr>
          <a:xfrm>
            <a:off x="792175" y="1514362"/>
            <a:ext cx="10808154" cy="4707144"/>
          </a:xfrm>
          <a:prstGeom prst="rect">
            <a:avLst/>
          </a:prstGeom>
          <a:noFill/>
          <a:ln>
            <a:noFill/>
          </a:ln>
        </p:spPr>
        <p:txBody>
          <a:bodyPr spcFirstLastPara="1" wrap="square" lIns="91425" tIns="45700" rIns="91425" bIns="45700" anchor="t" anchorCtr="0">
            <a:noAutofit/>
          </a:bodyPr>
          <a:lstStyle/>
          <a:p>
            <a:pPr marL="457200" marR="0" lvl="0" indent="-312270" algn="l" rtl="0">
              <a:lnSpc>
                <a:spcPct val="90000"/>
              </a:lnSpc>
              <a:spcBef>
                <a:spcPts val="1000"/>
              </a:spcBef>
              <a:spcAft>
                <a:spcPts val="0"/>
              </a:spcAft>
              <a:buClr>
                <a:schemeClr val="lt1"/>
              </a:buClr>
              <a:buSzPts val="1318"/>
              <a:buFont typeface="Noto Sans Symbols"/>
              <a:buChar char="❖"/>
            </a:pPr>
            <a:r>
              <a:rPr lang="en-US" sz="2000" b="0" i="0" u="none" strike="noStrike" cap="none" dirty="0">
                <a:solidFill>
                  <a:schemeClr val="lt1"/>
                </a:solidFill>
                <a:latin typeface="Calibri"/>
                <a:ea typeface="Calibri"/>
                <a:cs typeface="Calibri"/>
                <a:sym typeface="Calibri"/>
              </a:rPr>
              <a:t>Fractional Snow Cover (FSC) product definition, requirements, history, and overview</a:t>
            </a:r>
            <a:endParaRPr sz="600" dirty="0"/>
          </a:p>
          <a:p>
            <a:pPr marL="457200" marR="0" lvl="0" indent="-312270" algn="l" rtl="0">
              <a:lnSpc>
                <a:spcPct val="90000"/>
              </a:lnSpc>
              <a:spcBef>
                <a:spcPts val="1000"/>
              </a:spcBef>
              <a:spcAft>
                <a:spcPts val="0"/>
              </a:spcAft>
              <a:buClr>
                <a:schemeClr val="lt1"/>
              </a:buClr>
              <a:buSzPts val="1318"/>
              <a:buFont typeface="Noto Sans Symbols"/>
              <a:buChar char="❖"/>
            </a:pPr>
            <a:r>
              <a:rPr lang="en-US" sz="2000" b="0" i="0" u="none" strike="noStrike" cap="none" dirty="0">
                <a:solidFill>
                  <a:schemeClr val="bg1"/>
                </a:solidFill>
                <a:latin typeface="Calibri"/>
                <a:ea typeface="Calibri"/>
                <a:cs typeface="Calibri"/>
                <a:sym typeface="Calibri"/>
              </a:rPr>
              <a:t>Enterprise FSC Algorithm Introduction </a:t>
            </a:r>
            <a:r>
              <a:rPr lang="en-US" sz="2000" dirty="0">
                <a:solidFill>
                  <a:schemeClr val="bg1"/>
                </a:solidFill>
                <a:latin typeface="Calibri"/>
                <a:ea typeface="Calibri"/>
                <a:cs typeface="Calibri"/>
                <a:sym typeface="Calibri"/>
              </a:rPr>
              <a:t>and </a:t>
            </a:r>
            <a:r>
              <a:rPr lang="en-US" sz="2000" b="0" i="0" u="none" strike="noStrike" cap="none" dirty="0">
                <a:solidFill>
                  <a:schemeClr val="bg1"/>
                </a:solidFill>
                <a:latin typeface="Calibri"/>
                <a:ea typeface="Calibri"/>
                <a:cs typeface="Calibri"/>
                <a:sym typeface="Calibri"/>
              </a:rPr>
              <a:t>Validation</a:t>
            </a:r>
            <a:endParaRPr sz="600" dirty="0">
              <a:solidFill>
                <a:schemeClr val="bg1"/>
              </a:solidFill>
            </a:endParaRPr>
          </a:p>
          <a:p>
            <a:pPr marL="457200" marR="0" lvl="0" indent="-342900" algn="l" rtl="0">
              <a:lnSpc>
                <a:spcPct val="90000"/>
              </a:lnSpc>
              <a:spcBef>
                <a:spcPts val="500"/>
              </a:spcBef>
              <a:spcAft>
                <a:spcPts val="0"/>
              </a:spcAft>
              <a:buClr>
                <a:schemeClr val="lt1"/>
              </a:buClr>
              <a:buSzPts val="1800"/>
              <a:buFont typeface="Courier New"/>
              <a:buChar char="❖"/>
            </a:pPr>
            <a:r>
              <a:rPr lang="en-US" sz="2000" dirty="0">
                <a:solidFill>
                  <a:schemeClr val="lt1"/>
                </a:solidFill>
                <a:latin typeface="Calibri"/>
                <a:ea typeface="Calibri"/>
                <a:cs typeface="Calibri"/>
                <a:sym typeface="Calibri"/>
              </a:rPr>
              <a:t>Provisional Maturity Assessment</a:t>
            </a:r>
            <a:endParaRPr sz="2000" dirty="0">
              <a:solidFill>
                <a:schemeClr val="lt1"/>
              </a:solidFill>
              <a:latin typeface="Calibri"/>
              <a:ea typeface="Calibri"/>
              <a:cs typeface="Calibri"/>
              <a:sym typeface="Calibri"/>
            </a:endParaRPr>
          </a:p>
          <a:p>
            <a:pPr marL="457200" marR="0" lvl="0" indent="-355600" algn="l" rtl="0">
              <a:lnSpc>
                <a:spcPct val="90000"/>
              </a:lnSpc>
              <a:spcBef>
                <a:spcPts val="500"/>
              </a:spcBef>
              <a:spcAft>
                <a:spcPts val="0"/>
              </a:spcAft>
              <a:buClr>
                <a:schemeClr val="lt1"/>
              </a:buClr>
              <a:buSzPts val="2000"/>
              <a:buFont typeface="Calibri"/>
              <a:buChar char="❖"/>
            </a:pPr>
            <a:r>
              <a:rPr lang="en-US" sz="2000" dirty="0">
                <a:solidFill>
                  <a:schemeClr val="lt1"/>
                </a:solidFill>
                <a:latin typeface="Calibri"/>
                <a:ea typeface="Calibri"/>
                <a:cs typeface="Calibri"/>
                <a:sym typeface="Calibri"/>
              </a:rPr>
              <a:t>Path to Full Validation</a:t>
            </a:r>
            <a:endParaRPr sz="2000" dirty="0">
              <a:solidFill>
                <a:schemeClr val="lt1"/>
              </a:solidFill>
              <a:latin typeface="Calibri"/>
              <a:ea typeface="Calibri"/>
              <a:cs typeface="Calibri"/>
              <a:sym typeface="Calibri"/>
            </a:endParaRPr>
          </a:p>
          <a:p>
            <a:pPr marL="457200" marR="0" lvl="0" indent="-355600" algn="l" rtl="0">
              <a:lnSpc>
                <a:spcPct val="90000"/>
              </a:lnSpc>
              <a:spcBef>
                <a:spcPts val="500"/>
              </a:spcBef>
              <a:spcAft>
                <a:spcPts val="0"/>
              </a:spcAft>
              <a:buClr>
                <a:schemeClr val="lt1"/>
              </a:buClr>
              <a:buSzPts val="2000"/>
              <a:buFont typeface="Calibri"/>
              <a:buChar char="❖"/>
            </a:pPr>
            <a:r>
              <a:rPr lang="en-US" sz="2000" dirty="0">
                <a:solidFill>
                  <a:schemeClr val="lt1"/>
                </a:solidFill>
                <a:latin typeface="Calibri"/>
                <a:ea typeface="Calibri"/>
                <a:cs typeface="Calibri"/>
                <a:sym typeface="Calibri"/>
              </a:rPr>
              <a:t>Users</a:t>
            </a:r>
            <a:endParaRPr sz="2000" dirty="0">
              <a:solidFill>
                <a:schemeClr val="lt1"/>
              </a:solidFill>
              <a:latin typeface="Calibri"/>
              <a:ea typeface="Calibri"/>
              <a:cs typeface="Calibri"/>
              <a:sym typeface="Calibri"/>
            </a:endParaRPr>
          </a:p>
          <a:p>
            <a:pPr marL="457200" marR="0" lvl="0" indent="-355600" algn="l" rtl="0">
              <a:lnSpc>
                <a:spcPct val="90000"/>
              </a:lnSpc>
              <a:spcBef>
                <a:spcPts val="500"/>
              </a:spcBef>
              <a:spcAft>
                <a:spcPts val="0"/>
              </a:spcAft>
              <a:buClr>
                <a:schemeClr val="lt1"/>
              </a:buClr>
              <a:buSzPts val="2000"/>
              <a:buFont typeface="Calibri"/>
              <a:buChar char="❖"/>
            </a:pPr>
            <a:r>
              <a:rPr lang="en-US" sz="2000" dirty="0">
                <a:solidFill>
                  <a:schemeClr val="lt1"/>
                </a:solidFill>
                <a:latin typeface="Calibri"/>
                <a:ea typeface="Calibri"/>
                <a:cs typeface="Calibri"/>
                <a:sym typeface="Calibri"/>
              </a:rPr>
              <a:t>Summary and Recommendations</a:t>
            </a:r>
            <a:endParaRPr sz="2000" dirty="0">
              <a:solidFill>
                <a:schemeClr val="lt1"/>
              </a:solidFill>
              <a:latin typeface="Calibri"/>
              <a:ea typeface="Calibri"/>
              <a:cs typeface="Calibri"/>
              <a:sym typeface="Calibri"/>
            </a:endParaRPr>
          </a:p>
        </p:txBody>
      </p:sp>
      <p:pic>
        <p:nvPicPr>
          <p:cNvPr id="78" name="Google Shape;78;p2"/>
          <p:cNvPicPr preferRelativeResize="0"/>
          <p:nvPr/>
        </p:nvPicPr>
        <p:blipFill>
          <a:blip r:embed="rId3">
            <a:alphaModFix/>
          </a:blip>
          <a:stretch>
            <a:fillRect/>
          </a:stretch>
        </p:blipFill>
        <p:spPr>
          <a:xfrm>
            <a:off x="6787451" y="2705636"/>
            <a:ext cx="4612374" cy="3074899"/>
          </a:xfrm>
          <a:prstGeom prst="rect">
            <a:avLst/>
          </a:prstGeom>
          <a:noFill/>
          <a:ln w="38100" cap="flat" cmpd="sng">
            <a:solidFill>
              <a:schemeClr val="dk2"/>
            </a:solidFill>
            <a:prstDash val="solid"/>
            <a:round/>
            <a:headEnd type="none" w="sm" len="sm"/>
            <a:tailEnd type="none" w="sm" len="sm"/>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304"/>
        <p:cNvGrpSpPr/>
        <p:nvPr/>
      </p:nvGrpSpPr>
      <p:grpSpPr>
        <a:xfrm>
          <a:off x="0" y="0"/>
          <a:ext cx="0" cy="0"/>
          <a:chOff x="0" y="0"/>
          <a:chExt cx="0" cy="0"/>
        </a:xfrm>
      </p:grpSpPr>
      <p:sp>
        <p:nvSpPr>
          <p:cNvPr id="305" name="Google Shape;305;p22"/>
          <p:cNvSpPr txBox="1">
            <a:spLocks noGrp="1"/>
          </p:cNvSpPr>
          <p:nvPr>
            <p:ph type="title"/>
          </p:nvPr>
        </p:nvSpPr>
        <p:spPr>
          <a:xfrm>
            <a:off x="609600" y="115976"/>
            <a:ext cx="10972800" cy="1143001"/>
          </a:xfrm>
          <a:prstGeom prst="rect">
            <a:avLst/>
          </a:prstGeom>
          <a:noFill/>
          <a:ln>
            <a:noFill/>
          </a:ln>
        </p:spPr>
        <p:txBody>
          <a:bodyPr spcFirstLastPara="1" wrap="square" lIns="91425" tIns="91425" rIns="91425" bIns="91425" anchor="ctr" anchorCtr="0">
            <a:noAutofit/>
          </a:bodyPr>
          <a:lstStyle/>
          <a:p>
            <a:pPr marL="0" lvl="0" indent="0" algn="ctr" rtl="0">
              <a:lnSpc>
                <a:spcPct val="100000"/>
              </a:lnSpc>
              <a:spcBef>
                <a:spcPts val="0"/>
              </a:spcBef>
              <a:spcAft>
                <a:spcPts val="0"/>
              </a:spcAft>
              <a:buSzPts val="3400"/>
              <a:buNone/>
            </a:pPr>
            <a:r>
              <a:rPr lang="en-US" sz="3400" dirty="0"/>
              <a:t>GOES-16 and GOES-18 FSC Products </a:t>
            </a:r>
            <a:br>
              <a:rPr lang="en-US" sz="3400" dirty="0"/>
            </a:br>
            <a:r>
              <a:rPr lang="en-US" sz="3400" dirty="0"/>
              <a:t>Available/Suitable for Analysis</a:t>
            </a:r>
            <a:endParaRPr dirty="0"/>
          </a:p>
        </p:txBody>
      </p:sp>
      <p:sp>
        <p:nvSpPr>
          <p:cNvPr id="306" name="Google Shape;306;p22"/>
          <p:cNvSpPr txBox="1">
            <a:spLocks noGrp="1"/>
          </p:cNvSpPr>
          <p:nvPr>
            <p:ph type="sldNum" idx="12"/>
          </p:nvPr>
        </p:nvSpPr>
        <p:spPr>
          <a:xfrm>
            <a:off x="11004885" y="6356353"/>
            <a:ext cx="909000" cy="365100"/>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Clr>
                <a:srgbClr val="FFFFFF"/>
              </a:buClr>
              <a:buSzPts val="1200"/>
              <a:buFont typeface="Arial"/>
              <a:buNone/>
            </a:pPr>
            <a:fld id="{00000000-1234-1234-1234-123412341234}" type="slidenum">
              <a:rPr lang="en-US">
                <a:solidFill>
                  <a:srgbClr val="FFFFFF"/>
                </a:solidFill>
                <a:latin typeface="Arial"/>
                <a:ea typeface="Arial"/>
                <a:cs typeface="Arial"/>
                <a:sym typeface="Arial"/>
              </a:rPr>
              <a:t>20</a:t>
            </a:fld>
            <a:endParaRPr>
              <a:solidFill>
                <a:srgbClr val="FFFFFF"/>
              </a:solidFill>
              <a:latin typeface="Arial"/>
              <a:ea typeface="Arial"/>
              <a:cs typeface="Arial"/>
              <a:sym typeface="Arial"/>
            </a:endParaRPr>
          </a:p>
        </p:txBody>
      </p:sp>
      <p:sp>
        <p:nvSpPr>
          <p:cNvPr id="307" name="Google Shape;307;p22"/>
          <p:cNvSpPr txBox="1"/>
          <p:nvPr/>
        </p:nvSpPr>
        <p:spPr>
          <a:xfrm>
            <a:off x="609599" y="1276356"/>
            <a:ext cx="10294961" cy="1143001"/>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1200"/>
              </a:spcBef>
              <a:buNone/>
            </a:pPr>
            <a:r>
              <a:rPr lang="en-US" sz="2000" dirty="0">
                <a:solidFill>
                  <a:schemeClr val="lt1"/>
                </a:solidFill>
                <a:latin typeface="Calibri"/>
                <a:ea typeface="Calibri"/>
                <a:cs typeface="Calibri"/>
                <a:sym typeface="Calibri"/>
              </a:rPr>
              <a:t>ABI FSC products were not always generated in the GOES-R DE. Some generated products did not contain valid data. There was too little snow within the GOES domain in the month of October. Near-complete sets of ABI daily data were available for 20 days for G16 and for 3 days for G18.  </a:t>
            </a:r>
            <a:r>
              <a:rPr lang="en-US" sz="2000" b="0" i="0" u="none" strike="noStrike" cap="none" dirty="0">
                <a:solidFill>
                  <a:schemeClr val="lt1"/>
                </a:solidFill>
                <a:latin typeface="Calibri"/>
                <a:ea typeface="Calibri"/>
                <a:cs typeface="Calibri"/>
                <a:sym typeface="Calibri"/>
              </a:rPr>
              <a:t> </a:t>
            </a:r>
            <a:endParaRPr sz="2400" b="0" i="0" u="none" strike="noStrike" cap="none" dirty="0">
              <a:solidFill>
                <a:schemeClr val="lt1"/>
              </a:solidFill>
              <a:latin typeface="Calibri"/>
              <a:ea typeface="Calibri"/>
              <a:cs typeface="Calibri"/>
              <a:sym typeface="Calibri"/>
            </a:endParaRPr>
          </a:p>
        </p:txBody>
      </p:sp>
      <p:sp>
        <p:nvSpPr>
          <p:cNvPr id="7" name="Google Shape;641;gefc1fdaf91_0_117">
            <a:extLst>
              <a:ext uri="{FF2B5EF4-FFF2-40B4-BE49-F238E27FC236}">
                <a16:creationId xmlns:a16="http://schemas.microsoft.com/office/drawing/2014/main" id="{BF57F7FC-29A6-48AB-8475-BB3CB52E41F7}"/>
              </a:ext>
            </a:extLst>
          </p:cNvPr>
          <p:cNvSpPr txBox="1">
            <a:spLocks noGrp="1"/>
          </p:cNvSpPr>
          <p:nvPr>
            <p:ph type="body" idx="1"/>
          </p:nvPr>
        </p:nvSpPr>
        <p:spPr>
          <a:xfrm>
            <a:off x="609600" y="3296810"/>
            <a:ext cx="1953986" cy="442446"/>
          </a:xfrm>
          <a:prstGeom prst="rect">
            <a:avLst/>
          </a:prstGeom>
          <a:noFill/>
          <a:ln>
            <a:noFill/>
          </a:ln>
        </p:spPr>
        <p:txBody>
          <a:bodyPr spcFirstLastPara="1" wrap="square" lIns="91425" tIns="45700" rIns="91425" bIns="45700" anchor="t" anchorCtr="0">
            <a:noAutofit/>
          </a:bodyPr>
          <a:lstStyle/>
          <a:p>
            <a:pPr marL="482600" lvl="1" indent="0" algn="l" rtl="0">
              <a:lnSpc>
                <a:spcPct val="90000"/>
              </a:lnSpc>
              <a:spcBef>
                <a:spcPts val="500"/>
              </a:spcBef>
              <a:spcAft>
                <a:spcPts val="0"/>
              </a:spcAft>
              <a:buClr>
                <a:schemeClr val="lt1"/>
              </a:buClr>
              <a:buSzPts val="2000"/>
              <a:buNone/>
            </a:pPr>
            <a:r>
              <a:rPr lang="en-US" sz="2000" b="1" dirty="0">
                <a:solidFill>
                  <a:schemeClr val="lt1"/>
                </a:solidFill>
                <a:latin typeface="+mj-lt"/>
              </a:rPr>
              <a:t>GOES-16</a:t>
            </a:r>
            <a:endParaRPr sz="1800" b="1" dirty="0">
              <a:latin typeface="+mj-lt"/>
            </a:endParaRPr>
          </a:p>
        </p:txBody>
      </p:sp>
      <p:sp>
        <p:nvSpPr>
          <p:cNvPr id="8" name="Google Shape;641;gefc1fdaf91_0_117">
            <a:extLst>
              <a:ext uri="{FF2B5EF4-FFF2-40B4-BE49-F238E27FC236}">
                <a16:creationId xmlns:a16="http://schemas.microsoft.com/office/drawing/2014/main" id="{0D7A22B0-375B-4C9C-9C81-D80C928BA076}"/>
              </a:ext>
            </a:extLst>
          </p:cNvPr>
          <p:cNvSpPr txBox="1">
            <a:spLocks/>
          </p:cNvSpPr>
          <p:nvPr/>
        </p:nvSpPr>
        <p:spPr>
          <a:xfrm>
            <a:off x="609600" y="5379916"/>
            <a:ext cx="1953986" cy="442446"/>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L="457200" marR="0" lvl="0" indent="-342900" algn="l" rtl="0">
              <a:lnSpc>
                <a:spcPct val="100000"/>
              </a:lnSpc>
              <a:spcBef>
                <a:spcPts val="360"/>
              </a:spcBef>
              <a:spcAft>
                <a:spcPts val="0"/>
              </a:spcAft>
              <a:buClr>
                <a:schemeClr val="lt1"/>
              </a:buClr>
              <a:buSzPts val="1800"/>
              <a:buFont typeface="Noto Sans Symbols"/>
              <a:buChar char="❖"/>
              <a:defRPr sz="3200" b="0" i="0" u="none" strike="noStrike" cap="none">
                <a:solidFill>
                  <a:schemeClr val="lt1"/>
                </a:solidFill>
                <a:latin typeface="Calibri"/>
                <a:ea typeface="Calibri"/>
                <a:cs typeface="Calibri"/>
                <a:sym typeface="Calibri"/>
              </a:defRPr>
            </a:lvl1pPr>
            <a:lvl2pPr marL="914400" marR="0" lvl="1" indent="-342900" algn="l" rtl="0">
              <a:lnSpc>
                <a:spcPct val="100000"/>
              </a:lnSpc>
              <a:spcBef>
                <a:spcPts val="360"/>
              </a:spcBef>
              <a:spcAft>
                <a:spcPts val="0"/>
              </a:spcAft>
              <a:buClr>
                <a:schemeClr val="lt1"/>
              </a:buClr>
              <a:buSzPts val="1800"/>
              <a:buFont typeface="Arial"/>
              <a:buChar char="–"/>
              <a:defRPr sz="2800" b="0" i="0" u="none" strike="noStrike" cap="none">
                <a:solidFill>
                  <a:schemeClr val="lt1"/>
                </a:solidFill>
                <a:latin typeface="Calibri"/>
                <a:ea typeface="Calibri"/>
                <a:cs typeface="Calibri"/>
                <a:sym typeface="Calibri"/>
              </a:defRPr>
            </a:lvl2pPr>
            <a:lvl3pPr marL="1371600" marR="0" lvl="2" indent="-342900" algn="l" rtl="0">
              <a:lnSpc>
                <a:spcPct val="100000"/>
              </a:lnSpc>
              <a:spcBef>
                <a:spcPts val="360"/>
              </a:spcBef>
              <a:spcAft>
                <a:spcPts val="0"/>
              </a:spcAft>
              <a:buClr>
                <a:schemeClr val="lt1"/>
              </a:buClr>
              <a:buSzPts val="1800"/>
              <a:buFont typeface="Arial"/>
              <a:buChar char="•"/>
              <a:defRPr sz="2400" b="0" i="0" u="none" strike="noStrike" cap="none">
                <a:solidFill>
                  <a:schemeClr val="lt1"/>
                </a:solidFill>
                <a:latin typeface="Calibri"/>
                <a:ea typeface="Calibri"/>
                <a:cs typeface="Calibri"/>
                <a:sym typeface="Calibri"/>
              </a:defRPr>
            </a:lvl3pPr>
            <a:lvl4pPr marL="1828800" marR="0" lvl="3" indent="-342900" algn="l" rtl="0">
              <a:lnSpc>
                <a:spcPct val="100000"/>
              </a:lnSpc>
              <a:spcBef>
                <a:spcPts val="360"/>
              </a:spcBef>
              <a:spcAft>
                <a:spcPts val="0"/>
              </a:spcAft>
              <a:buClr>
                <a:schemeClr val="lt1"/>
              </a:buClr>
              <a:buSzPts val="1800"/>
              <a:buFont typeface="Courier New"/>
              <a:buChar char="o"/>
              <a:defRPr sz="2000" b="0" i="0" u="none" strike="noStrike" cap="none">
                <a:solidFill>
                  <a:schemeClr val="lt1"/>
                </a:solidFill>
                <a:latin typeface="Calibri"/>
                <a:ea typeface="Calibri"/>
                <a:cs typeface="Calibri"/>
                <a:sym typeface="Calibri"/>
              </a:defRPr>
            </a:lvl4pPr>
            <a:lvl5pPr marL="2286000" marR="0" lvl="4" indent="-342900" algn="l" rtl="0">
              <a:lnSpc>
                <a:spcPct val="100000"/>
              </a:lnSpc>
              <a:spcBef>
                <a:spcPts val="360"/>
              </a:spcBef>
              <a:spcAft>
                <a:spcPts val="0"/>
              </a:spcAft>
              <a:buClr>
                <a:schemeClr val="lt1"/>
              </a:buClr>
              <a:buSzPts val="1800"/>
              <a:buFont typeface="Arial"/>
              <a:buChar char="»"/>
              <a:defRPr sz="2000" b="0" i="0" u="none" strike="noStrike" cap="none">
                <a:solidFill>
                  <a:schemeClr val="lt1"/>
                </a:solidFill>
                <a:latin typeface="Calibri"/>
                <a:ea typeface="Calibri"/>
                <a:cs typeface="Calibri"/>
                <a:sym typeface="Calibri"/>
              </a:defRPr>
            </a:lvl5pPr>
            <a:lvl6pPr marL="2743200" marR="0" lvl="5" indent="-342900" algn="l" rtl="0">
              <a:lnSpc>
                <a:spcPct val="100000"/>
              </a:lnSpc>
              <a:spcBef>
                <a:spcPts val="360"/>
              </a:spcBef>
              <a:spcAft>
                <a:spcPts val="0"/>
              </a:spcAft>
              <a:buClr>
                <a:schemeClr val="dk1"/>
              </a:buClr>
              <a:buSzPts val="1800"/>
              <a:buFont typeface="Arial"/>
              <a:buChar char="•"/>
              <a:defRPr sz="2000" b="0" i="0" u="none" strike="noStrike" cap="none">
                <a:solidFill>
                  <a:schemeClr val="dk1"/>
                </a:solidFill>
                <a:latin typeface="Calibri"/>
                <a:ea typeface="Calibri"/>
                <a:cs typeface="Calibri"/>
                <a:sym typeface="Calibri"/>
              </a:defRPr>
            </a:lvl6pPr>
            <a:lvl7pPr marL="3200400" marR="0" lvl="6" indent="-342900" algn="l" rtl="0">
              <a:lnSpc>
                <a:spcPct val="100000"/>
              </a:lnSpc>
              <a:spcBef>
                <a:spcPts val="360"/>
              </a:spcBef>
              <a:spcAft>
                <a:spcPts val="0"/>
              </a:spcAft>
              <a:buClr>
                <a:schemeClr val="dk1"/>
              </a:buClr>
              <a:buSzPts val="1800"/>
              <a:buFont typeface="Arial"/>
              <a:buChar char="•"/>
              <a:defRPr sz="2000" b="0" i="0" u="none" strike="noStrike" cap="none">
                <a:solidFill>
                  <a:schemeClr val="dk1"/>
                </a:solidFill>
                <a:latin typeface="Calibri"/>
                <a:ea typeface="Calibri"/>
                <a:cs typeface="Calibri"/>
                <a:sym typeface="Calibri"/>
              </a:defRPr>
            </a:lvl7pPr>
            <a:lvl8pPr marL="3657600" marR="0" lvl="7" indent="-342900" algn="l" rtl="0">
              <a:lnSpc>
                <a:spcPct val="100000"/>
              </a:lnSpc>
              <a:spcBef>
                <a:spcPts val="360"/>
              </a:spcBef>
              <a:spcAft>
                <a:spcPts val="0"/>
              </a:spcAft>
              <a:buClr>
                <a:schemeClr val="dk1"/>
              </a:buClr>
              <a:buSzPts val="1800"/>
              <a:buFont typeface="Arial"/>
              <a:buChar char="•"/>
              <a:defRPr sz="2000" b="0" i="0" u="none" strike="noStrike" cap="none">
                <a:solidFill>
                  <a:schemeClr val="dk1"/>
                </a:solidFill>
                <a:latin typeface="Calibri"/>
                <a:ea typeface="Calibri"/>
                <a:cs typeface="Calibri"/>
                <a:sym typeface="Calibri"/>
              </a:defRPr>
            </a:lvl8pPr>
            <a:lvl9pPr marL="4114800" marR="0" lvl="8" indent="-342900" algn="l" rtl="0">
              <a:lnSpc>
                <a:spcPct val="100000"/>
              </a:lnSpc>
              <a:spcBef>
                <a:spcPts val="360"/>
              </a:spcBef>
              <a:spcAft>
                <a:spcPts val="0"/>
              </a:spcAft>
              <a:buClr>
                <a:schemeClr val="dk1"/>
              </a:buClr>
              <a:buSzPts val="1800"/>
              <a:buFont typeface="Arial"/>
              <a:buChar char="•"/>
              <a:defRPr sz="2000" b="0" i="0" u="none" strike="noStrike" cap="none">
                <a:solidFill>
                  <a:schemeClr val="dk1"/>
                </a:solidFill>
                <a:latin typeface="Calibri"/>
                <a:ea typeface="Calibri"/>
                <a:cs typeface="Calibri"/>
                <a:sym typeface="Calibri"/>
              </a:defRPr>
            </a:lvl9pPr>
          </a:lstStyle>
          <a:p>
            <a:pPr marL="482600" lvl="1" indent="0">
              <a:lnSpc>
                <a:spcPct val="90000"/>
              </a:lnSpc>
              <a:spcBef>
                <a:spcPts val="500"/>
              </a:spcBef>
              <a:buSzPts val="2000"/>
              <a:buFont typeface="Arial"/>
              <a:buNone/>
            </a:pPr>
            <a:r>
              <a:rPr lang="en-US" sz="2000" b="1" dirty="0">
                <a:latin typeface="+mj-lt"/>
              </a:rPr>
              <a:t>GOES-18</a:t>
            </a:r>
            <a:endParaRPr lang="en-US" sz="1800" b="1" dirty="0">
              <a:latin typeface="+mj-lt"/>
            </a:endParaRPr>
          </a:p>
        </p:txBody>
      </p:sp>
      <p:pic>
        <p:nvPicPr>
          <p:cNvPr id="4" name="Picture 3">
            <a:extLst>
              <a:ext uri="{FF2B5EF4-FFF2-40B4-BE49-F238E27FC236}">
                <a16:creationId xmlns:a16="http://schemas.microsoft.com/office/drawing/2014/main" id="{32C9DA11-74CA-4955-859E-A99ACA201809}"/>
              </a:ext>
            </a:extLst>
          </p:cNvPr>
          <p:cNvPicPr>
            <a:picLocks noChangeAspect="1"/>
          </p:cNvPicPr>
          <p:nvPr/>
        </p:nvPicPr>
        <p:blipFill>
          <a:blip r:embed="rId3"/>
          <a:stretch>
            <a:fillRect/>
          </a:stretch>
        </p:blipFill>
        <p:spPr>
          <a:xfrm>
            <a:off x="2803464" y="4703933"/>
            <a:ext cx="7913415" cy="1835912"/>
          </a:xfrm>
          <a:prstGeom prst="rect">
            <a:avLst/>
          </a:prstGeom>
        </p:spPr>
      </p:pic>
      <p:pic>
        <p:nvPicPr>
          <p:cNvPr id="5" name="Picture 4">
            <a:extLst>
              <a:ext uri="{FF2B5EF4-FFF2-40B4-BE49-F238E27FC236}">
                <a16:creationId xmlns:a16="http://schemas.microsoft.com/office/drawing/2014/main" id="{0D396922-A7A3-46FF-88B9-2D5CC67EEB3A}"/>
              </a:ext>
            </a:extLst>
          </p:cNvPr>
          <p:cNvPicPr>
            <a:picLocks noChangeAspect="1"/>
          </p:cNvPicPr>
          <p:nvPr/>
        </p:nvPicPr>
        <p:blipFill>
          <a:blip r:embed="rId4"/>
          <a:stretch>
            <a:fillRect/>
          </a:stretch>
        </p:blipFill>
        <p:spPr>
          <a:xfrm>
            <a:off x="2811379" y="2490332"/>
            <a:ext cx="7905500" cy="1966463"/>
          </a:xfrm>
          <a:prstGeom prst="rect">
            <a:avLst/>
          </a:prstGeom>
        </p:spPr>
      </p:pic>
    </p:spTree>
    <p:extLst>
      <p:ext uri="{BB962C8B-B14F-4D97-AF65-F5344CB8AC3E}">
        <p14:creationId xmlns:p14="http://schemas.microsoft.com/office/powerpoint/2010/main" val="317383867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319"/>
        <p:cNvGrpSpPr/>
        <p:nvPr/>
      </p:nvGrpSpPr>
      <p:grpSpPr>
        <a:xfrm>
          <a:off x="0" y="0"/>
          <a:ext cx="0" cy="0"/>
          <a:chOff x="0" y="0"/>
          <a:chExt cx="0" cy="0"/>
        </a:xfrm>
      </p:grpSpPr>
      <p:sp>
        <p:nvSpPr>
          <p:cNvPr id="322" name="Google Shape;322;p29"/>
          <p:cNvSpPr txBox="1">
            <a:spLocks noGrp="1"/>
          </p:cNvSpPr>
          <p:nvPr>
            <p:ph type="title"/>
          </p:nvPr>
        </p:nvSpPr>
        <p:spPr>
          <a:xfrm>
            <a:off x="2694649" y="124124"/>
            <a:ext cx="6802702" cy="1106411"/>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r>
              <a:rPr lang="en-US" dirty="0"/>
              <a:t>Visual Inspection - GOES-16 Snow</a:t>
            </a:r>
            <a:endParaRPr dirty="0"/>
          </a:p>
        </p:txBody>
      </p:sp>
      <p:sp>
        <p:nvSpPr>
          <p:cNvPr id="3" name="Text Placeholder 2">
            <a:extLst>
              <a:ext uri="{FF2B5EF4-FFF2-40B4-BE49-F238E27FC236}">
                <a16:creationId xmlns:a16="http://schemas.microsoft.com/office/drawing/2014/main" id="{92FB50DB-1007-4B2C-8DBC-F71CB0DDDE01}"/>
              </a:ext>
            </a:extLst>
          </p:cNvPr>
          <p:cNvSpPr>
            <a:spLocks noGrp="1"/>
          </p:cNvSpPr>
          <p:nvPr>
            <p:ph type="body" idx="1"/>
          </p:nvPr>
        </p:nvSpPr>
        <p:spPr>
          <a:xfrm>
            <a:off x="3592286" y="1429011"/>
            <a:ext cx="8333013" cy="1564808"/>
          </a:xfrm>
        </p:spPr>
        <p:txBody>
          <a:bodyPr/>
          <a:lstStyle/>
          <a:p>
            <a:pPr>
              <a:buFontTx/>
              <a:buChar char="-"/>
            </a:pPr>
            <a:r>
              <a:rPr lang="en-US" sz="2000" dirty="0"/>
              <a:t>GOES-16 snow products generated in GOES-R DE with the Enterprise algorithm provide realistic characterization of the snow extent and of the snow cover fraction over daytime scenes (clouds are shown in light gray)</a:t>
            </a:r>
          </a:p>
          <a:p>
            <a:pPr>
              <a:buFontTx/>
              <a:buChar char="-"/>
            </a:pPr>
            <a:r>
              <a:rPr lang="en-US" sz="2000" dirty="0"/>
              <a:t>CONUS products are consistent with the Full Disk products </a:t>
            </a:r>
          </a:p>
        </p:txBody>
      </p:sp>
      <p:pic>
        <p:nvPicPr>
          <p:cNvPr id="4" name="Picture 3">
            <a:extLst>
              <a:ext uri="{FF2B5EF4-FFF2-40B4-BE49-F238E27FC236}">
                <a16:creationId xmlns:a16="http://schemas.microsoft.com/office/drawing/2014/main" id="{E08D2E32-505E-41E9-B488-C09881EA5587}"/>
              </a:ext>
            </a:extLst>
          </p:cNvPr>
          <p:cNvPicPr>
            <a:picLocks noChangeAspect="1"/>
          </p:cNvPicPr>
          <p:nvPr/>
        </p:nvPicPr>
        <p:blipFill>
          <a:blip r:embed="rId3"/>
          <a:stretch>
            <a:fillRect/>
          </a:stretch>
        </p:blipFill>
        <p:spPr>
          <a:xfrm>
            <a:off x="266701" y="1412421"/>
            <a:ext cx="2933699" cy="2933699"/>
          </a:xfrm>
          <a:prstGeom prst="rect">
            <a:avLst/>
          </a:prstGeom>
          <a:ln>
            <a:solidFill>
              <a:schemeClr val="bg1">
                <a:lumMod val="50000"/>
              </a:schemeClr>
            </a:solidFill>
          </a:ln>
        </p:spPr>
      </p:pic>
      <p:pic>
        <p:nvPicPr>
          <p:cNvPr id="5" name="Picture 4">
            <a:extLst>
              <a:ext uri="{FF2B5EF4-FFF2-40B4-BE49-F238E27FC236}">
                <a16:creationId xmlns:a16="http://schemas.microsoft.com/office/drawing/2014/main" id="{7A363906-AB16-4CCF-ABAD-31974A119364}"/>
              </a:ext>
            </a:extLst>
          </p:cNvPr>
          <p:cNvPicPr>
            <a:picLocks noChangeAspect="1"/>
          </p:cNvPicPr>
          <p:nvPr/>
        </p:nvPicPr>
        <p:blipFill>
          <a:blip r:embed="rId4"/>
          <a:stretch>
            <a:fillRect/>
          </a:stretch>
        </p:blipFill>
        <p:spPr>
          <a:xfrm>
            <a:off x="266701" y="4692500"/>
            <a:ext cx="2933699" cy="1763040"/>
          </a:xfrm>
          <a:prstGeom prst="rect">
            <a:avLst/>
          </a:prstGeom>
          <a:ln>
            <a:solidFill>
              <a:schemeClr val="bg1">
                <a:lumMod val="50000"/>
              </a:schemeClr>
            </a:solidFill>
          </a:ln>
        </p:spPr>
      </p:pic>
      <p:pic>
        <p:nvPicPr>
          <p:cNvPr id="7" name="Picture 6">
            <a:extLst>
              <a:ext uri="{FF2B5EF4-FFF2-40B4-BE49-F238E27FC236}">
                <a16:creationId xmlns:a16="http://schemas.microsoft.com/office/drawing/2014/main" id="{FD421EBD-3412-4CE5-A260-1C77EB463DFB}"/>
              </a:ext>
            </a:extLst>
          </p:cNvPr>
          <p:cNvPicPr>
            <a:picLocks noChangeAspect="1"/>
          </p:cNvPicPr>
          <p:nvPr/>
        </p:nvPicPr>
        <p:blipFill>
          <a:blip r:embed="rId5"/>
          <a:stretch>
            <a:fillRect/>
          </a:stretch>
        </p:blipFill>
        <p:spPr>
          <a:xfrm>
            <a:off x="4048954" y="3495177"/>
            <a:ext cx="6650350" cy="2555307"/>
          </a:xfrm>
          <a:prstGeom prst="rect">
            <a:avLst/>
          </a:prstGeom>
        </p:spPr>
      </p:pic>
      <p:sp>
        <p:nvSpPr>
          <p:cNvPr id="12" name="Google Shape;198;p13">
            <a:extLst>
              <a:ext uri="{FF2B5EF4-FFF2-40B4-BE49-F238E27FC236}">
                <a16:creationId xmlns:a16="http://schemas.microsoft.com/office/drawing/2014/main" id="{E2822B5A-C2BF-4CDE-9032-040A477BEA8C}"/>
              </a:ext>
            </a:extLst>
          </p:cNvPr>
          <p:cNvSpPr txBox="1">
            <a:spLocks noGrp="1"/>
          </p:cNvSpPr>
          <p:nvPr>
            <p:ph type="sldNum" idx="12"/>
          </p:nvPr>
        </p:nvSpPr>
        <p:spPr>
          <a:xfrm>
            <a:off x="11004885" y="6356353"/>
            <a:ext cx="909055"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Clr>
                <a:schemeClr val="lt1"/>
              </a:buClr>
              <a:buSzPts val="1200"/>
              <a:buFont typeface="Arial"/>
              <a:buNone/>
            </a:pPr>
            <a:fld id="{00000000-1234-1234-1234-123412341234}" type="slidenum">
              <a:rPr lang="en-US"/>
              <a:t>21</a:t>
            </a:fld>
            <a:endParaRPr/>
          </a:p>
        </p:txBody>
      </p:sp>
      <p:sp>
        <p:nvSpPr>
          <p:cNvPr id="8" name="TextBox 7">
            <a:extLst>
              <a:ext uri="{FF2B5EF4-FFF2-40B4-BE49-F238E27FC236}">
                <a16:creationId xmlns:a16="http://schemas.microsoft.com/office/drawing/2014/main" id="{E134AB5C-67E4-404F-8910-138D61041EBE}"/>
              </a:ext>
            </a:extLst>
          </p:cNvPr>
          <p:cNvSpPr txBox="1"/>
          <p:nvPr/>
        </p:nvSpPr>
        <p:spPr>
          <a:xfrm>
            <a:off x="1883230" y="1380997"/>
            <a:ext cx="1317170" cy="523220"/>
          </a:xfrm>
          <a:prstGeom prst="rect">
            <a:avLst/>
          </a:prstGeom>
          <a:noFill/>
        </p:spPr>
        <p:txBody>
          <a:bodyPr wrap="square" rtlCol="0">
            <a:spAutoFit/>
          </a:bodyPr>
          <a:lstStyle/>
          <a:p>
            <a:pPr algn="ctr"/>
            <a:r>
              <a:rPr lang="en-US" dirty="0">
                <a:solidFill>
                  <a:schemeClr val="bg1"/>
                </a:solidFill>
              </a:rPr>
              <a:t>Snow Fraction</a:t>
            </a:r>
          </a:p>
          <a:p>
            <a:pPr algn="ctr"/>
            <a:r>
              <a:rPr lang="en-US" dirty="0">
                <a:solidFill>
                  <a:schemeClr val="bg1"/>
                </a:solidFill>
              </a:rPr>
              <a:t>GOES-16</a:t>
            </a:r>
          </a:p>
        </p:txBody>
      </p:sp>
      <p:grpSp>
        <p:nvGrpSpPr>
          <p:cNvPr id="2" name="Group 1">
            <a:extLst>
              <a:ext uri="{FF2B5EF4-FFF2-40B4-BE49-F238E27FC236}">
                <a16:creationId xmlns:a16="http://schemas.microsoft.com/office/drawing/2014/main" id="{72DDD3D7-92AB-4B22-91B8-3DA4076AC461}"/>
              </a:ext>
            </a:extLst>
          </p:cNvPr>
          <p:cNvGrpSpPr/>
          <p:nvPr/>
        </p:nvGrpSpPr>
        <p:grpSpPr>
          <a:xfrm>
            <a:off x="4660469" y="6211516"/>
            <a:ext cx="6196645" cy="289673"/>
            <a:chOff x="4334306" y="6211516"/>
            <a:chExt cx="6196645" cy="289673"/>
          </a:xfrm>
        </p:grpSpPr>
        <p:sp>
          <p:nvSpPr>
            <p:cNvPr id="13" name="Rectangle 12">
              <a:extLst>
                <a:ext uri="{FF2B5EF4-FFF2-40B4-BE49-F238E27FC236}">
                  <a16:creationId xmlns:a16="http://schemas.microsoft.com/office/drawing/2014/main" id="{3E539A32-E040-4F19-B229-5B1E52DFD25F}"/>
                </a:ext>
              </a:extLst>
            </p:cNvPr>
            <p:cNvSpPr/>
            <p:nvPr/>
          </p:nvSpPr>
          <p:spPr>
            <a:xfrm>
              <a:off x="4334306" y="6279064"/>
              <a:ext cx="337038" cy="152400"/>
            </a:xfrm>
            <a:prstGeom prst="rect">
              <a:avLst/>
            </a:prstGeom>
            <a:solidFill>
              <a:srgbClr val="5A3C00"/>
            </a:solidFill>
            <a:ln>
              <a:solidFill>
                <a:schemeClr val="bg1"/>
              </a:solidFill>
            </a:ln>
          </p:spPr>
          <p:style>
            <a:lnRef idx="1">
              <a:schemeClr val="accent1"/>
            </a:lnRef>
            <a:fillRef idx="1">
              <a:schemeClr val="accent1"/>
            </a:fillRef>
            <a:effectRef idx="1">
              <a:schemeClr val="accent1"/>
            </a:effectRef>
            <a:fontRef idx="minor">
              <a:schemeClr val="lt1"/>
            </a:fontRef>
          </p:style>
          <p:txBody>
            <a:bodyPr rtlCol="0" anchor="ctr"/>
            <a:lstStyle/>
            <a:p>
              <a:pPr algn="ctr"/>
              <a:endParaRPr lang="en-US">
                <a:solidFill>
                  <a:schemeClr val="bg1"/>
                </a:solidFill>
              </a:endParaRPr>
            </a:p>
          </p:txBody>
        </p:sp>
        <p:sp>
          <p:nvSpPr>
            <p:cNvPr id="14" name="Rectangle 13">
              <a:extLst>
                <a:ext uri="{FF2B5EF4-FFF2-40B4-BE49-F238E27FC236}">
                  <a16:creationId xmlns:a16="http://schemas.microsoft.com/office/drawing/2014/main" id="{144461CC-289E-4991-98C0-BDE15D9C6BF4}"/>
                </a:ext>
              </a:extLst>
            </p:cNvPr>
            <p:cNvSpPr/>
            <p:nvPr/>
          </p:nvSpPr>
          <p:spPr>
            <a:xfrm>
              <a:off x="5490742" y="6285691"/>
              <a:ext cx="337038" cy="152400"/>
            </a:xfrm>
            <a:prstGeom prst="rect">
              <a:avLst/>
            </a:prstGeom>
            <a:solidFill>
              <a:srgbClr val="000064"/>
            </a:solidFill>
            <a:ln>
              <a:solidFill>
                <a:schemeClr val="bg1"/>
              </a:solidFill>
            </a:ln>
          </p:spPr>
          <p:style>
            <a:lnRef idx="1">
              <a:schemeClr val="accent1"/>
            </a:lnRef>
            <a:fillRef idx="1">
              <a:schemeClr val="accent1"/>
            </a:fillRef>
            <a:effectRef idx="1">
              <a:schemeClr val="accent1"/>
            </a:effectRef>
            <a:fontRef idx="minor">
              <a:schemeClr val="lt1"/>
            </a:fontRef>
          </p:style>
          <p:txBody>
            <a:bodyPr rtlCol="0" anchor="ctr"/>
            <a:lstStyle/>
            <a:p>
              <a:pPr algn="ctr"/>
              <a:endParaRPr lang="en-US">
                <a:solidFill>
                  <a:schemeClr val="bg1"/>
                </a:solidFill>
              </a:endParaRPr>
            </a:p>
          </p:txBody>
        </p:sp>
        <p:sp>
          <p:nvSpPr>
            <p:cNvPr id="15" name="Rectangle 14">
              <a:extLst>
                <a:ext uri="{FF2B5EF4-FFF2-40B4-BE49-F238E27FC236}">
                  <a16:creationId xmlns:a16="http://schemas.microsoft.com/office/drawing/2014/main" id="{FC714D53-237E-4DBA-8714-A84CA6A90254}"/>
                </a:ext>
              </a:extLst>
            </p:cNvPr>
            <p:cNvSpPr/>
            <p:nvPr/>
          </p:nvSpPr>
          <p:spPr>
            <a:xfrm>
              <a:off x="6710928" y="6276430"/>
              <a:ext cx="337038" cy="152400"/>
            </a:xfrm>
            <a:prstGeom prst="rect">
              <a:avLst/>
            </a:prstGeom>
            <a:solidFill>
              <a:srgbClr val="969696"/>
            </a:solidFill>
            <a:ln>
              <a:solidFill>
                <a:schemeClr val="bg1"/>
              </a:solidFill>
            </a:ln>
          </p:spPr>
          <p:style>
            <a:lnRef idx="1">
              <a:schemeClr val="accent1"/>
            </a:lnRef>
            <a:fillRef idx="1">
              <a:schemeClr val="accent1"/>
            </a:fillRef>
            <a:effectRef idx="1">
              <a:schemeClr val="accent1"/>
            </a:effectRef>
            <a:fontRef idx="minor">
              <a:schemeClr val="lt1"/>
            </a:fontRef>
          </p:style>
          <p:txBody>
            <a:bodyPr rtlCol="0" anchor="ctr"/>
            <a:lstStyle/>
            <a:p>
              <a:pPr algn="ctr"/>
              <a:endParaRPr lang="en-US">
                <a:solidFill>
                  <a:schemeClr val="bg1"/>
                </a:solidFill>
              </a:endParaRPr>
            </a:p>
          </p:txBody>
        </p:sp>
        <p:sp>
          <p:nvSpPr>
            <p:cNvPr id="16" name="TextBox 15">
              <a:extLst>
                <a:ext uri="{FF2B5EF4-FFF2-40B4-BE49-F238E27FC236}">
                  <a16:creationId xmlns:a16="http://schemas.microsoft.com/office/drawing/2014/main" id="{65834432-811C-4DE5-B73E-537DC9770129}"/>
                </a:ext>
              </a:extLst>
            </p:cNvPr>
            <p:cNvSpPr txBox="1"/>
            <p:nvPr/>
          </p:nvSpPr>
          <p:spPr>
            <a:xfrm>
              <a:off x="4707857" y="6211516"/>
              <a:ext cx="1379049" cy="276999"/>
            </a:xfrm>
            <a:prstGeom prst="rect">
              <a:avLst/>
            </a:prstGeom>
          </p:spPr>
          <p:txBody>
            <a:bodyPr wrap="square" rtlCol="0">
              <a:spAutoFit/>
            </a:bodyPr>
            <a:lstStyle/>
            <a:p>
              <a:r>
                <a:rPr lang="en-US" sz="1200" dirty="0">
                  <a:solidFill>
                    <a:schemeClr val="bg1"/>
                  </a:solidFill>
                </a:rPr>
                <a:t>Land</a:t>
              </a:r>
            </a:p>
          </p:txBody>
        </p:sp>
        <p:sp>
          <p:nvSpPr>
            <p:cNvPr id="17" name="TextBox 16">
              <a:extLst>
                <a:ext uri="{FF2B5EF4-FFF2-40B4-BE49-F238E27FC236}">
                  <a16:creationId xmlns:a16="http://schemas.microsoft.com/office/drawing/2014/main" id="{ACC3EB12-BD42-4D74-9D6E-5EEE896A5D0B}"/>
                </a:ext>
              </a:extLst>
            </p:cNvPr>
            <p:cNvSpPr txBox="1"/>
            <p:nvPr/>
          </p:nvSpPr>
          <p:spPr>
            <a:xfrm>
              <a:off x="5869911" y="6223391"/>
              <a:ext cx="690929" cy="276999"/>
            </a:xfrm>
            <a:prstGeom prst="rect">
              <a:avLst/>
            </a:prstGeom>
          </p:spPr>
          <p:txBody>
            <a:bodyPr wrap="square" rtlCol="0">
              <a:spAutoFit/>
            </a:bodyPr>
            <a:lstStyle/>
            <a:p>
              <a:r>
                <a:rPr lang="en-US" sz="1200" dirty="0">
                  <a:solidFill>
                    <a:schemeClr val="bg1"/>
                  </a:solidFill>
                </a:rPr>
                <a:t>Water</a:t>
              </a:r>
            </a:p>
          </p:txBody>
        </p:sp>
        <p:sp>
          <p:nvSpPr>
            <p:cNvPr id="18" name="TextBox 17">
              <a:extLst>
                <a:ext uri="{FF2B5EF4-FFF2-40B4-BE49-F238E27FC236}">
                  <a16:creationId xmlns:a16="http://schemas.microsoft.com/office/drawing/2014/main" id="{500E2186-7CD5-4705-A0B8-D5EC82A098B9}"/>
                </a:ext>
              </a:extLst>
            </p:cNvPr>
            <p:cNvSpPr txBox="1"/>
            <p:nvPr/>
          </p:nvSpPr>
          <p:spPr>
            <a:xfrm>
              <a:off x="7090096" y="6219378"/>
              <a:ext cx="690929" cy="276999"/>
            </a:xfrm>
            <a:prstGeom prst="rect">
              <a:avLst/>
            </a:prstGeom>
          </p:spPr>
          <p:txBody>
            <a:bodyPr wrap="square" rtlCol="0">
              <a:spAutoFit/>
            </a:bodyPr>
            <a:lstStyle/>
            <a:p>
              <a:r>
                <a:rPr lang="en-US" sz="1200" dirty="0">
                  <a:solidFill>
                    <a:schemeClr val="bg1"/>
                  </a:solidFill>
                </a:rPr>
                <a:t>Cloud</a:t>
              </a:r>
            </a:p>
          </p:txBody>
        </p:sp>
        <p:sp>
          <p:nvSpPr>
            <p:cNvPr id="19" name="Rectangle 18">
              <a:extLst>
                <a:ext uri="{FF2B5EF4-FFF2-40B4-BE49-F238E27FC236}">
                  <a16:creationId xmlns:a16="http://schemas.microsoft.com/office/drawing/2014/main" id="{CE465117-239D-45B1-B9C2-71E1E088F893}"/>
                </a:ext>
              </a:extLst>
            </p:cNvPr>
            <p:cNvSpPr/>
            <p:nvPr/>
          </p:nvSpPr>
          <p:spPr>
            <a:xfrm>
              <a:off x="7828298" y="6281242"/>
              <a:ext cx="337038" cy="152400"/>
            </a:xfrm>
            <a:prstGeom prst="rect">
              <a:avLst/>
            </a:prstGeom>
            <a:solidFill>
              <a:srgbClr val="505050"/>
            </a:solidFill>
            <a:ln>
              <a:solidFill>
                <a:schemeClr val="bg1"/>
              </a:solidFill>
            </a:ln>
          </p:spPr>
          <p:style>
            <a:lnRef idx="1">
              <a:schemeClr val="accent1"/>
            </a:lnRef>
            <a:fillRef idx="1">
              <a:schemeClr val="accent1"/>
            </a:fillRef>
            <a:effectRef idx="1">
              <a:schemeClr val="accent1"/>
            </a:effectRef>
            <a:fontRef idx="minor">
              <a:schemeClr val="lt1"/>
            </a:fontRef>
          </p:style>
          <p:txBody>
            <a:bodyPr rtlCol="0" anchor="ctr"/>
            <a:lstStyle/>
            <a:p>
              <a:pPr algn="ctr"/>
              <a:endParaRPr lang="en-US">
                <a:solidFill>
                  <a:schemeClr val="bg1"/>
                </a:solidFill>
              </a:endParaRPr>
            </a:p>
          </p:txBody>
        </p:sp>
        <p:sp>
          <p:nvSpPr>
            <p:cNvPr id="20" name="TextBox 19">
              <a:extLst>
                <a:ext uri="{FF2B5EF4-FFF2-40B4-BE49-F238E27FC236}">
                  <a16:creationId xmlns:a16="http://schemas.microsoft.com/office/drawing/2014/main" id="{1B1ED546-8973-4DAF-B42C-03EB9BC2C83B}"/>
                </a:ext>
              </a:extLst>
            </p:cNvPr>
            <p:cNvSpPr txBox="1"/>
            <p:nvPr/>
          </p:nvSpPr>
          <p:spPr>
            <a:xfrm>
              <a:off x="8207474" y="6224190"/>
              <a:ext cx="946516" cy="276999"/>
            </a:xfrm>
            <a:prstGeom prst="rect">
              <a:avLst/>
            </a:prstGeom>
          </p:spPr>
          <p:txBody>
            <a:bodyPr wrap="square" rtlCol="0">
              <a:spAutoFit/>
            </a:bodyPr>
            <a:lstStyle/>
            <a:p>
              <a:r>
                <a:rPr lang="en-US" sz="1200" dirty="0">
                  <a:solidFill>
                    <a:schemeClr val="bg1"/>
                  </a:solidFill>
                </a:rPr>
                <a:t>No data</a:t>
              </a:r>
            </a:p>
          </p:txBody>
        </p:sp>
        <p:sp>
          <p:nvSpPr>
            <p:cNvPr id="21" name="Rectangle 20">
              <a:extLst>
                <a:ext uri="{FF2B5EF4-FFF2-40B4-BE49-F238E27FC236}">
                  <a16:creationId xmlns:a16="http://schemas.microsoft.com/office/drawing/2014/main" id="{1EEBC401-6083-430B-9367-130314E57179}"/>
                </a:ext>
              </a:extLst>
            </p:cNvPr>
            <p:cNvSpPr/>
            <p:nvPr/>
          </p:nvSpPr>
          <p:spPr>
            <a:xfrm>
              <a:off x="9051640" y="6273815"/>
              <a:ext cx="337038" cy="152400"/>
            </a:xfrm>
            <a:prstGeom prst="rect">
              <a:avLst/>
            </a:prstGeom>
            <a:solidFill>
              <a:schemeClr val="tx1"/>
            </a:solidFill>
            <a:ln>
              <a:solidFill>
                <a:schemeClr val="bg1"/>
              </a:solidFill>
            </a:ln>
          </p:spPr>
          <p:style>
            <a:lnRef idx="1">
              <a:schemeClr val="accent1"/>
            </a:lnRef>
            <a:fillRef idx="1">
              <a:schemeClr val="accent1"/>
            </a:fillRef>
            <a:effectRef idx="1">
              <a:schemeClr val="accent1"/>
            </a:effectRef>
            <a:fontRef idx="minor">
              <a:schemeClr val="lt1"/>
            </a:fontRef>
          </p:style>
          <p:txBody>
            <a:bodyPr rtlCol="0" anchor="ctr"/>
            <a:lstStyle/>
            <a:p>
              <a:pPr algn="ctr"/>
              <a:endParaRPr lang="en-US">
                <a:solidFill>
                  <a:schemeClr val="bg1"/>
                </a:solidFill>
              </a:endParaRPr>
            </a:p>
          </p:txBody>
        </p:sp>
        <p:sp>
          <p:nvSpPr>
            <p:cNvPr id="22" name="TextBox 21">
              <a:extLst>
                <a:ext uri="{FF2B5EF4-FFF2-40B4-BE49-F238E27FC236}">
                  <a16:creationId xmlns:a16="http://schemas.microsoft.com/office/drawing/2014/main" id="{E05AEAED-8C09-48C1-B915-FAA095F7240B}"/>
                </a:ext>
              </a:extLst>
            </p:cNvPr>
            <p:cNvSpPr txBox="1"/>
            <p:nvPr/>
          </p:nvSpPr>
          <p:spPr>
            <a:xfrm>
              <a:off x="9430537" y="6219378"/>
              <a:ext cx="1100414" cy="276999"/>
            </a:xfrm>
            <a:prstGeom prst="rect">
              <a:avLst/>
            </a:prstGeom>
          </p:spPr>
          <p:txBody>
            <a:bodyPr wrap="square" rtlCol="0">
              <a:spAutoFit/>
            </a:bodyPr>
            <a:lstStyle/>
            <a:p>
              <a:r>
                <a:rPr lang="en-US" sz="1200" dirty="0">
                  <a:solidFill>
                    <a:schemeClr val="bg1"/>
                  </a:solidFill>
                </a:rPr>
                <a:t>No coverage</a:t>
              </a:r>
            </a:p>
          </p:txBody>
        </p:sp>
      </p:grpSp>
      <p:sp>
        <p:nvSpPr>
          <p:cNvPr id="23" name="TextBox 22">
            <a:extLst>
              <a:ext uri="{FF2B5EF4-FFF2-40B4-BE49-F238E27FC236}">
                <a16:creationId xmlns:a16="http://schemas.microsoft.com/office/drawing/2014/main" id="{81B42343-375C-4621-8E35-AF69BF99F486}"/>
              </a:ext>
            </a:extLst>
          </p:cNvPr>
          <p:cNvSpPr txBox="1"/>
          <p:nvPr/>
        </p:nvSpPr>
        <p:spPr>
          <a:xfrm>
            <a:off x="5355223" y="6551842"/>
            <a:ext cx="4375660" cy="307777"/>
          </a:xfrm>
          <a:prstGeom prst="rect">
            <a:avLst/>
          </a:prstGeom>
          <a:noFill/>
        </p:spPr>
        <p:txBody>
          <a:bodyPr wrap="square" rtlCol="0">
            <a:spAutoFit/>
          </a:bodyPr>
          <a:lstStyle/>
          <a:p>
            <a:pPr algn="ctr"/>
            <a:r>
              <a:rPr lang="en-US" dirty="0">
                <a:solidFill>
                  <a:schemeClr val="bg1"/>
                </a:solidFill>
              </a:rPr>
              <a:t>Snow maps converted to a latitude-longitude grid</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319"/>
        <p:cNvGrpSpPr/>
        <p:nvPr/>
      </p:nvGrpSpPr>
      <p:grpSpPr>
        <a:xfrm>
          <a:off x="0" y="0"/>
          <a:ext cx="0" cy="0"/>
          <a:chOff x="0" y="0"/>
          <a:chExt cx="0" cy="0"/>
        </a:xfrm>
      </p:grpSpPr>
      <p:sp>
        <p:nvSpPr>
          <p:cNvPr id="322" name="Google Shape;322;p29"/>
          <p:cNvSpPr txBox="1">
            <a:spLocks noGrp="1"/>
          </p:cNvSpPr>
          <p:nvPr>
            <p:ph type="title"/>
          </p:nvPr>
        </p:nvSpPr>
        <p:spPr>
          <a:xfrm>
            <a:off x="2556314" y="32654"/>
            <a:ext cx="7079371" cy="1177618"/>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r>
              <a:rPr lang="en-US" dirty="0"/>
              <a:t>Visual Inspection - GOES-18 Snow</a:t>
            </a:r>
            <a:endParaRPr dirty="0"/>
          </a:p>
        </p:txBody>
      </p:sp>
      <p:sp>
        <p:nvSpPr>
          <p:cNvPr id="4" name="Google Shape;198;p13">
            <a:extLst>
              <a:ext uri="{FF2B5EF4-FFF2-40B4-BE49-F238E27FC236}">
                <a16:creationId xmlns:a16="http://schemas.microsoft.com/office/drawing/2014/main" id="{BE7994F0-C06C-4063-A9F3-59EDBDE315D0}"/>
              </a:ext>
            </a:extLst>
          </p:cNvPr>
          <p:cNvSpPr txBox="1">
            <a:spLocks noGrp="1"/>
          </p:cNvSpPr>
          <p:nvPr>
            <p:ph type="sldNum" idx="12"/>
          </p:nvPr>
        </p:nvSpPr>
        <p:spPr>
          <a:xfrm>
            <a:off x="11004885" y="6356353"/>
            <a:ext cx="909055"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Clr>
                <a:schemeClr val="lt1"/>
              </a:buClr>
              <a:buSzPts val="1200"/>
              <a:buFont typeface="Arial"/>
              <a:buNone/>
            </a:pPr>
            <a:fld id="{00000000-1234-1234-1234-123412341234}" type="slidenum">
              <a:rPr lang="en-US"/>
              <a:t>22</a:t>
            </a:fld>
            <a:endParaRPr/>
          </a:p>
        </p:txBody>
      </p:sp>
      <p:pic>
        <p:nvPicPr>
          <p:cNvPr id="6" name="Picture 5">
            <a:extLst>
              <a:ext uri="{FF2B5EF4-FFF2-40B4-BE49-F238E27FC236}">
                <a16:creationId xmlns:a16="http://schemas.microsoft.com/office/drawing/2014/main" id="{51EF17EE-98C9-4571-9677-8B25D6DBFBE0}"/>
              </a:ext>
            </a:extLst>
          </p:cNvPr>
          <p:cNvPicPr>
            <a:picLocks noChangeAspect="1"/>
          </p:cNvPicPr>
          <p:nvPr/>
        </p:nvPicPr>
        <p:blipFill>
          <a:blip r:embed="rId3"/>
          <a:stretch>
            <a:fillRect/>
          </a:stretch>
        </p:blipFill>
        <p:spPr>
          <a:xfrm>
            <a:off x="5481179" y="4909863"/>
            <a:ext cx="4724180" cy="1811615"/>
          </a:xfrm>
          <a:prstGeom prst="rect">
            <a:avLst/>
          </a:prstGeom>
        </p:spPr>
      </p:pic>
      <p:pic>
        <p:nvPicPr>
          <p:cNvPr id="7" name="Picture 6">
            <a:extLst>
              <a:ext uri="{FF2B5EF4-FFF2-40B4-BE49-F238E27FC236}">
                <a16:creationId xmlns:a16="http://schemas.microsoft.com/office/drawing/2014/main" id="{CD0E820D-A98B-43C4-B3E9-EB6439DAB1F8}"/>
              </a:ext>
            </a:extLst>
          </p:cNvPr>
          <p:cNvPicPr>
            <a:picLocks noChangeAspect="1"/>
          </p:cNvPicPr>
          <p:nvPr/>
        </p:nvPicPr>
        <p:blipFill>
          <a:blip r:embed="rId4"/>
          <a:stretch>
            <a:fillRect/>
          </a:stretch>
        </p:blipFill>
        <p:spPr>
          <a:xfrm>
            <a:off x="5481179" y="2891559"/>
            <a:ext cx="4739418" cy="1811615"/>
          </a:xfrm>
          <a:prstGeom prst="rect">
            <a:avLst/>
          </a:prstGeom>
        </p:spPr>
      </p:pic>
      <p:sp>
        <p:nvSpPr>
          <p:cNvPr id="10" name="Text Placeholder 2">
            <a:extLst>
              <a:ext uri="{FF2B5EF4-FFF2-40B4-BE49-F238E27FC236}">
                <a16:creationId xmlns:a16="http://schemas.microsoft.com/office/drawing/2014/main" id="{3EA74200-9169-4E2B-A21F-9D88C6F0F64E}"/>
              </a:ext>
            </a:extLst>
          </p:cNvPr>
          <p:cNvSpPr>
            <a:spLocks noGrp="1"/>
          </p:cNvSpPr>
          <p:nvPr>
            <p:ph type="body" idx="1"/>
          </p:nvPr>
        </p:nvSpPr>
        <p:spPr>
          <a:xfrm>
            <a:off x="1037975" y="1286758"/>
            <a:ext cx="10109004" cy="1049119"/>
          </a:xfrm>
        </p:spPr>
        <p:txBody>
          <a:bodyPr/>
          <a:lstStyle/>
          <a:p>
            <a:pPr>
              <a:buFontTx/>
              <a:buChar char="-"/>
            </a:pPr>
            <a:r>
              <a:rPr lang="en-US" sz="2000" dirty="0"/>
              <a:t>GOES-18 snow products generated in GOES-R DE with the Enterprise algorithm provide realistic characterization of the snow extent and of the snow cover fraction over daytime scenes</a:t>
            </a:r>
          </a:p>
        </p:txBody>
      </p:sp>
      <p:sp>
        <p:nvSpPr>
          <p:cNvPr id="11" name="TextBox 10">
            <a:extLst>
              <a:ext uri="{FF2B5EF4-FFF2-40B4-BE49-F238E27FC236}">
                <a16:creationId xmlns:a16="http://schemas.microsoft.com/office/drawing/2014/main" id="{FB1D0620-DD57-433B-99CF-03042D82214C}"/>
              </a:ext>
            </a:extLst>
          </p:cNvPr>
          <p:cNvSpPr txBox="1"/>
          <p:nvPr/>
        </p:nvSpPr>
        <p:spPr>
          <a:xfrm>
            <a:off x="8572500" y="2901501"/>
            <a:ext cx="1632858" cy="523220"/>
          </a:xfrm>
          <a:prstGeom prst="rect">
            <a:avLst/>
          </a:prstGeom>
          <a:noFill/>
        </p:spPr>
        <p:txBody>
          <a:bodyPr wrap="square" rtlCol="0">
            <a:spAutoFit/>
          </a:bodyPr>
          <a:lstStyle/>
          <a:p>
            <a:pPr algn="ctr"/>
            <a:r>
              <a:rPr lang="en-US" dirty="0">
                <a:solidFill>
                  <a:schemeClr val="bg1"/>
                </a:solidFill>
              </a:rPr>
              <a:t>Snow Fraction</a:t>
            </a:r>
          </a:p>
          <a:p>
            <a:pPr algn="ctr"/>
            <a:r>
              <a:rPr lang="en-US" dirty="0">
                <a:solidFill>
                  <a:schemeClr val="bg1"/>
                </a:solidFill>
              </a:rPr>
              <a:t>GOES-18</a:t>
            </a:r>
          </a:p>
        </p:txBody>
      </p:sp>
      <p:sp>
        <p:nvSpPr>
          <p:cNvPr id="12" name="TextBox 11">
            <a:extLst>
              <a:ext uri="{FF2B5EF4-FFF2-40B4-BE49-F238E27FC236}">
                <a16:creationId xmlns:a16="http://schemas.microsoft.com/office/drawing/2014/main" id="{23F1BF80-5A80-42A4-A26C-5916705D1E00}"/>
              </a:ext>
            </a:extLst>
          </p:cNvPr>
          <p:cNvSpPr txBox="1"/>
          <p:nvPr/>
        </p:nvSpPr>
        <p:spPr>
          <a:xfrm>
            <a:off x="8587739" y="4926650"/>
            <a:ext cx="1632858" cy="523220"/>
          </a:xfrm>
          <a:prstGeom prst="rect">
            <a:avLst/>
          </a:prstGeom>
          <a:noFill/>
        </p:spPr>
        <p:txBody>
          <a:bodyPr wrap="square" rtlCol="0">
            <a:spAutoFit/>
          </a:bodyPr>
          <a:lstStyle/>
          <a:p>
            <a:pPr algn="ctr"/>
            <a:r>
              <a:rPr lang="en-US" dirty="0">
                <a:solidFill>
                  <a:schemeClr val="bg1"/>
                </a:solidFill>
              </a:rPr>
              <a:t>Binary Snow Map</a:t>
            </a:r>
          </a:p>
          <a:p>
            <a:pPr algn="ctr"/>
            <a:r>
              <a:rPr lang="en-US" dirty="0">
                <a:solidFill>
                  <a:schemeClr val="bg1"/>
                </a:solidFill>
              </a:rPr>
              <a:t>GOES-18</a:t>
            </a:r>
          </a:p>
        </p:txBody>
      </p:sp>
      <p:grpSp>
        <p:nvGrpSpPr>
          <p:cNvPr id="13" name="Group 12">
            <a:extLst>
              <a:ext uri="{FF2B5EF4-FFF2-40B4-BE49-F238E27FC236}">
                <a16:creationId xmlns:a16="http://schemas.microsoft.com/office/drawing/2014/main" id="{7E1EE45E-4433-4AFF-B98A-DFCEFF2C7416}"/>
              </a:ext>
            </a:extLst>
          </p:cNvPr>
          <p:cNvGrpSpPr/>
          <p:nvPr/>
        </p:nvGrpSpPr>
        <p:grpSpPr>
          <a:xfrm>
            <a:off x="10457722" y="2944384"/>
            <a:ext cx="1456218" cy="1620293"/>
            <a:chOff x="4334306" y="6216177"/>
            <a:chExt cx="1456218" cy="1620293"/>
          </a:xfrm>
        </p:grpSpPr>
        <p:sp>
          <p:nvSpPr>
            <p:cNvPr id="14" name="Rectangle 13">
              <a:extLst>
                <a:ext uri="{FF2B5EF4-FFF2-40B4-BE49-F238E27FC236}">
                  <a16:creationId xmlns:a16="http://schemas.microsoft.com/office/drawing/2014/main" id="{AE539B85-BE93-44FD-96B1-5528DBE12030}"/>
                </a:ext>
              </a:extLst>
            </p:cNvPr>
            <p:cNvSpPr/>
            <p:nvPr/>
          </p:nvSpPr>
          <p:spPr>
            <a:xfrm>
              <a:off x="4334306" y="6279064"/>
              <a:ext cx="337038" cy="152400"/>
            </a:xfrm>
            <a:prstGeom prst="rect">
              <a:avLst/>
            </a:prstGeom>
            <a:solidFill>
              <a:srgbClr val="5A3C00"/>
            </a:solidFill>
            <a:ln>
              <a:solidFill>
                <a:schemeClr val="bg1"/>
              </a:solidFill>
            </a:ln>
          </p:spPr>
          <p:style>
            <a:lnRef idx="1">
              <a:schemeClr val="accent1"/>
            </a:lnRef>
            <a:fillRef idx="1">
              <a:schemeClr val="accent1"/>
            </a:fillRef>
            <a:effectRef idx="1">
              <a:schemeClr val="accent1"/>
            </a:effectRef>
            <a:fontRef idx="minor">
              <a:schemeClr val="lt1"/>
            </a:fontRef>
          </p:style>
          <p:txBody>
            <a:bodyPr rtlCol="0" anchor="ctr"/>
            <a:lstStyle/>
            <a:p>
              <a:pPr algn="ctr"/>
              <a:endParaRPr lang="en-US">
                <a:solidFill>
                  <a:schemeClr val="bg1"/>
                </a:solidFill>
              </a:endParaRPr>
            </a:p>
          </p:txBody>
        </p:sp>
        <p:sp>
          <p:nvSpPr>
            <p:cNvPr id="15" name="Rectangle 14">
              <a:extLst>
                <a:ext uri="{FF2B5EF4-FFF2-40B4-BE49-F238E27FC236}">
                  <a16:creationId xmlns:a16="http://schemas.microsoft.com/office/drawing/2014/main" id="{29AF1AED-8A42-4004-863A-131CA5A9D47C}"/>
                </a:ext>
              </a:extLst>
            </p:cNvPr>
            <p:cNvSpPr/>
            <p:nvPr/>
          </p:nvSpPr>
          <p:spPr>
            <a:xfrm>
              <a:off x="4342530" y="6601922"/>
              <a:ext cx="337038" cy="152400"/>
            </a:xfrm>
            <a:prstGeom prst="rect">
              <a:avLst/>
            </a:prstGeom>
            <a:solidFill>
              <a:srgbClr val="000064"/>
            </a:solidFill>
            <a:ln>
              <a:solidFill>
                <a:schemeClr val="bg1"/>
              </a:solidFill>
            </a:ln>
          </p:spPr>
          <p:style>
            <a:lnRef idx="1">
              <a:schemeClr val="accent1"/>
            </a:lnRef>
            <a:fillRef idx="1">
              <a:schemeClr val="accent1"/>
            </a:fillRef>
            <a:effectRef idx="1">
              <a:schemeClr val="accent1"/>
            </a:effectRef>
            <a:fontRef idx="minor">
              <a:schemeClr val="lt1"/>
            </a:fontRef>
          </p:style>
          <p:txBody>
            <a:bodyPr rtlCol="0" anchor="ctr"/>
            <a:lstStyle/>
            <a:p>
              <a:pPr algn="ctr"/>
              <a:endParaRPr lang="en-US">
                <a:solidFill>
                  <a:schemeClr val="bg1"/>
                </a:solidFill>
              </a:endParaRPr>
            </a:p>
          </p:txBody>
        </p:sp>
        <p:sp>
          <p:nvSpPr>
            <p:cNvPr id="16" name="Rectangle 15">
              <a:extLst>
                <a:ext uri="{FF2B5EF4-FFF2-40B4-BE49-F238E27FC236}">
                  <a16:creationId xmlns:a16="http://schemas.microsoft.com/office/drawing/2014/main" id="{050F368C-4871-4CF4-B40C-7AABB30E79CB}"/>
                </a:ext>
              </a:extLst>
            </p:cNvPr>
            <p:cNvSpPr/>
            <p:nvPr/>
          </p:nvSpPr>
          <p:spPr>
            <a:xfrm>
              <a:off x="4334306" y="6927476"/>
              <a:ext cx="337038" cy="152400"/>
            </a:xfrm>
            <a:prstGeom prst="rect">
              <a:avLst/>
            </a:prstGeom>
            <a:solidFill>
              <a:srgbClr val="969696"/>
            </a:solidFill>
            <a:ln>
              <a:solidFill>
                <a:schemeClr val="bg1"/>
              </a:solidFill>
            </a:ln>
          </p:spPr>
          <p:style>
            <a:lnRef idx="1">
              <a:schemeClr val="accent1"/>
            </a:lnRef>
            <a:fillRef idx="1">
              <a:schemeClr val="accent1"/>
            </a:fillRef>
            <a:effectRef idx="1">
              <a:schemeClr val="accent1"/>
            </a:effectRef>
            <a:fontRef idx="minor">
              <a:schemeClr val="lt1"/>
            </a:fontRef>
          </p:style>
          <p:txBody>
            <a:bodyPr rtlCol="0" anchor="ctr"/>
            <a:lstStyle/>
            <a:p>
              <a:pPr algn="ctr"/>
              <a:endParaRPr lang="en-US">
                <a:solidFill>
                  <a:schemeClr val="bg1"/>
                </a:solidFill>
              </a:endParaRPr>
            </a:p>
          </p:txBody>
        </p:sp>
        <p:sp>
          <p:nvSpPr>
            <p:cNvPr id="17" name="TextBox 16">
              <a:extLst>
                <a:ext uri="{FF2B5EF4-FFF2-40B4-BE49-F238E27FC236}">
                  <a16:creationId xmlns:a16="http://schemas.microsoft.com/office/drawing/2014/main" id="{6D34278D-8506-4A83-B4E6-6E7BEC9A8C40}"/>
                </a:ext>
              </a:extLst>
            </p:cNvPr>
            <p:cNvSpPr txBox="1"/>
            <p:nvPr/>
          </p:nvSpPr>
          <p:spPr>
            <a:xfrm>
              <a:off x="4680010" y="6216177"/>
              <a:ext cx="894953" cy="276999"/>
            </a:xfrm>
            <a:prstGeom prst="rect">
              <a:avLst/>
            </a:prstGeom>
          </p:spPr>
          <p:txBody>
            <a:bodyPr wrap="square" rtlCol="0">
              <a:spAutoFit/>
            </a:bodyPr>
            <a:lstStyle/>
            <a:p>
              <a:r>
                <a:rPr lang="en-US" sz="1200" dirty="0">
                  <a:solidFill>
                    <a:schemeClr val="bg1"/>
                  </a:solidFill>
                </a:rPr>
                <a:t>Land</a:t>
              </a:r>
            </a:p>
          </p:txBody>
        </p:sp>
        <p:sp>
          <p:nvSpPr>
            <p:cNvPr id="18" name="TextBox 17">
              <a:extLst>
                <a:ext uri="{FF2B5EF4-FFF2-40B4-BE49-F238E27FC236}">
                  <a16:creationId xmlns:a16="http://schemas.microsoft.com/office/drawing/2014/main" id="{E847BC68-7DBC-4147-B0BA-7B02BCCA2798}"/>
                </a:ext>
              </a:extLst>
            </p:cNvPr>
            <p:cNvSpPr txBox="1"/>
            <p:nvPr/>
          </p:nvSpPr>
          <p:spPr>
            <a:xfrm>
              <a:off x="4690115" y="6557433"/>
              <a:ext cx="690929" cy="276999"/>
            </a:xfrm>
            <a:prstGeom prst="rect">
              <a:avLst/>
            </a:prstGeom>
          </p:spPr>
          <p:txBody>
            <a:bodyPr wrap="square" rtlCol="0">
              <a:spAutoFit/>
            </a:bodyPr>
            <a:lstStyle/>
            <a:p>
              <a:r>
                <a:rPr lang="en-US" sz="1200" dirty="0">
                  <a:solidFill>
                    <a:schemeClr val="bg1"/>
                  </a:solidFill>
                </a:rPr>
                <a:t>Water</a:t>
              </a:r>
            </a:p>
          </p:txBody>
        </p:sp>
        <p:sp>
          <p:nvSpPr>
            <p:cNvPr id="19" name="TextBox 18">
              <a:extLst>
                <a:ext uri="{FF2B5EF4-FFF2-40B4-BE49-F238E27FC236}">
                  <a16:creationId xmlns:a16="http://schemas.microsoft.com/office/drawing/2014/main" id="{3A0E0178-01B1-4402-B5C3-428F89799D47}"/>
                </a:ext>
              </a:extLst>
            </p:cNvPr>
            <p:cNvSpPr txBox="1"/>
            <p:nvPr/>
          </p:nvSpPr>
          <p:spPr>
            <a:xfrm>
              <a:off x="4678099" y="6879278"/>
              <a:ext cx="690929" cy="276999"/>
            </a:xfrm>
            <a:prstGeom prst="rect">
              <a:avLst/>
            </a:prstGeom>
          </p:spPr>
          <p:txBody>
            <a:bodyPr wrap="square" rtlCol="0">
              <a:spAutoFit/>
            </a:bodyPr>
            <a:lstStyle/>
            <a:p>
              <a:r>
                <a:rPr lang="en-US" sz="1200" dirty="0">
                  <a:solidFill>
                    <a:schemeClr val="bg1"/>
                  </a:solidFill>
                </a:rPr>
                <a:t>Cloud</a:t>
              </a:r>
            </a:p>
          </p:txBody>
        </p:sp>
        <p:sp>
          <p:nvSpPr>
            <p:cNvPr id="20" name="Rectangle 19">
              <a:extLst>
                <a:ext uri="{FF2B5EF4-FFF2-40B4-BE49-F238E27FC236}">
                  <a16:creationId xmlns:a16="http://schemas.microsoft.com/office/drawing/2014/main" id="{E699BE29-B5F2-435E-8283-FFFB5F248CEA}"/>
                </a:ext>
              </a:extLst>
            </p:cNvPr>
            <p:cNvSpPr/>
            <p:nvPr/>
          </p:nvSpPr>
          <p:spPr>
            <a:xfrm>
              <a:off x="4340377" y="7263753"/>
              <a:ext cx="337038" cy="152400"/>
            </a:xfrm>
            <a:prstGeom prst="rect">
              <a:avLst/>
            </a:prstGeom>
            <a:solidFill>
              <a:srgbClr val="464646"/>
            </a:solidFill>
            <a:ln>
              <a:solidFill>
                <a:schemeClr val="bg1"/>
              </a:solidFill>
            </a:ln>
          </p:spPr>
          <p:style>
            <a:lnRef idx="1">
              <a:schemeClr val="accent1"/>
            </a:lnRef>
            <a:fillRef idx="1">
              <a:schemeClr val="accent1"/>
            </a:fillRef>
            <a:effectRef idx="1">
              <a:schemeClr val="accent1"/>
            </a:effectRef>
            <a:fontRef idx="minor">
              <a:schemeClr val="lt1"/>
            </a:fontRef>
          </p:style>
          <p:txBody>
            <a:bodyPr rtlCol="0" anchor="ctr"/>
            <a:lstStyle/>
            <a:p>
              <a:pPr algn="ctr"/>
              <a:endParaRPr lang="en-US">
                <a:solidFill>
                  <a:schemeClr val="bg1"/>
                </a:solidFill>
              </a:endParaRPr>
            </a:p>
          </p:txBody>
        </p:sp>
        <p:sp>
          <p:nvSpPr>
            <p:cNvPr id="21" name="TextBox 20">
              <a:extLst>
                <a:ext uri="{FF2B5EF4-FFF2-40B4-BE49-F238E27FC236}">
                  <a16:creationId xmlns:a16="http://schemas.microsoft.com/office/drawing/2014/main" id="{8E02FD89-9CBB-4C63-BED4-7387E663B89A}"/>
                </a:ext>
              </a:extLst>
            </p:cNvPr>
            <p:cNvSpPr txBox="1"/>
            <p:nvPr/>
          </p:nvSpPr>
          <p:spPr>
            <a:xfrm>
              <a:off x="4684350" y="7203364"/>
              <a:ext cx="1051810" cy="276999"/>
            </a:xfrm>
            <a:prstGeom prst="rect">
              <a:avLst/>
            </a:prstGeom>
          </p:spPr>
          <p:txBody>
            <a:bodyPr wrap="square" rtlCol="0">
              <a:spAutoFit/>
            </a:bodyPr>
            <a:lstStyle/>
            <a:p>
              <a:r>
                <a:rPr lang="en-US" sz="1200" dirty="0">
                  <a:solidFill>
                    <a:schemeClr val="bg1"/>
                  </a:solidFill>
                </a:rPr>
                <a:t>No retrieval</a:t>
              </a:r>
            </a:p>
          </p:txBody>
        </p:sp>
        <p:sp>
          <p:nvSpPr>
            <p:cNvPr id="22" name="Rectangle 21">
              <a:extLst>
                <a:ext uri="{FF2B5EF4-FFF2-40B4-BE49-F238E27FC236}">
                  <a16:creationId xmlns:a16="http://schemas.microsoft.com/office/drawing/2014/main" id="{B26D1358-710A-4746-B6CB-8A12D12971A3}"/>
                </a:ext>
              </a:extLst>
            </p:cNvPr>
            <p:cNvSpPr/>
            <p:nvPr/>
          </p:nvSpPr>
          <p:spPr>
            <a:xfrm>
              <a:off x="4348154" y="7617272"/>
              <a:ext cx="337038" cy="152400"/>
            </a:xfrm>
            <a:prstGeom prst="rect">
              <a:avLst/>
            </a:prstGeom>
            <a:solidFill>
              <a:schemeClr val="tx1"/>
            </a:solidFill>
            <a:ln>
              <a:solidFill>
                <a:schemeClr val="bg1"/>
              </a:solidFill>
            </a:ln>
          </p:spPr>
          <p:style>
            <a:lnRef idx="1">
              <a:schemeClr val="accent1"/>
            </a:lnRef>
            <a:fillRef idx="1">
              <a:schemeClr val="accent1"/>
            </a:fillRef>
            <a:effectRef idx="1">
              <a:schemeClr val="accent1"/>
            </a:effectRef>
            <a:fontRef idx="minor">
              <a:schemeClr val="lt1"/>
            </a:fontRef>
          </p:style>
          <p:txBody>
            <a:bodyPr rtlCol="0" anchor="ctr"/>
            <a:lstStyle/>
            <a:p>
              <a:pPr algn="ctr"/>
              <a:endParaRPr lang="en-US">
                <a:solidFill>
                  <a:schemeClr val="bg1"/>
                </a:solidFill>
              </a:endParaRPr>
            </a:p>
          </p:txBody>
        </p:sp>
        <p:sp>
          <p:nvSpPr>
            <p:cNvPr id="23" name="TextBox 22">
              <a:extLst>
                <a:ext uri="{FF2B5EF4-FFF2-40B4-BE49-F238E27FC236}">
                  <a16:creationId xmlns:a16="http://schemas.microsoft.com/office/drawing/2014/main" id="{A5C5EEF8-DE8E-4792-BA35-71CC929E941F}"/>
                </a:ext>
              </a:extLst>
            </p:cNvPr>
            <p:cNvSpPr txBox="1"/>
            <p:nvPr/>
          </p:nvSpPr>
          <p:spPr>
            <a:xfrm>
              <a:off x="4690110" y="7559471"/>
              <a:ext cx="1100414" cy="276999"/>
            </a:xfrm>
            <a:prstGeom prst="rect">
              <a:avLst/>
            </a:prstGeom>
          </p:spPr>
          <p:txBody>
            <a:bodyPr wrap="square" rtlCol="0">
              <a:spAutoFit/>
            </a:bodyPr>
            <a:lstStyle/>
            <a:p>
              <a:r>
                <a:rPr lang="en-US" sz="1200" dirty="0">
                  <a:solidFill>
                    <a:schemeClr val="bg1"/>
                  </a:solidFill>
                </a:rPr>
                <a:t>No coverage</a:t>
              </a:r>
            </a:p>
          </p:txBody>
        </p:sp>
      </p:grpSp>
      <p:pic>
        <p:nvPicPr>
          <p:cNvPr id="3" name="Picture 2">
            <a:extLst>
              <a:ext uri="{FF2B5EF4-FFF2-40B4-BE49-F238E27FC236}">
                <a16:creationId xmlns:a16="http://schemas.microsoft.com/office/drawing/2014/main" id="{3A2C0E07-BB18-41A5-AF1D-85FB3ABB1427}"/>
              </a:ext>
            </a:extLst>
          </p:cNvPr>
          <p:cNvPicPr>
            <a:picLocks noChangeAspect="1"/>
          </p:cNvPicPr>
          <p:nvPr/>
        </p:nvPicPr>
        <p:blipFill>
          <a:blip r:embed="rId5"/>
          <a:stretch>
            <a:fillRect/>
          </a:stretch>
        </p:blipFill>
        <p:spPr>
          <a:xfrm>
            <a:off x="5493540" y="6492707"/>
            <a:ext cx="819341" cy="239649"/>
          </a:xfrm>
          <a:prstGeom prst="rect">
            <a:avLst/>
          </a:prstGeom>
        </p:spPr>
      </p:pic>
      <p:grpSp>
        <p:nvGrpSpPr>
          <p:cNvPr id="5" name="Group 4">
            <a:extLst>
              <a:ext uri="{FF2B5EF4-FFF2-40B4-BE49-F238E27FC236}">
                <a16:creationId xmlns:a16="http://schemas.microsoft.com/office/drawing/2014/main" id="{388620F7-D81B-4563-AA97-1E804E933A78}"/>
              </a:ext>
            </a:extLst>
          </p:cNvPr>
          <p:cNvGrpSpPr/>
          <p:nvPr/>
        </p:nvGrpSpPr>
        <p:grpSpPr>
          <a:xfrm>
            <a:off x="1055034" y="2901501"/>
            <a:ext cx="3825240" cy="3826973"/>
            <a:chOff x="1055034" y="2901501"/>
            <a:chExt cx="3825240" cy="3826973"/>
          </a:xfrm>
        </p:grpSpPr>
        <p:pic>
          <p:nvPicPr>
            <p:cNvPr id="2" name="Picture 1">
              <a:extLst>
                <a:ext uri="{FF2B5EF4-FFF2-40B4-BE49-F238E27FC236}">
                  <a16:creationId xmlns:a16="http://schemas.microsoft.com/office/drawing/2014/main" id="{C411C4DD-024E-4F32-BF70-490BFAAAEFDC}"/>
                </a:ext>
              </a:extLst>
            </p:cNvPr>
            <p:cNvPicPr>
              <a:picLocks noChangeAspect="1"/>
            </p:cNvPicPr>
            <p:nvPr/>
          </p:nvPicPr>
          <p:blipFill>
            <a:blip r:embed="rId6"/>
            <a:stretch>
              <a:fillRect/>
            </a:stretch>
          </p:blipFill>
          <p:spPr>
            <a:xfrm>
              <a:off x="1068776" y="2901501"/>
              <a:ext cx="3811498" cy="3819977"/>
            </a:xfrm>
            <a:prstGeom prst="rect">
              <a:avLst/>
            </a:prstGeom>
            <a:ln>
              <a:solidFill>
                <a:schemeClr val="bg1">
                  <a:lumMod val="75000"/>
                </a:schemeClr>
              </a:solidFill>
            </a:ln>
          </p:spPr>
        </p:pic>
        <p:pic>
          <p:nvPicPr>
            <p:cNvPr id="25" name="Picture 24">
              <a:extLst>
                <a:ext uri="{FF2B5EF4-FFF2-40B4-BE49-F238E27FC236}">
                  <a16:creationId xmlns:a16="http://schemas.microsoft.com/office/drawing/2014/main" id="{C0BC1D30-ED26-42E5-B60D-DE692AA84BF2}"/>
                </a:ext>
              </a:extLst>
            </p:cNvPr>
            <p:cNvPicPr>
              <a:picLocks noChangeAspect="1"/>
            </p:cNvPicPr>
            <p:nvPr/>
          </p:nvPicPr>
          <p:blipFill>
            <a:blip r:embed="rId5"/>
            <a:stretch>
              <a:fillRect/>
            </a:stretch>
          </p:blipFill>
          <p:spPr>
            <a:xfrm>
              <a:off x="1055034" y="6432437"/>
              <a:ext cx="1012127" cy="296037"/>
            </a:xfrm>
            <a:prstGeom prst="rect">
              <a:avLst/>
            </a:prstGeom>
          </p:spPr>
        </p:pic>
      </p:grpSp>
      <p:sp>
        <p:nvSpPr>
          <p:cNvPr id="26" name="TextBox 25">
            <a:extLst>
              <a:ext uri="{FF2B5EF4-FFF2-40B4-BE49-F238E27FC236}">
                <a16:creationId xmlns:a16="http://schemas.microsoft.com/office/drawing/2014/main" id="{A7758D34-DC3C-4077-A3FB-96848C4F0ED1}"/>
              </a:ext>
            </a:extLst>
          </p:cNvPr>
          <p:cNvSpPr txBox="1"/>
          <p:nvPr/>
        </p:nvSpPr>
        <p:spPr>
          <a:xfrm>
            <a:off x="1053537" y="2883109"/>
            <a:ext cx="1632858" cy="523220"/>
          </a:xfrm>
          <a:prstGeom prst="rect">
            <a:avLst/>
          </a:prstGeom>
          <a:noFill/>
        </p:spPr>
        <p:txBody>
          <a:bodyPr wrap="square" rtlCol="0">
            <a:spAutoFit/>
          </a:bodyPr>
          <a:lstStyle/>
          <a:p>
            <a:pPr algn="ctr"/>
            <a:r>
              <a:rPr lang="en-US" dirty="0">
                <a:solidFill>
                  <a:schemeClr val="bg1"/>
                </a:solidFill>
              </a:rPr>
              <a:t>Binary Snow Map</a:t>
            </a:r>
          </a:p>
          <a:p>
            <a:pPr algn="ctr"/>
            <a:r>
              <a:rPr lang="en-US" dirty="0">
                <a:solidFill>
                  <a:schemeClr val="bg1"/>
                </a:solidFill>
              </a:rPr>
              <a:t>GOES-18</a:t>
            </a:r>
          </a:p>
        </p:txBody>
      </p:sp>
      <p:sp>
        <p:nvSpPr>
          <p:cNvPr id="27" name="TextBox 26">
            <a:extLst>
              <a:ext uri="{FF2B5EF4-FFF2-40B4-BE49-F238E27FC236}">
                <a16:creationId xmlns:a16="http://schemas.microsoft.com/office/drawing/2014/main" id="{5504F466-6840-44A5-975A-ACA54CC0437A}"/>
              </a:ext>
            </a:extLst>
          </p:cNvPr>
          <p:cNvSpPr txBox="1"/>
          <p:nvPr/>
        </p:nvSpPr>
        <p:spPr>
          <a:xfrm>
            <a:off x="5655439" y="2575388"/>
            <a:ext cx="4375660" cy="307777"/>
          </a:xfrm>
          <a:prstGeom prst="rect">
            <a:avLst/>
          </a:prstGeom>
          <a:noFill/>
        </p:spPr>
        <p:txBody>
          <a:bodyPr wrap="square" rtlCol="0">
            <a:spAutoFit/>
          </a:bodyPr>
          <a:lstStyle/>
          <a:p>
            <a:pPr algn="ctr"/>
            <a:r>
              <a:rPr lang="en-US" dirty="0">
                <a:solidFill>
                  <a:schemeClr val="bg1"/>
                </a:solidFill>
              </a:rPr>
              <a:t>Snow maps converted to a latitude-longitude grid</a:t>
            </a:r>
          </a:p>
        </p:txBody>
      </p:sp>
    </p:spTree>
    <p:extLst>
      <p:ext uri="{BB962C8B-B14F-4D97-AF65-F5344CB8AC3E}">
        <p14:creationId xmlns:p14="http://schemas.microsoft.com/office/powerpoint/2010/main" val="233687953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335"/>
        <p:cNvGrpSpPr/>
        <p:nvPr/>
      </p:nvGrpSpPr>
      <p:grpSpPr>
        <a:xfrm>
          <a:off x="0" y="0"/>
          <a:ext cx="0" cy="0"/>
          <a:chOff x="0" y="0"/>
          <a:chExt cx="0" cy="0"/>
        </a:xfrm>
      </p:grpSpPr>
      <p:sp>
        <p:nvSpPr>
          <p:cNvPr id="338" name="Google Shape;338;p32"/>
          <p:cNvSpPr txBox="1">
            <a:spLocks noGrp="1"/>
          </p:cNvSpPr>
          <p:nvPr>
            <p:ph type="title"/>
          </p:nvPr>
        </p:nvSpPr>
        <p:spPr>
          <a:xfrm>
            <a:off x="2406981" y="0"/>
            <a:ext cx="7631843" cy="1182825"/>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r>
              <a:rPr lang="en-US" dirty="0"/>
              <a:t>Visual Inspection: GOES-16 vs GOES-18 </a:t>
            </a:r>
            <a:endParaRPr dirty="0"/>
          </a:p>
        </p:txBody>
      </p:sp>
      <p:sp>
        <p:nvSpPr>
          <p:cNvPr id="10" name="Google Shape;198;p13">
            <a:extLst>
              <a:ext uri="{FF2B5EF4-FFF2-40B4-BE49-F238E27FC236}">
                <a16:creationId xmlns:a16="http://schemas.microsoft.com/office/drawing/2014/main" id="{26283A8D-BC99-4F44-822D-237BDEF5422C}"/>
              </a:ext>
            </a:extLst>
          </p:cNvPr>
          <p:cNvSpPr txBox="1">
            <a:spLocks noGrp="1"/>
          </p:cNvSpPr>
          <p:nvPr>
            <p:ph type="sldNum" idx="12"/>
          </p:nvPr>
        </p:nvSpPr>
        <p:spPr>
          <a:xfrm>
            <a:off x="11004885" y="6356353"/>
            <a:ext cx="909055"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Clr>
                <a:schemeClr val="lt1"/>
              </a:buClr>
              <a:buSzPts val="1200"/>
              <a:buFont typeface="Arial"/>
              <a:buNone/>
            </a:pPr>
            <a:fld id="{00000000-1234-1234-1234-123412341234}" type="slidenum">
              <a:rPr lang="en-US"/>
              <a:t>23</a:t>
            </a:fld>
            <a:endParaRPr/>
          </a:p>
        </p:txBody>
      </p:sp>
      <p:pic>
        <p:nvPicPr>
          <p:cNvPr id="4" name="Picture 3">
            <a:extLst>
              <a:ext uri="{FF2B5EF4-FFF2-40B4-BE49-F238E27FC236}">
                <a16:creationId xmlns:a16="http://schemas.microsoft.com/office/drawing/2014/main" id="{2B5903BB-833C-4624-A12F-2B6C619BD769}"/>
              </a:ext>
            </a:extLst>
          </p:cNvPr>
          <p:cNvPicPr>
            <a:picLocks noChangeAspect="1"/>
          </p:cNvPicPr>
          <p:nvPr/>
        </p:nvPicPr>
        <p:blipFill>
          <a:blip r:embed="rId3"/>
          <a:stretch>
            <a:fillRect/>
          </a:stretch>
        </p:blipFill>
        <p:spPr>
          <a:xfrm>
            <a:off x="308882" y="4328930"/>
            <a:ext cx="5408378" cy="2085278"/>
          </a:xfrm>
          <a:prstGeom prst="rect">
            <a:avLst/>
          </a:prstGeom>
        </p:spPr>
      </p:pic>
      <p:sp>
        <p:nvSpPr>
          <p:cNvPr id="12" name="TextBox 11">
            <a:extLst>
              <a:ext uri="{FF2B5EF4-FFF2-40B4-BE49-F238E27FC236}">
                <a16:creationId xmlns:a16="http://schemas.microsoft.com/office/drawing/2014/main" id="{8F8220F5-C42E-4240-BD6F-24379E42AB1B}"/>
              </a:ext>
            </a:extLst>
          </p:cNvPr>
          <p:cNvSpPr txBox="1"/>
          <p:nvPr/>
        </p:nvSpPr>
        <p:spPr>
          <a:xfrm>
            <a:off x="4220884" y="4320300"/>
            <a:ext cx="1496376" cy="523220"/>
          </a:xfrm>
          <a:prstGeom prst="rect">
            <a:avLst/>
          </a:prstGeom>
          <a:noFill/>
        </p:spPr>
        <p:txBody>
          <a:bodyPr wrap="square" rtlCol="0">
            <a:spAutoFit/>
          </a:bodyPr>
          <a:lstStyle/>
          <a:p>
            <a:pPr algn="ctr"/>
            <a:r>
              <a:rPr lang="en-US" dirty="0">
                <a:solidFill>
                  <a:schemeClr val="bg1"/>
                </a:solidFill>
              </a:rPr>
              <a:t>Snow Fraction</a:t>
            </a:r>
          </a:p>
          <a:p>
            <a:pPr algn="ctr"/>
            <a:r>
              <a:rPr lang="en-US" dirty="0">
                <a:solidFill>
                  <a:schemeClr val="bg1"/>
                </a:solidFill>
              </a:rPr>
              <a:t>GOES-18</a:t>
            </a:r>
          </a:p>
        </p:txBody>
      </p:sp>
      <p:pic>
        <p:nvPicPr>
          <p:cNvPr id="5" name="Picture 4">
            <a:extLst>
              <a:ext uri="{FF2B5EF4-FFF2-40B4-BE49-F238E27FC236}">
                <a16:creationId xmlns:a16="http://schemas.microsoft.com/office/drawing/2014/main" id="{E90A98DF-1BBD-4890-942D-484889EDC7F9}"/>
              </a:ext>
            </a:extLst>
          </p:cNvPr>
          <p:cNvPicPr>
            <a:picLocks noChangeAspect="1"/>
          </p:cNvPicPr>
          <p:nvPr/>
        </p:nvPicPr>
        <p:blipFill>
          <a:blip r:embed="rId4"/>
          <a:stretch>
            <a:fillRect/>
          </a:stretch>
        </p:blipFill>
        <p:spPr>
          <a:xfrm>
            <a:off x="6096000" y="4305531"/>
            <a:ext cx="5439200" cy="2089674"/>
          </a:xfrm>
          <a:prstGeom prst="rect">
            <a:avLst/>
          </a:prstGeom>
        </p:spPr>
      </p:pic>
      <p:sp>
        <p:nvSpPr>
          <p:cNvPr id="15" name="TextBox 14">
            <a:extLst>
              <a:ext uri="{FF2B5EF4-FFF2-40B4-BE49-F238E27FC236}">
                <a16:creationId xmlns:a16="http://schemas.microsoft.com/office/drawing/2014/main" id="{EE304653-AF3B-4BBB-ADBB-6DA81FD06E49}"/>
              </a:ext>
            </a:extLst>
          </p:cNvPr>
          <p:cNvSpPr txBox="1"/>
          <p:nvPr/>
        </p:nvSpPr>
        <p:spPr>
          <a:xfrm>
            <a:off x="10038824" y="4328930"/>
            <a:ext cx="1496376" cy="523220"/>
          </a:xfrm>
          <a:prstGeom prst="rect">
            <a:avLst/>
          </a:prstGeom>
          <a:noFill/>
        </p:spPr>
        <p:txBody>
          <a:bodyPr wrap="square" rtlCol="0">
            <a:spAutoFit/>
          </a:bodyPr>
          <a:lstStyle/>
          <a:p>
            <a:pPr algn="ctr"/>
            <a:r>
              <a:rPr lang="en-US" dirty="0">
                <a:solidFill>
                  <a:schemeClr val="bg1"/>
                </a:solidFill>
              </a:rPr>
              <a:t>Snow Fraction</a:t>
            </a:r>
          </a:p>
          <a:p>
            <a:pPr algn="ctr"/>
            <a:r>
              <a:rPr lang="en-US" dirty="0">
                <a:solidFill>
                  <a:schemeClr val="bg1"/>
                </a:solidFill>
              </a:rPr>
              <a:t>GOES-16</a:t>
            </a:r>
          </a:p>
        </p:txBody>
      </p:sp>
      <p:sp>
        <p:nvSpPr>
          <p:cNvPr id="18" name="Text Placeholder 2">
            <a:extLst>
              <a:ext uri="{FF2B5EF4-FFF2-40B4-BE49-F238E27FC236}">
                <a16:creationId xmlns:a16="http://schemas.microsoft.com/office/drawing/2014/main" id="{1610184B-614B-4620-BBCE-297F1C6AE6B5}"/>
              </a:ext>
            </a:extLst>
          </p:cNvPr>
          <p:cNvSpPr>
            <a:spLocks noGrp="1"/>
          </p:cNvSpPr>
          <p:nvPr>
            <p:ph type="body" idx="1"/>
          </p:nvPr>
        </p:nvSpPr>
        <p:spPr>
          <a:xfrm>
            <a:off x="611834" y="2384810"/>
            <a:ext cx="10847578" cy="1044189"/>
          </a:xfrm>
        </p:spPr>
        <p:txBody>
          <a:bodyPr/>
          <a:lstStyle/>
          <a:p>
            <a:pPr>
              <a:buFontTx/>
              <a:buChar char="-"/>
            </a:pPr>
            <a:r>
              <a:rPr lang="en-US" sz="2000" dirty="0"/>
              <a:t>Snow products produced in GOES-R DE with ABI GOES-16 and -18 data were qualitatively similar over North America both with respect to the snow cover properties (snow extent, snow fraction) and to the  cloud mask. </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345"/>
        <p:cNvGrpSpPr/>
        <p:nvPr/>
      </p:nvGrpSpPr>
      <p:grpSpPr>
        <a:xfrm>
          <a:off x="0" y="0"/>
          <a:ext cx="0" cy="0"/>
          <a:chOff x="0" y="0"/>
          <a:chExt cx="0" cy="0"/>
        </a:xfrm>
      </p:grpSpPr>
      <p:sp>
        <p:nvSpPr>
          <p:cNvPr id="14" name="Google Shape;198;p13">
            <a:extLst>
              <a:ext uri="{FF2B5EF4-FFF2-40B4-BE49-F238E27FC236}">
                <a16:creationId xmlns:a16="http://schemas.microsoft.com/office/drawing/2014/main" id="{31E2F2FC-70DC-4E2D-A4AA-2939E823D97A}"/>
              </a:ext>
            </a:extLst>
          </p:cNvPr>
          <p:cNvSpPr txBox="1">
            <a:spLocks/>
          </p:cNvSpPr>
          <p:nvPr/>
        </p:nvSpPr>
        <p:spPr>
          <a:xfrm>
            <a:off x="11004885" y="6356353"/>
            <a:ext cx="909055" cy="365125"/>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L="0" marR="0" lvl="0" indent="0" algn="r" rtl="0">
              <a:lnSpc>
                <a:spcPct val="100000"/>
              </a:lnSpc>
              <a:spcBef>
                <a:spcPts val="0"/>
              </a:spcBef>
              <a:spcAft>
                <a:spcPts val="0"/>
              </a:spcAft>
              <a:buClr>
                <a:srgbClr val="FFFFFF"/>
              </a:buClr>
              <a:buSzPts val="1200"/>
              <a:buFont typeface="Arial"/>
              <a:buNone/>
              <a:defRPr sz="1200" b="0" i="0" u="none" strike="noStrike" cap="none">
                <a:solidFill>
                  <a:srgbClr val="FFFFFF"/>
                </a:solidFill>
                <a:latin typeface="Arial"/>
                <a:ea typeface="Arial"/>
                <a:cs typeface="Arial"/>
                <a:sym typeface="Arial"/>
              </a:defRPr>
            </a:lvl1pPr>
            <a:lvl2pPr marL="0" marR="0" lvl="1" indent="0" algn="r" rtl="0">
              <a:lnSpc>
                <a:spcPct val="100000"/>
              </a:lnSpc>
              <a:spcBef>
                <a:spcPts val="0"/>
              </a:spcBef>
              <a:spcAft>
                <a:spcPts val="0"/>
              </a:spcAft>
              <a:buClr>
                <a:srgbClr val="FFFFFF"/>
              </a:buClr>
              <a:buSzPts val="1200"/>
              <a:buFont typeface="Arial"/>
              <a:buNone/>
              <a:defRPr sz="1200" b="0" i="0" u="none" strike="noStrike" cap="none">
                <a:solidFill>
                  <a:srgbClr val="FFFFFF"/>
                </a:solidFill>
                <a:latin typeface="Arial"/>
                <a:ea typeface="Arial"/>
                <a:cs typeface="Arial"/>
                <a:sym typeface="Arial"/>
              </a:defRPr>
            </a:lvl2pPr>
            <a:lvl3pPr marL="0" marR="0" lvl="2" indent="0" algn="r" rtl="0">
              <a:lnSpc>
                <a:spcPct val="100000"/>
              </a:lnSpc>
              <a:spcBef>
                <a:spcPts val="0"/>
              </a:spcBef>
              <a:spcAft>
                <a:spcPts val="0"/>
              </a:spcAft>
              <a:buClr>
                <a:srgbClr val="FFFFFF"/>
              </a:buClr>
              <a:buSzPts val="1200"/>
              <a:buFont typeface="Arial"/>
              <a:buNone/>
              <a:defRPr sz="1200" b="0" i="0" u="none" strike="noStrike" cap="none">
                <a:solidFill>
                  <a:srgbClr val="FFFFFF"/>
                </a:solidFill>
                <a:latin typeface="Arial"/>
                <a:ea typeface="Arial"/>
                <a:cs typeface="Arial"/>
                <a:sym typeface="Arial"/>
              </a:defRPr>
            </a:lvl3pPr>
            <a:lvl4pPr marL="0" marR="0" lvl="3" indent="0" algn="r" rtl="0">
              <a:lnSpc>
                <a:spcPct val="100000"/>
              </a:lnSpc>
              <a:spcBef>
                <a:spcPts val="0"/>
              </a:spcBef>
              <a:spcAft>
                <a:spcPts val="0"/>
              </a:spcAft>
              <a:buClr>
                <a:srgbClr val="FFFFFF"/>
              </a:buClr>
              <a:buSzPts val="1200"/>
              <a:buFont typeface="Arial"/>
              <a:buNone/>
              <a:defRPr sz="1200" b="0" i="0" u="none" strike="noStrike" cap="none">
                <a:solidFill>
                  <a:srgbClr val="FFFFFF"/>
                </a:solidFill>
                <a:latin typeface="Arial"/>
                <a:ea typeface="Arial"/>
                <a:cs typeface="Arial"/>
                <a:sym typeface="Arial"/>
              </a:defRPr>
            </a:lvl4pPr>
            <a:lvl5pPr marL="0" marR="0" lvl="4" indent="0" algn="r" rtl="0">
              <a:lnSpc>
                <a:spcPct val="100000"/>
              </a:lnSpc>
              <a:spcBef>
                <a:spcPts val="0"/>
              </a:spcBef>
              <a:spcAft>
                <a:spcPts val="0"/>
              </a:spcAft>
              <a:buClr>
                <a:srgbClr val="FFFFFF"/>
              </a:buClr>
              <a:buSzPts val="1200"/>
              <a:buFont typeface="Arial"/>
              <a:buNone/>
              <a:defRPr sz="1200" b="0" i="0" u="none" strike="noStrike" cap="none">
                <a:solidFill>
                  <a:srgbClr val="FFFFFF"/>
                </a:solidFill>
                <a:latin typeface="Arial"/>
                <a:ea typeface="Arial"/>
                <a:cs typeface="Arial"/>
                <a:sym typeface="Arial"/>
              </a:defRPr>
            </a:lvl5pPr>
            <a:lvl6pPr marL="0" marR="0" lvl="5" indent="0" algn="r" rtl="0">
              <a:lnSpc>
                <a:spcPct val="100000"/>
              </a:lnSpc>
              <a:spcBef>
                <a:spcPts val="0"/>
              </a:spcBef>
              <a:spcAft>
                <a:spcPts val="0"/>
              </a:spcAft>
              <a:buClr>
                <a:srgbClr val="FFFFFF"/>
              </a:buClr>
              <a:buSzPts val="1200"/>
              <a:buFont typeface="Arial"/>
              <a:buNone/>
              <a:defRPr sz="1200" b="0" i="0" u="none" strike="noStrike" cap="none">
                <a:solidFill>
                  <a:srgbClr val="FFFFFF"/>
                </a:solidFill>
                <a:latin typeface="Arial"/>
                <a:ea typeface="Arial"/>
                <a:cs typeface="Arial"/>
                <a:sym typeface="Arial"/>
              </a:defRPr>
            </a:lvl6pPr>
            <a:lvl7pPr marL="0" marR="0" lvl="6" indent="0" algn="r" rtl="0">
              <a:lnSpc>
                <a:spcPct val="100000"/>
              </a:lnSpc>
              <a:spcBef>
                <a:spcPts val="0"/>
              </a:spcBef>
              <a:spcAft>
                <a:spcPts val="0"/>
              </a:spcAft>
              <a:buClr>
                <a:srgbClr val="FFFFFF"/>
              </a:buClr>
              <a:buSzPts val="1200"/>
              <a:buFont typeface="Arial"/>
              <a:buNone/>
              <a:defRPr sz="1200" b="0" i="0" u="none" strike="noStrike" cap="none">
                <a:solidFill>
                  <a:srgbClr val="FFFFFF"/>
                </a:solidFill>
                <a:latin typeface="Arial"/>
                <a:ea typeface="Arial"/>
                <a:cs typeface="Arial"/>
                <a:sym typeface="Arial"/>
              </a:defRPr>
            </a:lvl7pPr>
            <a:lvl8pPr marL="0" marR="0" lvl="7" indent="0" algn="r" rtl="0">
              <a:lnSpc>
                <a:spcPct val="100000"/>
              </a:lnSpc>
              <a:spcBef>
                <a:spcPts val="0"/>
              </a:spcBef>
              <a:spcAft>
                <a:spcPts val="0"/>
              </a:spcAft>
              <a:buClr>
                <a:srgbClr val="FFFFFF"/>
              </a:buClr>
              <a:buSzPts val="1200"/>
              <a:buFont typeface="Arial"/>
              <a:buNone/>
              <a:defRPr sz="1200" b="0" i="0" u="none" strike="noStrike" cap="none">
                <a:solidFill>
                  <a:srgbClr val="FFFFFF"/>
                </a:solidFill>
                <a:latin typeface="Arial"/>
                <a:ea typeface="Arial"/>
                <a:cs typeface="Arial"/>
                <a:sym typeface="Arial"/>
              </a:defRPr>
            </a:lvl8pPr>
            <a:lvl9pPr marL="0" marR="0" lvl="8" indent="0" algn="r" rtl="0">
              <a:lnSpc>
                <a:spcPct val="100000"/>
              </a:lnSpc>
              <a:spcBef>
                <a:spcPts val="0"/>
              </a:spcBef>
              <a:spcAft>
                <a:spcPts val="0"/>
              </a:spcAft>
              <a:buClr>
                <a:srgbClr val="FFFFFF"/>
              </a:buClr>
              <a:buSzPts val="1200"/>
              <a:buFont typeface="Arial"/>
              <a:buNone/>
              <a:defRPr sz="1200" b="0" i="0" u="none" strike="noStrike" cap="none">
                <a:solidFill>
                  <a:srgbClr val="FFFFFF"/>
                </a:solidFill>
                <a:latin typeface="Arial"/>
                <a:ea typeface="Arial"/>
                <a:cs typeface="Arial"/>
                <a:sym typeface="Arial"/>
              </a:defRPr>
            </a:lvl9pPr>
          </a:lstStyle>
          <a:p>
            <a:pPr>
              <a:buClr>
                <a:schemeClr val="lt1"/>
              </a:buClr>
            </a:pPr>
            <a:fld id="{00000000-1234-1234-1234-123412341234}" type="slidenum">
              <a:rPr lang="en-US" smtClean="0"/>
              <a:pPr>
                <a:buClr>
                  <a:schemeClr val="lt1"/>
                </a:buClr>
              </a:pPr>
              <a:t>24</a:t>
            </a:fld>
            <a:endParaRPr lang="en-US"/>
          </a:p>
        </p:txBody>
      </p:sp>
      <p:sp>
        <p:nvSpPr>
          <p:cNvPr id="347" name="Google Shape;347;p25"/>
          <p:cNvSpPr txBox="1">
            <a:spLocks noGrp="1"/>
          </p:cNvSpPr>
          <p:nvPr>
            <p:ph type="title"/>
          </p:nvPr>
        </p:nvSpPr>
        <p:spPr>
          <a:xfrm>
            <a:off x="2209800" y="143027"/>
            <a:ext cx="7772400" cy="808038"/>
          </a:xfrm>
          <a:prstGeom prst="rect">
            <a:avLst/>
          </a:prstGeom>
          <a:noFill/>
          <a:ln>
            <a:noFill/>
          </a:ln>
        </p:spPr>
        <p:txBody>
          <a:bodyPr spcFirstLastPara="1" wrap="square" lIns="91425" tIns="91425" rIns="91425" bIns="91425" anchor="ctr" anchorCtr="0">
            <a:noAutofit/>
          </a:bodyPr>
          <a:lstStyle/>
          <a:p>
            <a:pPr marL="0" lvl="0" indent="0" algn="ctr" rtl="0">
              <a:lnSpc>
                <a:spcPct val="100000"/>
              </a:lnSpc>
              <a:spcBef>
                <a:spcPts val="0"/>
              </a:spcBef>
              <a:spcAft>
                <a:spcPts val="0"/>
              </a:spcAft>
              <a:buSzPts val="3600"/>
              <a:buNone/>
            </a:pPr>
            <a:r>
              <a:rPr lang="en-US" dirty="0"/>
              <a:t>Product Content Inspection</a:t>
            </a:r>
            <a:endParaRPr dirty="0"/>
          </a:p>
        </p:txBody>
      </p:sp>
      <p:sp>
        <p:nvSpPr>
          <p:cNvPr id="350" name="Google Shape;350;p25"/>
          <p:cNvSpPr txBox="1">
            <a:spLocks noGrp="1"/>
          </p:cNvSpPr>
          <p:nvPr>
            <p:ph type="sldNum" idx="12"/>
          </p:nvPr>
        </p:nvSpPr>
        <p:spPr>
          <a:xfrm>
            <a:off x="11004885" y="6356353"/>
            <a:ext cx="909000" cy="365100"/>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Clr>
                <a:srgbClr val="FFFFFF"/>
              </a:buClr>
              <a:buSzPts val="1200"/>
              <a:buFont typeface="Arial"/>
              <a:buNone/>
            </a:pPr>
            <a:fld id="{00000000-1234-1234-1234-123412341234}" type="slidenum">
              <a:rPr lang="en-US">
                <a:solidFill>
                  <a:srgbClr val="FFFFFF"/>
                </a:solidFill>
                <a:latin typeface="Arial"/>
                <a:ea typeface="Arial"/>
                <a:cs typeface="Arial"/>
                <a:sym typeface="Arial"/>
              </a:rPr>
              <a:t>24</a:t>
            </a:fld>
            <a:endParaRPr>
              <a:solidFill>
                <a:srgbClr val="FFFFFF"/>
              </a:solidFill>
              <a:latin typeface="Arial"/>
              <a:ea typeface="Arial"/>
              <a:cs typeface="Arial"/>
              <a:sym typeface="Arial"/>
            </a:endParaRPr>
          </a:p>
        </p:txBody>
      </p:sp>
      <p:graphicFrame>
        <p:nvGraphicFramePr>
          <p:cNvPr id="8" name="Table 7">
            <a:extLst>
              <a:ext uri="{FF2B5EF4-FFF2-40B4-BE49-F238E27FC236}">
                <a16:creationId xmlns:a16="http://schemas.microsoft.com/office/drawing/2014/main" id="{2062BC2D-A3D4-4FFE-8E03-46B5CB70EAC3}"/>
              </a:ext>
            </a:extLst>
          </p:cNvPr>
          <p:cNvGraphicFramePr>
            <a:graphicFrameLocks noGrp="1"/>
          </p:cNvGraphicFramePr>
          <p:nvPr>
            <p:extLst>
              <p:ext uri="{D42A27DB-BD31-4B8C-83A1-F6EECF244321}">
                <p14:modId xmlns:p14="http://schemas.microsoft.com/office/powerpoint/2010/main" val="168548223"/>
              </p:ext>
            </p:extLst>
          </p:nvPr>
        </p:nvGraphicFramePr>
        <p:xfrm>
          <a:off x="6914513" y="2550269"/>
          <a:ext cx="4996330" cy="4267200"/>
        </p:xfrm>
        <a:graphic>
          <a:graphicData uri="http://schemas.openxmlformats.org/drawingml/2006/table">
            <a:tbl>
              <a:tblPr firstRow="1" bandRow="1">
                <a:tableStyleId>{8B7C3EF0-2104-4F27-88D6-5BA882F6E583}</a:tableStyleId>
              </a:tblPr>
              <a:tblGrid>
                <a:gridCol w="2498165">
                  <a:extLst>
                    <a:ext uri="{9D8B030D-6E8A-4147-A177-3AD203B41FA5}">
                      <a16:colId xmlns:a16="http://schemas.microsoft.com/office/drawing/2014/main" val="2850338792"/>
                    </a:ext>
                  </a:extLst>
                </a:gridCol>
                <a:gridCol w="2498165">
                  <a:extLst>
                    <a:ext uri="{9D8B030D-6E8A-4147-A177-3AD203B41FA5}">
                      <a16:colId xmlns:a16="http://schemas.microsoft.com/office/drawing/2014/main" val="3672781240"/>
                    </a:ext>
                  </a:extLst>
                </a:gridCol>
              </a:tblGrid>
              <a:tr h="0">
                <a:tc>
                  <a:txBody>
                    <a:bodyPr/>
                    <a:lstStyle/>
                    <a:p>
                      <a:r>
                        <a:rPr lang="en-US" dirty="0"/>
                        <a:t>QF Value</a:t>
                      </a:r>
                    </a:p>
                  </a:txBody>
                  <a:tcPr/>
                </a:tc>
                <a:tc>
                  <a:txBody>
                    <a:bodyPr/>
                    <a:lstStyle/>
                    <a:p>
                      <a:r>
                        <a:rPr lang="en-US" dirty="0"/>
                        <a:t>Meaning</a:t>
                      </a:r>
                    </a:p>
                  </a:txBody>
                  <a:tcPr/>
                </a:tc>
                <a:extLst>
                  <a:ext uri="{0D108BD9-81ED-4DB2-BD59-A6C34878D82A}">
                    <a16:rowId xmlns:a16="http://schemas.microsoft.com/office/drawing/2014/main" val="383643883"/>
                  </a:ext>
                </a:extLst>
              </a:tr>
              <a:tr h="290372">
                <a:tc>
                  <a:txBody>
                    <a:bodyPr/>
                    <a:lstStyle/>
                    <a:p>
                      <a:r>
                        <a:rPr lang="en-US" dirty="0"/>
                        <a:t>0</a:t>
                      </a:r>
                    </a:p>
                  </a:txBody>
                  <a:tcPr/>
                </a:tc>
                <a:tc>
                  <a:txBody>
                    <a:bodyPr/>
                    <a:lstStyle/>
                    <a:p>
                      <a:r>
                        <a:rPr lang="en-US" dirty="0"/>
                        <a:t>Valid retrieval (clear sky)</a:t>
                      </a:r>
                    </a:p>
                  </a:txBody>
                  <a:tcPr/>
                </a:tc>
                <a:extLst>
                  <a:ext uri="{0D108BD9-81ED-4DB2-BD59-A6C34878D82A}">
                    <a16:rowId xmlns:a16="http://schemas.microsoft.com/office/drawing/2014/main" val="3272660710"/>
                  </a:ext>
                </a:extLst>
              </a:tr>
              <a:tr h="290372">
                <a:tc>
                  <a:txBody>
                    <a:bodyPr/>
                    <a:lstStyle/>
                    <a:p>
                      <a:r>
                        <a:rPr lang="en-US" dirty="0"/>
                        <a:t>105</a:t>
                      </a:r>
                    </a:p>
                  </a:txBody>
                  <a:tcPr/>
                </a:tc>
                <a:tc>
                  <a:txBody>
                    <a:bodyPr/>
                    <a:lstStyle/>
                    <a:p>
                      <a:r>
                        <a:rPr lang="en-US" dirty="0"/>
                        <a:t>Water</a:t>
                      </a:r>
                    </a:p>
                  </a:txBody>
                  <a:tcPr/>
                </a:tc>
                <a:extLst>
                  <a:ext uri="{0D108BD9-81ED-4DB2-BD59-A6C34878D82A}">
                    <a16:rowId xmlns:a16="http://schemas.microsoft.com/office/drawing/2014/main" val="2241013038"/>
                  </a:ext>
                </a:extLst>
              </a:tr>
              <a:tr h="290372">
                <a:tc>
                  <a:txBody>
                    <a:bodyPr/>
                    <a:lstStyle/>
                    <a:p>
                      <a:r>
                        <a:rPr lang="en-US" dirty="0"/>
                        <a:t>110</a:t>
                      </a:r>
                    </a:p>
                  </a:txBody>
                  <a:tcPr/>
                </a:tc>
                <a:tc>
                  <a:txBody>
                    <a:bodyPr/>
                    <a:lstStyle/>
                    <a:p>
                      <a:r>
                        <a:rPr lang="en-US" dirty="0"/>
                        <a:t>Cloud</a:t>
                      </a:r>
                    </a:p>
                  </a:txBody>
                  <a:tcPr/>
                </a:tc>
                <a:extLst>
                  <a:ext uri="{0D108BD9-81ED-4DB2-BD59-A6C34878D82A}">
                    <a16:rowId xmlns:a16="http://schemas.microsoft.com/office/drawing/2014/main" val="3666262621"/>
                  </a:ext>
                </a:extLst>
              </a:tr>
              <a:tr h="290372">
                <a:tc>
                  <a:txBody>
                    <a:bodyPr/>
                    <a:lstStyle/>
                    <a:p>
                      <a:r>
                        <a:rPr lang="en-US" dirty="0"/>
                        <a:t>111</a:t>
                      </a:r>
                    </a:p>
                  </a:txBody>
                  <a:tcPr/>
                </a:tc>
                <a:tc>
                  <a:txBody>
                    <a:bodyPr/>
                    <a:lstStyle/>
                    <a:p>
                      <a:r>
                        <a:rPr lang="en-US" dirty="0"/>
                        <a:t>Rejected snow (1)</a:t>
                      </a:r>
                    </a:p>
                  </a:txBody>
                  <a:tcPr/>
                </a:tc>
                <a:extLst>
                  <a:ext uri="{0D108BD9-81ED-4DB2-BD59-A6C34878D82A}">
                    <a16:rowId xmlns:a16="http://schemas.microsoft.com/office/drawing/2014/main" val="786703876"/>
                  </a:ext>
                </a:extLst>
              </a:tr>
              <a:tr h="290372">
                <a:tc>
                  <a:txBody>
                    <a:bodyPr/>
                    <a:lstStyle/>
                    <a:p>
                      <a:r>
                        <a:rPr lang="en-US" dirty="0"/>
                        <a:t>112</a:t>
                      </a:r>
                    </a:p>
                  </a:txBody>
                  <a:tcPr/>
                </a:tc>
                <a:tc>
                  <a:txBody>
                    <a:bodyPr/>
                    <a:lstStyle/>
                    <a:p>
                      <a:r>
                        <a:rPr lang="en-US" dirty="0"/>
                        <a:t>Rejected snow (2)</a:t>
                      </a:r>
                    </a:p>
                  </a:txBody>
                  <a:tcPr/>
                </a:tc>
                <a:extLst>
                  <a:ext uri="{0D108BD9-81ED-4DB2-BD59-A6C34878D82A}">
                    <a16:rowId xmlns:a16="http://schemas.microsoft.com/office/drawing/2014/main" val="2742539608"/>
                  </a:ext>
                </a:extLst>
              </a:tr>
              <a:tr h="290372">
                <a:tc>
                  <a:txBody>
                    <a:bodyPr/>
                    <a:lstStyle/>
                    <a:p>
                      <a:r>
                        <a:rPr lang="en-US" dirty="0"/>
                        <a:t>113</a:t>
                      </a:r>
                    </a:p>
                  </a:txBody>
                  <a:tcPr/>
                </a:tc>
                <a:tc>
                  <a:txBody>
                    <a:bodyPr/>
                    <a:lstStyle/>
                    <a:p>
                      <a:r>
                        <a:rPr lang="en-US" dirty="0"/>
                        <a:t>Rejected snow (3)</a:t>
                      </a:r>
                    </a:p>
                  </a:txBody>
                  <a:tcPr/>
                </a:tc>
                <a:extLst>
                  <a:ext uri="{0D108BD9-81ED-4DB2-BD59-A6C34878D82A}">
                    <a16:rowId xmlns:a16="http://schemas.microsoft.com/office/drawing/2014/main" val="1575687950"/>
                  </a:ext>
                </a:extLst>
              </a:tr>
              <a:tr h="290372">
                <a:tc>
                  <a:txBody>
                    <a:bodyPr/>
                    <a:lstStyle/>
                    <a:p>
                      <a:r>
                        <a:rPr lang="en-US" dirty="0"/>
                        <a:t>114</a:t>
                      </a:r>
                    </a:p>
                  </a:txBody>
                  <a:tcPr/>
                </a:tc>
                <a:tc>
                  <a:txBody>
                    <a:bodyPr/>
                    <a:lstStyle/>
                    <a:p>
                      <a:r>
                        <a:rPr lang="en-US" dirty="0"/>
                        <a:t>Rejected snow (4)</a:t>
                      </a:r>
                    </a:p>
                  </a:txBody>
                  <a:tcPr/>
                </a:tc>
                <a:extLst>
                  <a:ext uri="{0D108BD9-81ED-4DB2-BD59-A6C34878D82A}">
                    <a16:rowId xmlns:a16="http://schemas.microsoft.com/office/drawing/2014/main" val="2222696196"/>
                  </a:ext>
                </a:extLst>
              </a:tr>
              <a:tr h="290372">
                <a:tc>
                  <a:txBody>
                    <a:bodyPr/>
                    <a:lstStyle/>
                    <a:p>
                      <a:r>
                        <a:rPr lang="en-US" dirty="0"/>
                        <a:t>115</a:t>
                      </a:r>
                    </a:p>
                  </a:txBody>
                  <a:tcPr/>
                </a:tc>
                <a:tc>
                  <a:txBody>
                    <a:bodyPr/>
                    <a:lstStyle/>
                    <a:p>
                      <a:r>
                        <a:rPr lang="en-US" dirty="0"/>
                        <a:t>Rejected snow (5)</a:t>
                      </a:r>
                    </a:p>
                  </a:txBody>
                  <a:tcPr/>
                </a:tc>
                <a:extLst>
                  <a:ext uri="{0D108BD9-81ED-4DB2-BD59-A6C34878D82A}">
                    <a16:rowId xmlns:a16="http://schemas.microsoft.com/office/drawing/2014/main" val="4225609820"/>
                  </a:ext>
                </a:extLst>
              </a:tr>
              <a:tr h="290372">
                <a:tc>
                  <a:txBody>
                    <a:bodyPr/>
                    <a:lstStyle/>
                    <a:p>
                      <a:r>
                        <a:rPr lang="en-US" dirty="0"/>
                        <a:t>120</a:t>
                      </a:r>
                    </a:p>
                  </a:txBody>
                  <a:tcPr/>
                </a:tc>
                <a:tc>
                  <a:txBody>
                    <a:bodyPr/>
                    <a:lstStyle/>
                    <a:p>
                      <a:r>
                        <a:rPr lang="en-US" dirty="0"/>
                        <a:t>Unclassified</a:t>
                      </a:r>
                    </a:p>
                  </a:txBody>
                  <a:tcPr/>
                </a:tc>
                <a:extLst>
                  <a:ext uri="{0D108BD9-81ED-4DB2-BD59-A6C34878D82A}">
                    <a16:rowId xmlns:a16="http://schemas.microsoft.com/office/drawing/2014/main" val="3396430225"/>
                  </a:ext>
                </a:extLst>
              </a:tr>
              <a:tr h="290372">
                <a:tc>
                  <a:txBody>
                    <a:bodyPr/>
                    <a:lstStyle/>
                    <a:p>
                      <a:r>
                        <a:rPr lang="en-US" dirty="0"/>
                        <a:t>121</a:t>
                      </a:r>
                    </a:p>
                  </a:txBody>
                  <a:tcPr/>
                </a:tc>
                <a:tc>
                  <a:txBody>
                    <a:bodyPr/>
                    <a:lstStyle/>
                    <a:p>
                      <a:r>
                        <a:rPr lang="en-US" dirty="0"/>
                        <a:t>Insufficient daylight</a:t>
                      </a:r>
                    </a:p>
                  </a:txBody>
                  <a:tcPr/>
                </a:tc>
                <a:extLst>
                  <a:ext uri="{0D108BD9-81ED-4DB2-BD59-A6C34878D82A}">
                    <a16:rowId xmlns:a16="http://schemas.microsoft.com/office/drawing/2014/main" val="2611060801"/>
                  </a:ext>
                </a:extLst>
              </a:tr>
              <a:tr h="290372">
                <a:tc>
                  <a:txBody>
                    <a:bodyPr/>
                    <a:lstStyle/>
                    <a:p>
                      <a:r>
                        <a:rPr lang="en-US" dirty="0"/>
                        <a:t>122</a:t>
                      </a:r>
                    </a:p>
                  </a:txBody>
                  <a:tcPr/>
                </a:tc>
                <a:tc>
                  <a:txBody>
                    <a:bodyPr/>
                    <a:lstStyle/>
                    <a:p>
                      <a:r>
                        <a:rPr lang="en-US" dirty="0"/>
                        <a:t>Undetermined</a:t>
                      </a:r>
                    </a:p>
                  </a:txBody>
                  <a:tcPr/>
                </a:tc>
                <a:extLst>
                  <a:ext uri="{0D108BD9-81ED-4DB2-BD59-A6C34878D82A}">
                    <a16:rowId xmlns:a16="http://schemas.microsoft.com/office/drawing/2014/main" val="1829124859"/>
                  </a:ext>
                </a:extLst>
              </a:tr>
              <a:tr h="290372">
                <a:tc>
                  <a:txBody>
                    <a:bodyPr/>
                    <a:lstStyle/>
                    <a:p>
                      <a:r>
                        <a:rPr lang="en-US" dirty="0"/>
                        <a:t>124</a:t>
                      </a:r>
                    </a:p>
                  </a:txBody>
                  <a:tcPr/>
                </a:tc>
                <a:tc>
                  <a:txBody>
                    <a:bodyPr/>
                    <a:lstStyle/>
                    <a:p>
                      <a:r>
                        <a:rPr lang="en-US" dirty="0"/>
                        <a:t>Bad data</a:t>
                      </a:r>
                    </a:p>
                  </a:txBody>
                  <a:tcPr/>
                </a:tc>
                <a:extLst>
                  <a:ext uri="{0D108BD9-81ED-4DB2-BD59-A6C34878D82A}">
                    <a16:rowId xmlns:a16="http://schemas.microsoft.com/office/drawing/2014/main" val="3375268793"/>
                  </a:ext>
                </a:extLst>
              </a:tr>
              <a:tr h="290372">
                <a:tc>
                  <a:txBody>
                    <a:bodyPr/>
                    <a:lstStyle/>
                    <a:p>
                      <a:r>
                        <a:rPr lang="en-US" dirty="0"/>
                        <a:t>125</a:t>
                      </a:r>
                    </a:p>
                  </a:txBody>
                  <a:tcPr/>
                </a:tc>
                <a:tc>
                  <a:txBody>
                    <a:bodyPr/>
                    <a:lstStyle/>
                    <a:p>
                      <a:r>
                        <a:rPr lang="en-US" dirty="0"/>
                        <a:t>Fill Value (No data)</a:t>
                      </a:r>
                    </a:p>
                  </a:txBody>
                  <a:tcPr/>
                </a:tc>
                <a:extLst>
                  <a:ext uri="{0D108BD9-81ED-4DB2-BD59-A6C34878D82A}">
                    <a16:rowId xmlns:a16="http://schemas.microsoft.com/office/drawing/2014/main" val="1295542188"/>
                  </a:ext>
                </a:extLst>
              </a:tr>
            </a:tbl>
          </a:graphicData>
        </a:graphic>
      </p:graphicFrame>
      <p:sp>
        <p:nvSpPr>
          <p:cNvPr id="9" name="Google Shape;248;p15">
            <a:extLst>
              <a:ext uri="{FF2B5EF4-FFF2-40B4-BE49-F238E27FC236}">
                <a16:creationId xmlns:a16="http://schemas.microsoft.com/office/drawing/2014/main" id="{9C9686B3-CFD1-4E2F-9D55-E8EECD2A3268}"/>
              </a:ext>
            </a:extLst>
          </p:cNvPr>
          <p:cNvSpPr txBox="1">
            <a:spLocks/>
          </p:cNvSpPr>
          <p:nvPr/>
        </p:nvSpPr>
        <p:spPr>
          <a:xfrm rot="16200000">
            <a:off x="4573849" y="4507849"/>
            <a:ext cx="4267200" cy="352040"/>
          </a:xfrm>
          <a:prstGeom prst="rect">
            <a:avLst/>
          </a:prstGeom>
          <a:solidFill>
            <a:schemeClr val="bg2"/>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rgbClr val="000000"/>
              </a:buClr>
              <a:buSzPts val="1400"/>
              <a:buFont typeface="Arial"/>
              <a:buNone/>
              <a:defRPr sz="3600" b="0" i="0" u="none" strike="noStrike" cap="none">
                <a:solidFill>
                  <a:schemeClr val="lt1"/>
                </a:solidFill>
                <a:latin typeface="Calibri"/>
                <a:ea typeface="Calibri"/>
                <a:cs typeface="Calibri"/>
                <a:sym typeface="Calibri"/>
              </a:defRPr>
            </a:lvl1pPr>
            <a:lvl2pPr marR="0" lvl="1" algn="ctr" rtl="0">
              <a:lnSpc>
                <a:spcPct val="100000"/>
              </a:lnSpc>
              <a:spcBef>
                <a:spcPts val="0"/>
              </a:spcBef>
              <a:spcAft>
                <a:spcPts val="0"/>
              </a:spcAft>
              <a:buClr>
                <a:srgbClr val="000000"/>
              </a:buClr>
              <a:buSzPts val="1400"/>
              <a:buFont typeface="Arial"/>
              <a:buNone/>
              <a:defRPr sz="3600" b="0" i="0" u="none" strike="noStrike" cap="none">
                <a:solidFill>
                  <a:schemeClr val="lt1"/>
                </a:solidFill>
                <a:latin typeface="Calibri"/>
                <a:ea typeface="Calibri"/>
                <a:cs typeface="Calibri"/>
                <a:sym typeface="Calibri"/>
              </a:defRPr>
            </a:lvl2pPr>
            <a:lvl3pPr marR="0" lvl="2" algn="ctr" rtl="0">
              <a:lnSpc>
                <a:spcPct val="100000"/>
              </a:lnSpc>
              <a:spcBef>
                <a:spcPts val="0"/>
              </a:spcBef>
              <a:spcAft>
                <a:spcPts val="0"/>
              </a:spcAft>
              <a:buClr>
                <a:srgbClr val="000000"/>
              </a:buClr>
              <a:buSzPts val="1400"/>
              <a:buFont typeface="Arial"/>
              <a:buNone/>
              <a:defRPr sz="3600" b="0" i="0" u="none" strike="noStrike" cap="none">
                <a:solidFill>
                  <a:schemeClr val="lt1"/>
                </a:solidFill>
                <a:latin typeface="Calibri"/>
                <a:ea typeface="Calibri"/>
                <a:cs typeface="Calibri"/>
                <a:sym typeface="Calibri"/>
              </a:defRPr>
            </a:lvl3pPr>
            <a:lvl4pPr marR="0" lvl="3" algn="ctr" rtl="0">
              <a:lnSpc>
                <a:spcPct val="100000"/>
              </a:lnSpc>
              <a:spcBef>
                <a:spcPts val="0"/>
              </a:spcBef>
              <a:spcAft>
                <a:spcPts val="0"/>
              </a:spcAft>
              <a:buClr>
                <a:srgbClr val="000000"/>
              </a:buClr>
              <a:buSzPts val="1400"/>
              <a:buFont typeface="Arial"/>
              <a:buNone/>
              <a:defRPr sz="3600" b="0" i="0" u="none" strike="noStrike" cap="none">
                <a:solidFill>
                  <a:schemeClr val="lt1"/>
                </a:solidFill>
                <a:latin typeface="Calibri"/>
                <a:ea typeface="Calibri"/>
                <a:cs typeface="Calibri"/>
                <a:sym typeface="Calibri"/>
              </a:defRPr>
            </a:lvl4pPr>
            <a:lvl5pPr marR="0" lvl="4" algn="ctr" rtl="0">
              <a:lnSpc>
                <a:spcPct val="100000"/>
              </a:lnSpc>
              <a:spcBef>
                <a:spcPts val="0"/>
              </a:spcBef>
              <a:spcAft>
                <a:spcPts val="0"/>
              </a:spcAft>
              <a:buClr>
                <a:srgbClr val="000000"/>
              </a:buClr>
              <a:buSzPts val="1400"/>
              <a:buFont typeface="Arial"/>
              <a:buNone/>
              <a:defRPr sz="3600" b="0" i="0" u="none" strike="noStrike" cap="none">
                <a:solidFill>
                  <a:schemeClr val="lt1"/>
                </a:solidFill>
                <a:latin typeface="Calibri"/>
                <a:ea typeface="Calibri"/>
                <a:cs typeface="Calibri"/>
                <a:sym typeface="Calibri"/>
              </a:defRPr>
            </a:lvl5pPr>
            <a:lvl6pPr marR="0" lvl="5" algn="ctr" rtl="0">
              <a:lnSpc>
                <a:spcPct val="100000"/>
              </a:lnSpc>
              <a:spcBef>
                <a:spcPts val="0"/>
              </a:spcBef>
              <a:spcAft>
                <a:spcPts val="0"/>
              </a:spcAft>
              <a:buClr>
                <a:srgbClr val="000000"/>
              </a:buClr>
              <a:buSzPts val="1400"/>
              <a:buFont typeface="Arial"/>
              <a:buNone/>
              <a:defRPr sz="4400" b="0" i="0" u="none" strike="noStrike" cap="none">
                <a:solidFill>
                  <a:schemeClr val="lt1"/>
                </a:solidFill>
                <a:latin typeface="Calibri"/>
                <a:ea typeface="Calibri"/>
                <a:cs typeface="Calibri"/>
                <a:sym typeface="Calibri"/>
              </a:defRPr>
            </a:lvl6pPr>
            <a:lvl7pPr marR="0" lvl="6" algn="ctr" rtl="0">
              <a:lnSpc>
                <a:spcPct val="100000"/>
              </a:lnSpc>
              <a:spcBef>
                <a:spcPts val="0"/>
              </a:spcBef>
              <a:spcAft>
                <a:spcPts val="0"/>
              </a:spcAft>
              <a:buClr>
                <a:srgbClr val="000000"/>
              </a:buClr>
              <a:buSzPts val="1400"/>
              <a:buFont typeface="Arial"/>
              <a:buNone/>
              <a:defRPr sz="4400" b="0" i="0" u="none" strike="noStrike" cap="none">
                <a:solidFill>
                  <a:schemeClr val="lt1"/>
                </a:solidFill>
                <a:latin typeface="Calibri"/>
                <a:ea typeface="Calibri"/>
                <a:cs typeface="Calibri"/>
                <a:sym typeface="Calibri"/>
              </a:defRPr>
            </a:lvl7pPr>
            <a:lvl8pPr marR="0" lvl="7" algn="ctr" rtl="0">
              <a:lnSpc>
                <a:spcPct val="100000"/>
              </a:lnSpc>
              <a:spcBef>
                <a:spcPts val="0"/>
              </a:spcBef>
              <a:spcAft>
                <a:spcPts val="0"/>
              </a:spcAft>
              <a:buClr>
                <a:srgbClr val="000000"/>
              </a:buClr>
              <a:buSzPts val="1400"/>
              <a:buFont typeface="Arial"/>
              <a:buNone/>
              <a:defRPr sz="4400" b="0" i="0" u="none" strike="noStrike" cap="none">
                <a:solidFill>
                  <a:schemeClr val="lt1"/>
                </a:solidFill>
                <a:latin typeface="Calibri"/>
                <a:ea typeface="Calibri"/>
                <a:cs typeface="Calibri"/>
                <a:sym typeface="Calibri"/>
              </a:defRPr>
            </a:lvl8pPr>
            <a:lvl9pPr marR="0" lvl="8" algn="ctr" rtl="0">
              <a:lnSpc>
                <a:spcPct val="100000"/>
              </a:lnSpc>
              <a:spcBef>
                <a:spcPts val="0"/>
              </a:spcBef>
              <a:spcAft>
                <a:spcPts val="0"/>
              </a:spcAft>
              <a:buClr>
                <a:srgbClr val="000000"/>
              </a:buClr>
              <a:buSzPts val="1400"/>
              <a:buFont typeface="Arial"/>
              <a:buNone/>
              <a:defRPr sz="4400" b="0" i="0" u="none" strike="noStrike" cap="none">
                <a:solidFill>
                  <a:schemeClr val="lt1"/>
                </a:solidFill>
                <a:latin typeface="Calibri"/>
                <a:ea typeface="Calibri"/>
                <a:cs typeface="Calibri"/>
                <a:sym typeface="Calibri"/>
              </a:defRPr>
            </a:lvl9pPr>
          </a:lstStyle>
          <a:p>
            <a:pPr>
              <a:buClr>
                <a:schemeClr val="lt1"/>
              </a:buClr>
              <a:buSzPts val="3600"/>
              <a:buFont typeface="Calibri"/>
              <a:buNone/>
            </a:pPr>
            <a:r>
              <a:rPr lang="en-US" sz="2000" dirty="0"/>
              <a:t>Quality Flag  </a:t>
            </a:r>
          </a:p>
        </p:txBody>
      </p:sp>
      <p:sp>
        <p:nvSpPr>
          <p:cNvPr id="10" name="Google Shape;248;p15">
            <a:extLst>
              <a:ext uri="{FF2B5EF4-FFF2-40B4-BE49-F238E27FC236}">
                <a16:creationId xmlns:a16="http://schemas.microsoft.com/office/drawing/2014/main" id="{7DCF40FE-BF73-4A5D-85EB-A2BA45CFCD8C}"/>
              </a:ext>
            </a:extLst>
          </p:cNvPr>
          <p:cNvSpPr txBox="1">
            <a:spLocks/>
          </p:cNvSpPr>
          <p:nvPr/>
        </p:nvSpPr>
        <p:spPr>
          <a:xfrm rot="16200000">
            <a:off x="5927749" y="1544855"/>
            <a:ext cx="1587403" cy="380042"/>
          </a:xfrm>
          <a:prstGeom prst="rect">
            <a:avLst/>
          </a:prstGeom>
          <a:solidFill>
            <a:schemeClr val="bg2"/>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rgbClr val="000000"/>
              </a:buClr>
              <a:buSzPts val="1400"/>
              <a:buFont typeface="Arial"/>
              <a:buNone/>
              <a:defRPr sz="3600" b="0" i="0" u="none" strike="noStrike" cap="none">
                <a:solidFill>
                  <a:schemeClr val="lt1"/>
                </a:solidFill>
                <a:latin typeface="Calibri"/>
                <a:ea typeface="Calibri"/>
                <a:cs typeface="Calibri"/>
                <a:sym typeface="Calibri"/>
              </a:defRPr>
            </a:lvl1pPr>
            <a:lvl2pPr marR="0" lvl="1" algn="ctr" rtl="0">
              <a:lnSpc>
                <a:spcPct val="100000"/>
              </a:lnSpc>
              <a:spcBef>
                <a:spcPts val="0"/>
              </a:spcBef>
              <a:spcAft>
                <a:spcPts val="0"/>
              </a:spcAft>
              <a:buClr>
                <a:srgbClr val="000000"/>
              </a:buClr>
              <a:buSzPts val="1400"/>
              <a:buFont typeface="Arial"/>
              <a:buNone/>
              <a:defRPr sz="3600" b="0" i="0" u="none" strike="noStrike" cap="none">
                <a:solidFill>
                  <a:schemeClr val="lt1"/>
                </a:solidFill>
                <a:latin typeface="Calibri"/>
                <a:ea typeface="Calibri"/>
                <a:cs typeface="Calibri"/>
                <a:sym typeface="Calibri"/>
              </a:defRPr>
            </a:lvl2pPr>
            <a:lvl3pPr marR="0" lvl="2" algn="ctr" rtl="0">
              <a:lnSpc>
                <a:spcPct val="100000"/>
              </a:lnSpc>
              <a:spcBef>
                <a:spcPts val="0"/>
              </a:spcBef>
              <a:spcAft>
                <a:spcPts val="0"/>
              </a:spcAft>
              <a:buClr>
                <a:srgbClr val="000000"/>
              </a:buClr>
              <a:buSzPts val="1400"/>
              <a:buFont typeface="Arial"/>
              <a:buNone/>
              <a:defRPr sz="3600" b="0" i="0" u="none" strike="noStrike" cap="none">
                <a:solidFill>
                  <a:schemeClr val="lt1"/>
                </a:solidFill>
                <a:latin typeface="Calibri"/>
                <a:ea typeface="Calibri"/>
                <a:cs typeface="Calibri"/>
                <a:sym typeface="Calibri"/>
              </a:defRPr>
            </a:lvl3pPr>
            <a:lvl4pPr marR="0" lvl="3" algn="ctr" rtl="0">
              <a:lnSpc>
                <a:spcPct val="100000"/>
              </a:lnSpc>
              <a:spcBef>
                <a:spcPts val="0"/>
              </a:spcBef>
              <a:spcAft>
                <a:spcPts val="0"/>
              </a:spcAft>
              <a:buClr>
                <a:srgbClr val="000000"/>
              </a:buClr>
              <a:buSzPts val="1400"/>
              <a:buFont typeface="Arial"/>
              <a:buNone/>
              <a:defRPr sz="3600" b="0" i="0" u="none" strike="noStrike" cap="none">
                <a:solidFill>
                  <a:schemeClr val="lt1"/>
                </a:solidFill>
                <a:latin typeface="Calibri"/>
                <a:ea typeface="Calibri"/>
                <a:cs typeface="Calibri"/>
                <a:sym typeface="Calibri"/>
              </a:defRPr>
            </a:lvl4pPr>
            <a:lvl5pPr marR="0" lvl="4" algn="ctr" rtl="0">
              <a:lnSpc>
                <a:spcPct val="100000"/>
              </a:lnSpc>
              <a:spcBef>
                <a:spcPts val="0"/>
              </a:spcBef>
              <a:spcAft>
                <a:spcPts val="0"/>
              </a:spcAft>
              <a:buClr>
                <a:srgbClr val="000000"/>
              </a:buClr>
              <a:buSzPts val="1400"/>
              <a:buFont typeface="Arial"/>
              <a:buNone/>
              <a:defRPr sz="3600" b="0" i="0" u="none" strike="noStrike" cap="none">
                <a:solidFill>
                  <a:schemeClr val="lt1"/>
                </a:solidFill>
                <a:latin typeface="Calibri"/>
                <a:ea typeface="Calibri"/>
                <a:cs typeface="Calibri"/>
                <a:sym typeface="Calibri"/>
              </a:defRPr>
            </a:lvl5pPr>
            <a:lvl6pPr marR="0" lvl="5" algn="ctr" rtl="0">
              <a:lnSpc>
                <a:spcPct val="100000"/>
              </a:lnSpc>
              <a:spcBef>
                <a:spcPts val="0"/>
              </a:spcBef>
              <a:spcAft>
                <a:spcPts val="0"/>
              </a:spcAft>
              <a:buClr>
                <a:srgbClr val="000000"/>
              </a:buClr>
              <a:buSzPts val="1400"/>
              <a:buFont typeface="Arial"/>
              <a:buNone/>
              <a:defRPr sz="4400" b="0" i="0" u="none" strike="noStrike" cap="none">
                <a:solidFill>
                  <a:schemeClr val="lt1"/>
                </a:solidFill>
                <a:latin typeface="Calibri"/>
                <a:ea typeface="Calibri"/>
                <a:cs typeface="Calibri"/>
                <a:sym typeface="Calibri"/>
              </a:defRPr>
            </a:lvl6pPr>
            <a:lvl7pPr marR="0" lvl="6" algn="ctr" rtl="0">
              <a:lnSpc>
                <a:spcPct val="100000"/>
              </a:lnSpc>
              <a:spcBef>
                <a:spcPts val="0"/>
              </a:spcBef>
              <a:spcAft>
                <a:spcPts val="0"/>
              </a:spcAft>
              <a:buClr>
                <a:srgbClr val="000000"/>
              </a:buClr>
              <a:buSzPts val="1400"/>
              <a:buFont typeface="Arial"/>
              <a:buNone/>
              <a:defRPr sz="4400" b="0" i="0" u="none" strike="noStrike" cap="none">
                <a:solidFill>
                  <a:schemeClr val="lt1"/>
                </a:solidFill>
                <a:latin typeface="Calibri"/>
                <a:ea typeface="Calibri"/>
                <a:cs typeface="Calibri"/>
                <a:sym typeface="Calibri"/>
              </a:defRPr>
            </a:lvl7pPr>
            <a:lvl8pPr marR="0" lvl="7" algn="ctr" rtl="0">
              <a:lnSpc>
                <a:spcPct val="100000"/>
              </a:lnSpc>
              <a:spcBef>
                <a:spcPts val="0"/>
              </a:spcBef>
              <a:spcAft>
                <a:spcPts val="0"/>
              </a:spcAft>
              <a:buClr>
                <a:srgbClr val="000000"/>
              </a:buClr>
              <a:buSzPts val="1400"/>
              <a:buFont typeface="Arial"/>
              <a:buNone/>
              <a:defRPr sz="4400" b="0" i="0" u="none" strike="noStrike" cap="none">
                <a:solidFill>
                  <a:schemeClr val="lt1"/>
                </a:solidFill>
                <a:latin typeface="Calibri"/>
                <a:ea typeface="Calibri"/>
                <a:cs typeface="Calibri"/>
                <a:sym typeface="Calibri"/>
              </a:defRPr>
            </a:lvl8pPr>
            <a:lvl9pPr marR="0" lvl="8" algn="ctr" rtl="0">
              <a:lnSpc>
                <a:spcPct val="100000"/>
              </a:lnSpc>
              <a:spcBef>
                <a:spcPts val="0"/>
              </a:spcBef>
              <a:spcAft>
                <a:spcPts val="0"/>
              </a:spcAft>
              <a:buClr>
                <a:srgbClr val="000000"/>
              </a:buClr>
              <a:buSzPts val="1400"/>
              <a:buFont typeface="Arial"/>
              <a:buNone/>
              <a:defRPr sz="4400" b="0" i="0" u="none" strike="noStrike" cap="none">
                <a:solidFill>
                  <a:schemeClr val="lt1"/>
                </a:solidFill>
                <a:latin typeface="Calibri"/>
                <a:ea typeface="Calibri"/>
                <a:cs typeface="Calibri"/>
                <a:sym typeface="Calibri"/>
              </a:defRPr>
            </a:lvl9pPr>
          </a:lstStyle>
          <a:p>
            <a:pPr>
              <a:buClr>
                <a:schemeClr val="lt1"/>
              </a:buClr>
              <a:buSzPts val="3600"/>
              <a:buFont typeface="Calibri"/>
              <a:buNone/>
            </a:pPr>
            <a:r>
              <a:rPr lang="en-US" sz="2000" dirty="0"/>
              <a:t>Product Field </a:t>
            </a:r>
          </a:p>
        </p:txBody>
      </p:sp>
      <p:graphicFrame>
        <p:nvGraphicFramePr>
          <p:cNvPr id="11" name="Table 10">
            <a:extLst>
              <a:ext uri="{FF2B5EF4-FFF2-40B4-BE49-F238E27FC236}">
                <a16:creationId xmlns:a16="http://schemas.microsoft.com/office/drawing/2014/main" id="{7B5FE988-CDB7-494A-B188-649AE30BAE6F}"/>
              </a:ext>
            </a:extLst>
          </p:cNvPr>
          <p:cNvGraphicFramePr>
            <a:graphicFrameLocks noGrp="1"/>
          </p:cNvGraphicFramePr>
          <p:nvPr>
            <p:extLst>
              <p:ext uri="{D42A27DB-BD31-4B8C-83A1-F6EECF244321}">
                <p14:modId xmlns:p14="http://schemas.microsoft.com/office/powerpoint/2010/main" val="3322403445"/>
              </p:ext>
            </p:extLst>
          </p:nvPr>
        </p:nvGraphicFramePr>
        <p:xfrm>
          <a:off x="6914513" y="961910"/>
          <a:ext cx="4996330" cy="1524000"/>
        </p:xfrm>
        <a:graphic>
          <a:graphicData uri="http://schemas.openxmlformats.org/drawingml/2006/table">
            <a:tbl>
              <a:tblPr firstRow="1" bandRow="1">
                <a:tableStyleId>{8B7C3EF0-2104-4F27-88D6-5BA882F6E583}</a:tableStyleId>
              </a:tblPr>
              <a:tblGrid>
                <a:gridCol w="2498165">
                  <a:extLst>
                    <a:ext uri="{9D8B030D-6E8A-4147-A177-3AD203B41FA5}">
                      <a16:colId xmlns:a16="http://schemas.microsoft.com/office/drawing/2014/main" val="2850338792"/>
                    </a:ext>
                  </a:extLst>
                </a:gridCol>
                <a:gridCol w="2498165">
                  <a:extLst>
                    <a:ext uri="{9D8B030D-6E8A-4147-A177-3AD203B41FA5}">
                      <a16:colId xmlns:a16="http://schemas.microsoft.com/office/drawing/2014/main" val="3672781240"/>
                    </a:ext>
                  </a:extLst>
                </a:gridCol>
              </a:tblGrid>
              <a:tr h="0">
                <a:tc>
                  <a:txBody>
                    <a:bodyPr/>
                    <a:lstStyle/>
                    <a:p>
                      <a:r>
                        <a:rPr lang="en-US" dirty="0"/>
                        <a:t>Product Value</a:t>
                      </a:r>
                    </a:p>
                  </a:txBody>
                  <a:tcPr/>
                </a:tc>
                <a:tc>
                  <a:txBody>
                    <a:bodyPr/>
                    <a:lstStyle/>
                    <a:p>
                      <a:r>
                        <a:rPr lang="en-US" dirty="0"/>
                        <a:t>Meaning</a:t>
                      </a:r>
                    </a:p>
                  </a:txBody>
                  <a:tcPr/>
                </a:tc>
                <a:extLst>
                  <a:ext uri="{0D108BD9-81ED-4DB2-BD59-A6C34878D82A}">
                    <a16:rowId xmlns:a16="http://schemas.microsoft.com/office/drawing/2014/main" val="383643883"/>
                  </a:ext>
                </a:extLst>
              </a:tr>
              <a:tr h="291629">
                <a:tc>
                  <a:txBody>
                    <a:bodyPr/>
                    <a:lstStyle/>
                    <a:p>
                      <a:r>
                        <a:rPr lang="en-US" dirty="0"/>
                        <a:t>0</a:t>
                      </a:r>
                    </a:p>
                  </a:txBody>
                  <a:tcPr/>
                </a:tc>
                <a:tc>
                  <a:txBody>
                    <a:bodyPr/>
                    <a:lstStyle/>
                    <a:p>
                      <a:r>
                        <a:rPr lang="en-US" dirty="0"/>
                        <a:t>Snow-free land</a:t>
                      </a:r>
                    </a:p>
                  </a:txBody>
                  <a:tcPr/>
                </a:tc>
                <a:extLst>
                  <a:ext uri="{0D108BD9-81ED-4DB2-BD59-A6C34878D82A}">
                    <a16:rowId xmlns:a16="http://schemas.microsoft.com/office/drawing/2014/main" val="2241013038"/>
                  </a:ext>
                </a:extLst>
              </a:tr>
              <a:tr h="291629">
                <a:tc>
                  <a:txBody>
                    <a:bodyPr/>
                    <a:lstStyle/>
                    <a:p>
                      <a:r>
                        <a:rPr lang="en-US" dirty="0"/>
                        <a:t>1-100 or 1</a:t>
                      </a:r>
                    </a:p>
                  </a:txBody>
                  <a:tcPr/>
                </a:tc>
                <a:tc>
                  <a:txBody>
                    <a:bodyPr/>
                    <a:lstStyle/>
                    <a:p>
                      <a:r>
                        <a:rPr lang="en-US" dirty="0"/>
                        <a:t>Snow fraction (%) or Snow Flag</a:t>
                      </a:r>
                    </a:p>
                  </a:txBody>
                  <a:tcPr/>
                </a:tc>
                <a:extLst>
                  <a:ext uri="{0D108BD9-81ED-4DB2-BD59-A6C34878D82A}">
                    <a16:rowId xmlns:a16="http://schemas.microsoft.com/office/drawing/2014/main" val="3666262621"/>
                  </a:ext>
                </a:extLst>
              </a:tr>
              <a:tr h="291629">
                <a:tc>
                  <a:txBody>
                    <a:bodyPr/>
                    <a:lstStyle/>
                    <a:p>
                      <a:r>
                        <a:rPr lang="en-US" dirty="0"/>
                        <a:t>125</a:t>
                      </a:r>
                    </a:p>
                  </a:txBody>
                  <a:tcPr/>
                </a:tc>
                <a:tc>
                  <a:txBody>
                    <a:bodyPr/>
                    <a:lstStyle/>
                    <a:p>
                      <a:r>
                        <a:rPr lang="en-US" dirty="0"/>
                        <a:t>Fill value (No data)</a:t>
                      </a:r>
                    </a:p>
                  </a:txBody>
                  <a:tcPr/>
                </a:tc>
                <a:extLst>
                  <a:ext uri="{0D108BD9-81ED-4DB2-BD59-A6C34878D82A}">
                    <a16:rowId xmlns:a16="http://schemas.microsoft.com/office/drawing/2014/main" val="786703876"/>
                  </a:ext>
                </a:extLst>
              </a:tr>
              <a:tr h="291629">
                <a:tc>
                  <a:txBody>
                    <a:bodyPr/>
                    <a:lstStyle/>
                    <a:p>
                      <a:r>
                        <a:rPr lang="en-US" dirty="0"/>
                        <a:t>128</a:t>
                      </a:r>
                    </a:p>
                  </a:txBody>
                  <a:tcPr/>
                </a:tc>
                <a:tc>
                  <a:txBody>
                    <a:bodyPr/>
                    <a:lstStyle/>
                    <a:p>
                      <a:r>
                        <a:rPr lang="en-US" dirty="0"/>
                        <a:t>No snow retrieval </a:t>
                      </a:r>
                    </a:p>
                  </a:txBody>
                  <a:tcPr/>
                </a:tc>
                <a:extLst>
                  <a:ext uri="{0D108BD9-81ED-4DB2-BD59-A6C34878D82A}">
                    <a16:rowId xmlns:a16="http://schemas.microsoft.com/office/drawing/2014/main" val="2742539608"/>
                  </a:ext>
                </a:extLst>
              </a:tr>
            </a:tbl>
          </a:graphicData>
        </a:graphic>
      </p:graphicFrame>
      <p:sp>
        <p:nvSpPr>
          <p:cNvPr id="13" name="Google Shape;307;p22">
            <a:extLst>
              <a:ext uri="{FF2B5EF4-FFF2-40B4-BE49-F238E27FC236}">
                <a16:creationId xmlns:a16="http://schemas.microsoft.com/office/drawing/2014/main" id="{E6D637BB-17F6-4FDE-A011-3622A4B6C7F8}"/>
              </a:ext>
            </a:extLst>
          </p:cNvPr>
          <p:cNvSpPr txBox="1"/>
          <p:nvPr/>
        </p:nvSpPr>
        <p:spPr>
          <a:xfrm>
            <a:off x="355188" y="2485910"/>
            <a:ext cx="5989014" cy="2303351"/>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1200"/>
              </a:spcBef>
              <a:buNone/>
            </a:pPr>
            <a:r>
              <a:rPr lang="en-US" sz="2000" dirty="0">
                <a:solidFill>
                  <a:schemeClr val="lt1"/>
                </a:solidFill>
                <a:latin typeface="Calibri"/>
                <a:ea typeface="Calibri"/>
                <a:cs typeface="Calibri"/>
                <a:sym typeface="Calibri"/>
              </a:rPr>
              <a:t>Snow product code values and quality flag values have been checked. Two minor inconsistencies have been identified between quality flags in the FSC and in the FSC IP product </a:t>
            </a:r>
          </a:p>
          <a:p>
            <a:pPr lvl="0">
              <a:lnSpc>
                <a:spcPct val="90000"/>
              </a:lnSpc>
              <a:spcBef>
                <a:spcPts val="1200"/>
              </a:spcBef>
            </a:pPr>
            <a:r>
              <a:rPr lang="en-US" sz="2000" dirty="0">
                <a:solidFill>
                  <a:schemeClr val="lt1"/>
                </a:solidFill>
                <a:latin typeface="Calibri"/>
                <a:ea typeface="Calibri"/>
                <a:cs typeface="Calibri"/>
                <a:sym typeface="Calibri"/>
              </a:rPr>
              <a:t>Inconsistency has been reported to the implementation team. The problem has been fixed.  </a:t>
            </a:r>
          </a:p>
          <a:p>
            <a:pPr marL="0" marR="0" lvl="0" indent="0" algn="l" rtl="0">
              <a:lnSpc>
                <a:spcPct val="90000"/>
              </a:lnSpc>
              <a:spcBef>
                <a:spcPts val="1200"/>
              </a:spcBef>
              <a:buNone/>
            </a:pPr>
            <a:r>
              <a:rPr lang="en-US" sz="2000" dirty="0">
                <a:solidFill>
                  <a:schemeClr val="lt1"/>
                </a:solidFill>
                <a:latin typeface="Calibri"/>
                <a:ea typeface="Calibri"/>
                <a:cs typeface="Calibri"/>
                <a:sym typeface="Calibri"/>
              </a:rPr>
              <a:t> </a:t>
            </a:r>
            <a:endParaRPr sz="2400" b="0" i="0" u="none" strike="noStrike" cap="none" dirty="0">
              <a:solidFill>
                <a:schemeClr val="lt1"/>
              </a:solidFill>
              <a:latin typeface="Calibri"/>
              <a:ea typeface="Calibri"/>
              <a:cs typeface="Calibri"/>
              <a:sym typeface="Calibri"/>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356"/>
        <p:cNvGrpSpPr/>
        <p:nvPr/>
      </p:nvGrpSpPr>
      <p:grpSpPr>
        <a:xfrm>
          <a:off x="0" y="0"/>
          <a:ext cx="0" cy="0"/>
          <a:chOff x="0" y="0"/>
          <a:chExt cx="0" cy="0"/>
        </a:xfrm>
      </p:grpSpPr>
      <p:sp>
        <p:nvSpPr>
          <p:cNvPr id="357" name="Google Shape;357;p26"/>
          <p:cNvSpPr txBox="1">
            <a:spLocks noGrp="1"/>
          </p:cNvSpPr>
          <p:nvPr>
            <p:ph type="title"/>
          </p:nvPr>
        </p:nvSpPr>
        <p:spPr>
          <a:xfrm>
            <a:off x="1096185" y="3447146"/>
            <a:ext cx="10363200" cy="3091757"/>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chemeClr val="lt1"/>
              </a:buClr>
              <a:buSzPts val="4000"/>
              <a:buFont typeface="Calibri"/>
              <a:buNone/>
            </a:pPr>
            <a:r>
              <a:rPr lang="en-US" dirty="0">
                <a:latin typeface="Calibri"/>
                <a:ea typeface="Calibri"/>
                <a:cs typeface="Calibri"/>
                <a:sym typeface="Calibri"/>
              </a:rPr>
              <a:t>PRODUCT VALIDATION</a:t>
            </a:r>
            <a:br>
              <a:rPr lang="en-US" dirty="0">
                <a:latin typeface="Calibri"/>
                <a:ea typeface="Calibri"/>
                <a:cs typeface="Calibri"/>
                <a:sym typeface="Calibri"/>
              </a:rPr>
            </a:br>
            <a:br>
              <a:rPr lang="en-US" dirty="0">
                <a:latin typeface="Calibri"/>
                <a:ea typeface="Calibri"/>
                <a:cs typeface="Calibri"/>
                <a:sym typeface="Calibri"/>
              </a:rPr>
            </a:br>
            <a:r>
              <a:rPr lang="en-US" dirty="0">
                <a:latin typeface="Calibri"/>
                <a:ea typeface="Calibri"/>
                <a:cs typeface="Calibri"/>
                <a:sym typeface="Calibri"/>
              </a:rPr>
              <a:t>	- </a:t>
            </a:r>
            <a:r>
              <a:rPr lang="en-US" sz="3600" dirty="0">
                <a:latin typeface="Calibri"/>
                <a:ea typeface="Calibri"/>
                <a:cs typeface="Calibri"/>
                <a:sym typeface="Calibri"/>
              </a:rPr>
              <a:t>Binary Snow Map (FSC IP)</a:t>
            </a:r>
            <a:br>
              <a:rPr lang="en-US" sz="3600" dirty="0">
                <a:latin typeface="Calibri"/>
                <a:ea typeface="Calibri"/>
                <a:cs typeface="Calibri"/>
                <a:sym typeface="Calibri"/>
              </a:rPr>
            </a:br>
            <a:r>
              <a:rPr lang="en-US" sz="3600" dirty="0">
                <a:latin typeface="Calibri"/>
                <a:ea typeface="Calibri"/>
                <a:cs typeface="Calibri"/>
                <a:sym typeface="Calibri"/>
              </a:rPr>
              <a:t>	- Fractional Snow Cover (FSC)</a:t>
            </a:r>
            <a:endParaRPr dirty="0"/>
          </a:p>
        </p:txBody>
      </p:sp>
      <p:sp>
        <p:nvSpPr>
          <p:cNvPr id="358" name="Google Shape;358;p26"/>
          <p:cNvSpPr txBox="1">
            <a:spLocks noGrp="1"/>
          </p:cNvSpPr>
          <p:nvPr>
            <p:ph type="sldNum" idx="12"/>
          </p:nvPr>
        </p:nvSpPr>
        <p:spPr>
          <a:xfrm>
            <a:off x="11004885" y="6356353"/>
            <a:ext cx="909000" cy="365100"/>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Clr>
                <a:srgbClr val="FFFFFF"/>
              </a:buClr>
              <a:buSzPts val="1200"/>
              <a:buFont typeface="Arial"/>
              <a:buNone/>
            </a:pPr>
            <a:fld id="{00000000-1234-1234-1234-123412341234}" type="slidenum">
              <a:rPr lang="en-US">
                <a:latin typeface="Arial"/>
                <a:ea typeface="Arial"/>
                <a:cs typeface="Arial"/>
                <a:sym typeface="Arial"/>
              </a:rPr>
              <a:t>25</a:t>
            </a:fld>
            <a:endParaRPr>
              <a:latin typeface="Arial"/>
              <a:ea typeface="Arial"/>
              <a:cs typeface="Arial"/>
              <a:sym typeface="Arial"/>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363"/>
        <p:cNvGrpSpPr/>
        <p:nvPr/>
      </p:nvGrpSpPr>
      <p:grpSpPr>
        <a:xfrm>
          <a:off x="0" y="0"/>
          <a:ext cx="0" cy="0"/>
          <a:chOff x="0" y="0"/>
          <a:chExt cx="0" cy="0"/>
        </a:xfrm>
      </p:grpSpPr>
      <p:sp>
        <p:nvSpPr>
          <p:cNvPr id="364" name="Google Shape;364;gf5017fcb9b_1_0"/>
          <p:cNvSpPr txBox="1">
            <a:spLocks noGrp="1"/>
          </p:cNvSpPr>
          <p:nvPr>
            <p:ph type="title"/>
          </p:nvPr>
        </p:nvSpPr>
        <p:spPr>
          <a:xfrm>
            <a:off x="1828802" y="128337"/>
            <a:ext cx="8545200" cy="968700"/>
          </a:xfrm>
          <a:prstGeom prst="rect">
            <a:avLst/>
          </a:prstGeom>
        </p:spPr>
        <p:txBody>
          <a:bodyPr spcFirstLastPara="1" wrap="square" lIns="91425" tIns="45700" rIns="91425" bIns="45700" anchor="ctr" anchorCtr="0">
            <a:noAutofit/>
          </a:bodyPr>
          <a:lstStyle/>
          <a:p>
            <a:pPr marL="0" lvl="0" indent="0" algn="ctr" rtl="0">
              <a:spcBef>
                <a:spcPts val="0"/>
              </a:spcBef>
              <a:spcAft>
                <a:spcPts val="0"/>
              </a:spcAft>
              <a:buNone/>
            </a:pPr>
            <a:r>
              <a:rPr lang="en-US" dirty="0"/>
              <a:t>Binary Snow Product: Validation Approach</a:t>
            </a:r>
            <a:endParaRPr dirty="0"/>
          </a:p>
        </p:txBody>
      </p:sp>
      <p:sp>
        <p:nvSpPr>
          <p:cNvPr id="365" name="Google Shape;365;gf5017fcb9b_1_0"/>
          <p:cNvSpPr txBox="1">
            <a:spLocks noGrp="1"/>
          </p:cNvSpPr>
          <p:nvPr>
            <p:ph type="body" idx="1"/>
          </p:nvPr>
        </p:nvSpPr>
        <p:spPr>
          <a:xfrm>
            <a:off x="304800" y="1416276"/>
            <a:ext cx="11582400" cy="1381311"/>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r>
              <a:rPr lang="en-US" sz="2400" dirty="0"/>
              <a:t>   - Direct comparison with in situ snow observations</a:t>
            </a:r>
          </a:p>
          <a:p>
            <a:pPr marL="0" lvl="0" indent="0" algn="l" rtl="0">
              <a:spcBef>
                <a:spcPts val="360"/>
              </a:spcBef>
              <a:spcAft>
                <a:spcPts val="0"/>
              </a:spcAft>
              <a:buNone/>
            </a:pPr>
            <a:r>
              <a:rPr lang="en-US" sz="2400" dirty="0"/>
              <a:t>   - Comparison with IMS (NOAA Interactive) snow product at 4 km resolution</a:t>
            </a:r>
          </a:p>
          <a:p>
            <a:pPr marL="0" lvl="0" indent="0" algn="l" rtl="0">
              <a:spcBef>
                <a:spcPts val="360"/>
              </a:spcBef>
              <a:spcAft>
                <a:spcPts val="0"/>
              </a:spcAft>
              <a:buNone/>
            </a:pPr>
            <a:r>
              <a:rPr lang="en-US" sz="2400" dirty="0"/>
              <a:t>   - Only valid ABI binary snow retrievals were involved (daytime, cloud-clear)</a:t>
            </a:r>
          </a:p>
          <a:p>
            <a:pPr marL="0" lvl="0" indent="0" algn="l" rtl="0">
              <a:spcBef>
                <a:spcPts val="360"/>
              </a:spcBef>
              <a:spcAft>
                <a:spcPts val="0"/>
              </a:spcAft>
              <a:buNone/>
            </a:pPr>
            <a:endParaRPr lang="en-US" sz="2400" dirty="0"/>
          </a:p>
        </p:txBody>
      </p:sp>
      <p:sp>
        <p:nvSpPr>
          <p:cNvPr id="366" name="Google Shape;366;gf5017fcb9b_1_0"/>
          <p:cNvSpPr txBox="1">
            <a:spLocks noGrp="1"/>
          </p:cNvSpPr>
          <p:nvPr>
            <p:ph type="sldNum" idx="12"/>
          </p:nvPr>
        </p:nvSpPr>
        <p:spPr>
          <a:xfrm>
            <a:off x="11004885" y="6356353"/>
            <a:ext cx="909000" cy="3651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Clr>
                <a:srgbClr val="FFFFFF"/>
              </a:buClr>
              <a:buSzPts val="1200"/>
              <a:buFont typeface="Arial"/>
              <a:buNone/>
            </a:pPr>
            <a:fld id="{00000000-1234-1234-1234-123412341234}" type="slidenum">
              <a:rPr lang="en-US"/>
              <a:t>26</a:t>
            </a:fld>
            <a:endParaRPr/>
          </a:p>
        </p:txBody>
      </p:sp>
      <p:sp>
        <p:nvSpPr>
          <p:cNvPr id="5" name="TextBox 4">
            <a:extLst>
              <a:ext uri="{FF2B5EF4-FFF2-40B4-BE49-F238E27FC236}">
                <a16:creationId xmlns:a16="http://schemas.microsoft.com/office/drawing/2014/main" id="{2CE5AF36-0A80-4CD9-B8A6-865CFACA050C}"/>
              </a:ext>
            </a:extLst>
          </p:cNvPr>
          <p:cNvSpPr txBox="1"/>
          <p:nvPr/>
        </p:nvSpPr>
        <p:spPr>
          <a:xfrm>
            <a:off x="1344469" y="5693668"/>
            <a:ext cx="4168673" cy="954107"/>
          </a:xfrm>
          <a:prstGeom prst="rect">
            <a:avLst/>
          </a:prstGeom>
          <a:solidFill>
            <a:schemeClr val="bg1">
              <a:lumMod val="85000"/>
            </a:schemeClr>
          </a:solidFill>
        </p:spPr>
        <p:txBody>
          <a:bodyPr wrap="square" rtlCol="0">
            <a:spAutoFit/>
          </a:bodyPr>
          <a:lstStyle/>
          <a:p>
            <a:r>
              <a:rPr lang="en-US" dirty="0"/>
              <a:t>In the peak of the winter seasons snow depth are available from  over 5,000 stations in North America (WMO, Coop, </a:t>
            </a:r>
            <a:r>
              <a:rPr lang="en-US" dirty="0" err="1"/>
              <a:t>CoCoRAHS</a:t>
            </a:r>
            <a:r>
              <a:rPr lang="en-US" dirty="0"/>
              <a:t>, </a:t>
            </a:r>
            <a:r>
              <a:rPr lang="en-US" dirty="0" err="1"/>
              <a:t>Snotel</a:t>
            </a:r>
            <a:r>
              <a:rPr lang="en-US" dirty="0"/>
              <a:t>).  Most stations are located below 55</a:t>
            </a:r>
            <a:r>
              <a:rPr lang="en-US" baseline="30000" dirty="0"/>
              <a:t>0</a:t>
            </a:r>
            <a:r>
              <a:rPr lang="en-US" dirty="0"/>
              <a:t>N latitude.  </a:t>
            </a:r>
          </a:p>
        </p:txBody>
      </p:sp>
      <p:pic>
        <p:nvPicPr>
          <p:cNvPr id="6" name="Picture 5">
            <a:extLst>
              <a:ext uri="{FF2B5EF4-FFF2-40B4-BE49-F238E27FC236}">
                <a16:creationId xmlns:a16="http://schemas.microsoft.com/office/drawing/2014/main" id="{9614BBE5-EEE8-45D4-B2EC-1A88BD472D39}"/>
              </a:ext>
            </a:extLst>
          </p:cNvPr>
          <p:cNvPicPr>
            <a:picLocks noChangeAspect="1"/>
          </p:cNvPicPr>
          <p:nvPr/>
        </p:nvPicPr>
        <p:blipFill>
          <a:blip r:embed="rId3"/>
          <a:stretch>
            <a:fillRect/>
          </a:stretch>
        </p:blipFill>
        <p:spPr>
          <a:xfrm>
            <a:off x="1344469" y="3018158"/>
            <a:ext cx="4218214" cy="2536828"/>
          </a:xfrm>
          <a:prstGeom prst="rect">
            <a:avLst/>
          </a:prstGeom>
        </p:spPr>
      </p:pic>
      <p:pic>
        <p:nvPicPr>
          <p:cNvPr id="1026" name="Picture 2" descr="Thumbnail image &#10;                 of current North American snow and ice chart">
            <a:extLst>
              <a:ext uri="{FF2B5EF4-FFF2-40B4-BE49-F238E27FC236}">
                <a16:creationId xmlns:a16="http://schemas.microsoft.com/office/drawing/2014/main" id="{1516EDB2-5033-4978-8485-10D0D22D1E5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082411" y="3018158"/>
            <a:ext cx="2585274" cy="2585274"/>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a:extLst>
              <a:ext uri="{FF2B5EF4-FFF2-40B4-BE49-F238E27FC236}">
                <a16:creationId xmlns:a16="http://schemas.microsoft.com/office/drawing/2014/main" id="{3CC4417D-4793-4007-BD4F-9AD227514975}"/>
              </a:ext>
            </a:extLst>
          </p:cNvPr>
          <p:cNvSpPr txBox="1"/>
          <p:nvPr/>
        </p:nvSpPr>
        <p:spPr>
          <a:xfrm>
            <a:off x="7473592" y="5699768"/>
            <a:ext cx="4168673" cy="738664"/>
          </a:xfrm>
          <a:prstGeom prst="rect">
            <a:avLst/>
          </a:prstGeom>
          <a:solidFill>
            <a:schemeClr val="bg1">
              <a:lumMod val="85000"/>
            </a:schemeClr>
          </a:solidFill>
        </p:spPr>
        <p:txBody>
          <a:bodyPr wrap="square" rtlCol="0">
            <a:spAutoFit/>
          </a:bodyPr>
          <a:lstStyle/>
          <a:p>
            <a:r>
              <a:rPr lang="en-US" dirty="0"/>
              <a:t>IMS daily charts are routinely produced at NOAA National Ice Center and are available from NSIDC. Charts cover only the Northern Hemisphere.  </a:t>
            </a:r>
          </a:p>
        </p:txBody>
      </p:sp>
    </p:spTree>
    <p:extLst>
      <p:ext uri="{BB962C8B-B14F-4D97-AF65-F5344CB8AC3E}">
        <p14:creationId xmlns:p14="http://schemas.microsoft.com/office/powerpoint/2010/main" val="65900770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394"/>
        <p:cNvGrpSpPr/>
        <p:nvPr/>
      </p:nvGrpSpPr>
      <p:grpSpPr>
        <a:xfrm>
          <a:off x="0" y="0"/>
          <a:ext cx="0" cy="0"/>
          <a:chOff x="0" y="0"/>
          <a:chExt cx="0" cy="0"/>
        </a:xfrm>
      </p:grpSpPr>
      <p:sp>
        <p:nvSpPr>
          <p:cNvPr id="395" name="Google Shape;395;p31"/>
          <p:cNvSpPr txBox="1">
            <a:spLocks noGrp="1"/>
          </p:cNvSpPr>
          <p:nvPr>
            <p:ph type="title"/>
          </p:nvPr>
        </p:nvSpPr>
        <p:spPr>
          <a:xfrm>
            <a:off x="1969827" y="102535"/>
            <a:ext cx="8139651" cy="958827"/>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dk1"/>
              </a:buClr>
              <a:buSzPts val="4400"/>
              <a:buFont typeface="Calibri"/>
              <a:buNone/>
            </a:pPr>
            <a:r>
              <a:rPr lang="en-US" dirty="0"/>
              <a:t>Binary Snow: G16 ABI vs In Situ</a:t>
            </a:r>
            <a:endParaRPr dirty="0"/>
          </a:p>
        </p:txBody>
      </p:sp>
      <p:sp>
        <p:nvSpPr>
          <p:cNvPr id="3" name="Text Placeholder 2">
            <a:extLst>
              <a:ext uri="{FF2B5EF4-FFF2-40B4-BE49-F238E27FC236}">
                <a16:creationId xmlns:a16="http://schemas.microsoft.com/office/drawing/2014/main" id="{B99D6EF2-A08B-484E-9135-6EBFE63F6913}"/>
              </a:ext>
            </a:extLst>
          </p:cNvPr>
          <p:cNvSpPr>
            <a:spLocks noGrp="1"/>
          </p:cNvSpPr>
          <p:nvPr>
            <p:ph type="body" idx="1"/>
          </p:nvPr>
        </p:nvSpPr>
        <p:spPr>
          <a:xfrm>
            <a:off x="281895" y="1247616"/>
            <a:ext cx="11441531" cy="2181384"/>
          </a:xfrm>
        </p:spPr>
        <p:txBody>
          <a:bodyPr/>
          <a:lstStyle/>
          <a:p>
            <a:pPr marL="341313" indent="-227013">
              <a:buFont typeface="Arial" panose="020B0604020202020204" pitchFamily="34" charset="0"/>
              <a:buChar char="•"/>
            </a:pPr>
            <a:r>
              <a:rPr lang="en-US" sz="2000" dirty="0"/>
              <a:t>About 1000 matched observations daily</a:t>
            </a:r>
          </a:p>
          <a:p>
            <a:pPr marL="341313" indent="-227013">
              <a:buFont typeface="Arial" panose="020B0604020202020204" pitchFamily="34" charset="0"/>
              <a:buChar char="•"/>
            </a:pPr>
            <a:r>
              <a:rPr lang="en-US" sz="2000" dirty="0">
                <a:solidFill>
                  <a:schemeClr val="bg1"/>
                </a:solidFill>
              </a:rPr>
              <a:t>92-93% mean agreement at 1500 to 2100 UTC</a:t>
            </a:r>
          </a:p>
          <a:p>
            <a:pPr marL="341313" indent="-227013">
              <a:buFont typeface="Arial" panose="020B0604020202020204" pitchFamily="34" charset="0"/>
              <a:buChar char="•"/>
            </a:pPr>
            <a:r>
              <a:rPr lang="en-US" sz="2000" dirty="0"/>
              <a:t>Accuracy drops at 2300 UTC due to large,  above 70</a:t>
            </a:r>
            <a:r>
              <a:rPr lang="en-US" sz="2000" baseline="30000" dirty="0"/>
              <a:t>0 </a:t>
            </a:r>
            <a:r>
              <a:rPr lang="en-US" sz="2000" dirty="0"/>
              <a:t>, solar and satellite zenith angles of observations</a:t>
            </a:r>
          </a:p>
          <a:p>
            <a:pPr marL="114300" indent="0">
              <a:buNone/>
            </a:pPr>
            <a:r>
              <a:rPr lang="en-US" sz="2000" dirty="0"/>
              <a:t>           At these angles the product is not supposed to satisfy accuracy requirements</a:t>
            </a:r>
          </a:p>
          <a:p>
            <a:pPr marL="341313" indent="-227013">
              <a:buFont typeface="Arial" panose="020B0604020202020204" pitchFamily="34" charset="0"/>
              <a:buChar char="•"/>
            </a:pPr>
            <a:r>
              <a:rPr lang="en-US" sz="2000" dirty="0"/>
              <a:t>Disagreement may be partially due to errors in station reports (~1-2%) and due to the difference in the time of observation</a:t>
            </a:r>
          </a:p>
        </p:txBody>
      </p:sp>
      <p:pic>
        <p:nvPicPr>
          <p:cNvPr id="4" name="Picture 3">
            <a:extLst>
              <a:ext uri="{FF2B5EF4-FFF2-40B4-BE49-F238E27FC236}">
                <a16:creationId xmlns:a16="http://schemas.microsoft.com/office/drawing/2014/main" id="{D9971786-0069-44E0-8DAE-2F0B4713AD21}"/>
              </a:ext>
            </a:extLst>
          </p:cNvPr>
          <p:cNvPicPr>
            <a:picLocks noChangeAspect="1"/>
          </p:cNvPicPr>
          <p:nvPr/>
        </p:nvPicPr>
        <p:blipFill>
          <a:blip r:embed="rId3"/>
          <a:stretch>
            <a:fillRect/>
          </a:stretch>
        </p:blipFill>
        <p:spPr>
          <a:xfrm>
            <a:off x="2082522" y="3639529"/>
            <a:ext cx="8026956" cy="3144668"/>
          </a:xfrm>
          <a:prstGeom prst="rect">
            <a:avLst/>
          </a:prstGeom>
        </p:spPr>
      </p:pic>
      <p:sp>
        <p:nvSpPr>
          <p:cNvPr id="5" name="TextBox 4">
            <a:extLst>
              <a:ext uri="{FF2B5EF4-FFF2-40B4-BE49-F238E27FC236}">
                <a16:creationId xmlns:a16="http://schemas.microsoft.com/office/drawing/2014/main" id="{2AD67CD6-0FF1-414E-9496-0FD6F5C51355}"/>
              </a:ext>
            </a:extLst>
          </p:cNvPr>
          <p:cNvSpPr txBox="1"/>
          <p:nvPr/>
        </p:nvSpPr>
        <p:spPr>
          <a:xfrm>
            <a:off x="3249387" y="5211863"/>
            <a:ext cx="3331028" cy="584775"/>
          </a:xfrm>
          <a:prstGeom prst="rect">
            <a:avLst/>
          </a:prstGeom>
          <a:noFill/>
        </p:spPr>
        <p:txBody>
          <a:bodyPr wrap="square" rtlCol="0">
            <a:spAutoFit/>
          </a:bodyPr>
          <a:lstStyle/>
          <a:p>
            <a:pPr algn="ctr"/>
            <a:r>
              <a:rPr lang="en-US" sz="1600" dirty="0"/>
              <a:t>Estimated daily rate of agreement of ABI snow vs in situ data</a:t>
            </a:r>
          </a:p>
        </p:txBody>
      </p:sp>
      <p:sp>
        <p:nvSpPr>
          <p:cNvPr id="8" name="Google Shape;198;p13">
            <a:extLst>
              <a:ext uri="{FF2B5EF4-FFF2-40B4-BE49-F238E27FC236}">
                <a16:creationId xmlns:a16="http://schemas.microsoft.com/office/drawing/2014/main" id="{1C425A60-D356-46AC-A920-19968A1BFCF9}"/>
              </a:ext>
            </a:extLst>
          </p:cNvPr>
          <p:cNvSpPr txBox="1">
            <a:spLocks noGrp="1"/>
          </p:cNvSpPr>
          <p:nvPr>
            <p:ph type="sldNum" idx="12"/>
          </p:nvPr>
        </p:nvSpPr>
        <p:spPr>
          <a:xfrm>
            <a:off x="11004885" y="6356353"/>
            <a:ext cx="909055"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Clr>
                <a:schemeClr val="lt1"/>
              </a:buClr>
              <a:buSzPts val="1200"/>
              <a:buFont typeface="Arial"/>
              <a:buNone/>
            </a:pPr>
            <a:fld id="{00000000-1234-1234-1234-123412341234}" type="slidenum">
              <a:rPr lang="en-US"/>
              <a:t>27</a:t>
            </a:fld>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394"/>
        <p:cNvGrpSpPr/>
        <p:nvPr/>
      </p:nvGrpSpPr>
      <p:grpSpPr>
        <a:xfrm>
          <a:off x="0" y="0"/>
          <a:ext cx="0" cy="0"/>
          <a:chOff x="0" y="0"/>
          <a:chExt cx="0" cy="0"/>
        </a:xfrm>
      </p:grpSpPr>
      <p:pic>
        <p:nvPicPr>
          <p:cNvPr id="2" name="Picture 1">
            <a:extLst>
              <a:ext uri="{FF2B5EF4-FFF2-40B4-BE49-F238E27FC236}">
                <a16:creationId xmlns:a16="http://schemas.microsoft.com/office/drawing/2014/main" id="{96505CD9-383F-416E-A0BD-B70936B3014F}"/>
              </a:ext>
            </a:extLst>
          </p:cNvPr>
          <p:cNvPicPr>
            <a:picLocks noChangeAspect="1"/>
          </p:cNvPicPr>
          <p:nvPr/>
        </p:nvPicPr>
        <p:blipFill>
          <a:blip r:embed="rId3"/>
          <a:stretch>
            <a:fillRect/>
          </a:stretch>
        </p:blipFill>
        <p:spPr>
          <a:xfrm>
            <a:off x="1566862" y="3159750"/>
            <a:ext cx="9058275" cy="3514725"/>
          </a:xfrm>
          <a:prstGeom prst="rect">
            <a:avLst/>
          </a:prstGeom>
        </p:spPr>
      </p:pic>
      <p:sp>
        <p:nvSpPr>
          <p:cNvPr id="395" name="Google Shape;395;p31"/>
          <p:cNvSpPr txBox="1">
            <a:spLocks noGrp="1"/>
          </p:cNvSpPr>
          <p:nvPr>
            <p:ph type="title"/>
          </p:nvPr>
        </p:nvSpPr>
        <p:spPr>
          <a:xfrm>
            <a:off x="1807398" y="183525"/>
            <a:ext cx="7841569" cy="907622"/>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dk1"/>
              </a:buClr>
              <a:buSzPts val="4400"/>
              <a:buFont typeface="Calibri"/>
              <a:buNone/>
            </a:pPr>
            <a:r>
              <a:rPr lang="en-US" dirty="0"/>
              <a:t>Binary Snow Map: G16 ABI vs IMS</a:t>
            </a:r>
            <a:endParaRPr dirty="0"/>
          </a:p>
        </p:txBody>
      </p:sp>
      <p:sp>
        <p:nvSpPr>
          <p:cNvPr id="3" name="Text Placeholder 2">
            <a:extLst>
              <a:ext uri="{FF2B5EF4-FFF2-40B4-BE49-F238E27FC236}">
                <a16:creationId xmlns:a16="http://schemas.microsoft.com/office/drawing/2014/main" id="{B99D6EF2-A08B-484E-9135-6EBFE63F6913}"/>
              </a:ext>
            </a:extLst>
          </p:cNvPr>
          <p:cNvSpPr>
            <a:spLocks noGrp="1"/>
          </p:cNvSpPr>
          <p:nvPr>
            <p:ph type="body" idx="1"/>
          </p:nvPr>
        </p:nvSpPr>
        <p:spPr>
          <a:xfrm>
            <a:off x="263318" y="1462598"/>
            <a:ext cx="11805313" cy="1325701"/>
          </a:xfrm>
        </p:spPr>
        <p:txBody>
          <a:bodyPr/>
          <a:lstStyle/>
          <a:p>
            <a:pPr>
              <a:buFont typeface="Arial" panose="020B0604020202020204" pitchFamily="34" charset="0"/>
              <a:buChar char="•"/>
            </a:pPr>
            <a:r>
              <a:rPr lang="en-US" sz="2000" dirty="0"/>
              <a:t>Comparison performed over all North America within GOES-16 domain </a:t>
            </a:r>
          </a:p>
          <a:p>
            <a:pPr>
              <a:buFont typeface="Arial" panose="020B0604020202020204" pitchFamily="34" charset="0"/>
              <a:buChar char="•"/>
            </a:pPr>
            <a:r>
              <a:rPr lang="en-US" sz="2000" dirty="0">
                <a:solidFill>
                  <a:schemeClr val="bg1"/>
                </a:solidFill>
              </a:rPr>
              <a:t>95-96% agreement between the products</a:t>
            </a:r>
          </a:p>
          <a:p>
            <a:pPr>
              <a:buFont typeface="Arial" panose="020B0604020202020204" pitchFamily="34" charset="0"/>
              <a:buChar char="•"/>
            </a:pPr>
            <a:r>
              <a:rPr lang="en-US" sz="2000" dirty="0"/>
              <a:t>Reduced accuracy at l2300 UTC due to large (above 70</a:t>
            </a:r>
            <a:r>
              <a:rPr lang="en-US" sz="2000" baseline="30000" dirty="0"/>
              <a:t>0</a:t>
            </a:r>
            <a:r>
              <a:rPr lang="en-US" sz="2000" dirty="0"/>
              <a:t>) solar and satellite zenith angles of observation</a:t>
            </a:r>
          </a:p>
          <a:p>
            <a:pPr marL="114300" indent="0">
              <a:buNone/>
            </a:pPr>
            <a:endParaRPr lang="en-US" sz="2000" dirty="0"/>
          </a:p>
        </p:txBody>
      </p:sp>
      <p:sp>
        <p:nvSpPr>
          <p:cNvPr id="5" name="TextBox 4">
            <a:extLst>
              <a:ext uri="{FF2B5EF4-FFF2-40B4-BE49-F238E27FC236}">
                <a16:creationId xmlns:a16="http://schemas.microsoft.com/office/drawing/2014/main" id="{2AD67CD6-0FF1-414E-9496-0FD6F5C51355}"/>
              </a:ext>
            </a:extLst>
          </p:cNvPr>
          <p:cNvSpPr txBox="1"/>
          <p:nvPr/>
        </p:nvSpPr>
        <p:spPr>
          <a:xfrm>
            <a:off x="3249387" y="5211863"/>
            <a:ext cx="3331028" cy="830997"/>
          </a:xfrm>
          <a:prstGeom prst="rect">
            <a:avLst/>
          </a:prstGeom>
          <a:noFill/>
        </p:spPr>
        <p:txBody>
          <a:bodyPr wrap="square" rtlCol="0">
            <a:spAutoFit/>
          </a:bodyPr>
          <a:lstStyle/>
          <a:p>
            <a:pPr algn="ctr"/>
            <a:r>
              <a:rPr lang="en-US" sz="1600" dirty="0"/>
              <a:t>Estimated daily rate of agreement of ABI snow vs IMS</a:t>
            </a:r>
          </a:p>
          <a:p>
            <a:pPr algn="ctr"/>
            <a:r>
              <a:rPr lang="en-US" sz="1600" dirty="0"/>
              <a:t>North America </a:t>
            </a:r>
          </a:p>
        </p:txBody>
      </p:sp>
      <p:sp>
        <p:nvSpPr>
          <p:cNvPr id="7" name="Google Shape;198;p13">
            <a:extLst>
              <a:ext uri="{FF2B5EF4-FFF2-40B4-BE49-F238E27FC236}">
                <a16:creationId xmlns:a16="http://schemas.microsoft.com/office/drawing/2014/main" id="{679E1AFE-9F83-4EE1-BD76-C32750BBE55C}"/>
              </a:ext>
            </a:extLst>
          </p:cNvPr>
          <p:cNvSpPr txBox="1">
            <a:spLocks noGrp="1"/>
          </p:cNvSpPr>
          <p:nvPr>
            <p:ph type="sldNum" idx="12"/>
          </p:nvPr>
        </p:nvSpPr>
        <p:spPr>
          <a:xfrm>
            <a:off x="11004885" y="6356353"/>
            <a:ext cx="909055"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Clr>
                <a:schemeClr val="lt1"/>
              </a:buClr>
              <a:buSzPts val="1200"/>
              <a:buFont typeface="Arial"/>
              <a:buNone/>
            </a:pPr>
            <a:fld id="{00000000-1234-1234-1234-123412341234}" type="slidenum">
              <a:rPr lang="en-US"/>
              <a:t>28</a:t>
            </a:fld>
            <a:endParaRPr/>
          </a:p>
        </p:txBody>
      </p:sp>
    </p:spTree>
    <p:extLst>
      <p:ext uri="{BB962C8B-B14F-4D97-AF65-F5344CB8AC3E}">
        <p14:creationId xmlns:p14="http://schemas.microsoft.com/office/powerpoint/2010/main" val="125015094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363"/>
        <p:cNvGrpSpPr/>
        <p:nvPr/>
      </p:nvGrpSpPr>
      <p:grpSpPr>
        <a:xfrm>
          <a:off x="0" y="0"/>
          <a:ext cx="0" cy="0"/>
          <a:chOff x="0" y="0"/>
          <a:chExt cx="0" cy="0"/>
        </a:xfrm>
      </p:grpSpPr>
      <p:sp>
        <p:nvSpPr>
          <p:cNvPr id="364" name="Google Shape;364;gf5017fcb9b_1_0"/>
          <p:cNvSpPr txBox="1">
            <a:spLocks noGrp="1"/>
          </p:cNvSpPr>
          <p:nvPr>
            <p:ph type="title"/>
          </p:nvPr>
        </p:nvSpPr>
        <p:spPr>
          <a:xfrm>
            <a:off x="1793423" y="147414"/>
            <a:ext cx="8545200" cy="968700"/>
          </a:xfrm>
          <a:prstGeom prst="rect">
            <a:avLst/>
          </a:prstGeom>
        </p:spPr>
        <p:txBody>
          <a:bodyPr spcFirstLastPara="1" wrap="square" lIns="91425" tIns="45700" rIns="91425" bIns="45700" anchor="ctr" anchorCtr="0">
            <a:noAutofit/>
          </a:bodyPr>
          <a:lstStyle/>
          <a:p>
            <a:pPr marL="0" lvl="0" indent="0" algn="ctr" rtl="0">
              <a:spcBef>
                <a:spcPts val="0"/>
              </a:spcBef>
              <a:spcAft>
                <a:spcPts val="0"/>
              </a:spcAft>
              <a:buNone/>
            </a:pPr>
            <a:r>
              <a:rPr lang="en-US" dirty="0"/>
              <a:t>Binary Snow: G18 vs IMS and in Situ</a:t>
            </a:r>
            <a:endParaRPr dirty="0"/>
          </a:p>
        </p:txBody>
      </p:sp>
      <p:sp>
        <p:nvSpPr>
          <p:cNvPr id="366" name="Google Shape;366;gf5017fcb9b_1_0"/>
          <p:cNvSpPr txBox="1">
            <a:spLocks noGrp="1"/>
          </p:cNvSpPr>
          <p:nvPr>
            <p:ph type="sldNum" idx="12"/>
          </p:nvPr>
        </p:nvSpPr>
        <p:spPr>
          <a:xfrm>
            <a:off x="11004885" y="6356353"/>
            <a:ext cx="909000" cy="3651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Clr>
                <a:srgbClr val="FFFFFF"/>
              </a:buClr>
              <a:buSzPts val="1200"/>
              <a:buFont typeface="Arial"/>
              <a:buNone/>
            </a:pPr>
            <a:fld id="{00000000-1234-1234-1234-123412341234}" type="slidenum">
              <a:rPr lang="en-US"/>
              <a:t>29</a:t>
            </a:fld>
            <a:endParaRPr/>
          </a:p>
        </p:txBody>
      </p:sp>
      <p:graphicFrame>
        <p:nvGraphicFramePr>
          <p:cNvPr id="9" name="Table 8">
            <a:extLst>
              <a:ext uri="{FF2B5EF4-FFF2-40B4-BE49-F238E27FC236}">
                <a16:creationId xmlns:a16="http://schemas.microsoft.com/office/drawing/2014/main" id="{FFF2E576-4338-499F-B236-67B42C14CFA1}"/>
              </a:ext>
            </a:extLst>
          </p:cNvPr>
          <p:cNvGraphicFramePr>
            <a:graphicFrameLocks noGrp="1"/>
          </p:cNvGraphicFramePr>
          <p:nvPr>
            <p:extLst>
              <p:ext uri="{D42A27DB-BD31-4B8C-83A1-F6EECF244321}">
                <p14:modId xmlns:p14="http://schemas.microsoft.com/office/powerpoint/2010/main" val="4249910801"/>
              </p:ext>
            </p:extLst>
          </p:nvPr>
        </p:nvGraphicFramePr>
        <p:xfrm>
          <a:off x="586034" y="2205818"/>
          <a:ext cx="3697208" cy="4340992"/>
        </p:xfrm>
        <a:graphic>
          <a:graphicData uri="http://schemas.openxmlformats.org/drawingml/2006/table">
            <a:tbl>
              <a:tblPr firstRow="1" bandRow="1">
                <a:tableStyleId>{8B7C3EF0-2104-4F27-88D6-5BA882F6E583}</a:tableStyleId>
              </a:tblPr>
              <a:tblGrid>
                <a:gridCol w="717717">
                  <a:extLst>
                    <a:ext uri="{9D8B030D-6E8A-4147-A177-3AD203B41FA5}">
                      <a16:colId xmlns:a16="http://schemas.microsoft.com/office/drawing/2014/main" val="2850338792"/>
                    </a:ext>
                  </a:extLst>
                </a:gridCol>
                <a:gridCol w="1454277">
                  <a:extLst>
                    <a:ext uri="{9D8B030D-6E8A-4147-A177-3AD203B41FA5}">
                      <a16:colId xmlns:a16="http://schemas.microsoft.com/office/drawing/2014/main" val="3672781240"/>
                    </a:ext>
                  </a:extLst>
                </a:gridCol>
                <a:gridCol w="1525214">
                  <a:extLst>
                    <a:ext uri="{9D8B030D-6E8A-4147-A177-3AD203B41FA5}">
                      <a16:colId xmlns:a16="http://schemas.microsoft.com/office/drawing/2014/main" val="1403599540"/>
                    </a:ext>
                  </a:extLst>
                </a:gridCol>
              </a:tblGrid>
              <a:tr h="630742">
                <a:tc>
                  <a:txBody>
                    <a:bodyPr/>
                    <a:lstStyle/>
                    <a:p>
                      <a:pPr algn="ctr"/>
                      <a:r>
                        <a:rPr lang="en-US" sz="1600" dirty="0"/>
                        <a:t>Time, UTC</a:t>
                      </a:r>
                    </a:p>
                  </a:txBody>
                  <a:tcPr/>
                </a:tc>
                <a:tc>
                  <a:txBody>
                    <a:bodyPr/>
                    <a:lstStyle/>
                    <a:p>
                      <a:pPr algn="ctr"/>
                      <a:r>
                        <a:rPr lang="en-US" sz="1600" dirty="0"/>
                        <a:t>Agreement to IMS, range %</a:t>
                      </a:r>
                    </a:p>
                  </a:txBody>
                  <a:tcPr/>
                </a:tc>
                <a:tc>
                  <a:txBody>
                    <a:bodyPr/>
                    <a:lstStyle/>
                    <a:p>
                      <a:pPr algn="ctr"/>
                      <a:r>
                        <a:rPr lang="en-US" sz="1600" dirty="0"/>
                        <a:t>Agreement to in situ, range %</a:t>
                      </a:r>
                    </a:p>
                  </a:txBody>
                  <a:tcPr/>
                </a:tc>
                <a:extLst>
                  <a:ext uri="{0D108BD9-81ED-4DB2-BD59-A6C34878D82A}">
                    <a16:rowId xmlns:a16="http://schemas.microsoft.com/office/drawing/2014/main" val="383643883"/>
                  </a:ext>
                </a:extLst>
              </a:tr>
              <a:tr h="371025">
                <a:tc>
                  <a:txBody>
                    <a:bodyPr/>
                    <a:lstStyle/>
                    <a:p>
                      <a:pPr algn="ctr"/>
                      <a:r>
                        <a:rPr lang="en-US" sz="1600" dirty="0"/>
                        <a:t>1400</a:t>
                      </a:r>
                    </a:p>
                  </a:txBody>
                  <a:tcPr/>
                </a:tc>
                <a:tc>
                  <a:txBody>
                    <a:bodyPr/>
                    <a:lstStyle/>
                    <a:p>
                      <a:pPr algn="ctr"/>
                      <a:r>
                        <a:rPr lang="en-US" sz="1600" dirty="0"/>
                        <a:t>81 … 94</a:t>
                      </a:r>
                    </a:p>
                  </a:txBody>
                  <a:tcPr/>
                </a:tc>
                <a:tc>
                  <a:txBody>
                    <a:bodyPr/>
                    <a:lstStyle/>
                    <a:p>
                      <a:pPr algn="ctr"/>
                      <a:r>
                        <a:rPr lang="en-US" sz="1600" dirty="0"/>
                        <a:t>78 … 90</a:t>
                      </a:r>
                    </a:p>
                  </a:txBody>
                  <a:tcPr/>
                </a:tc>
                <a:extLst>
                  <a:ext uri="{0D108BD9-81ED-4DB2-BD59-A6C34878D82A}">
                    <a16:rowId xmlns:a16="http://schemas.microsoft.com/office/drawing/2014/main" val="3272660710"/>
                  </a:ext>
                </a:extLst>
              </a:tr>
              <a:tr h="371025">
                <a:tc>
                  <a:txBody>
                    <a:bodyPr/>
                    <a:lstStyle/>
                    <a:p>
                      <a:pPr algn="ctr"/>
                      <a:r>
                        <a:rPr lang="en-US" sz="1600" dirty="0"/>
                        <a:t>1500</a:t>
                      </a:r>
                    </a:p>
                  </a:txBody>
                  <a:tcPr/>
                </a:tc>
                <a:tc>
                  <a:txBody>
                    <a:bodyPr/>
                    <a:lstStyle/>
                    <a:p>
                      <a:pPr algn="ctr"/>
                      <a:r>
                        <a:rPr lang="en-US" sz="1600" dirty="0"/>
                        <a:t>95 … 98</a:t>
                      </a:r>
                    </a:p>
                  </a:txBody>
                  <a:tcPr/>
                </a:tc>
                <a:tc>
                  <a:txBody>
                    <a:bodyPr/>
                    <a:lstStyle/>
                    <a:p>
                      <a:pPr algn="ctr"/>
                      <a:r>
                        <a:rPr lang="en-US" sz="1600" dirty="0"/>
                        <a:t>89 … 94</a:t>
                      </a:r>
                    </a:p>
                  </a:txBody>
                  <a:tcPr/>
                </a:tc>
                <a:extLst>
                  <a:ext uri="{0D108BD9-81ED-4DB2-BD59-A6C34878D82A}">
                    <a16:rowId xmlns:a16="http://schemas.microsoft.com/office/drawing/2014/main" val="2241013038"/>
                  </a:ext>
                </a:extLst>
              </a:tr>
              <a:tr h="371025">
                <a:tc>
                  <a:txBody>
                    <a:bodyPr/>
                    <a:lstStyle/>
                    <a:p>
                      <a:pPr algn="ctr"/>
                      <a:r>
                        <a:rPr lang="en-US" sz="1600" dirty="0"/>
                        <a:t>1600</a:t>
                      </a:r>
                    </a:p>
                  </a:txBody>
                  <a:tcPr/>
                </a:tc>
                <a:tc>
                  <a:txBody>
                    <a:bodyPr/>
                    <a:lstStyle/>
                    <a:p>
                      <a:pPr algn="ctr"/>
                      <a:r>
                        <a:rPr lang="en-US" sz="1600" dirty="0"/>
                        <a:t>95 … 96</a:t>
                      </a:r>
                    </a:p>
                  </a:txBody>
                  <a:tcPr/>
                </a:tc>
                <a:tc>
                  <a:txBody>
                    <a:bodyPr/>
                    <a:lstStyle/>
                    <a:p>
                      <a:pPr algn="ctr"/>
                      <a:r>
                        <a:rPr lang="en-US" sz="1600" dirty="0"/>
                        <a:t>91 … 94</a:t>
                      </a:r>
                    </a:p>
                  </a:txBody>
                  <a:tcPr/>
                </a:tc>
                <a:extLst>
                  <a:ext uri="{0D108BD9-81ED-4DB2-BD59-A6C34878D82A}">
                    <a16:rowId xmlns:a16="http://schemas.microsoft.com/office/drawing/2014/main" val="3666262621"/>
                  </a:ext>
                </a:extLst>
              </a:tr>
              <a:tr h="371025">
                <a:tc>
                  <a:txBody>
                    <a:bodyPr/>
                    <a:lstStyle/>
                    <a:p>
                      <a:pPr algn="ctr"/>
                      <a:r>
                        <a:rPr lang="en-US" sz="1600" dirty="0"/>
                        <a:t>1700</a:t>
                      </a:r>
                    </a:p>
                  </a:txBody>
                  <a:tcPr/>
                </a:tc>
                <a:tc>
                  <a:txBody>
                    <a:bodyPr/>
                    <a:lstStyle/>
                    <a:p>
                      <a:pPr algn="ctr"/>
                      <a:r>
                        <a:rPr lang="en-US" sz="1600" dirty="0"/>
                        <a:t>94 … 95</a:t>
                      </a:r>
                    </a:p>
                  </a:txBody>
                  <a:tcPr/>
                </a:tc>
                <a:tc>
                  <a:txBody>
                    <a:bodyPr/>
                    <a:lstStyle/>
                    <a:p>
                      <a:pPr algn="ctr"/>
                      <a:r>
                        <a:rPr lang="en-US" sz="1600" dirty="0"/>
                        <a:t>91 … 96</a:t>
                      </a:r>
                    </a:p>
                  </a:txBody>
                  <a:tcPr/>
                </a:tc>
                <a:extLst>
                  <a:ext uri="{0D108BD9-81ED-4DB2-BD59-A6C34878D82A}">
                    <a16:rowId xmlns:a16="http://schemas.microsoft.com/office/drawing/2014/main" val="786703876"/>
                  </a:ext>
                </a:extLst>
              </a:tr>
              <a:tr h="371025">
                <a:tc>
                  <a:txBody>
                    <a:bodyPr/>
                    <a:lstStyle/>
                    <a:p>
                      <a:pPr algn="ctr"/>
                      <a:r>
                        <a:rPr lang="en-US" sz="1600" dirty="0"/>
                        <a:t>1800</a:t>
                      </a:r>
                    </a:p>
                  </a:txBody>
                  <a:tcPr/>
                </a:tc>
                <a:tc>
                  <a:txBody>
                    <a:bodyPr/>
                    <a:lstStyle/>
                    <a:p>
                      <a:pPr algn="ctr"/>
                      <a:r>
                        <a:rPr lang="en-US" sz="1600" dirty="0"/>
                        <a:t>94 … 96</a:t>
                      </a:r>
                    </a:p>
                  </a:txBody>
                  <a:tcPr/>
                </a:tc>
                <a:tc>
                  <a:txBody>
                    <a:bodyPr/>
                    <a:lstStyle/>
                    <a:p>
                      <a:pPr algn="ctr"/>
                      <a:r>
                        <a:rPr lang="en-US" sz="1600" dirty="0"/>
                        <a:t>92 … 93</a:t>
                      </a:r>
                    </a:p>
                  </a:txBody>
                  <a:tcPr/>
                </a:tc>
                <a:extLst>
                  <a:ext uri="{0D108BD9-81ED-4DB2-BD59-A6C34878D82A}">
                    <a16:rowId xmlns:a16="http://schemas.microsoft.com/office/drawing/2014/main" val="2742539608"/>
                  </a:ext>
                </a:extLst>
              </a:tr>
              <a:tr h="371025">
                <a:tc>
                  <a:txBody>
                    <a:bodyPr/>
                    <a:lstStyle/>
                    <a:p>
                      <a:pPr algn="ctr"/>
                      <a:r>
                        <a:rPr lang="en-US" sz="1600" dirty="0"/>
                        <a:t>1900</a:t>
                      </a:r>
                    </a:p>
                  </a:txBody>
                  <a:tcPr/>
                </a:tc>
                <a:tc>
                  <a:txBody>
                    <a:bodyPr/>
                    <a:lstStyle/>
                    <a:p>
                      <a:pPr algn="ctr"/>
                      <a:r>
                        <a:rPr lang="en-US" sz="1600" dirty="0"/>
                        <a:t>93 … 96</a:t>
                      </a:r>
                    </a:p>
                  </a:txBody>
                  <a:tcPr/>
                </a:tc>
                <a:tc>
                  <a:txBody>
                    <a:bodyPr/>
                    <a:lstStyle/>
                    <a:p>
                      <a:pPr algn="ctr"/>
                      <a:r>
                        <a:rPr lang="en-US" sz="1600" dirty="0"/>
                        <a:t>92 … 93</a:t>
                      </a:r>
                    </a:p>
                  </a:txBody>
                  <a:tcPr/>
                </a:tc>
                <a:extLst>
                  <a:ext uri="{0D108BD9-81ED-4DB2-BD59-A6C34878D82A}">
                    <a16:rowId xmlns:a16="http://schemas.microsoft.com/office/drawing/2014/main" val="1575687950"/>
                  </a:ext>
                </a:extLst>
              </a:tr>
              <a:tr h="371025">
                <a:tc>
                  <a:txBody>
                    <a:bodyPr/>
                    <a:lstStyle/>
                    <a:p>
                      <a:pPr algn="ctr"/>
                      <a:r>
                        <a:rPr lang="en-US" sz="1600" dirty="0"/>
                        <a:t>2000</a:t>
                      </a:r>
                    </a:p>
                  </a:txBody>
                  <a:tcPr/>
                </a:tc>
                <a:tc>
                  <a:txBody>
                    <a:bodyPr/>
                    <a:lstStyle/>
                    <a:p>
                      <a:pPr algn="ctr"/>
                      <a:r>
                        <a:rPr lang="en-US" sz="1600" dirty="0"/>
                        <a:t>92 … 96</a:t>
                      </a:r>
                    </a:p>
                  </a:txBody>
                  <a:tcPr/>
                </a:tc>
                <a:tc>
                  <a:txBody>
                    <a:bodyPr/>
                    <a:lstStyle/>
                    <a:p>
                      <a:pPr algn="ctr"/>
                      <a:r>
                        <a:rPr lang="en-US" sz="1600" dirty="0"/>
                        <a:t>91 … 93</a:t>
                      </a:r>
                    </a:p>
                  </a:txBody>
                  <a:tcPr/>
                </a:tc>
                <a:extLst>
                  <a:ext uri="{0D108BD9-81ED-4DB2-BD59-A6C34878D82A}">
                    <a16:rowId xmlns:a16="http://schemas.microsoft.com/office/drawing/2014/main" val="2222696196"/>
                  </a:ext>
                </a:extLst>
              </a:tr>
              <a:tr h="371025">
                <a:tc>
                  <a:txBody>
                    <a:bodyPr/>
                    <a:lstStyle/>
                    <a:p>
                      <a:pPr algn="ctr"/>
                      <a:r>
                        <a:rPr lang="en-US" sz="1600" dirty="0"/>
                        <a:t>2100</a:t>
                      </a:r>
                    </a:p>
                  </a:txBody>
                  <a:tcPr/>
                </a:tc>
                <a:tc>
                  <a:txBody>
                    <a:bodyPr/>
                    <a:lstStyle/>
                    <a:p>
                      <a:pPr algn="ctr"/>
                      <a:r>
                        <a:rPr lang="en-US" sz="1600" dirty="0"/>
                        <a:t>89 … 96</a:t>
                      </a:r>
                    </a:p>
                  </a:txBody>
                  <a:tcPr/>
                </a:tc>
                <a:tc>
                  <a:txBody>
                    <a:bodyPr/>
                    <a:lstStyle/>
                    <a:p>
                      <a:pPr algn="ctr"/>
                      <a:r>
                        <a:rPr lang="en-US" sz="1600" dirty="0"/>
                        <a:t>87 … 92</a:t>
                      </a:r>
                    </a:p>
                  </a:txBody>
                  <a:tcPr/>
                </a:tc>
                <a:extLst>
                  <a:ext uri="{0D108BD9-81ED-4DB2-BD59-A6C34878D82A}">
                    <a16:rowId xmlns:a16="http://schemas.microsoft.com/office/drawing/2014/main" val="4225609820"/>
                  </a:ext>
                </a:extLst>
              </a:tr>
              <a:tr h="371025">
                <a:tc>
                  <a:txBody>
                    <a:bodyPr/>
                    <a:lstStyle/>
                    <a:p>
                      <a:pPr algn="ctr"/>
                      <a:r>
                        <a:rPr lang="en-US" sz="1600" dirty="0"/>
                        <a:t>2200</a:t>
                      </a:r>
                    </a:p>
                  </a:txBody>
                  <a:tcPr/>
                </a:tc>
                <a:tc>
                  <a:txBody>
                    <a:bodyPr/>
                    <a:lstStyle/>
                    <a:p>
                      <a:pPr algn="ctr"/>
                      <a:r>
                        <a:rPr lang="en-US" sz="1600" dirty="0"/>
                        <a:t>89 … 94</a:t>
                      </a:r>
                    </a:p>
                  </a:txBody>
                  <a:tcPr/>
                </a:tc>
                <a:tc>
                  <a:txBody>
                    <a:bodyPr/>
                    <a:lstStyle/>
                    <a:p>
                      <a:pPr algn="ctr"/>
                      <a:r>
                        <a:rPr lang="en-US" sz="1600" dirty="0"/>
                        <a:t>84 … 89</a:t>
                      </a:r>
                    </a:p>
                  </a:txBody>
                  <a:tcPr/>
                </a:tc>
                <a:extLst>
                  <a:ext uri="{0D108BD9-81ED-4DB2-BD59-A6C34878D82A}">
                    <a16:rowId xmlns:a16="http://schemas.microsoft.com/office/drawing/2014/main" val="3396430225"/>
                  </a:ext>
                </a:extLst>
              </a:tr>
              <a:tr h="371025">
                <a:tc>
                  <a:txBody>
                    <a:bodyPr/>
                    <a:lstStyle/>
                    <a:p>
                      <a:pPr algn="ctr"/>
                      <a:r>
                        <a:rPr lang="en-US" sz="1600" dirty="0"/>
                        <a:t>2300</a:t>
                      </a:r>
                    </a:p>
                  </a:txBody>
                  <a:tcPr/>
                </a:tc>
                <a:tc>
                  <a:txBody>
                    <a:bodyPr/>
                    <a:lstStyle/>
                    <a:p>
                      <a:pPr algn="ctr"/>
                      <a:r>
                        <a:rPr lang="en-US" sz="1600" dirty="0"/>
                        <a:t>93 … 96</a:t>
                      </a:r>
                    </a:p>
                  </a:txBody>
                  <a:tcPr/>
                </a:tc>
                <a:tc>
                  <a:txBody>
                    <a:bodyPr/>
                    <a:lstStyle/>
                    <a:p>
                      <a:pPr algn="ctr"/>
                      <a:r>
                        <a:rPr lang="en-US" sz="1600" dirty="0"/>
                        <a:t>78 … 84</a:t>
                      </a:r>
                    </a:p>
                  </a:txBody>
                  <a:tcPr/>
                </a:tc>
                <a:extLst>
                  <a:ext uri="{0D108BD9-81ED-4DB2-BD59-A6C34878D82A}">
                    <a16:rowId xmlns:a16="http://schemas.microsoft.com/office/drawing/2014/main" val="2611060801"/>
                  </a:ext>
                </a:extLst>
              </a:tr>
            </a:tbl>
          </a:graphicData>
        </a:graphic>
      </p:graphicFrame>
      <p:sp>
        <p:nvSpPr>
          <p:cNvPr id="10" name="Text Placeholder 2">
            <a:extLst>
              <a:ext uri="{FF2B5EF4-FFF2-40B4-BE49-F238E27FC236}">
                <a16:creationId xmlns:a16="http://schemas.microsoft.com/office/drawing/2014/main" id="{63C245DC-5532-4116-B2C1-6916EB7BF72A}"/>
              </a:ext>
            </a:extLst>
          </p:cNvPr>
          <p:cNvSpPr>
            <a:spLocks noGrp="1"/>
          </p:cNvSpPr>
          <p:nvPr>
            <p:ph type="body" idx="1"/>
          </p:nvPr>
        </p:nvSpPr>
        <p:spPr>
          <a:xfrm>
            <a:off x="4539916" y="2205818"/>
            <a:ext cx="7373970" cy="4266310"/>
          </a:xfrm>
        </p:spPr>
        <p:txBody>
          <a:bodyPr/>
          <a:lstStyle/>
          <a:p>
            <a:pPr marL="114300" indent="0">
              <a:buNone/>
            </a:pPr>
            <a:r>
              <a:rPr lang="en-US" sz="2000" dirty="0"/>
              <a:t>Validation performed for three days 11/29/2022 to 12/1/2022</a:t>
            </a:r>
          </a:p>
          <a:p>
            <a:pPr marL="114300" indent="0">
              <a:buNone/>
            </a:pPr>
            <a:endParaRPr lang="en-US" sz="2000" dirty="0"/>
          </a:p>
          <a:p>
            <a:pPr marL="114300" indent="0">
              <a:buNone/>
            </a:pPr>
            <a:r>
              <a:rPr lang="en-US" sz="2000" dirty="0"/>
              <a:t>Product performance was similar to GOES-16</a:t>
            </a:r>
          </a:p>
          <a:p>
            <a:pPr marL="114300" indent="0">
              <a:buNone/>
            </a:pPr>
            <a:endParaRPr lang="en-US" sz="2000" dirty="0"/>
          </a:p>
          <a:p>
            <a:pPr marL="114300" indent="0">
              <a:buNone/>
            </a:pPr>
            <a:r>
              <a:rPr lang="en-US" sz="2000" dirty="0"/>
              <a:t>Better ABI agreement to IMS data than in situ</a:t>
            </a:r>
          </a:p>
          <a:p>
            <a:pPr marL="114300" indent="0">
              <a:buNone/>
            </a:pPr>
            <a:endParaRPr lang="en-US" sz="2000" dirty="0"/>
          </a:p>
          <a:p>
            <a:pPr marL="114300" indent="0">
              <a:buNone/>
            </a:pPr>
            <a:r>
              <a:rPr lang="en-US" sz="2000" dirty="0">
                <a:solidFill>
                  <a:schemeClr val="bg1"/>
                </a:solidFill>
              </a:rPr>
              <a:t>91-96% snow mapping accuracy  (1600 to 2000 UTC)</a:t>
            </a:r>
          </a:p>
          <a:p>
            <a:pPr marL="114300" indent="0">
              <a:buNone/>
            </a:pPr>
            <a:endParaRPr lang="en-US" sz="2000" dirty="0">
              <a:solidFill>
                <a:schemeClr val="bg1"/>
              </a:solidFill>
            </a:endParaRPr>
          </a:p>
          <a:p>
            <a:pPr marL="114300" indent="0">
              <a:buNone/>
            </a:pPr>
            <a:r>
              <a:rPr lang="en-US" sz="2000" dirty="0">
                <a:solidFill>
                  <a:schemeClr val="bg1"/>
                </a:solidFill>
              </a:rPr>
              <a:t> Over 90% accuracy from 1500 to 2100 UTC</a:t>
            </a:r>
          </a:p>
          <a:p>
            <a:pPr marL="114300" indent="0">
              <a:buNone/>
            </a:pPr>
            <a:endParaRPr lang="en-US" sz="2000" dirty="0"/>
          </a:p>
          <a:p>
            <a:pPr marL="114300" indent="0">
              <a:buNone/>
            </a:pPr>
            <a:r>
              <a:rPr lang="en-US" sz="2000" dirty="0"/>
              <a:t>Accuracy decreases at earlier and later times due to prevailing observations at high solar zenith angle</a:t>
            </a:r>
          </a:p>
          <a:p>
            <a:pPr marL="114300" indent="0">
              <a:buNone/>
            </a:pPr>
            <a:endParaRPr lang="en-US" sz="2000" dirty="0"/>
          </a:p>
        </p:txBody>
      </p:sp>
      <p:sp>
        <p:nvSpPr>
          <p:cNvPr id="11" name="Text Placeholder 2">
            <a:extLst>
              <a:ext uri="{FF2B5EF4-FFF2-40B4-BE49-F238E27FC236}">
                <a16:creationId xmlns:a16="http://schemas.microsoft.com/office/drawing/2014/main" id="{F27AF44A-F15C-43B4-BDA1-D2FCDB018682}"/>
              </a:ext>
            </a:extLst>
          </p:cNvPr>
          <p:cNvSpPr txBox="1">
            <a:spLocks/>
          </p:cNvSpPr>
          <p:nvPr/>
        </p:nvSpPr>
        <p:spPr>
          <a:xfrm>
            <a:off x="271536" y="1392862"/>
            <a:ext cx="4628009" cy="699983"/>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L="457200" marR="0" lvl="0" indent="-342900" algn="l" rtl="0">
              <a:lnSpc>
                <a:spcPct val="100000"/>
              </a:lnSpc>
              <a:spcBef>
                <a:spcPts val="360"/>
              </a:spcBef>
              <a:spcAft>
                <a:spcPts val="0"/>
              </a:spcAft>
              <a:buClr>
                <a:schemeClr val="lt1"/>
              </a:buClr>
              <a:buSzPts val="1800"/>
              <a:buFont typeface="Noto Sans Symbols"/>
              <a:buChar char="❖"/>
              <a:defRPr sz="3200" b="0" i="0" u="none" strike="noStrike" cap="none">
                <a:solidFill>
                  <a:schemeClr val="lt1"/>
                </a:solidFill>
                <a:latin typeface="Calibri"/>
                <a:ea typeface="Calibri"/>
                <a:cs typeface="Calibri"/>
                <a:sym typeface="Calibri"/>
              </a:defRPr>
            </a:lvl1pPr>
            <a:lvl2pPr marL="914400" marR="0" lvl="1" indent="-342900" algn="l" rtl="0">
              <a:lnSpc>
                <a:spcPct val="100000"/>
              </a:lnSpc>
              <a:spcBef>
                <a:spcPts val="360"/>
              </a:spcBef>
              <a:spcAft>
                <a:spcPts val="0"/>
              </a:spcAft>
              <a:buClr>
                <a:schemeClr val="lt1"/>
              </a:buClr>
              <a:buSzPts val="1800"/>
              <a:buFont typeface="Arial"/>
              <a:buChar char="–"/>
              <a:defRPr sz="2800" b="0" i="0" u="none" strike="noStrike" cap="none">
                <a:solidFill>
                  <a:schemeClr val="lt1"/>
                </a:solidFill>
                <a:latin typeface="Calibri"/>
                <a:ea typeface="Calibri"/>
                <a:cs typeface="Calibri"/>
                <a:sym typeface="Calibri"/>
              </a:defRPr>
            </a:lvl2pPr>
            <a:lvl3pPr marL="1371600" marR="0" lvl="2" indent="-342900" algn="l" rtl="0">
              <a:lnSpc>
                <a:spcPct val="100000"/>
              </a:lnSpc>
              <a:spcBef>
                <a:spcPts val="360"/>
              </a:spcBef>
              <a:spcAft>
                <a:spcPts val="0"/>
              </a:spcAft>
              <a:buClr>
                <a:schemeClr val="lt1"/>
              </a:buClr>
              <a:buSzPts val="1800"/>
              <a:buFont typeface="Arial"/>
              <a:buChar char="•"/>
              <a:defRPr sz="2400" b="0" i="0" u="none" strike="noStrike" cap="none">
                <a:solidFill>
                  <a:schemeClr val="lt1"/>
                </a:solidFill>
                <a:latin typeface="Calibri"/>
                <a:ea typeface="Calibri"/>
                <a:cs typeface="Calibri"/>
                <a:sym typeface="Calibri"/>
              </a:defRPr>
            </a:lvl3pPr>
            <a:lvl4pPr marL="1828800" marR="0" lvl="3" indent="-342900" algn="l" rtl="0">
              <a:lnSpc>
                <a:spcPct val="100000"/>
              </a:lnSpc>
              <a:spcBef>
                <a:spcPts val="360"/>
              </a:spcBef>
              <a:spcAft>
                <a:spcPts val="0"/>
              </a:spcAft>
              <a:buClr>
                <a:schemeClr val="lt1"/>
              </a:buClr>
              <a:buSzPts val="1800"/>
              <a:buFont typeface="Courier New"/>
              <a:buChar char="o"/>
              <a:defRPr sz="2000" b="0" i="0" u="none" strike="noStrike" cap="none">
                <a:solidFill>
                  <a:schemeClr val="lt1"/>
                </a:solidFill>
                <a:latin typeface="Calibri"/>
                <a:ea typeface="Calibri"/>
                <a:cs typeface="Calibri"/>
                <a:sym typeface="Calibri"/>
              </a:defRPr>
            </a:lvl4pPr>
            <a:lvl5pPr marL="2286000" marR="0" lvl="4" indent="-342900" algn="l" rtl="0">
              <a:lnSpc>
                <a:spcPct val="100000"/>
              </a:lnSpc>
              <a:spcBef>
                <a:spcPts val="360"/>
              </a:spcBef>
              <a:spcAft>
                <a:spcPts val="0"/>
              </a:spcAft>
              <a:buClr>
                <a:schemeClr val="lt1"/>
              </a:buClr>
              <a:buSzPts val="1800"/>
              <a:buFont typeface="Arial"/>
              <a:buChar char="»"/>
              <a:defRPr sz="2000" b="0" i="0" u="none" strike="noStrike" cap="none">
                <a:solidFill>
                  <a:schemeClr val="lt1"/>
                </a:solidFill>
                <a:latin typeface="Calibri"/>
                <a:ea typeface="Calibri"/>
                <a:cs typeface="Calibri"/>
                <a:sym typeface="Calibri"/>
              </a:defRPr>
            </a:lvl5pPr>
            <a:lvl6pPr marL="2743200" marR="0" lvl="5" indent="-342900" algn="l" rtl="0">
              <a:lnSpc>
                <a:spcPct val="100000"/>
              </a:lnSpc>
              <a:spcBef>
                <a:spcPts val="360"/>
              </a:spcBef>
              <a:spcAft>
                <a:spcPts val="0"/>
              </a:spcAft>
              <a:buClr>
                <a:schemeClr val="dk1"/>
              </a:buClr>
              <a:buSzPts val="1800"/>
              <a:buFont typeface="Arial"/>
              <a:buChar char="•"/>
              <a:defRPr sz="2000" b="0" i="0" u="none" strike="noStrike" cap="none">
                <a:solidFill>
                  <a:schemeClr val="dk1"/>
                </a:solidFill>
                <a:latin typeface="Calibri"/>
                <a:ea typeface="Calibri"/>
                <a:cs typeface="Calibri"/>
                <a:sym typeface="Calibri"/>
              </a:defRPr>
            </a:lvl6pPr>
            <a:lvl7pPr marL="3200400" marR="0" lvl="6" indent="-342900" algn="l" rtl="0">
              <a:lnSpc>
                <a:spcPct val="100000"/>
              </a:lnSpc>
              <a:spcBef>
                <a:spcPts val="360"/>
              </a:spcBef>
              <a:spcAft>
                <a:spcPts val="0"/>
              </a:spcAft>
              <a:buClr>
                <a:schemeClr val="dk1"/>
              </a:buClr>
              <a:buSzPts val="1800"/>
              <a:buFont typeface="Arial"/>
              <a:buChar char="•"/>
              <a:defRPr sz="2000" b="0" i="0" u="none" strike="noStrike" cap="none">
                <a:solidFill>
                  <a:schemeClr val="dk1"/>
                </a:solidFill>
                <a:latin typeface="Calibri"/>
                <a:ea typeface="Calibri"/>
                <a:cs typeface="Calibri"/>
                <a:sym typeface="Calibri"/>
              </a:defRPr>
            </a:lvl7pPr>
            <a:lvl8pPr marL="3657600" marR="0" lvl="7" indent="-342900" algn="l" rtl="0">
              <a:lnSpc>
                <a:spcPct val="100000"/>
              </a:lnSpc>
              <a:spcBef>
                <a:spcPts val="360"/>
              </a:spcBef>
              <a:spcAft>
                <a:spcPts val="0"/>
              </a:spcAft>
              <a:buClr>
                <a:schemeClr val="dk1"/>
              </a:buClr>
              <a:buSzPts val="1800"/>
              <a:buFont typeface="Arial"/>
              <a:buChar char="•"/>
              <a:defRPr sz="2000" b="0" i="0" u="none" strike="noStrike" cap="none">
                <a:solidFill>
                  <a:schemeClr val="dk1"/>
                </a:solidFill>
                <a:latin typeface="Calibri"/>
                <a:ea typeface="Calibri"/>
                <a:cs typeface="Calibri"/>
                <a:sym typeface="Calibri"/>
              </a:defRPr>
            </a:lvl8pPr>
            <a:lvl9pPr marL="4114800" marR="0" lvl="8" indent="-342900" algn="l" rtl="0">
              <a:lnSpc>
                <a:spcPct val="100000"/>
              </a:lnSpc>
              <a:spcBef>
                <a:spcPts val="360"/>
              </a:spcBef>
              <a:spcAft>
                <a:spcPts val="0"/>
              </a:spcAft>
              <a:buClr>
                <a:schemeClr val="dk1"/>
              </a:buClr>
              <a:buSzPts val="1800"/>
              <a:buFont typeface="Arial"/>
              <a:buChar char="•"/>
              <a:defRPr sz="2000" b="0" i="0" u="none" strike="noStrike" cap="none">
                <a:solidFill>
                  <a:schemeClr val="dk1"/>
                </a:solidFill>
                <a:latin typeface="Calibri"/>
                <a:ea typeface="Calibri"/>
                <a:cs typeface="Calibri"/>
                <a:sym typeface="Calibri"/>
              </a:defRPr>
            </a:lvl9pPr>
          </a:lstStyle>
          <a:p>
            <a:pPr marL="114300" indent="0" algn="ctr">
              <a:buFont typeface="Noto Sans Symbols"/>
              <a:buNone/>
            </a:pPr>
            <a:r>
              <a:rPr lang="en-US" sz="1800" dirty="0"/>
              <a:t>ABI G18 binary snow  map agreement to IMS and in situ data,  11/29/2022 – 12/1/2022 </a:t>
            </a:r>
          </a:p>
          <a:p>
            <a:pPr marL="114300" indent="0" algn="ctr">
              <a:buFont typeface="Noto Sans Symbols"/>
              <a:buNone/>
            </a:pPr>
            <a:r>
              <a:rPr lang="en-US" sz="1800" dirty="0"/>
              <a:t>    </a:t>
            </a:r>
          </a:p>
        </p:txBody>
      </p:sp>
    </p:spTree>
    <p:extLst>
      <p:ext uri="{BB962C8B-B14F-4D97-AF65-F5344CB8AC3E}">
        <p14:creationId xmlns:p14="http://schemas.microsoft.com/office/powerpoint/2010/main" val="130098974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sp>
        <p:nvSpPr>
          <p:cNvPr id="84" name="Google Shape;84;p3"/>
          <p:cNvSpPr txBox="1">
            <a:spLocks noGrp="1"/>
          </p:cNvSpPr>
          <p:nvPr>
            <p:ph type="title"/>
          </p:nvPr>
        </p:nvSpPr>
        <p:spPr>
          <a:xfrm>
            <a:off x="963084" y="4406903"/>
            <a:ext cx="10363200" cy="1362075"/>
          </a:xfrm>
          <a:prstGeom prst="rect">
            <a:avLst/>
          </a:prstGeom>
          <a:noFill/>
          <a:ln>
            <a:noFill/>
          </a:ln>
        </p:spPr>
        <p:txBody>
          <a:bodyPr spcFirstLastPara="1" wrap="square" lIns="91425" tIns="45700" rIns="91425" bIns="45700" anchor="t" anchorCtr="0">
            <a:noAutofit/>
          </a:bodyPr>
          <a:lstStyle/>
          <a:p>
            <a:pPr marL="461963" lvl="0" indent="-461963" algn="l" rtl="0">
              <a:spcBef>
                <a:spcPts val="0"/>
              </a:spcBef>
              <a:spcAft>
                <a:spcPts val="0"/>
              </a:spcAft>
              <a:buNone/>
            </a:pPr>
            <a:r>
              <a:rPr lang="en-US"/>
              <a:t>PRODUCT OVERVIEW</a:t>
            </a:r>
            <a:endParaRPr/>
          </a:p>
        </p:txBody>
      </p:sp>
      <p:sp>
        <p:nvSpPr>
          <p:cNvPr id="85" name="Google Shape;85;p3"/>
          <p:cNvSpPr txBox="1">
            <a:spLocks noGrp="1"/>
          </p:cNvSpPr>
          <p:nvPr>
            <p:ph type="sldNum" idx="12"/>
          </p:nvPr>
        </p:nvSpPr>
        <p:spPr>
          <a:xfrm>
            <a:off x="11004885" y="6356353"/>
            <a:ext cx="909055"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Clr>
                <a:srgbClr val="FFFFFF"/>
              </a:buClr>
              <a:buSzPts val="1200"/>
              <a:buFont typeface="Arial"/>
              <a:buNone/>
            </a:pPr>
            <a:fld id="{00000000-1234-1234-1234-123412341234}" type="slidenum">
              <a:rPr lang="en-US">
                <a:solidFill>
                  <a:srgbClr val="FFFFFF"/>
                </a:solidFill>
              </a:rPr>
              <a:t>3</a:t>
            </a:fld>
            <a:endParaRPr>
              <a:solidFill>
                <a:srgbClr val="FFFFFF"/>
              </a:solidFill>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363"/>
        <p:cNvGrpSpPr/>
        <p:nvPr/>
      </p:nvGrpSpPr>
      <p:grpSpPr>
        <a:xfrm>
          <a:off x="0" y="0"/>
          <a:ext cx="0" cy="0"/>
          <a:chOff x="0" y="0"/>
          <a:chExt cx="0" cy="0"/>
        </a:xfrm>
      </p:grpSpPr>
      <p:sp>
        <p:nvSpPr>
          <p:cNvPr id="364" name="Google Shape;364;gf5017fcb9b_1_0"/>
          <p:cNvSpPr txBox="1">
            <a:spLocks noGrp="1"/>
          </p:cNvSpPr>
          <p:nvPr>
            <p:ph type="title"/>
          </p:nvPr>
        </p:nvSpPr>
        <p:spPr>
          <a:xfrm>
            <a:off x="1711535" y="229302"/>
            <a:ext cx="8545200" cy="968700"/>
          </a:xfrm>
          <a:prstGeom prst="rect">
            <a:avLst/>
          </a:prstGeom>
        </p:spPr>
        <p:txBody>
          <a:bodyPr spcFirstLastPara="1" wrap="square" lIns="91425" tIns="45700" rIns="91425" bIns="45700" anchor="ctr" anchorCtr="0">
            <a:noAutofit/>
          </a:bodyPr>
          <a:lstStyle/>
          <a:p>
            <a:pPr marL="0" lvl="0" indent="0" algn="ctr" rtl="0">
              <a:spcBef>
                <a:spcPts val="0"/>
              </a:spcBef>
              <a:spcAft>
                <a:spcPts val="0"/>
              </a:spcAft>
              <a:buNone/>
            </a:pPr>
            <a:r>
              <a:rPr lang="en-US" dirty="0"/>
              <a:t>Binary Snow: Validation Statistics</a:t>
            </a:r>
            <a:endParaRPr dirty="0"/>
          </a:p>
        </p:txBody>
      </p:sp>
      <p:sp>
        <p:nvSpPr>
          <p:cNvPr id="365" name="Google Shape;365;gf5017fcb9b_1_0"/>
          <p:cNvSpPr txBox="1">
            <a:spLocks noGrp="1"/>
          </p:cNvSpPr>
          <p:nvPr>
            <p:ph type="body" idx="1"/>
          </p:nvPr>
        </p:nvSpPr>
        <p:spPr>
          <a:xfrm>
            <a:off x="1038812" y="2272844"/>
            <a:ext cx="10317708" cy="713472"/>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r>
              <a:rPr lang="en-US" sz="2000" dirty="0"/>
              <a:t>No specific requirements for ABI Binary Snow accuracy. We use VIIRS requirement instead</a:t>
            </a:r>
          </a:p>
          <a:p>
            <a:pPr marL="0" lvl="0" indent="0" algn="l" rtl="0">
              <a:spcBef>
                <a:spcPts val="360"/>
              </a:spcBef>
              <a:spcAft>
                <a:spcPts val="0"/>
              </a:spcAft>
              <a:buNone/>
            </a:pPr>
            <a:r>
              <a:rPr lang="en-US" sz="2000" dirty="0"/>
              <a:t>ABI Enterprise Binary Snow products from both G16 and G18 satisfy VIIRS accuracy requirements </a:t>
            </a:r>
          </a:p>
          <a:p>
            <a:pPr marL="0" lvl="0" indent="0" algn="l" rtl="0">
              <a:spcBef>
                <a:spcPts val="360"/>
              </a:spcBef>
              <a:spcAft>
                <a:spcPts val="0"/>
              </a:spcAft>
              <a:buNone/>
            </a:pPr>
            <a:endParaRPr lang="en-US" sz="2000" dirty="0"/>
          </a:p>
          <a:p>
            <a:pPr marL="0" lvl="0" indent="0" algn="l" rtl="0">
              <a:spcBef>
                <a:spcPts val="360"/>
              </a:spcBef>
              <a:spcAft>
                <a:spcPts val="0"/>
              </a:spcAft>
              <a:buNone/>
            </a:pPr>
            <a:endParaRPr sz="2000" dirty="0"/>
          </a:p>
        </p:txBody>
      </p:sp>
      <p:sp>
        <p:nvSpPr>
          <p:cNvPr id="366" name="Google Shape;366;gf5017fcb9b_1_0"/>
          <p:cNvSpPr txBox="1">
            <a:spLocks noGrp="1"/>
          </p:cNvSpPr>
          <p:nvPr>
            <p:ph type="sldNum" idx="12"/>
          </p:nvPr>
        </p:nvSpPr>
        <p:spPr>
          <a:xfrm>
            <a:off x="11004885" y="6356353"/>
            <a:ext cx="909000" cy="3651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Clr>
                <a:srgbClr val="FFFFFF"/>
              </a:buClr>
              <a:buSzPts val="1200"/>
              <a:buFont typeface="Arial"/>
              <a:buNone/>
            </a:pPr>
            <a:fld id="{00000000-1234-1234-1234-123412341234}" type="slidenum">
              <a:rPr lang="en-US"/>
              <a:t>30</a:t>
            </a:fld>
            <a:endParaRPr/>
          </a:p>
        </p:txBody>
      </p:sp>
      <p:graphicFrame>
        <p:nvGraphicFramePr>
          <p:cNvPr id="5" name="Google Shape;574;p62">
            <a:extLst>
              <a:ext uri="{FF2B5EF4-FFF2-40B4-BE49-F238E27FC236}">
                <a16:creationId xmlns:a16="http://schemas.microsoft.com/office/drawing/2014/main" id="{25AD9759-B5B5-4227-8958-8FE4087A83E4}"/>
              </a:ext>
            </a:extLst>
          </p:cNvPr>
          <p:cNvGraphicFramePr/>
          <p:nvPr>
            <p:extLst>
              <p:ext uri="{D42A27DB-BD31-4B8C-83A1-F6EECF244321}">
                <p14:modId xmlns:p14="http://schemas.microsoft.com/office/powerpoint/2010/main" val="2936524244"/>
              </p:ext>
            </p:extLst>
          </p:nvPr>
        </p:nvGraphicFramePr>
        <p:xfrm>
          <a:off x="595628" y="3351416"/>
          <a:ext cx="11195430" cy="1651119"/>
        </p:xfrm>
        <a:graphic>
          <a:graphicData uri="http://schemas.openxmlformats.org/drawingml/2006/table">
            <a:tbl>
              <a:tblPr>
                <a:noFill/>
                <a:tableStyleId>{A6D7C3FB-8C7A-46C9-B01F-9652222AD3E6}</a:tableStyleId>
              </a:tblPr>
              <a:tblGrid>
                <a:gridCol w="3344142">
                  <a:extLst>
                    <a:ext uri="{9D8B030D-6E8A-4147-A177-3AD203B41FA5}">
                      <a16:colId xmlns:a16="http://schemas.microsoft.com/office/drawing/2014/main" val="20000"/>
                    </a:ext>
                  </a:extLst>
                </a:gridCol>
                <a:gridCol w="1531622">
                  <a:extLst>
                    <a:ext uri="{9D8B030D-6E8A-4147-A177-3AD203B41FA5}">
                      <a16:colId xmlns:a16="http://schemas.microsoft.com/office/drawing/2014/main" val="20001"/>
                    </a:ext>
                  </a:extLst>
                </a:gridCol>
                <a:gridCol w="2718284">
                  <a:extLst>
                    <a:ext uri="{9D8B030D-6E8A-4147-A177-3AD203B41FA5}">
                      <a16:colId xmlns:a16="http://schemas.microsoft.com/office/drawing/2014/main" val="20002"/>
                    </a:ext>
                  </a:extLst>
                </a:gridCol>
                <a:gridCol w="2331930">
                  <a:extLst>
                    <a:ext uri="{9D8B030D-6E8A-4147-A177-3AD203B41FA5}">
                      <a16:colId xmlns:a16="http://schemas.microsoft.com/office/drawing/2014/main" val="20003"/>
                    </a:ext>
                  </a:extLst>
                </a:gridCol>
                <a:gridCol w="1269452">
                  <a:extLst>
                    <a:ext uri="{9D8B030D-6E8A-4147-A177-3AD203B41FA5}">
                      <a16:colId xmlns:a16="http://schemas.microsoft.com/office/drawing/2014/main" val="20004"/>
                    </a:ext>
                  </a:extLst>
                </a:gridCol>
              </a:tblGrid>
              <a:tr h="642479">
                <a:tc>
                  <a:txBody>
                    <a:bodyPr/>
                    <a:lstStyle/>
                    <a:p>
                      <a:pPr marL="0" lvl="0" indent="0" algn="ctr" rtl="0">
                        <a:lnSpc>
                          <a:spcPct val="115000"/>
                        </a:lnSpc>
                        <a:spcBef>
                          <a:spcPts val="0"/>
                        </a:spcBef>
                        <a:spcAft>
                          <a:spcPts val="0"/>
                        </a:spcAft>
                        <a:buNone/>
                      </a:pPr>
                      <a:r>
                        <a:rPr lang="en-US" sz="2000" b="1" dirty="0">
                          <a:solidFill>
                            <a:srgbClr val="FFFFFF"/>
                          </a:solidFill>
                          <a:latin typeface="Calibri"/>
                          <a:ea typeface="Calibri"/>
                          <a:cs typeface="Calibri"/>
                          <a:sym typeface="Calibri"/>
                        </a:rPr>
                        <a:t>Product Requirement</a:t>
                      </a:r>
                      <a:endParaRPr sz="2000" b="1" dirty="0">
                        <a:solidFill>
                          <a:srgbClr val="FFFFFF"/>
                        </a:solidFill>
                        <a:latin typeface="Calibri"/>
                        <a:ea typeface="Calibri"/>
                        <a:cs typeface="Calibri"/>
                        <a:sym typeface="Calibri"/>
                      </a:endParaRPr>
                    </a:p>
                  </a:txBody>
                  <a:tcPr marL="91450" marR="91450" marT="45725" marB="45725" anchor="ctr">
                    <a:lnL w="12650" cap="flat" cmpd="sng">
                      <a:solidFill>
                        <a:srgbClr val="FFFFFF"/>
                      </a:solidFill>
                      <a:prstDash val="solid"/>
                      <a:round/>
                      <a:headEnd type="none" w="sm" len="sm"/>
                      <a:tailEnd type="none" w="sm" len="sm"/>
                    </a:lnL>
                    <a:lnR w="12650" cap="flat" cmpd="sng">
                      <a:solidFill>
                        <a:srgbClr val="FFFFFF"/>
                      </a:solidFill>
                      <a:prstDash val="solid"/>
                      <a:round/>
                      <a:headEnd type="none" w="sm" len="sm"/>
                      <a:tailEnd type="none" w="sm" len="sm"/>
                    </a:lnR>
                    <a:lnT w="12650" cap="flat" cmpd="sng">
                      <a:solidFill>
                        <a:srgbClr val="FFFFFF"/>
                      </a:solidFill>
                      <a:prstDash val="solid"/>
                      <a:round/>
                      <a:headEnd type="none" w="sm" len="sm"/>
                      <a:tailEnd type="none" w="sm" len="sm"/>
                    </a:lnT>
                    <a:lnB w="38100" cap="flat" cmpd="sng">
                      <a:solidFill>
                        <a:srgbClr val="FFFFFF"/>
                      </a:solidFill>
                      <a:prstDash val="solid"/>
                      <a:round/>
                      <a:headEnd type="none" w="sm" len="sm"/>
                      <a:tailEnd type="none" w="sm" len="sm"/>
                    </a:lnB>
                    <a:solidFill>
                      <a:srgbClr val="5B9BD5"/>
                    </a:solidFill>
                  </a:tcPr>
                </a:tc>
                <a:tc>
                  <a:txBody>
                    <a:bodyPr/>
                    <a:lstStyle/>
                    <a:p>
                      <a:pPr marL="0" lvl="0" indent="0" algn="ctr" rtl="0">
                        <a:lnSpc>
                          <a:spcPct val="115000"/>
                        </a:lnSpc>
                        <a:spcBef>
                          <a:spcPts val="0"/>
                        </a:spcBef>
                        <a:spcAft>
                          <a:spcPts val="0"/>
                        </a:spcAft>
                        <a:buNone/>
                      </a:pPr>
                      <a:r>
                        <a:rPr lang="en-US" sz="2000" b="1" dirty="0">
                          <a:solidFill>
                            <a:srgbClr val="FFFFFF"/>
                          </a:solidFill>
                          <a:latin typeface="Calibri"/>
                          <a:ea typeface="Calibri"/>
                          <a:cs typeface="Calibri"/>
                          <a:sym typeface="Calibri"/>
                        </a:rPr>
                        <a:t>Satellite</a:t>
                      </a:r>
                      <a:endParaRPr sz="2000" b="1" dirty="0">
                        <a:solidFill>
                          <a:srgbClr val="FFFFFF"/>
                        </a:solidFill>
                        <a:latin typeface="Calibri"/>
                        <a:ea typeface="Calibri"/>
                        <a:cs typeface="Calibri"/>
                        <a:sym typeface="Calibri"/>
                      </a:endParaRPr>
                    </a:p>
                  </a:txBody>
                  <a:tcPr marL="91450" marR="91450" marT="45725" marB="45725" anchor="ctr">
                    <a:lnL w="12650" cap="flat" cmpd="sng">
                      <a:solidFill>
                        <a:srgbClr val="FFFFFF"/>
                      </a:solidFill>
                      <a:prstDash val="solid"/>
                      <a:round/>
                      <a:headEnd type="none" w="sm" len="sm"/>
                      <a:tailEnd type="none" w="sm" len="sm"/>
                    </a:lnL>
                    <a:lnR w="12650" cap="flat" cmpd="sng">
                      <a:solidFill>
                        <a:srgbClr val="FFFFFF"/>
                      </a:solidFill>
                      <a:prstDash val="solid"/>
                      <a:round/>
                      <a:headEnd type="none" w="sm" len="sm"/>
                      <a:tailEnd type="none" w="sm" len="sm"/>
                    </a:lnR>
                    <a:lnT w="12650" cap="flat" cmpd="sng">
                      <a:solidFill>
                        <a:srgbClr val="FFFFFF"/>
                      </a:solidFill>
                      <a:prstDash val="solid"/>
                      <a:round/>
                      <a:headEnd type="none" w="sm" len="sm"/>
                      <a:tailEnd type="none" w="sm" len="sm"/>
                    </a:lnT>
                    <a:lnB w="38100" cap="flat" cmpd="sng">
                      <a:solidFill>
                        <a:srgbClr val="FFFFFF"/>
                      </a:solidFill>
                      <a:prstDash val="solid"/>
                      <a:round/>
                      <a:headEnd type="none" w="sm" len="sm"/>
                      <a:tailEnd type="none" w="sm" len="sm"/>
                    </a:lnB>
                    <a:solidFill>
                      <a:srgbClr val="5B9BD5"/>
                    </a:solidFill>
                  </a:tcPr>
                </a:tc>
                <a:tc>
                  <a:txBody>
                    <a:bodyPr/>
                    <a:lstStyle/>
                    <a:p>
                      <a:pPr marL="0" lvl="0" indent="0" algn="ctr" rtl="0">
                        <a:lnSpc>
                          <a:spcPct val="115000"/>
                        </a:lnSpc>
                        <a:spcBef>
                          <a:spcPts val="0"/>
                        </a:spcBef>
                        <a:spcAft>
                          <a:spcPts val="0"/>
                        </a:spcAft>
                        <a:buNone/>
                      </a:pPr>
                      <a:r>
                        <a:rPr lang="en-US" sz="2000" b="1" dirty="0">
                          <a:solidFill>
                            <a:srgbClr val="FFFFFF"/>
                          </a:solidFill>
                          <a:latin typeface="Calibri"/>
                          <a:ea typeface="Calibri"/>
                          <a:cs typeface="Calibri"/>
                          <a:sym typeface="Calibri"/>
                        </a:rPr>
                        <a:t>Requirement (VIIRS)</a:t>
                      </a:r>
                      <a:endParaRPr sz="2000" b="1" dirty="0">
                        <a:solidFill>
                          <a:srgbClr val="FFFFFF"/>
                        </a:solidFill>
                        <a:latin typeface="Calibri"/>
                        <a:ea typeface="Calibri"/>
                        <a:cs typeface="Calibri"/>
                        <a:sym typeface="Calibri"/>
                      </a:endParaRPr>
                    </a:p>
                  </a:txBody>
                  <a:tcPr marL="91450" marR="91450" marT="45725" marB="45725" anchor="ctr">
                    <a:lnL w="12650" cap="flat" cmpd="sng">
                      <a:solidFill>
                        <a:srgbClr val="FFFFFF"/>
                      </a:solidFill>
                      <a:prstDash val="solid"/>
                      <a:round/>
                      <a:headEnd type="none" w="sm" len="sm"/>
                      <a:tailEnd type="none" w="sm" len="sm"/>
                    </a:lnL>
                    <a:lnR w="12650" cap="flat" cmpd="sng">
                      <a:solidFill>
                        <a:srgbClr val="FFFFFF"/>
                      </a:solidFill>
                      <a:prstDash val="solid"/>
                      <a:round/>
                      <a:headEnd type="none" w="sm" len="sm"/>
                      <a:tailEnd type="none" w="sm" len="sm"/>
                    </a:lnR>
                    <a:lnT w="12650" cap="flat" cmpd="sng">
                      <a:solidFill>
                        <a:srgbClr val="FFFFFF"/>
                      </a:solidFill>
                      <a:prstDash val="solid"/>
                      <a:round/>
                      <a:headEnd type="none" w="sm" len="sm"/>
                      <a:tailEnd type="none" w="sm" len="sm"/>
                    </a:lnT>
                    <a:lnB w="38100" cap="flat" cmpd="sng">
                      <a:solidFill>
                        <a:srgbClr val="FFFFFF"/>
                      </a:solidFill>
                      <a:prstDash val="solid"/>
                      <a:round/>
                      <a:headEnd type="none" w="sm" len="sm"/>
                      <a:tailEnd type="none" w="sm" len="sm"/>
                    </a:lnB>
                    <a:solidFill>
                      <a:srgbClr val="5B9BD5"/>
                    </a:solidFill>
                  </a:tcPr>
                </a:tc>
                <a:tc>
                  <a:txBody>
                    <a:bodyPr/>
                    <a:lstStyle/>
                    <a:p>
                      <a:pPr marL="0" lvl="0" indent="0" algn="ctr" rtl="0">
                        <a:lnSpc>
                          <a:spcPct val="115000"/>
                        </a:lnSpc>
                        <a:spcBef>
                          <a:spcPts val="0"/>
                        </a:spcBef>
                        <a:spcAft>
                          <a:spcPts val="0"/>
                        </a:spcAft>
                        <a:buNone/>
                      </a:pPr>
                      <a:r>
                        <a:rPr lang="en-US" sz="2000" b="1" dirty="0">
                          <a:solidFill>
                            <a:srgbClr val="FFFFFF"/>
                          </a:solidFill>
                          <a:latin typeface="Calibri"/>
                          <a:ea typeface="Calibri"/>
                          <a:cs typeface="Calibri"/>
                          <a:sym typeface="Calibri"/>
                        </a:rPr>
                        <a:t>Test Value (range)</a:t>
                      </a:r>
                      <a:endParaRPr sz="2000" b="1" dirty="0">
                        <a:solidFill>
                          <a:srgbClr val="FFFFFF"/>
                        </a:solidFill>
                        <a:latin typeface="Calibri"/>
                        <a:ea typeface="Calibri"/>
                        <a:cs typeface="Calibri"/>
                        <a:sym typeface="Calibri"/>
                      </a:endParaRPr>
                    </a:p>
                  </a:txBody>
                  <a:tcPr marL="91450" marR="91450" marT="45725" marB="45725" anchor="ctr">
                    <a:lnL w="12650" cap="flat" cmpd="sng">
                      <a:solidFill>
                        <a:srgbClr val="FFFFFF"/>
                      </a:solidFill>
                      <a:prstDash val="solid"/>
                      <a:round/>
                      <a:headEnd type="none" w="sm" len="sm"/>
                      <a:tailEnd type="none" w="sm" len="sm"/>
                    </a:lnL>
                    <a:lnR w="12650" cap="flat" cmpd="sng">
                      <a:solidFill>
                        <a:srgbClr val="FFFFFF"/>
                      </a:solidFill>
                      <a:prstDash val="solid"/>
                      <a:round/>
                      <a:headEnd type="none" w="sm" len="sm"/>
                      <a:tailEnd type="none" w="sm" len="sm"/>
                    </a:lnR>
                    <a:lnT w="12650" cap="flat" cmpd="sng">
                      <a:solidFill>
                        <a:srgbClr val="FFFFFF"/>
                      </a:solidFill>
                      <a:prstDash val="solid"/>
                      <a:round/>
                      <a:headEnd type="none" w="sm" len="sm"/>
                      <a:tailEnd type="none" w="sm" len="sm"/>
                    </a:lnT>
                    <a:lnB w="38100" cap="flat" cmpd="sng">
                      <a:solidFill>
                        <a:srgbClr val="FFFFFF"/>
                      </a:solidFill>
                      <a:prstDash val="solid"/>
                      <a:round/>
                      <a:headEnd type="none" w="sm" len="sm"/>
                      <a:tailEnd type="none" w="sm" len="sm"/>
                    </a:lnB>
                    <a:solidFill>
                      <a:srgbClr val="5B9BD5"/>
                    </a:solidFill>
                  </a:tcPr>
                </a:tc>
                <a:tc>
                  <a:txBody>
                    <a:bodyPr/>
                    <a:lstStyle/>
                    <a:p>
                      <a:pPr marL="0" lvl="0" indent="0" algn="ctr" rtl="0">
                        <a:lnSpc>
                          <a:spcPct val="115000"/>
                        </a:lnSpc>
                        <a:spcBef>
                          <a:spcPts val="0"/>
                        </a:spcBef>
                        <a:spcAft>
                          <a:spcPts val="0"/>
                        </a:spcAft>
                        <a:buNone/>
                      </a:pPr>
                      <a:r>
                        <a:rPr lang="en-US" sz="2000" b="1" dirty="0">
                          <a:solidFill>
                            <a:srgbClr val="FFFFFF"/>
                          </a:solidFill>
                          <a:latin typeface="Calibri"/>
                          <a:ea typeface="Calibri"/>
                          <a:cs typeface="Calibri"/>
                          <a:sym typeface="Calibri"/>
                        </a:rPr>
                        <a:t>Pass/Fail</a:t>
                      </a:r>
                      <a:endParaRPr sz="2000" b="1" dirty="0">
                        <a:solidFill>
                          <a:srgbClr val="FFFFFF"/>
                        </a:solidFill>
                        <a:latin typeface="Calibri"/>
                        <a:ea typeface="Calibri"/>
                        <a:cs typeface="Calibri"/>
                        <a:sym typeface="Calibri"/>
                      </a:endParaRPr>
                    </a:p>
                  </a:txBody>
                  <a:tcPr marL="91450" marR="91450" marT="45725" marB="45725" anchor="ctr">
                    <a:lnL w="12650" cap="flat" cmpd="sng">
                      <a:solidFill>
                        <a:srgbClr val="FFFFFF"/>
                      </a:solidFill>
                      <a:prstDash val="solid"/>
                      <a:round/>
                      <a:headEnd type="none" w="sm" len="sm"/>
                      <a:tailEnd type="none" w="sm" len="sm"/>
                    </a:lnL>
                    <a:lnR w="12650" cap="flat" cmpd="sng">
                      <a:solidFill>
                        <a:srgbClr val="FFFFFF"/>
                      </a:solidFill>
                      <a:prstDash val="solid"/>
                      <a:round/>
                      <a:headEnd type="none" w="sm" len="sm"/>
                      <a:tailEnd type="none" w="sm" len="sm"/>
                    </a:lnR>
                    <a:lnT w="12650" cap="flat" cmpd="sng">
                      <a:solidFill>
                        <a:srgbClr val="FFFFFF"/>
                      </a:solidFill>
                      <a:prstDash val="solid"/>
                      <a:round/>
                      <a:headEnd type="none" w="sm" len="sm"/>
                      <a:tailEnd type="none" w="sm" len="sm"/>
                    </a:lnT>
                    <a:lnB w="38100" cap="flat" cmpd="sng">
                      <a:solidFill>
                        <a:srgbClr val="FFFFFF"/>
                      </a:solidFill>
                      <a:prstDash val="solid"/>
                      <a:round/>
                      <a:headEnd type="none" w="sm" len="sm"/>
                      <a:tailEnd type="none" w="sm" len="sm"/>
                    </a:lnB>
                    <a:solidFill>
                      <a:srgbClr val="5B9BD5"/>
                    </a:solidFill>
                  </a:tcPr>
                </a:tc>
                <a:extLst>
                  <a:ext uri="{0D108BD9-81ED-4DB2-BD59-A6C34878D82A}">
                    <a16:rowId xmlns:a16="http://schemas.microsoft.com/office/drawing/2014/main" val="10000"/>
                  </a:ext>
                </a:extLst>
              </a:tr>
              <a:tr h="554772">
                <a:tc rowSpan="2">
                  <a:txBody>
                    <a:bodyPr/>
                    <a:lstStyle/>
                    <a:p>
                      <a:pPr marL="0" lvl="0" indent="0" algn="l" rtl="0">
                        <a:lnSpc>
                          <a:spcPct val="115000"/>
                        </a:lnSpc>
                        <a:spcBef>
                          <a:spcPts val="0"/>
                        </a:spcBef>
                        <a:spcAft>
                          <a:spcPts val="0"/>
                        </a:spcAft>
                        <a:buNone/>
                      </a:pPr>
                      <a:r>
                        <a:rPr lang="en-US" sz="2000" dirty="0">
                          <a:latin typeface="Calibri"/>
                          <a:ea typeface="Calibri"/>
                          <a:cs typeface="Calibri"/>
                          <a:sym typeface="Calibri"/>
                        </a:rPr>
                        <a:t>Probability of Correct Snow/No-Snow Discrimination</a:t>
                      </a:r>
                      <a:endParaRPr sz="2000" dirty="0">
                        <a:latin typeface="Calibri"/>
                        <a:ea typeface="Calibri"/>
                        <a:cs typeface="Calibri"/>
                        <a:sym typeface="Calibri"/>
                      </a:endParaRPr>
                    </a:p>
                  </a:txBody>
                  <a:tcPr marL="91450" marR="91450" marT="45725" marB="45725">
                    <a:lnL w="12650" cap="flat" cmpd="sng">
                      <a:solidFill>
                        <a:srgbClr val="FFFFFF"/>
                      </a:solidFill>
                      <a:prstDash val="solid"/>
                      <a:round/>
                      <a:headEnd type="none" w="sm" len="sm"/>
                      <a:tailEnd type="none" w="sm" len="sm"/>
                    </a:lnL>
                    <a:lnR w="12650" cap="flat" cmpd="sng" algn="ctr">
                      <a:solidFill>
                        <a:srgbClr val="FFFFFF"/>
                      </a:solidFill>
                      <a:prstDash val="solid"/>
                      <a:round/>
                      <a:headEnd type="none" w="sm" len="sm"/>
                      <a:tailEnd type="none" w="sm" len="sm"/>
                    </a:lnR>
                    <a:lnT w="38100" cap="flat" cmpd="sng">
                      <a:solidFill>
                        <a:srgbClr val="FFFFFF"/>
                      </a:solidFill>
                      <a:prstDash val="solid"/>
                      <a:round/>
                      <a:headEnd type="none" w="sm" len="sm"/>
                      <a:tailEnd type="none" w="sm" len="sm"/>
                    </a:lnT>
                    <a:lnB w="12650" cap="flat" cmpd="sng" algn="ctr">
                      <a:solidFill>
                        <a:srgbClr val="FFFFFF"/>
                      </a:solidFill>
                      <a:prstDash val="solid"/>
                      <a:round/>
                      <a:headEnd type="none" w="sm" len="sm"/>
                      <a:tailEnd type="none" w="sm" len="sm"/>
                    </a:lnB>
                    <a:solidFill>
                      <a:srgbClr val="D0DEEF"/>
                    </a:solidFill>
                  </a:tcPr>
                </a:tc>
                <a:tc>
                  <a:txBody>
                    <a:bodyPr/>
                    <a:lstStyle/>
                    <a:p>
                      <a:pPr marL="0" lvl="0" indent="0" algn="ctr" rtl="0">
                        <a:lnSpc>
                          <a:spcPct val="115000"/>
                        </a:lnSpc>
                        <a:spcBef>
                          <a:spcPts val="0"/>
                        </a:spcBef>
                        <a:spcAft>
                          <a:spcPts val="0"/>
                        </a:spcAft>
                        <a:buNone/>
                      </a:pPr>
                      <a:r>
                        <a:rPr lang="en-US" sz="2000" dirty="0">
                          <a:latin typeface="Calibri"/>
                          <a:ea typeface="Calibri"/>
                          <a:cs typeface="Calibri"/>
                          <a:sym typeface="Calibri"/>
                        </a:rPr>
                        <a:t>GOES-16</a:t>
                      </a:r>
                      <a:endParaRPr sz="2000" dirty="0">
                        <a:latin typeface="Calibri"/>
                        <a:ea typeface="Calibri"/>
                        <a:cs typeface="Calibri"/>
                        <a:sym typeface="Calibri"/>
                      </a:endParaRPr>
                    </a:p>
                  </a:txBody>
                  <a:tcPr marL="91450" marR="91450" marT="45725" marB="45725">
                    <a:lnL w="12650" cap="flat" cmpd="sng">
                      <a:solidFill>
                        <a:srgbClr val="FFFFFF"/>
                      </a:solidFill>
                      <a:prstDash val="solid"/>
                      <a:round/>
                      <a:headEnd type="none" w="sm" len="sm"/>
                      <a:tailEnd type="none" w="sm" len="sm"/>
                    </a:lnL>
                    <a:lnR w="12650" cap="flat" cmpd="sng">
                      <a:solidFill>
                        <a:srgbClr val="FFFFFF"/>
                      </a:solidFill>
                      <a:prstDash val="solid"/>
                      <a:round/>
                      <a:headEnd type="none" w="sm" len="sm"/>
                      <a:tailEnd type="none" w="sm" len="sm"/>
                    </a:lnR>
                    <a:lnT w="38100" cap="flat" cmpd="sng">
                      <a:solidFill>
                        <a:srgbClr val="FFFFFF"/>
                      </a:solidFill>
                      <a:prstDash val="solid"/>
                      <a:round/>
                      <a:headEnd type="none" w="sm" len="sm"/>
                      <a:tailEnd type="none" w="sm" len="sm"/>
                    </a:lnT>
                    <a:lnB w="12650" cap="flat" cmpd="sng">
                      <a:solidFill>
                        <a:srgbClr val="FFFFFF"/>
                      </a:solidFill>
                      <a:prstDash val="solid"/>
                      <a:round/>
                      <a:headEnd type="none" w="sm" len="sm"/>
                      <a:tailEnd type="none" w="sm" len="sm"/>
                    </a:lnB>
                    <a:solidFill>
                      <a:srgbClr val="D0DEEF"/>
                    </a:solidFill>
                  </a:tcPr>
                </a:tc>
                <a:tc>
                  <a:txBody>
                    <a:bodyPr/>
                    <a:lstStyle/>
                    <a:p>
                      <a:pPr marL="0" lvl="0" indent="0" algn="ctr" rtl="0">
                        <a:lnSpc>
                          <a:spcPct val="115000"/>
                        </a:lnSpc>
                        <a:spcBef>
                          <a:spcPts val="0"/>
                        </a:spcBef>
                        <a:spcAft>
                          <a:spcPts val="0"/>
                        </a:spcAft>
                        <a:buNone/>
                      </a:pPr>
                      <a:r>
                        <a:rPr lang="en-US" sz="2000" dirty="0">
                          <a:latin typeface="Calibri"/>
                          <a:ea typeface="Calibri"/>
                          <a:cs typeface="Calibri"/>
                          <a:sym typeface="Calibri"/>
                        </a:rPr>
                        <a:t>90%</a:t>
                      </a:r>
                      <a:endParaRPr sz="2000" dirty="0">
                        <a:latin typeface="Calibri"/>
                        <a:ea typeface="Calibri"/>
                        <a:cs typeface="Calibri"/>
                        <a:sym typeface="Calibri"/>
                      </a:endParaRPr>
                    </a:p>
                  </a:txBody>
                  <a:tcPr marL="91450" marR="91450" marT="45725" marB="45725">
                    <a:lnL w="12650" cap="flat" cmpd="sng">
                      <a:solidFill>
                        <a:srgbClr val="FFFFFF"/>
                      </a:solidFill>
                      <a:prstDash val="solid"/>
                      <a:round/>
                      <a:headEnd type="none" w="sm" len="sm"/>
                      <a:tailEnd type="none" w="sm" len="sm"/>
                    </a:lnL>
                    <a:lnR w="12650" cap="flat" cmpd="sng">
                      <a:solidFill>
                        <a:srgbClr val="FFFFFF"/>
                      </a:solidFill>
                      <a:prstDash val="solid"/>
                      <a:round/>
                      <a:headEnd type="none" w="sm" len="sm"/>
                      <a:tailEnd type="none" w="sm" len="sm"/>
                    </a:lnR>
                    <a:lnT w="38100" cap="flat" cmpd="sng">
                      <a:solidFill>
                        <a:srgbClr val="FFFFFF"/>
                      </a:solidFill>
                      <a:prstDash val="solid"/>
                      <a:round/>
                      <a:headEnd type="none" w="sm" len="sm"/>
                      <a:tailEnd type="none" w="sm" len="sm"/>
                    </a:lnT>
                    <a:lnB w="12650" cap="flat" cmpd="sng">
                      <a:solidFill>
                        <a:srgbClr val="FFFFFF"/>
                      </a:solidFill>
                      <a:prstDash val="solid"/>
                      <a:round/>
                      <a:headEnd type="none" w="sm" len="sm"/>
                      <a:tailEnd type="none" w="sm" len="sm"/>
                    </a:lnB>
                    <a:solidFill>
                      <a:srgbClr val="D0DEEF"/>
                    </a:solidFill>
                  </a:tcPr>
                </a:tc>
                <a:tc>
                  <a:txBody>
                    <a:bodyPr/>
                    <a:lstStyle/>
                    <a:p>
                      <a:pPr marL="0" lvl="0" indent="0" algn="ctr" rtl="0">
                        <a:lnSpc>
                          <a:spcPct val="115000"/>
                        </a:lnSpc>
                        <a:spcBef>
                          <a:spcPts val="0"/>
                        </a:spcBef>
                        <a:spcAft>
                          <a:spcPts val="0"/>
                        </a:spcAft>
                        <a:buNone/>
                      </a:pPr>
                      <a:r>
                        <a:rPr lang="en-US" sz="2000" dirty="0">
                          <a:latin typeface="Calibri"/>
                          <a:ea typeface="Calibri"/>
                          <a:cs typeface="Calibri"/>
                          <a:sym typeface="Calibri"/>
                        </a:rPr>
                        <a:t>92-97%</a:t>
                      </a:r>
                      <a:r>
                        <a:rPr lang="en-US" sz="2000" baseline="30000" dirty="0">
                          <a:latin typeface="Calibri"/>
                          <a:ea typeface="Calibri"/>
                          <a:cs typeface="Calibri"/>
                          <a:sym typeface="Calibri"/>
                        </a:rPr>
                        <a:t>*</a:t>
                      </a:r>
                      <a:endParaRPr sz="2000" dirty="0">
                        <a:latin typeface="Calibri"/>
                        <a:ea typeface="Calibri"/>
                        <a:cs typeface="Calibri"/>
                        <a:sym typeface="Calibri"/>
                      </a:endParaRPr>
                    </a:p>
                  </a:txBody>
                  <a:tcPr marL="91450" marR="91450" marT="45725" marB="45725">
                    <a:lnL w="12650" cap="flat" cmpd="sng">
                      <a:solidFill>
                        <a:srgbClr val="FFFFFF"/>
                      </a:solidFill>
                      <a:prstDash val="solid"/>
                      <a:round/>
                      <a:headEnd type="none" w="sm" len="sm"/>
                      <a:tailEnd type="none" w="sm" len="sm"/>
                    </a:lnL>
                    <a:lnR w="12650" cap="flat" cmpd="sng">
                      <a:solidFill>
                        <a:srgbClr val="FFFFFF"/>
                      </a:solidFill>
                      <a:prstDash val="solid"/>
                      <a:round/>
                      <a:headEnd type="none" w="sm" len="sm"/>
                      <a:tailEnd type="none" w="sm" len="sm"/>
                    </a:lnR>
                    <a:lnT w="38100" cap="flat" cmpd="sng">
                      <a:solidFill>
                        <a:srgbClr val="FFFFFF"/>
                      </a:solidFill>
                      <a:prstDash val="solid"/>
                      <a:round/>
                      <a:headEnd type="none" w="sm" len="sm"/>
                      <a:tailEnd type="none" w="sm" len="sm"/>
                    </a:lnT>
                    <a:lnB w="12650" cap="flat" cmpd="sng">
                      <a:solidFill>
                        <a:srgbClr val="FFFFFF"/>
                      </a:solidFill>
                      <a:prstDash val="solid"/>
                      <a:round/>
                      <a:headEnd type="none" w="sm" len="sm"/>
                      <a:tailEnd type="none" w="sm" len="sm"/>
                    </a:lnB>
                    <a:solidFill>
                      <a:srgbClr val="D0DEEF"/>
                    </a:solidFill>
                  </a:tcPr>
                </a:tc>
                <a:tc>
                  <a:txBody>
                    <a:bodyPr/>
                    <a:lstStyle/>
                    <a:p>
                      <a:pPr marL="0" lvl="0" indent="0" algn="ctr" rtl="0">
                        <a:lnSpc>
                          <a:spcPct val="115000"/>
                        </a:lnSpc>
                        <a:spcBef>
                          <a:spcPts val="0"/>
                        </a:spcBef>
                        <a:spcAft>
                          <a:spcPts val="0"/>
                        </a:spcAft>
                        <a:buNone/>
                      </a:pPr>
                      <a:r>
                        <a:rPr lang="en-US" sz="2000">
                          <a:latin typeface="Calibri"/>
                          <a:ea typeface="Calibri"/>
                          <a:cs typeface="Calibri"/>
                          <a:sym typeface="Calibri"/>
                        </a:rPr>
                        <a:t>Pass</a:t>
                      </a:r>
                      <a:endParaRPr sz="2000">
                        <a:latin typeface="Calibri"/>
                        <a:ea typeface="Calibri"/>
                        <a:cs typeface="Calibri"/>
                        <a:sym typeface="Calibri"/>
                      </a:endParaRPr>
                    </a:p>
                  </a:txBody>
                  <a:tcPr marL="91450" marR="91450" marT="45725" marB="45725">
                    <a:lnL w="12650" cap="flat" cmpd="sng">
                      <a:solidFill>
                        <a:srgbClr val="FFFFFF"/>
                      </a:solidFill>
                      <a:prstDash val="solid"/>
                      <a:round/>
                      <a:headEnd type="none" w="sm" len="sm"/>
                      <a:tailEnd type="none" w="sm" len="sm"/>
                    </a:lnL>
                    <a:lnR w="12650" cap="flat" cmpd="sng">
                      <a:solidFill>
                        <a:srgbClr val="FFFFFF"/>
                      </a:solidFill>
                      <a:prstDash val="solid"/>
                      <a:round/>
                      <a:headEnd type="none" w="sm" len="sm"/>
                      <a:tailEnd type="none" w="sm" len="sm"/>
                    </a:lnR>
                    <a:lnT w="38100" cap="flat" cmpd="sng">
                      <a:solidFill>
                        <a:srgbClr val="FFFFFF"/>
                      </a:solidFill>
                      <a:prstDash val="solid"/>
                      <a:round/>
                      <a:headEnd type="none" w="sm" len="sm"/>
                      <a:tailEnd type="none" w="sm" len="sm"/>
                    </a:lnT>
                    <a:lnB w="12650" cap="flat" cmpd="sng">
                      <a:solidFill>
                        <a:srgbClr val="FFFFFF"/>
                      </a:solidFill>
                      <a:prstDash val="solid"/>
                      <a:round/>
                      <a:headEnd type="none" w="sm" len="sm"/>
                      <a:tailEnd type="none" w="sm" len="sm"/>
                    </a:lnB>
                    <a:solidFill>
                      <a:srgbClr val="D0DEEF"/>
                    </a:solidFill>
                  </a:tcPr>
                </a:tc>
                <a:extLst>
                  <a:ext uri="{0D108BD9-81ED-4DB2-BD59-A6C34878D82A}">
                    <a16:rowId xmlns:a16="http://schemas.microsoft.com/office/drawing/2014/main" val="10001"/>
                  </a:ext>
                </a:extLst>
              </a:tr>
              <a:tr h="453868">
                <a:tc vMerge="1">
                  <a:txBody>
                    <a:bodyPr/>
                    <a:lstStyle/>
                    <a:p>
                      <a:pPr marL="0" lvl="0" indent="0" algn="l" rtl="0">
                        <a:spcBef>
                          <a:spcPts val="0"/>
                        </a:spcBef>
                        <a:spcAft>
                          <a:spcPts val="0"/>
                        </a:spcAft>
                        <a:buNone/>
                      </a:pPr>
                      <a:endParaRPr sz="1000" dirty="0"/>
                    </a:p>
                  </a:txBody>
                  <a:tcPr marL="91450" marR="91450" marT="45725" marB="45725">
                    <a:lnL w="12650" cap="flat" cmpd="sng">
                      <a:solidFill>
                        <a:srgbClr val="FFFFFF"/>
                      </a:solidFill>
                      <a:prstDash val="solid"/>
                      <a:round/>
                      <a:headEnd type="none" w="sm" len="sm"/>
                      <a:tailEnd type="none" w="sm" len="sm"/>
                    </a:lnL>
                    <a:lnR w="12650" cap="flat" cmpd="sng">
                      <a:solidFill>
                        <a:srgbClr val="FFFFFF"/>
                      </a:solidFill>
                      <a:prstDash val="solid"/>
                      <a:round/>
                      <a:headEnd type="none" w="sm" len="sm"/>
                      <a:tailEnd type="none" w="sm" len="sm"/>
                    </a:lnR>
                    <a:lnT w="12650" cap="flat" cmpd="sng">
                      <a:solidFill>
                        <a:srgbClr val="FFFFFF"/>
                      </a:solidFill>
                      <a:prstDash val="solid"/>
                      <a:round/>
                      <a:headEnd type="none" w="sm" len="sm"/>
                      <a:tailEnd type="none" w="sm" len="sm"/>
                    </a:lnT>
                    <a:lnB w="12650" cap="flat" cmpd="sng">
                      <a:solidFill>
                        <a:srgbClr val="FFFFFF"/>
                      </a:solidFill>
                      <a:prstDash val="solid"/>
                      <a:round/>
                      <a:headEnd type="none" w="sm" len="sm"/>
                      <a:tailEnd type="none" w="sm" len="sm"/>
                    </a:lnB>
                    <a:solidFill>
                      <a:srgbClr val="E9EFF7"/>
                    </a:solidFill>
                  </a:tcPr>
                </a:tc>
                <a:tc>
                  <a:txBody>
                    <a:bodyPr/>
                    <a:lstStyle/>
                    <a:p>
                      <a:pPr marL="0" lvl="0" indent="0" algn="ctr" rtl="0">
                        <a:lnSpc>
                          <a:spcPct val="115000"/>
                        </a:lnSpc>
                        <a:spcBef>
                          <a:spcPts val="0"/>
                        </a:spcBef>
                        <a:spcAft>
                          <a:spcPts val="0"/>
                        </a:spcAft>
                        <a:buNone/>
                      </a:pPr>
                      <a:r>
                        <a:rPr lang="en-US" sz="2000" dirty="0">
                          <a:latin typeface="Calibri"/>
                          <a:ea typeface="Calibri"/>
                          <a:cs typeface="Calibri"/>
                          <a:sym typeface="Calibri"/>
                        </a:rPr>
                        <a:t>GOES-18</a:t>
                      </a:r>
                      <a:endParaRPr sz="2000" dirty="0">
                        <a:latin typeface="Calibri"/>
                        <a:ea typeface="Calibri"/>
                        <a:cs typeface="Calibri"/>
                        <a:sym typeface="Calibri"/>
                      </a:endParaRPr>
                    </a:p>
                  </a:txBody>
                  <a:tcPr marL="91450" marR="91450" marT="45725" marB="45725">
                    <a:lnL w="12650" cap="flat" cmpd="sng">
                      <a:solidFill>
                        <a:srgbClr val="FFFFFF"/>
                      </a:solidFill>
                      <a:prstDash val="solid"/>
                      <a:round/>
                      <a:headEnd type="none" w="sm" len="sm"/>
                      <a:tailEnd type="none" w="sm" len="sm"/>
                    </a:lnL>
                    <a:lnR w="12650" cap="flat" cmpd="sng">
                      <a:solidFill>
                        <a:srgbClr val="FFFFFF"/>
                      </a:solidFill>
                      <a:prstDash val="solid"/>
                      <a:round/>
                      <a:headEnd type="none" w="sm" len="sm"/>
                      <a:tailEnd type="none" w="sm" len="sm"/>
                    </a:lnR>
                    <a:lnT w="12650" cap="flat" cmpd="sng">
                      <a:solidFill>
                        <a:srgbClr val="FFFFFF"/>
                      </a:solidFill>
                      <a:prstDash val="solid"/>
                      <a:round/>
                      <a:headEnd type="none" w="sm" len="sm"/>
                      <a:tailEnd type="none" w="sm" len="sm"/>
                    </a:lnT>
                    <a:lnB w="12650" cap="flat" cmpd="sng">
                      <a:solidFill>
                        <a:srgbClr val="FFFFFF"/>
                      </a:solidFill>
                      <a:prstDash val="solid"/>
                      <a:round/>
                      <a:headEnd type="none" w="sm" len="sm"/>
                      <a:tailEnd type="none" w="sm" len="sm"/>
                    </a:lnB>
                    <a:solidFill>
                      <a:srgbClr val="E9EFF7"/>
                    </a:solidFill>
                  </a:tcPr>
                </a:tc>
                <a:tc>
                  <a:txBody>
                    <a:bodyPr/>
                    <a:lstStyle/>
                    <a:p>
                      <a:pPr marL="0" lvl="0" indent="0" algn="ctr" rtl="0">
                        <a:lnSpc>
                          <a:spcPct val="115000"/>
                        </a:lnSpc>
                        <a:spcBef>
                          <a:spcPts val="0"/>
                        </a:spcBef>
                        <a:spcAft>
                          <a:spcPts val="0"/>
                        </a:spcAft>
                        <a:buNone/>
                      </a:pPr>
                      <a:r>
                        <a:rPr lang="en-US" sz="2000" dirty="0">
                          <a:latin typeface="Calibri"/>
                          <a:ea typeface="Calibri"/>
                          <a:cs typeface="Calibri"/>
                          <a:sym typeface="Calibri"/>
                        </a:rPr>
                        <a:t>90%</a:t>
                      </a:r>
                      <a:endParaRPr sz="2000" dirty="0">
                        <a:latin typeface="Calibri"/>
                        <a:ea typeface="Calibri"/>
                        <a:cs typeface="Calibri"/>
                        <a:sym typeface="Calibri"/>
                      </a:endParaRPr>
                    </a:p>
                  </a:txBody>
                  <a:tcPr marL="91450" marR="91450" marT="45725" marB="45725">
                    <a:lnL w="12650" cap="flat" cmpd="sng">
                      <a:solidFill>
                        <a:srgbClr val="FFFFFF"/>
                      </a:solidFill>
                      <a:prstDash val="solid"/>
                      <a:round/>
                      <a:headEnd type="none" w="sm" len="sm"/>
                      <a:tailEnd type="none" w="sm" len="sm"/>
                    </a:lnL>
                    <a:lnR w="12650" cap="flat" cmpd="sng">
                      <a:solidFill>
                        <a:srgbClr val="FFFFFF"/>
                      </a:solidFill>
                      <a:prstDash val="solid"/>
                      <a:round/>
                      <a:headEnd type="none" w="sm" len="sm"/>
                      <a:tailEnd type="none" w="sm" len="sm"/>
                    </a:lnR>
                    <a:lnT w="12650" cap="flat" cmpd="sng">
                      <a:solidFill>
                        <a:srgbClr val="FFFFFF"/>
                      </a:solidFill>
                      <a:prstDash val="solid"/>
                      <a:round/>
                      <a:headEnd type="none" w="sm" len="sm"/>
                      <a:tailEnd type="none" w="sm" len="sm"/>
                    </a:lnT>
                    <a:lnB w="12650" cap="flat" cmpd="sng">
                      <a:solidFill>
                        <a:srgbClr val="FFFFFF"/>
                      </a:solidFill>
                      <a:prstDash val="solid"/>
                      <a:round/>
                      <a:headEnd type="none" w="sm" len="sm"/>
                      <a:tailEnd type="none" w="sm" len="sm"/>
                    </a:lnB>
                    <a:solidFill>
                      <a:srgbClr val="E9EFF7"/>
                    </a:solidFill>
                  </a:tcPr>
                </a:tc>
                <a:tc>
                  <a:txBody>
                    <a:bodyPr/>
                    <a:lstStyle/>
                    <a:p>
                      <a:pPr marL="0" lvl="0" indent="0" algn="ctr" rtl="0">
                        <a:lnSpc>
                          <a:spcPct val="115000"/>
                        </a:lnSpc>
                        <a:spcBef>
                          <a:spcPts val="0"/>
                        </a:spcBef>
                        <a:spcAft>
                          <a:spcPts val="0"/>
                        </a:spcAft>
                        <a:buNone/>
                      </a:pPr>
                      <a:r>
                        <a:rPr lang="en-US" sz="2000" dirty="0">
                          <a:latin typeface="Calibri"/>
                          <a:ea typeface="Calibri"/>
                          <a:cs typeface="Calibri"/>
                          <a:sym typeface="Calibri"/>
                        </a:rPr>
                        <a:t>91-96%</a:t>
                      </a:r>
                      <a:r>
                        <a:rPr lang="en-US" sz="2000" baseline="30000" dirty="0">
                          <a:latin typeface="Calibri"/>
                          <a:ea typeface="Calibri"/>
                          <a:cs typeface="Calibri"/>
                          <a:sym typeface="Calibri"/>
                        </a:rPr>
                        <a:t>*</a:t>
                      </a:r>
                      <a:endParaRPr sz="2000" dirty="0">
                        <a:latin typeface="Calibri"/>
                        <a:ea typeface="Calibri"/>
                        <a:cs typeface="Calibri"/>
                        <a:sym typeface="Calibri"/>
                      </a:endParaRPr>
                    </a:p>
                  </a:txBody>
                  <a:tcPr marL="91450" marR="91450" marT="45725" marB="45725">
                    <a:lnL w="12650" cap="flat" cmpd="sng">
                      <a:solidFill>
                        <a:srgbClr val="FFFFFF"/>
                      </a:solidFill>
                      <a:prstDash val="solid"/>
                      <a:round/>
                      <a:headEnd type="none" w="sm" len="sm"/>
                      <a:tailEnd type="none" w="sm" len="sm"/>
                    </a:lnL>
                    <a:lnR w="12650" cap="flat" cmpd="sng">
                      <a:solidFill>
                        <a:srgbClr val="FFFFFF"/>
                      </a:solidFill>
                      <a:prstDash val="solid"/>
                      <a:round/>
                      <a:headEnd type="none" w="sm" len="sm"/>
                      <a:tailEnd type="none" w="sm" len="sm"/>
                    </a:lnR>
                    <a:lnT w="12650" cap="flat" cmpd="sng">
                      <a:solidFill>
                        <a:srgbClr val="FFFFFF"/>
                      </a:solidFill>
                      <a:prstDash val="solid"/>
                      <a:round/>
                      <a:headEnd type="none" w="sm" len="sm"/>
                      <a:tailEnd type="none" w="sm" len="sm"/>
                    </a:lnT>
                    <a:lnB w="12650" cap="flat" cmpd="sng">
                      <a:solidFill>
                        <a:srgbClr val="FFFFFF"/>
                      </a:solidFill>
                      <a:prstDash val="solid"/>
                      <a:round/>
                      <a:headEnd type="none" w="sm" len="sm"/>
                      <a:tailEnd type="none" w="sm" len="sm"/>
                    </a:lnB>
                    <a:solidFill>
                      <a:srgbClr val="E9EFF7"/>
                    </a:solidFill>
                  </a:tcPr>
                </a:tc>
                <a:tc>
                  <a:txBody>
                    <a:bodyPr/>
                    <a:lstStyle/>
                    <a:p>
                      <a:pPr marL="0" lvl="0" indent="0" algn="ctr" rtl="0">
                        <a:lnSpc>
                          <a:spcPct val="115000"/>
                        </a:lnSpc>
                        <a:spcBef>
                          <a:spcPts val="0"/>
                        </a:spcBef>
                        <a:spcAft>
                          <a:spcPts val="0"/>
                        </a:spcAft>
                        <a:buNone/>
                      </a:pPr>
                      <a:r>
                        <a:rPr lang="en-US" sz="2000" dirty="0">
                          <a:latin typeface="Calibri"/>
                          <a:ea typeface="Calibri"/>
                          <a:cs typeface="Calibri"/>
                          <a:sym typeface="Calibri"/>
                        </a:rPr>
                        <a:t>Pass</a:t>
                      </a:r>
                      <a:endParaRPr sz="2000" dirty="0">
                        <a:latin typeface="Calibri"/>
                        <a:ea typeface="Calibri"/>
                        <a:cs typeface="Calibri"/>
                        <a:sym typeface="Calibri"/>
                      </a:endParaRPr>
                    </a:p>
                  </a:txBody>
                  <a:tcPr marL="91450" marR="91450" marT="45725" marB="45725">
                    <a:lnL w="12650" cap="flat" cmpd="sng">
                      <a:solidFill>
                        <a:srgbClr val="FFFFFF"/>
                      </a:solidFill>
                      <a:prstDash val="solid"/>
                      <a:round/>
                      <a:headEnd type="none" w="sm" len="sm"/>
                      <a:tailEnd type="none" w="sm" len="sm"/>
                    </a:lnL>
                    <a:lnR w="12650" cap="flat" cmpd="sng">
                      <a:solidFill>
                        <a:srgbClr val="FFFFFF"/>
                      </a:solidFill>
                      <a:prstDash val="solid"/>
                      <a:round/>
                      <a:headEnd type="none" w="sm" len="sm"/>
                      <a:tailEnd type="none" w="sm" len="sm"/>
                    </a:lnR>
                    <a:lnT w="12650" cap="flat" cmpd="sng">
                      <a:solidFill>
                        <a:srgbClr val="FFFFFF"/>
                      </a:solidFill>
                      <a:prstDash val="solid"/>
                      <a:round/>
                      <a:headEnd type="none" w="sm" len="sm"/>
                      <a:tailEnd type="none" w="sm" len="sm"/>
                    </a:lnT>
                    <a:lnB w="12650" cap="flat" cmpd="sng">
                      <a:solidFill>
                        <a:srgbClr val="FFFFFF"/>
                      </a:solidFill>
                      <a:prstDash val="solid"/>
                      <a:round/>
                      <a:headEnd type="none" w="sm" len="sm"/>
                      <a:tailEnd type="none" w="sm" len="sm"/>
                    </a:lnB>
                    <a:solidFill>
                      <a:srgbClr val="E9EFF7"/>
                    </a:solidFill>
                  </a:tcPr>
                </a:tc>
                <a:extLst>
                  <a:ext uri="{0D108BD9-81ED-4DB2-BD59-A6C34878D82A}">
                    <a16:rowId xmlns:a16="http://schemas.microsoft.com/office/drawing/2014/main" val="10002"/>
                  </a:ext>
                </a:extLst>
              </a:tr>
            </a:tbl>
          </a:graphicData>
        </a:graphic>
      </p:graphicFrame>
      <p:sp>
        <p:nvSpPr>
          <p:cNvPr id="6" name="Text Placeholder 2">
            <a:extLst>
              <a:ext uri="{FF2B5EF4-FFF2-40B4-BE49-F238E27FC236}">
                <a16:creationId xmlns:a16="http://schemas.microsoft.com/office/drawing/2014/main" id="{0C7CF837-867E-4F5D-AB94-BD4F06306574}"/>
              </a:ext>
            </a:extLst>
          </p:cNvPr>
          <p:cNvSpPr txBox="1">
            <a:spLocks/>
          </p:cNvSpPr>
          <p:nvPr/>
        </p:nvSpPr>
        <p:spPr>
          <a:xfrm>
            <a:off x="718457" y="5367635"/>
            <a:ext cx="10638063" cy="988718"/>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L="457200" marR="0" lvl="0" indent="-342900" algn="l" rtl="0">
              <a:lnSpc>
                <a:spcPct val="100000"/>
              </a:lnSpc>
              <a:spcBef>
                <a:spcPts val="360"/>
              </a:spcBef>
              <a:spcAft>
                <a:spcPts val="0"/>
              </a:spcAft>
              <a:buClr>
                <a:schemeClr val="lt1"/>
              </a:buClr>
              <a:buSzPts val="1800"/>
              <a:buFont typeface="Noto Sans Symbols"/>
              <a:buChar char="❖"/>
              <a:defRPr sz="3200" b="0" i="0" u="none" strike="noStrike" cap="none">
                <a:solidFill>
                  <a:schemeClr val="lt1"/>
                </a:solidFill>
                <a:latin typeface="Calibri"/>
                <a:ea typeface="Calibri"/>
                <a:cs typeface="Calibri"/>
                <a:sym typeface="Calibri"/>
              </a:defRPr>
            </a:lvl1pPr>
            <a:lvl2pPr marL="914400" marR="0" lvl="1" indent="-342900" algn="l" rtl="0">
              <a:lnSpc>
                <a:spcPct val="100000"/>
              </a:lnSpc>
              <a:spcBef>
                <a:spcPts val="360"/>
              </a:spcBef>
              <a:spcAft>
                <a:spcPts val="0"/>
              </a:spcAft>
              <a:buClr>
                <a:schemeClr val="lt1"/>
              </a:buClr>
              <a:buSzPts val="1800"/>
              <a:buFont typeface="Arial"/>
              <a:buChar char="–"/>
              <a:defRPr sz="2800" b="0" i="0" u="none" strike="noStrike" cap="none">
                <a:solidFill>
                  <a:schemeClr val="lt1"/>
                </a:solidFill>
                <a:latin typeface="Calibri"/>
                <a:ea typeface="Calibri"/>
                <a:cs typeface="Calibri"/>
                <a:sym typeface="Calibri"/>
              </a:defRPr>
            </a:lvl2pPr>
            <a:lvl3pPr marL="1371600" marR="0" lvl="2" indent="-342900" algn="l" rtl="0">
              <a:lnSpc>
                <a:spcPct val="100000"/>
              </a:lnSpc>
              <a:spcBef>
                <a:spcPts val="360"/>
              </a:spcBef>
              <a:spcAft>
                <a:spcPts val="0"/>
              </a:spcAft>
              <a:buClr>
                <a:schemeClr val="lt1"/>
              </a:buClr>
              <a:buSzPts val="1800"/>
              <a:buFont typeface="Arial"/>
              <a:buChar char="•"/>
              <a:defRPr sz="2400" b="0" i="0" u="none" strike="noStrike" cap="none">
                <a:solidFill>
                  <a:schemeClr val="lt1"/>
                </a:solidFill>
                <a:latin typeface="Calibri"/>
                <a:ea typeface="Calibri"/>
                <a:cs typeface="Calibri"/>
                <a:sym typeface="Calibri"/>
              </a:defRPr>
            </a:lvl3pPr>
            <a:lvl4pPr marL="1828800" marR="0" lvl="3" indent="-342900" algn="l" rtl="0">
              <a:lnSpc>
                <a:spcPct val="100000"/>
              </a:lnSpc>
              <a:spcBef>
                <a:spcPts val="360"/>
              </a:spcBef>
              <a:spcAft>
                <a:spcPts val="0"/>
              </a:spcAft>
              <a:buClr>
                <a:schemeClr val="lt1"/>
              </a:buClr>
              <a:buSzPts val="1800"/>
              <a:buFont typeface="Courier New"/>
              <a:buChar char="o"/>
              <a:defRPr sz="2000" b="0" i="0" u="none" strike="noStrike" cap="none">
                <a:solidFill>
                  <a:schemeClr val="lt1"/>
                </a:solidFill>
                <a:latin typeface="Calibri"/>
                <a:ea typeface="Calibri"/>
                <a:cs typeface="Calibri"/>
                <a:sym typeface="Calibri"/>
              </a:defRPr>
            </a:lvl4pPr>
            <a:lvl5pPr marL="2286000" marR="0" lvl="4" indent="-342900" algn="l" rtl="0">
              <a:lnSpc>
                <a:spcPct val="100000"/>
              </a:lnSpc>
              <a:spcBef>
                <a:spcPts val="360"/>
              </a:spcBef>
              <a:spcAft>
                <a:spcPts val="0"/>
              </a:spcAft>
              <a:buClr>
                <a:schemeClr val="lt1"/>
              </a:buClr>
              <a:buSzPts val="1800"/>
              <a:buFont typeface="Arial"/>
              <a:buChar char="»"/>
              <a:defRPr sz="2000" b="0" i="0" u="none" strike="noStrike" cap="none">
                <a:solidFill>
                  <a:schemeClr val="lt1"/>
                </a:solidFill>
                <a:latin typeface="Calibri"/>
                <a:ea typeface="Calibri"/>
                <a:cs typeface="Calibri"/>
                <a:sym typeface="Calibri"/>
              </a:defRPr>
            </a:lvl5pPr>
            <a:lvl6pPr marL="2743200" marR="0" lvl="5" indent="-342900" algn="l" rtl="0">
              <a:lnSpc>
                <a:spcPct val="100000"/>
              </a:lnSpc>
              <a:spcBef>
                <a:spcPts val="360"/>
              </a:spcBef>
              <a:spcAft>
                <a:spcPts val="0"/>
              </a:spcAft>
              <a:buClr>
                <a:schemeClr val="dk1"/>
              </a:buClr>
              <a:buSzPts val="1800"/>
              <a:buFont typeface="Arial"/>
              <a:buChar char="•"/>
              <a:defRPr sz="2000" b="0" i="0" u="none" strike="noStrike" cap="none">
                <a:solidFill>
                  <a:schemeClr val="dk1"/>
                </a:solidFill>
                <a:latin typeface="Calibri"/>
                <a:ea typeface="Calibri"/>
                <a:cs typeface="Calibri"/>
                <a:sym typeface="Calibri"/>
              </a:defRPr>
            </a:lvl6pPr>
            <a:lvl7pPr marL="3200400" marR="0" lvl="6" indent="-342900" algn="l" rtl="0">
              <a:lnSpc>
                <a:spcPct val="100000"/>
              </a:lnSpc>
              <a:spcBef>
                <a:spcPts val="360"/>
              </a:spcBef>
              <a:spcAft>
                <a:spcPts val="0"/>
              </a:spcAft>
              <a:buClr>
                <a:schemeClr val="dk1"/>
              </a:buClr>
              <a:buSzPts val="1800"/>
              <a:buFont typeface="Arial"/>
              <a:buChar char="•"/>
              <a:defRPr sz="2000" b="0" i="0" u="none" strike="noStrike" cap="none">
                <a:solidFill>
                  <a:schemeClr val="dk1"/>
                </a:solidFill>
                <a:latin typeface="Calibri"/>
                <a:ea typeface="Calibri"/>
                <a:cs typeface="Calibri"/>
                <a:sym typeface="Calibri"/>
              </a:defRPr>
            </a:lvl7pPr>
            <a:lvl8pPr marL="3657600" marR="0" lvl="7" indent="-342900" algn="l" rtl="0">
              <a:lnSpc>
                <a:spcPct val="100000"/>
              </a:lnSpc>
              <a:spcBef>
                <a:spcPts val="360"/>
              </a:spcBef>
              <a:spcAft>
                <a:spcPts val="0"/>
              </a:spcAft>
              <a:buClr>
                <a:schemeClr val="dk1"/>
              </a:buClr>
              <a:buSzPts val="1800"/>
              <a:buFont typeface="Arial"/>
              <a:buChar char="•"/>
              <a:defRPr sz="2000" b="0" i="0" u="none" strike="noStrike" cap="none">
                <a:solidFill>
                  <a:schemeClr val="dk1"/>
                </a:solidFill>
                <a:latin typeface="Calibri"/>
                <a:ea typeface="Calibri"/>
                <a:cs typeface="Calibri"/>
                <a:sym typeface="Calibri"/>
              </a:defRPr>
            </a:lvl8pPr>
            <a:lvl9pPr marL="4114800" marR="0" lvl="8" indent="-342900" algn="l" rtl="0">
              <a:lnSpc>
                <a:spcPct val="100000"/>
              </a:lnSpc>
              <a:spcBef>
                <a:spcPts val="360"/>
              </a:spcBef>
              <a:spcAft>
                <a:spcPts val="0"/>
              </a:spcAft>
              <a:buClr>
                <a:schemeClr val="dk1"/>
              </a:buClr>
              <a:buSzPts val="1800"/>
              <a:buFont typeface="Arial"/>
              <a:buChar char="•"/>
              <a:defRPr sz="2000" b="0" i="0" u="none" strike="noStrike" cap="none">
                <a:solidFill>
                  <a:schemeClr val="dk1"/>
                </a:solidFill>
                <a:latin typeface="Calibri"/>
                <a:ea typeface="Calibri"/>
                <a:cs typeface="Calibri"/>
                <a:sym typeface="Calibri"/>
              </a:defRPr>
            </a:lvl9pPr>
          </a:lstStyle>
          <a:p>
            <a:pPr marL="114300" indent="0">
              <a:buFont typeface="Noto Sans Symbols"/>
              <a:buNone/>
            </a:pPr>
            <a:r>
              <a:rPr lang="en-US" sz="2000" baseline="30000" dirty="0"/>
              <a:t>*</a:t>
            </a:r>
            <a:r>
              <a:rPr lang="en-US" sz="2000" dirty="0"/>
              <a:t>For ABI observations over North America in the end of November – beginning of December at 1600 to 2000 UTC. </a:t>
            </a:r>
          </a:p>
        </p:txBody>
      </p:sp>
    </p:spTree>
    <p:extLst>
      <p:ext uri="{BB962C8B-B14F-4D97-AF65-F5344CB8AC3E}">
        <p14:creationId xmlns:p14="http://schemas.microsoft.com/office/powerpoint/2010/main" val="356733184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363"/>
        <p:cNvGrpSpPr/>
        <p:nvPr/>
      </p:nvGrpSpPr>
      <p:grpSpPr>
        <a:xfrm>
          <a:off x="0" y="0"/>
          <a:ext cx="0" cy="0"/>
          <a:chOff x="0" y="0"/>
          <a:chExt cx="0" cy="0"/>
        </a:xfrm>
      </p:grpSpPr>
      <p:sp>
        <p:nvSpPr>
          <p:cNvPr id="364" name="Google Shape;364;gf5017fcb9b_1_0"/>
          <p:cNvSpPr txBox="1">
            <a:spLocks noGrp="1"/>
          </p:cNvSpPr>
          <p:nvPr>
            <p:ph type="title"/>
          </p:nvPr>
        </p:nvSpPr>
        <p:spPr>
          <a:xfrm>
            <a:off x="1807071" y="311190"/>
            <a:ext cx="8545200" cy="968700"/>
          </a:xfrm>
          <a:prstGeom prst="rect">
            <a:avLst/>
          </a:prstGeom>
        </p:spPr>
        <p:txBody>
          <a:bodyPr spcFirstLastPara="1" wrap="square" lIns="91425" tIns="45700" rIns="91425" bIns="45700" anchor="ctr" anchorCtr="0">
            <a:noAutofit/>
          </a:bodyPr>
          <a:lstStyle/>
          <a:p>
            <a:pPr marL="0" lvl="0" indent="0" algn="ctr" rtl="0">
              <a:spcBef>
                <a:spcPts val="0"/>
              </a:spcBef>
              <a:spcAft>
                <a:spcPts val="0"/>
              </a:spcAft>
              <a:buNone/>
            </a:pPr>
            <a:r>
              <a:rPr lang="en-US" dirty="0"/>
              <a:t>Fractional Snow Cover Evaluation Approach</a:t>
            </a:r>
            <a:endParaRPr dirty="0"/>
          </a:p>
        </p:txBody>
      </p:sp>
      <p:sp>
        <p:nvSpPr>
          <p:cNvPr id="365" name="Google Shape;365;gf5017fcb9b_1_0"/>
          <p:cNvSpPr txBox="1">
            <a:spLocks noGrp="1"/>
          </p:cNvSpPr>
          <p:nvPr>
            <p:ph type="body" idx="1"/>
          </p:nvPr>
        </p:nvSpPr>
        <p:spPr>
          <a:xfrm>
            <a:off x="1200818" y="1872687"/>
            <a:ext cx="10258567" cy="4323397"/>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r>
              <a:rPr lang="en-US" sz="2000" dirty="0"/>
              <a:t>“Viewable snow fraction” is a remotely sensed parameter, it is not observed in situ and therefore its retrieval accuracy can not be directly evaluated. Therefore the performance  of the snow fraction product was assessed using consistency tests.</a:t>
            </a:r>
          </a:p>
          <a:p>
            <a:pPr marL="465138" lvl="0" indent="0">
              <a:buNone/>
            </a:pPr>
            <a:endParaRPr lang="en-US" sz="2000" dirty="0"/>
          </a:p>
          <a:p>
            <a:pPr marL="465138" lvl="0" indent="-465138">
              <a:buNone/>
            </a:pPr>
            <a:r>
              <a:rPr lang="en-US" sz="2000" dirty="0"/>
              <a:t>Consistency of ABI Snow Fraction Product has been examined</a:t>
            </a:r>
          </a:p>
          <a:p>
            <a:pPr marL="365760" lvl="0" indent="0">
              <a:buNone/>
            </a:pPr>
            <a:r>
              <a:rPr lang="en-US" sz="2000" dirty="0"/>
              <a:t>- By comparing matching retrievals from GOES-East and GOES-West</a:t>
            </a:r>
          </a:p>
          <a:p>
            <a:pPr marL="365760" lvl="0" indent="0">
              <a:buNone/>
            </a:pPr>
            <a:r>
              <a:rPr lang="en-US" sz="2000" dirty="0"/>
              <a:t>- By comparing ABI snow fraction with similar products derived from other satellite sensors (e.g., VIIRS, AVHRR)</a:t>
            </a:r>
          </a:p>
          <a:p>
            <a:pPr marL="365760" lvl="0" indent="0">
              <a:buNone/>
            </a:pPr>
            <a:endParaRPr lang="en-US" sz="2000" dirty="0"/>
          </a:p>
          <a:p>
            <a:pPr marL="0" lvl="0" indent="0">
              <a:buNone/>
            </a:pPr>
            <a:r>
              <a:rPr lang="en-US" sz="2000" dirty="0"/>
              <a:t>Theoretical estimates of snow fraction retrieval accuracy have been performed </a:t>
            </a:r>
          </a:p>
          <a:p>
            <a:pPr marL="0" lvl="0" indent="0">
              <a:buNone/>
            </a:pPr>
            <a:r>
              <a:rPr lang="en-US" sz="2000" dirty="0"/>
              <a:t>    - This at least partially compensates for the lack of validation with independent data</a:t>
            </a:r>
          </a:p>
          <a:p>
            <a:pPr marL="0" lvl="0" indent="0">
              <a:buNone/>
            </a:pPr>
            <a:r>
              <a:rPr lang="en-US" sz="2000" dirty="0"/>
              <a:t>    -  May support or question uncertainty estimates based on consistency tests  </a:t>
            </a:r>
          </a:p>
          <a:p>
            <a:pPr marL="0" lvl="0" indent="0" algn="l" rtl="0">
              <a:spcBef>
                <a:spcPts val="360"/>
              </a:spcBef>
              <a:spcAft>
                <a:spcPts val="0"/>
              </a:spcAft>
              <a:buNone/>
            </a:pPr>
            <a:endParaRPr sz="2000" dirty="0"/>
          </a:p>
        </p:txBody>
      </p:sp>
      <p:sp>
        <p:nvSpPr>
          <p:cNvPr id="366" name="Google Shape;366;gf5017fcb9b_1_0"/>
          <p:cNvSpPr txBox="1">
            <a:spLocks noGrp="1"/>
          </p:cNvSpPr>
          <p:nvPr>
            <p:ph type="sldNum" idx="12"/>
          </p:nvPr>
        </p:nvSpPr>
        <p:spPr>
          <a:xfrm>
            <a:off x="11004885" y="6356353"/>
            <a:ext cx="909000" cy="3651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Clr>
                <a:srgbClr val="FFFFFF"/>
              </a:buClr>
              <a:buSzPts val="1200"/>
              <a:buFont typeface="Arial"/>
              <a:buNone/>
            </a:pPr>
            <a:fld id="{00000000-1234-1234-1234-123412341234}" type="slidenum">
              <a:rPr lang="en-US"/>
              <a:t>31</a:t>
            </a:fld>
            <a:endParaRPr/>
          </a:p>
        </p:txBody>
      </p:sp>
    </p:spTree>
    <p:extLst>
      <p:ext uri="{BB962C8B-B14F-4D97-AF65-F5344CB8AC3E}">
        <p14:creationId xmlns:p14="http://schemas.microsoft.com/office/powerpoint/2010/main" val="344313830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363"/>
        <p:cNvGrpSpPr/>
        <p:nvPr/>
      </p:nvGrpSpPr>
      <p:grpSpPr>
        <a:xfrm>
          <a:off x="0" y="0"/>
          <a:ext cx="0" cy="0"/>
          <a:chOff x="0" y="0"/>
          <a:chExt cx="0" cy="0"/>
        </a:xfrm>
      </p:grpSpPr>
      <p:sp>
        <p:nvSpPr>
          <p:cNvPr id="364" name="Google Shape;364;gf5017fcb9b_1_0"/>
          <p:cNvSpPr txBox="1">
            <a:spLocks noGrp="1"/>
          </p:cNvSpPr>
          <p:nvPr>
            <p:ph type="title"/>
          </p:nvPr>
        </p:nvSpPr>
        <p:spPr>
          <a:xfrm>
            <a:off x="1807071" y="311190"/>
            <a:ext cx="8545200" cy="968700"/>
          </a:xfrm>
          <a:prstGeom prst="rect">
            <a:avLst/>
          </a:prstGeom>
        </p:spPr>
        <p:txBody>
          <a:bodyPr spcFirstLastPara="1" wrap="square" lIns="91425" tIns="45700" rIns="91425" bIns="45700" anchor="ctr" anchorCtr="0">
            <a:noAutofit/>
          </a:bodyPr>
          <a:lstStyle/>
          <a:p>
            <a:pPr marL="0" lvl="0" indent="0" algn="ctr" rtl="0">
              <a:spcBef>
                <a:spcPts val="0"/>
              </a:spcBef>
              <a:spcAft>
                <a:spcPts val="0"/>
              </a:spcAft>
              <a:buNone/>
            </a:pPr>
            <a:r>
              <a:rPr lang="en-US" dirty="0"/>
              <a:t>Snow Fraction: Exclusions</a:t>
            </a:r>
            <a:endParaRPr dirty="0"/>
          </a:p>
        </p:txBody>
      </p:sp>
      <p:sp>
        <p:nvSpPr>
          <p:cNvPr id="365" name="Google Shape;365;gf5017fcb9b_1_0"/>
          <p:cNvSpPr txBox="1">
            <a:spLocks noGrp="1"/>
          </p:cNvSpPr>
          <p:nvPr>
            <p:ph type="body" idx="1"/>
          </p:nvPr>
        </p:nvSpPr>
        <p:spPr>
          <a:xfrm>
            <a:off x="790575" y="1486568"/>
            <a:ext cx="10991850" cy="1684612"/>
          </a:xfrm>
          <a:prstGeom prst="rect">
            <a:avLst/>
          </a:prstGeom>
        </p:spPr>
        <p:txBody>
          <a:bodyPr spcFirstLastPara="1" wrap="square" lIns="91425" tIns="45700" rIns="91425" bIns="45700" anchor="t" anchorCtr="0">
            <a:noAutofit/>
          </a:bodyPr>
          <a:lstStyle/>
          <a:p>
            <a:pPr marL="342900">
              <a:buFont typeface="Arial" panose="020B0604020202020204" pitchFamily="34" charset="0"/>
              <a:buChar char="•"/>
            </a:pPr>
            <a:r>
              <a:rPr lang="en-US" sz="2400" dirty="0"/>
              <a:t>Exclusions for quantitative accuracy </a:t>
            </a:r>
            <a:r>
              <a:rPr lang="en-US" sz="2400" dirty="0">
                <a:solidFill>
                  <a:schemeClr val="bg1"/>
                </a:solidFill>
              </a:rPr>
              <a:t>assessment:  </a:t>
            </a:r>
            <a:r>
              <a:rPr lang="en-US" sz="2400" dirty="0" err="1">
                <a:solidFill>
                  <a:schemeClr val="bg1"/>
                </a:solidFill>
              </a:rPr>
              <a:t>Ɵ</a:t>
            </a:r>
            <a:r>
              <a:rPr lang="en-US" sz="2400" baseline="-25000" dirty="0" err="1">
                <a:solidFill>
                  <a:schemeClr val="bg1"/>
                </a:solidFill>
              </a:rPr>
              <a:t>sat</a:t>
            </a:r>
            <a:r>
              <a:rPr lang="en-US" sz="2400" baseline="-25000" dirty="0">
                <a:solidFill>
                  <a:schemeClr val="bg1"/>
                </a:solidFill>
              </a:rPr>
              <a:t> </a:t>
            </a:r>
            <a:r>
              <a:rPr lang="en-US" sz="2400" dirty="0">
                <a:solidFill>
                  <a:schemeClr val="bg1"/>
                </a:solidFill>
              </a:rPr>
              <a:t>&lt; 55</a:t>
            </a:r>
            <a:r>
              <a:rPr lang="en-US" sz="2400" baseline="30000" dirty="0">
                <a:solidFill>
                  <a:schemeClr val="bg1"/>
                </a:solidFill>
              </a:rPr>
              <a:t>0 </a:t>
            </a:r>
            <a:r>
              <a:rPr lang="en-US" sz="2400" dirty="0">
                <a:solidFill>
                  <a:schemeClr val="bg1"/>
                </a:solidFill>
              </a:rPr>
              <a:t>, </a:t>
            </a:r>
            <a:r>
              <a:rPr lang="en-US" sz="2400" baseline="30000" dirty="0">
                <a:solidFill>
                  <a:schemeClr val="bg1"/>
                </a:solidFill>
              </a:rPr>
              <a:t> </a:t>
            </a:r>
            <a:r>
              <a:rPr lang="en-US" sz="2400" dirty="0" err="1">
                <a:solidFill>
                  <a:schemeClr val="bg1"/>
                </a:solidFill>
              </a:rPr>
              <a:t>Ɵ</a:t>
            </a:r>
            <a:r>
              <a:rPr lang="en-US" sz="2400" baseline="-25000" dirty="0" err="1">
                <a:solidFill>
                  <a:schemeClr val="bg1"/>
                </a:solidFill>
              </a:rPr>
              <a:t>sol</a:t>
            </a:r>
            <a:r>
              <a:rPr lang="en-US" sz="2400" baseline="-25000" dirty="0">
                <a:solidFill>
                  <a:schemeClr val="bg1"/>
                </a:solidFill>
              </a:rPr>
              <a:t> </a:t>
            </a:r>
            <a:r>
              <a:rPr lang="en-US" sz="2400" dirty="0">
                <a:solidFill>
                  <a:schemeClr val="bg1"/>
                </a:solidFill>
              </a:rPr>
              <a:t>&lt; 67</a:t>
            </a:r>
            <a:r>
              <a:rPr lang="en-US" sz="2400" baseline="30000" dirty="0">
                <a:solidFill>
                  <a:schemeClr val="bg1"/>
                </a:solidFill>
              </a:rPr>
              <a:t>0</a:t>
            </a:r>
            <a:endParaRPr lang="en-US" sz="2400" dirty="0">
              <a:solidFill>
                <a:schemeClr val="bg1"/>
              </a:solidFill>
            </a:endParaRPr>
          </a:p>
          <a:p>
            <a:pPr marL="342900" lvl="0" algn="l" rtl="0">
              <a:spcBef>
                <a:spcPts val="360"/>
              </a:spcBef>
              <a:spcAft>
                <a:spcPts val="0"/>
              </a:spcAft>
              <a:buFont typeface="Arial" panose="020B0604020202020204" pitchFamily="34" charset="0"/>
              <a:buChar char="•"/>
            </a:pPr>
            <a:r>
              <a:rPr lang="en-US" sz="2400" dirty="0"/>
              <a:t>At larger angles the product is supposed to be qualitatively realistic</a:t>
            </a:r>
          </a:p>
          <a:p>
            <a:pPr marL="342900" lvl="0" algn="l" rtl="0">
              <a:spcBef>
                <a:spcPts val="360"/>
              </a:spcBef>
              <a:spcAft>
                <a:spcPts val="0"/>
              </a:spcAft>
              <a:buFont typeface="Arial" panose="020B0604020202020204" pitchFamily="34" charset="0"/>
              <a:buChar char="•"/>
            </a:pPr>
            <a:r>
              <a:rPr lang="en-US" sz="2400" dirty="0"/>
              <a:t>Existing exclusions exclude most of North America seasonal snow cover from the quantitative analysis and product evaluation </a:t>
            </a:r>
          </a:p>
          <a:p>
            <a:pPr marL="0" lvl="0" indent="0" algn="l" rtl="0">
              <a:spcBef>
                <a:spcPts val="360"/>
              </a:spcBef>
              <a:spcAft>
                <a:spcPts val="0"/>
              </a:spcAft>
              <a:buNone/>
            </a:pPr>
            <a:endParaRPr sz="2400" dirty="0"/>
          </a:p>
        </p:txBody>
      </p:sp>
      <p:sp>
        <p:nvSpPr>
          <p:cNvPr id="366" name="Google Shape;366;gf5017fcb9b_1_0"/>
          <p:cNvSpPr txBox="1">
            <a:spLocks noGrp="1"/>
          </p:cNvSpPr>
          <p:nvPr>
            <p:ph type="sldNum" idx="12"/>
          </p:nvPr>
        </p:nvSpPr>
        <p:spPr>
          <a:xfrm>
            <a:off x="11004885" y="6356353"/>
            <a:ext cx="909000" cy="3651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Clr>
                <a:srgbClr val="FFFFFF"/>
              </a:buClr>
              <a:buSzPts val="1200"/>
              <a:buFont typeface="Arial"/>
              <a:buNone/>
            </a:pPr>
            <a:fld id="{00000000-1234-1234-1234-123412341234}" type="slidenum">
              <a:rPr lang="en-US"/>
              <a:t>32</a:t>
            </a:fld>
            <a:endParaRPr/>
          </a:p>
        </p:txBody>
      </p:sp>
      <p:grpSp>
        <p:nvGrpSpPr>
          <p:cNvPr id="8" name="Group 7">
            <a:extLst>
              <a:ext uri="{FF2B5EF4-FFF2-40B4-BE49-F238E27FC236}">
                <a16:creationId xmlns:a16="http://schemas.microsoft.com/office/drawing/2014/main" id="{8B14A762-4CEC-4381-8749-C806F0890C83}"/>
              </a:ext>
            </a:extLst>
          </p:cNvPr>
          <p:cNvGrpSpPr/>
          <p:nvPr/>
        </p:nvGrpSpPr>
        <p:grpSpPr>
          <a:xfrm>
            <a:off x="1562142" y="3716281"/>
            <a:ext cx="7320601" cy="2830529"/>
            <a:chOff x="1536850" y="3525824"/>
            <a:chExt cx="9118300" cy="2830529"/>
          </a:xfrm>
        </p:grpSpPr>
        <p:grpSp>
          <p:nvGrpSpPr>
            <p:cNvPr id="4" name="Group 3">
              <a:extLst>
                <a:ext uri="{FF2B5EF4-FFF2-40B4-BE49-F238E27FC236}">
                  <a16:creationId xmlns:a16="http://schemas.microsoft.com/office/drawing/2014/main" id="{3BB2C46F-C8BD-4DA9-BD36-F8303FB800BF}"/>
                </a:ext>
              </a:extLst>
            </p:cNvPr>
            <p:cNvGrpSpPr/>
            <p:nvPr/>
          </p:nvGrpSpPr>
          <p:grpSpPr>
            <a:xfrm>
              <a:off x="1536850" y="3525824"/>
              <a:ext cx="9085641" cy="2830529"/>
              <a:chOff x="1409112" y="1327583"/>
              <a:chExt cx="10598225" cy="4060846"/>
            </a:xfrm>
          </p:grpSpPr>
          <p:pic>
            <p:nvPicPr>
              <p:cNvPr id="2" name="Picture 1">
                <a:extLst>
                  <a:ext uri="{FF2B5EF4-FFF2-40B4-BE49-F238E27FC236}">
                    <a16:creationId xmlns:a16="http://schemas.microsoft.com/office/drawing/2014/main" id="{84D368F9-28E4-428E-AD66-D6FA53C78E83}"/>
                  </a:ext>
                </a:extLst>
              </p:cNvPr>
              <p:cNvPicPr>
                <a:picLocks noChangeAspect="1"/>
              </p:cNvPicPr>
              <p:nvPr/>
            </p:nvPicPr>
            <p:blipFill>
              <a:blip r:embed="rId3"/>
              <a:stretch>
                <a:fillRect/>
              </a:stretch>
            </p:blipFill>
            <p:spPr>
              <a:xfrm>
                <a:off x="1409112" y="1327583"/>
                <a:ext cx="10598225" cy="4060846"/>
              </a:xfrm>
              <a:prstGeom prst="rect">
                <a:avLst/>
              </a:prstGeom>
              <a:ln>
                <a:solidFill>
                  <a:schemeClr val="bg1">
                    <a:lumMod val="75000"/>
                  </a:schemeClr>
                </a:solidFill>
              </a:ln>
            </p:spPr>
          </p:pic>
          <p:sp>
            <p:nvSpPr>
              <p:cNvPr id="3" name="TextBox 2">
                <a:extLst>
                  <a:ext uri="{FF2B5EF4-FFF2-40B4-BE49-F238E27FC236}">
                    <a16:creationId xmlns:a16="http://schemas.microsoft.com/office/drawing/2014/main" id="{03F4DC74-82B6-4700-8A9E-C102AA3AF5D3}"/>
                  </a:ext>
                </a:extLst>
              </p:cNvPr>
              <p:cNvSpPr txBox="1"/>
              <p:nvPr/>
            </p:nvSpPr>
            <p:spPr>
              <a:xfrm>
                <a:off x="3361944" y="4623443"/>
                <a:ext cx="1943817" cy="485710"/>
              </a:xfrm>
              <a:prstGeom prst="rect">
                <a:avLst/>
              </a:prstGeom>
              <a:noFill/>
            </p:spPr>
            <p:txBody>
              <a:bodyPr wrap="square" rtlCol="0">
                <a:spAutoFit/>
              </a:bodyPr>
              <a:lstStyle/>
              <a:p>
                <a:r>
                  <a:rPr lang="en-US" sz="1600" b="1" dirty="0" err="1">
                    <a:solidFill>
                      <a:srgbClr val="FFFF00"/>
                    </a:solidFill>
                  </a:rPr>
                  <a:t>SatZA</a:t>
                </a:r>
                <a:r>
                  <a:rPr lang="en-US" sz="1600" b="1" dirty="0">
                    <a:solidFill>
                      <a:srgbClr val="FFFF00"/>
                    </a:solidFill>
                  </a:rPr>
                  <a:t>=55</a:t>
                </a:r>
                <a:r>
                  <a:rPr lang="en-US" sz="1600" b="1" baseline="30000" dirty="0">
                    <a:solidFill>
                      <a:srgbClr val="FFFF00"/>
                    </a:solidFill>
                  </a:rPr>
                  <a:t>0</a:t>
                </a:r>
                <a:endParaRPr lang="en-US" sz="1600" b="1" dirty="0">
                  <a:solidFill>
                    <a:srgbClr val="FFFF00"/>
                  </a:solidFill>
                </a:endParaRPr>
              </a:p>
            </p:txBody>
          </p:sp>
          <p:sp>
            <p:nvSpPr>
              <p:cNvPr id="7" name="TextBox 6">
                <a:extLst>
                  <a:ext uri="{FF2B5EF4-FFF2-40B4-BE49-F238E27FC236}">
                    <a16:creationId xmlns:a16="http://schemas.microsoft.com/office/drawing/2014/main" id="{0A79A467-6CC9-4E73-8C64-E35E6F741478}"/>
                  </a:ext>
                </a:extLst>
              </p:cNvPr>
              <p:cNvSpPr txBox="1"/>
              <p:nvPr/>
            </p:nvSpPr>
            <p:spPr>
              <a:xfrm>
                <a:off x="1954771" y="4120685"/>
                <a:ext cx="1943817" cy="485710"/>
              </a:xfrm>
              <a:prstGeom prst="rect">
                <a:avLst/>
              </a:prstGeom>
              <a:noFill/>
            </p:spPr>
            <p:txBody>
              <a:bodyPr wrap="square" rtlCol="0">
                <a:spAutoFit/>
              </a:bodyPr>
              <a:lstStyle/>
              <a:p>
                <a:r>
                  <a:rPr lang="en-US" sz="1600" b="1" dirty="0" err="1">
                    <a:solidFill>
                      <a:srgbClr val="FF0000"/>
                    </a:solidFill>
                  </a:rPr>
                  <a:t>SolZA</a:t>
                </a:r>
                <a:r>
                  <a:rPr lang="en-US" sz="1600" b="1" dirty="0">
                    <a:solidFill>
                      <a:srgbClr val="FF0000"/>
                    </a:solidFill>
                  </a:rPr>
                  <a:t>=67</a:t>
                </a:r>
                <a:r>
                  <a:rPr lang="en-US" sz="1600" b="1" baseline="30000" dirty="0">
                    <a:solidFill>
                      <a:srgbClr val="FF0000"/>
                    </a:solidFill>
                  </a:rPr>
                  <a:t>0</a:t>
                </a:r>
                <a:endParaRPr lang="en-US" sz="1600" b="1" dirty="0">
                  <a:solidFill>
                    <a:srgbClr val="FF0000"/>
                  </a:solidFill>
                </a:endParaRPr>
              </a:p>
            </p:txBody>
          </p:sp>
        </p:grpSp>
        <p:sp>
          <p:nvSpPr>
            <p:cNvPr id="6" name="TextBox 5">
              <a:extLst>
                <a:ext uri="{FF2B5EF4-FFF2-40B4-BE49-F238E27FC236}">
                  <a16:creationId xmlns:a16="http://schemas.microsoft.com/office/drawing/2014/main" id="{5736CA44-FEA0-4604-89E0-1F1FC75CD863}"/>
                </a:ext>
              </a:extLst>
            </p:cNvPr>
            <p:cNvSpPr txBox="1"/>
            <p:nvPr/>
          </p:nvSpPr>
          <p:spPr>
            <a:xfrm>
              <a:off x="7421355" y="3525824"/>
              <a:ext cx="3233795" cy="584775"/>
            </a:xfrm>
            <a:prstGeom prst="rect">
              <a:avLst/>
            </a:prstGeom>
            <a:noFill/>
          </p:spPr>
          <p:txBody>
            <a:bodyPr wrap="square" rtlCol="0">
              <a:spAutoFit/>
            </a:bodyPr>
            <a:lstStyle/>
            <a:p>
              <a:r>
                <a:rPr lang="en-US" sz="1600" dirty="0">
                  <a:solidFill>
                    <a:schemeClr val="bg1"/>
                  </a:solidFill>
                </a:rPr>
                <a:t>GOES-16 ABI </a:t>
              </a:r>
            </a:p>
            <a:p>
              <a:r>
                <a:rPr lang="en-US" sz="1600" dirty="0">
                  <a:solidFill>
                    <a:schemeClr val="bg1"/>
                  </a:solidFill>
                </a:rPr>
                <a:t>Nov 18, 2022   1800 UTC</a:t>
              </a:r>
            </a:p>
          </p:txBody>
        </p:sp>
      </p:grpSp>
      <p:sp>
        <p:nvSpPr>
          <p:cNvPr id="9" name="TextBox 8">
            <a:extLst>
              <a:ext uri="{FF2B5EF4-FFF2-40B4-BE49-F238E27FC236}">
                <a16:creationId xmlns:a16="http://schemas.microsoft.com/office/drawing/2014/main" id="{B6806EA6-8EA8-45A9-A0F1-7F7B81B62640}"/>
              </a:ext>
            </a:extLst>
          </p:cNvPr>
          <p:cNvSpPr txBox="1"/>
          <p:nvPr/>
        </p:nvSpPr>
        <p:spPr>
          <a:xfrm>
            <a:off x="9584829" y="5296898"/>
            <a:ext cx="2329056" cy="1169551"/>
          </a:xfrm>
          <a:prstGeom prst="rect">
            <a:avLst/>
          </a:prstGeom>
          <a:noFill/>
        </p:spPr>
        <p:txBody>
          <a:bodyPr wrap="square" rtlCol="0">
            <a:spAutoFit/>
          </a:bodyPr>
          <a:lstStyle/>
          <a:p>
            <a:r>
              <a:rPr lang="en-US" dirty="0">
                <a:solidFill>
                  <a:schemeClr val="bg1"/>
                </a:solidFill>
              </a:rPr>
              <a:t>GOES-East  ABI Snow fraction map with an overlaid line of 55</a:t>
            </a:r>
            <a:r>
              <a:rPr lang="en-US" baseline="30000" dirty="0">
                <a:solidFill>
                  <a:schemeClr val="bg1"/>
                </a:solidFill>
              </a:rPr>
              <a:t>0</a:t>
            </a:r>
            <a:r>
              <a:rPr lang="en-US" dirty="0">
                <a:solidFill>
                  <a:schemeClr val="bg1"/>
                </a:solidFill>
              </a:rPr>
              <a:t> satellite zenith angle (yellow) and 67</a:t>
            </a:r>
            <a:r>
              <a:rPr lang="en-US" baseline="30000" dirty="0">
                <a:solidFill>
                  <a:schemeClr val="bg1"/>
                </a:solidFill>
              </a:rPr>
              <a:t>0</a:t>
            </a:r>
            <a:r>
              <a:rPr lang="en-US" dirty="0">
                <a:solidFill>
                  <a:schemeClr val="bg1"/>
                </a:solidFill>
              </a:rPr>
              <a:t> solar zenith angle (red)  </a:t>
            </a:r>
          </a:p>
        </p:txBody>
      </p:sp>
    </p:spTree>
    <p:extLst>
      <p:ext uri="{BB962C8B-B14F-4D97-AF65-F5344CB8AC3E}">
        <p14:creationId xmlns:p14="http://schemas.microsoft.com/office/powerpoint/2010/main" val="186825404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363"/>
        <p:cNvGrpSpPr/>
        <p:nvPr/>
      </p:nvGrpSpPr>
      <p:grpSpPr>
        <a:xfrm>
          <a:off x="0" y="0"/>
          <a:ext cx="0" cy="0"/>
          <a:chOff x="0" y="0"/>
          <a:chExt cx="0" cy="0"/>
        </a:xfrm>
      </p:grpSpPr>
      <p:sp>
        <p:nvSpPr>
          <p:cNvPr id="364" name="Google Shape;364;gf5017fcb9b_1_0"/>
          <p:cNvSpPr txBox="1">
            <a:spLocks noGrp="1"/>
          </p:cNvSpPr>
          <p:nvPr>
            <p:ph type="title"/>
          </p:nvPr>
        </p:nvSpPr>
        <p:spPr>
          <a:xfrm>
            <a:off x="2403472" y="382288"/>
            <a:ext cx="7385055" cy="968700"/>
          </a:xfrm>
          <a:prstGeom prst="rect">
            <a:avLst/>
          </a:prstGeom>
        </p:spPr>
        <p:txBody>
          <a:bodyPr spcFirstLastPara="1" wrap="square" lIns="91425" tIns="45700" rIns="91425" bIns="45700" anchor="ctr" anchorCtr="0">
            <a:noAutofit/>
          </a:bodyPr>
          <a:lstStyle/>
          <a:p>
            <a:pPr marL="0" lvl="0" indent="0" algn="ctr" rtl="0">
              <a:spcBef>
                <a:spcPts val="0"/>
              </a:spcBef>
              <a:spcAft>
                <a:spcPts val="0"/>
              </a:spcAft>
              <a:buNone/>
            </a:pPr>
            <a:r>
              <a:rPr lang="en-US" dirty="0"/>
              <a:t>Fractional Snow Cover: Theoretical Accuracy Estimate</a:t>
            </a:r>
            <a:endParaRPr dirty="0"/>
          </a:p>
        </p:txBody>
      </p:sp>
      <p:sp>
        <p:nvSpPr>
          <p:cNvPr id="366" name="Google Shape;366;gf5017fcb9b_1_0"/>
          <p:cNvSpPr txBox="1">
            <a:spLocks noGrp="1"/>
          </p:cNvSpPr>
          <p:nvPr>
            <p:ph type="sldNum" idx="12"/>
          </p:nvPr>
        </p:nvSpPr>
        <p:spPr>
          <a:xfrm>
            <a:off x="11004885" y="6356353"/>
            <a:ext cx="909000" cy="3651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Clr>
                <a:srgbClr val="FFFFFF"/>
              </a:buClr>
              <a:buSzPts val="1200"/>
              <a:buFont typeface="Arial"/>
              <a:buNone/>
            </a:pPr>
            <a:fld id="{00000000-1234-1234-1234-123412341234}" type="slidenum">
              <a:rPr lang="en-US"/>
              <a:t>33</a:t>
            </a:fld>
            <a:endParaRPr/>
          </a:p>
        </p:txBody>
      </p:sp>
      <p:graphicFrame>
        <p:nvGraphicFramePr>
          <p:cNvPr id="5" name="Table 4">
            <a:extLst>
              <a:ext uri="{FF2B5EF4-FFF2-40B4-BE49-F238E27FC236}">
                <a16:creationId xmlns:a16="http://schemas.microsoft.com/office/drawing/2014/main" id="{E3EC5712-90B9-46BD-9DDE-17CA4C388C5A}"/>
              </a:ext>
            </a:extLst>
          </p:cNvPr>
          <p:cNvGraphicFramePr>
            <a:graphicFrameLocks noGrp="1"/>
          </p:cNvGraphicFramePr>
          <p:nvPr>
            <p:extLst>
              <p:ext uri="{D42A27DB-BD31-4B8C-83A1-F6EECF244321}">
                <p14:modId xmlns:p14="http://schemas.microsoft.com/office/powerpoint/2010/main" val="3512202339"/>
              </p:ext>
            </p:extLst>
          </p:nvPr>
        </p:nvGraphicFramePr>
        <p:xfrm>
          <a:off x="4528831" y="2258194"/>
          <a:ext cx="7385054" cy="4140396"/>
        </p:xfrm>
        <a:graphic>
          <a:graphicData uri="http://schemas.openxmlformats.org/drawingml/2006/table">
            <a:tbl>
              <a:tblPr firstRow="1" firstCol="1" bandRow="1"/>
              <a:tblGrid>
                <a:gridCol w="3743495">
                  <a:extLst>
                    <a:ext uri="{9D8B030D-6E8A-4147-A177-3AD203B41FA5}">
                      <a16:colId xmlns:a16="http://schemas.microsoft.com/office/drawing/2014/main" val="478134810"/>
                    </a:ext>
                  </a:extLst>
                </a:gridCol>
                <a:gridCol w="2279426">
                  <a:extLst>
                    <a:ext uri="{9D8B030D-6E8A-4147-A177-3AD203B41FA5}">
                      <a16:colId xmlns:a16="http://schemas.microsoft.com/office/drawing/2014/main" val="39294064"/>
                    </a:ext>
                  </a:extLst>
                </a:gridCol>
                <a:gridCol w="1362133">
                  <a:extLst>
                    <a:ext uri="{9D8B030D-6E8A-4147-A177-3AD203B41FA5}">
                      <a16:colId xmlns:a16="http://schemas.microsoft.com/office/drawing/2014/main" val="146144223"/>
                    </a:ext>
                  </a:extLst>
                </a:gridCol>
              </a:tblGrid>
              <a:tr h="469229">
                <a:tc>
                  <a:txBody>
                    <a:bodyPr/>
                    <a:lstStyle/>
                    <a:p>
                      <a:pPr marL="182880">
                        <a:spcAft>
                          <a:spcPts val="0"/>
                        </a:spcAft>
                      </a:pPr>
                      <a:r>
                        <a:rPr lang="en-US" sz="1600" b="1" dirty="0">
                          <a:effectLst/>
                          <a:latin typeface="Arial" panose="020B0604020202020204" pitchFamily="34" charset="0"/>
                          <a:ea typeface="Times New Roman" panose="02020603050405020304" pitchFamily="18" charset="0"/>
                        </a:rPr>
                        <a:t>Source of uncertainty</a:t>
                      </a:r>
                      <a:endParaRPr lang="en-US" sz="1800" b="1" dirty="0">
                        <a:effectLst/>
                        <a:latin typeface="Times New Roman" panose="02020603050405020304" pitchFamily="18" charset="0"/>
                        <a:ea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D9C3"/>
                    </a:solidFill>
                  </a:tcPr>
                </a:tc>
                <a:tc>
                  <a:txBody>
                    <a:bodyPr/>
                    <a:lstStyle/>
                    <a:p>
                      <a:pPr marL="182880">
                        <a:spcAft>
                          <a:spcPts val="0"/>
                        </a:spcAft>
                      </a:pPr>
                      <a:r>
                        <a:rPr lang="en-US" sz="1600" b="1" dirty="0">
                          <a:effectLst/>
                          <a:latin typeface="+mj-lt"/>
                          <a:ea typeface="Times New Roman" panose="02020603050405020304" pitchFamily="18" charset="0"/>
                        </a:rPr>
                        <a:t>Affected Variable</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D9C3"/>
                    </a:solidFill>
                  </a:tcPr>
                </a:tc>
                <a:tc>
                  <a:txBody>
                    <a:bodyPr/>
                    <a:lstStyle/>
                    <a:p>
                      <a:pPr marL="182880">
                        <a:spcAft>
                          <a:spcPts val="0"/>
                        </a:spcAft>
                      </a:pPr>
                      <a:r>
                        <a:rPr lang="en-US" sz="1600" b="1" dirty="0">
                          <a:effectLst/>
                          <a:latin typeface="Arial" panose="020B0604020202020204" pitchFamily="34" charset="0"/>
                          <a:ea typeface="Times New Roman" panose="02020603050405020304" pitchFamily="18" charset="0"/>
                        </a:rPr>
                        <a:t>Assumed uncertainty</a:t>
                      </a:r>
                      <a:endParaRPr lang="en-US" sz="1800" b="1" dirty="0">
                        <a:effectLst/>
                        <a:latin typeface="Times New Roman" panose="02020603050405020304" pitchFamily="18" charset="0"/>
                        <a:ea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D9C3"/>
                    </a:solidFill>
                  </a:tcPr>
                </a:tc>
                <a:extLst>
                  <a:ext uri="{0D108BD9-81ED-4DB2-BD59-A6C34878D82A}">
                    <a16:rowId xmlns:a16="http://schemas.microsoft.com/office/drawing/2014/main" val="2129407375"/>
                  </a:ext>
                </a:extLst>
              </a:tr>
              <a:tr h="593501">
                <a:tc>
                  <a:txBody>
                    <a:bodyPr/>
                    <a:lstStyle/>
                    <a:p>
                      <a:pPr marL="182880">
                        <a:spcAft>
                          <a:spcPts val="0"/>
                        </a:spcAft>
                      </a:pPr>
                      <a:r>
                        <a:rPr lang="en-US" sz="1600" dirty="0">
                          <a:effectLst/>
                          <a:latin typeface="Arial" panose="020B0604020202020204" pitchFamily="34" charset="0"/>
                          <a:ea typeface="Times New Roman" panose="02020603050405020304" pitchFamily="18" charset="0"/>
                        </a:rPr>
                        <a:t>Visible reflectance measurement noise and calibration error</a:t>
                      </a:r>
                      <a:endParaRPr lang="en-US" sz="1800" dirty="0">
                        <a:effectLst/>
                        <a:latin typeface="Times New Roman" panose="02020603050405020304" pitchFamily="18" charset="0"/>
                        <a:ea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5F1"/>
                    </a:solidFill>
                  </a:tcPr>
                </a:tc>
                <a:tc>
                  <a:txBody>
                    <a:bodyPr/>
                    <a:lstStyle/>
                    <a:p>
                      <a:pPr marL="91440">
                        <a:spcAft>
                          <a:spcPts val="0"/>
                        </a:spcAft>
                      </a:pPr>
                      <a:r>
                        <a:rPr lang="en-US" sz="1600" dirty="0">
                          <a:effectLst/>
                          <a:latin typeface="Arial" panose="020B0604020202020204" pitchFamily="34" charset="0"/>
                          <a:ea typeface="Times New Roman" panose="02020603050405020304" pitchFamily="18" charset="0"/>
                        </a:rPr>
                        <a:t>Observed Reflectance (</a:t>
                      </a:r>
                      <a:r>
                        <a:rPr lang="en-US" sz="1600" b="1" dirty="0">
                          <a:effectLst/>
                          <a:latin typeface="Arial" panose="020B0604020202020204" pitchFamily="34" charset="0"/>
                          <a:ea typeface="Times New Roman" panose="02020603050405020304" pitchFamily="18" charset="0"/>
                        </a:rPr>
                        <a:t>R</a:t>
                      </a:r>
                      <a:r>
                        <a:rPr lang="en-US" sz="1600" dirty="0">
                          <a:effectLst/>
                          <a:latin typeface="Arial" panose="020B0604020202020204" pitchFamily="34" charset="0"/>
                          <a:ea typeface="Times New Roman" panose="02020603050405020304" pitchFamily="18" charset="0"/>
                        </a:rPr>
                        <a:t>)</a:t>
                      </a:r>
                      <a:endParaRPr lang="en-US" sz="1800" dirty="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5F1"/>
                    </a:solidFill>
                  </a:tcPr>
                </a:tc>
                <a:tc>
                  <a:txBody>
                    <a:bodyPr/>
                    <a:lstStyle/>
                    <a:p>
                      <a:pPr marL="457200">
                        <a:spcAft>
                          <a:spcPts val="0"/>
                        </a:spcAft>
                      </a:pPr>
                      <a:r>
                        <a:rPr lang="en-US" sz="1600" dirty="0">
                          <a:effectLst/>
                          <a:latin typeface="Arial" panose="020B0604020202020204" pitchFamily="34" charset="0"/>
                          <a:ea typeface="Times New Roman" panose="02020603050405020304" pitchFamily="18" charset="0"/>
                        </a:rPr>
                        <a:t>0.005</a:t>
                      </a:r>
                      <a:endParaRPr lang="en-US" sz="1800" dirty="0">
                        <a:effectLst/>
                        <a:latin typeface="Times New Roman" panose="02020603050405020304" pitchFamily="18" charset="0"/>
                        <a:ea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5F1"/>
                    </a:solidFill>
                  </a:tcPr>
                </a:tc>
                <a:extLst>
                  <a:ext uri="{0D108BD9-81ED-4DB2-BD59-A6C34878D82A}">
                    <a16:rowId xmlns:a16="http://schemas.microsoft.com/office/drawing/2014/main" val="2593774048"/>
                  </a:ext>
                </a:extLst>
              </a:tr>
              <a:tr h="493114">
                <a:tc>
                  <a:txBody>
                    <a:bodyPr/>
                    <a:lstStyle/>
                    <a:p>
                      <a:pPr marL="182880">
                        <a:spcAft>
                          <a:spcPts val="0"/>
                        </a:spcAft>
                      </a:pPr>
                      <a:r>
                        <a:rPr lang="en-US" sz="1600" dirty="0">
                          <a:effectLst/>
                          <a:latin typeface="Arial" panose="020B0604020202020204" pitchFamily="34" charset="0"/>
                          <a:ea typeface="Times New Roman" panose="02020603050405020304" pitchFamily="18" charset="0"/>
                        </a:rPr>
                        <a:t>Variable atmospheric composition</a:t>
                      </a:r>
                      <a:endParaRPr lang="en-US" sz="1800" dirty="0">
                        <a:effectLst/>
                        <a:latin typeface="Times New Roman" panose="02020603050405020304" pitchFamily="18" charset="0"/>
                        <a:ea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5F1"/>
                    </a:solidFill>
                  </a:tcPr>
                </a:tc>
                <a:tc>
                  <a:txBody>
                    <a:bodyPr/>
                    <a:lstStyle/>
                    <a:p>
                      <a:pPr marL="91440">
                        <a:spcAft>
                          <a:spcPts val="0"/>
                        </a:spcAft>
                      </a:pPr>
                      <a:r>
                        <a:rPr lang="en-US" sz="1600" dirty="0">
                          <a:effectLst/>
                          <a:latin typeface="Arial" panose="020B0604020202020204" pitchFamily="34" charset="0"/>
                          <a:ea typeface="Times New Roman" panose="02020603050405020304" pitchFamily="18" charset="0"/>
                        </a:rPr>
                        <a:t>Observed Reflectance (</a:t>
                      </a:r>
                      <a:r>
                        <a:rPr lang="en-US" sz="1600" b="1" dirty="0">
                          <a:effectLst/>
                          <a:latin typeface="Arial" panose="020B0604020202020204" pitchFamily="34" charset="0"/>
                          <a:ea typeface="Times New Roman" panose="02020603050405020304" pitchFamily="18" charset="0"/>
                        </a:rPr>
                        <a:t>R</a:t>
                      </a:r>
                      <a:r>
                        <a:rPr lang="en-US" sz="1600" dirty="0">
                          <a:effectLst/>
                          <a:latin typeface="Arial" panose="020B0604020202020204" pitchFamily="34" charset="0"/>
                          <a:ea typeface="Times New Roman" panose="02020603050405020304" pitchFamily="18" charset="0"/>
                        </a:rPr>
                        <a:t>)</a:t>
                      </a:r>
                      <a:endParaRPr lang="en-US" sz="1800" dirty="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5F1"/>
                    </a:solidFill>
                  </a:tcPr>
                </a:tc>
                <a:tc>
                  <a:txBody>
                    <a:bodyPr/>
                    <a:lstStyle/>
                    <a:p>
                      <a:pPr marL="457200">
                        <a:spcAft>
                          <a:spcPts val="0"/>
                        </a:spcAft>
                      </a:pPr>
                      <a:r>
                        <a:rPr lang="en-US" sz="1600" dirty="0">
                          <a:effectLst/>
                          <a:latin typeface="Arial" panose="020B0604020202020204" pitchFamily="34" charset="0"/>
                          <a:ea typeface="Times New Roman" panose="02020603050405020304" pitchFamily="18" charset="0"/>
                        </a:rPr>
                        <a:t>0.1</a:t>
                      </a:r>
                      <a:endParaRPr lang="en-US" sz="1800" dirty="0">
                        <a:effectLst/>
                        <a:latin typeface="Times New Roman" panose="02020603050405020304" pitchFamily="18" charset="0"/>
                        <a:ea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5F1"/>
                    </a:solidFill>
                  </a:tcPr>
                </a:tc>
                <a:extLst>
                  <a:ext uri="{0D108BD9-81ED-4DB2-BD59-A6C34878D82A}">
                    <a16:rowId xmlns:a16="http://schemas.microsoft.com/office/drawing/2014/main" val="1755330398"/>
                  </a:ext>
                </a:extLst>
              </a:tr>
              <a:tr h="657486">
                <a:tc>
                  <a:txBody>
                    <a:bodyPr/>
                    <a:lstStyle/>
                    <a:p>
                      <a:pPr marL="182880">
                        <a:spcAft>
                          <a:spcPts val="0"/>
                        </a:spcAft>
                      </a:pPr>
                      <a:r>
                        <a:rPr lang="en-US" sz="1600" dirty="0">
                          <a:effectLst/>
                          <a:latin typeface="Arial" panose="020B0604020202020204" pitchFamily="34" charset="0"/>
                          <a:ea typeface="Times New Roman" panose="02020603050405020304" pitchFamily="18" charset="0"/>
                        </a:rPr>
                        <a:t>Variable reflective properties of the snow-free land surface</a:t>
                      </a:r>
                      <a:endParaRPr lang="en-US" sz="1800" dirty="0">
                        <a:effectLst/>
                        <a:latin typeface="Times New Roman" panose="02020603050405020304" pitchFamily="18" charset="0"/>
                        <a:ea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5F1"/>
                    </a:solidFill>
                  </a:tcPr>
                </a:tc>
                <a:tc>
                  <a:txBody>
                    <a:bodyPr/>
                    <a:lstStyle/>
                    <a:p>
                      <a:pPr marL="91440">
                        <a:spcAft>
                          <a:spcPts val="0"/>
                        </a:spcAft>
                      </a:pPr>
                      <a:r>
                        <a:rPr lang="en-US" sz="1600" dirty="0">
                          <a:effectLst/>
                          <a:latin typeface="Arial" panose="020B0604020202020204" pitchFamily="34" charset="0"/>
                          <a:ea typeface="Times New Roman" panose="02020603050405020304" pitchFamily="18" charset="0"/>
                        </a:rPr>
                        <a:t>Snow-free land visible reflectance (</a:t>
                      </a:r>
                      <a:r>
                        <a:rPr lang="en-US" sz="1600" b="1" dirty="0" err="1">
                          <a:effectLst/>
                          <a:latin typeface="Arial" panose="020B0604020202020204" pitchFamily="34" charset="0"/>
                          <a:ea typeface="Times New Roman" panose="02020603050405020304" pitchFamily="18" charset="0"/>
                        </a:rPr>
                        <a:t>R</a:t>
                      </a:r>
                      <a:r>
                        <a:rPr lang="en-US" sz="1600" b="1" baseline="-25000" dirty="0" err="1">
                          <a:effectLst/>
                          <a:latin typeface="Arial" panose="020B0604020202020204" pitchFamily="34" charset="0"/>
                          <a:ea typeface="Times New Roman" panose="02020603050405020304" pitchFamily="18" charset="0"/>
                        </a:rPr>
                        <a:t>land</a:t>
                      </a:r>
                      <a:r>
                        <a:rPr lang="en-US" sz="1600" dirty="0">
                          <a:effectLst/>
                          <a:latin typeface="Arial" panose="020B0604020202020204" pitchFamily="34" charset="0"/>
                          <a:ea typeface="Times New Roman" panose="02020603050405020304" pitchFamily="18" charset="0"/>
                        </a:rPr>
                        <a:t>)</a:t>
                      </a:r>
                      <a:endParaRPr lang="en-US" sz="1800" dirty="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5F1"/>
                    </a:solidFill>
                  </a:tcPr>
                </a:tc>
                <a:tc>
                  <a:txBody>
                    <a:bodyPr/>
                    <a:lstStyle/>
                    <a:p>
                      <a:pPr marL="457200">
                        <a:spcAft>
                          <a:spcPts val="0"/>
                        </a:spcAft>
                      </a:pPr>
                      <a:r>
                        <a:rPr lang="en-US" sz="1600" dirty="0">
                          <a:effectLst/>
                          <a:latin typeface="Arial" panose="020B0604020202020204" pitchFamily="34" charset="0"/>
                          <a:ea typeface="Times New Roman" panose="02020603050405020304" pitchFamily="18" charset="0"/>
                        </a:rPr>
                        <a:t>0.1</a:t>
                      </a:r>
                      <a:endParaRPr lang="en-US" sz="1800" dirty="0">
                        <a:effectLst/>
                        <a:latin typeface="Times New Roman" panose="02020603050405020304" pitchFamily="18" charset="0"/>
                        <a:ea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5F1"/>
                    </a:solidFill>
                  </a:tcPr>
                </a:tc>
                <a:extLst>
                  <a:ext uri="{0D108BD9-81ED-4DB2-BD59-A6C34878D82A}">
                    <a16:rowId xmlns:a16="http://schemas.microsoft.com/office/drawing/2014/main" val="311011325"/>
                  </a:ext>
                </a:extLst>
              </a:tr>
              <a:tr h="533821">
                <a:tc>
                  <a:txBody>
                    <a:bodyPr/>
                    <a:lstStyle/>
                    <a:p>
                      <a:pPr marL="182880">
                        <a:spcAft>
                          <a:spcPts val="0"/>
                        </a:spcAft>
                      </a:pPr>
                      <a:r>
                        <a:rPr lang="en-US" sz="1600" dirty="0">
                          <a:effectLst/>
                          <a:latin typeface="Arial" panose="020B0604020202020204" pitchFamily="34" charset="0"/>
                          <a:ea typeface="Times New Roman" panose="02020603050405020304" pitchFamily="18" charset="0"/>
                        </a:rPr>
                        <a:t>Variable reflective properties of snow</a:t>
                      </a:r>
                      <a:endParaRPr lang="en-US" sz="1800" dirty="0">
                        <a:effectLst/>
                        <a:latin typeface="Times New Roman" panose="02020603050405020304" pitchFamily="18" charset="0"/>
                        <a:ea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5F1"/>
                    </a:solidFill>
                  </a:tcPr>
                </a:tc>
                <a:tc>
                  <a:txBody>
                    <a:bodyPr/>
                    <a:lstStyle/>
                    <a:p>
                      <a:pPr marL="91440">
                        <a:spcAft>
                          <a:spcPts val="0"/>
                        </a:spcAft>
                      </a:pPr>
                      <a:r>
                        <a:rPr lang="en-US" sz="1600" dirty="0">
                          <a:effectLst/>
                          <a:latin typeface="Arial" panose="020B0604020202020204" pitchFamily="34" charset="0"/>
                          <a:ea typeface="Times New Roman" panose="02020603050405020304" pitchFamily="18" charset="0"/>
                        </a:rPr>
                        <a:t>Snow visible reflectance (</a:t>
                      </a:r>
                      <a:r>
                        <a:rPr lang="en-US" sz="1600" b="1" dirty="0" err="1">
                          <a:effectLst/>
                          <a:latin typeface="Arial" panose="020B0604020202020204" pitchFamily="34" charset="0"/>
                          <a:ea typeface="Times New Roman" panose="02020603050405020304" pitchFamily="18" charset="0"/>
                        </a:rPr>
                        <a:t>R</a:t>
                      </a:r>
                      <a:r>
                        <a:rPr lang="en-US" sz="1600" b="1" baseline="-25000" dirty="0" err="1">
                          <a:effectLst/>
                          <a:latin typeface="Arial" panose="020B0604020202020204" pitchFamily="34" charset="0"/>
                          <a:ea typeface="Times New Roman" panose="02020603050405020304" pitchFamily="18" charset="0"/>
                        </a:rPr>
                        <a:t>snow</a:t>
                      </a:r>
                      <a:r>
                        <a:rPr lang="en-US" sz="1600" dirty="0">
                          <a:effectLst/>
                          <a:latin typeface="Arial" panose="020B0604020202020204" pitchFamily="34" charset="0"/>
                          <a:ea typeface="Times New Roman" panose="02020603050405020304" pitchFamily="18" charset="0"/>
                        </a:rPr>
                        <a:t>)</a:t>
                      </a:r>
                      <a:endParaRPr lang="en-US" sz="1800" dirty="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5F1"/>
                    </a:solidFill>
                  </a:tcPr>
                </a:tc>
                <a:tc>
                  <a:txBody>
                    <a:bodyPr/>
                    <a:lstStyle/>
                    <a:p>
                      <a:pPr marL="457200">
                        <a:spcAft>
                          <a:spcPts val="0"/>
                        </a:spcAft>
                      </a:pPr>
                      <a:r>
                        <a:rPr lang="en-US" sz="1600" dirty="0">
                          <a:effectLst/>
                          <a:latin typeface="Arial" panose="020B0604020202020204" pitchFamily="34" charset="0"/>
                          <a:ea typeface="Times New Roman" panose="02020603050405020304" pitchFamily="18" charset="0"/>
                        </a:rPr>
                        <a:t>0.1</a:t>
                      </a:r>
                      <a:endParaRPr lang="en-US" sz="1800" dirty="0">
                        <a:effectLst/>
                        <a:latin typeface="Times New Roman" panose="02020603050405020304" pitchFamily="18" charset="0"/>
                        <a:ea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5F1"/>
                    </a:solidFill>
                  </a:tcPr>
                </a:tc>
                <a:extLst>
                  <a:ext uri="{0D108BD9-81ED-4DB2-BD59-A6C34878D82A}">
                    <a16:rowId xmlns:a16="http://schemas.microsoft.com/office/drawing/2014/main" val="206988291"/>
                  </a:ext>
                </a:extLst>
              </a:tr>
              <a:tr h="657486">
                <a:tc>
                  <a:txBody>
                    <a:bodyPr/>
                    <a:lstStyle/>
                    <a:p>
                      <a:pPr marL="182880">
                        <a:spcAft>
                          <a:spcPts val="0"/>
                        </a:spcAft>
                      </a:pPr>
                      <a:r>
                        <a:rPr lang="en-US" sz="1600" dirty="0">
                          <a:effectLst/>
                          <a:latin typeface="Arial" panose="020B0604020202020204" pitchFamily="34" charset="0"/>
                          <a:ea typeface="Times New Roman" panose="02020603050405020304" pitchFamily="18" charset="0"/>
                        </a:rPr>
                        <a:t>Residual uncertainty  of snow reflectance due to angular anisotropy</a:t>
                      </a:r>
                      <a:endParaRPr lang="en-US" sz="1800" dirty="0">
                        <a:effectLst/>
                        <a:latin typeface="Times New Roman" panose="02020603050405020304" pitchFamily="18" charset="0"/>
                        <a:ea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5F1"/>
                    </a:solidFill>
                  </a:tcPr>
                </a:tc>
                <a:tc>
                  <a:txBody>
                    <a:bodyPr/>
                    <a:lstStyle/>
                    <a:p>
                      <a:pPr marL="91440">
                        <a:spcAft>
                          <a:spcPts val="0"/>
                        </a:spcAft>
                      </a:pPr>
                      <a:r>
                        <a:rPr lang="en-US" sz="1600" dirty="0">
                          <a:effectLst/>
                          <a:latin typeface="Arial" panose="020B0604020202020204" pitchFamily="34" charset="0"/>
                          <a:ea typeface="Times New Roman" panose="02020603050405020304" pitchFamily="18" charset="0"/>
                        </a:rPr>
                        <a:t>Snow visible reflectance (</a:t>
                      </a:r>
                      <a:r>
                        <a:rPr lang="en-US" sz="1600" b="1" dirty="0" err="1">
                          <a:effectLst/>
                          <a:latin typeface="Arial" panose="020B0604020202020204" pitchFamily="34" charset="0"/>
                          <a:ea typeface="Times New Roman" panose="02020603050405020304" pitchFamily="18" charset="0"/>
                        </a:rPr>
                        <a:t>R</a:t>
                      </a:r>
                      <a:r>
                        <a:rPr lang="en-US" sz="1600" b="1" baseline="-25000" dirty="0" err="1">
                          <a:effectLst/>
                          <a:latin typeface="Arial" panose="020B0604020202020204" pitchFamily="34" charset="0"/>
                          <a:ea typeface="Times New Roman" panose="02020603050405020304" pitchFamily="18" charset="0"/>
                        </a:rPr>
                        <a:t>snow</a:t>
                      </a:r>
                      <a:r>
                        <a:rPr lang="en-US" sz="1600" dirty="0">
                          <a:effectLst/>
                          <a:latin typeface="Arial" panose="020B0604020202020204" pitchFamily="34" charset="0"/>
                          <a:ea typeface="Times New Roman" panose="02020603050405020304" pitchFamily="18" charset="0"/>
                        </a:rPr>
                        <a:t>)</a:t>
                      </a:r>
                      <a:endParaRPr lang="en-US" sz="1800" dirty="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5F1"/>
                    </a:solidFill>
                  </a:tcPr>
                </a:tc>
                <a:tc>
                  <a:txBody>
                    <a:bodyPr/>
                    <a:lstStyle/>
                    <a:p>
                      <a:pPr marL="457200">
                        <a:spcAft>
                          <a:spcPts val="0"/>
                        </a:spcAft>
                      </a:pPr>
                      <a:r>
                        <a:rPr lang="en-US" sz="1600" dirty="0">
                          <a:effectLst/>
                          <a:latin typeface="Arial" panose="020B0604020202020204" pitchFamily="34" charset="0"/>
                          <a:ea typeface="Times New Roman" panose="02020603050405020304" pitchFamily="18" charset="0"/>
                        </a:rPr>
                        <a:t>0.03</a:t>
                      </a:r>
                      <a:endParaRPr lang="en-US" sz="1800" dirty="0">
                        <a:effectLst/>
                        <a:latin typeface="Times New Roman" panose="02020603050405020304" pitchFamily="18" charset="0"/>
                        <a:ea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5F1"/>
                    </a:solidFill>
                  </a:tcPr>
                </a:tc>
                <a:extLst>
                  <a:ext uri="{0D108BD9-81ED-4DB2-BD59-A6C34878D82A}">
                    <a16:rowId xmlns:a16="http://schemas.microsoft.com/office/drawing/2014/main" val="1487143208"/>
                  </a:ext>
                </a:extLst>
              </a:tr>
              <a:tr h="717308">
                <a:tc>
                  <a:txBody>
                    <a:bodyPr/>
                    <a:lstStyle/>
                    <a:p>
                      <a:pPr marL="182880">
                        <a:spcAft>
                          <a:spcPts val="0"/>
                        </a:spcAft>
                      </a:pPr>
                      <a:r>
                        <a:rPr lang="en-US" sz="1600" dirty="0">
                          <a:effectLst/>
                          <a:latin typeface="Arial" panose="020B0604020202020204" pitchFamily="34" charset="0"/>
                          <a:ea typeface="Times New Roman" panose="02020603050405020304" pitchFamily="18" charset="0"/>
                        </a:rPr>
                        <a:t>Residual uncertainty  of snow-free land  reflectance due to angular anisotropy</a:t>
                      </a:r>
                      <a:endParaRPr lang="en-US" sz="1800" dirty="0">
                        <a:effectLst/>
                        <a:latin typeface="Times New Roman" panose="02020603050405020304" pitchFamily="18" charset="0"/>
                        <a:ea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5F1"/>
                    </a:solidFill>
                  </a:tcPr>
                </a:tc>
                <a:tc>
                  <a:txBody>
                    <a:bodyPr/>
                    <a:lstStyle/>
                    <a:p>
                      <a:pPr marL="91440">
                        <a:spcAft>
                          <a:spcPts val="0"/>
                        </a:spcAft>
                      </a:pPr>
                      <a:r>
                        <a:rPr lang="en-US" sz="1600" dirty="0">
                          <a:effectLst/>
                          <a:latin typeface="Arial" panose="020B0604020202020204" pitchFamily="34" charset="0"/>
                          <a:ea typeface="Times New Roman" panose="02020603050405020304" pitchFamily="18" charset="0"/>
                        </a:rPr>
                        <a:t>Snow-free land visible reflectance (</a:t>
                      </a:r>
                      <a:r>
                        <a:rPr lang="en-US" sz="1600" b="1" dirty="0" err="1">
                          <a:effectLst/>
                          <a:latin typeface="Arial" panose="020B0604020202020204" pitchFamily="34" charset="0"/>
                          <a:ea typeface="Times New Roman" panose="02020603050405020304" pitchFamily="18" charset="0"/>
                        </a:rPr>
                        <a:t>R</a:t>
                      </a:r>
                      <a:r>
                        <a:rPr lang="en-US" sz="1600" b="1" baseline="-25000" dirty="0" err="1">
                          <a:effectLst/>
                          <a:latin typeface="Arial" panose="020B0604020202020204" pitchFamily="34" charset="0"/>
                          <a:ea typeface="Times New Roman" panose="02020603050405020304" pitchFamily="18" charset="0"/>
                        </a:rPr>
                        <a:t>land</a:t>
                      </a:r>
                      <a:r>
                        <a:rPr lang="en-US" sz="1600" dirty="0">
                          <a:effectLst/>
                          <a:latin typeface="Arial" panose="020B0604020202020204" pitchFamily="34" charset="0"/>
                          <a:ea typeface="Times New Roman" panose="02020603050405020304" pitchFamily="18" charset="0"/>
                        </a:rPr>
                        <a:t>)</a:t>
                      </a:r>
                      <a:endParaRPr lang="en-US" sz="1800" dirty="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5F1"/>
                    </a:solidFill>
                  </a:tcPr>
                </a:tc>
                <a:tc>
                  <a:txBody>
                    <a:bodyPr/>
                    <a:lstStyle/>
                    <a:p>
                      <a:pPr marL="457200">
                        <a:spcAft>
                          <a:spcPts val="0"/>
                        </a:spcAft>
                      </a:pPr>
                      <a:r>
                        <a:rPr lang="en-US" sz="1600" dirty="0">
                          <a:effectLst/>
                          <a:latin typeface="Arial" panose="020B0604020202020204" pitchFamily="34" charset="0"/>
                          <a:ea typeface="Times New Roman" panose="02020603050405020304" pitchFamily="18" charset="0"/>
                        </a:rPr>
                        <a:t>0.03</a:t>
                      </a:r>
                      <a:endParaRPr lang="en-US" sz="1800" dirty="0">
                        <a:effectLst/>
                        <a:latin typeface="Times New Roman" panose="02020603050405020304" pitchFamily="18" charset="0"/>
                        <a:ea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5F1"/>
                    </a:solidFill>
                  </a:tcPr>
                </a:tc>
                <a:extLst>
                  <a:ext uri="{0D108BD9-81ED-4DB2-BD59-A6C34878D82A}">
                    <a16:rowId xmlns:a16="http://schemas.microsoft.com/office/drawing/2014/main" val="971165193"/>
                  </a:ext>
                </a:extLst>
              </a:tr>
            </a:tbl>
          </a:graphicData>
        </a:graphic>
      </p:graphicFrame>
      <p:sp>
        <p:nvSpPr>
          <p:cNvPr id="8" name="Rectangle 7">
            <a:extLst>
              <a:ext uri="{FF2B5EF4-FFF2-40B4-BE49-F238E27FC236}">
                <a16:creationId xmlns:a16="http://schemas.microsoft.com/office/drawing/2014/main" id="{F43DFB74-D9FB-4B8B-B1BE-4AD890CF2EA6}"/>
              </a:ext>
            </a:extLst>
          </p:cNvPr>
          <p:cNvSpPr/>
          <p:nvPr/>
        </p:nvSpPr>
        <p:spPr>
          <a:xfrm>
            <a:off x="245571" y="4219208"/>
            <a:ext cx="4170948" cy="1384995"/>
          </a:xfrm>
          <a:prstGeom prst="rect">
            <a:avLst/>
          </a:prstGeom>
        </p:spPr>
        <p:txBody>
          <a:bodyPr wrap="square">
            <a:spAutoFit/>
          </a:bodyPr>
          <a:lstStyle/>
          <a:p>
            <a:pPr marL="223838" lvl="2">
              <a:lnSpc>
                <a:spcPct val="90000"/>
              </a:lnSpc>
              <a:spcBef>
                <a:spcPts val="1800"/>
              </a:spcBef>
              <a:buClr>
                <a:schemeClr val="lt1"/>
              </a:buClr>
              <a:buSzPts val="2000"/>
            </a:pPr>
            <a:r>
              <a:rPr lang="en-US" sz="2000" b="1" i="1" dirty="0">
                <a:solidFill>
                  <a:srgbClr val="FFFF00"/>
                </a:solidFill>
              </a:rPr>
              <a:t>SF = (R - </a:t>
            </a:r>
            <a:r>
              <a:rPr lang="en-US" sz="2000" b="1" i="1" dirty="0" err="1">
                <a:solidFill>
                  <a:srgbClr val="FFFF00"/>
                </a:solidFill>
              </a:rPr>
              <a:t>R</a:t>
            </a:r>
            <a:r>
              <a:rPr lang="en-US" sz="2000" b="1" i="1" baseline="-25000" dirty="0" err="1">
                <a:solidFill>
                  <a:srgbClr val="FFFF00"/>
                </a:solidFill>
              </a:rPr>
              <a:t>Land</a:t>
            </a:r>
            <a:r>
              <a:rPr lang="en-US" sz="2000" b="1" i="1" dirty="0">
                <a:solidFill>
                  <a:srgbClr val="FFFF00"/>
                </a:solidFill>
              </a:rPr>
              <a:t>)/(</a:t>
            </a:r>
            <a:r>
              <a:rPr lang="en-US" sz="2000" b="1" i="1" dirty="0" err="1">
                <a:solidFill>
                  <a:srgbClr val="FFFF00"/>
                </a:solidFill>
              </a:rPr>
              <a:t>R</a:t>
            </a:r>
            <a:r>
              <a:rPr lang="en-US" sz="2000" b="1" i="1" baseline="-25000" dirty="0" err="1">
                <a:solidFill>
                  <a:srgbClr val="FFFF00"/>
                </a:solidFill>
              </a:rPr>
              <a:t>Snow</a:t>
            </a:r>
            <a:r>
              <a:rPr lang="en-US" sz="2000" b="1" i="1" dirty="0">
                <a:solidFill>
                  <a:srgbClr val="FFFF00"/>
                </a:solidFill>
              </a:rPr>
              <a:t> – </a:t>
            </a:r>
            <a:r>
              <a:rPr lang="en-US" sz="2000" b="1" i="1" dirty="0" err="1">
                <a:solidFill>
                  <a:srgbClr val="FFFF00"/>
                </a:solidFill>
              </a:rPr>
              <a:t>R</a:t>
            </a:r>
            <a:r>
              <a:rPr lang="en-US" sz="2000" b="1" i="1" baseline="-25000" dirty="0" err="1">
                <a:solidFill>
                  <a:srgbClr val="FFFF00"/>
                </a:solidFill>
              </a:rPr>
              <a:t>Land</a:t>
            </a:r>
            <a:r>
              <a:rPr lang="en-US" sz="2000" b="1" i="1" baseline="-25000" dirty="0">
                <a:solidFill>
                  <a:srgbClr val="FFFF00"/>
                </a:solidFill>
              </a:rPr>
              <a:t> </a:t>
            </a:r>
            <a:r>
              <a:rPr lang="en-US" sz="2000" b="1" i="1" dirty="0">
                <a:solidFill>
                  <a:srgbClr val="FFFF00"/>
                </a:solidFill>
              </a:rPr>
              <a:t>)</a:t>
            </a:r>
          </a:p>
          <a:p>
            <a:pPr marL="223838" lvl="2">
              <a:lnSpc>
                <a:spcPct val="90000"/>
              </a:lnSpc>
              <a:spcBef>
                <a:spcPts val="1800"/>
              </a:spcBef>
              <a:buClr>
                <a:schemeClr val="lt1"/>
              </a:buClr>
              <a:buSzPts val="2000"/>
            </a:pPr>
            <a:r>
              <a:rPr lang="en-US" sz="2000" b="1" i="1" dirty="0">
                <a:solidFill>
                  <a:srgbClr val="FFFF00"/>
                </a:solidFill>
              </a:rPr>
              <a:t>σ</a:t>
            </a:r>
            <a:r>
              <a:rPr lang="en-US" sz="2000" b="1" i="1" baseline="30000" dirty="0">
                <a:solidFill>
                  <a:srgbClr val="FFFF00"/>
                </a:solidFill>
              </a:rPr>
              <a:t>2</a:t>
            </a:r>
            <a:r>
              <a:rPr lang="en-US" sz="2000" b="1" i="1" baseline="-25000" dirty="0">
                <a:solidFill>
                  <a:srgbClr val="FFFF00"/>
                </a:solidFill>
              </a:rPr>
              <a:t>SF</a:t>
            </a:r>
            <a:r>
              <a:rPr lang="en-US" sz="2000" b="1" i="1" dirty="0">
                <a:solidFill>
                  <a:srgbClr val="FFFF00"/>
                </a:solidFill>
              </a:rPr>
              <a:t> = </a:t>
            </a:r>
            <a:r>
              <a:rPr lang="en-US" sz="2000" b="1" i="1" dirty="0" err="1">
                <a:solidFill>
                  <a:srgbClr val="FFFF00"/>
                </a:solidFill>
              </a:rPr>
              <a:t>Σ</a:t>
            </a:r>
            <a:r>
              <a:rPr lang="en-US" sz="2000" b="1" i="1" baseline="-25000" dirty="0" err="1">
                <a:solidFill>
                  <a:srgbClr val="FFFF00"/>
                </a:solidFill>
              </a:rPr>
              <a:t>i</a:t>
            </a:r>
            <a:r>
              <a:rPr lang="en-US" sz="2000" b="1" i="1" baseline="-25000" dirty="0">
                <a:solidFill>
                  <a:srgbClr val="FFFF00"/>
                </a:solidFill>
              </a:rPr>
              <a:t>=1,3 </a:t>
            </a:r>
            <a:r>
              <a:rPr lang="en-US" sz="2000" b="1" i="1" baseline="30000" dirty="0">
                <a:solidFill>
                  <a:srgbClr val="FFFF00"/>
                </a:solidFill>
              </a:rPr>
              <a:t> </a:t>
            </a:r>
            <a:r>
              <a:rPr lang="en-US" sz="2000" b="1" i="1" dirty="0">
                <a:solidFill>
                  <a:srgbClr val="FFFF00"/>
                </a:solidFill>
              </a:rPr>
              <a:t>(∂SF/∂x</a:t>
            </a:r>
            <a:r>
              <a:rPr lang="en-US" sz="2000" b="1" i="1" baseline="-25000" dirty="0">
                <a:solidFill>
                  <a:srgbClr val="FFFF00"/>
                </a:solidFill>
              </a:rPr>
              <a:t>i</a:t>
            </a:r>
            <a:r>
              <a:rPr lang="en-US" sz="2000" b="1" i="1" dirty="0">
                <a:solidFill>
                  <a:srgbClr val="FFFF00"/>
                </a:solidFill>
              </a:rPr>
              <a:t>)</a:t>
            </a:r>
            <a:r>
              <a:rPr lang="en-US" sz="2000" b="1" i="1" baseline="30000" dirty="0">
                <a:solidFill>
                  <a:srgbClr val="FFFF00"/>
                </a:solidFill>
              </a:rPr>
              <a:t>2</a:t>
            </a:r>
            <a:r>
              <a:rPr lang="en-US" sz="2000" b="1" i="1" dirty="0">
                <a:solidFill>
                  <a:srgbClr val="FFFF00"/>
                </a:solidFill>
              </a:rPr>
              <a:t>  </a:t>
            </a:r>
            <a:r>
              <a:rPr lang="en-US" sz="2000" b="1" i="1" dirty="0" err="1">
                <a:solidFill>
                  <a:srgbClr val="FFFF00"/>
                </a:solidFill>
              </a:rPr>
              <a:t>σ</a:t>
            </a:r>
            <a:r>
              <a:rPr lang="en-US" sz="2000" b="1" i="1" baseline="-25000" dirty="0" err="1">
                <a:solidFill>
                  <a:srgbClr val="FFFF00"/>
                </a:solidFill>
              </a:rPr>
              <a:t>xi</a:t>
            </a:r>
            <a:r>
              <a:rPr lang="en-US" sz="2000" b="1" i="1" dirty="0">
                <a:solidFill>
                  <a:srgbClr val="FFFF00"/>
                </a:solidFill>
              </a:rPr>
              <a:t> </a:t>
            </a:r>
            <a:r>
              <a:rPr lang="en-US" sz="2000" b="1" i="1" baseline="30000" dirty="0">
                <a:solidFill>
                  <a:srgbClr val="FFFF00"/>
                </a:solidFill>
              </a:rPr>
              <a:t>2 </a:t>
            </a:r>
            <a:r>
              <a:rPr lang="en-US" sz="2000" b="1" i="1" dirty="0">
                <a:solidFill>
                  <a:srgbClr val="FFFF00"/>
                </a:solidFill>
              </a:rPr>
              <a:t> </a:t>
            </a:r>
          </a:p>
          <a:p>
            <a:pPr marL="223838" lvl="2">
              <a:lnSpc>
                <a:spcPct val="90000"/>
              </a:lnSpc>
              <a:spcBef>
                <a:spcPts val="1800"/>
              </a:spcBef>
              <a:buClr>
                <a:schemeClr val="lt1"/>
              </a:buClr>
              <a:buSzPts val="2000"/>
            </a:pPr>
            <a:r>
              <a:rPr lang="en-US" sz="2000" b="1" i="1" dirty="0">
                <a:solidFill>
                  <a:srgbClr val="FFFF00"/>
                </a:solidFill>
              </a:rPr>
              <a:t>x</a:t>
            </a:r>
            <a:r>
              <a:rPr lang="en-US" sz="2000" b="1" i="1" baseline="-25000" dirty="0">
                <a:solidFill>
                  <a:srgbClr val="FFFF00"/>
                </a:solidFill>
              </a:rPr>
              <a:t>i=1,3</a:t>
            </a:r>
            <a:r>
              <a:rPr lang="en-US" sz="2000" b="1" i="1" dirty="0">
                <a:solidFill>
                  <a:srgbClr val="FFFF00"/>
                </a:solidFill>
              </a:rPr>
              <a:t> :  R,  </a:t>
            </a:r>
            <a:r>
              <a:rPr lang="en-US" sz="2000" b="1" i="1" dirty="0" err="1">
                <a:solidFill>
                  <a:srgbClr val="FFFF00"/>
                </a:solidFill>
              </a:rPr>
              <a:t>R</a:t>
            </a:r>
            <a:r>
              <a:rPr lang="en-US" sz="2000" b="1" i="1" baseline="-25000" dirty="0" err="1">
                <a:solidFill>
                  <a:srgbClr val="FFFF00"/>
                </a:solidFill>
              </a:rPr>
              <a:t>land</a:t>
            </a:r>
            <a:r>
              <a:rPr lang="en-US" sz="2000" b="1" i="1" baseline="-25000" dirty="0">
                <a:solidFill>
                  <a:srgbClr val="FFFF00"/>
                </a:solidFill>
              </a:rPr>
              <a:t> </a:t>
            </a:r>
            <a:r>
              <a:rPr lang="en-US" sz="2000" b="1" i="1" dirty="0">
                <a:solidFill>
                  <a:srgbClr val="FFFF00"/>
                </a:solidFill>
              </a:rPr>
              <a:t>,</a:t>
            </a:r>
            <a:r>
              <a:rPr lang="en-US" sz="2000" b="1" i="1" baseline="30000" dirty="0">
                <a:solidFill>
                  <a:srgbClr val="FFFF00"/>
                </a:solidFill>
              </a:rPr>
              <a:t> </a:t>
            </a:r>
            <a:r>
              <a:rPr lang="en-US" sz="2000" b="1" i="1" dirty="0">
                <a:solidFill>
                  <a:srgbClr val="FFFF00"/>
                </a:solidFill>
              </a:rPr>
              <a:t> </a:t>
            </a:r>
            <a:r>
              <a:rPr lang="en-US" sz="2000" b="1" i="1" dirty="0" err="1">
                <a:solidFill>
                  <a:srgbClr val="FFFF00"/>
                </a:solidFill>
              </a:rPr>
              <a:t>R</a:t>
            </a:r>
            <a:r>
              <a:rPr lang="en-US" sz="2000" b="1" i="1" baseline="-25000" dirty="0" err="1">
                <a:solidFill>
                  <a:srgbClr val="FFFF00"/>
                </a:solidFill>
              </a:rPr>
              <a:t>Snow</a:t>
            </a:r>
            <a:r>
              <a:rPr lang="en-US" sz="2000" b="1" i="1" dirty="0">
                <a:solidFill>
                  <a:srgbClr val="FFFF00"/>
                </a:solidFill>
              </a:rPr>
              <a:t> </a:t>
            </a:r>
            <a:endParaRPr lang="en-US" sz="2000" dirty="0"/>
          </a:p>
        </p:txBody>
      </p:sp>
      <p:sp>
        <p:nvSpPr>
          <p:cNvPr id="15" name="Text Placeholder 2">
            <a:extLst>
              <a:ext uri="{FF2B5EF4-FFF2-40B4-BE49-F238E27FC236}">
                <a16:creationId xmlns:a16="http://schemas.microsoft.com/office/drawing/2014/main" id="{8C581C34-F2E6-4E62-BA3B-6C777930B7DF}"/>
              </a:ext>
            </a:extLst>
          </p:cNvPr>
          <p:cNvSpPr>
            <a:spLocks noGrp="1"/>
          </p:cNvSpPr>
          <p:nvPr>
            <p:ph type="body" idx="1"/>
          </p:nvPr>
        </p:nvSpPr>
        <p:spPr>
          <a:xfrm>
            <a:off x="112296" y="5824843"/>
            <a:ext cx="4376650" cy="998399"/>
          </a:xfrm>
        </p:spPr>
        <p:txBody>
          <a:bodyPr/>
          <a:lstStyle/>
          <a:p>
            <a:pPr marL="114300" indent="0">
              <a:buNone/>
            </a:pPr>
            <a:r>
              <a:rPr lang="en-US" sz="1800" dirty="0">
                <a:solidFill>
                  <a:schemeClr val="bg1"/>
                </a:solidFill>
              </a:rPr>
              <a:t>Estimated Snow Fraction uncertainty (</a:t>
            </a:r>
            <a:r>
              <a:rPr lang="en-US" sz="1800" b="1" i="1" dirty="0" err="1">
                <a:solidFill>
                  <a:srgbClr val="FFFF00"/>
                </a:solidFill>
              </a:rPr>
              <a:t>σ</a:t>
            </a:r>
            <a:r>
              <a:rPr lang="en-US" sz="1800" b="1" i="1" baseline="-25000" dirty="0" err="1">
                <a:solidFill>
                  <a:srgbClr val="FFFF00"/>
                </a:solidFill>
              </a:rPr>
              <a:t>SF</a:t>
            </a:r>
            <a:r>
              <a:rPr lang="en-US" sz="1800" b="1" i="1" baseline="-25000" dirty="0">
                <a:solidFill>
                  <a:srgbClr val="FFFF00"/>
                </a:solidFill>
              </a:rPr>
              <a:t>  </a:t>
            </a:r>
            <a:r>
              <a:rPr lang="en-US" sz="1800" dirty="0">
                <a:solidFill>
                  <a:schemeClr val="bg1"/>
                </a:solidFill>
              </a:rPr>
              <a:t>) with all variables’ uncertainties combined : 0.14 … 0.23</a:t>
            </a:r>
          </a:p>
        </p:txBody>
      </p:sp>
      <p:sp>
        <p:nvSpPr>
          <p:cNvPr id="9" name="Text Placeholder 2">
            <a:extLst>
              <a:ext uri="{FF2B5EF4-FFF2-40B4-BE49-F238E27FC236}">
                <a16:creationId xmlns:a16="http://schemas.microsoft.com/office/drawing/2014/main" id="{D1D30023-8662-4487-AE43-75E59F4C4B09}"/>
              </a:ext>
            </a:extLst>
          </p:cNvPr>
          <p:cNvSpPr txBox="1">
            <a:spLocks/>
          </p:cNvSpPr>
          <p:nvPr/>
        </p:nvSpPr>
        <p:spPr>
          <a:xfrm>
            <a:off x="112296" y="1843776"/>
            <a:ext cx="4304223" cy="2154792"/>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L="457200" marR="0" lvl="0" indent="-342900" algn="l" rtl="0">
              <a:lnSpc>
                <a:spcPct val="100000"/>
              </a:lnSpc>
              <a:spcBef>
                <a:spcPts val="360"/>
              </a:spcBef>
              <a:spcAft>
                <a:spcPts val="0"/>
              </a:spcAft>
              <a:buClr>
                <a:schemeClr val="lt1"/>
              </a:buClr>
              <a:buSzPts val="1800"/>
              <a:buFont typeface="Noto Sans Symbols"/>
              <a:buChar char="❖"/>
              <a:defRPr sz="3200" b="0" i="0" u="none" strike="noStrike" cap="none">
                <a:solidFill>
                  <a:schemeClr val="lt1"/>
                </a:solidFill>
                <a:latin typeface="Calibri"/>
                <a:ea typeface="Calibri"/>
                <a:cs typeface="Calibri"/>
                <a:sym typeface="Calibri"/>
              </a:defRPr>
            </a:lvl1pPr>
            <a:lvl2pPr marL="914400" marR="0" lvl="1" indent="-342900" algn="l" rtl="0">
              <a:lnSpc>
                <a:spcPct val="100000"/>
              </a:lnSpc>
              <a:spcBef>
                <a:spcPts val="360"/>
              </a:spcBef>
              <a:spcAft>
                <a:spcPts val="0"/>
              </a:spcAft>
              <a:buClr>
                <a:schemeClr val="lt1"/>
              </a:buClr>
              <a:buSzPts val="1800"/>
              <a:buFont typeface="Arial"/>
              <a:buChar char="–"/>
              <a:defRPr sz="2800" b="0" i="0" u="none" strike="noStrike" cap="none">
                <a:solidFill>
                  <a:schemeClr val="lt1"/>
                </a:solidFill>
                <a:latin typeface="Calibri"/>
                <a:ea typeface="Calibri"/>
                <a:cs typeface="Calibri"/>
                <a:sym typeface="Calibri"/>
              </a:defRPr>
            </a:lvl2pPr>
            <a:lvl3pPr marL="1371600" marR="0" lvl="2" indent="-342900" algn="l" rtl="0">
              <a:lnSpc>
                <a:spcPct val="100000"/>
              </a:lnSpc>
              <a:spcBef>
                <a:spcPts val="360"/>
              </a:spcBef>
              <a:spcAft>
                <a:spcPts val="0"/>
              </a:spcAft>
              <a:buClr>
                <a:schemeClr val="lt1"/>
              </a:buClr>
              <a:buSzPts val="1800"/>
              <a:buFont typeface="Arial"/>
              <a:buChar char="•"/>
              <a:defRPr sz="2400" b="0" i="0" u="none" strike="noStrike" cap="none">
                <a:solidFill>
                  <a:schemeClr val="lt1"/>
                </a:solidFill>
                <a:latin typeface="Calibri"/>
                <a:ea typeface="Calibri"/>
                <a:cs typeface="Calibri"/>
                <a:sym typeface="Calibri"/>
              </a:defRPr>
            </a:lvl3pPr>
            <a:lvl4pPr marL="1828800" marR="0" lvl="3" indent="-342900" algn="l" rtl="0">
              <a:lnSpc>
                <a:spcPct val="100000"/>
              </a:lnSpc>
              <a:spcBef>
                <a:spcPts val="360"/>
              </a:spcBef>
              <a:spcAft>
                <a:spcPts val="0"/>
              </a:spcAft>
              <a:buClr>
                <a:schemeClr val="lt1"/>
              </a:buClr>
              <a:buSzPts val="1800"/>
              <a:buFont typeface="Courier New"/>
              <a:buChar char="o"/>
              <a:defRPr sz="2000" b="0" i="0" u="none" strike="noStrike" cap="none">
                <a:solidFill>
                  <a:schemeClr val="lt1"/>
                </a:solidFill>
                <a:latin typeface="Calibri"/>
                <a:ea typeface="Calibri"/>
                <a:cs typeface="Calibri"/>
                <a:sym typeface="Calibri"/>
              </a:defRPr>
            </a:lvl4pPr>
            <a:lvl5pPr marL="2286000" marR="0" lvl="4" indent="-342900" algn="l" rtl="0">
              <a:lnSpc>
                <a:spcPct val="100000"/>
              </a:lnSpc>
              <a:spcBef>
                <a:spcPts val="360"/>
              </a:spcBef>
              <a:spcAft>
                <a:spcPts val="0"/>
              </a:spcAft>
              <a:buClr>
                <a:schemeClr val="lt1"/>
              </a:buClr>
              <a:buSzPts val="1800"/>
              <a:buFont typeface="Arial"/>
              <a:buChar char="»"/>
              <a:defRPr sz="2000" b="0" i="0" u="none" strike="noStrike" cap="none">
                <a:solidFill>
                  <a:schemeClr val="lt1"/>
                </a:solidFill>
                <a:latin typeface="Calibri"/>
                <a:ea typeface="Calibri"/>
                <a:cs typeface="Calibri"/>
                <a:sym typeface="Calibri"/>
              </a:defRPr>
            </a:lvl5pPr>
            <a:lvl6pPr marL="2743200" marR="0" lvl="5" indent="-342900" algn="l" rtl="0">
              <a:lnSpc>
                <a:spcPct val="100000"/>
              </a:lnSpc>
              <a:spcBef>
                <a:spcPts val="360"/>
              </a:spcBef>
              <a:spcAft>
                <a:spcPts val="0"/>
              </a:spcAft>
              <a:buClr>
                <a:schemeClr val="dk1"/>
              </a:buClr>
              <a:buSzPts val="1800"/>
              <a:buFont typeface="Arial"/>
              <a:buChar char="•"/>
              <a:defRPr sz="2000" b="0" i="0" u="none" strike="noStrike" cap="none">
                <a:solidFill>
                  <a:schemeClr val="dk1"/>
                </a:solidFill>
                <a:latin typeface="Calibri"/>
                <a:ea typeface="Calibri"/>
                <a:cs typeface="Calibri"/>
                <a:sym typeface="Calibri"/>
              </a:defRPr>
            </a:lvl6pPr>
            <a:lvl7pPr marL="3200400" marR="0" lvl="6" indent="-342900" algn="l" rtl="0">
              <a:lnSpc>
                <a:spcPct val="100000"/>
              </a:lnSpc>
              <a:spcBef>
                <a:spcPts val="360"/>
              </a:spcBef>
              <a:spcAft>
                <a:spcPts val="0"/>
              </a:spcAft>
              <a:buClr>
                <a:schemeClr val="dk1"/>
              </a:buClr>
              <a:buSzPts val="1800"/>
              <a:buFont typeface="Arial"/>
              <a:buChar char="•"/>
              <a:defRPr sz="2000" b="0" i="0" u="none" strike="noStrike" cap="none">
                <a:solidFill>
                  <a:schemeClr val="dk1"/>
                </a:solidFill>
                <a:latin typeface="Calibri"/>
                <a:ea typeface="Calibri"/>
                <a:cs typeface="Calibri"/>
                <a:sym typeface="Calibri"/>
              </a:defRPr>
            </a:lvl7pPr>
            <a:lvl8pPr marL="3657600" marR="0" lvl="7" indent="-342900" algn="l" rtl="0">
              <a:lnSpc>
                <a:spcPct val="100000"/>
              </a:lnSpc>
              <a:spcBef>
                <a:spcPts val="360"/>
              </a:spcBef>
              <a:spcAft>
                <a:spcPts val="0"/>
              </a:spcAft>
              <a:buClr>
                <a:schemeClr val="dk1"/>
              </a:buClr>
              <a:buSzPts val="1800"/>
              <a:buFont typeface="Arial"/>
              <a:buChar char="•"/>
              <a:defRPr sz="2000" b="0" i="0" u="none" strike="noStrike" cap="none">
                <a:solidFill>
                  <a:schemeClr val="dk1"/>
                </a:solidFill>
                <a:latin typeface="Calibri"/>
                <a:ea typeface="Calibri"/>
                <a:cs typeface="Calibri"/>
                <a:sym typeface="Calibri"/>
              </a:defRPr>
            </a:lvl8pPr>
            <a:lvl9pPr marL="4114800" marR="0" lvl="8" indent="-342900" algn="l" rtl="0">
              <a:lnSpc>
                <a:spcPct val="100000"/>
              </a:lnSpc>
              <a:spcBef>
                <a:spcPts val="360"/>
              </a:spcBef>
              <a:spcAft>
                <a:spcPts val="0"/>
              </a:spcAft>
              <a:buClr>
                <a:schemeClr val="dk1"/>
              </a:buClr>
              <a:buSzPts val="1800"/>
              <a:buFont typeface="Arial"/>
              <a:buChar char="•"/>
              <a:defRPr sz="2000" b="0" i="0" u="none" strike="noStrike" cap="none">
                <a:solidFill>
                  <a:schemeClr val="dk1"/>
                </a:solidFill>
                <a:latin typeface="Calibri"/>
                <a:ea typeface="Calibri"/>
                <a:cs typeface="Calibri"/>
                <a:sym typeface="Calibri"/>
              </a:defRPr>
            </a:lvl9pPr>
          </a:lstStyle>
          <a:p>
            <a:pPr marL="114300" indent="0">
              <a:buFont typeface="Noto Sans Symbols"/>
              <a:buNone/>
            </a:pPr>
            <a:r>
              <a:rPr lang="en-US" sz="1800" dirty="0">
                <a:solidFill>
                  <a:schemeClr val="bg1"/>
                </a:solidFill>
              </a:rPr>
              <a:t>Error propagation: Method to predict the function’s uncertainty using known (or assumed) uncertainty of its variables</a:t>
            </a:r>
          </a:p>
          <a:p>
            <a:pPr marL="114300" indent="0">
              <a:buFont typeface="Noto Sans Symbols"/>
              <a:buNone/>
            </a:pPr>
            <a:endParaRPr lang="en-US" sz="1800" dirty="0">
              <a:solidFill>
                <a:schemeClr val="bg1"/>
              </a:solidFill>
            </a:endParaRPr>
          </a:p>
          <a:p>
            <a:pPr marL="114300" indent="0">
              <a:buNone/>
            </a:pPr>
            <a:r>
              <a:rPr lang="en-US" sz="1800" dirty="0">
                <a:solidFill>
                  <a:schemeClr val="bg1"/>
                </a:solidFill>
              </a:rPr>
              <a:t>For the Snow Fraction (</a:t>
            </a:r>
            <a:r>
              <a:rPr lang="en-US" sz="1800" b="1" i="1" dirty="0">
                <a:solidFill>
                  <a:srgbClr val="FFFF00"/>
                </a:solidFill>
              </a:rPr>
              <a:t>SF</a:t>
            </a:r>
            <a:r>
              <a:rPr lang="en-US" sz="1800" dirty="0">
                <a:solidFill>
                  <a:schemeClr val="bg1"/>
                </a:solidFill>
              </a:rPr>
              <a:t>) this is another way to estimate the expected retrieval error</a:t>
            </a:r>
          </a:p>
        </p:txBody>
      </p:sp>
    </p:spTree>
    <p:extLst>
      <p:ext uri="{BB962C8B-B14F-4D97-AF65-F5344CB8AC3E}">
        <p14:creationId xmlns:p14="http://schemas.microsoft.com/office/powerpoint/2010/main" val="351106533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363"/>
        <p:cNvGrpSpPr/>
        <p:nvPr/>
      </p:nvGrpSpPr>
      <p:grpSpPr>
        <a:xfrm>
          <a:off x="0" y="0"/>
          <a:ext cx="0" cy="0"/>
          <a:chOff x="0" y="0"/>
          <a:chExt cx="0" cy="0"/>
        </a:xfrm>
      </p:grpSpPr>
      <p:sp>
        <p:nvSpPr>
          <p:cNvPr id="364" name="Google Shape;364;gf5017fcb9b_1_0"/>
          <p:cNvSpPr txBox="1">
            <a:spLocks noGrp="1"/>
          </p:cNvSpPr>
          <p:nvPr>
            <p:ph type="title"/>
          </p:nvPr>
        </p:nvSpPr>
        <p:spPr>
          <a:xfrm>
            <a:off x="1807071" y="311190"/>
            <a:ext cx="8545200" cy="968700"/>
          </a:xfrm>
          <a:prstGeom prst="rect">
            <a:avLst/>
          </a:prstGeom>
        </p:spPr>
        <p:txBody>
          <a:bodyPr spcFirstLastPara="1" wrap="square" lIns="91425" tIns="45700" rIns="91425" bIns="45700" anchor="ctr" anchorCtr="0">
            <a:noAutofit/>
          </a:bodyPr>
          <a:lstStyle/>
          <a:p>
            <a:pPr marL="0" lvl="0" indent="0" algn="ctr" rtl="0">
              <a:spcBef>
                <a:spcPts val="0"/>
              </a:spcBef>
              <a:spcAft>
                <a:spcPts val="0"/>
              </a:spcAft>
              <a:buNone/>
            </a:pPr>
            <a:r>
              <a:rPr lang="en-US" dirty="0"/>
              <a:t>Snow Fraction: ABI G16 vs ABI G18</a:t>
            </a:r>
            <a:endParaRPr dirty="0"/>
          </a:p>
        </p:txBody>
      </p:sp>
      <p:sp>
        <p:nvSpPr>
          <p:cNvPr id="366" name="Google Shape;366;gf5017fcb9b_1_0"/>
          <p:cNvSpPr txBox="1">
            <a:spLocks noGrp="1"/>
          </p:cNvSpPr>
          <p:nvPr>
            <p:ph type="sldNum" idx="12"/>
          </p:nvPr>
        </p:nvSpPr>
        <p:spPr>
          <a:xfrm>
            <a:off x="11004885" y="6356353"/>
            <a:ext cx="909000" cy="3651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Clr>
                <a:srgbClr val="FFFFFF"/>
              </a:buClr>
              <a:buSzPts val="1200"/>
              <a:buFont typeface="Arial"/>
              <a:buNone/>
            </a:pPr>
            <a:fld id="{00000000-1234-1234-1234-123412341234}" type="slidenum">
              <a:rPr lang="en-US"/>
              <a:t>34</a:t>
            </a:fld>
            <a:endParaRPr/>
          </a:p>
        </p:txBody>
      </p:sp>
      <p:sp>
        <p:nvSpPr>
          <p:cNvPr id="19" name="Google Shape;365;gf5017fcb9b_1_0">
            <a:extLst>
              <a:ext uri="{FF2B5EF4-FFF2-40B4-BE49-F238E27FC236}">
                <a16:creationId xmlns:a16="http://schemas.microsoft.com/office/drawing/2014/main" id="{723641C3-7264-418A-81F7-581A512F6DFF}"/>
              </a:ext>
            </a:extLst>
          </p:cNvPr>
          <p:cNvSpPr txBox="1">
            <a:spLocks noGrp="1"/>
          </p:cNvSpPr>
          <p:nvPr>
            <p:ph type="body" idx="1"/>
          </p:nvPr>
        </p:nvSpPr>
        <p:spPr>
          <a:xfrm>
            <a:off x="3375504" y="5196044"/>
            <a:ext cx="8707979" cy="1561869"/>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r>
              <a:rPr lang="en-US" sz="1800" dirty="0"/>
              <a:t>Snow Fraction retrievals from G16 and G18 are close when the solar-satellite relative azimuth angle for both sensors is similar (at 1900 UTC). The bias increases when relative azimuth angles are different. Still accuracy and precision remain within the requirements.</a:t>
            </a:r>
          </a:p>
          <a:p>
            <a:pPr marL="0" lvl="0" indent="0" algn="l" rtl="0">
              <a:spcBef>
                <a:spcPts val="360"/>
              </a:spcBef>
              <a:spcAft>
                <a:spcPts val="0"/>
              </a:spcAft>
              <a:buNone/>
            </a:pPr>
            <a:r>
              <a:rPr lang="en-US" sz="1800" dirty="0"/>
              <a:t>Error Statistics for 12/1/2022 (1600 to 2100 UTC) :    Accuracy (Bias) :  &lt;  0.22</a:t>
            </a:r>
          </a:p>
          <a:p>
            <a:pPr marL="0" lvl="0" indent="0">
              <a:buNone/>
            </a:pPr>
            <a:r>
              <a:rPr lang="en-US" sz="1800" dirty="0"/>
              <a:t>                                                                                             Precision (STD):    0.10 … 0.18</a:t>
            </a:r>
            <a:endParaRPr sz="1800" dirty="0"/>
          </a:p>
        </p:txBody>
      </p:sp>
      <p:grpSp>
        <p:nvGrpSpPr>
          <p:cNvPr id="28" name="Group 27">
            <a:extLst>
              <a:ext uri="{FF2B5EF4-FFF2-40B4-BE49-F238E27FC236}">
                <a16:creationId xmlns:a16="http://schemas.microsoft.com/office/drawing/2014/main" id="{0E2DA8C0-FC43-4CB8-AD63-C7E84B69100F}"/>
              </a:ext>
            </a:extLst>
          </p:cNvPr>
          <p:cNvGrpSpPr/>
          <p:nvPr/>
        </p:nvGrpSpPr>
        <p:grpSpPr>
          <a:xfrm>
            <a:off x="309668" y="1305916"/>
            <a:ext cx="2901880" cy="5428229"/>
            <a:chOff x="309668" y="1305916"/>
            <a:chExt cx="2901880" cy="5428229"/>
          </a:xfrm>
        </p:grpSpPr>
        <p:pic>
          <p:nvPicPr>
            <p:cNvPr id="24" name="Picture 23">
              <a:extLst>
                <a:ext uri="{FF2B5EF4-FFF2-40B4-BE49-F238E27FC236}">
                  <a16:creationId xmlns:a16="http://schemas.microsoft.com/office/drawing/2014/main" id="{5390D0B3-EDC7-4B8F-A134-89054FABA1AE}"/>
                </a:ext>
              </a:extLst>
            </p:cNvPr>
            <p:cNvPicPr>
              <a:picLocks noChangeAspect="1"/>
            </p:cNvPicPr>
            <p:nvPr/>
          </p:nvPicPr>
          <p:blipFill>
            <a:blip r:embed="rId3"/>
            <a:stretch>
              <a:fillRect/>
            </a:stretch>
          </p:blipFill>
          <p:spPr>
            <a:xfrm>
              <a:off x="326099" y="3768914"/>
              <a:ext cx="2802015" cy="2400684"/>
            </a:xfrm>
            <a:prstGeom prst="rect">
              <a:avLst/>
            </a:prstGeom>
          </p:spPr>
        </p:pic>
        <p:sp>
          <p:nvSpPr>
            <p:cNvPr id="26" name="TextBox 25">
              <a:extLst>
                <a:ext uri="{FF2B5EF4-FFF2-40B4-BE49-F238E27FC236}">
                  <a16:creationId xmlns:a16="http://schemas.microsoft.com/office/drawing/2014/main" id="{2EF30EA8-8930-485A-9117-723340BA2D46}"/>
                </a:ext>
              </a:extLst>
            </p:cNvPr>
            <p:cNvSpPr txBox="1"/>
            <p:nvPr/>
          </p:nvSpPr>
          <p:spPr>
            <a:xfrm>
              <a:off x="588186" y="3819752"/>
              <a:ext cx="2539928" cy="523220"/>
            </a:xfrm>
            <a:prstGeom prst="rect">
              <a:avLst/>
            </a:prstGeom>
            <a:noFill/>
          </p:spPr>
          <p:txBody>
            <a:bodyPr wrap="square" rtlCol="0">
              <a:spAutoFit/>
            </a:bodyPr>
            <a:lstStyle/>
            <a:p>
              <a:pPr algn="r"/>
              <a:r>
                <a:rPr lang="en-US" dirty="0">
                  <a:solidFill>
                    <a:srgbClr val="FFFF00"/>
                  </a:solidFill>
                </a:rPr>
                <a:t>ABI GOES-18 </a:t>
              </a:r>
            </a:p>
            <a:p>
              <a:pPr algn="r"/>
              <a:r>
                <a:rPr lang="en-US" dirty="0">
                  <a:solidFill>
                    <a:srgbClr val="FFFF00"/>
                  </a:solidFill>
                </a:rPr>
                <a:t>Dec 1, 2022,  1900 UTC</a:t>
              </a:r>
            </a:p>
          </p:txBody>
        </p:sp>
        <p:pic>
          <p:nvPicPr>
            <p:cNvPr id="25" name="Picture 24">
              <a:extLst>
                <a:ext uri="{FF2B5EF4-FFF2-40B4-BE49-F238E27FC236}">
                  <a16:creationId xmlns:a16="http://schemas.microsoft.com/office/drawing/2014/main" id="{FD147D66-DAF9-4A34-98C6-2A83822163C8}"/>
                </a:ext>
              </a:extLst>
            </p:cNvPr>
            <p:cNvPicPr>
              <a:picLocks noChangeAspect="1"/>
            </p:cNvPicPr>
            <p:nvPr/>
          </p:nvPicPr>
          <p:blipFill>
            <a:blip r:embed="rId4"/>
            <a:stretch>
              <a:fillRect/>
            </a:stretch>
          </p:blipFill>
          <p:spPr>
            <a:xfrm>
              <a:off x="309668" y="1315714"/>
              <a:ext cx="2853346" cy="2254218"/>
            </a:xfrm>
            <a:prstGeom prst="rect">
              <a:avLst/>
            </a:prstGeom>
          </p:spPr>
        </p:pic>
        <p:sp>
          <p:nvSpPr>
            <p:cNvPr id="29" name="TextBox 28">
              <a:extLst>
                <a:ext uri="{FF2B5EF4-FFF2-40B4-BE49-F238E27FC236}">
                  <a16:creationId xmlns:a16="http://schemas.microsoft.com/office/drawing/2014/main" id="{8BB729AA-BD47-4996-99C7-F309E2596B15}"/>
                </a:ext>
              </a:extLst>
            </p:cNvPr>
            <p:cNvSpPr txBox="1"/>
            <p:nvPr/>
          </p:nvSpPr>
          <p:spPr>
            <a:xfrm>
              <a:off x="671620" y="1305916"/>
              <a:ext cx="2539928" cy="523220"/>
            </a:xfrm>
            <a:prstGeom prst="rect">
              <a:avLst/>
            </a:prstGeom>
            <a:noFill/>
          </p:spPr>
          <p:txBody>
            <a:bodyPr wrap="square" rtlCol="0">
              <a:spAutoFit/>
            </a:bodyPr>
            <a:lstStyle/>
            <a:p>
              <a:pPr algn="r"/>
              <a:r>
                <a:rPr lang="en-US" dirty="0">
                  <a:solidFill>
                    <a:srgbClr val="FFFF00"/>
                  </a:solidFill>
                </a:rPr>
                <a:t>ABI GOES-16 </a:t>
              </a:r>
            </a:p>
            <a:p>
              <a:pPr algn="r"/>
              <a:r>
                <a:rPr lang="en-US" dirty="0">
                  <a:solidFill>
                    <a:srgbClr val="FFFF00"/>
                  </a:solidFill>
                </a:rPr>
                <a:t>Dec 1, 2022,  1900 UTC</a:t>
              </a:r>
            </a:p>
          </p:txBody>
        </p:sp>
        <p:pic>
          <p:nvPicPr>
            <p:cNvPr id="27" name="Picture 26">
              <a:extLst>
                <a:ext uri="{FF2B5EF4-FFF2-40B4-BE49-F238E27FC236}">
                  <a16:creationId xmlns:a16="http://schemas.microsoft.com/office/drawing/2014/main" id="{795C91F6-5093-4251-8ACE-1024F6809D15}"/>
                </a:ext>
              </a:extLst>
            </p:cNvPr>
            <p:cNvPicPr>
              <a:picLocks noChangeAspect="1"/>
            </p:cNvPicPr>
            <p:nvPr/>
          </p:nvPicPr>
          <p:blipFill>
            <a:blip r:embed="rId5"/>
            <a:stretch>
              <a:fillRect/>
            </a:stretch>
          </p:blipFill>
          <p:spPr>
            <a:xfrm>
              <a:off x="703119" y="6336602"/>
              <a:ext cx="2085474" cy="397543"/>
            </a:xfrm>
            <a:prstGeom prst="rect">
              <a:avLst/>
            </a:prstGeom>
          </p:spPr>
        </p:pic>
      </p:grpSp>
      <p:pic>
        <p:nvPicPr>
          <p:cNvPr id="30" name="Picture 29">
            <a:extLst>
              <a:ext uri="{FF2B5EF4-FFF2-40B4-BE49-F238E27FC236}">
                <a16:creationId xmlns:a16="http://schemas.microsoft.com/office/drawing/2014/main" id="{0A62DFEB-7461-4BD3-8959-771F6FF689B3}"/>
              </a:ext>
            </a:extLst>
          </p:cNvPr>
          <p:cNvPicPr>
            <a:picLocks noChangeAspect="1"/>
          </p:cNvPicPr>
          <p:nvPr/>
        </p:nvPicPr>
        <p:blipFill>
          <a:blip r:embed="rId6"/>
          <a:stretch>
            <a:fillRect/>
          </a:stretch>
        </p:blipFill>
        <p:spPr>
          <a:xfrm>
            <a:off x="4549235" y="1201726"/>
            <a:ext cx="2301941" cy="1826489"/>
          </a:xfrm>
          <a:prstGeom prst="rect">
            <a:avLst/>
          </a:prstGeom>
        </p:spPr>
      </p:pic>
      <p:pic>
        <p:nvPicPr>
          <p:cNvPr id="31" name="Picture 30">
            <a:extLst>
              <a:ext uri="{FF2B5EF4-FFF2-40B4-BE49-F238E27FC236}">
                <a16:creationId xmlns:a16="http://schemas.microsoft.com/office/drawing/2014/main" id="{8C745805-7C26-499B-9C8C-5DDB25FD4834}"/>
              </a:ext>
            </a:extLst>
          </p:cNvPr>
          <p:cNvPicPr>
            <a:picLocks noChangeAspect="1"/>
          </p:cNvPicPr>
          <p:nvPr/>
        </p:nvPicPr>
        <p:blipFill>
          <a:blip r:embed="rId7"/>
          <a:stretch>
            <a:fillRect/>
          </a:stretch>
        </p:blipFill>
        <p:spPr>
          <a:xfrm>
            <a:off x="7221620" y="1207842"/>
            <a:ext cx="1764836" cy="1820373"/>
          </a:xfrm>
          <a:prstGeom prst="rect">
            <a:avLst/>
          </a:prstGeom>
        </p:spPr>
      </p:pic>
      <p:pic>
        <p:nvPicPr>
          <p:cNvPr id="32" name="Picture 31">
            <a:extLst>
              <a:ext uri="{FF2B5EF4-FFF2-40B4-BE49-F238E27FC236}">
                <a16:creationId xmlns:a16="http://schemas.microsoft.com/office/drawing/2014/main" id="{57679839-6E15-4F15-92C3-F4F7636F514C}"/>
              </a:ext>
            </a:extLst>
          </p:cNvPr>
          <p:cNvPicPr>
            <a:picLocks noChangeAspect="1"/>
          </p:cNvPicPr>
          <p:nvPr/>
        </p:nvPicPr>
        <p:blipFill>
          <a:blip r:embed="rId8"/>
          <a:stretch>
            <a:fillRect/>
          </a:stretch>
        </p:blipFill>
        <p:spPr>
          <a:xfrm>
            <a:off x="9317449" y="1201727"/>
            <a:ext cx="2564883" cy="1829330"/>
          </a:xfrm>
          <a:prstGeom prst="rect">
            <a:avLst/>
          </a:prstGeom>
        </p:spPr>
      </p:pic>
      <p:sp>
        <p:nvSpPr>
          <p:cNvPr id="35" name="TextBox 34">
            <a:extLst>
              <a:ext uri="{FF2B5EF4-FFF2-40B4-BE49-F238E27FC236}">
                <a16:creationId xmlns:a16="http://schemas.microsoft.com/office/drawing/2014/main" id="{F3E7A3B6-31E5-4598-877A-54A66A9F9BE3}"/>
              </a:ext>
            </a:extLst>
          </p:cNvPr>
          <p:cNvSpPr txBox="1"/>
          <p:nvPr/>
        </p:nvSpPr>
        <p:spPr>
          <a:xfrm>
            <a:off x="3375504" y="2062795"/>
            <a:ext cx="1353352" cy="338554"/>
          </a:xfrm>
          <a:prstGeom prst="rect">
            <a:avLst/>
          </a:prstGeom>
          <a:noFill/>
        </p:spPr>
        <p:txBody>
          <a:bodyPr wrap="square" rtlCol="0">
            <a:spAutoFit/>
          </a:bodyPr>
          <a:lstStyle/>
          <a:p>
            <a:r>
              <a:rPr lang="en-US" sz="1600" dirty="0">
                <a:solidFill>
                  <a:schemeClr val="bg1"/>
                </a:solidFill>
              </a:rPr>
              <a:t>1900 UTC</a:t>
            </a:r>
          </a:p>
        </p:txBody>
      </p:sp>
      <p:pic>
        <p:nvPicPr>
          <p:cNvPr id="33" name="Picture 32">
            <a:extLst>
              <a:ext uri="{FF2B5EF4-FFF2-40B4-BE49-F238E27FC236}">
                <a16:creationId xmlns:a16="http://schemas.microsoft.com/office/drawing/2014/main" id="{C0CFD5D1-9FE5-4581-8E86-971D69C597A7}"/>
              </a:ext>
            </a:extLst>
          </p:cNvPr>
          <p:cNvPicPr>
            <a:picLocks noChangeAspect="1"/>
          </p:cNvPicPr>
          <p:nvPr/>
        </p:nvPicPr>
        <p:blipFill>
          <a:blip r:embed="rId9"/>
          <a:stretch>
            <a:fillRect/>
          </a:stretch>
        </p:blipFill>
        <p:spPr>
          <a:xfrm>
            <a:off x="9323352" y="3274985"/>
            <a:ext cx="2542549" cy="1790594"/>
          </a:xfrm>
          <a:prstGeom prst="rect">
            <a:avLst/>
          </a:prstGeom>
        </p:spPr>
      </p:pic>
      <p:pic>
        <p:nvPicPr>
          <p:cNvPr id="34" name="Picture 33">
            <a:extLst>
              <a:ext uri="{FF2B5EF4-FFF2-40B4-BE49-F238E27FC236}">
                <a16:creationId xmlns:a16="http://schemas.microsoft.com/office/drawing/2014/main" id="{9B32299C-E736-4AF3-9EB9-A509EB647E03}"/>
              </a:ext>
            </a:extLst>
          </p:cNvPr>
          <p:cNvPicPr>
            <a:picLocks noChangeAspect="1"/>
          </p:cNvPicPr>
          <p:nvPr/>
        </p:nvPicPr>
        <p:blipFill>
          <a:blip r:embed="rId10"/>
          <a:stretch>
            <a:fillRect/>
          </a:stretch>
        </p:blipFill>
        <p:spPr>
          <a:xfrm>
            <a:off x="7241372" y="3307825"/>
            <a:ext cx="1745084" cy="1757754"/>
          </a:xfrm>
          <a:prstGeom prst="rect">
            <a:avLst/>
          </a:prstGeom>
        </p:spPr>
      </p:pic>
      <p:pic>
        <p:nvPicPr>
          <p:cNvPr id="36" name="Picture 35">
            <a:extLst>
              <a:ext uri="{FF2B5EF4-FFF2-40B4-BE49-F238E27FC236}">
                <a16:creationId xmlns:a16="http://schemas.microsoft.com/office/drawing/2014/main" id="{EA82F865-538E-40EB-BDEC-5D3B0401E3FC}"/>
              </a:ext>
            </a:extLst>
          </p:cNvPr>
          <p:cNvPicPr>
            <a:picLocks noChangeAspect="1"/>
          </p:cNvPicPr>
          <p:nvPr/>
        </p:nvPicPr>
        <p:blipFill>
          <a:blip r:embed="rId11"/>
          <a:stretch>
            <a:fillRect/>
          </a:stretch>
        </p:blipFill>
        <p:spPr>
          <a:xfrm>
            <a:off x="4549235" y="3298995"/>
            <a:ext cx="2251701" cy="1734721"/>
          </a:xfrm>
          <a:prstGeom prst="rect">
            <a:avLst/>
          </a:prstGeom>
        </p:spPr>
      </p:pic>
      <p:sp>
        <p:nvSpPr>
          <p:cNvPr id="39" name="TextBox 38">
            <a:extLst>
              <a:ext uri="{FF2B5EF4-FFF2-40B4-BE49-F238E27FC236}">
                <a16:creationId xmlns:a16="http://schemas.microsoft.com/office/drawing/2014/main" id="{1C109851-ABFF-44F9-A72E-156436489BF4}"/>
              </a:ext>
            </a:extLst>
          </p:cNvPr>
          <p:cNvSpPr txBox="1"/>
          <p:nvPr/>
        </p:nvSpPr>
        <p:spPr>
          <a:xfrm>
            <a:off x="3321652" y="4029975"/>
            <a:ext cx="1353352" cy="338554"/>
          </a:xfrm>
          <a:prstGeom prst="rect">
            <a:avLst/>
          </a:prstGeom>
          <a:noFill/>
        </p:spPr>
        <p:txBody>
          <a:bodyPr wrap="square" rtlCol="0">
            <a:spAutoFit/>
          </a:bodyPr>
          <a:lstStyle/>
          <a:p>
            <a:r>
              <a:rPr lang="en-US" sz="1600" dirty="0">
                <a:solidFill>
                  <a:schemeClr val="bg1"/>
                </a:solidFill>
              </a:rPr>
              <a:t>1800 UTC</a:t>
            </a:r>
          </a:p>
        </p:txBody>
      </p:sp>
      <p:pic>
        <p:nvPicPr>
          <p:cNvPr id="2" name="Picture 1">
            <a:extLst>
              <a:ext uri="{FF2B5EF4-FFF2-40B4-BE49-F238E27FC236}">
                <a16:creationId xmlns:a16="http://schemas.microsoft.com/office/drawing/2014/main" id="{25E1FABD-20F8-4E0D-AD51-E1B3AE0CF6EC}"/>
              </a:ext>
            </a:extLst>
          </p:cNvPr>
          <p:cNvPicPr>
            <a:picLocks noChangeAspect="1"/>
          </p:cNvPicPr>
          <p:nvPr/>
        </p:nvPicPr>
        <p:blipFill>
          <a:blip r:embed="rId12"/>
          <a:stretch>
            <a:fillRect/>
          </a:stretch>
        </p:blipFill>
        <p:spPr>
          <a:xfrm>
            <a:off x="3375504" y="2629723"/>
            <a:ext cx="859064" cy="953351"/>
          </a:xfrm>
          <a:prstGeom prst="rect">
            <a:avLst/>
          </a:prstGeom>
        </p:spPr>
      </p:pic>
    </p:spTree>
    <p:extLst>
      <p:ext uri="{BB962C8B-B14F-4D97-AF65-F5344CB8AC3E}">
        <p14:creationId xmlns:p14="http://schemas.microsoft.com/office/powerpoint/2010/main" val="369176781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363"/>
        <p:cNvGrpSpPr/>
        <p:nvPr/>
      </p:nvGrpSpPr>
      <p:grpSpPr>
        <a:xfrm>
          <a:off x="0" y="0"/>
          <a:ext cx="0" cy="0"/>
          <a:chOff x="0" y="0"/>
          <a:chExt cx="0" cy="0"/>
        </a:xfrm>
      </p:grpSpPr>
      <p:sp>
        <p:nvSpPr>
          <p:cNvPr id="364" name="Google Shape;364;gf5017fcb9b_1_0"/>
          <p:cNvSpPr txBox="1">
            <a:spLocks noGrp="1"/>
          </p:cNvSpPr>
          <p:nvPr>
            <p:ph type="title"/>
          </p:nvPr>
        </p:nvSpPr>
        <p:spPr>
          <a:xfrm>
            <a:off x="1807071" y="311190"/>
            <a:ext cx="8545200" cy="968700"/>
          </a:xfrm>
          <a:prstGeom prst="rect">
            <a:avLst/>
          </a:prstGeom>
        </p:spPr>
        <p:txBody>
          <a:bodyPr spcFirstLastPara="1" wrap="square" lIns="91425" tIns="45700" rIns="91425" bIns="45700" anchor="ctr" anchorCtr="0">
            <a:noAutofit/>
          </a:bodyPr>
          <a:lstStyle/>
          <a:p>
            <a:pPr marL="0" lvl="0" indent="0" algn="ctr" rtl="0">
              <a:spcBef>
                <a:spcPts val="0"/>
              </a:spcBef>
              <a:spcAft>
                <a:spcPts val="0"/>
              </a:spcAft>
              <a:buNone/>
            </a:pPr>
            <a:r>
              <a:rPr lang="en-US" dirty="0"/>
              <a:t>Snow Fraction: ABI G16 vs AVHRR</a:t>
            </a:r>
            <a:endParaRPr dirty="0"/>
          </a:p>
        </p:txBody>
      </p:sp>
      <p:sp>
        <p:nvSpPr>
          <p:cNvPr id="366" name="Google Shape;366;gf5017fcb9b_1_0"/>
          <p:cNvSpPr txBox="1">
            <a:spLocks noGrp="1"/>
          </p:cNvSpPr>
          <p:nvPr>
            <p:ph type="sldNum" idx="12"/>
          </p:nvPr>
        </p:nvSpPr>
        <p:spPr>
          <a:xfrm>
            <a:off x="11004885" y="6356353"/>
            <a:ext cx="909000" cy="3651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Clr>
                <a:srgbClr val="FFFFFF"/>
              </a:buClr>
              <a:buSzPts val="1200"/>
              <a:buFont typeface="Arial"/>
              <a:buNone/>
            </a:pPr>
            <a:fld id="{00000000-1234-1234-1234-123412341234}" type="slidenum">
              <a:rPr lang="en-US"/>
              <a:t>35</a:t>
            </a:fld>
            <a:endParaRPr/>
          </a:p>
        </p:txBody>
      </p:sp>
      <p:sp>
        <p:nvSpPr>
          <p:cNvPr id="19" name="Google Shape;365;gf5017fcb9b_1_0">
            <a:extLst>
              <a:ext uri="{FF2B5EF4-FFF2-40B4-BE49-F238E27FC236}">
                <a16:creationId xmlns:a16="http://schemas.microsoft.com/office/drawing/2014/main" id="{723641C3-7264-418A-81F7-581A512F6DFF}"/>
              </a:ext>
            </a:extLst>
          </p:cNvPr>
          <p:cNvSpPr txBox="1">
            <a:spLocks noGrp="1"/>
          </p:cNvSpPr>
          <p:nvPr>
            <p:ph type="body" idx="1"/>
          </p:nvPr>
        </p:nvSpPr>
        <p:spPr>
          <a:xfrm>
            <a:off x="4357653" y="5121160"/>
            <a:ext cx="7744770" cy="1702666"/>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r>
              <a:rPr lang="en-US" sz="1800" dirty="0"/>
              <a:t>ABI G16 vs AVHRR Snow Fraction Match-up Statistics,  11/3/2022 1500-2200UTC</a:t>
            </a:r>
          </a:p>
          <a:p>
            <a:pPr marL="0" lvl="0" indent="0" algn="l" rtl="0">
              <a:spcBef>
                <a:spcPts val="360"/>
              </a:spcBef>
              <a:spcAft>
                <a:spcPts val="0"/>
              </a:spcAft>
              <a:buNone/>
            </a:pPr>
            <a:r>
              <a:rPr lang="en-US" sz="1800" dirty="0"/>
              <a:t>Accuracy (Bias) :  &lt; 0.22</a:t>
            </a:r>
          </a:p>
          <a:p>
            <a:pPr marL="0" lvl="0" indent="0">
              <a:buNone/>
            </a:pPr>
            <a:r>
              <a:rPr lang="en-US" sz="1800" dirty="0"/>
              <a:t>Precision (STD):    0.12  … 0.18</a:t>
            </a:r>
          </a:p>
          <a:p>
            <a:pPr marL="0" lvl="0" indent="0">
              <a:buNone/>
            </a:pPr>
            <a:r>
              <a:rPr lang="en-US" sz="1800" dirty="0"/>
              <a:t>Part of mismatch (mostly STD) may be due to gridding-related uncertainty</a:t>
            </a:r>
          </a:p>
          <a:p>
            <a:pPr marL="0" lvl="0" indent="0">
              <a:buNone/>
            </a:pPr>
            <a:r>
              <a:rPr lang="en-US" sz="1800" dirty="0"/>
              <a:t>Snow cover located mostly beyond the ABI geometry angles exclusion range </a:t>
            </a:r>
          </a:p>
          <a:p>
            <a:pPr marL="0" lvl="0" indent="0" algn="l" rtl="0">
              <a:spcBef>
                <a:spcPts val="360"/>
              </a:spcBef>
              <a:spcAft>
                <a:spcPts val="0"/>
              </a:spcAft>
              <a:buNone/>
            </a:pPr>
            <a:endParaRPr sz="1800" dirty="0"/>
          </a:p>
        </p:txBody>
      </p:sp>
      <p:grpSp>
        <p:nvGrpSpPr>
          <p:cNvPr id="17" name="Group 16">
            <a:extLst>
              <a:ext uri="{FF2B5EF4-FFF2-40B4-BE49-F238E27FC236}">
                <a16:creationId xmlns:a16="http://schemas.microsoft.com/office/drawing/2014/main" id="{73F19E0F-6113-44E6-AD55-2CA0503ACBC3}"/>
              </a:ext>
            </a:extLst>
          </p:cNvPr>
          <p:cNvGrpSpPr/>
          <p:nvPr/>
        </p:nvGrpSpPr>
        <p:grpSpPr>
          <a:xfrm>
            <a:off x="4908796" y="1319512"/>
            <a:ext cx="6513155" cy="3641631"/>
            <a:chOff x="4510754" y="2851352"/>
            <a:chExt cx="6513155" cy="3641631"/>
          </a:xfrm>
        </p:grpSpPr>
        <p:sp>
          <p:nvSpPr>
            <p:cNvPr id="14" name="TextBox 13">
              <a:extLst>
                <a:ext uri="{FF2B5EF4-FFF2-40B4-BE49-F238E27FC236}">
                  <a16:creationId xmlns:a16="http://schemas.microsoft.com/office/drawing/2014/main" id="{049AAB9E-5EFD-4345-BF96-CB4A39614D3D}"/>
                </a:ext>
              </a:extLst>
            </p:cNvPr>
            <p:cNvSpPr txBox="1"/>
            <p:nvPr/>
          </p:nvSpPr>
          <p:spPr>
            <a:xfrm>
              <a:off x="4510754" y="3590320"/>
              <a:ext cx="1353352" cy="338554"/>
            </a:xfrm>
            <a:prstGeom prst="rect">
              <a:avLst/>
            </a:prstGeom>
            <a:noFill/>
          </p:spPr>
          <p:txBody>
            <a:bodyPr wrap="square" rtlCol="0">
              <a:spAutoFit/>
            </a:bodyPr>
            <a:lstStyle/>
            <a:p>
              <a:r>
                <a:rPr lang="en-US" sz="1600" dirty="0">
                  <a:solidFill>
                    <a:schemeClr val="bg1"/>
                  </a:solidFill>
                </a:rPr>
                <a:t>1800 UTC</a:t>
              </a:r>
            </a:p>
          </p:txBody>
        </p:sp>
        <p:sp>
          <p:nvSpPr>
            <p:cNvPr id="18" name="TextBox 17">
              <a:extLst>
                <a:ext uri="{FF2B5EF4-FFF2-40B4-BE49-F238E27FC236}">
                  <a16:creationId xmlns:a16="http://schemas.microsoft.com/office/drawing/2014/main" id="{38FD4B08-1DD0-4368-BD3A-EB0BF5E5DF31}"/>
                </a:ext>
              </a:extLst>
            </p:cNvPr>
            <p:cNvSpPr txBox="1"/>
            <p:nvPr/>
          </p:nvSpPr>
          <p:spPr>
            <a:xfrm>
              <a:off x="4595757" y="5379709"/>
              <a:ext cx="1353352" cy="338554"/>
            </a:xfrm>
            <a:prstGeom prst="rect">
              <a:avLst/>
            </a:prstGeom>
            <a:noFill/>
          </p:spPr>
          <p:txBody>
            <a:bodyPr wrap="square" rtlCol="0">
              <a:spAutoFit/>
            </a:bodyPr>
            <a:lstStyle/>
            <a:p>
              <a:r>
                <a:rPr lang="en-US" sz="1600" dirty="0">
                  <a:solidFill>
                    <a:schemeClr val="bg1"/>
                  </a:solidFill>
                </a:rPr>
                <a:t>2000 UTC</a:t>
              </a:r>
            </a:p>
          </p:txBody>
        </p:sp>
        <p:pic>
          <p:nvPicPr>
            <p:cNvPr id="6" name="Picture 5">
              <a:extLst>
                <a:ext uri="{FF2B5EF4-FFF2-40B4-BE49-F238E27FC236}">
                  <a16:creationId xmlns:a16="http://schemas.microsoft.com/office/drawing/2014/main" id="{500BC164-93BB-48D8-AECF-09056945331B}"/>
                </a:ext>
              </a:extLst>
            </p:cNvPr>
            <p:cNvPicPr>
              <a:picLocks noChangeAspect="1"/>
            </p:cNvPicPr>
            <p:nvPr/>
          </p:nvPicPr>
          <p:blipFill>
            <a:blip r:embed="rId3"/>
            <a:stretch>
              <a:fillRect/>
            </a:stretch>
          </p:blipFill>
          <p:spPr>
            <a:xfrm>
              <a:off x="5864106" y="2851352"/>
              <a:ext cx="2202213" cy="1755517"/>
            </a:xfrm>
            <a:prstGeom prst="rect">
              <a:avLst/>
            </a:prstGeom>
          </p:spPr>
        </p:pic>
        <p:pic>
          <p:nvPicPr>
            <p:cNvPr id="7" name="Picture 6">
              <a:extLst>
                <a:ext uri="{FF2B5EF4-FFF2-40B4-BE49-F238E27FC236}">
                  <a16:creationId xmlns:a16="http://schemas.microsoft.com/office/drawing/2014/main" id="{60D18E77-76D5-4E9E-9F01-D92D6C68D9FE}"/>
                </a:ext>
              </a:extLst>
            </p:cNvPr>
            <p:cNvPicPr>
              <a:picLocks noChangeAspect="1"/>
            </p:cNvPicPr>
            <p:nvPr/>
          </p:nvPicPr>
          <p:blipFill>
            <a:blip r:embed="rId4"/>
            <a:stretch>
              <a:fillRect/>
            </a:stretch>
          </p:blipFill>
          <p:spPr>
            <a:xfrm>
              <a:off x="5941170" y="4781210"/>
              <a:ext cx="2127361" cy="1686322"/>
            </a:xfrm>
            <a:prstGeom prst="rect">
              <a:avLst/>
            </a:prstGeom>
          </p:spPr>
        </p:pic>
        <p:pic>
          <p:nvPicPr>
            <p:cNvPr id="9" name="Picture 8">
              <a:extLst>
                <a:ext uri="{FF2B5EF4-FFF2-40B4-BE49-F238E27FC236}">
                  <a16:creationId xmlns:a16="http://schemas.microsoft.com/office/drawing/2014/main" id="{01B6B870-EA0C-4A1A-BD5F-04FB28B3782B}"/>
                </a:ext>
              </a:extLst>
            </p:cNvPr>
            <p:cNvPicPr>
              <a:picLocks noChangeAspect="1"/>
            </p:cNvPicPr>
            <p:nvPr/>
          </p:nvPicPr>
          <p:blipFill>
            <a:blip r:embed="rId5"/>
            <a:stretch>
              <a:fillRect/>
            </a:stretch>
          </p:blipFill>
          <p:spPr>
            <a:xfrm>
              <a:off x="8650419" y="2895968"/>
              <a:ext cx="2364587" cy="1680904"/>
            </a:xfrm>
            <a:prstGeom prst="rect">
              <a:avLst/>
            </a:prstGeom>
          </p:spPr>
        </p:pic>
        <p:pic>
          <p:nvPicPr>
            <p:cNvPr id="11" name="Picture 10">
              <a:extLst>
                <a:ext uri="{FF2B5EF4-FFF2-40B4-BE49-F238E27FC236}">
                  <a16:creationId xmlns:a16="http://schemas.microsoft.com/office/drawing/2014/main" id="{59C7743C-AEB0-4D6B-8BD3-00330EA3E2F6}"/>
                </a:ext>
              </a:extLst>
            </p:cNvPr>
            <p:cNvPicPr>
              <a:picLocks noChangeAspect="1"/>
            </p:cNvPicPr>
            <p:nvPr/>
          </p:nvPicPr>
          <p:blipFill>
            <a:blip r:embed="rId6"/>
            <a:stretch>
              <a:fillRect/>
            </a:stretch>
          </p:blipFill>
          <p:spPr>
            <a:xfrm>
              <a:off x="8630160" y="4812078"/>
              <a:ext cx="2393749" cy="1680905"/>
            </a:xfrm>
            <a:prstGeom prst="rect">
              <a:avLst/>
            </a:prstGeom>
          </p:spPr>
        </p:pic>
      </p:grpSp>
      <p:grpSp>
        <p:nvGrpSpPr>
          <p:cNvPr id="16" name="Group 15">
            <a:extLst>
              <a:ext uri="{FF2B5EF4-FFF2-40B4-BE49-F238E27FC236}">
                <a16:creationId xmlns:a16="http://schemas.microsoft.com/office/drawing/2014/main" id="{FDA5E691-3741-4683-8DF8-937759AC862B}"/>
              </a:ext>
            </a:extLst>
          </p:cNvPr>
          <p:cNvGrpSpPr>
            <a:grpSpLocks noChangeAspect="1"/>
          </p:cNvGrpSpPr>
          <p:nvPr/>
        </p:nvGrpSpPr>
        <p:grpSpPr>
          <a:xfrm>
            <a:off x="180155" y="1712634"/>
            <a:ext cx="4520095" cy="3291840"/>
            <a:chOff x="207953" y="4077102"/>
            <a:chExt cx="3626909" cy="2641360"/>
          </a:xfrm>
        </p:grpSpPr>
        <p:pic>
          <p:nvPicPr>
            <p:cNvPr id="15" name="Picture 14">
              <a:extLst>
                <a:ext uri="{FF2B5EF4-FFF2-40B4-BE49-F238E27FC236}">
                  <a16:creationId xmlns:a16="http://schemas.microsoft.com/office/drawing/2014/main" id="{BE7E400E-A372-4F29-A8E3-28D6FF517410}"/>
                </a:ext>
              </a:extLst>
            </p:cNvPr>
            <p:cNvPicPr>
              <a:picLocks noChangeAspect="1"/>
            </p:cNvPicPr>
            <p:nvPr/>
          </p:nvPicPr>
          <p:blipFill>
            <a:blip r:embed="rId7"/>
            <a:stretch>
              <a:fillRect/>
            </a:stretch>
          </p:blipFill>
          <p:spPr>
            <a:xfrm>
              <a:off x="549869" y="4077102"/>
              <a:ext cx="3252036" cy="2641360"/>
            </a:xfrm>
            <a:prstGeom prst="rect">
              <a:avLst/>
            </a:prstGeom>
          </p:spPr>
        </p:pic>
        <p:sp>
          <p:nvSpPr>
            <p:cNvPr id="3" name="TextBox 2">
              <a:extLst>
                <a:ext uri="{FF2B5EF4-FFF2-40B4-BE49-F238E27FC236}">
                  <a16:creationId xmlns:a16="http://schemas.microsoft.com/office/drawing/2014/main" id="{751EBBD1-8BB1-4CC9-943C-7301A451B7FB}"/>
                </a:ext>
              </a:extLst>
            </p:cNvPr>
            <p:cNvSpPr txBox="1"/>
            <p:nvPr/>
          </p:nvSpPr>
          <p:spPr>
            <a:xfrm>
              <a:off x="1545813" y="6186821"/>
              <a:ext cx="2289049" cy="523220"/>
            </a:xfrm>
            <a:prstGeom prst="rect">
              <a:avLst/>
            </a:prstGeom>
            <a:noFill/>
          </p:spPr>
          <p:txBody>
            <a:bodyPr wrap="square" rtlCol="0">
              <a:spAutoFit/>
            </a:bodyPr>
            <a:lstStyle/>
            <a:p>
              <a:pPr algn="r"/>
              <a:r>
                <a:rPr lang="en-US" dirty="0">
                  <a:solidFill>
                    <a:srgbClr val="FFFF00"/>
                  </a:solidFill>
                </a:rPr>
                <a:t>ABI GOES-16 </a:t>
              </a:r>
            </a:p>
            <a:p>
              <a:pPr algn="r"/>
              <a:r>
                <a:rPr lang="en-US" dirty="0">
                  <a:solidFill>
                    <a:srgbClr val="FFFF00"/>
                  </a:solidFill>
                </a:rPr>
                <a:t>Nov 23, 2022,  1800 UTC</a:t>
              </a:r>
            </a:p>
          </p:txBody>
        </p:sp>
        <p:sp>
          <p:nvSpPr>
            <p:cNvPr id="20" name="TextBox 19">
              <a:extLst>
                <a:ext uri="{FF2B5EF4-FFF2-40B4-BE49-F238E27FC236}">
                  <a16:creationId xmlns:a16="http://schemas.microsoft.com/office/drawing/2014/main" id="{74CF7144-B287-42B3-97DE-EBF70747C92C}"/>
                </a:ext>
              </a:extLst>
            </p:cNvPr>
            <p:cNvSpPr txBox="1"/>
            <p:nvPr/>
          </p:nvSpPr>
          <p:spPr>
            <a:xfrm>
              <a:off x="207953" y="6298958"/>
              <a:ext cx="1337860" cy="338554"/>
            </a:xfrm>
            <a:prstGeom prst="rect">
              <a:avLst/>
            </a:prstGeom>
            <a:noFill/>
          </p:spPr>
          <p:txBody>
            <a:bodyPr wrap="square" rtlCol="0">
              <a:spAutoFit/>
            </a:bodyPr>
            <a:lstStyle/>
            <a:p>
              <a:r>
                <a:rPr lang="en-US" sz="1600" b="1" dirty="0" err="1">
                  <a:solidFill>
                    <a:srgbClr val="FFFF00"/>
                  </a:solidFill>
                </a:rPr>
                <a:t>Ɵ</a:t>
              </a:r>
              <a:r>
                <a:rPr lang="en-US" sz="1600" b="1" baseline="-25000" dirty="0" err="1">
                  <a:solidFill>
                    <a:srgbClr val="FFFF00"/>
                  </a:solidFill>
                </a:rPr>
                <a:t>sat</a:t>
              </a:r>
              <a:r>
                <a:rPr lang="en-US" sz="1600" b="1" dirty="0">
                  <a:solidFill>
                    <a:srgbClr val="FFFF00"/>
                  </a:solidFill>
                </a:rPr>
                <a:t>=55</a:t>
              </a:r>
              <a:r>
                <a:rPr lang="en-US" sz="1600" b="1" baseline="30000" dirty="0">
                  <a:solidFill>
                    <a:srgbClr val="FFFF00"/>
                  </a:solidFill>
                </a:rPr>
                <a:t>0</a:t>
              </a:r>
              <a:endParaRPr lang="en-US" sz="1600" b="1" dirty="0">
                <a:solidFill>
                  <a:srgbClr val="FFFF00"/>
                </a:solidFill>
              </a:endParaRPr>
            </a:p>
          </p:txBody>
        </p:sp>
      </p:grpSp>
      <p:sp>
        <p:nvSpPr>
          <p:cNvPr id="21" name="Google Shape;365;gf5017fcb9b_1_0">
            <a:extLst>
              <a:ext uri="{FF2B5EF4-FFF2-40B4-BE49-F238E27FC236}">
                <a16:creationId xmlns:a16="http://schemas.microsoft.com/office/drawing/2014/main" id="{B20D4AFE-44CA-4B96-AFE4-A5EFE8C5A6C8}"/>
              </a:ext>
            </a:extLst>
          </p:cNvPr>
          <p:cNvSpPr txBox="1">
            <a:spLocks/>
          </p:cNvSpPr>
          <p:nvPr/>
        </p:nvSpPr>
        <p:spPr>
          <a:xfrm>
            <a:off x="606273" y="5437218"/>
            <a:ext cx="3724083" cy="786285"/>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L="457200" marR="0" lvl="0" indent="-342900" algn="l" rtl="0">
              <a:lnSpc>
                <a:spcPct val="100000"/>
              </a:lnSpc>
              <a:spcBef>
                <a:spcPts val="360"/>
              </a:spcBef>
              <a:spcAft>
                <a:spcPts val="0"/>
              </a:spcAft>
              <a:buClr>
                <a:schemeClr val="lt1"/>
              </a:buClr>
              <a:buSzPts val="1800"/>
              <a:buFont typeface="Noto Sans Symbols"/>
              <a:buChar char="❖"/>
              <a:defRPr sz="3200" b="0" i="0" u="none" strike="noStrike" cap="none">
                <a:solidFill>
                  <a:schemeClr val="lt1"/>
                </a:solidFill>
                <a:latin typeface="Calibri"/>
                <a:ea typeface="Calibri"/>
                <a:cs typeface="Calibri"/>
                <a:sym typeface="Calibri"/>
              </a:defRPr>
            </a:lvl1pPr>
            <a:lvl2pPr marL="914400" marR="0" lvl="1" indent="-342900" algn="l" rtl="0">
              <a:lnSpc>
                <a:spcPct val="100000"/>
              </a:lnSpc>
              <a:spcBef>
                <a:spcPts val="360"/>
              </a:spcBef>
              <a:spcAft>
                <a:spcPts val="0"/>
              </a:spcAft>
              <a:buClr>
                <a:schemeClr val="lt1"/>
              </a:buClr>
              <a:buSzPts val="1800"/>
              <a:buFont typeface="Arial"/>
              <a:buChar char="–"/>
              <a:defRPr sz="2800" b="0" i="0" u="none" strike="noStrike" cap="none">
                <a:solidFill>
                  <a:schemeClr val="lt1"/>
                </a:solidFill>
                <a:latin typeface="Calibri"/>
                <a:ea typeface="Calibri"/>
                <a:cs typeface="Calibri"/>
                <a:sym typeface="Calibri"/>
              </a:defRPr>
            </a:lvl2pPr>
            <a:lvl3pPr marL="1371600" marR="0" lvl="2" indent="-342900" algn="l" rtl="0">
              <a:lnSpc>
                <a:spcPct val="100000"/>
              </a:lnSpc>
              <a:spcBef>
                <a:spcPts val="360"/>
              </a:spcBef>
              <a:spcAft>
                <a:spcPts val="0"/>
              </a:spcAft>
              <a:buClr>
                <a:schemeClr val="lt1"/>
              </a:buClr>
              <a:buSzPts val="1800"/>
              <a:buFont typeface="Arial"/>
              <a:buChar char="•"/>
              <a:defRPr sz="2400" b="0" i="0" u="none" strike="noStrike" cap="none">
                <a:solidFill>
                  <a:schemeClr val="lt1"/>
                </a:solidFill>
                <a:latin typeface="Calibri"/>
                <a:ea typeface="Calibri"/>
                <a:cs typeface="Calibri"/>
                <a:sym typeface="Calibri"/>
              </a:defRPr>
            </a:lvl3pPr>
            <a:lvl4pPr marL="1828800" marR="0" lvl="3" indent="-342900" algn="l" rtl="0">
              <a:lnSpc>
                <a:spcPct val="100000"/>
              </a:lnSpc>
              <a:spcBef>
                <a:spcPts val="360"/>
              </a:spcBef>
              <a:spcAft>
                <a:spcPts val="0"/>
              </a:spcAft>
              <a:buClr>
                <a:schemeClr val="lt1"/>
              </a:buClr>
              <a:buSzPts val="1800"/>
              <a:buFont typeface="Courier New"/>
              <a:buChar char="o"/>
              <a:defRPr sz="2000" b="0" i="0" u="none" strike="noStrike" cap="none">
                <a:solidFill>
                  <a:schemeClr val="lt1"/>
                </a:solidFill>
                <a:latin typeface="Calibri"/>
                <a:ea typeface="Calibri"/>
                <a:cs typeface="Calibri"/>
                <a:sym typeface="Calibri"/>
              </a:defRPr>
            </a:lvl4pPr>
            <a:lvl5pPr marL="2286000" marR="0" lvl="4" indent="-342900" algn="l" rtl="0">
              <a:lnSpc>
                <a:spcPct val="100000"/>
              </a:lnSpc>
              <a:spcBef>
                <a:spcPts val="360"/>
              </a:spcBef>
              <a:spcAft>
                <a:spcPts val="0"/>
              </a:spcAft>
              <a:buClr>
                <a:schemeClr val="lt1"/>
              </a:buClr>
              <a:buSzPts val="1800"/>
              <a:buFont typeface="Arial"/>
              <a:buChar char="»"/>
              <a:defRPr sz="2000" b="0" i="0" u="none" strike="noStrike" cap="none">
                <a:solidFill>
                  <a:schemeClr val="lt1"/>
                </a:solidFill>
                <a:latin typeface="Calibri"/>
                <a:ea typeface="Calibri"/>
                <a:cs typeface="Calibri"/>
                <a:sym typeface="Calibri"/>
              </a:defRPr>
            </a:lvl5pPr>
            <a:lvl6pPr marL="2743200" marR="0" lvl="5" indent="-342900" algn="l" rtl="0">
              <a:lnSpc>
                <a:spcPct val="100000"/>
              </a:lnSpc>
              <a:spcBef>
                <a:spcPts val="360"/>
              </a:spcBef>
              <a:spcAft>
                <a:spcPts val="0"/>
              </a:spcAft>
              <a:buClr>
                <a:schemeClr val="dk1"/>
              </a:buClr>
              <a:buSzPts val="1800"/>
              <a:buFont typeface="Arial"/>
              <a:buChar char="•"/>
              <a:defRPr sz="2000" b="0" i="0" u="none" strike="noStrike" cap="none">
                <a:solidFill>
                  <a:schemeClr val="dk1"/>
                </a:solidFill>
                <a:latin typeface="Calibri"/>
                <a:ea typeface="Calibri"/>
                <a:cs typeface="Calibri"/>
                <a:sym typeface="Calibri"/>
              </a:defRPr>
            </a:lvl6pPr>
            <a:lvl7pPr marL="3200400" marR="0" lvl="6" indent="-342900" algn="l" rtl="0">
              <a:lnSpc>
                <a:spcPct val="100000"/>
              </a:lnSpc>
              <a:spcBef>
                <a:spcPts val="360"/>
              </a:spcBef>
              <a:spcAft>
                <a:spcPts val="0"/>
              </a:spcAft>
              <a:buClr>
                <a:schemeClr val="dk1"/>
              </a:buClr>
              <a:buSzPts val="1800"/>
              <a:buFont typeface="Arial"/>
              <a:buChar char="•"/>
              <a:defRPr sz="2000" b="0" i="0" u="none" strike="noStrike" cap="none">
                <a:solidFill>
                  <a:schemeClr val="dk1"/>
                </a:solidFill>
                <a:latin typeface="Calibri"/>
                <a:ea typeface="Calibri"/>
                <a:cs typeface="Calibri"/>
                <a:sym typeface="Calibri"/>
              </a:defRPr>
            </a:lvl7pPr>
            <a:lvl8pPr marL="3657600" marR="0" lvl="7" indent="-342900" algn="l" rtl="0">
              <a:lnSpc>
                <a:spcPct val="100000"/>
              </a:lnSpc>
              <a:spcBef>
                <a:spcPts val="360"/>
              </a:spcBef>
              <a:spcAft>
                <a:spcPts val="0"/>
              </a:spcAft>
              <a:buClr>
                <a:schemeClr val="dk1"/>
              </a:buClr>
              <a:buSzPts val="1800"/>
              <a:buFont typeface="Arial"/>
              <a:buChar char="•"/>
              <a:defRPr sz="2000" b="0" i="0" u="none" strike="noStrike" cap="none">
                <a:solidFill>
                  <a:schemeClr val="dk1"/>
                </a:solidFill>
                <a:latin typeface="Calibri"/>
                <a:ea typeface="Calibri"/>
                <a:cs typeface="Calibri"/>
                <a:sym typeface="Calibri"/>
              </a:defRPr>
            </a:lvl8pPr>
            <a:lvl9pPr marL="4114800" marR="0" lvl="8" indent="-342900" algn="l" rtl="0">
              <a:lnSpc>
                <a:spcPct val="100000"/>
              </a:lnSpc>
              <a:spcBef>
                <a:spcPts val="360"/>
              </a:spcBef>
              <a:spcAft>
                <a:spcPts val="0"/>
              </a:spcAft>
              <a:buClr>
                <a:schemeClr val="dk1"/>
              </a:buClr>
              <a:buSzPts val="1800"/>
              <a:buFont typeface="Arial"/>
              <a:buChar char="•"/>
              <a:defRPr sz="2000" b="0" i="0" u="none" strike="noStrike" cap="none">
                <a:solidFill>
                  <a:schemeClr val="dk1"/>
                </a:solidFill>
                <a:latin typeface="Calibri"/>
                <a:ea typeface="Calibri"/>
                <a:cs typeface="Calibri"/>
                <a:sym typeface="Calibri"/>
              </a:defRPr>
            </a:lvl9pPr>
          </a:lstStyle>
          <a:p>
            <a:pPr marL="0" indent="0">
              <a:buFont typeface="Noto Sans Symbols"/>
              <a:buNone/>
            </a:pPr>
            <a:r>
              <a:rPr lang="en-US" sz="1800" dirty="0"/>
              <a:t>Comparison is performed mostly at  ABI satellite zenith angles above 55</a:t>
            </a:r>
            <a:r>
              <a:rPr lang="en-US" sz="1800" baseline="30000" dirty="0"/>
              <a:t>0</a:t>
            </a:r>
            <a:r>
              <a:rPr lang="en-US" sz="1800" dirty="0"/>
              <a:t>. </a:t>
            </a:r>
          </a:p>
        </p:txBody>
      </p:sp>
      <p:pic>
        <p:nvPicPr>
          <p:cNvPr id="22" name="Picture 21">
            <a:extLst>
              <a:ext uri="{FF2B5EF4-FFF2-40B4-BE49-F238E27FC236}">
                <a16:creationId xmlns:a16="http://schemas.microsoft.com/office/drawing/2014/main" id="{B80EC4B9-E786-45D4-8974-6B381F7DC40B}"/>
              </a:ext>
            </a:extLst>
          </p:cNvPr>
          <p:cNvPicPr>
            <a:picLocks noChangeAspect="1"/>
          </p:cNvPicPr>
          <p:nvPr/>
        </p:nvPicPr>
        <p:blipFill>
          <a:blip r:embed="rId8"/>
          <a:stretch>
            <a:fillRect/>
          </a:stretch>
        </p:blipFill>
        <p:spPr>
          <a:xfrm>
            <a:off x="1564847" y="5072517"/>
            <a:ext cx="2085474" cy="397543"/>
          </a:xfrm>
          <a:prstGeom prst="rect">
            <a:avLst/>
          </a:prstGeom>
        </p:spPr>
      </p:pic>
      <p:pic>
        <p:nvPicPr>
          <p:cNvPr id="23" name="Picture 22">
            <a:extLst>
              <a:ext uri="{FF2B5EF4-FFF2-40B4-BE49-F238E27FC236}">
                <a16:creationId xmlns:a16="http://schemas.microsoft.com/office/drawing/2014/main" id="{025C4320-215D-4B42-A363-7FB15C470DBA}"/>
              </a:ext>
            </a:extLst>
          </p:cNvPr>
          <p:cNvPicPr>
            <a:picLocks noChangeAspect="1"/>
          </p:cNvPicPr>
          <p:nvPr/>
        </p:nvPicPr>
        <p:blipFill>
          <a:blip r:embed="rId9"/>
          <a:stretch>
            <a:fillRect/>
          </a:stretch>
        </p:blipFill>
        <p:spPr>
          <a:xfrm>
            <a:off x="4842141" y="2730725"/>
            <a:ext cx="859064" cy="953351"/>
          </a:xfrm>
          <a:prstGeom prst="rect">
            <a:avLst/>
          </a:prstGeom>
        </p:spPr>
      </p:pic>
    </p:spTree>
    <p:extLst>
      <p:ext uri="{BB962C8B-B14F-4D97-AF65-F5344CB8AC3E}">
        <p14:creationId xmlns:p14="http://schemas.microsoft.com/office/powerpoint/2010/main" val="31597293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363"/>
        <p:cNvGrpSpPr/>
        <p:nvPr/>
      </p:nvGrpSpPr>
      <p:grpSpPr>
        <a:xfrm>
          <a:off x="0" y="0"/>
          <a:ext cx="0" cy="0"/>
          <a:chOff x="0" y="0"/>
          <a:chExt cx="0" cy="0"/>
        </a:xfrm>
      </p:grpSpPr>
      <p:sp>
        <p:nvSpPr>
          <p:cNvPr id="364" name="Google Shape;364;gf5017fcb9b_1_0"/>
          <p:cNvSpPr txBox="1">
            <a:spLocks noGrp="1"/>
          </p:cNvSpPr>
          <p:nvPr>
            <p:ph type="title"/>
          </p:nvPr>
        </p:nvSpPr>
        <p:spPr>
          <a:xfrm>
            <a:off x="1807071" y="311190"/>
            <a:ext cx="8545200" cy="968700"/>
          </a:xfrm>
          <a:prstGeom prst="rect">
            <a:avLst/>
          </a:prstGeom>
        </p:spPr>
        <p:txBody>
          <a:bodyPr spcFirstLastPara="1" wrap="square" lIns="91425" tIns="45700" rIns="91425" bIns="45700" anchor="ctr" anchorCtr="0">
            <a:noAutofit/>
          </a:bodyPr>
          <a:lstStyle/>
          <a:p>
            <a:pPr marL="0" lvl="0" indent="0" algn="ctr" rtl="0">
              <a:spcBef>
                <a:spcPts val="0"/>
              </a:spcBef>
              <a:spcAft>
                <a:spcPts val="0"/>
              </a:spcAft>
              <a:buNone/>
            </a:pPr>
            <a:r>
              <a:rPr lang="en-US" dirty="0"/>
              <a:t>Snow Fraction: ABI G18 vs AVHRR</a:t>
            </a:r>
            <a:endParaRPr dirty="0"/>
          </a:p>
        </p:txBody>
      </p:sp>
      <p:sp>
        <p:nvSpPr>
          <p:cNvPr id="366" name="Google Shape;366;gf5017fcb9b_1_0"/>
          <p:cNvSpPr txBox="1">
            <a:spLocks noGrp="1"/>
          </p:cNvSpPr>
          <p:nvPr>
            <p:ph type="sldNum" idx="12"/>
          </p:nvPr>
        </p:nvSpPr>
        <p:spPr>
          <a:xfrm>
            <a:off x="11004885" y="6356353"/>
            <a:ext cx="909000" cy="3651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Clr>
                <a:srgbClr val="FFFFFF"/>
              </a:buClr>
              <a:buSzPts val="1200"/>
              <a:buFont typeface="Arial"/>
              <a:buNone/>
            </a:pPr>
            <a:fld id="{00000000-1234-1234-1234-123412341234}" type="slidenum">
              <a:rPr lang="en-US"/>
              <a:t>36</a:t>
            </a:fld>
            <a:endParaRPr/>
          </a:p>
        </p:txBody>
      </p:sp>
      <p:pic>
        <p:nvPicPr>
          <p:cNvPr id="2" name="Picture 1">
            <a:extLst>
              <a:ext uri="{FF2B5EF4-FFF2-40B4-BE49-F238E27FC236}">
                <a16:creationId xmlns:a16="http://schemas.microsoft.com/office/drawing/2014/main" id="{745AD406-BBF1-49A2-AECB-A0974B82B0F7}"/>
              </a:ext>
            </a:extLst>
          </p:cNvPr>
          <p:cNvPicPr>
            <a:picLocks noChangeAspect="1"/>
          </p:cNvPicPr>
          <p:nvPr/>
        </p:nvPicPr>
        <p:blipFill>
          <a:blip r:embed="rId3"/>
          <a:stretch>
            <a:fillRect/>
          </a:stretch>
        </p:blipFill>
        <p:spPr>
          <a:xfrm>
            <a:off x="849086" y="1752600"/>
            <a:ext cx="2904132" cy="2323305"/>
          </a:xfrm>
          <a:prstGeom prst="rect">
            <a:avLst/>
          </a:prstGeom>
        </p:spPr>
      </p:pic>
      <p:pic>
        <p:nvPicPr>
          <p:cNvPr id="4" name="Picture 3">
            <a:extLst>
              <a:ext uri="{FF2B5EF4-FFF2-40B4-BE49-F238E27FC236}">
                <a16:creationId xmlns:a16="http://schemas.microsoft.com/office/drawing/2014/main" id="{F6191466-297D-4282-9986-E9C75A25922F}"/>
              </a:ext>
            </a:extLst>
          </p:cNvPr>
          <p:cNvPicPr>
            <a:picLocks noChangeAspect="1"/>
          </p:cNvPicPr>
          <p:nvPr/>
        </p:nvPicPr>
        <p:blipFill>
          <a:blip r:embed="rId4"/>
          <a:stretch>
            <a:fillRect/>
          </a:stretch>
        </p:blipFill>
        <p:spPr>
          <a:xfrm>
            <a:off x="833044" y="4167156"/>
            <a:ext cx="2888736" cy="2149320"/>
          </a:xfrm>
          <a:prstGeom prst="rect">
            <a:avLst/>
          </a:prstGeom>
        </p:spPr>
      </p:pic>
      <p:sp>
        <p:nvSpPr>
          <p:cNvPr id="8" name="TextBox 7">
            <a:extLst>
              <a:ext uri="{FF2B5EF4-FFF2-40B4-BE49-F238E27FC236}">
                <a16:creationId xmlns:a16="http://schemas.microsoft.com/office/drawing/2014/main" id="{F3D0FA58-838F-4738-B221-8A52AB35BD64}"/>
              </a:ext>
            </a:extLst>
          </p:cNvPr>
          <p:cNvSpPr txBox="1"/>
          <p:nvPr/>
        </p:nvSpPr>
        <p:spPr>
          <a:xfrm>
            <a:off x="1807071" y="3552685"/>
            <a:ext cx="1992085" cy="523220"/>
          </a:xfrm>
          <a:prstGeom prst="rect">
            <a:avLst/>
          </a:prstGeom>
          <a:noFill/>
        </p:spPr>
        <p:txBody>
          <a:bodyPr wrap="square" rtlCol="0">
            <a:spAutoFit/>
          </a:bodyPr>
          <a:lstStyle/>
          <a:p>
            <a:pPr algn="r"/>
            <a:r>
              <a:rPr lang="en-US" dirty="0">
                <a:solidFill>
                  <a:srgbClr val="FFFF00"/>
                </a:solidFill>
              </a:rPr>
              <a:t>AVHRR METOP-B Nov 30, 2022</a:t>
            </a:r>
          </a:p>
        </p:txBody>
      </p:sp>
      <p:sp>
        <p:nvSpPr>
          <p:cNvPr id="3" name="TextBox 2">
            <a:extLst>
              <a:ext uri="{FF2B5EF4-FFF2-40B4-BE49-F238E27FC236}">
                <a16:creationId xmlns:a16="http://schemas.microsoft.com/office/drawing/2014/main" id="{751EBBD1-8BB1-4CC9-943C-7301A451B7FB}"/>
              </a:ext>
            </a:extLst>
          </p:cNvPr>
          <p:cNvSpPr txBox="1"/>
          <p:nvPr/>
        </p:nvSpPr>
        <p:spPr>
          <a:xfrm>
            <a:off x="1469462" y="5756362"/>
            <a:ext cx="2289049" cy="523220"/>
          </a:xfrm>
          <a:prstGeom prst="rect">
            <a:avLst/>
          </a:prstGeom>
          <a:noFill/>
        </p:spPr>
        <p:txBody>
          <a:bodyPr wrap="square" rtlCol="0">
            <a:spAutoFit/>
          </a:bodyPr>
          <a:lstStyle/>
          <a:p>
            <a:pPr algn="r"/>
            <a:r>
              <a:rPr lang="en-US" dirty="0">
                <a:solidFill>
                  <a:srgbClr val="FFFF00"/>
                </a:solidFill>
              </a:rPr>
              <a:t>ABI GOES-18 </a:t>
            </a:r>
          </a:p>
          <a:p>
            <a:pPr algn="r"/>
            <a:r>
              <a:rPr lang="en-US" dirty="0">
                <a:solidFill>
                  <a:srgbClr val="FFFF00"/>
                </a:solidFill>
              </a:rPr>
              <a:t>Nov 30, 2022,  1700 UTC</a:t>
            </a:r>
          </a:p>
        </p:txBody>
      </p:sp>
      <p:grpSp>
        <p:nvGrpSpPr>
          <p:cNvPr id="20" name="Group 19">
            <a:extLst>
              <a:ext uri="{FF2B5EF4-FFF2-40B4-BE49-F238E27FC236}">
                <a16:creationId xmlns:a16="http://schemas.microsoft.com/office/drawing/2014/main" id="{4ECCC27A-5E43-4EB7-A918-1FD9FCCE24D4}"/>
              </a:ext>
            </a:extLst>
          </p:cNvPr>
          <p:cNvGrpSpPr/>
          <p:nvPr/>
        </p:nvGrpSpPr>
        <p:grpSpPr>
          <a:xfrm>
            <a:off x="5258624" y="1438250"/>
            <a:ext cx="6360319" cy="3705506"/>
            <a:chOff x="4510754" y="2864903"/>
            <a:chExt cx="6360319" cy="3705506"/>
          </a:xfrm>
        </p:grpSpPr>
        <p:pic>
          <p:nvPicPr>
            <p:cNvPr id="5" name="Picture 4">
              <a:extLst>
                <a:ext uri="{FF2B5EF4-FFF2-40B4-BE49-F238E27FC236}">
                  <a16:creationId xmlns:a16="http://schemas.microsoft.com/office/drawing/2014/main" id="{9D39085F-B53C-4C2C-B923-384DC8E2AD1A}"/>
                </a:ext>
              </a:extLst>
            </p:cNvPr>
            <p:cNvPicPr>
              <a:picLocks noChangeAspect="1"/>
            </p:cNvPicPr>
            <p:nvPr/>
          </p:nvPicPr>
          <p:blipFill>
            <a:blip r:embed="rId5"/>
            <a:stretch>
              <a:fillRect/>
            </a:stretch>
          </p:blipFill>
          <p:spPr>
            <a:xfrm>
              <a:off x="5769951" y="2864903"/>
              <a:ext cx="2250430" cy="1789389"/>
            </a:xfrm>
            <a:prstGeom prst="rect">
              <a:avLst/>
            </a:prstGeom>
          </p:spPr>
        </p:pic>
        <p:pic>
          <p:nvPicPr>
            <p:cNvPr id="10" name="Picture 9">
              <a:extLst>
                <a:ext uri="{FF2B5EF4-FFF2-40B4-BE49-F238E27FC236}">
                  <a16:creationId xmlns:a16="http://schemas.microsoft.com/office/drawing/2014/main" id="{7BA1DA9A-7AF9-43A6-9A77-606E53877D3E}"/>
                </a:ext>
              </a:extLst>
            </p:cNvPr>
            <p:cNvPicPr>
              <a:picLocks noChangeAspect="1"/>
            </p:cNvPicPr>
            <p:nvPr/>
          </p:nvPicPr>
          <p:blipFill>
            <a:blip r:embed="rId6"/>
            <a:stretch>
              <a:fillRect/>
            </a:stretch>
          </p:blipFill>
          <p:spPr>
            <a:xfrm>
              <a:off x="8352749" y="2864903"/>
              <a:ext cx="2514605" cy="1800812"/>
            </a:xfrm>
            <a:prstGeom prst="rect">
              <a:avLst/>
            </a:prstGeom>
          </p:spPr>
        </p:pic>
        <p:pic>
          <p:nvPicPr>
            <p:cNvPr id="12" name="Picture 11">
              <a:extLst>
                <a:ext uri="{FF2B5EF4-FFF2-40B4-BE49-F238E27FC236}">
                  <a16:creationId xmlns:a16="http://schemas.microsoft.com/office/drawing/2014/main" id="{1E8EB5D7-228F-4DD1-BE3E-AE5E35E7205A}"/>
                </a:ext>
              </a:extLst>
            </p:cNvPr>
            <p:cNvPicPr>
              <a:picLocks noChangeAspect="1"/>
            </p:cNvPicPr>
            <p:nvPr/>
          </p:nvPicPr>
          <p:blipFill>
            <a:blip r:embed="rId7"/>
            <a:stretch>
              <a:fillRect/>
            </a:stretch>
          </p:blipFill>
          <p:spPr>
            <a:xfrm>
              <a:off x="8352749" y="4769597"/>
              <a:ext cx="2518324" cy="1800812"/>
            </a:xfrm>
            <a:prstGeom prst="rect">
              <a:avLst/>
            </a:prstGeom>
          </p:spPr>
        </p:pic>
        <p:pic>
          <p:nvPicPr>
            <p:cNvPr id="13" name="Picture 12">
              <a:extLst>
                <a:ext uri="{FF2B5EF4-FFF2-40B4-BE49-F238E27FC236}">
                  <a16:creationId xmlns:a16="http://schemas.microsoft.com/office/drawing/2014/main" id="{AE362771-AB55-4164-9628-A22C30664672}"/>
                </a:ext>
              </a:extLst>
            </p:cNvPr>
            <p:cNvPicPr>
              <a:picLocks noChangeAspect="1"/>
            </p:cNvPicPr>
            <p:nvPr/>
          </p:nvPicPr>
          <p:blipFill>
            <a:blip r:embed="rId8"/>
            <a:stretch>
              <a:fillRect/>
            </a:stretch>
          </p:blipFill>
          <p:spPr>
            <a:xfrm>
              <a:off x="5796738" y="4769597"/>
              <a:ext cx="2269581" cy="1800812"/>
            </a:xfrm>
            <a:prstGeom prst="rect">
              <a:avLst/>
            </a:prstGeom>
          </p:spPr>
        </p:pic>
        <p:sp>
          <p:nvSpPr>
            <p:cNvPr id="14" name="TextBox 13">
              <a:extLst>
                <a:ext uri="{FF2B5EF4-FFF2-40B4-BE49-F238E27FC236}">
                  <a16:creationId xmlns:a16="http://schemas.microsoft.com/office/drawing/2014/main" id="{049AAB9E-5EFD-4345-BF96-CB4A39614D3D}"/>
                </a:ext>
              </a:extLst>
            </p:cNvPr>
            <p:cNvSpPr txBox="1"/>
            <p:nvPr/>
          </p:nvSpPr>
          <p:spPr>
            <a:xfrm>
              <a:off x="4510754" y="3590320"/>
              <a:ext cx="1353352" cy="338554"/>
            </a:xfrm>
            <a:prstGeom prst="rect">
              <a:avLst/>
            </a:prstGeom>
            <a:noFill/>
          </p:spPr>
          <p:txBody>
            <a:bodyPr wrap="square" rtlCol="0">
              <a:spAutoFit/>
            </a:bodyPr>
            <a:lstStyle/>
            <a:p>
              <a:r>
                <a:rPr lang="en-US" sz="1600" dirty="0">
                  <a:solidFill>
                    <a:schemeClr val="bg1"/>
                  </a:solidFill>
                </a:rPr>
                <a:t>1700 UTC</a:t>
              </a:r>
            </a:p>
          </p:txBody>
        </p:sp>
        <p:sp>
          <p:nvSpPr>
            <p:cNvPr id="18" name="TextBox 17">
              <a:extLst>
                <a:ext uri="{FF2B5EF4-FFF2-40B4-BE49-F238E27FC236}">
                  <a16:creationId xmlns:a16="http://schemas.microsoft.com/office/drawing/2014/main" id="{38FD4B08-1DD0-4368-BD3A-EB0BF5E5DF31}"/>
                </a:ext>
              </a:extLst>
            </p:cNvPr>
            <p:cNvSpPr txBox="1"/>
            <p:nvPr/>
          </p:nvSpPr>
          <p:spPr>
            <a:xfrm>
              <a:off x="4595757" y="5379709"/>
              <a:ext cx="1353352" cy="338554"/>
            </a:xfrm>
            <a:prstGeom prst="rect">
              <a:avLst/>
            </a:prstGeom>
            <a:noFill/>
          </p:spPr>
          <p:txBody>
            <a:bodyPr wrap="square" rtlCol="0">
              <a:spAutoFit/>
            </a:bodyPr>
            <a:lstStyle/>
            <a:p>
              <a:r>
                <a:rPr lang="en-US" sz="1600" dirty="0">
                  <a:solidFill>
                    <a:schemeClr val="bg1"/>
                  </a:solidFill>
                </a:rPr>
                <a:t>1900 UTC</a:t>
              </a:r>
            </a:p>
          </p:txBody>
        </p:sp>
      </p:grpSp>
      <p:sp>
        <p:nvSpPr>
          <p:cNvPr id="19" name="Google Shape;365;gf5017fcb9b_1_0">
            <a:extLst>
              <a:ext uri="{FF2B5EF4-FFF2-40B4-BE49-F238E27FC236}">
                <a16:creationId xmlns:a16="http://schemas.microsoft.com/office/drawing/2014/main" id="{723641C3-7264-418A-81F7-581A512F6DFF}"/>
              </a:ext>
            </a:extLst>
          </p:cNvPr>
          <p:cNvSpPr txBox="1">
            <a:spLocks noGrp="1"/>
          </p:cNvSpPr>
          <p:nvPr>
            <p:ph type="body" idx="1"/>
          </p:nvPr>
        </p:nvSpPr>
        <p:spPr>
          <a:xfrm>
            <a:off x="4021376" y="5339280"/>
            <a:ext cx="7892509" cy="1330087"/>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r>
              <a:rPr lang="en-US" sz="1800" dirty="0"/>
              <a:t>ABI G18 vs AVHRR Match-up Statistics, 11/29/2022 – 12/1/2022, 1500 - 2200 UTC</a:t>
            </a:r>
          </a:p>
          <a:p>
            <a:pPr marL="0" lvl="0" indent="0" algn="l" rtl="0">
              <a:spcBef>
                <a:spcPts val="360"/>
              </a:spcBef>
              <a:spcAft>
                <a:spcPts val="0"/>
              </a:spcAft>
              <a:buNone/>
            </a:pPr>
            <a:r>
              <a:rPr lang="en-US" sz="1800" dirty="0"/>
              <a:t>Accuracy (Bias) :  &lt;  0.21</a:t>
            </a:r>
          </a:p>
          <a:p>
            <a:pPr marL="0" lvl="0" indent="0">
              <a:buNone/>
            </a:pPr>
            <a:r>
              <a:rPr lang="en-US" sz="1800" dirty="0"/>
              <a:t>Precision (STD):   0.11  … 0.18</a:t>
            </a:r>
          </a:p>
          <a:p>
            <a:pPr marL="0" lvl="0" indent="0" algn="l" rtl="0">
              <a:spcBef>
                <a:spcPts val="360"/>
              </a:spcBef>
              <a:spcAft>
                <a:spcPts val="0"/>
              </a:spcAft>
              <a:buNone/>
            </a:pPr>
            <a:endParaRPr sz="1800" dirty="0"/>
          </a:p>
        </p:txBody>
      </p:sp>
      <p:grpSp>
        <p:nvGrpSpPr>
          <p:cNvPr id="17" name="Group 16">
            <a:extLst>
              <a:ext uri="{FF2B5EF4-FFF2-40B4-BE49-F238E27FC236}">
                <a16:creationId xmlns:a16="http://schemas.microsoft.com/office/drawing/2014/main" id="{F6469C6D-9E79-4D79-8A08-C8144027A55A}"/>
              </a:ext>
            </a:extLst>
          </p:cNvPr>
          <p:cNvGrpSpPr/>
          <p:nvPr/>
        </p:nvGrpSpPr>
        <p:grpSpPr>
          <a:xfrm>
            <a:off x="3009673" y="1304099"/>
            <a:ext cx="1456297" cy="768297"/>
            <a:chOff x="3009673" y="1304099"/>
            <a:chExt cx="1456297" cy="768297"/>
          </a:xfrm>
        </p:grpSpPr>
        <p:pic>
          <p:nvPicPr>
            <p:cNvPr id="15" name="Picture 14">
              <a:extLst>
                <a:ext uri="{FF2B5EF4-FFF2-40B4-BE49-F238E27FC236}">
                  <a16:creationId xmlns:a16="http://schemas.microsoft.com/office/drawing/2014/main" id="{E53629B3-9054-4996-B3F4-FFC6EE69D7D3}"/>
                </a:ext>
              </a:extLst>
            </p:cNvPr>
            <p:cNvPicPr>
              <a:picLocks noChangeAspect="1"/>
            </p:cNvPicPr>
            <p:nvPr/>
          </p:nvPicPr>
          <p:blipFill>
            <a:blip r:embed="rId9"/>
            <a:stretch>
              <a:fillRect/>
            </a:stretch>
          </p:blipFill>
          <p:spPr>
            <a:xfrm>
              <a:off x="3009673" y="1304099"/>
              <a:ext cx="1456297" cy="768297"/>
            </a:xfrm>
            <a:prstGeom prst="rect">
              <a:avLst/>
            </a:prstGeom>
            <a:ln>
              <a:solidFill>
                <a:schemeClr val="bg1">
                  <a:lumMod val="65000"/>
                </a:schemeClr>
              </a:solidFill>
            </a:ln>
          </p:spPr>
        </p:pic>
        <p:sp>
          <p:nvSpPr>
            <p:cNvPr id="16" name="Rectangle 15">
              <a:extLst>
                <a:ext uri="{FF2B5EF4-FFF2-40B4-BE49-F238E27FC236}">
                  <a16:creationId xmlns:a16="http://schemas.microsoft.com/office/drawing/2014/main" id="{16141F1F-97FC-4CE3-97B4-A8998FAC6728}"/>
                </a:ext>
              </a:extLst>
            </p:cNvPr>
            <p:cNvSpPr/>
            <p:nvPr/>
          </p:nvSpPr>
          <p:spPr>
            <a:xfrm>
              <a:off x="3514725" y="1665027"/>
              <a:ext cx="352425" cy="24566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24" name="Picture 23">
            <a:extLst>
              <a:ext uri="{FF2B5EF4-FFF2-40B4-BE49-F238E27FC236}">
                <a16:creationId xmlns:a16="http://schemas.microsoft.com/office/drawing/2014/main" id="{855A7AC6-F5DD-4A60-AC6C-EB3F38D7DC1C}"/>
              </a:ext>
            </a:extLst>
          </p:cNvPr>
          <p:cNvPicPr>
            <a:picLocks noChangeAspect="1"/>
          </p:cNvPicPr>
          <p:nvPr/>
        </p:nvPicPr>
        <p:blipFill>
          <a:blip r:embed="rId10"/>
          <a:stretch>
            <a:fillRect/>
          </a:stretch>
        </p:blipFill>
        <p:spPr>
          <a:xfrm>
            <a:off x="1216468" y="6400770"/>
            <a:ext cx="2085474" cy="397543"/>
          </a:xfrm>
          <a:prstGeom prst="rect">
            <a:avLst/>
          </a:prstGeom>
        </p:spPr>
      </p:pic>
      <p:pic>
        <p:nvPicPr>
          <p:cNvPr id="21" name="Picture 20">
            <a:extLst>
              <a:ext uri="{FF2B5EF4-FFF2-40B4-BE49-F238E27FC236}">
                <a16:creationId xmlns:a16="http://schemas.microsoft.com/office/drawing/2014/main" id="{AF75AEA7-0D02-416B-B5EE-5C0D17DBAFD0}"/>
              </a:ext>
            </a:extLst>
          </p:cNvPr>
          <p:cNvPicPr>
            <a:picLocks noChangeAspect="1"/>
          </p:cNvPicPr>
          <p:nvPr/>
        </p:nvPicPr>
        <p:blipFill>
          <a:blip r:embed="rId11"/>
          <a:stretch>
            <a:fillRect/>
          </a:stretch>
        </p:blipFill>
        <p:spPr>
          <a:xfrm>
            <a:off x="3899791" y="3134586"/>
            <a:ext cx="859064" cy="953351"/>
          </a:xfrm>
          <a:prstGeom prst="rect">
            <a:avLst/>
          </a:prstGeom>
        </p:spPr>
      </p:pic>
    </p:spTree>
    <p:extLst>
      <p:ext uri="{BB962C8B-B14F-4D97-AF65-F5344CB8AC3E}">
        <p14:creationId xmlns:p14="http://schemas.microsoft.com/office/powerpoint/2010/main" val="48784929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363"/>
        <p:cNvGrpSpPr/>
        <p:nvPr/>
      </p:nvGrpSpPr>
      <p:grpSpPr>
        <a:xfrm>
          <a:off x="0" y="0"/>
          <a:ext cx="0" cy="0"/>
          <a:chOff x="0" y="0"/>
          <a:chExt cx="0" cy="0"/>
        </a:xfrm>
      </p:grpSpPr>
      <p:sp>
        <p:nvSpPr>
          <p:cNvPr id="364" name="Google Shape;364;gf5017fcb9b_1_0"/>
          <p:cNvSpPr txBox="1">
            <a:spLocks noGrp="1"/>
          </p:cNvSpPr>
          <p:nvPr>
            <p:ph type="title"/>
          </p:nvPr>
        </p:nvSpPr>
        <p:spPr>
          <a:xfrm>
            <a:off x="1807071" y="311190"/>
            <a:ext cx="8545200" cy="968700"/>
          </a:xfrm>
          <a:prstGeom prst="rect">
            <a:avLst/>
          </a:prstGeom>
        </p:spPr>
        <p:txBody>
          <a:bodyPr spcFirstLastPara="1" wrap="square" lIns="91425" tIns="45700" rIns="91425" bIns="45700" anchor="ctr" anchorCtr="0">
            <a:noAutofit/>
          </a:bodyPr>
          <a:lstStyle/>
          <a:p>
            <a:pPr marL="0" lvl="0" indent="0" algn="ctr" rtl="0">
              <a:spcBef>
                <a:spcPts val="0"/>
              </a:spcBef>
              <a:spcAft>
                <a:spcPts val="0"/>
              </a:spcAft>
              <a:buNone/>
            </a:pPr>
            <a:r>
              <a:rPr lang="en-US" dirty="0"/>
              <a:t>Snow Fraction: ABI G18 vs VIIRS</a:t>
            </a:r>
            <a:endParaRPr dirty="0"/>
          </a:p>
        </p:txBody>
      </p:sp>
      <p:sp>
        <p:nvSpPr>
          <p:cNvPr id="366" name="Google Shape;366;gf5017fcb9b_1_0"/>
          <p:cNvSpPr txBox="1">
            <a:spLocks noGrp="1"/>
          </p:cNvSpPr>
          <p:nvPr>
            <p:ph type="sldNum" idx="12"/>
          </p:nvPr>
        </p:nvSpPr>
        <p:spPr>
          <a:xfrm>
            <a:off x="11004885" y="6356353"/>
            <a:ext cx="909000" cy="3651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Clr>
                <a:srgbClr val="FFFFFF"/>
              </a:buClr>
              <a:buSzPts val="1200"/>
              <a:buFont typeface="Arial"/>
              <a:buNone/>
            </a:pPr>
            <a:fld id="{00000000-1234-1234-1234-123412341234}" type="slidenum">
              <a:rPr lang="en-US"/>
              <a:t>37</a:t>
            </a:fld>
            <a:endParaRPr/>
          </a:p>
        </p:txBody>
      </p:sp>
      <p:pic>
        <p:nvPicPr>
          <p:cNvPr id="4" name="Picture 3">
            <a:extLst>
              <a:ext uri="{FF2B5EF4-FFF2-40B4-BE49-F238E27FC236}">
                <a16:creationId xmlns:a16="http://schemas.microsoft.com/office/drawing/2014/main" id="{F6191466-297D-4282-9986-E9C75A25922F}"/>
              </a:ext>
            </a:extLst>
          </p:cNvPr>
          <p:cNvPicPr>
            <a:picLocks noChangeAspect="1"/>
          </p:cNvPicPr>
          <p:nvPr/>
        </p:nvPicPr>
        <p:blipFill>
          <a:blip r:embed="rId3"/>
          <a:stretch>
            <a:fillRect/>
          </a:stretch>
        </p:blipFill>
        <p:spPr>
          <a:xfrm>
            <a:off x="427723" y="2003814"/>
            <a:ext cx="3794675" cy="2823370"/>
          </a:xfrm>
          <a:prstGeom prst="rect">
            <a:avLst/>
          </a:prstGeom>
        </p:spPr>
      </p:pic>
      <p:sp>
        <p:nvSpPr>
          <p:cNvPr id="3" name="TextBox 2">
            <a:extLst>
              <a:ext uri="{FF2B5EF4-FFF2-40B4-BE49-F238E27FC236}">
                <a16:creationId xmlns:a16="http://schemas.microsoft.com/office/drawing/2014/main" id="{751EBBD1-8BB1-4CC9-943C-7301A451B7FB}"/>
              </a:ext>
            </a:extLst>
          </p:cNvPr>
          <p:cNvSpPr txBox="1"/>
          <p:nvPr/>
        </p:nvSpPr>
        <p:spPr>
          <a:xfrm>
            <a:off x="1881503" y="4303964"/>
            <a:ext cx="2289049" cy="523220"/>
          </a:xfrm>
          <a:prstGeom prst="rect">
            <a:avLst/>
          </a:prstGeom>
          <a:noFill/>
        </p:spPr>
        <p:txBody>
          <a:bodyPr wrap="square" rtlCol="0">
            <a:spAutoFit/>
          </a:bodyPr>
          <a:lstStyle/>
          <a:p>
            <a:pPr algn="r"/>
            <a:r>
              <a:rPr lang="en-US" dirty="0">
                <a:solidFill>
                  <a:srgbClr val="FFFF00"/>
                </a:solidFill>
              </a:rPr>
              <a:t>ABI GOES-18 </a:t>
            </a:r>
          </a:p>
          <a:p>
            <a:pPr algn="r"/>
            <a:r>
              <a:rPr lang="en-US" dirty="0">
                <a:solidFill>
                  <a:srgbClr val="FFFF00"/>
                </a:solidFill>
              </a:rPr>
              <a:t>Nov 30, 2022,  1700 UTC</a:t>
            </a:r>
          </a:p>
        </p:txBody>
      </p:sp>
      <p:sp>
        <p:nvSpPr>
          <p:cNvPr id="14" name="TextBox 13">
            <a:extLst>
              <a:ext uri="{FF2B5EF4-FFF2-40B4-BE49-F238E27FC236}">
                <a16:creationId xmlns:a16="http://schemas.microsoft.com/office/drawing/2014/main" id="{049AAB9E-5EFD-4345-BF96-CB4A39614D3D}"/>
              </a:ext>
            </a:extLst>
          </p:cNvPr>
          <p:cNvSpPr txBox="1"/>
          <p:nvPr/>
        </p:nvSpPr>
        <p:spPr>
          <a:xfrm>
            <a:off x="5210029" y="2204814"/>
            <a:ext cx="1353352" cy="338554"/>
          </a:xfrm>
          <a:prstGeom prst="rect">
            <a:avLst/>
          </a:prstGeom>
          <a:noFill/>
        </p:spPr>
        <p:txBody>
          <a:bodyPr wrap="square" rtlCol="0">
            <a:spAutoFit/>
          </a:bodyPr>
          <a:lstStyle/>
          <a:p>
            <a:r>
              <a:rPr lang="en-US" sz="1600" dirty="0">
                <a:solidFill>
                  <a:schemeClr val="bg1"/>
                </a:solidFill>
              </a:rPr>
              <a:t>1700 UTC</a:t>
            </a:r>
          </a:p>
        </p:txBody>
      </p:sp>
      <p:sp>
        <p:nvSpPr>
          <p:cNvPr id="18" name="TextBox 17">
            <a:extLst>
              <a:ext uri="{FF2B5EF4-FFF2-40B4-BE49-F238E27FC236}">
                <a16:creationId xmlns:a16="http://schemas.microsoft.com/office/drawing/2014/main" id="{38FD4B08-1DD0-4368-BD3A-EB0BF5E5DF31}"/>
              </a:ext>
            </a:extLst>
          </p:cNvPr>
          <p:cNvSpPr txBox="1"/>
          <p:nvPr/>
        </p:nvSpPr>
        <p:spPr>
          <a:xfrm>
            <a:off x="5295032" y="3994203"/>
            <a:ext cx="1353352" cy="338554"/>
          </a:xfrm>
          <a:prstGeom prst="rect">
            <a:avLst/>
          </a:prstGeom>
          <a:noFill/>
        </p:spPr>
        <p:txBody>
          <a:bodyPr wrap="square" rtlCol="0">
            <a:spAutoFit/>
          </a:bodyPr>
          <a:lstStyle/>
          <a:p>
            <a:r>
              <a:rPr lang="en-US" sz="1600" dirty="0">
                <a:solidFill>
                  <a:schemeClr val="bg1"/>
                </a:solidFill>
              </a:rPr>
              <a:t>1900 UTC</a:t>
            </a:r>
          </a:p>
        </p:txBody>
      </p:sp>
      <p:sp>
        <p:nvSpPr>
          <p:cNvPr id="19" name="Google Shape;365;gf5017fcb9b_1_0">
            <a:extLst>
              <a:ext uri="{FF2B5EF4-FFF2-40B4-BE49-F238E27FC236}">
                <a16:creationId xmlns:a16="http://schemas.microsoft.com/office/drawing/2014/main" id="{723641C3-7264-418A-81F7-581A512F6DFF}"/>
              </a:ext>
            </a:extLst>
          </p:cNvPr>
          <p:cNvSpPr txBox="1">
            <a:spLocks noGrp="1"/>
          </p:cNvSpPr>
          <p:nvPr>
            <p:ph type="body" idx="1"/>
          </p:nvPr>
        </p:nvSpPr>
        <p:spPr>
          <a:xfrm>
            <a:off x="4681708" y="5614538"/>
            <a:ext cx="6780411" cy="1330087"/>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r>
              <a:rPr lang="en-US" sz="1800" dirty="0"/>
              <a:t>ABI G18 vs VIIRS Match-up Statistics, 11/30/2022, 1500 – 2200 UTC</a:t>
            </a:r>
          </a:p>
          <a:p>
            <a:pPr marL="0" lvl="0" indent="0" algn="l" rtl="0">
              <a:spcBef>
                <a:spcPts val="360"/>
              </a:spcBef>
              <a:spcAft>
                <a:spcPts val="0"/>
              </a:spcAft>
              <a:buNone/>
            </a:pPr>
            <a:r>
              <a:rPr lang="en-US" sz="1800" dirty="0"/>
              <a:t>Accuracy (Bias) :  &lt; 0.20</a:t>
            </a:r>
          </a:p>
          <a:p>
            <a:pPr marL="0" lvl="0" indent="0">
              <a:buNone/>
            </a:pPr>
            <a:r>
              <a:rPr lang="en-US" sz="1800" dirty="0"/>
              <a:t>Precision (STD):   0.10  … 0.18</a:t>
            </a:r>
          </a:p>
          <a:p>
            <a:pPr marL="0" lvl="0" indent="0" algn="l" rtl="0">
              <a:spcBef>
                <a:spcPts val="360"/>
              </a:spcBef>
              <a:spcAft>
                <a:spcPts val="0"/>
              </a:spcAft>
              <a:buNone/>
            </a:pPr>
            <a:endParaRPr sz="1800" dirty="0"/>
          </a:p>
        </p:txBody>
      </p:sp>
      <p:pic>
        <p:nvPicPr>
          <p:cNvPr id="24" name="Picture 23">
            <a:extLst>
              <a:ext uri="{FF2B5EF4-FFF2-40B4-BE49-F238E27FC236}">
                <a16:creationId xmlns:a16="http://schemas.microsoft.com/office/drawing/2014/main" id="{855A7AC6-F5DD-4A60-AC6C-EB3F38D7DC1C}"/>
              </a:ext>
            </a:extLst>
          </p:cNvPr>
          <p:cNvPicPr>
            <a:picLocks noChangeAspect="1"/>
          </p:cNvPicPr>
          <p:nvPr/>
        </p:nvPicPr>
        <p:blipFill>
          <a:blip r:embed="rId4"/>
          <a:stretch>
            <a:fillRect/>
          </a:stretch>
        </p:blipFill>
        <p:spPr>
          <a:xfrm>
            <a:off x="1370790" y="5023364"/>
            <a:ext cx="2085474" cy="397543"/>
          </a:xfrm>
          <a:prstGeom prst="rect">
            <a:avLst/>
          </a:prstGeom>
        </p:spPr>
      </p:pic>
      <p:pic>
        <p:nvPicPr>
          <p:cNvPr id="6" name="Picture 5">
            <a:extLst>
              <a:ext uri="{FF2B5EF4-FFF2-40B4-BE49-F238E27FC236}">
                <a16:creationId xmlns:a16="http://schemas.microsoft.com/office/drawing/2014/main" id="{D89DB474-023B-441F-A383-1E599F828B2B}"/>
              </a:ext>
            </a:extLst>
          </p:cNvPr>
          <p:cNvPicPr>
            <a:picLocks noChangeAspect="1"/>
          </p:cNvPicPr>
          <p:nvPr/>
        </p:nvPicPr>
        <p:blipFill>
          <a:blip r:embed="rId5"/>
          <a:stretch>
            <a:fillRect/>
          </a:stretch>
        </p:blipFill>
        <p:spPr>
          <a:xfrm>
            <a:off x="6648384" y="1469649"/>
            <a:ext cx="1906289" cy="1983210"/>
          </a:xfrm>
          <a:prstGeom prst="rect">
            <a:avLst/>
          </a:prstGeom>
        </p:spPr>
      </p:pic>
      <p:pic>
        <p:nvPicPr>
          <p:cNvPr id="7" name="Picture 6">
            <a:extLst>
              <a:ext uri="{FF2B5EF4-FFF2-40B4-BE49-F238E27FC236}">
                <a16:creationId xmlns:a16="http://schemas.microsoft.com/office/drawing/2014/main" id="{2C327881-8D86-470F-9BDE-D57B791C3907}"/>
              </a:ext>
            </a:extLst>
          </p:cNvPr>
          <p:cNvPicPr>
            <a:picLocks noChangeAspect="1"/>
          </p:cNvPicPr>
          <p:nvPr/>
        </p:nvPicPr>
        <p:blipFill>
          <a:blip r:embed="rId6"/>
          <a:stretch>
            <a:fillRect/>
          </a:stretch>
        </p:blipFill>
        <p:spPr>
          <a:xfrm>
            <a:off x="9023837" y="1469649"/>
            <a:ext cx="2435548" cy="1959351"/>
          </a:xfrm>
          <a:prstGeom prst="rect">
            <a:avLst/>
          </a:prstGeom>
        </p:spPr>
      </p:pic>
      <p:pic>
        <p:nvPicPr>
          <p:cNvPr id="9" name="Picture 8">
            <a:extLst>
              <a:ext uri="{FF2B5EF4-FFF2-40B4-BE49-F238E27FC236}">
                <a16:creationId xmlns:a16="http://schemas.microsoft.com/office/drawing/2014/main" id="{57191624-5053-429E-AA88-C6312DF634C2}"/>
              </a:ext>
            </a:extLst>
          </p:cNvPr>
          <p:cNvPicPr>
            <a:picLocks noChangeAspect="1"/>
          </p:cNvPicPr>
          <p:nvPr/>
        </p:nvPicPr>
        <p:blipFill>
          <a:blip r:embed="rId7"/>
          <a:stretch>
            <a:fillRect/>
          </a:stretch>
        </p:blipFill>
        <p:spPr>
          <a:xfrm>
            <a:off x="6648384" y="3642619"/>
            <a:ext cx="1906289" cy="1922666"/>
          </a:xfrm>
          <a:prstGeom prst="rect">
            <a:avLst/>
          </a:prstGeom>
        </p:spPr>
      </p:pic>
      <p:pic>
        <p:nvPicPr>
          <p:cNvPr id="11" name="Picture 10">
            <a:extLst>
              <a:ext uri="{FF2B5EF4-FFF2-40B4-BE49-F238E27FC236}">
                <a16:creationId xmlns:a16="http://schemas.microsoft.com/office/drawing/2014/main" id="{3FE832A8-D4E0-46E9-9689-52A937FCBB4B}"/>
              </a:ext>
            </a:extLst>
          </p:cNvPr>
          <p:cNvPicPr>
            <a:picLocks noChangeAspect="1"/>
          </p:cNvPicPr>
          <p:nvPr/>
        </p:nvPicPr>
        <p:blipFill>
          <a:blip r:embed="rId8"/>
          <a:stretch>
            <a:fillRect/>
          </a:stretch>
        </p:blipFill>
        <p:spPr>
          <a:xfrm>
            <a:off x="9023837" y="3657969"/>
            <a:ext cx="2380064" cy="1911776"/>
          </a:xfrm>
          <a:prstGeom prst="rect">
            <a:avLst/>
          </a:prstGeom>
        </p:spPr>
      </p:pic>
      <p:grpSp>
        <p:nvGrpSpPr>
          <p:cNvPr id="25" name="Group 24">
            <a:extLst>
              <a:ext uri="{FF2B5EF4-FFF2-40B4-BE49-F238E27FC236}">
                <a16:creationId xmlns:a16="http://schemas.microsoft.com/office/drawing/2014/main" id="{913FED73-89DA-42FC-8E54-9F3ACDC64CD6}"/>
              </a:ext>
            </a:extLst>
          </p:cNvPr>
          <p:cNvGrpSpPr/>
          <p:nvPr/>
        </p:nvGrpSpPr>
        <p:grpSpPr>
          <a:xfrm>
            <a:off x="3235265" y="1595039"/>
            <a:ext cx="1456297" cy="768297"/>
            <a:chOff x="3009673" y="1304099"/>
            <a:chExt cx="1456297" cy="768297"/>
          </a:xfrm>
        </p:grpSpPr>
        <p:pic>
          <p:nvPicPr>
            <p:cNvPr id="26" name="Picture 25">
              <a:extLst>
                <a:ext uri="{FF2B5EF4-FFF2-40B4-BE49-F238E27FC236}">
                  <a16:creationId xmlns:a16="http://schemas.microsoft.com/office/drawing/2014/main" id="{CB77BC65-44CF-40FC-ADF2-D8B25F2B3264}"/>
                </a:ext>
              </a:extLst>
            </p:cNvPr>
            <p:cNvPicPr>
              <a:picLocks noChangeAspect="1"/>
            </p:cNvPicPr>
            <p:nvPr/>
          </p:nvPicPr>
          <p:blipFill>
            <a:blip r:embed="rId9"/>
            <a:stretch>
              <a:fillRect/>
            </a:stretch>
          </p:blipFill>
          <p:spPr>
            <a:xfrm>
              <a:off x="3009673" y="1304099"/>
              <a:ext cx="1456297" cy="768297"/>
            </a:xfrm>
            <a:prstGeom prst="rect">
              <a:avLst/>
            </a:prstGeom>
            <a:ln>
              <a:solidFill>
                <a:schemeClr val="bg1">
                  <a:lumMod val="65000"/>
                </a:schemeClr>
              </a:solidFill>
            </a:ln>
          </p:spPr>
        </p:pic>
        <p:sp>
          <p:nvSpPr>
            <p:cNvPr id="27" name="Rectangle 26">
              <a:extLst>
                <a:ext uri="{FF2B5EF4-FFF2-40B4-BE49-F238E27FC236}">
                  <a16:creationId xmlns:a16="http://schemas.microsoft.com/office/drawing/2014/main" id="{FD6B4448-BCED-4537-BD6F-893AE5005152}"/>
                </a:ext>
              </a:extLst>
            </p:cNvPr>
            <p:cNvSpPr/>
            <p:nvPr/>
          </p:nvSpPr>
          <p:spPr>
            <a:xfrm>
              <a:off x="3514725" y="1665027"/>
              <a:ext cx="352425" cy="24566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7" name="Picture 16">
            <a:extLst>
              <a:ext uri="{FF2B5EF4-FFF2-40B4-BE49-F238E27FC236}">
                <a16:creationId xmlns:a16="http://schemas.microsoft.com/office/drawing/2014/main" id="{418FC5FB-380F-4A29-9359-1D7DB7C38D66}"/>
              </a:ext>
            </a:extLst>
          </p:cNvPr>
          <p:cNvPicPr>
            <a:picLocks noChangeAspect="1"/>
          </p:cNvPicPr>
          <p:nvPr/>
        </p:nvPicPr>
        <p:blipFill>
          <a:blip r:embed="rId10"/>
          <a:stretch>
            <a:fillRect/>
          </a:stretch>
        </p:blipFill>
        <p:spPr>
          <a:xfrm>
            <a:off x="4392687" y="2775078"/>
            <a:ext cx="859064" cy="953351"/>
          </a:xfrm>
          <a:prstGeom prst="rect">
            <a:avLst/>
          </a:prstGeom>
        </p:spPr>
      </p:pic>
    </p:spTree>
    <p:extLst>
      <p:ext uri="{BB962C8B-B14F-4D97-AF65-F5344CB8AC3E}">
        <p14:creationId xmlns:p14="http://schemas.microsoft.com/office/powerpoint/2010/main" val="244985018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363"/>
        <p:cNvGrpSpPr/>
        <p:nvPr/>
      </p:nvGrpSpPr>
      <p:grpSpPr>
        <a:xfrm>
          <a:off x="0" y="0"/>
          <a:ext cx="0" cy="0"/>
          <a:chOff x="0" y="0"/>
          <a:chExt cx="0" cy="0"/>
        </a:xfrm>
      </p:grpSpPr>
      <p:sp>
        <p:nvSpPr>
          <p:cNvPr id="364" name="Google Shape;364;gf5017fcb9b_1_0"/>
          <p:cNvSpPr txBox="1">
            <a:spLocks noGrp="1"/>
          </p:cNvSpPr>
          <p:nvPr>
            <p:ph type="title"/>
          </p:nvPr>
        </p:nvSpPr>
        <p:spPr>
          <a:xfrm>
            <a:off x="1823400" y="86069"/>
            <a:ext cx="8545200" cy="968700"/>
          </a:xfrm>
          <a:prstGeom prst="rect">
            <a:avLst/>
          </a:prstGeom>
        </p:spPr>
        <p:txBody>
          <a:bodyPr spcFirstLastPara="1" wrap="square" lIns="91425" tIns="45700" rIns="91425" bIns="45700" anchor="ctr" anchorCtr="0">
            <a:noAutofit/>
          </a:bodyPr>
          <a:lstStyle/>
          <a:p>
            <a:pPr marL="0" lvl="0" indent="0" algn="ctr" rtl="0">
              <a:spcBef>
                <a:spcPts val="0"/>
              </a:spcBef>
              <a:spcAft>
                <a:spcPts val="0"/>
              </a:spcAft>
              <a:buNone/>
            </a:pPr>
            <a:r>
              <a:rPr lang="en-US" dirty="0"/>
              <a:t>Snow Fraction: Performance Anomaly</a:t>
            </a:r>
            <a:endParaRPr dirty="0"/>
          </a:p>
        </p:txBody>
      </p:sp>
      <p:sp>
        <p:nvSpPr>
          <p:cNvPr id="366" name="Google Shape;366;gf5017fcb9b_1_0"/>
          <p:cNvSpPr txBox="1">
            <a:spLocks noGrp="1"/>
          </p:cNvSpPr>
          <p:nvPr>
            <p:ph type="sldNum" idx="12"/>
          </p:nvPr>
        </p:nvSpPr>
        <p:spPr>
          <a:xfrm>
            <a:off x="11004885" y="6356353"/>
            <a:ext cx="909000" cy="3651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Clr>
                <a:srgbClr val="FFFFFF"/>
              </a:buClr>
              <a:buSzPts val="1200"/>
              <a:buFont typeface="Arial"/>
              <a:buNone/>
            </a:pPr>
            <a:fld id="{00000000-1234-1234-1234-123412341234}" type="slidenum">
              <a:rPr lang="en-US"/>
              <a:t>38</a:t>
            </a:fld>
            <a:endParaRPr dirty="0"/>
          </a:p>
        </p:txBody>
      </p:sp>
      <p:sp>
        <p:nvSpPr>
          <p:cNvPr id="39" name="Google Shape;365;gf5017fcb9b_1_0">
            <a:extLst>
              <a:ext uri="{FF2B5EF4-FFF2-40B4-BE49-F238E27FC236}">
                <a16:creationId xmlns:a16="http://schemas.microsoft.com/office/drawing/2014/main" id="{36A86A0A-5CF8-4834-B420-BCF52543F2C0}"/>
              </a:ext>
            </a:extLst>
          </p:cNvPr>
          <p:cNvSpPr txBox="1">
            <a:spLocks noGrp="1"/>
          </p:cNvSpPr>
          <p:nvPr>
            <p:ph type="body" idx="1"/>
          </p:nvPr>
        </p:nvSpPr>
        <p:spPr>
          <a:xfrm>
            <a:off x="650421" y="1279985"/>
            <a:ext cx="11263464" cy="1860271"/>
          </a:xfrm>
          <a:prstGeom prst="rect">
            <a:avLst/>
          </a:prstGeom>
        </p:spPr>
        <p:txBody>
          <a:bodyPr spcFirstLastPara="1" wrap="square" lIns="91425" tIns="45700" rIns="91425" bIns="45700" anchor="t" anchorCtr="0">
            <a:noAutofit/>
          </a:bodyPr>
          <a:lstStyle/>
          <a:p>
            <a:pPr marL="0" lvl="0" indent="0">
              <a:buNone/>
            </a:pPr>
            <a:r>
              <a:rPr lang="en-US" sz="1600" dirty="0"/>
              <a:t>Larger variability of the derived snow fraction with time of the day (and, hence with the observation geometry) was found in the  GOES-R DE snow fraction as compared to the Offline product. This translates into in a larger, time-dependent, bias (and, hence, reduced accuracy) of the DE product. Product precision is not affected. </a:t>
            </a:r>
          </a:p>
          <a:p>
            <a:pPr marL="0" lvl="0" indent="0">
              <a:buNone/>
            </a:pPr>
            <a:r>
              <a:rPr lang="en-US" sz="1600" dirty="0"/>
              <a:t>This anomaly does not reduce the DE product accuracy beyond the requirement, but fixing the issue will improve the product performance. We believe that the problem may be caused by inconsistency in calculation, application and/or convention used with respect to the solar-satellite relative azimuth angle in the DE and in the Offline system.  The operational code has been requested and is being examined to identify the reason for the difference. </a:t>
            </a:r>
          </a:p>
          <a:p>
            <a:pPr marL="0" lvl="0" indent="0" algn="l" rtl="0">
              <a:spcBef>
                <a:spcPts val="360"/>
              </a:spcBef>
              <a:spcAft>
                <a:spcPts val="0"/>
              </a:spcAft>
              <a:buNone/>
            </a:pPr>
            <a:endParaRPr lang="en-US" sz="1600" dirty="0"/>
          </a:p>
          <a:p>
            <a:pPr marL="0" lvl="0" indent="0" algn="l" rtl="0">
              <a:spcBef>
                <a:spcPts val="360"/>
              </a:spcBef>
              <a:spcAft>
                <a:spcPts val="0"/>
              </a:spcAft>
              <a:buNone/>
            </a:pPr>
            <a:endParaRPr sz="1600" dirty="0"/>
          </a:p>
        </p:txBody>
      </p:sp>
      <p:sp>
        <p:nvSpPr>
          <p:cNvPr id="42" name="Google Shape;365;gf5017fcb9b_1_0">
            <a:extLst>
              <a:ext uri="{FF2B5EF4-FFF2-40B4-BE49-F238E27FC236}">
                <a16:creationId xmlns:a16="http://schemas.microsoft.com/office/drawing/2014/main" id="{A3F46004-B6A3-42B6-AB1F-38701C2BFEC5}"/>
              </a:ext>
            </a:extLst>
          </p:cNvPr>
          <p:cNvSpPr txBox="1">
            <a:spLocks/>
          </p:cNvSpPr>
          <p:nvPr/>
        </p:nvSpPr>
        <p:spPr>
          <a:xfrm>
            <a:off x="1823400" y="3198578"/>
            <a:ext cx="8132434" cy="655913"/>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L="457200" marR="0" lvl="0" indent="-342900" algn="l" rtl="0">
              <a:lnSpc>
                <a:spcPct val="100000"/>
              </a:lnSpc>
              <a:spcBef>
                <a:spcPts val="360"/>
              </a:spcBef>
              <a:spcAft>
                <a:spcPts val="0"/>
              </a:spcAft>
              <a:buClr>
                <a:schemeClr val="lt1"/>
              </a:buClr>
              <a:buSzPts val="1800"/>
              <a:buFont typeface="Noto Sans Symbols"/>
              <a:buChar char="❖"/>
              <a:defRPr sz="3200" b="0" i="0" u="none" strike="noStrike" cap="none">
                <a:solidFill>
                  <a:schemeClr val="lt1"/>
                </a:solidFill>
                <a:latin typeface="Calibri"/>
                <a:ea typeface="Calibri"/>
                <a:cs typeface="Calibri"/>
                <a:sym typeface="Calibri"/>
              </a:defRPr>
            </a:lvl1pPr>
            <a:lvl2pPr marL="914400" marR="0" lvl="1" indent="-342900" algn="l" rtl="0">
              <a:lnSpc>
                <a:spcPct val="100000"/>
              </a:lnSpc>
              <a:spcBef>
                <a:spcPts val="360"/>
              </a:spcBef>
              <a:spcAft>
                <a:spcPts val="0"/>
              </a:spcAft>
              <a:buClr>
                <a:schemeClr val="lt1"/>
              </a:buClr>
              <a:buSzPts val="1800"/>
              <a:buFont typeface="Arial"/>
              <a:buChar char="–"/>
              <a:defRPr sz="2800" b="0" i="0" u="none" strike="noStrike" cap="none">
                <a:solidFill>
                  <a:schemeClr val="lt1"/>
                </a:solidFill>
                <a:latin typeface="Calibri"/>
                <a:ea typeface="Calibri"/>
                <a:cs typeface="Calibri"/>
                <a:sym typeface="Calibri"/>
              </a:defRPr>
            </a:lvl2pPr>
            <a:lvl3pPr marL="1371600" marR="0" lvl="2" indent="-342900" algn="l" rtl="0">
              <a:lnSpc>
                <a:spcPct val="100000"/>
              </a:lnSpc>
              <a:spcBef>
                <a:spcPts val="360"/>
              </a:spcBef>
              <a:spcAft>
                <a:spcPts val="0"/>
              </a:spcAft>
              <a:buClr>
                <a:schemeClr val="lt1"/>
              </a:buClr>
              <a:buSzPts val="1800"/>
              <a:buFont typeface="Arial"/>
              <a:buChar char="•"/>
              <a:defRPr sz="2400" b="0" i="0" u="none" strike="noStrike" cap="none">
                <a:solidFill>
                  <a:schemeClr val="lt1"/>
                </a:solidFill>
                <a:latin typeface="Calibri"/>
                <a:ea typeface="Calibri"/>
                <a:cs typeface="Calibri"/>
                <a:sym typeface="Calibri"/>
              </a:defRPr>
            </a:lvl3pPr>
            <a:lvl4pPr marL="1828800" marR="0" lvl="3" indent="-342900" algn="l" rtl="0">
              <a:lnSpc>
                <a:spcPct val="100000"/>
              </a:lnSpc>
              <a:spcBef>
                <a:spcPts val="360"/>
              </a:spcBef>
              <a:spcAft>
                <a:spcPts val="0"/>
              </a:spcAft>
              <a:buClr>
                <a:schemeClr val="lt1"/>
              </a:buClr>
              <a:buSzPts val="1800"/>
              <a:buFont typeface="Courier New"/>
              <a:buChar char="o"/>
              <a:defRPr sz="2000" b="0" i="0" u="none" strike="noStrike" cap="none">
                <a:solidFill>
                  <a:schemeClr val="lt1"/>
                </a:solidFill>
                <a:latin typeface="Calibri"/>
                <a:ea typeface="Calibri"/>
                <a:cs typeface="Calibri"/>
                <a:sym typeface="Calibri"/>
              </a:defRPr>
            </a:lvl4pPr>
            <a:lvl5pPr marL="2286000" marR="0" lvl="4" indent="-342900" algn="l" rtl="0">
              <a:lnSpc>
                <a:spcPct val="100000"/>
              </a:lnSpc>
              <a:spcBef>
                <a:spcPts val="360"/>
              </a:spcBef>
              <a:spcAft>
                <a:spcPts val="0"/>
              </a:spcAft>
              <a:buClr>
                <a:schemeClr val="lt1"/>
              </a:buClr>
              <a:buSzPts val="1800"/>
              <a:buFont typeface="Arial"/>
              <a:buChar char="»"/>
              <a:defRPr sz="2000" b="0" i="0" u="none" strike="noStrike" cap="none">
                <a:solidFill>
                  <a:schemeClr val="lt1"/>
                </a:solidFill>
                <a:latin typeface="Calibri"/>
                <a:ea typeface="Calibri"/>
                <a:cs typeface="Calibri"/>
                <a:sym typeface="Calibri"/>
              </a:defRPr>
            </a:lvl5pPr>
            <a:lvl6pPr marL="2743200" marR="0" lvl="5" indent="-342900" algn="l" rtl="0">
              <a:lnSpc>
                <a:spcPct val="100000"/>
              </a:lnSpc>
              <a:spcBef>
                <a:spcPts val="360"/>
              </a:spcBef>
              <a:spcAft>
                <a:spcPts val="0"/>
              </a:spcAft>
              <a:buClr>
                <a:schemeClr val="dk1"/>
              </a:buClr>
              <a:buSzPts val="1800"/>
              <a:buFont typeface="Arial"/>
              <a:buChar char="•"/>
              <a:defRPr sz="2000" b="0" i="0" u="none" strike="noStrike" cap="none">
                <a:solidFill>
                  <a:schemeClr val="dk1"/>
                </a:solidFill>
                <a:latin typeface="Calibri"/>
                <a:ea typeface="Calibri"/>
                <a:cs typeface="Calibri"/>
                <a:sym typeface="Calibri"/>
              </a:defRPr>
            </a:lvl6pPr>
            <a:lvl7pPr marL="3200400" marR="0" lvl="6" indent="-342900" algn="l" rtl="0">
              <a:lnSpc>
                <a:spcPct val="100000"/>
              </a:lnSpc>
              <a:spcBef>
                <a:spcPts val="360"/>
              </a:spcBef>
              <a:spcAft>
                <a:spcPts val="0"/>
              </a:spcAft>
              <a:buClr>
                <a:schemeClr val="dk1"/>
              </a:buClr>
              <a:buSzPts val="1800"/>
              <a:buFont typeface="Arial"/>
              <a:buChar char="•"/>
              <a:defRPr sz="2000" b="0" i="0" u="none" strike="noStrike" cap="none">
                <a:solidFill>
                  <a:schemeClr val="dk1"/>
                </a:solidFill>
                <a:latin typeface="Calibri"/>
                <a:ea typeface="Calibri"/>
                <a:cs typeface="Calibri"/>
                <a:sym typeface="Calibri"/>
              </a:defRPr>
            </a:lvl7pPr>
            <a:lvl8pPr marL="3657600" marR="0" lvl="7" indent="-342900" algn="l" rtl="0">
              <a:lnSpc>
                <a:spcPct val="100000"/>
              </a:lnSpc>
              <a:spcBef>
                <a:spcPts val="360"/>
              </a:spcBef>
              <a:spcAft>
                <a:spcPts val="0"/>
              </a:spcAft>
              <a:buClr>
                <a:schemeClr val="dk1"/>
              </a:buClr>
              <a:buSzPts val="1800"/>
              <a:buFont typeface="Arial"/>
              <a:buChar char="•"/>
              <a:defRPr sz="2000" b="0" i="0" u="none" strike="noStrike" cap="none">
                <a:solidFill>
                  <a:schemeClr val="dk1"/>
                </a:solidFill>
                <a:latin typeface="Calibri"/>
                <a:ea typeface="Calibri"/>
                <a:cs typeface="Calibri"/>
                <a:sym typeface="Calibri"/>
              </a:defRPr>
            </a:lvl8pPr>
            <a:lvl9pPr marL="4114800" marR="0" lvl="8" indent="-342900" algn="l" rtl="0">
              <a:lnSpc>
                <a:spcPct val="100000"/>
              </a:lnSpc>
              <a:spcBef>
                <a:spcPts val="360"/>
              </a:spcBef>
              <a:spcAft>
                <a:spcPts val="0"/>
              </a:spcAft>
              <a:buClr>
                <a:schemeClr val="dk1"/>
              </a:buClr>
              <a:buSzPts val="1800"/>
              <a:buFont typeface="Arial"/>
              <a:buChar char="•"/>
              <a:defRPr sz="2000" b="0" i="0" u="none" strike="noStrike" cap="none">
                <a:solidFill>
                  <a:schemeClr val="dk1"/>
                </a:solidFill>
                <a:latin typeface="Calibri"/>
                <a:ea typeface="Calibri"/>
                <a:cs typeface="Calibri"/>
                <a:sym typeface="Calibri"/>
              </a:defRPr>
            </a:lvl9pPr>
          </a:lstStyle>
          <a:p>
            <a:pPr marL="0" indent="0">
              <a:buFont typeface="Noto Sans Symbols"/>
              <a:buNone/>
            </a:pPr>
            <a:r>
              <a:rPr lang="en-US" sz="1800" dirty="0"/>
              <a:t>ABI G18 vs G16 Snow Fraction comparison statistics for the Development and Offline output. Individual estimates  are averaged over 3 days, 11/29/2022 to 12/1/2022. </a:t>
            </a:r>
          </a:p>
        </p:txBody>
      </p:sp>
      <p:pic>
        <p:nvPicPr>
          <p:cNvPr id="2" name="Picture 1">
            <a:extLst>
              <a:ext uri="{FF2B5EF4-FFF2-40B4-BE49-F238E27FC236}">
                <a16:creationId xmlns:a16="http://schemas.microsoft.com/office/drawing/2014/main" id="{B72FE14F-B8BE-415E-817E-4124C04967CE}"/>
              </a:ext>
            </a:extLst>
          </p:cNvPr>
          <p:cNvPicPr>
            <a:picLocks noChangeAspect="1"/>
          </p:cNvPicPr>
          <p:nvPr/>
        </p:nvPicPr>
        <p:blipFill>
          <a:blip r:embed="rId3"/>
          <a:stretch>
            <a:fillRect/>
          </a:stretch>
        </p:blipFill>
        <p:spPr>
          <a:xfrm>
            <a:off x="825423" y="3969924"/>
            <a:ext cx="3744288" cy="2671486"/>
          </a:xfrm>
          <a:prstGeom prst="rect">
            <a:avLst/>
          </a:prstGeom>
        </p:spPr>
      </p:pic>
      <p:pic>
        <p:nvPicPr>
          <p:cNvPr id="3" name="Picture 2">
            <a:extLst>
              <a:ext uri="{FF2B5EF4-FFF2-40B4-BE49-F238E27FC236}">
                <a16:creationId xmlns:a16="http://schemas.microsoft.com/office/drawing/2014/main" id="{0B2DA91C-066A-441E-9130-E565A611730D}"/>
              </a:ext>
            </a:extLst>
          </p:cNvPr>
          <p:cNvPicPr>
            <a:picLocks noChangeAspect="1"/>
          </p:cNvPicPr>
          <p:nvPr/>
        </p:nvPicPr>
        <p:blipFill>
          <a:blip r:embed="rId4"/>
          <a:stretch>
            <a:fillRect/>
          </a:stretch>
        </p:blipFill>
        <p:spPr>
          <a:xfrm>
            <a:off x="6903506" y="3969924"/>
            <a:ext cx="3642310" cy="2671486"/>
          </a:xfrm>
          <a:prstGeom prst="rect">
            <a:avLst/>
          </a:prstGeom>
        </p:spPr>
      </p:pic>
      <p:cxnSp>
        <p:nvCxnSpPr>
          <p:cNvPr id="5" name="Straight Arrow Connector 4">
            <a:extLst>
              <a:ext uri="{FF2B5EF4-FFF2-40B4-BE49-F238E27FC236}">
                <a16:creationId xmlns:a16="http://schemas.microsoft.com/office/drawing/2014/main" id="{D418023D-08B7-4236-8981-A75893532002}"/>
              </a:ext>
            </a:extLst>
          </p:cNvPr>
          <p:cNvCxnSpPr>
            <a:cxnSpLocks/>
          </p:cNvCxnSpPr>
          <p:nvPr/>
        </p:nvCxnSpPr>
        <p:spPr>
          <a:xfrm>
            <a:off x="4408070" y="4486275"/>
            <a:ext cx="0" cy="1407996"/>
          </a:xfrm>
          <a:prstGeom prst="straightConnector1">
            <a:avLst/>
          </a:prstGeom>
          <a:ln w="25400">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a:extLst>
              <a:ext uri="{FF2B5EF4-FFF2-40B4-BE49-F238E27FC236}">
                <a16:creationId xmlns:a16="http://schemas.microsoft.com/office/drawing/2014/main" id="{404BAB98-D212-4DE5-936F-375FCAB83744}"/>
              </a:ext>
            </a:extLst>
          </p:cNvPr>
          <p:cNvCxnSpPr>
            <a:cxnSpLocks/>
          </p:cNvCxnSpPr>
          <p:nvPr/>
        </p:nvCxnSpPr>
        <p:spPr>
          <a:xfrm>
            <a:off x="7351295" y="4948357"/>
            <a:ext cx="0" cy="1407996"/>
          </a:xfrm>
          <a:prstGeom prst="straightConnector1">
            <a:avLst/>
          </a:prstGeom>
          <a:ln w="25400">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14" name="Google Shape;365;gf5017fcb9b_1_0">
            <a:extLst>
              <a:ext uri="{FF2B5EF4-FFF2-40B4-BE49-F238E27FC236}">
                <a16:creationId xmlns:a16="http://schemas.microsoft.com/office/drawing/2014/main" id="{6DFE05AD-F817-450E-A099-75E92AE98F57}"/>
              </a:ext>
            </a:extLst>
          </p:cNvPr>
          <p:cNvSpPr txBox="1">
            <a:spLocks/>
          </p:cNvSpPr>
          <p:nvPr/>
        </p:nvSpPr>
        <p:spPr>
          <a:xfrm>
            <a:off x="5459106" y="5614480"/>
            <a:ext cx="1288746" cy="655913"/>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L="457200" marR="0" lvl="0" indent="-342900" algn="l" rtl="0">
              <a:lnSpc>
                <a:spcPct val="100000"/>
              </a:lnSpc>
              <a:spcBef>
                <a:spcPts val="360"/>
              </a:spcBef>
              <a:spcAft>
                <a:spcPts val="0"/>
              </a:spcAft>
              <a:buClr>
                <a:schemeClr val="lt1"/>
              </a:buClr>
              <a:buSzPts val="1800"/>
              <a:buFont typeface="Noto Sans Symbols"/>
              <a:buChar char="❖"/>
              <a:defRPr sz="3200" b="0" i="0" u="none" strike="noStrike" cap="none">
                <a:solidFill>
                  <a:schemeClr val="lt1"/>
                </a:solidFill>
                <a:latin typeface="Calibri"/>
                <a:ea typeface="Calibri"/>
                <a:cs typeface="Calibri"/>
                <a:sym typeface="Calibri"/>
              </a:defRPr>
            </a:lvl1pPr>
            <a:lvl2pPr marL="914400" marR="0" lvl="1" indent="-342900" algn="l" rtl="0">
              <a:lnSpc>
                <a:spcPct val="100000"/>
              </a:lnSpc>
              <a:spcBef>
                <a:spcPts val="360"/>
              </a:spcBef>
              <a:spcAft>
                <a:spcPts val="0"/>
              </a:spcAft>
              <a:buClr>
                <a:schemeClr val="lt1"/>
              </a:buClr>
              <a:buSzPts val="1800"/>
              <a:buFont typeface="Arial"/>
              <a:buChar char="–"/>
              <a:defRPr sz="2800" b="0" i="0" u="none" strike="noStrike" cap="none">
                <a:solidFill>
                  <a:schemeClr val="lt1"/>
                </a:solidFill>
                <a:latin typeface="Calibri"/>
                <a:ea typeface="Calibri"/>
                <a:cs typeface="Calibri"/>
                <a:sym typeface="Calibri"/>
              </a:defRPr>
            </a:lvl2pPr>
            <a:lvl3pPr marL="1371600" marR="0" lvl="2" indent="-342900" algn="l" rtl="0">
              <a:lnSpc>
                <a:spcPct val="100000"/>
              </a:lnSpc>
              <a:spcBef>
                <a:spcPts val="360"/>
              </a:spcBef>
              <a:spcAft>
                <a:spcPts val="0"/>
              </a:spcAft>
              <a:buClr>
                <a:schemeClr val="lt1"/>
              </a:buClr>
              <a:buSzPts val="1800"/>
              <a:buFont typeface="Arial"/>
              <a:buChar char="•"/>
              <a:defRPr sz="2400" b="0" i="0" u="none" strike="noStrike" cap="none">
                <a:solidFill>
                  <a:schemeClr val="lt1"/>
                </a:solidFill>
                <a:latin typeface="Calibri"/>
                <a:ea typeface="Calibri"/>
                <a:cs typeface="Calibri"/>
                <a:sym typeface="Calibri"/>
              </a:defRPr>
            </a:lvl3pPr>
            <a:lvl4pPr marL="1828800" marR="0" lvl="3" indent="-342900" algn="l" rtl="0">
              <a:lnSpc>
                <a:spcPct val="100000"/>
              </a:lnSpc>
              <a:spcBef>
                <a:spcPts val="360"/>
              </a:spcBef>
              <a:spcAft>
                <a:spcPts val="0"/>
              </a:spcAft>
              <a:buClr>
                <a:schemeClr val="lt1"/>
              </a:buClr>
              <a:buSzPts val="1800"/>
              <a:buFont typeface="Courier New"/>
              <a:buChar char="o"/>
              <a:defRPr sz="2000" b="0" i="0" u="none" strike="noStrike" cap="none">
                <a:solidFill>
                  <a:schemeClr val="lt1"/>
                </a:solidFill>
                <a:latin typeface="Calibri"/>
                <a:ea typeface="Calibri"/>
                <a:cs typeface="Calibri"/>
                <a:sym typeface="Calibri"/>
              </a:defRPr>
            </a:lvl4pPr>
            <a:lvl5pPr marL="2286000" marR="0" lvl="4" indent="-342900" algn="l" rtl="0">
              <a:lnSpc>
                <a:spcPct val="100000"/>
              </a:lnSpc>
              <a:spcBef>
                <a:spcPts val="360"/>
              </a:spcBef>
              <a:spcAft>
                <a:spcPts val="0"/>
              </a:spcAft>
              <a:buClr>
                <a:schemeClr val="lt1"/>
              </a:buClr>
              <a:buSzPts val="1800"/>
              <a:buFont typeface="Arial"/>
              <a:buChar char="»"/>
              <a:defRPr sz="2000" b="0" i="0" u="none" strike="noStrike" cap="none">
                <a:solidFill>
                  <a:schemeClr val="lt1"/>
                </a:solidFill>
                <a:latin typeface="Calibri"/>
                <a:ea typeface="Calibri"/>
                <a:cs typeface="Calibri"/>
                <a:sym typeface="Calibri"/>
              </a:defRPr>
            </a:lvl5pPr>
            <a:lvl6pPr marL="2743200" marR="0" lvl="5" indent="-342900" algn="l" rtl="0">
              <a:lnSpc>
                <a:spcPct val="100000"/>
              </a:lnSpc>
              <a:spcBef>
                <a:spcPts val="360"/>
              </a:spcBef>
              <a:spcAft>
                <a:spcPts val="0"/>
              </a:spcAft>
              <a:buClr>
                <a:schemeClr val="dk1"/>
              </a:buClr>
              <a:buSzPts val="1800"/>
              <a:buFont typeface="Arial"/>
              <a:buChar char="•"/>
              <a:defRPr sz="2000" b="0" i="0" u="none" strike="noStrike" cap="none">
                <a:solidFill>
                  <a:schemeClr val="dk1"/>
                </a:solidFill>
                <a:latin typeface="Calibri"/>
                <a:ea typeface="Calibri"/>
                <a:cs typeface="Calibri"/>
                <a:sym typeface="Calibri"/>
              </a:defRPr>
            </a:lvl6pPr>
            <a:lvl7pPr marL="3200400" marR="0" lvl="6" indent="-342900" algn="l" rtl="0">
              <a:lnSpc>
                <a:spcPct val="100000"/>
              </a:lnSpc>
              <a:spcBef>
                <a:spcPts val="360"/>
              </a:spcBef>
              <a:spcAft>
                <a:spcPts val="0"/>
              </a:spcAft>
              <a:buClr>
                <a:schemeClr val="dk1"/>
              </a:buClr>
              <a:buSzPts val="1800"/>
              <a:buFont typeface="Arial"/>
              <a:buChar char="•"/>
              <a:defRPr sz="2000" b="0" i="0" u="none" strike="noStrike" cap="none">
                <a:solidFill>
                  <a:schemeClr val="dk1"/>
                </a:solidFill>
                <a:latin typeface="Calibri"/>
                <a:ea typeface="Calibri"/>
                <a:cs typeface="Calibri"/>
                <a:sym typeface="Calibri"/>
              </a:defRPr>
            </a:lvl7pPr>
            <a:lvl8pPr marL="3657600" marR="0" lvl="7" indent="-342900" algn="l" rtl="0">
              <a:lnSpc>
                <a:spcPct val="100000"/>
              </a:lnSpc>
              <a:spcBef>
                <a:spcPts val="360"/>
              </a:spcBef>
              <a:spcAft>
                <a:spcPts val="0"/>
              </a:spcAft>
              <a:buClr>
                <a:schemeClr val="dk1"/>
              </a:buClr>
              <a:buSzPts val="1800"/>
              <a:buFont typeface="Arial"/>
              <a:buChar char="•"/>
              <a:defRPr sz="2000" b="0" i="0" u="none" strike="noStrike" cap="none">
                <a:solidFill>
                  <a:schemeClr val="dk1"/>
                </a:solidFill>
                <a:latin typeface="Calibri"/>
                <a:ea typeface="Calibri"/>
                <a:cs typeface="Calibri"/>
                <a:sym typeface="Calibri"/>
              </a:defRPr>
            </a:lvl8pPr>
            <a:lvl9pPr marL="4114800" marR="0" lvl="8" indent="-342900" algn="l" rtl="0">
              <a:lnSpc>
                <a:spcPct val="100000"/>
              </a:lnSpc>
              <a:spcBef>
                <a:spcPts val="360"/>
              </a:spcBef>
              <a:spcAft>
                <a:spcPts val="0"/>
              </a:spcAft>
              <a:buClr>
                <a:schemeClr val="dk1"/>
              </a:buClr>
              <a:buSzPts val="1800"/>
              <a:buFont typeface="Arial"/>
              <a:buChar char="•"/>
              <a:defRPr sz="2000" b="0" i="0" u="none" strike="noStrike" cap="none">
                <a:solidFill>
                  <a:schemeClr val="dk1"/>
                </a:solidFill>
                <a:latin typeface="Calibri"/>
                <a:ea typeface="Calibri"/>
                <a:cs typeface="Calibri"/>
                <a:sym typeface="Calibri"/>
              </a:defRPr>
            </a:lvl9pPr>
          </a:lstStyle>
          <a:p>
            <a:pPr marL="0" indent="0">
              <a:buFont typeface="Noto Sans Symbols"/>
              <a:buNone/>
            </a:pPr>
            <a:r>
              <a:rPr lang="en-US" sz="1600" dirty="0"/>
              <a:t>Precision Requirement </a:t>
            </a:r>
          </a:p>
        </p:txBody>
      </p:sp>
      <p:cxnSp>
        <p:nvCxnSpPr>
          <p:cNvPr id="8" name="Straight Arrow Connector 7">
            <a:extLst>
              <a:ext uri="{FF2B5EF4-FFF2-40B4-BE49-F238E27FC236}">
                <a16:creationId xmlns:a16="http://schemas.microsoft.com/office/drawing/2014/main" id="{D1C58FE3-CAC8-4FB9-A70F-D29B2110B0E4}"/>
              </a:ext>
            </a:extLst>
          </p:cNvPr>
          <p:cNvCxnSpPr>
            <a:cxnSpLocks/>
          </p:cNvCxnSpPr>
          <p:nvPr/>
        </p:nvCxnSpPr>
        <p:spPr>
          <a:xfrm flipV="1">
            <a:off x="6626002" y="5894271"/>
            <a:ext cx="607311" cy="4099"/>
          </a:xfrm>
          <a:prstGeom prst="straightConnector1">
            <a:avLst/>
          </a:prstGeom>
          <a:ln w="22225">
            <a:solidFill>
              <a:schemeClr val="accent5">
                <a:lumMod val="60000"/>
                <a:lumOff val="4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0" name="Google Shape;365;gf5017fcb9b_1_0">
            <a:extLst>
              <a:ext uri="{FF2B5EF4-FFF2-40B4-BE49-F238E27FC236}">
                <a16:creationId xmlns:a16="http://schemas.microsoft.com/office/drawing/2014/main" id="{13B0A18C-7157-4A0B-903C-4571F4FF0F9F}"/>
              </a:ext>
            </a:extLst>
          </p:cNvPr>
          <p:cNvSpPr txBox="1">
            <a:spLocks/>
          </p:cNvSpPr>
          <p:nvPr/>
        </p:nvSpPr>
        <p:spPr>
          <a:xfrm>
            <a:off x="4804440" y="4905534"/>
            <a:ext cx="1288746" cy="655913"/>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L="457200" marR="0" lvl="0" indent="-342900" algn="l" rtl="0">
              <a:lnSpc>
                <a:spcPct val="100000"/>
              </a:lnSpc>
              <a:spcBef>
                <a:spcPts val="360"/>
              </a:spcBef>
              <a:spcAft>
                <a:spcPts val="0"/>
              </a:spcAft>
              <a:buClr>
                <a:schemeClr val="lt1"/>
              </a:buClr>
              <a:buSzPts val="1800"/>
              <a:buFont typeface="Noto Sans Symbols"/>
              <a:buChar char="❖"/>
              <a:defRPr sz="3200" b="0" i="0" u="none" strike="noStrike" cap="none">
                <a:solidFill>
                  <a:schemeClr val="lt1"/>
                </a:solidFill>
                <a:latin typeface="Calibri"/>
                <a:ea typeface="Calibri"/>
                <a:cs typeface="Calibri"/>
                <a:sym typeface="Calibri"/>
              </a:defRPr>
            </a:lvl1pPr>
            <a:lvl2pPr marL="914400" marR="0" lvl="1" indent="-342900" algn="l" rtl="0">
              <a:lnSpc>
                <a:spcPct val="100000"/>
              </a:lnSpc>
              <a:spcBef>
                <a:spcPts val="360"/>
              </a:spcBef>
              <a:spcAft>
                <a:spcPts val="0"/>
              </a:spcAft>
              <a:buClr>
                <a:schemeClr val="lt1"/>
              </a:buClr>
              <a:buSzPts val="1800"/>
              <a:buFont typeface="Arial"/>
              <a:buChar char="–"/>
              <a:defRPr sz="2800" b="0" i="0" u="none" strike="noStrike" cap="none">
                <a:solidFill>
                  <a:schemeClr val="lt1"/>
                </a:solidFill>
                <a:latin typeface="Calibri"/>
                <a:ea typeface="Calibri"/>
                <a:cs typeface="Calibri"/>
                <a:sym typeface="Calibri"/>
              </a:defRPr>
            </a:lvl2pPr>
            <a:lvl3pPr marL="1371600" marR="0" lvl="2" indent="-342900" algn="l" rtl="0">
              <a:lnSpc>
                <a:spcPct val="100000"/>
              </a:lnSpc>
              <a:spcBef>
                <a:spcPts val="360"/>
              </a:spcBef>
              <a:spcAft>
                <a:spcPts val="0"/>
              </a:spcAft>
              <a:buClr>
                <a:schemeClr val="lt1"/>
              </a:buClr>
              <a:buSzPts val="1800"/>
              <a:buFont typeface="Arial"/>
              <a:buChar char="•"/>
              <a:defRPr sz="2400" b="0" i="0" u="none" strike="noStrike" cap="none">
                <a:solidFill>
                  <a:schemeClr val="lt1"/>
                </a:solidFill>
                <a:latin typeface="Calibri"/>
                <a:ea typeface="Calibri"/>
                <a:cs typeface="Calibri"/>
                <a:sym typeface="Calibri"/>
              </a:defRPr>
            </a:lvl3pPr>
            <a:lvl4pPr marL="1828800" marR="0" lvl="3" indent="-342900" algn="l" rtl="0">
              <a:lnSpc>
                <a:spcPct val="100000"/>
              </a:lnSpc>
              <a:spcBef>
                <a:spcPts val="360"/>
              </a:spcBef>
              <a:spcAft>
                <a:spcPts val="0"/>
              </a:spcAft>
              <a:buClr>
                <a:schemeClr val="lt1"/>
              </a:buClr>
              <a:buSzPts val="1800"/>
              <a:buFont typeface="Courier New"/>
              <a:buChar char="o"/>
              <a:defRPr sz="2000" b="0" i="0" u="none" strike="noStrike" cap="none">
                <a:solidFill>
                  <a:schemeClr val="lt1"/>
                </a:solidFill>
                <a:latin typeface="Calibri"/>
                <a:ea typeface="Calibri"/>
                <a:cs typeface="Calibri"/>
                <a:sym typeface="Calibri"/>
              </a:defRPr>
            </a:lvl4pPr>
            <a:lvl5pPr marL="2286000" marR="0" lvl="4" indent="-342900" algn="l" rtl="0">
              <a:lnSpc>
                <a:spcPct val="100000"/>
              </a:lnSpc>
              <a:spcBef>
                <a:spcPts val="360"/>
              </a:spcBef>
              <a:spcAft>
                <a:spcPts val="0"/>
              </a:spcAft>
              <a:buClr>
                <a:schemeClr val="lt1"/>
              </a:buClr>
              <a:buSzPts val="1800"/>
              <a:buFont typeface="Arial"/>
              <a:buChar char="»"/>
              <a:defRPr sz="2000" b="0" i="0" u="none" strike="noStrike" cap="none">
                <a:solidFill>
                  <a:schemeClr val="lt1"/>
                </a:solidFill>
                <a:latin typeface="Calibri"/>
                <a:ea typeface="Calibri"/>
                <a:cs typeface="Calibri"/>
                <a:sym typeface="Calibri"/>
              </a:defRPr>
            </a:lvl5pPr>
            <a:lvl6pPr marL="2743200" marR="0" lvl="5" indent="-342900" algn="l" rtl="0">
              <a:lnSpc>
                <a:spcPct val="100000"/>
              </a:lnSpc>
              <a:spcBef>
                <a:spcPts val="360"/>
              </a:spcBef>
              <a:spcAft>
                <a:spcPts val="0"/>
              </a:spcAft>
              <a:buClr>
                <a:schemeClr val="dk1"/>
              </a:buClr>
              <a:buSzPts val="1800"/>
              <a:buFont typeface="Arial"/>
              <a:buChar char="•"/>
              <a:defRPr sz="2000" b="0" i="0" u="none" strike="noStrike" cap="none">
                <a:solidFill>
                  <a:schemeClr val="dk1"/>
                </a:solidFill>
                <a:latin typeface="Calibri"/>
                <a:ea typeface="Calibri"/>
                <a:cs typeface="Calibri"/>
                <a:sym typeface="Calibri"/>
              </a:defRPr>
            </a:lvl6pPr>
            <a:lvl7pPr marL="3200400" marR="0" lvl="6" indent="-342900" algn="l" rtl="0">
              <a:lnSpc>
                <a:spcPct val="100000"/>
              </a:lnSpc>
              <a:spcBef>
                <a:spcPts val="360"/>
              </a:spcBef>
              <a:spcAft>
                <a:spcPts val="0"/>
              </a:spcAft>
              <a:buClr>
                <a:schemeClr val="dk1"/>
              </a:buClr>
              <a:buSzPts val="1800"/>
              <a:buFont typeface="Arial"/>
              <a:buChar char="•"/>
              <a:defRPr sz="2000" b="0" i="0" u="none" strike="noStrike" cap="none">
                <a:solidFill>
                  <a:schemeClr val="dk1"/>
                </a:solidFill>
                <a:latin typeface="Calibri"/>
                <a:ea typeface="Calibri"/>
                <a:cs typeface="Calibri"/>
                <a:sym typeface="Calibri"/>
              </a:defRPr>
            </a:lvl7pPr>
            <a:lvl8pPr marL="3657600" marR="0" lvl="7" indent="-342900" algn="l" rtl="0">
              <a:lnSpc>
                <a:spcPct val="100000"/>
              </a:lnSpc>
              <a:spcBef>
                <a:spcPts val="360"/>
              </a:spcBef>
              <a:spcAft>
                <a:spcPts val="0"/>
              </a:spcAft>
              <a:buClr>
                <a:schemeClr val="dk1"/>
              </a:buClr>
              <a:buSzPts val="1800"/>
              <a:buFont typeface="Arial"/>
              <a:buChar char="•"/>
              <a:defRPr sz="2000" b="0" i="0" u="none" strike="noStrike" cap="none">
                <a:solidFill>
                  <a:schemeClr val="dk1"/>
                </a:solidFill>
                <a:latin typeface="Calibri"/>
                <a:ea typeface="Calibri"/>
                <a:cs typeface="Calibri"/>
                <a:sym typeface="Calibri"/>
              </a:defRPr>
            </a:lvl8pPr>
            <a:lvl9pPr marL="4114800" marR="0" lvl="8" indent="-342900" algn="l" rtl="0">
              <a:lnSpc>
                <a:spcPct val="100000"/>
              </a:lnSpc>
              <a:spcBef>
                <a:spcPts val="360"/>
              </a:spcBef>
              <a:spcAft>
                <a:spcPts val="0"/>
              </a:spcAft>
              <a:buClr>
                <a:schemeClr val="dk1"/>
              </a:buClr>
              <a:buSzPts val="1800"/>
              <a:buFont typeface="Arial"/>
              <a:buChar char="•"/>
              <a:defRPr sz="2000" b="0" i="0" u="none" strike="noStrike" cap="none">
                <a:solidFill>
                  <a:schemeClr val="dk1"/>
                </a:solidFill>
                <a:latin typeface="Calibri"/>
                <a:ea typeface="Calibri"/>
                <a:cs typeface="Calibri"/>
                <a:sym typeface="Calibri"/>
              </a:defRPr>
            </a:lvl9pPr>
          </a:lstStyle>
          <a:p>
            <a:pPr marL="0" indent="0">
              <a:buFont typeface="Noto Sans Symbols"/>
              <a:buNone/>
            </a:pPr>
            <a:r>
              <a:rPr lang="en-US" sz="1600" dirty="0"/>
              <a:t>Accuracy Requirement </a:t>
            </a:r>
          </a:p>
        </p:txBody>
      </p:sp>
      <p:cxnSp>
        <p:nvCxnSpPr>
          <p:cNvPr id="21" name="Straight Arrow Connector 20">
            <a:extLst>
              <a:ext uri="{FF2B5EF4-FFF2-40B4-BE49-F238E27FC236}">
                <a16:creationId xmlns:a16="http://schemas.microsoft.com/office/drawing/2014/main" id="{B14A52F8-678F-4D40-8518-6D86D3B3497E}"/>
              </a:ext>
            </a:extLst>
          </p:cNvPr>
          <p:cNvCxnSpPr>
            <a:cxnSpLocks/>
            <a:stCxn id="20" idx="1"/>
          </p:cNvCxnSpPr>
          <p:nvPr/>
        </p:nvCxnSpPr>
        <p:spPr>
          <a:xfrm flipH="1">
            <a:off x="4491164" y="5233491"/>
            <a:ext cx="313276" cy="0"/>
          </a:xfrm>
          <a:prstGeom prst="straightConnector1">
            <a:avLst/>
          </a:prstGeom>
          <a:ln w="22225">
            <a:solidFill>
              <a:schemeClr val="accent5">
                <a:lumMod val="60000"/>
                <a:lumOff val="40000"/>
              </a:schemeClr>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1710635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363"/>
        <p:cNvGrpSpPr/>
        <p:nvPr/>
      </p:nvGrpSpPr>
      <p:grpSpPr>
        <a:xfrm>
          <a:off x="0" y="0"/>
          <a:ext cx="0" cy="0"/>
          <a:chOff x="0" y="0"/>
          <a:chExt cx="0" cy="0"/>
        </a:xfrm>
      </p:grpSpPr>
      <p:sp>
        <p:nvSpPr>
          <p:cNvPr id="364" name="Google Shape;364;gf5017fcb9b_1_0"/>
          <p:cNvSpPr txBox="1">
            <a:spLocks noGrp="1"/>
          </p:cNvSpPr>
          <p:nvPr>
            <p:ph type="title"/>
          </p:nvPr>
        </p:nvSpPr>
        <p:spPr>
          <a:xfrm>
            <a:off x="1807071" y="311190"/>
            <a:ext cx="8545200" cy="968700"/>
          </a:xfrm>
          <a:prstGeom prst="rect">
            <a:avLst/>
          </a:prstGeom>
        </p:spPr>
        <p:txBody>
          <a:bodyPr spcFirstLastPara="1" wrap="square" lIns="91425" tIns="45700" rIns="91425" bIns="45700" anchor="ctr" anchorCtr="0">
            <a:noAutofit/>
          </a:bodyPr>
          <a:lstStyle/>
          <a:p>
            <a:pPr marL="0" lvl="0" indent="0" algn="ctr" rtl="0">
              <a:spcBef>
                <a:spcPts val="0"/>
              </a:spcBef>
              <a:spcAft>
                <a:spcPts val="0"/>
              </a:spcAft>
              <a:buNone/>
            </a:pPr>
            <a:r>
              <a:rPr lang="en-US" dirty="0"/>
              <a:t>Snow Fraction: Validation Statistics</a:t>
            </a:r>
            <a:endParaRPr dirty="0"/>
          </a:p>
        </p:txBody>
      </p:sp>
      <p:sp>
        <p:nvSpPr>
          <p:cNvPr id="366" name="Google Shape;366;gf5017fcb9b_1_0"/>
          <p:cNvSpPr txBox="1">
            <a:spLocks noGrp="1"/>
          </p:cNvSpPr>
          <p:nvPr>
            <p:ph type="sldNum" idx="12"/>
          </p:nvPr>
        </p:nvSpPr>
        <p:spPr>
          <a:xfrm>
            <a:off x="11004885" y="6356353"/>
            <a:ext cx="909000" cy="3651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Clr>
                <a:srgbClr val="FFFFFF"/>
              </a:buClr>
              <a:buSzPts val="1200"/>
              <a:buFont typeface="Arial"/>
              <a:buNone/>
            </a:pPr>
            <a:fld id="{00000000-1234-1234-1234-123412341234}" type="slidenum">
              <a:rPr lang="en-US"/>
              <a:t>39</a:t>
            </a:fld>
            <a:endParaRPr/>
          </a:p>
        </p:txBody>
      </p:sp>
      <p:sp>
        <p:nvSpPr>
          <p:cNvPr id="6" name="Text Placeholder 2">
            <a:extLst>
              <a:ext uri="{FF2B5EF4-FFF2-40B4-BE49-F238E27FC236}">
                <a16:creationId xmlns:a16="http://schemas.microsoft.com/office/drawing/2014/main" id="{0C7CF837-867E-4F5D-AB94-BD4F06306574}"/>
              </a:ext>
            </a:extLst>
          </p:cNvPr>
          <p:cNvSpPr txBox="1">
            <a:spLocks/>
          </p:cNvSpPr>
          <p:nvPr/>
        </p:nvSpPr>
        <p:spPr>
          <a:xfrm>
            <a:off x="911887" y="5083751"/>
            <a:ext cx="10638063" cy="988718"/>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L="457200" marR="0" lvl="0" indent="-342900" algn="l" rtl="0">
              <a:lnSpc>
                <a:spcPct val="100000"/>
              </a:lnSpc>
              <a:spcBef>
                <a:spcPts val="360"/>
              </a:spcBef>
              <a:spcAft>
                <a:spcPts val="0"/>
              </a:spcAft>
              <a:buClr>
                <a:schemeClr val="lt1"/>
              </a:buClr>
              <a:buSzPts val="1800"/>
              <a:buFont typeface="Noto Sans Symbols"/>
              <a:buChar char="❖"/>
              <a:defRPr sz="3200" b="0" i="0" u="none" strike="noStrike" cap="none">
                <a:solidFill>
                  <a:schemeClr val="lt1"/>
                </a:solidFill>
                <a:latin typeface="Calibri"/>
                <a:ea typeface="Calibri"/>
                <a:cs typeface="Calibri"/>
                <a:sym typeface="Calibri"/>
              </a:defRPr>
            </a:lvl1pPr>
            <a:lvl2pPr marL="914400" marR="0" lvl="1" indent="-342900" algn="l" rtl="0">
              <a:lnSpc>
                <a:spcPct val="100000"/>
              </a:lnSpc>
              <a:spcBef>
                <a:spcPts val="360"/>
              </a:spcBef>
              <a:spcAft>
                <a:spcPts val="0"/>
              </a:spcAft>
              <a:buClr>
                <a:schemeClr val="lt1"/>
              </a:buClr>
              <a:buSzPts val="1800"/>
              <a:buFont typeface="Arial"/>
              <a:buChar char="–"/>
              <a:defRPr sz="2800" b="0" i="0" u="none" strike="noStrike" cap="none">
                <a:solidFill>
                  <a:schemeClr val="lt1"/>
                </a:solidFill>
                <a:latin typeface="Calibri"/>
                <a:ea typeface="Calibri"/>
                <a:cs typeface="Calibri"/>
                <a:sym typeface="Calibri"/>
              </a:defRPr>
            </a:lvl2pPr>
            <a:lvl3pPr marL="1371600" marR="0" lvl="2" indent="-342900" algn="l" rtl="0">
              <a:lnSpc>
                <a:spcPct val="100000"/>
              </a:lnSpc>
              <a:spcBef>
                <a:spcPts val="360"/>
              </a:spcBef>
              <a:spcAft>
                <a:spcPts val="0"/>
              </a:spcAft>
              <a:buClr>
                <a:schemeClr val="lt1"/>
              </a:buClr>
              <a:buSzPts val="1800"/>
              <a:buFont typeface="Arial"/>
              <a:buChar char="•"/>
              <a:defRPr sz="2400" b="0" i="0" u="none" strike="noStrike" cap="none">
                <a:solidFill>
                  <a:schemeClr val="lt1"/>
                </a:solidFill>
                <a:latin typeface="Calibri"/>
                <a:ea typeface="Calibri"/>
                <a:cs typeface="Calibri"/>
                <a:sym typeface="Calibri"/>
              </a:defRPr>
            </a:lvl3pPr>
            <a:lvl4pPr marL="1828800" marR="0" lvl="3" indent="-342900" algn="l" rtl="0">
              <a:lnSpc>
                <a:spcPct val="100000"/>
              </a:lnSpc>
              <a:spcBef>
                <a:spcPts val="360"/>
              </a:spcBef>
              <a:spcAft>
                <a:spcPts val="0"/>
              </a:spcAft>
              <a:buClr>
                <a:schemeClr val="lt1"/>
              </a:buClr>
              <a:buSzPts val="1800"/>
              <a:buFont typeface="Courier New"/>
              <a:buChar char="o"/>
              <a:defRPr sz="2000" b="0" i="0" u="none" strike="noStrike" cap="none">
                <a:solidFill>
                  <a:schemeClr val="lt1"/>
                </a:solidFill>
                <a:latin typeface="Calibri"/>
                <a:ea typeface="Calibri"/>
                <a:cs typeface="Calibri"/>
                <a:sym typeface="Calibri"/>
              </a:defRPr>
            </a:lvl4pPr>
            <a:lvl5pPr marL="2286000" marR="0" lvl="4" indent="-342900" algn="l" rtl="0">
              <a:lnSpc>
                <a:spcPct val="100000"/>
              </a:lnSpc>
              <a:spcBef>
                <a:spcPts val="360"/>
              </a:spcBef>
              <a:spcAft>
                <a:spcPts val="0"/>
              </a:spcAft>
              <a:buClr>
                <a:schemeClr val="lt1"/>
              </a:buClr>
              <a:buSzPts val="1800"/>
              <a:buFont typeface="Arial"/>
              <a:buChar char="»"/>
              <a:defRPr sz="2000" b="0" i="0" u="none" strike="noStrike" cap="none">
                <a:solidFill>
                  <a:schemeClr val="lt1"/>
                </a:solidFill>
                <a:latin typeface="Calibri"/>
                <a:ea typeface="Calibri"/>
                <a:cs typeface="Calibri"/>
                <a:sym typeface="Calibri"/>
              </a:defRPr>
            </a:lvl5pPr>
            <a:lvl6pPr marL="2743200" marR="0" lvl="5" indent="-342900" algn="l" rtl="0">
              <a:lnSpc>
                <a:spcPct val="100000"/>
              </a:lnSpc>
              <a:spcBef>
                <a:spcPts val="360"/>
              </a:spcBef>
              <a:spcAft>
                <a:spcPts val="0"/>
              </a:spcAft>
              <a:buClr>
                <a:schemeClr val="dk1"/>
              </a:buClr>
              <a:buSzPts val="1800"/>
              <a:buFont typeface="Arial"/>
              <a:buChar char="•"/>
              <a:defRPr sz="2000" b="0" i="0" u="none" strike="noStrike" cap="none">
                <a:solidFill>
                  <a:schemeClr val="dk1"/>
                </a:solidFill>
                <a:latin typeface="Calibri"/>
                <a:ea typeface="Calibri"/>
                <a:cs typeface="Calibri"/>
                <a:sym typeface="Calibri"/>
              </a:defRPr>
            </a:lvl6pPr>
            <a:lvl7pPr marL="3200400" marR="0" lvl="6" indent="-342900" algn="l" rtl="0">
              <a:lnSpc>
                <a:spcPct val="100000"/>
              </a:lnSpc>
              <a:spcBef>
                <a:spcPts val="360"/>
              </a:spcBef>
              <a:spcAft>
                <a:spcPts val="0"/>
              </a:spcAft>
              <a:buClr>
                <a:schemeClr val="dk1"/>
              </a:buClr>
              <a:buSzPts val="1800"/>
              <a:buFont typeface="Arial"/>
              <a:buChar char="•"/>
              <a:defRPr sz="2000" b="0" i="0" u="none" strike="noStrike" cap="none">
                <a:solidFill>
                  <a:schemeClr val="dk1"/>
                </a:solidFill>
                <a:latin typeface="Calibri"/>
                <a:ea typeface="Calibri"/>
                <a:cs typeface="Calibri"/>
                <a:sym typeface="Calibri"/>
              </a:defRPr>
            </a:lvl7pPr>
            <a:lvl8pPr marL="3657600" marR="0" lvl="7" indent="-342900" algn="l" rtl="0">
              <a:lnSpc>
                <a:spcPct val="100000"/>
              </a:lnSpc>
              <a:spcBef>
                <a:spcPts val="360"/>
              </a:spcBef>
              <a:spcAft>
                <a:spcPts val="0"/>
              </a:spcAft>
              <a:buClr>
                <a:schemeClr val="dk1"/>
              </a:buClr>
              <a:buSzPts val="1800"/>
              <a:buFont typeface="Arial"/>
              <a:buChar char="•"/>
              <a:defRPr sz="2000" b="0" i="0" u="none" strike="noStrike" cap="none">
                <a:solidFill>
                  <a:schemeClr val="dk1"/>
                </a:solidFill>
                <a:latin typeface="Calibri"/>
                <a:ea typeface="Calibri"/>
                <a:cs typeface="Calibri"/>
                <a:sym typeface="Calibri"/>
              </a:defRPr>
            </a:lvl8pPr>
            <a:lvl9pPr marL="4114800" marR="0" lvl="8" indent="-342900" algn="l" rtl="0">
              <a:lnSpc>
                <a:spcPct val="100000"/>
              </a:lnSpc>
              <a:spcBef>
                <a:spcPts val="360"/>
              </a:spcBef>
              <a:spcAft>
                <a:spcPts val="0"/>
              </a:spcAft>
              <a:buClr>
                <a:schemeClr val="dk1"/>
              </a:buClr>
              <a:buSzPts val="1800"/>
              <a:buFont typeface="Arial"/>
              <a:buChar char="•"/>
              <a:defRPr sz="2000" b="0" i="0" u="none" strike="noStrike" cap="none">
                <a:solidFill>
                  <a:schemeClr val="dk1"/>
                </a:solidFill>
                <a:latin typeface="Calibri"/>
                <a:ea typeface="Calibri"/>
                <a:cs typeface="Calibri"/>
                <a:sym typeface="Calibri"/>
              </a:defRPr>
            </a:lvl9pPr>
          </a:lstStyle>
          <a:p>
            <a:pPr marL="0" lvl="0" indent="0">
              <a:buClr>
                <a:srgbClr val="FFFFFF"/>
              </a:buClr>
              <a:buNone/>
            </a:pPr>
            <a:r>
              <a:rPr lang="en-US" sz="2000" dirty="0"/>
              <a:t>Validation results are for ABI observations performed mostly at large solar and satellite zenith angles, beyond the geometry exclusion boundaries  (</a:t>
            </a:r>
            <a:r>
              <a:rPr lang="en-US" sz="2000" dirty="0" err="1">
                <a:solidFill>
                  <a:srgbClr val="FFFFFF"/>
                </a:solidFill>
              </a:rPr>
              <a:t>Ɵ</a:t>
            </a:r>
            <a:r>
              <a:rPr lang="en-US" sz="2000" baseline="-25000" dirty="0" err="1">
                <a:solidFill>
                  <a:srgbClr val="FFFFFF"/>
                </a:solidFill>
              </a:rPr>
              <a:t>sat</a:t>
            </a:r>
            <a:r>
              <a:rPr lang="en-US" sz="2000" baseline="-25000" dirty="0">
                <a:solidFill>
                  <a:srgbClr val="FFFFFF"/>
                </a:solidFill>
              </a:rPr>
              <a:t> </a:t>
            </a:r>
            <a:r>
              <a:rPr lang="en-US" sz="2000" dirty="0">
                <a:solidFill>
                  <a:srgbClr val="FFFFFF"/>
                </a:solidFill>
              </a:rPr>
              <a:t> &lt; 55</a:t>
            </a:r>
            <a:r>
              <a:rPr lang="en-US" sz="2000" baseline="30000" dirty="0">
                <a:solidFill>
                  <a:srgbClr val="FFFFFF"/>
                </a:solidFill>
              </a:rPr>
              <a:t>0 </a:t>
            </a:r>
            <a:r>
              <a:rPr lang="en-US" sz="2000" dirty="0">
                <a:solidFill>
                  <a:srgbClr val="FFFFFF"/>
                </a:solidFill>
              </a:rPr>
              <a:t>, </a:t>
            </a:r>
            <a:r>
              <a:rPr lang="en-US" sz="2000" baseline="30000" dirty="0">
                <a:solidFill>
                  <a:srgbClr val="FFFFFF"/>
                </a:solidFill>
              </a:rPr>
              <a:t> </a:t>
            </a:r>
            <a:r>
              <a:rPr lang="en-US" sz="2000" dirty="0" err="1">
                <a:solidFill>
                  <a:srgbClr val="FFFFFF"/>
                </a:solidFill>
              </a:rPr>
              <a:t>Ɵ</a:t>
            </a:r>
            <a:r>
              <a:rPr lang="en-US" sz="2000" baseline="-25000" dirty="0" err="1">
                <a:solidFill>
                  <a:srgbClr val="FFFFFF"/>
                </a:solidFill>
              </a:rPr>
              <a:t>sol</a:t>
            </a:r>
            <a:r>
              <a:rPr lang="en-US" sz="2000" baseline="-25000" dirty="0">
                <a:solidFill>
                  <a:srgbClr val="FFFFFF"/>
                </a:solidFill>
              </a:rPr>
              <a:t> </a:t>
            </a:r>
            <a:r>
              <a:rPr lang="en-US" sz="2000" dirty="0">
                <a:solidFill>
                  <a:srgbClr val="FFFFFF"/>
                </a:solidFill>
              </a:rPr>
              <a:t> &lt; 67</a:t>
            </a:r>
            <a:r>
              <a:rPr lang="en-US" sz="2000" baseline="30000" dirty="0">
                <a:solidFill>
                  <a:srgbClr val="FFFFFF"/>
                </a:solidFill>
              </a:rPr>
              <a:t>0</a:t>
            </a:r>
            <a:r>
              <a:rPr lang="en-US" sz="2000" dirty="0">
                <a:solidFill>
                  <a:srgbClr val="FFFFFF"/>
                </a:solidFill>
              </a:rPr>
              <a:t>) set in the requirements.</a:t>
            </a:r>
          </a:p>
          <a:p>
            <a:pPr marL="114300" indent="0">
              <a:buFont typeface="Noto Sans Symbols"/>
              <a:buNone/>
            </a:pPr>
            <a:endParaRPr lang="en-US" sz="2000" dirty="0"/>
          </a:p>
        </p:txBody>
      </p:sp>
      <p:graphicFrame>
        <p:nvGraphicFramePr>
          <p:cNvPr id="9" name="Google Shape;574;p62">
            <a:extLst>
              <a:ext uri="{FF2B5EF4-FFF2-40B4-BE49-F238E27FC236}">
                <a16:creationId xmlns:a16="http://schemas.microsoft.com/office/drawing/2014/main" id="{715C5C93-3E3B-41DC-845A-B737E7ED9307}"/>
              </a:ext>
            </a:extLst>
          </p:cNvPr>
          <p:cNvGraphicFramePr/>
          <p:nvPr>
            <p:extLst>
              <p:ext uri="{D42A27DB-BD31-4B8C-83A1-F6EECF244321}">
                <p14:modId xmlns:p14="http://schemas.microsoft.com/office/powerpoint/2010/main" val="602949812"/>
              </p:ext>
            </p:extLst>
          </p:nvPr>
        </p:nvGraphicFramePr>
        <p:xfrm>
          <a:off x="1383213" y="2268716"/>
          <a:ext cx="9695413" cy="2320568"/>
        </p:xfrm>
        <a:graphic>
          <a:graphicData uri="http://schemas.openxmlformats.org/drawingml/2006/table">
            <a:tbl>
              <a:tblPr>
                <a:noFill/>
                <a:tableStyleId>{A6D7C3FB-8C7A-46C9-B01F-9652222AD3E6}</a:tableStyleId>
              </a:tblPr>
              <a:tblGrid>
                <a:gridCol w="2934269">
                  <a:extLst>
                    <a:ext uri="{9D8B030D-6E8A-4147-A177-3AD203B41FA5}">
                      <a16:colId xmlns:a16="http://schemas.microsoft.com/office/drawing/2014/main" val="20000"/>
                    </a:ext>
                  </a:extLst>
                </a:gridCol>
                <a:gridCol w="1351128">
                  <a:extLst>
                    <a:ext uri="{9D8B030D-6E8A-4147-A177-3AD203B41FA5}">
                      <a16:colId xmlns:a16="http://schemas.microsoft.com/office/drawing/2014/main" val="20001"/>
                    </a:ext>
                  </a:extLst>
                </a:gridCol>
                <a:gridCol w="1951630">
                  <a:extLst>
                    <a:ext uri="{9D8B030D-6E8A-4147-A177-3AD203B41FA5}">
                      <a16:colId xmlns:a16="http://schemas.microsoft.com/office/drawing/2014/main" val="20002"/>
                    </a:ext>
                  </a:extLst>
                </a:gridCol>
                <a:gridCol w="1815152">
                  <a:extLst>
                    <a:ext uri="{9D8B030D-6E8A-4147-A177-3AD203B41FA5}">
                      <a16:colId xmlns:a16="http://schemas.microsoft.com/office/drawing/2014/main" val="20003"/>
                    </a:ext>
                  </a:extLst>
                </a:gridCol>
                <a:gridCol w="1643234">
                  <a:extLst>
                    <a:ext uri="{9D8B030D-6E8A-4147-A177-3AD203B41FA5}">
                      <a16:colId xmlns:a16="http://schemas.microsoft.com/office/drawing/2014/main" val="20004"/>
                    </a:ext>
                  </a:extLst>
                </a:gridCol>
              </a:tblGrid>
              <a:tr h="549060">
                <a:tc>
                  <a:txBody>
                    <a:bodyPr/>
                    <a:lstStyle/>
                    <a:p>
                      <a:pPr marL="0" lvl="0" indent="0" algn="ctr" rtl="0">
                        <a:lnSpc>
                          <a:spcPct val="115000"/>
                        </a:lnSpc>
                        <a:spcBef>
                          <a:spcPts val="0"/>
                        </a:spcBef>
                        <a:spcAft>
                          <a:spcPts val="0"/>
                        </a:spcAft>
                        <a:buNone/>
                      </a:pPr>
                      <a:r>
                        <a:rPr lang="en-US" sz="2000" b="1">
                          <a:solidFill>
                            <a:srgbClr val="FFFFFF"/>
                          </a:solidFill>
                          <a:latin typeface="Calibri"/>
                          <a:ea typeface="Calibri"/>
                          <a:cs typeface="Calibri"/>
                          <a:sym typeface="Calibri"/>
                        </a:rPr>
                        <a:t>Product Requirement</a:t>
                      </a:r>
                      <a:endParaRPr sz="2000" b="1">
                        <a:solidFill>
                          <a:srgbClr val="FFFFFF"/>
                        </a:solidFill>
                        <a:latin typeface="Calibri"/>
                        <a:ea typeface="Calibri"/>
                        <a:cs typeface="Calibri"/>
                        <a:sym typeface="Calibri"/>
                      </a:endParaRPr>
                    </a:p>
                  </a:txBody>
                  <a:tcPr marL="91450" marR="91450" marT="45725" marB="45725" anchor="ctr">
                    <a:lnL w="12650" cap="flat" cmpd="sng">
                      <a:solidFill>
                        <a:srgbClr val="FFFFFF"/>
                      </a:solidFill>
                      <a:prstDash val="solid"/>
                      <a:round/>
                      <a:headEnd type="none" w="sm" len="sm"/>
                      <a:tailEnd type="none" w="sm" len="sm"/>
                    </a:lnL>
                    <a:lnR w="12650" cap="flat" cmpd="sng">
                      <a:solidFill>
                        <a:srgbClr val="FFFFFF"/>
                      </a:solidFill>
                      <a:prstDash val="solid"/>
                      <a:round/>
                      <a:headEnd type="none" w="sm" len="sm"/>
                      <a:tailEnd type="none" w="sm" len="sm"/>
                    </a:lnR>
                    <a:lnT w="12650" cap="flat" cmpd="sng">
                      <a:solidFill>
                        <a:srgbClr val="FFFFFF"/>
                      </a:solidFill>
                      <a:prstDash val="solid"/>
                      <a:round/>
                      <a:headEnd type="none" w="sm" len="sm"/>
                      <a:tailEnd type="none" w="sm" len="sm"/>
                    </a:lnT>
                    <a:lnB w="38100" cap="flat" cmpd="sng">
                      <a:solidFill>
                        <a:srgbClr val="FFFFFF"/>
                      </a:solidFill>
                      <a:prstDash val="solid"/>
                      <a:round/>
                      <a:headEnd type="none" w="sm" len="sm"/>
                      <a:tailEnd type="none" w="sm" len="sm"/>
                    </a:lnB>
                    <a:solidFill>
                      <a:srgbClr val="5B9BD5"/>
                    </a:solidFill>
                  </a:tcPr>
                </a:tc>
                <a:tc>
                  <a:txBody>
                    <a:bodyPr/>
                    <a:lstStyle/>
                    <a:p>
                      <a:pPr marL="0" lvl="0" indent="0" algn="ctr" rtl="0">
                        <a:lnSpc>
                          <a:spcPct val="115000"/>
                        </a:lnSpc>
                        <a:spcBef>
                          <a:spcPts val="0"/>
                        </a:spcBef>
                        <a:spcAft>
                          <a:spcPts val="0"/>
                        </a:spcAft>
                        <a:buNone/>
                      </a:pPr>
                      <a:r>
                        <a:rPr lang="en-US" sz="2000" b="1">
                          <a:solidFill>
                            <a:srgbClr val="FFFFFF"/>
                          </a:solidFill>
                          <a:latin typeface="Calibri"/>
                          <a:ea typeface="Calibri"/>
                          <a:cs typeface="Calibri"/>
                          <a:sym typeface="Calibri"/>
                        </a:rPr>
                        <a:t>Satellite</a:t>
                      </a:r>
                      <a:endParaRPr sz="2000" b="1">
                        <a:solidFill>
                          <a:srgbClr val="FFFFFF"/>
                        </a:solidFill>
                        <a:latin typeface="Calibri"/>
                        <a:ea typeface="Calibri"/>
                        <a:cs typeface="Calibri"/>
                        <a:sym typeface="Calibri"/>
                      </a:endParaRPr>
                    </a:p>
                  </a:txBody>
                  <a:tcPr marL="91450" marR="91450" marT="45725" marB="45725" anchor="ctr">
                    <a:lnL w="12650" cap="flat" cmpd="sng">
                      <a:solidFill>
                        <a:srgbClr val="FFFFFF"/>
                      </a:solidFill>
                      <a:prstDash val="solid"/>
                      <a:round/>
                      <a:headEnd type="none" w="sm" len="sm"/>
                      <a:tailEnd type="none" w="sm" len="sm"/>
                    </a:lnL>
                    <a:lnR w="12650" cap="flat" cmpd="sng">
                      <a:solidFill>
                        <a:srgbClr val="FFFFFF"/>
                      </a:solidFill>
                      <a:prstDash val="solid"/>
                      <a:round/>
                      <a:headEnd type="none" w="sm" len="sm"/>
                      <a:tailEnd type="none" w="sm" len="sm"/>
                    </a:lnR>
                    <a:lnT w="12650" cap="flat" cmpd="sng">
                      <a:solidFill>
                        <a:srgbClr val="FFFFFF"/>
                      </a:solidFill>
                      <a:prstDash val="solid"/>
                      <a:round/>
                      <a:headEnd type="none" w="sm" len="sm"/>
                      <a:tailEnd type="none" w="sm" len="sm"/>
                    </a:lnT>
                    <a:lnB w="38100" cap="flat" cmpd="sng">
                      <a:solidFill>
                        <a:srgbClr val="FFFFFF"/>
                      </a:solidFill>
                      <a:prstDash val="solid"/>
                      <a:round/>
                      <a:headEnd type="none" w="sm" len="sm"/>
                      <a:tailEnd type="none" w="sm" len="sm"/>
                    </a:lnB>
                    <a:solidFill>
                      <a:srgbClr val="5B9BD5"/>
                    </a:solidFill>
                  </a:tcPr>
                </a:tc>
                <a:tc>
                  <a:txBody>
                    <a:bodyPr/>
                    <a:lstStyle/>
                    <a:p>
                      <a:pPr marL="0" lvl="0" indent="0" algn="ctr" rtl="0">
                        <a:lnSpc>
                          <a:spcPct val="115000"/>
                        </a:lnSpc>
                        <a:spcBef>
                          <a:spcPts val="0"/>
                        </a:spcBef>
                        <a:spcAft>
                          <a:spcPts val="0"/>
                        </a:spcAft>
                        <a:buNone/>
                      </a:pPr>
                      <a:r>
                        <a:rPr lang="en-US" sz="2000" b="1" dirty="0">
                          <a:solidFill>
                            <a:srgbClr val="FFFFFF"/>
                          </a:solidFill>
                          <a:latin typeface="Calibri"/>
                          <a:ea typeface="Calibri"/>
                          <a:cs typeface="Calibri"/>
                          <a:sym typeface="Calibri"/>
                        </a:rPr>
                        <a:t>Requirement</a:t>
                      </a:r>
                      <a:endParaRPr sz="2000" b="1" dirty="0">
                        <a:solidFill>
                          <a:srgbClr val="FFFFFF"/>
                        </a:solidFill>
                        <a:latin typeface="Calibri"/>
                        <a:ea typeface="Calibri"/>
                        <a:cs typeface="Calibri"/>
                        <a:sym typeface="Calibri"/>
                      </a:endParaRPr>
                    </a:p>
                  </a:txBody>
                  <a:tcPr marL="91450" marR="91450" marT="45725" marB="45725" anchor="ctr">
                    <a:lnL w="12650" cap="flat" cmpd="sng">
                      <a:solidFill>
                        <a:srgbClr val="FFFFFF"/>
                      </a:solidFill>
                      <a:prstDash val="solid"/>
                      <a:round/>
                      <a:headEnd type="none" w="sm" len="sm"/>
                      <a:tailEnd type="none" w="sm" len="sm"/>
                    </a:lnL>
                    <a:lnR w="12650" cap="flat" cmpd="sng">
                      <a:solidFill>
                        <a:srgbClr val="FFFFFF"/>
                      </a:solidFill>
                      <a:prstDash val="solid"/>
                      <a:round/>
                      <a:headEnd type="none" w="sm" len="sm"/>
                      <a:tailEnd type="none" w="sm" len="sm"/>
                    </a:lnR>
                    <a:lnT w="12650" cap="flat" cmpd="sng">
                      <a:solidFill>
                        <a:srgbClr val="FFFFFF"/>
                      </a:solidFill>
                      <a:prstDash val="solid"/>
                      <a:round/>
                      <a:headEnd type="none" w="sm" len="sm"/>
                      <a:tailEnd type="none" w="sm" len="sm"/>
                    </a:lnT>
                    <a:lnB w="38100" cap="flat" cmpd="sng">
                      <a:solidFill>
                        <a:srgbClr val="FFFFFF"/>
                      </a:solidFill>
                      <a:prstDash val="solid"/>
                      <a:round/>
                      <a:headEnd type="none" w="sm" len="sm"/>
                      <a:tailEnd type="none" w="sm" len="sm"/>
                    </a:lnB>
                    <a:solidFill>
                      <a:srgbClr val="5B9BD5"/>
                    </a:solidFill>
                  </a:tcPr>
                </a:tc>
                <a:tc>
                  <a:txBody>
                    <a:bodyPr/>
                    <a:lstStyle/>
                    <a:p>
                      <a:pPr marL="0" lvl="0" indent="0" algn="ctr" rtl="0">
                        <a:lnSpc>
                          <a:spcPct val="115000"/>
                        </a:lnSpc>
                        <a:spcBef>
                          <a:spcPts val="0"/>
                        </a:spcBef>
                        <a:spcAft>
                          <a:spcPts val="0"/>
                        </a:spcAft>
                        <a:buNone/>
                      </a:pPr>
                      <a:r>
                        <a:rPr lang="en-US" sz="2000" b="1" dirty="0">
                          <a:solidFill>
                            <a:srgbClr val="FFFFFF"/>
                          </a:solidFill>
                          <a:latin typeface="Calibri"/>
                          <a:ea typeface="Calibri"/>
                          <a:cs typeface="Calibri"/>
                          <a:sym typeface="Calibri"/>
                        </a:rPr>
                        <a:t>Test Value</a:t>
                      </a:r>
                      <a:endParaRPr sz="2000" b="1" dirty="0">
                        <a:solidFill>
                          <a:srgbClr val="FFFFFF"/>
                        </a:solidFill>
                        <a:latin typeface="Calibri"/>
                        <a:ea typeface="Calibri"/>
                        <a:cs typeface="Calibri"/>
                        <a:sym typeface="Calibri"/>
                      </a:endParaRPr>
                    </a:p>
                  </a:txBody>
                  <a:tcPr marL="91450" marR="91450" marT="45725" marB="45725" anchor="ctr">
                    <a:lnL w="12650" cap="flat" cmpd="sng">
                      <a:solidFill>
                        <a:srgbClr val="FFFFFF"/>
                      </a:solidFill>
                      <a:prstDash val="solid"/>
                      <a:round/>
                      <a:headEnd type="none" w="sm" len="sm"/>
                      <a:tailEnd type="none" w="sm" len="sm"/>
                    </a:lnL>
                    <a:lnR w="12650" cap="flat" cmpd="sng">
                      <a:solidFill>
                        <a:srgbClr val="FFFFFF"/>
                      </a:solidFill>
                      <a:prstDash val="solid"/>
                      <a:round/>
                      <a:headEnd type="none" w="sm" len="sm"/>
                      <a:tailEnd type="none" w="sm" len="sm"/>
                    </a:lnR>
                    <a:lnT w="12650" cap="flat" cmpd="sng">
                      <a:solidFill>
                        <a:srgbClr val="FFFFFF"/>
                      </a:solidFill>
                      <a:prstDash val="solid"/>
                      <a:round/>
                      <a:headEnd type="none" w="sm" len="sm"/>
                      <a:tailEnd type="none" w="sm" len="sm"/>
                    </a:lnT>
                    <a:lnB w="38100" cap="flat" cmpd="sng">
                      <a:solidFill>
                        <a:srgbClr val="FFFFFF"/>
                      </a:solidFill>
                      <a:prstDash val="solid"/>
                      <a:round/>
                      <a:headEnd type="none" w="sm" len="sm"/>
                      <a:tailEnd type="none" w="sm" len="sm"/>
                    </a:lnB>
                    <a:solidFill>
                      <a:srgbClr val="5B9BD5"/>
                    </a:solidFill>
                  </a:tcPr>
                </a:tc>
                <a:tc>
                  <a:txBody>
                    <a:bodyPr/>
                    <a:lstStyle/>
                    <a:p>
                      <a:pPr marL="0" lvl="0" indent="0" algn="ctr" rtl="0">
                        <a:lnSpc>
                          <a:spcPct val="115000"/>
                        </a:lnSpc>
                        <a:spcBef>
                          <a:spcPts val="0"/>
                        </a:spcBef>
                        <a:spcAft>
                          <a:spcPts val="0"/>
                        </a:spcAft>
                        <a:buNone/>
                      </a:pPr>
                      <a:r>
                        <a:rPr lang="en-US" sz="2000" b="1">
                          <a:solidFill>
                            <a:srgbClr val="FFFFFF"/>
                          </a:solidFill>
                          <a:latin typeface="Calibri"/>
                          <a:ea typeface="Calibri"/>
                          <a:cs typeface="Calibri"/>
                          <a:sym typeface="Calibri"/>
                        </a:rPr>
                        <a:t>Pass/Fail</a:t>
                      </a:r>
                      <a:endParaRPr sz="2000" b="1">
                        <a:solidFill>
                          <a:srgbClr val="FFFFFF"/>
                        </a:solidFill>
                        <a:latin typeface="Calibri"/>
                        <a:ea typeface="Calibri"/>
                        <a:cs typeface="Calibri"/>
                        <a:sym typeface="Calibri"/>
                      </a:endParaRPr>
                    </a:p>
                  </a:txBody>
                  <a:tcPr marL="91450" marR="91450" marT="45725" marB="45725" anchor="ctr">
                    <a:lnL w="12650" cap="flat" cmpd="sng">
                      <a:solidFill>
                        <a:srgbClr val="FFFFFF"/>
                      </a:solidFill>
                      <a:prstDash val="solid"/>
                      <a:round/>
                      <a:headEnd type="none" w="sm" len="sm"/>
                      <a:tailEnd type="none" w="sm" len="sm"/>
                    </a:lnL>
                    <a:lnR w="12650" cap="flat" cmpd="sng">
                      <a:solidFill>
                        <a:srgbClr val="FFFFFF"/>
                      </a:solidFill>
                      <a:prstDash val="solid"/>
                      <a:round/>
                      <a:headEnd type="none" w="sm" len="sm"/>
                      <a:tailEnd type="none" w="sm" len="sm"/>
                    </a:lnR>
                    <a:lnT w="12650" cap="flat" cmpd="sng">
                      <a:solidFill>
                        <a:srgbClr val="FFFFFF"/>
                      </a:solidFill>
                      <a:prstDash val="solid"/>
                      <a:round/>
                      <a:headEnd type="none" w="sm" len="sm"/>
                      <a:tailEnd type="none" w="sm" len="sm"/>
                    </a:lnT>
                    <a:lnB w="38100" cap="flat" cmpd="sng">
                      <a:solidFill>
                        <a:srgbClr val="FFFFFF"/>
                      </a:solidFill>
                      <a:prstDash val="solid"/>
                      <a:round/>
                      <a:headEnd type="none" w="sm" len="sm"/>
                      <a:tailEnd type="none" w="sm" len="sm"/>
                    </a:lnB>
                    <a:solidFill>
                      <a:srgbClr val="5B9BD5"/>
                    </a:solidFill>
                  </a:tcPr>
                </a:tc>
                <a:extLst>
                  <a:ext uri="{0D108BD9-81ED-4DB2-BD59-A6C34878D82A}">
                    <a16:rowId xmlns:a16="http://schemas.microsoft.com/office/drawing/2014/main" val="10000"/>
                  </a:ext>
                </a:extLst>
              </a:tr>
              <a:tr h="404095">
                <a:tc rowSpan="2">
                  <a:txBody>
                    <a:bodyPr/>
                    <a:lstStyle/>
                    <a:p>
                      <a:pPr marL="0" lvl="0" indent="0" algn="ctr" rtl="0">
                        <a:lnSpc>
                          <a:spcPct val="115000"/>
                        </a:lnSpc>
                        <a:spcBef>
                          <a:spcPts val="0"/>
                        </a:spcBef>
                        <a:spcAft>
                          <a:spcPts val="0"/>
                        </a:spcAft>
                        <a:buNone/>
                      </a:pPr>
                      <a:r>
                        <a:rPr lang="en-US" sz="2000" dirty="0">
                          <a:latin typeface="Calibri"/>
                          <a:ea typeface="Calibri"/>
                          <a:cs typeface="Calibri"/>
                          <a:sym typeface="Calibri"/>
                        </a:rPr>
                        <a:t>Measurement Accuracy</a:t>
                      </a:r>
                      <a:endParaRPr sz="2000" dirty="0">
                        <a:latin typeface="Calibri"/>
                        <a:ea typeface="Calibri"/>
                        <a:cs typeface="Calibri"/>
                        <a:sym typeface="Calibri"/>
                      </a:endParaRPr>
                    </a:p>
                  </a:txBody>
                  <a:tcPr marL="91450" marR="91450" marT="45725" marB="45725" anchor="ctr">
                    <a:lnL w="12650" cap="flat" cmpd="sng">
                      <a:solidFill>
                        <a:srgbClr val="FFFFFF"/>
                      </a:solidFill>
                      <a:prstDash val="solid"/>
                      <a:round/>
                      <a:headEnd type="none" w="sm" len="sm"/>
                      <a:tailEnd type="none" w="sm" len="sm"/>
                    </a:lnL>
                    <a:lnR w="12650" cap="flat" cmpd="sng" algn="ctr">
                      <a:solidFill>
                        <a:srgbClr val="FFFFFF"/>
                      </a:solidFill>
                      <a:prstDash val="solid"/>
                      <a:round/>
                      <a:headEnd type="none" w="sm" len="sm"/>
                      <a:tailEnd type="none" w="sm" len="sm"/>
                    </a:lnR>
                    <a:lnT w="38100" cap="flat" cmpd="sng">
                      <a:solidFill>
                        <a:srgbClr val="FFFFFF"/>
                      </a:solidFill>
                      <a:prstDash val="solid"/>
                      <a:round/>
                      <a:headEnd type="none" w="sm" len="sm"/>
                      <a:tailEnd type="none" w="sm" len="sm"/>
                    </a:lnT>
                    <a:lnB w="12650" cap="flat" cmpd="sng" algn="ctr">
                      <a:solidFill>
                        <a:srgbClr val="FFFFFF"/>
                      </a:solidFill>
                      <a:prstDash val="solid"/>
                      <a:round/>
                      <a:headEnd type="none" w="sm" len="sm"/>
                      <a:tailEnd type="none" w="sm" len="sm"/>
                    </a:lnB>
                    <a:solidFill>
                      <a:srgbClr val="D0DEEF"/>
                    </a:solidFill>
                  </a:tcPr>
                </a:tc>
                <a:tc>
                  <a:txBody>
                    <a:bodyPr/>
                    <a:lstStyle/>
                    <a:p>
                      <a:pPr marL="0" lvl="0" indent="0" algn="ctr" rtl="0">
                        <a:lnSpc>
                          <a:spcPct val="115000"/>
                        </a:lnSpc>
                        <a:spcBef>
                          <a:spcPts val="0"/>
                        </a:spcBef>
                        <a:spcAft>
                          <a:spcPts val="0"/>
                        </a:spcAft>
                        <a:buNone/>
                      </a:pPr>
                      <a:r>
                        <a:rPr lang="en-US" sz="2000" dirty="0">
                          <a:latin typeface="Calibri"/>
                          <a:ea typeface="Calibri"/>
                          <a:cs typeface="Calibri"/>
                          <a:sym typeface="Calibri"/>
                        </a:rPr>
                        <a:t>G16</a:t>
                      </a:r>
                      <a:endParaRPr sz="2000" dirty="0">
                        <a:latin typeface="Calibri"/>
                        <a:ea typeface="Calibri"/>
                        <a:cs typeface="Calibri"/>
                        <a:sym typeface="Calibri"/>
                      </a:endParaRPr>
                    </a:p>
                  </a:txBody>
                  <a:tcPr marL="91450" marR="91450" marT="45725" marB="45725" anchor="ctr">
                    <a:lnL w="12650" cap="flat" cmpd="sng">
                      <a:solidFill>
                        <a:srgbClr val="FFFFFF"/>
                      </a:solidFill>
                      <a:prstDash val="solid"/>
                      <a:round/>
                      <a:headEnd type="none" w="sm" len="sm"/>
                      <a:tailEnd type="none" w="sm" len="sm"/>
                    </a:lnL>
                    <a:lnR w="12650" cap="flat" cmpd="sng">
                      <a:solidFill>
                        <a:srgbClr val="FFFFFF"/>
                      </a:solidFill>
                      <a:prstDash val="solid"/>
                      <a:round/>
                      <a:headEnd type="none" w="sm" len="sm"/>
                      <a:tailEnd type="none" w="sm" len="sm"/>
                    </a:lnR>
                    <a:lnT w="38100" cap="flat" cmpd="sng">
                      <a:solidFill>
                        <a:srgbClr val="FFFFFF"/>
                      </a:solidFill>
                      <a:prstDash val="solid"/>
                      <a:round/>
                      <a:headEnd type="none" w="sm" len="sm"/>
                      <a:tailEnd type="none" w="sm" len="sm"/>
                    </a:lnT>
                    <a:lnB w="12650" cap="flat" cmpd="sng">
                      <a:solidFill>
                        <a:srgbClr val="FFFFFF"/>
                      </a:solidFill>
                      <a:prstDash val="solid"/>
                      <a:round/>
                      <a:headEnd type="none" w="sm" len="sm"/>
                      <a:tailEnd type="none" w="sm" len="sm"/>
                    </a:lnB>
                    <a:solidFill>
                      <a:srgbClr val="D0DEEF"/>
                    </a:solidFill>
                  </a:tcPr>
                </a:tc>
                <a:tc>
                  <a:txBody>
                    <a:bodyPr/>
                    <a:lstStyle/>
                    <a:p>
                      <a:pPr marL="0" lvl="0" indent="0" algn="ctr" rtl="0">
                        <a:lnSpc>
                          <a:spcPct val="115000"/>
                        </a:lnSpc>
                        <a:spcBef>
                          <a:spcPts val="0"/>
                        </a:spcBef>
                        <a:spcAft>
                          <a:spcPts val="0"/>
                        </a:spcAft>
                        <a:buNone/>
                      </a:pPr>
                      <a:r>
                        <a:rPr lang="en-US" sz="2000" dirty="0">
                          <a:latin typeface="Calibri"/>
                          <a:ea typeface="Calibri"/>
                          <a:cs typeface="Calibri"/>
                          <a:sym typeface="Calibri"/>
                        </a:rPr>
                        <a:t>0.30</a:t>
                      </a:r>
                      <a:endParaRPr sz="2000" dirty="0">
                        <a:latin typeface="Calibri"/>
                        <a:ea typeface="Calibri"/>
                        <a:cs typeface="Calibri"/>
                        <a:sym typeface="Calibri"/>
                      </a:endParaRPr>
                    </a:p>
                  </a:txBody>
                  <a:tcPr marL="91450" marR="91450" marT="45725" marB="45725" anchor="ctr">
                    <a:lnL w="12650" cap="flat" cmpd="sng">
                      <a:solidFill>
                        <a:srgbClr val="FFFFFF"/>
                      </a:solidFill>
                      <a:prstDash val="solid"/>
                      <a:round/>
                      <a:headEnd type="none" w="sm" len="sm"/>
                      <a:tailEnd type="none" w="sm" len="sm"/>
                    </a:lnL>
                    <a:lnR w="12650" cap="flat" cmpd="sng">
                      <a:solidFill>
                        <a:srgbClr val="FFFFFF"/>
                      </a:solidFill>
                      <a:prstDash val="solid"/>
                      <a:round/>
                      <a:headEnd type="none" w="sm" len="sm"/>
                      <a:tailEnd type="none" w="sm" len="sm"/>
                    </a:lnR>
                    <a:lnT w="38100" cap="flat" cmpd="sng">
                      <a:solidFill>
                        <a:srgbClr val="FFFFFF"/>
                      </a:solidFill>
                      <a:prstDash val="solid"/>
                      <a:round/>
                      <a:headEnd type="none" w="sm" len="sm"/>
                      <a:tailEnd type="none" w="sm" len="sm"/>
                    </a:lnT>
                    <a:lnB w="12650" cap="flat" cmpd="sng">
                      <a:solidFill>
                        <a:srgbClr val="FFFFFF"/>
                      </a:solidFill>
                      <a:prstDash val="solid"/>
                      <a:round/>
                      <a:headEnd type="none" w="sm" len="sm"/>
                      <a:tailEnd type="none" w="sm" len="sm"/>
                    </a:lnB>
                    <a:solidFill>
                      <a:srgbClr val="D0DEEF"/>
                    </a:solidFill>
                  </a:tcPr>
                </a:tc>
                <a:tc>
                  <a:txBody>
                    <a:bodyPr/>
                    <a:lstStyle/>
                    <a:p>
                      <a:pPr marL="0" marR="0" lvl="0" indent="0" algn="ctr" defTabSz="914400" rtl="0" eaLnBrk="1" fontAlgn="auto" latinLnBrk="0" hangingPunct="1">
                        <a:lnSpc>
                          <a:spcPct val="115000"/>
                        </a:lnSpc>
                        <a:spcBef>
                          <a:spcPts val="0"/>
                        </a:spcBef>
                        <a:spcAft>
                          <a:spcPts val="0"/>
                        </a:spcAft>
                        <a:buClr>
                          <a:srgbClr val="000000"/>
                        </a:buClr>
                        <a:buSzTx/>
                        <a:buFont typeface="Arial"/>
                        <a:buNone/>
                        <a:tabLst/>
                        <a:defRPr/>
                      </a:pPr>
                      <a:r>
                        <a:rPr lang="en-US" sz="2000" dirty="0">
                          <a:latin typeface="Calibri" panose="020F0502020204030204" pitchFamily="34" charset="0"/>
                          <a:cs typeface="Calibri" panose="020F0502020204030204" pitchFamily="34" charset="0"/>
                        </a:rPr>
                        <a:t>     &lt; 0.21</a:t>
                      </a:r>
                      <a:endParaRPr sz="2000" dirty="0">
                        <a:latin typeface="Calibri"/>
                        <a:ea typeface="Calibri"/>
                        <a:cs typeface="Calibri"/>
                        <a:sym typeface="Calibri"/>
                      </a:endParaRPr>
                    </a:p>
                  </a:txBody>
                  <a:tcPr marL="91450" marR="91450" marT="45725" marB="45725" anchor="ctr">
                    <a:lnL w="12650" cap="flat" cmpd="sng">
                      <a:solidFill>
                        <a:srgbClr val="FFFFFF"/>
                      </a:solidFill>
                      <a:prstDash val="solid"/>
                      <a:round/>
                      <a:headEnd type="none" w="sm" len="sm"/>
                      <a:tailEnd type="none" w="sm" len="sm"/>
                    </a:lnL>
                    <a:lnR w="12650" cap="flat" cmpd="sng">
                      <a:solidFill>
                        <a:srgbClr val="FFFFFF"/>
                      </a:solidFill>
                      <a:prstDash val="solid"/>
                      <a:round/>
                      <a:headEnd type="none" w="sm" len="sm"/>
                      <a:tailEnd type="none" w="sm" len="sm"/>
                    </a:lnR>
                    <a:lnT w="38100" cap="flat" cmpd="sng">
                      <a:solidFill>
                        <a:srgbClr val="FFFFFF"/>
                      </a:solidFill>
                      <a:prstDash val="solid"/>
                      <a:round/>
                      <a:headEnd type="none" w="sm" len="sm"/>
                      <a:tailEnd type="none" w="sm" len="sm"/>
                    </a:lnT>
                    <a:lnB w="12650" cap="flat" cmpd="sng">
                      <a:solidFill>
                        <a:srgbClr val="FFFFFF"/>
                      </a:solidFill>
                      <a:prstDash val="solid"/>
                      <a:round/>
                      <a:headEnd type="none" w="sm" len="sm"/>
                      <a:tailEnd type="none" w="sm" len="sm"/>
                    </a:lnB>
                    <a:solidFill>
                      <a:srgbClr val="D0DEEF"/>
                    </a:solidFill>
                  </a:tcPr>
                </a:tc>
                <a:tc>
                  <a:txBody>
                    <a:bodyPr/>
                    <a:lstStyle/>
                    <a:p>
                      <a:pPr marL="0" lvl="0" indent="0" algn="ctr" rtl="0">
                        <a:lnSpc>
                          <a:spcPct val="115000"/>
                        </a:lnSpc>
                        <a:spcBef>
                          <a:spcPts val="0"/>
                        </a:spcBef>
                        <a:spcAft>
                          <a:spcPts val="0"/>
                        </a:spcAft>
                        <a:buNone/>
                      </a:pPr>
                      <a:r>
                        <a:rPr lang="en-US" sz="2000" dirty="0">
                          <a:latin typeface="Calibri"/>
                          <a:ea typeface="Calibri"/>
                          <a:cs typeface="Calibri"/>
                          <a:sym typeface="Calibri"/>
                        </a:rPr>
                        <a:t>Pass</a:t>
                      </a:r>
                      <a:endParaRPr sz="2000" dirty="0">
                        <a:latin typeface="Calibri"/>
                        <a:ea typeface="Calibri"/>
                        <a:cs typeface="Calibri"/>
                        <a:sym typeface="Calibri"/>
                      </a:endParaRPr>
                    </a:p>
                  </a:txBody>
                  <a:tcPr marL="91450" marR="91450" marT="45725" marB="45725" anchor="ctr">
                    <a:lnL w="12650" cap="flat" cmpd="sng">
                      <a:solidFill>
                        <a:srgbClr val="FFFFFF"/>
                      </a:solidFill>
                      <a:prstDash val="solid"/>
                      <a:round/>
                      <a:headEnd type="none" w="sm" len="sm"/>
                      <a:tailEnd type="none" w="sm" len="sm"/>
                    </a:lnL>
                    <a:lnR w="12650" cap="flat" cmpd="sng">
                      <a:solidFill>
                        <a:srgbClr val="FFFFFF"/>
                      </a:solidFill>
                      <a:prstDash val="solid"/>
                      <a:round/>
                      <a:headEnd type="none" w="sm" len="sm"/>
                      <a:tailEnd type="none" w="sm" len="sm"/>
                    </a:lnR>
                    <a:lnT w="38100" cap="flat" cmpd="sng">
                      <a:solidFill>
                        <a:srgbClr val="FFFFFF"/>
                      </a:solidFill>
                      <a:prstDash val="solid"/>
                      <a:round/>
                      <a:headEnd type="none" w="sm" len="sm"/>
                      <a:tailEnd type="none" w="sm" len="sm"/>
                    </a:lnT>
                    <a:lnB w="12650" cap="flat" cmpd="sng">
                      <a:solidFill>
                        <a:srgbClr val="FFFFFF"/>
                      </a:solidFill>
                      <a:prstDash val="solid"/>
                      <a:round/>
                      <a:headEnd type="none" w="sm" len="sm"/>
                      <a:tailEnd type="none" w="sm" len="sm"/>
                    </a:lnB>
                    <a:solidFill>
                      <a:srgbClr val="D0DEEF"/>
                    </a:solidFill>
                  </a:tcPr>
                </a:tc>
                <a:extLst>
                  <a:ext uri="{0D108BD9-81ED-4DB2-BD59-A6C34878D82A}">
                    <a16:rowId xmlns:a16="http://schemas.microsoft.com/office/drawing/2014/main" val="10001"/>
                  </a:ext>
                </a:extLst>
              </a:tr>
              <a:tr h="446607">
                <a:tc vMerge="1">
                  <a:txBody>
                    <a:bodyPr/>
                    <a:lstStyle/>
                    <a:p>
                      <a:pPr marL="0" lvl="0" indent="0" algn="ctr" rtl="0">
                        <a:spcBef>
                          <a:spcPts val="0"/>
                        </a:spcBef>
                        <a:spcAft>
                          <a:spcPts val="0"/>
                        </a:spcAft>
                        <a:buNone/>
                      </a:pPr>
                      <a:endParaRPr sz="900" dirty="0"/>
                    </a:p>
                  </a:txBody>
                  <a:tcPr marL="91450" marR="91450" marT="45725" marB="45725" anchor="ctr">
                    <a:lnL w="12650" cap="flat" cmpd="sng">
                      <a:solidFill>
                        <a:srgbClr val="FFFFFF"/>
                      </a:solidFill>
                      <a:prstDash val="solid"/>
                      <a:round/>
                      <a:headEnd type="none" w="sm" len="sm"/>
                      <a:tailEnd type="none" w="sm" len="sm"/>
                    </a:lnL>
                    <a:lnR w="12650" cap="flat" cmpd="sng">
                      <a:solidFill>
                        <a:srgbClr val="FFFFFF"/>
                      </a:solidFill>
                      <a:prstDash val="solid"/>
                      <a:round/>
                      <a:headEnd type="none" w="sm" len="sm"/>
                      <a:tailEnd type="none" w="sm" len="sm"/>
                    </a:lnR>
                    <a:lnT w="12650" cap="flat" cmpd="sng">
                      <a:solidFill>
                        <a:srgbClr val="FFFFFF"/>
                      </a:solidFill>
                      <a:prstDash val="solid"/>
                      <a:round/>
                      <a:headEnd type="none" w="sm" len="sm"/>
                      <a:tailEnd type="none" w="sm" len="sm"/>
                    </a:lnT>
                    <a:lnB w="12650" cap="flat" cmpd="sng">
                      <a:solidFill>
                        <a:srgbClr val="FFFFFF"/>
                      </a:solidFill>
                      <a:prstDash val="solid"/>
                      <a:round/>
                      <a:headEnd type="none" w="sm" len="sm"/>
                      <a:tailEnd type="none" w="sm" len="sm"/>
                    </a:lnB>
                    <a:solidFill>
                      <a:srgbClr val="E9EFF7"/>
                    </a:solidFill>
                  </a:tcPr>
                </a:tc>
                <a:tc>
                  <a:txBody>
                    <a:bodyPr/>
                    <a:lstStyle/>
                    <a:p>
                      <a:pPr marL="0" lvl="0" indent="0" algn="ctr" rtl="0">
                        <a:lnSpc>
                          <a:spcPct val="115000"/>
                        </a:lnSpc>
                        <a:spcBef>
                          <a:spcPts val="0"/>
                        </a:spcBef>
                        <a:spcAft>
                          <a:spcPts val="0"/>
                        </a:spcAft>
                        <a:buNone/>
                      </a:pPr>
                      <a:r>
                        <a:rPr lang="en-US" sz="2000" dirty="0">
                          <a:latin typeface="Calibri"/>
                          <a:ea typeface="Calibri"/>
                          <a:cs typeface="Calibri"/>
                          <a:sym typeface="Calibri"/>
                        </a:rPr>
                        <a:t>G18</a:t>
                      </a:r>
                      <a:endParaRPr sz="2000" dirty="0">
                        <a:latin typeface="Calibri"/>
                        <a:ea typeface="Calibri"/>
                        <a:cs typeface="Calibri"/>
                        <a:sym typeface="Calibri"/>
                      </a:endParaRPr>
                    </a:p>
                  </a:txBody>
                  <a:tcPr marL="91450" marR="91450" marT="45725" marB="45725" anchor="ctr">
                    <a:lnL w="12650" cap="flat" cmpd="sng">
                      <a:solidFill>
                        <a:srgbClr val="FFFFFF"/>
                      </a:solidFill>
                      <a:prstDash val="solid"/>
                      <a:round/>
                      <a:headEnd type="none" w="sm" len="sm"/>
                      <a:tailEnd type="none" w="sm" len="sm"/>
                    </a:lnL>
                    <a:lnR w="12650" cap="flat" cmpd="sng">
                      <a:solidFill>
                        <a:srgbClr val="FFFFFF"/>
                      </a:solidFill>
                      <a:prstDash val="solid"/>
                      <a:round/>
                      <a:headEnd type="none" w="sm" len="sm"/>
                      <a:tailEnd type="none" w="sm" len="sm"/>
                    </a:lnR>
                    <a:lnT w="12650" cap="flat" cmpd="sng">
                      <a:solidFill>
                        <a:srgbClr val="FFFFFF"/>
                      </a:solidFill>
                      <a:prstDash val="solid"/>
                      <a:round/>
                      <a:headEnd type="none" w="sm" len="sm"/>
                      <a:tailEnd type="none" w="sm" len="sm"/>
                    </a:lnT>
                    <a:lnB w="12650" cap="flat" cmpd="sng">
                      <a:solidFill>
                        <a:srgbClr val="FFFFFF"/>
                      </a:solidFill>
                      <a:prstDash val="solid"/>
                      <a:round/>
                      <a:headEnd type="none" w="sm" len="sm"/>
                      <a:tailEnd type="none" w="sm" len="sm"/>
                    </a:lnB>
                    <a:solidFill>
                      <a:srgbClr val="E9EFF7"/>
                    </a:solidFill>
                  </a:tcPr>
                </a:tc>
                <a:tc>
                  <a:txBody>
                    <a:bodyPr/>
                    <a:lstStyle/>
                    <a:p>
                      <a:pPr marL="0" lvl="0" indent="0" algn="ctr" rtl="0">
                        <a:lnSpc>
                          <a:spcPct val="115000"/>
                        </a:lnSpc>
                        <a:spcBef>
                          <a:spcPts val="0"/>
                        </a:spcBef>
                        <a:spcAft>
                          <a:spcPts val="0"/>
                        </a:spcAft>
                        <a:buNone/>
                      </a:pPr>
                      <a:r>
                        <a:rPr lang="en-US" sz="2000" dirty="0">
                          <a:latin typeface="Calibri"/>
                          <a:ea typeface="Calibri"/>
                          <a:cs typeface="Calibri"/>
                          <a:sym typeface="Calibri"/>
                        </a:rPr>
                        <a:t>0.30</a:t>
                      </a:r>
                      <a:endParaRPr sz="2000" dirty="0">
                        <a:latin typeface="Calibri"/>
                        <a:ea typeface="Calibri"/>
                        <a:cs typeface="Calibri"/>
                        <a:sym typeface="Calibri"/>
                      </a:endParaRPr>
                    </a:p>
                  </a:txBody>
                  <a:tcPr marL="91450" marR="91450" marT="45725" marB="45725" anchor="ctr">
                    <a:lnL w="12650" cap="flat" cmpd="sng">
                      <a:solidFill>
                        <a:srgbClr val="FFFFFF"/>
                      </a:solidFill>
                      <a:prstDash val="solid"/>
                      <a:round/>
                      <a:headEnd type="none" w="sm" len="sm"/>
                      <a:tailEnd type="none" w="sm" len="sm"/>
                    </a:lnL>
                    <a:lnR w="12650" cap="flat" cmpd="sng">
                      <a:solidFill>
                        <a:srgbClr val="FFFFFF"/>
                      </a:solidFill>
                      <a:prstDash val="solid"/>
                      <a:round/>
                      <a:headEnd type="none" w="sm" len="sm"/>
                      <a:tailEnd type="none" w="sm" len="sm"/>
                    </a:lnR>
                    <a:lnT w="12650" cap="flat" cmpd="sng">
                      <a:solidFill>
                        <a:srgbClr val="FFFFFF"/>
                      </a:solidFill>
                      <a:prstDash val="solid"/>
                      <a:round/>
                      <a:headEnd type="none" w="sm" len="sm"/>
                      <a:tailEnd type="none" w="sm" len="sm"/>
                    </a:lnT>
                    <a:lnB w="12650" cap="flat" cmpd="sng">
                      <a:solidFill>
                        <a:srgbClr val="FFFFFF"/>
                      </a:solidFill>
                      <a:prstDash val="solid"/>
                      <a:round/>
                      <a:headEnd type="none" w="sm" len="sm"/>
                      <a:tailEnd type="none" w="sm" len="sm"/>
                    </a:lnB>
                    <a:solidFill>
                      <a:srgbClr val="E9EFF7"/>
                    </a:solidFill>
                  </a:tcPr>
                </a:tc>
                <a:tc>
                  <a:txBody>
                    <a:bodyPr/>
                    <a:lstStyle/>
                    <a:p>
                      <a:pPr marL="0" marR="0" lvl="0" indent="0" algn="ctr" defTabSz="914400" rtl="0" eaLnBrk="1" fontAlgn="auto" latinLnBrk="0" hangingPunct="1">
                        <a:lnSpc>
                          <a:spcPct val="100000"/>
                        </a:lnSpc>
                        <a:spcBef>
                          <a:spcPts val="360"/>
                        </a:spcBef>
                        <a:spcAft>
                          <a:spcPts val="0"/>
                        </a:spcAft>
                        <a:buClr>
                          <a:srgbClr val="000000"/>
                        </a:buClr>
                        <a:buSzTx/>
                        <a:buFont typeface="Arial"/>
                        <a:buNone/>
                        <a:tabLst/>
                        <a:defRPr/>
                      </a:pPr>
                      <a:r>
                        <a:rPr lang="en-US" sz="2000" dirty="0">
                          <a:latin typeface="Calibri" panose="020F0502020204030204" pitchFamily="34" charset="0"/>
                          <a:cs typeface="Calibri" panose="020F0502020204030204" pitchFamily="34" charset="0"/>
                        </a:rPr>
                        <a:t>     &lt; 0.22</a:t>
                      </a:r>
                      <a:endParaRPr lang="en-US" sz="2000" dirty="0">
                        <a:latin typeface="Calibri"/>
                        <a:ea typeface="Calibri"/>
                        <a:cs typeface="Calibri"/>
                        <a:sym typeface="Calibri"/>
                      </a:endParaRPr>
                    </a:p>
                  </a:txBody>
                  <a:tcPr marL="91450" marR="91450" marT="45725" marB="45725" anchor="ctr">
                    <a:lnL w="12650" cap="flat" cmpd="sng">
                      <a:solidFill>
                        <a:srgbClr val="FFFFFF"/>
                      </a:solidFill>
                      <a:prstDash val="solid"/>
                      <a:round/>
                      <a:headEnd type="none" w="sm" len="sm"/>
                      <a:tailEnd type="none" w="sm" len="sm"/>
                    </a:lnL>
                    <a:lnR w="12650" cap="flat" cmpd="sng">
                      <a:solidFill>
                        <a:srgbClr val="FFFFFF"/>
                      </a:solidFill>
                      <a:prstDash val="solid"/>
                      <a:round/>
                      <a:headEnd type="none" w="sm" len="sm"/>
                      <a:tailEnd type="none" w="sm" len="sm"/>
                    </a:lnR>
                    <a:lnT w="12650" cap="flat" cmpd="sng">
                      <a:solidFill>
                        <a:srgbClr val="FFFFFF"/>
                      </a:solidFill>
                      <a:prstDash val="solid"/>
                      <a:round/>
                      <a:headEnd type="none" w="sm" len="sm"/>
                      <a:tailEnd type="none" w="sm" len="sm"/>
                    </a:lnT>
                    <a:lnB w="12650" cap="flat" cmpd="sng">
                      <a:solidFill>
                        <a:srgbClr val="FFFFFF"/>
                      </a:solidFill>
                      <a:prstDash val="solid"/>
                      <a:round/>
                      <a:headEnd type="none" w="sm" len="sm"/>
                      <a:tailEnd type="none" w="sm" len="sm"/>
                    </a:lnB>
                    <a:solidFill>
                      <a:srgbClr val="E9EFF7"/>
                    </a:solidFill>
                  </a:tcPr>
                </a:tc>
                <a:tc>
                  <a:txBody>
                    <a:bodyPr/>
                    <a:lstStyle/>
                    <a:p>
                      <a:pPr marL="0" lvl="0" indent="0" algn="ctr" rtl="0">
                        <a:lnSpc>
                          <a:spcPct val="115000"/>
                        </a:lnSpc>
                        <a:spcBef>
                          <a:spcPts val="0"/>
                        </a:spcBef>
                        <a:spcAft>
                          <a:spcPts val="0"/>
                        </a:spcAft>
                        <a:buNone/>
                      </a:pPr>
                      <a:r>
                        <a:rPr lang="en-US" sz="2000">
                          <a:latin typeface="Calibri"/>
                          <a:ea typeface="Calibri"/>
                          <a:cs typeface="Calibri"/>
                          <a:sym typeface="Calibri"/>
                        </a:rPr>
                        <a:t>Pass</a:t>
                      </a:r>
                      <a:endParaRPr sz="2000">
                        <a:latin typeface="Calibri"/>
                        <a:ea typeface="Calibri"/>
                        <a:cs typeface="Calibri"/>
                        <a:sym typeface="Calibri"/>
                      </a:endParaRPr>
                    </a:p>
                  </a:txBody>
                  <a:tcPr marL="91450" marR="91450" marT="45725" marB="45725" anchor="ctr">
                    <a:lnL w="12650" cap="flat" cmpd="sng">
                      <a:solidFill>
                        <a:srgbClr val="FFFFFF"/>
                      </a:solidFill>
                      <a:prstDash val="solid"/>
                      <a:round/>
                      <a:headEnd type="none" w="sm" len="sm"/>
                      <a:tailEnd type="none" w="sm" len="sm"/>
                    </a:lnL>
                    <a:lnR w="12650" cap="flat" cmpd="sng">
                      <a:solidFill>
                        <a:srgbClr val="FFFFFF"/>
                      </a:solidFill>
                      <a:prstDash val="solid"/>
                      <a:round/>
                      <a:headEnd type="none" w="sm" len="sm"/>
                      <a:tailEnd type="none" w="sm" len="sm"/>
                    </a:lnR>
                    <a:lnT w="12650" cap="flat" cmpd="sng">
                      <a:solidFill>
                        <a:srgbClr val="FFFFFF"/>
                      </a:solidFill>
                      <a:prstDash val="solid"/>
                      <a:round/>
                      <a:headEnd type="none" w="sm" len="sm"/>
                      <a:tailEnd type="none" w="sm" len="sm"/>
                    </a:lnT>
                    <a:lnB w="12650" cap="flat" cmpd="sng">
                      <a:solidFill>
                        <a:srgbClr val="FFFFFF"/>
                      </a:solidFill>
                      <a:prstDash val="solid"/>
                      <a:round/>
                      <a:headEnd type="none" w="sm" len="sm"/>
                      <a:tailEnd type="none" w="sm" len="sm"/>
                    </a:lnB>
                    <a:solidFill>
                      <a:srgbClr val="E9EFF7"/>
                    </a:solidFill>
                  </a:tcPr>
                </a:tc>
                <a:extLst>
                  <a:ext uri="{0D108BD9-81ED-4DB2-BD59-A6C34878D82A}">
                    <a16:rowId xmlns:a16="http://schemas.microsoft.com/office/drawing/2014/main" val="10002"/>
                  </a:ext>
                </a:extLst>
              </a:tr>
              <a:tr h="456898">
                <a:tc rowSpan="2">
                  <a:txBody>
                    <a:bodyPr/>
                    <a:lstStyle/>
                    <a:p>
                      <a:pPr marL="0" lvl="0" indent="0" algn="ctr" rtl="0">
                        <a:lnSpc>
                          <a:spcPct val="115000"/>
                        </a:lnSpc>
                        <a:spcBef>
                          <a:spcPts val="0"/>
                        </a:spcBef>
                        <a:spcAft>
                          <a:spcPts val="0"/>
                        </a:spcAft>
                        <a:buNone/>
                      </a:pPr>
                      <a:r>
                        <a:rPr lang="en-US" sz="2000" dirty="0">
                          <a:latin typeface="Calibri"/>
                          <a:ea typeface="Calibri"/>
                          <a:cs typeface="Calibri"/>
                          <a:sym typeface="Calibri"/>
                        </a:rPr>
                        <a:t>Measurement Precision</a:t>
                      </a:r>
                      <a:endParaRPr sz="2000" dirty="0">
                        <a:latin typeface="Calibri"/>
                        <a:ea typeface="Calibri"/>
                        <a:cs typeface="Calibri"/>
                        <a:sym typeface="Calibri"/>
                      </a:endParaRPr>
                    </a:p>
                  </a:txBody>
                  <a:tcPr marL="91450" marR="91450" marT="45725" marB="45725" anchor="ctr">
                    <a:lnL w="12650" cap="flat" cmpd="sng">
                      <a:solidFill>
                        <a:srgbClr val="FFFFFF"/>
                      </a:solidFill>
                      <a:prstDash val="solid"/>
                      <a:round/>
                      <a:headEnd type="none" w="sm" len="sm"/>
                      <a:tailEnd type="none" w="sm" len="sm"/>
                    </a:lnL>
                    <a:lnR w="12650" cap="flat" cmpd="sng" algn="ctr">
                      <a:solidFill>
                        <a:srgbClr val="FFFFFF"/>
                      </a:solidFill>
                      <a:prstDash val="solid"/>
                      <a:round/>
                      <a:headEnd type="none" w="sm" len="sm"/>
                      <a:tailEnd type="none" w="sm" len="sm"/>
                    </a:lnR>
                    <a:lnT w="12650" cap="flat" cmpd="sng">
                      <a:solidFill>
                        <a:srgbClr val="FFFFFF"/>
                      </a:solidFill>
                      <a:prstDash val="solid"/>
                      <a:round/>
                      <a:headEnd type="none" w="sm" len="sm"/>
                      <a:tailEnd type="none" w="sm" len="sm"/>
                    </a:lnT>
                    <a:lnB w="12650" cap="flat" cmpd="sng" algn="ctr">
                      <a:solidFill>
                        <a:srgbClr val="FFFFFF"/>
                      </a:solidFill>
                      <a:prstDash val="solid"/>
                      <a:round/>
                      <a:headEnd type="none" w="sm" len="sm"/>
                      <a:tailEnd type="none" w="sm" len="sm"/>
                    </a:lnB>
                    <a:solidFill>
                      <a:srgbClr val="D0DEEF"/>
                    </a:solidFill>
                  </a:tcPr>
                </a:tc>
                <a:tc>
                  <a:txBody>
                    <a:bodyPr/>
                    <a:lstStyle/>
                    <a:p>
                      <a:pPr marL="0" lvl="0" indent="0" algn="ctr" rtl="0">
                        <a:lnSpc>
                          <a:spcPct val="115000"/>
                        </a:lnSpc>
                        <a:spcBef>
                          <a:spcPts val="0"/>
                        </a:spcBef>
                        <a:spcAft>
                          <a:spcPts val="0"/>
                        </a:spcAft>
                        <a:buNone/>
                      </a:pPr>
                      <a:r>
                        <a:rPr lang="en-US" sz="2000" dirty="0">
                          <a:latin typeface="Calibri"/>
                          <a:ea typeface="Calibri"/>
                          <a:cs typeface="Calibri"/>
                          <a:sym typeface="Calibri"/>
                        </a:rPr>
                        <a:t>G16</a:t>
                      </a:r>
                      <a:endParaRPr sz="2000" dirty="0">
                        <a:latin typeface="Calibri"/>
                        <a:ea typeface="Calibri"/>
                        <a:cs typeface="Calibri"/>
                        <a:sym typeface="Calibri"/>
                      </a:endParaRPr>
                    </a:p>
                  </a:txBody>
                  <a:tcPr marL="91450" marR="91450" marT="45725" marB="45725" anchor="ctr">
                    <a:lnL w="12650" cap="flat" cmpd="sng">
                      <a:solidFill>
                        <a:srgbClr val="FFFFFF"/>
                      </a:solidFill>
                      <a:prstDash val="solid"/>
                      <a:round/>
                      <a:headEnd type="none" w="sm" len="sm"/>
                      <a:tailEnd type="none" w="sm" len="sm"/>
                    </a:lnL>
                    <a:lnR w="12650" cap="flat" cmpd="sng">
                      <a:solidFill>
                        <a:srgbClr val="FFFFFF"/>
                      </a:solidFill>
                      <a:prstDash val="solid"/>
                      <a:round/>
                      <a:headEnd type="none" w="sm" len="sm"/>
                      <a:tailEnd type="none" w="sm" len="sm"/>
                    </a:lnR>
                    <a:lnT w="12650" cap="flat" cmpd="sng">
                      <a:solidFill>
                        <a:srgbClr val="FFFFFF"/>
                      </a:solidFill>
                      <a:prstDash val="solid"/>
                      <a:round/>
                      <a:headEnd type="none" w="sm" len="sm"/>
                      <a:tailEnd type="none" w="sm" len="sm"/>
                    </a:lnT>
                    <a:lnB w="12650" cap="flat" cmpd="sng">
                      <a:solidFill>
                        <a:srgbClr val="FFFFFF"/>
                      </a:solidFill>
                      <a:prstDash val="solid"/>
                      <a:round/>
                      <a:headEnd type="none" w="sm" len="sm"/>
                      <a:tailEnd type="none" w="sm" len="sm"/>
                    </a:lnB>
                    <a:solidFill>
                      <a:srgbClr val="D0DEEF"/>
                    </a:solidFill>
                  </a:tcPr>
                </a:tc>
                <a:tc>
                  <a:txBody>
                    <a:bodyPr/>
                    <a:lstStyle/>
                    <a:p>
                      <a:pPr marL="0" lvl="0" indent="0" algn="ctr" rtl="0">
                        <a:lnSpc>
                          <a:spcPct val="115000"/>
                        </a:lnSpc>
                        <a:spcBef>
                          <a:spcPts val="0"/>
                        </a:spcBef>
                        <a:spcAft>
                          <a:spcPts val="0"/>
                        </a:spcAft>
                        <a:buNone/>
                      </a:pPr>
                      <a:r>
                        <a:rPr lang="en-US" sz="2000" dirty="0">
                          <a:latin typeface="Calibri"/>
                          <a:ea typeface="Calibri"/>
                          <a:cs typeface="Calibri"/>
                          <a:sym typeface="Calibri"/>
                        </a:rPr>
                        <a:t>0.25</a:t>
                      </a:r>
                      <a:endParaRPr sz="2000" dirty="0">
                        <a:latin typeface="Calibri"/>
                        <a:ea typeface="Calibri"/>
                        <a:cs typeface="Calibri"/>
                        <a:sym typeface="Calibri"/>
                      </a:endParaRPr>
                    </a:p>
                  </a:txBody>
                  <a:tcPr marL="91450" marR="91450" marT="45725" marB="45725" anchor="ctr">
                    <a:lnL w="12650" cap="flat" cmpd="sng">
                      <a:solidFill>
                        <a:srgbClr val="FFFFFF"/>
                      </a:solidFill>
                      <a:prstDash val="solid"/>
                      <a:round/>
                      <a:headEnd type="none" w="sm" len="sm"/>
                      <a:tailEnd type="none" w="sm" len="sm"/>
                    </a:lnL>
                    <a:lnR w="12650" cap="flat" cmpd="sng">
                      <a:solidFill>
                        <a:srgbClr val="FFFFFF"/>
                      </a:solidFill>
                      <a:prstDash val="solid"/>
                      <a:round/>
                      <a:headEnd type="none" w="sm" len="sm"/>
                      <a:tailEnd type="none" w="sm" len="sm"/>
                    </a:lnR>
                    <a:lnT w="12650" cap="flat" cmpd="sng">
                      <a:solidFill>
                        <a:srgbClr val="FFFFFF"/>
                      </a:solidFill>
                      <a:prstDash val="solid"/>
                      <a:round/>
                      <a:headEnd type="none" w="sm" len="sm"/>
                      <a:tailEnd type="none" w="sm" len="sm"/>
                    </a:lnT>
                    <a:lnB w="12650" cap="flat" cmpd="sng">
                      <a:solidFill>
                        <a:srgbClr val="FFFFFF"/>
                      </a:solidFill>
                      <a:prstDash val="solid"/>
                      <a:round/>
                      <a:headEnd type="none" w="sm" len="sm"/>
                      <a:tailEnd type="none" w="sm" len="sm"/>
                    </a:lnB>
                    <a:solidFill>
                      <a:srgbClr val="D0DEEF"/>
                    </a:solidFill>
                  </a:tcPr>
                </a:tc>
                <a:tc>
                  <a:txBody>
                    <a:bodyPr/>
                    <a:lstStyle/>
                    <a:p>
                      <a:pPr marL="0" marR="0" lvl="0" indent="0" algn="ctr" defTabSz="914400" rtl="0" eaLnBrk="1" fontAlgn="auto" latinLnBrk="0" hangingPunct="1">
                        <a:lnSpc>
                          <a:spcPct val="100000"/>
                        </a:lnSpc>
                        <a:spcBef>
                          <a:spcPts val="360"/>
                        </a:spcBef>
                        <a:spcAft>
                          <a:spcPts val="0"/>
                        </a:spcAft>
                        <a:buClr>
                          <a:srgbClr val="000000"/>
                        </a:buClr>
                        <a:buSzTx/>
                        <a:buFont typeface="Arial"/>
                        <a:buNone/>
                        <a:tabLst/>
                        <a:defRPr/>
                      </a:pPr>
                      <a:r>
                        <a:rPr lang="en-US" sz="2000" dirty="0">
                          <a:latin typeface="Calibri" panose="020F0502020204030204" pitchFamily="34" charset="0"/>
                          <a:cs typeface="Calibri" panose="020F0502020204030204" pitchFamily="34" charset="0"/>
                        </a:rPr>
                        <a:t>0.12 … 0.18</a:t>
                      </a:r>
                      <a:endParaRPr lang="en-US" sz="2000" dirty="0">
                        <a:latin typeface="Calibri"/>
                        <a:ea typeface="Calibri"/>
                        <a:cs typeface="Calibri"/>
                        <a:sym typeface="Calibri"/>
                      </a:endParaRPr>
                    </a:p>
                  </a:txBody>
                  <a:tcPr marL="91450" marR="91450" marT="45725" marB="45725" anchor="ctr">
                    <a:lnL w="12650" cap="flat" cmpd="sng">
                      <a:solidFill>
                        <a:srgbClr val="FFFFFF"/>
                      </a:solidFill>
                      <a:prstDash val="solid"/>
                      <a:round/>
                      <a:headEnd type="none" w="sm" len="sm"/>
                      <a:tailEnd type="none" w="sm" len="sm"/>
                    </a:lnL>
                    <a:lnR w="12650" cap="flat" cmpd="sng">
                      <a:solidFill>
                        <a:srgbClr val="FFFFFF"/>
                      </a:solidFill>
                      <a:prstDash val="solid"/>
                      <a:round/>
                      <a:headEnd type="none" w="sm" len="sm"/>
                      <a:tailEnd type="none" w="sm" len="sm"/>
                    </a:lnR>
                    <a:lnT w="12650" cap="flat" cmpd="sng">
                      <a:solidFill>
                        <a:srgbClr val="FFFFFF"/>
                      </a:solidFill>
                      <a:prstDash val="solid"/>
                      <a:round/>
                      <a:headEnd type="none" w="sm" len="sm"/>
                      <a:tailEnd type="none" w="sm" len="sm"/>
                    </a:lnT>
                    <a:lnB w="12650" cap="flat" cmpd="sng">
                      <a:solidFill>
                        <a:srgbClr val="FFFFFF"/>
                      </a:solidFill>
                      <a:prstDash val="solid"/>
                      <a:round/>
                      <a:headEnd type="none" w="sm" len="sm"/>
                      <a:tailEnd type="none" w="sm" len="sm"/>
                    </a:lnB>
                    <a:solidFill>
                      <a:srgbClr val="D0DEEF"/>
                    </a:solidFill>
                  </a:tcPr>
                </a:tc>
                <a:tc>
                  <a:txBody>
                    <a:bodyPr/>
                    <a:lstStyle/>
                    <a:p>
                      <a:pPr marL="0" lvl="0" indent="0" algn="ctr" rtl="0">
                        <a:lnSpc>
                          <a:spcPct val="115000"/>
                        </a:lnSpc>
                        <a:spcBef>
                          <a:spcPts val="0"/>
                        </a:spcBef>
                        <a:spcAft>
                          <a:spcPts val="0"/>
                        </a:spcAft>
                        <a:buNone/>
                      </a:pPr>
                      <a:r>
                        <a:rPr lang="en-US" sz="2000" dirty="0">
                          <a:latin typeface="Calibri"/>
                          <a:ea typeface="Calibri"/>
                          <a:cs typeface="Calibri"/>
                          <a:sym typeface="Calibri"/>
                        </a:rPr>
                        <a:t>Pass</a:t>
                      </a:r>
                      <a:endParaRPr sz="2000" dirty="0">
                        <a:latin typeface="Calibri"/>
                        <a:ea typeface="Calibri"/>
                        <a:cs typeface="Calibri"/>
                        <a:sym typeface="Calibri"/>
                      </a:endParaRPr>
                    </a:p>
                  </a:txBody>
                  <a:tcPr marL="91450" marR="91450" marT="45725" marB="45725" anchor="ctr">
                    <a:lnL w="12650" cap="flat" cmpd="sng">
                      <a:solidFill>
                        <a:srgbClr val="FFFFFF"/>
                      </a:solidFill>
                      <a:prstDash val="solid"/>
                      <a:round/>
                      <a:headEnd type="none" w="sm" len="sm"/>
                      <a:tailEnd type="none" w="sm" len="sm"/>
                    </a:lnL>
                    <a:lnR w="12650" cap="flat" cmpd="sng">
                      <a:solidFill>
                        <a:srgbClr val="FFFFFF"/>
                      </a:solidFill>
                      <a:prstDash val="solid"/>
                      <a:round/>
                      <a:headEnd type="none" w="sm" len="sm"/>
                      <a:tailEnd type="none" w="sm" len="sm"/>
                    </a:lnR>
                    <a:lnT w="12650" cap="flat" cmpd="sng">
                      <a:solidFill>
                        <a:srgbClr val="FFFFFF"/>
                      </a:solidFill>
                      <a:prstDash val="solid"/>
                      <a:round/>
                      <a:headEnd type="none" w="sm" len="sm"/>
                      <a:tailEnd type="none" w="sm" len="sm"/>
                    </a:lnT>
                    <a:lnB w="12650" cap="flat" cmpd="sng">
                      <a:solidFill>
                        <a:srgbClr val="FFFFFF"/>
                      </a:solidFill>
                      <a:prstDash val="solid"/>
                      <a:round/>
                      <a:headEnd type="none" w="sm" len="sm"/>
                      <a:tailEnd type="none" w="sm" len="sm"/>
                    </a:lnB>
                    <a:solidFill>
                      <a:srgbClr val="D0DEEF"/>
                    </a:solidFill>
                  </a:tcPr>
                </a:tc>
                <a:extLst>
                  <a:ext uri="{0D108BD9-81ED-4DB2-BD59-A6C34878D82A}">
                    <a16:rowId xmlns:a16="http://schemas.microsoft.com/office/drawing/2014/main" val="10003"/>
                  </a:ext>
                </a:extLst>
              </a:tr>
              <a:tr h="446607">
                <a:tc vMerge="1">
                  <a:txBody>
                    <a:bodyPr/>
                    <a:lstStyle/>
                    <a:p>
                      <a:pPr marL="0" lvl="0" indent="0" algn="ctr" rtl="0">
                        <a:spcBef>
                          <a:spcPts val="0"/>
                        </a:spcBef>
                        <a:spcAft>
                          <a:spcPts val="0"/>
                        </a:spcAft>
                        <a:buNone/>
                      </a:pPr>
                      <a:endParaRPr sz="900" dirty="0"/>
                    </a:p>
                  </a:txBody>
                  <a:tcPr marL="91450" marR="91450" marT="45725" marB="45725" anchor="ctr">
                    <a:lnL w="12650" cap="flat" cmpd="sng">
                      <a:solidFill>
                        <a:srgbClr val="FFFFFF"/>
                      </a:solidFill>
                      <a:prstDash val="solid"/>
                      <a:round/>
                      <a:headEnd type="none" w="sm" len="sm"/>
                      <a:tailEnd type="none" w="sm" len="sm"/>
                    </a:lnL>
                    <a:lnR w="12650" cap="flat" cmpd="sng">
                      <a:solidFill>
                        <a:srgbClr val="FFFFFF"/>
                      </a:solidFill>
                      <a:prstDash val="solid"/>
                      <a:round/>
                      <a:headEnd type="none" w="sm" len="sm"/>
                      <a:tailEnd type="none" w="sm" len="sm"/>
                    </a:lnR>
                    <a:lnT w="12650" cap="flat" cmpd="sng">
                      <a:solidFill>
                        <a:srgbClr val="FFFFFF"/>
                      </a:solidFill>
                      <a:prstDash val="solid"/>
                      <a:round/>
                      <a:headEnd type="none" w="sm" len="sm"/>
                      <a:tailEnd type="none" w="sm" len="sm"/>
                    </a:lnT>
                    <a:lnB w="12650" cap="flat" cmpd="sng">
                      <a:solidFill>
                        <a:srgbClr val="FFFFFF"/>
                      </a:solidFill>
                      <a:prstDash val="solid"/>
                      <a:round/>
                      <a:headEnd type="none" w="sm" len="sm"/>
                      <a:tailEnd type="none" w="sm" len="sm"/>
                    </a:lnB>
                    <a:solidFill>
                      <a:srgbClr val="E9EFF7"/>
                    </a:solidFill>
                  </a:tcPr>
                </a:tc>
                <a:tc>
                  <a:txBody>
                    <a:bodyPr/>
                    <a:lstStyle/>
                    <a:p>
                      <a:pPr marL="0" lvl="0" indent="0" algn="ctr" rtl="0">
                        <a:lnSpc>
                          <a:spcPct val="115000"/>
                        </a:lnSpc>
                        <a:spcBef>
                          <a:spcPts val="0"/>
                        </a:spcBef>
                        <a:spcAft>
                          <a:spcPts val="0"/>
                        </a:spcAft>
                        <a:buNone/>
                      </a:pPr>
                      <a:r>
                        <a:rPr lang="en-US" sz="2000" dirty="0">
                          <a:latin typeface="Calibri"/>
                          <a:ea typeface="Calibri"/>
                          <a:cs typeface="Calibri"/>
                          <a:sym typeface="Calibri"/>
                        </a:rPr>
                        <a:t>G18</a:t>
                      </a:r>
                      <a:endParaRPr sz="2000" dirty="0">
                        <a:latin typeface="Calibri"/>
                        <a:ea typeface="Calibri"/>
                        <a:cs typeface="Calibri"/>
                        <a:sym typeface="Calibri"/>
                      </a:endParaRPr>
                    </a:p>
                  </a:txBody>
                  <a:tcPr marL="91450" marR="91450" marT="45725" marB="45725" anchor="ctr">
                    <a:lnL w="12650" cap="flat" cmpd="sng">
                      <a:solidFill>
                        <a:srgbClr val="FFFFFF"/>
                      </a:solidFill>
                      <a:prstDash val="solid"/>
                      <a:round/>
                      <a:headEnd type="none" w="sm" len="sm"/>
                      <a:tailEnd type="none" w="sm" len="sm"/>
                    </a:lnL>
                    <a:lnR w="12650" cap="flat" cmpd="sng">
                      <a:solidFill>
                        <a:srgbClr val="FFFFFF"/>
                      </a:solidFill>
                      <a:prstDash val="solid"/>
                      <a:round/>
                      <a:headEnd type="none" w="sm" len="sm"/>
                      <a:tailEnd type="none" w="sm" len="sm"/>
                    </a:lnR>
                    <a:lnT w="12650" cap="flat" cmpd="sng">
                      <a:solidFill>
                        <a:srgbClr val="FFFFFF"/>
                      </a:solidFill>
                      <a:prstDash val="solid"/>
                      <a:round/>
                      <a:headEnd type="none" w="sm" len="sm"/>
                      <a:tailEnd type="none" w="sm" len="sm"/>
                    </a:lnT>
                    <a:lnB w="12650" cap="flat" cmpd="sng">
                      <a:solidFill>
                        <a:srgbClr val="FFFFFF"/>
                      </a:solidFill>
                      <a:prstDash val="solid"/>
                      <a:round/>
                      <a:headEnd type="none" w="sm" len="sm"/>
                      <a:tailEnd type="none" w="sm" len="sm"/>
                    </a:lnB>
                    <a:solidFill>
                      <a:srgbClr val="E9EFF7"/>
                    </a:solidFill>
                  </a:tcPr>
                </a:tc>
                <a:tc>
                  <a:txBody>
                    <a:bodyPr/>
                    <a:lstStyle/>
                    <a:p>
                      <a:pPr marL="0" lvl="0" indent="0" algn="ctr" rtl="0">
                        <a:lnSpc>
                          <a:spcPct val="115000"/>
                        </a:lnSpc>
                        <a:spcBef>
                          <a:spcPts val="0"/>
                        </a:spcBef>
                        <a:spcAft>
                          <a:spcPts val="0"/>
                        </a:spcAft>
                        <a:buNone/>
                      </a:pPr>
                      <a:r>
                        <a:rPr lang="en-US" sz="2000" dirty="0">
                          <a:latin typeface="Calibri"/>
                          <a:ea typeface="Calibri"/>
                          <a:cs typeface="Calibri"/>
                          <a:sym typeface="Calibri"/>
                        </a:rPr>
                        <a:t>0.25</a:t>
                      </a:r>
                      <a:endParaRPr sz="2000" dirty="0">
                        <a:latin typeface="Calibri"/>
                        <a:ea typeface="Calibri"/>
                        <a:cs typeface="Calibri"/>
                        <a:sym typeface="Calibri"/>
                      </a:endParaRPr>
                    </a:p>
                  </a:txBody>
                  <a:tcPr marL="91450" marR="91450" marT="45725" marB="45725" anchor="ctr">
                    <a:lnL w="12650" cap="flat" cmpd="sng">
                      <a:solidFill>
                        <a:srgbClr val="FFFFFF"/>
                      </a:solidFill>
                      <a:prstDash val="solid"/>
                      <a:round/>
                      <a:headEnd type="none" w="sm" len="sm"/>
                      <a:tailEnd type="none" w="sm" len="sm"/>
                    </a:lnL>
                    <a:lnR w="12650" cap="flat" cmpd="sng">
                      <a:solidFill>
                        <a:srgbClr val="FFFFFF"/>
                      </a:solidFill>
                      <a:prstDash val="solid"/>
                      <a:round/>
                      <a:headEnd type="none" w="sm" len="sm"/>
                      <a:tailEnd type="none" w="sm" len="sm"/>
                    </a:lnR>
                    <a:lnT w="12650" cap="flat" cmpd="sng">
                      <a:solidFill>
                        <a:srgbClr val="FFFFFF"/>
                      </a:solidFill>
                      <a:prstDash val="solid"/>
                      <a:round/>
                      <a:headEnd type="none" w="sm" len="sm"/>
                      <a:tailEnd type="none" w="sm" len="sm"/>
                    </a:lnT>
                    <a:lnB w="12650" cap="flat" cmpd="sng">
                      <a:solidFill>
                        <a:srgbClr val="FFFFFF"/>
                      </a:solidFill>
                      <a:prstDash val="solid"/>
                      <a:round/>
                      <a:headEnd type="none" w="sm" len="sm"/>
                      <a:tailEnd type="none" w="sm" len="sm"/>
                    </a:lnB>
                    <a:solidFill>
                      <a:srgbClr val="E9EFF7"/>
                    </a:solidFill>
                  </a:tcPr>
                </a:tc>
                <a:tc>
                  <a:txBody>
                    <a:bodyPr/>
                    <a:lstStyle/>
                    <a:p>
                      <a:pPr marL="0" marR="0" lvl="0" indent="0" algn="ctr" defTabSz="914400" rtl="0" eaLnBrk="1" fontAlgn="auto" latinLnBrk="0" hangingPunct="1">
                        <a:lnSpc>
                          <a:spcPct val="100000"/>
                        </a:lnSpc>
                        <a:spcBef>
                          <a:spcPts val="360"/>
                        </a:spcBef>
                        <a:spcAft>
                          <a:spcPts val="0"/>
                        </a:spcAft>
                        <a:buClr>
                          <a:srgbClr val="000000"/>
                        </a:buClr>
                        <a:buSzTx/>
                        <a:buFont typeface="Arial"/>
                        <a:buNone/>
                        <a:tabLst/>
                        <a:defRPr/>
                      </a:pPr>
                      <a:r>
                        <a:rPr lang="en-US" sz="2000" dirty="0">
                          <a:latin typeface="Calibri" panose="020F0502020204030204" pitchFamily="34" charset="0"/>
                          <a:cs typeface="Calibri" panose="020F0502020204030204" pitchFamily="34" charset="0"/>
                        </a:rPr>
                        <a:t>0.11 … 0.18</a:t>
                      </a:r>
                      <a:endParaRPr lang="en-US" sz="2000" dirty="0">
                        <a:latin typeface="Calibri"/>
                        <a:ea typeface="Calibri"/>
                        <a:cs typeface="Calibri"/>
                        <a:sym typeface="Calibri"/>
                      </a:endParaRPr>
                    </a:p>
                  </a:txBody>
                  <a:tcPr marL="91450" marR="91450" marT="45725" marB="45725" anchor="ctr">
                    <a:lnL w="12650" cap="flat" cmpd="sng">
                      <a:solidFill>
                        <a:srgbClr val="FFFFFF"/>
                      </a:solidFill>
                      <a:prstDash val="solid"/>
                      <a:round/>
                      <a:headEnd type="none" w="sm" len="sm"/>
                      <a:tailEnd type="none" w="sm" len="sm"/>
                    </a:lnL>
                    <a:lnR w="12650" cap="flat" cmpd="sng">
                      <a:solidFill>
                        <a:srgbClr val="FFFFFF"/>
                      </a:solidFill>
                      <a:prstDash val="solid"/>
                      <a:round/>
                      <a:headEnd type="none" w="sm" len="sm"/>
                      <a:tailEnd type="none" w="sm" len="sm"/>
                    </a:lnR>
                    <a:lnT w="12650" cap="flat" cmpd="sng">
                      <a:solidFill>
                        <a:srgbClr val="FFFFFF"/>
                      </a:solidFill>
                      <a:prstDash val="solid"/>
                      <a:round/>
                      <a:headEnd type="none" w="sm" len="sm"/>
                      <a:tailEnd type="none" w="sm" len="sm"/>
                    </a:lnT>
                    <a:lnB w="12650" cap="flat" cmpd="sng">
                      <a:solidFill>
                        <a:srgbClr val="FFFFFF"/>
                      </a:solidFill>
                      <a:prstDash val="solid"/>
                      <a:round/>
                      <a:headEnd type="none" w="sm" len="sm"/>
                      <a:tailEnd type="none" w="sm" len="sm"/>
                    </a:lnB>
                    <a:solidFill>
                      <a:srgbClr val="E9EFF7"/>
                    </a:solidFill>
                  </a:tcPr>
                </a:tc>
                <a:tc>
                  <a:txBody>
                    <a:bodyPr/>
                    <a:lstStyle/>
                    <a:p>
                      <a:pPr marL="0" lvl="0" indent="0" algn="ctr" rtl="0">
                        <a:lnSpc>
                          <a:spcPct val="115000"/>
                        </a:lnSpc>
                        <a:spcBef>
                          <a:spcPts val="0"/>
                        </a:spcBef>
                        <a:spcAft>
                          <a:spcPts val="0"/>
                        </a:spcAft>
                        <a:buNone/>
                      </a:pPr>
                      <a:r>
                        <a:rPr lang="en-US" sz="2000" dirty="0">
                          <a:latin typeface="Calibri"/>
                          <a:ea typeface="Calibri"/>
                          <a:cs typeface="Calibri"/>
                          <a:sym typeface="Calibri"/>
                        </a:rPr>
                        <a:t>Pass</a:t>
                      </a:r>
                      <a:endParaRPr sz="2000" dirty="0">
                        <a:latin typeface="Calibri"/>
                        <a:ea typeface="Calibri"/>
                        <a:cs typeface="Calibri"/>
                        <a:sym typeface="Calibri"/>
                      </a:endParaRPr>
                    </a:p>
                  </a:txBody>
                  <a:tcPr marL="91450" marR="91450" marT="45725" marB="45725" anchor="ctr">
                    <a:lnL w="12650" cap="flat" cmpd="sng">
                      <a:solidFill>
                        <a:srgbClr val="FFFFFF"/>
                      </a:solidFill>
                      <a:prstDash val="solid"/>
                      <a:round/>
                      <a:headEnd type="none" w="sm" len="sm"/>
                      <a:tailEnd type="none" w="sm" len="sm"/>
                    </a:lnL>
                    <a:lnR w="12650" cap="flat" cmpd="sng">
                      <a:solidFill>
                        <a:srgbClr val="FFFFFF"/>
                      </a:solidFill>
                      <a:prstDash val="solid"/>
                      <a:round/>
                      <a:headEnd type="none" w="sm" len="sm"/>
                      <a:tailEnd type="none" w="sm" len="sm"/>
                    </a:lnR>
                    <a:lnT w="12650" cap="flat" cmpd="sng">
                      <a:solidFill>
                        <a:srgbClr val="FFFFFF"/>
                      </a:solidFill>
                      <a:prstDash val="solid"/>
                      <a:round/>
                      <a:headEnd type="none" w="sm" len="sm"/>
                      <a:tailEnd type="none" w="sm" len="sm"/>
                    </a:lnT>
                    <a:lnB w="12650" cap="flat" cmpd="sng">
                      <a:solidFill>
                        <a:srgbClr val="FFFFFF"/>
                      </a:solidFill>
                      <a:prstDash val="solid"/>
                      <a:round/>
                      <a:headEnd type="none" w="sm" len="sm"/>
                      <a:tailEnd type="none" w="sm" len="sm"/>
                    </a:lnB>
                    <a:solidFill>
                      <a:srgbClr val="E9EFF7"/>
                    </a:solidFill>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302616266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90"/>
        <p:cNvGrpSpPr/>
        <p:nvPr/>
      </p:nvGrpSpPr>
      <p:grpSpPr>
        <a:xfrm>
          <a:off x="0" y="0"/>
          <a:ext cx="0" cy="0"/>
          <a:chOff x="0" y="0"/>
          <a:chExt cx="0" cy="0"/>
        </a:xfrm>
      </p:grpSpPr>
      <p:sp>
        <p:nvSpPr>
          <p:cNvPr id="91" name="Google Shape;91;p4"/>
          <p:cNvSpPr txBox="1">
            <a:spLocks noGrp="1"/>
          </p:cNvSpPr>
          <p:nvPr>
            <p:ph type="title"/>
          </p:nvPr>
        </p:nvSpPr>
        <p:spPr>
          <a:xfrm>
            <a:off x="1981200" y="-10413"/>
            <a:ext cx="8229600" cy="1143001"/>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chemeClr val="lt1"/>
              </a:buClr>
              <a:buSzPts val="3600"/>
              <a:buFont typeface="Calibri"/>
              <a:buNone/>
            </a:pPr>
            <a:r>
              <a:rPr lang="en-US" dirty="0"/>
              <a:t>Fractional Snow Cover Definition</a:t>
            </a:r>
            <a:endParaRPr dirty="0"/>
          </a:p>
        </p:txBody>
      </p:sp>
      <p:sp>
        <p:nvSpPr>
          <p:cNvPr id="92" name="Google Shape;92;p4"/>
          <p:cNvSpPr txBox="1">
            <a:spLocks noGrp="1"/>
          </p:cNvSpPr>
          <p:nvPr>
            <p:ph type="sldNum" idx="12"/>
          </p:nvPr>
        </p:nvSpPr>
        <p:spPr>
          <a:xfrm>
            <a:off x="9808525" y="6368481"/>
            <a:ext cx="2133600" cy="365100"/>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Clr>
                <a:srgbClr val="FFFFFF"/>
              </a:buClr>
              <a:buSzPts val="1200"/>
              <a:buFont typeface="Arial"/>
              <a:buNone/>
            </a:pPr>
            <a:fld id="{00000000-1234-1234-1234-123412341234}" type="slidenum">
              <a:rPr lang="en-US">
                <a:solidFill>
                  <a:srgbClr val="FFFFFF"/>
                </a:solidFill>
                <a:latin typeface="Arial"/>
                <a:ea typeface="Arial"/>
                <a:cs typeface="Arial"/>
                <a:sym typeface="Arial"/>
              </a:rPr>
              <a:t>4</a:t>
            </a:fld>
            <a:endParaRPr>
              <a:solidFill>
                <a:srgbClr val="FFFFFF"/>
              </a:solidFill>
              <a:latin typeface="Arial"/>
              <a:ea typeface="Arial"/>
              <a:cs typeface="Arial"/>
              <a:sym typeface="Arial"/>
            </a:endParaRPr>
          </a:p>
        </p:txBody>
      </p:sp>
      <p:sp>
        <p:nvSpPr>
          <p:cNvPr id="93" name="Google Shape;93;p4"/>
          <p:cNvSpPr txBox="1">
            <a:spLocks noGrp="1"/>
          </p:cNvSpPr>
          <p:nvPr>
            <p:ph type="body" idx="1"/>
          </p:nvPr>
        </p:nvSpPr>
        <p:spPr>
          <a:xfrm>
            <a:off x="760350" y="1235400"/>
            <a:ext cx="10671300" cy="4114522"/>
          </a:xfrm>
          <a:prstGeom prst="rect">
            <a:avLst/>
          </a:prstGeom>
          <a:noFill/>
          <a:ln>
            <a:noFill/>
          </a:ln>
        </p:spPr>
        <p:txBody>
          <a:bodyPr spcFirstLastPara="1" wrap="square" lIns="91425" tIns="91425" rIns="91425" bIns="91425" anchor="t" anchorCtr="0">
            <a:noAutofit/>
          </a:bodyPr>
          <a:lstStyle/>
          <a:p>
            <a:pPr marL="114300" lvl="0" indent="-266700" algn="l" rtl="0">
              <a:lnSpc>
                <a:spcPct val="115000"/>
              </a:lnSpc>
              <a:spcBef>
                <a:spcPts val="0"/>
              </a:spcBef>
              <a:spcAft>
                <a:spcPts val="0"/>
              </a:spcAft>
              <a:buSzPts val="2400"/>
              <a:buChar char="❖"/>
            </a:pPr>
            <a:r>
              <a:rPr lang="en-US" sz="2400" b="1" dirty="0"/>
              <a:t>Fractional Snow Cover (FSC)* </a:t>
            </a:r>
            <a:r>
              <a:rPr lang="en-US" sz="2400" dirty="0"/>
              <a:t>is the fractional area covered by snow in each satellite pixel as seen from space. It is often referred to as the “viewable snow fraction”. The viewable FSC is determined by the actual snow cover fraction on the ground within the pixel and by the snow cover masking by vegetation canopy. </a:t>
            </a:r>
            <a:endParaRPr sz="2400" dirty="0"/>
          </a:p>
          <a:p>
            <a:pPr marL="114300" lvl="0" indent="-266700" algn="l" rtl="0">
              <a:lnSpc>
                <a:spcPct val="115000"/>
              </a:lnSpc>
              <a:spcBef>
                <a:spcPts val="0"/>
              </a:spcBef>
              <a:spcAft>
                <a:spcPts val="0"/>
              </a:spcAft>
              <a:buSzPts val="2400"/>
              <a:buChar char="❖"/>
            </a:pPr>
            <a:r>
              <a:rPr lang="en-US" sz="2400" dirty="0"/>
              <a:t>FSC retrievals are expressed as the fraction of the ABI pixel covered by snow, continuously from 0.0 = no snow cover to 1.0 = total snow cover. </a:t>
            </a:r>
            <a:endParaRPr dirty="0"/>
          </a:p>
          <a:p>
            <a:pPr marL="0" lvl="0" indent="0" algn="l" rtl="0">
              <a:lnSpc>
                <a:spcPct val="100000"/>
              </a:lnSpc>
              <a:spcBef>
                <a:spcPts val="640"/>
              </a:spcBef>
              <a:spcAft>
                <a:spcPts val="0"/>
              </a:spcAft>
              <a:buNone/>
            </a:pPr>
            <a:endParaRPr sz="2400" dirty="0"/>
          </a:p>
          <a:p>
            <a:pPr marL="114300" lvl="0" indent="-114300" algn="l" rtl="0">
              <a:lnSpc>
                <a:spcPct val="100000"/>
              </a:lnSpc>
              <a:spcBef>
                <a:spcPts val="640"/>
              </a:spcBef>
              <a:spcAft>
                <a:spcPts val="0"/>
              </a:spcAft>
              <a:buNone/>
            </a:pPr>
            <a:r>
              <a:rPr lang="en-US" sz="2400" dirty="0"/>
              <a:t>*</a:t>
            </a:r>
            <a:r>
              <a:rPr lang="en-US" sz="2000" i="1" dirty="0">
                <a:solidFill>
                  <a:srgbClr val="FFD966"/>
                </a:solidFill>
              </a:rPr>
              <a:t>Fractional snow cover</a:t>
            </a:r>
            <a:r>
              <a:rPr lang="en-US" sz="2000" dirty="0">
                <a:solidFill>
                  <a:srgbClr val="FFD966"/>
                </a:solidFill>
              </a:rPr>
              <a:t> and </a:t>
            </a:r>
            <a:r>
              <a:rPr lang="en-US" sz="2000" i="1" dirty="0">
                <a:solidFill>
                  <a:srgbClr val="FFD966"/>
                </a:solidFill>
              </a:rPr>
              <a:t>FSC</a:t>
            </a:r>
            <a:r>
              <a:rPr lang="en-US" sz="2000" dirty="0">
                <a:solidFill>
                  <a:srgbClr val="FFD966"/>
                </a:solidFill>
              </a:rPr>
              <a:t> are terms typically used with ABI, whereas </a:t>
            </a:r>
            <a:r>
              <a:rPr lang="en-US" sz="2000" i="1" dirty="0">
                <a:solidFill>
                  <a:srgbClr val="FFD966"/>
                </a:solidFill>
              </a:rPr>
              <a:t>snow fraction</a:t>
            </a:r>
            <a:r>
              <a:rPr lang="en-US" sz="2000" dirty="0">
                <a:solidFill>
                  <a:srgbClr val="FFD966"/>
                </a:solidFill>
              </a:rPr>
              <a:t> or </a:t>
            </a:r>
            <a:r>
              <a:rPr lang="en-US" sz="2000" i="1" dirty="0">
                <a:solidFill>
                  <a:srgbClr val="FFD966"/>
                </a:solidFill>
              </a:rPr>
              <a:t>snow cover fraction</a:t>
            </a:r>
            <a:r>
              <a:rPr lang="en-US" sz="2000" dirty="0">
                <a:solidFill>
                  <a:srgbClr val="FFD966"/>
                </a:solidFill>
              </a:rPr>
              <a:t> are the more common terms used with VIIRS. Here we use the three interchangeably. </a:t>
            </a:r>
            <a:endParaRPr sz="2000" dirty="0">
              <a:solidFill>
                <a:srgbClr val="FFD966"/>
              </a:solidFill>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822"/>
        <p:cNvGrpSpPr/>
        <p:nvPr/>
      </p:nvGrpSpPr>
      <p:grpSpPr>
        <a:xfrm>
          <a:off x="0" y="0"/>
          <a:ext cx="0" cy="0"/>
          <a:chOff x="0" y="0"/>
          <a:chExt cx="0" cy="0"/>
        </a:xfrm>
      </p:grpSpPr>
      <p:sp>
        <p:nvSpPr>
          <p:cNvPr id="823" name="Google Shape;823;p82"/>
          <p:cNvSpPr txBox="1">
            <a:spLocks noGrp="1"/>
          </p:cNvSpPr>
          <p:nvPr>
            <p:ph type="title"/>
          </p:nvPr>
        </p:nvSpPr>
        <p:spPr>
          <a:xfrm>
            <a:off x="609600" y="-46037"/>
            <a:ext cx="10972800" cy="1143000"/>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chemeClr val="lt1"/>
              </a:buClr>
              <a:buSzPts val="3600"/>
              <a:buFont typeface="Calibri"/>
              <a:buNone/>
            </a:pPr>
            <a:r>
              <a:rPr lang="en-US" dirty="0">
                <a:solidFill>
                  <a:schemeClr val="lt1"/>
                </a:solidFill>
              </a:rPr>
              <a:t>Validation Summary</a:t>
            </a:r>
            <a:endParaRPr dirty="0"/>
          </a:p>
        </p:txBody>
      </p:sp>
      <p:sp>
        <p:nvSpPr>
          <p:cNvPr id="824" name="Google Shape;824;p82"/>
          <p:cNvSpPr txBox="1">
            <a:spLocks noGrp="1"/>
          </p:cNvSpPr>
          <p:nvPr>
            <p:ph type="sldNum" idx="12"/>
          </p:nvPr>
        </p:nvSpPr>
        <p:spPr>
          <a:xfrm>
            <a:off x="9135931" y="6356354"/>
            <a:ext cx="2844900" cy="365100"/>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Clr>
                <a:schemeClr val="lt1"/>
              </a:buClr>
              <a:buSzPts val="300"/>
              <a:buFont typeface="Calibri"/>
              <a:buNone/>
            </a:pPr>
            <a:fld id="{00000000-1234-1234-1234-123412341234}" type="slidenum">
              <a:rPr lang="en-US"/>
              <a:t>40</a:t>
            </a:fld>
            <a:endParaRPr/>
          </a:p>
        </p:txBody>
      </p:sp>
      <p:sp>
        <p:nvSpPr>
          <p:cNvPr id="825" name="Google Shape;825;p82"/>
          <p:cNvSpPr txBox="1"/>
          <p:nvPr/>
        </p:nvSpPr>
        <p:spPr>
          <a:xfrm>
            <a:off x="727800" y="1096963"/>
            <a:ext cx="10854600" cy="5667300"/>
          </a:xfrm>
          <a:prstGeom prst="rect">
            <a:avLst/>
          </a:prstGeom>
          <a:noFill/>
          <a:ln>
            <a:noFill/>
          </a:ln>
        </p:spPr>
        <p:txBody>
          <a:bodyPr spcFirstLastPara="1" wrap="square" lIns="91425" tIns="91425" rIns="91425" bIns="91425" anchor="t" anchorCtr="0">
            <a:normAutofit fontScale="92500" lnSpcReduction="10000"/>
          </a:bodyPr>
          <a:lstStyle/>
          <a:p>
            <a:pPr marL="457200" marR="0" lvl="0" indent="-262890" algn="l" rtl="0">
              <a:lnSpc>
                <a:spcPct val="100000"/>
              </a:lnSpc>
              <a:spcBef>
                <a:spcPts val="0"/>
              </a:spcBef>
              <a:spcAft>
                <a:spcPts val="0"/>
              </a:spcAft>
              <a:buClr>
                <a:srgbClr val="FFFFFF"/>
              </a:buClr>
              <a:buSzPts val="2400"/>
              <a:buFont typeface="Noto Sans Symbols"/>
              <a:buChar char="∙"/>
            </a:pPr>
            <a:r>
              <a:rPr lang="en-US" sz="2400" b="0" i="0" u="none" strike="noStrike" cap="none" dirty="0">
                <a:solidFill>
                  <a:schemeClr val="lt1"/>
                </a:solidFill>
                <a:latin typeface="Calibri"/>
                <a:ea typeface="Calibri"/>
                <a:cs typeface="Calibri"/>
                <a:sym typeface="Calibri"/>
              </a:rPr>
              <a:t>GOES-16 and 18 ABI binary (IP) </a:t>
            </a:r>
            <a:r>
              <a:rPr lang="en-US" sz="2400" dirty="0">
                <a:solidFill>
                  <a:schemeClr val="lt1"/>
                </a:solidFill>
                <a:latin typeface="Calibri"/>
                <a:ea typeface="Calibri"/>
                <a:cs typeface="Calibri"/>
                <a:sym typeface="Calibri"/>
              </a:rPr>
              <a:t>fractional snow cover</a:t>
            </a:r>
            <a:r>
              <a:rPr lang="en-US" sz="2400" b="0" i="0" u="none" strike="noStrike" cap="none" dirty="0">
                <a:solidFill>
                  <a:schemeClr val="lt1"/>
                </a:solidFill>
                <a:latin typeface="Calibri"/>
                <a:ea typeface="Calibri"/>
                <a:cs typeface="Calibri"/>
                <a:sym typeface="Calibri"/>
              </a:rPr>
              <a:t> FD products from DE </a:t>
            </a:r>
            <a:r>
              <a:rPr lang="en-US" sz="2400" dirty="0">
                <a:solidFill>
                  <a:schemeClr val="lt1"/>
                </a:solidFill>
                <a:latin typeface="Calibri"/>
                <a:ea typeface="Calibri"/>
                <a:cs typeface="Calibri"/>
                <a:sym typeface="Calibri"/>
              </a:rPr>
              <a:t>over the period October 15 – December 5, 2022, 1400 to 2300 UTC </a:t>
            </a:r>
            <a:r>
              <a:rPr lang="en-US" sz="2400" b="0" i="0" u="none" strike="noStrike" cap="none" dirty="0">
                <a:solidFill>
                  <a:schemeClr val="lt1"/>
                </a:solidFill>
                <a:latin typeface="Calibri"/>
                <a:ea typeface="Calibri"/>
                <a:cs typeface="Calibri"/>
                <a:sym typeface="Calibri"/>
              </a:rPr>
              <a:t> have been </a:t>
            </a:r>
            <a:r>
              <a:rPr lang="en-US" sz="2400" dirty="0">
                <a:solidFill>
                  <a:schemeClr val="lt1"/>
                </a:solidFill>
                <a:latin typeface="Calibri"/>
                <a:ea typeface="Calibri"/>
                <a:cs typeface="Calibri"/>
                <a:sym typeface="Calibri"/>
              </a:rPr>
              <a:t>evaluated</a:t>
            </a:r>
            <a:r>
              <a:rPr lang="en-US" sz="2400" b="0" i="0" u="none" strike="noStrike" cap="none" dirty="0">
                <a:solidFill>
                  <a:schemeClr val="lt1"/>
                </a:solidFill>
                <a:latin typeface="Calibri"/>
                <a:ea typeface="Calibri"/>
                <a:cs typeface="Calibri"/>
                <a:sym typeface="Calibri"/>
              </a:rPr>
              <a:t>.  </a:t>
            </a:r>
            <a:endParaRPr dirty="0"/>
          </a:p>
          <a:p>
            <a:pPr marL="457200" marR="0" lvl="0" indent="-110490" algn="l" rtl="0">
              <a:lnSpc>
                <a:spcPct val="100000"/>
              </a:lnSpc>
              <a:spcBef>
                <a:spcPts val="0"/>
              </a:spcBef>
              <a:spcAft>
                <a:spcPts val="0"/>
              </a:spcAft>
              <a:buClr>
                <a:srgbClr val="FFFFFF"/>
              </a:buClr>
              <a:buSzPts val="2400"/>
              <a:buFont typeface="Noto Sans Symbols"/>
              <a:buNone/>
            </a:pPr>
            <a:endParaRPr sz="2400" b="0" i="0" u="none" strike="noStrike" cap="none" dirty="0">
              <a:solidFill>
                <a:schemeClr val="lt1"/>
              </a:solidFill>
              <a:latin typeface="Calibri"/>
              <a:ea typeface="Calibri"/>
              <a:cs typeface="Calibri"/>
              <a:sym typeface="Calibri"/>
            </a:endParaRPr>
          </a:p>
          <a:p>
            <a:pPr marL="457200" marR="0" lvl="0" indent="-262890" algn="l" rtl="0">
              <a:lnSpc>
                <a:spcPct val="100000"/>
              </a:lnSpc>
              <a:spcBef>
                <a:spcPts val="0"/>
              </a:spcBef>
              <a:spcAft>
                <a:spcPts val="0"/>
              </a:spcAft>
              <a:buClr>
                <a:srgbClr val="FFFFFF"/>
              </a:buClr>
              <a:buSzPts val="2400"/>
              <a:buFont typeface="Noto Sans Symbols"/>
              <a:buChar char="∙"/>
            </a:pPr>
            <a:r>
              <a:rPr lang="en-US" sz="2400" b="0" i="0" u="none" strike="noStrike" cap="none" dirty="0">
                <a:solidFill>
                  <a:schemeClr val="lt1"/>
                </a:solidFill>
                <a:latin typeface="Calibri"/>
                <a:ea typeface="Calibri"/>
                <a:cs typeface="Calibri"/>
                <a:sym typeface="Calibri"/>
              </a:rPr>
              <a:t>ABI Binary </a:t>
            </a:r>
            <a:r>
              <a:rPr lang="en-US" sz="2400" dirty="0">
                <a:solidFill>
                  <a:schemeClr val="lt1"/>
                </a:solidFill>
                <a:latin typeface="Calibri"/>
                <a:ea typeface="Calibri"/>
                <a:cs typeface="Calibri"/>
                <a:sym typeface="Calibri"/>
              </a:rPr>
              <a:t>snow product was evaluated by comparing with in situ data and IMS. </a:t>
            </a:r>
          </a:p>
          <a:p>
            <a:pPr marL="457200" marR="0" lvl="0" indent="-262890" algn="l" rtl="0">
              <a:lnSpc>
                <a:spcPct val="100000"/>
              </a:lnSpc>
              <a:spcBef>
                <a:spcPts val="0"/>
              </a:spcBef>
              <a:spcAft>
                <a:spcPts val="0"/>
              </a:spcAft>
              <a:buClr>
                <a:srgbClr val="FFFFFF"/>
              </a:buClr>
              <a:buSzPts val="2400"/>
              <a:buFont typeface="Noto Sans Symbols"/>
              <a:buChar char="∙"/>
            </a:pPr>
            <a:endParaRPr lang="en-US" sz="2400" b="0" i="0" u="none" strike="noStrike" cap="none" dirty="0">
              <a:solidFill>
                <a:schemeClr val="lt1"/>
              </a:solidFill>
              <a:latin typeface="Calibri"/>
              <a:ea typeface="Calibri"/>
              <a:cs typeface="Calibri"/>
              <a:sym typeface="Calibri"/>
            </a:endParaRPr>
          </a:p>
          <a:p>
            <a:pPr marL="457200" marR="0" lvl="0" indent="-262890" algn="l" rtl="0">
              <a:lnSpc>
                <a:spcPct val="100000"/>
              </a:lnSpc>
              <a:spcBef>
                <a:spcPts val="0"/>
              </a:spcBef>
              <a:spcAft>
                <a:spcPts val="0"/>
              </a:spcAft>
              <a:buClr>
                <a:srgbClr val="FFFFFF"/>
              </a:buClr>
              <a:buSzPts val="2400"/>
              <a:buFont typeface="Noto Sans Symbols"/>
              <a:buChar char="∙"/>
            </a:pPr>
            <a:r>
              <a:rPr lang="en-US" sz="2400" b="0" i="0" u="none" strike="noStrike" cap="none" dirty="0">
                <a:solidFill>
                  <a:schemeClr val="lt1"/>
                </a:solidFill>
                <a:latin typeface="Calibri"/>
                <a:ea typeface="Calibri"/>
                <a:cs typeface="Calibri"/>
                <a:sym typeface="Calibri"/>
              </a:rPr>
              <a:t>The ABI </a:t>
            </a:r>
            <a:r>
              <a:rPr lang="en-US" sz="2400" dirty="0">
                <a:solidFill>
                  <a:schemeClr val="lt1"/>
                </a:solidFill>
                <a:latin typeface="Calibri"/>
                <a:ea typeface="Calibri"/>
                <a:cs typeface="Calibri"/>
                <a:sym typeface="Calibri"/>
              </a:rPr>
              <a:t>fractional snow </a:t>
            </a:r>
            <a:r>
              <a:rPr lang="en-US" sz="2400" b="0" i="0" u="none" strike="noStrike" cap="none" dirty="0">
                <a:solidFill>
                  <a:schemeClr val="lt1"/>
                </a:solidFill>
                <a:latin typeface="Calibri"/>
                <a:ea typeface="Calibri"/>
                <a:cs typeface="Calibri"/>
                <a:sym typeface="Calibri"/>
              </a:rPr>
              <a:t>cover products </a:t>
            </a:r>
            <a:r>
              <a:rPr lang="en-US" sz="2400" dirty="0">
                <a:solidFill>
                  <a:schemeClr val="lt1"/>
                </a:solidFill>
                <a:latin typeface="Calibri"/>
                <a:ea typeface="Calibri"/>
                <a:cs typeface="Calibri"/>
                <a:sym typeface="Calibri"/>
              </a:rPr>
              <a:t>were</a:t>
            </a:r>
            <a:r>
              <a:rPr lang="en-US" sz="2400" b="0" i="0" u="none" strike="noStrike" cap="none" dirty="0">
                <a:solidFill>
                  <a:schemeClr val="lt1"/>
                </a:solidFill>
                <a:latin typeface="Calibri"/>
                <a:ea typeface="Calibri"/>
                <a:cs typeface="Calibri"/>
                <a:sym typeface="Calibri"/>
              </a:rPr>
              <a:t> evaluated by comparing with similar and finer resolution satellite data.</a:t>
            </a:r>
            <a:r>
              <a:rPr lang="en-US" sz="2400" dirty="0">
                <a:solidFill>
                  <a:schemeClr val="lt1"/>
                </a:solidFill>
                <a:latin typeface="Calibri"/>
                <a:ea typeface="Calibri"/>
                <a:cs typeface="Calibri"/>
                <a:sym typeface="Calibri"/>
              </a:rPr>
              <a:t> Theoretical accuracy estimates have been performed</a:t>
            </a:r>
            <a:r>
              <a:rPr lang="en-US" sz="2400" b="0" i="0" u="none" strike="noStrike" cap="none" dirty="0">
                <a:solidFill>
                  <a:schemeClr val="lt1"/>
                </a:solidFill>
                <a:latin typeface="Calibri"/>
                <a:ea typeface="Calibri"/>
                <a:cs typeface="Calibri"/>
                <a:sym typeface="Calibri"/>
              </a:rPr>
              <a:t>.</a:t>
            </a:r>
            <a:endParaRPr dirty="0"/>
          </a:p>
          <a:p>
            <a:pPr marL="457200" marR="0" lvl="0" indent="-110490" algn="l" rtl="0">
              <a:lnSpc>
                <a:spcPct val="100000"/>
              </a:lnSpc>
              <a:spcBef>
                <a:spcPts val="0"/>
              </a:spcBef>
              <a:spcAft>
                <a:spcPts val="0"/>
              </a:spcAft>
              <a:buClr>
                <a:srgbClr val="FFFFFF"/>
              </a:buClr>
              <a:buSzPts val="2400"/>
              <a:buFont typeface="Noto Sans Symbols"/>
              <a:buNone/>
            </a:pPr>
            <a:endParaRPr sz="2400" b="0" i="0" u="none" strike="noStrike" cap="none" dirty="0">
              <a:solidFill>
                <a:schemeClr val="lt1"/>
              </a:solidFill>
              <a:latin typeface="Calibri"/>
              <a:ea typeface="Calibri"/>
              <a:cs typeface="Calibri"/>
              <a:sym typeface="Calibri"/>
            </a:endParaRPr>
          </a:p>
          <a:p>
            <a:pPr marL="457200" marR="0" lvl="0" indent="-262890" algn="l" rtl="0">
              <a:lnSpc>
                <a:spcPct val="100000"/>
              </a:lnSpc>
              <a:spcBef>
                <a:spcPts val="0"/>
              </a:spcBef>
              <a:spcAft>
                <a:spcPts val="0"/>
              </a:spcAft>
              <a:buClr>
                <a:srgbClr val="FFFFFF"/>
              </a:buClr>
              <a:buSzPts val="2400"/>
              <a:buFont typeface="Noto Sans Symbols"/>
              <a:buChar char="∙"/>
            </a:pPr>
            <a:r>
              <a:rPr lang="en-US" sz="2400" b="0" i="0" u="none" strike="noStrike" cap="none" dirty="0">
                <a:solidFill>
                  <a:schemeClr val="lt1"/>
                </a:solidFill>
                <a:latin typeface="Calibri"/>
                <a:ea typeface="Calibri"/>
                <a:cs typeface="Calibri"/>
                <a:sym typeface="Calibri"/>
              </a:rPr>
              <a:t>Binary snow validation results</a:t>
            </a:r>
          </a:p>
          <a:p>
            <a:pPr marL="194310" marR="0" lvl="0" algn="l" rtl="0">
              <a:lnSpc>
                <a:spcPct val="100000"/>
              </a:lnSpc>
              <a:spcBef>
                <a:spcPts val="0"/>
              </a:spcBef>
              <a:spcAft>
                <a:spcPts val="0"/>
              </a:spcAft>
              <a:buClr>
                <a:srgbClr val="FFFFFF"/>
              </a:buClr>
              <a:buSzPts val="2400"/>
            </a:pPr>
            <a:r>
              <a:rPr lang="en-US" sz="2400" b="0" i="0" u="none" strike="noStrike" cap="none" dirty="0">
                <a:solidFill>
                  <a:schemeClr val="lt1"/>
                </a:solidFill>
                <a:latin typeface="Calibri"/>
                <a:ea typeface="Calibri"/>
                <a:cs typeface="Calibri"/>
                <a:sym typeface="Calibri"/>
              </a:rPr>
              <a:t> 	-  91-97% accuracy of snow/no-snow discrimination at 1600 to 2000 UTC</a:t>
            </a:r>
          </a:p>
          <a:p>
            <a:pPr marL="194310" marR="0" lvl="0" algn="l" rtl="0">
              <a:lnSpc>
                <a:spcPct val="100000"/>
              </a:lnSpc>
              <a:spcBef>
                <a:spcPts val="0"/>
              </a:spcBef>
              <a:spcAft>
                <a:spcPts val="0"/>
              </a:spcAft>
              <a:buClr>
                <a:srgbClr val="FFFFFF"/>
              </a:buClr>
              <a:buSzPts val="2400"/>
            </a:pPr>
            <a:r>
              <a:rPr lang="en-US" sz="2400" dirty="0">
                <a:solidFill>
                  <a:schemeClr val="lt1"/>
                </a:solidFill>
                <a:latin typeface="Calibri"/>
                <a:ea typeface="Calibri"/>
                <a:cs typeface="Calibri"/>
                <a:sym typeface="Calibri"/>
              </a:rPr>
              <a:t>	- Over 90% accuracy 1500 to 2100 UTC</a:t>
            </a:r>
          </a:p>
          <a:p>
            <a:pPr marL="194310" marR="0" lvl="0" algn="l" rtl="0">
              <a:lnSpc>
                <a:spcPct val="100000"/>
              </a:lnSpc>
              <a:spcBef>
                <a:spcPts val="0"/>
              </a:spcBef>
              <a:spcAft>
                <a:spcPts val="0"/>
              </a:spcAft>
              <a:buClr>
                <a:srgbClr val="FFFFFF"/>
              </a:buClr>
              <a:buSzPts val="2400"/>
            </a:pPr>
            <a:r>
              <a:rPr lang="en-US" sz="2400" b="0" i="0" u="none" strike="noStrike" cap="none" dirty="0">
                <a:solidFill>
                  <a:schemeClr val="lt1"/>
                </a:solidFill>
                <a:latin typeface="Calibri"/>
                <a:ea typeface="Calibri"/>
                <a:cs typeface="Calibri"/>
                <a:sym typeface="Calibri"/>
              </a:rPr>
              <a:t>	- Retrieval accuracy satisfies </a:t>
            </a:r>
            <a:r>
              <a:rPr lang="en-US" sz="2400" dirty="0">
                <a:solidFill>
                  <a:schemeClr val="lt1"/>
                </a:solidFill>
                <a:latin typeface="Calibri"/>
                <a:ea typeface="Calibri"/>
                <a:cs typeface="Calibri"/>
                <a:sym typeface="Calibri"/>
              </a:rPr>
              <a:t>r</a:t>
            </a:r>
            <a:r>
              <a:rPr lang="en-US" sz="2400" b="0" i="0" u="none" strike="noStrike" cap="none" dirty="0">
                <a:solidFill>
                  <a:schemeClr val="lt1"/>
                </a:solidFill>
                <a:latin typeface="Calibri"/>
                <a:ea typeface="Calibri"/>
                <a:cs typeface="Calibri"/>
                <a:sym typeface="Calibri"/>
              </a:rPr>
              <a:t>equire</a:t>
            </a:r>
            <a:r>
              <a:rPr lang="en-US" sz="2400" dirty="0">
                <a:solidFill>
                  <a:schemeClr val="lt1"/>
                </a:solidFill>
                <a:latin typeface="Calibri"/>
                <a:ea typeface="Calibri"/>
                <a:cs typeface="Calibri"/>
                <a:sym typeface="Calibri"/>
              </a:rPr>
              <a:t>ments set for VIIRS</a:t>
            </a:r>
            <a:endParaRPr lang="en-US" sz="2400" b="0" i="0" u="none" strike="noStrike" cap="none" dirty="0">
              <a:solidFill>
                <a:schemeClr val="lt1"/>
              </a:solidFill>
              <a:latin typeface="Calibri"/>
              <a:ea typeface="Calibri"/>
              <a:cs typeface="Calibri"/>
              <a:sym typeface="Calibri"/>
            </a:endParaRPr>
          </a:p>
          <a:p>
            <a:pPr marL="457200" marR="0" lvl="0" indent="-110490" algn="l" rtl="0">
              <a:lnSpc>
                <a:spcPct val="100000"/>
              </a:lnSpc>
              <a:spcBef>
                <a:spcPts val="0"/>
              </a:spcBef>
              <a:spcAft>
                <a:spcPts val="0"/>
              </a:spcAft>
              <a:buClr>
                <a:srgbClr val="FFFFFF"/>
              </a:buClr>
              <a:buSzPts val="2400"/>
              <a:buFont typeface="Noto Sans Symbols"/>
              <a:buNone/>
            </a:pPr>
            <a:endParaRPr sz="2400" b="0" i="0" u="none" strike="noStrike" cap="none" dirty="0">
              <a:solidFill>
                <a:schemeClr val="lt1"/>
              </a:solidFill>
              <a:latin typeface="Calibri"/>
              <a:ea typeface="Calibri"/>
              <a:cs typeface="Calibri"/>
              <a:sym typeface="Calibri"/>
            </a:endParaRPr>
          </a:p>
          <a:p>
            <a:pPr marL="457200" marR="0" lvl="0" indent="-262890" algn="l" rtl="0">
              <a:lnSpc>
                <a:spcPct val="100000"/>
              </a:lnSpc>
              <a:spcBef>
                <a:spcPts val="0"/>
              </a:spcBef>
              <a:spcAft>
                <a:spcPts val="0"/>
              </a:spcAft>
              <a:buClr>
                <a:srgbClr val="FFFFFF"/>
              </a:buClr>
              <a:buSzPts val="2400"/>
              <a:buFont typeface="Noto Sans Symbols"/>
              <a:buChar char="∙"/>
            </a:pPr>
            <a:r>
              <a:rPr lang="en-US" sz="2400" b="0" i="0" u="none" strike="noStrike" cap="none" dirty="0">
                <a:solidFill>
                  <a:schemeClr val="lt1"/>
                </a:solidFill>
                <a:latin typeface="Calibri"/>
                <a:ea typeface="Calibri"/>
                <a:cs typeface="Calibri"/>
                <a:sym typeface="Calibri"/>
              </a:rPr>
              <a:t>Snow Fraction validation results</a:t>
            </a:r>
          </a:p>
          <a:p>
            <a:pPr marL="194310" lvl="1">
              <a:buClr>
                <a:srgbClr val="FFFFFF"/>
              </a:buClr>
              <a:buSzPts val="2400"/>
            </a:pPr>
            <a:r>
              <a:rPr lang="en-US" sz="2400" dirty="0">
                <a:solidFill>
                  <a:schemeClr val="lt1"/>
                </a:solidFill>
                <a:latin typeface="Calibri"/>
                <a:ea typeface="Calibri"/>
                <a:cs typeface="Calibri"/>
                <a:sym typeface="Calibri"/>
              </a:rPr>
              <a:t>	- Similar performance of GOES-16 and -18 ABI snow fraction products</a:t>
            </a:r>
          </a:p>
          <a:p>
            <a:pPr marL="194310" lvl="1">
              <a:buClr>
                <a:srgbClr val="FFFFFF"/>
              </a:buClr>
              <a:buSzPts val="2400"/>
            </a:pPr>
            <a:r>
              <a:rPr lang="en-US" sz="2400" dirty="0">
                <a:solidFill>
                  <a:schemeClr val="lt1"/>
                </a:solidFill>
                <a:latin typeface="Calibri"/>
                <a:ea typeface="Calibri"/>
                <a:cs typeface="Calibri"/>
                <a:sym typeface="Calibri"/>
              </a:rPr>
              <a:t>	- Measurement accuracy is better than </a:t>
            </a:r>
            <a:r>
              <a:rPr lang="en-US" sz="2400" dirty="0">
                <a:solidFill>
                  <a:schemeClr val="bg1"/>
                </a:solidFill>
                <a:latin typeface="Calibri" panose="020F0502020204030204" pitchFamily="34" charset="0"/>
                <a:cs typeface="Calibri" panose="020F0502020204030204" pitchFamily="34" charset="0"/>
              </a:rPr>
              <a:t>0.22, the precision range is 0.11 to  0.18</a:t>
            </a:r>
          </a:p>
          <a:p>
            <a:pPr marL="194310" lvl="1">
              <a:buClr>
                <a:srgbClr val="FFFFFF"/>
              </a:buClr>
              <a:buSzPts val="2400"/>
            </a:pPr>
            <a:r>
              <a:rPr lang="en-US" sz="2400" dirty="0">
                <a:solidFill>
                  <a:schemeClr val="bg1"/>
                </a:solidFill>
                <a:latin typeface="Calibri" panose="020F0502020204030204" pitchFamily="34" charset="0"/>
                <a:cs typeface="Calibri" panose="020F0502020204030204" pitchFamily="34" charset="0"/>
              </a:rPr>
              <a:t>	- Theoretical uncertainty estimates generally support validation results</a:t>
            </a:r>
          </a:p>
          <a:p>
            <a:pPr marL="194310" lvl="1">
              <a:buClr>
                <a:srgbClr val="FFFFFF"/>
              </a:buClr>
              <a:buSzPts val="2400"/>
            </a:pPr>
            <a:r>
              <a:rPr lang="en-US" sz="2400" dirty="0">
                <a:solidFill>
                  <a:schemeClr val="bg1"/>
                </a:solidFill>
                <a:latin typeface="Calibri" panose="020F0502020204030204" pitchFamily="34" charset="0"/>
                <a:ea typeface="Calibri"/>
                <a:cs typeface="Calibri" panose="020F0502020204030204" pitchFamily="34" charset="0"/>
                <a:sym typeface="Calibri"/>
              </a:rPr>
              <a:t>	- Product meets the requirements for both accuracy and precision</a:t>
            </a:r>
            <a:endParaRPr lang="en-US" sz="2400" dirty="0">
              <a:solidFill>
                <a:schemeClr val="bg1"/>
              </a:solidFill>
              <a:latin typeface="Calibri"/>
              <a:ea typeface="Calibri"/>
              <a:cs typeface="Calibri"/>
              <a:sym typeface="Calibri"/>
            </a:endParaRPr>
          </a:p>
          <a:p>
            <a:pPr marL="194310" lvl="1">
              <a:buClr>
                <a:srgbClr val="FFFFFF"/>
              </a:buClr>
              <a:buSzPts val="2400"/>
            </a:pPr>
            <a:endParaRPr lang="en-US" sz="2400" dirty="0">
              <a:solidFill>
                <a:schemeClr val="bg1"/>
              </a:solidFill>
              <a:latin typeface="Calibri"/>
              <a:ea typeface="Calibri"/>
              <a:cs typeface="Calibri"/>
              <a:sym typeface="Calibri"/>
            </a:endParaRPr>
          </a:p>
          <a:p>
            <a:pPr marL="194310" lvl="1">
              <a:buClr>
                <a:srgbClr val="FFFFFF"/>
              </a:buClr>
              <a:buSzPts val="2400"/>
            </a:pPr>
            <a:endParaRPr lang="en-US" sz="2400" dirty="0">
              <a:solidFill>
                <a:schemeClr val="lt1"/>
              </a:solidFill>
              <a:latin typeface="Calibri"/>
              <a:ea typeface="Calibri"/>
              <a:cs typeface="Calibri"/>
              <a:sym typeface="Calibri"/>
            </a:endParaRPr>
          </a:p>
          <a:p>
            <a:pPr marL="194310" lvl="1">
              <a:buClr>
                <a:srgbClr val="FFFFFF"/>
              </a:buClr>
              <a:buSzPts val="2400"/>
            </a:pPr>
            <a:endParaRPr sz="2400" dirty="0">
              <a:solidFill>
                <a:schemeClr val="lt1"/>
              </a:solidFill>
              <a:latin typeface="Calibri"/>
              <a:ea typeface="Calibri"/>
              <a:cs typeface="Calibri"/>
              <a:sym typeface="Calibri"/>
            </a:endParaRPr>
          </a:p>
        </p:txBody>
      </p:sp>
    </p:spTree>
    <p:extLst>
      <p:ext uri="{BB962C8B-B14F-4D97-AF65-F5344CB8AC3E}">
        <p14:creationId xmlns:p14="http://schemas.microsoft.com/office/powerpoint/2010/main" val="174206465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829"/>
        <p:cNvGrpSpPr/>
        <p:nvPr/>
      </p:nvGrpSpPr>
      <p:grpSpPr>
        <a:xfrm>
          <a:off x="0" y="0"/>
          <a:ext cx="0" cy="0"/>
          <a:chOff x="0" y="0"/>
          <a:chExt cx="0" cy="0"/>
        </a:xfrm>
      </p:grpSpPr>
      <p:sp>
        <p:nvSpPr>
          <p:cNvPr id="830" name="Google Shape;830;p84"/>
          <p:cNvSpPr txBox="1">
            <a:spLocks noGrp="1"/>
          </p:cNvSpPr>
          <p:nvPr>
            <p:ph type="title"/>
          </p:nvPr>
        </p:nvSpPr>
        <p:spPr>
          <a:xfrm>
            <a:off x="963084" y="4406903"/>
            <a:ext cx="10363200" cy="1362075"/>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latin typeface="Calibri"/>
                <a:ea typeface="Calibri"/>
                <a:cs typeface="Calibri"/>
                <a:sym typeface="Calibri"/>
              </a:rPr>
              <a:t>PROVISIONAL MATURITY ASSESSMENT</a:t>
            </a:r>
            <a:endParaRPr/>
          </a:p>
        </p:txBody>
      </p:sp>
      <p:sp>
        <p:nvSpPr>
          <p:cNvPr id="831" name="Google Shape;831;p84"/>
          <p:cNvSpPr txBox="1">
            <a:spLocks noGrp="1"/>
          </p:cNvSpPr>
          <p:nvPr>
            <p:ph type="sldNum" idx="12"/>
          </p:nvPr>
        </p:nvSpPr>
        <p:spPr>
          <a:xfrm>
            <a:off x="11004885" y="6356353"/>
            <a:ext cx="909055"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Clr>
                <a:srgbClr val="FFFFFF"/>
              </a:buClr>
              <a:buSzPts val="1200"/>
              <a:buFont typeface="Arial"/>
              <a:buNone/>
            </a:pPr>
            <a:fld id="{00000000-1234-1234-1234-123412341234}" type="slidenum">
              <a:rPr lang="en-US"/>
              <a:t>41</a:t>
            </a:fld>
            <a:endParaRPr/>
          </a:p>
        </p:txBody>
      </p:sp>
    </p:spTree>
    <p:extLst>
      <p:ext uri="{BB962C8B-B14F-4D97-AF65-F5344CB8AC3E}">
        <p14:creationId xmlns:p14="http://schemas.microsoft.com/office/powerpoint/2010/main" val="82932059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835"/>
        <p:cNvGrpSpPr/>
        <p:nvPr/>
      </p:nvGrpSpPr>
      <p:grpSpPr>
        <a:xfrm>
          <a:off x="0" y="0"/>
          <a:ext cx="0" cy="0"/>
          <a:chOff x="0" y="0"/>
          <a:chExt cx="0" cy="0"/>
        </a:xfrm>
      </p:grpSpPr>
      <p:sp>
        <p:nvSpPr>
          <p:cNvPr id="836" name="Google Shape;836;p85"/>
          <p:cNvSpPr txBox="1">
            <a:spLocks noGrp="1"/>
          </p:cNvSpPr>
          <p:nvPr>
            <p:ph type="title"/>
          </p:nvPr>
        </p:nvSpPr>
        <p:spPr>
          <a:xfrm>
            <a:off x="3123862" y="226430"/>
            <a:ext cx="5961300" cy="853799"/>
          </a:xfrm>
          <a:prstGeom prst="rect">
            <a:avLst/>
          </a:prstGeom>
          <a:noFill/>
          <a:ln>
            <a:noFill/>
          </a:ln>
        </p:spPr>
        <p:txBody>
          <a:bodyPr spcFirstLastPara="1" wrap="square" lIns="91425" tIns="91425" rIns="91425" bIns="91425" anchor="ctr" anchorCtr="0">
            <a:noAutofit/>
          </a:bodyPr>
          <a:lstStyle/>
          <a:p>
            <a:pPr marL="0" lvl="0" indent="0" algn="ctr" rtl="0">
              <a:lnSpc>
                <a:spcPct val="100000"/>
              </a:lnSpc>
              <a:spcBef>
                <a:spcPts val="0"/>
              </a:spcBef>
              <a:spcAft>
                <a:spcPts val="0"/>
              </a:spcAft>
              <a:buSzPts val="900"/>
              <a:buNone/>
            </a:pPr>
            <a:r>
              <a:rPr lang="en-US" sz="3600">
                <a:solidFill>
                  <a:schemeClr val="lt1"/>
                </a:solidFill>
                <a:latin typeface="Calibri"/>
                <a:ea typeface="Calibri"/>
                <a:cs typeface="Calibri"/>
                <a:sym typeface="Calibri"/>
              </a:rPr>
              <a:t>Provisional Validation</a:t>
            </a:r>
            <a:endParaRPr/>
          </a:p>
        </p:txBody>
      </p:sp>
      <p:sp>
        <p:nvSpPr>
          <p:cNvPr id="5" name="Google Shape;198;p13">
            <a:extLst>
              <a:ext uri="{FF2B5EF4-FFF2-40B4-BE49-F238E27FC236}">
                <a16:creationId xmlns:a16="http://schemas.microsoft.com/office/drawing/2014/main" id="{99049A1F-8FE7-4B6E-98D5-1E40C572DC1F}"/>
              </a:ext>
            </a:extLst>
          </p:cNvPr>
          <p:cNvSpPr txBox="1">
            <a:spLocks noGrp="1"/>
          </p:cNvSpPr>
          <p:nvPr>
            <p:ph type="sldNum" idx="12"/>
          </p:nvPr>
        </p:nvSpPr>
        <p:spPr>
          <a:xfrm>
            <a:off x="11004885" y="6356353"/>
            <a:ext cx="909055"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Clr>
                <a:schemeClr val="lt1"/>
              </a:buClr>
              <a:buSzPts val="1200"/>
              <a:buFont typeface="Arial"/>
              <a:buNone/>
            </a:pPr>
            <a:fld id="{00000000-1234-1234-1234-123412341234}" type="slidenum">
              <a:rPr lang="en-US">
                <a:solidFill>
                  <a:schemeClr val="bg1"/>
                </a:solidFill>
              </a:rPr>
              <a:t>42</a:t>
            </a:fld>
            <a:endParaRPr dirty="0">
              <a:solidFill>
                <a:schemeClr val="bg1"/>
              </a:solidFill>
            </a:endParaRPr>
          </a:p>
        </p:txBody>
      </p:sp>
      <p:graphicFrame>
        <p:nvGraphicFramePr>
          <p:cNvPr id="6" name="Shape 202">
            <a:extLst>
              <a:ext uri="{FF2B5EF4-FFF2-40B4-BE49-F238E27FC236}">
                <a16:creationId xmlns:a16="http://schemas.microsoft.com/office/drawing/2014/main" id="{C3E82528-D09A-44C1-9F4B-D81FCC3608B8}"/>
              </a:ext>
            </a:extLst>
          </p:cNvPr>
          <p:cNvGraphicFramePr/>
          <p:nvPr>
            <p:extLst>
              <p:ext uri="{D42A27DB-BD31-4B8C-83A1-F6EECF244321}">
                <p14:modId xmlns:p14="http://schemas.microsoft.com/office/powerpoint/2010/main" val="2666874149"/>
              </p:ext>
            </p:extLst>
          </p:nvPr>
        </p:nvGraphicFramePr>
        <p:xfrm>
          <a:off x="2105526" y="1169245"/>
          <a:ext cx="9589169" cy="5308710"/>
        </p:xfrm>
        <a:graphic>
          <a:graphicData uri="http://schemas.openxmlformats.org/drawingml/2006/table">
            <a:tbl>
              <a:tblPr>
                <a:noFill/>
              </a:tblPr>
              <a:tblGrid>
                <a:gridCol w="4884964">
                  <a:extLst>
                    <a:ext uri="{9D8B030D-6E8A-4147-A177-3AD203B41FA5}">
                      <a16:colId xmlns:a16="http://schemas.microsoft.com/office/drawing/2014/main" val="20000"/>
                    </a:ext>
                  </a:extLst>
                </a:gridCol>
                <a:gridCol w="4704205">
                  <a:extLst>
                    <a:ext uri="{9D8B030D-6E8A-4147-A177-3AD203B41FA5}">
                      <a16:colId xmlns:a16="http://schemas.microsoft.com/office/drawing/2014/main" val="20001"/>
                    </a:ext>
                  </a:extLst>
                </a:gridCol>
              </a:tblGrid>
              <a:tr h="370850">
                <a:tc>
                  <a:txBody>
                    <a:bodyPr/>
                    <a:lstStyle/>
                    <a:p>
                      <a:pPr marL="0" marR="0" lvl="0" indent="0" algn="l" rtl="0">
                        <a:lnSpc>
                          <a:spcPct val="100000"/>
                        </a:lnSpc>
                        <a:spcBef>
                          <a:spcPts val="0"/>
                        </a:spcBef>
                        <a:spcAft>
                          <a:spcPts val="0"/>
                        </a:spcAft>
                        <a:buClr>
                          <a:srgbClr val="000000"/>
                        </a:buClr>
                        <a:buSzPct val="25000"/>
                        <a:buFont typeface="Arial"/>
                        <a:buNone/>
                      </a:pPr>
                      <a:r>
                        <a:rPr lang="en" sz="1400" b="1" u="none" strike="noStrike" cap="none" dirty="0">
                          <a:solidFill>
                            <a:srgbClr val="FFFFFF"/>
                          </a:solidFill>
                        </a:rPr>
                        <a:t>Preparation Activities</a:t>
                      </a:r>
                    </a:p>
                  </a:txBody>
                  <a:tcPr marL="91450" marR="91450" marT="45725" marB="45725" anchor="ctr">
                    <a:lnL w="12700" cap="flat" cmpd="sng">
                      <a:solidFill>
                        <a:srgbClr val="FFFFFF"/>
                      </a:solidFill>
                      <a:prstDash val="solid"/>
                      <a:round/>
                      <a:headEnd type="none" w="med" len="med"/>
                      <a:tailEnd type="none" w="med" len="med"/>
                    </a:lnL>
                    <a:lnR w="12700" cap="flat" cmpd="sng">
                      <a:solidFill>
                        <a:srgbClr val="FFFFFF"/>
                      </a:solidFill>
                      <a:prstDash val="solid"/>
                      <a:round/>
                      <a:headEnd type="none" w="med" len="med"/>
                      <a:tailEnd type="none" w="med" len="med"/>
                    </a:lnR>
                    <a:lnT w="12700" cap="flat" cmpd="sng">
                      <a:solidFill>
                        <a:srgbClr val="FFFFFF"/>
                      </a:solidFill>
                      <a:prstDash val="solid"/>
                      <a:round/>
                      <a:headEnd type="none" w="med" len="med"/>
                      <a:tailEnd type="none" w="med" len="med"/>
                    </a:lnT>
                    <a:lnB w="38100" cap="flat" cmpd="sng">
                      <a:solidFill>
                        <a:srgbClr val="FFFFFF"/>
                      </a:solidFill>
                      <a:prstDash val="solid"/>
                      <a:round/>
                      <a:headEnd type="none" w="med" len="med"/>
                      <a:tailEnd type="none" w="med" len="med"/>
                    </a:lnB>
                    <a:solidFill>
                      <a:srgbClr val="4F81BD"/>
                    </a:solidFill>
                  </a:tcPr>
                </a:tc>
                <a:tc>
                  <a:txBody>
                    <a:bodyPr/>
                    <a:lstStyle/>
                    <a:p>
                      <a:pPr marL="0" marR="0" lvl="0" indent="0" algn="l" rtl="0">
                        <a:lnSpc>
                          <a:spcPct val="100000"/>
                        </a:lnSpc>
                        <a:spcBef>
                          <a:spcPts val="0"/>
                        </a:spcBef>
                        <a:spcAft>
                          <a:spcPts val="0"/>
                        </a:spcAft>
                        <a:buClr>
                          <a:srgbClr val="000000"/>
                        </a:buClr>
                        <a:buSzPct val="25000"/>
                        <a:buFont typeface="Arial"/>
                        <a:buNone/>
                      </a:pPr>
                      <a:r>
                        <a:rPr lang="en" sz="1400" b="1" u="none" strike="noStrike" cap="none" dirty="0">
                          <a:solidFill>
                            <a:srgbClr val="FFFFFF"/>
                          </a:solidFill>
                        </a:rPr>
                        <a:t>Assessment</a:t>
                      </a:r>
                    </a:p>
                  </a:txBody>
                  <a:tcPr marL="91450" marR="91450" marT="45725" marB="45725" anchor="ctr">
                    <a:lnL w="12700" cap="flat" cmpd="sng">
                      <a:solidFill>
                        <a:srgbClr val="FFFFFF"/>
                      </a:solidFill>
                      <a:prstDash val="solid"/>
                      <a:round/>
                      <a:headEnd type="none" w="med" len="med"/>
                      <a:tailEnd type="none" w="med" len="med"/>
                    </a:lnL>
                    <a:lnR w="12700" cap="flat" cmpd="sng">
                      <a:solidFill>
                        <a:srgbClr val="FFFFFF"/>
                      </a:solidFill>
                      <a:prstDash val="solid"/>
                      <a:round/>
                      <a:headEnd type="none" w="med" len="med"/>
                      <a:tailEnd type="none" w="med" len="med"/>
                    </a:lnR>
                    <a:lnT w="12700" cap="flat" cmpd="sng">
                      <a:solidFill>
                        <a:srgbClr val="FFFFFF"/>
                      </a:solidFill>
                      <a:prstDash val="solid"/>
                      <a:round/>
                      <a:headEnd type="none" w="med" len="med"/>
                      <a:tailEnd type="none" w="med" len="med"/>
                    </a:lnT>
                    <a:lnB w="38100" cap="flat" cmpd="sng">
                      <a:solidFill>
                        <a:srgbClr val="FFFFFF"/>
                      </a:solidFill>
                      <a:prstDash val="solid"/>
                      <a:round/>
                      <a:headEnd type="none" w="med" len="med"/>
                      <a:tailEnd type="none" w="med" len="med"/>
                    </a:lnB>
                    <a:solidFill>
                      <a:srgbClr val="4F81BD"/>
                    </a:solidFill>
                  </a:tcPr>
                </a:tc>
                <a:extLst>
                  <a:ext uri="{0D108BD9-81ED-4DB2-BD59-A6C34878D82A}">
                    <a16:rowId xmlns:a16="http://schemas.microsoft.com/office/drawing/2014/main" val="10000"/>
                  </a:ext>
                </a:extLst>
              </a:tr>
              <a:tr h="370850">
                <a:tc>
                  <a:txBody>
                    <a:bodyPr/>
                    <a:lstStyle/>
                    <a:p>
                      <a:pPr marL="0" marR="0" lvl="0" indent="0" algn="l" rtl="0">
                        <a:lnSpc>
                          <a:spcPct val="100000"/>
                        </a:lnSpc>
                        <a:spcBef>
                          <a:spcPts val="0"/>
                        </a:spcBef>
                        <a:spcAft>
                          <a:spcPts val="0"/>
                        </a:spcAft>
                        <a:buClr>
                          <a:srgbClr val="000000"/>
                        </a:buClr>
                        <a:buSzPct val="25000"/>
                        <a:buFont typeface="Arial"/>
                        <a:buNone/>
                      </a:pPr>
                      <a:r>
                        <a:rPr lang="en" sz="1100" b="0" i="0" u="none" strike="noStrike" cap="none" dirty="0">
                          <a:solidFill>
                            <a:schemeClr val="tx1"/>
                          </a:solidFill>
                          <a:latin typeface="+mn-lt"/>
                          <a:ea typeface="Arial"/>
                          <a:cs typeface="Arial"/>
                          <a:sym typeface="Arial"/>
                        </a:rPr>
                        <a:t>Validation activities are ongoing and the general research community is now encouraged to participate.</a:t>
                      </a:r>
                      <a:endParaRPr lang="en" sz="1100" u="none" strike="noStrike" cap="none" dirty="0">
                        <a:solidFill>
                          <a:schemeClr val="tx1"/>
                        </a:solidFill>
                      </a:endParaRPr>
                    </a:p>
                  </a:txBody>
                  <a:tcPr marL="91450" marR="91450" marT="45725" marB="45725" anchor="ctr">
                    <a:lnL w="12700" cap="flat" cmpd="sng">
                      <a:solidFill>
                        <a:srgbClr val="FFFFFF"/>
                      </a:solidFill>
                      <a:prstDash val="solid"/>
                      <a:round/>
                      <a:headEnd type="none" w="med" len="med"/>
                      <a:tailEnd type="none" w="med" len="med"/>
                    </a:lnL>
                    <a:lnR w="12700" cap="flat" cmpd="sng">
                      <a:solidFill>
                        <a:srgbClr val="FFFFFF"/>
                      </a:solidFill>
                      <a:prstDash val="solid"/>
                      <a:round/>
                      <a:headEnd type="none" w="med" len="med"/>
                      <a:tailEnd type="none" w="med" len="med"/>
                    </a:lnR>
                    <a:lnT w="38100" cap="flat" cmpd="sng">
                      <a:solidFill>
                        <a:srgbClr val="FFFFFF"/>
                      </a:solidFill>
                      <a:prstDash val="solid"/>
                      <a:round/>
                      <a:headEnd type="none" w="med" len="med"/>
                      <a:tailEnd type="none" w="med" len="med"/>
                    </a:lnT>
                    <a:lnB w="12700" cap="flat" cmpd="sng">
                      <a:solidFill>
                        <a:srgbClr val="FFFFFF"/>
                      </a:solidFill>
                      <a:prstDash val="solid"/>
                      <a:round/>
                      <a:headEnd type="none" w="med" len="med"/>
                      <a:tailEnd type="none" w="med" len="med"/>
                    </a:lnB>
                    <a:solidFill>
                      <a:srgbClr val="CFD7E7"/>
                    </a:solidFill>
                  </a:tcPr>
                </a:tc>
                <a:tc>
                  <a:txBody>
                    <a:bodyPr/>
                    <a:lstStyle/>
                    <a:p>
                      <a:pPr marL="0" marR="0" lvl="0" indent="0" algn="l" rtl="0">
                        <a:lnSpc>
                          <a:spcPct val="100000"/>
                        </a:lnSpc>
                        <a:spcBef>
                          <a:spcPts val="0"/>
                        </a:spcBef>
                        <a:spcAft>
                          <a:spcPts val="0"/>
                        </a:spcAft>
                        <a:buClr>
                          <a:srgbClr val="000000"/>
                        </a:buClr>
                        <a:buSzPct val="25000"/>
                        <a:buFont typeface="Arial"/>
                        <a:buNone/>
                      </a:pPr>
                      <a:r>
                        <a:rPr lang="en-US" sz="1100" u="none" strike="noStrike" cap="none" dirty="0"/>
                        <a:t>True</a:t>
                      </a:r>
                      <a:endParaRPr sz="1100" u="none" strike="noStrike" cap="none" dirty="0"/>
                    </a:p>
                  </a:txBody>
                  <a:tcPr marL="91450" marR="91450" marT="45725" marB="45725" anchor="ctr">
                    <a:lnL w="12700" cap="flat" cmpd="sng">
                      <a:solidFill>
                        <a:srgbClr val="FFFFFF"/>
                      </a:solidFill>
                      <a:prstDash val="solid"/>
                      <a:round/>
                      <a:headEnd type="none" w="med" len="med"/>
                      <a:tailEnd type="none" w="med" len="med"/>
                    </a:lnL>
                    <a:lnR w="12700" cap="flat" cmpd="sng">
                      <a:solidFill>
                        <a:srgbClr val="FFFFFF"/>
                      </a:solidFill>
                      <a:prstDash val="solid"/>
                      <a:round/>
                      <a:headEnd type="none" w="med" len="med"/>
                      <a:tailEnd type="none" w="med" len="med"/>
                    </a:lnR>
                    <a:lnT w="38100" cap="flat" cmpd="sng">
                      <a:solidFill>
                        <a:srgbClr val="FFFFFF"/>
                      </a:solidFill>
                      <a:prstDash val="solid"/>
                      <a:round/>
                      <a:headEnd type="none" w="med" len="med"/>
                      <a:tailEnd type="none" w="med" len="med"/>
                    </a:lnT>
                    <a:lnB w="12700" cap="flat" cmpd="sng">
                      <a:solidFill>
                        <a:srgbClr val="FFFFFF"/>
                      </a:solidFill>
                      <a:prstDash val="solid"/>
                      <a:round/>
                      <a:headEnd type="none" w="med" len="med"/>
                      <a:tailEnd type="none" w="med" len="med"/>
                    </a:lnB>
                    <a:solidFill>
                      <a:srgbClr val="CFD7E7"/>
                    </a:solidFill>
                  </a:tcPr>
                </a:tc>
                <a:extLst>
                  <a:ext uri="{0D108BD9-81ED-4DB2-BD59-A6C34878D82A}">
                    <a16:rowId xmlns:a16="http://schemas.microsoft.com/office/drawing/2014/main" val="10001"/>
                  </a:ext>
                </a:extLst>
              </a:tr>
              <a:tr h="370850">
                <a:tc>
                  <a:txBody>
                    <a:bodyPr/>
                    <a:lstStyle/>
                    <a:p>
                      <a:pPr marL="0" marR="0" lvl="0" indent="0" algn="l" defTabSz="914400" rtl="0" eaLnBrk="1" fontAlgn="auto" latinLnBrk="0" hangingPunct="1">
                        <a:lnSpc>
                          <a:spcPct val="100000"/>
                        </a:lnSpc>
                        <a:spcBef>
                          <a:spcPts val="0"/>
                        </a:spcBef>
                        <a:spcAft>
                          <a:spcPts val="0"/>
                        </a:spcAft>
                        <a:buClr>
                          <a:srgbClr val="000000"/>
                        </a:buClr>
                        <a:buSzPct val="25000"/>
                        <a:buFont typeface="Arial"/>
                        <a:buNone/>
                        <a:tabLst/>
                        <a:defRPr/>
                      </a:pPr>
                      <a:r>
                        <a:rPr lang="en" sz="1100" b="0" i="0" u="none" strike="noStrike" cap="none" dirty="0">
                          <a:solidFill>
                            <a:schemeClr val="tx1"/>
                          </a:solidFill>
                          <a:latin typeface="+mn-lt"/>
                          <a:ea typeface="Arial"/>
                          <a:cs typeface="Arial"/>
                          <a:sym typeface="Arial"/>
                        </a:rPr>
                        <a:t>Severe algorithm anomalies are identified and under analysis. Solutions to anomalies are in development and testing.</a:t>
                      </a:r>
                    </a:p>
                  </a:txBody>
                  <a:tcPr marL="91450" marR="91450" marT="45725" marB="45725" anchor="ctr">
                    <a:lnL w="12700" cap="flat" cmpd="sng">
                      <a:solidFill>
                        <a:srgbClr val="FFFFFF"/>
                      </a:solidFill>
                      <a:prstDash val="solid"/>
                      <a:round/>
                      <a:headEnd type="none" w="med" len="med"/>
                      <a:tailEnd type="none" w="med" len="med"/>
                    </a:lnL>
                    <a:lnR w="12700" cap="flat" cmpd="sng">
                      <a:solidFill>
                        <a:srgbClr val="FFFFFF"/>
                      </a:solidFill>
                      <a:prstDash val="solid"/>
                      <a:round/>
                      <a:headEnd type="none" w="med" len="med"/>
                      <a:tailEnd type="none" w="med" len="med"/>
                    </a:lnR>
                    <a:lnT w="12700" cap="flat" cmpd="sng">
                      <a:solidFill>
                        <a:srgbClr val="FFFFFF"/>
                      </a:solidFill>
                      <a:prstDash val="solid"/>
                      <a:round/>
                      <a:headEnd type="none" w="med" len="med"/>
                      <a:tailEnd type="none" w="med" len="med"/>
                    </a:lnT>
                    <a:lnB w="12700" cap="flat" cmpd="sng">
                      <a:solidFill>
                        <a:srgbClr val="FFFFFF"/>
                      </a:solidFill>
                      <a:prstDash val="solid"/>
                      <a:round/>
                      <a:headEnd type="none" w="med" len="med"/>
                      <a:tailEnd type="none" w="med" len="med"/>
                    </a:lnB>
                    <a:solidFill>
                      <a:srgbClr val="E8ECF4"/>
                    </a:solidFill>
                  </a:tcPr>
                </a:tc>
                <a:tc>
                  <a:txBody>
                    <a:bodyPr/>
                    <a:lstStyle/>
                    <a:p>
                      <a:pPr marL="0" marR="0" lvl="0" indent="0" algn="l" rtl="0">
                        <a:lnSpc>
                          <a:spcPct val="100000"/>
                        </a:lnSpc>
                        <a:spcBef>
                          <a:spcPts val="0"/>
                        </a:spcBef>
                        <a:spcAft>
                          <a:spcPts val="0"/>
                        </a:spcAft>
                        <a:buClr>
                          <a:srgbClr val="000000"/>
                        </a:buClr>
                        <a:buSzPct val="25000"/>
                        <a:buFont typeface="Arial"/>
                        <a:buNone/>
                      </a:pPr>
                      <a:r>
                        <a:rPr lang="en-US" sz="1100" u="none" strike="noStrike" cap="none" dirty="0"/>
                        <a:t>Algorithm anomaly has been identified and it is under analysis. The product accuracy is reduced but does not go beyond the requirements.  </a:t>
                      </a:r>
                      <a:endParaRPr sz="1100" u="none" strike="noStrike" cap="none" dirty="0"/>
                    </a:p>
                  </a:txBody>
                  <a:tcPr marL="91450" marR="91450" marT="45725" marB="45725" anchor="ctr">
                    <a:lnL w="12700" cap="flat" cmpd="sng">
                      <a:solidFill>
                        <a:srgbClr val="FFFFFF"/>
                      </a:solidFill>
                      <a:prstDash val="solid"/>
                      <a:round/>
                      <a:headEnd type="none" w="med" len="med"/>
                      <a:tailEnd type="none" w="med" len="med"/>
                    </a:lnL>
                    <a:lnR w="12700" cap="flat" cmpd="sng">
                      <a:solidFill>
                        <a:srgbClr val="FFFFFF"/>
                      </a:solidFill>
                      <a:prstDash val="solid"/>
                      <a:round/>
                      <a:headEnd type="none" w="med" len="med"/>
                      <a:tailEnd type="none" w="med" len="med"/>
                    </a:lnR>
                    <a:lnT w="12700" cap="flat" cmpd="sng">
                      <a:solidFill>
                        <a:srgbClr val="FFFFFF"/>
                      </a:solidFill>
                      <a:prstDash val="solid"/>
                      <a:round/>
                      <a:headEnd type="none" w="med" len="med"/>
                      <a:tailEnd type="none" w="med" len="med"/>
                    </a:lnT>
                    <a:lnB w="12700" cap="flat" cmpd="sng">
                      <a:solidFill>
                        <a:srgbClr val="FFFFFF"/>
                      </a:solidFill>
                      <a:prstDash val="solid"/>
                      <a:round/>
                      <a:headEnd type="none" w="med" len="med"/>
                      <a:tailEnd type="none" w="med" len="med"/>
                    </a:lnB>
                    <a:solidFill>
                      <a:srgbClr val="E8ECF4"/>
                    </a:solidFill>
                  </a:tcPr>
                </a:tc>
                <a:extLst>
                  <a:ext uri="{0D108BD9-81ED-4DB2-BD59-A6C34878D82A}">
                    <a16:rowId xmlns:a16="http://schemas.microsoft.com/office/drawing/2014/main" val="10002"/>
                  </a:ext>
                </a:extLst>
              </a:tr>
              <a:tr h="370850">
                <a:tc>
                  <a:txBody>
                    <a:bodyPr/>
                    <a:lstStyle/>
                    <a:p>
                      <a:pPr marL="0" marR="0" lvl="0" indent="0" algn="l" defTabSz="914400" rtl="0" eaLnBrk="1" fontAlgn="auto" latinLnBrk="0" hangingPunct="1">
                        <a:lnSpc>
                          <a:spcPct val="100000"/>
                        </a:lnSpc>
                        <a:spcBef>
                          <a:spcPts val="0"/>
                        </a:spcBef>
                        <a:spcAft>
                          <a:spcPts val="0"/>
                        </a:spcAft>
                        <a:buClr>
                          <a:srgbClr val="000000"/>
                        </a:buClr>
                        <a:buSzPct val="25000"/>
                        <a:buFont typeface="Arial"/>
                        <a:buNone/>
                        <a:tabLst/>
                        <a:defRPr/>
                      </a:pPr>
                      <a:r>
                        <a:rPr lang="en" sz="1100" b="0" i="0" u="none" strike="noStrike" cap="none" dirty="0">
                          <a:solidFill>
                            <a:schemeClr val="tx1"/>
                          </a:solidFill>
                          <a:latin typeface="+mn-lt"/>
                          <a:ea typeface="Arial"/>
                          <a:cs typeface="Arial"/>
                          <a:sym typeface="Arial"/>
                        </a:rPr>
                        <a:t>Incremental product improvements may still be occurring.</a:t>
                      </a:r>
                      <a:endParaRPr lang="en" sz="1100" u="none" strike="noStrike" cap="none" dirty="0">
                        <a:solidFill>
                          <a:schemeClr val="tx1"/>
                        </a:solidFill>
                      </a:endParaRPr>
                    </a:p>
                  </a:txBody>
                  <a:tcPr marL="91450" marR="91450" marT="45725" marB="45725" anchor="ctr">
                    <a:lnL w="12700" cap="flat" cmpd="sng">
                      <a:solidFill>
                        <a:srgbClr val="FFFFFF"/>
                      </a:solidFill>
                      <a:prstDash val="solid"/>
                      <a:round/>
                      <a:headEnd type="none" w="med" len="med"/>
                      <a:tailEnd type="none" w="med" len="med"/>
                    </a:lnL>
                    <a:lnR w="12700" cap="flat" cmpd="sng">
                      <a:solidFill>
                        <a:srgbClr val="FFFFFF"/>
                      </a:solidFill>
                      <a:prstDash val="solid"/>
                      <a:round/>
                      <a:headEnd type="none" w="med" len="med"/>
                      <a:tailEnd type="none" w="med" len="med"/>
                    </a:lnR>
                    <a:lnT w="12700" cap="flat" cmpd="sng">
                      <a:solidFill>
                        <a:srgbClr val="FFFFFF"/>
                      </a:solidFill>
                      <a:prstDash val="solid"/>
                      <a:round/>
                      <a:headEnd type="none" w="med" len="med"/>
                      <a:tailEnd type="none" w="med" len="med"/>
                    </a:lnT>
                    <a:lnB w="12700" cap="flat" cmpd="sng">
                      <a:solidFill>
                        <a:srgbClr val="FFFFFF"/>
                      </a:solidFill>
                      <a:prstDash val="solid"/>
                      <a:round/>
                      <a:headEnd type="none" w="med" len="med"/>
                      <a:tailEnd type="none" w="med" len="med"/>
                    </a:lnB>
                    <a:solidFill>
                      <a:srgbClr val="CFD7E7"/>
                    </a:solidFill>
                  </a:tcPr>
                </a:tc>
                <a:tc>
                  <a:txBody>
                    <a:bodyPr/>
                    <a:lstStyle/>
                    <a:p>
                      <a:pPr marL="0" marR="0" lvl="0" indent="0" algn="l" rtl="0">
                        <a:lnSpc>
                          <a:spcPct val="100000"/>
                        </a:lnSpc>
                        <a:spcBef>
                          <a:spcPts val="0"/>
                        </a:spcBef>
                        <a:spcAft>
                          <a:spcPts val="0"/>
                        </a:spcAft>
                        <a:buClr>
                          <a:srgbClr val="000000"/>
                        </a:buClr>
                        <a:buSzPct val="25000"/>
                        <a:buFont typeface="Arial"/>
                        <a:buNone/>
                      </a:pPr>
                      <a:r>
                        <a:rPr lang="en-US" sz="1100" u="none" strike="noStrike" cap="none" dirty="0"/>
                        <a:t>Yes</a:t>
                      </a:r>
                      <a:endParaRPr sz="1100" u="none" strike="noStrike" cap="none" dirty="0"/>
                    </a:p>
                  </a:txBody>
                  <a:tcPr marL="91450" marR="91450" marT="45725" marB="45725" anchor="ctr">
                    <a:lnL w="12700" cap="flat" cmpd="sng">
                      <a:solidFill>
                        <a:srgbClr val="FFFFFF"/>
                      </a:solidFill>
                      <a:prstDash val="solid"/>
                      <a:round/>
                      <a:headEnd type="none" w="med" len="med"/>
                      <a:tailEnd type="none" w="med" len="med"/>
                    </a:lnL>
                    <a:lnR w="12700" cap="flat" cmpd="sng">
                      <a:solidFill>
                        <a:srgbClr val="FFFFFF"/>
                      </a:solidFill>
                      <a:prstDash val="solid"/>
                      <a:round/>
                      <a:headEnd type="none" w="med" len="med"/>
                      <a:tailEnd type="none" w="med" len="med"/>
                    </a:lnR>
                    <a:lnT w="12700" cap="flat" cmpd="sng">
                      <a:solidFill>
                        <a:srgbClr val="FFFFFF"/>
                      </a:solidFill>
                      <a:prstDash val="solid"/>
                      <a:round/>
                      <a:headEnd type="none" w="med" len="med"/>
                      <a:tailEnd type="none" w="med" len="med"/>
                    </a:lnT>
                    <a:lnB w="12700" cap="flat" cmpd="sng">
                      <a:solidFill>
                        <a:srgbClr val="FFFFFF"/>
                      </a:solidFill>
                      <a:prstDash val="solid"/>
                      <a:round/>
                      <a:headEnd type="none" w="med" len="med"/>
                      <a:tailEnd type="none" w="med" len="med"/>
                    </a:lnB>
                    <a:solidFill>
                      <a:srgbClr val="CFD7E7"/>
                    </a:solidFill>
                  </a:tcPr>
                </a:tc>
                <a:extLst>
                  <a:ext uri="{0D108BD9-81ED-4DB2-BD59-A6C34878D82A}">
                    <a16:rowId xmlns:a16="http://schemas.microsoft.com/office/drawing/2014/main" val="10003"/>
                  </a:ext>
                </a:extLst>
              </a:tr>
              <a:tr h="370850">
                <a:tc>
                  <a:txBody>
                    <a:bodyPr/>
                    <a:lstStyle/>
                    <a:p>
                      <a:pPr marL="0" marR="0" lvl="0" indent="0" algn="l" defTabSz="914400" rtl="0" eaLnBrk="1" fontAlgn="auto" latinLnBrk="0" hangingPunct="1">
                        <a:lnSpc>
                          <a:spcPct val="100000"/>
                        </a:lnSpc>
                        <a:spcBef>
                          <a:spcPts val="0"/>
                        </a:spcBef>
                        <a:spcAft>
                          <a:spcPts val="0"/>
                        </a:spcAft>
                        <a:buClr>
                          <a:srgbClr val="000000"/>
                        </a:buClr>
                        <a:buSzPct val="25000"/>
                        <a:buFont typeface="Arial"/>
                        <a:buNone/>
                        <a:tabLst/>
                        <a:defRPr/>
                      </a:pPr>
                      <a:r>
                        <a:rPr lang="en" sz="1100" b="0" i="0" u="none" strike="noStrike" cap="none" dirty="0">
                          <a:solidFill>
                            <a:schemeClr val="tx1"/>
                          </a:solidFill>
                          <a:latin typeface="+mn-lt"/>
                          <a:ea typeface="Arial"/>
                          <a:cs typeface="Arial"/>
                          <a:sym typeface="Arial"/>
                        </a:rPr>
                        <a:t>L2+ only: Users are engaged in the Product Feedback Forums and user feedback is assessed.</a:t>
                      </a:r>
                    </a:p>
                  </a:txBody>
                  <a:tcPr marL="91450" marR="91450" marT="45725" marB="45725" anchor="ctr">
                    <a:lnL w="12700" cap="flat" cmpd="sng">
                      <a:solidFill>
                        <a:srgbClr val="FFFFFF"/>
                      </a:solidFill>
                      <a:prstDash val="solid"/>
                      <a:round/>
                      <a:headEnd type="none" w="med" len="med"/>
                      <a:tailEnd type="none" w="med" len="med"/>
                    </a:lnL>
                    <a:lnR w="12700" cap="flat" cmpd="sng">
                      <a:solidFill>
                        <a:srgbClr val="FFFFFF"/>
                      </a:solidFill>
                      <a:prstDash val="solid"/>
                      <a:round/>
                      <a:headEnd type="none" w="med" len="med"/>
                      <a:tailEnd type="none" w="med" len="med"/>
                    </a:lnR>
                    <a:lnT w="12700" cap="flat" cmpd="sng">
                      <a:solidFill>
                        <a:srgbClr val="FFFFFF"/>
                      </a:solidFill>
                      <a:prstDash val="solid"/>
                      <a:round/>
                      <a:headEnd type="none" w="med" len="med"/>
                      <a:tailEnd type="none" w="med" len="med"/>
                    </a:lnT>
                    <a:lnB w="12700" cap="flat" cmpd="sng">
                      <a:solidFill>
                        <a:srgbClr val="FFFFFF"/>
                      </a:solidFill>
                      <a:prstDash val="solid"/>
                      <a:round/>
                      <a:headEnd type="none" w="med" len="med"/>
                      <a:tailEnd type="none" w="med" len="med"/>
                    </a:lnB>
                    <a:solidFill>
                      <a:srgbClr val="E8ECF4"/>
                    </a:solidFill>
                  </a:tcPr>
                </a:tc>
                <a:tc>
                  <a:txBody>
                    <a:bodyPr/>
                    <a:lstStyle/>
                    <a:p>
                      <a:pPr marL="0" marR="0" lvl="0" indent="0" algn="l" rtl="0">
                        <a:lnSpc>
                          <a:spcPct val="100000"/>
                        </a:lnSpc>
                        <a:spcBef>
                          <a:spcPts val="0"/>
                        </a:spcBef>
                        <a:spcAft>
                          <a:spcPts val="0"/>
                        </a:spcAft>
                        <a:buClr>
                          <a:srgbClr val="000000"/>
                        </a:buClr>
                        <a:buSzPct val="25000"/>
                        <a:buFont typeface="Arial"/>
                        <a:buNone/>
                      </a:pPr>
                      <a:r>
                        <a:rPr lang="en-US" sz="1100" u="none" strike="noStrike" cap="none" dirty="0"/>
                        <a:t>Potential users have not yet been engaged. Product is not yet available to the users. </a:t>
                      </a:r>
                      <a:endParaRPr sz="1100" u="none" strike="noStrike" cap="none" dirty="0"/>
                    </a:p>
                  </a:txBody>
                  <a:tcPr marL="91450" marR="91450" marT="45725" marB="45725" anchor="ctr">
                    <a:lnL w="12700" cap="flat" cmpd="sng">
                      <a:solidFill>
                        <a:srgbClr val="FFFFFF"/>
                      </a:solidFill>
                      <a:prstDash val="solid"/>
                      <a:round/>
                      <a:headEnd type="none" w="med" len="med"/>
                      <a:tailEnd type="none" w="med" len="med"/>
                    </a:lnL>
                    <a:lnR w="12700" cap="flat" cmpd="sng">
                      <a:solidFill>
                        <a:srgbClr val="FFFFFF"/>
                      </a:solidFill>
                      <a:prstDash val="solid"/>
                      <a:round/>
                      <a:headEnd type="none" w="med" len="med"/>
                      <a:tailEnd type="none" w="med" len="med"/>
                    </a:lnR>
                    <a:lnT w="12700" cap="flat" cmpd="sng">
                      <a:solidFill>
                        <a:srgbClr val="FFFFFF"/>
                      </a:solidFill>
                      <a:prstDash val="solid"/>
                      <a:round/>
                      <a:headEnd type="none" w="med" len="med"/>
                      <a:tailEnd type="none" w="med" len="med"/>
                    </a:lnT>
                    <a:lnB w="12700" cap="flat" cmpd="sng">
                      <a:solidFill>
                        <a:srgbClr val="FFFFFF"/>
                      </a:solidFill>
                      <a:prstDash val="solid"/>
                      <a:round/>
                      <a:headEnd type="none" w="med" len="med"/>
                      <a:tailEnd type="none" w="med" len="med"/>
                    </a:lnB>
                    <a:solidFill>
                      <a:srgbClr val="E8ECF4"/>
                    </a:solidFill>
                  </a:tcPr>
                </a:tc>
                <a:extLst>
                  <a:ext uri="{0D108BD9-81ED-4DB2-BD59-A6C34878D82A}">
                    <a16:rowId xmlns:a16="http://schemas.microsoft.com/office/drawing/2014/main" val="10004"/>
                  </a:ext>
                </a:extLst>
              </a:tr>
              <a:tr h="370850">
                <a:tc>
                  <a:txBody>
                    <a:bodyPr/>
                    <a:lstStyle/>
                    <a:p>
                      <a:pPr marL="0" marR="0" lvl="0" indent="0" algn="l" rtl="0">
                        <a:lnSpc>
                          <a:spcPct val="100000"/>
                        </a:lnSpc>
                        <a:spcBef>
                          <a:spcPts val="0"/>
                        </a:spcBef>
                        <a:spcAft>
                          <a:spcPts val="0"/>
                        </a:spcAft>
                        <a:buClr>
                          <a:schemeClr val="lt1"/>
                        </a:buClr>
                        <a:buSzPct val="25000"/>
                        <a:buFont typeface="Arial"/>
                        <a:buNone/>
                      </a:pPr>
                      <a:r>
                        <a:rPr lang="en" sz="1400" b="1" u="none" strike="noStrike" cap="none" dirty="0">
                          <a:solidFill>
                            <a:schemeClr val="lt1"/>
                          </a:solidFill>
                        </a:rPr>
                        <a:t>End State</a:t>
                      </a:r>
                    </a:p>
                  </a:txBody>
                  <a:tcPr marL="91450" marR="91450" marT="45725" marB="45725" anchor="ctr">
                    <a:lnL w="12700" cap="flat" cmpd="sng">
                      <a:solidFill>
                        <a:srgbClr val="FFFFFF"/>
                      </a:solidFill>
                      <a:prstDash val="solid"/>
                      <a:round/>
                      <a:headEnd type="none" w="med" len="med"/>
                      <a:tailEnd type="none" w="med" len="med"/>
                    </a:lnL>
                    <a:lnR w="12700" cap="flat" cmpd="sng">
                      <a:solidFill>
                        <a:srgbClr val="FFFFFF"/>
                      </a:solidFill>
                      <a:prstDash val="solid"/>
                      <a:round/>
                      <a:headEnd type="none" w="med" len="med"/>
                      <a:tailEnd type="none" w="med" len="med"/>
                    </a:lnR>
                    <a:lnT w="12700" cap="flat" cmpd="sng">
                      <a:solidFill>
                        <a:srgbClr val="FFFFFF"/>
                      </a:solidFill>
                      <a:prstDash val="solid"/>
                      <a:round/>
                      <a:headEnd type="none" w="med" len="med"/>
                      <a:tailEnd type="none" w="med" len="med"/>
                    </a:lnT>
                    <a:lnB w="12700" cap="flat" cmpd="sng">
                      <a:solidFill>
                        <a:srgbClr val="FFFFFF"/>
                      </a:solidFill>
                      <a:prstDash val="solid"/>
                      <a:round/>
                      <a:headEnd type="none" w="med" len="med"/>
                      <a:tailEnd type="none" w="med" len="med"/>
                    </a:lnB>
                    <a:solidFill>
                      <a:srgbClr val="4F81BD"/>
                    </a:solidFill>
                  </a:tcPr>
                </a:tc>
                <a:tc>
                  <a:txBody>
                    <a:bodyPr/>
                    <a:lstStyle/>
                    <a:p>
                      <a:pPr marL="0" marR="0" lvl="0" indent="0" algn="l" rtl="0">
                        <a:lnSpc>
                          <a:spcPct val="100000"/>
                        </a:lnSpc>
                        <a:spcBef>
                          <a:spcPts val="0"/>
                        </a:spcBef>
                        <a:spcAft>
                          <a:spcPts val="0"/>
                        </a:spcAft>
                        <a:buClr>
                          <a:schemeClr val="lt1"/>
                        </a:buClr>
                        <a:buSzPct val="25000"/>
                        <a:buFont typeface="Arial"/>
                        <a:buNone/>
                      </a:pPr>
                      <a:r>
                        <a:rPr lang="en" sz="1400" b="1" u="none" strike="noStrike" cap="none" dirty="0">
                          <a:solidFill>
                            <a:schemeClr val="lt1"/>
                          </a:solidFill>
                        </a:rPr>
                        <a:t>Assessment</a:t>
                      </a:r>
                    </a:p>
                  </a:txBody>
                  <a:tcPr marL="91450" marR="91450" marT="45725" marB="45725" anchor="ctr">
                    <a:lnL w="12700" cap="flat" cmpd="sng">
                      <a:solidFill>
                        <a:srgbClr val="FFFFFF"/>
                      </a:solidFill>
                      <a:prstDash val="solid"/>
                      <a:round/>
                      <a:headEnd type="none" w="med" len="med"/>
                      <a:tailEnd type="none" w="med" len="med"/>
                    </a:lnL>
                    <a:lnR w="12700" cap="flat" cmpd="sng">
                      <a:solidFill>
                        <a:srgbClr val="FFFFFF"/>
                      </a:solidFill>
                      <a:prstDash val="solid"/>
                      <a:round/>
                      <a:headEnd type="none" w="med" len="med"/>
                      <a:tailEnd type="none" w="med" len="med"/>
                    </a:lnR>
                    <a:lnT w="12700" cap="flat" cmpd="sng">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4F81BD"/>
                    </a:solidFill>
                  </a:tcPr>
                </a:tc>
                <a:extLst>
                  <a:ext uri="{0D108BD9-81ED-4DB2-BD59-A6C34878D82A}">
                    <a16:rowId xmlns:a16="http://schemas.microsoft.com/office/drawing/2014/main" val="10005"/>
                  </a:ext>
                </a:extLst>
              </a:tr>
              <a:tr h="370850">
                <a:tc>
                  <a:txBody>
                    <a:bodyPr/>
                    <a:lstStyle/>
                    <a:p>
                      <a:pPr marL="0" marR="0" lvl="0" indent="0" algn="l" rtl="0">
                        <a:lnSpc>
                          <a:spcPct val="100000"/>
                        </a:lnSpc>
                        <a:spcBef>
                          <a:spcPts val="0"/>
                        </a:spcBef>
                        <a:spcAft>
                          <a:spcPts val="0"/>
                        </a:spcAft>
                        <a:buClr>
                          <a:schemeClr val="lt1"/>
                        </a:buClr>
                        <a:buSzPct val="100000"/>
                        <a:buFont typeface="Arial"/>
                        <a:buNone/>
                      </a:pPr>
                      <a:r>
                        <a:rPr lang="en" sz="1100" b="0" i="0" u="none" strike="noStrike" cap="none" dirty="0">
                          <a:solidFill>
                            <a:schemeClr val="tx1"/>
                          </a:solidFill>
                          <a:latin typeface="+mn-lt"/>
                          <a:ea typeface="Arial"/>
                          <a:cs typeface="Arial"/>
                          <a:sym typeface="Arial"/>
                        </a:rPr>
                        <a:t>Product performance has been demonstrated through analysis of a small number of independent measurements obtained from select locations, periods, and associated ground truth or field campaign efforts.</a:t>
                      </a:r>
                    </a:p>
                  </a:txBody>
                  <a:tcPr marL="91450" marR="91450" marT="45725" marB="45725" anchor="ctr">
                    <a:lnL w="12700" cap="flat" cmpd="sng">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8ECF4"/>
                    </a:solidFill>
                  </a:tcPr>
                </a:tc>
                <a:tc>
                  <a:txBody>
                    <a:bodyPr/>
                    <a:lstStyle/>
                    <a:p>
                      <a:pPr marL="0" marR="0" lvl="0" indent="0" algn="l" rtl="0">
                        <a:spcBef>
                          <a:spcPts val="0"/>
                        </a:spcBef>
                        <a:spcAft>
                          <a:spcPts val="0"/>
                        </a:spcAft>
                        <a:buNone/>
                      </a:pPr>
                      <a:r>
                        <a:rPr lang="en-US" sz="1100" dirty="0">
                          <a:latin typeface="+mj-lt"/>
                          <a:ea typeface="Calibri"/>
                          <a:cs typeface="Calibri"/>
                          <a:sym typeface="Calibri"/>
                        </a:rPr>
                        <a:t>True</a:t>
                      </a:r>
                      <a:endParaRPr sz="1100" dirty="0">
                        <a:latin typeface="+mj-lt"/>
                        <a:ea typeface="Calibri"/>
                        <a:cs typeface="Calibri"/>
                        <a:sym typeface="Calibri"/>
                      </a:endParaRPr>
                    </a:p>
                  </a:txBody>
                  <a:tcPr marL="91450" marR="91450" marT="45725" marB="45725" anchor="ctr">
                    <a:lnL w="12700" cap="flat" cmpd="sng">
                      <a:solidFill>
                        <a:srgbClr val="FFFFFF"/>
                      </a:solidFill>
                      <a:prstDash val="solid"/>
                      <a:round/>
                      <a:headEnd type="none" w="med" len="med"/>
                      <a:tailEnd type="none" w="med" len="med"/>
                    </a:lnL>
                    <a:lnR w="12700" cap="flat" cmpd="sng">
                      <a:solidFill>
                        <a:srgbClr val="FFFFFF"/>
                      </a:solidFill>
                      <a:prstDash val="solid"/>
                      <a:round/>
                      <a:headEnd type="none" w="med" len="med"/>
                      <a:tailEnd type="none" w="med" len="med"/>
                    </a:lnR>
                    <a:lnT w="12700" cap="flat" cmpd="sng">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8ECF4"/>
                    </a:solidFill>
                  </a:tcPr>
                </a:tc>
                <a:extLst>
                  <a:ext uri="{0D108BD9-81ED-4DB2-BD59-A6C34878D82A}">
                    <a16:rowId xmlns:a16="http://schemas.microsoft.com/office/drawing/2014/main" val="10006"/>
                  </a:ext>
                </a:extLst>
              </a:tr>
              <a:tr h="370850">
                <a:tc>
                  <a:txBody>
                    <a:bodyPr/>
                    <a:lstStyle/>
                    <a:p>
                      <a:pPr marL="0" marR="0" lvl="0" indent="0" algn="l" rtl="0">
                        <a:lnSpc>
                          <a:spcPct val="100000"/>
                        </a:lnSpc>
                        <a:spcBef>
                          <a:spcPts val="0"/>
                        </a:spcBef>
                        <a:spcAft>
                          <a:spcPts val="0"/>
                        </a:spcAft>
                        <a:buClr>
                          <a:srgbClr val="000000"/>
                        </a:buClr>
                        <a:buSzPct val="25000"/>
                        <a:buFont typeface="Arial"/>
                        <a:buNone/>
                      </a:pPr>
                      <a:r>
                        <a:rPr lang="en" sz="1100" b="0" i="0" u="none" strike="noStrike" cap="none" dirty="0">
                          <a:solidFill>
                            <a:schemeClr val="tx1"/>
                          </a:solidFill>
                          <a:latin typeface="+mn-lt"/>
                          <a:ea typeface="Arial"/>
                          <a:cs typeface="Arial"/>
                          <a:sym typeface="Arial"/>
                        </a:rPr>
                        <a:t>Product analysis is sufficient to communicate product performance to users relative to expectations (Performance Baseline).</a:t>
                      </a:r>
                      <a:endParaRPr lang="en" sz="1100" u="none" strike="noStrike" cap="none" dirty="0">
                        <a:solidFill>
                          <a:schemeClr val="tx1"/>
                        </a:solidFill>
                      </a:endParaRPr>
                    </a:p>
                  </a:txBody>
                  <a:tcPr marL="91450" marR="91450" marT="45725" marB="45725" anchor="ctr">
                    <a:lnL w="12700" cap="flat" cmpd="sng">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solidFill>
                        <a:srgbClr val="FFFFFF"/>
                      </a:solidFill>
                      <a:prstDash val="solid"/>
                      <a:round/>
                      <a:headEnd type="none" w="med" len="med"/>
                      <a:tailEnd type="none" w="med" len="med"/>
                    </a:lnB>
                    <a:solidFill>
                      <a:srgbClr val="CFD7E7"/>
                    </a:solidFill>
                  </a:tcPr>
                </a:tc>
                <a:tc>
                  <a:txBody>
                    <a:bodyPr/>
                    <a:lstStyle/>
                    <a:p>
                      <a:pPr marL="0" marR="0" lvl="0" indent="0" algn="l" rtl="0">
                        <a:spcBef>
                          <a:spcPts val="0"/>
                        </a:spcBef>
                        <a:spcAft>
                          <a:spcPts val="0"/>
                        </a:spcAft>
                        <a:buNone/>
                      </a:pPr>
                      <a:r>
                        <a:rPr lang="en-US" sz="1100" dirty="0">
                          <a:latin typeface="+mj-lt"/>
                          <a:ea typeface="Calibri"/>
                          <a:cs typeface="Calibri"/>
                          <a:sym typeface="Calibri"/>
                        </a:rPr>
                        <a:t>True</a:t>
                      </a:r>
                      <a:endParaRPr sz="1100" dirty="0">
                        <a:latin typeface="+mj-lt"/>
                        <a:ea typeface="Calibri"/>
                        <a:cs typeface="Calibri"/>
                        <a:sym typeface="Calibri"/>
                      </a:endParaRPr>
                    </a:p>
                  </a:txBody>
                  <a:tcPr marL="91450" marR="91450" marT="45725" marB="45725" anchor="ctr">
                    <a:lnL w="12700" cap="flat" cmpd="sng" algn="ctr">
                      <a:solidFill>
                        <a:srgbClr val="FFFFFF"/>
                      </a:solidFill>
                      <a:prstDash val="solid"/>
                      <a:round/>
                      <a:headEnd type="none" w="med" len="med"/>
                      <a:tailEnd type="none" w="med" len="med"/>
                    </a:lnL>
                    <a:lnR w="12700" cap="flat" cmpd="sng">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solidFill>
                        <a:srgbClr val="FFFFFF"/>
                      </a:solidFill>
                      <a:prstDash val="solid"/>
                      <a:round/>
                      <a:headEnd type="none" w="med" len="med"/>
                      <a:tailEnd type="none" w="med" len="med"/>
                    </a:lnB>
                    <a:solidFill>
                      <a:srgbClr val="CFD7E7"/>
                    </a:solidFill>
                  </a:tcPr>
                </a:tc>
                <a:extLst>
                  <a:ext uri="{0D108BD9-81ED-4DB2-BD59-A6C34878D82A}">
                    <a16:rowId xmlns:a16="http://schemas.microsoft.com/office/drawing/2014/main" val="10007"/>
                  </a:ext>
                </a:extLst>
              </a:tr>
              <a:tr h="370850">
                <a:tc>
                  <a:txBody>
                    <a:bodyPr/>
                    <a:lstStyle/>
                    <a:p>
                      <a:pPr marL="0" marR="0" lvl="0" indent="0" algn="l" defTabSz="914400" rtl="0" eaLnBrk="1" fontAlgn="auto" latinLnBrk="0" hangingPunct="1">
                        <a:lnSpc>
                          <a:spcPct val="100000"/>
                        </a:lnSpc>
                        <a:spcBef>
                          <a:spcPts val="0"/>
                        </a:spcBef>
                        <a:spcAft>
                          <a:spcPts val="0"/>
                        </a:spcAft>
                        <a:buClr>
                          <a:srgbClr val="000000"/>
                        </a:buClr>
                        <a:buSzPct val="25000"/>
                        <a:buFont typeface="Arial"/>
                        <a:buNone/>
                        <a:tabLst/>
                        <a:defRPr/>
                      </a:pPr>
                      <a:r>
                        <a:rPr lang="en" sz="1100" b="0" i="0" u="none" strike="noStrike" cap="none" dirty="0">
                          <a:solidFill>
                            <a:schemeClr val="tx1"/>
                          </a:solidFill>
                          <a:latin typeface="+mn-lt"/>
                          <a:ea typeface="Arial"/>
                          <a:cs typeface="Arial"/>
                          <a:sym typeface="Arial"/>
                        </a:rPr>
                        <a:t>Documentation of product performance exists that includes recommended remediation strategies for all anomalies and weaknesses. Any algorithm changes associated with severe anomalies have been documented, implemented, tested, and shared with the user community.</a:t>
                      </a:r>
                    </a:p>
                  </a:txBody>
                  <a:tcPr marL="91450" marR="91450" marT="45725" marB="45725" anchor="ctr">
                    <a:lnL w="12700" cap="flat" cmpd="sng">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solidFill>
                        <a:srgbClr val="FFFFFF"/>
                      </a:solidFill>
                      <a:prstDash val="solid"/>
                      <a:round/>
                      <a:headEnd type="none" w="med" len="med"/>
                      <a:tailEnd type="none" w="med" len="med"/>
                    </a:lnB>
                    <a:solidFill>
                      <a:srgbClr val="E8ECF4"/>
                    </a:solidFill>
                  </a:tcPr>
                </a:tc>
                <a:tc>
                  <a:txBody>
                    <a:bodyPr/>
                    <a:lstStyle/>
                    <a:p>
                      <a:pPr marL="0" marR="0" lvl="0" indent="0" algn="l" rtl="0">
                        <a:spcBef>
                          <a:spcPts val="0"/>
                        </a:spcBef>
                        <a:spcAft>
                          <a:spcPts val="0"/>
                        </a:spcAft>
                        <a:buNone/>
                      </a:pPr>
                      <a:r>
                        <a:rPr lang="en-US" sz="1100" dirty="0">
                          <a:latin typeface="+mj-lt"/>
                          <a:ea typeface="Calibri"/>
                          <a:cs typeface="Calibri"/>
                          <a:sym typeface="Calibri"/>
                        </a:rPr>
                        <a:t>True.</a:t>
                      </a:r>
                      <a:endParaRPr sz="1100" dirty="0">
                        <a:solidFill>
                          <a:srgbClr val="FF0000"/>
                        </a:solidFill>
                        <a:latin typeface="+mj-lt"/>
                        <a:ea typeface="Calibri"/>
                        <a:cs typeface="Calibri"/>
                        <a:sym typeface="Calibri"/>
                      </a:endParaRPr>
                    </a:p>
                  </a:txBody>
                  <a:tcPr marL="91450" marR="91450" marT="45725" marB="45725" anchor="ctr">
                    <a:lnL w="12700" cap="flat" cmpd="sng" algn="ctr">
                      <a:solidFill>
                        <a:srgbClr val="FFFFFF"/>
                      </a:solidFill>
                      <a:prstDash val="solid"/>
                      <a:round/>
                      <a:headEnd type="none" w="med" len="med"/>
                      <a:tailEnd type="none" w="med" len="med"/>
                    </a:lnL>
                    <a:lnR w="12700" cap="flat" cmpd="sng">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solidFill>
                        <a:srgbClr val="FFFFFF"/>
                      </a:solidFill>
                      <a:prstDash val="solid"/>
                      <a:round/>
                      <a:headEnd type="none" w="med" len="med"/>
                      <a:tailEnd type="none" w="med" len="med"/>
                    </a:lnB>
                    <a:solidFill>
                      <a:srgbClr val="E8ECF4"/>
                    </a:solidFill>
                  </a:tcPr>
                </a:tc>
                <a:extLst>
                  <a:ext uri="{0D108BD9-81ED-4DB2-BD59-A6C34878D82A}">
                    <a16:rowId xmlns:a16="http://schemas.microsoft.com/office/drawing/2014/main" val="10008"/>
                  </a:ext>
                </a:extLst>
              </a:tr>
              <a:tr h="370850">
                <a:tc>
                  <a:txBody>
                    <a:bodyPr/>
                    <a:lstStyle/>
                    <a:p>
                      <a:pPr marL="0" marR="0" lvl="0" indent="0" algn="l" rtl="0">
                        <a:lnSpc>
                          <a:spcPct val="100000"/>
                        </a:lnSpc>
                        <a:spcBef>
                          <a:spcPts val="0"/>
                        </a:spcBef>
                        <a:spcAft>
                          <a:spcPts val="0"/>
                        </a:spcAft>
                        <a:buClr>
                          <a:schemeClr val="lt1"/>
                        </a:buClr>
                        <a:buSzPct val="100000"/>
                        <a:buFont typeface="Arial"/>
                        <a:buNone/>
                      </a:pPr>
                      <a:r>
                        <a:rPr lang="en" sz="1100" b="0" i="0" u="none" strike="noStrike" cap="none" dirty="0">
                          <a:solidFill>
                            <a:schemeClr val="tx1"/>
                          </a:solidFill>
                          <a:latin typeface="+mn-lt"/>
                          <a:ea typeface="Arial"/>
                          <a:cs typeface="Arial"/>
                          <a:sym typeface="Arial"/>
                        </a:rPr>
                        <a:t>Testing has been fully documented.</a:t>
                      </a:r>
                    </a:p>
                  </a:txBody>
                  <a:tcPr marL="91450" marR="91450" marT="45725" marB="45725" anchor="ctr">
                    <a:lnL w="12700" cap="flat" cmpd="sng">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solidFill>
                        <a:srgbClr val="FFFFFF"/>
                      </a:solidFill>
                      <a:prstDash val="solid"/>
                      <a:round/>
                      <a:headEnd type="none" w="med" len="med"/>
                      <a:tailEnd type="none" w="med" len="med"/>
                    </a:lnT>
                    <a:lnB w="12700" cap="flat" cmpd="sng">
                      <a:solidFill>
                        <a:srgbClr val="FFFFFF"/>
                      </a:solidFill>
                      <a:prstDash val="solid"/>
                      <a:round/>
                      <a:headEnd type="none" w="med" len="med"/>
                      <a:tailEnd type="none" w="med" len="med"/>
                    </a:lnB>
                    <a:solidFill>
                      <a:srgbClr val="CFD7E7"/>
                    </a:solidFill>
                  </a:tcPr>
                </a:tc>
                <a:tc>
                  <a:txBody>
                    <a:bodyPr/>
                    <a:lstStyle/>
                    <a:p>
                      <a:pPr marL="0" marR="0" lvl="0" indent="0" algn="l" rtl="0">
                        <a:spcBef>
                          <a:spcPts val="0"/>
                        </a:spcBef>
                        <a:spcAft>
                          <a:spcPts val="0"/>
                        </a:spcAft>
                        <a:buNone/>
                      </a:pPr>
                      <a:r>
                        <a:rPr lang="en-US" sz="1100" dirty="0">
                          <a:latin typeface="+mj-lt"/>
                          <a:ea typeface="Calibri"/>
                          <a:cs typeface="Calibri"/>
                          <a:sym typeface="Calibri"/>
                        </a:rPr>
                        <a:t>True</a:t>
                      </a:r>
                      <a:endParaRPr sz="1100" dirty="0">
                        <a:latin typeface="+mj-lt"/>
                        <a:ea typeface="Calibri"/>
                        <a:cs typeface="Calibri"/>
                        <a:sym typeface="Calibri"/>
                      </a:endParaRPr>
                    </a:p>
                  </a:txBody>
                  <a:tcPr marL="91450" marR="91450" marT="45725" marB="45725" anchor="ctr">
                    <a:lnL w="12700" cap="flat" cmpd="sng">
                      <a:solidFill>
                        <a:srgbClr val="FFFFFF"/>
                      </a:solidFill>
                      <a:prstDash val="solid"/>
                      <a:round/>
                      <a:headEnd type="none" w="med" len="med"/>
                      <a:tailEnd type="none" w="med" len="med"/>
                    </a:lnL>
                    <a:lnR w="12700" cap="flat" cmpd="sng">
                      <a:solidFill>
                        <a:srgbClr val="FFFFFF"/>
                      </a:solidFill>
                      <a:prstDash val="solid"/>
                      <a:round/>
                      <a:headEnd type="none" w="med" len="med"/>
                      <a:tailEnd type="none" w="med" len="med"/>
                    </a:lnR>
                    <a:lnT w="12700" cap="flat" cmpd="sng">
                      <a:solidFill>
                        <a:srgbClr val="FFFFFF"/>
                      </a:solidFill>
                      <a:prstDash val="solid"/>
                      <a:round/>
                      <a:headEnd type="none" w="med" len="med"/>
                      <a:tailEnd type="none" w="med" len="med"/>
                    </a:lnT>
                    <a:lnB w="12700" cap="flat" cmpd="sng">
                      <a:solidFill>
                        <a:srgbClr val="FFFFFF"/>
                      </a:solidFill>
                      <a:prstDash val="solid"/>
                      <a:round/>
                      <a:headEnd type="none" w="med" len="med"/>
                      <a:tailEnd type="none" w="med" len="med"/>
                    </a:lnB>
                    <a:solidFill>
                      <a:srgbClr val="CFD7E7"/>
                    </a:solidFill>
                  </a:tcPr>
                </a:tc>
                <a:extLst>
                  <a:ext uri="{0D108BD9-81ED-4DB2-BD59-A6C34878D82A}">
                    <a16:rowId xmlns:a16="http://schemas.microsoft.com/office/drawing/2014/main" val="10009"/>
                  </a:ext>
                </a:extLst>
              </a:tr>
              <a:tr h="370850">
                <a:tc>
                  <a:txBody>
                    <a:bodyPr/>
                    <a:lstStyle/>
                    <a:p>
                      <a:pPr marL="0" marR="0" lvl="0" indent="0" algn="l" defTabSz="914400" rtl="0" eaLnBrk="1" fontAlgn="auto" latinLnBrk="0" hangingPunct="1">
                        <a:lnSpc>
                          <a:spcPct val="100000"/>
                        </a:lnSpc>
                        <a:spcBef>
                          <a:spcPts val="0"/>
                        </a:spcBef>
                        <a:spcAft>
                          <a:spcPts val="0"/>
                        </a:spcAft>
                        <a:buClr>
                          <a:srgbClr val="000000"/>
                        </a:buClr>
                        <a:buSzPct val="25000"/>
                        <a:buFont typeface="Arial"/>
                        <a:buNone/>
                        <a:tabLst/>
                        <a:defRPr/>
                      </a:pPr>
                      <a:r>
                        <a:rPr lang="en" sz="1100" b="0" i="0" u="none" strike="noStrike" cap="none" dirty="0">
                          <a:solidFill>
                            <a:schemeClr val="tx1"/>
                          </a:solidFill>
                          <a:latin typeface="+mn-lt"/>
                          <a:ea typeface="Arial"/>
                          <a:cs typeface="Arial"/>
                          <a:sym typeface="Arial"/>
                        </a:rPr>
                        <a:t>Product is ready for operational use and for use in comprehensive cal/val activities and product optimization.</a:t>
                      </a:r>
                    </a:p>
                  </a:txBody>
                  <a:tcPr marL="91450" marR="91450" marT="45725" marB="45725" anchor="ctr">
                    <a:lnL w="12700" cap="flat" cmpd="sng">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solidFill>
                        <a:srgbClr val="FFFFFF"/>
                      </a:solidFill>
                      <a:prstDash val="solid"/>
                      <a:round/>
                      <a:headEnd type="none" w="med" len="med"/>
                      <a:tailEnd type="none" w="med" len="med"/>
                    </a:lnT>
                    <a:lnB w="12700" cap="flat" cmpd="sng">
                      <a:solidFill>
                        <a:srgbClr val="FFFFFF"/>
                      </a:solidFill>
                      <a:prstDash val="solid"/>
                      <a:round/>
                      <a:headEnd type="none" w="med" len="med"/>
                      <a:tailEnd type="none" w="med" len="med"/>
                    </a:lnB>
                    <a:solidFill>
                      <a:srgbClr val="E8ECF4"/>
                    </a:solidFill>
                  </a:tcPr>
                </a:tc>
                <a:tc>
                  <a:txBody>
                    <a:bodyPr/>
                    <a:lstStyle/>
                    <a:p>
                      <a:pPr marL="0" marR="0" lvl="0" indent="0" algn="l" rtl="0">
                        <a:spcBef>
                          <a:spcPts val="0"/>
                        </a:spcBef>
                        <a:spcAft>
                          <a:spcPts val="0"/>
                        </a:spcAft>
                        <a:buNone/>
                      </a:pPr>
                      <a:r>
                        <a:rPr lang="en-US" sz="1100" dirty="0">
                          <a:latin typeface="+mj-lt"/>
                          <a:ea typeface="Calibri"/>
                          <a:cs typeface="Calibri"/>
                          <a:sym typeface="Calibri"/>
                        </a:rPr>
                        <a:t>Partially True. </a:t>
                      </a:r>
                    </a:p>
                    <a:p>
                      <a:pPr marL="0" marR="0" lvl="0" indent="0" algn="l" rtl="0">
                        <a:spcBef>
                          <a:spcPts val="0"/>
                        </a:spcBef>
                        <a:spcAft>
                          <a:spcPts val="0"/>
                        </a:spcAft>
                        <a:buNone/>
                      </a:pPr>
                      <a:r>
                        <a:rPr lang="en-US" sz="1100" dirty="0">
                          <a:latin typeface="+mj-lt"/>
                          <a:ea typeface="Calibri"/>
                          <a:cs typeface="Calibri"/>
                          <a:sym typeface="Calibri"/>
                        </a:rPr>
                        <a:t>The product is ready for use in comprehensive </a:t>
                      </a:r>
                      <a:r>
                        <a:rPr lang="en-US" sz="1100" dirty="0" err="1">
                          <a:latin typeface="+mj-lt"/>
                          <a:ea typeface="Calibri"/>
                          <a:cs typeface="Calibri"/>
                          <a:sym typeface="Calibri"/>
                        </a:rPr>
                        <a:t>cal</a:t>
                      </a:r>
                      <a:r>
                        <a:rPr lang="en-US" sz="1100" dirty="0">
                          <a:latin typeface="+mj-lt"/>
                          <a:ea typeface="Calibri"/>
                          <a:cs typeface="Calibri"/>
                          <a:sym typeface="Calibri"/>
                        </a:rPr>
                        <a:t>/</a:t>
                      </a:r>
                      <a:r>
                        <a:rPr lang="en-US" sz="1100" dirty="0" err="1">
                          <a:latin typeface="+mj-lt"/>
                          <a:ea typeface="Calibri"/>
                          <a:cs typeface="Calibri"/>
                          <a:sym typeface="Calibri"/>
                        </a:rPr>
                        <a:t>val</a:t>
                      </a:r>
                      <a:r>
                        <a:rPr lang="en-US" sz="1100" dirty="0">
                          <a:latin typeface="+mj-lt"/>
                          <a:ea typeface="Calibri"/>
                          <a:cs typeface="Calibri"/>
                          <a:sym typeface="Calibri"/>
                        </a:rPr>
                        <a:t> activities and product optimization. The product can not yet be offered for operational use.</a:t>
                      </a:r>
                      <a:endParaRPr sz="1100" dirty="0">
                        <a:latin typeface="+mj-lt"/>
                        <a:ea typeface="Calibri"/>
                        <a:cs typeface="Calibri"/>
                        <a:sym typeface="Calibri"/>
                      </a:endParaRPr>
                    </a:p>
                  </a:txBody>
                  <a:tcPr marL="91450" marR="91450" marT="45725" marB="45725" anchor="ctr">
                    <a:lnL w="12700" cap="flat" cmpd="sng">
                      <a:solidFill>
                        <a:srgbClr val="FFFFFF"/>
                      </a:solidFill>
                      <a:prstDash val="solid"/>
                      <a:round/>
                      <a:headEnd type="none" w="med" len="med"/>
                      <a:tailEnd type="none" w="med" len="med"/>
                    </a:lnL>
                    <a:lnR w="12700" cap="flat" cmpd="sng">
                      <a:solidFill>
                        <a:srgbClr val="FFFFFF"/>
                      </a:solidFill>
                      <a:prstDash val="solid"/>
                      <a:round/>
                      <a:headEnd type="none" w="med" len="med"/>
                      <a:tailEnd type="none" w="med" len="med"/>
                    </a:lnR>
                    <a:lnT w="12700" cap="flat" cmpd="sng">
                      <a:solidFill>
                        <a:srgbClr val="FFFFFF"/>
                      </a:solidFill>
                      <a:prstDash val="solid"/>
                      <a:round/>
                      <a:headEnd type="none" w="med" len="med"/>
                      <a:tailEnd type="none" w="med" len="med"/>
                    </a:lnT>
                    <a:lnB w="12700" cap="flat" cmpd="sng">
                      <a:solidFill>
                        <a:srgbClr val="FFFFFF"/>
                      </a:solidFill>
                      <a:prstDash val="solid"/>
                      <a:round/>
                      <a:headEnd type="none" w="med" len="med"/>
                      <a:tailEnd type="none" w="med" len="med"/>
                    </a:lnB>
                    <a:solidFill>
                      <a:srgbClr val="E8ECF4"/>
                    </a:solidFill>
                  </a:tcPr>
                </a:tc>
                <a:extLst>
                  <a:ext uri="{0D108BD9-81ED-4DB2-BD59-A6C34878D82A}">
                    <a16:rowId xmlns:a16="http://schemas.microsoft.com/office/drawing/2014/main" val="10010"/>
                  </a:ext>
                </a:extLst>
              </a:tr>
            </a:tbl>
          </a:graphicData>
        </a:graphic>
      </p:graphicFrame>
    </p:spTree>
    <p:extLst>
      <p:ext uri="{BB962C8B-B14F-4D97-AF65-F5344CB8AC3E}">
        <p14:creationId xmlns:p14="http://schemas.microsoft.com/office/powerpoint/2010/main" val="222217040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849"/>
        <p:cNvGrpSpPr/>
        <p:nvPr/>
      </p:nvGrpSpPr>
      <p:grpSpPr>
        <a:xfrm>
          <a:off x="0" y="0"/>
          <a:ext cx="0" cy="0"/>
          <a:chOff x="0" y="0"/>
          <a:chExt cx="0" cy="0"/>
        </a:xfrm>
      </p:grpSpPr>
      <p:sp>
        <p:nvSpPr>
          <p:cNvPr id="850" name="Google Shape;850;p87"/>
          <p:cNvSpPr txBox="1">
            <a:spLocks noGrp="1"/>
          </p:cNvSpPr>
          <p:nvPr>
            <p:ph type="title"/>
          </p:nvPr>
        </p:nvSpPr>
        <p:spPr>
          <a:xfrm>
            <a:off x="963084" y="4406903"/>
            <a:ext cx="10363200" cy="1362075"/>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latin typeface="Calibri"/>
                <a:ea typeface="Calibri"/>
                <a:cs typeface="Calibri"/>
                <a:sym typeface="Calibri"/>
              </a:rPr>
              <a:t>PATH TO FULL VALIDATION</a:t>
            </a:r>
            <a:endParaRPr/>
          </a:p>
        </p:txBody>
      </p:sp>
      <p:sp>
        <p:nvSpPr>
          <p:cNvPr id="851" name="Google Shape;851;p87"/>
          <p:cNvSpPr txBox="1">
            <a:spLocks noGrp="1"/>
          </p:cNvSpPr>
          <p:nvPr>
            <p:ph type="sldNum" idx="12"/>
          </p:nvPr>
        </p:nvSpPr>
        <p:spPr>
          <a:xfrm>
            <a:off x="11004885" y="6356353"/>
            <a:ext cx="909055"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Clr>
                <a:srgbClr val="FFFFFF"/>
              </a:buClr>
              <a:buSzPts val="1200"/>
              <a:buFont typeface="Arial"/>
              <a:buNone/>
            </a:pPr>
            <a:fld id="{00000000-1234-1234-1234-123412341234}" type="slidenum">
              <a:rPr lang="en-US"/>
              <a:t>43</a:t>
            </a:fld>
            <a:endParaRPr/>
          </a:p>
        </p:txBody>
      </p:sp>
    </p:spTree>
    <p:extLst>
      <p:ext uri="{BB962C8B-B14F-4D97-AF65-F5344CB8AC3E}">
        <p14:creationId xmlns:p14="http://schemas.microsoft.com/office/powerpoint/2010/main" val="150814788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864"/>
        <p:cNvGrpSpPr/>
        <p:nvPr/>
      </p:nvGrpSpPr>
      <p:grpSpPr>
        <a:xfrm>
          <a:off x="0" y="0"/>
          <a:ext cx="0" cy="0"/>
          <a:chOff x="0" y="0"/>
          <a:chExt cx="0" cy="0"/>
        </a:xfrm>
      </p:grpSpPr>
      <p:sp>
        <p:nvSpPr>
          <p:cNvPr id="865" name="Google Shape;865;gefc1fdaf91_0_0"/>
          <p:cNvSpPr txBox="1">
            <a:spLocks noGrp="1"/>
          </p:cNvSpPr>
          <p:nvPr>
            <p:ph type="title"/>
          </p:nvPr>
        </p:nvSpPr>
        <p:spPr>
          <a:xfrm>
            <a:off x="1981200" y="90157"/>
            <a:ext cx="8229600" cy="10371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900"/>
              <a:buNone/>
            </a:pPr>
            <a:r>
              <a:rPr lang="en-US"/>
              <a:t>Full Validation PLPTs</a:t>
            </a:r>
            <a:endParaRPr/>
          </a:p>
        </p:txBody>
      </p:sp>
      <p:graphicFrame>
        <p:nvGraphicFramePr>
          <p:cNvPr id="867" name="Google Shape;867;gefc1fdaf91_0_0"/>
          <p:cNvGraphicFramePr/>
          <p:nvPr>
            <p:extLst>
              <p:ext uri="{D42A27DB-BD31-4B8C-83A1-F6EECF244321}">
                <p14:modId xmlns:p14="http://schemas.microsoft.com/office/powerpoint/2010/main" val="1495234056"/>
              </p:ext>
            </p:extLst>
          </p:nvPr>
        </p:nvGraphicFramePr>
        <p:xfrm>
          <a:off x="1104887" y="2765720"/>
          <a:ext cx="9649375" cy="1369420"/>
        </p:xfrm>
        <a:graphic>
          <a:graphicData uri="http://schemas.openxmlformats.org/drawingml/2006/table">
            <a:tbl>
              <a:tblPr firstRow="1" firstCol="1" bandRow="1">
                <a:gradFill>
                  <a:gsLst>
                    <a:gs pos="0">
                      <a:srgbClr val="9FC3FF"/>
                    </a:gs>
                    <a:gs pos="35000">
                      <a:srgbClr val="BDD5FF"/>
                    </a:gs>
                    <a:gs pos="100000">
                      <a:srgbClr val="E4EEFF"/>
                    </a:gs>
                  </a:gsLst>
                  <a:lin ang="16200038" scaled="0"/>
                </a:gradFill>
                <a:tableStyleId>{FE4804E3-2980-4320-BA60-3959029D0F66}</a:tableStyleId>
              </a:tblPr>
              <a:tblGrid>
                <a:gridCol w="1915975">
                  <a:extLst>
                    <a:ext uri="{9D8B030D-6E8A-4147-A177-3AD203B41FA5}">
                      <a16:colId xmlns:a16="http://schemas.microsoft.com/office/drawing/2014/main" val="20000"/>
                    </a:ext>
                  </a:extLst>
                </a:gridCol>
                <a:gridCol w="6013825">
                  <a:extLst>
                    <a:ext uri="{9D8B030D-6E8A-4147-A177-3AD203B41FA5}">
                      <a16:colId xmlns:a16="http://schemas.microsoft.com/office/drawing/2014/main" val="20001"/>
                    </a:ext>
                  </a:extLst>
                </a:gridCol>
                <a:gridCol w="853600">
                  <a:extLst>
                    <a:ext uri="{9D8B030D-6E8A-4147-A177-3AD203B41FA5}">
                      <a16:colId xmlns:a16="http://schemas.microsoft.com/office/drawing/2014/main" val="20002"/>
                    </a:ext>
                  </a:extLst>
                </a:gridCol>
                <a:gridCol w="865975">
                  <a:extLst>
                    <a:ext uri="{9D8B030D-6E8A-4147-A177-3AD203B41FA5}">
                      <a16:colId xmlns:a16="http://schemas.microsoft.com/office/drawing/2014/main" val="20004"/>
                    </a:ext>
                  </a:extLst>
                </a:gridCol>
              </a:tblGrid>
              <a:tr h="200025">
                <a:tc>
                  <a:txBody>
                    <a:bodyPr/>
                    <a:lstStyle/>
                    <a:p>
                      <a:pPr marL="0" marR="0" lvl="0" indent="0" algn="ctr" rtl="0">
                        <a:lnSpc>
                          <a:spcPct val="107000"/>
                        </a:lnSpc>
                        <a:spcBef>
                          <a:spcPts val="0"/>
                        </a:spcBef>
                        <a:spcAft>
                          <a:spcPts val="0"/>
                        </a:spcAft>
                        <a:buNone/>
                      </a:pPr>
                      <a:r>
                        <a:rPr lang="en-US" sz="1800">
                          <a:solidFill>
                            <a:schemeClr val="dk1"/>
                          </a:solidFill>
                        </a:rPr>
                        <a:t>Test ID</a:t>
                      </a:r>
                      <a:endParaRPr sz="1800">
                        <a:solidFill>
                          <a:schemeClr val="dk1"/>
                        </a:solidFill>
                        <a:latin typeface="Times New Roman"/>
                        <a:ea typeface="Times New Roman"/>
                        <a:cs typeface="Times New Roman"/>
                        <a:sym typeface="Times New Roman"/>
                      </a:endParaRPr>
                    </a:p>
                  </a:txBody>
                  <a:tcPr marL="28575" marR="28575" marT="19050" marB="19050" anchor="ctr"/>
                </a:tc>
                <a:tc>
                  <a:txBody>
                    <a:bodyPr/>
                    <a:lstStyle/>
                    <a:p>
                      <a:pPr marL="0" marR="0" lvl="0" indent="0" algn="ctr" rtl="0">
                        <a:lnSpc>
                          <a:spcPct val="107000"/>
                        </a:lnSpc>
                        <a:spcBef>
                          <a:spcPts val="0"/>
                        </a:spcBef>
                        <a:spcAft>
                          <a:spcPts val="0"/>
                        </a:spcAft>
                        <a:buNone/>
                      </a:pPr>
                      <a:r>
                        <a:rPr lang="en-US" sz="1800">
                          <a:solidFill>
                            <a:schemeClr val="dk1"/>
                          </a:solidFill>
                        </a:rPr>
                        <a:t>Short description</a:t>
                      </a:r>
                      <a:endParaRPr sz="1800">
                        <a:solidFill>
                          <a:schemeClr val="dk1"/>
                        </a:solidFill>
                        <a:latin typeface="Times New Roman"/>
                        <a:ea typeface="Times New Roman"/>
                        <a:cs typeface="Times New Roman"/>
                        <a:sym typeface="Times New Roman"/>
                      </a:endParaRPr>
                    </a:p>
                  </a:txBody>
                  <a:tcPr marL="28575" marR="28575" marT="19050" marB="19050" anchor="ctr"/>
                </a:tc>
                <a:tc>
                  <a:txBody>
                    <a:bodyPr/>
                    <a:lstStyle/>
                    <a:p>
                      <a:pPr marL="0" marR="0" lvl="0" indent="0" algn="ctr" rtl="0">
                        <a:lnSpc>
                          <a:spcPct val="107000"/>
                        </a:lnSpc>
                        <a:spcBef>
                          <a:spcPts val="0"/>
                        </a:spcBef>
                        <a:spcAft>
                          <a:spcPts val="0"/>
                        </a:spcAft>
                        <a:buNone/>
                      </a:pPr>
                      <a:r>
                        <a:rPr lang="en-US" sz="1800">
                          <a:solidFill>
                            <a:schemeClr val="dk1"/>
                          </a:solidFill>
                        </a:rPr>
                        <a:t>16</a:t>
                      </a:r>
                      <a:endParaRPr sz="1800">
                        <a:solidFill>
                          <a:schemeClr val="dk1"/>
                        </a:solidFill>
                        <a:latin typeface="Times New Roman"/>
                        <a:ea typeface="Times New Roman"/>
                        <a:cs typeface="Times New Roman"/>
                        <a:sym typeface="Times New Roman"/>
                      </a:endParaRPr>
                    </a:p>
                  </a:txBody>
                  <a:tcPr marL="28575" marR="28575" marT="19050" marB="19050" anchor="ctr"/>
                </a:tc>
                <a:tc>
                  <a:txBody>
                    <a:bodyPr/>
                    <a:lstStyle/>
                    <a:p>
                      <a:pPr marL="0" marR="0" lvl="0" indent="0" algn="ctr" rtl="0">
                        <a:lnSpc>
                          <a:spcPct val="107000"/>
                        </a:lnSpc>
                        <a:spcBef>
                          <a:spcPts val="0"/>
                        </a:spcBef>
                        <a:spcAft>
                          <a:spcPts val="0"/>
                        </a:spcAft>
                        <a:buNone/>
                      </a:pPr>
                      <a:r>
                        <a:rPr lang="en-US" sz="1800">
                          <a:solidFill>
                            <a:schemeClr val="dk1"/>
                          </a:solidFill>
                        </a:rPr>
                        <a:t>18/19</a:t>
                      </a:r>
                      <a:endParaRPr sz="1800">
                        <a:solidFill>
                          <a:schemeClr val="dk1"/>
                        </a:solidFill>
                        <a:latin typeface="Times New Roman"/>
                        <a:ea typeface="Times New Roman"/>
                        <a:cs typeface="Times New Roman"/>
                        <a:sym typeface="Times New Roman"/>
                      </a:endParaRPr>
                    </a:p>
                  </a:txBody>
                  <a:tcPr marL="28575" marR="28575" marT="19050" marB="19050" anchor="ctr"/>
                </a:tc>
                <a:extLst>
                  <a:ext uri="{0D108BD9-81ED-4DB2-BD59-A6C34878D82A}">
                    <a16:rowId xmlns:a16="http://schemas.microsoft.com/office/drawing/2014/main" val="10000"/>
                  </a:ext>
                </a:extLst>
              </a:tr>
              <a:tr h="200025">
                <a:tc>
                  <a:txBody>
                    <a:bodyPr/>
                    <a:lstStyle/>
                    <a:p>
                      <a:pPr marL="0" marR="0" lvl="0" indent="0" algn="l" rtl="0">
                        <a:lnSpc>
                          <a:spcPct val="107000"/>
                        </a:lnSpc>
                        <a:spcBef>
                          <a:spcPts val="0"/>
                        </a:spcBef>
                        <a:spcAft>
                          <a:spcPts val="0"/>
                        </a:spcAft>
                        <a:buNone/>
                      </a:pPr>
                      <a:r>
                        <a:rPr lang="en-US" sz="1800">
                          <a:solidFill>
                            <a:schemeClr val="dk1"/>
                          </a:solidFill>
                        </a:rPr>
                        <a:t>ABI-FD_FSC06</a:t>
                      </a:r>
                      <a:endParaRPr sz="1800">
                        <a:solidFill>
                          <a:schemeClr val="dk1"/>
                        </a:solidFill>
                        <a:latin typeface="Times New Roman"/>
                        <a:ea typeface="Times New Roman"/>
                        <a:cs typeface="Times New Roman"/>
                        <a:sym typeface="Times New Roman"/>
                      </a:endParaRPr>
                    </a:p>
                  </a:txBody>
                  <a:tcPr marL="28575" marR="28575" marT="19050" marB="19050" anchor="ctr"/>
                </a:tc>
                <a:tc>
                  <a:txBody>
                    <a:bodyPr/>
                    <a:lstStyle/>
                    <a:p>
                      <a:pPr marL="0" marR="0" lvl="0" indent="0" algn="l" rtl="0">
                        <a:lnSpc>
                          <a:spcPct val="107000"/>
                        </a:lnSpc>
                        <a:spcBef>
                          <a:spcPts val="0"/>
                        </a:spcBef>
                        <a:spcAft>
                          <a:spcPts val="0"/>
                        </a:spcAft>
                        <a:buNone/>
                      </a:pPr>
                      <a:r>
                        <a:rPr lang="en-US" sz="1800">
                          <a:solidFill>
                            <a:schemeClr val="dk1"/>
                          </a:solidFill>
                        </a:rPr>
                        <a:t>Assess accuracy and precision of the FD snow product</a:t>
                      </a:r>
                      <a:endParaRPr sz="1800">
                        <a:solidFill>
                          <a:schemeClr val="dk1"/>
                        </a:solidFill>
                        <a:latin typeface="Times New Roman"/>
                        <a:ea typeface="Times New Roman"/>
                        <a:cs typeface="Times New Roman"/>
                        <a:sym typeface="Times New Roman"/>
                      </a:endParaRPr>
                    </a:p>
                  </a:txBody>
                  <a:tcPr marL="28575" marR="28575" marT="19050" marB="19050" anchor="ctr"/>
                </a:tc>
                <a:tc>
                  <a:txBody>
                    <a:bodyPr/>
                    <a:lstStyle/>
                    <a:p>
                      <a:pPr marL="0" marR="0" lvl="0" indent="0" algn="ctr" rtl="0">
                        <a:lnSpc>
                          <a:spcPct val="107000"/>
                        </a:lnSpc>
                        <a:spcBef>
                          <a:spcPts val="0"/>
                        </a:spcBef>
                        <a:spcAft>
                          <a:spcPts val="0"/>
                        </a:spcAft>
                        <a:buNone/>
                      </a:pPr>
                      <a:r>
                        <a:rPr lang="en-US" sz="1800">
                          <a:solidFill>
                            <a:schemeClr val="dk1"/>
                          </a:solidFill>
                        </a:rPr>
                        <a:t>P, F</a:t>
                      </a:r>
                      <a:endParaRPr sz="1800">
                        <a:solidFill>
                          <a:schemeClr val="dk1"/>
                        </a:solidFill>
                        <a:latin typeface="Times New Roman"/>
                        <a:ea typeface="Times New Roman"/>
                        <a:cs typeface="Times New Roman"/>
                        <a:sym typeface="Times New Roman"/>
                      </a:endParaRPr>
                    </a:p>
                  </a:txBody>
                  <a:tcPr marL="28575" marR="28575" marT="19050" marB="19050" anchor="ctr"/>
                </a:tc>
                <a:tc>
                  <a:txBody>
                    <a:bodyPr/>
                    <a:lstStyle/>
                    <a:p>
                      <a:pPr marL="0" marR="0" lvl="0" indent="0" algn="ctr" rtl="0">
                        <a:lnSpc>
                          <a:spcPct val="107000"/>
                        </a:lnSpc>
                        <a:spcBef>
                          <a:spcPts val="0"/>
                        </a:spcBef>
                        <a:spcAft>
                          <a:spcPts val="0"/>
                        </a:spcAft>
                        <a:buNone/>
                      </a:pPr>
                      <a:r>
                        <a:rPr lang="en-US" sz="1800">
                          <a:solidFill>
                            <a:schemeClr val="dk1"/>
                          </a:solidFill>
                        </a:rPr>
                        <a:t>P, F</a:t>
                      </a:r>
                      <a:endParaRPr sz="1800">
                        <a:solidFill>
                          <a:schemeClr val="dk1"/>
                        </a:solidFill>
                        <a:latin typeface="Times New Roman"/>
                        <a:ea typeface="Times New Roman"/>
                        <a:cs typeface="Times New Roman"/>
                        <a:sym typeface="Times New Roman"/>
                      </a:endParaRPr>
                    </a:p>
                  </a:txBody>
                  <a:tcPr marL="28575" marR="28575" marT="19050" marB="19050" anchor="ctr"/>
                </a:tc>
                <a:extLst>
                  <a:ext uri="{0D108BD9-81ED-4DB2-BD59-A6C34878D82A}">
                    <a16:rowId xmlns:a16="http://schemas.microsoft.com/office/drawing/2014/main" val="10001"/>
                  </a:ext>
                </a:extLst>
              </a:tr>
              <a:tr h="418063">
                <a:tc>
                  <a:txBody>
                    <a:bodyPr/>
                    <a:lstStyle/>
                    <a:p>
                      <a:pPr marL="0" marR="0" lvl="0" indent="0" algn="l" rtl="0">
                        <a:lnSpc>
                          <a:spcPct val="107000"/>
                        </a:lnSpc>
                        <a:spcBef>
                          <a:spcPts val="0"/>
                        </a:spcBef>
                        <a:spcAft>
                          <a:spcPts val="0"/>
                        </a:spcAft>
                        <a:buNone/>
                      </a:pPr>
                      <a:r>
                        <a:rPr lang="en-US" sz="1800">
                          <a:solidFill>
                            <a:schemeClr val="dk1"/>
                          </a:solidFill>
                        </a:rPr>
                        <a:t>ABI-CONUS_FSC07</a:t>
                      </a:r>
                      <a:endParaRPr sz="1800">
                        <a:solidFill>
                          <a:schemeClr val="dk1"/>
                        </a:solidFill>
                        <a:latin typeface="Times New Roman"/>
                        <a:ea typeface="Times New Roman"/>
                        <a:cs typeface="Times New Roman"/>
                        <a:sym typeface="Times New Roman"/>
                      </a:endParaRPr>
                    </a:p>
                  </a:txBody>
                  <a:tcPr marL="28575" marR="28575" marT="19050" marB="19050" anchor="ctr"/>
                </a:tc>
                <a:tc>
                  <a:txBody>
                    <a:bodyPr/>
                    <a:lstStyle/>
                    <a:p>
                      <a:pPr marL="0" marR="0" lvl="0" indent="0" algn="l" rtl="0">
                        <a:lnSpc>
                          <a:spcPct val="107000"/>
                        </a:lnSpc>
                        <a:spcBef>
                          <a:spcPts val="0"/>
                        </a:spcBef>
                        <a:spcAft>
                          <a:spcPts val="0"/>
                        </a:spcAft>
                        <a:buNone/>
                      </a:pPr>
                      <a:r>
                        <a:rPr lang="en-US" sz="1800" dirty="0">
                          <a:solidFill>
                            <a:schemeClr val="dk1"/>
                          </a:solidFill>
                        </a:rPr>
                        <a:t>Assess accuracy and precision of the CONUS snow product</a:t>
                      </a:r>
                      <a:endParaRPr sz="1800" dirty="0">
                        <a:solidFill>
                          <a:schemeClr val="dk1"/>
                        </a:solidFill>
                        <a:latin typeface="Times New Roman"/>
                        <a:ea typeface="Times New Roman"/>
                        <a:cs typeface="Times New Roman"/>
                        <a:sym typeface="Times New Roman"/>
                      </a:endParaRPr>
                    </a:p>
                  </a:txBody>
                  <a:tcPr marL="28575" marR="28575" marT="19050" marB="19050" anchor="ctr"/>
                </a:tc>
                <a:tc>
                  <a:txBody>
                    <a:bodyPr/>
                    <a:lstStyle/>
                    <a:p>
                      <a:pPr marL="0" marR="0" lvl="0" indent="0" algn="ctr" rtl="0">
                        <a:lnSpc>
                          <a:spcPct val="107000"/>
                        </a:lnSpc>
                        <a:spcBef>
                          <a:spcPts val="0"/>
                        </a:spcBef>
                        <a:spcAft>
                          <a:spcPts val="0"/>
                        </a:spcAft>
                        <a:buNone/>
                      </a:pPr>
                      <a:r>
                        <a:rPr lang="en-US" sz="1800">
                          <a:solidFill>
                            <a:schemeClr val="dk1"/>
                          </a:solidFill>
                        </a:rPr>
                        <a:t>P, F</a:t>
                      </a:r>
                      <a:endParaRPr sz="1800">
                        <a:solidFill>
                          <a:schemeClr val="dk1"/>
                        </a:solidFill>
                        <a:latin typeface="Times New Roman"/>
                        <a:ea typeface="Times New Roman"/>
                        <a:cs typeface="Times New Roman"/>
                        <a:sym typeface="Times New Roman"/>
                      </a:endParaRPr>
                    </a:p>
                  </a:txBody>
                  <a:tcPr marL="28575" marR="28575" marT="19050" marB="19050" anchor="ctr"/>
                </a:tc>
                <a:tc>
                  <a:txBody>
                    <a:bodyPr/>
                    <a:lstStyle/>
                    <a:p>
                      <a:pPr marL="0" marR="0" lvl="0" indent="0" algn="ctr" rtl="0">
                        <a:lnSpc>
                          <a:spcPct val="107000"/>
                        </a:lnSpc>
                        <a:spcBef>
                          <a:spcPts val="0"/>
                        </a:spcBef>
                        <a:spcAft>
                          <a:spcPts val="0"/>
                        </a:spcAft>
                        <a:buNone/>
                      </a:pPr>
                      <a:r>
                        <a:rPr lang="en-US" sz="1800">
                          <a:solidFill>
                            <a:schemeClr val="dk1"/>
                          </a:solidFill>
                        </a:rPr>
                        <a:t>P, F</a:t>
                      </a:r>
                      <a:endParaRPr sz="1800">
                        <a:solidFill>
                          <a:schemeClr val="dk1"/>
                        </a:solidFill>
                        <a:latin typeface="Times New Roman"/>
                        <a:ea typeface="Times New Roman"/>
                        <a:cs typeface="Times New Roman"/>
                        <a:sym typeface="Times New Roman"/>
                      </a:endParaRPr>
                    </a:p>
                  </a:txBody>
                  <a:tcPr marL="28575" marR="28575" marT="19050" marB="19050" anchor="ctr"/>
                </a:tc>
                <a:extLst>
                  <a:ext uri="{0D108BD9-81ED-4DB2-BD59-A6C34878D82A}">
                    <a16:rowId xmlns:a16="http://schemas.microsoft.com/office/drawing/2014/main" val="10002"/>
                  </a:ext>
                </a:extLst>
              </a:tr>
              <a:tr h="200025">
                <a:tc>
                  <a:txBody>
                    <a:bodyPr/>
                    <a:lstStyle/>
                    <a:p>
                      <a:pPr marL="0" marR="0" lvl="0" indent="0" algn="l" rtl="0">
                        <a:lnSpc>
                          <a:spcPct val="107000"/>
                        </a:lnSpc>
                        <a:spcBef>
                          <a:spcPts val="0"/>
                        </a:spcBef>
                        <a:spcAft>
                          <a:spcPts val="0"/>
                        </a:spcAft>
                        <a:buNone/>
                      </a:pPr>
                      <a:r>
                        <a:rPr lang="en-US" sz="1800">
                          <a:solidFill>
                            <a:schemeClr val="dk1"/>
                          </a:solidFill>
                        </a:rPr>
                        <a:t>ABI-MESO_FSC08</a:t>
                      </a:r>
                      <a:endParaRPr sz="1800">
                        <a:solidFill>
                          <a:schemeClr val="dk1"/>
                        </a:solidFill>
                        <a:latin typeface="Times New Roman"/>
                        <a:ea typeface="Times New Roman"/>
                        <a:cs typeface="Times New Roman"/>
                        <a:sym typeface="Times New Roman"/>
                      </a:endParaRPr>
                    </a:p>
                  </a:txBody>
                  <a:tcPr marL="28575" marR="28575" marT="19050" marB="19050" anchor="ctr"/>
                </a:tc>
                <a:tc>
                  <a:txBody>
                    <a:bodyPr/>
                    <a:lstStyle/>
                    <a:p>
                      <a:pPr marL="0" marR="0" lvl="0" indent="0" algn="l" rtl="0">
                        <a:lnSpc>
                          <a:spcPct val="107000"/>
                        </a:lnSpc>
                        <a:spcBef>
                          <a:spcPts val="0"/>
                        </a:spcBef>
                        <a:spcAft>
                          <a:spcPts val="0"/>
                        </a:spcAft>
                        <a:buNone/>
                      </a:pPr>
                      <a:r>
                        <a:rPr lang="en-US" sz="1800">
                          <a:solidFill>
                            <a:schemeClr val="dk1"/>
                          </a:solidFill>
                        </a:rPr>
                        <a:t>Assess accuracy and precision of the mesoscale snow product</a:t>
                      </a:r>
                      <a:endParaRPr sz="1800">
                        <a:solidFill>
                          <a:schemeClr val="dk1"/>
                        </a:solidFill>
                        <a:latin typeface="Times New Roman"/>
                        <a:ea typeface="Times New Roman"/>
                        <a:cs typeface="Times New Roman"/>
                        <a:sym typeface="Times New Roman"/>
                      </a:endParaRPr>
                    </a:p>
                  </a:txBody>
                  <a:tcPr marL="28575" marR="28575" marT="19050" marB="19050" anchor="ctr"/>
                </a:tc>
                <a:tc>
                  <a:txBody>
                    <a:bodyPr/>
                    <a:lstStyle/>
                    <a:p>
                      <a:pPr marL="0" marR="0" lvl="0" indent="0" algn="ctr" rtl="0">
                        <a:lnSpc>
                          <a:spcPct val="107000"/>
                        </a:lnSpc>
                        <a:spcBef>
                          <a:spcPts val="0"/>
                        </a:spcBef>
                        <a:spcAft>
                          <a:spcPts val="0"/>
                        </a:spcAft>
                        <a:buNone/>
                      </a:pPr>
                      <a:r>
                        <a:rPr lang="en-US" sz="1800">
                          <a:solidFill>
                            <a:schemeClr val="dk1"/>
                          </a:solidFill>
                        </a:rPr>
                        <a:t>P, F</a:t>
                      </a:r>
                      <a:endParaRPr sz="1800">
                        <a:solidFill>
                          <a:schemeClr val="dk1"/>
                        </a:solidFill>
                        <a:latin typeface="Times New Roman"/>
                        <a:ea typeface="Times New Roman"/>
                        <a:cs typeface="Times New Roman"/>
                        <a:sym typeface="Times New Roman"/>
                      </a:endParaRPr>
                    </a:p>
                  </a:txBody>
                  <a:tcPr marL="28575" marR="28575" marT="19050" marB="19050" anchor="ctr"/>
                </a:tc>
                <a:tc>
                  <a:txBody>
                    <a:bodyPr/>
                    <a:lstStyle/>
                    <a:p>
                      <a:pPr marL="0" marR="0" lvl="0" indent="0" algn="ctr" rtl="0">
                        <a:lnSpc>
                          <a:spcPct val="107000"/>
                        </a:lnSpc>
                        <a:spcBef>
                          <a:spcPts val="0"/>
                        </a:spcBef>
                        <a:spcAft>
                          <a:spcPts val="0"/>
                        </a:spcAft>
                        <a:buNone/>
                      </a:pPr>
                      <a:r>
                        <a:rPr lang="en-US" sz="1800" dirty="0">
                          <a:solidFill>
                            <a:schemeClr val="dk1"/>
                          </a:solidFill>
                        </a:rPr>
                        <a:t>P, F</a:t>
                      </a:r>
                      <a:endParaRPr sz="1800" dirty="0">
                        <a:solidFill>
                          <a:schemeClr val="dk1"/>
                        </a:solidFill>
                        <a:latin typeface="Times New Roman"/>
                        <a:ea typeface="Times New Roman"/>
                        <a:cs typeface="Times New Roman"/>
                        <a:sym typeface="Times New Roman"/>
                      </a:endParaRPr>
                    </a:p>
                  </a:txBody>
                  <a:tcPr marL="28575" marR="28575" marT="19050" marB="19050" anchor="ctr"/>
                </a:tc>
                <a:extLst>
                  <a:ext uri="{0D108BD9-81ED-4DB2-BD59-A6C34878D82A}">
                    <a16:rowId xmlns:a16="http://schemas.microsoft.com/office/drawing/2014/main" val="10003"/>
                  </a:ext>
                </a:extLst>
              </a:tr>
            </a:tbl>
          </a:graphicData>
        </a:graphic>
      </p:graphicFrame>
      <p:sp>
        <p:nvSpPr>
          <p:cNvPr id="868" name="Google Shape;868;gefc1fdaf91_0_0"/>
          <p:cNvSpPr txBox="1"/>
          <p:nvPr/>
        </p:nvSpPr>
        <p:spPr>
          <a:xfrm>
            <a:off x="1169851" y="1438038"/>
            <a:ext cx="9852300" cy="877123"/>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lt1"/>
              </a:buClr>
              <a:buSzPts val="1600"/>
              <a:buFont typeface="Arial"/>
              <a:buNone/>
            </a:pPr>
            <a:r>
              <a:rPr lang="en-US" sz="1700" b="0" i="0" u="none" strike="noStrike" cap="none" dirty="0">
                <a:solidFill>
                  <a:schemeClr val="lt1"/>
                </a:solidFill>
                <a:latin typeface="Arial"/>
                <a:ea typeface="Arial"/>
                <a:cs typeface="Arial"/>
                <a:sym typeface="Arial"/>
              </a:rPr>
              <a:t>FSC PLPT test IDs, short descriptions, and execution status for each satellite (GOES-16, -18/-19), with a "P" indicating the test is required (or was done) for Provisional maturity, and an "F" indicating the test is required for Full maturity. </a:t>
            </a:r>
            <a:endParaRPr sz="1500" dirty="0"/>
          </a:p>
        </p:txBody>
      </p:sp>
      <p:sp>
        <p:nvSpPr>
          <p:cNvPr id="6" name="Google Shape;198;p13">
            <a:extLst>
              <a:ext uri="{FF2B5EF4-FFF2-40B4-BE49-F238E27FC236}">
                <a16:creationId xmlns:a16="http://schemas.microsoft.com/office/drawing/2014/main" id="{46F621B7-F9D3-486B-A70C-4FE50536DB84}"/>
              </a:ext>
            </a:extLst>
          </p:cNvPr>
          <p:cNvSpPr txBox="1">
            <a:spLocks noGrp="1"/>
          </p:cNvSpPr>
          <p:nvPr>
            <p:ph type="sldNum" idx="12"/>
          </p:nvPr>
        </p:nvSpPr>
        <p:spPr>
          <a:xfrm>
            <a:off x="11004885" y="6356353"/>
            <a:ext cx="909055"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Clr>
                <a:schemeClr val="lt1"/>
              </a:buClr>
              <a:buSzPts val="1200"/>
              <a:buFont typeface="Arial"/>
              <a:buNone/>
            </a:pPr>
            <a:fld id="{00000000-1234-1234-1234-123412341234}" type="slidenum">
              <a:rPr lang="en-US"/>
              <a:t>44</a:t>
            </a:fld>
            <a:endParaRPr/>
          </a:p>
        </p:txBody>
      </p:sp>
    </p:spTree>
    <p:extLst>
      <p:ext uri="{BB962C8B-B14F-4D97-AF65-F5344CB8AC3E}">
        <p14:creationId xmlns:p14="http://schemas.microsoft.com/office/powerpoint/2010/main" val="310921498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873"/>
        <p:cNvGrpSpPr/>
        <p:nvPr/>
      </p:nvGrpSpPr>
      <p:grpSpPr>
        <a:xfrm>
          <a:off x="0" y="0"/>
          <a:ext cx="0" cy="0"/>
          <a:chOff x="0" y="0"/>
          <a:chExt cx="0" cy="0"/>
        </a:xfrm>
      </p:grpSpPr>
      <p:sp>
        <p:nvSpPr>
          <p:cNvPr id="874" name="Google Shape;874;p91"/>
          <p:cNvSpPr txBox="1">
            <a:spLocks noGrp="1"/>
          </p:cNvSpPr>
          <p:nvPr>
            <p:ph type="title"/>
          </p:nvPr>
        </p:nvSpPr>
        <p:spPr>
          <a:xfrm>
            <a:off x="1828802" y="128337"/>
            <a:ext cx="8545095" cy="968626"/>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n-US"/>
              <a:t>Path to Full Validation – Risks</a:t>
            </a:r>
            <a:endParaRPr/>
          </a:p>
        </p:txBody>
      </p:sp>
      <p:sp>
        <p:nvSpPr>
          <p:cNvPr id="875" name="Google Shape;875;p91"/>
          <p:cNvSpPr txBox="1">
            <a:spLocks noGrp="1"/>
          </p:cNvSpPr>
          <p:nvPr>
            <p:ph type="sldNum" idx="12"/>
          </p:nvPr>
        </p:nvSpPr>
        <p:spPr>
          <a:xfrm>
            <a:off x="11004885" y="6356353"/>
            <a:ext cx="909055"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Clr>
                <a:srgbClr val="FFFFFF"/>
              </a:buClr>
              <a:buSzPts val="1200"/>
              <a:buFont typeface="Arial"/>
              <a:buNone/>
            </a:pPr>
            <a:fld id="{00000000-1234-1234-1234-123412341234}" type="slidenum">
              <a:rPr lang="en-US"/>
              <a:t>45</a:t>
            </a:fld>
            <a:endParaRPr/>
          </a:p>
        </p:txBody>
      </p:sp>
      <p:graphicFrame>
        <p:nvGraphicFramePr>
          <p:cNvPr id="876" name="Google Shape;876;p91"/>
          <p:cNvGraphicFramePr/>
          <p:nvPr/>
        </p:nvGraphicFramePr>
        <p:xfrm>
          <a:off x="1663148" y="1696278"/>
          <a:ext cx="8865700" cy="741700"/>
        </p:xfrm>
        <a:graphic>
          <a:graphicData uri="http://schemas.openxmlformats.org/drawingml/2006/table">
            <a:tbl>
              <a:tblPr firstRow="1" bandRow="1">
                <a:noFill/>
                <a:tableStyleId>{8B7C3EF0-2104-4F27-88D6-5BA882F6E583}</a:tableStyleId>
              </a:tblPr>
              <a:tblGrid>
                <a:gridCol w="1162875">
                  <a:extLst>
                    <a:ext uri="{9D8B030D-6E8A-4147-A177-3AD203B41FA5}">
                      <a16:colId xmlns:a16="http://schemas.microsoft.com/office/drawing/2014/main" val="20000"/>
                    </a:ext>
                  </a:extLst>
                </a:gridCol>
                <a:gridCol w="2438400">
                  <a:extLst>
                    <a:ext uri="{9D8B030D-6E8A-4147-A177-3AD203B41FA5}">
                      <a16:colId xmlns:a16="http://schemas.microsoft.com/office/drawing/2014/main" val="20001"/>
                    </a:ext>
                  </a:extLst>
                </a:gridCol>
                <a:gridCol w="2362200">
                  <a:extLst>
                    <a:ext uri="{9D8B030D-6E8A-4147-A177-3AD203B41FA5}">
                      <a16:colId xmlns:a16="http://schemas.microsoft.com/office/drawing/2014/main" val="20002"/>
                    </a:ext>
                  </a:extLst>
                </a:gridCol>
                <a:gridCol w="2902225">
                  <a:extLst>
                    <a:ext uri="{9D8B030D-6E8A-4147-A177-3AD203B41FA5}">
                      <a16:colId xmlns:a16="http://schemas.microsoft.com/office/drawing/2014/main" val="20003"/>
                    </a:ext>
                  </a:extLst>
                </a:gridCol>
              </a:tblGrid>
              <a:tr h="370850">
                <a:tc>
                  <a:txBody>
                    <a:bodyPr/>
                    <a:lstStyle/>
                    <a:p>
                      <a:pPr marL="0" marR="0" lvl="0" indent="0" algn="ctr" rtl="0">
                        <a:spcBef>
                          <a:spcPts val="0"/>
                        </a:spcBef>
                        <a:spcAft>
                          <a:spcPts val="0"/>
                        </a:spcAft>
                        <a:buNone/>
                      </a:pPr>
                      <a:r>
                        <a:rPr lang="en-US" sz="1600" u="none" strike="noStrike" cap="none"/>
                        <a:t>Risk Name</a:t>
                      </a:r>
                      <a:endParaRPr sz="1600" u="none" strike="noStrike" cap="none"/>
                    </a:p>
                  </a:txBody>
                  <a:tcPr marL="91450" marR="91450" marT="45725" marB="45725" anchor="ctr"/>
                </a:tc>
                <a:tc>
                  <a:txBody>
                    <a:bodyPr/>
                    <a:lstStyle/>
                    <a:p>
                      <a:pPr marL="0" marR="0" lvl="0" indent="0" algn="ctr" rtl="0">
                        <a:spcBef>
                          <a:spcPts val="0"/>
                        </a:spcBef>
                        <a:spcAft>
                          <a:spcPts val="0"/>
                        </a:spcAft>
                        <a:buNone/>
                      </a:pPr>
                      <a:r>
                        <a:rPr lang="en-US" sz="1600" u="none" strike="noStrike" cap="none"/>
                        <a:t>Description</a:t>
                      </a:r>
                      <a:endParaRPr sz="1900"/>
                    </a:p>
                  </a:txBody>
                  <a:tcPr marL="91450" marR="91450" marT="45725" marB="45725" anchor="ctr"/>
                </a:tc>
                <a:tc>
                  <a:txBody>
                    <a:bodyPr/>
                    <a:lstStyle/>
                    <a:p>
                      <a:pPr marL="0" marR="0" lvl="0" indent="0" algn="ctr" rtl="0">
                        <a:spcBef>
                          <a:spcPts val="0"/>
                        </a:spcBef>
                        <a:spcAft>
                          <a:spcPts val="0"/>
                        </a:spcAft>
                        <a:buNone/>
                      </a:pPr>
                      <a:r>
                        <a:rPr lang="en-US" sz="1600" u="none" strike="noStrike" cap="none"/>
                        <a:t>Impact</a:t>
                      </a:r>
                      <a:endParaRPr sz="1900"/>
                    </a:p>
                  </a:txBody>
                  <a:tcPr marL="91450" marR="91450" marT="45725" marB="45725" anchor="ctr"/>
                </a:tc>
                <a:tc>
                  <a:txBody>
                    <a:bodyPr/>
                    <a:lstStyle/>
                    <a:p>
                      <a:pPr marL="0" marR="0" lvl="0" indent="0" algn="ctr" rtl="0">
                        <a:spcBef>
                          <a:spcPts val="0"/>
                        </a:spcBef>
                        <a:spcAft>
                          <a:spcPts val="0"/>
                        </a:spcAft>
                        <a:buNone/>
                      </a:pPr>
                      <a:r>
                        <a:rPr lang="en-US" sz="1600" u="none" strike="noStrike" cap="none"/>
                        <a:t>Mitigation and Schedule</a:t>
                      </a:r>
                      <a:endParaRPr sz="1600" u="none" strike="noStrike" cap="none"/>
                    </a:p>
                  </a:txBody>
                  <a:tcPr marL="91450" marR="91450" marT="45725" marB="45725" anchor="ctr"/>
                </a:tc>
                <a:extLst>
                  <a:ext uri="{0D108BD9-81ED-4DB2-BD59-A6C34878D82A}">
                    <a16:rowId xmlns:a16="http://schemas.microsoft.com/office/drawing/2014/main" val="10000"/>
                  </a:ext>
                </a:extLst>
              </a:tr>
              <a:tr h="370850">
                <a:tc>
                  <a:txBody>
                    <a:bodyPr/>
                    <a:lstStyle/>
                    <a:p>
                      <a:pPr marL="0" marR="0" lvl="0" indent="0" algn="ctr" rtl="0">
                        <a:spcBef>
                          <a:spcPts val="0"/>
                        </a:spcBef>
                        <a:spcAft>
                          <a:spcPts val="0"/>
                        </a:spcAft>
                        <a:buNone/>
                      </a:pPr>
                      <a:r>
                        <a:rPr lang="en-US" sz="1600" u="none" strike="noStrike" cap="none"/>
                        <a:t>N/A</a:t>
                      </a:r>
                      <a:endParaRPr sz="1900"/>
                    </a:p>
                  </a:txBody>
                  <a:tcPr marL="91450" marR="91450" marT="45725" marB="45725" anchor="ctr"/>
                </a:tc>
                <a:tc>
                  <a:txBody>
                    <a:bodyPr/>
                    <a:lstStyle/>
                    <a:p>
                      <a:pPr marL="0" marR="0" lvl="0" indent="0" algn="l" rtl="0">
                        <a:spcBef>
                          <a:spcPts val="0"/>
                        </a:spcBef>
                        <a:spcAft>
                          <a:spcPts val="0"/>
                        </a:spcAft>
                        <a:buNone/>
                      </a:pPr>
                      <a:endParaRPr sz="1600"/>
                    </a:p>
                  </a:txBody>
                  <a:tcPr marL="91450" marR="91450" marT="45725" marB="45725" anchor="ctr"/>
                </a:tc>
                <a:tc>
                  <a:txBody>
                    <a:bodyPr/>
                    <a:lstStyle/>
                    <a:p>
                      <a:pPr marL="0" marR="0" lvl="0" indent="0" algn="l" rtl="0">
                        <a:spcBef>
                          <a:spcPts val="0"/>
                        </a:spcBef>
                        <a:spcAft>
                          <a:spcPts val="0"/>
                        </a:spcAft>
                        <a:buNone/>
                      </a:pPr>
                      <a:endParaRPr sz="1600"/>
                    </a:p>
                  </a:txBody>
                  <a:tcPr marL="91450" marR="91450" marT="45725" marB="45725" anchor="ctr"/>
                </a:tc>
                <a:tc>
                  <a:txBody>
                    <a:bodyPr/>
                    <a:lstStyle/>
                    <a:p>
                      <a:pPr marL="230188" marR="0" lvl="0" indent="-160338" algn="l" rtl="0">
                        <a:spcBef>
                          <a:spcPts val="0"/>
                        </a:spcBef>
                        <a:spcAft>
                          <a:spcPts val="0"/>
                        </a:spcAft>
                        <a:buClr>
                          <a:schemeClr val="dk1"/>
                        </a:buClr>
                        <a:buSzPts val="1100"/>
                        <a:buFont typeface="Arial"/>
                        <a:buNone/>
                      </a:pPr>
                      <a:endParaRPr sz="1600"/>
                    </a:p>
                  </a:txBody>
                  <a:tcPr marL="91450" marR="91450" marT="45725" marB="45725" anchor="ct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237485234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Shape 880"/>
        <p:cNvGrpSpPr/>
        <p:nvPr/>
      </p:nvGrpSpPr>
      <p:grpSpPr>
        <a:xfrm>
          <a:off x="0" y="0"/>
          <a:ext cx="0" cy="0"/>
          <a:chOff x="0" y="0"/>
          <a:chExt cx="0" cy="0"/>
        </a:xfrm>
      </p:grpSpPr>
      <p:sp>
        <p:nvSpPr>
          <p:cNvPr id="881" name="Google Shape;881;gefc1fdaf91_0_265"/>
          <p:cNvSpPr txBox="1">
            <a:spLocks noGrp="1"/>
          </p:cNvSpPr>
          <p:nvPr>
            <p:ph type="title"/>
          </p:nvPr>
        </p:nvSpPr>
        <p:spPr>
          <a:xfrm>
            <a:off x="2170275" y="0"/>
            <a:ext cx="7937100" cy="1325700"/>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dk1"/>
              </a:buClr>
              <a:buSzPts val="4400"/>
              <a:buFont typeface="Calibri"/>
              <a:buNone/>
            </a:pPr>
            <a:r>
              <a:rPr lang="en-US" dirty="0"/>
              <a:t>Users and Applications</a:t>
            </a:r>
            <a:endParaRPr dirty="0"/>
          </a:p>
        </p:txBody>
      </p:sp>
      <p:sp>
        <p:nvSpPr>
          <p:cNvPr id="882" name="Google Shape;882;gefc1fdaf91_0_265"/>
          <p:cNvSpPr txBox="1"/>
          <p:nvPr/>
        </p:nvSpPr>
        <p:spPr>
          <a:xfrm>
            <a:off x="363940" y="1799684"/>
            <a:ext cx="11464119" cy="3918729"/>
          </a:xfrm>
          <a:prstGeom prst="rect">
            <a:avLst/>
          </a:prstGeom>
          <a:noFill/>
          <a:ln>
            <a:noFill/>
          </a:ln>
        </p:spPr>
        <p:txBody>
          <a:bodyPr spcFirstLastPara="1" wrap="square" lIns="91425" tIns="45700" rIns="91425" bIns="45700" anchor="t" anchorCtr="0">
            <a:noAutofit/>
          </a:bodyPr>
          <a:lstStyle/>
          <a:p>
            <a:pPr marL="231775" marR="0" lvl="0" indent="-231775" algn="l" rtl="0">
              <a:lnSpc>
                <a:spcPct val="90000"/>
              </a:lnSpc>
              <a:spcBef>
                <a:spcPts val="0"/>
              </a:spcBef>
              <a:spcAft>
                <a:spcPts val="0"/>
              </a:spcAft>
              <a:buClr>
                <a:schemeClr val="bg1"/>
              </a:buClr>
              <a:buFont typeface="Arial" panose="020B0604020202020204" pitchFamily="34" charset="0"/>
              <a:buChar char="•"/>
            </a:pPr>
            <a:r>
              <a:rPr lang="en-US" sz="2000" dirty="0">
                <a:solidFill>
                  <a:schemeClr val="lt1"/>
                </a:solidFill>
                <a:latin typeface="Calibri"/>
                <a:ea typeface="Calibri"/>
                <a:cs typeface="Calibri"/>
                <a:sym typeface="Calibri"/>
              </a:rPr>
              <a:t>At present there are no operational users for the ABI fractional snow cover.</a:t>
            </a:r>
          </a:p>
          <a:p>
            <a:pPr marR="0" lvl="0" algn="l" rtl="0">
              <a:lnSpc>
                <a:spcPct val="90000"/>
              </a:lnSpc>
              <a:spcBef>
                <a:spcPts val="0"/>
              </a:spcBef>
              <a:spcAft>
                <a:spcPts val="0"/>
              </a:spcAft>
              <a:buClr>
                <a:schemeClr val="bg1"/>
              </a:buClr>
            </a:pPr>
            <a:r>
              <a:rPr lang="en-US" sz="2000" dirty="0">
                <a:solidFill>
                  <a:schemeClr val="lt1"/>
                </a:solidFill>
                <a:latin typeface="Calibri"/>
                <a:ea typeface="Calibri"/>
                <a:cs typeface="Calibri"/>
                <a:sym typeface="Calibri"/>
              </a:rPr>
              <a:t>	-  NOAA land models rely on IMS data for snow extent</a:t>
            </a:r>
          </a:p>
          <a:p>
            <a:pPr marR="0" lvl="0" algn="l" rtl="0">
              <a:lnSpc>
                <a:spcPct val="90000"/>
              </a:lnSpc>
              <a:spcBef>
                <a:spcPts val="0"/>
              </a:spcBef>
              <a:spcAft>
                <a:spcPts val="0"/>
              </a:spcAft>
              <a:buClr>
                <a:schemeClr val="bg1"/>
              </a:buClr>
            </a:pPr>
            <a:r>
              <a:rPr lang="en-US" sz="2000" dirty="0">
                <a:solidFill>
                  <a:schemeClr val="lt1"/>
                </a:solidFill>
                <a:latin typeface="Calibri"/>
                <a:ea typeface="Calibri"/>
                <a:cs typeface="Calibri"/>
                <a:sym typeface="Calibri"/>
              </a:rPr>
              <a:t>	-  Snow fraction is internally generated within models</a:t>
            </a:r>
          </a:p>
          <a:p>
            <a:pPr marL="231775" marR="0" lvl="0" indent="-231775" algn="l" rtl="0">
              <a:lnSpc>
                <a:spcPct val="90000"/>
              </a:lnSpc>
              <a:spcBef>
                <a:spcPts val="0"/>
              </a:spcBef>
              <a:spcAft>
                <a:spcPts val="0"/>
              </a:spcAft>
              <a:buClr>
                <a:schemeClr val="bg1"/>
              </a:buClr>
              <a:buFont typeface="Arial" panose="020B0604020202020204" pitchFamily="34" charset="0"/>
              <a:buChar char="•"/>
            </a:pPr>
            <a:endParaRPr lang="en-US" sz="2000" dirty="0">
              <a:solidFill>
                <a:schemeClr val="lt1"/>
              </a:solidFill>
              <a:latin typeface="Calibri"/>
              <a:ea typeface="Calibri"/>
              <a:cs typeface="Calibri"/>
              <a:sym typeface="Calibri"/>
            </a:endParaRPr>
          </a:p>
          <a:p>
            <a:pPr marL="231775" marR="0" lvl="0" indent="-231775" algn="l" rtl="0">
              <a:lnSpc>
                <a:spcPct val="90000"/>
              </a:lnSpc>
              <a:spcBef>
                <a:spcPts val="0"/>
              </a:spcBef>
              <a:spcAft>
                <a:spcPts val="0"/>
              </a:spcAft>
              <a:buClr>
                <a:schemeClr val="bg1"/>
              </a:buClr>
              <a:buFont typeface="Arial" panose="020B0604020202020204" pitchFamily="34" charset="0"/>
              <a:buChar char="•"/>
            </a:pPr>
            <a:r>
              <a:rPr lang="en-US" sz="2000" dirty="0">
                <a:solidFill>
                  <a:schemeClr val="lt1"/>
                </a:solidFill>
                <a:latin typeface="Calibri"/>
                <a:ea typeface="Calibri"/>
                <a:cs typeface="Calibri"/>
                <a:sym typeface="Calibri"/>
              </a:rPr>
              <a:t>General problems hampering operational/climatological application of ABI snow products</a:t>
            </a:r>
          </a:p>
          <a:p>
            <a:pPr lvl="1">
              <a:lnSpc>
                <a:spcPct val="90000"/>
              </a:lnSpc>
              <a:buClr>
                <a:schemeClr val="bg1"/>
              </a:buClr>
            </a:pPr>
            <a:r>
              <a:rPr lang="en-US" sz="2000" dirty="0">
                <a:solidFill>
                  <a:schemeClr val="lt1"/>
                </a:solidFill>
                <a:latin typeface="Calibri"/>
                <a:ea typeface="Calibri"/>
                <a:cs typeface="Calibri"/>
                <a:sym typeface="Calibri"/>
              </a:rPr>
              <a:t>	- Coverage gaps due to clouds</a:t>
            </a:r>
          </a:p>
          <a:p>
            <a:pPr lvl="1">
              <a:lnSpc>
                <a:spcPct val="90000"/>
              </a:lnSpc>
              <a:buClr>
                <a:schemeClr val="bg1"/>
              </a:buClr>
            </a:pPr>
            <a:r>
              <a:rPr lang="en-US" sz="2000" dirty="0">
                <a:solidFill>
                  <a:schemeClr val="lt1"/>
                </a:solidFill>
                <a:latin typeface="Calibri"/>
                <a:ea typeface="Calibri"/>
                <a:cs typeface="Calibri"/>
                <a:sym typeface="Calibri"/>
              </a:rPr>
              <a:t>	- Coarse (2km) spatial resolution (1 km is required, as per M. </a:t>
            </a:r>
            <a:r>
              <a:rPr lang="en-US" sz="2000" dirty="0" err="1">
                <a:solidFill>
                  <a:schemeClr val="lt1"/>
                </a:solidFill>
                <a:latin typeface="Calibri"/>
                <a:ea typeface="Calibri"/>
                <a:cs typeface="Calibri"/>
                <a:sym typeface="Calibri"/>
              </a:rPr>
              <a:t>Barlage</a:t>
            </a:r>
            <a:r>
              <a:rPr lang="en-US" sz="2000" dirty="0">
                <a:solidFill>
                  <a:schemeClr val="lt1"/>
                </a:solidFill>
                <a:latin typeface="Calibri"/>
                <a:ea typeface="Calibri"/>
                <a:cs typeface="Calibri"/>
                <a:sym typeface="Calibri"/>
              </a:rPr>
              <a:t>) </a:t>
            </a:r>
          </a:p>
          <a:p>
            <a:pPr marR="0" lvl="0" algn="l" rtl="0">
              <a:lnSpc>
                <a:spcPct val="90000"/>
              </a:lnSpc>
              <a:spcBef>
                <a:spcPts val="0"/>
              </a:spcBef>
              <a:spcAft>
                <a:spcPts val="0"/>
              </a:spcAft>
              <a:buClr>
                <a:schemeClr val="bg1"/>
              </a:buClr>
            </a:pPr>
            <a:r>
              <a:rPr lang="en-US" sz="2000" dirty="0">
                <a:solidFill>
                  <a:schemeClr val="lt1"/>
                </a:solidFill>
                <a:latin typeface="Calibri"/>
                <a:ea typeface="Calibri"/>
                <a:cs typeface="Calibri"/>
                <a:sym typeface="Calibri"/>
              </a:rPr>
              <a:t>	- Frequent changes in the cloud mask. This makes snow products inconsistent in time.</a:t>
            </a:r>
          </a:p>
          <a:p>
            <a:pPr marL="231775" marR="0" lvl="0" indent="-231775" algn="l" rtl="0">
              <a:lnSpc>
                <a:spcPct val="90000"/>
              </a:lnSpc>
              <a:spcBef>
                <a:spcPts val="0"/>
              </a:spcBef>
              <a:spcAft>
                <a:spcPts val="0"/>
              </a:spcAft>
              <a:buClr>
                <a:schemeClr val="bg1"/>
              </a:buClr>
              <a:buFont typeface="Arial" panose="020B0604020202020204" pitchFamily="34" charset="0"/>
              <a:buChar char="•"/>
            </a:pPr>
            <a:endParaRPr lang="en-US" sz="2000" dirty="0">
              <a:solidFill>
                <a:schemeClr val="lt1"/>
              </a:solidFill>
              <a:latin typeface="Calibri"/>
              <a:ea typeface="Calibri"/>
              <a:cs typeface="Calibri"/>
              <a:sym typeface="Calibri"/>
            </a:endParaRPr>
          </a:p>
          <a:p>
            <a:pPr marL="231775" marR="0" lvl="0" indent="-231775" algn="l" rtl="0">
              <a:lnSpc>
                <a:spcPct val="90000"/>
              </a:lnSpc>
              <a:spcBef>
                <a:spcPts val="0"/>
              </a:spcBef>
              <a:spcAft>
                <a:spcPts val="0"/>
              </a:spcAft>
              <a:buClr>
                <a:schemeClr val="bg1"/>
              </a:buClr>
              <a:buFont typeface="Arial" panose="020B0604020202020204" pitchFamily="34" charset="0"/>
              <a:buChar char="•"/>
            </a:pPr>
            <a:r>
              <a:rPr lang="en-US" sz="2000" dirty="0">
                <a:solidFill>
                  <a:schemeClr val="lt1"/>
                </a:solidFill>
                <a:latin typeface="Calibri"/>
                <a:ea typeface="Calibri"/>
                <a:cs typeface="Calibri"/>
                <a:sym typeface="Calibri"/>
              </a:rPr>
              <a:t>ABI snow products appear most appropriate for two types of application:</a:t>
            </a:r>
          </a:p>
          <a:p>
            <a:pPr marL="0" marR="0" lvl="0" indent="0" algn="l" rtl="0">
              <a:lnSpc>
                <a:spcPct val="90000"/>
              </a:lnSpc>
              <a:spcBef>
                <a:spcPts val="0"/>
              </a:spcBef>
              <a:spcAft>
                <a:spcPts val="0"/>
              </a:spcAft>
              <a:buNone/>
            </a:pPr>
            <a:r>
              <a:rPr lang="en-US" sz="2000" dirty="0">
                <a:solidFill>
                  <a:schemeClr val="lt1"/>
                </a:solidFill>
                <a:latin typeface="Calibri"/>
                <a:ea typeface="Calibri"/>
                <a:cs typeface="Calibri"/>
                <a:sym typeface="Calibri"/>
              </a:rPr>
              <a:t>	-  Interactive analysis where ABI products may support the decision making (e.g., IMS) </a:t>
            </a:r>
          </a:p>
          <a:p>
            <a:pPr marL="0" marR="0" lvl="0" indent="0" algn="l" rtl="0">
              <a:lnSpc>
                <a:spcPct val="90000"/>
              </a:lnSpc>
              <a:spcBef>
                <a:spcPts val="0"/>
              </a:spcBef>
              <a:spcAft>
                <a:spcPts val="0"/>
              </a:spcAft>
              <a:buNone/>
            </a:pPr>
            <a:r>
              <a:rPr lang="en-US" sz="2000" dirty="0">
                <a:solidFill>
                  <a:schemeClr val="lt1"/>
                </a:solidFill>
                <a:latin typeface="Calibri"/>
                <a:ea typeface="Calibri"/>
                <a:cs typeface="Calibri"/>
                <a:sym typeface="Calibri"/>
              </a:rPr>
              <a:t>	-  Blended snow products  where ABI snow retrievals is combined with microwave sensor data to 	 	provide gap-free coverage (e.g., GMASI) </a:t>
            </a:r>
          </a:p>
          <a:p>
            <a:pPr marL="0" marR="0" lvl="0" indent="0" algn="l" rtl="0">
              <a:lnSpc>
                <a:spcPct val="90000"/>
              </a:lnSpc>
              <a:spcBef>
                <a:spcPts val="0"/>
              </a:spcBef>
              <a:spcAft>
                <a:spcPts val="0"/>
              </a:spcAft>
              <a:buNone/>
            </a:pPr>
            <a:endParaRPr lang="en-US" sz="2000" dirty="0">
              <a:solidFill>
                <a:schemeClr val="lt1"/>
              </a:solidFill>
              <a:latin typeface="Calibri"/>
              <a:ea typeface="Calibri"/>
              <a:cs typeface="Calibri"/>
              <a:sym typeface="Calibri"/>
            </a:endParaRPr>
          </a:p>
          <a:p>
            <a:pPr marL="0" marR="0" lvl="0" indent="0" algn="l" rtl="0">
              <a:lnSpc>
                <a:spcPct val="90000"/>
              </a:lnSpc>
              <a:spcBef>
                <a:spcPts val="0"/>
              </a:spcBef>
              <a:spcAft>
                <a:spcPts val="0"/>
              </a:spcAft>
              <a:buNone/>
            </a:pPr>
            <a:endParaRPr sz="2000" dirty="0">
              <a:solidFill>
                <a:schemeClr val="lt1"/>
              </a:solidFill>
              <a:latin typeface="Calibri"/>
              <a:ea typeface="Calibri"/>
              <a:cs typeface="Calibri"/>
              <a:sym typeface="Calibri"/>
            </a:endParaRPr>
          </a:p>
          <a:p>
            <a:pPr marL="228600" marR="0" lvl="0" indent="-50800" algn="l" rtl="0">
              <a:lnSpc>
                <a:spcPct val="90000"/>
              </a:lnSpc>
              <a:spcBef>
                <a:spcPts val="1000"/>
              </a:spcBef>
              <a:spcAft>
                <a:spcPts val="0"/>
              </a:spcAft>
              <a:buClr>
                <a:schemeClr val="dk1"/>
              </a:buClr>
              <a:buSzPts val="2800"/>
              <a:buFont typeface="Arial"/>
              <a:buNone/>
            </a:pPr>
            <a:endParaRPr sz="2000" b="0" i="0" u="none" strike="noStrike" cap="none" dirty="0">
              <a:solidFill>
                <a:schemeClr val="lt1"/>
              </a:solidFill>
              <a:latin typeface="Calibri"/>
              <a:ea typeface="Calibri"/>
              <a:cs typeface="Calibri"/>
              <a:sym typeface="Calibri"/>
            </a:endParaRPr>
          </a:p>
          <a:p>
            <a:pPr marL="228600" marR="0" lvl="0" indent="-50800" algn="l" rtl="0">
              <a:lnSpc>
                <a:spcPct val="90000"/>
              </a:lnSpc>
              <a:spcBef>
                <a:spcPts val="1000"/>
              </a:spcBef>
              <a:spcAft>
                <a:spcPts val="0"/>
              </a:spcAft>
              <a:buClr>
                <a:schemeClr val="dk1"/>
              </a:buClr>
              <a:buSzPts val="2800"/>
              <a:buFont typeface="Arial"/>
              <a:buNone/>
            </a:pPr>
            <a:endParaRPr sz="2000" b="0" i="0" u="none" strike="noStrike" cap="none" dirty="0">
              <a:solidFill>
                <a:schemeClr val="dk1"/>
              </a:solidFill>
              <a:latin typeface="Calibri"/>
              <a:ea typeface="Calibri"/>
              <a:cs typeface="Calibri"/>
              <a:sym typeface="Calibri"/>
            </a:endParaRPr>
          </a:p>
          <a:p>
            <a:pPr marL="228600" marR="0" lvl="0" indent="-50800" algn="l" rtl="0">
              <a:lnSpc>
                <a:spcPct val="90000"/>
              </a:lnSpc>
              <a:spcBef>
                <a:spcPts val="1000"/>
              </a:spcBef>
              <a:spcAft>
                <a:spcPts val="0"/>
              </a:spcAft>
              <a:buClr>
                <a:schemeClr val="dk1"/>
              </a:buClr>
              <a:buSzPts val="2800"/>
              <a:buFont typeface="Arial"/>
              <a:buNone/>
            </a:pPr>
            <a:endParaRPr sz="2000" b="0" i="0" u="none" strike="noStrike" cap="none" dirty="0">
              <a:solidFill>
                <a:schemeClr val="dk1"/>
              </a:solidFill>
              <a:latin typeface="Calibri"/>
              <a:ea typeface="Calibri"/>
              <a:cs typeface="Calibri"/>
              <a:sym typeface="Calibri"/>
            </a:endParaRPr>
          </a:p>
        </p:txBody>
      </p:sp>
      <p:sp>
        <p:nvSpPr>
          <p:cNvPr id="4" name="Google Shape;198;p13">
            <a:extLst>
              <a:ext uri="{FF2B5EF4-FFF2-40B4-BE49-F238E27FC236}">
                <a16:creationId xmlns:a16="http://schemas.microsoft.com/office/drawing/2014/main" id="{B02AF5BC-FC8A-446A-971D-F2F8D45F34BD}"/>
              </a:ext>
            </a:extLst>
          </p:cNvPr>
          <p:cNvSpPr txBox="1">
            <a:spLocks noGrp="1"/>
          </p:cNvSpPr>
          <p:nvPr>
            <p:ph type="sldNum" idx="12"/>
          </p:nvPr>
        </p:nvSpPr>
        <p:spPr>
          <a:xfrm>
            <a:off x="11004885" y="6356353"/>
            <a:ext cx="909055"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Clr>
                <a:schemeClr val="lt1"/>
              </a:buClr>
              <a:buSzPts val="1200"/>
              <a:buFont typeface="Arial"/>
              <a:buNone/>
            </a:pPr>
            <a:fld id="{00000000-1234-1234-1234-123412341234}" type="slidenum">
              <a:rPr lang="en-US"/>
              <a:t>46</a:t>
            </a:fld>
            <a:endParaRPr/>
          </a:p>
        </p:txBody>
      </p:sp>
    </p:spTree>
    <p:extLst>
      <p:ext uri="{BB962C8B-B14F-4D97-AF65-F5344CB8AC3E}">
        <p14:creationId xmlns:p14="http://schemas.microsoft.com/office/powerpoint/2010/main" val="1829482414"/>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Shape 886"/>
        <p:cNvGrpSpPr/>
        <p:nvPr/>
      </p:nvGrpSpPr>
      <p:grpSpPr>
        <a:xfrm>
          <a:off x="0" y="0"/>
          <a:ext cx="0" cy="0"/>
          <a:chOff x="0" y="0"/>
          <a:chExt cx="0" cy="0"/>
        </a:xfrm>
      </p:grpSpPr>
      <p:sp>
        <p:nvSpPr>
          <p:cNvPr id="887" name="Google Shape;887;p92"/>
          <p:cNvSpPr txBox="1">
            <a:spLocks noGrp="1"/>
          </p:cNvSpPr>
          <p:nvPr>
            <p:ph type="title"/>
          </p:nvPr>
        </p:nvSpPr>
        <p:spPr>
          <a:xfrm>
            <a:off x="963084" y="4406903"/>
            <a:ext cx="10363200" cy="1362075"/>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latin typeface="Calibri"/>
                <a:ea typeface="Calibri"/>
                <a:cs typeface="Calibri"/>
                <a:sym typeface="Calibri"/>
              </a:rPr>
              <a:t>SUMMARY &amp; RECOMMENDATIONS</a:t>
            </a:r>
            <a:endParaRPr/>
          </a:p>
        </p:txBody>
      </p:sp>
      <p:sp>
        <p:nvSpPr>
          <p:cNvPr id="888" name="Google Shape;888;p92"/>
          <p:cNvSpPr txBox="1">
            <a:spLocks noGrp="1"/>
          </p:cNvSpPr>
          <p:nvPr>
            <p:ph type="sldNum" idx="12"/>
          </p:nvPr>
        </p:nvSpPr>
        <p:spPr>
          <a:xfrm>
            <a:off x="11004885" y="6356353"/>
            <a:ext cx="909055"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Clr>
                <a:srgbClr val="FFFFFF"/>
              </a:buClr>
              <a:buSzPts val="1200"/>
              <a:buFont typeface="Arial"/>
              <a:buNone/>
            </a:pPr>
            <a:fld id="{00000000-1234-1234-1234-123412341234}" type="slidenum">
              <a:rPr lang="en-US"/>
              <a:t>47</a:t>
            </a:fld>
            <a:endParaRPr/>
          </a:p>
        </p:txBody>
      </p:sp>
    </p:spTree>
    <p:extLst>
      <p:ext uri="{BB962C8B-B14F-4D97-AF65-F5344CB8AC3E}">
        <p14:creationId xmlns:p14="http://schemas.microsoft.com/office/powerpoint/2010/main" val="32935604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Shape 892"/>
        <p:cNvGrpSpPr/>
        <p:nvPr/>
      </p:nvGrpSpPr>
      <p:grpSpPr>
        <a:xfrm>
          <a:off x="0" y="0"/>
          <a:ext cx="0" cy="0"/>
          <a:chOff x="0" y="0"/>
          <a:chExt cx="0" cy="0"/>
        </a:xfrm>
      </p:grpSpPr>
      <p:sp>
        <p:nvSpPr>
          <p:cNvPr id="893" name="Google Shape;893;p81"/>
          <p:cNvSpPr txBox="1">
            <a:spLocks noGrp="1"/>
          </p:cNvSpPr>
          <p:nvPr>
            <p:ph type="title"/>
          </p:nvPr>
        </p:nvSpPr>
        <p:spPr>
          <a:xfrm>
            <a:off x="2014225" y="125350"/>
            <a:ext cx="7937100" cy="1325700"/>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dk1"/>
              </a:buClr>
              <a:buSzPts val="4400"/>
              <a:buFont typeface="Calibri"/>
              <a:buNone/>
            </a:pPr>
            <a:r>
              <a:rPr lang="en-US" dirty="0"/>
              <a:t>Summary</a:t>
            </a:r>
            <a:endParaRPr dirty="0"/>
          </a:p>
        </p:txBody>
      </p:sp>
      <p:sp>
        <p:nvSpPr>
          <p:cNvPr id="894" name="Google Shape;894;p81"/>
          <p:cNvSpPr txBox="1"/>
          <p:nvPr/>
        </p:nvSpPr>
        <p:spPr>
          <a:xfrm>
            <a:off x="278115" y="1015753"/>
            <a:ext cx="11513551" cy="5340600"/>
          </a:xfrm>
          <a:prstGeom prst="rect">
            <a:avLst/>
          </a:prstGeom>
          <a:noFill/>
          <a:ln>
            <a:noFill/>
          </a:ln>
        </p:spPr>
        <p:txBody>
          <a:bodyPr spcFirstLastPara="1" wrap="square" lIns="91425" tIns="45700" rIns="91425" bIns="45700" anchor="t" anchorCtr="0">
            <a:noAutofit/>
          </a:bodyPr>
          <a:lstStyle/>
          <a:p>
            <a:pPr marL="457200" marR="0" lvl="0" indent="0" algn="l" rtl="0">
              <a:lnSpc>
                <a:spcPct val="90000"/>
              </a:lnSpc>
              <a:spcBef>
                <a:spcPts val="0"/>
              </a:spcBef>
              <a:spcAft>
                <a:spcPts val="0"/>
              </a:spcAft>
              <a:buNone/>
            </a:pPr>
            <a:endParaRPr sz="2400" dirty="0">
              <a:solidFill>
                <a:schemeClr val="lt1"/>
              </a:solidFill>
              <a:latin typeface="Calibri"/>
              <a:ea typeface="Calibri"/>
              <a:cs typeface="Calibri"/>
              <a:sym typeface="Calibri"/>
            </a:endParaRPr>
          </a:p>
          <a:p>
            <a:pPr marL="457200" marR="0" lvl="0" indent="-381000" algn="l" rtl="0">
              <a:lnSpc>
                <a:spcPct val="90000"/>
              </a:lnSpc>
              <a:spcBef>
                <a:spcPts val="0"/>
              </a:spcBef>
              <a:spcAft>
                <a:spcPts val="0"/>
              </a:spcAft>
              <a:buClr>
                <a:schemeClr val="lt1"/>
              </a:buClr>
              <a:buSzPts val="2400"/>
              <a:buFont typeface="Calibri"/>
              <a:buChar char="●"/>
            </a:pPr>
            <a:r>
              <a:rPr lang="en-US" sz="2400" dirty="0">
                <a:solidFill>
                  <a:schemeClr val="lt1"/>
                </a:solidFill>
                <a:latin typeface="Calibri"/>
                <a:ea typeface="Calibri"/>
                <a:cs typeface="Calibri"/>
                <a:sym typeface="Calibri"/>
              </a:rPr>
              <a:t>The performance of the new ABI Enterprise FSC algorithm has been evaluated using a (very) limited set of snow products generated from GOES-16 and -18 within the GOES-R Development Environment (DE) . </a:t>
            </a:r>
          </a:p>
          <a:p>
            <a:pPr marL="457200" marR="0" lvl="0" indent="-381000" algn="l" rtl="0">
              <a:lnSpc>
                <a:spcPct val="90000"/>
              </a:lnSpc>
              <a:spcBef>
                <a:spcPts val="0"/>
              </a:spcBef>
              <a:spcAft>
                <a:spcPts val="0"/>
              </a:spcAft>
              <a:buClr>
                <a:schemeClr val="lt1"/>
              </a:buClr>
              <a:buSzPts val="2400"/>
              <a:buFont typeface="Calibri"/>
              <a:buChar char="●"/>
            </a:pPr>
            <a:endParaRPr lang="en-US" sz="2400" dirty="0">
              <a:solidFill>
                <a:schemeClr val="lt1"/>
              </a:solidFill>
              <a:latin typeface="Calibri"/>
              <a:ea typeface="Calibri"/>
              <a:cs typeface="Calibri"/>
              <a:sym typeface="Calibri"/>
            </a:endParaRPr>
          </a:p>
          <a:p>
            <a:pPr marL="457200" marR="0" lvl="0" indent="-381000" algn="l" rtl="0">
              <a:lnSpc>
                <a:spcPct val="90000"/>
              </a:lnSpc>
              <a:spcBef>
                <a:spcPts val="0"/>
              </a:spcBef>
              <a:spcAft>
                <a:spcPts val="0"/>
              </a:spcAft>
              <a:buClr>
                <a:schemeClr val="lt1"/>
              </a:buClr>
              <a:buSzPts val="2400"/>
              <a:buFont typeface="Calibri"/>
              <a:buChar char="●"/>
            </a:pPr>
            <a:r>
              <a:rPr lang="en-US" sz="2400" dirty="0">
                <a:solidFill>
                  <a:schemeClr val="lt1"/>
                </a:solidFill>
                <a:latin typeface="Calibri"/>
                <a:ea typeface="Calibri"/>
                <a:cs typeface="Calibri"/>
                <a:sym typeface="Calibri"/>
              </a:rPr>
              <a:t>The examined Binary Snow and Snow Fraction products satisfy the existing mission precision and accuracy requirements. </a:t>
            </a:r>
          </a:p>
          <a:p>
            <a:pPr marL="457200" marR="0" lvl="0" indent="-381000" algn="l" rtl="0">
              <a:lnSpc>
                <a:spcPct val="90000"/>
              </a:lnSpc>
              <a:spcBef>
                <a:spcPts val="0"/>
              </a:spcBef>
              <a:spcAft>
                <a:spcPts val="0"/>
              </a:spcAft>
              <a:buClr>
                <a:schemeClr val="lt1"/>
              </a:buClr>
              <a:buSzPts val="2400"/>
              <a:buFont typeface="Calibri"/>
              <a:buChar char="●"/>
            </a:pPr>
            <a:endParaRPr lang="en-US" sz="2400" dirty="0">
              <a:solidFill>
                <a:schemeClr val="lt1"/>
              </a:solidFill>
              <a:latin typeface="Calibri"/>
              <a:ea typeface="Calibri"/>
              <a:cs typeface="Calibri"/>
              <a:sym typeface="Calibri"/>
            </a:endParaRPr>
          </a:p>
          <a:p>
            <a:pPr marL="457200" marR="0" lvl="0" indent="-381000" algn="l" rtl="0">
              <a:lnSpc>
                <a:spcPct val="90000"/>
              </a:lnSpc>
              <a:spcBef>
                <a:spcPts val="0"/>
              </a:spcBef>
              <a:spcAft>
                <a:spcPts val="0"/>
              </a:spcAft>
              <a:buClr>
                <a:schemeClr val="lt1"/>
              </a:buClr>
              <a:buSzPts val="2400"/>
              <a:buFont typeface="Calibri"/>
              <a:buChar char="●"/>
            </a:pPr>
            <a:r>
              <a:rPr lang="en-US" sz="2400" dirty="0">
                <a:solidFill>
                  <a:schemeClr val="lt1"/>
                </a:solidFill>
                <a:latin typeface="Calibri"/>
                <a:ea typeface="Calibri"/>
                <a:cs typeface="Calibri"/>
                <a:sym typeface="Calibri"/>
              </a:rPr>
              <a:t>Anomaly has been identified in the performance of the FSC product. The product accuracy is reduced but not beyond the mission requirements. A possible reason for the anomaly has been identified.  The problem may be fixed after the product becomes operational. FSC IP product (Binary Snow) and the FSC precision is not affected.</a:t>
            </a:r>
            <a:endParaRPr sz="2400" dirty="0">
              <a:solidFill>
                <a:schemeClr val="lt1"/>
              </a:solidFill>
              <a:latin typeface="Calibri"/>
              <a:ea typeface="Calibri"/>
              <a:cs typeface="Calibri"/>
              <a:sym typeface="Calibri"/>
            </a:endParaRPr>
          </a:p>
          <a:p>
            <a:pPr marL="457200" marR="0" lvl="0" indent="0" algn="l" rtl="0">
              <a:lnSpc>
                <a:spcPct val="90000"/>
              </a:lnSpc>
              <a:spcBef>
                <a:spcPts val="0"/>
              </a:spcBef>
              <a:spcAft>
                <a:spcPts val="0"/>
              </a:spcAft>
              <a:buNone/>
            </a:pPr>
            <a:endParaRPr sz="2400" dirty="0">
              <a:solidFill>
                <a:schemeClr val="lt1"/>
              </a:solidFill>
              <a:latin typeface="Calibri"/>
              <a:ea typeface="Calibri"/>
              <a:cs typeface="Calibri"/>
              <a:sym typeface="Calibri"/>
            </a:endParaRPr>
          </a:p>
          <a:p>
            <a:pPr marL="457200" marR="0" lvl="0" indent="-381000" algn="l" rtl="0">
              <a:lnSpc>
                <a:spcPct val="90000"/>
              </a:lnSpc>
              <a:spcBef>
                <a:spcPts val="0"/>
              </a:spcBef>
              <a:spcAft>
                <a:spcPts val="0"/>
              </a:spcAft>
              <a:buClr>
                <a:schemeClr val="lt1"/>
              </a:buClr>
              <a:buSzPts val="2400"/>
              <a:buFont typeface="Calibri"/>
              <a:buChar char="●"/>
            </a:pPr>
            <a:r>
              <a:rPr lang="en-US" sz="2400" dirty="0">
                <a:solidFill>
                  <a:schemeClr val="lt1"/>
                </a:solidFill>
                <a:latin typeface="Calibri"/>
                <a:ea typeface="Calibri"/>
                <a:cs typeface="Calibri"/>
                <a:sym typeface="Calibri"/>
              </a:rPr>
              <a:t>There are currently no operational users, primarily because users are comfortable with a binary interactive product (IMS). We expect that to change as the ABI product becomes operational and people start working with the ABI product.</a:t>
            </a:r>
            <a:endParaRPr sz="2400" dirty="0">
              <a:solidFill>
                <a:schemeClr val="lt1"/>
              </a:solidFill>
              <a:latin typeface="Calibri"/>
              <a:ea typeface="Calibri"/>
              <a:cs typeface="Calibri"/>
              <a:sym typeface="Calibri"/>
            </a:endParaRPr>
          </a:p>
          <a:p>
            <a:pPr marL="228600" marR="0" lvl="0" indent="-50800" algn="l" rtl="0">
              <a:lnSpc>
                <a:spcPct val="90000"/>
              </a:lnSpc>
              <a:spcBef>
                <a:spcPts val="1000"/>
              </a:spcBef>
              <a:spcAft>
                <a:spcPts val="0"/>
              </a:spcAft>
              <a:buClr>
                <a:schemeClr val="dk1"/>
              </a:buClr>
              <a:buSzPts val="2800"/>
              <a:buFont typeface="Arial"/>
              <a:buNone/>
            </a:pPr>
            <a:endParaRPr lang="en-US" sz="2400" b="0" i="0" u="none" strike="noStrike" cap="none" dirty="0">
              <a:solidFill>
                <a:schemeClr val="lt1"/>
              </a:solidFill>
              <a:latin typeface="Calibri"/>
              <a:ea typeface="Calibri"/>
              <a:cs typeface="Calibri"/>
              <a:sym typeface="Calibri"/>
            </a:endParaRPr>
          </a:p>
          <a:p>
            <a:pPr marL="228600" marR="0" lvl="0" indent="-50800" algn="l" rtl="0">
              <a:lnSpc>
                <a:spcPct val="90000"/>
              </a:lnSpc>
              <a:spcBef>
                <a:spcPts val="1000"/>
              </a:spcBef>
              <a:spcAft>
                <a:spcPts val="0"/>
              </a:spcAft>
              <a:buClr>
                <a:schemeClr val="dk1"/>
              </a:buClr>
              <a:buSzPts val="2800"/>
              <a:buFont typeface="Arial"/>
              <a:buNone/>
            </a:pPr>
            <a:endParaRPr sz="2400" b="0" i="0" u="none" strike="noStrike" cap="none" dirty="0">
              <a:solidFill>
                <a:schemeClr val="lt1"/>
              </a:solidFill>
              <a:latin typeface="Calibri"/>
              <a:ea typeface="Calibri"/>
              <a:cs typeface="Calibri"/>
              <a:sym typeface="Calibri"/>
            </a:endParaRPr>
          </a:p>
          <a:p>
            <a:pPr marL="228600" marR="0" lvl="0" indent="-50800" algn="l" rtl="0">
              <a:lnSpc>
                <a:spcPct val="90000"/>
              </a:lnSpc>
              <a:spcBef>
                <a:spcPts val="1000"/>
              </a:spcBef>
              <a:spcAft>
                <a:spcPts val="0"/>
              </a:spcAft>
              <a:buClr>
                <a:schemeClr val="dk1"/>
              </a:buClr>
              <a:buSzPts val="2800"/>
              <a:buFont typeface="Arial"/>
              <a:buNone/>
            </a:pPr>
            <a:endParaRPr sz="2400" b="0" i="0" u="none" strike="noStrike" cap="none" dirty="0">
              <a:solidFill>
                <a:schemeClr val="dk1"/>
              </a:solidFill>
              <a:latin typeface="Calibri"/>
              <a:ea typeface="Calibri"/>
              <a:cs typeface="Calibri"/>
              <a:sym typeface="Calibri"/>
            </a:endParaRPr>
          </a:p>
          <a:p>
            <a:pPr marL="228600" marR="0" lvl="0" indent="-50800" algn="l" rtl="0">
              <a:lnSpc>
                <a:spcPct val="90000"/>
              </a:lnSpc>
              <a:spcBef>
                <a:spcPts val="1000"/>
              </a:spcBef>
              <a:spcAft>
                <a:spcPts val="0"/>
              </a:spcAft>
              <a:buClr>
                <a:schemeClr val="dk1"/>
              </a:buClr>
              <a:buSzPts val="2800"/>
              <a:buFont typeface="Arial"/>
              <a:buNone/>
            </a:pPr>
            <a:endParaRPr sz="2400" b="0" i="0" u="none" strike="noStrike" cap="none" dirty="0">
              <a:solidFill>
                <a:schemeClr val="dk1"/>
              </a:solidFill>
              <a:latin typeface="Calibri"/>
              <a:ea typeface="Calibri"/>
              <a:cs typeface="Calibri"/>
              <a:sym typeface="Calibri"/>
            </a:endParaRPr>
          </a:p>
        </p:txBody>
      </p:sp>
      <p:sp>
        <p:nvSpPr>
          <p:cNvPr id="895" name="Google Shape;895;p81"/>
          <p:cNvSpPr txBox="1">
            <a:spLocks noGrp="1"/>
          </p:cNvSpPr>
          <p:nvPr>
            <p:ph type="sldNum" idx="12"/>
          </p:nvPr>
        </p:nvSpPr>
        <p:spPr>
          <a:xfrm>
            <a:off x="11004885" y="6356353"/>
            <a:ext cx="909000" cy="3651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Clr>
                <a:srgbClr val="FFFFFF"/>
              </a:buClr>
              <a:buSzPts val="1200"/>
              <a:buFont typeface="Arial"/>
              <a:buNone/>
            </a:pPr>
            <a:fld id="{00000000-1234-1234-1234-123412341234}" type="slidenum">
              <a:rPr lang="en-US"/>
              <a:t>48</a:t>
            </a:fld>
            <a:endParaRPr/>
          </a:p>
        </p:txBody>
      </p:sp>
    </p:spTree>
    <p:extLst>
      <p:ext uri="{BB962C8B-B14F-4D97-AF65-F5344CB8AC3E}">
        <p14:creationId xmlns:p14="http://schemas.microsoft.com/office/powerpoint/2010/main" val="3455597652"/>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Shape 900"/>
        <p:cNvGrpSpPr/>
        <p:nvPr/>
      </p:nvGrpSpPr>
      <p:grpSpPr>
        <a:xfrm>
          <a:off x="0" y="0"/>
          <a:ext cx="0" cy="0"/>
          <a:chOff x="0" y="0"/>
          <a:chExt cx="0" cy="0"/>
        </a:xfrm>
      </p:grpSpPr>
      <p:sp>
        <p:nvSpPr>
          <p:cNvPr id="901" name="Google Shape;901;p94"/>
          <p:cNvSpPr txBox="1">
            <a:spLocks noGrp="1"/>
          </p:cNvSpPr>
          <p:nvPr>
            <p:ph type="title"/>
          </p:nvPr>
        </p:nvSpPr>
        <p:spPr>
          <a:xfrm>
            <a:off x="1828802" y="128337"/>
            <a:ext cx="8545200" cy="968700"/>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chemeClr val="lt1"/>
              </a:buClr>
              <a:buSzPts val="3600"/>
              <a:buFont typeface="Calibri"/>
              <a:buNone/>
            </a:pPr>
            <a:r>
              <a:rPr lang="en-US" dirty="0"/>
              <a:t>Recommendation</a:t>
            </a:r>
            <a:endParaRPr dirty="0"/>
          </a:p>
        </p:txBody>
      </p:sp>
      <p:sp>
        <p:nvSpPr>
          <p:cNvPr id="902" name="Google Shape;902;p94"/>
          <p:cNvSpPr txBox="1">
            <a:spLocks noGrp="1"/>
          </p:cNvSpPr>
          <p:nvPr>
            <p:ph type="body" idx="1"/>
          </p:nvPr>
        </p:nvSpPr>
        <p:spPr>
          <a:xfrm>
            <a:off x="734682" y="1540065"/>
            <a:ext cx="10972800" cy="45261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400"/>
              <a:buNone/>
            </a:pPr>
            <a:endParaRPr sz="2400" dirty="0"/>
          </a:p>
          <a:p>
            <a:pPr marL="609600" lvl="0" indent="-114300" algn="l" rtl="0">
              <a:lnSpc>
                <a:spcPct val="100000"/>
              </a:lnSpc>
              <a:spcBef>
                <a:spcPts val="640"/>
              </a:spcBef>
              <a:spcAft>
                <a:spcPts val="0"/>
              </a:spcAft>
              <a:buSzPts val="2400"/>
              <a:buFont typeface="Arial"/>
              <a:buNone/>
            </a:pPr>
            <a:endParaRPr sz="2400" dirty="0"/>
          </a:p>
          <a:p>
            <a:pPr marL="0" lvl="0" indent="0" algn="l" rtl="0">
              <a:lnSpc>
                <a:spcPct val="100000"/>
              </a:lnSpc>
              <a:spcBef>
                <a:spcPts val="640"/>
              </a:spcBef>
              <a:spcAft>
                <a:spcPts val="0"/>
              </a:spcAft>
              <a:buSzPts val="2400"/>
              <a:buNone/>
            </a:pPr>
            <a:endParaRPr sz="2400" dirty="0"/>
          </a:p>
        </p:txBody>
      </p:sp>
      <p:sp>
        <p:nvSpPr>
          <p:cNvPr id="903" name="Google Shape;903;p94"/>
          <p:cNvSpPr txBox="1">
            <a:spLocks noGrp="1"/>
          </p:cNvSpPr>
          <p:nvPr>
            <p:ph type="sldNum" idx="12"/>
          </p:nvPr>
        </p:nvSpPr>
        <p:spPr>
          <a:xfrm>
            <a:off x="11004885" y="6356353"/>
            <a:ext cx="909000" cy="365100"/>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Clr>
                <a:srgbClr val="FFFFFF"/>
              </a:buClr>
              <a:buSzPts val="1200"/>
              <a:buFont typeface="Arial"/>
              <a:buNone/>
            </a:pPr>
            <a:fld id="{00000000-1234-1234-1234-123412341234}" type="slidenum">
              <a:rPr lang="en-US">
                <a:solidFill>
                  <a:srgbClr val="FFFFFF"/>
                </a:solidFill>
                <a:latin typeface="Arial"/>
                <a:ea typeface="Arial"/>
                <a:cs typeface="Arial"/>
                <a:sym typeface="Arial"/>
              </a:rPr>
              <a:t>49</a:t>
            </a:fld>
            <a:endParaRPr>
              <a:solidFill>
                <a:srgbClr val="FFFFFF"/>
              </a:solidFill>
              <a:latin typeface="Arial"/>
              <a:ea typeface="Arial"/>
              <a:cs typeface="Arial"/>
              <a:sym typeface="Arial"/>
            </a:endParaRPr>
          </a:p>
        </p:txBody>
      </p:sp>
      <p:sp>
        <p:nvSpPr>
          <p:cNvPr id="5" name="Google Shape;894;p81">
            <a:extLst>
              <a:ext uri="{FF2B5EF4-FFF2-40B4-BE49-F238E27FC236}">
                <a16:creationId xmlns:a16="http://schemas.microsoft.com/office/drawing/2014/main" id="{55BC5D63-6CFB-4C65-BB1E-5CF9DEBB4D9E}"/>
              </a:ext>
            </a:extLst>
          </p:cNvPr>
          <p:cNvSpPr txBox="1"/>
          <p:nvPr/>
        </p:nvSpPr>
        <p:spPr>
          <a:xfrm>
            <a:off x="963282" y="1285406"/>
            <a:ext cx="10515600" cy="5340600"/>
          </a:xfrm>
          <a:prstGeom prst="rect">
            <a:avLst/>
          </a:prstGeom>
          <a:noFill/>
          <a:ln>
            <a:noFill/>
          </a:ln>
        </p:spPr>
        <p:txBody>
          <a:bodyPr spcFirstLastPara="1" wrap="square" lIns="91425" tIns="45700" rIns="91425" bIns="45700" anchor="t" anchorCtr="0">
            <a:noAutofit/>
          </a:bodyPr>
          <a:lstStyle/>
          <a:p>
            <a:pPr marL="457200" marR="0" lvl="0" indent="0" algn="l" rtl="0">
              <a:lnSpc>
                <a:spcPct val="90000"/>
              </a:lnSpc>
              <a:spcBef>
                <a:spcPts val="0"/>
              </a:spcBef>
              <a:spcAft>
                <a:spcPts val="0"/>
              </a:spcAft>
              <a:buNone/>
            </a:pPr>
            <a:endParaRPr sz="2400" dirty="0">
              <a:solidFill>
                <a:schemeClr val="lt1"/>
              </a:solidFill>
              <a:latin typeface="Calibri"/>
              <a:ea typeface="Calibri"/>
              <a:cs typeface="Calibri"/>
              <a:sym typeface="Calibri"/>
            </a:endParaRPr>
          </a:p>
          <a:p>
            <a:pPr marL="457200" marR="0" lvl="0" indent="-381000" algn="l" rtl="0">
              <a:lnSpc>
                <a:spcPct val="90000"/>
              </a:lnSpc>
              <a:spcBef>
                <a:spcPts val="0"/>
              </a:spcBef>
              <a:spcAft>
                <a:spcPts val="0"/>
              </a:spcAft>
              <a:buClr>
                <a:schemeClr val="lt1"/>
              </a:buClr>
              <a:buSzPts val="2400"/>
              <a:buFont typeface="Calibri"/>
              <a:buChar char="●"/>
            </a:pPr>
            <a:r>
              <a:rPr lang="en-US" sz="2400" dirty="0">
                <a:solidFill>
                  <a:schemeClr val="lt1"/>
                </a:solidFill>
                <a:latin typeface="Calibri"/>
                <a:ea typeface="Calibri"/>
                <a:cs typeface="Calibri"/>
                <a:sym typeface="Calibri"/>
              </a:rPr>
              <a:t>Promote the new ABI Enterprise FSC algorithm to operations</a:t>
            </a:r>
          </a:p>
          <a:p>
            <a:pPr marL="457200" marR="0" lvl="0" indent="-381000" algn="l" rtl="0">
              <a:lnSpc>
                <a:spcPct val="90000"/>
              </a:lnSpc>
              <a:spcBef>
                <a:spcPts val="0"/>
              </a:spcBef>
              <a:spcAft>
                <a:spcPts val="0"/>
              </a:spcAft>
              <a:buClr>
                <a:schemeClr val="lt1"/>
              </a:buClr>
              <a:buSzPts val="2400"/>
              <a:buFont typeface="Calibri"/>
              <a:buChar char="●"/>
            </a:pPr>
            <a:endParaRPr lang="en-US" sz="2400" dirty="0">
              <a:solidFill>
                <a:schemeClr val="lt1"/>
              </a:solidFill>
              <a:latin typeface="Calibri"/>
              <a:ea typeface="Calibri"/>
              <a:cs typeface="Calibri"/>
              <a:sym typeface="Calibri"/>
            </a:endParaRPr>
          </a:p>
          <a:p>
            <a:pPr marL="457200" marR="0" lvl="0" indent="-381000" algn="l" rtl="0">
              <a:lnSpc>
                <a:spcPct val="90000"/>
              </a:lnSpc>
              <a:spcBef>
                <a:spcPts val="0"/>
              </a:spcBef>
              <a:spcAft>
                <a:spcPts val="0"/>
              </a:spcAft>
              <a:buClr>
                <a:schemeClr val="lt1"/>
              </a:buClr>
              <a:buSzPts val="2400"/>
              <a:buFont typeface="Calibri"/>
              <a:buChar char="●"/>
            </a:pPr>
            <a:r>
              <a:rPr lang="en-US" sz="2400" dirty="0">
                <a:solidFill>
                  <a:schemeClr val="lt1"/>
                </a:solidFill>
                <a:latin typeface="Calibri"/>
                <a:ea typeface="Calibri"/>
                <a:cs typeface="Calibri"/>
                <a:sym typeface="Calibri"/>
              </a:rPr>
              <a:t>Fix the anomaly in the FSC algorithm. The product performance will improve.</a:t>
            </a:r>
          </a:p>
          <a:p>
            <a:pPr marL="457200" marR="0" lvl="0" indent="-381000" algn="l" rtl="0">
              <a:lnSpc>
                <a:spcPct val="90000"/>
              </a:lnSpc>
              <a:spcBef>
                <a:spcPts val="0"/>
              </a:spcBef>
              <a:spcAft>
                <a:spcPts val="0"/>
              </a:spcAft>
              <a:buClr>
                <a:schemeClr val="lt1"/>
              </a:buClr>
              <a:buSzPts val="2400"/>
              <a:buFont typeface="Calibri"/>
              <a:buChar char="●"/>
            </a:pPr>
            <a:endParaRPr lang="en-US" sz="2400" dirty="0">
              <a:solidFill>
                <a:schemeClr val="lt1"/>
              </a:solidFill>
              <a:latin typeface="Calibri"/>
              <a:ea typeface="Calibri"/>
              <a:cs typeface="Calibri"/>
              <a:sym typeface="Calibri"/>
            </a:endParaRPr>
          </a:p>
          <a:p>
            <a:pPr marL="457200" marR="0" lvl="0" indent="-381000" algn="l" rtl="0">
              <a:lnSpc>
                <a:spcPct val="90000"/>
              </a:lnSpc>
              <a:spcBef>
                <a:spcPts val="0"/>
              </a:spcBef>
              <a:spcAft>
                <a:spcPts val="0"/>
              </a:spcAft>
              <a:buClr>
                <a:schemeClr val="lt1"/>
              </a:buClr>
              <a:buSzPts val="2400"/>
              <a:buFont typeface="Calibri"/>
              <a:buChar char="●"/>
            </a:pPr>
            <a:r>
              <a:rPr lang="en-US" sz="2400" dirty="0">
                <a:solidFill>
                  <a:schemeClr val="lt1"/>
                </a:solidFill>
                <a:latin typeface="Calibri"/>
                <a:ea typeface="Calibri"/>
                <a:cs typeface="Calibri"/>
                <a:sym typeface="Calibri"/>
              </a:rPr>
              <a:t>Continue monitoring of the product performance to obtain more reliable/justified/comprehensive accuracy estimates.</a:t>
            </a:r>
          </a:p>
          <a:p>
            <a:pPr marL="457200" marR="0" lvl="0" indent="-381000" algn="l" rtl="0">
              <a:lnSpc>
                <a:spcPct val="90000"/>
              </a:lnSpc>
              <a:spcBef>
                <a:spcPts val="0"/>
              </a:spcBef>
              <a:spcAft>
                <a:spcPts val="0"/>
              </a:spcAft>
              <a:buClr>
                <a:schemeClr val="lt1"/>
              </a:buClr>
              <a:buSzPts val="2400"/>
              <a:buFont typeface="Calibri"/>
              <a:buChar char="●"/>
            </a:pPr>
            <a:endParaRPr lang="en-US" sz="2400" dirty="0">
              <a:solidFill>
                <a:schemeClr val="lt1"/>
              </a:solidFill>
              <a:latin typeface="Calibri"/>
              <a:ea typeface="Calibri"/>
              <a:cs typeface="Calibri"/>
              <a:sym typeface="Calibri"/>
            </a:endParaRPr>
          </a:p>
          <a:p>
            <a:pPr marL="457200" marR="0" lvl="0" indent="-381000" algn="l" rtl="0">
              <a:lnSpc>
                <a:spcPct val="90000"/>
              </a:lnSpc>
              <a:spcBef>
                <a:spcPts val="0"/>
              </a:spcBef>
              <a:spcAft>
                <a:spcPts val="0"/>
              </a:spcAft>
              <a:buClr>
                <a:schemeClr val="lt1"/>
              </a:buClr>
              <a:buSzPts val="2400"/>
              <a:buFont typeface="Calibri"/>
              <a:buChar char="●"/>
            </a:pPr>
            <a:r>
              <a:rPr lang="en-US" sz="2400" dirty="0">
                <a:solidFill>
                  <a:schemeClr val="lt1"/>
                </a:solidFill>
                <a:latin typeface="Calibri"/>
                <a:ea typeface="Calibri"/>
                <a:cs typeface="Calibri"/>
                <a:sym typeface="Calibri"/>
              </a:rPr>
              <a:t> Continue working to improve the product properties and usability</a:t>
            </a:r>
          </a:p>
          <a:p>
            <a:pPr marL="76200" lvl="2">
              <a:lnSpc>
                <a:spcPct val="90000"/>
              </a:lnSpc>
              <a:buClr>
                <a:schemeClr val="lt1"/>
              </a:buClr>
              <a:buSzPts val="2400"/>
            </a:pPr>
            <a:r>
              <a:rPr lang="en-US" sz="2400" dirty="0">
                <a:solidFill>
                  <a:schemeClr val="lt1"/>
                </a:solidFill>
                <a:latin typeface="Calibri"/>
                <a:ea typeface="Calibri"/>
                <a:cs typeface="Calibri"/>
                <a:sym typeface="Calibri"/>
              </a:rPr>
              <a:t>	- Improve the spatial resolution to 0.5 km</a:t>
            </a:r>
          </a:p>
          <a:p>
            <a:pPr marL="76200" lvl="2">
              <a:lnSpc>
                <a:spcPct val="90000"/>
              </a:lnSpc>
              <a:buClr>
                <a:schemeClr val="lt1"/>
              </a:buClr>
              <a:buSzPts val="2400"/>
            </a:pPr>
            <a:r>
              <a:rPr lang="en-US" sz="2400" dirty="0">
                <a:solidFill>
                  <a:schemeClr val="lt1"/>
                </a:solidFill>
                <a:latin typeface="Calibri"/>
                <a:ea typeface="Calibri"/>
                <a:cs typeface="Calibri"/>
                <a:sym typeface="Calibri"/>
              </a:rPr>
              <a:t>	- Develop and implement daily composited products </a:t>
            </a:r>
            <a:endParaRPr sz="2400" b="0" i="0" u="none" strike="noStrike" cap="none" dirty="0">
              <a:solidFill>
                <a:schemeClr val="lt1"/>
              </a:solidFill>
              <a:latin typeface="Calibri"/>
              <a:ea typeface="Calibri"/>
              <a:cs typeface="Calibri"/>
              <a:sym typeface="Calibri"/>
            </a:endParaRPr>
          </a:p>
          <a:p>
            <a:pPr marL="228600" marR="0" lvl="0" indent="-50800" algn="l" rtl="0">
              <a:lnSpc>
                <a:spcPct val="90000"/>
              </a:lnSpc>
              <a:spcBef>
                <a:spcPts val="1000"/>
              </a:spcBef>
              <a:spcAft>
                <a:spcPts val="0"/>
              </a:spcAft>
              <a:buClr>
                <a:schemeClr val="dk1"/>
              </a:buClr>
              <a:buSzPts val="2800"/>
              <a:buFont typeface="Arial"/>
              <a:buNone/>
            </a:pPr>
            <a:endParaRPr sz="2400" b="0" i="0" u="none" strike="noStrike" cap="none" dirty="0">
              <a:solidFill>
                <a:schemeClr val="dk1"/>
              </a:solidFill>
              <a:latin typeface="Calibri"/>
              <a:ea typeface="Calibri"/>
              <a:cs typeface="Calibri"/>
              <a:sym typeface="Calibri"/>
            </a:endParaRPr>
          </a:p>
          <a:p>
            <a:pPr marL="228600" marR="0" lvl="0" indent="-50800" algn="l" rtl="0">
              <a:lnSpc>
                <a:spcPct val="90000"/>
              </a:lnSpc>
              <a:spcBef>
                <a:spcPts val="1000"/>
              </a:spcBef>
              <a:spcAft>
                <a:spcPts val="0"/>
              </a:spcAft>
              <a:buClr>
                <a:schemeClr val="dk1"/>
              </a:buClr>
              <a:buSzPts val="2800"/>
              <a:buFont typeface="Arial"/>
              <a:buNone/>
            </a:pPr>
            <a:endParaRPr sz="2400" b="0" i="0" u="none" strike="noStrike" cap="none"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52270939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98"/>
        <p:cNvGrpSpPr/>
        <p:nvPr/>
      </p:nvGrpSpPr>
      <p:grpSpPr>
        <a:xfrm>
          <a:off x="0" y="0"/>
          <a:ext cx="0" cy="0"/>
          <a:chOff x="0" y="0"/>
          <a:chExt cx="0" cy="0"/>
        </a:xfrm>
      </p:grpSpPr>
      <p:sp>
        <p:nvSpPr>
          <p:cNvPr id="99" name="Google Shape;99;p5"/>
          <p:cNvSpPr txBox="1">
            <a:spLocks noGrp="1"/>
          </p:cNvSpPr>
          <p:nvPr>
            <p:ph type="title"/>
          </p:nvPr>
        </p:nvSpPr>
        <p:spPr>
          <a:xfrm>
            <a:off x="1981200" y="-10413"/>
            <a:ext cx="8229600" cy="1143001"/>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chemeClr val="lt1"/>
              </a:buClr>
              <a:buSzPts val="3600"/>
              <a:buFont typeface="Calibri"/>
              <a:buNone/>
            </a:pPr>
            <a:r>
              <a:rPr lang="en-US" dirty="0"/>
              <a:t>A Brief History</a:t>
            </a:r>
            <a:endParaRPr dirty="0"/>
          </a:p>
        </p:txBody>
      </p:sp>
      <p:sp>
        <p:nvSpPr>
          <p:cNvPr id="100" name="Google Shape;100;p5"/>
          <p:cNvSpPr txBox="1">
            <a:spLocks noGrp="1"/>
          </p:cNvSpPr>
          <p:nvPr>
            <p:ph type="sldNum" idx="12"/>
          </p:nvPr>
        </p:nvSpPr>
        <p:spPr>
          <a:xfrm>
            <a:off x="9856975" y="6344256"/>
            <a:ext cx="2133600" cy="365100"/>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Clr>
                <a:srgbClr val="FFFFFF"/>
              </a:buClr>
              <a:buSzPts val="1200"/>
              <a:buFont typeface="Arial"/>
              <a:buNone/>
            </a:pPr>
            <a:fld id="{00000000-1234-1234-1234-123412341234}" type="slidenum">
              <a:rPr lang="en-US">
                <a:solidFill>
                  <a:srgbClr val="FFFFFF"/>
                </a:solidFill>
                <a:latin typeface="Arial"/>
                <a:ea typeface="Arial"/>
                <a:cs typeface="Arial"/>
                <a:sym typeface="Arial"/>
              </a:rPr>
              <a:t>5</a:t>
            </a:fld>
            <a:endParaRPr>
              <a:solidFill>
                <a:srgbClr val="FFFFFF"/>
              </a:solidFill>
              <a:latin typeface="Arial"/>
              <a:ea typeface="Arial"/>
              <a:cs typeface="Arial"/>
              <a:sym typeface="Arial"/>
            </a:endParaRPr>
          </a:p>
        </p:txBody>
      </p:sp>
      <p:sp>
        <p:nvSpPr>
          <p:cNvPr id="101" name="Google Shape;101;p5"/>
          <p:cNvSpPr txBox="1">
            <a:spLocks noGrp="1"/>
          </p:cNvSpPr>
          <p:nvPr>
            <p:ph type="body" idx="1"/>
          </p:nvPr>
        </p:nvSpPr>
        <p:spPr>
          <a:xfrm>
            <a:off x="265653" y="1132589"/>
            <a:ext cx="11660700" cy="4337770"/>
          </a:xfrm>
          <a:prstGeom prst="rect">
            <a:avLst/>
          </a:prstGeom>
          <a:noFill/>
          <a:ln>
            <a:noFill/>
          </a:ln>
        </p:spPr>
        <p:txBody>
          <a:bodyPr spcFirstLastPara="1" wrap="square" lIns="91425" tIns="91425" rIns="91425" bIns="91425" anchor="t" anchorCtr="0">
            <a:noAutofit/>
          </a:bodyPr>
          <a:lstStyle/>
          <a:p>
            <a:pPr marL="461962" lvl="0" indent="-258762" algn="l" rtl="0">
              <a:lnSpc>
                <a:spcPct val="100000"/>
              </a:lnSpc>
              <a:spcBef>
                <a:spcPts val="640"/>
              </a:spcBef>
              <a:spcAft>
                <a:spcPts val="0"/>
              </a:spcAft>
              <a:buSzPts val="2000"/>
              <a:buChar char="❖"/>
            </a:pPr>
            <a:r>
              <a:rPr lang="en-US" sz="2000" dirty="0">
                <a:solidFill>
                  <a:schemeClr val="bg1"/>
                </a:solidFill>
              </a:rPr>
              <a:t>The baseline ABI fractional snow cover algorithm was developed by NOHRSC &amp; JPL.  </a:t>
            </a:r>
            <a:r>
              <a:rPr lang="en-US" sz="2000" dirty="0"/>
              <a:t>It used a MODIS multi-endmember multispectral linear inversion snow fraction algorithm (MODSCAG).</a:t>
            </a:r>
          </a:p>
          <a:p>
            <a:pPr marL="461963" lvl="0" indent="-258762" algn="l" rtl="0">
              <a:lnSpc>
                <a:spcPct val="100000"/>
              </a:lnSpc>
              <a:spcBef>
                <a:spcPts val="640"/>
              </a:spcBef>
              <a:spcAft>
                <a:spcPts val="0"/>
              </a:spcAft>
              <a:buSzPts val="2000"/>
              <a:buChar char="❖"/>
            </a:pPr>
            <a:r>
              <a:rPr lang="en-US" sz="2000" dirty="0"/>
              <a:t>By 2018 it was determined that taking full ownership of the baseline algorithm would be problematic and that the algorithm </a:t>
            </a:r>
            <a:r>
              <a:rPr lang="en-US" sz="2000" dirty="0">
                <a:solidFill>
                  <a:schemeClr val="accent6"/>
                </a:solidFill>
              </a:rPr>
              <a:t>would not be sustainable</a:t>
            </a:r>
            <a:r>
              <a:rPr lang="en-US" sz="2000" dirty="0"/>
              <a:t> in NESDIS.  </a:t>
            </a:r>
            <a:endParaRPr dirty="0"/>
          </a:p>
          <a:p>
            <a:pPr marL="461962" lvl="0" indent="-258762" algn="l" rtl="0">
              <a:lnSpc>
                <a:spcPct val="100000"/>
              </a:lnSpc>
              <a:spcBef>
                <a:spcPts val="640"/>
              </a:spcBef>
              <a:spcAft>
                <a:spcPts val="0"/>
              </a:spcAft>
              <a:buSzPts val="2000"/>
              <a:buChar char="❖"/>
            </a:pPr>
            <a:r>
              <a:rPr lang="en-US" sz="2000" dirty="0"/>
              <a:t>In 2021 a decision was made not to put the ABI baseline algorithm into operations and to it with a snow fraction algorithm/product analogous to the one of VIIRS (Enterprise algorithm) </a:t>
            </a:r>
          </a:p>
          <a:p>
            <a:pPr marL="461962" lvl="0" indent="-258762" algn="l" rtl="0">
              <a:lnSpc>
                <a:spcPct val="100000"/>
              </a:lnSpc>
              <a:spcBef>
                <a:spcPts val="640"/>
              </a:spcBef>
              <a:spcAft>
                <a:spcPts val="0"/>
              </a:spcAft>
              <a:buSzPts val="2000"/>
              <a:buChar char="❖"/>
            </a:pPr>
            <a:r>
              <a:rPr lang="en-US" sz="2000" dirty="0"/>
              <a:t>Compared to MODSCAG, the VIIRS Enterprise algorithm is simpler, more robust and easier to implement and modify.  However, modifications associated with the different observation geometry were needed to adapt the VIIRS algorithm to ABI. </a:t>
            </a:r>
          </a:p>
          <a:p>
            <a:pPr marL="461962" lvl="0" indent="-258762" algn="l" rtl="0">
              <a:lnSpc>
                <a:spcPct val="100000"/>
              </a:lnSpc>
              <a:spcBef>
                <a:spcPts val="640"/>
              </a:spcBef>
              <a:spcAft>
                <a:spcPts val="0"/>
              </a:spcAft>
              <a:buSzPts val="2000"/>
              <a:buChar char="❖"/>
            </a:pPr>
            <a:r>
              <a:rPr lang="en-US" sz="2000" dirty="0"/>
              <a:t>In the last two years modifications have been introduced to the VIIRS Enterprise algorithm to adapt it to ABI.  The new ABI FSC algorithm and software was delivered to the STAR ASSISTT team in summer 2021. Integration in the GOES-R Development Environment (DE) was completed in October-November 2022. </a:t>
            </a:r>
            <a:endParaRPr dirty="0"/>
          </a:p>
        </p:txBody>
      </p:sp>
      <p:sp>
        <p:nvSpPr>
          <p:cNvPr id="5" name="Google Shape;109;p6">
            <a:extLst>
              <a:ext uri="{FF2B5EF4-FFF2-40B4-BE49-F238E27FC236}">
                <a16:creationId xmlns:a16="http://schemas.microsoft.com/office/drawing/2014/main" id="{208FC643-59A2-41ED-8D26-06FD47C2459C}"/>
              </a:ext>
            </a:extLst>
          </p:cNvPr>
          <p:cNvSpPr txBox="1">
            <a:spLocks/>
          </p:cNvSpPr>
          <p:nvPr/>
        </p:nvSpPr>
        <p:spPr>
          <a:xfrm>
            <a:off x="531300" y="5602563"/>
            <a:ext cx="11660604" cy="1255437"/>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l" rtl="0">
              <a:lnSpc>
                <a:spcPct val="100000"/>
              </a:lnSpc>
              <a:spcBef>
                <a:spcPts val="360"/>
              </a:spcBef>
              <a:spcAft>
                <a:spcPts val="0"/>
              </a:spcAft>
              <a:buClr>
                <a:schemeClr val="lt1"/>
              </a:buClr>
              <a:buSzPts val="1800"/>
              <a:buFont typeface="Noto Sans Symbols"/>
              <a:buChar char="❖"/>
              <a:defRPr sz="3200" b="0" i="0" u="none" strike="noStrike" cap="none">
                <a:solidFill>
                  <a:schemeClr val="lt1"/>
                </a:solidFill>
                <a:latin typeface="Calibri"/>
                <a:ea typeface="Calibri"/>
                <a:cs typeface="Calibri"/>
                <a:sym typeface="Calibri"/>
              </a:defRPr>
            </a:lvl1pPr>
            <a:lvl2pPr marL="914400" marR="0" lvl="1" indent="-342900" algn="l" rtl="0">
              <a:lnSpc>
                <a:spcPct val="100000"/>
              </a:lnSpc>
              <a:spcBef>
                <a:spcPts val="360"/>
              </a:spcBef>
              <a:spcAft>
                <a:spcPts val="0"/>
              </a:spcAft>
              <a:buClr>
                <a:schemeClr val="lt1"/>
              </a:buClr>
              <a:buSzPts val="1800"/>
              <a:buFont typeface="Arial"/>
              <a:buChar char="–"/>
              <a:defRPr sz="2800" b="0" i="0" u="none" strike="noStrike" cap="none">
                <a:solidFill>
                  <a:schemeClr val="lt1"/>
                </a:solidFill>
                <a:latin typeface="Calibri"/>
                <a:ea typeface="Calibri"/>
                <a:cs typeface="Calibri"/>
                <a:sym typeface="Calibri"/>
              </a:defRPr>
            </a:lvl2pPr>
            <a:lvl3pPr marL="1371600" marR="0" lvl="2" indent="-342900" algn="l" rtl="0">
              <a:lnSpc>
                <a:spcPct val="100000"/>
              </a:lnSpc>
              <a:spcBef>
                <a:spcPts val="360"/>
              </a:spcBef>
              <a:spcAft>
                <a:spcPts val="0"/>
              </a:spcAft>
              <a:buClr>
                <a:schemeClr val="lt1"/>
              </a:buClr>
              <a:buSzPts val="1800"/>
              <a:buFont typeface="Arial"/>
              <a:buChar char="•"/>
              <a:defRPr sz="2400" b="0" i="0" u="none" strike="noStrike" cap="none">
                <a:solidFill>
                  <a:schemeClr val="lt1"/>
                </a:solidFill>
                <a:latin typeface="Calibri"/>
                <a:ea typeface="Calibri"/>
                <a:cs typeface="Calibri"/>
                <a:sym typeface="Calibri"/>
              </a:defRPr>
            </a:lvl3pPr>
            <a:lvl4pPr marL="1828800" marR="0" lvl="3" indent="-342900" algn="l" rtl="0">
              <a:lnSpc>
                <a:spcPct val="100000"/>
              </a:lnSpc>
              <a:spcBef>
                <a:spcPts val="360"/>
              </a:spcBef>
              <a:spcAft>
                <a:spcPts val="0"/>
              </a:spcAft>
              <a:buClr>
                <a:schemeClr val="lt1"/>
              </a:buClr>
              <a:buSzPts val="1800"/>
              <a:buFont typeface="Courier New"/>
              <a:buChar char="o"/>
              <a:defRPr sz="2000" b="0" i="0" u="none" strike="noStrike" cap="none">
                <a:solidFill>
                  <a:schemeClr val="lt1"/>
                </a:solidFill>
                <a:latin typeface="Calibri"/>
                <a:ea typeface="Calibri"/>
                <a:cs typeface="Calibri"/>
                <a:sym typeface="Calibri"/>
              </a:defRPr>
            </a:lvl4pPr>
            <a:lvl5pPr marL="2286000" marR="0" lvl="4" indent="-342900" algn="l" rtl="0">
              <a:lnSpc>
                <a:spcPct val="100000"/>
              </a:lnSpc>
              <a:spcBef>
                <a:spcPts val="360"/>
              </a:spcBef>
              <a:spcAft>
                <a:spcPts val="0"/>
              </a:spcAft>
              <a:buClr>
                <a:schemeClr val="lt1"/>
              </a:buClr>
              <a:buSzPts val="1800"/>
              <a:buFont typeface="Arial"/>
              <a:buChar char="»"/>
              <a:defRPr sz="2000" b="0" i="0" u="none" strike="noStrike" cap="none">
                <a:solidFill>
                  <a:schemeClr val="lt1"/>
                </a:solidFill>
                <a:latin typeface="Calibri"/>
                <a:ea typeface="Calibri"/>
                <a:cs typeface="Calibri"/>
                <a:sym typeface="Calibri"/>
              </a:defRPr>
            </a:lvl5pPr>
            <a:lvl6pPr marL="2743200" marR="0" lvl="5" indent="-342900" algn="l" rtl="0">
              <a:lnSpc>
                <a:spcPct val="100000"/>
              </a:lnSpc>
              <a:spcBef>
                <a:spcPts val="360"/>
              </a:spcBef>
              <a:spcAft>
                <a:spcPts val="0"/>
              </a:spcAft>
              <a:buClr>
                <a:schemeClr val="dk1"/>
              </a:buClr>
              <a:buSzPts val="1800"/>
              <a:buFont typeface="Arial"/>
              <a:buChar char="•"/>
              <a:defRPr sz="2000" b="0" i="0" u="none" strike="noStrike" cap="none">
                <a:solidFill>
                  <a:schemeClr val="dk1"/>
                </a:solidFill>
                <a:latin typeface="Calibri"/>
                <a:ea typeface="Calibri"/>
                <a:cs typeface="Calibri"/>
                <a:sym typeface="Calibri"/>
              </a:defRPr>
            </a:lvl6pPr>
            <a:lvl7pPr marL="3200400" marR="0" lvl="6" indent="-342900" algn="l" rtl="0">
              <a:lnSpc>
                <a:spcPct val="100000"/>
              </a:lnSpc>
              <a:spcBef>
                <a:spcPts val="360"/>
              </a:spcBef>
              <a:spcAft>
                <a:spcPts val="0"/>
              </a:spcAft>
              <a:buClr>
                <a:schemeClr val="dk1"/>
              </a:buClr>
              <a:buSzPts val="1800"/>
              <a:buFont typeface="Arial"/>
              <a:buChar char="•"/>
              <a:defRPr sz="2000" b="0" i="0" u="none" strike="noStrike" cap="none">
                <a:solidFill>
                  <a:schemeClr val="dk1"/>
                </a:solidFill>
                <a:latin typeface="Calibri"/>
                <a:ea typeface="Calibri"/>
                <a:cs typeface="Calibri"/>
                <a:sym typeface="Calibri"/>
              </a:defRPr>
            </a:lvl7pPr>
            <a:lvl8pPr marL="3657600" marR="0" lvl="7" indent="-342900" algn="l" rtl="0">
              <a:lnSpc>
                <a:spcPct val="100000"/>
              </a:lnSpc>
              <a:spcBef>
                <a:spcPts val="360"/>
              </a:spcBef>
              <a:spcAft>
                <a:spcPts val="0"/>
              </a:spcAft>
              <a:buClr>
                <a:schemeClr val="dk1"/>
              </a:buClr>
              <a:buSzPts val="1800"/>
              <a:buFont typeface="Arial"/>
              <a:buChar char="•"/>
              <a:defRPr sz="2000" b="0" i="0" u="none" strike="noStrike" cap="none">
                <a:solidFill>
                  <a:schemeClr val="dk1"/>
                </a:solidFill>
                <a:latin typeface="Calibri"/>
                <a:ea typeface="Calibri"/>
                <a:cs typeface="Calibri"/>
                <a:sym typeface="Calibri"/>
              </a:defRPr>
            </a:lvl8pPr>
            <a:lvl9pPr marL="4114800" marR="0" lvl="8" indent="-342900" algn="l" rtl="0">
              <a:lnSpc>
                <a:spcPct val="100000"/>
              </a:lnSpc>
              <a:spcBef>
                <a:spcPts val="360"/>
              </a:spcBef>
              <a:spcAft>
                <a:spcPts val="0"/>
              </a:spcAft>
              <a:buClr>
                <a:schemeClr val="dk1"/>
              </a:buClr>
              <a:buSzPts val="1800"/>
              <a:buFont typeface="Arial"/>
              <a:buChar char="•"/>
              <a:defRPr sz="2000" b="0" i="0" u="none" strike="noStrike" cap="none">
                <a:solidFill>
                  <a:schemeClr val="dk1"/>
                </a:solidFill>
                <a:latin typeface="Calibri"/>
                <a:ea typeface="Calibri"/>
                <a:cs typeface="Calibri"/>
                <a:sym typeface="Calibri"/>
              </a:defRPr>
            </a:lvl9pPr>
          </a:lstStyle>
          <a:p>
            <a:pPr marL="203201" indent="0">
              <a:spcBef>
                <a:spcPts val="640"/>
              </a:spcBef>
              <a:buSzPts val="2000"/>
              <a:buNone/>
            </a:pPr>
            <a:r>
              <a:rPr lang="en-US" sz="1600" dirty="0"/>
              <a:t>NOHRSC: National Operational Hydrological Remote Sensing Center</a:t>
            </a:r>
          </a:p>
          <a:p>
            <a:pPr marL="203201" indent="0">
              <a:spcBef>
                <a:spcPts val="640"/>
              </a:spcBef>
              <a:buSzPts val="2000"/>
              <a:buNone/>
            </a:pPr>
            <a:r>
              <a:rPr lang="en-US" sz="1600" dirty="0"/>
              <a:t>JPL: Jet Propulsion Laboratory</a:t>
            </a:r>
          </a:p>
          <a:p>
            <a:pPr marL="203201" indent="0">
              <a:spcBef>
                <a:spcPts val="640"/>
              </a:spcBef>
              <a:buSzPts val="2000"/>
              <a:buNone/>
            </a:pPr>
            <a:r>
              <a:rPr lang="en-US" sz="1600" dirty="0"/>
              <a:t>MODSCG: MODIS Snow Covered Area and Grain Size</a:t>
            </a:r>
          </a:p>
          <a:p>
            <a:pPr marL="203201" indent="0">
              <a:spcBef>
                <a:spcPts val="640"/>
              </a:spcBef>
              <a:buSzPts val="2000"/>
              <a:buNone/>
            </a:pPr>
            <a:endParaRPr lang="en-US" sz="2400" dirty="0"/>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907"/>
        <p:cNvGrpSpPr/>
        <p:nvPr/>
      </p:nvGrpSpPr>
      <p:grpSpPr>
        <a:xfrm>
          <a:off x="0" y="0"/>
          <a:ext cx="0" cy="0"/>
          <a:chOff x="0" y="0"/>
          <a:chExt cx="0" cy="0"/>
        </a:xfrm>
      </p:grpSpPr>
      <p:sp>
        <p:nvSpPr>
          <p:cNvPr id="908" name="Google Shape;908;gefc1fdaf91_0_292"/>
          <p:cNvSpPr txBox="1">
            <a:spLocks noGrp="1"/>
          </p:cNvSpPr>
          <p:nvPr>
            <p:ph type="sldNum" idx="12"/>
          </p:nvPr>
        </p:nvSpPr>
        <p:spPr>
          <a:xfrm>
            <a:off x="11004885" y="6356353"/>
            <a:ext cx="909000" cy="365100"/>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50</a:t>
            </a:fld>
            <a:endParaRPr/>
          </a:p>
        </p:txBody>
      </p:sp>
      <p:pic>
        <p:nvPicPr>
          <p:cNvPr id="909" name="Google Shape;909;gefc1fdaf91_0_292"/>
          <p:cNvPicPr preferRelativeResize="0"/>
          <p:nvPr/>
        </p:nvPicPr>
        <p:blipFill>
          <a:blip r:embed="rId4">
            <a:alphaModFix/>
          </a:blip>
          <a:stretch>
            <a:fillRect/>
          </a:stretch>
        </p:blipFill>
        <p:spPr>
          <a:xfrm>
            <a:off x="0" y="0"/>
            <a:ext cx="12192015" cy="6858000"/>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14"/>
        <p:cNvGrpSpPr/>
        <p:nvPr/>
      </p:nvGrpSpPr>
      <p:grpSpPr>
        <a:xfrm>
          <a:off x="0" y="0"/>
          <a:ext cx="0" cy="0"/>
          <a:chOff x="0" y="0"/>
          <a:chExt cx="0" cy="0"/>
        </a:xfrm>
      </p:grpSpPr>
      <p:sp>
        <p:nvSpPr>
          <p:cNvPr id="115" name="Google Shape;115;p7"/>
          <p:cNvSpPr txBox="1">
            <a:spLocks noGrp="1"/>
          </p:cNvSpPr>
          <p:nvPr>
            <p:ph type="title"/>
          </p:nvPr>
        </p:nvSpPr>
        <p:spPr>
          <a:xfrm>
            <a:off x="2133600" y="320074"/>
            <a:ext cx="7848600" cy="716248"/>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chemeClr val="lt1"/>
              </a:buClr>
              <a:buSzPts val="3600"/>
              <a:buFont typeface="Calibri"/>
              <a:buNone/>
            </a:pPr>
            <a:r>
              <a:rPr lang="en-US" dirty="0"/>
              <a:t>ABI Enterprise FSC Algorithm Overview</a:t>
            </a:r>
            <a:endParaRPr dirty="0"/>
          </a:p>
        </p:txBody>
      </p:sp>
      <p:sp>
        <p:nvSpPr>
          <p:cNvPr id="116" name="Google Shape;116;p7"/>
          <p:cNvSpPr txBox="1">
            <a:spLocks noGrp="1"/>
          </p:cNvSpPr>
          <p:nvPr>
            <p:ph type="sldNum" idx="12"/>
          </p:nvPr>
        </p:nvSpPr>
        <p:spPr>
          <a:xfrm>
            <a:off x="11004885" y="6356353"/>
            <a:ext cx="909000" cy="365100"/>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Clr>
                <a:srgbClr val="FFFFFF"/>
              </a:buClr>
              <a:buSzPts val="1200"/>
              <a:buFont typeface="Arial"/>
              <a:buNone/>
            </a:pPr>
            <a:fld id="{00000000-1234-1234-1234-123412341234}" type="slidenum">
              <a:rPr lang="en-US">
                <a:solidFill>
                  <a:srgbClr val="FFFFFF"/>
                </a:solidFill>
                <a:latin typeface="Arial"/>
                <a:ea typeface="Arial"/>
                <a:cs typeface="Arial"/>
                <a:sym typeface="Arial"/>
              </a:rPr>
              <a:t>6</a:t>
            </a:fld>
            <a:endParaRPr>
              <a:solidFill>
                <a:srgbClr val="FFFFFF"/>
              </a:solidFill>
              <a:latin typeface="Arial"/>
              <a:ea typeface="Arial"/>
              <a:cs typeface="Arial"/>
              <a:sym typeface="Arial"/>
            </a:endParaRPr>
          </a:p>
        </p:txBody>
      </p:sp>
      <p:sp>
        <p:nvSpPr>
          <p:cNvPr id="117" name="Google Shape;117;p7"/>
          <p:cNvSpPr txBox="1">
            <a:spLocks noGrp="1"/>
          </p:cNvSpPr>
          <p:nvPr>
            <p:ph type="body" idx="1"/>
          </p:nvPr>
        </p:nvSpPr>
        <p:spPr>
          <a:xfrm>
            <a:off x="1279845" y="1414223"/>
            <a:ext cx="9556109" cy="4822804"/>
          </a:xfrm>
          <a:prstGeom prst="rect">
            <a:avLst/>
          </a:prstGeom>
          <a:noFill/>
          <a:ln>
            <a:noFill/>
          </a:ln>
        </p:spPr>
        <p:txBody>
          <a:bodyPr spcFirstLastPara="1" wrap="square" lIns="91425" tIns="91425" rIns="91425" bIns="91425" anchor="t" anchorCtr="0">
            <a:noAutofit/>
          </a:bodyPr>
          <a:lstStyle/>
          <a:p>
            <a:pPr marL="342900" lvl="0" algn="l" rtl="0">
              <a:lnSpc>
                <a:spcPct val="80000"/>
              </a:lnSpc>
              <a:spcBef>
                <a:spcPts val="640"/>
              </a:spcBef>
              <a:spcAft>
                <a:spcPts val="0"/>
              </a:spcAft>
              <a:buSzPts val="2000"/>
              <a:buFont typeface="Arial" panose="020B0604020202020204" pitchFamily="34" charset="0"/>
              <a:buChar char="•"/>
            </a:pPr>
            <a:r>
              <a:rPr lang="en-US" sz="2000" dirty="0"/>
              <a:t>Enterprise Snow algorithm follows a traditional approach to snow cover and snow fraction characterization used in VIIRS, MODIS and AVHRR data processing systems</a:t>
            </a:r>
          </a:p>
          <a:p>
            <a:pPr marL="342900" lvl="0" algn="l" rtl="0">
              <a:lnSpc>
                <a:spcPct val="80000"/>
              </a:lnSpc>
              <a:spcBef>
                <a:spcPts val="640"/>
              </a:spcBef>
              <a:spcAft>
                <a:spcPts val="0"/>
              </a:spcAft>
              <a:buSzPts val="2000"/>
              <a:buFont typeface="Arial" panose="020B0604020202020204" pitchFamily="34" charset="0"/>
              <a:buChar char="•"/>
            </a:pPr>
            <a:endParaRPr lang="en-US" sz="2000" dirty="0"/>
          </a:p>
          <a:p>
            <a:pPr marL="342900">
              <a:lnSpc>
                <a:spcPct val="80000"/>
              </a:lnSpc>
              <a:spcBef>
                <a:spcPts val="640"/>
              </a:spcBef>
              <a:buSzPts val="2000"/>
              <a:buFont typeface="Arial" panose="020B0604020202020204" pitchFamily="34" charset="0"/>
              <a:buChar char="•"/>
            </a:pPr>
            <a:r>
              <a:rPr lang="en-US" sz="2000" dirty="0"/>
              <a:t>The algorithm includes two steps, snow identification and snow fraction estimation</a:t>
            </a:r>
          </a:p>
          <a:p>
            <a:pPr marL="342900">
              <a:lnSpc>
                <a:spcPct val="80000"/>
              </a:lnSpc>
              <a:spcBef>
                <a:spcPts val="640"/>
              </a:spcBef>
              <a:buSzPts val="2000"/>
              <a:buFont typeface="Arial" panose="020B0604020202020204" pitchFamily="34" charset="0"/>
              <a:buChar char="•"/>
            </a:pPr>
            <a:endParaRPr lang="en-US" sz="2000" dirty="0"/>
          </a:p>
          <a:p>
            <a:pPr marL="342900">
              <a:lnSpc>
                <a:spcPct val="80000"/>
              </a:lnSpc>
              <a:spcBef>
                <a:spcPts val="640"/>
              </a:spcBef>
              <a:buSzPts val="2000"/>
              <a:buFont typeface="Arial" panose="020B0604020202020204" pitchFamily="34" charset="0"/>
              <a:buChar char="•"/>
            </a:pPr>
            <a:r>
              <a:rPr lang="en-US" sz="2000" dirty="0"/>
              <a:t>Two products are derived, the Binary Snow Cover (or FSC IP) and the Fractional snow Cover (FSC) Product </a:t>
            </a:r>
          </a:p>
          <a:p>
            <a:pPr marL="342900" lvl="0" algn="l" rtl="0">
              <a:lnSpc>
                <a:spcPct val="80000"/>
              </a:lnSpc>
              <a:spcBef>
                <a:spcPts val="640"/>
              </a:spcBef>
              <a:spcAft>
                <a:spcPts val="0"/>
              </a:spcAft>
              <a:buSzPts val="2000"/>
              <a:buFont typeface="Arial" panose="020B0604020202020204" pitchFamily="34" charset="0"/>
              <a:buChar char="•"/>
            </a:pPr>
            <a:endParaRPr lang="en-US" sz="2000" dirty="0"/>
          </a:p>
          <a:p>
            <a:pPr marL="342900" lvl="0" algn="l" rtl="0">
              <a:lnSpc>
                <a:spcPct val="80000"/>
              </a:lnSpc>
              <a:spcBef>
                <a:spcPts val="640"/>
              </a:spcBef>
              <a:spcAft>
                <a:spcPts val="0"/>
              </a:spcAft>
              <a:buSzPts val="2000"/>
              <a:buFont typeface="Arial" panose="020B0604020202020204" pitchFamily="34" charset="0"/>
              <a:buChar char="•"/>
            </a:pPr>
            <a:r>
              <a:rPr lang="en-US" sz="2000" dirty="0"/>
              <a:t>Snow retrievals are performed over land and require daytime clear sky conditions.</a:t>
            </a:r>
          </a:p>
          <a:p>
            <a:pPr marL="342900" lvl="0" algn="l" rtl="0">
              <a:lnSpc>
                <a:spcPct val="80000"/>
              </a:lnSpc>
              <a:spcBef>
                <a:spcPts val="640"/>
              </a:spcBef>
              <a:spcAft>
                <a:spcPts val="0"/>
              </a:spcAft>
              <a:buSzPts val="2000"/>
              <a:buFont typeface="Arial" panose="020B0604020202020204" pitchFamily="34" charset="0"/>
              <a:buChar char="•"/>
            </a:pPr>
            <a:endParaRPr lang="en-US" sz="2000" dirty="0"/>
          </a:p>
          <a:p>
            <a:pPr marL="342900">
              <a:lnSpc>
                <a:spcPct val="80000"/>
              </a:lnSpc>
              <a:spcBef>
                <a:spcPts val="640"/>
              </a:spcBef>
              <a:buSzPts val="2000"/>
              <a:buFont typeface="Arial" panose="020B0604020202020204" pitchFamily="34" charset="0"/>
              <a:buChar char="•"/>
            </a:pPr>
            <a:r>
              <a:rPr lang="en-US" sz="2000" dirty="0"/>
              <a:t>The algorithm relies on the satellite observed radiance in the visible, near infrared, shortwave infrared and infrared bands. Algorithm requires a number of auxiliary datasets  </a:t>
            </a:r>
          </a:p>
          <a:p>
            <a:pPr marL="0" lvl="0" indent="0" algn="l" rtl="0">
              <a:lnSpc>
                <a:spcPct val="80000"/>
              </a:lnSpc>
              <a:spcBef>
                <a:spcPts val="640"/>
              </a:spcBef>
              <a:spcAft>
                <a:spcPts val="0"/>
              </a:spcAft>
              <a:buSzPts val="2000"/>
              <a:buNone/>
            </a:pPr>
            <a:endParaRPr lang="en-US" sz="2000" dirty="0"/>
          </a:p>
          <a:p>
            <a:pPr marL="342900" lvl="0" algn="l" rtl="0">
              <a:lnSpc>
                <a:spcPct val="80000"/>
              </a:lnSpc>
              <a:spcBef>
                <a:spcPts val="640"/>
              </a:spcBef>
              <a:spcAft>
                <a:spcPts val="0"/>
              </a:spcAft>
              <a:buSzPts val="2000"/>
              <a:buFont typeface="Arial" panose="020B0604020202020204" pitchFamily="34" charset="0"/>
              <a:buChar char="•"/>
            </a:pPr>
            <a:r>
              <a:rPr lang="en-US" sz="2000" dirty="0"/>
              <a:t>The ABI Enterprise snow algorithm is a version of an earlier developed snow algorithm for VIIRS which was adapted to ABI observations</a:t>
            </a:r>
            <a:endParaRPr sz="2000"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47"/>
        <p:cNvGrpSpPr/>
        <p:nvPr/>
      </p:nvGrpSpPr>
      <p:grpSpPr>
        <a:xfrm>
          <a:off x="0" y="0"/>
          <a:ext cx="0" cy="0"/>
          <a:chOff x="0" y="0"/>
          <a:chExt cx="0" cy="0"/>
        </a:xfrm>
      </p:grpSpPr>
      <p:sp>
        <p:nvSpPr>
          <p:cNvPr id="248" name="Google Shape;248;p15"/>
          <p:cNvSpPr txBox="1">
            <a:spLocks noGrp="1"/>
          </p:cNvSpPr>
          <p:nvPr>
            <p:ph type="title"/>
          </p:nvPr>
        </p:nvSpPr>
        <p:spPr>
          <a:xfrm>
            <a:off x="1828802" y="128337"/>
            <a:ext cx="8545200" cy="968700"/>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chemeClr val="lt1"/>
              </a:buClr>
              <a:buSzPts val="3600"/>
              <a:buFont typeface="Calibri"/>
              <a:buNone/>
            </a:pPr>
            <a:r>
              <a:rPr lang="en-US" dirty="0"/>
              <a:t>Product Requirements</a:t>
            </a:r>
            <a:endParaRPr dirty="0"/>
          </a:p>
        </p:txBody>
      </p:sp>
      <p:sp>
        <p:nvSpPr>
          <p:cNvPr id="249" name="Google Shape;249;p15"/>
          <p:cNvSpPr txBox="1">
            <a:spLocks noGrp="1"/>
          </p:cNvSpPr>
          <p:nvPr>
            <p:ph type="sldNum" idx="12"/>
          </p:nvPr>
        </p:nvSpPr>
        <p:spPr>
          <a:xfrm>
            <a:off x="11004885" y="6356353"/>
            <a:ext cx="909000" cy="365100"/>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Clr>
                <a:srgbClr val="FFFFFF"/>
              </a:buClr>
              <a:buSzPts val="1200"/>
              <a:buFont typeface="Arial"/>
              <a:buNone/>
            </a:pPr>
            <a:fld id="{00000000-1234-1234-1234-123412341234}" type="slidenum">
              <a:rPr lang="en-US">
                <a:solidFill>
                  <a:srgbClr val="FFFFFF"/>
                </a:solidFill>
                <a:latin typeface="Arial"/>
                <a:ea typeface="Arial"/>
                <a:cs typeface="Arial"/>
                <a:sym typeface="Arial"/>
              </a:rPr>
              <a:t>7</a:t>
            </a:fld>
            <a:endParaRPr>
              <a:solidFill>
                <a:srgbClr val="FFFFFF"/>
              </a:solidFill>
              <a:latin typeface="Arial"/>
              <a:ea typeface="Arial"/>
              <a:cs typeface="Arial"/>
              <a:sym typeface="Arial"/>
            </a:endParaRPr>
          </a:p>
        </p:txBody>
      </p:sp>
      <p:graphicFrame>
        <p:nvGraphicFramePr>
          <p:cNvPr id="250" name="Google Shape;250;p15"/>
          <p:cNvGraphicFramePr/>
          <p:nvPr>
            <p:extLst>
              <p:ext uri="{D42A27DB-BD31-4B8C-83A1-F6EECF244321}">
                <p14:modId xmlns:p14="http://schemas.microsoft.com/office/powerpoint/2010/main" val="4035561939"/>
              </p:ext>
            </p:extLst>
          </p:nvPr>
        </p:nvGraphicFramePr>
        <p:xfrm>
          <a:off x="2144315" y="1254231"/>
          <a:ext cx="8545201" cy="4349538"/>
        </p:xfrm>
        <a:graphic>
          <a:graphicData uri="http://schemas.openxmlformats.org/drawingml/2006/table">
            <a:tbl>
              <a:tblPr firstRow="1" bandRow="1">
                <a:noFill/>
                <a:tableStyleId>{8B7C3EF0-2104-4F27-88D6-5BA882F6E583}</a:tableStyleId>
              </a:tblPr>
              <a:tblGrid>
                <a:gridCol w="2990843">
                  <a:extLst>
                    <a:ext uri="{9D8B030D-6E8A-4147-A177-3AD203B41FA5}">
                      <a16:colId xmlns:a16="http://schemas.microsoft.com/office/drawing/2014/main" val="20000"/>
                    </a:ext>
                  </a:extLst>
                </a:gridCol>
                <a:gridCol w="5554358">
                  <a:extLst>
                    <a:ext uri="{9D8B030D-6E8A-4147-A177-3AD203B41FA5}">
                      <a16:colId xmlns:a16="http://schemas.microsoft.com/office/drawing/2014/main" val="20001"/>
                    </a:ext>
                  </a:extLst>
                </a:gridCol>
              </a:tblGrid>
              <a:tr h="417095">
                <a:tc gridSpan="2">
                  <a:txBody>
                    <a:bodyPr/>
                    <a:lstStyle/>
                    <a:p>
                      <a:pPr marL="0" marR="0" lvl="0" indent="0" algn="ctr" rtl="0">
                        <a:spcBef>
                          <a:spcPts val="0"/>
                        </a:spcBef>
                        <a:spcAft>
                          <a:spcPts val="0"/>
                        </a:spcAft>
                        <a:buNone/>
                      </a:pPr>
                      <a:r>
                        <a:rPr lang="en-US" sz="2400" dirty="0">
                          <a:solidFill>
                            <a:schemeClr val="dk1"/>
                          </a:solidFill>
                        </a:rPr>
                        <a:t>GOES-R ABI Fractional Snow Cover Requirements</a:t>
                      </a:r>
                      <a:endParaRPr sz="2400" dirty="0">
                        <a:solidFill>
                          <a:schemeClr val="dk1"/>
                        </a:solidFill>
                      </a:endParaRPr>
                    </a:p>
                  </a:txBody>
                  <a:tcPr marL="91450" marR="91450" marT="45725" marB="45725"/>
                </a:tc>
                <a:tc hMerge="1">
                  <a:txBody>
                    <a:bodyPr/>
                    <a:lstStyle/>
                    <a:p>
                      <a:endParaRPr lang="en-US"/>
                    </a:p>
                  </a:txBody>
                  <a:tcPr/>
                </a:tc>
                <a:extLst>
                  <a:ext uri="{0D108BD9-81ED-4DB2-BD59-A6C34878D82A}">
                    <a16:rowId xmlns:a16="http://schemas.microsoft.com/office/drawing/2014/main" val="10000"/>
                  </a:ext>
                </a:extLst>
              </a:tr>
              <a:tr h="291969">
                <a:tc>
                  <a:txBody>
                    <a:bodyPr/>
                    <a:lstStyle/>
                    <a:p>
                      <a:pPr marL="0" marR="0" lvl="0" indent="0" algn="l" rtl="0">
                        <a:spcBef>
                          <a:spcPts val="0"/>
                        </a:spcBef>
                        <a:spcAft>
                          <a:spcPts val="0"/>
                        </a:spcAft>
                        <a:buNone/>
                      </a:pPr>
                      <a:r>
                        <a:rPr lang="en-US" sz="1500"/>
                        <a:t>Satellite Source</a:t>
                      </a:r>
                      <a:endParaRPr/>
                    </a:p>
                  </a:txBody>
                  <a:tcPr marL="91450" marR="91450" marT="45725" marB="45725">
                    <a:solidFill>
                      <a:schemeClr val="lt1"/>
                    </a:solidFill>
                  </a:tcPr>
                </a:tc>
                <a:tc>
                  <a:txBody>
                    <a:bodyPr/>
                    <a:lstStyle/>
                    <a:p>
                      <a:pPr marL="0" marR="0" lvl="0" indent="0" algn="l" rtl="0">
                        <a:spcBef>
                          <a:spcPts val="0"/>
                        </a:spcBef>
                        <a:spcAft>
                          <a:spcPts val="0"/>
                        </a:spcAft>
                        <a:buNone/>
                      </a:pPr>
                      <a:r>
                        <a:rPr lang="en-US" sz="1500">
                          <a:solidFill>
                            <a:srgbClr val="244061"/>
                          </a:solidFill>
                        </a:rPr>
                        <a:t>GOES-R ABI</a:t>
                      </a:r>
                      <a:endParaRPr/>
                    </a:p>
                  </a:txBody>
                  <a:tcPr marL="91450" marR="91450" marT="45725" marB="45725">
                    <a:solidFill>
                      <a:srgbClr val="DAE5F1"/>
                    </a:solidFill>
                  </a:tcPr>
                </a:tc>
                <a:extLst>
                  <a:ext uri="{0D108BD9-81ED-4DB2-BD59-A6C34878D82A}">
                    <a16:rowId xmlns:a16="http://schemas.microsoft.com/office/drawing/2014/main" val="10001"/>
                  </a:ext>
                </a:extLst>
              </a:tr>
              <a:tr h="291969">
                <a:tc>
                  <a:txBody>
                    <a:bodyPr/>
                    <a:lstStyle/>
                    <a:p>
                      <a:pPr marL="0" marR="0" lvl="0" indent="0" algn="l" rtl="0">
                        <a:spcBef>
                          <a:spcPts val="0"/>
                        </a:spcBef>
                        <a:spcAft>
                          <a:spcPts val="0"/>
                        </a:spcAft>
                        <a:buNone/>
                      </a:pPr>
                      <a:r>
                        <a:rPr lang="en-US" sz="1500"/>
                        <a:t>Measurement Range</a:t>
                      </a:r>
                      <a:endParaRPr sz="1500"/>
                    </a:p>
                  </a:txBody>
                  <a:tcPr marL="91450" marR="91450" marT="45725" marB="45725">
                    <a:solidFill>
                      <a:schemeClr val="lt1"/>
                    </a:solidFill>
                  </a:tcPr>
                </a:tc>
                <a:tc>
                  <a:txBody>
                    <a:bodyPr/>
                    <a:lstStyle/>
                    <a:p>
                      <a:pPr marL="0" marR="0" lvl="0" indent="0" algn="l" rtl="0">
                        <a:lnSpc>
                          <a:spcPct val="100000"/>
                        </a:lnSpc>
                        <a:spcBef>
                          <a:spcPts val="0"/>
                        </a:spcBef>
                        <a:spcAft>
                          <a:spcPts val="0"/>
                        </a:spcAft>
                        <a:buClr>
                          <a:srgbClr val="FAFD00"/>
                        </a:buClr>
                        <a:buSzPts val="1500"/>
                        <a:buFont typeface="Noto Sans Symbols"/>
                        <a:buNone/>
                      </a:pPr>
                      <a:r>
                        <a:rPr lang="en-US" sz="1500">
                          <a:solidFill>
                            <a:srgbClr val="244061"/>
                          </a:solidFill>
                          <a:latin typeface="Calibri"/>
                          <a:ea typeface="Calibri"/>
                          <a:cs typeface="Calibri"/>
                          <a:sym typeface="Calibri"/>
                        </a:rPr>
                        <a:t>0.0 – 1.0 fractional cover</a:t>
                      </a:r>
                      <a:endParaRPr/>
                    </a:p>
                  </a:txBody>
                  <a:tcPr marL="91450" marR="91450" marT="45725" marB="45725">
                    <a:solidFill>
                      <a:srgbClr val="DAE5F1"/>
                    </a:solidFill>
                  </a:tcPr>
                </a:tc>
                <a:extLst>
                  <a:ext uri="{0D108BD9-81ED-4DB2-BD59-A6C34878D82A}">
                    <a16:rowId xmlns:a16="http://schemas.microsoft.com/office/drawing/2014/main" val="10002"/>
                  </a:ext>
                </a:extLst>
              </a:tr>
              <a:tr h="291969">
                <a:tc>
                  <a:txBody>
                    <a:bodyPr/>
                    <a:lstStyle/>
                    <a:p>
                      <a:pPr marL="0" marR="0" lvl="0" indent="0" algn="l" rtl="0">
                        <a:spcBef>
                          <a:spcPts val="0"/>
                        </a:spcBef>
                        <a:spcAft>
                          <a:spcPts val="0"/>
                        </a:spcAft>
                        <a:buNone/>
                      </a:pPr>
                      <a:r>
                        <a:rPr lang="en-US" sz="1500"/>
                        <a:t>Accuracy</a:t>
                      </a:r>
                      <a:endParaRPr/>
                    </a:p>
                  </a:txBody>
                  <a:tcPr marL="91450" marR="91450" marT="45725" marB="45725">
                    <a:solidFill>
                      <a:schemeClr val="lt1"/>
                    </a:solidFill>
                  </a:tcPr>
                </a:tc>
                <a:tc>
                  <a:txBody>
                    <a:bodyPr/>
                    <a:lstStyle/>
                    <a:p>
                      <a:pPr marL="0" marR="0" lvl="0" indent="0" algn="l" rtl="0">
                        <a:lnSpc>
                          <a:spcPct val="100000"/>
                        </a:lnSpc>
                        <a:spcBef>
                          <a:spcPts val="0"/>
                        </a:spcBef>
                        <a:spcAft>
                          <a:spcPts val="0"/>
                        </a:spcAft>
                        <a:buClr>
                          <a:srgbClr val="FAFD00"/>
                        </a:buClr>
                        <a:buSzPts val="1500"/>
                        <a:buFont typeface="Noto Sans Symbols"/>
                        <a:buNone/>
                      </a:pPr>
                      <a:r>
                        <a:rPr lang="en-US" sz="1500" dirty="0">
                          <a:solidFill>
                            <a:srgbClr val="244061"/>
                          </a:solidFill>
                          <a:latin typeface="Calibri"/>
                          <a:ea typeface="Calibri"/>
                          <a:cs typeface="Calibri"/>
                          <a:sym typeface="Calibri"/>
                        </a:rPr>
                        <a:t>0.30</a:t>
                      </a:r>
                      <a:endParaRPr dirty="0"/>
                    </a:p>
                  </a:txBody>
                  <a:tcPr marL="91450" marR="91450" marT="45725" marB="45725">
                    <a:solidFill>
                      <a:srgbClr val="DAE5F1"/>
                    </a:solidFill>
                  </a:tcPr>
                </a:tc>
                <a:extLst>
                  <a:ext uri="{0D108BD9-81ED-4DB2-BD59-A6C34878D82A}">
                    <a16:rowId xmlns:a16="http://schemas.microsoft.com/office/drawing/2014/main" val="10003"/>
                  </a:ext>
                </a:extLst>
              </a:tr>
              <a:tr h="291969">
                <a:tc>
                  <a:txBody>
                    <a:bodyPr/>
                    <a:lstStyle/>
                    <a:p>
                      <a:pPr marL="0" marR="0" lvl="0" indent="0" algn="l" rtl="0">
                        <a:spcBef>
                          <a:spcPts val="0"/>
                        </a:spcBef>
                        <a:spcAft>
                          <a:spcPts val="0"/>
                        </a:spcAft>
                        <a:buNone/>
                      </a:pPr>
                      <a:r>
                        <a:rPr lang="en-US" sz="1500"/>
                        <a:t>Precision</a:t>
                      </a:r>
                      <a:endParaRPr/>
                    </a:p>
                  </a:txBody>
                  <a:tcPr marL="91450" marR="91450" marT="45725" marB="45725">
                    <a:solidFill>
                      <a:schemeClr val="lt1"/>
                    </a:solidFill>
                  </a:tcPr>
                </a:tc>
                <a:tc>
                  <a:txBody>
                    <a:bodyPr/>
                    <a:lstStyle/>
                    <a:p>
                      <a:pPr marL="0" marR="0" lvl="0" indent="0" algn="l" rtl="0">
                        <a:lnSpc>
                          <a:spcPct val="100000"/>
                        </a:lnSpc>
                        <a:spcBef>
                          <a:spcPts val="0"/>
                        </a:spcBef>
                        <a:spcAft>
                          <a:spcPts val="0"/>
                        </a:spcAft>
                        <a:buClr>
                          <a:srgbClr val="FAFD00"/>
                        </a:buClr>
                        <a:buSzPts val="1500"/>
                        <a:buFont typeface="Noto Sans Symbols"/>
                        <a:buNone/>
                      </a:pPr>
                      <a:r>
                        <a:rPr lang="en-US" sz="1500" dirty="0">
                          <a:solidFill>
                            <a:srgbClr val="244061"/>
                          </a:solidFill>
                          <a:latin typeface="Calibri"/>
                          <a:ea typeface="Calibri"/>
                          <a:cs typeface="Calibri"/>
                          <a:sym typeface="Calibri"/>
                        </a:rPr>
                        <a:t>0.25</a:t>
                      </a:r>
                      <a:endParaRPr dirty="0"/>
                    </a:p>
                  </a:txBody>
                  <a:tcPr marL="91450" marR="91450" marT="45725" marB="45725">
                    <a:solidFill>
                      <a:srgbClr val="DAE5F1"/>
                    </a:solidFill>
                  </a:tcPr>
                </a:tc>
                <a:extLst>
                  <a:ext uri="{0D108BD9-81ED-4DB2-BD59-A6C34878D82A}">
                    <a16:rowId xmlns:a16="http://schemas.microsoft.com/office/drawing/2014/main" val="10004"/>
                  </a:ext>
                </a:extLst>
              </a:tr>
              <a:tr h="291969">
                <a:tc>
                  <a:txBody>
                    <a:bodyPr/>
                    <a:lstStyle/>
                    <a:p>
                      <a:pPr marL="0" marR="0" lvl="0" indent="0" algn="l" rtl="0">
                        <a:spcBef>
                          <a:spcPts val="0"/>
                        </a:spcBef>
                        <a:spcAft>
                          <a:spcPts val="0"/>
                        </a:spcAft>
                        <a:buNone/>
                      </a:pPr>
                      <a:r>
                        <a:rPr lang="en-US" sz="1500"/>
                        <a:t>Latency</a:t>
                      </a:r>
                      <a:endParaRPr/>
                    </a:p>
                  </a:txBody>
                  <a:tcPr marL="91450" marR="91450" marT="45725" marB="45725">
                    <a:solidFill>
                      <a:schemeClr val="lt1"/>
                    </a:solidFill>
                  </a:tcPr>
                </a:tc>
                <a:tc>
                  <a:txBody>
                    <a:bodyPr/>
                    <a:lstStyle/>
                    <a:p>
                      <a:pPr marL="0" marR="0" lvl="0" indent="0" algn="l" rtl="0">
                        <a:spcBef>
                          <a:spcPts val="0"/>
                        </a:spcBef>
                        <a:spcAft>
                          <a:spcPts val="0"/>
                        </a:spcAft>
                        <a:buNone/>
                      </a:pPr>
                      <a:r>
                        <a:rPr lang="en-US" sz="1500">
                          <a:solidFill>
                            <a:srgbClr val="244061"/>
                          </a:solidFill>
                          <a:latin typeface="Calibri"/>
                          <a:ea typeface="Calibri"/>
                          <a:cs typeface="Calibri"/>
                          <a:sym typeface="Calibri"/>
                        </a:rPr>
                        <a:t>60 min</a:t>
                      </a:r>
                      <a:endParaRPr sz="1500">
                        <a:solidFill>
                          <a:srgbClr val="244061"/>
                        </a:solidFill>
                        <a:latin typeface="Calibri"/>
                        <a:ea typeface="Calibri"/>
                        <a:cs typeface="Calibri"/>
                        <a:sym typeface="Calibri"/>
                      </a:endParaRPr>
                    </a:p>
                  </a:txBody>
                  <a:tcPr marL="91450" marR="91450" marT="45725" marB="45725">
                    <a:solidFill>
                      <a:srgbClr val="DAE5F1"/>
                    </a:solidFill>
                  </a:tcPr>
                </a:tc>
                <a:extLst>
                  <a:ext uri="{0D108BD9-81ED-4DB2-BD59-A6C34878D82A}">
                    <a16:rowId xmlns:a16="http://schemas.microsoft.com/office/drawing/2014/main" val="10005"/>
                  </a:ext>
                </a:extLst>
              </a:tr>
              <a:tr h="291969">
                <a:tc>
                  <a:txBody>
                    <a:bodyPr/>
                    <a:lstStyle/>
                    <a:p>
                      <a:pPr marL="0" marR="0" lvl="0" indent="0" algn="l" rtl="0">
                        <a:spcBef>
                          <a:spcPts val="0"/>
                        </a:spcBef>
                        <a:spcAft>
                          <a:spcPts val="0"/>
                        </a:spcAft>
                        <a:buNone/>
                      </a:pPr>
                      <a:r>
                        <a:rPr lang="en-US" sz="1500"/>
                        <a:t>Refresh</a:t>
                      </a:r>
                      <a:endParaRPr/>
                    </a:p>
                  </a:txBody>
                  <a:tcPr marL="91450" marR="91450" marT="45725" marB="45725">
                    <a:solidFill>
                      <a:schemeClr val="lt1"/>
                    </a:solidFill>
                  </a:tcPr>
                </a:tc>
                <a:tc>
                  <a:txBody>
                    <a:bodyPr/>
                    <a:lstStyle/>
                    <a:p>
                      <a:pPr marL="0" marR="0" lvl="0" indent="0" algn="l" rtl="0">
                        <a:spcBef>
                          <a:spcPts val="0"/>
                        </a:spcBef>
                        <a:spcAft>
                          <a:spcPts val="0"/>
                        </a:spcAft>
                        <a:buNone/>
                      </a:pPr>
                      <a:r>
                        <a:rPr lang="en-US" sz="1500">
                          <a:solidFill>
                            <a:srgbClr val="244061"/>
                          </a:solidFill>
                          <a:latin typeface="Calibri"/>
                          <a:ea typeface="Calibri"/>
                          <a:cs typeface="Calibri"/>
                          <a:sym typeface="Calibri"/>
                        </a:rPr>
                        <a:t>60 min</a:t>
                      </a:r>
                      <a:endParaRPr/>
                    </a:p>
                  </a:txBody>
                  <a:tcPr marL="91450" marR="91450" marT="45725" marB="45725">
                    <a:solidFill>
                      <a:srgbClr val="DAE5F1"/>
                    </a:solidFill>
                  </a:tcPr>
                </a:tc>
                <a:extLst>
                  <a:ext uri="{0D108BD9-81ED-4DB2-BD59-A6C34878D82A}">
                    <a16:rowId xmlns:a16="http://schemas.microsoft.com/office/drawing/2014/main" val="10006"/>
                  </a:ext>
                </a:extLst>
              </a:tr>
              <a:tr h="291969">
                <a:tc>
                  <a:txBody>
                    <a:bodyPr/>
                    <a:lstStyle/>
                    <a:p>
                      <a:pPr marL="0" marR="0" lvl="0" indent="0" algn="l" rtl="0">
                        <a:spcBef>
                          <a:spcPts val="0"/>
                        </a:spcBef>
                        <a:spcAft>
                          <a:spcPts val="0"/>
                        </a:spcAft>
                        <a:buNone/>
                      </a:pPr>
                      <a:r>
                        <a:rPr lang="en-US" sz="1500"/>
                        <a:t>Coverage</a:t>
                      </a:r>
                      <a:endParaRPr/>
                    </a:p>
                  </a:txBody>
                  <a:tcPr marL="91450" marR="91450" marT="45725" marB="45725">
                    <a:solidFill>
                      <a:schemeClr val="lt1"/>
                    </a:solidFill>
                  </a:tcPr>
                </a:tc>
                <a:tc>
                  <a:txBody>
                    <a:bodyPr/>
                    <a:lstStyle/>
                    <a:p>
                      <a:pPr marL="0" marR="0" lvl="0" indent="0" algn="l" rtl="0">
                        <a:lnSpc>
                          <a:spcPct val="100000"/>
                        </a:lnSpc>
                        <a:spcBef>
                          <a:spcPts val="0"/>
                        </a:spcBef>
                        <a:spcAft>
                          <a:spcPts val="0"/>
                        </a:spcAft>
                        <a:buClr>
                          <a:srgbClr val="244061"/>
                        </a:buClr>
                        <a:buSzPts val="1500"/>
                        <a:buFont typeface="Calibri"/>
                        <a:buNone/>
                      </a:pPr>
                      <a:r>
                        <a:rPr lang="en-US" sz="1500">
                          <a:solidFill>
                            <a:srgbClr val="244061"/>
                          </a:solidFill>
                          <a:latin typeface="Calibri"/>
                          <a:ea typeface="Calibri"/>
                          <a:cs typeface="Calibri"/>
                          <a:sym typeface="Calibri"/>
                        </a:rPr>
                        <a:t>Full Disk, CONUS, Meso</a:t>
                      </a:r>
                      <a:endParaRPr/>
                    </a:p>
                  </a:txBody>
                  <a:tcPr marL="91450" marR="91450" marT="45725" marB="45725">
                    <a:solidFill>
                      <a:srgbClr val="DAE5F1"/>
                    </a:solidFill>
                  </a:tcPr>
                </a:tc>
                <a:extLst>
                  <a:ext uri="{0D108BD9-81ED-4DB2-BD59-A6C34878D82A}">
                    <a16:rowId xmlns:a16="http://schemas.microsoft.com/office/drawing/2014/main" val="10007"/>
                  </a:ext>
                </a:extLst>
              </a:tr>
              <a:tr h="291969">
                <a:tc>
                  <a:txBody>
                    <a:bodyPr/>
                    <a:lstStyle/>
                    <a:p>
                      <a:pPr marL="0" marR="0" lvl="0" indent="0" algn="l" rtl="0">
                        <a:spcBef>
                          <a:spcPts val="0"/>
                        </a:spcBef>
                        <a:spcAft>
                          <a:spcPts val="0"/>
                        </a:spcAft>
                        <a:buNone/>
                      </a:pPr>
                      <a:r>
                        <a:rPr lang="en-US" sz="1500"/>
                        <a:t>Horizontal Resolution</a:t>
                      </a:r>
                      <a:endParaRPr/>
                    </a:p>
                  </a:txBody>
                  <a:tcPr marL="91450" marR="91450" marT="45725" marB="45725">
                    <a:solidFill>
                      <a:schemeClr val="lt1"/>
                    </a:solidFill>
                  </a:tcPr>
                </a:tc>
                <a:tc>
                  <a:txBody>
                    <a:bodyPr/>
                    <a:lstStyle/>
                    <a:p>
                      <a:pPr marL="0" marR="0" lvl="0" indent="0" algn="l" rtl="0">
                        <a:spcBef>
                          <a:spcPts val="0"/>
                        </a:spcBef>
                        <a:spcAft>
                          <a:spcPts val="0"/>
                        </a:spcAft>
                        <a:buNone/>
                      </a:pPr>
                      <a:r>
                        <a:rPr lang="en-US" sz="1500">
                          <a:solidFill>
                            <a:srgbClr val="244061"/>
                          </a:solidFill>
                        </a:rPr>
                        <a:t>2 km</a:t>
                      </a:r>
                      <a:endParaRPr/>
                    </a:p>
                  </a:txBody>
                  <a:tcPr marL="91450" marR="91450" marT="45725" marB="45725">
                    <a:solidFill>
                      <a:srgbClr val="DAE5F1"/>
                    </a:solidFill>
                  </a:tcPr>
                </a:tc>
                <a:extLst>
                  <a:ext uri="{0D108BD9-81ED-4DB2-BD59-A6C34878D82A}">
                    <a16:rowId xmlns:a16="http://schemas.microsoft.com/office/drawing/2014/main" val="10008"/>
                  </a:ext>
                </a:extLst>
              </a:tr>
              <a:tr h="291969">
                <a:tc>
                  <a:txBody>
                    <a:bodyPr/>
                    <a:lstStyle/>
                    <a:p>
                      <a:pPr marL="0" marR="0" lvl="0" indent="0" algn="l" rtl="0">
                        <a:lnSpc>
                          <a:spcPct val="100000"/>
                        </a:lnSpc>
                        <a:spcBef>
                          <a:spcPts val="0"/>
                        </a:spcBef>
                        <a:spcAft>
                          <a:spcPts val="0"/>
                        </a:spcAft>
                        <a:buClr>
                          <a:schemeClr val="dk1"/>
                        </a:buClr>
                        <a:buSzPts val="1500"/>
                        <a:buFont typeface="Calibri"/>
                        <a:buNone/>
                      </a:pPr>
                      <a:r>
                        <a:rPr lang="en-US" sz="1500"/>
                        <a:t>Mapping Accuracy</a:t>
                      </a:r>
                      <a:endParaRPr/>
                    </a:p>
                  </a:txBody>
                  <a:tcPr marL="91450" marR="91450" marT="45725" marB="45725">
                    <a:solidFill>
                      <a:schemeClr val="lt1"/>
                    </a:solidFill>
                  </a:tcPr>
                </a:tc>
                <a:tc>
                  <a:txBody>
                    <a:bodyPr/>
                    <a:lstStyle/>
                    <a:p>
                      <a:pPr marL="0" marR="0" lvl="0" indent="0" algn="l" rtl="0">
                        <a:spcBef>
                          <a:spcPts val="0"/>
                        </a:spcBef>
                        <a:spcAft>
                          <a:spcPts val="0"/>
                        </a:spcAft>
                        <a:buNone/>
                      </a:pPr>
                      <a:r>
                        <a:rPr lang="en-US" sz="1500">
                          <a:solidFill>
                            <a:srgbClr val="244061"/>
                          </a:solidFill>
                        </a:rPr>
                        <a:t>1 km</a:t>
                      </a:r>
                      <a:endParaRPr/>
                    </a:p>
                  </a:txBody>
                  <a:tcPr marL="91450" marR="91450" marT="45725" marB="45725">
                    <a:solidFill>
                      <a:srgbClr val="DAE5F1"/>
                    </a:solidFill>
                  </a:tcPr>
                </a:tc>
                <a:extLst>
                  <a:ext uri="{0D108BD9-81ED-4DB2-BD59-A6C34878D82A}">
                    <a16:rowId xmlns:a16="http://schemas.microsoft.com/office/drawing/2014/main" val="10009"/>
                  </a:ext>
                </a:extLst>
              </a:tr>
              <a:tr h="291969">
                <a:tc>
                  <a:txBody>
                    <a:bodyPr/>
                    <a:lstStyle/>
                    <a:p>
                      <a:pPr marL="0" marR="0" lvl="0" indent="0" algn="l" rtl="0">
                        <a:lnSpc>
                          <a:spcPct val="100000"/>
                        </a:lnSpc>
                        <a:spcBef>
                          <a:spcPts val="0"/>
                        </a:spcBef>
                        <a:spcAft>
                          <a:spcPts val="0"/>
                        </a:spcAft>
                        <a:buClr>
                          <a:schemeClr val="dk1"/>
                        </a:buClr>
                        <a:buSzPts val="1500"/>
                        <a:buFont typeface="Calibri"/>
                        <a:buNone/>
                      </a:pPr>
                      <a:r>
                        <a:rPr lang="en-US" sz="1500"/>
                        <a:t>Cloud Cover Conditions Qualifier</a:t>
                      </a:r>
                      <a:endParaRPr/>
                    </a:p>
                  </a:txBody>
                  <a:tcPr marL="91450" marR="91450" marT="45725" marB="45725">
                    <a:solidFill>
                      <a:schemeClr val="lt1"/>
                    </a:solidFill>
                  </a:tcPr>
                </a:tc>
                <a:tc>
                  <a:txBody>
                    <a:bodyPr/>
                    <a:lstStyle/>
                    <a:p>
                      <a:pPr marL="0" marR="0" lvl="0" indent="0" algn="l" rtl="0">
                        <a:spcBef>
                          <a:spcPts val="0"/>
                        </a:spcBef>
                        <a:spcAft>
                          <a:spcPts val="0"/>
                        </a:spcAft>
                        <a:buNone/>
                      </a:pPr>
                      <a:r>
                        <a:rPr lang="en-US" sz="1500">
                          <a:solidFill>
                            <a:srgbClr val="244061"/>
                          </a:solidFill>
                        </a:rPr>
                        <a:t>Clear conditions associated with threshold accuracy</a:t>
                      </a:r>
                      <a:endParaRPr/>
                    </a:p>
                  </a:txBody>
                  <a:tcPr marL="91450" marR="91450" marT="45725" marB="45725">
                    <a:solidFill>
                      <a:srgbClr val="DAE5F1"/>
                    </a:solidFill>
                  </a:tcPr>
                </a:tc>
                <a:extLst>
                  <a:ext uri="{0D108BD9-81ED-4DB2-BD59-A6C34878D82A}">
                    <a16:rowId xmlns:a16="http://schemas.microsoft.com/office/drawing/2014/main" val="10010"/>
                  </a:ext>
                </a:extLst>
              </a:tr>
              <a:tr h="291969">
                <a:tc>
                  <a:txBody>
                    <a:bodyPr/>
                    <a:lstStyle/>
                    <a:p>
                      <a:pPr marL="0" marR="0" lvl="0" indent="0" algn="l" rtl="0">
                        <a:lnSpc>
                          <a:spcPct val="100000"/>
                        </a:lnSpc>
                        <a:spcBef>
                          <a:spcPts val="0"/>
                        </a:spcBef>
                        <a:spcAft>
                          <a:spcPts val="0"/>
                        </a:spcAft>
                        <a:buClr>
                          <a:schemeClr val="dk1"/>
                        </a:buClr>
                        <a:buSzPts val="1500"/>
                        <a:buFont typeface="Calibri"/>
                        <a:buNone/>
                      </a:pPr>
                      <a:r>
                        <a:rPr lang="en-US" sz="1500"/>
                        <a:t>Temporal Coverage Qualifier</a:t>
                      </a:r>
                      <a:endParaRPr/>
                    </a:p>
                  </a:txBody>
                  <a:tcPr marL="91450" marR="91450" marT="45725" marB="45725">
                    <a:solidFill>
                      <a:schemeClr val="lt1"/>
                    </a:solidFill>
                  </a:tcPr>
                </a:tc>
                <a:tc>
                  <a:txBody>
                    <a:bodyPr/>
                    <a:lstStyle/>
                    <a:p>
                      <a:pPr marL="0" marR="0" lvl="0" indent="0" algn="l" rtl="0">
                        <a:spcBef>
                          <a:spcPts val="0"/>
                        </a:spcBef>
                        <a:spcAft>
                          <a:spcPts val="0"/>
                        </a:spcAft>
                        <a:buNone/>
                      </a:pPr>
                      <a:r>
                        <a:rPr lang="en-US" sz="1500">
                          <a:solidFill>
                            <a:srgbClr val="244061"/>
                          </a:solidFill>
                        </a:rPr>
                        <a:t>Sun at &lt; 67 deg. daytime solar zenith angle</a:t>
                      </a:r>
                      <a:endParaRPr sz="1500">
                        <a:solidFill>
                          <a:srgbClr val="244061"/>
                        </a:solidFill>
                      </a:endParaRPr>
                    </a:p>
                  </a:txBody>
                  <a:tcPr marL="91450" marR="91450" marT="45725" marB="45725">
                    <a:solidFill>
                      <a:srgbClr val="DAE5F1"/>
                    </a:solidFill>
                  </a:tcPr>
                </a:tc>
                <a:extLst>
                  <a:ext uri="{0D108BD9-81ED-4DB2-BD59-A6C34878D82A}">
                    <a16:rowId xmlns:a16="http://schemas.microsoft.com/office/drawing/2014/main" val="10011"/>
                  </a:ext>
                </a:extLst>
              </a:tr>
              <a:tr h="371778">
                <a:tc>
                  <a:txBody>
                    <a:bodyPr/>
                    <a:lstStyle/>
                    <a:p>
                      <a:pPr marL="0" marR="0" lvl="0" indent="0" algn="l" rtl="0">
                        <a:lnSpc>
                          <a:spcPct val="100000"/>
                        </a:lnSpc>
                        <a:spcBef>
                          <a:spcPts val="0"/>
                        </a:spcBef>
                        <a:spcAft>
                          <a:spcPts val="0"/>
                        </a:spcAft>
                        <a:buClr>
                          <a:schemeClr val="dk1"/>
                        </a:buClr>
                        <a:buSzPts val="1500"/>
                        <a:buFont typeface="Calibri"/>
                        <a:buNone/>
                      </a:pPr>
                      <a:r>
                        <a:rPr lang="en-US" sz="1500"/>
                        <a:t>Product Extent Qualifier</a:t>
                      </a:r>
                      <a:endParaRPr/>
                    </a:p>
                  </a:txBody>
                  <a:tcPr marL="91450" marR="91450" marT="45725" marB="45725">
                    <a:solidFill>
                      <a:schemeClr val="lt1"/>
                    </a:solidFill>
                  </a:tcPr>
                </a:tc>
                <a:tc>
                  <a:txBody>
                    <a:bodyPr/>
                    <a:lstStyle/>
                    <a:p>
                      <a:pPr marL="0" marR="0" lvl="0" indent="0" algn="l" rtl="0">
                        <a:lnSpc>
                          <a:spcPct val="100000"/>
                        </a:lnSpc>
                        <a:spcBef>
                          <a:spcPts val="0"/>
                        </a:spcBef>
                        <a:spcAft>
                          <a:spcPts val="0"/>
                        </a:spcAft>
                        <a:buClr>
                          <a:srgbClr val="244061"/>
                        </a:buClr>
                        <a:buSzPts val="1500"/>
                        <a:buFont typeface="Calibri"/>
                        <a:buNone/>
                      </a:pPr>
                      <a:r>
                        <a:rPr lang="en-US" sz="1500" dirty="0">
                          <a:solidFill>
                            <a:srgbClr val="244061"/>
                          </a:solidFill>
                          <a:latin typeface="Calibri"/>
                          <a:ea typeface="Calibri"/>
                          <a:cs typeface="Calibri"/>
                          <a:sym typeface="Calibri"/>
                        </a:rPr>
                        <a:t>Quantitative out to at least 55° LZA and qualitative at larger LZA</a:t>
                      </a:r>
                      <a:endParaRPr dirty="0"/>
                    </a:p>
                  </a:txBody>
                  <a:tcPr marL="91450" marR="91450" marT="45725" marB="45725">
                    <a:solidFill>
                      <a:srgbClr val="DAE5F1"/>
                    </a:solidFill>
                  </a:tcPr>
                </a:tc>
                <a:extLst>
                  <a:ext uri="{0D108BD9-81ED-4DB2-BD59-A6C34878D82A}">
                    <a16:rowId xmlns:a16="http://schemas.microsoft.com/office/drawing/2014/main" val="10012"/>
                  </a:ext>
                </a:extLst>
              </a:tr>
            </a:tbl>
          </a:graphicData>
        </a:graphic>
      </p:graphicFrame>
      <p:sp>
        <p:nvSpPr>
          <p:cNvPr id="251" name="Google Shape;251;p15"/>
          <p:cNvSpPr txBox="1"/>
          <p:nvPr/>
        </p:nvSpPr>
        <p:spPr>
          <a:xfrm>
            <a:off x="826894" y="5954168"/>
            <a:ext cx="10538212" cy="33851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FFC000"/>
              </a:buClr>
              <a:buSzPts val="1400"/>
              <a:buFont typeface="Arial"/>
              <a:buNone/>
            </a:pPr>
            <a:r>
              <a:rPr lang="en-US" sz="1600" dirty="0">
                <a:solidFill>
                  <a:srgbClr val="FFC000"/>
                </a:solidFill>
              </a:rPr>
              <a:t>- No requirement for the accuracy of snow/no-snow discrimination or binary snow cover map (VIIRS: 90%)</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64"/>
        <p:cNvGrpSpPr/>
        <p:nvPr/>
      </p:nvGrpSpPr>
      <p:grpSpPr>
        <a:xfrm>
          <a:off x="0" y="0"/>
          <a:ext cx="0" cy="0"/>
          <a:chOff x="0" y="0"/>
          <a:chExt cx="0" cy="0"/>
        </a:xfrm>
      </p:grpSpPr>
      <p:sp>
        <p:nvSpPr>
          <p:cNvPr id="265" name="Google Shape;265;p17"/>
          <p:cNvSpPr txBox="1">
            <a:spLocks noGrp="1"/>
          </p:cNvSpPr>
          <p:nvPr>
            <p:ph type="title"/>
          </p:nvPr>
        </p:nvSpPr>
        <p:spPr>
          <a:xfrm>
            <a:off x="963084" y="4406903"/>
            <a:ext cx="10363200" cy="1362075"/>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dirty="0"/>
              <a:t>ABI SNOW ALGORITHMS AND PRODUCTS</a:t>
            </a:r>
            <a:endParaRPr dirty="0"/>
          </a:p>
        </p:txBody>
      </p:sp>
      <p:sp>
        <p:nvSpPr>
          <p:cNvPr id="266" name="Google Shape;266;p17"/>
          <p:cNvSpPr txBox="1">
            <a:spLocks noGrp="1"/>
          </p:cNvSpPr>
          <p:nvPr>
            <p:ph type="sldNum" idx="12"/>
          </p:nvPr>
        </p:nvSpPr>
        <p:spPr>
          <a:xfrm>
            <a:off x="11004885" y="6356353"/>
            <a:ext cx="909055"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Clr>
                <a:srgbClr val="FFFFFF"/>
              </a:buClr>
              <a:buSzPts val="1200"/>
              <a:buFont typeface="Arial"/>
              <a:buNone/>
            </a:pPr>
            <a:fld id="{00000000-1234-1234-1234-123412341234}" type="slidenum">
              <a:rPr lang="en-US"/>
              <a:t>8</a:t>
            </a:fld>
            <a:endParaRPr/>
          </a:p>
        </p:txBody>
      </p:sp>
    </p:spTree>
    <p:extLst>
      <p:ext uri="{BB962C8B-B14F-4D97-AF65-F5344CB8AC3E}">
        <p14:creationId xmlns:p14="http://schemas.microsoft.com/office/powerpoint/2010/main" val="178319332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22"/>
        <p:cNvGrpSpPr/>
        <p:nvPr/>
      </p:nvGrpSpPr>
      <p:grpSpPr>
        <a:xfrm>
          <a:off x="0" y="0"/>
          <a:ext cx="0" cy="0"/>
          <a:chOff x="0" y="0"/>
          <a:chExt cx="0" cy="0"/>
        </a:xfrm>
      </p:grpSpPr>
      <p:sp>
        <p:nvSpPr>
          <p:cNvPr id="124" name="Google Shape;124;p10"/>
          <p:cNvSpPr txBox="1">
            <a:spLocks noGrp="1"/>
          </p:cNvSpPr>
          <p:nvPr>
            <p:ph type="title"/>
          </p:nvPr>
        </p:nvSpPr>
        <p:spPr>
          <a:xfrm>
            <a:off x="2209800" y="67279"/>
            <a:ext cx="7772400" cy="11430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n-US" dirty="0"/>
              <a:t>Snow Identification: Physical Basis </a:t>
            </a:r>
            <a:endParaRPr dirty="0"/>
          </a:p>
        </p:txBody>
      </p:sp>
      <p:sp>
        <p:nvSpPr>
          <p:cNvPr id="5" name="TextBox 4">
            <a:extLst>
              <a:ext uri="{FF2B5EF4-FFF2-40B4-BE49-F238E27FC236}">
                <a16:creationId xmlns:a16="http://schemas.microsoft.com/office/drawing/2014/main" id="{23F61A42-9508-4937-BB04-97635604F8AB}"/>
              </a:ext>
            </a:extLst>
          </p:cNvPr>
          <p:cNvSpPr txBox="1"/>
          <p:nvPr/>
        </p:nvSpPr>
        <p:spPr>
          <a:xfrm>
            <a:off x="294102" y="1460602"/>
            <a:ext cx="5231293" cy="5078313"/>
          </a:xfrm>
          <a:prstGeom prst="rect">
            <a:avLst/>
          </a:prstGeom>
          <a:noFill/>
        </p:spPr>
        <p:txBody>
          <a:bodyPr wrap="square" rtlCol="0">
            <a:spAutoFit/>
          </a:bodyPr>
          <a:lstStyle/>
          <a:p>
            <a:r>
              <a:rPr lang="en-US" sz="1800" dirty="0">
                <a:solidFill>
                  <a:schemeClr val="bg1"/>
                </a:solidFill>
              </a:rPr>
              <a:t>Snow can be identified in satellite imagery primarily due to a large drop in its reflectance from the visible (~0.6µm) to the shortwave infrared (~1.6µ m) spectral band. This spectral feature distinguishes snow from most other natural land surface types and clouds. </a:t>
            </a:r>
          </a:p>
          <a:p>
            <a:endParaRPr lang="en-US" sz="1800" dirty="0">
              <a:solidFill>
                <a:schemeClr val="bg1"/>
              </a:solidFill>
            </a:endParaRPr>
          </a:p>
          <a:p>
            <a:r>
              <a:rPr lang="en-US" sz="1800" dirty="0">
                <a:solidFill>
                  <a:schemeClr val="bg1"/>
                </a:solidFill>
              </a:rPr>
              <a:t>The snow spectral reflectance drop is often quantified using a normalized difference between the observed TOA reflectance in the visible and shortwave infrared bands. It is also known as   the Normalized Difference Snow Index:</a:t>
            </a:r>
          </a:p>
          <a:p>
            <a:r>
              <a:rPr lang="en-US" sz="1800" dirty="0">
                <a:solidFill>
                  <a:schemeClr val="bg1"/>
                </a:solidFill>
              </a:rPr>
              <a:t>        </a:t>
            </a:r>
          </a:p>
          <a:p>
            <a:r>
              <a:rPr lang="en-US" sz="1800" dirty="0">
                <a:solidFill>
                  <a:schemeClr val="bg1"/>
                </a:solidFill>
              </a:rPr>
              <a:t>            NDSI = (</a:t>
            </a:r>
            <a:r>
              <a:rPr lang="en-US" sz="1800" dirty="0" err="1">
                <a:solidFill>
                  <a:schemeClr val="bg1"/>
                </a:solidFill>
              </a:rPr>
              <a:t>R</a:t>
            </a:r>
            <a:r>
              <a:rPr lang="en-US" sz="1800" baseline="-25000" dirty="0" err="1">
                <a:solidFill>
                  <a:schemeClr val="bg1"/>
                </a:solidFill>
              </a:rPr>
              <a:t>vis</a:t>
            </a:r>
            <a:r>
              <a:rPr lang="en-US" sz="1800" baseline="-25000" dirty="0">
                <a:solidFill>
                  <a:schemeClr val="bg1"/>
                </a:solidFill>
              </a:rPr>
              <a:t> </a:t>
            </a:r>
            <a:r>
              <a:rPr lang="en-US" sz="1800" dirty="0">
                <a:solidFill>
                  <a:schemeClr val="bg1"/>
                </a:solidFill>
              </a:rPr>
              <a:t>– </a:t>
            </a:r>
            <a:r>
              <a:rPr lang="en-US" sz="1800" dirty="0" err="1">
                <a:solidFill>
                  <a:schemeClr val="bg1"/>
                </a:solidFill>
              </a:rPr>
              <a:t>R</a:t>
            </a:r>
            <a:r>
              <a:rPr lang="en-US" sz="1800" baseline="-25000" dirty="0" err="1">
                <a:solidFill>
                  <a:schemeClr val="bg1"/>
                </a:solidFill>
              </a:rPr>
              <a:t>svir</a:t>
            </a:r>
            <a:r>
              <a:rPr lang="en-US" sz="1800" dirty="0">
                <a:solidFill>
                  <a:schemeClr val="bg1"/>
                </a:solidFill>
              </a:rPr>
              <a:t>) / (</a:t>
            </a:r>
            <a:r>
              <a:rPr lang="en-US" sz="1800" dirty="0" err="1">
                <a:solidFill>
                  <a:schemeClr val="bg1"/>
                </a:solidFill>
              </a:rPr>
              <a:t>R</a:t>
            </a:r>
            <a:r>
              <a:rPr lang="en-US" sz="1800" baseline="-25000" dirty="0" err="1">
                <a:solidFill>
                  <a:schemeClr val="bg1"/>
                </a:solidFill>
              </a:rPr>
              <a:t>vis</a:t>
            </a:r>
            <a:r>
              <a:rPr lang="en-US" sz="1800" baseline="-25000" dirty="0">
                <a:solidFill>
                  <a:schemeClr val="bg1"/>
                </a:solidFill>
              </a:rPr>
              <a:t> +</a:t>
            </a:r>
            <a:r>
              <a:rPr lang="en-US" sz="1800" dirty="0">
                <a:solidFill>
                  <a:schemeClr val="bg1"/>
                </a:solidFill>
              </a:rPr>
              <a:t> </a:t>
            </a:r>
            <a:r>
              <a:rPr lang="en-US" sz="1800" dirty="0" err="1">
                <a:solidFill>
                  <a:schemeClr val="bg1"/>
                </a:solidFill>
              </a:rPr>
              <a:t>R</a:t>
            </a:r>
            <a:r>
              <a:rPr lang="en-US" sz="1800" baseline="-25000" dirty="0" err="1">
                <a:solidFill>
                  <a:schemeClr val="bg1"/>
                </a:solidFill>
              </a:rPr>
              <a:t>svir</a:t>
            </a:r>
            <a:r>
              <a:rPr lang="en-US" sz="1800" dirty="0">
                <a:solidFill>
                  <a:schemeClr val="bg1"/>
                </a:solidFill>
              </a:rPr>
              <a:t>) </a:t>
            </a:r>
          </a:p>
          <a:p>
            <a:endParaRPr lang="en-US" sz="1800" dirty="0">
              <a:solidFill>
                <a:schemeClr val="bg1"/>
              </a:solidFill>
            </a:endParaRPr>
          </a:p>
          <a:p>
            <a:r>
              <a:rPr lang="en-US" sz="1800" dirty="0">
                <a:solidFill>
                  <a:schemeClr val="bg1"/>
                </a:solidFill>
              </a:rPr>
              <a:t>Besides NDSI other spectral features used in snow identification include IR Brightness Temperature, NDVI, </a:t>
            </a:r>
            <a:r>
              <a:rPr lang="en-US" sz="1800" dirty="0" err="1">
                <a:solidFill>
                  <a:schemeClr val="bg1"/>
                </a:solidFill>
              </a:rPr>
              <a:t>R</a:t>
            </a:r>
            <a:r>
              <a:rPr lang="en-US" sz="1800" baseline="-25000" dirty="0" err="1">
                <a:solidFill>
                  <a:schemeClr val="bg1"/>
                </a:solidFill>
              </a:rPr>
              <a:t>vis</a:t>
            </a:r>
            <a:r>
              <a:rPr lang="en-US" sz="1800" baseline="30000" dirty="0">
                <a:solidFill>
                  <a:schemeClr val="bg1"/>
                </a:solidFill>
              </a:rPr>
              <a:t> </a:t>
            </a:r>
            <a:r>
              <a:rPr lang="en-US" sz="1800" dirty="0">
                <a:solidFill>
                  <a:schemeClr val="bg1"/>
                </a:solidFill>
              </a:rPr>
              <a:t>, </a:t>
            </a:r>
            <a:r>
              <a:rPr lang="en-US" sz="1800" dirty="0" err="1">
                <a:solidFill>
                  <a:schemeClr val="bg1"/>
                </a:solidFill>
              </a:rPr>
              <a:t>R</a:t>
            </a:r>
            <a:r>
              <a:rPr lang="en-US" sz="1800" baseline="-25000" dirty="0" err="1">
                <a:solidFill>
                  <a:schemeClr val="bg1"/>
                </a:solidFill>
              </a:rPr>
              <a:t>svir</a:t>
            </a:r>
            <a:endParaRPr lang="en-US" sz="1800" dirty="0">
              <a:solidFill>
                <a:schemeClr val="bg1"/>
              </a:solidFill>
            </a:endParaRPr>
          </a:p>
        </p:txBody>
      </p:sp>
      <p:sp>
        <p:nvSpPr>
          <p:cNvPr id="8" name="Google Shape;198;p13">
            <a:extLst>
              <a:ext uri="{FF2B5EF4-FFF2-40B4-BE49-F238E27FC236}">
                <a16:creationId xmlns:a16="http://schemas.microsoft.com/office/drawing/2014/main" id="{1A01F2A3-91E8-428C-A5DD-1E35C51C54E3}"/>
              </a:ext>
            </a:extLst>
          </p:cNvPr>
          <p:cNvSpPr txBox="1">
            <a:spLocks noGrp="1"/>
          </p:cNvSpPr>
          <p:nvPr>
            <p:ph type="sldNum" idx="12"/>
          </p:nvPr>
        </p:nvSpPr>
        <p:spPr>
          <a:xfrm>
            <a:off x="11004885" y="6356353"/>
            <a:ext cx="909055"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Clr>
                <a:schemeClr val="lt1"/>
              </a:buClr>
              <a:buSzPts val="1200"/>
              <a:buFont typeface="Arial"/>
              <a:buNone/>
            </a:pPr>
            <a:fld id="{00000000-1234-1234-1234-123412341234}" type="slidenum">
              <a:rPr lang="en-US"/>
              <a:t>9</a:t>
            </a:fld>
            <a:endParaRPr dirty="0"/>
          </a:p>
        </p:txBody>
      </p:sp>
      <p:grpSp>
        <p:nvGrpSpPr>
          <p:cNvPr id="16" name="Group 15">
            <a:extLst>
              <a:ext uri="{FF2B5EF4-FFF2-40B4-BE49-F238E27FC236}">
                <a16:creationId xmlns:a16="http://schemas.microsoft.com/office/drawing/2014/main" id="{3A1D9B54-2D54-4335-A13C-F2F8A01209A9}"/>
              </a:ext>
            </a:extLst>
          </p:cNvPr>
          <p:cNvGrpSpPr/>
          <p:nvPr/>
        </p:nvGrpSpPr>
        <p:grpSpPr>
          <a:xfrm>
            <a:off x="5797805" y="2306797"/>
            <a:ext cx="6100093" cy="3385921"/>
            <a:chOff x="5797805" y="2527885"/>
            <a:chExt cx="6100093" cy="3385921"/>
          </a:xfrm>
        </p:grpSpPr>
        <p:grpSp>
          <p:nvGrpSpPr>
            <p:cNvPr id="3" name="Group 1">
              <a:extLst>
                <a:ext uri="{FF2B5EF4-FFF2-40B4-BE49-F238E27FC236}">
                  <a16:creationId xmlns:a16="http://schemas.microsoft.com/office/drawing/2014/main" id="{18B5C442-9DD5-4DC3-915A-58C26C36BF4B}"/>
                </a:ext>
              </a:extLst>
            </p:cNvPr>
            <p:cNvGrpSpPr>
              <a:grpSpLocks/>
            </p:cNvGrpSpPr>
            <p:nvPr/>
          </p:nvGrpSpPr>
          <p:grpSpPr bwMode="auto">
            <a:xfrm>
              <a:off x="5797805" y="2527885"/>
              <a:ext cx="6100093" cy="3385921"/>
              <a:chOff x="0" y="0"/>
              <a:chExt cx="6777" cy="3680"/>
            </a:xfrm>
          </p:grpSpPr>
          <p:sp>
            <p:nvSpPr>
              <p:cNvPr id="4" name="Rectangle 3">
                <a:extLst>
                  <a:ext uri="{FF2B5EF4-FFF2-40B4-BE49-F238E27FC236}">
                    <a16:creationId xmlns:a16="http://schemas.microsoft.com/office/drawing/2014/main" id="{3C852B8F-54E5-41EA-BB5E-96E80246CF72}"/>
                  </a:ext>
                </a:extLst>
              </p:cNvPr>
              <p:cNvSpPr>
                <a:spLocks noChangeArrowheads="1"/>
              </p:cNvSpPr>
              <p:nvPr/>
            </p:nvSpPr>
            <p:spPr bwMode="auto">
              <a:xfrm>
                <a:off x="0" y="0"/>
                <a:ext cx="6777" cy="36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none" lIns="91440" tIns="45720" rIns="91440" bIns="45720" numCol="1" anchor="ctr" anchorCtr="0" compatLnSpc="1">
                <a:prstTxWarp prst="textNoShape">
                  <a:avLst/>
                </a:prstTxWarp>
              </a:bodyPr>
              <a:lstStyle/>
              <a:p>
                <a:endParaRPr lang="en-US"/>
              </a:p>
            </p:txBody>
          </p:sp>
          <p:pic>
            <p:nvPicPr>
              <p:cNvPr id="2050" name="spectral_reflectance">
                <a:extLst>
                  <a:ext uri="{FF2B5EF4-FFF2-40B4-BE49-F238E27FC236}">
                    <a16:creationId xmlns:a16="http://schemas.microsoft.com/office/drawing/2014/main" id="{321F9A5A-BF19-4BEA-AE45-9E1FC9CF211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1" y="2"/>
                <a:ext cx="6585" cy="3677"/>
              </a:xfrm>
              <a:prstGeom prst="rect">
                <a:avLst/>
              </a:prstGeom>
              <a:noFill/>
              <a:ln>
                <a:noFill/>
              </a:ln>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Lst>
            </p:spPr>
          </p:pic>
        </p:grpSp>
        <p:cxnSp>
          <p:nvCxnSpPr>
            <p:cNvPr id="6" name="Straight Connector 5">
              <a:extLst>
                <a:ext uri="{FF2B5EF4-FFF2-40B4-BE49-F238E27FC236}">
                  <a16:creationId xmlns:a16="http://schemas.microsoft.com/office/drawing/2014/main" id="{43E66B80-A2AD-4D34-86B9-C7307C09CB6A}"/>
                </a:ext>
              </a:extLst>
            </p:cNvPr>
            <p:cNvCxnSpPr>
              <a:cxnSpLocks/>
            </p:cNvCxnSpPr>
            <p:nvPr/>
          </p:nvCxnSpPr>
          <p:spPr>
            <a:xfrm>
              <a:off x="7283116" y="3023937"/>
              <a:ext cx="0" cy="2318084"/>
            </a:xfrm>
            <a:prstGeom prst="line">
              <a:avLst/>
            </a:prstGeom>
            <a:ln>
              <a:solidFill>
                <a:schemeClr val="tx1"/>
              </a:solidFill>
              <a:headEnd type="triangle"/>
              <a:tailEnd type="none"/>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07557D17-3F7B-4EC5-BC81-ACBB5407CE1A}"/>
                </a:ext>
              </a:extLst>
            </p:cNvPr>
            <p:cNvCxnSpPr>
              <a:cxnSpLocks/>
            </p:cNvCxnSpPr>
            <p:nvPr/>
          </p:nvCxnSpPr>
          <p:spPr>
            <a:xfrm>
              <a:off x="9553074" y="4940968"/>
              <a:ext cx="0" cy="433137"/>
            </a:xfrm>
            <a:prstGeom prst="line">
              <a:avLst/>
            </a:prstGeom>
            <a:ln>
              <a:solidFill>
                <a:schemeClr val="tx1"/>
              </a:solidFill>
              <a:headEnd type="triangle"/>
              <a:tailEnd type="non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332106903"/>
      </p:ext>
    </p:extLst>
  </p:cSld>
  <p:clrMapOvr>
    <a:masterClrMapping/>
  </p:clrMapOvr>
</p:sld>
</file>

<file path=ppt/theme/theme1.xml><?xml version="1.0" encoding="utf-8"?>
<a:theme xmlns:a="http://schemas.openxmlformats.org/drawingml/2006/main" name="1_Custom Design">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33642</TotalTime>
  <Words>4967</Words>
  <Application>Microsoft Office PowerPoint</Application>
  <PresentationFormat>Widescreen</PresentationFormat>
  <Paragraphs>750</Paragraphs>
  <Slides>50</Slides>
  <Notes>50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50</vt:i4>
      </vt:variant>
    </vt:vector>
  </HeadingPairs>
  <TitlesOfParts>
    <vt:vector size="57" baseType="lpstr">
      <vt:lpstr>Courier New</vt:lpstr>
      <vt:lpstr>Calibri</vt:lpstr>
      <vt:lpstr>Arial</vt:lpstr>
      <vt:lpstr>Noto Sans Symbols</vt:lpstr>
      <vt:lpstr>Roboto</vt:lpstr>
      <vt:lpstr>Times New Roman</vt:lpstr>
      <vt:lpstr>1_Custom Design</vt:lpstr>
      <vt:lpstr>PowerPoint Presentation</vt:lpstr>
      <vt:lpstr>Outline</vt:lpstr>
      <vt:lpstr>PRODUCT OVERVIEW</vt:lpstr>
      <vt:lpstr>Fractional Snow Cover Definition</vt:lpstr>
      <vt:lpstr>A Brief History</vt:lpstr>
      <vt:lpstr>ABI Enterprise FSC Algorithm Overview</vt:lpstr>
      <vt:lpstr>Product Requirements</vt:lpstr>
      <vt:lpstr>ABI SNOW ALGORITHMS AND PRODUCTS</vt:lpstr>
      <vt:lpstr>Snow Identification: Physical Basis </vt:lpstr>
      <vt:lpstr>Snow Fraction: Physical Basis </vt:lpstr>
      <vt:lpstr>Enterprise Snow Algorithm</vt:lpstr>
      <vt:lpstr> Enterprise Algorithm: Snow Identification</vt:lpstr>
      <vt:lpstr>Snow Fraction Retrieval Algorithm</vt:lpstr>
      <vt:lpstr>Binary and Fractional Snow: Offline Generation</vt:lpstr>
      <vt:lpstr>GOES-R ABI: Daytime Coverage</vt:lpstr>
      <vt:lpstr>ABI SNOW PRODUCT EVALUATION</vt:lpstr>
      <vt:lpstr>Top Level Summary of  Product Quality</vt:lpstr>
      <vt:lpstr>PLPTs Under Review: Provisional</vt:lpstr>
      <vt:lpstr>GOES-16 and GOES-18 Data  Used in this Review</vt:lpstr>
      <vt:lpstr>GOES-16 and GOES-18 FSC Products  Available/Suitable for Analysis</vt:lpstr>
      <vt:lpstr>Visual Inspection - GOES-16 Snow</vt:lpstr>
      <vt:lpstr>Visual Inspection - GOES-18 Snow</vt:lpstr>
      <vt:lpstr>Visual Inspection: GOES-16 vs GOES-18 </vt:lpstr>
      <vt:lpstr>Product Content Inspection</vt:lpstr>
      <vt:lpstr>PRODUCT VALIDATION   - Binary Snow Map (FSC IP)  - Fractional Snow Cover (FSC)</vt:lpstr>
      <vt:lpstr>Binary Snow Product: Validation Approach</vt:lpstr>
      <vt:lpstr>Binary Snow: G16 ABI vs In Situ</vt:lpstr>
      <vt:lpstr>Binary Snow Map: G16 ABI vs IMS</vt:lpstr>
      <vt:lpstr>Binary Snow: G18 vs IMS and in Situ</vt:lpstr>
      <vt:lpstr>Binary Snow: Validation Statistics</vt:lpstr>
      <vt:lpstr>Fractional Snow Cover Evaluation Approach</vt:lpstr>
      <vt:lpstr>Snow Fraction: Exclusions</vt:lpstr>
      <vt:lpstr>Fractional Snow Cover: Theoretical Accuracy Estimate</vt:lpstr>
      <vt:lpstr>Snow Fraction: ABI G16 vs ABI G18</vt:lpstr>
      <vt:lpstr>Snow Fraction: ABI G16 vs AVHRR</vt:lpstr>
      <vt:lpstr>Snow Fraction: ABI G18 vs AVHRR</vt:lpstr>
      <vt:lpstr>Snow Fraction: ABI G18 vs VIIRS</vt:lpstr>
      <vt:lpstr>Snow Fraction: Performance Anomaly</vt:lpstr>
      <vt:lpstr>Snow Fraction: Validation Statistics</vt:lpstr>
      <vt:lpstr>Validation Summary</vt:lpstr>
      <vt:lpstr>PROVISIONAL MATURITY ASSESSMENT</vt:lpstr>
      <vt:lpstr>Provisional Validation</vt:lpstr>
      <vt:lpstr>PATH TO FULL VALIDATION</vt:lpstr>
      <vt:lpstr>Full Validation PLPTs</vt:lpstr>
      <vt:lpstr>Path to Full Validation – Risks</vt:lpstr>
      <vt:lpstr>Users and Applications</vt:lpstr>
      <vt:lpstr>SUMMARY &amp; RECOMMENDATIONS</vt:lpstr>
      <vt:lpstr>Summary</vt:lpstr>
      <vt:lpstr>Recommendation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Jaime Daniels</dc:creator>
  <cp:lastModifiedBy>Peter Romanov</cp:lastModifiedBy>
  <cp:revision>265</cp:revision>
  <dcterms:modified xsi:type="dcterms:W3CDTF">2022-12-08T21:30:42Z</dcterms:modified>
</cp:coreProperties>
</file>