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3"/>
  </p:notesMasterIdLst>
  <p:sldIdLst>
    <p:sldId id="256" r:id="rId2"/>
    <p:sldId id="474" r:id="rId3"/>
    <p:sldId id="450" r:id="rId4"/>
    <p:sldId id="464" r:id="rId5"/>
    <p:sldId id="463" r:id="rId6"/>
    <p:sldId id="461" r:id="rId7"/>
    <p:sldId id="449" r:id="rId8"/>
    <p:sldId id="468" r:id="rId9"/>
    <p:sldId id="455" r:id="rId10"/>
    <p:sldId id="457" r:id="rId11"/>
    <p:sldId id="475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lbright, Jon P. (GSFC-416.0)[COLUMBUS TECHNOLOGIES AND SERVICES INC]" initials="FJP(TASI" lastIdx="32" clrIdx="0">
    <p:extLst>
      <p:ext uri="{19B8F6BF-5375-455C-9EA6-DF929625EA0E}">
        <p15:presenceInfo xmlns:p15="http://schemas.microsoft.com/office/powerpoint/2012/main" userId="S-1-5-21-330711430-3775241029-4075259233-578260" providerId="AD"/>
      </p:ext>
    </p:extLst>
  </p:cmAuthor>
  <p:cmAuthor id="2" name="Juan Rodriguez" initials="JR" lastIdx="1" clrIdx="1">
    <p:extLst>
      <p:ext uri="{19B8F6BF-5375-455C-9EA6-DF929625EA0E}">
        <p15:presenceInfo xmlns:p15="http://schemas.microsoft.com/office/powerpoint/2012/main" userId="S-1-5-21-2352823706-2924403312-716997183-15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3366FF"/>
    <a:srgbClr val="0000FF"/>
    <a:srgbClr val="99FF33"/>
    <a:srgbClr val="C20EAD"/>
    <a:srgbClr val="D4511C"/>
    <a:srgbClr val="32BEB7"/>
    <a:srgbClr val="034ABD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88655" autoAdjust="0"/>
  </p:normalViewPr>
  <p:slideViewPr>
    <p:cSldViewPr snapToGrid="0" showGuides="1">
      <p:cViewPr varScale="1">
        <p:scale>
          <a:sx n="113" d="100"/>
          <a:sy n="113" d="100"/>
        </p:scale>
        <p:origin x="810" y="114"/>
      </p:cViewPr>
      <p:guideLst>
        <p:guide orient="horz" pos="3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3" tIns="46656" rIns="93313" bIns="46656" rtlCol="0"/>
          <a:lstStyle>
            <a:lvl1pPr algn="r">
              <a:defRPr sz="1200"/>
            </a:lvl1pPr>
          </a:lstStyle>
          <a:p>
            <a:fld id="{FA9EA010-A379-435B-8A27-4342493C9D8B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6" rIns="93313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3313" tIns="46656" rIns="93313" bIns="466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3" tIns="46656" rIns="93313" bIns="46656" rtlCol="0" anchor="b"/>
          <a:lstStyle>
            <a:lvl1pPr algn="r">
              <a:defRPr sz="1200"/>
            </a:lvl1pPr>
          </a:lstStyle>
          <a:p>
            <a:fld id="{07D85A49-F495-4469-B05B-74800E21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3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</a:t>
            </a:r>
            <a:r>
              <a:rPr lang="en-US" baseline="0" dirty="0" smtClean="0"/>
              <a:t> PLT reports from LASP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5A49-F495-4469-B05B-74800E21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4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57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47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77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smtClean="0"/>
              <a:t>2022-11-27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GOES 18 EXIS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949E6-8E3A-4BD1-B695-CC914EAB5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12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smtClean="0"/>
              <a:t>2022-11-27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GOES 18 EXIS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DB79-25D6-47C0-AB51-22A13A0BB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50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smtClean="0"/>
              <a:t>2022-11-27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GOES 18 EXIS PS-PVR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0E245-9D50-4F3E-AC26-7B9CB19F7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65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 smtClean="0"/>
              <a:t>2022-11-27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GOES 18 EXIS PS-PVR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078A-E944-47F9-B7BA-CEAF4D470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14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40000">
              <a:schemeClr val="bg2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2022-11-27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 smtClean="0"/>
              <a:t>GOES 18 EXIS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60F4D7-1FAC-41F5-8B13-40B192A2953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0364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70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679" y="1576688"/>
            <a:ext cx="8196525" cy="4745396"/>
          </a:xfrm>
        </p:spPr>
        <p:txBody>
          <a:bodyPr/>
          <a:lstStyle/>
          <a:p>
            <a:r>
              <a:rPr lang="en-US" sz="2400" dirty="0" smtClean="0">
                <a:solidFill>
                  <a:prstClr val="white"/>
                </a:solidFill>
                <a:cs typeface="+mj-cs"/>
              </a:rPr>
              <a:t>Peer </a:t>
            </a:r>
            <a:r>
              <a:rPr lang="en-US" sz="2400" dirty="0">
                <a:solidFill>
                  <a:prstClr val="white"/>
                </a:solidFill>
                <a:cs typeface="+mj-cs"/>
              </a:rPr>
              <a:t>Stakeholder-Product Validation Review (PS-PVR) </a:t>
            </a:r>
            <a:endParaRPr lang="en-US" sz="2400" dirty="0" smtClean="0">
              <a:solidFill>
                <a:prstClr val="white"/>
              </a:solidFill>
              <a:cs typeface="+mj-cs"/>
            </a:endParaRPr>
          </a:p>
          <a:p>
            <a:pPr>
              <a:spcBef>
                <a:spcPts val="0"/>
              </a:spcBef>
            </a:pPr>
            <a:r>
              <a:rPr lang="en-US" dirty="0" smtClean="0"/>
              <a:t>GOES </a:t>
            </a:r>
            <a:r>
              <a:rPr lang="en-US" dirty="0" smtClean="0"/>
              <a:t>18 EXIS XRS and EUVS: </a:t>
            </a:r>
            <a:r>
              <a:rPr lang="en-US" dirty="0" smtClean="0"/>
              <a:t>User Perspective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27 November, 2022</a:t>
            </a:r>
            <a:endParaRPr lang="en-US" sz="1400" dirty="0" smtClean="0"/>
          </a:p>
          <a:p>
            <a:r>
              <a:rPr lang="en-US" sz="2000" dirty="0" smtClean="0">
                <a:solidFill>
                  <a:srgbClr val="FFC000"/>
                </a:solidFill>
              </a:rPr>
              <a:t>Rodney </a:t>
            </a:r>
            <a:r>
              <a:rPr lang="en-US" sz="2000" dirty="0" smtClean="0">
                <a:solidFill>
                  <a:srgbClr val="FFC000"/>
                </a:solidFill>
              </a:rPr>
              <a:t>Viereck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1400" i="1" dirty="0">
                <a:solidFill>
                  <a:srgbClr val="FFC000"/>
                </a:solidFill>
              </a:rPr>
              <a:t>University of Colorado, CIRES</a:t>
            </a:r>
          </a:p>
          <a:p>
            <a:r>
              <a:rPr lang="en-US" sz="1400" i="1" dirty="0" smtClean="0">
                <a:solidFill>
                  <a:srgbClr val="FFC000"/>
                </a:solidFill>
              </a:rPr>
              <a:t>NOAA/NWS </a:t>
            </a:r>
            <a:r>
              <a:rPr lang="en-US" sz="1400" i="1" dirty="0" smtClean="0">
                <a:solidFill>
                  <a:srgbClr val="FFC000"/>
                </a:solidFill>
              </a:rPr>
              <a:t>Space Weather Prediction Center </a:t>
            </a:r>
          </a:p>
          <a:p>
            <a:endParaRPr lang="en-US" sz="1400" i="1" dirty="0" smtClean="0">
              <a:solidFill>
                <a:srgbClr val="FFC000"/>
              </a:solidFill>
            </a:endParaRPr>
          </a:p>
          <a:p>
            <a:endParaRPr lang="en-US" sz="1400" i="1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u="sng" dirty="0" smtClean="0">
                <a:solidFill>
                  <a:schemeClr val="tx1"/>
                </a:solidFill>
              </a:rPr>
              <a:t>Outline: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Sensors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Applications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Issues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Status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1400" i="1" dirty="0" smtClean="0">
              <a:solidFill>
                <a:srgbClr val="FFC000"/>
              </a:solidFill>
            </a:endParaRPr>
          </a:p>
          <a:p>
            <a:endParaRPr lang="en-US" sz="1400" i="1" dirty="0" smtClean="0">
              <a:solidFill>
                <a:srgbClr val="FFC000"/>
              </a:solidFill>
            </a:endParaRPr>
          </a:p>
          <a:p>
            <a:endParaRPr lang="en-US" sz="1400" i="1" dirty="0">
              <a:solidFill>
                <a:srgbClr val="FFC000"/>
              </a:solidFill>
            </a:endParaRPr>
          </a:p>
          <a:p>
            <a:endParaRPr lang="en-US" sz="1400" i="1" dirty="0" smtClean="0">
              <a:solidFill>
                <a:srgbClr val="FFC000"/>
              </a:solidFill>
            </a:endParaRPr>
          </a:p>
        </p:txBody>
      </p:sp>
      <p:pic>
        <p:nvPicPr>
          <p:cNvPr id="1030" name="Picture 6" descr="https://www.goes-r.gov/images/goesSeriesLogos/goesSLogos/color/GOES-S_logo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5" y="522045"/>
            <a:ext cx="1649299" cy="10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islogo_fin_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73" y="91439"/>
            <a:ext cx="1840063" cy="14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goes-r.gov/imagesContent/multimedia/goesSeriesLogos/goesRLogos/color/GOES-R_logo_sm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65486"/>
            <a:ext cx="1684242" cy="107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</a:t>
            </a:r>
            <a:r>
              <a:rPr lang="en-US" dirty="0" smtClean="0"/>
              <a:t>XRS and EUVS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65729"/>
            <a:ext cx="8229600" cy="4791603"/>
          </a:xfrm>
        </p:spPr>
        <p:txBody>
          <a:bodyPr/>
          <a:lstStyle/>
          <a:p>
            <a:r>
              <a:rPr lang="en-US" sz="2400" dirty="0" smtClean="0"/>
              <a:t>GOES 16 </a:t>
            </a:r>
            <a:r>
              <a:rPr lang="en-US" sz="2400" dirty="0" smtClean="0"/>
              <a:t>is currently the </a:t>
            </a:r>
            <a:r>
              <a:rPr lang="en-US" sz="2400" dirty="0" smtClean="0"/>
              <a:t>primary </a:t>
            </a:r>
            <a:r>
              <a:rPr lang="en-US" sz="2400" dirty="0" smtClean="0"/>
              <a:t>for XRS/EUVS sensors </a:t>
            </a:r>
            <a:r>
              <a:rPr lang="en-US" sz="2400" dirty="0" smtClean="0"/>
              <a:t>for </a:t>
            </a:r>
            <a:r>
              <a:rPr lang="en-US" sz="2400" dirty="0" smtClean="0"/>
              <a:t>operations.</a:t>
            </a:r>
          </a:p>
          <a:p>
            <a:r>
              <a:rPr lang="en-US" sz="2400" dirty="0" smtClean="0"/>
              <a:t>GOES 17 XRS is the secondary for XRS/EUVS sensors</a:t>
            </a:r>
          </a:p>
          <a:p>
            <a:pPr lvl="1"/>
            <a:r>
              <a:rPr lang="en-US" sz="2000" dirty="0" smtClean="0"/>
              <a:t>Backup for GOES 16</a:t>
            </a:r>
          </a:p>
          <a:p>
            <a:pPr lvl="1"/>
            <a:r>
              <a:rPr lang="en-US" sz="2000" dirty="0" smtClean="0"/>
              <a:t>Coverage during periodic GOES 16 EUVS and XRS calibrations</a:t>
            </a:r>
          </a:p>
          <a:p>
            <a:pPr lvl="1"/>
            <a:r>
              <a:rPr lang="en-US" sz="2000" dirty="0" smtClean="0"/>
              <a:t>Coverage during fall and spring eclipse periods </a:t>
            </a:r>
            <a:endParaRPr lang="en-US" sz="2000" dirty="0" smtClean="0"/>
          </a:p>
          <a:p>
            <a:r>
              <a:rPr lang="en-US" sz="2400" dirty="0" smtClean="0"/>
              <a:t>GOES 18 XRS/EUVS data are nearly ready for operations</a:t>
            </a:r>
          </a:p>
          <a:p>
            <a:pPr lvl="1"/>
            <a:r>
              <a:rPr lang="en-US" sz="1800" dirty="0" smtClean="0"/>
              <a:t>Sensor performance is good.</a:t>
            </a:r>
          </a:p>
          <a:p>
            <a:pPr lvl="1"/>
            <a:r>
              <a:rPr lang="en-US" sz="1800" dirty="0" smtClean="0"/>
              <a:t>Level 1 data are good</a:t>
            </a:r>
          </a:p>
          <a:p>
            <a:pPr lvl="1"/>
            <a:r>
              <a:rPr lang="en-US" sz="1800" dirty="0" smtClean="0"/>
              <a:t>Software to generate Level 2+ products has been installed and tested on the NWS operational IDP system. </a:t>
            </a:r>
            <a:endParaRPr lang="en-US" sz="1800" dirty="0"/>
          </a:p>
          <a:p>
            <a:pPr lvl="1"/>
            <a:r>
              <a:rPr lang="en-US" sz="1800" dirty="0" smtClean="0"/>
              <a:t>Still awaiting the implementation of updated LUTs for L1 data.</a:t>
            </a:r>
          </a:p>
          <a:p>
            <a:pPr lvl="1"/>
            <a:r>
              <a:rPr lang="en-US" sz="1800" dirty="0" smtClean="0"/>
              <a:t>Parameters for more accurate electron and proton contamination still need to be implemented in the L2 software.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2022-11-27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GOES 18 EXIS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427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2022-11-27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GOES 18 EXIS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17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" y="123825"/>
            <a:ext cx="3792538" cy="1143001"/>
          </a:xfrm>
        </p:spPr>
        <p:txBody>
          <a:bodyPr/>
          <a:lstStyle/>
          <a:p>
            <a:r>
              <a:rPr lang="en-US" sz="3200" dirty="0" smtClean="0"/>
              <a:t>Solar X-Ray and EUV Irradiance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2022-11-27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GOES 18 EXIS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5" name="Content Placeholder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9"/>
          <a:stretch/>
        </p:blipFill>
        <p:spPr bwMode="auto">
          <a:xfrm>
            <a:off x="4006863" y="123825"/>
            <a:ext cx="5009030" cy="24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oogle Shape;98;p5" descr="Solar_EUV_Spectru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0068" y="2693987"/>
            <a:ext cx="5156200" cy="402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2862" y="1323974"/>
            <a:ext cx="4165071" cy="4525962"/>
          </a:xfrm>
        </p:spPr>
        <p:txBody>
          <a:bodyPr/>
          <a:lstStyle/>
          <a:p>
            <a:r>
              <a:rPr lang="en-US" sz="2000" dirty="0"/>
              <a:t>Highly Variable</a:t>
            </a:r>
          </a:p>
          <a:p>
            <a:pPr lvl="1"/>
            <a:r>
              <a:rPr lang="en-US" sz="1800" dirty="0"/>
              <a:t>X-Ray Variations of order 10</a:t>
            </a:r>
            <a:r>
              <a:rPr lang="en-US" sz="1800" baseline="30000" dirty="0"/>
              <a:t>5</a:t>
            </a:r>
            <a:endParaRPr lang="en-US" sz="1800" dirty="0"/>
          </a:p>
          <a:p>
            <a:pPr lvl="1"/>
            <a:r>
              <a:rPr lang="en-US" sz="1800" dirty="0" smtClean="0"/>
              <a:t>EUV </a:t>
            </a:r>
            <a:r>
              <a:rPr lang="en-US" sz="1800" dirty="0"/>
              <a:t>Variations of order 2 to 50</a:t>
            </a:r>
          </a:p>
          <a:p>
            <a:r>
              <a:rPr lang="en-US" sz="2000" dirty="0" smtClean="0"/>
              <a:t>Absorbed in the Upper Atmosphere</a:t>
            </a:r>
          </a:p>
          <a:p>
            <a:pPr lvl="1"/>
            <a:r>
              <a:rPr lang="en-US" sz="1800" dirty="0" smtClean="0"/>
              <a:t>Between 80 and 1000 km.</a:t>
            </a:r>
          </a:p>
          <a:p>
            <a:r>
              <a:rPr lang="en-US" sz="2000" dirty="0" smtClean="0"/>
              <a:t>Results in very large changes in the thermosphere (neutral density) and ionosphere (electron density)</a:t>
            </a:r>
          </a:p>
          <a:p>
            <a:pPr lvl="1"/>
            <a:r>
              <a:rPr lang="en-US" sz="1800" dirty="0" smtClean="0"/>
              <a:t>Direct Impacts:</a:t>
            </a:r>
          </a:p>
          <a:p>
            <a:pPr lvl="2"/>
            <a:r>
              <a:rPr lang="en-US" sz="1400" dirty="0"/>
              <a:t>Radio communication </a:t>
            </a:r>
          </a:p>
          <a:p>
            <a:pPr lvl="2"/>
            <a:r>
              <a:rPr lang="en-US" sz="1400" dirty="0" smtClean="0"/>
              <a:t>Satellite orbits and drag</a:t>
            </a:r>
          </a:p>
          <a:p>
            <a:pPr lvl="1"/>
            <a:r>
              <a:rPr lang="en-US" sz="1800" dirty="0" smtClean="0"/>
              <a:t>Indirect Impacts</a:t>
            </a:r>
          </a:p>
          <a:p>
            <a:pPr lvl="2"/>
            <a:r>
              <a:rPr lang="en-US" sz="1400" dirty="0" smtClean="0"/>
              <a:t>Satellite navigation (GPS)</a:t>
            </a:r>
          </a:p>
          <a:p>
            <a:pPr lvl="2"/>
            <a:r>
              <a:rPr lang="en-US" sz="1400" dirty="0" smtClean="0"/>
              <a:t>Other space weather (geomagnetic storms and solar radiation storms) 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60333" y="2133600"/>
            <a:ext cx="135467" cy="9228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50566" y="2062690"/>
            <a:ext cx="1521368" cy="99377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0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Solar </a:t>
            </a:r>
            <a:r>
              <a:rPr lang="en-US" dirty="0" smtClean="0"/>
              <a:t>X-Ray </a:t>
            </a:r>
            <a:r>
              <a:rPr lang="en-US" dirty="0" smtClean="0"/>
              <a:t>Sensor</a:t>
            </a:r>
            <a:br>
              <a:rPr lang="en-US" dirty="0" smtClean="0"/>
            </a:br>
            <a:r>
              <a:rPr lang="en-US" dirty="0" smtClean="0"/>
              <a:t>(XRS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95" y="1339851"/>
            <a:ext cx="8401429" cy="2825796"/>
          </a:xfrm>
        </p:spPr>
        <p:txBody>
          <a:bodyPr/>
          <a:lstStyle/>
          <a:p>
            <a:r>
              <a:rPr lang="en-US" sz="2000" dirty="0"/>
              <a:t>Provide measurement of </a:t>
            </a:r>
            <a:r>
              <a:rPr lang="en-US" sz="2000" dirty="0" smtClean="0"/>
              <a:t>the magnitude and location* of </a:t>
            </a:r>
            <a:r>
              <a:rPr lang="en-US" sz="2000" dirty="0"/>
              <a:t>solar </a:t>
            </a:r>
            <a:r>
              <a:rPr lang="en-US" sz="2000" dirty="0" smtClean="0"/>
              <a:t>flares. </a:t>
            </a:r>
            <a:endParaRPr lang="en-US" sz="2000" dirty="0"/>
          </a:p>
          <a:p>
            <a:r>
              <a:rPr lang="en-US" sz="2000" dirty="0" smtClean="0"/>
              <a:t>Requirements: Monitor </a:t>
            </a:r>
            <a:r>
              <a:rPr lang="en-US" sz="2000" dirty="0" smtClean="0"/>
              <a:t>the disk-integrated solar flux in two x-ray </a:t>
            </a:r>
            <a:r>
              <a:rPr lang="en-US" sz="2000" dirty="0" smtClean="0"/>
              <a:t>wavelengths. </a:t>
            </a:r>
            <a:endParaRPr lang="en-US" sz="2000" dirty="0" smtClean="0"/>
          </a:p>
          <a:p>
            <a:pPr lvl="1"/>
            <a:r>
              <a:rPr lang="en-US" sz="1600" dirty="0" smtClean="0"/>
              <a:t>XRSA 0.05 nm – 0.4 nm</a:t>
            </a:r>
          </a:p>
          <a:p>
            <a:pPr lvl="1"/>
            <a:r>
              <a:rPr lang="en-US" sz="1600" dirty="0" smtClean="0"/>
              <a:t>XRSB 0.1 nm – 0.8 </a:t>
            </a:r>
            <a:r>
              <a:rPr lang="en-US" sz="1600" dirty="0" smtClean="0"/>
              <a:t>nm</a:t>
            </a:r>
          </a:p>
          <a:p>
            <a:pPr lvl="1"/>
            <a:r>
              <a:rPr lang="en-US" sz="1600" dirty="0" smtClean="0"/>
              <a:t>Three second cadence</a:t>
            </a:r>
          </a:p>
          <a:p>
            <a:pPr lvl="1"/>
            <a:r>
              <a:rPr lang="en-US" sz="1600" dirty="0" smtClean="0"/>
              <a:t>10 second latency (actual latency is 30 sec.)</a:t>
            </a:r>
            <a:endParaRPr lang="en-US" sz="1600" dirty="0" smtClean="0"/>
          </a:p>
          <a:p>
            <a:r>
              <a:rPr lang="en-US" sz="2000" dirty="0" smtClean="0"/>
              <a:t>Solar </a:t>
            </a:r>
            <a:r>
              <a:rPr lang="en-US" sz="2000" dirty="0" smtClean="0"/>
              <a:t>X-Rays:</a:t>
            </a:r>
          </a:p>
          <a:p>
            <a:pPr lvl="1"/>
            <a:r>
              <a:rPr lang="en-US" sz="1600" dirty="0" smtClean="0"/>
              <a:t>Change by several orders of 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magnitude </a:t>
            </a:r>
            <a:r>
              <a:rPr lang="en-US" sz="1600" dirty="0" smtClean="0"/>
              <a:t>in just a few </a:t>
            </a:r>
            <a:r>
              <a:rPr lang="en-US" sz="1600" dirty="0" smtClean="0"/>
              <a:t>minutes.</a:t>
            </a:r>
            <a:endParaRPr lang="en-US" sz="1600" dirty="0" smtClean="0"/>
          </a:p>
          <a:p>
            <a:pPr lvl="1"/>
            <a:r>
              <a:rPr lang="en-US" sz="1600" dirty="0" smtClean="0"/>
              <a:t>Are </a:t>
            </a:r>
            <a:r>
              <a:rPr lang="en-US" sz="1600" dirty="0" smtClean="0"/>
              <a:t>absorbed in the lower </a:t>
            </a:r>
            <a:r>
              <a:rPr lang="en-US" sz="1600" dirty="0" smtClean="0"/>
              <a:t>ionosphere </a:t>
            </a:r>
          </a:p>
          <a:p>
            <a:pPr marL="457200" lvl="1" indent="0">
              <a:buNone/>
            </a:pPr>
            <a:r>
              <a:rPr lang="en-US" sz="1600" dirty="0"/>
              <a:t> 	</a:t>
            </a:r>
            <a:r>
              <a:rPr lang="en-US" sz="1600" dirty="0" smtClean="0"/>
              <a:t>where </a:t>
            </a:r>
            <a:r>
              <a:rPr lang="en-US" sz="1600" dirty="0" smtClean="0"/>
              <a:t>the flare </a:t>
            </a:r>
            <a:r>
              <a:rPr lang="en-US" sz="1600" dirty="0" smtClean="0"/>
              <a:t>enhanced </a:t>
            </a:r>
            <a:r>
              <a:rPr lang="en-US" sz="1600" dirty="0"/>
              <a:t>	</a:t>
            </a:r>
            <a:r>
              <a:rPr lang="en-US" sz="1600" dirty="0" smtClean="0"/>
              <a:t>electron </a:t>
            </a: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density </a:t>
            </a:r>
            <a:r>
              <a:rPr lang="en-US" sz="1600" dirty="0" smtClean="0"/>
              <a:t>blocks HF </a:t>
            </a:r>
            <a:r>
              <a:rPr lang="en-US" sz="1600" dirty="0" smtClean="0"/>
              <a:t>communication.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GOES 18 EXIS PS-PVR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2022-11-27</a:t>
            </a:r>
            <a:endParaRPr lang="en-US" altLang="en-US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8909" r="12112" b="2935"/>
          <a:stretch/>
        </p:blipFill>
        <p:spPr bwMode="auto">
          <a:xfrm>
            <a:off x="4546600" y="2184400"/>
            <a:ext cx="4480690" cy="332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380452" y="5923359"/>
            <a:ext cx="64002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 smtClean="0"/>
              <a:t>* Note: Flare </a:t>
            </a:r>
            <a:r>
              <a:rPr lang="en-US" sz="1600" dirty="0"/>
              <a:t>location is new to the GOES R </a:t>
            </a:r>
            <a:r>
              <a:rPr lang="en-US" sz="1600" dirty="0" smtClean="0"/>
              <a:t>series XRS</a:t>
            </a:r>
            <a:r>
              <a:rPr lang="en-US" sz="1600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GOES Solar Extreme </a:t>
            </a:r>
            <a:r>
              <a:rPr lang="en-US" dirty="0" err="1" smtClean="0"/>
              <a:t>UltraViolet</a:t>
            </a:r>
            <a:r>
              <a:rPr lang="en-US" dirty="0" smtClean="0"/>
              <a:t> Sensor (EUVS)</a:t>
            </a:r>
            <a:endParaRPr dirty="0"/>
          </a:p>
        </p:txBody>
      </p:sp>
      <p:pic>
        <p:nvPicPr>
          <p:cNvPr id="84" name="Google Shape;84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7994" r="10705"/>
          <a:stretch/>
        </p:blipFill>
        <p:spPr>
          <a:xfrm>
            <a:off x="4504267" y="1154608"/>
            <a:ext cx="4579108" cy="369327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2022-11-27</a:t>
            </a: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mtClean="0"/>
              <a:t>GOES 18 EXIS PS-PVR</a:t>
            </a:r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88" name="Google Shape;88;p4"/>
          <p:cNvSpPr txBox="1"/>
          <p:nvPr/>
        </p:nvSpPr>
        <p:spPr>
          <a:xfrm>
            <a:off x="45887" y="1154607"/>
            <a:ext cx="4373713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dirty="0" smtClean="0">
                <a:solidFill>
                  <a:schemeClr val="lt1"/>
                </a:solidFill>
                <a:cs typeface="Calibri"/>
                <a:sym typeface="Calibri"/>
              </a:rPr>
              <a:t>The EUVS measures </a:t>
            </a:r>
            <a:r>
              <a:rPr lang="en-US" dirty="0">
                <a:solidFill>
                  <a:schemeClr val="lt1"/>
                </a:solidFill>
                <a:cs typeface="Calibri"/>
                <a:sym typeface="Calibri"/>
              </a:rPr>
              <a:t>the solar energy input to the ionosphere and thermosphere</a:t>
            </a:r>
            <a:r>
              <a:rPr lang="en-US" dirty="0" smtClean="0">
                <a:solidFill>
                  <a:schemeClr val="lt1"/>
                </a:solidFill>
                <a:cs typeface="Calibri"/>
                <a:sym typeface="Calibri"/>
              </a:rPr>
              <a:t>.</a:t>
            </a:r>
          </a:p>
          <a:p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GOES EUV Requirement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 lang="en-US" sz="18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Solar spectra from 5 to 120 nm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nm spectral resolution.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minute temporal 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resolution.</a:t>
            </a:r>
            <a:endParaRPr lang="en-US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Solar EUV irradiances change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factors of 2 to 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 on times scales of minutes to years.   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thermosphere (neutral density) and ionosphere (electron density)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change 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similar amounts across all time scales.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199" y="5300134"/>
            <a:ext cx="7916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Unfortunately, the complexity of a sensor that could measure all wavelengths  with the reliability to last the entire GOES mission and maintain calibration throughout would be cost prohibitive.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7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GOES 16 EXIS EUVS Measurements</a:t>
            </a: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body" idx="1"/>
          </p:nvPr>
        </p:nvSpPr>
        <p:spPr>
          <a:xfrm>
            <a:off x="76200" y="1219199"/>
            <a:ext cx="4114800" cy="490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b="1" dirty="0"/>
              <a:t>Primary Measurements Used in Spectral Model: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lang="en-US" sz="1800" b="1" dirty="0" err="1"/>
              <a:t>Chromospheric</a:t>
            </a:r>
            <a:r>
              <a:rPr lang="en-US" sz="1800" b="1" dirty="0"/>
              <a:t>:</a:t>
            </a:r>
            <a:r>
              <a:rPr lang="en-US" sz="1800" dirty="0"/>
              <a:t> 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dirty="0" err="1"/>
              <a:t>MgII</a:t>
            </a:r>
            <a:r>
              <a:rPr lang="en-US" sz="1400" dirty="0"/>
              <a:t> C/W </a:t>
            </a:r>
            <a:r>
              <a:rPr lang="en-US" sz="1400" b="1" dirty="0">
                <a:solidFill>
                  <a:srgbClr val="3FE76C"/>
                </a:solidFill>
              </a:rPr>
              <a:t>(EUVS-C)</a:t>
            </a:r>
            <a:r>
              <a:rPr lang="en-US" sz="1400" dirty="0"/>
              <a:t> </a:t>
            </a:r>
            <a:endParaRPr sz="1400" dirty="0"/>
          </a:p>
          <a:p>
            <a:pPr marL="1143000" lvl="2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dirty="0"/>
              <a:t>CIII 117.5 nm </a:t>
            </a:r>
            <a:r>
              <a:rPr lang="en-US" sz="1400" b="1" dirty="0">
                <a:solidFill>
                  <a:srgbClr val="DCE52D"/>
                </a:solidFill>
              </a:rPr>
              <a:t>(EUVS-B)</a:t>
            </a:r>
            <a:endParaRPr sz="1400" dirty="0"/>
          </a:p>
          <a:p>
            <a:pPr marL="1143000" lvl="2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dirty="0"/>
              <a:t>CII 133.5 nm </a:t>
            </a:r>
            <a:r>
              <a:rPr lang="en-US" sz="1400" b="1" dirty="0">
                <a:solidFill>
                  <a:srgbClr val="DCE52D"/>
                </a:solidFill>
              </a:rPr>
              <a:t>(EUVS-B)</a:t>
            </a:r>
            <a:endParaRPr sz="1400" b="1" dirty="0">
              <a:solidFill>
                <a:srgbClr val="3FE76C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lang="en-US" sz="1800" b="1" dirty="0"/>
              <a:t>Transition Region: 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dirty="0"/>
              <a:t>Ly-alpha 121.6 nm </a:t>
            </a:r>
            <a:r>
              <a:rPr lang="en-US" sz="1400" b="1" dirty="0">
                <a:solidFill>
                  <a:srgbClr val="DCE52D"/>
                </a:solidFill>
              </a:rPr>
              <a:t>(EUVS-B)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dirty="0" err="1"/>
              <a:t>SiIV</a:t>
            </a:r>
            <a:r>
              <a:rPr lang="en-US" sz="1400" dirty="0"/>
              <a:t>/OIV 140.5 nm </a:t>
            </a:r>
            <a:r>
              <a:rPr lang="en-US" sz="1400" b="1" dirty="0">
                <a:solidFill>
                  <a:srgbClr val="DCE52D"/>
                </a:solidFill>
              </a:rPr>
              <a:t>(EUVS-B)</a:t>
            </a:r>
            <a:r>
              <a:rPr lang="en-US" sz="1400" dirty="0"/>
              <a:t>,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dirty="0" err="1"/>
              <a:t>HeII</a:t>
            </a:r>
            <a:r>
              <a:rPr lang="en-US" sz="1400" dirty="0"/>
              <a:t> 30.4 nm </a:t>
            </a:r>
            <a:r>
              <a:rPr lang="en-US" sz="1400" b="1" dirty="0">
                <a:solidFill>
                  <a:srgbClr val="F00004"/>
                </a:solidFill>
              </a:rPr>
              <a:t>(EUVS-A)</a:t>
            </a:r>
            <a:endParaRPr sz="1400" b="1" dirty="0">
              <a:solidFill>
                <a:srgbClr val="DCE52D"/>
              </a:solidFill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dirty="0" err="1"/>
              <a:t>HeII</a:t>
            </a:r>
            <a:r>
              <a:rPr lang="en-US" sz="1400" dirty="0"/>
              <a:t> 25.6 nm </a:t>
            </a:r>
            <a:r>
              <a:rPr lang="en-US" sz="1400" b="1" dirty="0">
                <a:solidFill>
                  <a:srgbClr val="F00004"/>
                </a:solidFill>
              </a:rPr>
              <a:t>(EUVS-A)</a:t>
            </a:r>
            <a:endParaRPr sz="1400" b="1" dirty="0">
              <a:solidFill>
                <a:srgbClr val="DCE52D"/>
              </a:solidFill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lang="en-US" sz="1800" b="1" dirty="0"/>
              <a:t>Corona:</a:t>
            </a:r>
            <a:r>
              <a:rPr lang="en-US" sz="1800" dirty="0"/>
              <a:t>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dirty="0" err="1"/>
              <a:t>FeXV</a:t>
            </a:r>
            <a:r>
              <a:rPr lang="en-US" sz="1400" dirty="0"/>
              <a:t> 28.4 nm </a:t>
            </a:r>
            <a:r>
              <a:rPr lang="en-US" sz="1400" b="1" dirty="0">
                <a:solidFill>
                  <a:srgbClr val="F00004"/>
                </a:solidFill>
              </a:rPr>
              <a:t>(EUVS-A)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lang="en-US" sz="1800" b="1" dirty="0"/>
              <a:t>Hot Coronal:</a:t>
            </a:r>
            <a:r>
              <a:rPr lang="en-US" sz="1800" dirty="0"/>
              <a:t>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dirty="0"/>
              <a:t>0.1-0.8 nm </a:t>
            </a:r>
            <a:r>
              <a:rPr lang="en-US" sz="1400" b="1" dirty="0">
                <a:solidFill>
                  <a:srgbClr val="3366FF"/>
                </a:solidFill>
              </a:rPr>
              <a:t>(XRS)</a:t>
            </a:r>
            <a:r>
              <a:rPr lang="en-US" sz="1400" dirty="0"/>
              <a:t> </a:t>
            </a:r>
            <a:endParaRPr sz="1400" dirty="0"/>
          </a:p>
          <a:p>
            <a:pPr marL="1143000" lvl="2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dirty="0"/>
              <a:t>0.05-0.4 nm </a:t>
            </a:r>
            <a:r>
              <a:rPr lang="en-US" sz="1400" b="1" dirty="0">
                <a:solidFill>
                  <a:srgbClr val="0066FF"/>
                </a:solidFill>
              </a:rPr>
              <a:t>(XRS)</a:t>
            </a:r>
            <a:endParaRPr dirty="0"/>
          </a:p>
          <a:p>
            <a:pPr marL="742950" lvl="1" indent="-1841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 b="1" dirty="0">
              <a:solidFill>
                <a:srgbClr val="3366FF"/>
              </a:solidFill>
            </a:endParaRPr>
          </a:p>
        </p:txBody>
      </p:sp>
      <p:pic>
        <p:nvPicPr>
          <p:cNvPr id="73" name="Google Shape;73;p3" descr="image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4613" y="1219200"/>
            <a:ext cx="5320787" cy="396554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 txBox="1"/>
          <p:nvPr/>
        </p:nvSpPr>
        <p:spPr>
          <a:xfrm>
            <a:off x="7418965" y="5240583"/>
            <a:ext cx="14964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LASP (Eparvier)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2022-11-27</a:t>
            </a:r>
            <a:endParaRPr dirty="0"/>
          </a:p>
        </p:txBody>
      </p:sp>
      <p:sp>
        <p:nvSpPr>
          <p:cNvPr id="76" name="Google Shape;7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mtClean="0"/>
              <a:t>GOES 18 EXIS PS-PVR</a:t>
            </a: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78" name="Google Shape;78;p3"/>
          <p:cNvSpPr txBox="1"/>
          <p:nvPr/>
        </p:nvSpPr>
        <p:spPr>
          <a:xfrm>
            <a:off x="457200" y="5730240"/>
            <a:ext cx="8458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Note:  The stability of the EUVS-C observations 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applied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EUV-B 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track performance and sensor 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degradation. 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47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GOES X-Ray Sensor (XRS) and Extreme Ultra Violet Sensor (EUVS)</a:t>
            </a:r>
            <a:endParaRPr lang="en-US" sz="2400" b="1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2022-11-27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GOES 18 EXIS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Google Shape;73;p3" descr="image0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7100" y="3896831"/>
            <a:ext cx="3949700" cy="247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948" y="3896831"/>
            <a:ext cx="3652580" cy="246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946150" y="1011368"/>
            <a:ext cx="7740650" cy="2850621"/>
            <a:chOff x="1295400" y="584200"/>
            <a:chExt cx="7740650" cy="3213100"/>
          </a:xfrm>
        </p:grpSpPr>
        <p:pic>
          <p:nvPicPr>
            <p:cNvPr id="7" name="Content Placeholder 6" descr="SolarSpect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6" t="1358" r="10860" b="10973"/>
            <a:stretch/>
          </p:blipFill>
          <p:spPr bwMode="auto">
            <a:xfrm>
              <a:off x="1295400" y="584200"/>
              <a:ext cx="7740650" cy="321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636833" y="965200"/>
              <a:ext cx="53978" cy="2603500"/>
            </a:xfrm>
            <a:prstGeom prst="rect">
              <a:avLst/>
            </a:prstGeom>
            <a:solidFill>
              <a:srgbClr val="9900CC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4199" y="965200"/>
              <a:ext cx="279401" cy="2603500"/>
            </a:xfrm>
            <a:prstGeom prst="rect">
              <a:avLst/>
            </a:prstGeom>
            <a:solidFill>
              <a:srgbClr val="FF0000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94262" y="965200"/>
              <a:ext cx="544527" cy="2603500"/>
            </a:xfrm>
            <a:prstGeom prst="rect">
              <a:avLst/>
            </a:prstGeom>
            <a:solidFill>
              <a:srgbClr val="FFFF00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48651" y="965200"/>
              <a:ext cx="209550" cy="2603500"/>
            </a:xfrm>
            <a:prstGeom prst="rect">
              <a:avLst/>
            </a:prstGeom>
            <a:solidFill>
              <a:srgbClr val="00B050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19706883">
              <a:off x="6427594" y="1892241"/>
              <a:ext cx="1156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Solar Spectrum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142067" y="3688821"/>
            <a:ext cx="148161" cy="1314979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9702" y="3669637"/>
            <a:ext cx="2057012" cy="707891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23262" y="3659585"/>
            <a:ext cx="771257" cy="1312597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142560" y="3659178"/>
            <a:ext cx="856973" cy="2166937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30051" y="6388110"/>
            <a:ext cx="1721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 XRS Bands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71118" y="6389152"/>
            <a:ext cx="186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 EUVS Bands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24594" y="999082"/>
            <a:ext cx="552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X-Ray                EUV                              FUV                         UV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-147645"/>
            <a:ext cx="8229600" cy="1143001"/>
          </a:xfrm>
        </p:spPr>
        <p:txBody>
          <a:bodyPr/>
          <a:lstStyle/>
          <a:p>
            <a:r>
              <a:rPr lang="en-US" dirty="0" smtClean="0"/>
              <a:t>Applications </a:t>
            </a:r>
            <a:r>
              <a:rPr lang="en-US" dirty="0" smtClean="0"/>
              <a:t>of the </a:t>
            </a:r>
            <a:r>
              <a:rPr lang="en-US" dirty="0" smtClean="0"/>
              <a:t>XRS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27" y="773594"/>
            <a:ext cx="8229600" cy="4525962"/>
          </a:xfrm>
        </p:spPr>
        <p:txBody>
          <a:bodyPr/>
          <a:lstStyle/>
          <a:p>
            <a:r>
              <a:rPr lang="en-US" sz="1800" dirty="0"/>
              <a:t>N</a:t>
            </a:r>
            <a:r>
              <a:rPr lang="en-US" sz="1800" dirty="0" smtClean="0"/>
              <a:t>early 50-years of continuous measurement of solar x-ray irradiance.</a:t>
            </a:r>
          </a:p>
          <a:p>
            <a:r>
              <a:rPr lang="en-US" sz="1800" dirty="0" smtClean="0"/>
              <a:t>Definitive </a:t>
            </a:r>
            <a:r>
              <a:rPr lang="en-US" sz="1800" dirty="0"/>
              <a:t>measurement of the magnitude of solar </a:t>
            </a:r>
            <a:r>
              <a:rPr lang="en-US" sz="1800" dirty="0" smtClean="0"/>
              <a:t>flares.</a:t>
            </a:r>
          </a:p>
          <a:p>
            <a:pPr lvl="1"/>
            <a:r>
              <a:rPr lang="en-US" sz="1800" dirty="0" smtClean="0"/>
              <a:t>Critical for operations.</a:t>
            </a:r>
          </a:p>
          <a:p>
            <a:pPr lvl="1"/>
            <a:r>
              <a:rPr lang="en-US" sz="1800" dirty="0" smtClean="0"/>
              <a:t>Fundamental for solar research. </a:t>
            </a:r>
          </a:p>
          <a:p>
            <a:r>
              <a:rPr lang="en-US" sz="1800" dirty="0" smtClean="0"/>
              <a:t>Early warning for other space weather. </a:t>
            </a:r>
          </a:p>
          <a:p>
            <a:pPr lvl="1"/>
            <a:r>
              <a:rPr lang="en-US" sz="1800" dirty="0" smtClean="0"/>
              <a:t>Most </a:t>
            </a:r>
            <a:r>
              <a:rPr lang="en-US" sz="1800" dirty="0" smtClean="0"/>
              <a:t>major space weather events start with a large solar </a:t>
            </a:r>
            <a:r>
              <a:rPr lang="en-US" sz="1800" dirty="0" smtClean="0"/>
              <a:t>flare.</a:t>
            </a:r>
            <a:endParaRPr lang="en-US" sz="1800" dirty="0" smtClean="0"/>
          </a:p>
          <a:p>
            <a:r>
              <a:rPr lang="en-US" sz="1800" dirty="0" smtClean="0"/>
              <a:t>Flare location and magnitude provide an estimate of the geo-effectiveness </a:t>
            </a:r>
            <a:r>
              <a:rPr lang="en-US" sz="1800" dirty="0" smtClean="0"/>
              <a:t>of an </a:t>
            </a:r>
            <a:r>
              <a:rPr lang="en-US" sz="1800" dirty="0" smtClean="0"/>
              <a:t>event.</a:t>
            </a:r>
            <a:endParaRPr lang="en-US" sz="1800" dirty="0" smtClean="0"/>
          </a:p>
          <a:p>
            <a:pPr lvl="1"/>
            <a:r>
              <a:rPr lang="en-US" sz="1800" dirty="0" smtClean="0"/>
              <a:t>The size of a flare is strongl</a:t>
            </a:r>
            <a:r>
              <a:rPr lang="en-US" sz="1800" dirty="0" smtClean="0"/>
              <a:t>y correlated with the</a:t>
            </a:r>
            <a:r>
              <a:rPr lang="en-US" sz="1800" dirty="0" smtClean="0"/>
              <a:t> magnitude </a:t>
            </a:r>
            <a:r>
              <a:rPr lang="en-US" sz="1800" dirty="0" smtClean="0"/>
              <a:t>of </a:t>
            </a:r>
            <a:r>
              <a:rPr lang="en-US" sz="1800" dirty="0" smtClean="0"/>
              <a:t>the resulting major </a:t>
            </a:r>
            <a:r>
              <a:rPr lang="en-US" sz="1800" dirty="0" smtClean="0"/>
              <a:t>space </a:t>
            </a:r>
            <a:r>
              <a:rPr lang="en-US" sz="1800" dirty="0" smtClean="0"/>
              <a:t>weather… e.g</a:t>
            </a:r>
            <a:r>
              <a:rPr lang="en-US" sz="1800" dirty="0" smtClean="0"/>
              <a:t>. solar proton events and geomagnetic </a:t>
            </a:r>
            <a:r>
              <a:rPr lang="en-US" sz="1800" dirty="0" smtClean="0"/>
              <a:t>storms.</a:t>
            </a:r>
            <a:endParaRPr lang="en-US" sz="1800" dirty="0" smtClean="0"/>
          </a:p>
          <a:p>
            <a:r>
              <a:rPr lang="en-US" sz="1800" dirty="0" smtClean="0"/>
              <a:t>The XRS data drive one of the three NOAA Space Weather </a:t>
            </a:r>
            <a:r>
              <a:rPr lang="en-US" sz="1800" dirty="0" smtClean="0"/>
              <a:t>Scales.</a:t>
            </a:r>
            <a:endParaRPr lang="en-US" sz="1800" dirty="0" smtClean="0"/>
          </a:p>
          <a:p>
            <a:pPr lvl="1"/>
            <a:r>
              <a:rPr lang="en-US" sz="1600" b="1" u="sng" dirty="0" smtClean="0"/>
              <a:t>R-Scale or Radio Blackouts  - driven GOES solar x-rays</a:t>
            </a:r>
          </a:p>
          <a:p>
            <a:pPr lvl="1"/>
            <a:r>
              <a:rPr lang="en-US" sz="1600" dirty="0" smtClean="0"/>
              <a:t>S-Scale or Solar Radiation Storm – driven by GOES solar protons</a:t>
            </a:r>
          </a:p>
          <a:p>
            <a:pPr lvl="1"/>
            <a:r>
              <a:rPr lang="en-US" sz="1600" dirty="0" smtClean="0"/>
              <a:t>G-Scale or Geomagnetic Storm – Driven by USGS ground magnetometers</a:t>
            </a:r>
          </a:p>
          <a:p>
            <a:r>
              <a:rPr lang="en-US" sz="1800" dirty="0" smtClean="0"/>
              <a:t>Input </a:t>
            </a:r>
            <a:r>
              <a:rPr lang="en-US" sz="1800" dirty="0" smtClean="0"/>
              <a:t>to Space Weather Models</a:t>
            </a:r>
          </a:p>
          <a:p>
            <a:pPr lvl="1"/>
            <a:r>
              <a:rPr lang="en-US" sz="1600" dirty="0" smtClean="0"/>
              <a:t>D-Region </a:t>
            </a:r>
            <a:r>
              <a:rPr lang="en-US" sz="1600" dirty="0" smtClean="0"/>
              <a:t>Absorption Model (Specification of HF </a:t>
            </a:r>
            <a:r>
              <a:rPr lang="en-US" sz="1600" dirty="0" smtClean="0"/>
              <a:t>Radio Blackouts)</a:t>
            </a:r>
          </a:p>
          <a:p>
            <a:pPr lvl="1"/>
            <a:r>
              <a:rPr lang="en-US" sz="1600" dirty="0" smtClean="0"/>
              <a:t>Proton </a:t>
            </a:r>
            <a:r>
              <a:rPr lang="en-US" sz="1600" dirty="0" smtClean="0"/>
              <a:t>Prediction Model (Prediction of Radiation Storms)</a:t>
            </a:r>
            <a:r>
              <a:rPr lang="en-US" sz="1800" dirty="0" smtClean="0"/>
              <a:t>.</a:t>
            </a:r>
          </a:p>
          <a:p>
            <a:pPr lvl="1"/>
            <a:r>
              <a:rPr lang="en-US" sz="1600" dirty="0" smtClean="0"/>
              <a:t>Ionosphere/Thermosphere models (to be added soon)</a:t>
            </a: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2022-11-27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GOES 18 EXIS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82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 of the GOES EUVS data</a:t>
            </a:r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body" idx="1"/>
          </p:nvPr>
        </p:nvSpPr>
        <p:spPr>
          <a:xfrm>
            <a:off x="457200" y="1003349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/>
              <a:t>Air Force High Accuracy Satellite Drag Model (HASDM)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 dirty="0" smtClean="0"/>
              <a:t>Calculates </a:t>
            </a:r>
            <a:r>
              <a:rPr lang="en-US" sz="1600" dirty="0"/>
              <a:t>and </a:t>
            </a:r>
            <a:r>
              <a:rPr lang="en-US" sz="1600" dirty="0" smtClean="0"/>
              <a:t>predicts </a:t>
            </a:r>
            <a:r>
              <a:rPr lang="en-US" sz="1600" dirty="0"/>
              <a:t>neutral density and satellite position for collision avoidance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 dirty="0" smtClean="0"/>
              <a:t>Users:  </a:t>
            </a:r>
            <a:r>
              <a:rPr lang="en-US" sz="1600" dirty="0"/>
              <a:t>DOD, NASA, NOAA, Every satellite operator in the </a:t>
            </a:r>
            <a:r>
              <a:rPr lang="en-US" sz="1600" dirty="0" smtClean="0"/>
              <a:t>US</a:t>
            </a:r>
            <a:endParaRPr sz="16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 smtClean="0"/>
              <a:t>NOAA </a:t>
            </a:r>
            <a:r>
              <a:rPr lang="en-US" sz="2000" dirty="0"/>
              <a:t>Whole Atmosphere Model – Ionosphere </a:t>
            </a:r>
            <a:r>
              <a:rPr lang="en-US" sz="2000" dirty="0" err="1"/>
              <a:t>Plasmasphere</a:t>
            </a:r>
            <a:r>
              <a:rPr lang="en-US" sz="2000" dirty="0"/>
              <a:t> with Electrodynamics (WAM-IPE based on the GFS weather model)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 dirty="0" smtClean="0"/>
              <a:t>Specify </a:t>
            </a:r>
            <a:r>
              <a:rPr lang="en-US" sz="1600" dirty="0"/>
              <a:t>and predict </a:t>
            </a:r>
            <a:r>
              <a:rPr lang="en-US" sz="1600" dirty="0" smtClean="0"/>
              <a:t>ionosphere </a:t>
            </a:r>
            <a:r>
              <a:rPr lang="en-US" sz="1600" dirty="0"/>
              <a:t>conditions for </a:t>
            </a:r>
            <a:r>
              <a:rPr lang="en-US" sz="1600" dirty="0" smtClean="0"/>
              <a:t>radio </a:t>
            </a:r>
            <a:r>
              <a:rPr lang="en-US" sz="1600" dirty="0"/>
              <a:t>communication and satellite </a:t>
            </a:r>
            <a:r>
              <a:rPr lang="en-US" sz="1600" dirty="0" smtClean="0"/>
              <a:t>navigation. 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 dirty="0" smtClean="0"/>
              <a:t>Specify and predict neutral densit</a:t>
            </a:r>
            <a:r>
              <a:rPr lang="en-US" sz="1600" dirty="0" smtClean="0"/>
              <a:t>y for satellite orbit predictions and collision avoidance. </a:t>
            </a:r>
            <a:endParaRPr dirty="0"/>
          </a:p>
          <a:p>
            <a:pPr lvl="1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</a:pPr>
            <a:r>
              <a:rPr lang="en-US" sz="1600" dirty="0"/>
              <a:t>Customers: </a:t>
            </a:r>
            <a:r>
              <a:rPr lang="en-US" sz="1600" dirty="0" smtClean="0"/>
              <a:t>DOD, </a:t>
            </a:r>
            <a:r>
              <a:rPr lang="fr-FR" sz="1600" dirty="0" smtClean="0"/>
              <a:t>DHS/FEMA</a:t>
            </a:r>
            <a:r>
              <a:rPr lang="fr-FR" sz="1600" dirty="0"/>
              <a:t>, FAA, ICAO, </a:t>
            </a:r>
            <a:r>
              <a:rPr lang="fr-FR" sz="1600" dirty="0" smtClean="0"/>
              <a:t>Satellites, Construction</a:t>
            </a:r>
            <a:r>
              <a:rPr lang="fr-FR" sz="1600" dirty="0"/>
              <a:t>, Agriculture, </a:t>
            </a:r>
            <a:r>
              <a:rPr lang="fr-FR" sz="1600" dirty="0" err="1" smtClean="0"/>
              <a:t>Mineral</a:t>
            </a:r>
            <a:r>
              <a:rPr lang="fr-FR" sz="1600" dirty="0" smtClean="0"/>
              <a:t> Exploration</a:t>
            </a:r>
            <a:r>
              <a:rPr lang="fr-FR" sz="1600" dirty="0"/>
              <a:t>, etc…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 dirty="0" smtClean="0"/>
              <a:t>Status: Currently developing the appropriate interface between the GOES EUVS data and the operational WAM-IPE model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endParaRPr lang="en-US" sz="16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GOES EUVS Data </a:t>
            </a:r>
            <a:r>
              <a:rPr lang="en-US" sz="18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Will </a:t>
            </a:r>
            <a:r>
              <a:rPr lang="en-US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Become Even More </a:t>
            </a:r>
            <a:r>
              <a:rPr lang="en-US" sz="18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Important:   The </a:t>
            </a:r>
            <a:r>
              <a:rPr lang="en-US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recently formed  DOC </a:t>
            </a:r>
            <a:r>
              <a:rPr lang="en-US" sz="1800" b="1" u="sng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Office of Space Commerce </a:t>
            </a:r>
            <a:r>
              <a:rPr lang="en-US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will eventually include civil </a:t>
            </a:r>
            <a:r>
              <a:rPr lang="en-US" sz="1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Space Traffic Management </a:t>
            </a:r>
            <a:r>
              <a:rPr lang="en-US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and </a:t>
            </a:r>
            <a:r>
              <a:rPr lang="en-US" sz="1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Space Situational Awareness.   </a:t>
            </a:r>
            <a:r>
              <a:rPr lang="en-US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This office will likely manage satellite drag models which will require solar EUV input from </a:t>
            </a:r>
            <a:r>
              <a:rPr lang="en-US" sz="1800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GOES to improve model performance.  </a:t>
            </a:r>
            <a:endParaRPr lang="en-US" sz="2400"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endParaRPr dirty="0"/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 dirty="0"/>
          </a:p>
        </p:txBody>
      </p:sp>
      <p:sp>
        <p:nvSpPr>
          <p:cNvPr id="130" name="Google Shape;130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2022-11-27</a:t>
            </a:r>
            <a:endParaRPr dirty="0"/>
          </a:p>
        </p:txBody>
      </p:sp>
      <p:sp>
        <p:nvSpPr>
          <p:cNvPr id="131" name="Google Shape;131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mtClean="0"/>
              <a:t>GOES 18 EXIS PS-PVR</a:t>
            </a:r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62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XRS/EUVS  </a:t>
            </a:r>
            <a:r>
              <a:rPr lang="en-US" dirty="0" smtClean="0"/>
              <a:t>Issues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968190"/>
            <a:ext cx="8737599" cy="5686610"/>
          </a:xfrm>
        </p:spPr>
        <p:txBody>
          <a:bodyPr/>
          <a:lstStyle/>
          <a:p>
            <a:pPr defTabSz="914400" eaLnBrk="0" hangingPunct="0"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D</a:t>
            </a:r>
            <a:r>
              <a:rPr lang="en-US" altLang="en-US" sz="2000" dirty="0" smtClean="0">
                <a:latin typeface="Arial" panose="020B0604020202020204" pitchFamily="34" charset="0"/>
              </a:rPr>
              <a:t>ata </a:t>
            </a:r>
            <a:r>
              <a:rPr lang="en-US" altLang="en-US" sz="2000" dirty="0" smtClean="0">
                <a:latin typeface="Arial" panose="020B0604020202020204" pitchFamily="34" charset="0"/>
              </a:rPr>
              <a:t>latency </a:t>
            </a:r>
          </a:p>
          <a:p>
            <a:pPr lvl="1" defTabSz="914400" eaLnBrk="0" hangingPunct="0">
              <a:spcBef>
                <a:spcPct val="0"/>
              </a:spcBef>
            </a:pPr>
            <a:r>
              <a:rPr lang="en-US" altLang="en-US" sz="1600" dirty="0" smtClean="0">
                <a:latin typeface="Arial" panose="020B0604020202020204" pitchFamily="34" charset="0"/>
              </a:rPr>
              <a:t>GOES </a:t>
            </a:r>
            <a:r>
              <a:rPr lang="en-US" altLang="en-US" sz="1600" dirty="0" smtClean="0">
                <a:latin typeface="Arial" panose="020B0604020202020204" pitchFamily="34" charset="0"/>
              </a:rPr>
              <a:t>XRS </a:t>
            </a:r>
            <a:r>
              <a:rPr lang="en-US" altLang="en-US" sz="1600" dirty="0" smtClean="0">
                <a:latin typeface="Arial" panose="020B0604020202020204" pitchFamily="34" charset="0"/>
              </a:rPr>
              <a:t>1-second data have latency of more than 30 </a:t>
            </a:r>
            <a:r>
              <a:rPr lang="en-US" altLang="en-US" sz="1600" dirty="0" smtClean="0">
                <a:latin typeface="Arial" panose="020B0604020202020204" pitchFamily="34" charset="0"/>
              </a:rPr>
              <a:t>seconds </a:t>
            </a:r>
            <a:r>
              <a:rPr lang="en-US" altLang="en-US" sz="1600" dirty="0" smtClean="0">
                <a:latin typeface="Arial" panose="020B0604020202020204" pitchFamily="34" charset="0"/>
              </a:rPr>
              <a:t>(due to </a:t>
            </a:r>
            <a:r>
              <a:rPr lang="en-US" altLang="en-US" sz="1600" dirty="0" smtClean="0">
                <a:latin typeface="Arial" panose="020B0604020202020204" pitchFamily="34" charset="0"/>
              </a:rPr>
              <a:t>unexpected data aggregation in the GRB).</a:t>
            </a:r>
            <a:endParaRPr lang="en-US" altLang="en-US" sz="1600" dirty="0" smtClean="0">
              <a:latin typeface="Arial" panose="020B0604020202020204" pitchFamily="34" charset="0"/>
            </a:endParaRPr>
          </a:p>
          <a:p>
            <a:pPr lvl="1" defTabSz="914400" eaLnBrk="0" hangingPunct="0">
              <a:spcBef>
                <a:spcPct val="0"/>
              </a:spcBef>
            </a:pPr>
            <a:r>
              <a:rPr lang="en-US" altLang="en-US" sz="1600" dirty="0" smtClean="0">
                <a:latin typeface="Arial" panose="020B0604020202020204" pitchFamily="34" charset="0"/>
              </a:rPr>
              <a:t>Impact:  </a:t>
            </a:r>
            <a:r>
              <a:rPr lang="en-US" altLang="en-US" sz="1600" dirty="0" smtClean="0">
                <a:latin typeface="Arial" panose="020B0604020202020204" pitchFamily="34" charset="0"/>
              </a:rPr>
              <a:t>major (modifications to correct this are under consideration)</a:t>
            </a:r>
            <a:endParaRPr lang="en-US" altLang="en-US" sz="1600" dirty="0" smtClean="0">
              <a:latin typeface="Arial" panose="020B0604020202020204" pitchFamily="34" charset="0"/>
            </a:endParaRPr>
          </a:p>
          <a:p>
            <a:pPr lvl="1" defTabSz="914400" eaLnBrk="0" hangingPunct="0"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defTabSz="914400" eaLnBrk="0" hangingPunct="0">
              <a:spcBef>
                <a:spcPct val="0"/>
              </a:spcBef>
            </a:pPr>
            <a:r>
              <a:rPr lang="en-US" altLang="en-US" sz="2000" dirty="0" smtClean="0">
                <a:latin typeface="Arial" panose="020B0604020202020204" pitchFamily="34" charset="0"/>
              </a:rPr>
              <a:t>Electron contamination</a:t>
            </a:r>
          </a:p>
          <a:p>
            <a:pPr lvl="1" defTabSz="914400" eaLnBrk="0" hangingPunct="0">
              <a:spcBef>
                <a:spcPct val="0"/>
              </a:spcBef>
            </a:pPr>
            <a:r>
              <a:rPr lang="en-US" altLang="en-US" sz="1600" dirty="0" smtClean="0">
                <a:latin typeface="Arial" panose="020B0604020202020204" pitchFamily="34" charset="0"/>
              </a:rPr>
              <a:t>GOES </a:t>
            </a:r>
            <a:r>
              <a:rPr lang="en-US" altLang="en-US" sz="1600" dirty="0" smtClean="0">
                <a:latin typeface="Arial" panose="020B0604020202020204" pitchFamily="34" charset="0"/>
              </a:rPr>
              <a:t>XRS</a:t>
            </a:r>
            <a:r>
              <a:rPr lang="en-US" altLang="en-US" sz="1600" dirty="0" smtClean="0">
                <a:latin typeface="Arial" panose="020B0604020202020204" pitchFamily="34" charset="0"/>
              </a:rPr>
              <a:t> data have </a:t>
            </a:r>
            <a:r>
              <a:rPr lang="en-US" altLang="en-US" sz="1600" dirty="0" smtClean="0">
                <a:latin typeface="Arial" panose="020B0604020202020204" pitchFamily="34" charset="0"/>
              </a:rPr>
              <a:t>significant electron </a:t>
            </a:r>
            <a:r>
              <a:rPr lang="en-US" altLang="en-US" sz="1600" dirty="0" smtClean="0">
                <a:latin typeface="Arial" panose="020B0604020202020204" pitchFamily="34" charset="0"/>
              </a:rPr>
              <a:t>contamination</a:t>
            </a:r>
            <a:r>
              <a:rPr lang="en-US" altLang="en-US" sz="1600" dirty="0" smtClean="0">
                <a:latin typeface="Arial" panose="020B0604020202020204" pitchFamily="34" charset="0"/>
              </a:rPr>
              <a:t>.</a:t>
            </a:r>
          </a:p>
          <a:p>
            <a:pPr lvl="1" defTabSz="914400" eaLnBrk="0" hangingPunct="0">
              <a:spcBef>
                <a:spcPct val="0"/>
              </a:spcBef>
            </a:pPr>
            <a:r>
              <a:rPr lang="en-US" altLang="en-US" sz="1600" dirty="0" smtClean="0">
                <a:latin typeface="Arial" panose="020B0604020202020204" pitchFamily="34" charset="0"/>
              </a:rPr>
              <a:t>Impact: minor </a:t>
            </a:r>
            <a:r>
              <a:rPr lang="en-US" altLang="en-US" sz="1600" dirty="0" smtClean="0">
                <a:latin typeface="Arial" panose="020B0604020202020204" pitchFamily="34" charset="0"/>
              </a:rPr>
              <a:t>(when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</a:rPr>
              <a:t>corrected)</a:t>
            </a:r>
          </a:p>
          <a:p>
            <a:pPr lvl="1" defTabSz="914400" eaLnBrk="0" hangingPunct="0">
              <a:spcBef>
                <a:spcPct val="0"/>
              </a:spcBef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defTabSz="914400" eaLnBrk="0" hangingPunct="0">
              <a:spcBef>
                <a:spcPct val="0"/>
              </a:spcBef>
            </a:pPr>
            <a:r>
              <a:rPr lang="en-US" altLang="en-US" sz="2000" dirty="0" smtClean="0">
                <a:latin typeface="Arial" panose="020B0604020202020204" pitchFamily="34" charset="0"/>
              </a:rPr>
              <a:t>Proton contamination</a:t>
            </a:r>
          </a:p>
          <a:p>
            <a:pPr lvl="1" defTabSz="914400" eaLnBrk="0" hangingPunct="0">
              <a:spcBef>
                <a:spcPct val="0"/>
              </a:spcBef>
            </a:pPr>
            <a:r>
              <a:rPr lang="en-US" altLang="en-US" sz="1600" dirty="0" smtClean="0">
                <a:latin typeface="Arial" panose="020B0604020202020204" pitchFamily="34" charset="0"/>
              </a:rPr>
              <a:t>GOES </a:t>
            </a:r>
            <a:r>
              <a:rPr lang="en-US" altLang="en-US" sz="1600" dirty="0" smtClean="0">
                <a:latin typeface="Arial" panose="020B0604020202020204" pitchFamily="34" charset="0"/>
              </a:rPr>
              <a:t>XRS data have significant</a:t>
            </a:r>
          </a:p>
          <a:p>
            <a:pPr marL="457200" lvl="1" indent="0" defTabSz="914400" eaLnBrk="0" hangingPunct="0">
              <a:spcBef>
                <a:spcPct val="0"/>
              </a:spcBef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latin typeface="Arial" panose="020B0604020202020204" pitchFamily="34" charset="0"/>
              </a:rPr>
              <a:t>proton contamination</a:t>
            </a:r>
            <a:r>
              <a:rPr lang="en-US" altLang="en-US" sz="1600" dirty="0" smtClean="0">
                <a:latin typeface="Arial" panose="020B0604020202020204" pitchFamily="34" charset="0"/>
              </a:rPr>
              <a:t>.</a:t>
            </a:r>
          </a:p>
          <a:p>
            <a:pPr lvl="1" defTabSz="914400" eaLnBrk="0" hangingPunct="0">
              <a:spcBef>
                <a:spcPct val="0"/>
              </a:spcBef>
            </a:pPr>
            <a:r>
              <a:rPr lang="en-US" altLang="en-US" sz="1600" dirty="0" smtClean="0">
                <a:latin typeface="Arial" panose="020B0604020202020204" pitchFamily="34" charset="0"/>
              </a:rPr>
              <a:t>Impact: minor </a:t>
            </a:r>
            <a:r>
              <a:rPr lang="en-US" altLang="en-US" sz="1600" dirty="0" smtClean="0">
                <a:latin typeface="Arial" panose="020B0604020202020204" pitchFamily="34" charset="0"/>
              </a:rPr>
              <a:t>(</a:t>
            </a:r>
            <a:r>
              <a:rPr lang="en-US" altLang="en-US" sz="1600" dirty="0" smtClean="0">
                <a:latin typeface="Arial" panose="020B0604020202020204" pitchFamily="34" charset="0"/>
              </a:rPr>
              <a:t>when</a:t>
            </a:r>
            <a:r>
              <a:rPr lang="en-US" altLang="en-US" sz="1600" dirty="0" smtClean="0">
                <a:latin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</a:rPr>
              <a:t>corrected</a:t>
            </a:r>
            <a:r>
              <a:rPr lang="en-US" altLang="en-US" sz="1600" dirty="0" smtClean="0">
                <a:latin typeface="Arial" panose="020B0604020202020204" pitchFamily="34" charset="0"/>
              </a:rPr>
              <a:t>)</a:t>
            </a:r>
          </a:p>
          <a:p>
            <a:pPr lvl="1" defTabSz="914400" eaLnBrk="0" hangingPunct="0">
              <a:spcBef>
                <a:spcPct val="0"/>
              </a:spcBef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defTabSz="914400" eaLnBrk="0" hangingPunct="0">
              <a:spcBef>
                <a:spcPct val="0"/>
              </a:spcBef>
            </a:pPr>
            <a:r>
              <a:rPr lang="en-US" altLang="en-US" sz="2000" dirty="0" smtClean="0">
                <a:latin typeface="Arial" panose="020B0604020202020204" pitchFamily="34" charset="0"/>
              </a:rPr>
              <a:t>Not enough uninterrupted</a:t>
            </a:r>
          </a:p>
          <a:p>
            <a:pPr marL="0" indent="0" defTabSz="914400" eaLnBrk="0" hangingPunct="0">
              <a:spcBef>
                <a:spcPct val="0"/>
              </a:spcBef>
              <a:buNone/>
            </a:pPr>
            <a:r>
              <a:rPr lang="en-US" altLang="en-US" sz="2000" dirty="0" smtClean="0">
                <a:latin typeface="Arial" panose="020B0604020202020204" pitchFamily="34" charset="0"/>
              </a:rPr>
              <a:t>     GOES 18 data to provide </a:t>
            </a:r>
          </a:p>
          <a:p>
            <a:pPr marL="0" indent="0" defTabSz="914400" eaLnBrk="0" hangingPunct="0">
              <a:spcBef>
                <a:spcPct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</a:rPr>
              <a:t>    accurate trending and </a:t>
            </a:r>
          </a:p>
          <a:p>
            <a:pPr marL="0" indent="0" defTabSz="914400" eaLnBrk="0" hangingPunct="0">
              <a:spcBef>
                <a:spcPct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</a:rPr>
              <a:t>    electron/proton corrections.</a:t>
            </a:r>
            <a:endParaRPr lang="en-US" altLang="en-US" sz="2000" dirty="0" smtClean="0">
              <a:latin typeface="Arial" panose="020B0604020202020204" pitchFamily="34" charset="0"/>
            </a:endParaRPr>
          </a:p>
          <a:p>
            <a:pPr marL="457200" lvl="1" indent="0" defTabSz="914400" eaLnBrk="0" hangingPunct="0">
              <a:spcBef>
                <a:spcPct val="0"/>
              </a:spcBef>
              <a:buNone/>
            </a:pPr>
            <a:endParaRPr lang="en-US" altLang="en-US" sz="16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/>
          </a:p>
          <a:p>
            <a:pPr defTabSz="914400" eaLnBrk="0" hangingPunct="0">
              <a:spcBef>
                <a:spcPct val="0"/>
              </a:spcBef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lvl="1" defTabSz="914400" eaLnBrk="0" hangingPunct="0">
              <a:spcBef>
                <a:spcPct val="0"/>
              </a:spcBef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2022-11-27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GOES 18 EXIS PS-PVR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9" y="3318933"/>
            <a:ext cx="4645269" cy="2972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1486" y="3057323"/>
            <a:ext cx="2538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Electron Correction During Minor Flare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92138" y="5674463"/>
            <a:ext cx="3656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Note that electron contamination only impacts the lowest values 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431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Presentation2_NoUpdate</Template>
  <TotalTime>51886</TotalTime>
  <Words>1086</Words>
  <Application>Microsoft Office PowerPoint</Application>
  <PresentationFormat>On-screen Show (4:3)</PresentationFormat>
  <Paragraphs>172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MS PGothic</vt:lpstr>
      <vt:lpstr>Arial</vt:lpstr>
      <vt:lpstr>Calibri</vt:lpstr>
      <vt:lpstr>Custom Design</vt:lpstr>
      <vt:lpstr>PowerPoint Presentation</vt:lpstr>
      <vt:lpstr>Solar X-Ray and EUV Irradiance</vt:lpstr>
      <vt:lpstr>GOES Solar X-Ray Sensor (XRS)</vt:lpstr>
      <vt:lpstr>GOES Solar Extreme UltraViolet Sensor (EUVS)</vt:lpstr>
      <vt:lpstr>GOES 16 EXIS EUVS Measurements</vt:lpstr>
      <vt:lpstr>GOES X-Ray Sensor (XRS) and Extreme Ultra Violet Sensor (EUVS)</vt:lpstr>
      <vt:lpstr>Applications of the XRS .</vt:lpstr>
      <vt:lpstr>Application of the GOES EUVS data</vt:lpstr>
      <vt:lpstr>XRS/EUVS  Issues:</vt:lpstr>
      <vt:lpstr>GOES XRS and EUVS Status</vt:lpstr>
      <vt:lpstr>Questions?</vt:lpstr>
    </vt:vector>
  </TitlesOfParts>
  <Company>GOES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PS-PVR Template</dc:title>
  <dc:creator>Fulbright, Jon P. (GSFC-416.0)[COLUMBUS TECHNOLOGIES AND SERVICES INC]</dc:creator>
  <cp:lastModifiedBy>Rodney Viereck</cp:lastModifiedBy>
  <cp:revision>1314</cp:revision>
  <cp:lastPrinted>2018-05-15T16:54:19Z</cp:lastPrinted>
  <dcterms:created xsi:type="dcterms:W3CDTF">2017-01-06T19:04:27Z</dcterms:created>
  <dcterms:modified xsi:type="dcterms:W3CDTF">2022-11-17T13:08:11Z</dcterms:modified>
</cp:coreProperties>
</file>