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3" r:id="rId2"/>
  </p:sldMasterIdLst>
  <p:notesMasterIdLst>
    <p:notesMasterId r:id="rId63"/>
  </p:notesMasterIdLst>
  <p:handoutMasterIdLst>
    <p:handoutMasterId r:id="rId64"/>
  </p:handoutMasterIdLst>
  <p:sldIdLst>
    <p:sldId id="562" r:id="rId3"/>
    <p:sldId id="627" r:id="rId4"/>
    <p:sldId id="272" r:id="rId5"/>
    <p:sldId id="564" r:id="rId6"/>
    <p:sldId id="563" r:id="rId7"/>
    <p:sldId id="275" r:id="rId8"/>
    <p:sldId id="319" r:id="rId9"/>
    <p:sldId id="470" r:id="rId10"/>
    <p:sldId id="565" r:id="rId11"/>
    <p:sldId id="571" r:id="rId12"/>
    <p:sldId id="572" r:id="rId13"/>
    <p:sldId id="567" r:id="rId14"/>
    <p:sldId id="626" r:id="rId15"/>
    <p:sldId id="573" r:id="rId16"/>
    <p:sldId id="483" r:id="rId17"/>
    <p:sldId id="568" r:id="rId18"/>
    <p:sldId id="574" r:id="rId19"/>
    <p:sldId id="575" r:id="rId20"/>
    <p:sldId id="576" r:id="rId21"/>
    <p:sldId id="595" r:id="rId22"/>
    <p:sldId id="629" r:id="rId23"/>
    <p:sldId id="413" r:id="rId24"/>
    <p:sldId id="350" r:id="rId25"/>
    <p:sldId id="410" r:id="rId26"/>
    <p:sldId id="628" r:id="rId27"/>
    <p:sldId id="256" r:id="rId28"/>
    <p:sldId id="257" r:id="rId29"/>
    <p:sldId id="616" r:id="rId30"/>
    <p:sldId id="617" r:id="rId31"/>
    <p:sldId id="632" r:id="rId32"/>
    <p:sldId id="631" r:id="rId33"/>
    <p:sldId id="620" r:id="rId34"/>
    <p:sldId id="583" r:id="rId35"/>
    <p:sldId id="615" r:id="rId36"/>
    <p:sldId id="621" r:id="rId37"/>
    <p:sldId id="622" r:id="rId38"/>
    <p:sldId id="623" r:id="rId39"/>
    <p:sldId id="624" r:id="rId40"/>
    <p:sldId id="589" r:id="rId41"/>
    <p:sldId id="590" r:id="rId42"/>
    <p:sldId id="587" r:id="rId43"/>
    <p:sldId id="591" r:id="rId44"/>
    <p:sldId id="585" r:id="rId45"/>
    <p:sldId id="584" r:id="rId46"/>
    <p:sldId id="613" r:id="rId47"/>
    <p:sldId id="614" r:id="rId48"/>
    <p:sldId id="586" r:id="rId49"/>
    <p:sldId id="588" r:id="rId50"/>
    <p:sldId id="625" r:id="rId51"/>
    <p:sldId id="606" r:id="rId52"/>
    <p:sldId id="607" r:id="rId53"/>
    <p:sldId id="608" r:id="rId54"/>
    <p:sldId id="619" r:id="rId55"/>
    <p:sldId id="609" r:id="rId56"/>
    <p:sldId id="569" r:id="rId57"/>
    <p:sldId id="630" r:id="rId58"/>
    <p:sldId id="570" r:id="rId59"/>
    <p:sldId id="579" r:id="rId60"/>
    <p:sldId id="633" r:id="rId61"/>
    <p:sldId id="580" r:id="rId6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bright, Jon P. (GSFC-416.0)[COLUMBUS TECHNOLOGIES AND SERVICES INC]" initials="FJP(TASI" lastIdx="32" clrIdx="0"/>
  <p:cmAuthor id="2" name="Juan Rodriguez" initials="J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800"/>
    <a:srgbClr val="FFC3D7"/>
    <a:srgbClr val="F7F7F7"/>
    <a:srgbClr val="FFE532"/>
    <a:srgbClr val="FFEE3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3" autoAdjust="0"/>
    <p:restoredTop sz="87769" autoAdjust="0"/>
  </p:normalViewPr>
  <p:slideViewPr>
    <p:cSldViewPr snapToGrid="0" showGuides="1">
      <p:cViewPr varScale="1">
        <p:scale>
          <a:sx n="98" d="100"/>
          <a:sy n="98" d="100"/>
        </p:scale>
        <p:origin x="944" y="184"/>
      </p:cViewPr>
      <p:guideLst>
        <p:guide orient="horz" pos="3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956B3750-7B0C-9944-BDA4-3D432B4DC138}" type="datetimeFigureOut">
              <a:rPr lang="en-US" smtClean="0"/>
              <a:t>11/1/22</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A21F64F-E0B9-FD4F-ABE1-F44FD03C5F86}" type="slidenum">
              <a:rPr lang="en-US" smtClean="0"/>
              <a:t>‹#›</a:t>
            </a:fld>
            <a:endParaRPr lang="en-US"/>
          </a:p>
        </p:txBody>
      </p:sp>
    </p:spTree>
    <p:extLst>
      <p:ext uri="{BB962C8B-B14F-4D97-AF65-F5344CB8AC3E}">
        <p14:creationId xmlns:p14="http://schemas.microsoft.com/office/powerpoint/2010/main" val="21139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FA9EA010-A379-435B-8A27-4342493C9D8B}" type="datetimeFigureOut">
              <a:rPr lang="en-US" smtClean="0"/>
              <a:pPr/>
              <a:t>11/1/22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7D85A49-F495-4469-B05B-74800E2130EA}" type="slidenum">
              <a:rPr lang="en-US" smtClean="0"/>
              <a:pPr/>
              <a:t>‹#›</a:t>
            </a:fld>
            <a:endParaRPr lang="en-US"/>
          </a:p>
        </p:txBody>
      </p:sp>
    </p:spTree>
    <p:extLst>
      <p:ext uri="{BB962C8B-B14F-4D97-AF65-F5344CB8AC3E}">
        <p14:creationId xmlns:p14="http://schemas.microsoft.com/office/powerpoint/2010/main" val="309393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a:t>
            </a:fld>
            <a:endParaRPr lang="en-US"/>
          </a:p>
        </p:txBody>
      </p:sp>
    </p:spTree>
    <p:extLst>
      <p:ext uri="{BB962C8B-B14F-4D97-AF65-F5344CB8AC3E}">
        <p14:creationId xmlns:p14="http://schemas.microsoft.com/office/powerpoint/2010/main" val="423561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10</a:t>
            </a:fld>
            <a:endParaRPr lang="en-US"/>
          </a:p>
        </p:txBody>
      </p:sp>
    </p:spTree>
    <p:extLst>
      <p:ext uri="{BB962C8B-B14F-4D97-AF65-F5344CB8AC3E}">
        <p14:creationId xmlns:p14="http://schemas.microsoft.com/office/powerpoint/2010/main" val="213206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11</a:t>
            </a:fld>
            <a:endParaRPr lang="en-US"/>
          </a:p>
        </p:txBody>
      </p:sp>
    </p:spTree>
    <p:extLst>
      <p:ext uri="{BB962C8B-B14F-4D97-AF65-F5344CB8AC3E}">
        <p14:creationId xmlns:p14="http://schemas.microsoft.com/office/powerpoint/2010/main" val="1896270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12</a:t>
            </a:fld>
            <a:endParaRPr lang="en-US"/>
          </a:p>
        </p:txBody>
      </p:sp>
    </p:spTree>
    <p:extLst>
      <p:ext uri="{BB962C8B-B14F-4D97-AF65-F5344CB8AC3E}">
        <p14:creationId xmlns:p14="http://schemas.microsoft.com/office/powerpoint/2010/main" val="194838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13</a:t>
            </a:fld>
            <a:endParaRPr lang="en-US"/>
          </a:p>
        </p:txBody>
      </p:sp>
    </p:spTree>
    <p:extLst>
      <p:ext uri="{BB962C8B-B14F-4D97-AF65-F5344CB8AC3E}">
        <p14:creationId xmlns:p14="http://schemas.microsoft.com/office/powerpoint/2010/main" val="569499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14</a:t>
            </a:fld>
            <a:endParaRPr lang="en-US" dirty="0"/>
          </a:p>
        </p:txBody>
      </p:sp>
    </p:spTree>
    <p:extLst>
      <p:ext uri="{BB962C8B-B14F-4D97-AF65-F5344CB8AC3E}">
        <p14:creationId xmlns:p14="http://schemas.microsoft.com/office/powerpoint/2010/main" val="1452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15</a:t>
            </a:fld>
            <a:endParaRPr lang="en-US"/>
          </a:p>
        </p:txBody>
      </p:sp>
    </p:spTree>
    <p:extLst>
      <p:ext uri="{BB962C8B-B14F-4D97-AF65-F5344CB8AC3E}">
        <p14:creationId xmlns:p14="http://schemas.microsoft.com/office/powerpoint/2010/main" val="1520586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16</a:t>
            </a:fld>
            <a:endParaRPr lang="en-US"/>
          </a:p>
        </p:txBody>
      </p:sp>
    </p:spTree>
    <p:extLst>
      <p:ext uri="{BB962C8B-B14F-4D97-AF65-F5344CB8AC3E}">
        <p14:creationId xmlns:p14="http://schemas.microsoft.com/office/powerpoint/2010/main" val="743934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7988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3967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20</a:t>
            </a:fld>
            <a:endParaRPr lang="en-US"/>
          </a:p>
        </p:txBody>
      </p:sp>
    </p:spTree>
    <p:extLst>
      <p:ext uri="{BB962C8B-B14F-4D97-AF65-F5344CB8AC3E}">
        <p14:creationId xmlns:p14="http://schemas.microsoft.com/office/powerpoint/2010/main" val="111753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2</a:t>
            </a:fld>
            <a:endParaRPr lang="en-US"/>
          </a:p>
        </p:txBody>
      </p:sp>
    </p:spTree>
    <p:extLst>
      <p:ext uri="{BB962C8B-B14F-4D97-AF65-F5344CB8AC3E}">
        <p14:creationId xmlns:p14="http://schemas.microsoft.com/office/powerpoint/2010/main" val="1331737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21</a:t>
            </a:fld>
            <a:endParaRPr lang="en-US"/>
          </a:p>
        </p:txBody>
      </p:sp>
    </p:spTree>
    <p:extLst>
      <p:ext uri="{BB962C8B-B14F-4D97-AF65-F5344CB8AC3E}">
        <p14:creationId xmlns:p14="http://schemas.microsoft.com/office/powerpoint/2010/main" val="68169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22</a:t>
            </a:fld>
            <a:endParaRPr lang="en-US"/>
          </a:p>
        </p:txBody>
      </p:sp>
    </p:spTree>
    <p:extLst>
      <p:ext uri="{BB962C8B-B14F-4D97-AF65-F5344CB8AC3E}">
        <p14:creationId xmlns:p14="http://schemas.microsoft.com/office/powerpoint/2010/main" val="187728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23</a:t>
            </a:fld>
            <a:endParaRPr lang="en-US"/>
          </a:p>
        </p:txBody>
      </p:sp>
    </p:spTree>
    <p:extLst>
      <p:ext uri="{BB962C8B-B14F-4D97-AF65-F5344CB8AC3E}">
        <p14:creationId xmlns:p14="http://schemas.microsoft.com/office/powerpoint/2010/main" val="48029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15118-0B22-6241-A0A7-66AFA1E60826}" type="slidenum">
              <a:rPr lang="en-US" altLang="x-none"/>
              <a:pPr/>
              <a:t>24</a:t>
            </a:fld>
            <a:endParaRPr lang="en-US" altLang="x-none"/>
          </a:p>
        </p:txBody>
      </p:sp>
      <p:sp>
        <p:nvSpPr>
          <p:cNvPr id="52226" name="Rectangle 2"/>
          <p:cNvSpPr>
            <a:spLocks noGrp="1" noRot="1" noChangeAspect="1" noChangeArrowheads="1" noTextEdit="1"/>
          </p:cNvSpPr>
          <p:nvPr>
            <p:ph type="sldImg"/>
          </p:nvPr>
        </p:nvSpPr>
        <p:spPr>
          <a:xfrm>
            <a:off x="0" y="227013"/>
            <a:ext cx="1588" cy="1587"/>
          </a:xfrm>
          <a:solidFill>
            <a:srgbClr val="FFFFFF"/>
          </a:solidFill>
          <a:ln/>
        </p:spPr>
      </p:sp>
      <p:sp>
        <p:nvSpPr>
          <p:cNvPr id="52227" name="Text Box 3"/>
          <p:cNvSpPr txBox="1">
            <a:spLocks noGrp="1" noChangeArrowheads="1"/>
          </p:cNvSpPr>
          <p:nvPr>
            <p:ph type="body" idx="1"/>
          </p:nvPr>
        </p:nvSpPr>
        <p:spPr>
          <a:xfrm>
            <a:off x="673101" y="3237314"/>
            <a:ext cx="7806267" cy="3045619"/>
          </a:xfrm>
          <a:ln/>
        </p:spPr>
        <p:txBody>
          <a:bodyPr wrap="none" lIns="86493" tIns="43247" rIns="86493" bIns="43247" anchor="ctr"/>
          <a:lstStyle/>
          <a:p>
            <a:endParaRPr lang="x-none" altLang="x-none" dirty="0"/>
          </a:p>
        </p:txBody>
      </p:sp>
    </p:spTree>
    <p:extLst>
      <p:ext uri="{BB962C8B-B14F-4D97-AF65-F5344CB8AC3E}">
        <p14:creationId xmlns:p14="http://schemas.microsoft.com/office/powerpoint/2010/main" val="2102352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15118-0B22-6241-A0A7-66AFA1E60826}" type="slidenum">
              <a:rPr lang="en-US" altLang="x-none"/>
              <a:pPr/>
              <a:t>25</a:t>
            </a:fld>
            <a:endParaRPr lang="en-US" altLang="x-none"/>
          </a:p>
        </p:txBody>
      </p:sp>
      <p:sp>
        <p:nvSpPr>
          <p:cNvPr id="52226" name="Rectangle 2"/>
          <p:cNvSpPr>
            <a:spLocks noGrp="1" noRot="1" noChangeAspect="1" noChangeArrowheads="1" noTextEdit="1"/>
          </p:cNvSpPr>
          <p:nvPr>
            <p:ph type="sldImg"/>
          </p:nvPr>
        </p:nvSpPr>
        <p:spPr>
          <a:xfrm>
            <a:off x="0" y="227013"/>
            <a:ext cx="1588" cy="1587"/>
          </a:xfrm>
          <a:solidFill>
            <a:srgbClr val="FFFFFF"/>
          </a:solidFill>
          <a:ln/>
        </p:spPr>
      </p:sp>
      <p:sp>
        <p:nvSpPr>
          <p:cNvPr id="52227" name="Text Box 3"/>
          <p:cNvSpPr txBox="1">
            <a:spLocks noGrp="1" noChangeArrowheads="1"/>
          </p:cNvSpPr>
          <p:nvPr>
            <p:ph type="body" idx="1"/>
          </p:nvPr>
        </p:nvSpPr>
        <p:spPr>
          <a:xfrm>
            <a:off x="673101" y="3237314"/>
            <a:ext cx="7806267" cy="3045619"/>
          </a:xfrm>
          <a:ln/>
        </p:spPr>
        <p:txBody>
          <a:bodyPr wrap="none" lIns="86493" tIns="43247" rIns="86493" bIns="43247" anchor="ctr"/>
          <a:lstStyle/>
          <a:p>
            <a:endParaRPr lang="x-none" altLang="x-none" dirty="0"/>
          </a:p>
        </p:txBody>
      </p:sp>
    </p:spTree>
    <p:extLst>
      <p:ext uri="{BB962C8B-B14F-4D97-AF65-F5344CB8AC3E}">
        <p14:creationId xmlns:p14="http://schemas.microsoft.com/office/powerpoint/2010/main" val="3976472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Sample size:  6,725,357 matches</a:t>
            </a:r>
            <a:endParaRPr/>
          </a:p>
        </p:txBody>
      </p:sp>
      <p:sp>
        <p:nvSpPr>
          <p:cNvPr id="88" name="Google Shape;88;p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fd3e77716_0_11: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16fd3e77716_0_1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Sample size:  6,725,357 matches</a:t>
            </a:r>
            <a:endParaRPr/>
          </a:p>
        </p:txBody>
      </p:sp>
      <p:sp>
        <p:nvSpPr>
          <p:cNvPr id="107" name="Google Shape;107;g16fd3e77716_0_1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5-10 million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28</a:t>
            </a:fld>
            <a:endParaRPr lang="en-US"/>
          </a:p>
        </p:txBody>
      </p:sp>
    </p:spTree>
    <p:extLst>
      <p:ext uri="{BB962C8B-B14F-4D97-AF65-F5344CB8AC3E}">
        <p14:creationId xmlns:p14="http://schemas.microsoft.com/office/powerpoint/2010/main" val="2824435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7 million matched flashes; 69,000 unmatched flashes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29</a:t>
            </a:fld>
            <a:endParaRPr lang="en-US"/>
          </a:p>
        </p:txBody>
      </p:sp>
    </p:spTree>
    <p:extLst>
      <p:ext uri="{BB962C8B-B14F-4D97-AF65-F5344CB8AC3E}">
        <p14:creationId xmlns:p14="http://schemas.microsoft.com/office/powerpoint/2010/main" val="3996947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5-10 million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30</a:t>
            </a:fld>
            <a:endParaRPr lang="en-US"/>
          </a:p>
        </p:txBody>
      </p:sp>
    </p:spTree>
    <p:extLst>
      <p:ext uri="{BB962C8B-B14F-4D97-AF65-F5344CB8AC3E}">
        <p14:creationId xmlns:p14="http://schemas.microsoft.com/office/powerpoint/2010/main" val="1710053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3</a:t>
            </a:fld>
            <a:endParaRPr lang="en-US"/>
          </a:p>
        </p:txBody>
      </p:sp>
    </p:spTree>
    <p:extLst>
      <p:ext uri="{BB962C8B-B14F-4D97-AF65-F5344CB8AC3E}">
        <p14:creationId xmlns:p14="http://schemas.microsoft.com/office/powerpoint/2010/main" val="21109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31</a:t>
            </a:fld>
            <a:endParaRPr lang="en-US"/>
          </a:p>
        </p:txBody>
      </p:sp>
    </p:spTree>
    <p:extLst>
      <p:ext uri="{BB962C8B-B14F-4D97-AF65-F5344CB8AC3E}">
        <p14:creationId xmlns:p14="http://schemas.microsoft.com/office/powerpoint/2010/main" val="725656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32</a:t>
            </a:fld>
            <a:endParaRPr lang="en-US"/>
          </a:p>
        </p:txBody>
      </p:sp>
    </p:spTree>
    <p:extLst>
      <p:ext uri="{BB962C8B-B14F-4D97-AF65-F5344CB8AC3E}">
        <p14:creationId xmlns:p14="http://schemas.microsoft.com/office/powerpoint/2010/main" val="2321287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33</a:t>
            </a:fld>
            <a:endParaRPr lang="en-US"/>
          </a:p>
        </p:txBody>
      </p:sp>
    </p:spTree>
    <p:extLst>
      <p:ext uri="{BB962C8B-B14F-4D97-AF65-F5344CB8AC3E}">
        <p14:creationId xmlns:p14="http://schemas.microsoft.com/office/powerpoint/2010/main" val="725656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~2000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34</a:t>
            </a:fld>
            <a:endParaRPr lang="en-US"/>
          </a:p>
        </p:txBody>
      </p:sp>
    </p:spTree>
    <p:extLst>
      <p:ext uri="{BB962C8B-B14F-4D97-AF65-F5344CB8AC3E}">
        <p14:creationId xmlns:p14="http://schemas.microsoft.com/office/powerpoint/2010/main" val="6004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35</a:t>
            </a:fld>
            <a:endParaRPr lang="en-US"/>
          </a:p>
        </p:txBody>
      </p:sp>
    </p:spTree>
    <p:extLst>
      <p:ext uri="{BB962C8B-B14F-4D97-AF65-F5344CB8AC3E}">
        <p14:creationId xmlns:p14="http://schemas.microsoft.com/office/powerpoint/2010/main" val="725656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36</a:t>
            </a:fld>
            <a:endParaRPr lang="en-US"/>
          </a:p>
        </p:txBody>
      </p:sp>
    </p:spTree>
    <p:extLst>
      <p:ext uri="{BB962C8B-B14F-4D97-AF65-F5344CB8AC3E}">
        <p14:creationId xmlns:p14="http://schemas.microsoft.com/office/powerpoint/2010/main" val="4263079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37</a:t>
            </a:fld>
            <a:endParaRPr lang="en-US"/>
          </a:p>
        </p:txBody>
      </p:sp>
    </p:spTree>
    <p:extLst>
      <p:ext uri="{BB962C8B-B14F-4D97-AF65-F5344CB8AC3E}">
        <p14:creationId xmlns:p14="http://schemas.microsoft.com/office/powerpoint/2010/main" val="39680988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38</a:t>
            </a:fld>
            <a:endParaRPr lang="en-US"/>
          </a:p>
        </p:txBody>
      </p:sp>
    </p:spTree>
    <p:extLst>
      <p:ext uri="{BB962C8B-B14F-4D97-AF65-F5344CB8AC3E}">
        <p14:creationId xmlns:p14="http://schemas.microsoft.com/office/powerpoint/2010/main" val="1515487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39</a:t>
            </a:fld>
            <a:endParaRPr lang="en-US"/>
          </a:p>
        </p:txBody>
      </p:sp>
    </p:spTree>
    <p:extLst>
      <p:ext uri="{BB962C8B-B14F-4D97-AF65-F5344CB8AC3E}">
        <p14:creationId xmlns:p14="http://schemas.microsoft.com/office/powerpoint/2010/main" val="2081947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40</a:t>
            </a:fld>
            <a:endParaRPr lang="en-US"/>
          </a:p>
        </p:txBody>
      </p:sp>
    </p:spTree>
    <p:extLst>
      <p:ext uri="{BB962C8B-B14F-4D97-AF65-F5344CB8AC3E}">
        <p14:creationId xmlns:p14="http://schemas.microsoft.com/office/powerpoint/2010/main" val="1393323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a:t>
            </a:fld>
            <a:endParaRPr lang="en-US"/>
          </a:p>
        </p:txBody>
      </p:sp>
    </p:spTree>
    <p:extLst>
      <p:ext uri="{BB962C8B-B14F-4D97-AF65-F5344CB8AC3E}">
        <p14:creationId xmlns:p14="http://schemas.microsoft.com/office/powerpoint/2010/main" val="156002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41</a:t>
            </a:fld>
            <a:endParaRPr lang="en-US"/>
          </a:p>
        </p:txBody>
      </p:sp>
    </p:spTree>
    <p:extLst>
      <p:ext uri="{BB962C8B-B14F-4D97-AF65-F5344CB8AC3E}">
        <p14:creationId xmlns:p14="http://schemas.microsoft.com/office/powerpoint/2010/main" val="2215215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42</a:t>
            </a:fld>
            <a:endParaRPr lang="en-US"/>
          </a:p>
        </p:txBody>
      </p:sp>
    </p:spTree>
    <p:extLst>
      <p:ext uri="{BB962C8B-B14F-4D97-AF65-F5344CB8AC3E}">
        <p14:creationId xmlns:p14="http://schemas.microsoft.com/office/powerpoint/2010/main" val="859384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43</a:t>
            </a:fld>
            <a:endParaRPr lang="en-US"/>
          </a:p>
        </p:txBody>
      </p:sp>
    </p:spTree>
    <p:extLst>
      <p:ext uri="{BB962C8B-B14F-4D97-AF65-F5344CB8AC3E}">
        <p14:creationId xmlns:p14="http://schemas.microsoft.com/office/powerpoint/2010/main" val="3608864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27 million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44</a:t>
            </a:fld>
            <a:endParaRPr lang="en-US"/>
          </a:p>
        </p:txBody>
      </p:sp>
    </p:spTree>
    <p:extLst>
      <p:ext uri="{BB962C8B-B14F-4D97-AF65-F5344CB8AC3E}">
        <p14:creationId xmlns:p14="http://schemas.microsoft.com/office/powerpoint/2010/main" val="298357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45</a:t>
            </a:fld>
            <a:endParaRPr lang="en-US"/>
          </a:p>
        </p:txBody>
      </p:sp>
    </p:spTree>
    <p:extLst>
      <p:ext uri="{BB962C8B-B14F-4D97-AF65-F5344CB8AC3E}">
        <p14:creationId xmlns:p14="http://schemas.microsoft.com/office/powerpoint/2010/main" val="1212111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27 million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46</a:t>
            </a:fld>
            <a:endParaRPr lang="en-US"/>
          </a:p>
        </p:txBody>
      </p:sp>
    </p:spTree>
    <p:extLst>
      <p:ext uri="{BB962C8B-B14F-4D97-AF65-F5344CB8AC3E}">
        <p14:creationId xmlns:p14="http://schemas.microsoft.com/office/powerpoint/2010/main" val="527572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47</a:t>
            </a:fld>
            <a:endParaRPr lang="en-US"/>
          </a:p>
        </p:txBody>
      </p:sp>
    </p:spTree>
    <p:extLst>
      <p:ext uri="{BB962C8B-B14F-4D97-AF65-F5344CB8AC3E}">
        <p14:creationId xmlns:p14="http://schemas.microsoft.com/office/powerpoint/2010/main" val="2642251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16-20 million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48</a:t>
            </a:fld>
            <a:endParaRPr lang="en-US"/>
          </a:p>
        </p:txBody>
      </p:sp>
    </p:spTree>
    <p:extLst>
      <p:ext uri="{BB962C8B-B14F-4D97-AF65-F5344CB8AC3E}">
        <p14:creationId xmlns:p14="http://schemas.microsoft.com/office/powerpoint/2010/main" val="3262971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49</a:t>
            </a:fld>
            <a:endParaRPr lang="en-US"/>
          </a:p>
        </p:txBody>
      </p:sp>
    </p:spTree>
    <p:extLst>
      <p:ext uri="{BB962C8B-B14F-4D97-AF65-F5344CB8AC3E}">
        <p14:creationId xmlns:p14="http://schemas.microsoft.com/office/powerpoint/2010/main" val="725656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50</a:t>
            </a:fld>
            <a:endParaRPr lang="en-US"/>
          </a:p>
        </p:txBody>
      </p:sp>
    </p:spTree>
    <p:extLst>
      <p:ext uri="{BB962C8B-B14F-4D97-AF65-F5344CB8AC3E}">
        <p14:creationId xmlns:p14="http://schemas.microsoft.com/office/powerpoint/2010/main" val="72565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a:t>
            </a:fld>
            <a:endParaRPr lang="en-US"/>
          </a:p>
        </p:txBody>
      </p:sp>
    </p:spTree>
    <p:extLst>
      <p:ext uri="{BB962C8B-B14F-4D97-AF65-F5344CB8AC3E}">
        <p14:creationId xmlns:p14="http://schemas.microsoft.com/office/powerpoint/2010/main" val="373785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51</a:t>
            </a:fld>
            <a:endParaRPr lang="en-US"/>
          </a:p>
        </p:txBody>
      </p:sp>
    </p:spTree>
    <p:extLst>
      <p:ext uri="{BB962C8B-B14F-4D97-AF65-F5344CB8AC3E}">
        <p14:creationId xmlns:p14="http://schemas.microsoft.com/office/powerpoint/2010/main" val="13807307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52</a:t>
            </a:fld>
            <a:endParaRPr lang="en-US"/>
          </a:p>
        </p:txBody>
      </p:sp>
    </p:spTree>
    <p:extLst>
      <p:ext uri="{BB962C8B-B14F-4D97-AF65-F5344CB8AC3E}">
        <p14:creationId xmlns:p14="http://schemas.microsoft.com/office/powerpoint/2010/main" val="40973838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53</a:t>
            </a:fld>
            <a:endParaRPr lang="en-US"/>
          </a:p>
        </p:txBody>
      </p:sp>
    </p:spTree>
    <p:extLst>
      <p:ext uri="{BB962C8B-B14F-4D97-AF65-F5344CB8AC3E}">
        <p14:creationId xmlns:p14="http://schemas.microsoft.com/office/powerpoint/2010/main" val="15080610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size:  6,725,357 matches</a:t>
            </a:r>
          </a:p>
        </p:txBody>
      </p:sp>
      <p:sp>
        <p:nvSpPr>
          <p:cNvPr id="4" name="Slide Number Placeholder 3"/>
          <p:cNvSpPr>
            <a:spLocks noGrp="1"/>
          </p:cNvSpPr>
          <p:nvPr>
            <p:ph type="sldNum" sz="quarter" idx="10"/>
          </p:nvPr>
        </p:nvSpPr>
        <p:spPr/>
        <p:txBody>
          <a:bodyPr/>
          <a:lstStyle/>
          <a:p>
            <a:fld id="{07D85A49-F495-4469-B05B-74800E2130EA}" type="slidenum">
              <a:rPr lang="en-US" smtClean="0"/>
              <a:pPr/>
              <a:t>54</a:t>
            </a:fld>
            <a:endParaRPr lang="en-US"/>
          </a:p>
        </p:txBody>
      </p:sp>
    </p:spTree>
    <p:extLst>
      <p:ext uri="{BB962C8B-B14F-4D97-AF65-F5344CB8AC3E}">
        <p14:creationId xmlns:p14="http://schemas.microsoft.com/office/powerpoint/2010/main" val="1018494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55</a:t>
            </a:fld>
            <a:endParaRPr lang="en-US"/>
          </a:p>
        </p:txBody>
      </p:sp>
    </p:spTree>
    <p:extLst>
      <p:ext uri="{BB962C8B-B14F-4D97-AF65-F5344CB8AC3E}">
        <p14:creationId xmlns:p14="http://schemas.microsoft.com/office/powerpoint/2010/main" val="5154182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56</a:t>
            </a:fld>
            <a:endParaRPr lang="en-US"/>
          </a:p>
        </p:txBody>
      </p:sp>
    </p:spTree>
    <p:extLst>
      <p:ext uri="{BB962C8B-B14F-4D97-AF65-F5344CB8AC3E}">
        <p14:creationId xmlns:p14="http://schemas.microsoft.com/office/powerpoint/2010/main" val="1407605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57</a:t>
            </a:fld>
            <a:endParaRPr lang="en-US"/>
          </a:p>
        </p:txBody>
      </p:sp>
    </p:spTree>
    <p:extLst>
      <p:ext uri="{BB962C8B-B14F-4D97-AF65-F5344CB8AC3E}">
        <p14:creationId xmlns:p14="http://schemas.microsoft.com/office/powerpoint/2010/main" val="72137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a:t>
            </a:fld>
            <a:endParaRPr lang="en-US"/>
          </a:p>
        </p:txBody>
      </p:sp>
    </p:spTree>
    <p:extLst>
      <p:ext uri="{BB962C8B-B14F-4D97-AF65-F5344CB8AC3E}">
        <p14:creationId xmlns:p14="http://schemas.microsoft.com/office/powerpoint/2010/main" val="83610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a:t>
            </a:fld>
            <a:endParaRPr lang="en-US"/>
          </a:p>
        </p:txBody>
      </p:sp>
    </p:spTree>
    <p:extLst>
      <p:ext uri="{BB962C8B-B14F-4D97-AF65-F5344CB8AC3E}">
        <p14:creationId xmlns:p14="http://schemas.microsoft.com/office/powerpoint/2010/main" val="36466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8</a:t>
            </a:fld>
            <a:endParaRPr lang="en-US"/>
          </a:p>
        </p:txBody>
      </p:sp>
    </p:spTree>
    <p:extLst>
      <p:ext uri="{BB962C8B-B14F-4D97-AF65-F5344CB8AC3E}">
        <p14:creationId xmlns:p14="http://schemas.microsoft.com/office/powerpoint/2010/main" val="211087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2017448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60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5C24C1C-7D93-4B53-9CF2-9F718B4D4792}" type="datetime1">
              <a:rPr lang="en-US" altLang="en-US" smtClean="0"/>
              <a:t>11/1/22</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pPr/>
              <a:t>‹#›</a:t>
            </a:fld>
            <a:endParaRPr lang="en-US" altLang="en-US"/>
          </a:p>
        </p:txBody>
      </p:sp>
    </p:spTree>
    <p:extLst>
      <p:ext uri="{BB962C8B-B14F-4D97-AF65-F5344CB8AC3E}">
        <p14:creationId xmlns:p14="http://schemas.microsoft.com/office/powerpoint/2010/main" val="377746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EB7AC07-572E-40DA-95E9-96CDC64DA6FA}" type="datetime1">
              <a:rPr lang="en-US" altLang="en-US" smtClean="0"/>
              <a:t>11/1/22</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pPr/>
              <a:t>‹#›</a:t>
            </a:fld>
            <a:endParaRPr lang="en-US" altLang="en-US"/>
          </a:p>
        </p:txBody>
      </p:sp>
    </p:spTree>
    <p:extLst>
      <p:ext uri="{BB962C8B-B14F-4D97-AF65-F5344CB8AC3E}">
        <p14:creationId xmlns:p14="http://schemas.microsoft.com/office/powerpoint/2010/main" val="2411007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37304283-0EAC-4540-AF22-EF03F2A29812}" type="datetime1">
              <a:rPr lang="en-US" altLang="en-US" smtClean="0"/>
              <a:t>11/1/22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pPr/>
              <a:t>‹#›</a:t>
            </a:fld>
            <a:endParaRPr lang="en-US" altLang="en-US"/>
          </a:p>
        </p:txBody>
      </p:sp>
    </p:spTree>
    <p:extLst>
      <p:ext uri="{BB962C8B-B14F-4D97-AF65-F5344CB8AC3E}">
        <p14:creationId xmlns:p14="http://schemas.microsoft.com/office/powerpoint/2010/main" val="136690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ACF0DD73-E86F-4F93-8A16-EB2B813DFAC0}" type="datetime1">
              <a:rPr lang="en-US" altLang="en-US" smtClean="0"/>
              <a:t>11/1/22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pPr/>
              <a:t>‹#›</a:t>
            </a:fld>
            <a:endParaRPr lang="en-US" altLang="en-US"/>
          </a:p>
        </p:txBody>
      </p:sp>
    </p:spTree>
    <p:extLst>
      <p:ext uri="{BB962C8B-B14F-4D97-AF65-F5344CB8AC3E}">
        <p14:creationId xmlns:p14="http://schemas.microsoft.com/office/powerpoint/2010/main" val="489804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2768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1E4AD11-7ADA-4C05-A76F-A31323EFCE04}" type="datetime1">
              <a:rPr lang="en-US" smtClean="0"/>
              <a:t>11/1/22</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F5ADA1-0336-4614-A932-71D5CC17DF22}" type="slidenum">
              <a:rPr lang="en-US" smtClean="0"/>
              <a:pPr/>
              <a:t>‹#›</a:t>
            </a:fld>
            <a:endParaRPr lang="en-US"/>
          </a:p>
        </p:txBody>
      </p:sp>
    </p:spTree>
    <p:extLst>
      <p:ext uri="{BB962C8B-B14F-4D97-AF65-F5344CB8AC3E}">
        <p14:creationId xmlns:p14="http://schemas.microsoft.com/office/powerpoint/2010/main" val="51698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fld id="{227582AF-D23F-4629-87A8-4BE406BB42BA}" type="datetime1">
              <a:rPr lang="en-US" altLang="en-US" smtClean="0"/>
              <a:t>11/1/22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pPr/>
              <a:t>‹#›</a:t>
            </a:fld>
            <a:endParaRPr lang="en-US" altLang="en-US"/>
          </a:p>
        </p:txBody>
      </p:sp>
    </p:spTree>
    <p:extLst>
      <p:ext uri="{BB962C8B-B14F-4D97-AF65-F5344CB8AC3E}">
        <p14:creationId xmlns:p14="http://schemas.microsoft.com/office/powerpoint/2010/main" val="2226124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171357AB-AA68-441F-A967-C1A715515460}" type="datetime1">
              <a:rPr lang="en-US" altLang="en-US" smtClean="0"/>
              <a:t>11/1/22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22875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fld id="{2D050087-84FF-43DF-A078-677D81F65ED3}" type="datetime1">
              <a:rPr lang="en-US" altLang="en-US" smtClean="0"/>
              <a:t>11/1/22</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a:p>
        </p:txBody>
      </p:sp>
    </p:spTree>
    <p:extLst>
      <p:ext uri="{BB962C8B-B14F-4D97-AF65-F5344CB8AC3E}">
        <p14:creationId xmlns:p14="http://schemas.microsoft.com/office/powerpoint/2010/main" val="4090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11/1/22</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341651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fld id="{D88285B6-38C8-47B6-9578-1ED8F3AB61E3}" type="datetime1">
              <a:rPr lang="en-US" altLang="en-US" smtClean="0"/>
              <a:t>11/1/22</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pPr/>
              <a:t>‹#›</a:t>
            </a:fld>
            <a:endParaRPr lang="en-US" altLang="en-US"/>
          </a:p>
        </p:txBody>
      </p:sp>
    </p:spTree>
    <p:extLst>
      <p:ext uri="{BB962C8B-B14F-4D97-AF65-F5344CB8AC3E}">
        <p14:creationId xmlns:p14="http://schemas.microsoft.com/office/powerpoint/2010/main" val="8600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fld id="{941ABC1B-9735-489E-830F-DF59D656C449}" type="datetime1">
              <a:rPr lang="en-US" altLang="en-US" smtClean="0"/>
              <a:t>11/1/22</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pPr/>
              <a:t>‹#›</a:t>
            </a:fld>
            <a:endParaRPr lang="en-US" altLang="en-US"/>
          </a:p>
        </p:txBody>
      </p:sp>
    </p:spTree>
    <p:extLst>
      <p:ext uri="{BB962C8B-B14F-4D97-AF65-F5344CB8AC3E}">
        <p14:creationId xmlns:p14="http://schemas.microsoft.com/office/powerpoint/2010/main" val="175853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11/1/22</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41621463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Mandt_SOO-DOH_AL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954713" y="1808163"/>
            <a:ext cx="4598987" cy="1484312"/>
          </a:xfrm>
          <a:prstGeom prst="rect">
            <a:avLst/>
          </a:prstGeom>
        </p:spPr>
        <p:txBody>
          <a:bodyPr/>
          <a:lstStyle>
            <a:lvl1pPr algn="ctr" defTabSz="457200" rtl="0" eaLnBrk="1" latinLnBrk="0" hangingPunct="1">
              <a:spcBef>
                <a:spcPct val="0"/>
              </a:spcBef>
              <a:buNone/>
              <a:defRPr sz="3600" b="1" i="0" kern="1200" spc="0">
                <a:solidFill>
                  <a:srgbClr val="0496D7"/>
                </a:solidFill>
                <a:latin typeface="Myriad Pro"/>
                <a:ea typeface="+mj-ea"/>
                <a:cs typeface="Myriad Pro"/>
              </a:defRPr>
            </a:lvl1pPr>
          </a:lstStyle>
          <a:p>
            <a:pPr algn="l" fontAlgn="auto">
              <a:lnSpc>
                <a:spcPct val="70000"/>
              </a:lnSpc>
              <a:spcAft>
                <a:spcPts val="0"/>
              </a:spcAft>
              <a:defRPr/>
            </a:pPr>
            <a:r>
              <a:rPr lang="en-US" sz="3200" dirty="0"/>
              <a:t>The GOES-R </a:t>
            </a:r>
            <a:br>
              <a:rPr lang="en-US" sz="3200" dirty="0"/>
            </a:br>
            <a:r>
              <a:rPr lang="en-US" sz="3200" dirty="0"/>
              <a:t>Series:</a:t>
            </a:r>
          </a:p>
        </p:txBody>
      </p:sp>
      <p:sp>
        <p:nvSpPr>
          <p:cNvPr id="9" name="Subtitle 2"/>
          <p:cNvSpPr txBox="1">
            <a:spLocks/>
          </p:cNvSpPr>
          <p:nvPr/>
        </p:nvSpPr>
        <p:spPr>
          <a:xfrm>
            <a:off x="5969000" y="2652713"/>
            <a:ext cx="2698750" cy="1030287"/>
          </a:xfrm>
          <a:prstGeom prst="rect">
            <a:avLst/>
          </a:prstGeom>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spcBef>
                <a:spcPct val="20000"/>
              </a:spcBef>
              <a:spcAft>
                <a:spcPts val="600"/>
              </a:spcAft>
              <a:buFont typeface="Arial" panose="020B0604020202020204" pitchFamily="34" charset="0"/>
              <a:buNone/>
            </a:pPr>
            <a:r>
              <a:rPr lang="en-US" altLang="en-US" sz="1600" b="1">
                <a:solidFill>
                  <a:schemeClr val="bg1"/>
                </a:solidFill>
                <a:latin typeface="Myriad Pro" charset="0"/>
              </a:rPr>
              <a:t>The Nation’s Next Generation Geostationary Weather Satellites</a:t>
            </a:r>
          </a:p>
        </p:txBody>
      </p:sp>
      <p:sp>
        <p:nvSpPr>
          <p:cNvPr id="12" name="Subtitle 2"/>
          <p:cNvSpPr txBox="1">
            <a:spLocks/>
          </p:cNvSpPr>
          <p:nvPr/>
        </p:nvSpPr>
        <p:spPr>
          <a:xfrm>
            <a:off x="5913438" y="5119688"/>
            <a:ext cx="4022725" cy="1497012"/>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dirty="0">
                <a:solidFill>
                  <a:srgbClr val="0496D7"/>
                </a:solidFill>
                <a:latin typeface="Myriad Pro"/>
                <a:cs typeface="Myriad Pro"/>
              </a:rPr>
              <a:t>Greg </a:t>
            </a:r>
            <a:r>
              <a:rPr lang="en-US" dirty="0" err="1">
                <a:solidFill>
                  <a:srgbClr val="0496D7"/>
                </a:solidFill>
                <a:latin typeface="Myriad Pro"/>
                <a:cs typeface="Myriad Pro"/>
              </a:rPr>
              <a:t>Mandt</a:t>
            </a:r>
            <a:br>
              <a:rPr lang="en-US" dirty="0">
                <a:solidFill>
                  <a:srgbClr val="0496D7"/>
                </a:solidFill>
                <a:latin typeface="Myriad Pro"/>
                <a:cs typeface="Myriad Pro"/>
              </a:rPr>
            </a:br>
            <a:r>
              <a:rPr lang="en-US" sz="1200" dirty="0">
                <a:latin typeface="Myriad Pro"/>
                <a:cs typeface="Myriad Pro"/>
              </a:rPr>
              <a:t>GOES-R System Program Director</a:t>
            </a:r>
          </a:p>
          <a:p>
            <a:pPr fontAlgn="auto">
              <a:spcAft>
                <a:spcPts val="0"/>
              </a:spcAft>
              <a:defRPr/>
            </a:pPr>
            <a:endParaRPr lang="en-US" sz="1400" dirty="0">
              <a:latin typeface="Myriad Pro"/>
              <a:cs typeface="Myriad Pro"/>
            </a:endParaRPr>
          </a:p>
          <a:p>
            <a:pPr fontAlgn="auto">
              <a:spcAft>
                <a:spcPts val="0"/>
              </a:spcAft>
              <a:defRPr/>
            </a:pPr>
            <a:r>
              <a:rPr lang="en-US" sz="1400" dirty="0">
                <a:latin typeface="Myriad Pro"/>
                <a:cs typeface="Myriad Pro"/>
              </a:rPr>
              <a:t>SOO-DOH National Meeting</a:t>
            </a:r>
            <a:br>
              <a:rPr lang="en-US" sz="1400" dirty="0">
                <a:latin typeface="Myriad Pro"/>
                <a:cs typeface="Myriad Pro"/>
              </a:rPr>
            </a:br>
            <a:r>
              <a:rPr lang="en-US" sz="1400" dirty="0">
                <a:latin typeface="Myriad Pro"/>
                <a:cs typeface="Myriad Pro"/>
              </a:rPr>
              <a:t>September 14, 2015</a:t>
            </a:r>
          </a:p>
          <a:p>
            <a:pPr fontAlgn="auto">
              <a:spcAft>
                <a:spcPts val="0"/>
              </a:spcAft>
              <a:defRPr/>
            </a:pPr>
            <a:endParaRPr lang="en-US" sz="1600" dirty="0">
              <a:latin typeface="Myriad Pro"/>
              <a:cs typeface="Myriad Pro"/>
            </a:endParaRPr>
          </a:p>
        </p:txBody>
      </p:sp>
    </p:spTree>
    <p:extLst>
      <p:ext uri="{BB962C8B-B14F-4D97-AF65-F5344CB8AC3E}">
        <p14:creationId xmlns:p14="http://schemas.microsoft.com/office/powerpoint/2010/main" val="2473949900"/>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fld id="{B2B8DA43-325E-453D-8C81-A7D6CB17BD75}" type="datetime1">
              <a:rPr lang="en-US" altLang="en-US" smtClean="0"/>
              <a:t>11/1/22</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hd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0.emf"/></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523" y="2154916"/>
            <a:ext cx="8201826" cy="1470025"/>
          </a:xfrm>
        </p:spPr>
        <p:txBody>
          <a:bodyPr/>
          <a:lstStyle/>
          <a:p>
            <a:r>
              <a:rPr lang="en-US" sz="3200" dirty="0"/>
              <a:t>GOES-18 Geostationary Lightning Mapper (GLM)</a:t>
            </a:r>
            <a:br>
              <a:rPr lang="en-US" dirty="0"/>
            </a:br>
            <a:r>
              <a:rPr lang="en-US" sz="3200" dirty="0"/>
              <a:t>Provisional PS-PVR</a:t>
            </a:r>
          </a:p>
        </p:txBody>
      </p:sp>
      <p:sp>
        <p:nvSpPr>
          <p:cNvPr id="4" name="Slide Number Placeholder 3"/>
          <p:cNvSpPr>
            <a:spLocks noGrp="1"/>
          </p:cNvSpPr>
          <p:nvPr>
            <p:ph type="sldNum" sz="quarter" idx="12"/>
          </p:nvPr>
        </p:nvSpPr>
        <p:spPr/>
        <p:txBody>
          <a:bodyPr/>
          <a:lstStyle/>
          <a:p>
            <a:fld id="{73A949E6-8E3A-4BD1-B695-CC914EAB501F}" type="slidenum">
              <a:rPr lang="en-US" altLang="en-US" smtClean="0"/>
              <a:pPr/>
              <a:t>1</a:t>
            </a:fld>
            <a:endParaRPr lang="en-US" altLang="en-US"/>
          </a:p>
        </p:txBody>
      </p:sp>
      <p:sp>
        <p:nvSpPr>
          <p:cNvPr id="6" name="TextBox 5">
            <a:extLst>
              <a:ext uri="{FF2B5EF4-FFF2-40B4-BE49-F238E27FC236}">
                <a16:creationId xmlns:a16="http://schemas.microsoft.com/office/drawing/2014/main" id="{1EEC68FA-1600-06DA-78F5-ED5094DF6CE9}"/>
              </a:ext>
            </a:extLst>
          </p:cNvPr>
          <p:cNvSpPr txBox="1"/>
          <p:nvPr/>
        </p:nvSpPr>
        <p:spPr>
          <a:xfrm>
            <a:off x="496651" y="3586361"/>
            <a:ext cx="8252954" cy="2492990"/>
          </a:xfrm>
          <a:prstGeom prst="rect">
            <a:avLst/>
          </a:prstGeom>
          <a:noFill/>
        </p:spPr>
        <p:txBody>
          <a:bodyPr wrap="square">
            <a:spAutoFit/>
          </a:bodyPr>
          <a:lstStyle/>
          <a:p>
            <a:pPr algn="ctr"/>
            <a:r>
              <a:rPr lang="en-US" sz="2400" dirty="0">
                <a:solidFill>
                  <a:srgbClr val="FFFF00"/>
                </a:solidFill>
              </a:rPr>
              <a:t>October 31, 2022</a:t>
            </a:r>
          </a:p>
          <a:p>
            <a:pPr algn="ctr"/>
            <a:endParaRPr lang="en-US" sz="2400" dirty="0">
              <a:solidFill>
                <a:srgbClr val="FFFF00"/>
              </a:solidFill>
            </a:endParaRPr>
          </a:p>
          <a:p>
            <a:pPr algn="ctr"/>
            <a:r>
              <a:rPr lang="en-US" sz="1800" dirty="0">
                <a:solidFill>
                  <a:srgbClr val="FFFF00"/>
                </a:solidFill>
              </a:rPr>
              <a:t>William Koshak</a:t>
            </a:r>
            <a:r>
              <a:rPr lang="en-US" sz="1800" baseline="30000" dirty="0">
                <a:solidFill>
                  <a:srgbClr val="FFFF00"/>
                </a:solidFill>
              </a:rPr>
              <a:t>1</a:t>
            </a:r>
            <a:r>
              <a:rPr lang="en-US" sz="1800" dirty="0">
                <a:solidFill>
                  <a:srgbClr val="FFFF00"/>
                </a:solidFill>
              </a:rPr>
              <a:t>, Pete Armstrong</a:t>
            </a:r>
            <a:r>
              <a:rPr lang="en-US" sz="1800" baseline="30000" dirty="0">
                <a:solidFill>
                  <a:srgbClr val="FFFF00"/>
                </a:solidFill>
              </a:rPr>
              <a:t>2</a:t>
            </a:r>
            <a:r>
              <a:rPr lang="en-US" sz="1800" dirty="0">
                <a:solidFill>
                  <a:srgbClr val="FFFF00"/>
                </a:solidFill>
              </a:rPr>
              <a:t>, </a:t>
            </a:r>
          </a:p>
          <a:p>
            <a:pPr algn="ctr"/>
            <a:r>
              <a:rPr lang="en-US" sz="1800" dirty="0">
                <a:solidFill>
                  <a:srgbClr val="FFFF00"/>
                </a:solidFill>
              </a:rPr>
              <a:t>Doug Mach</a:t>
            </a:r>
            <a:r>
              <a:rPr lang="en-US" sz="1800" baseline="30000" dirty="0">
                <a:solidFill>
                  <a:srgbClr val="FFFF00"/>
                </a:solidFill>
              </a:rPr>
              <a:t>3</a:t>
            </a:r>
            <a:r>
              <a:rPr lang="en-US" sz="1800" dirty="0">
                <a:solidFill>
                  <a:srgbClr val="FFFF00"/>
                </a:solidFill>
              </a:rPr>
              <a:t>, Monte Bateman</a:t>
            </a:r>
            <a:r>
              <a:rPr lang="en-US" baseline="30000" dirty="0">
                <a:solidFill>
                  <a:srgbClr val="FFFF00"/>
                </a:solidFill>
              </a:rPr>
              <a:t>4</a:t>
            </a:r>
            <a:r>
              <a:rPr lang="en-US" sz="1800" dirty="0">
                <a:solidFill>
                  <a:srgbClr val="FFFF00"/>
                </a:solidFill>
              </a:rPr>
              <a:t>, Dennis Buechler</a:t>
            </a:r>
            <a:r>
              <a:rPr lang="en-US" sz="1800" baseline="30000" dirty="0">
                <a:solidFill>
                  <a:srgbClr val="FFFF00"/>
                </a:solidFill>
              </a:rPr>
              <a:t>4</a:t>
            </a:r>
            <a:r>
              <a:rPr lang="en-US" sz="1800" dirty="0">
                <a:solidFill>
                  <a:srgbClr val="FFFF00"/>
                </a:solidFill>
              </a:rPr>
              <a:t>, Katrina Virts</a:t>
            </a:r>
            <a:r>
              <a:rPr lang="en-US" sz="1800" baseline="30000" dirty="0">
                <a:solidFill>
                  <a:srgbClr val="FFFF00"/>
                </a:solidFill>
              </a:rPr>
              <a:t>4</a:t>
            </a:r>
          </a:p>
          <a:p>
            <a:pPr algn="ctr"/>
            <a:r>
              <a:rPr lang="en-US" sz="1800" dirty="0">
                <a:solidFill>
                  <a:srgbClr val="FFFF00"/>
                </a:solidFill>
              </a:rPr>
              <a:t>Scott Rudlosky</a:t>
            </a:r>
            <a:r>
              <a:rPr lang="en-US" sz="1800" baseline="30000" dirty="0">
                <a:solidFill>
                  <a:srgbClr val="FFFF00"/>
                </a:solidFill>
              </a:rPr>
              <a:t>5</a:t>
            </a:r>
            <a:r>
              <a:rPr lang="en-US" sz="1800" dirty="0">
                <a:solidFill>
                  <a:srgbClr val="FFFF00"/>
                </a:solidFill>
              </a:rPr>
              <a:t>, Steve Goodman</a:t>
            </a:r>
            <a:r>
              <a:rPr lang="en-US" sz="1800" baseline="30000" dirty="0">
                <a:solidFill>
                  <a:srgbClr val="FFFF00"/>
                </a:solidFill>
              </a:rPr>
              <a:t>6</a:t>
            </a:r>
            <a:endParaRPr lang="en-US" sz="1800" dirty="0">
              <a:solidFill>
                <a:srgbClr val="FFFF00"/>
              </a:solidFill>
            </a:endParaRPr>
          </a:p>
          <a:p>
            <a:pPr algn="ctr"/>
            <a:r>
              <a:rPr lang="en-US" sz="1800" dirty="0">
                <a:solidFill>
                  <a:srgbClr val="FFFF00"/>
                </a:solidFill>
              </a:rPr>
              <a:t>(with important inputs from many additional Cal/Val Team Members, &amp; NASA Flight) </a:t>
            </a:r>
          </a:p>
          <a:p>
            <a:pPr algn="ctr"/>
            <a:r>
              <a:rPr lang="en-US" sz="1800" baseline="30000" dirty="0">
                <a:solidFill>
                  <a:srgbClr val="FFFF00"/>
                </a:solidFill>
              </a:rPr>
              <a:t>1</a:t>
            </a:r>
            <a:r>
              <a:rPr lang="en-US" sz="1800" dirty="0">
                <a:solidFill>
                  <a:srgbClr val="FFFF00"/>
                </a:solidFill>
              </a:rPr>
              <a:t>NASA/MSFC, </a:t>
            </a:r>
            <a:r>
              <a:rPr lang="en-US" sz="1800" baseline="30000" dirty="0">
                <a:solidFill>
                  <a:srgbClr val="FFFF00"/>
                </a:solidFill>
              </a:rPr>
              <a:t>2</a:t>
            </a:r>
            <a:r>
              <a:rPr lang="en-US" sz="1800" dirty="0">
                <a:solidFill>
                  <a:srgbClr val="FFFF00"/>
                </a:solidFill>
              </a:rPr>
              <a:t>MIT-LL, </a:t>
            </a:r>
            <a:r>
              <a:rPr lang="en-US" sz="1800" baseline="30000" dirty="0">
                <a:solidFill>
                  <a:srgbClr val="FFFF00"/>
                </a:solidFill>
              </a:rPr>
              <a:t>3</a:t>
            </a:r>
            <a:r>
              <a:rPr lang="en-US" sz="1800" dirty="0">
                <a:solidFill>
                  <a:srgbClr val="FFFF00"/>
                </a:solidFill>
              </a:rPr>
              <a:t>USRA, </a:t>
            </a:r>
            <a:r>
              <a:rPr lang="en-US" sz="1800" baseline="30000" dirty="0">
                <a:solidFill>
                  <a:srgbClr val="FFFF00"/>
                </a:solidFill>
              </a:rPr>
              <a:t>4</a:t>
            </a:r>
            <a:r>
              <a:rPr lang="en-US" sz="1800" dirty="0">
                <a:solidFill>
                  <a:srgbClr val="FFFF00"/>
                </a:solidFill>
              </a:rPr>
              <a:t>UAH, </a:t>
            </a:r>
            <a:r>
              <a:rPr lang="en-US" sz="1800" baseline="30000" dirty="0">
                <a:solidFill>
                  <a:srgbClr val="FFFF00"/>
                </a:solidFill>
              </a:rPr>
              <a:t>5</a:t>
            </a:r>
            <a:r>
              <a:rPr lang="en-US" sz="1800" dirty="0">
                <a:solidFill>
                  <a:srgbClr val="FFFF00"/>
                </a:solidFill>
              </a:rPr>
              <a:t>NOAA/NESDIS/STAR, </a:t>
            </a:r>
            <a:r>
              <a:rPr lang="en-US" sz="1800" baseline="30000" dirty="0">
                <a:solidFill>
                  <a:srgbClr val="FFFF00"/>
                </a:solidFill>
              </a:rPr>
              <a:t>6</a:t>
            </a:r>
            <a:r>
              <a:rPr lang="en-US" sz="1800" dirty="0">
                <a:solidFill>
                  <a:srgbClr val="FFFF00"/>
                </a:solidFill>
              </a:rPr>
              <a:t>TGA</a:t>
            </a:r>
          </a:p>
          <a:p>
            <a:pPr algn="ctr"/>
            <a:endParaRPr lang="en-US" sz="1800" dirty="0">
              <a:solidFill>
                <a:srgbClr val="FFFF00"/>
              </a:solidFill>
            </a:endParaRPr>
          </a:p>
        </p:txBody>
      </p:sp>
    </p:spTree>
    <p:extLst>
      <p:ext uri="{BB962C8B-B14F-4D97-AF65-F5344CB8AC3E}">
        <p14:creationId xmlns:p14="http://schemas.microsoft.com/office/powerpoint/2010/main" val="628158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Time-Line Highlights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10</a:t>
            </a:fld>
            <a:endParaRPr lang="en-US" altLang="en-US"/>
          </a:p>
        </p:txBody>
      </p:sp>
      <p:sp>
        <p:nvSpPr>
          <p:cNvPr id="10" name="Rectangle 9"/>
          <p:cNvSpPr/>
          <p:nvPr/>
        </p:nvSpPr>
        <p:spPr>
          <a:xfrm>
            <a:off x="170839" y="3001515"/>
            <a:ext cx="8515961" cy="3785652"/>
          </a:xfrm>
          <a:prstGeom prst="rect">
            <a:avLst/>
          </a:prstGeom>
          <a:noFill/>
        </p:spPr>
        <p:txBody>
          <a:bodyPr wrap="square" lIns="91440" tIns="45720" rIns="91440" bIns="45720">
            <a:spAutoFit/>
          </a:bodyPr>
          <a:lstStyle/>
          <a:p>
            <a:pPr marL="285750" indent="-285750">
              <a:buFont typeface="Arial" charset="0"/>
              <a:buChar char="•"/>
            </a:pPr>
            <a:r>
              <a:rPr lang="en-US" sz="2400" dirty="0">
                <a:ln w="0"/>
                <a:solidFill>
                  <a:srgbClr val="FFFF00"/>
                </a:solidFill>
                <a:effectLst>
                  <a:outerShdw blurRad="38100" dist="19050" dir="2700000" algn="tl" rotWithShape="0">
                    <a:schemeClr val="dk1">
                      <a:alpha val="40000"/>
                    </a:schemeClr>
                  </a:outerShdw>
                </a:effectLst>
              </a:rPr>
              <a:t>01 Mar 2022 </a:t>
            </a:r>
            <a:r>
              <a:rPr lang="en-US" sz="2400" dirty="0">
                <a:ln w="0"/>
                <a:solidFill>
                  <a:schemeClr val="bg1"/>
                </a:solidFill>
                <a:effectLst>
                  <a:outerShdw blurRad="38100" dist="19050" dir="2700000" algn="tl" rotWithShape="0">
                    <a:schemeClr val="dk1">
                      <a:alpha val="40000"/>
                    </a:schemeClr>
                  </a:outerShdw>
                </a:effectLst>
              </a:rPr>
              <a:t>GOES-T Launch (4 </a:t>
            </a:r>
            <a:r>
              <a:rPr lang="en-US" sz="2400" dirty="0" err="1">
                <a:ln w="0"/>
                <a:solidFill>
                  <a:schemeClr val="bg1"/>
                </a:solidFill>
                <a:effectLst>
                  <a:outerShdw blurRad="38100" dist="19050" dir="2700000" algn="tl" rotWithShape="0">
                    <a:schemeClr val="dk1">
                      <a:alpha val="40000"/>
                    </a:schemeClr>
                  </a:outerShdw>
                </a:effectLst>
              </a:rPr>
              <a:t>yrs</a:t>
            </a:r>
            <a:r>
              <a:rPr lang="en-US" sz="2400" dirty="0">
                <a:ln w="0"/>
                <a:solidFill>
                  <a:schemeClr val="bg1"/>
                </a:solidFill>
                <a:effectLst>
                  <a:outerShdw blurRad="38100" dist="19050" dir="2700000" algn="tl" rotWithShape="0">
                    <a:schemeClr val="dk1">
                      <a:alpha val="40000"/>
                    </a:schemeClr>
                  </a:outerShdw>
                </a:effectLst>
              </a:rPr>
              <a:t> to the day of GOES-S Launch)</a:t>
            </a:r>
          </a:p>
          <a:p>
            <a:pPr marL="285750" indent="-285750">
              <a:buFont typeface="Arial" charset="0"/>
              <a:buChar char="•"/>
            </a:pPr>
            <a:r>
              <a:rPr lang="en-US" sz="2400" dirty="0">
                <a:ln w="0"/>
                <a:solidFill>
                  <a:srgbClr val="FFFF00"/>
                </a:solidFill>
                <a:effectLst>
                  <a:outerShdw blurRad="38100" dist="19050" dir="2700000" algn="tl" rotWithShape="0">
                    <a:schemeClr val="dk1">
                      <a:alpha val="40000"/>
                    </a:schemeClr>
                  </a:outerShdw>
                </a:effectLst>
              </a:rPr>
              <a:t>14 Mar 2022 </a:t>
            </a:r>
            <a:r>
              <a:rPr lang="en-US" sz="2400" dirty="0">
                <a:ln w="0"/>
                <a:solidFill>
                  <a:schemeClr val="bg1"/>
                </a:solidFill>
                <a:effectLst>
                  <a:outerShdw blurRad="38100" dist="19050" dir="2700000" algn="tl" rotWithShape="0">
                    <a:schemeClr val="dk1">
                      <a:alpha val="40000"/>
                    </a:schemeClr>
                  </a:outerShdw>
                </a:effectLst>
              </a:rPr>
              <a:t>Attained Geo. Orbit (now GOES-18)</a:t>
            </a:r>
          </a:p>
          <a:p>
            <a:pPr marL="285750" indent="-285750">
              <a:buFont typeface="Arial" charset="0"/>
              <a:buChar char="•"/>
            </a:pPr>
            <a:r>
              <a:rPr lang="en-US" sz="2400" dirty="0">
                <a:ln w="0"/>
                <a:solidFill>
                  <a:srgbClr val="FFFF00"/>
                </a:solidFill>
                <a:effectLst>
                  <a:outerShdw blurRad="38100" dist="19050" dir="2700000" algn="tl" rotWithShape="0">
                    <a:schemeClr val="dk1">
                      <a:alpha val="40000"/>
                    </a:schemeClr>
                  </a:outerShdw>
                </a:effectLst>
              </a:rPr>
              <a:t>29 Mar 2022 </a:t>
            </a:r>
            <a:r>
              <a:rPr lang="en-US" sz="2400" dirty="0">
                <a:ln w="0"/>
                <a:solidFill>
                  <a:schemeClr val="bg1"/>
                </a:solidFill>
                <a:effectLst>
                  <a:outerShdw blurRad="38100" dist="19050" dir="2700000" algn="tl" rotWithShape="0">
                    <a:schemeClr val="dk1">
                      <a:alpha val="40000"/>
                    </a:schemeClr>
                  </a:outerShdw>
                </a:effectLst>
              </a:rPr>
              <a:t>GLM Powered On  </a:t>
            </a:r>
          </a:p>
          <a:p>
            <a:pPr marL="285750" indent="-285750">
              <a:buFont typeface="Arial" charset="0"/>
              <a:buChar char="•"/>
            </a:pPr>
            <a:r>
              <a:rPr lang="en-US" sz="2400" dirty="0">
                <a:ln w="0"/>
                <a:solidFill>
                  <a:srgbClr val="FFFF00"/>
                </a:solidFill>
                <a:effectLst>
                  <a:outerShdw blurRad="38100" dist="19050" dir="2700000" algn="tl" rotWithShape="0">
                    <a:schemeClr val="dk1">
                      <a:alpha val="40000"/>
                    </a:schemeClr>
                  </a:outerShdw>
                </a:effectLst>
              </a:rPr>
              <a:t>14 Apr 2022  </a:t>
            </a:r>
            <a:r>
              <a:rPr lang="en-US" sz="2400" dirty="0">
                <a:ln w="0"/>
                <a:solidFill>
                  <a:schemeClr val="bg1"/>
                </a:solidFill>
                <a:effectLst>
                  <a:outerShdw blurRad="38100" dist="19050" dir="2700000" algn="tl" rotWithShape="0">
                    <a:schemeClr val="dk1">
                      <a:alpha val="40000"/>
                    </a:schemeClr>
                  </a:outerShdw>
                </a:effectLst>
              </a:rPr>
              <a:t>GLM Door Opened &amp; 1</a:t>
            </a:r>
            <a:r>
              <a:rPr lang="en-US" sz="2400" baseline="30000" dirty="0">
                <a:ln w="0"/>
                <a:solidFill>
                  <a:schemeClr val="bg1"/>
                </a:solidFill>
                <a:effectLst>
                  <a:outerShdw blurRad="38100" dist="19050" dir="2700000" algn="tl" rotWithShape="0">
                    <a:schemeClr val="dk1">
                      <a:alpha val="40000"/>
                    </a:schemeClr>
                  </a:outerShdw>
                </a:effectLst>
              </a:rPr>
              <a:t>st</a:t>
            </a:r>
            <a:r>
              <a:rPr lang="en-US" sz="2400" dirty="0">
                <a:ln w="0"/>
                <a:solidFill>
                  <a:schemeClr val="bg1"/>
                </a:solidFill>
                <a:effectLst>
                  <a:outerShdw blurRad="38100" dist="19050" dir="2700000" algn="tl" rotWithShape="0">
                    <a:schemeClr val="dk1">
                      <a:alpha val="40000"/>
                    </a:schemeClr>
                  </a:outerShdw>
                </a:effectLst>
              </a:rPr>
              <a:t> Light</a:t>
            </a:r>
          </a:p>
          <a:p>
            <a:pPr marL="285750" indent="-285750">
              <a:buFont typeface="Arial" charset="0"/>
              <a:buChar char="•"/>
            </a:pPr>
            <a:r>
              <a:rPr lang="en-US" sz="2400" dirty="0">
                <a:ln w="0"/>
                <a:solidFill>
                  <a:srgbClr val="00E800"/>
                </a:solidFill>
                <a:effectLst>
                  <a:outerShdw blurRad="38100" dist="19050" dir="2700000" algn="tl" rotWithShape="0">
                    <a:schemeClr val="dk1">
                      <a:alpha val="40000"/>
                    </a:schemeClr>
                  </a:outerShdw>
                </a:effectLst>
              </a:rPr>
              <a:t>12-14 May 2022 Pre-Drift GLM-18 </a:t>
            </a:r>
            <a:r>
              <a:rPr lang="en-US" sz="2400" dirty="0" err="1">
                <a:ln w="0"/>
                <a:solidFill>
                  <a:srgbClr val="00E800"/>
                </a:solidFill>
                <a:effectLst>
                  <a:outerShdw blurRad="38100" dist="19050" dir="2700000" algn="tl" rotWithShape="0">
                    <a:schemeClr val="dk1">
                      <a:alpha val="40000"/>
                    </a:schemeClr>
                  </a:outerShdw>
                </a:effectLst>
              </a:rPr>
              <a:t>Quicklooks</a:t>
            </a:r>
            <a:r>
              <a:rPr lang="en-US" sz="2400" dirty="0">
                <a:ln w="0"/>
                <a:solidFill>
                  <a:srgbClr val="00E800"/>
                </a:solidFill>
                <a:effectLst>
                  <a:outerShdw blurRad="38100" dist="19050" dir="2700000" algn="tl" rotWithShape="0">
                    <a:schemeClr val="dk1">
                      <a:alpha val="40000"/>
                    </a:schemeClr>
                  </a:outerShdw>
                </a:effectLst>
              </a:rPr>
              <a:t> </a:t>
            </a:r>
            <a:r>
              <a:rPr lang="en-US" dirty="0">
                <a:ln w="0"/>
                <a:solidFill>
                  <a:srgbClr val="00E800"/>
                </a:solidFill>
                <a:effectLst>
                  <a:outerShdw blurRad="38100" dist="19050" dir="2700000" algn="tl" rotWithShape="0">
                    <a:schemeClr val="dk1">
                      <a:alpha val="40000"/>
                    </a:schemeClr>
                  </a:outerShdw>
                </a:effectLst>
              </a:rPr>
              <a:t>(Huntsville/</a:t>
            </a:r>
            <a:r>
              <a:rPr lang="en-US" dirty="0" err="1">
                <a:ln w="0"/>
                <a:solidFill>
                  <a:srgbClr val="00E800"/>
                </a:solidFill>
                <a:effectLst>
                  <a:outerShdw blurRad="38100" dist="19050" dir="2700000" algn="tl" rotWithShape="0">
                    <a:schemeClr val="dk1">
                      <a:alpha val="40000"/>
                    </a:schemeClr>
                  </a:outerShdw>
                </a:effectLst>
              </a:rPr>
              <a:t>Koshak</a:t>
            </a:r>
            <a:r>
              <a:rPr lang="en-US" dirty="0">
                <a:ln w="0"/>
                <a:solidFill>
                  <a:srgbClr val="00E800"/>
                </a:solidFill>
                <a:effectLst>
                  <a:outerShdw blurRad="38100" dist="19050" dir="2700000" algn="tl" rotWithShape="0">
                    <a:schemeClr val="dk1">
                      <a:alpha val="40000"/>
                    </a:schemeClr>
                  </a:outerShdw>
                </a:effectLst>
              </a:rPr>
              <a:t>/</a:t>
            </a:r>
            <a:r>
              <a:rPr lang="en-US" dirty="0" err="1">
                <a:ln w="0"/>
                <a:solidFill>
                  <a:srgbClr val="00E800"/>
                </a:solidFill>
                <a:effectLst>
                  <a:outerShdw blurRad="38100" dist="19050" dir="2700000" algn="tl" rotWithShape="0">
                    <a:schemeClr val="dk1">
                      <a:alpha val="40000"/>
                    </a:schemeClr>
                  </a:outerShdw>
                </a:effectLst>
              </a:rPr>
              <a:t>Virts</a:t>
            </a:r>
            <a:r>
              <a:rPr lang="en-US" dirty="0">
                <a:ln w="0"/>
                <a:solidFill>
                  <a:srgbClr val="00E800"/>
                </a:solidFill>
                <a:effectLst>
                  <a:outerShdw blurRad="38100" dist="19050" dir="2700000" algn="tl" rotWithShape="0">
                    <a:schemeClr val="dk1">
                      <a:alpha val="40000"/>
                    </a:schemeClr>
                  </a:outerShdw>
                </a:effectLst>
              </a:rPr>
              <a:t>)</a:t>
            </a:r>
          </a:p>
          <a:p>
            <a:pPr marL="285750" indent="-285750">
              <a:buFont typeface="Arial" charset="0"/>
              <a:buChar char="•"/>
            </a:pPr>
            <a:r>
              <a:rPr lang="en-US" sz="2400" dirty="0">
                <a:ln w="0"/>
                <a:solidFill>
                  <a:srgbClr val="FFFF00"/>
                </a:solidFill>
                <a:effectLst>
                  <a:outerShdw blurRad="38100" dist="19050" dir="2700000" algn="tl" rotWithShape="0">
                    <a:schemeClr val="dk1">
                      <a:alpha val="40000"/>
                    </a:schemeClr>
                  </a:outerShdw>
                </a:effectLst>
              </a:rPr>
              <a:t>02 Jun 2022</a:t>
            </a:r>
            <a:r>
              <a:rPr lang="en-US" sz="2400" dirty="0">
                <a:ln w="0"/>
                <a:solidFill>
                  <a:schemeClr val="bg1"/>
                </a:solidFill>
                <a:effectLst>
                  <a:outerShdw blurRad="38100" dist="19050" dir="2700000" algn="tl" rotWithShape="0">
                    <a:schemeClr val="dk1">
                      <a:alpha val="40000"/>
                    </a:schemeClr>
                  </a:outerShdw>
                </a:effectLst>
              </a:rPr>
              <a:t>   Public Release (video of GLM-18 lightning)</a:t>
            </a:r>
          </a:p>
          <a:p>
            <a:pPr marL="285750" indent="-285750">
              <a:buFont typeface="Arial" charset="0"/>
              <a:buChar char="•"/>
            </a:pPr>
            <a:r>
              <a:rPr lang="en-US" sz="2400" dirty="0">
                <a:ln w="0"/>
                <a:solidFill>
                  <a:srgbClr val="00E800"/>
                </a:solidFill>
                <a:effectLst>
                  <a:outerShdw blurRad="38100" dist="19050" dir="2700000" algn="tl" rotWithShape="0">
                    <a:schemeClr val="dk1">
                      <a:alpha val="40000"/>
                    </a:schemeClr>
                  </a:outerShdw>
                </a:effectLst>
              </a:rPr>
              <a:t>07-13 Jun 2022 Post-Drift GLM-18 </a:t>
            </a:r>
            <a:r>
              <a:rPr lang="en-US" sz="2400" dirty="0" err="1">
                <a:ln w="0"/>
                <a:solidFill>
                  <a:srgbClr val="00E800"/>
                </a:solidFill>
                <a:effectLst>
                  <a:outerShdw blurRad="38100" dist="19050" dir="2700000" algn="tl" rotWithShape="0">
                    <a:schemeClr val="dk1">
                      <a:alpha val="40000"/>
                    </a:schemeClr>
                  </a:outerShdw>
                </a:effectLst>
              </a:rPr>
              <a:t>Quicklooks</a:t>
            </a:r>
            <a:r>
              <a:rPr lang="en-US" sz="2400" dirty="0">
                <a:ln w="0"/>
                <a:solidFill>
                  <a:srgbClr val="00E800"/>
                </a:solidFill>
                <a:effectLst>
                  <a:outerShdw blurRad="38100" dist="19050" dir="2700000" algn="tl" rotWithShape="0">
                    <a:schemeClr val="dk1">
                      <a:alpha val="40000"/>
                    </a:schemeClr>
                  </a:outerShdw>
                </a:effectLst>
              </a:rPr>
              <a:t> </a:t>
            </a:r>
            <a:r>
              <a:rPr lang="en-US" dirty="0">
                <a:ln w="0"/>
                <a:solidFill>
                  <a:srgbClr val="00E800"/>
                </a:solidFill>
                <a:effectLst>
                  <a:outerShdw blurRad="38100" dist="19050" dir="2700000" algn="tl" rotWithShape="0">
                    <a:schemeClr val="dk1">
                      <a:alpha val="40000"/>
                    </a:schemeClr>
                  </a:outerShdw>
                </a:effectLst>
              </a:rPr>
              <a:t>(Huntsville/</a:t>
            </a:r>
            <a:r>
              <a:rPr lang="en-US" dirty="0" err="1">
                <a:ln w="0"/>
                <a:solidFill>
                  <a:srgbClr val="00E800"/>
                </a:solidFill>
                <a:effectLst>
                  <a:outerShdw blurRad="38100" dist="19050" dir="2700000" algn="tl" rotWithShape="0">
                    <a:schemeClr val="dk1">
                      <a:alpha val="40000"/>
                    </a:schemeClr>
                  </a:outerShdw>
                </a:effectLst>
              </a:rPr>
              <a:t>Virts</a:t>
            </a:r>
            <a:r>
              <a:rPr lang="en-US" dirty="0">
                <a:ln w="0"/>
                <a:solidFill>
                  <a:srgbClr val="00E800"/>
                </a:solidFill>
                <a:effectLst>
                  <a:outerShdw blurRad="38100" dist="19050" dir="2700000" algn="tl" rotWithShape="0">
                    <a:schemeClr val="dk1">
                      <a:alpha val="40000"/>
                    </a:schemeClr>
                  </a:outerShdw>
                </a:effectLst>
              </a:rPr>
              <a:t>)</a:t>
            </a:r>
          </a:p>
          <a:p>
            <a:pPr marL="285750" indent="-285750">
              <a:buFont typeface="Arial" charset="0"/>
              <a:buChar char="•"/>
            </a:pPr>
            <a:r>
              <a:rPr lang="en-US" sz="2400" dirty="0">
                <a:ln w="0"/>
                <a:solidFill>
                  <a:schemeClr val="accent6">
                    <a:lumMod val="75000"/>
                  </a:schemeClr>
                </a:solidFill>
                <a:effectLst>
                  <a:outerShdw blurRad="38100" dist="19050" dir="2700000" algn="tl" rotWithShape="0">
                    <a:schemeClr val="dk1">
                      <a:alpha val="40000"/>
                    </a:schemeClr>
                  </a:outerShdw>
                </a:effectLst>
              </a:rPr>
              <a:t>01 Sep 2022 CDRL079 LUT Update went live @ 18:58 UT</a:t>
            </a:r>
          </a:p>
          <a:p>
            <a:pPr marL="285750" indent="-285750">
              <a:buFont typeface="Arial" charset="0"/>
              <a:buChar char="•"/>
            </a:pPr>
            <a:r>
              <a:rPr lang="en-US" sz="2400" dirty="0">
                <a:ln w="0"/>
                <a:solidFill>
                  <a:srgbClr val="00E800"/>
                </a:solidFill>
                <a:effectLst>
                  <a:outerShdw blurRad="38100" dist="19050" dir="2700000" algn="tl" rotWithShape="0">
                    <a:schemeClr val="dk1">
                      <a:alpha val="40000"/>
                    </a:schemeClr>
                  </a:outerShdw>
                </a:effectLst>
              </a:rPr>
              <a:t>05-16 Sep 2022 Beta Certification </a:t>
            </a:r>
            <a:r>
              <a:rPr lang="en-US" sz="2400" dirty="0" err="1">
                <a:ln w="0"/>
                <a:solidFill>
                  <a:srgbClr val="00E800"/>
                </a:solidFill>
                <a:effectLst>
                  <a:outerShdw blurRad="38100" dist="19050" dir="2700000" algn="tl" rotWithShape="0">
                    <a:schemeClr val="dk1">
                      <a:alpha val="40000"/>
                    </a:schemeClr>
                  </a:outerShdw>
                </a:effectLst>
              </a:rPr>
              <a:t>Quicklooks</a:t>
            </a:r>
            <a:r>
              <a:rPr lang="en-US" sz="2400" dirty="0">
                <a:ln w="0"/>
                <a:solidFill>
                  <a:srgbClr val="00E800"/>
                </a:solidFill>
                <a:effectLst>
                  <a:outerShdw blurRad="38100" dist="19050" dir="2700000" algn="tl" rotWithShape="0">
                    <a:schemeClr val="dk1">
                      <a:alpha val="40000"/>
                    </a:schemeClr>
                  </a:outerShdw>
                </a:effectLst>
              </a:rPr>
              <a:t> </a:t>
            </a:r>
            <a:r>
              <a:rPr lang="en-US" dirty="0">
                <a:ln w="0"/>
                <a:solidFill>
                  <a:srgbClr val="00E800"/>
                </a:solidFill>
                <a:effectLst>
                  <a:outerShdw blurRad="38100" dist="19050" dir="2700000" algn="tl" rotWithShape="0">
                    <a:schemeClr val="dk1">
                      <a:alpha val="40000"/>
                    </a:schemeClr>
                  </a:outerShdw>
                </a:effectLst>
              </a:rPr>
              <a:t>(Huntsville/</a:t>
            </a:r>
            <a:r>
              <a:rPr lang="en-US" dirty="0" err="1">
                <a:ln w="0"/>
                <a:solidFill>
                  <a:srgbClr val="00E800"/>
                </a:solidFill>
                <a:effectLst>
                  <a:outerShdw blurRad="38100" dist="19050" dir="2700000" algn="tl" rotWithShape="0">
                    <a:schemeClr val="dk1">
                      <a:alpha val="40000"/>
                    </a:schemeClr>
                  </a:outerShdw>
                </a:effectLst>
              </a:rPr>
              <a:t>Koshak</a:t>
            </a:r>
            <a:r>
              <a:rPr lang="en-US" dirty="0">
                <a:ln w="0"/>
                <a:solidFill>
                  <a:srgbClr val="00E800"/>
                </a:solidFill>
                <a:effectLst>
                  <a:outerShdw blurRad="38100" dist="19050" dir="2700000" algn="tl" rotWithShape="0">
                    <a:schemeClr val="dk1">
                      <a:alpha val="40000"/>
                    </a:schemeClr>
                  </a:outerShdw>
                </a:effectLst>
              </a:rPr>
              <a:t>/</a:t>
            </a:r>
            <a:r>
              <a:rPr lang="en-US" dirty="0" err="1">
                <a:ln w="0"/>
                <a:solidFill>
                  <a:srgbClr val="00E800"/>
                </a:solidFill>
                <a:effectLst>
                  <a:outerShdw blurRad="38100" dist="19050" dir="2700000" algn="tl" rotWithShape="0">
                    <a:schemeClr val="dk1">
                      <a:alpha val="40000"/>
                    </a:schemeClr>
                  </a:outerShdw>
                </a:effectLst>
              </a:rPr>
              <a:t>Virts</a:t>
            </a:r>
            <a:r>
              <a:rPr lang="en-US" dirty="0">
                <a:ln w="0"/>
                <a:solidFill>
                  <a:srgbClr val="00E800"/>
                </a:solidFill>
                <a:effectLst>
                  <a:outerShdw blurRad="38100" dist="19050" dir="2700000" algn="tl" rotWithShape="0">
                    <a:schemeClr val="dk1">
                      <a:alpha val="40000"/>
                    </a:schemeClr>
                  </a:outerShdw>
                </a:effectLst>
              </a:rPr>
              <a:t>)</a:t>
            </a:r>
            <a:endParaRPr lang="en-US" dirty="0">
              <a:ln w="0"/>
              <a:solidFill>
                <a:schemeClr val="accent6">
                  <a:lumMod val="75000"/>
                </a:schemeClr>
              </a:solidFill>
              <a:effectLst>
                <a:outerShdw blurRad="38100" dist="19050" dir="2700000" algn="tl" rotWithShape="0">
                  <a:schemeClr val="dk1">
                    <a:alpha val="40000"/>
                  </a:schemeClr>
                </a:outerShdw>
              </a:effectLst>
            </a:endParaRPr>
          </a:p>
          <a:p>
            <a:pPr marL="285750" indent="-285750">
              <a:buFont typeface="Arial" charset="0"/>
              <a:buChar char="•"/>
            </a:pPr>
            <a:r>
              <a:rPr lang="en-US" sz="2400" b="1" dirty="0">
                <a:ln w="0"/>
                <a:solidFill>
                  <a:srgbClr val="FFC3D7"/>
                </a:solidFill>
                <a:effectLst>
                  <a:outerShdw blurRad="38100" dist="19050" dir="2700000" algn="tl" rotWithShape="0">
                    <a:schemeClr val="dk1">
                      <a:alpha val="40000"/>
                    </a:schemeClr>
                  </a:outerShdw>
                </a:effectLst>
              </a:rPr>
              <a:t>16 Sep 2022  Beta Certification</a:t>
            </a:r>
          </a:p>
        </p:txBody>
      </p:sp>
      <p:pic>
        <p:nvPicPr>
          <p:cNvPr id="4" name="Picture 3">
            <a:extLst>
              <a:ext uri="{FF2B5EF4-FFF2-40B4-BE49-F238E27FC236}">
                <a16:creationId xmlns:a16="http://schemas.microsoft.com/office/drawing/2014/main" id="{44F27E83-2E60-62E7-5D36-6663212F2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466" y="937623"/>
            <a:ext cx="3627068" cy="1813534"/>
          </a:xfrm>
          <a:prstGeom prst="rect">
            <a:avLst/>
          </a:prstGeom>
        </p:spPr>
      </p:pic>
      <p:sp>
        <p:nvSpPr>
          <p:cNvPr id="6" name="TextBox 5">
            <a:extLst>
              <a:ext uri="{FF2B5EF4-FFF2-40B4-BE49-F238E27FC236}">
                <a16:creationId xmlns:a16="http://schemas.microsoft.com/office/drawing/2014/main" id="{252B7117-609D-1294-2777-B36D0AA3627F}"/>
              </a:ext>
            </a:extLst>
          </p:cNvPr>
          <p:cNvSpPr txBox="1"/>
          <p:nvPr/>
        </p:nvSpPr>
        <p:spPr>
          <a:xfrm>
            <a:off x="3898006" y="2003350"/>
            <a:ext cx="229550" cy="200055"/>
          </a:xfrm>
          <a:prstGeom prst="rect">
            <a:avLst/>
          </a:prstGeom>
          <a:noFill/>
        </p:spPr>
        <p:txBody>
          <a:bodyPr wrap="none" rtlCol="0">
            <a:spAutoFit/>
          </a:bodyPr>
          <a:lstStyle/>
          <a:p>
            <a:r>
              <a:rPr lang="en-US" sz="700" dirty="0">
                <a:solidFill>
                  <a:schemeClr val="bg1"/>
                </a:solidFill>
              </a:rPr>
              <a:t>8</a:t>
            </a:r>
          </a:p>
        </p:txBody>
      </p:sp>
      <p:sp>
        <p:nvSpPr>
          <p:cNvPr id="7" name="TextBox 6">
            <a:extLst>
              <a:ext uri="{FF2B5EF4-FFF2-40B4-BE49-F238E27FC236}">
                <a16:creationId xmlns:a16="http://schemas.microsoft.com/office/drawing/2014/main" id="{76774FC7-7499-910E-8E84-06F245CF3045}"/>
              </a:ext>
            </a:extLst>
          </p:cNvPr>
          <p:cNvSpPr txBox="1"/>
          <p:nvPr/>
        </p:nvSpPr>
        <p:spPr>
          <a:xfrm>
            <a:off x="6553200" y="1000731"/>
            <a:ext cx="2439450" cy="1846659"/>
          </a:xfrm>
          <a:prstGeom prst="rect">
            <a:avLst/>
          </a:prstGeom>
          <a:noFill/>
        </p:spPr>
        <p:txBody>
          <a:bodyPr wrap="none" rtlCol="0">
            <a:spAutoFit/>
          </a:bodyPr>
          <a:lstStyle/>
          <a:p>
            <a:r>
              <a:rPr lang="en-US" b="1" dirty="0">
                <a:solidFill>
                  <a:schemeClr val="bg1"/>
                </a:solidFill>
              </a:rPr>
              <a:t>GOES-18</a:t>
            </a:r>
          </a:p>
          <a:p>
            <a:r>
              <a:rPr lang="en-US" b="1" dirty="0">
                <a:solidFill>
                  <a:schemeClr val="bg1"/>
                </a:solidFill>
              </a:rPr>
              <a:t>Drift:  </a:t>
            </a:r>
            <a:r>
              <a:rPr lang="en-US" dirty="0">
                <a:solidFill>
                  <a:schemeClr val="bg1"/>
                </a:solidFill>
              </a:rPr>
              <a:t>89.5W to 136.8W</a:t>
            </a:r>
          </a:p>
          <a:p>
            <a:pPr algn="ctr"/>
            <a:r>
              <a:rPr lang="en-US" dirty="0">
                <a:solidFill>
                  <a:schemeClr val="accent5">
                    <a:lumMod val="40000"/>
                    <a:lumOff val="60000"/>
                  </a:schemeClr>
                </a:solidFill>
              </a:rPr>
              <a:t>May 16 - June 6,  2022</a:t>
            </a:r>
          </a:p>
          <a:p>
            <a:r>
              <a:rPr lang="en-US" b="1" dirty="0">
                <a:solidFill>
                  <a:schemeClr val="bg1"/>
                </a:solidFill>
              </a:rPr>
              <a:t>Nudge:</a:t>
            </a:r>
            <a:r>
              <a:rPr lang="en-US" dirty="0">
                <a:solidFill>
                  <a:schemeClr val="bg1"/>
                </a:solidFill>
              </a:rPr>
              <a:t> 136.8 to 137.0</a:t>
            </a:r>
          </a:p>
          <a:p>
            <a:r>
              <a:rPr lang="en-US" dirty="0">
                <a:solidFill>
                  <a:schemeClr val="accent5">
                    <a:lumMod val="40000"/>
                    <a:lumOff val="60000"/>
                  </a:schemeClr>
                </a:solidFill>
              </a:rPr>
              <a:t>      July 5-21, 2022</a:t>
            </a:r>
          </a:p>
          <a:p>
            <a:r>
              <a:rPr lang="en-US" sz="1200" dirty="0">
                <a:solidFill>
                  <a:schemeClr val="accent5">
                    <a:lumMod val="40000"/>
                    <a:lumOff val="60000"/>
                  </a:schemeClr>
                </a:solidFill>
              </a:rPr>
              <a:t>        … and GOES-17 137.2 to 137.3 </a:t>
            </a:r>
          </a:p>
          <a:p>
            <a:r>
              <a:rPr lang="en-US" sz="1200" dirty="0">
                <a:solidFill>
                  <a:schemeClr val="accent5">
                    <a:lumMod val="40000"/>
                    <a:lumOff val="60000"/>
                  </a:schemeClr>
                </a:solidFill>
              </a:rPr>
              <a:t>            same period.</a:t>
            </a:r>
          </a:p>
        </p:txBody>
      </p:sp>
    </p:spTree>
    <p:extLst>
      <p:ext uri="{BB962C8B-B14F-4D97-AF65-F5344CB8AC3E}">
        <p14:creationId xmlns:p14="http://schemas.microsoft.com/office/powerpoint/2010/main" val="1312485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08" y="123645"/>
            <a:ext cx="8229600" cy="1143001"/>
          </a:xfrm>
        </p:spPr>
        <p:txBody>
          <a:bodyPr/>
          <a:lstStyle/>
          <a:p>
            <a:r>
              <a:rPr lang="en-US" dirty="0"/>
              <a:t>Risks to Reaching Provisional</a:t>
            </a:r>
            <a:br>
              <a:rPr lang="en-US" dirty="0"/>
            </a:br>
            <a:r>
              <a:rPr lang="en-US" sz="2800" dirty="0"/>
              <a:t>(Summary Status at Beta Certification)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11</a:t>
            </a:fld>
            <a:endParaRPr lang="en-US" altLang="en-US"/>
          </a:p>
        </p:txBody>
      </p:sp>
      <p:sp>
        <p:nvSpPr>
          <p:cNvPr id="11" name="Rectangle 10"/>
          <p:cNvSpPr/>
          <p:nvPr/>
        </p:nvSpPr>
        <p:spPr>
          <a:xfrm>
            <a:off x="448491" y="1741497"/>
            <a:ext cx="8247017" cy="4093428"/>
          </a:xfrm>
          <a:prstGeom prst="rect">
            <a:avLst/>
          </a:prstGeom>
          <a:noFill/>
        </p:spPr>
        <p:txBody>
          <a:bodyPr wrap="square" lIns="91440" tIns="45720" rIns="91440" bIns="45720">
            <a:spAutoFit/>
          </a:bodyPr>
          <a:lstStyle/>
          <a:p>
            <a:pPr algn="ctr"/>
            <a:r>
              <a:rPr lang="en-US" sz="2800" dirty="0">
                <a:ln w="0"/>
                <a:solidFill>
                  <a:srgbClr val="FFFF00"/>
                </a:solidFill>
                <a:effectLst>
                  <a:outerShdw blurRad="38100" dist="19050" dir="2700000" algn="tl" rotWithShape="0">
                    <a:schemeClr val="dk1">
                      <a:alpha val="40000"/>
                    </a:schemeClr>
                  </a:outerShdw>
                </a:effectLst>
              </a:rPr>
              <a:t>There are no substantial risks or liens towards reaching Provisional on planned PS-PVR date of 31 Oct 2022</a:t>
            </a:r>
          </a:p>
          <a:p>
            <a:pPr algn="ctr"/>
            <a:endParaRPr lang="en-US" sz="2800" dirty="0">
              <a:ln w="0"/>
              <a:solidFill>
                <a:schemeClr val="bg1"/>
              </a:solidFill>
              <a:effectLst>
                <a:outerShdw blurRad="38100" dist="19050" dir="2700000" algn="tl" rotWithShape="0">
                  <a:schemeClr val="dk1">
                    <a:alpha val="40000"/>
                  </a:schemeClr>
                </a:outerShdw>
              </a:effectLst>
            </a:endParaRPr>
          </a:p>
          <a:p>
            <a:pPr marL="457200" indent="-457200">
              <a:buFont typeface="Arial" charset="0"/>
              <a:buChar char="•"/>
            </a:pPr>
            <a:r>
              <a:rPr lang="en-US" sz="2400" dirty="0">
                <a:ln w="0"/>
                <a:solidFill>
                  <a:schemeClr val="bg1"/>
                </a:solidFill>
                <a:effectLst>
                  <a:outerShdw blurRad="38100" dist="19050" dir="2700000" algn="tl" rotWithShape="0">
                    <a:schemeClr val="dk1">
                      <a:alpha val="40000"/>
                    </a:schemeClr>
                  </a:outerShdw>
                </a:effectLst>
              </a:rPr>
              <a:t>Primary emphasis for PROV will be larger sample size PLPT analyses, and more robust documentation of GLM-18 performance.</a:t>
            </a:r>
          </a:p>
          <a:p>
            <a:pPr marL="457200" indent="-457200">
              <a:buFont typeface="Arial" charset="0"/>
              <a:buChar char="•"/>
            </a:pPr>
            <a:endParaRPr lang="en-US" sz="2400" dirty="0">
              <a:ln w="0"/>
              <a:solidFill>
                <a:schemeClr val="bg1"/>
              </a:solidFill>
              <a:effectLst>
                <a:outerShdw blurRad="38100" dist="19050" dir="2700000" algn="tl" rotWithShape="0">
                  <a:schemeClr val="dk1">
                    <a:alpha val="40000"/>
                  </a:schemeClr>
                </a:outerShdw>
              </a:effectLst>
            </a:endParaRPr>
          </a:p>
          <a:p>
            <a:pPr marL="457200" indent="-457200">
              <a:buFont typeface="Arial" charset="0"/>
              <a:buChar char="•"/>
            </a:pPr>
            <a:r>
              <a:rPr lang="en-US" sz="2400" dirty="0">
                <a:solidFill>
                  <a:schemeClr val="bg1"/>
                </a:solidFill>
              </a:rPr>
              <a:t>Instrument h/w performance is very good and does not pose a substantial risk to achieving provisional </a:t>
            </a:r>
          </a:p>
          <a:p>
            <a:pPr marL="1257300" lvl="2" indent="-457200">
              <a:buFont typeface="Courier New" charset="0"/>
              <a:buChar char="o"/>
            </a:pPr>
            <a:r>
              <a:rPr lang="en-US" sz="1600" dirty="0">
                <a:ln w="0"/>
                <a:solidFill>
                  <a:schemeClr val="bg1"/>
                </a:solidFill>
                <a:effectLst>
                  <a:outerShdw blurRad="38100" dist="19050" dir="2700000" algn="tl" rotWithShape="0">
                    <a:schemeClr val="dk1">
                      <a:alpha val="40000"/>
                    </a:schemeClr>
                  </a:outerShdw>
                </a:effectLst>
              </a:rPr>
              <a:t>However, quick-looks indicated anomalous noise in GLM-18 not seen in GLM-16 or GLM-17 for same region. </a:t>
            </a:r>
            <a:endParaRPr lang="en-US" sz="24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06245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495558" cy="4525962"/>
          </a:xfrm>
        </p:spPr>
        <p:txBody>
          <a:bodyPr/>
          <a:lstStyle/>
          <a:p>
            <a:pPr marL="0" indent="0">
              <a:buNone/>
            </a:pPr>
            <a:r>
              <a:rPr lang="en-US" dirty="0"/>
              <a:t>Introduction</a:t>
            </a:r>
          </a:p>
          <a:p>
            <a:pPr marL="0" indent="0">
              <a:buNone/>
            </a:pPr>
            <a:r>
              <a:rPr lang="en-US" dirty="0"/>
              <a:t>Review of Beta Certification</a:t>
            </a:r>
          </a:p>
          <a:p>
            <a:pPr marL="0" indent="0">
              <a:buNone/>
            </a:pPr>
            <a:r>
              <a:rPr lang="en-US" sz="4400" dirty="0">
                <a:solidFill>
                  <a:srgbClr val="FFFF00"/>
                </a:solidFill>
              </a:rPr>
              <a:t>Product Quality Evaluation Overview</a:t>
            </a:r>
          </a:p>
          <a:p>
            <a:pPr marL="0" indent="0">
              <a:buNone/>
            </a:pPr>
            <a:r>
              <a:rPr lang="en-US" dirty="0"/>
              <a:t>Provisional Maturity Assessment</a:t>
            </a:r>
          </a:p>
          <a:p>
            <a:pPr marL="0" indent="0">
              <a:buNone/>
            </a:pPr>
            <a:r>
              <a:rPr lang="en-US" dirty="0"/>
              <a:t>PLPT Details</a:t>
            </a:r>
          </a:p>
          <a:p>
            <a:pPr marL="0" indent="0">
              <a:buNone/>
            </a:pPr>
            <a:r>
              <a:rPr lang="en-US" dirty="0"/>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12</a:t>
            </a:fld>
            <a:endParaRPr lang="en-US" altLang="en-US"/>
          </a:p>
        </p:txBody>
      </p:sp>
    </p:spTree>
    <p:extLst>
      <p:ext uri="{BB962C8B-B14F-4D97-AF65-F5344CB8AC3E}">
        <p14:creationId xmlns:p14="http://schemas.microsoft.com/office/powerpoint/2010/main" val="717306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3C57FC-5F64-441C-A25E-CD2D1E39669A}"/>
              </a:ext>
            </a:extLst>
          </p:cNvPr>
          <p:cNvSpPr>
            <a:spLocks noGrp="1"/>
          </p:cNvSpPr>
          <p:nvPr>
            <p:ph type="ftr" sz="quarter" idx="11"/>
          </p:nvPr>
        </p:nvSpPr>
        <p:spPr>
          <a:xfrm>
            <a:off x="4479634" y="6345535"/>
            <a:ext cx="184731" cy="461665"/>
          </a:xfrm>
        </p:spPr>
        <p:txBody>
          <a:bodyPr wrap="none" anchor="b" anchorCtr="1">
            <a:spAutoFit/>
          </a:bodyPr>
          <a:lstStyle/>
          <a:p>
            <a:endParaRPr lang="en-US"/>
          </a:p>
          <a:p>
            <a:endParaRPr lang="en-US"/>
          </a:p>
        </p:txBody>
      </p:sp>
      <p:sp>
        <p:nvSpPr>
          <p:cNvPr id="2" name="Title 1"/>
          <p:cNvSpPr>
            <a:spLocks noGrp="1"/>
          </p:cNvSpPr>
          <p:nvPr>
            <p:ph type="title"/>
          </p:nvPr>
        </p:nvSpPr>
        <p:spPr>
          <a:xfrm>
            <a:off x="457200" y="41514"/>
            <a:ext cx="8229600" cy="1143001"/>
          </a:xfrm>
        </p:spPr>
        <p:txBody>
          <a:bodyPr/>
          <a:lstStyle/>
          <a:p>
            <a:r>
              <a:rPr lang="en-US" dirty="0"/>
              <a:t>Performance Baseline Mapping</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13</a:t>
            </a:fld>
            <a:endParaRPr lang="en-US" altLang="en-US"/>
          </a:p>
        </p:txBody>
      </p:sp>
      <p:graphicFrame>
        <p:nvGraphicFramePr>
          <p:cNvPr id="6" name="Content Placeholder 3"/>
          <p:cNvGraphicFramePr>
            <a:graphicFrameLocks noGrp="1"/>
          </p:cNvGraphicFramePr>
          <p:nvPr>
            <p:ph idx="1"/>
          </p:nvPr>
        </p:nvGraphicFramePr>
        <p:xfrm>
          <a:off x="153894" y="1643380"/>
          <a:ext cx="8836211" cy="3571240"/>
        </p:xfrm>
        <a:graphic>
          <a:graphicData uri="http://schemas.openxmlformats.org/drawingml/2006/table">
            <a:tbl>
              <a:tblPr firstRow="1" bandRow="1">
                <a:tableStyleId>{5940675A-B579-460E-94D1-54222C63F5DA}</a:tableStyleId>
              </a:tblPr>
              <a:tblGrid>
                <a:gridCol w="670731">
                  <a:extLst>
                    <a:ext uri="{9D8B030D-6E8A-4147-A177-3AD203B41FA5}">
                      <a16:colId xmlns:a16="http://schemas.microsoft.com/office/drawing/2014/main" val="20000"/>
                    </a:ext>
                  </a:extLst>
                </a:gridCol>
                <a:gridCol w="1977857">
                  <a:extLst>
                    <a:ext uri="{9D8B030D-6E8A-4147-A177-3AD203B41FA5}">
                      <a16:colId xmlns:a16="http://schemas.microsoft.com/office/drawing/2014/main" val="20001"/>
                    </a:ext>
                  </a:extLst>
                </a:gridCol>
                <a:gridCol w="2791662">
                  <a:extLst>
                    <a:ext uri="{9D8B030D-6E8A-4147-A177-3AD203B41FA5}">
                      <a16:colId xmlns:a16="http://schemas.microsoft.com/office/drawing/2014/main" val="20003"/>
                    </a:ext>
                  </a:extLst>
                </a:gridCol>
                <a:gridCol w="1403819">
                  <a:extLst>
                    <a:ext uri="{9D8B030D-6E8A-4147-A177-3AD203B41FA5}">
                      <a16:colId xmlns:a16="http://schemas.microsoft.com/office/drawing/2014/main" val="20004"/>
                    </a:ext>
                  </a:extLst>
                </a:gridCol>
                <a:gridCol w="559110">
                  <a:extLst>
                    <a:ext uri="{9D8B030D-6E8A-4147-A177-3AD203B41FA5}">
                      <a16:colId xmlns:a16="http://schemas.microsoft.com/office/drawing/2014/main" val="20005"/>
                    </a:ext>
                  </a:extLst>
                </a:gridCol>
                <a:gridCol w="1433032">
                  <a:extLst>
                    <a:ext uri="{9D8B030D-6E8A-4147-A177-3AD203B41FA5}">
                      <a16:colId xmlns:a16="http://schemas.microsoft.com/office/drawing/2014/main" val="20002"/>
                    </a:ext>
                  </a:extLst>
                </a:gridCol>
              </a:tblGrid>
              <a:tr h="370840">
                <a:tc>
                  <a:txBody>
                    <a:bodyPr/>
                    <a:lstStyle/>
                    <a:p>
                      <a:pPr algn="ctr"/>
                      <a:r>
                        <a:rPr lang="en-US" sz="1400" b="1" dirty="0">
                          <a:solidFill>
                            <a:schemeClr val="bg1"/>
                          </a:solidFill>
                        </a:rPr>
                        <a:t>MRD </a:t>
                      </a:r>
                    </a:p>
                  </a:txBody>
                  <a:tcPr anchor="ctr">
                    <a:lnR w="12700" cap="flat" cmpd="sng" algn="ctr">
                      <a:solidFill>
                        <a:schemeClr val="bg1"/>
                      </a:solidFill>
                      <a:prstDash val="solid"/>
                      <a:round/>
                      <a:headEnd type="none" w="med" len="med"/>
                      <a:tailEnd type="none" w="med" len="med"/>
                    </a:lnR>
                    <a:solidFill>
                      <a:srgbClr val="0070C0"/>
                    </a:solidFill>
                  </a:tcPr>
                </a:tc>
                <a:tc>
                  <a:txBody>
                    <a:bodyPr/>
                    <a:lstStyle/>
                    <a:p>
                      <a:pPr algn="ctr"/>
                      <a:r>
                        <a:rPr lang="en-US" sz="1400" b="1" dirty="0">
                          <a:solidFill>
                            <a:schemeClr val="bg1"/>
                          </a:solidFill>
                        </a:rPr>
                        <a:t>Parameter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a:txBody>
                    <a:bodyPr/>
                    <a:lstStyle/>
                    <a:p>
                      <a:pPr algn="ctr"/>
                      <a:r>
                        <a:rPr lang="en-US" sz="1400" b="1" dirty="0">
                          <a:solidFill>
                            <a:schemeClr val="bg1"/>
                          </a:solidFill>
                        </a:rPr>
                        <a:t>MRD</a:t>
                      </a:r>
                      <a:r>
                        <a:rPr lang="en-US" sz="1400" b="1" baseline="0" dirty="0">
                          <a:solidFill>
                            <a:schemeClr val="bg1"/>
                          </a:solidFill>
                        </a:rPr>
                        <a:t> Value</a:t>
                      </a: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gridSpan="2">
                  <a:txBody>
                    <a:bodyPr/>
                    <a:lstStyle/>
                    <a:p>
                      <a:pPr algn="ctr"/>
                      <a:r>
                        <a:rPr lang="en-US" sz="1400" b="1" dirty="0">
                          <a:solidFill>
                            <a:schemeClr val="bg1"/>
                          </a:solidFill>
                        </a:rPr>
                        <a:t>Perf. Baseline (Model)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hMerge="1">
                  <a:txBody>
                    <a:bodyPr/>
                    <a:lstStyle/>
                    <a:p>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Related PLPTs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extLst>
                  <a:ext uri="{0D108BD9-81ED-4DB2-BD59-A6C34878D82A}">
                    <a16:rowId xmlns:a16="http://schemas.microsoft.com/office/drawing/2014/main" val="10000"/>
                  </a:ext>
                </a:extLst>
              </a:tr>
              <a:tr h="457200">
                <a:tc>
                  <a:txBody>
                    <a:bodyPr/>
                    <a:lstStyle/>
                    <a:p>
                      <a:pPr algn="ctr"/>
                      <a:r>
                        <a:rPr lang="en-US" sz="1200" dirty="0">
                          <a:solidFill>
                            <a:schemeClr val="tx1"/>
                          </a:solidFill>
                        </a:rPr>
                        <a:t>1259</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Production Mapping Accuracy [INR]</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5km</a:t>
                      </a:r>
                      <a:r>
                        <a:rPr lang="en-US" sz="1200" dirty="0">
                          <a:solidFill>
                            <a:schemeClr val="tx1"/>
                          </a:solidFill>
                        </a:rPr>
                        <a:t> ( </a:t>
                      </a:r>
                      <a:r>
                        <a:rPr lang="en-US" sz="1200" baseline="0" dirty="0">
                          <a:solidFill>
                            <a:schemeClr val="tx1"/>
                          </a:solidFill>
                        </a:rPr>
                        <a:t>= |𝛍|+3𝜎 &lt; 140 </a:t>
                      </a:r>
                      <a:r>
                        <a:rPr lang="el-GR" sz="1200" baseline="0" dirty="0">
                          <a:solidFill>
                            <a:schemeClr val="tx1"/>
                          </a:solidFill>
                        </a:rPr>
                        <a:t>μ</a:t>
                      </a:r>
                      <a:r>
                        <a:rPr lang="en-US" sz="1200" baseline="0" dirty="0">
                          <a:solidFill>
                            <a:schemeClr val="tx1"/>
                          </a:solidFill>
                        </a:rPr>
                        <a:t>rad)</a:t>
                      </a:r>
                      <a:endParaRPr lang="en-US" sz="1200" dirty="0">
                        <a:solidFill>
                          <a:srgbClr val="7030A0"/>
                        </a:solidFill>
                      </a:endParaRPr>
                    </a:p>
                  </a:txBody>
                  <a:tcPr anchor="ctr">
                    <a:solidFill>
                      <a:srgbClr val="FFFF00"/>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Nav error (7 d averaging) of 103</a:t>
                      </a:r>
                      <a:r>
                        <a:rPr lang="en-US" sz="1200" baseline="0" dirty="0">
                          <a:solidFill>
                            <a:schemeClr val="tx1"/>
                          </a:solidFill>
                        </a:rPr>
                        <a:t> </a:t>
                      </a:r>
                      <a:r>
                        <a:rPr lang="el-GR" sz="1200" baseline="0" dirty="0">
                          <a:solidFill>
                            <a:schemeClr val="tx1"/>
                          </a:solidFill>
                        </a:rPr>
                        <a:t>μ</a:t>
                      </a:r>
                      <a:r>
                        <a:rPr lang="en-US" sz="1200" baseline="0" dirty="0">
                          <a:solidFill>
                            <a:schemeClr val="tx1"/>
                          </a:solidFill>
                        </a:rPr>
                        <a:t>rad for GOES-W</a:t>
                      </a:r>
                      <a:endParaRPr lang="en-US" sz="1200" dirty="0">
                        <a:solidFill>
                          <a:schemeClr val="tx1"/>
                        </a:solidFill>
                      </a:endParaRPr>
                    </a:p>
                  </a:txBody>
                  <a:tcPr anchor="ctr">
                    <a:solidFill>
                      <a:srgbClr val="FFFF00"/>
                    </a:solidFill>
                  </a:tcPr>
                </a:tc>
                <a:tc hMerge="1">
                  <a:txBody>
                    <a:bodyPr/>
                    <a:lstStyle/>
                    <a:p>
                      <a:endParaRPr lang="en-US"/>
                    </a:p>
                  </a:txBody>
                  <a:tcPr/>
                </a:tc>
                <a:tc>
                  <a:txBody>
                    <a:bodyPr/>
                    <a:lstStyle/>
                    <a:p>
                      <a:r>
                        <a:rPr lang="en-US" sz="1200" baseline="0" dirty="0"/>
                        <a:t>-011, (also </a:t>
                      </a:r>
                      <a:r>
                        <a:rPr lang="en-US" sz="1200" dirty="0"/>
                        <a:t>-001,</a:t>
                      </a:r>
                      <a:r>
                        <a:rPr lang="en-US" sz="1200" baseline="0" dirty="0"/>
                        <a:t> </a:t>
                      </a:r>
                    </a:p>
                    <a:p>
                      <a:r>
                        <a:rPr lang="en-US" sz="1200" baseline="0" dirty="0"/>
                        <a:t>-002,-003, -004, </a:t>
                      </a:r>
                    </a:p>
                    <a:p>
                      <a:r>
                        <a:rPr lang="en-US" sz="1200" baseline="0" dirty="0"/>
                        <a:t>-005, -006)</a:t>
                      </a:r>
                      <a:endParaRPr lang="en-US" sz="1200" dirty="0"/>
                    </a:p>
                  </a:txBody>
                  <a:tcPr anchor="ctr">
                    <a:solidFill>
                      <a:srgbClr val="FFFF00"/>
                    </a:solidFill>
                  </a:tcPr>
                </a:tc>
                <a:extLst>
                  <a:ext uri="{0D108BD9-81ED-4DB2-BD59-A6C34878D82A}">
                    <a16:rowId xmlns:a16="http://schemas.microsoft.com/office/drawing/2014/main" val="10004"/>
                  </a:ext>
                </a:extLst>
              </a:tr>
              <a:tr h="304800">
                <a:tc>
                  <a:txBody>
                    <a:bodyPr/>
                    <a:lstStyle/>
                    <a:p>
                      <a:pPr algn="ctr"/>
                      <a:r>
                        <a:rPr lang="en-US" sz="1200" dirty="0">
                          <a:solidFill>
                            <a:schemeClr val="tx1"/>
                          </a:solidFill>
                        </a:rPr>
                        <a:t>1260</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 Measurement Range</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(0-41900 </a:t>
                      </a:r>
                      <a:r>
                        <a:rPr lang="en-US" sz="1200" dirty="0" err="1">
                          <a:solidFill>
                            <a:schemeClr val="tx1"/>
                          </a:solidFill>
                        </a:rPr>
                        <a:t>evts</a:t>
                      </a:r>
                      <a:r>
                        <a:rPr lang="en-US" sz="1200" dirty="0">
                          <a:solidFill>
                            <a:schemeClr val="tx1"/>
                          </a:solidFill>
                        </a:rPr>
                        <a:t>/s,   0-8170</a:t>
                      </a:r>
                      <a:r>
                        <a:rPr lang="en-US" sz="1200" baseline="0" dirty="0">
                          <a:solidFill>
                            <a:schemeClr val="tx1"/>
                          </a:solidFill>
                        </a:rPr>
                        <a:t> </a:t>
                      </a:r>
                      <a:r>
                        <a:rPr lang="en-US" sz="1200" baseline="0" dirty="0" err="1">
                          <a:solidFill>
                            <a:schemeClr val="tx1"/>
                          </a:solidFill>
                        </a:rPr>
                        <a:t>grps</a:t>
                      </a:r>
                      <a:r>
                        <a:rPr lang="en-US" sz="1200" baseline="0" dirty="0">
                          <a:solidFill>
                            <a:schemeClr val="tx1"/>
                          </a:solidFill>
                        </a:rPr>
                        <a:t>/s,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baseline="0" dirty="0">
                          <a:solidFill>
                            <a:schemeClr val="tx1"/>
                          </a:solidFill>
                        </a:rPr>
                        <a:t>0-600 </a:t>
                      </a:r>
                      <a:r>
                        <a:rPr lang="en-US" sz="1200" b="1" baseline="0" dirty="0" err="1">
                          <a:solidFill>
                            <a:schemeClr val="tx1"/>
                          </a:solidFill>
                        </a:rPr>
                        <a:t>flsh</a:t>
                      </a:r>
                      <a:r>
                        <a:rPr lang="en-US" sz="1200" b="1" baseline="0" dirty="0">
                          <a:solidFill>
                            <a:schemeClr val="tx1"/>
                          </a:solidFill>
                        </a:rPr>
                        <a:t>/s</a:t>
                      </a:r>
                      <a:r>
                        <a:rPr lang="en-US" sz="1200" baseline="0" dirty="0">
                          <a:solidFill>
                            <a:schemeClr val="tx1"/>
                          </a:solidFill>
                        </a:rPr>
                        <a:t>)</a:t>
                      </a:r>
                      <a:endParaRPr lang="en-US" sz="1200" dirty="0">
                        <a:solidFill>
                          <a:schemeClr val="tx1"/>
                        </a:solidFill>
                      </a:endParaRPr>
                    </a:p>
                  </a:txBody>
                  <a:tcPr anchor="ctr">
                    <a:solidFill>
                      <a:srgbClr val="FFFF00"/>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Instr</a:t>
                      </a:r>
                      <a:r>
                        <a:rPr lang="en-US" sz="1200" baseline="0" dirty="0">
                          <a:solidFill>
                            <a:schemeClr val="tx1"/>
                          </a:solidFill>
                        </a:rPr>
                        <a:t> </a:t>
                      </a:r>
                      <a:r>
                        <a:rPr lang="en-US" sz="1200" dirty="0">
                          <a:solidFill>
                            <a:schemeClr val="tx1"/>
                          </a:solidFill>
                        </a:rPr>
                        <a:t>Vendor showed can handle peak 100Kevts/s (600flsh/s)</a:t>
                      </a:r>
                    </a:p>
                  </a:txBody>
                  <a:tcPr anchor="ctr">
                    <a:solidFill>
                      <a:srgbClr val="FFFF00"/>
                    </a:solidFill>
                  </a:tcPr>
                </a:tc>
                <a:tc h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t>G16/17 Independent [see  -009,-010 in G16 Full PS-PVR]</a:t>
                      </a:r>
                    </a:p>
                  </a:txBody>
                  <a:tcPr anchor="ctr">
                    <a:solidFill>
                      <a:srgbClr val="FFFF00"/>
                    </a:solidFill>
                  </a:tcPr>
                </a:tc>
                <a:extLst>
                  <a:ext uri="{0D108BD9-81ED-4DB2-BD59-A6C34878D82A}">
                    <a16:rowId xmlns:a16="http://schemas.microsoft.com/office/drawing/2014/main" val="10005"/>
                  </a:ext>
                </a:extLst>
              </a:tr>
              <a:tr h="213360">
                <a:tc rowSpan="3">
                  <a:txBody>
                    <a:bodyPr/>
                    <a:lstStyle/>
                    <a:p>
                      <a:pPr algn="ctr"/>
                      <a:r>
                        <a:rPr lang="en-US" sz="1200" dirty="0">
                          <a:solidFill>
                            <a:schemeClr val="tx1"/>
                          </a:solidFill>
                        </a:rPr>
                        <a:t>1261</a:t>
                      </a:r>
                    </a:p>
                  </a:txBody>
                  <a:tcPr anchor="ctr">
                    <a:solidFill>
                      <a:srgbClr val="FFFF00"/>
                    </a:solid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 Measurement Accuracy</a:t>
                      </a:r>
                    </a:p>
                  </a:txBody>
                  <a:tcPr anchor="ctr">
                    <a:solidFill>
                      <a:srgbClr val="FFFF00"/>
                    </a:solidFill>
                  </a:tcPr>
                </a:tc>
                <a:tc rowSpan="3">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70% </a:t>
                      </a:r>
                      <a:r>
                        <a:rPr lang="en-US" sz="1200" dirty="0">
                          <a:solidFill>
                            <a:schemeClr val="tx1"/>
                          </a:solidFill>
                        </a:rPr>
                        <a:t>total flash detection efficiency (DE)</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Instr. Side</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EOL*</a:t>
                      </a:r>
                    </a:p>
                  </a:txBody>
                  <a:tcPr anchor="ctr">
                    <a:solidFill>
                      <a:srgbClr val="FFFF00"/>
                    </a:solidFill>
                  </a:tcPr>
                </a:tc>
                <a:tc row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-001,</a:t>
                      </a:r>
                      <a:r>
                        <a:rPr lang="en-US" sz="1200" baseline="0" dirty="0"/>
                        <a:t> -002,-003,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-004, -005, -006,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-009,-010</a:t>
                      </a:r>
                      <a:endParaRPr lang="en-US" sz="1200" dirty="0"/>
                    </a:p>
                  </a:txBody>
                  <a:tcPr anchor="ctr">
                    <a:solidFill>
                      <a:srgbClr val="FFFF00"/>
                    </a:solidFill>
                  </a:tcPr>
                </a:tc>
                <a:extLst>
                  <a:ext uri="{0D108BD9-81ED-4DB2-BD59-A6C34878D82A}">
                    <a16:rowId xmlns:a16="http://schemas.microsoft.com/office/drawing/2014/main" val="10006"/>
                  </a:ext>
                </a:extLst>
              </a:tr>
              <a:tr h="2133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Primary</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90.3%</a:t>
                      </a:r>
                    </a:p>
                  </a:txBody>
                  <a:tcPr anchor="ctr">
                    <a:solidFill>
                      <a:srgbClr val="FFFF00"/>
                    </a:solidFill>
                  </a:tcPr>
                </a:tc>
                <a:tc vMerge="1">
                  <a:txBody>
                    <a:bodyPr/>
                    <a:lstStyle/>
                    <a:p>
                      <a:endParaRPr lang="en-US"/>
                    </a:p>
                  </a:txBody>
                  <a:tcPr/>
                </a:tc>
                <a:extLst>
                  <a:ext uri="{0D108BD9-81ED-4DB2-BD59-A6C34878D82A}">
                    <a16:rowId xmlns:a16="http://schemas.microsoft.com/office/drawing/2014/main" val="10007"/>
                  </a:ext>
                </a:extLst>
              </a:tr>
              <a:tr h="21336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Redundant</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90.5%</a:t>
                      </a:r>
                    </a:p>
                  </a:txBody>
                  <a:tcPr anchor="ctr">
                    <a:solidFill>
                      <a:srgbClr val="FFFF00"/>
                    </a:solidFill>
                  </a:tcPr>
                </a:tc>
                <a:tc vMerge="1">
                  <a:txBody>
                    <a:bodyPr/>
                    <a:lstStyle/>
                    <a:p>
                      <a:endParaRPr lang="en-US"/>
                    </a:p>
                  </a:txBody>
                  <a:tcPr/>
                </a:tc>
                <a:extLst>
                  <a:ext uri="{0D108BD9-81ED-4DB2-BD59-A6C34878D82A}">
                    <a16:rowId xmlns:a16="http://schemas.microsoft.com/office/drawing/2014/main" val="10008"/>
                  </a:ext>
                </a:extLst>
              </a:tr>
              <a:tr h="457200">
                <a:tc>
                  <a:txBody>
                    <a:bodyPr/>
                    <a:lstStyle/>
                    <a:p>
                      <a:pPr algn="ctr"/>
                      <a:r>
                        <a:rPr lang="en-US" sz="1200" dirty="0">
                          <a:solidFill>
                            <a:schemeClr val="tx1"/>
                          </a:solidFill>
                        </a:rPr>
                        <a:t>1264</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a:t>
                      </a:r>
                      <a:r>
                        <a:rPr lang="en-US" sz="1200" baseline="0" dirty="0">
                          <a:solidFill>
                            <a:schemeClr val="tx1"/>
                          </a:solidFill>
                        </a:rPr>
                        <a:t> Measurement Precision</a:t>
                      </a:r>
                      <a:endParaRPr lang="en-US" sz="1200" dirty="0">
                        <a:solidFill>
                          <a:schemeClr val="tx1"/>
                        </a:solidFill>
                      </a:endParaRP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5%</a:t>
                      </a:r>
                    </a:p>
                  </a:txBody>
                  <a:tcPr anchor="ctr">
                    <a:solidFill>
                      <a:srgbClr val="FFFF00"/>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Open, with Flight reporting FAR ~ 2.6%</a:t>
                      </a:r>
                      <a:endParaRPr lang="en-US" sz="1200" dirty="0">
                        <a:solidFill>
                          <a:srgbClr val="FF0000"/>
                        </a:solidFill>
                      </a:endParaRPr>
                    </a:p>
                  </a:txBody>
                  <a:tcPr anchor="ctr">
                    <a:solidFill>
                      <a:srgbClr val="FFFF00"/>
                    </a:solidFill>
                  </a:tcPr>
                </a:tc>
                <a:tc hMerge="1">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-001,</a:t>
                      </a:r>
                      <a:r>
                        <a:rPr lang="en-US" sz="1200" baseline="0" dirty="0"/>
                        <a:t> -002,-003,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-004, -005, -006,</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-009,-010</a:t>
                      </a:r>
                      <a:endParaRPr lang="en-US" sz="1200" dirty="0"/>
                    </a:p>
                  </a:txBody>
                  <a:tcPr anchor="ctr">
                    <a:solidFill>
                      <a:srgbClr val="FFFF00"/>
                    </a:solidFill>
                  </a:tcPr>
                </a:tc>
                <a:extLst>
                  <a:ext uri="{0D108BD9-81ED-4DB2-BD59-A6C34878D82A}">
                    <a16:rowId xmlns:a16="http://schemas.microsoft.com/office/drawing/2014/main" val="10009"/>
                  </a:ext>
                </a:extLst>
              </a:tr>
              <a:tr h="457200">
                <a:tc>
                  <a:txBody>
                    <a:bodyPr/>
                    <a:lstStyle/>
                    <a:p>
                      <a:pPr algn="ctr"/>
                      <a:r>
                        <a:rPr lang="en-US" sz="1200" dirty="0">
                          <a:solidFill>
                            <a:schemeClr val="tx1"/>
                          </a:solidFill>
                        </a:rPr>
                        <a:t>2112</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 Time Tag</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GOES-R system shall time tag product observations</a:t>
                      </a:r>
                    </a:p>
                  </a:txBody>
                  <a:tcPr anchor="ctr">
                    <a:solidFill>
                      <a:srgbClr val="FFFF00"/>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n/a</a:t>
                      </a:r>
                    </a:p>
                  </a:txBody>
                  <a:tcPr anchor="ctr">
                    <a:solidFill>
                      <a:srgbClr val="FFFF00"/>
                    </a:solidFill>
                  </a:tcPr>
                </a:tc>
                <a:tc h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-001,</a:t>
                      </a:r>
                      <a:r>
                        <a:rPr lang="en-US" sz="1200" baseline="0" dirty="0"/>
                        <a:t> -002,-003,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t>-004, -005, -006</a:t>
                      </a:r>
                      <a:endParaRPr lang="en-US" sz="1200" dirty="0"/>
                    </a:p>
                  </a:txBody>
                  <a:tcPr anchor="ctr">
                    <a:solidFill>
                      <a:srgbClr val="FFFF00"/>
                    </a:solidFill>
                  </a:tcPr>
                </a:tc>
                <a:extLst>
                  <a:ext uri="{0D108BD9-81ED-4DB2-BD59-A6C34878D82A}">
                    <a16:rowId xmlns:a16="http://schemas.microsoft.com/office/drawing/2014/main" val="409406119"/>
                  </a:ext>
                </a:extLst>
              </a:tr>
            </a:tbl>
          </a:graphicData>
        </a:graphic>
      </p:graphicFrame>
      <p:sp>
        <p:nvSpPr>
          <p:cNvPr id="8" name="Rectangle 7"/>
          <p:cNvSpPr/>
          <p:nvPr/>
        </p:nvSpPr>
        <p:spPr>
          <a:xfrm>
            <a:off x="153894" y="5833130"/>
            <a:ext cx="8613546" cy="523220"/>
          </a:xfrm>
          <a:prstGeom prst="rect">
            <a:avLst/>
          </a:prstGeom>
          <a:noFill/>
        </p:spPr>
        <p:txBody>
          <a:bodyPr wrap="square" lIns="91440" tIns="45720" rIns="91440" bIns="45720">
            <a:spAutoFit/>
          </a:bodyPr>
          <a:lstStyle/>
          <a:p>
            <a:endParaRPr lang="en-US" sz="1400" dirty="0">
              <a:ln w="0"/>
              <a:solidFill>
                <a:srgbClr val="FF0000"/>
              </a:solidFill>
              <a:effectLst>
                <a:outerShdw blurRad="38100" dist="19050" dir="2700000" algn="tl" rotWithShape="0">
                  <a:schemeClr val="dk1">
                    <a:alpha val="40000"/>
                  </a:schemeClr>
                </a:outerShdw>
              </a:effectLst>
            </a:endParaRPr>
          </a:p>
          <a:p>
            <a:r>
              <a:rPr lang="en-US" sz="1400" dirty="0">
                <a:ln w="0"/>
                <a:solidFill>
                  <a:srgbClr val="FFFF00"/>
                </a:solidFill>
                <a:effectLst>
                  <a:outerShdw blurRad="38100" dist="19050" dir="2700000" algn="tl" rotWithShape="0">
                    <a:schemeClr val="dk1">
                      <a:alpha val="40000"/>
                    </a:schemeClr>
                  </a:outerShdw>
                </a:effectLst>
              </a:rPr>
              <a:t>*EOL = End of Life with reduction to flash DE by ~6% due to Coherency Filter removing single-group flashes</a:t>
            </a:r>
            <a:endParaRPr lang="en-US" sz="1400" b="0" cap="none" spc="0" dirty="0">
              <a:ln w="0"/>
              <a:solidFill>
                <a:srgbClr val="FFFF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47212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30756126"/>
              </p:ext>
            </p:extLst>
          </p:nvPr>
        </p:nvGraphicFramePr>
        <p:xfrm>
          <a:off x="199036" y="1064742"/>
          <a:ext cx="8745928" cy="5710473"/>
        </p:xfrm>
        <a:graphic>
          <a:graphicData uri="http://schemas.openxmlformats.org/drawingml/2006/table">
            <a:tbl>
              <a:tblPr firstRow="1" bandRow="1">
                <a:tableStyleId>{5C22544A-7EE6-4342-B048-85BDC9FD1C3A}</a:tableStyleId>
              </a:tblPr>
              <a:tblGrid>
                <a:gridCol w="1292877">
                  <a:extLst>
                    <a:ext uri="{9D8B030D-6E8A-4147-A177-3AD203B41FA5}">
                      <a16:colId xmlns:a16="http://schemas.microsoft.com/office/drawing/2014/main" val="20000"/>
                    </a:ext>
                  </a:extLst>
                </a:gridCol>
                <a:gridCol w="2509701">
                  <a:extLst>
                    <a:ext uri="{9D8B030D-6E8A-4147-A177-3AD203B41FA5}">
                      <a16:colId xmlns:a16="http://schemas.microsoft.com/office/drawing/2014/main" val="20001"/>
                    </a:ext>
                  </a:extLst>
                </a:gridCol>
                <a:gridCol w="2509701">
                  <a:extLst>
                    <a:ext uri="{9D8B030D-6E8A-4147-A177-3AD203B41FA5}">
                      <a16:colId xmlns:a16="http://schemas.microsoft.com/office/drawing/2014/main" val="20002"/>
                    </a:ext>
                  </a:extLst>
                </a:gridCol>
                <a:gridCol w="2433649">
                  <a:extLst>
                    <a:ext uri="{9D8B030D-6E8A-4147-A177-3AD203B41FA5}">
                      <a16:colId xmlns:a16="http://schemas.microsoft.com/office/drawing/2014/main" val="20003"/>
                    </a:ext>
                  </a:extLst>
                </a:gridCol>
              </a:tblGrid>
              <a:tr h="353170">
                <a:tc>
                  <a:txBody>
                    <a:bodyPr/>
                    <a:lstStyle/>
                    <a:p>
                      <a:pPr algn="ctr"/>
                      <a:endParaRPr lang="en-US" dirty="0"/>
                    </a:p>
                  </a:txBody>
                  <a:tcPr anchor="ctr"/>
                </a:tc>
                <a:tc>
                  <a:txBody>
                    <a:bodyPr/>
                    <a:lstStyle/>
                    <a:p>
                      <a:pPr algn="ctr"/>
                      <a:r>
                        <a:rPr lang="en-US" dirty="0"/>
                        <a:t>Past Status</a:t>
                      </a:r>
                    </a:p>
                  </a:txBody>
                  <a:tcPr anchor="ctr"/>
                </a:tc>
                <a:tc>
                  <a:txBody>
                    <a:bodyPr/>
                    <a:lstStyle/>
                    <a:p>
                      <a:pPr algn="ctr"/>
                      <a:r>
                        <a:rPr lang="en-US" dirty="0"/>
                        <a:t>Current Status</a:t>
                      </a:r>
                    </a:p>
                  </a:txBody>
                  <a:tcPr anchor="ctr"/>
                </a:tc>
                <a:tc>
                  <a:txBody>
                    <a:bodyPr/>
                    <a:lstStyle/>
                    <a:p>
                      <a:pPr algn="ctr"/>
                      <a:r>
                        <a:rPr lang="en-US" dirty="0"/>
                        <a:t>Future Outlook</a:t>
                      </a:r>
                    </a:p>
                  </a:txBody>
                  <a:tcPr anchor="ctr"/>
                </a:tc>
                <a:extLst>
                  <a:ext uri="{0D108BD9-81ED-4DB2-BD59-A6C34878D82A}">
                    <a16:rowId xmlns:a16="http://schemas.microsoft.com/office/drawing/2014/main" val="10000"/>
                  </a:ext>
                </a:extLst>
              </a:tr>
              <a:tr h="1611215">
                <a:tc>
                  <a:txBody>
                    <a:bodyPr/>
                    <a:lstStyle/>
                    <a:p>
                      <a:pPr algn="ctr"/>
                      <a:r>
                        <a:rPr lang="en-US" dirty="0"/>
                        <a:t>DE</a:t>
                      </a:r>
                    </a:p>
                  </a:txBody>
                  <a:tcPr anchor="ctr"/>
                </a:tc>
                <a:tc>
                  <a:txBody>
                    <a:bodyPr/>
                    <a:lstStyle/>
                    <a:p>
                      <a:pPr marL="111125" indent="-111125" algn="l">
                        <a:buFont typeface="Arial" pitchFamily="34" charset="0"/>
                        <a:buChar char="•"/>
                      </a:pPr>
                      <a:r>
                        <a:rPr lang="en-US" sz="1100" dirty="0">
                          <a:solidFill>
                            <a:schemeClr val="tx1"/>
                          </a:solidFill>
                        </a:rPr>
                        <a:t>NO BETA VALIDATION DONE, ONLY QUICKLOOKS (Sep 5-16, 2022) FOR BETA CERTIFICATION:</a:t>
                      </a:r>
                    </a:p>
                    <a:p>
                      <a:pPr marL="568325" lvl="1" indent="-111125" algn="l">
                        <a:buFont typeface="Arial" pitchFamily="34" charset="0"/>
                        <a:buChar char="•"/>
                      </a:pPr>
                      <a:r>
                        <a:rPr lang="en-US" sz="1100" dirty="0">
                          <a:solidFill>
                            <a:schemeClr val="tx1"/>
                          </a:solidFill>
                        </a:rPr>
                        <a:t>75% (</a:t>
                      </a:r>
                      <a:r>
                        <a:rPr lang="en-US" sz="1100" dirty="0" err="1">
                          <a:solidFill>
                            <a:schemeClr val="tx1"/>
                          </a:solidFill>
                        </a:rPr>
                        <a:t>wrt</a:t>
                      </a:r>
                      <a:r>
                        <a:rPr lang="en-US" sz="1100" dirty="0">
                          <a:solidFill>
                            <a:schemeClr val="tx1"/>
                          </a:solidFill>
                        </a:rPr>
                        <a:t> ENGLN)</a:t>
                      </a:r>
                    </a:p>
                    <a:p>
                      <a:pPr marL="568325" lvl="1" indent="-111125" algn="l">
                        <a:buFont typeface="Arial" pitchFamily="34" charset="0"/>
                        <a:buChar char="•"/>
                      </a:pPr>
                      <a:r>
                        <a:rPr lang="en-US" sz="1100" dirty="0">
                          <a:solidFill>
                            <a:schemeClr val="tx1"/>
                          </a:solidFill>
                        </a:rPr>
                        <a:t>79% (</a:t>
                      </a:r>
                      <a:r>
                        <a:rPr lang="en-US" sz="1100" dirty="0" err="1">
                          <a:solidFill>
                            <a:schemeClr val="tx1"/>
                          </a:solidFill>
                        </a:rPr>
                        <a:t>wrt</a:t>
                      </a:r>
                      <a:r>
                        <a:rPr lang="en-US" sz="1100" dirty="0">
                          <a:solidFill>
                            <a:schemeClr val="tx1"/>
                          </a:solidFill>
                        </a:rPr>
                        <a:t> GLD360)</a:t>
                      </a:r>
                    </a:p>
                  </a:txBody>
                  <a:tcPr>
                    <a:solidFill>
                      <a:srgbClr val="00B050"/>
                    </a:solidFill>
                  </a:tcPr>
                </a:tc>
                <a:tc>
                  <a:txBody>
                    <a:bodyPr/>
                    <a:lstStyle/>
                    <a:p>
                      <a:pPr marL="111125" indent="-111125" algn="l">
                        <a:buFont typeface="Arial" pitchFamily="34" charset="0"/>
                        <a:buChar char="•"/>
                      </a:pPr>
                      <a:r>
                        <a:rPr lang="en-US" sz="1100" baseline="0" dirty="0">
                          <a:solidFill>
                            <a:schemeClr val="tx1"/>
                          </a:solidFill>
                        </a:rPr>
                        <a:t>More validation data accumulated with some regional gap filling.</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+/- 1 sec time window used is optimal based on detailed simulations</a:t>
                      </a:r>
                    </a:p>
                    <a:p>
                      <a:pPr marL="111125" indent="-111125" algn="l">
                        <a:buFont typeface="Arial" pitchFamily="34" charset="0"/>
                        <a:buChar char="•"/>
                      </a:pPr>
                      <a:r>
                        <a:rPr lang="en-US" sz="1100" baseline="0" dirty="0">
                          <a:solidFill>
                            <a:schemeClr val="tx1"/>
                          </a:solidFill>
                        </a:rPr>
                        <a:t>Low DE values near limb (large water/ice absorption on long slant path)</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1" dirty="0">
                          <a:solidFill>
                            <a:schemeClr val="tx1"/>
                          </a:solidFill>
                        </a:rPr>
                        <a:t>Bulk (full FOV) spatially averaged performance value</a:t>
                      </a:r>
                      <a:r>
                        <a:rPr lang="en-US" sz="1100" b="1" baseline="0" dirty="0">
                          <a:solidFill>
                            <a:schemeClr val="tx1"/>
                          </a:solidFill>
                        </a:rPr>
                        <a:t> meeting 70% spec. </a:t>
                      </a:r>
                    </a:p>
                  </a:txBody>
                  <a:tcPr>
                    <a:solidFill>
                      <a:srgbClr val="00B05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Add Put Back Algorithm to further improve DE.</a:t>
                      </a:r>
                      <a:r>
                        <a:rPr lang="en-US" sz="1100" b="0" i="0" kern="1200" dirty="0">
                          <a:solidFill>
                            <a:schemeClr val="tx1"/>
                          </a:solidFill>
                          <a:effectLst/>
                          <a:latin typeface="+mn-lt"/>
                          <a:ea typeface="+mn-ea"/>
                          <a:cs typeface="+mn-cs"/>
                        </a:rPr>
                        <a:t> </a:t>
                      </a:r>
                      <a:endParaRPr lang="en-US" sz="1100" baseline="0" dirty="0">
                        <a:solidFill>
                          <a:schemeClr val="tx1"/>
                        </a:solidFill>
                      </a:endParaRP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Keep 1</a:t>
                      </a:r>
                      <a:r>
                        <a:rPr lang="en-US" sz="1100" baseline="30000" dirty="0">
                          <a:solidFill>
                            <a:schemeClr val="tx1"/>
                          </a:solidFill>
                        </a:rPr>
                        <a:t>st</a:t>
                      </a:r>
                      <a:r>
                        <a:rPr lang="en-US" sz="1100" baseline="0" dirty="0">
                          <a:solidFill>
                            <a:schemeClr val="tx1"/>
                          </a:solidFill>
                        </a:rPr>
                        <a:t> event in flashes not retained by the Coherency Algorithm in DO.08 (not only increases DE but increases detected details of a flash)</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Modify Single Group Flash (SGF) filter  to save those SGFs that are likely due to lightning.</a:t>
                      </a:r>
                    </a:p>
                  </a:txBody>
                  <a:tcPr>
                    <a:solidFill>
                      <a:srgbClr val="99FF66"/>
                    </a:solidFill>
                  </a:tcPr>
                </a:tc>
                <a:extLst>
                  <a:ext uri="{0D108BD9-81ED-4DB2-BD59-A6C34878D82A}">
                    <a16:rowId xmlns:a16="http://schemas.microsoft.com/office/drawing/2014/main" val="10001"/>
                  </a:ext>
                </a:extLst>
              </a:tr>
              <a:tr h="1950418">
                <a:tc>
                  <a:txBody>
                    <a:bodyPr/>
                    <a:lstStyle/>
                    <a:p>
                      <a:pPr algn="ctr"/>
                      <a:r>
                        <a:rPr lang="en-US" dirty="0"/>
                        <a:t>FAR</a:t>
                      </a:r>
                    </a:p>
                  </a:txBody>
                  <a:tcPr anchor="ct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NO BETA VALIDATION DONE, AND NO SPECIFIC COMPUTATION OF FAR PERFORMED AS PART OF QUICKLOOKS:</a:t>
                      </a:r>
                    </a:p>
                    <a:p>
                      <a:pPr marL="5683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But </a:t>
                      </a:r>
                      <a:r>
                        <a:rPr lang="en-US" sz="1100" baseline="0" dirty="0" err="1">
                          <a:solidFill>
                            <a:schemeClr val="tx1"/>
                          </a:solidFill>
                        </a:rPr>
                        <a:t>quicklooks</a:t>
                      </a:r>
                      <a:r>
                        <a:rPr lang="en-US" sz="1100" baseline="0" dirty="0">
                          <a:solidFill>
                            <a:schemeClr val="tx1"/>
                          </a:solidFill>
                        </a:rPr>
                        <a:t> showed that GLM-18 had substantial improvement in flash count over CONUS after 9/1/2022 LUT update installed.</a:t>
                      </a:r>
                    </a:p>
                  </a:txBody>
                  <a:tcPr>
                    <a:solidFill>
                      <a:srgbClr val="FFFF00"/>
                    </a:solidFill>
                  </a:tcPr>
                </a:tc>
                <a:tc>
                  <a:txBody>
                    <a:bodyPr/>
                    <a:lstStyle/>
                    <a:p>
                      <a:pPr marL="111125" indent="-111125" algn="l">
                        <a:buFont typeface="Arial" pitchFamily="34" charset="0"/>
                        <a:buChar char="•"/>
                      </a:pPr>
                      <a:r>
                        <a:rPr lang="en-US" sz="1100" baseline="0" dirty="0">
                          <a:solidFill>
                            <a:schemeClr val="tx1"/>
                          </a:solidFill>
                        </a:rPr>
                        <a:t>More validation data accumulated with some regional gap filling.</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+/- 10 min time window used is optimal based on detailed simulations</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1" dirty="0">
                          <a:solidFill>
                            <a:schemeClr val="tx1"/>
                          </a:solidFill>
                        </a:rPr>
                        <a:t>Bulk (full FOV) spatially averaged performance value</a:t>
                      </a:r>
                      <a:r>
                        <a:rPr lang="en-US" sz="1100" b="1" baseline="0" dirty="0">
                          <a:solidFill>
                            <a:schemeClr val="tx1"/>
                          </a:solidFill>
                        </a:rPr>
                        <a:t> of 12% still above 5% spec, but in-family with GLM-17. </a:t>
                      </a:r>
                    </a:p>
                  </a:txBody>
                  <a:tcPr>
                    <a:solidFill>
                      <a:srgbClr val="FFFF00"/>
                    </a:solidFill>
                  </a:tcPr>
                </a:tc>
                <a:tc>
                  <a:txBody>
                    <a:bodyPr/>
                    <a:lstStyle/>
                    <a:p>
                      <a:pPr marL="111125" indent="-111125" algn="l">
                        <a:buFont typeface="Arial" pitchFamily="34" charset="0"/>
                        <a:buChar char="•"/>
                      </a:pPr>
                      <a:r>
                        <a:rPr lang="en-US" sz="1100" baseline="0" dirty="0">
                          <a:solidFill>
                            <a:schemeClr val="tx1"/>
                          </a:solidFill>
                        </a:rPr>
                        <a:t>Tuning of Blooming Filter in LUT update on 11/1/2022 (est.) expected to further reduce FAR.</a:t>
                      </a:r>
                    </a:p>
                    <a:p>
                      <a:pPr marL="111125" indent="-111125" algn="l">
                        <a:buFont typeface="Arial" pitchFamily="34" charset="0"/>
                        <a:buChar char="•"/>
                      </a:pPr>
                      <a:r>
                        <a:rPr lang="en-US" sz="1100" baseline="0" dirty="0">
                          <a:solidFill>
                            <a:schemeClr val="tx1"/>
                          </a:solidFill>
                        </a:rPr>
                        <a:t>FAR could be reduced by raising thresholds and/or tuning filters. HSV group prefers the latter (but is not our decision). </a:t>
                      </a:r>
                      <a:endParaRPr lang="en-US" sz="1100" b="0" i="0" kern="1200" dirty="0">
                        <a:solidFill>
                          <a:schemeClr val="dk1"/>
                        </a:solidFill>
                        <a:effectLst/>
                        <a:latin typeface="+mn-lt"/>
                        <a:ea typeface="+mn-ea"/>
                        <a:cs typeface="+mn-cs"/>
                      </a:endParaRPr>
                    </a:p>
                  </a:txBody>
                  <a:tcPr>
                    <a:solidFill>
                      <a:srgbClr val="99FF66"/>
                    </a:solidFill>
                  </a:tcPr>
                </a:tc>
                <a:extLst>
                  <a:ext uri="{0D108BD9-81ED-4DB2-BD59-A6C34878D82A}">
                    <a16:rowId xmlns:a16="http://schemas.microsoft.com/office/drawing/2014/main" val="10002"/>
                  </a:ext>
                </a:extLst>
              </a:tr>
              <a:tr h="1721703">
                <a:tc>
                  <a:txBody>
                    <a:bodyPr/>
                    <a:lstStyle/>
                    <a:p>
                      <a:pPr algn="ctr"/>
                      <a:r>
                        <a:rPr lang="en-US" dirty="0"/>
                        <a:t>INR/time</a:t>
                      </a:r>
                    </a:p>
                  </a:txBody>
                  <a:tcPr anchor="ct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dirty="0">
                          <a:solidFill>
                            <a:schemeClr val="tx1"/>
                          </a:solidFill>
                        </a:rPr>
                        <a:t>NO BETA VALIDATION DONE, ONLY QUICKLOOKS (Sep 5-16, 2022) FOR BETA CERTIFICATION; mode of the error distributions were:</a:t>
                      </a:r>
                    </a:p>
                    <a:p>
                      <a:pPr marL="5683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3.5 km location error</a:t>
                      </a:r>
                    </a:p>
                    <a:p>
                      <a:pPr marL="568325" lvl="1" indent="-111125" algn="l">
                        <a:buFont typeface="Arial" pitchFamily="34" charset="0"/>
                        <a:buChar char="•"/>
                      </a:pPr>
                      <a:r>
                        <a:rPr lang="en-US" sz="1100" baseline="0" dirty="0">
                          <a:solidFill>
                            <a:schemeClr val="tx1"/>
                          </a:solidFill>
                        </a:rPr>
                        <a:t>0.8 </a:t>
                      </a:r>
                      <a:r>
                        <a:rPr lang="en-US" sz="1100" baseline="0" dirty="0" err="1">
                          <a:solidFill>
                            <a:schemeClr val="tx1"/>
                          </a:solidFill>
                        </a:rPr>
                        <a:t>ms</a:t>
                      </a:r>
                      <a:r>
                        <a:rPr lang="en-US" sz="1100" baseline="0" dirty="0">
                          <a:solidFill>
                            <a:schemeClr val="tx1"/>
                          </a:solidFill>
                        </a:rPr>
                        <a:t> timing error</a:t>
                      </a:r>
                    </a:p>
                  </a:txBody>
                  <a:tcPr>
                    <a:solidFill>
                      <a:srgbClr val="00B050"/>
                    </a:solidFill>
                  </a:tcP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Mode of the error distributions are:</a:t>
                      </a:r>
                    </a:p>
                    <a:p>
                      <a:pPr marL="568325" marR="0" lvl="1"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aseline="0" dirty="0">
                          <a:solidFill>
                            <a:schemeClr val="tx1"/>
                          </a:solidFill>
                        </a:rPr>
                        <a:t>3.5 km location error</a:t>
                      </a:r>
                    </a:p>
                    <a:p>
                      <a:pPr marL="568325" lvl="1" indent="-111125" algn="l">
                        <a:buFont typeface="Arial" pitchFamily="34" charset="0"/>
                        <a:buChar char="•"/>
                      </a:pPr>
                      <a:r>
                        <a:rPr lang="en-US" sz="1100" baseline="0" dirty="0">
                          <a:solidFill>
                            <a:schemeClr val="tx1"/>
                          </a:solidFill>
                        </a:rPr>
                        <a:t>0.8 </a:t>
                      </a:r>
                      <a:r>
                        <a:rPr lang="en-US" sz="1100" baseline="0" dirty="0" err="1">
                          <a:solidFill>
                            <a:schemeClr val="tx1"/>
                          </a:solidFill>
                        </a:rPr>
                        <a:t>ms</a:t>
                      </a:r>
                      <a:r>
                        <a:rPr lang="en-US" sz="1100" baseline="0" dirty="0">
                          <a:solidFill>
                            <a:schemeClr val="tx1"/>
                          </a:solidFill>
                        </a:rPr>
                        <a:t> timing error</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1" baseline="0" dirty="0">
                          <a:solidFill>
                            <a:schemeClr val="tx1"/>
                          </a:solidFill>
                        </a:rPr>
                        <a:t>So mode of location/timing error distributions meet spec</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100" b="1" baseline="0" dirty="0">
                          <a:solidFill>
                            <a:schemeClr val="tx1"/>
                          </a:solidFill>
                        </a:rPr>
                        <a:t>INR NS/EW angles occasionally violate spec.</a:t>
                      </a:r>
                    </a:p>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100" baseline="0" dirty="0">
                        <a:solidFill>
                          <a:schemeClr val="tx1"/>
                        </a:solidFill>
                      </a:endParaRPr>
                    </a:p>
                  </a:txBody>
                  <a:tcPr>
                    <a:solidFill>
                      <a:srgbClr val="00B050"/>
                    </a:solidFill>
                  </a:tcPr>
                </a:tc>
                <a:tc>
                  <a:txBody>
                    <a:bodyPr/>
                    <a:lstStyle/>
                    <a:p>
                      <a:pPr marL="111125" indent="-111125" algn="l">
                        <a:buFont typeface="Arial" pitchFamily="34" charset="0"/>
                        <a:buChar char="•"/>
                      </a:pPr>
                      <a:r>
                        <a:rPr lang="en-US" sz="1000" baseline="0" dirty="0">
                          <a:solidFill>
                            <a:schemeClr val="tx1"/>
                          </a:solidFill>
                        </a:rPr>
                        <a:t>Monthly 3</a:t>
                      </a:r>
                      <a:r>
                        <a:rPr lang="en-US" sz="1000" baseline="30000" dirty="0">
                          <a:solidFill>
                            <a:schemeClr val="tx1"/>
                          </a:solidFill>
                        </a:rPr>
                        <a:t>o </a:t>
                      </a:r>
                      <a:r>
                        <a:rPr lang="en-US" sz="1000" baseline="0" dirty="0">
                          <a:solidFill>
                            <a:schemeClr val="tx1"/>
                          </a:solidFill>
                        </a:rPr>
                        <a:t>grid cloud-top height maps preferred to reduce parallax, but hard sell to Program given spec already met</a:t>
                      </a:r>
                    </a:p>
                    <a:p>
                      <a:pPr marL="111125" indent="-111125" algn="l">
                        <a:buFont typeface="Arial" pitchFamily="34" charset="0"/>
                        <a:buChar char="•"/>
                      </a:pPr>
                      <a:r>
                        <a:rPr lang="en-US" sz="1000" b="0" i="0" u="none" strike="noStrike" kern="1200" dirty="0">
                          <a:solidFill>
                            <a:schemeClr val="dk1"/>
                          </a:solidFill>
                          <a:effectLst/>
                          <a:latin typeface="+mn-lt"/>
                          <a:ea typeface="+mn-ea"/>
                          <a:cs typeface="+mn-cs"/>
                        </a:rPr>
                        <a:t>Maintain 7-day </a:t>
                      </a:r>
                      <a:r>
                        <a:rPr lang="en-US" sz="1000" b="0" i="0" u="none" strike="noStrike" kern="1200" dirty="0" err="1">
                          <a:solidFill>
                            <a:schemeClr val="dk1"/>
                          </a:solidFill>
                          <a:effectLst/>
                          <a:latin typeface="+mn-lt"/>
                          <a:ea typeface="+mn-ea"/>
                          <a:cs typeface="+mn-cs"/>
                        </a:rPr>
                        <a:t>ave</a:t>
                      </a:r>
                      <a:r>
                        <a:rPr lang="en-US" sz="1000" b="0" i="0" u="none" strike="noStrike" kern="1200" dirty="0">
                          <a:solidFill>
                            <a:schemeClr val="dk1"/>
                          </a:solidFill>
                          <a:effectLst/>
                          <a:latin typeface="+mn-lt"/>
                          <a:ea typeface="+mn-ea"/>
                          <a:cs typeface="+mn-cs"/>
                        </a:rPr>
                        <a:t> RPY values across processing string discontinuities</a:t>
                      </a:r>
                      <a:r>
                        <a:rPr lang="en-US" sz="1000" baseline="0" dirty="0">
                          <a:solidFill>
                            <a:schemeClr val="tx1"/>
                          </a:solidFill>
                        </a:rPr>
                        <a:t>. [</a:t>
                      </a:r>
                      <a:r>
                        <a:rPr lang="en-US" sz="1000" b="0" i="0" u="none" strike="noStrike" kern="1200" dirty="0">
                          <a:solidFill>
                            <a:schemeClr val="dk1"/>
                          </a:solidFill>
                          <a:effectLst/>
                          <a:latin typeface="+mn-lt"/>
                          <a:ea typeface="+mn-ea"/>
                          <a:cs typeface="+mn-cs"/>
                        </a:rPr>
                        <a:t>If GS processing strings don’t have these values, then GS shall use the initial angles provided in the most current version of CDRL079 Cal Data Books for that flight unit.]</a:t>
                      </a:r>
                      <a:endParaRPr lang="en-US" sz="1000" baseline="0" dirty="0">
                        <a:solidFill>
                          <a:schemeClr val="tx1"/>
                        </a:solidFill>
                      </a:endParaRPr>
                    </a:p>
                    <a:p>
                      <a:pPr marL="111125" indent="-111125" algn="l">
                        <a:buFont typeface="Arial" pitchFamily="34" charset="0"/>
                        <a:buChar char="•"/>
                      </a:pPr>
                      <a:endParaRPr lang="en-US" sz="1100" dirty="0"/>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Tree>
    <p:extLst>
      <p:ext uri="{BB962C8B-B14F-4D97-AF65-F5344CB8AC3E}">
        <p14:creationId xmlns:p14="http://schemas.microsoft.com/office/powerpoint/2010/main" val="209582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Performance Summary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817071940"/>
              </p:ext>
            </p:extLst>
          </p:nvPr>
        </p:nvGraphicFramePr>
        <p:xfrm>
          <a:off x="242048" y="1201306"/>
          <a:ext cx="8659904" cy="3667760"/>
        </p:xfrm>
        <a:graphic>
          <a:graphicData uri="http://schemas.openxmlformats.org/drawingml/2006/table">
            <a:tbl>
              <a:tblPr firstRow="1" bandRow="1">
                <a:tableStyleId>{5940675A-B579-460E-94D1-54222C63F5DA}</a:tableStyleId>
              </a:tblPr>
              <a:tblGrid>
                <a:gridCol w="656922">
                  <a:extLst>
                    <a:ext uri="{9D8B030D-6E8A-4147-A177-3AD203B41FA5}">
                      <a16:colId xmlns:a16="http://schemas.microsoft.com/office/drawing/2014/main" val="20000"/>
                    </a:ext>
                  </a:extLst>
                </a:gridCol>
                <a:gridCol w="1516808">
                  <a:extLst>
                    <a:ext uri="{9D8B030D-6E8A-4147-A177-3AD203B41FA5}">
                      <a16:colId xmlns:a16="http://schemas.microsoft.com/office/drawing/2014/main" val="20001"/>
                    </a:ext>
                  </a:extLst>
                </a:gridCol>
                <a:gridCol w="1891934">
                  <a:extLst>
                    <a:ext uri="{9D8B030D-6E8A-4147-A177-3AD203B41FA5}">
                      <a16:colId xmlns:a16="http://schemas.microsoft.com/office/drawing/2014/main" val="20003"/>
                    </a:ext>
                  </a:extLst>
                </a:gridCol>
                <a:gridCol w="1215832">
                  <a:extLst>
                    <a:ext uri="{9D8B030D-6E8A-4147-A177-3AD203B41FA5}">
                      <a16:colId xmlns:a16="http://schemas.microsoft.com/office/drawing/2014/main" val="20002"/>
                    </a:ext>
                  </a:extLst>
                </a:gridCol>
                <a:gridCol w="963768">
                  <a:extLst>
                    <a:ext uri="{9D8B030D-6E8A-4147-A177-3AD203B41FA5}">
                      <a16:colId xmlns:a16="http://schemas.microsoft.com/office/drawing/2014/main" val="20005"/>
                    </a:ext>
                  </a:extLst>
                </a:gridCol>
                <a:gridCol w="1037905">
                  <a:extLst>
                    <a:ext uri="{9D8B030D-6E8A-4147-A177-3AD203B41FA5}">
                      <a16:colId xmlns:a16="http://schemas.microsoft.com/office/drawing/2014/main" val="20006"/>
                    </a:ext>
                  </a:extLst>
                </a:gridCol>
                <a:gridCol w="1376735">
                  <a:extLst>
                    <a:ext uri="{9D8B030D-6E8A-4147-A177-3AD203B41FA5}">
                      <a16:colId xmlns:a16="http://schemas.microsoft.com/office/drawing/2014/main" val="20007"/>
                    </a:ext>
                  </a:extLst>
                </a:gridCol>
              </a:tblGrid>
              <a:tr h="370840">
                <a:tc rowSpan="2">
                  <a:txBody>
                    <a:bodyPr/>
                    <a:lstStyle/>
                    <a:p>
                      <a:pPr algn="ctr"/>
                      <a:r>
                        <a:rPr lang="en-US" sz="1400" b="1" dirty="0">
                          <a:solidFill>
                            <a:schemeClr val="bg1"/>
                          </a:solidFill>
                        </a:rPr>
                        <a:t>MRD </a:t>
                      </a:r>
                    </a:p>
                  </a:txBody>
                  <a:tcPr anchor="ctr">
                    <a:lnR w="12700" cap="flat" cmpd="sng" algn="ctr">
                      <a:solidFill>
                        <a:schemeClr val="bg1"/>
                      </a:solidFill>
                      <a:prstDash val="solid"/>
                      <a:round/>
                      <a:headEnd type="none" w="med" len="med"/>
                      <a:tailEnd type="none" w="med" len="med"/>
                    </a:lnR>
                    <a:solidFill>
                      <a:srgbClr val="0070C0"/>
                    </a:solidFill>
                  </a:tcPr>
                </a:tc>
                <a:tc rowSpan="2">
                  <a:txBody>
                    <a:bodyPr/>
                    <a:lstStyle/>
                    <a:p>
                      <a:pPr algn="ctr"/>
                      <a:r>
                        <a:rPr lang="en-US" sz="1400" b="1" dirty="0">
                          <a:solidFill>
                            <a:schemeClr val="bg1"/>
                          </a:solidFill>
                        </a:rPr>
                        <a:t>Parameter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rowSpan="2">
                  <a:txBody>
                    <a:bodyPr/>
                    <a:lstStyle/>
                    <a:p>
                      <a:pPr algn="ctr"/>
                      <a:r>
                        <a:rPr lang="en-US" sz="1400" b="1" dirty="0">
                          <a:solidFill>
                            <a:schemeClr val="bg1"/>
                          </a:solidFill>
                        </a:rPr>
                        <a:t>MRD</a:t>
                      </a:r>
                      <a:r>
                        <a:rPr lang="en-US" sz="1400" b="1" baseline="0" dirty="0">
                          <a:solidFill>
                            <a:schemeClr val="bg1"/>
                          </a:solidFill>
                        </a:rPr>
                        <a:t> Value</a:t>
                      </a: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Performance</a:t>
                      </a:r>
                      <a:r>
                        <a:rPr lang="en-US" sz="1400" b="1" baseline="0" dirty="0">
                          <a:solidFill>
                            <a:schemeClr val="bg1"/>
                          </a:solidFill>
                        </a:rPr>
                        <a:t> Result</a:t>
                      </a: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extLst>
                  <a:ext uri="{0D108BD9-81ED-4DB2-BD59-A6C34878D82A}">
                    <a16:rowId xmlns:a16="http://schemas.microsoft.com/office/drawing/2014/main" val="10000"/>
                  </a:ext>
                </a:extLst>
              </a:tr>
              <a:tr h="370840">
                <a:tc vMerge="1">
                  <a:txBody>
                    <a:bodyPr/>
                    <a:lstStyle/>
                    <a:p>
                      <a:pPr algn="ctr"/>
                      <a:endParaRPr lang="en-US" sz="1400" b="1" dirty="0">
                        <a:solidFill>
                          <a:schemeClr val="bg1"/>
                        </a:solidFill>
                      </a:endParaRPr>
                    </a:p>
                  </a:txBody>
                  <a:tcPr anchor="ctr">
                    <a:lnR w="12700" cap="flat" cmpd="sng" algn="ctr">
                      <a:solidFill>
                        <a:schemeClr val="bg1"/>
                      </a:solidFill>
                      <a:prstDash val="solid"/>
                      <a:round/>
                      <a:headEnd type="none" w="med" len="med"/>
                      <a:tailEnd type="none" w="med" len="med"/>
                    </a:lnR>
                    <a:solidFill>
                      <a:srgbClr val="0070C0"/>
                    </a:solidFill>
                  </a:tcPr>
                </a:tc>
                <a:tc vMerge="1">
                  <a:txBody>
                    <a:bodyPr/>
                    <a:lstStyle/>
                    <a:p>
                      <a:pPr algn="ct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vMerge="1">
                  <a:txBody>
                    <a:bodyPr/>
                    <a:lstStyle/>
                    <a:p>
                      <a:pPr algn="ct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err="1">
                          <a:solidFill>
                            <a:schemeClr val="bg1"/>
                          </a:solidFill>
                        </a:rPr>
                        <a:t>VaLiD</a:t>
                      </a:r>
                      <a:endParaRPr lang="en-US" sz="1400" b="1"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LATA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INR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Mach SIT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0070C0"/>
                    </a:solidFill>
                  </a:tcPr>
                </a:tc>
                <a:extLst>
                  <a:ext uri="{0D108BD9-81ED-4DB2-BD59-A6C34878D82A}">
                    <a16:rowId xmlns:a16="http://schemas.microsoft.com/office/drawing/2014/main" val="10001"/>
                  </a:ext>
                </a:extLst>
              </a:tr>
              <a:tr h="457200">
                <a:tc>
                  <a:txBody>
                    <a:bodyPr/>
                    <a:lstStyle/>
                    <a:p>
                      <a:pPr algn="ctr"/>
                      <a:r>
                        <a:rPr lang="en-US" sz="1200" dirty="0">
                          <a:solidFill>
                            <a:schemeClr val="tx1"/>
                          </a:solidFill>
                        </a:rPr>
                        <a:t>1259</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Production Mapping Accuracy</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5km ( </a:t>
                      </a:r>
                      <a:r>
                        <a:rPr lang="en-US" sz="1200" baseline="0" dirty="0">
                          <a:solidFill>
                            <a:schemeClr val="tx1"/>
                          </a:solidFill>
                        </a:rPr>
                        <a:t>= |𝛍|+3𝜎 &lt; 140 </a:t>
                      </a:r>
                      <a:r>
                        <a:rPr lang="el-GR" sz="1200" baseline="0" dirty="0">
                          <a:solidFill>
                            <a:schemeClr val="tx1"/>
                          </a:solidFill>
                        </a:rPr>
                        <a:t>μ</a:t>
                      </a:r>
                      <a:r>
                        <a:rPr lang="en-US" sz="1200" baseline="0" dirty="0">
                          <a:solidFill>
                            <a:schemeClr val="tx1"/>
                          </a:solidFill>
                        </a:rPr>
                        <a:t>rad)</a:t>
                      </a:r>
                      <a:endParaRPr lang="en-US" sz="1200" dirty="0">
                        <a:solidFill>
                          <a:srgbClr val="7030A0"/>
                        </a:solidFill>
                      </a:endParaRPr>
                    </a:p>
                  </a:txBody>
                  <a:tcPr anchor="ctr">
                    <a:solidFill>
                      <a:srgbClr val="FFFF00"/>
                    </a:solidFill>
                  </a:tcPr>
                </a:tc>
                <a:tc>
                  <a:txBody>
                    <a:bodyPr/>
                    <a:lstStyle/>
                    <a:p>
                      <a:pPr algn="ctr"/>
                      <a:r>
                        <a:rPr lang="en-US" sz="1200" dirty="0">
                          <a:solidFill>
                            <a:schemeClr val="tx1"/>
                          </a:solidFill>
                        </a:rPr>
                        <a:t>n/a</a:t>
                      </a:r>
                    </a:p>
                  </a:txBody>
                  <a:tcPr anchor="ctr">
                    <a:solidFill>
                      <a:srgbClr val="FFFF00"/>
                    </a:solidFill>
                  </a:tcPr>
                </a:tc>
                <a:tc>
                  <a:txBody>
                    <a:bodyPr/>
                    <a:lstStyle/>
                    <a:p>
                      <a:pPr algn="ctr"/>
                      <a:r>
                        <a:rPr lang="en-US" sz="1200" b="1" dirty="0">
                          <a:solidFill>
                            <a:schemeClr val="tx1"/>
                          </a:solidFill>
                        </a:rPr>
                        <a:t>3.5km</a:t>
                      </a:r>
                    </a:p>
                  </a:txBody>
                  <a:tcPr anchor="ctr">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119</a:t>
                      </a:r>
                      <a:r>
                        <a:rPr lang="en-US" sz="1400" b="1" dirty="0">
                          <a:solidFill>
                            <a:schemeClr val="tx1"/>
                          </a:solidFill>
                        </a:rPr>
                        <a:t> </a:t>
                      </a:r>
                      <a:r>
                        <a:rPr lang="el-GR" sz="1100" b="1" baseline="0" dirty="0">
                          <a:solidFill>
                            <a:schemeClr val="tx1"/>
                          </a:solidFill>
                        </a:rPr>
                        <a:t>μ</a:t>
                      </a:r>
                      <a:r>
                        <a:rPr lang="en-US" sz="1100" b="1" baseline="0" dirty="0">
                          <a:solidFill>
                            <a:schemeClr val="tx1"/>
                          </a:solidFill>
                        </a:rPr>
                        <a:t>rad</a:t>
                      </a:r>
                      <a:endParaRPr lang="en-US" sz="1100" b="1" dirty="0">
                        <a:solidFill>
                          <a:schemeClr val="tx1"/>
                        </a:solidFill>
                      </a:endParaRPr>
                    </a:p>
                  </a:txBody>
                  <a:tcPr anchor="ctr">
                    <a:solidFill>
                      <a:srgbClr val="FFFF00"/>
                    </a:solidFill>
                  </a:tcPr>
                </a:tc>
                <a:tc>
                  <a:txBody>
                    <a:bodyPr/>
                    <a:lstStyle/>
                    <a:p>
                      <a:pPr algn="ctr"/>
                      <a:r>
                        <a:rPr lang="en-US" sz="1100" dirty="0"/>
                        <a:t>n/a</a:t>
                      </a:r>
                    </a:p>
                  </a:txBody>
                  <a:tcPr anchor="ctr">
                    <a:solidFill>
                      <a:srgbClr val="FFFF00"/>
                    </a:solidFill>
                  </a:tcPr>
                </a:tc>
                <a:extLst>
                  <a:ext uri="{0D108BD9-81ED-4DB2-BD59-A6C34878D82A}">
                    <a16:rowId xmlns:a16="http://schemas.microsoft.com/office/drawing/2014/main" val="10004"/>
                  </a:ext>
                </a:extLst>
              </a:tr>
              <a:tr h="304800">
                <a:tc>
                  <a:txBody>
                    <a:bodyPr/>
                    <a:lstStyle/>
                    <a:p>
                      <a:pPr algn="ctr"/>
                      <a:r>
                        <a:rPr lang="en-US" sz="1200" dirty="0">
                          <a:solidFill>
                            <a:schemeClr val="tx1"/>
                          </a:solidFill>
                        </a:rPr>
                        <a:t>1260</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 Measurement Range</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(0-41900 </a:t>
                      </a:r>
                      <a:r>
                        <a:rPr lang="en-US" sz="1200" dirty="0" err="1">
                          <a:solidFill>
                            <a:schemeClr val="tx1"/>
                          </a:solidFill>
                        </a:rPr>
                        <a:t>evts</a:t>
                      </a:r>
                      <a:r>
                        <a:rPr lang="en-US" sz="1200" dirty="0">
                          <a:solidFill>
                            <a:schemeClr val="tx1"/>
                          </a:solidFill>
                        </a:rPr>
                        <a:t>/s,   0-8170</a:t>
                      </a:r>
                      <a:r>
                        <a:rPr lang="en-US" sz="1200" baseline="0" dirty="0">
                          <a:solidFill>
                            <a:schemeClr val="tx1"/>
                          </a:solidFill>
                        </a:rPr>
                        <a:t> </a:t>
                      </a:r>
                      <a:r>
                        <a:rPr lang="en-US" sz="1200" baseline="0" dirty="0" err="1">
                          <a:solidFill>
                            <a:schemeClr val="tx1"/>
                          </a:solidFill>
                        </a:rPr>
                        <a:t>grps</a:t>
                      </a:r>
                      <a:r>
                        <a:rPr lang="en-US" sz="1200" baseline="0" dirty="0">
                          <a:solidFill>
                            <a:schemeClr val="tx1"/>
                          </a:solidFill>
                        </a:rPr>
                        <a:t>/s,   0-600 </a:t>
                      </a:r>
                      <a:r>
                        <a:rPr lang="en-US" sz="1200" baseline="0" dirty="0" err="1">
                          <a:solidFill>
                            <a:schemeClr val="tx1"/>
                          </a:solidFill>
                        </a:rPr>
                        <a:t>flsh</a:t>
                      </a:r>
                      <a:r>
                        <a:rPr lang="en-US" sz="1200" baseline="0" dirty="0">
                          <a:solidFill>
                            <a:schemeClr val="tx1"/>
                          </a:solidFill>
                        </a:rPr>
                        <a:t>/s)</a:t>
                      </a:r>
                      <a:endParaRPr lang="en-US" sz="1200" dirty="0">
                        <a:solidFill>
                          <a:schemeClr val="tx1"/>
                        </a:solidFill>
                      </a:endParaRPr>
                    </a:p>
                  </a:txBody>
                  <a:tcPr anchor="ctr">
                    <a:solidFill>
                      <a:srgbClr val="FFFF00"/>
                    </a:solidFill>
                  </a:tcPr>
                </a:tc>
                <a:tc>
                  <a:txBody>
                    <a:bodyPr/>
                    <a:lstStyle/>
                    <a:p>
                      <a:pPr algn="ctr"/>
                      <a:r>
                        <a:rPr lang="en-US" sz="1200" dirty="0">
                          <a:solidFill>
                            <a:schemeClr val="tx1"/>
                          </a:solidFill>
                        </a:rPr>
                        <a:t>n/a</a:t>
                      </a:r>
                    </a:p>
                  </a:txBody>
                  <a:tcPr anchor="ctr">
                    <a:solidFill>
                      <a:srgbClr val="FFFF00"/>
                    </a:solidFill>
                  </a:tcPr>
                </a:tc>
                <a:tc>
                  <a:txBody>
                    <a:bodyPr/>
                    <a:lstStyle/>
                    <a:p>
                      <a:pPr algn="ctr"/>
                      <a:r>
                        <a:rPr lang="en-US" sz="1100" dirty="0">
                          <a:solidFill>
                            <a:schemeClr val="tx1"/>
                          </a:solidFill>
                        </a:rPr>
                        <a:t>n/a</a:t>
                      </a:r>
                    </a:p>
                  </a:txBody>
                  <a:tcPr anchor="ctr">
                    <a:solidFill>
                      <a:srgbClr val="FFFF00"/>
                    </a:solidFill>
                  </a:tcPr>
                </a:tc>
                <a:tc>
                  <a:txBody>
                    <a:bodyPr/>
                    <a:lstStyle/>
                    <a:p>
                      <a:pPr algn="ctr"/>
                      <a:r>
                        <a:rPr lang="en-US" sz="1100" dirty="0">
                          <a:solidFill>
                            <a:schemeClr val="tx1"/>
                          </a:solidFill>
                        </a:rPr>
                        <a:t>n/a</a:t>
                      </a:r>
                    </a:p>
                  </a:txBody>
                  <a:tcPr anchor="ctr">
                    <a:solidFill>
                      <a:srgbClr val="FFFF00"/>
                    </a:solidFill>
                  </a:tcPr>
                </a:tc>
                <a:tc>
                  <a:txBody>
                    <a:bodyPr/>
                    <a:lstStyle/>
                    <a:p>
                      <a:pPr algn="ctr"/>
                      <a:r>
                        <a:rPr lang="en-US" sz="1000" b="1" baseline="0" dirty="0">
                          <a:solidFill>
                            <a:schemeClr val="tx1"/>
                          </a:solidFill>
                        </a:rPr>
                        <a:t>no cases where LCFA* unable </a:t>
                      </a:r>
                      <a:r>
                        <a:rPr lang="en-US" sz="1000" b="1" dirty="0">
                          <a:solidFill>
                            <a:schemeClr val="tx1"/>
                          </a:solidFill>
                        </a:rPr>
                        <a:t> to handle raw or filtered data rates</a:t>
                      </a:r>
                    </a:p>
                  </a:txBody>
                  <a:tcPr anchor="ctr">
                    <a:solidFill>
                      <a:srgbClr val="FFFF00"/>
                    </a:solidFill>
                  </a:tcPr>
                </a:tc>
                <a:extLst>
                  <a:ext uri="{0D108BD9-81ED-4DB2-BD59-A6C34878D82A}">
                    <a16:rowId xmlns:a16="http://schemas.microsoft.com/office/drawing/2014/main" val="10005"/>
                  </a:ext>
                </a:extLst>
              </a:tr>
              <a:tr h="457200">
                <a:tc>
                  <a:txBody>
                    <a:bodyPr/>
                    <a:lstStyle/>
                    <a:p>
                      <a:pPr algn="ctr"/>
                      <a:r>
                        <a:rPr lang="en-US" sz="1200" dirty="0">
                          <a:solidFill>
                            <a:schemeClr val="tx1"/>
                          </a:solidFill>
                        </a:rPr>
                        <a:t>1261</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 Measurement Accuracy</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70% total flash detection efficiency (DE)</a:t>
                      </a:r>
                    </a:p>
                  </a:txBody>
                  <a:tcPr anchor="ctr">
                    <a:solidFill>
                      <a:srgbClr val="FFFF00"/>
                    </a:solidFill>
                  </a:tcPr>
                </a:tc>
                <a:tc>
                  <a:txBody>
                    <a:bodyPr/>
                    <a:lstStyle/>
                    <a:p>
                      <a:pPr algn="ctr"/>
                      <a:r>
                        <a:rPr lang="en-US" sz="1200" b="1" dirty="0">
                          <a:solidFill>
                            <a:schemeClr val="tx1"/>
                          </a:solidFill>
                        </a:rPr>
                        <a:t>74%</a:t>
                      </a:r>
                    </a:p>
                  </a:txBody>
                  <a:tcPr anchor="ctr">
                    <a:solidFill>
                      <a:srgbClr val="FFFF00"/>
                    </a:solidFill>
                  </a:tcPr>
                </a:tc>
                <a:tc>
                  <a:txBody>
                    <a:bodyPr/>
                    <a:lstStyle/>
                    <a:p>
                      <a:pPr algn="ctr"/>
                      <a:r>
                        <a:rPr lang="en-US" sz="1100" dirty="0">
                          <a:solidFill>
                            <a:schemeClr val="tx1"/>
                          </a:solidFill>
                        </a:rPr>
                        <a:t>n/a</a:t>
                      </a:r>
                    </a:p>
                  </a:txBody>
                  <a:tcPr anchor="ctr">
                    <a:solidFill>
                      <a:srgbClr val="FFFF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n/a</a:t>
                      </a:r>
                    </a:p>
                  </a:txBody>
                  <a:tcPr anchor="ctr">
                    <a:solidFill>
                      <a:srgbClr val="FFFF00"/>
                    </a:solidFill>
                  </a:tcPr>
                </a:tc>
                <a:tc>
                  <a:txBody>
                    <a:bodyPr/>
                    <a:lstStyle/>
                    <a:p>
                      <a:pPr algn="ctr"/>
                      <a:r>
                        <a:rPr lang="en-US" sz="1100" dirty="0"/>
                        <a:t>n/a</a:t>
                      </a:r>
                    </a:p>
                  </a:txBody>
                  <a:tcPr anchor="ctr">
                    <a:solidFill>
                      <a:srgbClr val="FFFF00"/>
                    </a:solidFill>
                  </a:tcPr>
                </a:tc>
                <a:extLst>
                  <a:ext uri="{0D108BD9-81ED-4DB2-BD59-A6C34878D82A}">
                    <a16:rowId xmlns:a16="http://schemas.microsoft.com/office/drawing/2014/main" val="10006"/>
                  </a:ext>
                </a:extLst>
              </a:tr>
              <a:tr h="457200">
                <a:tc>
                  <a:txBody>
                    <a:bodyPr/>
                    <a:lstStyle/>
                    <a:p>
                      <a:pPr algn="ctr"/>
                      <a:r>
                        <a:rPr lang="en-US" sz="1200" dirty="0">
                          <a:solidFill>
                            <a:schemeClr val="tx1"/>
                          </a:solidFill>
                        </a:rPr>
                        <a:t>1264</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a:t>
                      </a:r>
                      <a:r>
                        <a:rPr lang="en-US" sz="1200" baseline="0" dirty="0">
                          <a:solidFill>
                            <a:schemeClr val="tx1"/>
                          </a:solidFill>
                        </a:rPr>
                        <a:t> Measurement Precision</a:t>
                      </a:r>
                      <a:endParaRPr lang="en-US" sz="1200" dirty="0">
                        <a:solidFill>
                          <a:schemeClr val="tx1"/>
                        </a:solidFill>
                      </a:endParaRP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5% (flash FAR) </a:t>
                      </a:r>
                      <a:r>
                        <a:rPr lang="en-US" sz="1200" dirty="0">
                          <a:solidFill>
                            <a:srgbClr val="7030A0"/>
                          </a:solidFill>
                        </a:rPr>
                        <a:t>[</a:t>
                      </a:r>
                      <a:r>
                        <a:rPr lang="en-US" sz="1200" dirty="0">
                          <a:solidFill>
                            <a:schemeClr val="tx1"/>
                          </a:solidFill>
                        </a:rPr>
                        <a:t>also MRD 639 which states</a:t>
                      </a:r>
                      <a:r>
                        <a:rPr lang="en-US" sz="1200" baseline="0" dirty="0">
                          <a:solidFill>
                            <a:schemeClr val="tx1"/>
                          </a:solidFill>
                        </a:rPr>
                        <a:t> same 5% value</a:t>
                      </a:r>
                      <a:r>
                        <a:rPr lang="en-US" sz="1200" dirty="0">
                          <a:solidFill>
                            <a:schemeClr val="tx1"/>
                          </a:solidFill>
                        </a:rPr>
                        <a:t>]</a:t>
                      </a:r>
                    </a:p>
                  </a:txBody>
                  <a:tcPr anchor="ctr">
                    <a:solidFill>
                      <a:srgbClr val="FFFF00"/>
                    </a:solidFill>
                  </a:tcPr>
                </a:tc>
                <a:tc>
                  <a:txBody>
                    <a:bodyPr/>
                    <a:lstStyle/>
                    <a:p>
                      <a:pPr algn="ctr"/>
                      <a:r>
                        <a:rPr lang="en-US" sz="1200" b="1" dirty="0">
                          <a:solidFill>
                            <a:schemeClr val="tx1"/>
                          </a:solidFill>
                        </a:rPr>
                        <a:t>12% </a:t>
                      </a:r>
                    </a:p>
                    <a:p>
                      <a:pPr algn="ctr"/>
                      <a:endParaRPr lang="en-US" sz="1200" dirty="0">
                        <a:solidFill>
                          <a:schemeClr val="tx1"/>
                        </a:solidFill>
                      </a:endParaRPr>
                    </a:p>
                  </a:txBody>
                  <a:tcPr anchor="ctr">
                    <a:solidFill>
                      <a:srgbClr val="FFFF00"/>
                    </a:solidFill>
                  </a:tcPr>
                </a:tc>
                <a:tc>
                  <a:txBody>
                    <a:bodyPr/>
                    <a:lstStyle/>
                    <a:p>
                      <a:pPr algn="ctr"/>
                      <a:r>
                        <a:rPr lang="en-US" sz="1100" dirty="0">
                          <a:solidFill>
                            <a:schemeClr val="tx1"/>
                          </a:solidFill>
                        </a:rPr>
                        <a:t>n/a</a:t>
                      </a:r>
                    </a:p>
                  </a:txBody>
                  <a:tcPr anchor="ctr">
                    <a:solidFill>
                      <a:srgbClr val="FFFF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n/a</a:t>
                      </a:r>
                    </a:p>
                  </a:txBody>
                  <a:tcPr anchor="ctr">
                    <a:solidFill>
                      <a:srgbClr val="FFFF00"/>
                    </a:solidFill>
                  </a:tcPr>
                </a:tc>
                <a:tc>
                  <a:txBody>
                    <a:bodyPr/>
                    <a:lstStyle/>
                    <a:p>
                      <a:pPr algn="ctr"/>
                      <a:r>
                        <a:rPr lang="en-US" sz="1100" dirty="0"/>
                        <a:t>n/a</a:t>
                      </a:r>
                    </a:p>
                  </a:txBody>
                  <a:tcPr anchor="ctr">
                    <a:solidFill>
                      <a:srgbClr val="FFFF00"/>
                    </a:solidFill>
                  </a:tcPr>
                </a:tc>
                <a:extLst>
                  <a:ext uri="{0D108BD9-81ED-4DB2-BD59-A6C34878D82A}">
                    <a16:rowId xmlns:a16="http://schemas.microsoft.com/office/drawing/2014/main" val="10009"/>
                  </a:ext>
                </a:extLst>
              </a:tr>
              <a:tr h="457200">
                <a:tc>
                  <a:txBody>
                    <a:bodyPr/>
                    <a:lstStyle/>
                    <a:p>
                      <a:pPr algn="ctr"/>
                      <a:r>
                        <a:rPr lang="en-US" sz="1200" dirty="0">
                          <a:solidFill>
                            <a:schemeClr val="tx1"/>
                          </a:solidFill>
                        </a:rPr>
                        <a:t>2112</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Product Time Tag</a:t>
                      </a:r>
                    </a:p>
                  </a:txBody>
                  <a:tcPr anchor="ctr">
                    <a:solidFill>
                      <a:srgbClr val="FFFF00"/>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GOES-R system shall time tag product observations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anchor="ctr">
                    <a:solidFill>
                      <a:srgbClr val="FFFF00"/>
                    </a:solidFill>
                  </a:tcPr>
                </a:tc>
                <a:tc>
                  <a:txBody>
                    <a:bodyPr/>
                    <a:lstStyle/>
                    <a:p>
                      <a:pPr algn="ctr"/>
                      <a:r>
                        <a:rPr lang="en-US" sz="1200" dirty="0">
                          <a:solidFill>
                            <a:schemeClr val="tx1"/>
                          </a:solidFill>
                        </a:rPr>
                        <a:t>n/a</a:t>
                      </a:r>
                    </a:p>
                  </a:txBody>
                  <a:tcPr anchor="ctr">
                    <a:solidFill>
                      <a:srgbClr val="FFFF00"/>
                    </a:solidFill>
                  </a:tcPr>
                </a:tc>
                <a:tc>
                  <a:txBody>
                    <a:bodyPr/>
                    <a:lstStyle/>
                    <a:p>
                      <a:pPr algn="ctr"/>
                      <a:r>
                        <a:rPr lang="en-US" sz="1100" b="1" dirty="0">
                          <a:solidFill>
                            <a:schemeClr val="tx1"/>
                          </a:solidFill>
                        </a:rPr>
                        <a:t>-0.8 </a:t>
                      </a:r>
                      <a:r>
                        <a:rPr lang="en-US" sz="1100" b="1" dirty="0" err="1">
                          <a:solidFill>
                            <a:schemeClr val="tx1"/>
                          </a:solidFill>
                        </a:rPr>
                        <a:t>ms</a:t>
                      </a:r>
                      <a:endParaRPr lang="en-US" sz="1100" b="1" dirty="0">
                        <a:solidFill>
                          <a:schemeClr val="tx1"/>
                        </a:solidFill>
                      </a:endParaRPr>
                    </a:p>
                  </a:txBody>
                  <a:tcPr anchor="ctr">
                    <a:solidFill>
                      <a:srgbClr val="FFFF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n/a</a:t>
                      </a:r>
                    </a:p>
                  </a:txBody>
                  <a:tcPr anchor="ctr">
                    <a:solidFill>
                      <a:srgbClr val="FFFF00"/>
                    </a:solidFill>
                  </a:tcPr>
                </a:tc>
                <a:tc>
                  <a:txBody>
                    <a:bodyPr/>
                    <a:lstStyle/>
                    <a:p>
                      <a:pPr algn="ctr"/>
                      <a:r>
                        <a:rPr lang="en-US" sz="1100" dirty="0">
                          <a:solidFill>
                            <a:schemeClr val="tx1"/>
                          </a:solidFill>
                        </a:rPr>
                        <a:t>n/a</a:t>
                      </a:r>
                    </a:p>
                  </a:txBody>
                  <a:tcPr anchor="ctr">
                    <a:solidFill>
                      <a:srgbClr val="FFFF00"/>
                    </a:solidFill>
                  </a:tcPr>
                </a:tc>
                <a:extLst>
                  <a:ext uri="{0D108BD9-81ED-4DB2-BD59-A6C34878D82A}">
                    <a16:rowId xmlns:a16="http://schemas.microsoft.com/office/drawing/2014/main" val="1550279976"/>
                  </a:ext>
                </a:extLst>
              </a:tr>
            </a:tbl>
          </a:graphicData>
        </a:graphic>
      </p:graphicFrame>
      <p:sp>
        <p:nvSpPr>
          <p:cNvPr id="7" name="Rectangle 6"/>
          <p:cNvSpPr/>
          <p:nvPr/>
        </p:nvSpPr>
        <p:spPr>
          <a:xfrm>
            <a:off x="457200" y="6286548"/>
            <a:ext cx="7781827" cy="523220"/>
          </a:xfrm>
          <a:prstGeom prst="rect">
            <a:avLst/>
          </a:prstGeom>
          <a:noFill/>
        </p:spPr>
        <p:txBody>
          <a:bodyPr wrap="square" lIns="91440" tIns="45720" rIns="91440" bIns="45720">
            <a:spAutoFit/>
          </a:bodyPr>
          <a:lstStyle/>
          <a:p>
            <a:r>
              <a:rPr lang="en-US" sz="1400" dirty="0">
                <a:ln w="0"/>
                <a:solidFill>
                  <a:srgbClr val="FFFF00"/>
                </a:solidFill>
                <a:effectLst>
                  <a:outerShdw blurRad="38100" dist="19050" dir="2700000" algn="tl" rotWithShape="0">
                    <a:schemeClr val="dk1">
                      <a:alpha val="40000"/>
                    </a:schemeClr>
                  </a:outerShdw>
                </a:effectLst>
              </a:rPr>
              <a:t>*LCFA = Lightning Cluster Filter Algorithm.                           </a:t>
            </a:r>
          </a:p>
          <a:p>
            <a:endParaRPr lang="en-US" sz="1400" dirty="0">
              <a:ln w="0"/>
              <a:solidFill>
                <a:srgbClr val="FFC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72413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229600" cy="4525962"/>
          </a:xfrm>
        </p:spPr>
        <p:txBody>
          <a:bodyPr/>
          <a:lstStyle/>
          <a:p>
            <a:pPr marL="0" indent="0">
              <a:buNone/>
            </a:pPr>
            <a:r>
              <a:rPr lang="en-US" dirty="0"/>
              <a:t>Introduction</a:t>
            </a:r>
          </a:p>
          <a:p>
            <a:pPr marL="0" indent="0">
              <a:buNone/>
            </a:pPr>
            <a:r>
              <a:rPr lang="en-US" dirty="0"/>
              <a:t>Review of Beta Certification</a:t>
            </a:r>
          </a:p>
          <a:p>
            <a:pPr marL="0" indent="0">
              <a:buNone/>
            </a:pPr>
            <a:r>
              <a:rPr lang="en-US" dirty="0"/>
              <a:t>Product Quality Evaluation Overview</a:t>
            </a:r>
          </a:p>
          <a:p>
            <a:pPr marL="0" indent="0">
              <a:buNone/>
            </a:pPr>
            <a:r>
              <a:rPr lang="en-US" sz="4400" dirty="0">
                <a:solidFill>
                  <a:srgbClr val="FFFF00"/>
                </a:solidFill>
              </a:rPr>
              <a:t>Provisional Maturity Assessment</a:t>
            </a:r>
          </a:p>
          <a:p>
            <a:pPr marL="0" indent="0">
              <a:buNone/>
            </a:pPr>
            <a:r>
              <a:rPr lang="en-US" dirty="0"/>
              <a:t>PLPT Details</a:t>
            </a:r>
          </a:p>
          <a:p>
            <a:pPr marL="0" indent="0">
              <a:buNone/>
            </a:pPr>
            <a:r>
              <a:rPr lang="en-US" dirty="0"/>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16</a:t>
            </a:fld>
            <a:endParaRPr lang="en-US" altLang="en-US"/>
          </a:p>
        </p:txBody>
      </p:sp>
    </p:spTree>
    <p:extLst>
      <p:ext uri="{BB962C8B-B14F-4D97-AF65-F5344CB8AC3E}">
        <p14:creationId xmlns:p14="http://schemas.microsoft.com/office/powerpoint/2010/main" val="1547505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17</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784162591"/>
              </p:ext>
            </p:extLst>
          </p:nvPr>
        </p:nvGraphicFramePr>
        <p:xfrm>
          <a:off x="237112" y="1736889"/>
          <a:ext cx="8686800" cy="38405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a:solidFill>
                            <a:schemeClr val="tx1"/>
                          </a:solidFill>
                          <a:latin typeface="+mn-lt"/>
                          <a:ea typeface="Arial"/>
                          <a:cs typeface="Arial"/>
                          <a:sym typeface="Arial"/>
                        </a:rPr>
                        <a:t>O</a:t>
                      </a:r>
                      <a:r>
                        <a:rPr lang="en" sz="2000" b="0" i="0" u="none" strike="noStrike" cap="none" dirty="0">
                          <a:solidFill>
                            <a:schemeClr val="tx1"/>
                          </a:solidFill>
                          <a:latin typeface="+mn-lt"/>
                          <a:ea typeface="Arial"/>
                          <a:cs typeface="Arial"/>
                          <a:sym typeface="Arial"/>
                        </a:rPr>
                        <a:t>perational and algorithm</a:t>
                      </a:r>
                      <a:r>
                        <a:rPr lang="en" sz="2000" b="0" i="0" u="none" strike="noStrike" cap="none" baseline="0" dirty="0">
                          <a:solidFill>
                            <a:schemeClr val="tx1"/>
                          </a:solidFill>
                          <a:latin typeface="+mn-lt"/>
                          <a:ea typeface="Arial"/>
                          <a:cs typeface="Arial"/>
                          <a:sym typeface="Arial"/>
                        </a:rPr>
                        <a:t> </a:t>
                      </a:r>
                      <a:r>
                        <a:rPr lang="en" sz="2000" b="0" i="0" u="none" strike="noStrike" cap="none" dirty="0">
                          <a:solidFill>
                            <a:schemeClr val="tx1"/>
                          </a:solidFill>
                          <a:latin typeface="+mn-lt"/>
                          <a:ea typeface="Arial"/>
                          <a:cs typeface="Arial"/>
                          <a:sym typeface="Arial"/>
                        </a:rPr>
                        <a:t>anomalies have been identified.</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C</a:t>
                      </a:r>
                      <a:r>
                        <a:rPr lang="en" sz="2000" b="0" i="0" u="none" strike="noStrike" cap="none" baseline="0" dirty="0">
                          <a:solidFill>
                            <a:schemeClr val="tx1"/>
                          </a:solidFill>
                          <a:latin typeface="+mn-lt"/>
                          <a:ea typeface="Arial"/>
                          <a:cs typeface="Arial"/>
                          <a:sym typeface="Arial"/>
                        </a:rPr>
                        <a:t>ritical ones have been resolved; others in various stages of implementation</a:t>
                      </a:r>
                      <a:r>
                        <a:rPr lang="en-US" sz="2000" b="0" i="0" u="none" strike="noStrike" cap="none" baseline="0" dirty="0">
                          <a:solidFill>
                            <a:schemeClr val="tx1"/>
                          </a:solidFill>
                          <a:latin typeface="+mn-lt"/>
                          <a:ea typeface="Arial"/>
                          <a:cs typeface="Arial"/>
                          <a:sym typeface="Arial"/>
                        </a:rPr>
                        <a:t>. A</a:t>
                      </a:r>
                      <a:r>
                        <a:rPr lang="en" sz="2000" b="0" i="0" u="none" strike="noStrike" cap="none" baseline="0" dirty="0">
                          <a:solidFill>
                            <a:schemeClr val="tx1"/>
                          </a:solidFill>
                          <a:latin typeface="+mn-lt"/>
                          <a:ea typeface="Arial"/>
                          <a:cs typeface="Arial"/>
                          <a:sym typeface="Arial"/>
                        </a:rPr>
                        <a:t>  few under investigation.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57299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18</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1467277405"/>
              </p:ext>
            </p:extLst>
          </p:nvPr>
        </p:nvGraphicFramePr>
        <p:xfrm>
          <a:off x="228600" y="1066800"/>
          <a:ext cx="8686800" cy="530358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baseline="0" dirty="0">
                          <a:solidFill>
                            <a:schemeClr val="tx1"/>
                          </a:solidFill>
                          <a:latin typeface="+mn-lt"/>
                          <a:ea typeface="Arial"/>
                          <a:cs typeface="Arial"/>
                          <a:sym typeface="Arial"/>
                        </a:rPr>
                        <a:t>H</a:t>
                      </a:r>
                      <a:r>
                        <a:rPr lang="en" sz="1800" b="0" i="0" u="none" strike="noStrike" cap="none" baseline="0" dirty="0" err="1">
                          <a:solidFill>
                            <a:schemeClr val="tx1"/>
                          </a:solidFill>
                          <a:latin typeface="+mn-lt"/>
                          <a:ea typeface="Arial"/>
                          <a:cs typeface="Arial"/>
                          <a:sym typeface="Arial"/>
                        </a:rPr>
                        <a:t>ave</a:t>
                      </a:r>
                      <a:r>
                        <a:rPr lang="en" sz="1800" b="0" i="0" u="none" strike="noStrike" cap="none" baseline="0" dirty="0">
                          <a:solidFill>
                            <a:schemeClr val="tx1"/>
                          </a:solidFill>
                          <a:latin typeface="+mn-lt"/>
                          <a:ea typeface="Arial"/>
                          <a:cs typeface="Arial"/>
                          <a:sym typeface="Arial"/>
                        </a:rPr>
                        <a:t> been documented, for example this PS-PVR and the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295839">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r>
                        <a:rPr lang="en" sz="1800" b="0" i="0" u="none" strike="noStrike" cap="none" baseline="0" dirty="0">
                          <a:solidFill>
                            <a:schemeClr val="tx1"/>
                          </a:solidFill>
                          <a:latin typeface="+mn-lt"/>
                          <a:ea typeface="Arial"/>
                          <a:cs typeface="Arial"/>
                          <a:sym typeface="Arial"/>
                        </a:rPr>
                        <a:t> </a:t>
                      </a:r>
                      <a:r>
                        <a:rPr lang="en-US" sz="1800" b="0" i="0" u="none" strike="noStrike" cap="none" baseline="0" dirty="0">
                          <a:solidFill>
                            <a:schemeClr val="tx1"/>
                          </a:solidFill>
                          <a:latin typeface="+mn-lt"/>
                          <a:ea typeface="Arial"/>
                          <a:cs typeface="Arial"/>
                          <a:sym typeface="Arial"/>
                        </a:rPr>
                        <a:t>in this PS-PVR</a:t>
                      </a:r>
                      <a:r>
                        <a:rPr lang="en" sz="1800" b="0" i="0" u="none" strike="noStrike" cap="none" baseline="0" dirty="0">
                          <a:solidFill>
                            <a:schemeClr val="tx1"/>
                          </a:solidFill>
                          <a:latin typeface="+mn-lt"/>
                          <a:ea typeface="Arial"/>
                          <a:cs typeface="Arial"/>
                          <a:sym typeface="Arial"/>
                        </a:rPr>
                        <a:t>.</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W</a:t>
                      </a:r>
                      <a:r>
                        <a:rPr lang="en" sz="1800" b="0" i="0" u="none" strike="noStrike" cap="none" dirty="0">
                          <a:solidFill>
                            <a:schemeClr val="tx1"/>
                          </a:solidFill>
                          <a:latin typeface="+mn-lt"/>
                          <a:ea typeface="Arial"/>
                          <a:cs typeface="Arial"/>
                          <a:sym typeface="Arial"/>
                        </a:rPr>
                        <a:t>e</a:t>
                      </a:r>
                      <a:r>
                        <a:rPr lang="en" sz="1800" b="0" i="0" u="none" strike="noStrike" cap="none" baseline="0" dirty="0">
                          <a:solidFill>
                            <a:schemeClr val="tx1"/>
                          </a:solidFill>
                          <a:latin typeface="+mn-lt"/>
                          <a:ea typeface="Arial"/>
                          <a:cs typeface="Arial"/>
                          <a:sym typeface="Arial"/>
                        </a:rPr>
                        <a:t> concur.</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22664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2228833"/>
            <a:ext cx="8229600" cy="2211191"/>
          </a:xfrm>
        </p:spPr>
        <p:txBody>
          <a:bodyPr/>
          <a:lstStyle/>
          <a:p>
            <a:pPr marL="0" indent="0" algn="just">
              <a:buNone/>
            </a:pPr>
            <a:r>
              <a:rPr lang="en-US" dirty="0">
                <a:solidFill>
                  <a:srgbClr val="FFFF00"/>
                </a:solidFill>
              </a:rPr>
              <a:t>CWG believes that the GLM-18 L2 product (events, groups, flashes) has reached the Provisional Maturity as defined by the GOES-R Program.</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spTree>
    <p:extLst>
      <p:ext uri="{BB962C8B-B14F-4D97-AF65-F5344CB8AC3E}">
        <p14:creationId xmlns:p14="http://schemas.microsoft.com/office/powerpoint/2010/main" val="2052083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b="1" dirty="0">
                <a:solidFill>
                  <a:srgbClr val="FFFF00"/>
                </a:solidFill>
              </a:rPr>
              <a:t>HAPPY GLM-18 HALLOWEEN !</a:t>
            </a:r>
            <a:br>
              <a:rPr lang="en-US" sz="2800" dirty="0"/>
            </a:br>
            <a:r>
              <a:rPr lang="en-US" sz="2000" dirty="0">
                <a:solidFill>
                  <a:srgbClr val="FFC000"/>
                </a:solidFill>
              </a:rPr>
              <a:t>Flash Energy Data Pumpkin</a:t>
            </a:r>
            <a:endParaRPr lang="en-US" sz="1800" dirty="0">
              <a:solidFill>
                <a:srgbClr val="FFC0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pic>
        <p:nvPicPr>
          <p:cNvPr id="11" name="Picture 10">
            <a:extLst>
              <a:ext uri="{FF2B5EF4-FFF2-40B4-BE49-F238E27FC236}">
                <a16:creationId xmlns:a16="http://schemas.microsoft.com/office/drawing/2014/main" id="{BAE632C6-E6CC-202C-35A1-078F34484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036" y="1240360"/>
            <a:ext cx="6161927" cy="4793603"/>
          </a:xfrm>
          <a:prstGeom prst="rect">
            <a:avLst/>
          </a:prstGeom>
        </p:spPr>
      </p:pic>
      <p:sp>
        <p:nvSpPr>
          <p:cNvPr id="3" name="Triangle 2">
            <a:extLst>
              <a:ext uri="{FF2B5EF4-FFF2-40B4-BE49-F238E27FC236}">
                <a16:creationId xmlns:a16="http://schemas.microsoft.com/office/drawing/2014/main" id="{1A9ED226-2766-63B4-1172-B2232BE3E533}"/>
              </a:ext>
            </a:extLst>
          </p:cNvPr>
          <p:cNvSpPr/>
          <p:nvPr/>
        </p:nvSpPr>
        <p:spPr>
          <a:xfrm>
            <a:off x="3396343" y="2751599"/>
            <a:ext cx="653143" cy="672737"/>
          </a:xfrm>
          <a:prstGeom prst="triangl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6">
            <a:extLst>
              <a:ext uri="{FF2B5EF4-FFF2-40B4-BE49-F238E27FC236}">
                <a16:creationId xmlns:a16="http://schemas.microsoft.com/office/drawing/2014/main" id="{F3D601F6-1CB9-B4E0-A867-F8FD7957D1A9}"/>
              </a:ext>
            </a:extLst>
          </p:cNvPr>
          <p:cNvSpPr/>
          <p:nvPr/>
        </p:nvSpPr>
        <p:spPr>
          <a:xfrm>
            <a:off x="4767944" y="2713948"/>
            <a:ext cx="653143" cy="672737"/>
          </a:xfrm>
          <a:prstGeom prst="triangl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9D394F43-91D5-B4F4-805B-D709D90BCECC}"/>
              </a:ext>
            </a:extLst>
          </p:cNvPr>
          <p:cNvSpPr/>
          <p:nvPr/>
        </p:nvSpPr>
        <p:spPr>
          <a:xfrm>
            <a:off x="4114801" y="3386685"/>
            <a:ext cx="653143" cy="672737"/>
          </a:xfrm>
          <a:prstGeom prst="triangl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lock Arc 15">
            <a:extLst>
              <a:ext uri="{FF2B5EF4-FFF2-40B4-BE49-F238E27FC236}">
                <a16:creationId xmlns:a16="http://schemas.microsoft.com/office/drawing/2014/main" id="{797D56BE-4EFF-FDC9-7135-5438B517B85E}"/>
              </a:ext>
            </a:extLst>
          </p:cNvPr>
          <p:cNvSpPr/>
          <p:nvPr/>
        </p:nvSpPr>
        <p:spPr>
          <a:xfrm rot="10800000">
            <a:off x="3193143" y="3796470"/>
            <a:ext cx="2496457" cy="1020076"/>
          </a:xfrm>
          <a:prstGeom prst="blockArc">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Oval 18">
            <a:extLst>
              <a:ext uri="{FF2B5EF4-FFF2-40B4-BE49-F238E27FC236}">
                <a16:creationId xmlns:a16="http://schemas.microsoft.com/office/drawing/2014/main" id="{FDD6C2B3-F733-542F-0D21-66FDA010C9A0}"/>
              </a:ext>
            </a:extLst>
          </p:cNvPr>
          <p:cNvSpPr/>
          <p:nvPr/>
        </p:nvSpPr>
        <p:spPr>
          <a:xfrm>
            <a:off x="3885475" y="2032000"/>
            <a:ext cx="921658" cy="246743"/>
          </a:xfrm>
          <a:prstGeom prst="ellipse">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arallelogram 17">
            <a:extLst>
              <a:ext uri="{FF2B5EF4-FFF2-40B4-BE49-F238E27FC236}">
                <a16:creationId xmlns:a16="http://schemas.microsoft.com/office/drawing/2014/main" id="{5B143AB2-2BFC-1CDA-3882-1BA00EEC4791}"/>
              </a:ext>
            </a:extLst>
          </p:cNvPr>
          <p:cNvSpPr/>
          <p:nvPr/>
        </p:nvSpPr>
        <p:spPr>
          <a:xfrm>
            <a:off x="4210120" y="1572675"/>
            <a:ext cx="401068" cy="566058"/>
          </a:xfrm>
          <a:prstGeom prst="parallelogram">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966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495558" cy="4525962"/>
          </a:xfrm>
        </p:spPr>
        <p:txBody>
          <a:bodyPr/>
          <a:lstStyle/>
          <a:p>
            <a:pPr marL="0" indent="0">
              <a:buNone/>
            </a:pPr>
            <a:r>
              <a:rPr lang="en-US" dirty="0"/>
              <a:t>Introduction</a:t>
            </a:r>
          </a:p>
          <a:p>
            <a:pPr marL="0" indent="0">
              <a:buNone/>
            </a:pPr>
            <a:r>
              <a:rPr lang="en-US" dirty="0"/>
              <a:t>Review of Beta Certification</a:t>
            </a:r>
          </a:p>
          <a:p>
            <a:pPr marL="0" indent="0">
              <a:buNone/>
            </a:pPr>
            <a:r>
              <a:rPr lang="en-US" dirty="0"/>
              <a:t>Product Quality Evaluation Overview</a:t>
            </a:r>
          </a:p>
          <a:p>
            <a:pPr marL="0" indent="0">
              <a:buNone/>
            </a:pPr>
            <a:r>
              <a:rPr lang="en-US" dirty="0"/>
              <a:t>Provisional Maturity Assessment</a:t>
            </a:r>
          </a:p>
          <a:p>
            <a:pPr marL="0" indent="0">
              <a:buNone/>
            </a:pPr>
            <a:r>
              <a:rPr lang="en-US" sz="4400" dirty="0">
                <a:solidFill>
                  <a:srgbClr val="FFFF00"/>
                </a:solidFill>
              </a:rPr>
              <a:t>PLPT Details</a:t>
            </a:r>
          </a:p>
          <a:p>
            <a:pPr marL="0" indent="0">
              <a:buNone/>
            </a:pPr>
            <a:r>
              <a:rPr lang="en-US" dirty="0"/>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20</a:t>
            </a:fld>
            <a:endParaRPr lang="en-US" altLang="en-US"/>
          </a:p>
        </p:txBody>
      </p:sp>
    </p:spTree>
    <p:extLst>
      <p:ext uri="{BB962C8B-B14F-4D97-AF65-F5344CB8AC3E}">
        <p14:creationId xmlns:p14="http://schemas.microsoft.com/office/powerpoint/2010/main" val="154627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368" y="22058"/>
            <a:ext cx="5991225" cy="1143001"/>
          </a:xfrm>
        </p:spPr>
        <p:txBody>
          <a:bodyPr/>
          <a:lstStyle/>
          <a:p>
            <a:r>
              <a:rPr lang="en-US" sz="3200" b="1" dirty="0"/>
              <a:t>Progress Since GLM-17 Full</a:t>
            </a:r>
            <a:br>
              <a:rPr lang="en-US" sz="3200" b="1" dirty="0"/>
            </a:br>
            <a:r>
              <a:rPr lang="en-US" sz="2000" b="1" dirty="0"/>
              <a:t> </a:t>
            </a:r>
            <a:r>
              <a:rPr lang="en-US" sz="2000" dirty="0"/>
              <a:t>(since 24 Feb 2021)</a:t>
            </a:r>
            <a:endParaRPr lang="en-US" sz="2000" dirty="0">
              <a:solidFill>
                <a:srgbClr val="FFFF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81436141"/>
              </p:ext>
            </p:extLst>
          </p:nvPr>
        </p:nvGraphicFramePr>
        <p:xfrm>
          <a:off x="263611" y="1633286"/>
          <a:ext cx="8616777" cy="3413234"/>
        </p:xfrm>
        <a:graphic>
          <a:graphicData uri="http://schemas.openxmlformats.org/drawingml/2006/table">
            <a:tbl>
              <a:tblPr>
                <a:tableStyleId>{5C22544A-7EE6-4342-B048-85BDC9FD1C3A}</a:tableStyleId>
              </a:tblPr>
              <a:tblGrid>
                <a:gridCol w="644809">
                  <a:extLst>
                    <a:ext uri="{9D8B030D-6E8A-4147-A177-3AD203B41FA5}">
                      <a16:colId xmlns:a16="http://schemas.microsoft.com/office/drawing/2014/main" val="20000"/>
                    </a:ext>
                  </a:extLst>
                </a:gridCol>
                <a:gridCol w="546755">
                  <a:extLst>
                    <a:ext uri="{9D8B030D-6E8A-4147-A177-3AD203B41FA5}">
                      <a16:colId xmlns:a16="http://schemas.microsoft.com/office/drawing/2014/main" val="20001"/>
                    </a:ext>
                  </a:extLst>
                </a:gridCol>
                <a:gridCol w="4788816">
                  <a:extLst>
                    <a:ext uri="{9D8B030D-6E8A-4147-A177-3AD203B41FA5}">
                      <a16:colId xmlns:a16="http://schemas.microsoft.com/office/drawing/2014/main" val="20002"/>
                    </a:ext>
                  </a:extLst>
                </a:gridCol>
                <a:gridCol w="1027522">
                  <a:extLst>
                    <a:ext uri="{9D8B030D-6E8A-4147-A177-3AD203B41FA5}">
                      <a16:colId xmlns:a16="http://schemas.microsoft.com/office/drawing/2014/main" val="20003"/>
                    </a:ext>
                  </a:extLst>
                </a:gridCol>
                <a:gridCol w="887922">
                  <a:extLst>
                    <a:ext uri="{9D8B030D-6E8A-4147-A177-3AD203B41FA5}">
                      <a16:colId xmlns:a16="http://schemas.microsoft.com/office/drawing/2014/main" val="20004"/>
                    </a:ext>
                  </a:extLst>
                </a:gridCol>
                <a:gridCol w="720953">
                  <a:extLst>
                    <a:ext uri="{9D8B030D-6E8A-4147-A177-3AD203B41FA5}">
                      <a16:colId xmlns:a16="http://schemas.microsoft.com/office/drawing/2014/main" val="20005"/>
                    </a:ext>
                  </a:extLst>
                </a:gridCol>
              </a:tblGrid>
              <a:tr h="280937">
                <a:tc>
                  <a:txBody>
                    <a:bodyPr/>
                    <a:lstStyle/>
                    <a:p>
                      <a:pPr algn="ctr" fontAlgn="ctr"/>
                      <a:r>
                        <a:rPr lang="en-US" sz="1200" b="1" i="0" u="none" strike="noStrike" dirty="0">
                          <a:solidFill>
                            <a:schemeClr val="bg1"/>
                          </a:solidFill>
                          <a:effectLst/>
                          <a:latin typeface="+mn-lt"/>
                        </a:rPr>
                        <a:t>WR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ADR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Calibri"/>
                        </a:rPr>
                        <a:t>PR or DO</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Calibri"/>
                        </a:rPr>
                        <a:t>Date in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Impact to this VAL</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00344">
                <a:tc>
                  <a:txBody>
                    <a:bodyPr/>
                    <a:lstStyle/>
                    <a:p>
                      <a:pPr algn="ctr"/>
                      <a:r>
                        <a:rPr lang="en-US" sz="1200" b="0" dirty="0">
                          <a:solidFill>
                            <a:schemeClr val="tx1"/>
                          </a:solidFill>
                        </a:rPr>
                        <a:t>375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375</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Time order GLM L2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baseline="0" dirty="0">
                          <a:solidFill>
                            <a:schemeClr val="tx1"/>
                          </a:solidFill>
                        </a:rPr>
                        <a:t>CLOSED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baseline="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583259"/>
                  </a:ext>
                </a:extLst>
              </a:tr>
              <a:tr h="300344">
                <a:tc>
                  <a:txBody>
                    <a:bodyPr/>
                    <a:lstStyle/>
                    <a:p>
                      <a:pPr algn="ctr"/>
                      <a:r>
                        <a:rPr lang="en-US" sz="1200" dirty="0"/>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1140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GLM Time Order Rule Change - ADR 375 follow-on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CLOSED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6094892"/>
                  </a:ext>
                </a:extLst>
              </a:tr>
              <a:tr h="300344">
                <a:tc>
                  <a:txBody>
                    <a:bodyPr/>
                    <a:lstStyle/>
                    <a:p>
                      <a:pPr algn="ctr"/>
                      <a:r>
                        <a:rPr lang="en-US" sz="1200" dirty="0"/>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1196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t>Inability to read/edit GLM Semi-static parameters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CLOSED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800" dirty="0"/>
                        <a:t>Documentation</a:t>
                      </a:r>
                      <a:r>
                        <a:rPr lang="en-US" sz="800" baseline="0" dirty="0"/>
                        <a:t> obtained</a:t>
                      </a:r>
                      <a:endParaRPr lang="en-US" sz="8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4099699"/>
                  </a:ext>
                </a:extLst>
              </a:tr>
              <a:tr h="356769">
                <a:tc>
                  <a:txBody>
                    <a:bodyPr/>
                    <a:lstStyle/>
                    <a:p>
                      <a:pPr algn="ctr"/>
                      <a:r>
                        <a:rPr lang="en-US" sz="1200" b="0" dirty="0">
                          <a:solidFill>
                            <a:schemeClr val="tx1"/>
                          </a:solidFill>
                        </a:rPr>
                        <a:t>8694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1177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G16/G17 L0 GLM unknown data formatter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CLOSED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0289053"/>
                  </a:ext>
                </a:extLst>
              </a:tr>
              <a:tr h="356769">
                <a:tc>
                  <a:txBody>
                    <a:bodyPr/>
                    <a:lstStyle/>
                    <a:p>
                      <a:pPr algn="ctr"/>
                      <a:r>
                        <a:rPr lang="en-US" sz="1200" b="0" dirty="0">
                          <a:solidFill>
                            <a:schemeClr val="tx1"/>
                          </a:solidFill>
                        </a:rPr>
                        <a:t>7990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1109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kern="1200" dirty="0">
                          <a:solidFill>
                            <a:schemeClr val="tx1"/>
                          </a:solidFill>
                          <a:effectLst/>
                          <a:latin typeface="+mn-lt"/>
                          <a:ea typeface="+mn-ea"/>
                          <a:cs typeface="+mn-cs"/>
                        </a:rPr>
                        <a:t>GLM Flash Area equals Fill Value for Large Flashes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DO.09.05.00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baseline="0" dirty="0">
                          <a:solidFill>
                            <a:schemeClr val="tx1"/>
                          </a:solidFill>
                        </a:rPr>
                        <a:t>6/30/21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low</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4734738"/>
                  </a:ext>
                </a:extLst>
              </a:tr>
              <a:tr h="356769">
                <a:tc>
                  <a:txBody>
                    <a:bodyPr/>
                    <a:lstStyle/>
                    <a:p>
                      <a:pPr algn="ct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1211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G18</a:t>
                      </a:r>
                      <a:r>
                        <a:rPr lang="en-US" sz="1200" baseline="0" dirty="0"/>
                        <a:t> GLM LUTs for Test Slot </a:t>
                      </a:r>
                      <a:r>
                        <a:rPr lang="en-US" sz="1200" b="0" baseline="0" dirty="0">
                          <a:solidFill>
                            <a:schemeClr val="tx1"/>
                          </a:solidFill>
                          <a:latin typeface="+mn-lt"/>
                        </a:rPr>
                        <a:t>(CDRL79 Rev C)</a:t>
                      </a:r>
                      <a:endParaRPr lang="en-US" sz="1200" dirty="0"/>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PR.09.08.19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4/1/22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high</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5486214"/>
                  </a:ext>
                </a:extLst>
              </a:tr>
              <a:tr h="356769">
                <a:tc>
                  <a:txBody>
                    <a:bodyPr/>
                    <a:lstStyle/>
                    <a:p>
                      <a:pPr algn="ct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1241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latin typeface="+mn-lt"/>
                        </a:rPr>
                        <a:t>G18 GLM LUTs for West Slot</a:t>
                      </a:r>
                      <a:r>
                        <a:rPr lang="en-US" sz="1200" b="0" baseline="0" dirty="0">
                          <a:solidFill>
                            <a:schemeClr val="tx1"/>
                          </a:solidFill>
                          <a:latin typeface="+mn-lt"/>
                        </a:rPr>
                        <a:t> (CDRL79 Rev C)</a:t>
                      </a:r>
                      <a:endParaRPr lang="en-US" sz="1200" b="0"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PR.09.08.27</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6/1/22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2436434"/>
                  </a:ext>
                </a:extLst>
              </a:tr>
              <a:tr h="356769">
                <a:tc>
                  <a:txBody>
                    <a:bodyPr/>
                    <a:lstStyle/>
                    <a:p>
                      <a:pPr algn="ct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1264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latin typeface="+mn-lt"/>
                        </a:rPr>
                        <a:t>G18 GLM CDRL79 Rev 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PR.09.08.32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7/29/22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38848"/>
                  </a:ext>
                </a:extLst>
              </a:tr>
              <a:tr h="356769">
                <a:tc>
                  <a:txBody>
                    <a:bodyPr/>
                    <a:lstStyle/>
                    <a:p>
                      <a:pPr algn="ct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1268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0" i="0" u="none" strike="noStrike" dirty="0">
                          <a:effectLst/>
                          <a:latin typeface="+mn-lt"/>
                        </a:rPr>
                        <a:t>G18 GLM CDRL79 Rev 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PR.09.08.34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9/1/22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2399949"/>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21</a:t>
            </a:fld>
            <a:endParaRPr lang="en-US" altLang="en-US"/>
          </a:p>
        </p:txBody>
      </p:sp>
    </p:spTree>
    <p:extLst>
      <p:ext uri="{BB962C8B-B14F-4D97-AF65-F5344CB8AC3E}">
        <p14:creationId xmlns:p14="http://schemas.microsoft.com/office/powerpoint/2010/main" val="983067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241" y="42828"/>
            <a:ext cx="6185759" cy="1143001"/>
          </a:xfrm>
        </p:spPr>
        <p:txBody>
          <a:bodyPr/>
          <a:lstStyle/>
          <a:p>
            <a:r>
              <a:rPr lang="en-US" sz="3200" b="1" dirty="0"/>
              <a:t>Provisional Analysis Period</a:t>
            </a:r>
            <a:endParaRPr lang="en-US" sz="2000" dirty="0"/>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22</a:t>
            </a:fld>
            <a:endParaRPr lang="en-US" altLang="en-US"/>
          </a:p>
        </p:txBody>
      </p:sp>
      <p:sp>
        <p:nvSpPr>
          <p:cNvPr id="6" name="Rectangle 5"/>
          <p:cNvSpPr/>
          <p:nvPr/>
        </p:nvSpPr>
        <p:spPr>
          <a:xfrm>
            <a:off x="378388" y="1956806"/>
            <a:ext cx="8870116" cy="5016758"/>
          </a:xfrm>
          <a:prstGeom prst="rect">
            <a:avLst/>
          </a:prstGeom>
        </p:spPr>
        <p:txBody>
          <a:bodyPr wrap="square">
            <a:spAutoFit/>
          </a:bodyPr>
          <a:lstStyle/>
          <a:p>
            <a:pPr marL="285750" indent="-285750">
              <a:buFont typeface="Arial" panose="020B0604020202020204" pitchFamily="34" charset="0"/>
              <a:buChar char="•"/>
            </a:pPr>
            <a:r>
              <a:rPr lang="en-US" b="1" dirty="0">
                <a:solidFill>
                  <a:srgbClr val="FFFF00"/>
                </a:solidFill>
                <a:latin typeface="Helvetica" charset="0"/>
              </a:rPr>
              <a:t>01 Sep 2022:  </a:t>
            </a:r>
            <a:r>
              <a:rPr lang="en-US" dirty="0">
                <a:solidFill>
                  <a:srgbClr val="FFFF00"/>
                </a:solidFill>
                <a:latin typeface="Helvetica" charset="0"/>
              </a:rPr>
              <a:t>CDRL079 LUT Update (PRO Release PR.09.08.34) went live </a:t>
            </a:r>
          </a:p>
          <a:p>
            <a:r>
              <a:rPr lang="en-US" dirty="0">
                <a:solidFill>
                  <a:srgbClr val="FFFF00"/>
                </a:solidFill>
                <a:latin typeface="Helvetica" charset="0"/>
              </a:rPr>
              <a:t>                             18:58 UT</a:t>
            </a:r>
          </a:p>
          <a:p>
            <a:endParaRPr lang="en-US" b="1" dirty="0">
              <a:solidFill>
                <a:srgbClr val="FFFF00"/>
              </a:solidFill>
              <a:latin typeface="Helvetica" charset="0"/>
            </a:endParaRPr>
          </a:p>
          <a:p>
            <a:pPr marL="285750" indent="-285750">
              <a:buFont typeface="Arial" panose="020B0604020202020204" pitchFamily="34" charset="0"/>
              <a:buChar char="•"/>
            </a:pPr>
            <a:r>
              <a:rPr lang="en-US" b="1" dirty="0">
                <a:solidFill>
                  <a:srgbClr val="FFC000"/>
                </a:solidFill>
                <a:latin typeface="Helvetica" charset="0"/>
              </a:rPr>
              <a:t>02 Sep 2022 – 12 Oct 2022: Recommended Provisional Analysis Period </a:t>
            </a:r>
            <a:r>
              <a:rPr lang="en-US" b="1" dirty="0">
                <a:solidFill>
                  <a:schemeClr val="bg1"/>
                </a:solidFill>
                <a:latin typeface="Helvetica" charset="0"/>
              </a:rPr>
              <a:t>* </a:t>
            </a:r>
          </a:p>
          <a:p>
            <a:pPr marL="285750" indent="-285750">
              <a:buFont typeface="Arial" panose="020B0604020202020204" pitchFamily="34" charset="0"/>
              <a:buChar char="•"/>
            </a:pPr>
            <a:endParaRPr lang="en-US" b="1" dirty="0">
              <a:solidFill>
                <a:srgbClr val="00B0F0"/>
              </a:solidFill>
              <a:latin typeface="Helvetica" charset="0"/>
            </a:endParaRPr>
          </a:p>
          <a:p>
            <a:pPr marL="285750" indent="-285750">
              <a:buFont typeface="Arial" panose="020B0604020202020204" pitchFamily="34" charset="0"/>
              <a:buChar char="•"/>
            </a:pPr>
            <a:r>
              <a:rPr lang="en-US" sz="1800" b="1" i="0" u="none" strike="noStrike" dirty="0">
                <a:solidFill>
                  <a:srgbClr val="FFFF00"/>
                </a:solidFill>
                <a:effectLst/>
                <a:latin typeface="Arial" panose="020B0604020202020204" pitchFamily="34" charset="0"/>
              </a:rPr>
              <a:t>13 Oct 2022 – 16 Nov 2022: </a:t>
            </a:r>
            <a:r>
              <a:rPr lang="en-US" sz="1800" i="0" u="none" strike="noStrike" dirty="0">
                <a:solidFill>
                  <a:srgbClr val="FFFF00"/>
                </a:solidFill>
                <a:effectLst/>
                <a:latin typeface="Arial" panose="020B0604020202020204" pitchFamily="34" charset="0"/>
              </a:rPr>
              <a:t> Operational Interleave of GOES-17/18 </a:t>
            </a:r>
            <a:r>
              <a:rPr lang="en-US" dirty="0">
                <a:solidFill>
                  <a:srgbClr val="FFFF00"/>
                </a:solidFill>
                <a:latin typeface="Arial" panose="020B0604020202020204" pitchFamily="34" charset="0"/>
              </a:rPr>
              <a:t>started</a:t>
            </a:r>
            <a:r>
              <a:rPr lang="en-US" sz="1800" i="0" u="none" strike="noStrike" dirty="0">
                <a:solidFill>
                  <a:srgbClr val="FFFF00"/>
                </a:solidFill>
                <a:effectLst/>
                <a:latin typeface="Arial" panose="020B0604020202020204" pitchFamily="34" charset="0"/>
              </a:rPr>
              <a:t> at </a:t>
            </a:r>
          </a:p>
          <a:p>
            <a:r>
              <a:rPr lang="en-US" dirty="0">
                <a:solidFill>
                  <a:srgbClr val="FFFF00"/>
                </a:solidFill>
                <a:latin typeface="Arial" panose="020B0604020202020204" pitchFamily="34" charset="0"/>
              </a:rPr>
              <a:t>                                                  </a:t>
            </a:r>
            <a:r>
              <a:rPr lang="en-US" sz="1800" i="0" u="none" strike="noStrike" dirty="0">
                <a:solidFill>
                  <a:srgbClr val="FFFF00"/>
                </a:solidFill>
                <a:effectLst/>
                <a:latin typeface="Arial" panose="020B0604020202020204" pitchFamily="34" charset="0"/>
              </a:rPr>
              <a:t> 16:01 UTC</a:t>
            </a:r>
            <a:r>
              <a:rPr lang="en-US" dirty="0">
                <a:solidFill>
                  <a:srgbClr val="FFFF00"/>
                </a:solidFill>
                <a:latin typeface="Helvetica" charset="0"/>
              </a:rPr>
              <a:t> </a:t>
            </a:r>
          </a:p>
          <a:p>
            <a:endParaRPr lang="en-US" dirty="0">
              <a:solidFill>
                <a:srgbClr val="FFFF00"/>
              </a:solidFill>
              <a:latin typeface="Helvetica" charset="0"/>
            </a:endParaRPr>
          </a:p>
          <a:p>
            <a:pPr marL="285750" indent="-285750">
              <a:buFont typeface="Arial" panose="020B0604020202020204" pitchFamily="34" charset="0"/>
              <a:buChar char="•"/>
            </a:pPr>
            <a:r>
              <a:rPr lang="en-US" b="1" dirty="0">
                <a:solidFill>
                  <a:srgbClr val="FFFF00"/>
                </a:solidFill>
                <a:latin typeface="Helvetica" charset="0"/>
              </a:rPr>
              <a:t>01 Nov 2022 into OE (est.):  </a:t>
            </a:r>
            <a:r>
              <a:rPr lang="en-US" dirty="0">
                <a:solidFill>
                  <a:srgbClr val="FFFF00"/>
                </a:solidFill>
                <a:latin typeface="Helvetica" charset="0"/>
              </a:rPr>
              <a:t>GLM LUT Update (primarily tuning of Blooming Filter); </a:t>
            </a:r>
            <a:r>
              <a:rPr lang="en-US" dirty="0">
                <a:solidFill>
                  <a:srgbClr val="FFC000"/>
                </a:solidFill>
                <a:latin typeface="Helvetica" charset="0"/>
              </a:rPr>
              <a:t>some quick-looks of the effects of this LUT update provided as ancillary information,   time permitting.</a:t>
            </a:r>
          </a:p>
          <a:p>
            <a:pPr marL="285750" indent="-285750">
              <a:buFont typeface="Arial" panose="020B0604020202020204" pitchFamily="34" charset="0"/>
              <a:buChar char="•"/>
            </a:pPr>
            <a:endParaRPr lang="en-US" dirty="0">
              <a:solidFill>
                <a:srgbClr val="FFC000"/>
              </a:solidFill>
              <a:latin typeface="Helvetica" charset="0"/>
            </a:endParaRPr>
          </a:p>
          <a:p>
            <a:pPr marL="285750" indent="-285750">
              <a:buFont typeface="Arial" panose="020B0604020202020204" pitchFamily="34" charset="0"/>
              <a:buChar char="•"/>
            </a:pPr>
            <a:endParaRPr lang="en-US" dirty="0">
              <a:solidFill>
                <a:srgbClr val="FFC000"/>
              </a:solidFill>
              <a:latin typeface="Helvetica" charset="0"/>
            </a:endParaRPr>
          </a:p>
          <a:p>
            <a:pPr marL="285750" indent="-285750">
              <a:buFont typeface="Arial" panose="020B0604020202020204" pitchFamily="34" charset="0"/>
              <a:buChar char="•"/>
            </a:pPr>
            <a:endParaRPr lang="en-US" dirty="0">
              <a:solidFill>
                <a:srgbClr val="FFC000"/>
              </a:solidFill>
              <a:latin typeface="Helvetica" charset="0"/>
            </a:endParaRPr>
          </a:p>
          <a:p>
            <a:pPr marL="285750" indent="-285750">
              <a:buFont typeface="Arial" panose="020B0604020202020204" pitchFamily="34" charset="0"/>
              <a:buChar char="•"/>
            </a:pPr>
            <a:endParaRPr lang="en-US" dirty="0">
              <a:solidFill>
                <a:srgbClr val="FFC000"/>
              </a:solidFill>
              <a:latin typeface="Helvetica" charset="0"/>
            </a:endParaRPr>
          </a:p>
          <a:p>
            <a:r>
              <a:rPr lang="en-US" sz="1600" i="1" dirty="0">
                <a:solidFill>
                  <a:schemeClr val="bg1"/>
                </a:solidFill>
                <a:latin typeface="Helvetica" charset="0"/>
              </a:rPr>
              <a:t>*Solar </a:t>
            </a:r>
            <a:r>
              <a:rPr lang="en-US" sz="1600" i="1" dirty="0" err="1">
                <a:solidFill>
                  <a:schemeClr val="bg1"/>
                </a:solidFill>
                <a:latin typeface="Helvetica" charset="0"/>
              </a:rPr>
              <a:t>UltraViolet</a:t>
            </a:r>
            <a:r>
              <a:rPr lang="en-US" sz="1600" i="1" dirty="0">
                <a:solidFill>
                  <a:schemeClr val="bg1"/>
                </a:solidFill>
                <a:latin typeface="Helvetica" charset="0"/>
              </a:rPr>
              <a:t> Imager Extended Coronal Imaging (SUVI ECI) conducted from mid-Aug to</a:t>
            </a:r>
          </a:p>
          <a:p>
            <a:r>
              <a:rPr lang="en-US" sz="1600" i="1" dirty="0">
                <a:solidFill>
                  <a:schemeClr val="bg1"/>
                </a:solidFill>
                <a:latin typeface="Helvetica" charset="0"/>
              </a:rPr>
              <a:t>     Sep 8 (15:30 UTC), 2022 that could provide noise during first 7 days (Sep 2-8)</a:t>
            </a:r>
          </a:p>
          <a:p>
            <a:r>
              <a:rPr lang="en-US" b="1" dirty="0">
                <a:solidFill>
                  <a:srgbClr val="FFFF00"/>
                </a:solidFill>
                <a:latin typeface="Helvetica" charset="0"/>
              </a:rPr>
              <a:t>                           </a:t>
            </a:r>
          </a:p>
        </p:txBody>
      </p:sp>
    </p:spTree>
    <p:extLst>
      <p:ext uri="{BB962C8B-B14F-4D97-AF65-F5344CB8AC3E}">
        <p14:creationId xmlns:p14="http://schemas.microsoft.com/office/powerpoint/2010/main" val="140662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Post-Launch Product Tests</a:t>
            </a:r>
          </a:p>
        </p:txBody>
      </p:sp>
      <p:sp>
        <p:nvSpPr>
          <p:cNvPr id="6" name="TextBox 5"/>
          <p:cNvSpPr txBox="1"/>
          <p:nvPr/>
        </p:nvSpPr>
        <p:spPr>
          <a:xfrm>
            <a:off x="431098" y="5892581"/>
            <a:ext cx="8242658" cy="646331"/>
          </a:xfrm>
          <a:prstGeom prst="rect">
            <a:avLst/>
          </a:prstGeom>
          <a:noFill/>
        </p:spPr>
        <p:txBody>
          <a:bodyPr wrap="square" rtlCol="0">
            <a:spAutoFit/>
          </a:bodyPr>
          <a:lstStyle/>
          <a:p>
            <a:r>
              <a:rPr lang="en-US" dirty="0">
                <a:solidFill>
                  <a:srgbClr val="FFFF00"/>
                </a:solidFill>
              </a:rPr>
              <a:t>Full test plans and procedures are given in the GLM Readiness, Implementation, and Management Plan (RIMP v2.0; 410-R-RIMP-0313)</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23</a:t>
            </a:fld>
            <a:endParaRPr lang="en-US" altLang="en-US"/>
          </a:p>
        </p:txBody>
      </p:sp>
      <p:sp>
        <p:nvSpPr>
          <p:cNvPr id="5" name="Rectangle 1"/>
          <p:cNvSpPr>
            <a:spLocks noChangeArrowheads="1"/>
          </p:cNvSpPr>
          <p:nvPr/>
        </p:nvSpPr>
        <p:spPr bwMode="auto">
          <a:xfrm>
            <a:off x="958056" y="2383543"/>
            <a:ext cx="11440548" cy="70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334898804"/>
              </p:ext>
            </p:extLst>
          </p:nvPr>
        </p:nvGraphicFramePr>
        <p:xfrm>
          <a:off x="187278" y="1449813"/>
          <a:ext cx="8678047" cy="3696952"/>
        </p:xfrm>
        <a:graphic>
          <a:graphicData uri="http://schemas.openxmlformats.org/drawingml/2006/table">
            <a:tbl>
              <a:tblPr firstRow="1" firstCol="1" bandRow="1">
                <a:tableStyleId>{5C22544A-7EE6-4342-B048-85BDC9FD1C3A}</a:tableStyleId>
              </a:tblPr>
              <a:tblGrid>
                <a:gridCol w="1833062">
                  <a:extLst>
                    <a:ext uri="{9D8B030D-6E8A-4147-A177-3AD203B41FA5}">
                      <a16:colId xmlns:a16="http://schemas.microsoft.com/office/drawing/2014/main" val="20000"/>
                    </a:ext>
                  </a:extLst>
                </a:gridCol>
                <a:gridCol w="6844985">
                  <a:extLst>
                    <a:ext uri="{9D8B030D-6E8A-4147-A177-3AD203B41FA5}">
                      <a16:colId xmlns:a16="http://schemas.microsoft.com/office/drawing/2014/main" val="20001"/>
                    </a:ext>
                  </a:extLst>
                </a:gridCol>
              </a:tblGrid>
              <a:tr h="377240">
                <a:tc>
                  <a:txBody>
                    <a:bodyPr/>
                    <a:lstStyle/>
                    <a:p>
                      <a:pPr marL="0" marR="0" algn="ctr">
                        <a:spcBef>
                          <a:spcPts val="0"/>
                        </a:spcBef>
                        <a:spcAft>
                          <a:spcPts val="0"/>
                        </a:spcAft>
                      </a:pPr>
                      <a:r>
                        <a:rPr lang="en-US" sz="2000">
                          <a:effectLst/>
                        </a:rPr>
                        <a:t>Test ID</a:t>
                      </a:r>
                      <a:endParaRPr lang="en-US" sz="2000">
                        <a:effectLst/>
                        <a:latin typeface="Calibri" charset="0"/>
                        <a:ea typeface="Calibri" charset="0"/>
                        <a:cs typeface="Times New Roman" charset="0"/>
                      </a:endParaRPr>
                    </a:p>
                  </a:txBody>
                  <a:tcPr marL="68580" marR="68580" marT="0" marB="0"/>
                </a:tc>
                <a:tc>
                  <a:txBody>
                    <a:bodyPr/>
                    <a:lstStyle/>
                    <a:p>
                      <a:pPr marL="0" marR="0" algn="ctr">
                        <a:spcBef>
                          <a:spcPts val="0"/>
                        </a:spcBef>
                        <a:spcAft>
                          <a:spcPts val="0"/>
                        </a:spcAft>
                      </a:pPr>
                      <a:r>
                        <a:rPr lang="en-US" sz="2000" dirty="0">
                          <a:effectLst/>
                        </a:rPr>
                        <a:t>Abbreviated Test Titles for GLM</a:t>
                      </a:r>
                      <a:endParaRPr lang="en-US" sz="2000" dirty="0">
                        <a:effectLst/>
                        <a:latin typeface="Calibri" charset="0"/>
                        <a:ea typeface="Calibri" charset="0"/>
                        <a:cs typeface="Times New Roman" charset="0"/>
                      </a:endParaRPr>
                    </a:p>
                  </a:txBody>
                  <a:tcPr marL="68580" marR="68580" marT="0" marB="0"/>
                </a:tc>
                <a:extLst>
                  <a:ext uri="{0D108BD9-81ED-4DB2-BD59-A6C34878D82A}">
                    <a16:rowId xmlns:a16="http://schemas.microsoft.com/office/drawing/2014/main" val="10000"/>
                  </a:ext>
                </a:extLst>
              </a:tr>
              <a:tr h="301792">
                <a:tc>
                  <a:txBody>
                    <a:bodyPr/>
                    <a:lstStyle/>
                    <a:p>
                      <a:pPr marL="0" marR="0">
                        <a:spcBef>
                          <a:spcPts val="0"/>
                        </a:spcBef>
                        <a:spcAft>
                          <a:spcPts val="0"/>
                        </a:spcAft>
                      </a:pPr>
                      <a:r>
                        <a:rPr lang="en-US" sz="1600" dirty="0">
                          <a:solidFill>
                            <a:schemeClr val="bg1"/>
                          </a:solidFill>
                          <a:effectLst/>
                        </a:rPr>
                        <a:t>PLPT-GLM-001</a:t>
                      </a:r>
                      <a:endParaRPr lang="en-US" sz="1600" dirty="0">
                        <a:solidFill>
                          <a:schemeClr val="bg1"/>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solidFill>
                            <a:schemeClr val="tx1"/>
                          </a:solidFill>
                          <a:effectLst/>
                        </a:rPr>
                        <a:t>Validate DE/FER using med/long-range networks (e.g., NLDN, EN, GLD360)</a:t>
                      </a:r>
                      <a:endParaRPr lang="en-US" sz="1600" dirty="0">
                        <a:solidFill>
                          <a:schemeClr val="tx1"/>
                        </a:solidFill>
                        <a:effectLst/>
                        <a:latin typeface="Calibri" charset="0"/>
                        <a:ea typeface="Calibri" charset="0"/>
                        <a:cs typeface="Times New Roman"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301792">
                <a:tc>
                  <a:txBody>
                    <a:bodyPr/>
                    <a:lstStyle/>
                    <a:p>
                      <a:pPr marL="0" marR="0">
                        <a:spcBef>
                          <a:spcPts val="0"/>
                        </a:spcBef>
                        <a:spcAft>
                          <a:spcPts val="0"/>
                        </a:spcAft>
                      </a:pPr>
                      <a:r>
                        <a:rPr lang="en-US" sz="1600" dirty="0">
                          <a:solidFill>
                            <a:schemeClr val="bg1"/>
                          </a:solidFill>
                          <a:effectLst/>
                        </a:rPr>
                        <a:t>PLPT-GLM-002</a:t>
                      </a:r>
                      <a:endParaRPr lang="en-US" sz="1600" dirty="0">
                        <a:solidFill>
                          <a:schemeClr val="bg1"/>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DE/FER using short-range networks (e.g., LMAs)</a:t>
                      </a:r>
                      <a:endParaRPr lang="en-US" sz="1600" dirty="0">
                        <a:effectLst/>
                        <a:latin typeface="Calibri" charset="0"/>
                        <a:ea typeface="Calibri" charset="0"/>
                        <a:cs typeface="Times New Roman" charset="0"/>
                      </a:endParaRPr>
                    </a:p>
                  </a:txBody>
                  <a:tcPr marL="68580" marR="68580" marT="0" marB="0">
                    <a:solidFill>
                      <a:schemeClr val="bg1"/>
                    </a:solidFill>
                  </a:tcPr>
                </a:tc>
                <a:extLst>
                  <a:ext uri="{0D108BD9-81ED-4DB2-BD59-A6C34878D82A}">
                    <a16:rowId xmlns:a16="http://schemas.microsoft.com/office/drawing/2014/main" val="10002"/>
                  </a:ext>
                </a:extLst>
              </a:tr>
              <a:tr h="301792">
                <a:tc>
                  <a:txBody>
                    <a:bodyPr/>
                    <a:lstStyle/>
                    <a:p>
                      <a:pPr marL="0" marR="0">
                        <a:spcBef>
                          <a:spcPts val="0"/>
                        </a:spcBef>
                        <a:spcAft>
                          <a:spcPts val="0"/>
                        </a:spcAft>
                      </a:pPr>
                      <a:r>
                        <a:rPr lang="en-US" sz="1600" dirty="0">
                          <a:solidFill>
                            <a:schemeClr val="bg1">
                              <a:lumMod val="50000"/>
                            </a:schemeClr>
                          </a:solidFill>
                          <a:effectLst/>
                        </a:rPr>
                        <a:t>PLPT-GLM-003</a:t>
                      </a:r>
                      <a:endParaRPr lang="en-US" sz="1600" dirty="0">
                        <a:solidFill>
                          <a:schemeClr val="bg1">
                            <a:lumMod val="50000"/>
                          </a:schemeClr>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solidFill>
                            <a:schemeClr val="bg1">
                              <a:lumMod val="50000"/>
                            </a:schemeClr>
                          </a:solidFill>
                          <a:effectLst/>
                        </a:rPr>
                        <a:t>Validate Storm DE and Storm FAR using very long range systems (</a:t>
                      </a:r>
                      <a:r>
                        <a:rPr lang="en-US" sz="1400" dirty="0">
                          <a:solidFill>
                            <a:schemeClr val="bg1">
                              <a:lumMod val="50000"/>
                            </a:schemeClr>
                          </a:solidFill>
                          <a:effectLst/>
                        </a:rPr>
                        <a:t>WWLLN, NEXRAD</a:t>
                      </a:r>
                      <a:r>
                        <a:rPr lang="en-US" sz="1600" dirty="0">
                          <a:solidFill>
                            <a:schemeClr val="bg1">
                              <a:lumMod val="50000"/>
                            </a:schemeClr>
                          </a:solidFill>
                          <a:effectLst/>
                        </a:rPr>
                        <a:t>)</a:t>
                      </a:r>
                      <a:endParaRPr lang="en-US" sz="1600" dirty="0">
                        <a:solidFill>
                          <a:schemeClr val="bg1">
                            <a:lumMod val="50000"/>
                          </a:schemeClr>
                        </a:solidFill>
                        <a:effectLst/>
                        <a:latin typeface="Calibri" charset="0"/>
                        <a:ea typeface="Calibri" charset="0"/>
                        <a:cs typeface="Times New Roman"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3"/>
                  </a:ext>
                </a:extLst>
              </a:tr>
              <a:tr h="301792">
                <a:tc>
                  <a:txBody>
                    <a:bodyPr/>
                    <a:lstStyle/>
                    <a:p>
                      <a:pPr marL="0" marR="0">
                        <a:spcBef>
                          <a:spcPts val="0"/>
                        </a:spcBef>
                        <a:spcAft>
                          <a:spcPts val="0"/>
                        </a:spcAft>
                      </a:pPr>
                      <a:r>
                        <a:rPr lang="en-US" sz="1600" dirty="0">
                          <a:solidFill>
                            <a:schemeClr val="bg1">
                              <a:lumMod val="50000"/>
                            </a:schemeClr>
                          </a:solidFill>
                          <a:effectLst/>
                        </a:rPr>
                        <a:t>PLPT-GLM-004</a:t>
                      </a:r>
                      <a:endParaRPr lang="en-US" sz="1600" dirty="0">
                        <a:solidFill>
                          <a:schemeClr val="bg1">
                            <a:lumMod val="50000"/>
                          </a:schemeClr>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solidFill>
                            <a:schemeClr val="bg1">
                              <a:lumMod val="50000"/>
                            </a:schemeClr>
                          </a:solidFill>
                          <a:effectLst/>
                        </a:rPr>
                        <a:t>Validate DE/FER using very short range optical systems (FEGS)</a:t>
                      </a:r>
                      <a:endParaRPr lang="en-US" sz="1600" dirty="0">
                        <a:solidFill>
                          <a:schemeClr val="bg1">
                            <a:lumMod val="50000"/>
                          </a:schemeClr>
                        </a:solidFill>
                        <a:effectLst/>
                        <a:latin typeface="Calibri" charset="0"/>
                        <a:ea typeface="Calibri" charset="0"/>
                        <a:cs typeface="Times New Roman" charset="0"/>
                      </a:endParaRPr>
                    </a:p>
                  </a:txBody>
                  <a:tcPr marL="68580" marR="68580" marT="0" marB="0">
                    <a:solidFill>
                      <a:schemeClr val="bg1"/>
                    </a:solidFill>
                  </a:tcPr>
                </a:tc>
                <a:extLst>
                  <a:ext uri="{0D108BD9-81ED-4DB2-BD59-A6C34878D82A}">
                    <a16:rowId xmlns:a16="http://schemas.microsoft.com/office/drawing/2014/main" val="10004"/>
                  </a:ext>
                </a:extLst>
              </a:tr>
              <a:tr h="301792">
                <a:tc>
                  <a:txBody>
                    <a:bodyPr/>
                    <a:lstStyle/>
                    <a:p>
                      <a:pPr marL="0" marR="0">
                        <a:spcBef>
                          <a:spcPts val="0"/>
                        </a:spcBef>
                        <a:spcAft>
                          <a:spcPts val="0"/>
                        </a:spcAft>
                      </a:pPr>
                      <a:r>
                        <a:rPr lang="en-US" sz="1600" dirty="0">
                          <a:solidFill>
                            <a:schemeClr val="bg1"/>
                          </a:solidFill>
                          <a:effectLst/>
                        </a:rPr>
                        <a:t>PLPT-GLM-005</a:t>
                      </a:r>
                      <a:endParaRPr lang="en-US" sz="1600" dirty="0">
                        <a:solidFill>
                          <a:schemeClr val="bg1"/>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DE/FER using orbit-based optical systems (e.g., ISS/LIS)</a:t>
                      </a:r>
                      <a:endParaRPr lang="en-US" sz="1600" dirty="0">
                        <a:effectLst/>
                        <a:latin typeface="Calibri" charset="0"/>
                        <a:ea typeface="Calibri" charset="0"/>
                        <a:cs typeface="Times New Roman"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5"/>
                  </a:ext>
                </a:extLst>
              </a:tr>
              <a:tr h="301792">
                <a:tc>
                  <a:txBody>
                    <a:bodyPr/>
                    <a:lstStyle/>
                    <a:p>
                      <a:pPr marL="0" marR="0">
                        <a:spcBef>
                          <a:spcPts val="0"/>
                        </a:spcBef>
                        <a:spcAft>
                          <a:spcPts val="0"/>
                        </a:spcAft>
                      </a:pPr>
                      <a:r>
                        <a:rPr lang="en-US" sz="1600" dirty="0">
                          <a:solidFill>
                            <a:schemeClr val="bg1">
                              <a:lumMod val="50000"/>
                            </a:schemeClr>
                          </a:solidFill>
                          <a:effectLst/>
                        </a:rPr>
                        <a:t>PLPT-GLM-006</a:t>
                      </a:r>
                      <a:endParaRPr lang="en-US" sz="1600" dirty="0">
                        <a:solidFill>
                          <a:schemeClr val="bg1">
                            <a:lumMod val="50000"/>
                          </a:schemeClr>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solidFill>
                            <a:schemeClr val="bg1">
                              <a:lumMod val="50000"/>
                            </a:schemeClr>
                          </a:solidFill>
                          <a:effectLst/>
                        </a:rPr>
                        <a:t>Validate DE/FER using ground-based E-field networks (e.g. HAMMA, LIP)</a:t>
                      </a:r>
                      <a:endParaRPr lang="en-US" sz="1600" dirty="0">
                        <a:solidFill>
                          <a:schemeClr val="bg1">
                            <a:lumMod val="50000"/>
                          </a:schemeClr>
                        </a:solidFill>
                        <a:effectLst/>
                        <a:latin typeface="Calibri" charset="0"/>
                        <a:ea typeface="Calibri" charset="0"/>
                        <a:cs typeface="Times New Roman" charset="0"/>
                      </a:endParaRPr>
                    </a:p>
                  </a:txBody>
                  <a:tcPr marL="68580" marR="68580" marT="0" marB="0">
                    <a:solidFill>
                      <a:schemeClr val="bg1"/>
                    </a:solidFill>
                  </a:tcPr>
                </a:tc>
                <a:extLst>
                  <a:ext uri="{0D108BD9-81ED-4DB2-BD59-A6C34878D82A}">
                    <a16:rowId xmlns:a16="http://schemas.microsoft.com/office/drawing/2014/main" val="10006"/>
                  </a:ext>
                </a:extLst>
              </a:tr>
              <a:tr h="301792">
                <a:tc>
                  <a:txBody>
                    <a:bodyPr/>
                    <a:lstStyle/>
                    <a:p>
                      <a:pPr marL="0" marR="0">
                        <a:spcBef>
                          <a:spcPts val="0"/>
                        </a:spcBef>
                        <a:spcAft>
                          <a:spcPts val="0"/>
                        </a:spcAft>
                      </a:pPr>
                      <a:r>
                        <a:rPr lang="en-US" sz="1600" dirty="0">
                          <a:effectLst/>
                        </a:rPr>
                        <a:t>PLPT-GLM-009</a:t>
                      </a:r>
                      <a:endParaRPr lang="en-US" sz="1600" dirty="0">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L1b-L2 Cluster/Filter by comparing w/Spec (i.e. Mach) code</a:t>
                      </a:r>
                      <a:endParaRPr lang="en-US" sz="1600" dirty="0">
                        <a:effectLst/>
                        <a:latin typeface="Calibri" charset="0"/>
                        <a:ea typeface="Calibri" charset="0"/>
                        <a:cs typeface="Times New Roman"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7"/>
                  </a:ext>
                </a:extLst>
              </a:tr>
              <a:tr h="301792">
                <a:tc>
                  <a:txBody>
                    <a:bodyPr/>
                    <a:lstStyle/>
                    <a:p>
                      <a:pPr marL="0" marR="0">
                        <a:spcBef>
                          <a:spcPts val="0"/>
                        </a:spcBef>
                        <a:spcAft>
                          <a:spcPts val="0"/>
                        </a:spcAft>
                      </a:pPr>
                      <a:r>
                        <a:rPr lang="en-US" sz="1600" dirty="0">
                          <a:effectLst/>
                        </a:rPr>
                        <a:t>PLPT-GLM-010</a:t>
                      </a:r>
                      <a:endParaRPr lang="en-US" sz="1600" dirty="0">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L0-L1b Filter Algorithms by comparing w/Spec (i.e. Mach) code</a:t>
                      </a:r>
                      <a:endParaRPr lang="en-US" sz="1600" dirty="0">
                        <a:effectLst/>
                        <a:latin typeface="Calibri" charset="0"/>
                        <a:ea typeface="Calibri" charset="0"/>
                        <a:cs typeface="Times New Roman" charset="0"/>
                      </a:endParaRPr>
                    </a:p>
                  </a:txBody>
                  <a:tcPr marL="68580" marR="68580" marT="0" marB="0">
                    <a:solidFill>
                      <a:schemeClr val="bg1"/>
                    </a:solidFill>
                  </a:tcPr>
                </a:tc>
                <a:extLst>
                  <a:ext uri="{0D108BD9-81ED-4DB2-BD59-A6C34878D82A}">
                    <a16:rowId xmlns:a16="http://schemas.microsoft.com/office/drawing/2014/main" val="10008"/>
                  </a:ext>
                </a:extLst>
              </a:tr>
              <a:tr h="301792">
                <a:tc>
                  <a:txBody>
                    <a:bodyPr/>
                    <a:lstStyle/>
                    <a:p>
                      <a:pPr marL="0" marR="0">
                        <a:spcBef>
                          <a:spcPts val="0"/>
                        </a:spcBef>
                        <a:spcAft>
                          <a:spcPts val="0"/>
                        </a:spcAft>
                      </a:pPr>
                      <a:r>
                        <a:rPr lang="en-US" sz="1600" dirty="0">
                          <a:solidFill>
                            <a:schemeClr val="bg1"/>
                          </a:solidFill>
                          <a:effectLst/>
                        </a:rPr>
                        <a:t>PLPT-GLM-011</a:t>
                      </a:r>
                      <a:endParaRPr lang="en-US" sz="1600" dirty="0">
                        <a:solidFill>
                          <a:schemeClr val="bg1"/>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GLM INR w/comparisons to well-located ground points</a:t>
                      </a:r>
                      <a:endParaRPr lang="en-US" sz="1600" dirty="0">
                        <a:effectLst/>
                        <a:latin typeface="Calibri" charset="0"/>
                        <a:ea typeface="Calibri" charset="0"/>
                        <a:cs typeface="Times New Roman"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9"/>
                  </a:ext>
                </a:extLst>
              </a:tr>
              <a:tr h="301792">
                <a:tc>
                  <a:txBody>
                    <a:bodyPr/>
                    <a:lstStyle/>
                    <a:p>
                      <a:pPr marL="0" marR="0">
                        <a:spcBef>
                          <a:spcPts val="0"/>
                        </a:spcBef>
                        <a:spcAft>
                          <a:spcPts val="0"/>
                        </a:spcAft>
                      </a:pPr>
                      <a:r>
                        <a:rPr lang="en-US" sz="1600" dirty="0">
                          <a:solidFill>
                            <a:schemeClr val="bg1"/>
                          </a:solidFill>
                          <a:effectLst/>
                        </a:rPr>
                        <a:t>PLPT-GLM-012</a:t>
                      </a:r>
                      <a:endParaRPr lang="en-US" sz="1600" dirty="0">
                        <a:solidFill>
                          <a:schemeClr val="bg1"/>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GLM BG DCC radiances with trending &amp; comparisons</a:t>
                      </a:r>
                      <a:endParaRPr lang="en-US" sz="1600" dirty="0">
                        <a:effectLst/>
                        <a:latin typeface="Calibri" charset="0"/>
                        <a:ea typeface="Calibri" charset="0"/>
                        <a:cs typeface="Times New Roman" charset="0"/>
                      </a:endParaRPr>
                    </a:p>
                  </a:txBody>
                  <a:tcPr marL="68580" marR="68580" marT="0" marB="0">
                    <a:solidFill>
                      <a:schemeClr val="bg1"/>
                    </a:solidFill>
                  </a:tcPr>
                </a:tc>
                <a:extLst>
                  <a:ext uri="{0D108BD9-81ED-4DB2-BD59-A6C34878D82A}">
                    <a16:rowId xmlns:a16="http://schemas.microsoft.com/office/drawing/2014/main" val="10010"/>
                  </a:ext>
                </a:extLst>
              </a:tr>
              <a:tr h="301792">
                <a:tc>
                  <a:txBody>
                    <a:bodyPr/>
                    <a:lstStyle/>
                    <a:p>
                      <a:pPr marL="0" marR="0">
                        <a:spcBef>
                          <a:spcPts val="0"/>
                        </a:spcBef>
                        <a:spcAft>
                          <a:spcPts val="0"/>
                        </a:spcAft>
                      </a:pPr>
                      <a:r>
                        <a:rPr lang="en-US" sz="1600" dirty="0">
                          <a:solidFill>
                            <a:schemeClr val="bg1"/>
                          </a:solidFill>
                          <a:effectLst/>
                        </a:rPr>
                        <a:t>PLPT-GLM-013</a:t>
                      </a:r>
                      <a:endParaRPr lang="en-US" sz="1600" dirty="0">
                        <a:solidFill>
                          <a:schemeClr val="bg1"/>
                        </a:solidFill>
                        <a:effectLst/>
                        <a:latin typeface="Calibri" charset="0"/>
                        <a:ea typeface="Calibri" charset="0"/>
                        <a:cs typeface="Times New Roman" charset="0"/>
                      </a:endParaRPr>
                    </a:p>
                  </a:txBody>
                  <a:tcPr marL="68580" marR="68580" marT="0" marB="0">
                    <a:noFill/>
                  </a:tcPr>
                </a:tc>
                <a:tc>
                  <a:txBody>
                    <a:bodyPr/>
                    <a:lstStyle/>
                    <a:p>
                      <a:pPr marL="0" marR="0">
                        <a:spcBef>
                          <a:spcPts val="0"/>
                        </a:spcBef>
                        <a:spcAft>
                          <a:spcPts val="0"/>
                        </a:spcAft>
                      </a:pPr>
                      <a:r>
                        <a:rPr lang="en-US" sz="1600" dirty="0">
                          <a:effectLst/>
                        </a:rPr>
                        <a:t>Validate GLM Flash Energies with trending &amp; comparisons</a:t>
                      </a:r>
                      <a:endParaRPr lang="en-US" sz="1600" dirty="0">
                        <a:effectLst/>
                        <a:latin typeface="Calibri" charset="0"/>
                        <a:ea typeface="Calibri" charset="0"/>
                        <a:cs typeface="Times New Roman"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11"/>
                  </a:ext>
                </a:extLst>
              </a:tr>
            </a:tbl>
          </a:graphicData>
        </a:graphic>
      </p:graphicFrame>
      <p:sp>
        <p:nvSpPr>
          <p:cNvPr id="8" name="Rectangle 1"/>
          <p:cNvSpPr>
            <a:spLocks noChangeArrowheads="1"/>
          </p:cNvSpPr>
          <p:nvPr/>
        </p:nvSpPr>
        <p:spPr bwMode="auto">
          <a:xfrm>
            <a:off x="1734004" y="26208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id="{DB1CEBA6-7F0B-5A45-B87A-EEB24647D213}"/>
              </a:ext>
            </a:extLst>
          </p:cNvPr>
          <p:cNvSpPr/>
          <p:nvPr/>
        </p:nvSpPr>
        <p:spPr>
          <a:xfrm>
            <a:off x="431098" y="5412063"/>
            <a:ext cx="4127797" cy="369332"/>
          </a:xfrm>
          <a:prstGeom prst="rect">
            <a:avLst/>
          </a:prstGeom>
          <a:solidFill>
            <a:schemeClr val="tx1"/>
          </a:solidFill>
        </p:spPr>
        <p:txBody>
          <a:bodyPr wrap="none">
            <a:spAutoFit/>
          </a:bodyPr>
          <a:lstStyle/>
          <a:p>
            <a:r>
              <a:rPr lang="en-US" dirty="0">
                <a:solidFill>
                  <a:schemeClr val="bg1">
                    <a:lumMod val="65000"/>
                  </a:schemeClr>
                </a:solidFill>
              </a:rPr>
              <a:t>PLPTs not required for GLM-18 Provisional</a:t>
            </a:r>
            <a:endParaRPr lang="en-US" dirty="0">
              <a:solidFill>
                <a:schemeClr val="bg1">
                  <a:lumMod val="65000"/>
                </a:schemeClr>
              </a:solidFill>
              <a:latin typeface="Calibri" charset="0"/>
              <a:ea typeface="Calibri" charset="0"/>
              <a:cs typeface="Times New Roman" charset="0"/>
            </a:endParaRPr>
          </a:p>
        </p:txBody>
      </p:sp>
    </p:spTree>
    <p:extLst>
      <p:ext uri="{BB962C8B-B14F-4D97-AF65-F5344CB8AC3E}">
        <p14:creationId xmlns:p14="http://schemas.microsoft.com/office/powerpoint/2010/main" val="1136800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168435" y="-37398"/>
            <a:ext cx="5190310" cy="1143000"/>
          </a:xfrm>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a:lnSpc>
                <a:spcPts val="4363"/>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x-none" b="1" dirty="0"/>
              <a:t>Primary PLPT Tools</a:t>
            </a:r>
            <a:endParaRPr lang="en-GB" altLang="x-none" sz="3600" b="1" dirty="0"/>
          </a:p>
        </p:txBody>
      </p:sp>
      <p:graphicFrame>
        <p:nvGraphicFramePr>
          <p:cNvPr id="4" name="Table 3"/>
          <p:cNvGraphicFramePr>
            <a:graphicFrameLocks noGrp="1"/>
          </p:cNvGraphicFramePr>
          <p:nvPr>
            <p:extLst>
              <p:ext uri="{D42A27DB-BD31-4B8C-83A1-F6EECF244321}">
                <p14:modId xmlns:p14="http://schemas.microsoft.com/office/powerpoint/2010/main" val="3486525539"/>
              </p:ext>
            </p:extLst>
          </p:nvPr>
        </p:nvGraphicFramePr>
        <p:xfrm>
          <a:off x="431802" y="1288868"/>
          <a:ext cx="8221132" cy="5322236"/>
        </p:xfrm>
        <a:graphic>
          <a:graphicData uri="http://schemas.openxmlformats.org/drawingml/2006/table">
            <a:tbl>
              <a:tblPr firstRow="1" firstCol="1" bandRow="1">
                <a:tableStyleId>{5C22544A-7EE6-4342-B048-85BDC9FD1C3A}</a:tableStyleId>
              </a:tblPr>
              <a:tblGrid>
                <a:gridCol w="497304">
                  <a:extLst>
                    <a:ext uri="{9D8B030D-6E8A-4147-A177-3AD203B41FA5}">
                      <a16:colId xmlns:a16="http://schemas.microsoft.com/office/drawing/2014/main" val="20000"/>
                    </a:ext>
                  </a:extLst>
                </a:gridCol>
                <a:gridCol w="738827">
                  <a:extLst>
                    <a:ext uri="{9D8B030D-6E8A-4147-A177-3AD203B41FA5}">
                      <a16:colId xmlns:a16="http://schemas.microsoft.com/office/drawing/2014/main" val="20001"/>
                    </a:ext>
                  </a:extLst>
                </a:gridCol>
                <a:gridCol w="4436534">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684867">
                  <a:extLst>
                    <a:ext uri="{9D8B030D-6E8A-4147-A177-3AD203B41FA5}">
                      <a16:colId xmlns:a16="http://schemas.microsoft.com/office/drawing/2014/main" val="20004"/>
                    </a:ext>
                  </a:extLst>
                </a:gridCol>
              </a:tblGrid>
              <a:tr h="270156">
                <a:tc>
                  <a:txBody>
                    <a:bodyPr/>
                    <a:lstStyle/>
                    <a:p>
                      <a:pPr marL="0" marR="0" algn="ctr">
                        <a:spcBef>
                          <a:spcPts val="0"/>
                        </a:spcBef>
                        <a:spcAft>
                          <a:spcPts val="0"/>
                        </a:spcAft>
                      </a:pPr>
                      <a:r>
                        <a:rPr lang="en-US" sz="1200" dirty="0">
                          <a:solidFill>
                            <a:srgbClr val="FFFF00"/>
                          </a:solidFill>
                          <a:effectLst/>
                        </a:rPr>
                        <a:t>Item</a:t>
                      </a:r>
                      <a:endParaRPr lang="en-US" sz="1200" dirty="0">
                        <a:solidFill>
                          <a:srgbClr val="FFFF00"/>
                        </a:solidFill>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1200" dirty="0">
                          <a:solidFill>
                            <a:srgbClr val="FFFF00"/>
                          </a:solidFill>
                          <a:effectLst/>
                        </a:rPr>
                        <a:t>Tool</a:t>
                      </a:r>
                      <a:endParaRPr lang="en-US" sz="1200" dirty="0">
                        <a:solidFill>
                          <a:srgbClr val="FFFF00"/>
                        </a:solidFill>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1200" dirty="0">
                          <a:solidFill>
                            <a:srgbClr val="FFFF00"/>
                          </a:solidFill>
                          <a:effectLst/>
                        </a:rPr>
                        <a:t>Description</a:t>
                      </a:r>
                      <a:endParaRPr lang="en-US" sz="1200" dirty="0">
                        <a:solidFill>
                          <a:srgbClr val="FFFF00"/>
                        </a:solidFill>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1200" dirty="0">
                          <a:solidFill>
                            <a:srgbClr val="FFFF00"/>
                          </a:solidFill>
                          <a:effectLst/>
                        </a:rPr>
                        <a:t>Code</a:t>
                      </a:r>
                    </a:p>
                    <a:p>
                      <a:pPr marL="0" marR="0" algn="ctr">
                        <a:spcBef>
                          <a:spcPts val="0"/>
                        </a:spcBef>
                        <a:spcAft>
                          <a:spcPts val="0"/>
                        </a:spcAft>
                      </a:pPr>
                      <a:r>
                        <a:rPr lang="en-US" sz="1200" dirty="0">
                          <a:solidFill>
                            <a:srgbClr val="FFFF00"/>
                          </a:solidFill>
                          <a:effectLst/>
                        </a:rPr>
                        <a:t>Language</a:t>
                      </a:r>
                      <a:endParaRPr lang="en-US" sz="1200" dirty="0">
                        <a:solidFill>
                          <a:srgbClr val="FFFF00"/>
                        </a:solidFill>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1200" dirty="0">
                          <a:solidFill>
                            <a:srgbClr val="FFFF00"/>
                          </a:solidFill>
                          <a:effectLst/>
                        </a:rPr>
                        <a:t>Developer</a:t>
                      </a:r>
                      <a:endParaRPr lang="en-US" sz="1200" dirty="0">
                        <a:solidFill>
                          <a:srgbClr val="FFFF00"/>
                        </a:solidFill>
                        <a:effectLst/>
                        <a:latin typeface="Calibri" charset="0"/>
                        <a:ea typeface="Calibri" charset="0"/>
                        <a:cs typeface="Times New Roman" charset="0"/>
                      </a:endParaRPr>
                    </a:p>
                  </a:txBody>
                  <a:tcPr marL="57703" marR="57703" marT="0" marB="0">
                    <a:solidFill>
                      <a:srgbClr val="002060"/>
                    </a:solidFill>
                  </a:tcPr>
                </a:tc>
                <a:extLst>
                  <a:ext uri="{0D108BD9-81ED-4DB2-BD59-A6C34878D82A}">
                    <a16:rowId xmlns:a16="http://schemas.microsoft.com/office/drawing/2014/main" val="10000"/>
                  </a:ext>
                </a:extLst>
              </a:tr>
              <a:tr h="323996">
                <a:tc>
                  <a:txBody>
                    <a:bodyPr/>
                    <a:lstStyle/>
                    <a:p>
                      <a:pPr marL="0" marR="0" algn="ctr">
                        <a:spcBef>
                          <a:spcPts val="0"/>
                        </a:spcBef>
                        <a:spcAft>
                          <a:spcPts val="0"/>
                        </a:spcAft>
                      </a:pPr>
                      <a:r>
                        <a:rPr lang="en-US" sz="1200" dirty="0">
                          <a:effectLst/>
                        </a:rPr>
                        <a:t>1</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dirty="0" err="1">
                          <a:effectLst/>
                        </a:rPr>
                        <a:t>VaLiD</a:t>
                      </a:r>
                      <a:endParaRPr lang="en-US" sz="900" dirty="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Validate Lightning Data tool performs shallow/deep dives of GLM data using wide range of ground-based datasets discussed in RIMP.</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C</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Bateman/USRA</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1"/>
                  </a:ext>
                </a:extLst>
              </a:tr>
              <a:tr h="133271">
                <a:tc>
                  <a:txBody>
                    <a:bodyPr/>
                    <a:lstStyle/>
                    <a:p>
                      <a:pPr marL="0" marR="0" algn="ctr">
                        <a:spcBef>
                          <a:spcPts val="0"/>
                        </a:spcBef>
                        <a:spcAft>
                          <a:spcPts val="0"/>
                        </a:spcAft>
                      </a:pPr>
                      <a:r>
                        <a:rPr lang="en-US" sz="1200" dirty="0">
                          <a:effectLst/>
                        </a:rPr>
                        <a:t>2</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dirty="0">
                          <a:effectLst/>
                        </a:rPr>
                        <a:t>Cluster/Filter</a:t>
                      </a:r>
                      <a:endParaRPr lang="en-US" sz="900" dirty="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In-house code for L0-L1b and L1b-L2 processing </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Matlab</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Mach/USRA</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2"/>
                  </a:ext>
                </a:extLst>
              </a:tr>
              <a:tr h="323996">
                <a:tc>
                  <a:txBody>
                    <a:bodyPr/>
                    <a:lstStyle/>
                    <a:p>
                      <a:pPr marL="0" marR="0" algn="ctr">
                        <a:spcBef>
                          <a:spcPts val="0"/>
                        </a:spcBef>
                        <a:spcAft>
                          <a:spcPts val="0"/>
                        </a:spcAft>
                      </a:pPr>
                      <a:r>
                        <a:rPr lang="en-US" sz="1200" dirty="0">
                          <a:effectLst/>
                        </a:rPr>
                        <a:t>3</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HUDAT</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dirty="0">
                          <a:effectLst/>
                        </a:rPr>
                        <a:t>Huntsville Area Marx Meter Array (HAMMA) User Data Analysis Technology with emphasis on lightning energy/physics.</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IDL</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Bitzer/UAH</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3"/>
                  </a:ext>
                </a:extLst>
              </a:tr>
              <a:tr h="399812">
                <a:tc>
                  <a:txBody>
                    <a:bodyPr/>
                    <a:lstStyle/>
                    <a:p>
                      <a:pPr marL="0" marR="0" algn="ctr">
                        <a:spcBef>
                          <a:spcPts val="0"/>
                        </a:spcBef>
                        <a:spcAft>
                          <a:spcPts val="0"/>
                        </a:spcAft>
                      </a:pPr>
                      <a:r>
                        <a:rPr lang="en-US" sz="1200" dirty="0">
                          <a:effectLst/>
                        </a:rPr>
                        <a:t>4</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STROKE</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dirty="0" err="1">
                          <a:effectLst/>
                        </a:rPr>
                        <a:t>STorm</a:t>
                      </a:r>
                      <a:r>
                        <a:rPr lang="en-US" sz="900" dirty="0">
                          <a:effectLst/>
                        </a:rPr>
                        <a:t> Retrievals </a:t>
                      </a:r>
                      <a:r>
                        <a:rPr lang="en-US" sz="900" dirty="0" err="1">
                          <a:effectLst/>
                        </a:rPr>
                        <a:t>frOm</a:t>
                      </a:r>
                      <a:r>
                        <a:rPr lang="en-US" sz="900" dirty="0">
                          <a:effectLst/>
                        </a:rPr>
                        <a:t> KSC E-Fields examines ground-based electric fields, lightning field changes, and the charges deposited by lightning in KSC, Florida.</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IDL</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Koshak/MSFC</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4"/>
                  </a:ext>
                </a:extLst>
              </a:tr>
              <a:tr h="399812">
                <a:tc>
                  <a:txBody>
                    <a:bodyPr/>
                    <a:lstStyle/>
                    <a:p>
                      <a:pPr marL="0" marR="0" algn="ctr">
                        <a:spcBef>
                          <a:spcPts val="0"/>
                        </a:spcBef>
                        <a:spcAft>
                          <a:spcPts val="0"/>
                        </a:spcAft>
                      </a:pPr>
                      <a:r>
                        <a:rPr lang="en-US" sz="1200" dirty="0">
                          <a:effectLst/>
                        </a:rPr>
                        <a:t>5</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INR/Parallax</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dirty="0">
                          <a:effectLst/>
                        </a:rPr>
                        <a:t>Validates GLM INR with comparisons to well-located ground points and employs GLM background images &amp; lightning, ABI background images, and Laser beacon data</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IDL</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Buechler/UAH</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5"/>
                  </a:ext>
                </a:extLst>
              </a:tr>
              <a:tr h="266541">
                <a:tc>
                  <a:txBody>
                    <a:bodyPr/>
                    <a:lstStyle/>
                    <a:p>
                      <a:pPr marL="0" marR="0" algn="ctr">
                        <a:spcBef>
                          <a:spcPts val="0"/>
                        </a:spcBef>
                        <a:spcAft>
                          <a:spcPts val="0"/>
                        </a:spcAft>
                      </a:pPr>
                      <a:r>
                        <a:rPr lang="en-US" sz="1200" dirty="0">
                          <a:effectLst/>
                        </a:rPr>
                        <a:t>6</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TT/DCC</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Trending Tools for long-term trending of Deep Convective Clouds.</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IDL</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Buechler/UAH</a:t>
                      </a:r>
                    </a:p>
                    <a:p>
                      <a:pPr marL="0" marR="0" algn="ctr">
                        <a:spcBef>
                          <a:spcPts val="0"/>
                        </a:spcBef>
                        <a:spcAft>
                          <a:spcPts val="0"/>
                        </a:spcAft>
                      </a:pPr>
                      <a:r>
                        <a:rPr lang="en-US" sz="900">
                          <a:effectLst/>
                        </a:rPr>
                        <a:t> </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6"/>
                  </a:ext>
                </a:extLst>
              </a:tr>
              <a:tr h="266541">
                <a:tc>
                  <a:txBody>
                    <a:bodyPr/>
                    <a:lstStyle/>
                    <a:p>
                      <a:pPr marL="0" marR="0" algn="ctr">
                        <a:spcBef>
                          <a:spcPts val="0"/>
                        </a:spcBef>
                        <a:spcAft>
                          <a:spcPts val="0"/>
                        </a:spcAft>
                      </a:pPr>
                      <a:r>
                        <a:rPr lang="en-US" sz="1200" dirty="0">
                          <a:effectLst/>
                        </a:rPr>
                        <a:t>7</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TT/Lightning</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Trending Tools for long-term trending of lightning counts, flash duration, and lightning energy.</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IDL, WL</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Buechler/UAH</a:t>
                      </a:r>
                    </a:p>
                    <a:p>
                      <a:pPr marL="0" marR="0" algn="ctr">
                        <a:spcBef>
                          <a:spcPts val="0"/>
                        </a:spcBef>
                        <a:spcAft>
                          <a:spcPts val="0"/>
                        </a:spcAft>
                      </a:pPr>
                      <a:r>
                        <a:rPr lang="en-US" sz="900">
                          <a:effectLst/>
                        </a:rPr>
                        <a:t>Koshak/MSFC</a:t>
                      </a:r>
                      <a:endParaRPr lang="en-US" sz="90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7"/>
                  </a:ext>
                </a:extLst>
              </a:tr>
              <a:tr h="266541">
                <a:tc>
                  <a:txBody>
                    <a:bodyPr/>
                    <a:lstStyle/>
                    <a:p>
                      <a:pPr marL="0" marR="0" algn="ctr">
                        <a:spcBef>
                          <a:spcPts val="0"/>
                        </a:spcBef>
                        <a:spcAft>
                          <a:spcPts val="0"/>
                        </a:spcAft>
                      </a:pPr>
                      <a:r>
                        <a:rPr lang="en-US" sz="1200" dirty="0">
                          <a:effectLst/>
                        </a:rPr>
                        <a:t>8</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LMT</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24/7 Lightning Monitoring Tool (aka "Product Monitor") that alerts of problematic GLM performance</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TBD</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Product Area Lead</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8"/>
                  </a:ext>
                </a:extLst>
              </a:tr>
              <a:tr h="323996">
                <a:tc>
                  <a:txBody>
                    <a:bodyPr/>
                    <a:lstStyle/>
                    <a:p>
                      <a:pPr marL="0" marR="0" algn="ctr">
                        <a:spcBef>
                          <a:spcPts val="0"/>
                        </a:spcBef>
                        <a:spcAft>
                          <a:spcPts val="0"/>
                        </a:spcAft>
                      </a:pPr>
                      <a:r>
                        <a:rPr lang="en-US" sz="1200" dirty="0">
                          <a:effectLst/>
                        </a:rPr>
                        <a:t>9</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CompareLLS</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Compare Lightning Location System tool performs shallow/deep dives of GLM data using wide range of ground-based datasets discussed in RIMP.</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Matlab</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Cummins, UA</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09"/>
                  </a:ext>
                </a:extLst>
              </a:tr>
              <a:tr h="215997">
                <a:tc>
                  <a:txBody>
                    <a:bodyPr/>
                    <a:lstStyle/>
                    <a:p>
                      <a:pPr marL="0" marR="0" algn="ctr">
                        <a:spcBef>
                          <a:spcPts val="0"/>
                        </a:spcBef>
                        <a:spcAft>
                          <a:spcPts val="0"/>
                        </a:spcAft>
                      </a:pPr>
                      <a:r>
                        <a:rPr lang="en-US" sz="1200" dirty="0">
                          <a:effectLst/>
                        </a:rPr>
                        <a:t>10</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dirty="0">
                          <a:effectLst/>
                        </a:rPr>
                        <a:t>XLMA</a:t>
                      </a:r>
                      <a:endParaRPr lang="en-US" sz="900" dirty="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X Lightning Mapping Array tool for making standard 4-D plots of flashes.</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IDL</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err="1">
                          <a:effectLst/>
                        </a:rPr>
                        <a:t>Krehbiel</a:t>
                      </a:r>
                      <a:r>
                        <a:rPr lang="en-US" sz="900" dirty="0">
                          <a:effectLst/>
                        </a:rPr>
                        <a:t> &amp;  Rison of NMT</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10"/>
                  </a:ext>
                </a:extLst>
              </a:tr>
              <a:tr h="431994">
                <a:tc>
                  <a:txBody>
                    <a:bodyPr/>
                    <a:lstStyle/>
                    <a:p>
                      <a:pPr marL="0" marR="0" algn="ctr">
                        <a:spcBef>
                          <a:spcPts val="0"/>
                        </a:spcBef>
                        <a:spcAft>
                          <a:spcPts val="0"/>
                        </a:spcAft>
                      </a:pPr>
                      <a:r>
                        <a:rPr lang="en-US" sz="1200" dirty="0">
                          <a:effectLst/>
                        </a:rPr>
                        <a:t>11</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dirty="0" err="1">
                          <a:effectLst/>
                        </a:rPr>
                        <a:t>lmatools</a:t>
                      </a:r>
                      <a:endParaRPr lang="en-US" sz="900" dirty="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Analyzes LMA data [sort VHF source data into flashes; calculate flash areas, volumes, and channel lengths; produce gridded products; time series statistics of flash rate and size data; simulate LMA performance].  </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Python</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err="1">
                          <a:effectLst/>
                        </a:rPr>
                        <a:t>Bruning</a:t>
                      </a:r>
                      <a:r>
                        <a:rPr lang="en-US" sz="900" dirty="0">
                          <a:effectLst/>
                        </a:rPr>
                        <a:t>/TTU</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11"/>
                  </a:ext>
                </a:extLst>
              </a:tr>
              <a:tr h="467098">
                <a:tc>
                  <a:txBody>
                    <a:bodyPr/>
                    <a:lstStyle/>
                    <a:p>
                      <a:pPr marL="0" marR="0" algn="ctr">
                        <a:spcBef>
                          <a:spcPts val="0"/>
                        </a:spcBef>
                        <a:spcAft>
                          <a:spcPts val="0"/>
                        </a:spcAft>
                      </a:pPr>
                      <a:r>
                        <a:rPr lang="en-US" sz="1200" dirty="0">
                          <a:effectLst/>
                        </a:rPr>
                        <a:t>12</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FEGST</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dirty="0">
                          <a:effectLst/>
                        </a:rPr>
                        <a:t>Fly's Eye GLM Simulator Tool: Data acquisition, display, storage software,</a:t>
                      </a:r>
                      <a:r>
                        <a:rPr lang="en-US" sz="900" baseline="0" dirty="0">
                          <a:effectLst/>
                        </a:rPr>
                        <a:t> and</a:t>
                      </a:r>
                      <a:r>
                        <a:rPr lang="en-US" sz="900" dirty="0">
                          <a:effectLst/>
                        </a:rPr>
                        <a:t> s/w for analyzing FEGS data &amp; inter-comparing it with other lightning optical datasets (e.g. GLM, ISS/LIS).</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IDL</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Quick/NPP</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12"/>
                  </a:ext>
                </a:extLst>
              </a:tr>
              <a:tr h="323996">
                <a:tc>
                  <a:txBody>
                    <a:bodyPr/>
                    <a:lstStyle/>
                    <a:p>
                      <a:pPr marL="0" marR="0" algn="ctr">
                        <a:spcBef>
                          <a:spcPts val="0"/>
                        </a:spcBef>
                        <a:spcAft>
                          <a:spcPts val="0"/>
                        </a:spcAft>
                      </a:pPr>
                      <a:r>
                        <a:rPr lang="en-US" sz="1200" dirty="0">
                          <a:effectLst/>
                        </a:rPr>
                        <a:t>13</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ADTs</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a:effectLst/>
                        </a:rPr>
                        <a:t>Ancillary Dataset Tools will be developed for processing datasets such as ABI, NEXRAD, SEVERI, WWLLN; some of these tools will be piggybacked to VaLiD.</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 Matlab &amp; McIDas scripts</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Mach/USRA</a:t>
                      </a:r>
                    </a:p>
                    <a:p>
                      <a:pPr marL="0" marR="0" algn="ctr">
                        <a:spcBef>
                          <a:spcPts val="0"/>
                        </a:spcBef>
                        <a:spcAft>
                          <a:spcPts val="0"/>
                        </a:spcAft>
                      </a:pPr>
                      <a:r>
                        <a:rPr lang="en-US" sz="900" dirty="0">
                          <a:effectLst/>
                        </a:rPr>
                        <a:t>Bateman/USRA</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13"/>
                  </a:ext>
                </a:extLst>
              </a:tr>
              <a:tr h="340127">
                <a:tc>
                  <a:txBody>
                    <a:bodyPr/>
                    <a:lstStyle/>
                    <a:p>
                      <a:pPr marL="0" marR="0" algn="ctr">
                        <a:spcBef>
                          <a:spcPts val="0"/>
                        </a:spcBef>
                        <a:spcAft>
                          <a:spcPts val="0"/>
                        </a:spcAft>
                      </a:pPr>
                      <a:r>
                        <a:rPr lang="en-US" sz="1200" dirty="0">
                          <a:effectLst/>
                        </a:rPr>
                        <a:t>14</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SITs</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dirty="0">
                          <a:effectLst/>
                        </a:rPr>
                        <a:t>Specialized Impromptu Tools written “on-the-fly” to handle any analyses that are needed, but that were unexpected.</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C, IDL, </a:t>
                      </a:r>
                      <a:r>
                        <a:rPr lang="en-US" sz="900" dirty="0" err="1">
                          <a:effectLst/>
                        </a:rPr>
                        <a:t>Matlab</a:t>
                      </a:r>
                      <a:r>
                        <a:rPr lang="en-US" sz="900" dirty="0">
                          <a:effectLst/>
                        </a:rPr>
                        <a:t>, Mathematica</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a:effectLst/>
                        </a:rPr>
                        <a:t>Cal/Val</a:t>
                      </a:r>
                      <a:r>
                        <a:rPr lang="en-US" sz="900" baseline="0" dirty="0">
                          <a:effectLst/>
                        </a:rPr>
                        <a:t> Team</a:t>
                      </a:r>
                      <a:endParaRPr lang="en-US" sz="900" dirty="0">
                        <a:effectLst/>
                      </a:endParaRPr>
                    </a:p>
                  </a:txBody>
                  <a:tcPr marL="57703" marR="57703" marT="0" marB="0"/>
                </a:tc>
                <a:extLst>
                  <a:ext uri="{0D108BD9-81ED-4DB2-BD59-A6C34878D82A}">
                    <a16:rowId xmlns:a16="http://schemas.microsoft.com/office/drawing/2014/main" val="10014"/>
                  </a:ext>
                </a:extLst>
              </a:tr>
              <a:tr h="399812">
                <a:tc>
                  <a:txBody>
                    <a:bodyPr/>
                    <a:lstStyle/>
                    <a:p>
                      <a:pPr marL="0" marR="0" algn="ctr">
                        <a:spcBef>
                          <a:spcPts val="0"/>
                        </a:spcBef>
                        <a:spcAft>
                          <a:spcPts val="0"/>
                        </a:spcAft>
                      </a:pPr>
                      <a:r>
                        <a:rPr lang="en-US" sz="1200" dirty="0">
                          <a:effectLst/>
                        </a:rPr>
                        <a:t>15</a:t>
                      </a:r>
                      <a:endParaRPr lang="en-US" sz="1200" dirty="0">
                        <a:effectLst/>
                        <a:latin typeface="Calibri" charset="0"/>
                        <a:ea typeface="Calibri" charset="0"/>
                        <a:cs typeface="Times New Roman" charset="0"/>
                      </a:endParaRPr>
                    </a:p>
                  </a:txBody>
                  <a:tcPr marL="57703" marR="57703" marT="0" marB="0">
                    <a:solidFill>
                      <a:srgbClr val="002060"/>
                    </a:solidFill>
                  </a:tcPr>
                </a:tc>
                <a:tc>
                  <a:txBody>
                    <a:bodyPr/>
                    <a:lstStyle/>
                    <a:p>
                      <a:pPr marL="0" marR="0" algn="ctr">
                        <a:spcBef>
                          <a:spcPts val="0"/>
                        </a:spcBef>
                        <a:spcAft>
                          <a:spcPts val="0"/>
                        </a:spcAft>
                      </a:pPr>
                      <a:r>
                        <a:rPr lang="en-US" sz="900">
                          <a:effectLst/>
                        </a:rPr>
                        <a:t>LATA</a:t>
                      </a:r>
                      <a:endParaRPr lang="en-US" sz="900">
                        <a:effectLst/>
                        <a:latin typeface="Calibri" charset="0"/>
                        <a:ea typeface="Calibri" charset="0"/>
                        <a:cs typeface="Times New Roman" charset="0"/>
                      </a:endParaRPr>
                    </a:p>
                  </a:txBody>
                  <a:tcPr marL="57703" marR="57703" marT="0" marB="0"/>
                </a:tc>
                <a:tc>
                  <a:txBody>
                    <a:bodyPr/>
                    <a:lstStyle/>
                    <a:p>
                      <a:pPr marL="0" marR="0">
                        <a:spcBef>
                          <a:spcPts val="0"/>
                        </a:spcBef>
                        <a:spcAft>
                          <a:spcPts val="0"/>
                        </a:spcAft>
                      </a:pPr>
                      <a:r>
                        <a:rPr lang="en-US" sz="900" dirty="0">
                          <a:effectLst/>
                        </a:rPr>
                        <a:t>Location And Time Accuracy (LATA) Tool: Produces a variety of plots/histograms that characterize the overall location/time accuracy of GLM flashes/groups/events. </a:t>
                      </a:r>
                      <a:endParaRPr lang="en-US" sz="900" dirty="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a:effectLst/>
                        </a:rPr>
                        <a:t>Matlab</a:t>
                      </a:r>
                      <a:endParaRPr lang="en-US" sz="900">
                        <a:effectLst/>
                        <a:latin typeface="Calibri" charset="0"/>
                        <a:ea typeface="Calibri" charset="0"/>
                        <a:cs typeface="Times New Roman" charset="0"/>
                      </a:endParaRPr>
                    </a:p>
                  </a:txBody>
                  <a:tcPr marL="57703" marR="57703" marT="0" marB="0"/>
                </a:tc>
                <a:tc>
                  <a:txBody>
                    <a:bodyPr/>
                    <a:lstStyle/>
                    <a:p>
                      <a:pPr marL="0" marR="0" algn="ctr">
                        <a:spcBef>
                          <a:spcPts val="0"/>
                        </a:spcBef>
                        <a:spcAft>
                          <a:spcPts val="0"/>
                        </a:spcAft>
                      </a:pPr>
                      <a:r>
                        <a:rPr lang="en-US" sz="900" dirty="0" err="1">
                          <a:effectLst/>
                        </a:rPr>
                        <a:t>Virts</a:t>
                      </a:r>
                      <a:r>
                        <a:rPr lang="en-US" sz="900" dirty="0">
                          <a:effectLst/>
                        </a:rPr>
                        <a:t>/NPP</a:t>
                      </a:r>
                      <a:endParaRPr lang="en-US" sz="900" dirty="0">
                        <a:effectLst/>
                        <a:latin typeface="Calibri" charset="0"/>
                        <a:ea typeface="Calibri" charset="0"/>
                        <a:cs typeface="Times New Roman" charset="0"/>
                      </a:endParaRPr>
                    </a:p>
                  </a:txBody>
                  <a:tcPr marL="57703" marR="57703" marT="0" marB="0"/>
                </a:tc>
                <a:extLst>
                  <a:ext uri="{0D108BD9-81ED-4DB2-BD59-A6C34878D82A}">
                    <a16:rowId xmlns:a16="http://schemas.microsoft.com/office/drawing/2014/main" val="10015"/>
                  </a:ext>
                </a:extLst>
              </a:tr>
            </a:tbl>
          </a:graphicData>
        </a:graphic>
      </p:graphicFrame>
      <p:sp>
        <p:nvSpPr>
          <p:cNvPr id="6" name="Rectangle 1"/>
          <p:cNvSpPr>
            <a:spLocks noChangeArrowheads="1"/>
          </p:cNvSpPr>
          <p:nvPr/>
        </p:nvSpPr>
        <p:spPr bwMode="auto">
          <a:xfrm>
            <a:off x="2024307" y="13670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340077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4DCA8-C7BB-8BFB-0BD3-757018DEBB3C}"/>
              </a:ext>
            </a:extLst>
          </p:cNvPr>
          <p:cNvPicPr>
            <a:picLocks noChangeAspect="1"/>
          </p:cNvPicPr>
          <p:nvPr/>
        </p:nvPicPr>
        <p:blipFill>
          <a:blip r:embed="rId3"/>
          <a:stretch>
            <a:fillRect/>
          </a:stretch>
        </p:blipFill>
        <p:spPr>
          <a:xfrm>
            <a:off x="562131" y="1729981"/>
            <a:ext cx="3796676" cy="5016137"/>
          </a:xfrm>
          <a:prstGeom prst="rect">
            <a:avLst/>
          </a:prstGeom>
        </p:spPr>
      </p:pic>
      <p:sp>
        <p:nvSpPr>
          <p:cNvPr id="6" name="Rectangle 1"/>
          <p:cNvSpPr>
            <a:spLocks noChangeArrowheads="1"/>
          </p:cNvSpPr>
          <p:nvPr/>
        </p:nvSpPr>
        <p:spPr bwMode="auto">
          <a:xfrm>
            <a:off x="2024307" y="13670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Google Shape;90;p1">
            <a:extLst>
              <a:ext uri="{FF2B5EF4-FFF2-40B4-BE49-F238E27FC236}">
                <a16:creationId xmlns:a16="http://schemas.microsoft.com/office/drawing/2014/main" id="{6C34A44C-BCDC-016C-11A1-602AF9B4296D}"/>
              </a:ext>
            </a:extLst>
          </p:cNvPr>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ctr" anchorCtr="0" compatLnSpc="1">
            <a:prstTxWarp prst="textNoShape">
              <a:avLst/>
            </a:prstTxWarp>
            <a:no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spcBef>
                <a:spcPts val="0"/>
              </a:spcBef>
              <a:spcAft>
                <a:spcPts val="0"/>
              </a:spcAft>
            </a:pPr>
            <a:r>
              <a:rPr lang="en-US" sz="2800" b="1" dirty="0"/>
              <a:t>Optimal Time Windows for DE/FAR</a:t>
            </a:r>
            <a:br>
              <a:rPr lang="en-US" sz="2800" dirty="0"/>
            </a:br>
            <a:r>
              <a:rPr lang="en-US" sz="2000" dirty="0"/>
              <a:t>(</a:t>
            </a:r>
            <a:r>
              <a:rPr lang="en-US" sz="2000" dirty="0" err="1"/>
              <a:t>Virts</a:t>
            </a:r>
            <a:r>
              <a:rPr lang="en-US" sz="2000" dirty="0"/>
              <a:t> and </a:t>
            </a:r>
            <a:r>
              <a:rPr lang="en-US" sz="2000" dirty="0" err="1"/>
              <a:t>Koshak</a:t>
            </a:r>
            <a:r>
              <a:rPr lang="en-US" sz="2000" dirty="0"/>
              <a:t>, 2022 Simulations, Fig. 8 &amp; 9)</a:t>
            </a:r>
            <a:endParaRPr lang="en-US" sz="1800" dirty="0"/>
          </a:p>
        </p:txBody>
      </p:sp>
      <p:cxnSp>
        <p:nvCxnSpPr>
          <p:cNvPr id="10" name="Straight Connector 9">
            <a:extLst>
              <a:ext uri="{FF2B5EF4-FFF2-40B4-BE49-F238E27FC236}">
                <a16:creationId xmlns:a16="http://schemas.microsoft.com/office/drawing/2014/main" id="{E5E9A4EA-7A8A-43E4-0B43-10ED5EE1E544}"/>
              </a:ext>
            </a:extLst>
          </p:cNvPr>
          <p:cNvCxnSpPr>
            <a:cxnSpLocks/>
          </p:cNvCxnSpPr>
          <p:nvPr/>
        </p:nvCxnSpPr>
        <p:spPr>
          <a:xfrm>
            <a:off x="1441211" y="2536874"/>
            <a:ext cx="0" cy="1305609"/>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77B3084-8842-A161-85AC-76BE89CD3AD5}"/>
              </a:ext>
            </a:extLst>
          </p:cNvPr>
          <p:cNvCxnSpPr>
            <a:cxnSpLocks/>
          </p:cNvCxnSpPr>
          <p:nvPr/>
        </p:nvCxnSpPr>
        <p:spPr>
          <a:xfrm>
            <a:off x="2481479" y="4823871"/>
            <a:ext cx="0" cy="150479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24686A4-4832-426F-0607-9B1941B17FEA}"/>
              </a:ext>
            </a:extLst>
          </p:cNvPr>
          <p:cNvSpPr txBox="1"/>
          <p:nvPr/>
        </p:nvSpPr>
        <p:spPr>
          <a:xfrm>
            <a:off x="934613" y="2497414"/>
            <a:ext cx="551754" cy="307777"/>
          </a:xfrm>
          <a:prstGeom prst="rect">
            <a:avLst/>
          </a:prstGeom>
          <a:noFill/>
        </p:spPr>
        <p:txBody>
          <a:bodyPr wrap="none" rtlCol="0">
            <a:spAutoFit/>
          </a:bodyPr>
          <a:lstStyle/>
          <a:p>
            <a:r>
              <a:rPr lang="en-US" sz="1400" dirty="0">
                <a:solidFill>
                  <a:srgbClr val="FF0000"/>
                </a:solidFill>
              </a:rPr>
              <a:t>1 sec</a:t>
            </a:r>
          </a:p>
        </p:txBody>
      </p:sp>
      <p:sp>
        <p:nvSpPr>
          <p:cNvPr id="15" name="TextBox 14">
            <a:extLst>
              <a:ext uri="{FF2B5EF4-FFF2-40B4-BE49-F238E27FC236}">
                <a16:creationId xmlns:a16="http://schemas.microsoft.com/office/drawing/2014/main" id="{63BA09F6-CB23-F7EC-82B1-B084627A1C60}"/>
              </a:ext>
            </a:extLst>
          </p:cNvPr>
          <p:cNvSpPr txBox="1"/>
          <p:nvPr/>
        </p:nvSpPr>
        <p:spPr>
          <a:xfrm>
            <a:off x="1578511" y="4894104"/>
            <a:ext cx="891591" cy="584775"/>
          </a:xfrm>
          <a:prstGeom prst="rect">
            <a:avLst/>
          </a:prstGeom>
          <a:noFill/>
        </p:spPr>
        <p:txBody>
          <a:bodyPr wrap="none" rtlCol="0">
            <a:spAutoFit/>
          </a:bodyPr>
          <a:lstStyle/>
          <a:p>
            <a:r>
              <a:rPr lang="en-US" dirty="0">
                <a:solidFill>
                  <a:srgbClr val="FF0000"/>
                </a:solidFill>
              </a:rPr>
              <a:t>600 sec</a:t>
            </a:r>
          </a:p>
          <a:p>
            <a:r>
              <a:rPr lang="en-US" sz="1400" dirty="0">
                <a:solidFill>
                  <a:srgbClr val="FF0000"/>
                </a:solidFill>
              </a:rPr>
              <a:t>  (10 min)</a:t>
            </a:r>
          </a:p>
        </p:txBody>
      </p:sp>
      <p:sp>
        <p:nvSpPr>
          <p:cNvPr id="16" name="TextBox 15">
            <a:extLst>
              <a:ext uri="{FF2B5EF4-FFF2-40B4-BE49-F238E27FC236}">
                <a16:creationId xmlns:a16="http://schemas.microsoft.com/office/drawing/2014/main" id="{AA380888-D712-D3EC-5E36-AB9FF72D6888}"/>
              </a:ext>
            </a:extLst>
          </p:cNvPr>
          <p:cNvSpPr txBox="1"/>
          <p:nvPr/>
        </p:nvSpPr>
        <p:spPr>
          <a:xfrm>
            <a:off x="983398" y="2081532"/>
            <a:ext cx="1477071" cy="369332"/>
          </a:xfrm>
          <a:prstGeom prst="rect">
            <a:avLst/>
          </a:prstGeom>
          <a:noFill/>
        </p:spPr>
        <p:txBody>
          <a:bodyPr wrap="none" rtlCol="0">
            <a:spAutoFit/>
          </a:bodyPr>
          <a:lstStyle/>
          <a:p>
            <a:r>
              <a:rPr lang="en-US" b="1" dirty="0"/>
              <a:t>GLM DE error</a:t>
            </a:r>
          </a:p>
        </p:txBody>
      </p:sp>
      <p:sp>
        <p:nvSpPr>
          <p:cNvPr id="17" name="TextBox 16">
            <a:extLst>
              <a:ext uri="{FF2B5EF4-FFF2-40B4-BE49-F238E27FC236}">
                <a16:creationId xmlns:a16="http://schemas.microsoft.com/office/drawing/2014/main" id="{C9C158DE-1220-7114-169E-B1A86C939CC2}"/>
              </a:ext>
            </a:extLst>
          </p:cNvPr>
          <p:cNvSpPr txBox="1"/>
          <p:nvPr/>
        </p:nvSpPr>
        <p:spPr>
          <a:xfrm>
            <a:off x="956240" y="4574458"/>
            <a:ext cx="1581010" cy="369332"/>
          </a:xfrm>
          <a:prstGeom prst="rect">
            <a:avLst/>
          </a:prstGeom>
          <a:noFill/>
        </p:spPr>
        <p:txBody>
          <a:bodyPr wrap="none" rtlCol="0">
            <a:spAutoFit/>
          </a:bodyPr>
          <a:lstStyle/>
          <a:p>
            <a:r>
              <a:rPr lang="en-US" b="1" dirty="0"/>
              <a:t>GLM FAR error</a:t>
            </a:r>
          </a:p>
        </p:txBody>
      </p:sp>
      <p:pic>
        <p:nvPicPr>
          <p:cNvPr id="4" name="Picture 3">
            <a:extLst>
              <a:ext uri="{FF2B5EF4-FFF2-40B4-BE49-F238E27FC236}">
                <a16:creationId xmlns:a16="http://schemas.microsoft.com/office/drawing/2014/main" id="{026922D4-9DA4-8B87-32BC-6B4DEC6507F1}"/>
              </a:ext>
            </a:extLst>
          </p:cNvPr>
          <p:cNvPicPr>
            <a:picLocks noChangeAspect="1"/>
          </p:cNvPicPr>
          <p:nvPr/>
        </p:nvPicPr>
        <p:blipFill>
          <a:blip r:embed="rId4"/>
          <a:stretch>
            <a:fillRect/>
          </a:stretch>
        </p:blipFill>
        <p:spPr>
          <a:xfrm>
            <a:off x="4871708" y="1729980"/>
            <a:ext cx="3710161" cy="5016137"/>
          </a:xfrm>
          <a:prstGeom prst="rect">
            <a:avLst/>
          </a:prstGeom>
        </p:spPr>
      </p:pic>
      <p:sp>
        <p:nvSpPr>
          <p:cNvPr id="5" name="TextBox 4">
            <a:extLst>
              <a:ext uri="{FF2B5EF4-FFF2-40B4-BE49-F238E27FC236}">
                <a16:creationId xmlns:a16="http://schemas.microsoft.com/office/drawing/2014/main" id="{BD7249A4-C4E7-FA5E-C2C8-24475285A865}"/>
              </a:ext>
            </a:extLst>
          </p:cNvPr>
          <p:cNvSpPr txBox="1"/>
          <p:nvPr/>
        </p:nvSpPr>
        <p:spPr>
          <a:xfrm>
            <a:off x="1212125" y="1069213"/>
            <a:ext cx="2538708" cy="646331"/>
          </a:xfrm>
          <a:prstGeom prst="rect">
            <a:avLst/>
          </a:prstGeom>
          <a:noFill/>
        </p:spPr>
        <p:txBody>
          <a:bodyPr wrap="none" rtlCol="0">
            <a:spAutoFit/>
          </a:bodyPr>
          <a:lstStyle/>
          <a:p>
            <a:pPr algn="ctr"/>
            <a:r>
              <a:rPr lang="en-US" b="1" dirty="0">
                <a:solidFill>
                  <a:srgbClr val="FFFF00"/>
                </a:solidFill>
              </a:rPr>
              <a:t>Reasonable Ref Network</a:t>
            </a:r>
          </a:p>
          <a:p>
            <a:pPr algn="ctr"/>
            <a:r>
              <a:rPr lang="en-US" b="1" dirty="0">
                <a:solidFill>
                  <a:srgbClr val="FFFF00"/>
                </a:solidFill>
              </a:rPr>
              <a:t>(DE 70%, FAR 5%)</a:t>
            </a:r>
          </a:p>
        </p:txBody>
      </p:sp>
      <p:sp>
        <p:nvSpPr>
          <p:cNvPr id="7" name="TextBox 6">
            <a:extLst>
              <a:ext uri="{FF2B5EF4-FFF2-40B4-BE49-F238E27FC236}">
                <a16:creationId xmlns:a16="http://schemas.microsoft.com/office/drawing/2014/main" id="{D1E6E641-4C6A-BAD3-842F-FB5C1A7B303E}"/>
              </a:ext>
            </a:extLst>
          </p:cNvPr>
          <p:cNvSpPr txBox="1"/>
          <p:nvPr/>
        </p:nvSpPr>
        <p:spPr>
          <a:xfrm>
            <a:off x="5846808" y="1106107"/>
            <a:ext cx="2219967" cy="646331"/>
          </a:xfrm>
          <a:prstGeom prst="rect">
            <a:avLst/>
          </a:prstGeom>
          <a:noFill/>
        </p:spPr>
        <p:txBody>
          <a:bodyPr wrap="none" rtlCol="0">
            <a:spAutoFit/>
          </a:bodyPr>
          <a:lstStyle/>
          <a:p>
            <a:pPr algn="ctr"/>
            <a:r>
              <a:rPr lang="en-US" b="1" dirty="0">
                <a:solidFill>
                  <a:srgbClr val="FFFF00"/>
                </a:solidFill>
              </a:rPr>
              <a:t>Variable Ref Network</a:t>
            </a:r>
          </a:p>
          <a:p>
            <a:pPr algn="ctr"/>
            <a:r>
              <a:rPr lang="en-US" b="1" dirty="0">
                <a:solidFill>
                  <a:srgbClr val="FFFF00"/>
                </a:solidFill>
              </a:rPr>
              <a:t>(as shown)</a:t>
            </a:r>
          </a:p>
        </p:txBody>
      </p:sp>
      <p:sp>
        <p:nvSpPr>
          <p:cNvPr id="8" name="TextBox 7">
            <a:extLst>
              <a:ext uri="{FF2B5EF4-FFF2-40B4-BE49-F238E27FC236}">
                <a16:creationId xmlns:a16="http://schemas.microsoft.com/office/drawing/2014/main" id="{09016494-24F2-3BDE-B6BD-FBACADAE922D}"/>
              </a:ext>
            </a:extLst>
          </p:cNvPr>
          <p:cNvSpPr txBox="1"/>
          <p:nvPr/>
        </p:nvSpPr>
        <p:spPr>
          <a:xfrm>
            <a:off x="5249717" y="2040217"/>
            <a:ext cx="1477071" cy="369332"/>
          </a:xfrm>
          <a:prstGeom prst="rect">
            <a:avLst/>
          </a:prstGeom>
          <a:noFill/>
        </p:spPr>
        <p:txBody>
          <a:bodyPr wrap="none" rtlCol="0">
            <a:spAutoFit/>
          </a:bodyPr>
          <a:lstStyle/>
          <a:p>
            <a:r>
              <a:rPr lang="en-US" b="1" dirty="0"/>
              <a:t>GLM DE error</a:t>
            </a:r>
          </a:p>
        </p:txBody>
      </p:sp>
      <p:sp>
        <p:nvSpPr>
          <p:cNvPr id="9" name="TextBox 8">
            <a:extLst>
              <a:ext uri="{FF2B5EF4-FFF2-40B4-BE49-F238E27FC236}">
                <a16:creationId xmlns:a16="http://schemas.microsoft.com/office/drawing/2014/main" id="{B2069CC5-DEE8-25C1-BE4F-91B45626F587}"/>
              </a:ext>
            </a:extLst>
          </p:cNvPr>
          <p:cNvSpPr txBox="1"/>
          <p:nvPr/>
        </p:nvSpPr>
        <p:spPr>
          <a:xfrm>
            <a:off x="5197747" y="4574458"/>
            <a:ext cx="1581010" cy="369332"/>
          </a:xfrm>
          <a:prstGeom prst="rect">
            <a:avLst/>
          </a:prstGeom>
          <a:noFill/>
        </p:spPr>
        <p:txBody>
          <a:bodyPr wrap="none" rtlCol="0">
            <a:spAutoFit/>
          </a:bodyPr>
          <a:lstStyle/>
          <a:p>
            <a:r>
              <a:rPr lang="en-US" b="1" dirty="0"/>
              <a:t>GLM FAR error</a:t>
            </a:r>
          </a:p>
        </p:txBody>
      </p:sp>
      <p:cxnSp>
        <p:nvCxnSpPr>
          <p:cNvPr id="11" name="Straight Connector 10">
            <a:extLst>
              <a:ext uri="{FF2B5EF4-FFF2-40B4-BE49-F238E27FC236}">
                <a16:creationId xmlns:a16="http://schemas.microsoft.com/office/drawing/2014/main" id="{07B04612-3A5B-0786-DA98-73F7585DCABC}"/>
              </a:ext>
            </a:extLst>
          </p:cNvPr>
          <p:cNvCxnSpPr>
            <a:cxnSpLocks/>
          </p:cNvCxnSpPr>
          <p:nvPr/>
        </p:nvCxnSpPr>
        <p:spPr>
          <a:xfrm>
            <a:off x="5679726" y="2409549"/>
            <a:ext cx="0" cy="1305609"/>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D49F85A5-ED01-E58D-7205-264414999F7C}"/>
              </a:ext>
            </a:extLst>
          </p:cNvPr>
          <p:cNvSpPr txBox="1"/>
          <p:nvPr/>
        </p:nvSpPr>
        <p:spPr>
          <a:xfrm>
            <a:off x="5173128" y="2495797"/>
            <a:ext cx="551754" cy="307777"/>
          </a:xfrm>
          <a:prstGeom prst="rect">
            <a:avLst/>
          </a:prstGeom>
          <a:noFill/>
        </p:spPr>
        <p:txBody>
          <a:bodyPr wrap="none" rtlCol="0">
            <a:spAutoFit/>
          </a:bodyPr>
          <a:lstStyle/>
          <a:p>
            <a:r>
              <a:rPr lang="en-US" sz="1400" dirty="0">
                <a:solidFill>
                  <a:srgbClr val="FF0000"/>
                </a:solidFill>
              </a:rPr>
              <a:t>1 sec</a:t>
            </a:r>
          </a:p>
        </p:txBody>
      </p:sp>
      <p:cxnSp>
        <p:nvCxnSpPr>
          <p:cNvPr id="18" name="Straight Connector 17">
            <a:extLst>
              <a:ext uri="{FF2B5EF4-FFF2-40B4-BE49-F238E27FC236}">
                <a16:creationId xmlns:a16="http://schemas.microsoft.com/office/drawing/2014/main" id="{9D1A9F6F-4F22-7DC6-44FE-8E79695B4BE6}"/>
              </a:ext>
            </a:extLst>
          </p:cNvPr>
          <p:cNvCxnSpPr>
            <a:cxnSpLocks/>
          </p:cNvCxnSpPr>
          <p:nvPr/>
        </p:nvCxnSpPr>
        <p:spPr>
          <a:xfrm>
            <a:off x="6667560" y="4859179"/>
            <a:ext cx="0" cy="1504793"/>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A92A5C1-C905-0A38-5EF7-34216D583D4E}"/>
              </a:ext>
            </a:extLst>
          </p:cNvPr>
          <p:cNvSpPr txBox="1"/>
          <p:nvPr/>
        </p:nvSpPr>
        <p:spPr>
          <a:xfrm>
            <a:off x="5775969" y="4823871"/>
            <a:ext cx="891591" cy="584775"/>
          </a:xfrm>
          <a:prstGeom prst="rect">
            <a:avLst/>
          </a:prstGeom>
          <a:noFill/>
        </p:spPr>
        <p:txBody>
          <a:bodyPr wrap="none" rtlCol="0">
            <a:spAutoFit/>
          </a:bodyPr>
          <a:lstStyle/>
          <a:p>
            <a:r>
              <a:rPr lang="en-US" dirty="0">
                <a:solidFill>
                  <a:srgbClr val="FF0000"/>
                </a:solidFill>
              </a:rPr>
              <a:t>600 sec</a:t>
            </a:r>
          </a:p>
          <a:p>
            <a:r>
              <a:rPr lang="en-US" sz="1400" dirty="0">
                <a:solidFill>
                  <a:srgbClr val="FF0000"/>
                </a:solidFill>
              </a:rPr>
              <a:t>  (10 min)</a:t>
            </a:r>
          </a:p>
        </p:txBody>
      </p:sp>
    </p:spTree>
    <p:extLst>
      <p:ext uri="{BB962C8B-B14F-4D97-AF65-F5344CB8AC3E}">
        <p14:creationId xmlns:p14="http://schemas.microsoft.com/office/powerpoint/2010/main" val="151939769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title"/>
          </p:nvPr>
        </p:nvSpPr>
        <p:spPr>
          <a:xfrm>
            <a:off x="457200" y="2205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dirty="0"/>
              <a:t>GLM-18 DE </a:t>
            </a:r>
            <a:r>
              <a:rPr lang="en-US" sz="2400" dirty="0"/>
              <a:t>(Bateman/UAH)</a:t>
            </a:r>
            <a:br>
              <a:rPr lang="en-US" sz="2800" dirty="0"/>
            </a:br>
            <a:r>
              <a:rPr lang="en-US" sz="2000" dirty="0"/>
              <a:t>Sep 2022 (Entire Month)</a:t>
            </a:r>
            <a:endParaRPr sz="1800" dirty="0"/>
          </a:p>
        </p:txBody>
      </p:sp>
      <p:sp>
        <p:nvSpPr>
          <p:cNvPr id="91" name="Google Shape;91;p1"/>
          <p:cNvSpPr txBox="1"/>
          <p:nvPr/>
        </p:nvSpPr>
        <p:spPr>
          <a:xfrm>
            <a:off x="7133612" y="1832075"/>
            <a:ext cx="2010388" cy="4524275"/>
          </a:xfrm>
          <a:prstGeom prst="rect">
            <a:avLst/>
          </a:prstGeom>
          <a:noFill/>
          <a:ln>
            <a:noFill/>
          </a:ln>
        </p:spPr>
        <p:txBody>
          <a:bodyPr spcFirstLastPara="1" wrap="square" lIns="91425" tIns="45700" rIns="91425" bIns="45700" anchor="t" anchorCtr="0">
            <a:spAutoFit/>
          </a:bodyPr>
          <a:lstStyle/>
          <a:p>
            <a:pPr marL="285750" marR="0" lvl="0" indent="-260350" algn="l" rtl="0">
              <a:spcBef>
                <a:spcPts val="0"/>
              </a:spcBef>
              <a:spcAft>
                <a:spcPts val="0"/>
              </a:spcAft>
              <a:buClr>
                <a:srgbClr val="FFFF00"/>
              </a:buClr>
              <a:buSzPts val="1400"/>
              <a:buFont typeface="Arial"/>
              <a:buChar char="•"/>
            </a:pPr>
            <a:r>
              <a:rPr lang="en-US" b="1" dirty="0">
                <a:solidFill>
                  <a:srgbClr val="FFFF00"/>
                </a:solidFill>
                <a:latin typeface="Calibri"/>
                <a:ea typeface="Calibri"/>
                <a:cs typeface="Calibri"/>
                <a:sym typeface="Calibri"/>
              </a:rPr>
              <a:t>GLM-18 compared to clustered ground networks</a:t>
            </a:r>
            <a:endParaRPr dirty="0"/>
          </a:p>
          <a:p>
            <a:pPr marL="285750" marR="0" lvl="0" indent="-171450" algn="l" rtl="0">
              <a:spcBef>
                <a:spcPts val="0"/>
              </a:spcBef>
              <a:spcAft>
                <a:spcPts val="0"/>
              </a:spcAft>
              <a:buClr>
                <a:schemeClr val="dk1"/>
              </a:buClr>
              <a:buSzPts val="1800"/>
              <a:buFont typeface="Arial"/>
              <a:buNone/>
            </a:pPr>
            <a:endParaRPr i="0" u="none" strike="noStrike" cap="none" dirty="0">
              <a:solidFill>
                <a:srgbClr val="FFFF00"/>
              </a:solidFill>
              <a:latin typeface="Calibri"/>
              <a:ea typeface="Calibri"/>
              <a:cs typeface="Calibri"/>
              <a:sym typeface="Calibri"/>
            </a:endParaRPr>
          </a:p>
          <a:p>
            <a:pPr marL="285750" marR="0" lvl="0" indent="-260350" algn="l" rtl="0">
              <a:spcBef>
                <a:spcPts val="0"/>
              </a:spcBef>
              <a:spcAft>
                <a:spcPts val="0"/>
              </a:spcAft>
              <a:buClr>
                <a:srgbClr val="FFFF00"/>
              </a:buClr>
              <a:buSzPts val="1400"/>
              <a:buFont typeface="Arial"/>
              <a:buChar char="•"/>
            </a:pPr>
            <a:r>
              <a:rPr lang="en-US" b="1" dirty="0">
                <a:solidFill>
                  <a:srgbClr val="FFFF00"/>
                </a:solidFill>
                <a:latin typeface="Calibri"/>
                <a:cs typeface="Calibri"/>
                <a:sym typeface="Calibri"/>
              </a:rPr>
              <a:t>0.74 DE value </a:t>
            </a:r>
          </a:p>
          <a:p>
            <a:pPr marL="25400" marR="0" lvl="0" algn="ctr" rtl="0">
              <a:spcBef>
                <a:spcPts val="0"/>
              </a:spcBef>
              <a:spcAft>
                <a:spcPts val="0"/>
              </a:spcAft>
              <a:buClr>
                <a:srgbClr val="FFFF00"/>
              </a:buClr>
              <a:buSzPts val="1400"/>
            </a:pPr>
            <a:r>
              <a:rPr lang="en-US" sz="1800" dirty="0">
                <a:solidFill>
                  <a:srgbClr val="FFFF00"/>
                </a:solidFill>
              </a:rPr>
              <a:t>For optimal</a:t>
            </a:r>
          </a:p>
          <a:p>
            <a:pPr marL="25400" marR="0" lvl="0" algn="ctr" rtl="0">
              <a:spcBef>
                <a:spcPts val="0"/>
              </a:spcBef>
              <a:spcAft>
                <a:spcPts val="0"/>
              </a:spcAft>
              <a:buClr>
                <a:srgbClr val="FFFF00"/>
              </a:buClr>
              <a:buSzPts val="1400"/>
            </a:pPr>
            <a:r>
              <a:rPr lang="en-US" sz="1800" dirty="0">
                <a:solidFill>
                  <a:srgbClr val="FFFF00"/>
                </a:solidFill>
              </a:rPr>
              <a:t>±1 sec time window</a:t>
            </a:r>
            <a:endParaRPr dirty="0"/>
          </a:p>
          <a:p>
            <a:pPr marL="285750" marR="0" lvl="0" indent="-171450" algn="l" rtl="0">
              <a:spcBef>
                <a:spcPts val="0"/>
              </a:spcBef>
              <a:spcAft>
                <a:spcPts val="0"/>
              </a:spcAft>
              <a:buClr>
                <a:schemeClr val="dk1"/>
              </a:buClr>
              <a:buSzPts val="1800"/>
              <a:buFont typeface="Arial"/>
              <a:buNone/>
            </a:pPr>
            <a:endParaRPr b="1" i="0" u="none" strike="noStrike" cap="none" dirty="0">
              <a:solidFill>
                <a:srgbClr val="FFFF00"/>
              </a:solidFill>
              <a:latin typeface="Calibri"/>
              <a:ea typeface="Calibri"/>
              <a:cs typeface="Calibri"/>
              <a:sym typeface="Calibri"/>
            </a:endParaRPr>
          </a:p>
          <a:p>
            <a:pPr marL="285750" marR="0" lvl="0" indent="-260350" algn="l" rtl="0">
              <a:spcBef>
                <a:spcPts val="0"/>
              </a:spcBef>
              <a:spcAft>
                <a:spcPts val="0"/>
              </a:spcAft>
              <a:buClr>
                <a:srgbClr val="FFFF00"/>
              </a:buClr>
              <a:buSzPts val="1400"/>
              <a:buFont typeface="Arial"/>
              <a:buChar char="•"/>
            </a:pPr>
            <a:r>
              <a:rPr lang="en-US" b="1" dirty="0">
                <a:solidFill>
                  <a:srgbClr val="FFFF00"/>
                </a:solidFill>
                <a:latin typeface="Calibri"/>
                <a:ea typeface="Calibri"/>
                <a:cs typeface="Calibri"/>
                <a:sym typeface="Calibri"/>
              </a:rPr>
              <a:t>DE values shown in white are bulk values across FOV</a:t>
            </a:r>
            <a:endParaRPr dirty="0"/>
          </a:p>
          <a:p>
            <a:pPr marL="0" marR="0" lvl="0" indent="0" algn="l" rtl="0">
              <a:spcBef>
                <a:spcPts val="0"/>
              </a:spcBef>
              <a:spcAft>
                <a:spcPts val="0"/>
              </a:spcAft>
              <a:buNone/>
            </a:pPr>
            <a:endParaRPr sz="1800" b="1" dirty="0">
              <a:solidFill>
                <a:srgbClr val="FFFF00"/>
              </a:solidFill>
              <a:latin typeface="Calibri"/>
              <a:ea typeface="Calibri"/>
              <a:cs typeface="Calibri"/>
              <a:sym typeface="Calibri"/>
            </a:endParaRPr>
          </a:p>
        </p:txBody>
      </p:sp>
      <p:sp>
        <p:nvSpPr>
          <p:cNvPr id="92" name="Google Shape;9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93" name="Google Shape;93;p1"/>
          <p:cNvSpPr/>
          <p:nvPr/>
        </p:nvSpPr>
        <p:spPr>
          <a:xfrm>
            <a:off x="252101" y="6281049"/>
            <a:ext cx="8019534" cy="55399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000" i="1">
                <a:solidFill>
                  <a:schemeClr val="lt1"/>
                </a:solidFill>
                <a:latin typeface="Calibri"/>
                <a:ea typeface="Calibri"/>
                <a:cs typeface="Calibri"/>
                <a:sym typeface="Calibri"/>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sz="1000">
              <a:solidFill>
                <a:schemeClr val="lt1"/>
              </a:solidFill>
              <a:latin typeface="Calibri"/>
              <a:ea typeface="Calibri"/>
              <a:cs typeface="Calibri"/>
              <a:sym typeface="Calibri"/>
            </a:endParaRPr>
          </a:p>
        </p:txBody>
      </p:sp>
      <p:sp>
        <p:nvSpPr>
          <p:cNvPr id="94" name="Google Shape;94;p1"/>
          <p:cNvSpPr/>
          <p:nvPr/>
        </p:nvSpPr>
        <p:spPr>
          <a:xfrm>
            <a:off x="139336" y="1165060"/>
            <a:ext cx="6903900" cy="50925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1"/>
          <p:cNvSpPr txBox="1"/>
          <p:nvPr/>
        </p:nvSpPr>
        <p:spPr>
          <a:xfrm>
            <a:off x="7779323" y="983759"/>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sp>
        <p:nvSpPr>
          <p:cNvPr id="96" name="Google Shape;96;p1"/>
          <p:cNvSpPr/>
          <p:nvPr/>
        </p:nvSpPr>
        <p:spPr>
          <a:xfrm>
            <a:off x="7498731" y="1353563"/>
            <a:ext cx="15458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C000"/>
                </a:solidFill>
                <a:latin typeface="Calibri"/>
                <a:ea typeface="Calibri"/>
                <a:cs typeface="Calibri"/>
                <a:sym typeface="Calibri"/>
              </a:rPr>
              <a:t>PLPT-GLM-001</a:t>
            </a:r>
            <a:endParaRPr sz="1800">
              <a:solidFill>
                <a:srgbClr val="FFC000"/>
              </a:solidFill>
              <a:latin typeface="Calibri"/>
              <a:ea typeface="Calibri"/>
              <a:cs typeface="Calibri"/>
              <a:sym typeface="Calibri"/>
            </a:endParaRPr>
          </a:p>
        </p:txBody>
      </p:sp>
      <p:pic>
        <p:nvPicPr>
          <p:cNvPr id="97" name="Google Shape;97;p1"/>
          <p:cNvPicPr preferRelativeResize="0"/>
          <p:nvPr/>
        </p:nvPicPr>
        <p:blipFill>
          <a:blip r:embed="rId3">
            <a:alphaModFix/>
          </a:blip>
          <a:stretch>
            <a:fillRect/>
          </a:stretch>
        </p:blipFill>
        <p:spPr>
          <a:xfrm>
            <a:off x="0" y="1721238"/>
            <a:ext cx="7126325" cy="3569451"/>
          </a:xfrm>
          <a:prstGeom prst="rect">
            <a:avLst/>
          </a:prstGeom>
          <a:noFill/>
          <a:ln>
            <a:noFill/>
          </a:ln>
        </p:spPr>
      </p:pic>
      <p:sp>
        <p:nvSpPr>
          <p:cNvPr id="98" name="Google Shape;98;p1"/>
          <p:cNvSpPr txBox="1"/>
          <p:nvPr/>
        </p:nvSpPr>
        <p:spPr>
          <a:xfrm>
            <a:off x="279851" y="1150863"/>
            <a:ext cx="3311424"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t>± 1 s (Official Result)</a:t>
            </a:r>
            <a:endParaRPr sz="2800" dirty="0">
              <a:latin typeface="Calibri"/>
              <a:ea typeface="Calibri"/>
              <a:cs typeface="Calibri"/>
              <a:sym typeface="Calibri"/>
            </a:endParaRPr>
          </a:p>
        </p:txBody>
      </p:sp>
      <p:sp>
        <p:nvSpPr>
          <p:cNvPr id="99" name="Google Shape;99;p1"/>
          <p:cNvSpPr txBox="1"/>
          <p:nvPr/>
        </p:nvSpPr>
        <p:spPr>
          <a:xfrm>
            <a:off x="3653299" y="1211858"/>
            <a:ext cx="3542336"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FFFF00"/>
                </a:solidFill>
              </a:rPr>
              <a:t>± 10 min (for comparison only)</a:t>
            </a:r>
            <a:endParaRPr sz="2000" dirty="0">
              <a:solidFill>
                <a:srgbClr val="FFFF00"/>
              </a:solidFill>
              <a:latin typeface="Calibri"/>
              <a:ea typeface="Calibri"/>
              <a:cs typeface="Calibri"/>
              <a:sym typeface="Calibri"/>
            </a:endParaRPr>
          </a:p>
        </p:txBody>
      </p:sp>
      <p:pic>
        <p:nvPicPr>
          <p:cNvPr id="100" name="Google Shape;100;p1"/>
          <p:cNvPicPr preferRelativeResize="0"/>
          <p:nvPr/>
        </p:nvPicPr>
        <p:blipFill>
          <a:blip r:embed="rId4">
            <a:alphaModFix/>
          </a:blip>
          <a:stretch>
            <a:fillRect/>
          </a:stretch>
        </p:blipFill>
        <p:spPr>
          <a:xfrm>
            <a:off x="1257650" y="5428675"/>
            <a:ext cx="4667250" cy="714375"/>
          </a:xfrm>
          <a:prstGeom prst="rect">
            <a:avLst/>
          </a:prstGeom>
          <a:noFill/>
          <a:ln>
            <a:noFill/>
          </a:ln>
        </p:spPr>
      </p:pic>
      <p:sp>
        <p:nvSpPr>
          <p:cNvPr id="101" name="Google Shape;101;p1"/>
          <p:cNvSpPr txBox="1"/>
          <p:nvPr/>
        </p:nvSpPr>
        <p:spPr>
          <a:xfrm>
            <a:off x="1592575" y="4797625"/>
            <a:ext cx="65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0.0</a:t>
            </a:r>
            <a:endParaRPr>
              <a:latin typeface="Calibri"/>
              <a:ea typeface="Calibri"/>
              <a:cs typeface="Calibri"/>
              <a:sym typeface="Calibri"/>
            </a:endParaRPr>
          </a:p>
        </p:txBody>
      </p:sp>
      <p:sp>
        <p:nvSpPr>
          <p:cNvPr id="102" name="Google Shape;102;p1"/>
          <p:cNvSpPr txBox="1"/>
          <p:nvPr/>
        </p:nvSpPr>
        <p:spPr>
          <a:xfrm>
            <a:off x="1503025" y="4542338"/>
            <a:ext cx="8361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lt1"/>
                </a:solidFill>
                <a:latin typeface="Calibri"/>
                <a:ea typeface="Calibri"/>
                <a:cs typeface="Calibri"/>
                <a:sym typeface="Calibri"/>
              </a:rPr>
              <a:t>0.74</a:t>
            </a:r>
            <a:endParaRPr sz="2800" b="1" dirty="0">
              <a:solidFill>
                <a:schemeClr val="lt1"/>
              </a:solidFill>
              <a:latin typeface="Calibri"/>
              <a:ea typeface="Calibri"/>
              <a:cs typeface="Calibri"/>
              <a:sym typeface="Calibri"/>
            </a:endParaRPr>
          </a:p>
        </p:txBody>
      </p:sp>
      <p:sp>
        <p:nvSpPr>
          <p:cNvPr id="103" name="Google Shape;103;p1"/>
          <p:cNvSpPr txBox="1"/>
          <p:nvPr/>
        </p:nvSpPr>
        <p:spPr>
          <a:xfrm>
            <a:off x="4952325" y="4611600"/>
            <a:ext cx="8361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dirty="0">
                <a:solidFill>
                  <a:schemeClr val="lt1"/>
                </a:solidFill>
                <a:latin typeface="Calibri"/>
                <a:ea typeface="Calibri"/>
                <a:cs typeface="Calibri"/>
                <a:sym typeface="Calibri"/>
              </a:rPr>
              <a:t>0.94</a:t>
            </a:r>
            <a:endParaRPr sz="1900" dirty="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16fd3e77716_0_11"/>
          <p:cNvSpPr txBox="1">
            <a:spLocks noGrp="1"/>
          </p:cNvSpPr>
          <p:nvPr>
            <p:ph type="title"/>
          </p:nvPr>
        </p:nvSpPr>
        <p:spPr>
          <a:xfrm>
            <a:off x="457200" y="2205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800" dirty="0"/>
              <a:t>GLM-18 FAR </a:t>
            </a:r>
            <a:r>
              <a:rPr lang="en-US" sz="2400" dirty="0"/>
              <a:t>(Bateman/UAH)</a:t>
            </a:r>
            <a:br>
              <a:rPr lang="en-US" sz="2800" dirty="0"/>
            </a:br>
            <a:r>
              <a:rPr lang="en-US" sz="2000" dirty="0"/>
              <a:t>Sep 2022 (Entire Month)</a:t>
            </a:r>
            <a:endParaRPr sz="1800" dirty="0"/>
          </a:p>
        </p:txBody>
      </p:sp>
      <p:sp>
        <p:nvSpPr>
          <p:cNvPr id="110" name="Google Shape;110;g16fd3e77716_0_11"/>
          <p:cNvSpPr txBox="1"/>
          <p:nvPr/>
        </p:nvSpPr>
        <p:spPr>
          <a:xfrm>
            <a:off x="7017512" y="1828063"/>
            <a:ext cx="2133600" cy="4801274"/>
          </a:xfrm>
          <a:prstGeom prst="rect">
            <a:avLst/>
          </a:prstGeom>
          <a:noFill/>
          <a:ln>
            <a:noFill/>
          </a:ln>
        </p:spPr>
        <p:txBody>
          <a:bodyPr spcFirstLastPara="1" wrap="square" lIns="91425" tIns="45700" rIns="91425" bIns="45700" anchor="t" anchorCtr="0">
            <a:spAutoFit/>
          </a:bodyPr>
          <a:lstStyle/>
          <a:p>
            <a:pPr marL="457200" lvl="0" indent="-317500" algn="l" rtl="0">
              <a:spcBef>
                <a:spcPts val="0"/>
              </a:spcBef>
              <a:spcAft>
                <a:spcPts val="0"/>
              </a:spcAft>
              <a:buClr>
                <a:srgbClr val="FFFF00"/>
              </a:buClr>
              <a:buSzPts val="1400"/>
              <a:buChar char="•"/>
            </a:pPr>
            <a:r>
              <a:rPr lang="en-US" b="1" dirty="0">
                <a:solidFill>
                  <a:srgbClr val="FFFF00"/>
                </a:solidFill>
                <a:latin typeface="Calibri"/>
                <a:ea typeface="Calibri"/>
                <a:cs typeface="Calibri"/>
                <a:sym typeface="Calibri"/>
              </a:rPr>
              <a:t>GLM-18 compared to clustered ground networks</a:t>
            </a:r>
            <a:endParaRPr lang="en-US" b="1" dirty="0">
              <a:solidFill>
                <a:schemeClr val="dk1"/>
              </a:solidFill>
              <a:ea typeface="Calibri"/>
              <a:sym typeface="Calibri"/>
            </a:endParaRPr>
          </a:p>
          <a:p>
            <a:pPr marL="457200" lvl="0" indent="-317500" algn="l" rtl="0">
              <a:spcBef>
                <a:spcPts val="0"/>
              </a:spcBef>
              <a:spcAft>
                <a:spcPts val="0"/>
              </a:spcAft>
              <a:buClr>
                <a:srgbClr val="FFFF00"/>
              </a:buClr>
              <a:buSzPts val="1400"/>
              <a:buChar char="•"/>
            </a:pPr>
            <a:endParaRPr lang="en-US" b="1" dirty="0">
              <a:solidFill>
                <a:schemeClr val="dk1"/>
              </a:solidFill>
              <a:latin typeface="Calibri"/>
              <a:cs typeface="Calibri"/>
              <a:sym typeface="Calibri"/>
            </a:endParaRPr>
          </a:p>
          <a:p>
            <a:pPr marL="457200" lvl="0" indent="-317500" algn="l" rtl="0">
              <a:spcBef>
                <a:spcPts val="0"/>
              </a:spcBef>
              <a:spcAft>
                <a:spcPts val="0"/>
              </a:spcAft>
              <a:buClr>
                <a:srgbClr val="FFFF00"/>
              </a:buClr>
              <a:buSzPts val="1400"/>
              <a:buChar char="•"/>
            </a:pPr>
            <a:r>
              <a:rPr lang="en-US" b="1" dirty="0">
                <a:solidFill>
                  <a:srgbClr val="FFFF00"/>
                </a:solidFill>
                <a:latin typeface="Calibri"/>
                <a:cs typeface="Calibri"/>
                <a:sym typeface="Calibri"/>
              </a:rPr>
              <a:t>0.12 FAR value </a:t>
            </a:r>
          </a:p>
          <a:p>
            <a:pPr marL="25400" marR="0" lvl="0" algn="ctr" rtl="0">
              <a:spcBef>
                <a:spcPts val="0"/>
              </a:spcBef>
              <a:spcAft>
                <a:spcPts val="0"/>
              </a:spcAft>
              <a:buClr>
                <a:srgbClr val="FFFF00"/>
              </a:buClr>
              <a:buSzPts val="1400"/>
            </a:pPr>
            <a:r>
              <a:rPr lang="en-US" sz="1800" dirty="0">
                <a:solidFill>
                  <a:srgbClr val="FFFF00"/>
                </a:solidFill>
              </a:rPr>
              <a:t>    For optimal</a:t>
            </a:r>
          </a:p>
          <a:p>
            <a:pPr marL="25400" marR="0" lvl="0" algn="ctr" rtl="0">
              <a:spcBef>
                <a:spcPts val="0"/>
              </a:spcBef>
              <a:spcAft>
                <a:spcPts val="0"/>
              </a:spcAft>
              <a:buClr>
                <a:srgbClr val="FFFF00"/>
              </a:buClr>
              <a:buSzPts val="1400"/>
            </a:pPr>
            <a:r>
              <a:rPr lang="en-US" sz="1800" dirty="0">
                <a:solidFill>
                  <a:srgbClr val="FFFF00"/>
                </a:solidFill>
              </a:rPr>
              <a:t>   ±10 min time window</a:t>
            </a:r>
            <a:endParaRPr lang="en-US" dirty="0"/>
          </a:p>
          <a:p>
            <a:pPr marL="457200" lvl="0" indent="-317500" algn="l" rtl="0">
              <a:spcBef>
                <a:spcPts val="0"/>
              </a:spcBef>
              <a:spcAft>
                <a:spcPts val="0"/>
              </a:spcAft>
              <a:buClr>
                <a:srgbClr val="FFFF00"/>
              </a:buClr>
              <a:buSzPts val="1400"/>
              <a:buChar char="•"/>
            </a:pPr>
            <a:endParaRPr dirty="0">
              <a:solidFill>
                <a:schemeClr val="dk1"/>
              </a:solidFill>
            </a:endParaRPr>
          </a:p>
          <a:p>
            <a:pPr marL="400050" indent="-285750">
              <a:buFont typeface="Arial" panose="020B0604020202020204" pitchFamily="34" charset="0"/>
              <a:buChar char="•"/>
            </a:pPr>
            <a:r>
              <a:rPr lang="en-US" b="1" dirty="0">
                <a:solidFill>
                  <a:srgbClr val="FFFF00"/>
                </a:solidFill>
                <a:latin typeface="Calibri"/>
                <a:ea typeface="Calibri"/>
                <a:cs typeface="Calibri"/>
                <a:sym typeface="Calibri"/>
              </a:rPr>
              <a:t>FAR values shown in white are bulk values across FOV</a:t>
            </a:r>
            <a:endParaRPr lang="en-US" dirty="0"/>
          </a:p>
          <a:p>
            <a:pPr marL="285750" lvl="0" indent="-171450" algn="l" rtl="0">
              <a:spcBef>
                <a:spcPts val="0"/>
              </a:spcBef>
              <a:spcAft>
                <a:spcPts val="0"/>
              </a:spcAft>
              <a:buNone/>
            </a:pPr>
            <a:endParaRPr dirty="0">
              <a:solidFill>
                <a:srgbClr val="FFFF00"/>
              </a:solidFill>
              <a:latin typeface="Calibri"/>
              <a:ea typeface="Calibri"/>
              <a:cs typeface="Calibri"/>
              <a:sym typeface="Calibri"/>
            </a:endParaRPr>
          </a:p>
          <a:p>
            <a:pPr marL="457200" lvl="0" indent="-317500" algn="l" rtl="0">
              <a:spcBef>
                <a:spcPts val="0"/>
              </a:spcBef>
              <a:spcAft>
                <a:spcPts val="0"/>
              </a:spcAft>
              <a:buClr>
                <a:srgbClr val="FFFF00"/>
              </a:buClr>
              <a:buSzPts val="1400"/>
              <a:buChar char="•"/>
            </a:pPr>
            <a:endParaRPr dirty="0">
              <a:solidFill>
                <a:schemeClr val="dk1"/>
              </a:solidFill>
            </a:endParaRPr>
          </a:p>
        </p:txBody>
      </p:sp>
      <p:sp>
        <p:nvSpPr>
          <p:cNvPr id="111" name="Google Shape;111;g16fd3e77716_0_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12" name="Google Shape;112;g16fd3e77716_0_11"/>
          <p:cNvSpPr/>
          <p:nvPr/>
        </p:nvSpPr>
        <p:spPr>
          <a:xfrm>
            <a:off x="252101" y="6281049"/>
            <a:ext cx="8019600" cy="5541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000" i="1">
                <a:solidFill>
                  <a:schemeClr val="lt1"/>
                </a:solidFill>
                <a:latin typeface="Calibri"/>
                <a:ea typeface="Calibri"/>
                <a:cs typeface="Calibri"/>
                <a:sym typeface="Calibri"/>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sz="1000">
              <a:solidFill>
                <a:schemeClr val="lt1"/>
              </a:solidFill>
              <a:latin typeface="Calibri"/>
              <a:ea typeface="Calibri"/>
              <a:cs typeface="Calibri"/>
              <a:sym typeface="Calibri"/>
            </a:endParaRPr>
          </a:p>
        </p:txBody>
      </p:sp>
      <p:sp>
        <p:nvSpPr>
          <p:cNvPr id="113" name="Google Shape;113;g16fd3e77716_0_11"/>
          <p:cNvSpPr/>
          <p:nvPr/>
        </p:nvSpPr>
        <p:spPr>
          <a:xfrm>
            <a:off x="139336" y="1165060"/>
            <a:ext cx="6903900" cy="5092500"/>
          </a:xfrm>
          <a:prstGeom prst="rect">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g16fd3e77716_0_11"/>
          <p:cNvSpPr/>
          <p:nvPr/>
        </p:nvSpPr>
        <p:spPr>
          <a:xfrm>
            <a:off x="7498731" y="1353563"/>
            <a:ext cx="1545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FFC000"/>
                </a:solidFill>
                <a:latin typeface="Calibri"/>
                <a:ea typeface="Calibri"/>
                <a:cs typeface="Calibri"/>
                <a:sym typeface="Calibri"/>
              </a:rPr>
              <a:t>PLPT-GLM-001</a:t>
            </a:r>
            <a:endParaRPr sz="1800">
              <a:solidFill>
                <a:srgbClr val="FFC000"/>
              </a:solidFill>
              <a:latin typeface="Calibri"/>
              <a:ea typeface="Calibri"/>
              <a:cs typeface="Calibri"/>
              <a:sym typeface="Calibri"/>
            </a:endParaRPr>
          </a:p>
        </p:txBody>
      </p:sp>
      <p:sp>
        <p:nvSpPr>
          <p:cNvPr id="116" name="Google Shape;116;g16fd3e77716_0_11"/>
          <p:cNvSpPr txBox="1"/>
          <p:nvPr/>
        </p:nvSpPr>
        <p:spPr>
          <a:xfrm>
            <a:off x="223871" y="1248769"/>
            <a:ext cx="3424189"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rgbClr val="FFFF00"/>
                </a:solidFill>
              </a:rPr>
              <a:t>± 1 s (for comparison only)</a:t>
            </a:r>
            <a:endParaRPr sz="2000" dirty="0">
              <a:solidFill>
                <a:srgbClr val="FFFF00"/>
              </a:solidFill>
              <a:latin typeface="Calibri"/>
              <a:ea typeface="Calibri"/>
              <a:cs typeface="Calibri"/>
              <a:sym typeface="Calibri"/>
            </a:endParaRPr>
          </a:p>
        </p:txBody>
      </p:sp>
      <p:sp>
        <p:nvSpPr>
          <p:cNvPr id="117" name="Google Shape;117;g16fd3e77716_0_11"/>
          <p:cNvSpPr txBox="1"/>
          <p:nvPr/>
        </p:nvSpPr>
        <p:spPr>
          <a:xfrm>
            <a:off x="3379858" y="1189051"/>
            <a:ext cx="3770634"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t>± 10 min (Official Result)</a:t>
            </a:r>
            <a:endParaRPr sz="2800" dirty="0">
              <a:latin typeface="Calibri"/>
              <a:ea typeface="Calibri"/>
              <a:cs typeface="Calibri"/>
              <a:sym typeface="Calibri"/>
            </a:endParaRPr>
          </a:p>
        </p:txBody>
      </p:sp>
      <p:pic>
        <p:nvPicPr>
          <p:cNvPr id="118" name="Google Shape;118;g16fd3e77716_0_11"/>
          <p:cNvPicPr preferRelativeResize="0"/>
          <p:nvPr/>
        </p:nvPicPr>
        <p:blipFill>
          <a:blip r:embed="rId3">
            <a:alphaModFix/>
          </a:blip>
          <a:stretch>
            <a:fillRect/>
          </a:stretch>
        </p:blipFill>
        <p:spPr>
          <a:xfrm>
            <a:off x="-12" y="1734126"/>
            <a:ext cx="7043225" cy="3544257"/>
          </a:xfrm>
          <a:prstGeom prst="rect">
            <a:avLst/>
          </a:prstGeom>
          <a:noFill/>
          <a:ln>
            <a:noFill/>
          </a:ln>
        </p:spPr>
      </p:pic>
      <p:sp>
        <p:nvSpPr>
          <p:cNvPr id="119" name="Google Shape;119;g16fd3e77716_0_11"/>
          <p:cNvSpPr txBox="1"/>
          <p:nvPr/>
        </p:nvSpPr>
        <p:spPr>
          <a:xfrm>
            <a:off x="1408850" y="4681250"/>
            <a:ext cx="8361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dirty="0">
                <a:solidFill>
                  <a:schemeClr val="lt1"/>
                </a:solidFill>
                <a:latin typeface="Calibri"/>
                <a:ea typeface="Calibri"/>
                <a:cs typeface="Calibri"/>
                <a:sym typeface="Calibri"/>
              </a:rPr>
              <a:t>0.29</a:t>
            </a:r>
            <a:endParaRPr sz="1900" dirty="0">
              <a:solidFill>
                <a:schemeClr val="lt1"/>
              </a:solidFill>
              <a:latin typeface="Calibri"/>
              <a:ea typeface="Calibri"/>
              <a:cs typeface="Calibri"/>
              <a:sym typeface="Calibri"/>
            </a:endParaRPr>
          </a:p>
        </p:txBody>
      </p:sp>
      <p:sp>
        <p:nvSpPr>
          <p:cNvPr id="120" name="Google Shape;120;g16fd3e77716_0_11"/>
          <p:cNvSpPr txBox="1"/>
          <p:nvPr/>
        </p:nvSpPr>
        <p:spPr>
          <a:xfrm>
            <a:off x="4909636" y="4547474"/>
            <a:ext cx="8361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chemeClr val="lt1"/>
                </a:solidFill>
                <a:latin typeface="Calibri"/>
                <a:ea typeface="Calibri"/>
                <a:cs typeface="Calibri"/>
                <a:sym typeface="Calibri"/>
              </a:rPr>
              <a:t>0.12</a:t>
            </a:r>
            <a:endParaRPr sz="2800" b="1" dirty="0">
              <a:solidFill>
                <a:schemeClr val="lt1"/>
              </a:solidFill>
              <a:latin typeface="Calibri"/>
              <a:ea typeface="Calibri"/>
              <a:cs typeface="Calibri"/>
              <a:sym typeface="Calibri"/>
            </a:endParaRPr>
          </a:p>
        </p:txBody>
      </p:sp>
      <p:pic>
        <p:nvPicPr>
          <p:cNvPr id="121" name="Google Shape;121;g16fd3e77716_0_11"/>
          <p:cNvPicPr preferRelativeResize="0"/>
          <p:nvPr/>
        </p:nvPicPr>
        <p:blipFill>
          <a:blip r:embed="rId4">
            <a:alphaModFix/>
          </a:blip>
          <a:stretch>
            <a:fillRect/>
          </a:stretch>
        </p:blipFill>
        <p:spPr>
          <a:xfrm>
            <a:off x="2369075" y="5455863"/>
            <a:ext cx="2305050" cy="647700"/>
          </a:xfrm>
          <a:prstGeom prst="rect">
            <a:avLst/>
          </a:prstGeom>
          <a:noFill/>
          <a:ln>
            <a:noFill/>
          </a:ln>
        </p:spPr>
      </p:pic>
      <p:sp>
        <p:nvSpPr>
          <p:cNvPr id="4" name="TextBox 3">
            <a:extLst>
              <a:ext uri="{FF2B5EF4-FFF2-40B4-BE49-F238E27FC236}">
                <a16:creationId xmlns:a16="http://schemas.microsoft.com/office/drawing/2014/main" id="{F382C944-4378-B2B3-F80F-ADF14DF33122}"/>
              </a:ext>
            </a:extLst>
          </p:cNvPr>
          <p:cNvSpPr txBox="1"/>
          <p:nvPr/>
        </p:nvSpPr>
        <p:spPr>
          <a:xfrm>
            <a:off x="7600215" y="965099"/>
            <a:ext cx="1265307" cy="400110"/>
          </a:xfrm>
          <a:prstGeom prst="rect">
            <a:avLst/>
          </a:prstGeom>
          <a:solidFill>
            <a:srgbClr val="FFFF00"/>
          </a:solidFill>
        </p:spPr>
        <p:txBody>
          <a:bodyPr wrap="square" rtlCol="0">
            <a:spAutoFit/>
          </a:bodyPr>
          <a:lstStyle/>
          <a:p>
            <a:pPr algn="ctr"/>
            <a:r>
              <a:rPr lang="en-US" sz="2000" dirty="0">
                <a:solidFill>
                  <a:srgbClr val="0070C0"/>
                </a:solidFill>
              </a:rPr>
              <a:t>PENDING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Flash Detection Efficiency </a:t>
            </a:r>
            <a:r>
              <a:rPr lang="en-US" sz="2400" dirty="0"/>
              <a:t>(Virts/UAH)</a:t>
            </a:r>
            <a:br>
              <a:rPr lang="en-US" sz="2800" dirty="0"/>
            </a:br>
            <a:r>
              <a:rPr lang="en-US" sz="2000" dirty="0"/>
              <a:t>GLM-18 vs. ENGLN, GLD360, GLM-16, and GLM-17</a:t>
            </a:r>
            <a:endParaRPr lang="en-US" sz="1800" dirty="0"/>
          </a:p>
        </p:txBody>
      </p:sp>
      <p:sp>
        <p:nvSpPr>
          <p:cNvPr id="20" name="TextBox 19"/>
          <p:cNvSpPr txBox="1"/>
          <p:nvPr/>
        </p:nvSpPr>
        <p:spPr>
          <a:xfrm>
            <a:off x="7041203" y="1842555"/>
            <a:ext cx="2102797" cy="3754874"/>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Simulations indicate temporal matching windows of </a:t>
            </a:r>
            <a:r>
              <a:rPr lang="en-US" sz="1400" b="1" dirty="0">
                <a:solidFill>
                  <a:srgbClr val="FF0000"/>
                </a:solidFill>
              </a:rPr>
              <a:t>~±1 s (used here) </a:t>
            </a:r>
            <a:r>
              <a:rPr lang="en-US" sz="1400" b="1" dirty="0">
                <a:solidFill>
                  <a:srgbClr val="FFFF00"/>
                </a:solidFill>
              </a:rPr>
              <a:t>most accurately estimate the true aggregate GLM DE</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DE vs. GLM-17 with a similar FOV is </a:t>
            </a:r>
            <a:r>
              <a:rPr lang="en-US" sz="1400" b="1" u="sng" dirty="0">
                <a:solidFill>
                  <a:srgbClr val="FFFF00"/>
                </a:solidFill>
              </a:rPr>
              <a:t>97%</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DE vs. GLM-16 is 76% (lower near the limb)</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DE vs. ground networks is 77-82% (lower near the limb)</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28</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PLPT-GLM_001</a:t>
            </a:r>
            <a:endParaRPr lang="en-US" dirty="0">
              <a:solidFill>
                <a:srgbClr val="FFC000"/>
              </a:solidFill>
              <a:latin typeface="Calibri" charset="0"/>
              <a:ea typeface="Calibri" charset="0"/>
              <a:cs typeface="Times New Roman" charset="0"/>
            </a:endParaRPr>
          </a:p>
        </p:txBody>
      </p:sp>
      <p:pic>
        <p:nvPicPr>
          <p:cNvPr id="11" name="Picture 10">
            <a:extLst>
              <a:ext uri="{FF2B5EF4-FFF2-40B4-BE49-F238E27FC236}">
                <a16:creationId xmlns:a16="http://schemas.microsoft.com/office/drawing/2014/main" id="{F64D5659-42F7-074D-F74C-DD5D20F50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96" y="1183814"/>
            <a:ext cx="5035889" cy="5065202"/>
          </a:xfrm>
          <a:prstGeom prst="rect">
            <a:avLst/>
          </a:prstGeom>
        </p:spPr>
      </p:pic>
    </p:spTree>
    <p:extLst>
      <p:ext uri="{BB962C8B-B14F-4D97-AF65-F5344CB8AC3E}">
        <p14:creationId xmlns:p14="http://schemas.microsoft.com/office/powerpoint/2010/main" val="347738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Flash False Alarm Rate </a:t>
            </a:r>
            <a:r>
              <a:rPr lang="en-US" sz="2400" dirty="0"/>
              <a:t>(Virts/UAH)</a:t>
            </a:r>
            <a:br>
              <a:rPr lang="en-US" sz="2800" dirty="0"/>
            </a:br>
            <a:r>
              <a:rPr lang="en-US" sz="2000" dirty="0"/>
              <a:t>GLM-18 vs. ENGLN, GLD360, and WWLLN</a:t>
            </a:r>
            <a:endParaRPr lang="en-US" sz="1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29</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PLPT-GLM_001</a:t>
            </a:r>
            <a:endParaRPr lang="en-US" dirty="0">
              <a:solidFill>
                <a:srgbClr val="FFC000"/>
              </a:solidFill>
              <a:latin typeface="Calibri" charset="0"/>
              <a:ea typeface="Calibri" charset="0"/>
              <a:cs typeface="Times New Roman" charset="0"/>
            </a:endParaRPr>
          </a:p>
        </p:txBody>
      </p:sp>
      <p:sp>
        <p:nvSpPr>
          <p:cNvPr id="5" name="TextBox 4">
            <a:extLst>
              <a:ext uri="{FF2B5EF4-FFF2-40B4-BE49-F238E27FC236}">
                <a16:creationId xmlns:a16="http://schemas.microsoft.com/office/drawing/2014/main" id="{A63C8930-9C64-1158-2142-68642171FC1D}"/>
              </a:ext>
            </a:extLst>
          </p:cNvPr>
          <p:cNvSpPr txBox="1"/>
          <p:nvPr/>
        </p:nvSpPr>
        <p:spPr>
          <a:xfrm>
            <a:off x="7041203" y="1842555"/>
            <a:ext cx="2102797" cy="3970318"/>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Simulations indicate temporal matching windows of ~minutes most accurately estimate the true aggregate GLM FAR. Here we use a </a:t>
            </a:r>
            <a:r>
              <a:rPr lang="en-US" sz="1400" b="1" dirty="0">
                <a:solidFill>
                  <a:srgbClr val="FF0000"/>
                </a:solidFill>
              </a:rPr>
              <a:t>±10 min window.</a:t>
            </a:r>
            <a:endParaRPr lang="en-US" sz="1400" b="1" dirty="0">
              <a:solidFill>
                <a:srgbClr val="FFFF00"/>
              </a:solidFill>
            </a:endParaRP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Only 0.95% of GLM-18 flashes cannot be matched with </a:t>
            </a:r>
            <a:r>
              <a:rPr lang="en-US" sz="1400" b="1" u="sng" dirty="0">
                <a:solidFill>
                  <a:srgbClr val="FFFF00"/>
                </a:solidFill>
              </a:rPr>
              <a:t>any </a:t>
            </a:r>
            <a:r>
              <a:rPr lang="en-US" sz="1400" b="1" dirty="0">
                <a:solidFill>
                  <a:srgbClr val="FFFF00"/>
                </a:solidFill>
              </a:rPr>
              <a:t>reference flash</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FAR value is enhanced in a grid cell when no lightning occurs in the grid cell</a:t>
            </a:r>
          </a:p>
        </p:txBody>
      </p:sp>
      <p:pic>
        <p:nvPicPr>
          <p:cNvPr id="11" name="Picture 10">
            <a:extLst>
              <a:ext uri="{FF2B5EF4-FFF2-40B4-BE49-F238E27FC236}">
                <a16:creationId xmlns:a16="http://schemas.microsoft.com/office/drawing/2014/main" id="{12795E45-4438-837F-01D6-B7621AB1C11B}"/>
              </a:ext>
            </a:extLst>
          </p:cNvPr>
          <p:cNvPicPr>
            <a:picLocks noChangeAspect="1"/>
          </p:cNvPicPr>
          <p:nvPr/>
        </p:nvPicPr>
        <p:blipFill>
          <a:blip r:embed="rId3"/>
          <a:stretch>
            <a:fillRect/>
          </a:stretch>
        </p:blipFill>
        <p:spPr>
          <a:xfrm>
            <a:off x="391885" y="1305675"/>
            <a:ext cx="6437959" cy="4816973"/>
          </a:xfrm>
          <a:prstGeom prst="rect">
            <a:avLst/>
          </a:prstGeom>
        </p:spPr>
      </p:pic>
      <p:sp>
        <p:nvSpPr>
          <p:cNvPr id="3" name="TextBox 2">
            <a:extLst>
              <a:ext uri="{FF2B5EF4-FFF2-40B4-BE49-F238E27FC236}">
                <a16:creationId xmlns:a16="http://schemas.microsoft.com/office/drawing/2014/main" id="{185C6F45-AF53-54B2-6734-D9298CF20B37}"/>
              </a:ext>
            </a:extLst>
          </p:cNvPr>
          <p:cNvSpPr txBox="1"/>
          <p:nvPr/>
        </p:nvSpPr>
        <p:spPr>
          <a:xfrm>
            <a:off x="7600215" y="965099"/>
            <a:ext cx="1265307" cy="400110"/>
          </a:xfrm>
          <a:prstGeom prst="rect">
            <a:avLst/>
          </a:prstGeom>
          <a:solidFill>
            <a:srgbClr val="FFFF00"/>
          </a:solidFill>
        </p:spPr>
        <p:txBody>
          <a:bodyPr wrap="square" rtlCol="0">
            <a:spAutoFit/>
          </a:bodyPr>
          <a:lstStyle/>
          <a:p>
            <a:pPr algn="ctr"/>
            <a:r>
              <a:rPr lang="en-US" sz="2000" dirty="0">
                <a:solidFill>
                  <a:srgbClr val="0070C0"/>
                </a:solidFill>
              </a:rPr>
              <a:t>PENDING</a:t>
            </a:r>
          </a:p>
        </p:txBody>
      </p:sp>
    </p:spTree>
    <p:extLst>
      <p:ext uri="{BB962C8B-B14F-4D97-AF65-F5344CB8AC3E}">
        <p14:creationId xmlns:p14="http://schemas.microsoft.com/office/powerpoint/2010/main" val="3322816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229600" cy="4525962"/>
          </a:xfrm>
        </p:spPr>
        <p:txBody>
          <a:bodyPr/>
          <a:lstStyle/>
          <a:p>
            <a:pPr marL="0" indent="0">
              <a:buNone/>
            </a:pPr>
            <a:r>
              <a:rPr lang="en-US" dirty="0"/>
              <a:t>Introduction</a:t>
            </a:r>
          </a:p>
          <a:p>
            <a:pPr marL="0" indent="0">
              <a:buNone/>
            </a:pPr>
            <a:r>
              <a:rPr lang="en-US" dirty="0"/>
              <a:t>Review of Beta Certification</a:t>
            </a:r>
          </a:p>
          <a:p>
            <a:pPr marL="0" indent="0">
              <a:buNone/>
            </a:pPr>
            <a:r>
              <a:rPr lang="en-US" dirty="0"/>
              <a:t>Product Quality Evaluation Overview</a:t>
            </a:r>
          </a:p>
          <a:p>
            <a:pPr marL="0" indent="0">
              <a:buNone/>
            </a:pPr>
            <a:r>
              <a:rPr lang="en-US" dirty="0"/>
              <a:t>Provisional Maturity Assessment</a:t>
            </a:r>
          </a:p>
          <a:p>
            <a:pPr marL="0" indent="0">
              <a:buNone/>
            </a:pPr>
            <a:r>
              <a:rPr lang="en-US" dirty="0"/>
              <a:t>PLPT Details</a:t>
            </a:r>
          </a:p>
          <a:p>
            <a:pPr marL="0" indent="0">
              <a:buNone/>
            </a:pPr>
            <a:r>
              <a:rPr lang="en-US" dirty="0"/>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a:t>
            </a:fld>
            <a:endParaRPr lang="en-US" altLang="en-US"/>
          </a:p>
        </p:txBody>
      </p:sp>
    </p:spTree>
    <p:extLst>
      <p:ext uri="{BB962C8B-B14F-4D97-AF65-F5344CB8AC3E}">
        <p14:creationId xmlns:p14="http://schemas.microsoft.com/office/powerpoint/2010/main" val="3353366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solidFill>
                  <a:srgbClr val="FFFF00"/>
                </a:solidFill>
              </a:rPr>
              <a:t>Pulse</a:t>
            </a:r>
            <a:r>
              <a:rPr lang="en-US" sz="2800" dirty="0"/>
              <a:t> Detection Efficiency </a:t>
            </a:r>
            <a:r>
              <a:rPr lang="en-US" sz="2400" dirty="0"/>
              <a:t>(Lapierre/AEM)</a:t>
            </a:r>
            <a:br>
              <a:rPr lang="en-US" sz="2800" dirty="0"/>
            </a:br>
            <a:r>
              <a:rPr lang="en-US" sz="2000" dirty="0"/>
              <a:t>GLM-18 vs. ENTLN Pulses</a:t>
            </a:r>
            <a:endParaRPr lang="en-US" sz="1800" dirty="0"/>
          </a:p>
        </p:txBody>
      </p:sp>
      <p:sp>
        <p:nvSpPr>
          <p:cNvPr id="20" name="TextBox 19"/>
          <p:cNvSpPr txBox="1"/>
          <p:nvPr/>
        </p:nvSpPr>
        <p:spPr>
          <a:xfrm>
            <a:off x="7041203" y="2301938"/>
            <a:ext cx="2102797" cy="2677656"/>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Sep 2 – Oct 12, 2022</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For each ENTLN pulse, compared all GLM-18 events within 330 </a:t>
            </a:r>
            <a:r>
              <a:rPr lang="en-US" sz="1400" b="1" dirty="0" err="1">
                <a:solidFill>
                  <a:srgbClr val="FFFF00"/>
                </a:solidFill>
              </a:rPr>
              <a:t>ms</a:t>
            </a:r>
            <a:r>
              <a:rPr lang="en-US" sz="1400" b="1" dirty="0">
                <a:solidFill>
                  <a:srgbClr val="FFFF00"/>
                </a:solidFill>
              </a:rPr>
              <a:t> &amp; 15 km</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GLM-18  DE was 70% relative to the ENTLN pulses, and would be &gt;70% had ENTLN flashes been used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30</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PLPT-GLM_001</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6D7ECFB7-726B-4D7D-FBA6-AAAF7F227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62" y="1383869"/>
            <a:ext cx="2159104" cy="1789415"/>
          </a:xfrm>
          <a:prstGeom prst="rect">
            <a:avLst/>
          </a:prstGeom>
        </p:spPr>
      </p:pic>
      <p:pic>
        <p:nvPicPr>
          <p:cNvPr id="12" name="Picture 11">
            <a:extLst>
              <a:ext uri="{FF2B5EF4-FFF2-40B4-BE49-F238E27FC236}">
                <a16:creationId xmlns:a16="http://schemas.microsoft.com/office/drawing/2014/main" id="{6F03552C-0508-AD9A-A3AC-3F1AB296E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1173" y="2133974"/>
            <a:ext cx="4244788" cy="3842915"/>
          </a:xfrm>
          <a:prstGeom prst="rect">
            <a:avLst/>
          </a:prstGeom>
        </p:spPr>
      </p:pic>
    </p:spTree>
    <p:extLst>
      <p:ext uri="{BB962C8B-B14F-4D97-AF65-F5344CB8AC3E}">
        <p14:creationId xmlns:p14="http://schemas.microsoft.com/office/powerpoint/2010/main" val="2053780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GOES-18 GLM DE </a:t>
            </a:r>
            <a:r>
              <a:rPr lang="en-US" sz="2400" dirty="0"/>
              <a:t>(Bitzer/UAH)</a:t>
            </a:r>
            <a:br>
              <a:rPr lang="en-US" sz="2800" dirty="0"/>
            </a:br>
            <a:r>
              <a:rPr lang="en-US" sz="2000" dirty="0"/>
              <a:t>Detection Efficiency Relative to Lightning Mapping Array</a:t>
            </a:r>
            <a:endParaRPr lang="en-US" sz="1800" dirty="0"/>
          </a:p>
        </p:txBody>
      </p:sp>
      <p:sp>
        <p:nvSpPr>
          <p:cNvPr id="20" name="TextBox 19"/>
          <p:cNvSpPr txBox="1"/>
          <p:nvPr/>
        </p:nvSpPr>
        <p:spPr>
          <a:xfrm>
            <a:off x="7155912" y="1832035"/>
            <a:ext cx="1888627" cy="4031873"/>
          </a:xfrm>
          <a:prstGeom prst="rect">
            <a:avLst/>
          </a:prstGeom>
          <a:noFill/>
        </p:spPr>
        <p:txBody>
          <a:bodyPr wrap="square" rtlCol="0">
            <a:spAutoFit/>
          </a:bodyPr>
          <a:lstStyle/>
          <a:p>
            <a:pPr marL="285750" indent="-285750">
              <a:buFont typeface="Arial" charset="0"/>
              <a:buChar char="•"/>
            </a:pPr>
            <a:r>
              <a:rPr lang="en-US" sz="1700" b="1" dirty="0">
                <a:solidFill>
                  <a:srgbClr val="FFFF00"/>
                </a:solidFill>
              </a:rPr>
              <a:t>GLM-18 detects &gt;70% of flashes that are at least half a pixel in area.</a:t>
            </a:r>
          </a:p>
          <a:p>
            <a:pPr marL="285750" indent="-285750">
              <a:buFont typeface="Arial" charset="0"/>
              <a:buChar char="•"/>
            </a:pPr>
            <a:endParaRPr lang="en-US" sz="1700" b="1" dirty="0">
              <a:solidFill>
                <a:srgbClr val="FFFF00"/>
              </a:solidFill>
            </a:endParaRPr>
          </a:p>
          <a:p>
            <a:pPr marL="285750" indent="-285750">
              <a:buFont typeface="Arial" charset="0"/>
              <a:buChar char="•"/>
            </a:pPr>
            <a:r>
              <a:rPr lang="en-US" sz="1700" b="1" dirty="0">
                <a:solidFill>
                  <a:srgbClr val="FFFF00"/>
                </a:solidFill>
              </a:rPr>
              <a:t>GLM-18 outperforms GLM-17 (because of viewing angle), but currently lags behind GLM-16</a:t>
            </a: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31</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p>
        </p:txBody>
      </p:sp>
      <p:sp>
        <p:nvSpPr>
          <p:cNvPr id="10" name="Rectangle 9">
            <a:extLst>
              <a:ext uri="{FF2B5EF4-FFF2-40B4-BE49-F238E27FC236}">
                <a16:creationId xmlns:a16="http://schemas.microsoft.com/office/drawing/2014/main" id="{49300831-4D47-C445-BFE6-2F256C1D0122}"/>
              </a:ext>
            </a:extLst>
          </p:cNvPr>
          <p:cNvSpPr/>
          <p:nvPr/>
        </p:nvSpPr>
        <p:spPr>
          <a:xfrm>
            <a:off x="7498731" y="1353563"/>
            <a:ext cx="1545808" cy="369332"/>
          </a:xfrm>
          <a:prstGeom prst="rect">
            <a:avLst/>
          </a:prstGeom>
        </p:spPr>
        <p:txBody>
          <a:bodyPr wrap="none">
            <a:spAutoFit/>
          </a:bodyPr>
          <a:lstStyle/>
          <a:p>
            <a:r>
              <a:rPr lang="en-US" dirty="0">
                <a:solidFill>
                  <a:srgbClr val="FFC000"/>
                </a:solidFill>
              </a:rPr>
              <a:t>PLPT-GLM-002</a:t>
            </a:r>
            <a:endParaRPr lang="en-US" dirty="0">
              <a:solidFill>
                <a:srgbClr val="FFC000"/>
              </a:solidFill>
              <a:latin typeface="Calibri" charset="0"/>
              <a:ea typeface="Calibri" charset="0"/>
              <a:cs typeface="Times New Roman" charset="0"/>
            </a:endParaRPr>
          </a:p>
        </p:txBody>
      </p:sp>
      <p:sp>
        <p:nvSpPr>
          <p:cNvPr id="3" name="TextBox 2">
            <a:extLst>
              <a:ext uri="{FF2B5EF4-FFF2-40B4-BE49-F238E27FC236}">
                <a16:creationId xmlns:a16="http://schemas.microsoft.com/office/drawing/2014/main" id="{800ECE56-7192-B6E1-4377-4023FF3FAE41}"/>
              </a:ext>
            </a:extLst>
          </p:cNvPr>
          <p:cNvSpPr txBox="1"/>
          <p:nvPr/>
        </p:nvSpPr>
        <p:spPr>
          <a:xfrm>
            <a:off x="252101" y="1353563"/>
            <a:ext cx="668113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As a reference lightning data set, use the North Alabama Lightning Mapping Array (NALMA).</a:t>
            </a:r>
          </a:p>
          <a:p>
            <a:pPr marL="285750" indent="-285750">
              <a:buFont typeface="Arial" panose="020B0604020202020204" pitchFamily="34" charset="0"/>
              <a:buChar char="•"/>
            </a:pPr>
            <a:r>
              <a:rPr lang="en-US" dirty="0"/>
              <a:t>Sort NALMA VHF sources into flashes, and find GLM-18 data that occurs during a flash and within the spatial footprint.   </a:t>
            </a:r>
          </a:p>
          <a:p>
            <a:pPr marL="285750" indent="-285750">
              <a:buFont typeface="Arial" panose="020B0604020202020204" pitchFamily="34" charset="0"/>
              <a:buChar char="•"/>
            </a:pPr>
            <a:r>
              <a:rPr lang="en-US" dirty="0"/>
              <a:t>Analysis is from one storm on Sept 25, 2022, spanning most of the day.</a:t>
            </a:r>
          </a:p>
        </p:txBody>
      </p:sp>
      <p:graphicFrame>
        <p:nvGraphicFramePr>
          <p:cNvPr id="11" name="Table 4">
            <a:extLst>
              <a:ext uri="{FF2B5EF4-FFF2-40B4-BE49-F238E27FC236}">
                <a16:creationId xmlns:a16="http://schemas.microsoft.com/office/drawing/2014/main" id="{D9797115-5B0F-C013-8472-2942DF81608F}"/>
              </a:ext>
            </a:extLst>
          </p:cNvPr>
          <p:cNvGraphicFramePr>
            <a:graphicFrameLocks noGrp="1"/>
          </p:cNvGraphicFramePr>
          <p:nvPr>
            <p:ph idx="1"/>
          </p:nvPr>
        </p:nvGraphicFramePr>
        <p:xfrm>
          <a:off x="457200" y="3257632"/>
          <a:ext cx="6318826" cy="2590926"/>
        </p:xfrm>
        <a:graphic>
          <a:graphicData uri="http://schemas.openxmlformats.org/drawingml/2006/table">
            <a:tbl>
              <a:tblPr firstRow="1" bandRow="1">
                <a:tableStyleId>{5C22544A-7EE6-4342-B048-85BDC9FD1C3A}</a:tableStyleId>
              </a:tblPr>
              <a:tblGrid>
                <a:gridCol w="1156519">
                  <a:extLst>
                    <a:ext uri="{9D8B030D-6E8A-4147-A177-3AD203B41FA5}">
                      <a16:colId xmlns:a16="http://schemas.microsoft.com/office/drawing/2014/main" val="20000"/>
                    </a:ext>
                  </a:extLst>
                </a:gridCol>
                <a:gridCol w="1371012">
                  <a:extLst>
                    <a:ext uri="{9D8B030D-6E8A-4147-A177-3AD203B41FA5}">
                      <a16:colId xmlns:a16="http://schemas.microsoft.com/office/drawing/2014/main" val="20001"/>
                    </a:ext>
                  </a:extLst>
                </a:gridCol>
                <a:gridCol w="1263765">
                  <a:extLst>
                    <a:ext uri="{9D8B030D-6E8A-4147-A177-3AD203B41FA5}">
                      <a16:colId xmlns:a16="http://schemas.microsoft.com/office/drawing/2014/main" val="20003"/>
                    </a:ext>
                  </a:extLst>
                </a:gridCol>
                <a:gridCol w="1263765">
                  <a:extLst>
                    <a:ext uri="{9D8B030D-6E8A-4147-A177-3AD203B41FA5}">
                      <a16:colId xmlns:a16="http://schemas.microsoft.com/office/drawing/2014/main" val="2813958719"/>
                    </a:ext>
                  </a:extLst>
                </a:gridCol>
                <a:gridCol w="1263765">
                  <a:extLst>
                    <a:ext uri="{9D8B030D-6E8A-4147-A177-3AD203B41FA5}">
                      <a16:colId xmlns:a16="http://schemas.microsoft.com/office/drawing/2014/main" val="1013274358"/>
                    </a:ext>
                  </a:extLst>
                </a:gridCol>
              </a:tblGrid>
              <a:tr h="323638">
                <a:tc>
                  <a:txBody>
                    <a:bodyPr/>
                    <a:lstStyle/>
                    <a:p>
                      <a:pPr algn="ctr"/>
                      <a:r>
                        <a:rPr lang="en-US" sz="1600" dirty="0"/>
                        <a:t>Area (km2)</a:t>
                      </a:r>
                    </a:p>
                    <a:p>
                      <a:pPr algn="ctr"/>
                      <a:r>
                        <a:rPr lang="en-US" sz="1600" dirty="0"/>
                        <a:t>from LMA</a:t>
                      </a:r>
                    </a:p>
                  </a:txBody>
                  <a:tcPr marL="91451" marR="91451" marT="45729" marB="45729" anchor="ctr"/>
                </a:tc>
                <a:tc>
                  <a:txBody>
                    <a:bodyPr/>
                    <a:lstStyle/>
                    <a:p>
                      <a:pPr algn="ctr"/>
                      <a:r>
                        <a:rPr lang="en-US" sz="1600" dirty="0"/>
                        <a:t>Num Flashes</a:t>
                      </a:r>
                    </a:p>
                    <a:p>
                      <a:pPr algn="ctr"/>
                      <a:r>
                        <a:rPr lang="en-US" sz="1600" dirty="0"/>
                        <a:t>from LMA</a:t>
                      </a:r>
                    </a:p>
                  </a:txBody>
                  <a:tcPr marL="91451" marR="91451" marT="45729" marB="45729" anchor="ctr"/>
                </a:tc>
                <a:tc>
                  <a:txBody>
                    <a:bodyPr/>
                    <a:lstStyle/>
                    <a:p>
                      <a:pPr algn="ctr"/>
                      <a:r>
                        <a:rPr lang="en-US" sz="1600" dirty="0"/>
                        <a:t>DE GLM-18</a:t>
                      </a:r>
                    </a:p>
                  </a:txBody>
                  <a:tcPr marL="91451" marR="91451" marT="45729" marB="45729" anchor="ctr"/>
                </a:tc>
                <a:tc>
                  <a:txBody>
                    <a:bodyPr/>
                    <a:lstStyle/>
                    <a:p>
                      <a:pPr algn="ctr"/>
                      <a:r>
                        <a:rPr lang="en-US" sz="1600" dirty="0"/>
                        <a:t>DE GLM-17</a:t>
                      </a:r>
                    </a:p>
                  </a:txBody>
                  <a:tcPr marL="91451" marR="91451" marT="45729" marB="45729" anchor="ctr"/>
                </a:tc>
                <a:tc>
                  <a:txBody>
                    <a:bodyPr/>
                    <a:lstStyle/>
                    <a:p>
                      <a:pPr algn="ctr"/>
                      <a:r>
                        <a:rPr lang="en-US" sz="1600" dirty="0"/>
                        <a:t>DE GLM-16</a:t>
                      </a:r>
                    </a:p>
                  </a:txBody>
                  <a:tcPr marL="91451" marR="91451" marT="45729" marB="45729" anchor="ctr"/>
                </a:tc>
                <a:extLst>
                  <a:ext uri="{0D108BD9-81ED-4DB2-BD59-A6C34878D82A}">
                    <a16:rowId xmlns:a16="http://schemas.microsoft.com/office/drawing/2014/main" val="10000"/>
                  </a:ext>
                </a:extLst>
              </a:tr>
              <a:tr h="323638">
                <a:tc>
                  <a:txBody>
                    <a:bodyPr/>
                    <a:lstStyle/>
                    <a:p>
                      <a:pPr algn="ctr"/>
                      <a:r>
                        <a:rPr lang="en-US" sz="1600" dirty="0"/>
                        <a:t>All</a:t>
                      </a:r>
                    </a:p>
                  </a:txBody>
                  <a:tcPr marL="91451" marR="91451" marT="45729" marB="45729" anchor="ctr"/>
                </a:tc>
                <a:tc>
                  <a:txBody>
                    <a:bodyPr/>
                    <a:lstStyle/>
                    <a:p>
                      <a:pPr algn="ctr" rtl="0" fontAlgn="b"/>
                      <a:r>
                        <a:rPr lang="en-US" sz="1600">
                          <a:effectLst/>
                        </a:rPr>
                        <a:t>12621</a:t>
                      </a:r>
                    </a:p>
                  </a:txBody>
                  <a:tcPr marL="28575" marR="28575" marT="19050" marB="19050" anchor="ctr"/>
                </a:tc>
                <a:tc>
                  <a:txBody>
                    <a:bodyPr/>
                    <a:lstStyle/>
                    <a:p>
                      <a:pPr algn="ctr" rtl="0" fontAlgn="b"/>
                      <a:r>
                        <a:rPr lang="en-US" sz="1600" dirty="0">
                          <a:effectLst/>
                        </a:rPr>
                        <a:t>0.504</a:t>
                      </a:r>
                    </a:p>
                  </a:txBody>
                  <a:tcPr marL="28575" marR="28575" marT="19050" marB="19050" anchor="ctr"/>
                </a:tc>
                <a:tc>
                  <a:txBody>
                    <a:bodyPr/>
                    <a:lstStyle/>
                    <a:p>
                      <a:pPr algn="ctr" rtl="0" fontAlgn="b"/>
                      <a:r>
                        <a:rPr lang="en-US" sz="1600" dirty="0">
                          <a:effectLst/>
                        </a:rPr>
                        <a:t>0.372</a:t>
                      </a:r>
                    </a:p>
                  </a:txBody>
                  <a:tcPr marL="28575" marR="28575" marT="19050" marB="19050" anchor="ctr"/>
                </a:tc>
                <a:tc>
                  <a:txBody>
                    <a:bodyPr/>
                    <a:lstStyle/>
                    <a:p>
                      <a:pPr algn="ctr" rtl="0" fontAlgn="b"/>
                      <a:r>
                        <a:rPr lang="en-US" sz="1600" dirty="0">
                          <a:effectLst/>
                        </a:rPr>
                        <a:t>0.657</a:t>
                      </a:r>
                    </a:p>
                  </a:txBody>
                  <a:tcPr marL="28575" marR="28575" marT="19050" marB="19050" anchor="ctr"/>
                </a:tc>
                <a:extLst>
                  <a:ext uri="{0D108BD9-81ED-4DB2-BD59-A6C34878D82A}">
                    <a16:rowId xmlns:a16="http://schemas.microsoft.com/office/drawing/2014/main" val="10001"/>
                  </a:ext>
                </a:extLst>
              </a:tr>
              <a:tr h="323638">
                <a:tc>
                  <a:txBody>
                    <a:bodyPr/>
                    <a:lstStyle/>
                    <a:p>
                      <a:pPr algn="ctr"/>
                      <a:r>
                        <a:rPr lang="en-US" sz="1600" dirty="0"/>
                        <a:t>&gt;   8</a:t>
                      </a:r>
                    </a:p>
                  </a:txBody>
                  <a:tcPr marL="91451" marR="91451" marT="45729" marB="45729" anchor="ctr"/>
                </a:tc>
                <a:tc>
                  <a:txBody>
                    <a:bodyPr/>
                    <a:lstStyle/>
                    <a:p>
                      <a:pPr algn="ctr" rtl="0" fontAlgn="b"/>
                      <a:r>
                        <a:rPr lang="en-US" sz="1600">
                          <a:effectLst/>
                        </a:rPr>
                        <a:t>11283</a:t>
                      </a:r>
                    </a:p>
                  </a:txBody>
                  <a:tcPr marL="28575" marR="28575" marT="19050" marB="19050" anchor="ctr"/>
                </a:tc>
                <a:tc>
                  <a:txBody>
                    <a:bodyPr/>
                    <a:lstStyle/>
                    <a:p>
                      <a:pPr algn="ctr" rtl="0" fontAlgn="b"/>
                      <a:r>
                        <a:rPr lang="en-US" sz="1600" dirty="0">
                          <a:effectLst/>
                        </a:rPr>
                        <a:t>0.550</a:t>
                      </a:r>
                    </a:p>
                  </a:txBody>
                  <a:tcPr marL="28575" marR="28575" marT="19050" marB="19050" anchor="ctr"/>
                </a:tc>
                <a:tc>
                  <a:txBody>
                    <a:bodyPr/>
                    <a:lstStyle/>
                    <a:p>
                      <a:pPr algn="ctr" rtl="0" fontAlgn="b"/>
                      <a:r>
                        <a:rPr lang="en-US" sz="1600">
                          <a:effectLst/>
                        </a:rPr>
                        <a:t>0.410</a:t>
                      </a:r>
                    </a:p>
                  </a:txBody>
                  <a:tcPr marL="28575" marR="28575" marT="19050" marB="19050" anchor="ctr"/>
                </a:tc>
                <a:tc>
                  <a:txBody>
                    <a:bodyPr/>
                    <a:lstStyle/>
                    <a:p>
                      <a:pPr algn="ctr" rtl="0" fontAlgn="b"/>
                      <a:r>
                        <a:rPr lang="en-US" sz="1600" dirty="0">
                          <a:effectLst/>
                        </a:rPr>
                        <a:t>0.704</a:t>
                      </a:r>
                    </a:p>
                  </a:txBody>
                  <a:tcPr marL="28575" marR="28575" marT="19050" marB="19050" anchor="ctr"/>
                </a:tc>
                <a:extLst>
                  <a:ext uri="{0D108BD9-81ED-4DB2-BD59-A6C34878D82A}">
                    <a16:rowId xmlns:a16="http://schemas.microsoft.com/office/drawing/2014/main" val="10002"/>
                  </a:ext>
                </a:extLst>
              </a:tr>
              <a:tr h="323638">
                <a:tc>
                  <a:txBody>
                    <a:bodyPr/>
                    <a:lstStyle/>
                    <a:p>
                      <a:pPr algn="ctr"/>
                      <a:r>
                        <a:rPr lang="en-US" sz="1600" dirty="0"/>
                        <a:t>&gt;  16</a:t>
                      </a:r>
                    </a:p>
                  </a:txBody>
                  <a:tcPr marL="91451" marR="91451" marT="45729" marB="45729" anchor="ctr">
                    <a:lnB w="12700" cap="flat" cmpd="sng" algn="ctr">
                      <a:solidFill>
                        <a:schemeClr val="tx1"/>
                      </a:solidFill>
                      <a:prstDash val="solid"/>
                      <a:round/>
                      <a:headEnd type="none" w="med" len="med"/>
                      <a:tailEnd type="none" w="med" len="med"/>
                    </a:lnB>
                  </a:tcPr>
                </a:tc>
                <a:tc>
                  <a:txBody>
                    <a:bodyPr/>
                    <a:lstStyle/>
                    <a:p>
                      <a:pPr algn="ctr" rtl="0" fontAlgn="b"/>
                      <a:r>
                        <a:rPr lang="en-US" sz="1600">
                          <a:effectLst/>
                        </a:rPr>
                        <a:t>9416</a:t>
                      </a:r>
                    </a:p>
                  </a:txBody>
                  <a:tcPr marL="28575" marR="28575" marT="19050" marB="19050" anchor="ctr">
                    <a:lnB w="12700" cap="flat" cmpd="sng" algn="ctr">
                      <a:solidFill>
                        <a:schemeClr val="tx1"/>
                      </a:solidFill>
                      <a:prstDash val="solid"/>
                      <a:round/>
                      <a:headEnd type="none" w="med" len="med"/>
                      <a:tailEnd type="none" w="med" len="med"/>
                    </a:lnB>
                  </a:tcPr>
                </a:tc>
                <a:tc>
                  <a:txBody>
                    <a:bodyPr/>
                    <a:lstStyle/>
                    <a:p>
                      <a:pPr algn="ctr" rtl="0" fontAlgn="b"/>
                      <a:r>
                        <a:rPr lang="en-US" sz="1600" dirty="0">
                          <a:effectLst/>
                        </a:rPr>
                        <a:t>0.622</a:t>
                      </a:r>
                    </a:p>
                  </a:txBody>
                  <a:tcPr marL="28575" marR="28575" marT="19050" marB="19050" anchor="ctr">
                    <a:lnB w="12700" cap="flat" cmpd="sng" algn="ctr">
                      <a:solidFill>
                        <a:schemeClr val="tx1"/>
                      </a:solidFill>
                      <a:prstDash val="solid"/>
                      <a:round/>
                      <a:headEnd type="none" w="med" len="med"/>
                      <a:tailEnd type="none" w="med" len="med"/>
                    </a:lnB>
                  </a:tcPr>
                </a:tc>
                <a:tc>
                  <a:txBody>
                    <a:bodyPr/>
                    <a:lstStyle/>
                    <a:p>
                      <a:pPr algn="ctr" rtl="0" fontAlgn="b"/>
                      <a:r>
                        <a:rPr lang="en-US" sz="1600">
                          <a:effectLst/>
                        </a:rPr>
                        <a:t>0.471</a:t>
                      </a:r>
                    </a:p>
                  </a:txBody>
                  <a:tcPr marL="28575" marR="28575" marT="19050" marB="19050" anchor="ctr"/>
                </a:tc>
                <a:tc>
                  <a:txBody>
                    <a:bodyPr/>
                    <a:lstStyle/>
                    <a:p>
                      <a:pPr algn="ctr" rtl="0" fontAlgn="b"/>
                      <a:r>
                        <a:rPr lang="en-US" sz="1600" dirty="0">
                          <a:effectLst/>
                        </a:rPr>
                        <a:t>0.770</a:t>
                      </a:r>
                    </a:p>
                  </a:txBody>
                  <a:tcPr marL="28575" marR="28575" marT="19050" marB="19050" anchor="ctr"/>
                </a:tc>
                <a:extLst>
                  <a:ext uri="{0D108BD9-81ED-4DB2-BD59-A6C34878D82A}">
                    <a16:rowId xmlns:a16="http://schemas.microsoft.com/office/drawing/2014/main" val="10003"/>
                  </a:ext>
                </a:extLst>
              </a:tr>
              <a:tr h="323638">
                <a:tc>
                  <a:txBody>
                    <a:bodyPr/>
                    <a:lstStyle/>
                    <a:p>
                      <a:pPr algn="ctr"/>
                      <a:r>
                        <a:rPr lang="en-US" sz="1600" dirty="0"/>
                        <a:t>&gt;  32</a:t>
                      </a:r>
                    </a:p>
                  </a:txBody>
                  <a:tcPr marL="91451" marR="91451" marT="45729" marB="45729"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600" dirty="0">
                          <a:effectLst/>
                        </a:rPr>
                        <a:t>7015</a:t>
                      </a:r>
                    </a:p>
                  </a:txBody>
                  <a:tcPr marL="28575" marR="28575" marT="19050" marB="1905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600" dirty="0">
                          <a:effectLst/>
                        </a:rPr>
                        <a:t>0.730</a:t>
                      </a:r>
                    </a:p>
                  </a:txBody>
                  <a:tcPr marL="28575" marR="28575" marT="19050" marB="1905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US" sz="1600">
                          <a:effectLst/>
                        </a:rPr>
                        <a:t>0.571</a:t>
                      </a:r>
                    </a:p>
                  </a:txBody>
                  <a:tcPr marL="28575" marR="28575" marT="19050" marB="19050" anchor="ctr">
                    <a:lnL w="12700" cap="flat" cmpd="sng" algn="ctr">
                      <a:solidFill>
                        <a:schemeClr val="tx1"/>
                      </a:solidFill>
                      <a:prstDash val="solid"/>
                      <a:round/>
                      <a:headEnd type="none" w="med" len="med"/>
                      <a:tailEnd type="none" w="med" len="med"/>
                    </a:lnL>
                  </a:tcPr>
                </a:tc>
                <a:tc>
                  <a:txBody>
                    <a:bodyPr/>
                    <a:lstStyle/>
                    <a:p>
                      <a:pPr algn="ctr" rtl="0" fontAlgn="b"/>
                      <a:r>
                        <a:rPr lang="en-US" sz="1600" dirty="0">
                          <a:effectLst/>
                        </a:rPr>
                        <a:t>0.861</a:t>
                      </a:r>
                    </a:p>
                  </a:txBody>
                  <a:tcPr marL="28575" marR="28575" marT="19050" marB="19050" anchor="ctr"/>
                </a:tc>
                <a:extLst>
                  <a:ext uri="{0D108BD9-81ED-4DB2-BD59-A6C34878D82A}">
                    <a16:rowId xmlns:a16="http://schemas.microsoft.com/office/drawing/2014/main" val="10004"/>
                  </a:ext>
                </a:extLst>
              </a:tr>
              <a:tr h="323638">
                <a:tc>
                  <a:txBody>
                    <a:bodyPr/>
                    <a:lstStyle/>
                    <a:p>
                      <a:pPr algn="ctr"/>
                      <a:r>
                        <a:rPr lang="en-US" sz="1600" dirty="0"/>
                        <a:t>&gt;  64</a:t>
                      </a:r>
                    </a:p>
                  </a:txBody>
                  <a:tcPr marL="91451" marR="91451" marT="45729" marB="45729" anchor="ctr">
                    <a:lnT w="12700" cap="flat" cmpd="sng" algn="ctr">
                      <a:solidFill>
                        <a:schemeClr val="tx1"/>
                      </a:solidFill>
                      <a:prstDash val="solid"/>
                      <a:round/>
                      <a:headEnd type="none" w="med" len="med"/>
                      <a:tailEnd type="none" w="med" len="med"/>
                    </a:lnT>
                  </a:tcPr>
                </a:tc>
                <a:tc>
                  <a:txBody>
                    <a:bodyPr/>
                    <a:lstStyle/>
                    <a:p>
                      <a:pPr algn="ctr" rtl="0" fontAlgn="b"/>
                      <a:r>
                        <a:rPr lang="en-US" sz="1600">
                          <a:effectLst/>
                        </a:rPr>
                        <a:t>4798</a:t>
                      </a:r>
                    </a:p>
                  </a:txBody>
                  <a:tcPr marL="28575" marR="28575" marT="19050" marB="19050" anchor="ctr">
                    <a:lnT w="12700" cap="flat" cmpd="sng" algn="ctr">
                      <a:solidFill>
                        <a:schemeClr val="tx1"/>
                      </a:solidFill>
                      <a:prstDash val="solid"/>
                      <a:round/>
                      <a:headEnd type="none" w="med" len="med"/>
                      <a:tailEnd type="none" w="med" len="med"/>
                    </a:lnT>
                  </a:tcPr>
                </a:tc>
                <a:tc>
                  <a:txBody>
                    <a:bodyPr/>
                    <a:lstStyle/>
                    <a:p>
                      <a:pPr algn="ctr" rtl="0" fontAlgn="b"/>
                      <a:r>
                        <a:rPr lang="en-US" sz="1600" dirty="0">
                          <a:effectLst/>
                        </a:rPr>
                        <a:t>0.834</a:t>
                      </a:r>
                    </a:p>
                  </a:txBody>
                  <a:tcPr marL="28575" marR="28575" marT="19050" marB="19050" anchor="ctr">
                    <a:lnT w="12700" cap="flat" cmpd="sng" algn="ctr">
                      <a:solidFill>
                        <a:schemeClr val="tx1"/>
                      </a:solidFill>
                      <a:prstDash val="solid"/>
                      <a:round/>
                      <a:headEnd type="none" w="med" len="med"/>
                      <a:tailEnd type="none" w="med" len="med"/>
                    </a:lnT>
                  </a:tcPr>
                </a:tc>
                <a:tc>
                  <a:txBody>
                    <a:bodyPr/>
                    <a:lstStyle/>
                    <a:p>
                      <a:pPr algn="ctr" rtl="0" fontAlgn="b"/>
                      <a:r>
                        <a:rPr lang="en-US" sz="1600">
                          <a:effectLst/>
                        </a:rPr>
                        <a:t>0.686</a:t>
                      </a:r>
                    </a:p>
                  </a:txBody>
                  <a:tcPr marL="28575" marR="28575" marT="19050" marB="19050" anchor="ctr"/>
                </a:tc>
                <a:tc>
                  <a:txBody>
                    <a:bodyPr/>
                    <a:lstStyle/>
                    <a:p>
                      <a:pPr algn="ctr" rtl="0" fontAlgn="b"/>
                      <a:r>
                        <a:rPr lang="en-US" sz="1600" dirty="0">
                          <a:effectLst/>
                        </a:rPr>
                        <a:t>0.940</a:t>
                      </a:r>
                    </a:p>
                  </a:txBody>
                  <a:tcPr marL="28575" marR="28575" marT="19050" marB="19050" anchor="ctr"/>
                </a:tc>
                <a:extLst>
                  <a:ext uri="{0D108BD9-81ED-4DB2-BD59-A6C34878D82A}">
                    <a16:rowId xmlns:a16="http://schemas.microsoft.com/office/drawing/2014/main" val="10005"/>
                  </a:ext>
                </a:extLst>
              </a:tr>
              <a:tr h="323638">
                <a:tc>
                  <a:txBody>
                    <a:bodyPr/>
                    <a:lstStyle/>
                    <a:p>
                      <a:pPr algn="ctr"/>
                      <a:r>
                        <a:rPr lang="en-US" sz="1600" dirty="0"/>
                        <a:t>&gt; 100</a:t>
                      </a:r>
                    </a:p>
                  </a:txBody>
                  <a:tcPr marL="91451" marR="91451" marT="45729" marB="45729" anchor="ctr"/>
                </a:tc>
                <a:tc>
                  <a:txBody>
                    <a:bodyPr/>
                    <a:lstStyle/>
                    <a:p>
                      <a:pPr algn="ctr" rtl="0" fontAlgn="b"/>
                      <a:r>
                        <a:rPr lang="en-US" sz="1600">
                          <a:effectLst/>
                        </a:rPr>
                        <a:t>3563</a:t>
                      </a:r>
                    </a:p>
                  </a:txBody>
                  <a:tcPr marL="28575" marR="28575" marT="19050" marB="19050" anchor="ctr"/>
                </a:tc>
                <a:tc>
                  <a:txBody>
                    <a:bodyPr/>
                    <a:lstStyle/>
                    <a:p>
                      <a:pPr algn="ctr" rtl="0" fontAlgn="b"/>
                      <a:r>
                        <a:rPr lang="en-US" sz="1600" dirty="0">
                          <a:effectLst/>
                        </a:rPr>
                        <a:t>0.882</a:t>
                      </a:r>
                    </a:p>
                  </a:txBody>
                  <a:tcPr marL="28575" marR="28575" marT="19050" marB="19050" anchor="ctr"/>
                </a:tc>
                <a:tc>
                  <a:txBody>
                    <a:bodyPr/>
                    <a:lstStyle/>
                    <a:p>
                      <a:pPr algn="ctr" rtl="0" fontAlgn="b"/>
                      <a:r>
                        <a:rPr lang="en-US" sz="1600" dirty="0">
                          <a:effectLst/>
                        </a:rPr>
                        <a:t>0.762</a:t>
                      </a:r>
                    </a:p>
                  </a:txBody>
                  <a:tcPr marL="28575" marR="28575" marT="19050" marB="19050" anchor="ctr"/>
                </a:tc>
                <a:tc>
                  <a:txBody>
                    <a:bodyPr/>
                    <a:lstStyle/>
                    <a:p>
                      <a:pPr algn="ctr" rtl="0" fontAlgn="b"/>
                      <a:r>
                        <a:rPr lang="en-US" sz="1600" dirty="0">
                          <a:effectLst/>
                        </a:rPr>
                        <a:t>0.970</a:t>
                      </a:r>
                    </a:p>
                  </a:txBody>
                  <a:tcPr marL="28575" marR="28575" marT="19050" marB="19050" anchor="ctr"/>
                </a:tc>
                <a:extLst>
                  <a:ext uri="{0D108BD9-81ED-4DB2-BD59-A6C34878D82A}">
                    <a16:rowId xmlns:a16="http://schemas.microsoft.com/office/drawing/2014/main" val="10006"/>
                  </a:ext>
                </a:extLst>
              </a:tr>
            </a:tbl>
          </a:graphicData>
        </a:graphic>
      </p:graphicFrame>
      <p:sp>
        <p:nvSpPr>
          <p:cNvPr id="5" name="Google Shape;95;p1">
            <a:extLst>
              <a:ext uri="{FF2B5EF4-FFF2-40B4-BE49-F238E27FC236}">
                <a16:creationId xmlns:a16="http://schemas.microsoft.com/office/drawing/2014/main" id="{B78A717A-6136-420E-C025-3B9BADE56BB4}"/>
              </a:ext>
            </a:extLst>
          </p:cNvPr>
          <p:cNvSpPr txBox="1"/>
          <p:nvPr/>
        </p:nvSpPr>
        <p:spPr>
          <a:xfrm>
            <a:off x="7779323" y="983759"/>
            <a:ext cx="984624" cy="400110"/>
          </a:xfrm>
          <a:prstGeom prst="rect">
            <a:avLst/>
          </a:prstGeom>
          <a:solidFill>
            <a:srgbClr val="00B05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1"/>
                </a:solidFill>
                <a:latin typeface="Calibri"/>
                <a:ea typeface="Calibri"/>
                <a:cs typeface="Calibri"/>
                <a:sym typeface="Calibri"/>
              </a:rPr>
              <a:t>PASSED</a:t>
            </a:r>
            <a:endParaRPr/>
          </a:p>
        </p:txBody>
      </p:sp>
    </p:spTree>
    <p:extLst>
      <p:ext uri="{BB962C8B-B14F-4D97-AF65-F5344CB8AC3E}">
        <p14:creationId xmlns:p14="http://schemas.microsoft.com/office/powerpoint/2010/main" val="462784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857741-9BDB-5EAF-F5C0-7374DF7BD456}"/>
              </a:ext>
            </a:extLst>
          </p:cNvPr>
          <p:cNvSpPr/>
          <p:nvPr/>
        </p:nvSpPr>
        <p:spPr>
          <a:xfrm>
            <a:off x="718457" y="1165060"/>
            <a:ext cx="5834744"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820717" y="1911399"/>
            <a:ext cx="2174050" cy="3970318"/>
          </a:xfrm>
          <a:prstGeom prst="rect">
            <a:avLst/>
          </a:prstGeom>
          <a:noFill/>
        </p:spPr>
        <p:txBody>
          <a:bodyPr wrap="square" rtlCol="0">
            <a:spAutoFit/>
          </a:bodyPr>
          <a:lstStyle/>
          <a:p>
            <a:pPr marL="285750" indent="-285750">
              <a:buFont typeface="Arial" charset="0"/>
              <a:buChar char="•"/>
            </a:pPr>
            <a:r>
              <a:rPr lang="en-US" b="1" dirty="0">
                <a:solidFill>
                  <a:srgbClr val="FFFF00"/>
                </a:solidFill>
              </a:rPr>
              <a:t>7 LMA sensors</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7th LMA sensor attached to vehicle (mobile)</a:t>
            </a:r>
          </a:p>
          <a:p>
            <a:endParaRPr lang="en-US" b="1" dirty="0">
              <a:solidFill>
                <a:srgbClr val="FFFF00"/>
              </a:solidFill>
            </a:endParaRPr>
          </a:p>
          <a:p>
            <a:pPr marL="285750" indent="-285750">
              <a:buFont typeface="Arial" charset="0"/>
              <a:buChar char="•"/>
            </a:pPr>
            <a:r>
              <a:rPr lang="en-US" b="1" dirty="0">
                <a:solidFill>
                  <a:srgbClr val="FFFF00"/>
                </a:solidFill>
              </a:rPr>
              <a:t>Mobile sensor moved 3 times</a:t>
            </a:r>
          </a:p>
          <a:p>
            <a:endParaRPr lang="en-US" b="1" dirty="0">
              <a:solidFill>
                <a:srgbClr val="FFFF00"/>
              </a:solidFill>
            </a:endParaRPr>
          </a:p>
          <a:p>
            <a:pPr marL="285750" indent="-285750">
              <a:buFont typeface="Arial" charset="0"/>
              <a:buChar char="•"/>
            </a:pPr>
            <a:r>
              <a:rPr lang="en-US" b="1" dirty="0">
                <a:solidFill>
                  <a:srgbClr val="FFFF00"/>
                </a:solidFill>
              </a:rPr>
              <a:t>Mobile sensor only included </a:t>
            </a:r>
          </a:p>
          <a:p>
            <a:r>
              <a:rPr lang="en-US" b="1" dirty="0">
                <a:solidFill>
                  <a:srgbClr val="FFFF00"/>
                </a:solidFill>
              </a:rPr>
              <a:t>     in a VHF source</a:t>
            </a:r>
          </a:p>
          <a:p>
            <a:r>
              <a:rPr lang="en-US" b="1" dirty="0">
                <a:solidFill>
                  <a:srgbClr val="FFFF00"/>
                </a:solidFill>
              </a:rPr>
              <a:t>     solution retrieval </a:t>
            </a:r>
          </a:p>
          <a:p>
            <a:r>
              <a:rPr lang="en-US" b="1" dirty="0">
                <a:solidFill>
                  <a:srgbClr val="FFFF00"/>
                </a:solidFill>
              </a:rPr>
              <a:t>     when stationary</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32</a:t>
            </a:fld>
            <a:endParaRPr lang="en-US" altLang="en-US" dirty="0"/>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73" name="TextBox 72">
            <a:extLst>
              <a:ext uri="{FF2B5EF4-FFF2-40B4-BE49-F238E27FC236}">
                <a16:creationId xmlns:a16="http://schemas.microsoft.com/office/drawing/2014/main" id="{F30A6FC4-D362-C441-BE7E-A108A86830AD}"/>
              </a:ext>
            </a:extLst>
          </p:cNvPr>
          <p:cNvSpPr txBox="1"/>
          <p:nvPr/>
        </p:nvSpPr>
        <p:spPr>
          <a:xfrm>
            <a:off x="7779323" y="9673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74" name="Rectangle 73">
            <a:extLst>
              <a:ext uri="{FF2B5EF4-FFF2-40B4-BE49-F238E27FC236}">
                <a16:creationId xmlns:a16="http://schemas.microsoft.com/office/drawing/2014/main" id="{89066B4C-0096-2F49-158F-DDE92389FC53}"/>
              </a:ext>
            </a:extLst>
          </p:cNvPr>
          <p:cNvSpPr/>
          <p:nvPr/>
        </p:nvSpPr>
        <p:spPr>
          <a:xfrm>
            <a:off x="7498731" y="1353563"/>
            <a:ext cx="1545808" cy="369332"/>
          </a:xfrm>
          <a:prstGeom prst="rect">
            <a:avLst/>
          </a:prstGeom>
        </p:spPr>
        <p:txBody>
          <a:bodyPr wrap="none">
            <a:spAutoFit/>
          </a:bodyPr>
          <a:lstStyle/>
          <a:p>
            <a:r>
              <a:rPr lang="en-US" dirty="0">
                <a:solidFill>
                  <a:srgbClr val="FFC000"/>
                </a:solidFill>
              </a:rPr>
              <a:t>PLPT-GLM-002</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D8EA470C-0168-CEDD-A17A-1EB29657D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674" y="1165059"/>
            <a:ext cx="4749800" cy="4787900"/>
          </a:xfrm>
          <a:prstGeom prst="rect">
            <a:avLst/>
          </a:prstGeom>
        </p:spPr>
      </p:pic>
      <p:sp>
        <p:nvSpPr>
          <p:cNvPr id="9" name="Title 1">
            <a:extLst>
              <a:ext uri="{FF2B5EF4-FFF2-40B4-BE49-F238E27FC236}">
                <a16:creationId xmlns:a16="http://schemas.microsoft.com/office/drawing/2014/main" id="{A621CE14-E8C3-03A5-B470-2A0E0B101911}"/>
              </a:ext>
            </a:extLst>
          </p:cNvPr>
          <p:cNvSpPr>
            <a:spLocks noGrp="1"/>
          </p:cNvSpPr>
          <p:nvPr>
            <p:ph type="title"/>
          </p:nvPr>
        </p:nvSpPr>
        <p:spPr>
          <a:xfrm>
            <a:off x="457200" y="22058"/>
            <a:ext cx="8229600" cy="1143001"/>
          </a:xfrm>
        </p:spPr>
        <p:txBody>
          <a:bodyPr/>
          <a:lstStyle/>
          <a:p>
            <a:r>
              <a:rPr lang="en-US" sz="2800" dirty="0"/>
              <a:t>LMA &amp; GLM 16/17/18: Hurricane Ian </a:t>
            </a:r>
            <a:br>
              <a:rPr lang="en-US" sz="2800" dirty="0"/>
            </a:br>
            <a:r>
              <a:rPr lang="en-US" sz="2400" dirty="0"/>
              <a:t>(Ringhausen/CIWRO)</a:t>
            </a:r>
            <a:endParaRPr lang="en-US" sz="1800" dirty="0"/>
          </a:p>
        </p:txBody>
      </p:sp>
      <p:sp>
        <p:nvSpPr>
          <p:cNvPr id="10" name="Right Arrow 9">
            <a:extLst>
              <a:ext uri="{FF2B5EF4-FFF2-40B4-BE49-F238E27FC236}">
                <a16:creationId xmlns:a16="http://schemas.microsoft.com/office/drawing/2014/main" id="{C9D768E6-A599-C394-D5D9-300A937E6C4C}"/>
              </a:ext>
            </a:extLst>
          </p:cNvPr>
          <p:cNvSpPr/>
          <p:nvPr/>
        </p:nvSpPr>
        <p:spPr>
          <a:xfrm>
            <a:off x="2926080" y="3905793"/>
            <a:ext cx="483326" cy="261258"/>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345AC7-0790-76CD-ED86-0850E62B82A7}"/>
              </a:ext>
            </a:extLst>
          </p:cNvPr>
          <p:cNvSpPr txBox="1"/>
          <p:nvPr/>
        </p:nvSpPr>
        <p:spPr>
          <a:xfrm>
            <a:off x="1375875" y="3853541"/>
            <a:ext cx="1534394" cy="369332"/>
          </a:xfrm>
          <a:prstGeom prst="rect">
            <a:avLst/>
          </a:prstGeom>
          <a:solidFill>
            <a:srgbClr val="FFFF00"/>
          </a:solidFill>
        </p:spPr>
        <p:txBody>
          <a:bodyPr wrap="none" rtlCol="0">
            <a:spAutoFit/>
          </a:bodyPr>
          <a:lstStyle/>
          <a:p>
            <a:r>
              <a:rPr lang="en-US" dirty="0"/>
              <a:t>Mobile Sensor</a:t>
            </a:r>
          </a:p>
        </p:txBody>
      </p:sp>
    </p:spTree>
    <p:extLst>
      <p:ext uri="{BB962C8B-B14F-4D97-AF65-F5344CB8AC3E}">
        <p14:creationId xmlns:p14="http://schemas.microsoft.com/office/powerpoint/2010/main" val="1467967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LMA &amp; GLM 16/17/18: Hurricane Ian </a:t>
            </a:r>
            <a:br>
              <a:rPr lang="en-US" sz="2800" dirty="0"/>
            </a:br>
            <a:r>
              <a:rPr lang="en-US" sz="2400" dirty="0"/>
              <a:t>(Ringhausen/CIWRO)</a:t>
            </a:r>
            <a:endParaRPr lang="en-US" sz="1800" dirty="0"/>
          </a:p>
        </p:txBody>
      </p:sp>
      <p:sp>
        <p:nvSpPr>
          <p:cNvPr id="20" name="TextBox 19"/>
          <p:cNvSpPr txBox="1"/>
          <p:nvPr/>
        </p:nvSpPr>
        <p:spPr>
          <a:xfrm>
            <a:off x="7066030" y="1798196"/>
            <a:ext cx="2174050" cy="4185761"/>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GLM-16 detected </a:t>
            </a:r>
          </a:p>
          <a:p>
            <a:r>
              <a:rPr lang="en-US" sz="1400" b="1" dirty="0">
                <a:solidFill>
                  <a:srgbClr val="FFFF00"/>
                </a:solidFill>
              </a:rPr>
              <a:t>       3x as many flashes</a:t>
            </a:r>
          </a:p>
          <a:p>
            <a:pPr marL="287338" lvl="1"/>
            <a:r>
              <a:rPr lang="en-US" sz="1400" b="1" dirty="0">
                <a:solidFill>
                  <a:srgbClr val="FFFF00"/>
                </a:solidFill>
              </a:rPr>
              <a:t>--Makes sense since Hurricane Ian at edge of GLM-17/18 FOV</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GLM-18 detected slightly more flashes earlier in period than GLM-17</a:t>
            </a:r>
          </a:p>
          <a:p>
            <a:pPr marL="287338" lvl="1"/>
            <a:r>
              <a:rPr lang="en-US" sz="1400" b="1" dirty="0">
                <a:solidFill>
                  <a:srgbClr val="FFFF00"/>
                </a:solidFill>
              </a:rPr>
              <a:t>--GLM-17 detected more later in the period</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LMA showed difference in location of maximum flash density compared to GLMs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33</a:t>
            </a:fld>
            <a:endParaRPr lang="en-US" altLang="en-US" dirty="0"/>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8116" y="1165059"/>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BDD7ED4-4426-5F33-C2D7-A1356ABD96D6}"/>
              </a:ext>
            </a:extLst>
          </p:cNvPr>
          <p:cNvPicPr>
            <a:picLocks noChangeAspect="1"/>
          </p:cNvPicPr>
          <p:nvPr/>
        </p:nvPicPr>
        <p:blipFill>
          <a:blip r:embed="rId3"/>
          <a:stretch>
            <a:fillRect/>
          </a:stretch>
        </p:blipFill>
        <p:spPr>
          <a:xfrm>
            <a:off x="2451422" y="1263709"/>
            <a:ext cx="4553373" cy="3078173"/>
          </a:xfrm>
          <a:prstGeom prst="rect">
            <a:avLst/>
          </a:prstGeom>
        </p:spPr>
      </p:pic>
      <p:pic>
        <p:nvPicPr>
          <p:cNvPr id="42" name="Picture 41">
            <a:extLst>
              <a:ext uri="{FF2B5EF4-FFF2-40B4-BE49-F238E27FC236}">
                <a16:creationId xmlns:a16="http://schemas.microsoft.com/office/drawing/2014/main" id="{60B1486C-ABB8-E518-7B6F-FCF7C75363A3}"/>
              </a:ext>
            </a:extLst>
          </p:cNvPr>
          <p:cNvPicPr>
            <a:picLocks noChangeAspect="1"/>
          </p:cNvPicPr>
          <p:nvPr/>
        </p:nvPicPr>
        <p:blipFill>
          <a:blip r:embed="rId4"/>
          <a:stretch>
            <a:fillRect/>
          </a:stretch>
        </p:blipFill>
        <p:spPr>
          <a:xfrm>
            <a:off x="2528886" y="4647720"/>
            <a:ext cx="2212376" cy="1515565"/>
          </a:xfrm>
          <a:prstGeom prst="rect">
            <a:avLst/>
          </a:prstGeom>
        </p:spPr>
      </p:pic>
      <p:sp>
        <p:nvSpPr>
          <p:cNvPr id="43" name="TextBox 42">
            <a:extLst>
              <a:ext uri="{FF2B5EF4-FFF2-40B4-BE49-F238E27FC236}">
                <a16:creationId xmlns:a16="http://schemas.microsoft.com/office/drawing/2014/main" id="{7553A5EA-6914-9DD1-86E9-2431668B0E00}"/>
              </a:ext>
            </a:extLst>
          </p:cNvPr>
          <p:cNvSpPr txBox="1"/>
          <p:nvPr/>
        </p:nvSpPr>
        <p:spPr>
          <a:xfrm>
            <a:off x="2990144" y="2101746"/>
            <a:ext cx="979036" cy="338554"/>
          </a:xfrm>
          <a:prstGeom prst="rect">
            <a:avLst/>
          </a:prstGeom>
          <a:noFill/>
        </p:spPr>
        <p:txBody>
          <a:bodyPr wrap="square" rtlCol="0">
            <a:spAutoFit/>
          </a:bodyPr>
          <a:lstStyle/>
          <a:p>
            <a:r>
              <a:rPr lang="en-US" sz="1600" dirty="0">
                <a:solidFill>
                  <a:srgbClr val="BFBF00"/>
                </a:solidFill>
              </a:rPr>
              <a:t>GLM 18</a:t>
            </a:r>
          </a:p>
        </p:txBody>
      </p:sp>
      <p:graphicFrame>
        <p:nvGraphicFramePr>
          <p:cNvPr id="44" name="Table 44">
            <a:extLst>
              <a:ext uri="{FF2B5EF4-FFF2-40B4-BE49-F238E27FC236}">
                <a16:creationId xmlns:a16="http://schemas.microsoft.com/office/drawing/2014/main" id="{65EDC407-C559-3E06-D650-37E998112031}"/>
              </a:ext>
            </a:extLst>
          </p:cNvPr>
          <p:cNvGraphicFramePr>
            <a:graphicFrameLocks noGrp="1"/>
          </p:cNvGraphicFramePr>
          <p:nvPr/>
        </p:nvGraphicFramePr>
        <p:xfrm>
          <a:off x="4868187" y="4674413"/>
          <a:ext cx="2025018" cy="1478280"/>
        </p:xfrm>
        <a:graphic>
          <a:graphicData uri="http://schemas.openxmlformats.org/drawingml/2006/table">
            <a:tbl>
              <a:tblPr firstRow="1" bandRow="1">
                <a:tableStyleId>{6E25E649-3F16-4E02-A733-19D2CDBF48F0}</a:tableStyleId>
              </a:tblPr>
              <a:tblGrid>
                <a:gridCol w="1012509">
                  <a:extLst>
                    <a:ext uri="{9D8B030D-6E8A-4147-A177-3AD203B41FA5}">
                      <a16:colId xmlns:a16="http://schemas.microsoft.com/office/drawing/2014/main" val="3629683835"/>
                    </a:ext>
                  </a:extLst>
                </a:gridCol>
                <a:gridCol w="1012509">
                  <a:extLst>
                    <a:ext uri="{9D8B030D-6E8A-4147-A177-3AD203B41FA5}">
                      <a16:colId xmlns:a16="http://schemas.microsoft.com/office/drawing/2014/main" val="2657186125"/>
                    </a:ext>
                  </a:extLst>
                </a:gridCol>
              </a:tblGrid>
              <a:tr h="259886">
                <a:tc>
                  <a:txBody>
                    <a:bodyPr/>
                    <a:lstStyle/>
                    <a:p>
                      <a:r>
                        <a:rPr lang="en-US" sz="1800" b="0" dirty="0"/>
                        <a:t>GLM 16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1800" b="0" dirty="0"/>
                        <a:t>13181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2621991"/>
                  </a:ext>
                </a:extLst>
              </a:tr>
              <a:tr h="370840">
                <a:tc>
                  <a:txBody>
                    <a:bodyPr/>
                    <a:lstStyle/>
                    <a:p>
                      <a:r>
                        <a:rPr lang="en-US" sz="1800" b="0" dirty="0">
                          <a:solidFill>
                            <a:schemeClr val="bg1"/>
                          </a:solidFill>
                        </a:rPr>
                        <a:t>GLM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1800" b="0" dirty="0">
                          <a:solidFill>
                            <a:schemeClr val="bg1"/>
                          </a:solidFill>
                        </a:rPr>
                        <a:t>4555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193376"/>
                  </a:ext>
                </a:extLst>
              </a:tr>
              <a:tr h="370840">
                <a:tc>
                  <a:txBody>
                    <a:bodyPr/>
                    <a:lstStyle/>
                    <a:p>
                      <a:r>
                        <a:rPr lang="en-US" sz="1800" b="0" dirty="0">
                          <a:solidFill>
                            <a:schemeClr val="bg1"/>
                          </a:solidFill>
                        </a:rPr>
                        <a:t>GLM 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1800" b="0" dirty="0">
                          <a:solidFill>
                            <a:schemeClr val="bg1"/>
                          </a:solidFill>
                        </a:rPr>
                        <a:t>3168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8978572"/>
                  </a:ext>
                </a:extLst>
              </a:tr>
              <a:tr h="370840">
                <a:tc>
                  <a:txBody>
                    <a:bodyPr/>
                    <a:lstStyle/>
                    <a:p>
                      <a:r>
                        <a:rPr lang="en-US" sz="1800" b="0" dirty="0">
                          <a:solidFill>
                            <a:schemeClr val="bg1"/>
                          </a:solidFill>
                        </a:rPr>
                        <a:t>LMA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1800" b="0" dirty="0">
                          <a:solidFill>
                            <a:schemeClr val="bg1"/>
                          </a:solidFill>
                        </a:rPr>
                        <a:t>12719</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096221"/>
                  </a:ext>
                </a:extLst>
              </a:tr>
            </a:tbl>
          </a:graphicData>
        </a:graphic>
      </p:graphicFrame>
      <p:sp>
        <p:nvSpPr>
          <p:cNvPr id="33" name="TextBox 32">
            <a:extLst>
              <a:ext uri="{FF2B5EF4-FFF2-40B4-BE49-F238E27FC236}">
                <a16:creationId xmlns:a16="http://schemas.microsoft.com/office/drawing/2014/main" id="{1C4365EB-AAAD-4195-15E8-24EFAD45E95F}"/>
              </a:ext>
            </a:extLst>
          </p:cNvPr>
          <p:cNvSpPr txBox="1"/>
          <p:nvPr/>
        </p:nvSpPr>
        <p:spPr>
          <a:xfrm>
            <a:off x="2985247" y="1893777"/>
            <a:ext cx="872710" cy="338554"/>
          </a:xfrm>
          <a:prstGeom prst="rect">
            <a:avLst/>
          </a:prstGeom>
          <a:noFill/>
        </p:spPr>
        <p:txBody>
          <a:bodyPr wrap="square" rtlCol="0">
            <a:spAutoFit/>
          </a:bodyPr>
          <a:lstStyle/>
          <a:p>
            <a:r>
              <a:rPr lang="en-US" sz="1600" dirty="0">
                <a:solidFill>
                  <a:srgbClr val="800080"/>
                </a:solidFill>
              </a:rPr>
              <a:t>GLM 17</a:t>
            </a:r>
          </a:p>
        </p:txBody>
      </p:sp>
      <p:sp>
        <p:nvSpPr>
          <p:cNvPr id="45" name="TextBox 44">
            <a:extLst>
              <a:ext uri="{FF2B5EF4-FFF2-40B4-BE49-F238E27FC236}">
                <a16:creationId xmlns:a16="http://schemas.microsoft.com/office/drawing/2014/main" id="{5DE8CE55-8333-CEF9-F94E-28A22C789B2F}"/>
              </a:ext>
            </a:extLst>
          </p:cNvPr>
          <p:cNvSpPr txBox="1"/>
          <p:nvPr/>
        </p:nvSpPr>
        <p:spPr>
          <a:xfrm>
            <a:off x="3003385" y="1312426"/>
            <a:ext cx="2678958" cy="338554"/>
          </a:xfrm>
          <a:prstGeom prst="rect">
            <a:avLst/>
          </a:prstGeom>
          <a:noFill/>
        </p:spPr>
        <p:txBody>
          <a:bodyPr wrap="square" rtlCol="0">
            <a:spAutoFit/>
          </a:bodyPr>
          <a:lstStyle/>
          <a:p>
            <a:r>
              <a:rPr lang="en-US" sz="1600" dirty="0"/>
              <a:t>9/28/2022: </a:t>
            </a:r>
            <a:r>
              <a:rPr lang="en-US" sz="1600" b="1" dirty="0"/>
              <a:t>12:00-23:59 UTC</a:t>
            </a:r>
          </a:p>
        </p:txBody>
      </p:sp>
      <p:sp>
        <p:nvSpPr>
          <p:cNvPr id="14" name="TextBox 13">
            <a:extLst>
              <a:ext uri="{FF2B5EF4-FFF2-40B4-BE49-F238E27FC236}">
                <a16:creationId xmlns:a16="http://schemas.microsoft.com/office/drawing/2014/main" id="{FFBE9A70-CF08-69D1-A385-71BBE33A5282}"/>
              </a:ext>
            </a:extLst>
          </p:cNvPr>
          <p:cNvSpPr txBox="1"/>
          <p:nvPr/>
        </p:nvSpPr>
        <p:spPr>
          <a:xfrm>
            <a:off x="2974614" y="1684977"/>
            <a:ext cx="893522" cy="338554"/>
          </a:xfrm>
          <a:prstGeom prst="rect">
            <a:avLst/>
          </a:prstGeom>
          <a:noFill/>
        </p:spPr>
        <p:txBody>
          <a:bodyPr wrap="square" rtlCol="0">
            <a:spAutoFit/>
          </a:bodyPr>
          <a:lstStyle/>
          <a:p>
            <a:r>
              <a:rPr lang="en-US" sz="1600" dirty="0">
                <a:solidFill>
                  <a:srgbClr val="008000"/>
                </a:solidFill>
              </a:rPr>
              <a:t>GLM 16 </a:t>
            </a:r>
          </a:p>
        </p:txBody>
      </p:sp>
      <p:pic>
        <p:nvPicPr>
          <p:cNvPr id="63" name="Picture 62">
            <a:extLst>
              <a:ext uri="{FF2B5EF4-FFF2-40B4-BE49-F238E27FC236}">
                <a16:creationId xmlns:a16="http://schemas.microsoft.com/office/drawing/2014/main" id="{CEB49741-F60C-4C55-6887-967BF5983A39}"/>
              </a:ext>
            </a:extLst>
          </p:cNvPr>
          <p:cNvPicPr>
            <a:picLocks noChangeAspect="1"/>
          </p:cNvPicPr>
          <p:nvPr/>
        </p:nvPicPr>
        <p:blipFill>
          <a:blip r:embed="rId5"/>
          <a:stretch>
            <a:fillRect/>
          </a:stretch>
        </p:blipFill>
        <p:spPr>
          <a:xfrm>
            <a:off x="2528129" y="4646750"/>
            <a:ext cx="2212809" cy="1515861"/>
          </a:xfrm>
          <a:prstGeom prst="rect">
            <a:avLst/>
          </a:prstGeom>
        </p:spPr>
      </p:pic>
      <p:sp>
        <p:nvSpPr>
          <p:cNvPr id="34" name="TextBox 33">
            <a:extLst>
              <a:ext uri="{FF2B5EF4-FFF2-40B4-BE49-F238E27FC236}">
                <a16:creationId xmlns:a16="http://schemas.microsoft.com/office/drawing/2014/main" id="{BCBE2F2E-1FC5-4A27-25B9-DED6B01C4199}"/>
              </a:ext>
            </a:extLst>
          </p:cNvPr>
          <p:cNvSpPr txBox="1"/>
          <p:nvPr/>
        </p:nvSpPr>
        <p:spPr>
          <a:xfrm>
            <a:off x="2655811" y="4632051"/>
            <a:ext cx="581496" cy="338554"/>
          </a:xfrm>
          <a:prstGeom prst="rect">
            <a:avLst/>
          </a:prstGeom>
          <a:noFill/>
        </p:spPr>
        <p:txBody>
          <a:bodyPr wrap="square" rtlCol="0">
            <a:spAutoFit/>
          </a:bodyPr>
          <a:lstStyle/>
          <a:p>
            <a:r>
              <a:rPr lang="en-US" sz="1600" dirty="0">
                <a:solidFill>
                  <a:srgbClr val="0000FF"/>
                </a:solidFill>
              </a:rPr>
              <a:t>LMA</a:t>
            </a:r>
          </a:p>
        </p:txBody>
      </p:sp>
      <p:sp>
        <p:nvSpPr>
          <p:cNvPr id="64" name="TextBox 63">
            <a:extLst>
              <a:ext uri="{FF2B5EF4-FFF2-40B4-BE49-F238E27FC236}">
                <a16:creationId xmlns:a16="http://schemas.microsoft.com/office/drawing/2014/main" id="{49C70936-E824-09C2-2936-8A9F9C56F874}"/>
              </a:ext>
            </a:extLst>
          </p:cNvPr>
          <p:cNvSpPr txBox="1"/>
          <p:nvPr/>
        </p:nvSpPr>
        <p:spPr>
          <a:xfrm>
            <a:off x="285725" y="1316399"/>
            <a:ext cx="893522" cy="338554"/>
          </a:xfrm>
          <a:prstGeom prst="rect">
            <a:avLst/>
          </a:prstGeom>
          <a:noFill/>
        </p:spPr>
        <p:txBody>
          <a:bodyPr wrap="square" rtlCol="0">
            <a:spAutoFit/>
          </a:bodyPr>
          <a:lstStyle/>
          <a:p>
            <a:r>
              <a:rPr lang="en-US" sz="1600" dirty="0">
                <a:solidFill>
                  <a:srgbClr val="008000"/>
                </a:solidFill>
              </a:rPr>
              <a:t>GLM 16 </a:t>
            </a:r>
          </a:p>
        </p:txBody>
      </p:sp>
      <p:sp>
        <p:nvSpPr>
          <p:cNvPr id="65" name="TextBox 64">
            <a:extLst>
              <a:ext uri="{FF2B5EF4-FFF2-40B4-BE49-F238E27FC236}">
                <a16:creationId xmlns:a16="http://schemas.microsoft.com/office/drawing/2014/main" id="{7963E29D-84C4-4675-2368-CC71C58A8951}"/>
              </a:ext>
            </a:extLst>
          </p:cNvPr>
          <p:cNvSpPr txBox="1"/>
          <p:nvPr/>
        </p:nvSpPr>
        <p:spPr>
          <a:xfrm>
            <a:off x="277255" y="2956255"/>
            <a:ext cx="872710" cy="338554"/>
          </a:xfrm>
          <a:prstGeom prst="rect">
            <a:avLst/>
          </a:prstGeom>
          <a:noFill/>
        </p:spPr>
        <p:txBody>
          <a:bodyPr wrap="square" rtlCol="0">
            <a:spAutoFit/>
          </a:bodyPr>
          <a:lstStyle/>
          <a:p>
            <a:r>
              <a:rPr lang="en-US" sz="1600" dirty="0">
                <a:solidFill>
                  <a:srgbClr val="800080"/>
                </a:solidFill>
              </a:rPr>
              <a:t>GLM 17</a:t>
            </a:r>
          </a:p>
        </p:txBody>
      </p:sp>
      <p:sp>
        <p:nvSpPr>
          <p:cNvPr id="66" name="TextBox 65">
            <a:extLst>
              <a:ext uri="{FF2B5EF4-FFF2-40B4-BE49-F238E27FC236}">
                <a16:creationId xmlns:a16="http://schemas.microsoft.com/office/drawing/2014/main" id="{64DDDB8D-8E60-D392-AD98-B3102A88E811}"/>
              </a:ext>
            </a:extLst>
          </p:cNvPr>
          <p:cNvSpPr txBox="1"/>
          <p:nvPr/>
        </p:nvSpPr>
        <p:spPr>
          <a:xfrm>
            <a:off x="282379" y="4635838"/>
            <a:ext cx="979036" cy="338554"/>
          </a:xfrm>
          <a:prstGeom prst="rect">
            <a:avLst/>
          </a:prstGeom>
          <a:noFill/>
        </p:spPr>
        <p:txBody>
          <a:bodyPr wrap="square" rtlCol="0">
            <a:spAutoFit/>
          </a:bodyPr>
          <a:lstStyle/>
          <a:p>
            <a:r>
              <a:rPr lang="en-US" sz="1600" dirty="0">
                <a:solidFill>
                  <a:srgbClr val="BFBF00"/>
                </a:solidFill>
              </a:rPr>
              <a:t>GLM 18</a:t>
            </a:r>
          </a:p>
        </p:txBody>
      </p:sp>
      <p:pic>
        <p:nvPicPr>
          <p:cNvPr id="53" name="Picture 52">
            <a:extLst>
              <a:ext uri="{FF2B5EF4-FFF2-40B4-BE49-F238E27FC236}">
                <a16:creationId xmlns:a16="http://schemas.microsoft.com/office/drawing/2014/main" id="{B4AEBD4D-6572-21CF-7EBE-0FAEA3C0795B}"/>
              </a:ext>
            </a:extLst>
          </p:cNvPr>
          <p:cNvPicPr>
            <a:picLocks noChangeAspect="1"/>
          </p:cNvPicPr>
          <p:nvPr/>
        </p:nvPicPr>
        <p:blipFill>
          <a:blip r:embed="rId6"/>
          <a:stretch>
            <a:fillRect/>
          </a:stretch>
        </p:blipFill>
        <p:spPr>
          <a:xfrm>
            <a:off x="2513363" y="4433088"/>
            <a:ext cx="2242339" cy="1751345"/>
          </a:xfrm>
          <a:prstGeom prst="rect">
            <a:avLst/>
          </a:prstGeom>
        </p:spPr>
      </p:pic>
      <p:grpSp>
        <p:nvGrpSpPr>
          <p:cNvPr id="55" name="Group 54">
            <a:extLst>
              <a:ext uri="{FF2B5EF4-FFF2-40B4-BE49-F238E27FC236}">
                <a16:creationId xmlns:a16="http://schemas.microsoft.com/office/drawing/2014/main" id="{12909DB4-56A7-02E2-95A9-AF5D1B4A4CF2}"/>
              </a:ext>
            </a:extLst>
          </p:cNvPr>
          <p:cNvGrpSpPr/>
          <p:nvPr/>
        </p:nvGrpSpPr>
        <p:grpSpPr>
          <a:xfrm>
            <a:off x="-12526" y="686033"/>
            <a:ext cx="2445075" cy="5571460"/>
            <a:chOff x="-2938947" y="489099"/>
            <a:chExt cx="2445075" cy="5571460"/>
          </a:xfrm>
        </p:grpSpPr>
        <p:sp>
          <p:nvSpPr>
            <p:cNvPr id="54" name="Rectangle 53">
              <a:extLst>
                <a:ext uri="{FF2B5EF4-FFF2-40B4-BE49-F238E27FC236}">
                  <a16:creationId xmlns:a16="http://schemas.microsoft.com/office/drawing/2014/main" id="{9A79D5A4-3832-D9C0-F5A6-C3CD5811176D}"/>
                </a:ext>
              </a:extLst>
            </p:cNvPr>
            <p:cNvSpPr/>
            <p:nvPr/>
          </p:nvSpPr>
          <p:spPr>
            <a:xfrm>
              <a:off x="-2938947" y="489099"/>
              <a:ext cx="2445075" cy="55714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FE916264-E116-56CE-EC30-538850B94260}"/>
                </a:ext>
              </a:extLst>
            </p:cNvPr>
            <p:cNvPicPr>
              <a:picLocks noChangeAspect="1"/>
            </p:cNvPicPr>
            <p:nvPr/>
          </p:nvPicPr>
          <p:blipFill>
            <a:blip r:embed="rId7"/>
            <a:stretch>
              <a:fillRect/>
            </a:stretch>
          </p:blipFill>
          <p:spPr>
            <a:xfrm>
              <a:off x="-2849995" y="593558"/>
              <a:ext cx="2255052" cy="1761273"/>
            </a:xfrm>
            <a:prstGeom prst="rect">
              <a:avLst/>
            </a:prstGeom>
          </p:spPr>
        </p:pic>
        <p:pic>
          <p:nvPicPr>
            <p:cNvPr id="49" name="Picture 48">
              <a:extLst>
                <a:ext uri="{FF2B5EF4-FFF2-40B4-BE49-F238E27FC236}">
                  <a16:creationId xmlns:a16="http://schemas.microsoft.com/office/drawing/2014/main" id="{EAF3AC57-FACF-B41B-07D0-54C4E241121E}"/>
                </a:ext>
              </a:extLst>
            </p:cNvPr>
            <p:cNvPicPr>
              <a:picLocks noChangeAspect="1"/>
            </p:cNvPicPr>
            <p:nvPr/>
          </p:nvPicPr>
          <p:blipFill>
            <a:blip r:embed="rId8"/>
            <a:stretch>
              <a:fillRect/>
            </a:stretch>
          </p:blipFill>
          <p:spPr>
            <a:xfrm>
              <a:off x="-2849994" y="2390528"/>
              <a:ext cx="2255051" cy="1761273"/>
            </a:xfrm>
            <a:prstGeom prst="rect">
              <a:avLst/>
            </a:prstGeom>
          </p:spPr>
        </p:pic>
        <p:pic>
          <p:nvPicPr>
            <p:cNvPr id="51" name="Picture 50">
              <a:extLst>
                <a:ext uri="{FF2B5EF4-FFF2-40B4-BE49-F238E27FC236}">
                  <a16:creationId xmlns:a16="http://schemas.microsoft.com/office/drawing/2014/main" id="{7E36B856-2C0E-1AE5-3120-FD391895FEDD}"/>
                </a:ext>
              </a:extLst>
            </p:cNvPr>
            <p:cNvPicPr>
              <a:picLocks noChangeAspect="1"/>
            </p:cNvPicPr>
            <p:nvPr/>
          </p:nvPicPr>
          <p:blipFill>
            <a:blip r:embed="rId9"/>
            <a:stretch>
              <a:fillRect/>
            </a:stretch>
          </p:blipFill>
          <p:spPr>
            <a:xfrm>
              <a:off x="-2858113" y="4203658"/>
              <a:ext cx="2263170" cy="1767615"/>
            </a:xfrm>
            <a:prstGeom prst="rect">
              <a:avLst/>
            </a:prstGeom>
          </p:spPr>
        </p:pic>
      </p:grpSp>
      <p:sp>
        <p:nvSpPr>
          <p:cNvPr id="68" name="Oval 67">
            <a:extLst>
              <a:ext uri="{FF2B5EF4-FFF2-40B4-BE49-F238E27FC236}">
                <a16:creationId xmlns:a16="http://schemas.microsoft.com/office/drawing/2014/main" id="{B48DA752-6BEA-D3BF-9BA6-969DB1588154}"/>
              </a:ext>
            </a:extLst>
          </p:cNvPr>
          <p:cNvSpPr/>
          <p:nvPr/>
        </p:nvSpPr>
        <p:spPr>
          <a:xfrm>
            <a:off x="322516" y="5193684"/>
            <a:ext cx="315435" cy="4723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E97BA33-D8A8-94EB-46ED-A0C9EE886E6D}"/>
              </a:ext>
            </a:extLst>
          </p:cNvPr>
          <p:cNvSpPr/>
          <p:nvPr/>
        </p:nvSpPr>
        <p:spPr>
          <a:xfrm>
            <a:off x="322516" y="3407734"/>
            <a:ext cx="315435" cy="4723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0653B84-468F-900D-514B-B001EB81427C}"/>
              </a:ext>
            </a:extLst>
          </p:cNvPr>
          <p:cNvSpPr/>
          <p:nvPr/>
        </p:nvSpPr>
        <p:spPr>
          <a:xfrm>
            <a:off x="2739653" y="5197225"/>
            <a:ext cx="315435" cy="4723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D44670F-6992-86A1-0269-469AB7832FE6}"/>
              </a:ext>
            </a:extLst>
          </p:cNvPr>
          <p:cNvSpPr/>
          <p:nvPr/>
        </p:nvSpPr>
        <p:spPr>
          <a:xfrm>
            <a:off x="304791" y="1582147"/>
            <a:ext cx="315435" cy="4723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F30A6FC4-D362-C441-BE7E-A108A86830AD}"/>
              </a:ext>
            </a:extLst>
          </p:cNvPr>
          <p:cNvSpPr txBox="1"/>
          <p:nvPr/>
        </p:nvSpPr>
        <p:spPr>
          <a:xfrm>
            <a:off x="7779323" y="967314"/>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74" name="Rectangle 73">
            <a:extLst>
              <a:ext uri="{FF2B5EF4-FFF2-40B4-BE49-F238E27FC236}">
                <a16:creationId xmlns:a16="http://schemas.microsoft.com/office/drawing/2014/main" id="{89066B4C-0096-2F49-158F-DDE92389FC53}"/>
              </a:ext>
            </a:extLst>
          </p:cNvPr>
          <p:cNvSpPr/>
          <p:nvPr/>
        </p:nvSpPr>
        <p:spPr>
          <a:xfrm>
            <a:off x="7498731" y="1353563"/>
            <a:ext cx="1545808" cy="369332"/>
          </a:xfrm>
          <a:prstGeom prst="rect">
            <a:avLst/>
          </a:prstGeom>
        </p:spPr>
        <p:txBody>
          <a:bodyPr wrap="none">
            <a:spAutoFit/>
          </a:bodyPr>
          <a:lstStyle/>
          <a:p>
            <a:r>
              <a:rPr lang="en-US" dirty="0">
                <a:solidFill>
                  <a:srgbClr val="FFC000"/>
                </a:solidFill>
              </a:rPr>
              <a:t>PLPT-GLM-002</a:t>
            </a:r>
            <a:endParaRPr lang="en-US" dirty="0">
              <a:solidFill>
                <a:srgbClr val="FFC000"/>
              </a:solidFill>
              <a:latin typeface="Calibri" charset="0"/>
              <a:ea typeface="Calibri" charset="0"/>
              <a:cs typeface="Times New Roman" charset="0"/>
            </a:endParaRPr>
          </a:p>
        </p:txBody>
      </p:sp>
      <p:sp>
        <p:nvSpPr>
          <p:cNvPr id="3" name="TextBox 2">
            <a:extLst>
              <a:ext uri="{FF2B5EF4-FFF2-40B4-BE49-F238E27FC236}">
                <a16:creationId xmlns:a16="http://schemas.microsoft.com/office/drawing/2014/main" id="{3165E0BB-24D9-875B-3359-0A172C9CFE97}"/>
              </a:ext>
            </a:extLst>
          </p:cNvPr>
          <p:cNvSpPr txBox="1"/>
          <p:nvPr/>
        </p:nvSpPr>
        <p:spPr>
          <a:xfrm>
            <a:off x="219902" y="825981"/>
            <a:ext cx="930063" cy="369332"/>
          </a:xfrm>
          <a:prstGeom prst="rect">
            <a:avLst/>
          </a:prstGeom>
          <a:noFill/>
        </p:spPr>
        <p:txBody>
          <a:bodyPr wrap="none" rtlCol="0">
            <a:spAutoFit/>
          </a:bodyPr>
          <a:lstStyle/>
          <a:p>
            <a:r>
              <a:rPr lang="en-US" dirty="0"/>
              <a:t>GLM-16</a:t>
            </a:r>
          </a:p>
        </p:txBody>
      </p:sp>
      <p:sp>
        <p:nvSpPr>
          <p:cNvPr id="5" name="TextBox 4">
            <a:extLst>
              <a:ext uri="{FF2B5EF4-FFF2-40B4-BE49-F238E27FC236}">
                <a16:creationId xmlns:a16="http://schemas.microsoft.com/office/drawing/2014/main" id="{57D321ED-DA45-760B-33CD-8E778F3316CD}"/>
              </a:ext>
            </a:extLst>
          </p:cNvPr>
          <p:cNvSpPr txBox="1"/>
          <p:nvPr/>
        </p:nvSpPr>
        <p:spPr>
          <a:xfrm>
            <a:off x="219901" y="2620048"/>
            <a:ext cx="930063" cy="369332"/>
          </a:xfrm>
          <a:prstGeom prst="rect">
            <a:avLst/>
          </a:prstGeom>
          <a:noFill/>
        </p:spPr>
        <p:txBody>
          <a:bodyPr wrap="none" rtlCol="0">
            <a:spAutoFit/>
          </a:bodyPr>
          <a:lstStyle/>
          <a:p>
            <a:r>
              <a:rPr lang="en-US" dirty="0"/>
              <a:t>GLM-17</a:t>
            </a:r>
          </a:p>
        </p:txBody>
      </p:sp>
      <p:sp>
        <p:nvSpPr>
          <p:cNvPr id="7" name="TextBox 6">
            <a:extLst>
              <a:ext uri="{FF2B5EF4-FFF2-40B4-BE49-F238E27FC236}">
                <a16:creationId xmlns:a16="http://schemas.microsoft.com/office/drawing/2014/main" id="{A34D67D9-54B2-B66D-5932-E20C5051FF3F}"/>
              </a:ext>
            </a:extLst>
          </p:cNvPr>
          <p:cNvSpPr txBox="1"/>
          <p:nvPr/>
        </p:nvSpPr>
        <p:spPr>
          <a:xfrm>
            <a:off x="181308" y="4420186"/>
            <a:ext cx="930063" cy="369332"/>
          </a:xfrm>
          <a:prstGeom prst="rect">
            <a:avLst/>
          </a:prstGeom>
          <a:noFill/>
        </p:spPr>
        <p:txBody>
          <a:bodyPr wrap="none" rtlCol="0">
            <a:spAutoFit/>
          </a:bodyPr>
          <a:lstStyle/>
          <a:p>
            <a:r>
              <a:rPr lang="en-US" dirty="0"/>
              <a:t>GLM-18</a:t>
            </a:r>
          </a:p>
        </p:txBody>
      </p:sp>
    </p:spTree>
    <p:extLst>
      <p:ext uri="{BB962C8B-B14F-4D97-AF65-F5344CB8AC3E}">
        <p14:creationId xmlns:p14="http://schemas.microsoft.com/office/powerpoint/2010/main" val="6610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1" grpId="0" animBg="1"/>
      <p:bldP spid="7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Flash Detection Efficiency </a:t>
            </a:r>
            <a:r>
              <a:rPr lang="en-US" sz="2400" dirty="0"/>
              <a:t>(Virts/UAH)</a:t>
            </a:r>
            <a:br>
              <a:rPr lang="en-US" sz="2800" dirty="0"/>
            </a:br>
            <a:r>
              <a:rPr lang="en-US" sz="2000" dirty="0"/>
              <a:t>GLM-18 vs. ISS-LIS</a:t>
            </a:r>
            <a:endParaRPr lang="en-US" sz="1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34</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PLPT-GLM_005</a:t>
            </a:r>
            <a:endParaRPr lang="en-US" dirty="0">
              <a:solidFill>
                <a:srgbClr val="FFC000"/>
              </a:solidFill>
              <a:latin typeface="Calibri" charset="0"/>
              <a:ea typeface="Calibri" charset="0"/>
              <a:cs typeface="Times New Roman" charset="0"/>
            </a:endParaRPr>
          </a:p>
        </p:txBody>
      </p:sp>
      <p:sp>
        <p:nvSpPr>
          <p:cNvPr id="12" name="TextBox 11">
            <a:extLst>
              <a:ext uri="{FF2B5EF4-FFF2-40B4-BE49-F238E27FC236}">
                <a16:creationId xmlns:a16="http://schemas.microsoft.com/office/drawing/2014/main" id="{2A58A6D1-8419-F69B-8656-92DEE9254B81}"/>
              </a:ext>
            </a:extLst>
          </p:cNvPr>
          <p:cNvSpPr txBox="1"/>
          <p:nvPr/>
        </p:nvSpPr>
        <p:spPr>
          <a:xfrm>
            <a:off x="7041203" y="1842555"/>
            <a:ext cx="2102797" cy="3323987"/>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LIS moved to a new location on ISS in early July and has had intermittent outages, including one from 9/17-9/21</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GLM-18’s DE with respect to LIS was 82% prior to this outage, and 49% afterward when LIS had multiple orbits with obvious artifacts (not shown)</a:t>
            </a:r>
          </a:p>
        </p:txBody>
      </p:sp>
      <p:pic>
        <p:nvPicPr>
          <p:cNvPr id="15" name="Picture 14">
            <a:extLst>
              <a:ext uri="{FF2B5EF4-FFF2-40B4-BE49-F238E27FC236}">
                <a16:creationId xmlns:a16="http://schemas.microsoft.com/office/drawing/2014/main" id="{4130C03B-A259-581C-0A28-16F78FD076EE}"/>
              </a:ext>
            </a:extLst>
          </p:cNvPr>
          <p:cNvPicPr>
            <a:picLocks noChangeAspect="1"/>
          </p:cNvPicPr>
          <p:nvPr/>
        </p:nvPicPr>
        <p:blipFill rotWithShape="1">
          <a:blip r:embed="rId3">
            <a:extLst>
              <a:ext uri="{28A0092B-C50C-407E-A947-70E740481C1C}">
                <a14:useLocalDpi xmlns:a14="http://schemas.microsoft.com/office/drawing/2010/main" val="0"/>
              </a:ext>
            </a:extLst>
          </a:blip>
          <a:srcRect l="17493" t="2336" r="17366" b="5813"/>
          <a:stretch/>
        </p:blipFill>
        <p:spPr>
          <a:xfrm>
            <a:off x="1277982" y="1267434"/>
            <a:ext cx="4624575" cy="4887685"/>
          </a:xfrm>
          <a:prstGeom prst="rect">
            <a:avLst/>
          </a:prstGeom>
        </p:spPr>
      </p:pic>
      <p:sp>
        <p:nvSpPr>
          <p:cNvPr id="16" name="TextBox 15">
            <a:extLst>
              <a:ext uri="{FF2B5EF4-FFF2-40B4-BE49-F238E27FC236}">
                <a16:creationId xmlns:a16="http://schemas.microsoft.com/office/drawing/2014/main" id="{F5281B57-349E-DB48-3750-C7C723E2E0A6}"/>
              </a:ext>
            </a:extLst>
          </p:cNvPr>
          <p:cNvSpPr txBox="1"/>
          <p:nvPr/>
        </p:nvSpPr>
        <p:spPr>
          <a:xfrm>
            <a:off x="7679612" y="985814"/>
            <a:ext cx="1122176"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Tree>
    <p:extLst>
      <p:ext uri="{BB962C8B-B14F-4D97-AF65-F5344CB8AC3E}">
        <p14:creationId xmlns:p14="http://schemas.microsoft.com/office/powerpoint/2010/main" val="2625243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GLM-18 LCFA Peak Rate Spec </a:t>
            </a:r>
            <a:r>
              <a:rPr lang="en-US" sz="2400" dirty="0"/>
              <a:t>(Mach/USRA)</a:t>
            </a:r>
            <a:endParaRPr lang="en-US" sz="1800" dirty="0"/>
          </a:p>
        </p:txBody>
      </p:sp>
      <p:sp>
        <p:nvSpPr>
          <p:cNvPr id="20" name="TextBox 19"/>
          <p:cNvSpPr txBox="1"/>
          <p:nvPr/>
        </p:nvSpPr>
        <p:spPr>
          <a:xfrm>
            <a:off x="6217920" y="1498733"/>
            <a:ext cx="2826619" cy="3693319"/>
          </a:xfrm>
          <a:prstGeom prst="rect">
            <a:avLst/>
          </a:prstGeom>
          <a:noFill/>
        </p:spPr>
        <p:txBody>
          <a:bodyPr wrap="square" rtlCol="0">
            <a:spAutoFit/>
          </a:bodyPr>
          <a:lstStyle/>
          <a:p>
            <a:pPr marL="285750" indent="-285750">
              <a:buFont typeface="Arial" charset="0"/>
              <a:buChar char="•"/>
            </a:pPr>
            <a:r>
              <a:rPr lang="en-US" b="1" dirty="0">
                <a:solidFill>
                  <a:srgbClr val="FFFF00"/>
                </a:solidFill>
              </a:rPr>
              <a:t>Algorithm did not crash during test period ~60k events/sec</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The LCFA continued to process the filtered events into groups and flashes</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No cases were found where the algorithm crashed in the latest GLM-18 files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35</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pic>
        <p:nvPicPr>
          <p:cNvPr id="5" name="Picture 4" descr="Histogram&#10;&#10;Description automatically generated">
            <a:extLst>
              <a:ext uri="{FF2B5EF4-FFF2-40B4-BE49-F238E27FC236}">
                <a16:creationId xmlns:a16="http://schemas.microsoft.com/office/drawing/2014/main" id="{E2C3CAB3-1A4D-39B7-B75F-916D4B0575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36" y="1165059"/>
            <a:ext cx="5629028" cy="5054827"/>
          </a:xfrm>
          <a:prstGeom prst="rect">
            <a:avLst/>
          </a:prstGeom>
        </p:spPr>
      </p:pic>
    </p:spTree>
    <p:extLst>
      <p:ext uri="{BB962C8B-B14F-4D97-AF65-F5344CB8AC3E}">
        <p14:creationId xmlns:p14="http://schemas.microsoft.com/office/powerpoint/2010/main" val="3767710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GLM-18 &amp; GLM-17 Comparison Rate</a:t>
            </a:r>
            <a:br>
              <a:rPr lang="en-US" sz="2800" dirty="0"/>
            </a:br>
            <a:r>
              <a:rPr lang="en-US" sz="2800" dirty="0"/>
              <a:t>Comparison </a:t>
            </a:r>
            <a:r>
              <a:rPr lang="en-US" sz="2400" dirty="0"/>
              <a:t>(Mach/USRA)</a:t>
            </a:r>
          </a:p>
        </p:txBody>
      </p:sp>
      <p:sp>
        <p:nvSpPr>
          <p:cNvPr id="20" name="TextBox 19"/>
          <p:cNvSpPr txBox="1"/>
          <p:nvPr/>
        </p:nvSpPr>
        <p:spPr>
          <a:xfrm>
            <a:off x="6309360" y="2074805"/>
            <a:ext cx="2735179" cy="3693319"/>
          </a:xfrm>
          <a:prstGeom prst="rect">
            <a:avLst/>
          </a:prstGeom>
          <a:noFill/>
        </p:spPr>
        <p:txBody>
          <a:bodyPr wrap="square" rtlCol="0">
            <a:spAutoFit/>
          </a:bodyPr>
          <a:lstStyle/>
          <a:p>
            <a:pPr marL="285750" indent="-285750">
              <a:buFont typeface="Arial" charset="0"/>
              <a:buChar char="•"/>
            </a:pPr>
            <a:r>
              <a:rPr lang="en-US" b="1" dirty="0">
                <a:solidFill>
                  <a:srgbClr val="FFFF00"/>
                </a:solidFill>
              </a:rPr>
              <a:t>GLM-18 L0 event rates higher than GLM-17 L0 event rates</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GLM-18 L2 event/group/flash rates slightly higher than GLM-17 L2 event/group/flash rates</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Some of the extra data is likely noise (see </a:t>
            </a:r>
            <a:r>
              <a:rPr lang="en-US" b="1">
                <a:solidFill>
                  <a:srgbClr val="FFFF00"/>
                </a:solidFill>
              </a:rPr>
              <a:t>later slides)</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36</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pic>
        <p:nvPicPr>
          <p:cNvPr id="5" name="Picture 4" descr="Histogram&#10;&#10;Description automatically generated">
            <a:extLst>
              <a:ext uri="{FF2B5EF4-FFF2-40B4-BE49-F238E27FC236}">
                <a16:creationId xmlns:a16="http://schemas.microsoft.com/office/drawing/2014/main" id="{9B589808-8D59-EBD3-B36F-31E42561A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53" y="1165059"/>
            <a:ext cx="5657152" cy="5080082"/>
          </a:xfrm>
          <a:prstGeom prst="rect">
            <a:avLst/>
          </a:prstGeom>
        </p:spPr>
      </p:pic>
    </p:spTree>
    <p:extLst>
      <p:ext uri="{BB962C8B-B14F-4D97-AF65-F5344CB8AC3E}">
        <p14:creationId xmlns:p14="http://schemas.microsoft.com/office/powerpoint/2010/main" val="3936688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GLM-18 Raw (L0) Events Compared to </a:t>
            </a:r>
            <a:br>
              <a:rPr lang="en-US" sz="2800" dirty="0"/>
            </a:br>
            <a:r>
              <a:rPr lang="en-US" sz="2800" dirty="0"/>
              <a:t>GLM-17 Raw (L0) Events </a:t>
            </a:r>
            <a:r>
              <a:rPr lang="en-US" sz="2400" dirty="0"/>
              <a:t>(Mach/USRA)</a:t>
            </a:r>
            <a:endParaRPr lang="en-US" sz="1800" dirty="0"/>
          </a:p>
        </p:txBody>
      </p:sp>
      <p:sp>
        <p:nvSpPr>
          <p:cNvPr id="20" name="TextBox 19"/>
          <p:cNvSpPr txBox="1"/>
          <p:nvPr/>
        </p:nvSpPr>
        <p:spPr>
          <a:xfrm>
            <a:off x="4759444" y="5339213"/>
            <a:ext cx="4000508"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GLM-18 Overall Higher Event Rate</a:t>
            </a:r>
          </a:p>
          <a:p>
            <a:pPr marL="285750" indent="-285750">
              <a:buFont typeface="Arial" charset="0"/>
              <a:buChar char="•"/>
            </a:pPr>
            <a:r>
              <a:rPr lang="en-US" b="1" dirty="0">
                <a:solidFill>
                  <a:srgbClr val="FFFF00"/>
                </a:solidFill>
              </a:rPr>
              <a:t>GLM-18 Less Uniform Event Detection</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37</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pic>
        <p:nvPicPr>
          <p:cNvPr id="5" name="Picture 4" descr="A picture containing chart&#10;&#10;Description automatically generated">
            <a:extLst>
              <a:ext uri="{FF2B5EF4-FFF2-40B4-BE49-F238E27FC236}">
                <a16:creationId xmlns:a16="http://schemas.microsoft.com/office/drawing/2014/main" id="{9ACE48C1-0915-5C3D-DDEF-290D5B20E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67" y="1069843"/>
            <a:ext cx="8385065" cy="4224537"/>
          </a:xfrm>
          <a:prstGeom prst="rect">
            <a:avLst/>
          </a:prstGeom>
        </p:spPr>
      </p:pic>
      <p:sp>
        <p:nvSpPr>
          <p:cNvPr id="7" name="TextBox 6">
            <a:extLst>
              <a:ext uri="{FF2B5EF4-FFF2-40B4-BE49-F238E27FC236}">
                <a16:creationId xmlns:a16="http://schemas.microsoft.com/office/drawing/2014/main" id="{F3BCF3B3-B823-9967-04CA-2F8A6D79EB59}"/>
              </a:ext>
            </a:extLst>
          </p:cNvPr>
          <p:cNvSpPr txBox="1"/>
          <p:nvPr/>
        </p:nvSpPr>
        <p:spPr>
          <a:xfrm>
            <a:off x="310896" y="5336165"/>
            <a:ext cx="4384556"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24 hour L0 Events 28-Sept-2022</a:t>
            </a:r>
          </a:p>
          <a:p>
            <a:pPr marL="285750" indent="-285750">
              <a:buFont typeface="Arial" charset="0"/>
              <a:buChar char="•"/>
            </a:pPr>
            <a:r>
              <a:rPr lang="en-US" b="1" dirty="0">
                <a:solidFill>
                  <a:srgbClr val="FFFF00"/>
                </a:solidFill>
              </a:rPr>
              <a:t>GLM-18 24 Hour Event Count: 1.48e9</a:t>
            </a:r>
          </a:p>
          <a:p>
            <a:pPr marL="285750" indent="-285750">
              <a:buFont typeface="Arial" charset="0"/>
              <a:buChar char="•"/>
            </a:pPr>
            <a:r>
              <a:rPr lang="en-US" b="1" dirty="0">
                <a:solidFill>
                  <a:srgbClr val="FFFF00"/>
                </a:solidFill>
              </a:rPr>
              <a:t>GLM-17 24 Hour Event Count: 0.94e9</a:t>
            </a:r>
          </a:p>
        </p:txBody>
      </p:sp>
    </p:spTree>
    <p:extLst>
      <p:ext uri="{BB962C8B-B14F-4D97-AF65-F5344CB8AC3E}">
        <p14:creationId xmlns:p14="http://schemas.microsoft.com/office/powerpoint/2010/main" val="4099399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GLM-18 L2 LCFA Results Compared to </a:t>
            </a:r>
            <a:br>
              <a:rPr lang="en-US" sz="2800" dirty="0"/>
            </a:br>
            <a:r>
              <a:rPr lang="en-US" sz="2800" dirty="0"/>
              <a:t>GLM-17 L2 LCFA Results </a:t>
            </a:r>
            <a:r>
              <a:rPr lang="en-US" sz="2400" dirty="0"/>
              <a:t>(Mach/USRA)</a:t>
            </a:r>
            <a:br>
              <a:rPr lang="en-US" sz="2400" dirty="0"/>
            </a:br>
            <a:r>
              <a:rPr lang="en-US" sz="2000" dirty="0"/>
              <a:t>Flashes</a:t>
            </a:r>
          </a:p>
        </p:txBody>
      </p:sp>
      <p:sp>
        <p:nvSpPr>
          <p:cNvPr id="20" name="TextBox 19"/>
          <p:cNvSpPr txBox="1"/>
          <p:nvPr/>
        </p:nvSpPr>
        <p:spPr>
          <a:xfrm>
            <a:off x="5006332" y="5330069"/>
            <a:ext cx="4000508"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GLM-18 Slightly Higher Flash Count</a:t>
            </a:r>
          </a:p>
          <a:p>
            <a:pPr marL="285750" indent="-285750">
              <a:buFont typeface="Arial" charset="0"/>
              <a:buChar char="•"/>
            </a:pPr>
            <a:r>
              <a:rPr lang="en-US" b="1" dirty="0">
                <a:solidFill>
                  <a:srgbClr val="FFFF00"/>
                </a:solidFill>
              </a:rPr>
              <a:t>GLM-18 More “Scattered” Flashes (noise?)</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38</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7" name="TextBox 6">
            <a:extLst>
              <a:ext uri="{FF2B5EF4-FFF2-40B4-BE49-F238E27FC236}">
                <a16:creationId xmlns:a16="http://schemas.microsoft.com/office/drawing/2014/main" id="{F3BCF3B3-B823-9967-04CA-2F8A6D79EB59}"/>
              </a:ext>
            </a:extLst>
          </p:cNvPr>
          <p:cNvSpPr txBox="1"/>
          <p:nvPr/>
        </p:nvSpPr>
        <p:spPr>
          <a:xfrm>
            <a:off x="420624" y="5327021"/>
            <a:ext cx="4384556"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24 hour LCFA Results 28-Sept-2022</a:t>
            </a:r>
          </a:p>
          <a:p>
            <a:pPr marL="285750" indent="-285750">
              <a:buFont typeface="Arial" charset="0"/>
              <a:buChar char="•"/>
            </a:pPr>
            <a:r>
              <a:rPr lang="en-US" b="1" dirty="0">
                <a:solidFill>
                  <a:srgbClr val="FFFF00"/>
                </a:solidFill>
              </a:rPr>
              <a:t>GLM-18 24 Hour Flash Count: 3.25e5</a:t>
            </a:r>
          </a:p>
          <a:p>
            <a:pPr marL="285750" indent="-285750">
              <a:buFont typeface="Arial" charset="0"/>
              <a:buChar char="•"/>
            </a:pPr>
            <a:r>
              <a:rPr lang="en-US" b="1" dirty="0">
                <a:solidFill>
                  <a:srgbClr val="FFFF00"/>
                </a:solidFill>
              </a:rPr>
              <a:t>GLM-17 24 Hour Flash Count: 2.98e5</a:t>
            </a:r>
          </a:p>
        </p:txBody>
      </p:sp>
      <p:pic>
        <p:nvPicPr>
          <p:cNvPr id="8" name="Picture 7" descr="Map&#10;&#10;Description automatically generated">
            <a:extLst>
              <a:ext uri="{FF2B5EF4-FFF2-40B4-BE49-F238E27FC236}">
                <a16:creationId xmlns:a16="http://schemas.microsoft.com/office/drawing/2014/main" id="{5ABD3386-494A-6DC9-F629-34AD8DEE9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8286"/>
            <a:ext cx="9144000" cy="3894499"/>
          </a:xfrm>
          <a:prstGeom prst="rect">
            <a:avLst/>
          </a:prstGeom>
        </p:spPr>
      </p:pic>
      <p:sp>
        <p:nvSpPr>
          <p:cNvPr id="3" name="TextBox 2">
            <a:extLst>
              <a:ext uri="{FF2B5EF4-FFF2-40B4-BE49-F238E27FC236}">
                <a16:creationId xmlns:a16="http://schemas.microsoft.com/office/drawing/2014/main" id="{A9108B79-45D4-EE42-5CA2-A92FABF7A9AE}"/>
              </a:ext>
            </a:extLst>
          </p:cNvPr>
          <p:cNvSpPr txBox="1"/>
          <p:nvPr/>
        </p:nvSpPr>
        <p:spPr>
          <a:xfrm>
            <a:off x="1937849" y="3298371"/>
            <a:ext cx="1667188" cy="523220"/>
          </a:xfrm>
          <a:prstGeom prst="rect">
            <a:avLst/>
          </a:prstGeom>
          <a:noFill/>
        </p:spPr>
        <p:txBody>
          <a:bodyPr wrap="none" rtlCol="0">
            <a:spAutoFit/>
          </a:bodyPr>
          <a:lstStyle/>
          <a:p>
            <a:r>
              <a:rPr lang="en-US" sz="1400" b="1" dirty="0">
                <a:solidFill>
                  <a:srgbClr val="C00000"/>
                </a:solidFill>
              </a:rPr>
              <a:t>Dots are “flashes”</a:t>
            </a:r>
          </a:p>
          <a:p>
            <a:r>
              <a:rPr lang="en-US" sz="1400" b="1" dirty="0">
                <a:solidFill>
                  <a:srgbClr val="C00000"/>
                </a:solidFill>
              </a:rPr>
              <a:t>w/2 or more groups</a:t>
            </a:r>
          </a:p>
        </p:txBody>
      </p:sp>
    </p:spTree>
    <p:extLst>
      <p:ext uri="{BB962C8B-B14F-4D97-AF65-F5344CB8AC3E}">
        <p14:creationId xmlns:p14="http://schemas.microsoft.com/office/powerpoint/2010/main" val="3263971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GLM-18 L2 LCFA Results Compared to </a:t>
            </a:r>
            <a:br>
              <a:rPr lang="en-US" sz="2800" dirty="0"/>
            </a:br>
            <a:r>
              <a:rPr lang="en-US" sz="2800" dirty="0"/>
              <a:t>GLM-17 L2 LCFA Results </a:t>
            </a:r>
            <a:r>
              <a:rPr lang="en-US" sz="2400" dirty="0"/>
              <a:t>(Mach/USRA)</a:t>
            </a:r>
            <a:br>
              <a:rPr lang="en-US" sz="2400" dirty="0"/>
            </a:br>
            <a:r>
              <a:rPr lang="en-US" sz="2000" dirty="0"/>
              <a:t>Groups</a:t>
            </a:r>
          </a:p>
        </p:txBody>
      </p:sp>
      <p:sp>
        <p:nvSpPr>
          <p:cNvPr id="20" name="TextBox 19"/>
          <p:cNvSpPr txBox="1"/>
          <p:nvPr/>
        </p:nvSpPr>
        <p:spPr>
          <a:xfrm>
            <a:off x="4914892" y="5330069"/>
            <a:ext cx="4000508"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GLM-18 Slightly Higher Group Count</a:t>
            </a:r>
          </a:p>
          <a:p>
            <a:pPr marL="285750" indent="-285750">
              <a:buFont typeface="Arial" charset="0"/>
              <a:buChar char="•"/>
            </a:pPr>
            <a:r>
              <a:rPr lang="en-US" b="1" dirty="0">
                <a:solidFill>
                  <a:srgbClr val="FFFF00"/>
                </a:solidFill>
              </a:rPr>
              <a:t>GLM-18 More “Scattered” Groups (noise?)</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39</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7" name="TextBox 6">
            <a:extLst>
              <a:ext uri="{FF2B5EF4-FFF2-40B4-BE49-F238E27FC236}">
                <a16:creationId xmlns:a16="http://schemas.microsoft.com/office/drawing/2014/main" id="{F3BCF3B3-B823-9967-04CA-2F8A6D79EB59}"/>
              </a:ext>
            </a:extLst>
          </p:cNvPr>
          <p:cNvSpPr txBox="1"/>
          <p:nvPr/>
        </p:nvSpPr>
        <p:spPr>
          <a:xfrm>
            <a:off x="292608" y="5336165"/>
            <a:ext cx="4384556"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24 hour LCFA Results 28-Sept-2022</a:t>
            </a:r>
          </a:p>
          <a:p>
            <a:pPr marL="285750" indent="-285750">
              <a:buFont typeface="Arial" charset="0"/>
              <a:buChar char="•"/>
            </a:pPr>
            <a:r>
              <a:rPr lang="en-US" b="1" dirty="0">
                <a:solidFill>
                  <a:srgbClr val="FFFF00"/>
                </a:solidFill>
              </a:rPr>
              <a:t>GLM-18 24 Hour Group Count: 6.23e6</a:t>
            </a:r>
          </a:p>
          <a:p>
            <a:pPr marL="285750" indent="-285750">
              <a:buFont typeface="Arial" charset="0"/>
              <a:buChar char="•"/>
            </a:pPr>
            <a:r>
              <a:rPr lang="en-US" b="1" dirty="0">
                <a:solidFill>
                  <a:srgbClr val="FFFF00"/>
                </a:solidFill>
              </a:rPr>
              <a:t>GLM-17 24 Hour Group Count: 4.85e6</a:t>
            </a:r>
          </a:p>
        </p:txBody>
      </p:sp>
      <p:pic>
        <p:nvPicPr>
          <p:cNvPr id="5" name="Picture 4" descr="Map&#10;&#10;Description automatically generated">
            <a:extLst>
              <a:ext uri="{FF2B5EF4-FFF2-40B4-BE49-F238E27FC236}">
                <a16:creationId xmlns:a16="http://schemas.microsoft.com/office/drawing/2014/main" id="{5B3E02A2-402D-B52D-4B8E-86058B607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0131"/>
            <a:ext cx="9144000" cy="3874233"/>
          </a:xfrm>
          <a:prstGeom prst="rect">
            <a:avLst/>
          </a:prstGeom>
        </p:spPr>
      </p:pic>
      <p:sp>
        <p:nvSpPr>
          <p:cNvPr id="3" name="TextBox 2">
            <a:extLst>
              <a:ext uri="{FF2B5EF4-FFF2-40B4-BE49-F238E27FC236}">
                <a16:creationId xmlns:a16="http://schemas.microsoft.com/office/drawing/2014/main" id="{0281D549-F297-9CC8-DC9D-9741676FC1D6}"/>
              </a:ext>
            </a:extLst>
          </p:cNvPr>
          <p:cNvSpPr txBox="1"/>
          <p:nvPr/>
        </p:nvSpPr>
        <p:spPr>
          <a:xfrm>
            <a:off x="1937849" y="3298371"/>
            <a:ext cx="1667188" cy="523220"/>
          </a:xfrm>
          <a:prstGeom prst="rect">
            <a:avLst/>
          </a:prstGeom>
          <a:noFill/>
        </p:spPr>
        <p:txBody>
          <a:bodyPr wrap="none" rtlCol="0">
            <a:spAutoFit/>
          </a:bodyPr>
          <a:lstStyle/>
          <a:p>
            <a:r>
              <a:rPr lang="en-US" sz="1400" b="1" dirty="0">
                <a:solidFill>
                  <a:srgbClr val="C00000"/>
                </a:solidFill>
              </a:rPr>
              <a:t>Dots are “flashes”</a:t>
            </a:r>
          </a:p>
          <a:p>
            <a:r>
              <a:rPr lang="en-US" sz="1400" b="1" dirty="0">
                <a:solidFill>
                  <a:srgbClr val="C00000"/>
                </a:solidFill>
              </a:rPr>
              <a:t>w/2 or more groups</a:t>
            </a:r>
          </a:p>
        </p:txBody>
      </p:sp>
    </p:spTree>
    <p:extLst>
      <p:ext uri="{BB962C8B-B14F-4D97-AF65-F5344CB8AC3E}">
        <p14:creationId xmlns:p14="http://schemas.microsoft.com/office/powerpoint/2010/main" val="323856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229600" cy="4525962"/>
          </a:xfrm>
        </p:spPr>
        <p:txBody>
          <a:bodyPr/>
          <a:lstStyle/>
          <a:p>
            <a:pPr marL="0" indent="0">
              <a:buNone/>
            </a:pPr>
            <a:r>
              <a:rPr lang="en-US" sz="4400" dirty="0">
                <a:solidFill>
                  <a:srgbClr val="FFFF00"/>
                </a:solidFill>
              </a:rPr>
              <a:t>Introduction</a:t>
            </a:r>
          </a:p>
          <a:p>
            <a:pPr marL="0" indent="0">
              <a:buNone/>
            </a:pPr>
            <a:r>
              <a:rPr lang="en-US" dirty="0"/>
              <a:t>Review of Beta Certification</a:t>
            </a:r>
          </a:p>
          <a:p>
            <a:pPr marL="0" indent="0">
              <a:buNone/>
            </a:pPr>
            <a:r>
              <a:rPr lang="en-US" dirty="0"/>
              <a:t>Product Quality Evaluation Overview</a:t>
            </a:r>
          </a:p>
          <a:p>
            <a:pPr marL="0" indent="0">
              <a:buNone/>
            </a:pPr>
            <a:r>
              <a:rPr lang="en-US" dirty="0"/>
              <a:t>Provisional Maturity Assessment</a:t>
            </a:r>
          </a:p>
          <a:p>
            <a:pPr marL="0" indent="0">
              <a:buNone/>
            </a:pPr>
            <a:r>
              <a:rPr lang="en-US" dirty="0"/>
              <a:t>PLPT Details</a:t>
            </a:r>
          </a:p>
          <a:p>
            <a:pPr marL="0" indent="0">
              <a:buNone/>
            </a:pPr>
            <a:r>
              <a:rPr lang="en-US" dirty="0"/>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a:t>
            </a:fld>
            <a:endParaRPr lang="en-US" altLang="en-US"/>
          </a:p>
        </p:txBody>
      </p:sp>
    </p:spTree>
    <p:extLst>
      <p:ext uri="{BB962C8B-B14F-4D97-AF65-F5344CB8AC3E}">
        <p14:creationId xmlns:p14="http://schemas.microsoft.com/office/powerpoint/2010/main" val="1419824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GLM-18 L2 LCFA Results Compared to </a:t>
            </a:r>
            <a:br>
              <a:rPr lang="en-US" sz="2800" dirty="0"/>
            </a:br>
            <a:r>
              <a:rPr lang="en-US" sz="2800" dirty="0"/>
              <a:t>GLM-17 L2 LCFA Results </a:t>
            </a:r>
            <a:r>
              <a:rPr lang="en-US" sz="2400" dirty="0"/>
              <a:t>(Mach/USRA)</a:t>
            </a:r>
            <a:br>
              <a:rPr lang="en-US" sz="2400" dirty="0"/>
            </a:br>
            <a:r>
              <a:rPr lang="en-US" sz="2000" dirty="0"/>
              <a:t>Events</a:t>
            </a:r>
          </a:p>
        </p:txBody>
      </p:sp>
      <p:sp>
        <p:nvSpPr>
          <p:cNvPr id="20" name="TextBox 19"/>
          <p:cNvSpPr txBox="1"/>
          <p:nvPr/>
        </p:nvSpPr>
        <p:spPr>
          <a:xfrm>
            <a:off x="4668004" y="5330069"/>
            <a:ext cx="4000508"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GLM-18 Slightly Higher Event Count</a:t>
            </a:r>
          </a:p>
          <a:p>
            <a:pPr marL="285750" indent="-285750">
              <a:buFont typeface="Arial" charset="0"/>
              <a:buChar char="•"/>
            </a:pPr>
            <a:r>
              <a:rPr lang="en-US" b="1" dirty="0">
                <a:solidFill>
                  <a:srgbClr val="FFFF00"/>
                </a:solidFill>
              </a:rPr>
              <a:t>GLM-18 More “Scattered” Events (noise?)</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40</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7" name="TextBox 6">
            <a:extLst>
              <a:ext uri="{FF2B5EF4-FFF2-40B4-BE49-F238E27FC236}">
                <a16:creationId xmlns:a16="http://schemas.microsoft.com/office/drawing/2014/main" id="{F3BCF3B3-B823-9967-04CA-2F8A6D79EB59}"/>
              </a:ext>
            </a:extLst>
          </p:cNvPr>
          <p:cNvSpPr txBox="1"/>
          <p:nvPr/>
        </p:nvSpPr>
        <p:spPr>
          <a:xfrm>
            <a:off x="301752" y="5336165"/>
            <a:ext cx="4384556" cy="923330"/>
          </a:xfrm>
          <a:prstGeom prst="rect">
            <a:avLst/>
          </a:prstGeom>
          <a:noFill/>
        </p:spPr>
        <p:txBody>
          <a:bodyPr wrap="square" rtlCol="0">
            <a:spAutoFit/>
          </a:bodyPr>
          <a:lstStyle/>
          <a:p>
            <a:pPr marL="285750" indent="-285750">
              <a:buFont typeface="Arial" charset="0"/>
              <a:buChar char="•"/>
            </a:pPr>
            <a:r>
              <a:rPr lang="en-US" b="1" dirty="0">
                <a:solidFill>
                  <a:srgbClr val="FFFF00"/>
                </a:solidFill>
              </a:rPr>
              <a:t>24 hour L2 LCFA Results28-Sept-2022</a:t>
            </a:r>
          </a:p>
          <a:p>
            <a:pPr marL="285750" indent="-285750">
              <a:buFont typeface="Arial" charset="0"/>
              <a:buChar char="•"/>
            </a:pPr>
            <a:r>
              <a:rPr lang="en-US" b="1" dirty="0">
                <a:solidFill>
                  <a:srgbClr val="FFFF00"/>
                </a:solidFill>
              </a:rPr>
              <a:t>GLM-18 24 Hour L2 Event Count: 1.63e7</a:t>
            </a:r>
          </a:p>
          <a:p>
            <a:pPr marL="285750" indent="-285750">
              <a:buFont typeface="Arial" charset="0"/>
              <a:buChar char="•"/>
            </a:pPr>
            <a:r>
              <a:rPr lang="en-US" b="1" dirty="0">
                <a:solidFill>
                  <a:srgbClr val="FFFF00"/>
                </a:solidFill>
              </a:rPr>
              <a:t>GLM-17 24 Hour L2 Event Count: 1.27e7</a:t>
            </a:r>
          </a:p>
        </p:txBody>
      </p:sp>
      <p:pic>
        <p:nvPicPr>
          <p:cNvPr id="8" name="Picture 7" descr="Map&#10;&#10;Description automatically generated">
            <a:extLst>
              <a:ext uri="{FF2B5EF4-FFF2-40B4-BE49-F238E27FC236}">
                <a16:creationId xmlns:a16="http://schemas.microsoft.com/office/drawing/2014/main" id="{F6044CC6-6011-3002-69BD-3AAD69406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3934"/>
            <a:ext cx="9144000" cy="3859779"/>
          </a:xfrm>
          <a:prstGeom prst="rect">
            <a:avLst/>
          </a:prstGeom>
        </p:spPr>
      </p:pic>
      <p:sp>
        <p:nvSpPr>
          <p:cNvPr id="3" name="TextBox 2">
            <a:extLst>
              <a:ext uri="{FF2B5EF4-FFF2-40B4-BE49-F238E27FC236}">
                <a16:creationId xmlns:a16="http://schemas.microsoft.com/office/drawing/2014/main" id="{022DFFB4-0B4D-FFB1-49D7-D081CBE6DD68}"/>
              </a:ext>
            </a:extLst>
          </p:cNvPr>
          <p:cNvSpPr txBox="1"/>
          <p:nvPr/>
        </p:nvSpPr>
        <p:spPr>
          <a:xfrm>
            <a:off x="1937849" y="3298371"/>
            <a:ext cx="1667188" cy="523220"/>
          </a:xfrm>
          <a:prstGeom prst="rect">
            <a:avLst/>
          </a:prstGeom>
          <a:noFill/>
        </p:spPr>
        <p:txBody>
          <a:bodyPr wrap="none" rtlCol="0">
            <a:spAutoFit/>
          </a:bodyPr>
          <a:lstStyle/>
          <a:p>
            <a:r>
              <a:rPr lang="en-US" sz="1400" b="1" dirty="0">
                <a:solidFill>
                  <a:srgbClr val="C00000"/>
                </a:solidFill>
              </a:rPr>
              <a:t>Dots are “flashes”</a:t>
            </a:r>
          </a:p>
          <a:p>
            <a:r>
              <a:rPr lang="en-US" sz="1400" b="1" dirty="0">
                <a:solidFill>
                  <a:srgbClr val="C00000"/>
                </a:solidFill>
              </a:rPr>
              <a:t>w/2 or more groups</a:t>
            </a:r>
          </a:p>
        </p:txBody>
      </p:sp>
    </p:spTree>
    <p:extLst>
      <p:ext uri="{BB962C8B-B14F-4D97-AF65-F5344CB8AC3E}">
        <p14:creationId xmlns:p14="http://schemas.microsoft.com/office/powerpoint/2010/main" val="1621959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de-DE" sz="2800" dirty="0"/>
              <a:t>L1b-L2 LCFA Code </a:t>
            </a:r>
            <a:r>
              <a:rPr lang="de-DE" sz="2400" dirty="0"/>
              <a:t>(Mach/USRA)</a:t>
            </a:r>
            <a:endParaRPr lang="en-US" sz="1800" dirty="0"/>
          </a:p>
        </p:txBody>
      </p:sp>
      <p:sp>
        <p:nvSpPr>
          <p:cNvPr id="20" name="TextBox 19"/>
          <p:cNvSpPr txBox="1"/>
          <p:nvPr/>
        </p:nvSpPr>
        <p:spPr>
          <a:xfrm>
            <a:off x="6409944" y="2074805"/>
            <a:ext cx="2634595" cy="4062651"/>
          </a:xfrm>
          <a:prstGeom prst="rect">
            <a:avLst/>
          </a:prstGeom>
          <a:noFill/>
        </p:spPr>
        <p:txBody>
          <a:bodyPr wrap="square" rtlCol="0">
            <a:spAutoFit/>
          </a:bodyPr>
          <a:lstStyle/>
          <a:p>
            <a:pPr marL="285750" indent="-285750">
              <a:buFont typeface="Arial" charset="0"/>
              <a:buChar char="•"/>
            </a:pPr>
            <a:r>
              <a:rPr lang="en-US" sz="1600" b="1" dirty="0">
                <a:solidFill>
                  <a:srgbClr val="FFFF00"/>
                </a:solidFill>
              </a:rPr>
              <a:t>Example LCFA Flashes for 10-Sept-2022 to 10-Oct-2022</a:t>
            </a: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A Few orphaned/parentless clustering errors</a:t>
            </a:r>
          </a:p>
          <a:p>
            <a:pPr marL="742950" lvl="1" indent="-285750">
              <a:buFont typeface="Arial" charset="0"/>
              <a:buChar char="•"/>
            </a:pPr>
            <a:r>
              <a:rPr lang="en-US" sz="1600" b="1" dirty="0">
                <a:solidFill>
                  <a:srgbClr val="FFFF00"/>
                </a:solidFill>
              </a:rPr>
              <a:t>Maybe Mach code error</a:t>
            </a: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Clustering working well (other than artificial limits)</a:t>
            </a:r>
          </a:p>
          <a:p>
            <a:pPr marL="285750" indent="-285750">
              <a:buFont typeface="Arial" charset="0"/>
              <a:buChar char="•"/>
            </a:pPr>
            <a:endParaRPr lang="en-US" sz="1600" b="1" dirty="0">
              <a:solidFill>
                <a:srgbClr val="FFFF00"/>
              </a:solidFill>
            </a:endParaRPr>
          </a:p>
          <a:p>
            <a:pPr marL="285750" indent="-285750">
              <a:buFont typeface="Arial" charset="0"/>
              <a:buChar char="•"/>
            </a:pPr>
            <a:r>
              <a:rPr lang="en-US" sz="1600" b="1" dirty="0">
                <a:solidFill>
                  <a:srgbClr val="FFFF00"/>
                </a:solidFill>
              </a:rPr>
              <a:t>Filtering can be improved</a:t>
            </a: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41</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98731" y="1353563"/>
            <a:ext cx="1563826" cy="369332"/>
          </a:xfrm>
          <a:prstGeom prst="rect">
            <a:avLst/>
          </a:prstGeom>
        </p:spPr>
        <p:txBody>
          <a:bodyPr wrap="none">
            <a:spAutoFit/>
          </a:bodyPr>
          <a:lstStyle/>
          <a:p>
            <a:r>
              <a:rPr lang="en-US" dirty="0">
                <a:solidFill>
                  <a:srgbClr val="FFC000"/>
                </a:solidFill>
              </a:rPr>
              <a:t>PLPT-GLM-009</a:t>
            </a:r>
            <a:endParaRPr lang="en-US" dirty="0">
              <a:solidFill>
                <a:srgbClr val="FFC000"/>
              </a:solidFill>
              <a:latin typeface="Calibri" charset="0"/>
              <a:ea typeface="Calibri" charset="0"/>
              <a:cs typeface="Times New Roman" charset="0"/>
            </a:endParaRPr>
          </a:p>
        </p:txBody>
      </p:sp>
      <p:pic>
        <p:nvPicPr>
          <p:cNvPr id="5" name="Picture 4" descr="Chart&#10;&#10;Description automatically generated">
            <a:extLst>
              <a:ext uri="{FF2B5EF4-FFF2-40B4-BE49-F238E27FC236}">
                <a16:creationId xmlns:a16="http://schemas.microsoft.com/office/drawing/2014/main" id="{A4CB9959-9CD0-4F14-FFE0-ADFFF2B0C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31" y="1288373"/>
            <a:ext cx="6069559" cy="4929548"/>
          </a:xfrm>
          <a:prstGeom prst="rect">
            <a:avLst/>
          </a:prstGeom>
        </p:spPr>
      </p:pic>
    </p:spTree>
    <p:extLst>
      <p:ext uri="{BB962C8B-B14F-4D97-AF65-F5344CB8AC3E}">
        <p14:creationId xmlns:p14="http://schemas.microsoft.com/office/powerpoint/2010/main" val="374604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L0-L1b Code </a:t>
            </a:r>
            <a:r>
              <a:rPr lang="en-US" sz="2400" dirty="0"/>
              <a:t>(Mach/USRA)</a:t>
            </a:r>
          </a:p>
        </p:txBody>
      </p:sp>
      <p:sp>
        <p:nvSpPr>
          <p:cNvPr id="20" name="TextBox 19"/>
          <p:cNvSpPr txBox="1"/>
          <p:nvPr/>
        </p:nvSpPr>
        <p:spPr>
          <a:xfrm>
            <a:off x="6553200" y="2074805"/>
            <a:ext cx="2491339" cy="3416320"/>
          </a:xfrm>
          <a:prstGeom prst="rect">
            <a:avLst/>
          </a:prstGeom>
          <a:noFill/>
        </p:spPr>
        <p:txBody>
          <a:bodyPr wrap="square" rtlCol="0">
            <a:spAutoFit/>
          </a:bodyPr>
          <a:lstStyle/>
          <a:p>
            <a:pPr marL="285750" indent="-285750">
              <a:buFont typeface="Arial" charset="0"/>
              <a:buChar char="•"/>
            </a:pPr>
            <a:r>
              <a:rPr lang="en-US" b="1" dirty="0">
                <a:solidFill>
                  <a:srgbClr val="FFFF00"/>
                </a:solidFill>
              </a:rPr>
              <a:t>Example Filtered Events for 10-Sep-2022 to 10-Oct-2022</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Nearly all glint/blooming artifacts removed</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Improvements to noise removal needed</a:t>
            </a: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42</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98731" y="1353563"/>
            <a:ext cx="1563826" cy="369332"/>
          </a:xfrm>
          <a:prstGeom prst="rect">
            <a:avLst/>
          </a:prstGeom>
        </p:spPr>
        <p:txBody>
          <a:bodyPr wrap="none">
            <a:spAutoFit/>
          </a:bodyPr>
          <a:lstStyle/>
          <a:p>
            <a:r>
              <a:rPr lang="en-US" dirty="0">
                <a:solidFill>
                  <a:srgbClr val="FFC000"/>
                </a:solidFill>
              </a:rPr>
              <a:t>PLPT-GLM-010</a:t>
            </a:r>
            <a:endParaRPr lang="en-US" dirty="0">
              <a:solidFill>
                <a:srgbClr val="FFC000"/>
              </a:solidFill>
              <a:latin typeface="Calibri" charset="0"/>
              <a:ea typeface="Calibri" charset="0"/>
              <a:cs typeface="Times New Roman" charset="0"/>
            </a:endParaRPr>
          </a:p>
        </p:txBody>
      </p:sp>
      <p:pic>
        <p:nvPicPr>
          <p:cNvPr id="5" name="Picture 4" descr="A picture containing chart&#10;&#10;Description automatically generated">
            <a:extLst>
              <a:ext uri="{FF2B5EF4-FFF2-40B4-BE49-F238E27FC236}">
                <a16:creationId xmlns:a16="http://schemas.microsoft.com/office/drawing/2014/main" id="{A1208EFD-12CA-8336-A221-18D24CE5E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58" y="1165059"/>
            <a:ext cx="6191877" cy="4970496"/>
          </a:xfrm>
          <a:prstGeom prst="rect">
            <a:avLst/>
          </a:prstGeom>
        </p:spPr>
      </p:pic>
    </p:spTree>
    <p:extLst>
      <p:ext uri="{BB962C8B-B14F-4D97-AF65-F5344CB8AC3E}">
        <p14:creationId xmlns:p14="http://schemas.microsoft.com/office/powerpoint/2010/main" val="1047322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latin typeface="Calibri" charset="0"/>
                <a:ea typeface="Calibri" charset="0"/>
                <a:cs typeface="Times New Roman" charset="0"/>
              </a:rPr>
              <a:t>GLM INR (Flight IPATS)</a:t>
            </a:r>
            <a:endParaRPr lang="en-US" sz="1800" dirty="0"/>
          </a:p>
        </p:txBody>
      </p:sp>
      <p:sp>
        <p:nvSpPr>
          <p:cNvPr id="20" name="TextBox 19"/>
          <p:cNvSpPr txBox="1"/>
          <p:nvPr/>
        </p:nvSpPr>
        <p:spPr>
          <a:xfrm>
            <a:off x="6530597" y="1792853"/>
            <a:ext cx="2613403" cy="4493538"/>
          </a:xfrm>
          <a:prstGeom prst="rect">
            <a:avLst/>
          </a:prstGeom>
          <a:noFill/>
        </p:spPr>
        <p:txBody>
          <a:bodyPr wrap="square" rtlCol="0">
            <a:spAutoFit/>
          </a:bodyPr>
          <a:lstStyle/>
          <a:p>
            <a:pPr marL="285750" indent="-285750">
              <a:buFont typeface="Arial" charset="0"/>
              <a:buChar char="•"/>
            </a:pPr>
            <a:r>
              <a:rPr lang="en-US" sz="1300" b="1" dirty="0">
                <a:solidFill>
                  <a:srgbClr val="FFFF00"/>
                </a:solidFill>
              </a:rPr>
              <a:t>IPATS analysis of GLMINR-003 datasets</a:t>
            </a:r>
          </a:p>
          <a:p>
            <a:pPr marL="742950" lvl="1" indent="-285750">
              <a:buFont typeface="Wingdings" pitchFamily="2" charset="2"/>
              <a:buChar char="Ø"/>
            </a:pPr>
            <a:r>
              <a:rPr lang="en-US" sz="1100" b="1" dirty="0">
                <a:solidFill>
                  <a:srgbClr val="FFFF00"/>
                </a:solidFill>
              </a:rPr>
              <a:t>IPATS: INR Performance Assessment Tool Set</a:t>
            </a:r>
          </a:p>
          <a:p>
            <a:pPr marL="285750" indent="-285750">
              <a:buFont typeface="Arial" charset="0"/>
              <a:buChar char="•"/>
            </a:pPr>
            <a:endParaRPr lang="en-US" sz="1300" b="1" dirty="0">
              <a:solidFill>
                <a:srgbClr val="FFFF00"/>
              </a:solidFill>
            </a:endParaRPr>
          </a:p>
          <a:p>
            <a:pPr marL="285750" indent="-285750">
              <a:buFont typeface="Arial" charset="0"/>
              <a:buChar char="•"/>
            </a:pPr>
            <a:r>
              <a:rPr lang="en-US" sz="1300" b="1" dirty="0">
                <a:solidFill>
                  <a:srgbClr val="FFFF00"/>
                </a:solidFill>
              </a:rPr>
              <a:t>Sept 23 – 29 dataset indicates navigation violation in both NS and EW angles </a:t>
            </a:r>
          </a:p>
          <a:p>
            <a:pPr marL="285750" indent="-285750">
              <a:buFont typeface="Arial" charset="0"/>
              <a:buChar char="•"/>
            </a:pPr>
            <a:r>
              <a:rPr lang="en-US" sz="1300" b="1" dirty="0">
                <a:solidFill>
                  <a:srgbClr val="FFFF00"/>
                </a:solidFill>
              </a:rPr>
              <a:t>MRD requirement (|µ|+3</a:t>
            </a:r>
            <a:r>
              <a:rPr lang="el-GR" sz="1300" b="1" dirty="0">
                <a:solidFill>
                  <a:srgbClr val="FFFF00"/>
                </a:solidFill>
              </a:rPr>
              <a:t>σ &lt; 140 µ</a:t>
            </a:r>
            <a:r>
              <a:rPr lang="en-US" sz="1300" b="1" dirty="0">
                <a:solidFill>
                  <a:srgbClr val="FFFF00"/>
                </a:solidFill>
              </a:rPr>
              <a:t>rad)</a:t>
            </a:r>
          </a:p>
          <a:p>
            <a:pPr marL="285750" indent="-285750">
              <a:buFont typeface="Arial" charset="0"/>
              <a:buChar char="•"/>
            </a:pPr>
            <a:endParaRPr lang="en-US" sz="1300" b="1" dirty="0">
              <a:solidFill>
                <a:srgbClr val="FFFF00"/>
              </a:solidFill>
            </a:endParaRPr>
          </a:p>
          <a:p>
            <a:pPr marL="285750" indent="-285750">
              <a:buFont typeface="Arial" charset="0"/>
              <a:buChar char="•"/>
            </a:pPr>
            <a:r>
              <a:rPr lang="en-US" sz="1300" b="1" dirty="0">
                <a:solidFill>
                  <a:srgbClr val="FFFF00"/>
                </a:solidFill>
              </a:rPr>
              <a:t>Must review remaining datasets collected since installation of updated navigation parameters Sep 1</a:t>
            </a:r>
          </a:p>
          <a:p>
            <a:pPr marL="285750" indent="-285750">
              <a:buFont typeface="Arial" charset="0"/>
              <a:buChar char="•"/>
            </a:pPr>
            <a:endParaRPr lang="en-US" sz="1300" b="1" dirty="0">
              <a:solidFill>
                <a:srgbClr val="FFFF00"/>
              </a:solidFill>
            </a:endParaRPr>
          </a:p>
          <a:p>
            <a:pPr marL="285750" indent="-285750">
              <a:buFont typeface="Arial" charset="0"/>
              <a:buChar char="•"/>
            </a:pPr>
            <a:r>
              <a:rPr lang="en-US" sz="1300" b="1" dirty="0">
                <a:solidFill>
                  <a:srgbClr val="FFFF00"/>
                </a:solidFill>
              </a:rPr>
              <a:t>Although 119 </a:t>
            </a:r>
            <a:r>
              <a:rPr lang="el-GR" sz="1300" b="1" dirty="0">
                <a:solidFill>
                  <a:srgbClr val="FFFF00"/>
                </a:solidFill>
              </a:rPr>
              <a:t>µ</a:t>
            </a:r>
            <a:r>
              <a:rPr lang="en-US" sz="1300" b="1" dirty="0">
                <a:solidFill>
                  <a:srgbClr val="FFFF00"/>
                </a:solidFill>
              </a:rPr>
              <a:t>rad &lt; 140 </a:t>
            </a:r>
            <a:r>
              <a:rPr lang="el-GR" sz="1300" b="1" dirty="0">
                <a:solidFill>
                  <a:srgbClr val="FFFF00"/>
                </a:solidFill>
              </a:rPr>
              <a:t>µ</a:t>
            </a:r>
            <a:r>
              <a:rPr lang="en-US" sz="1300" b="1" dirty="0">
                <a:solidFill>
                  <a:srgbClr val="FFFF00"/>
                </a:solidFill>
              </a:rPr>
              <a:t>rad</a:t>
            </a:r>
          </a:p>
          <a:p>
            <a:r>
              <a:rPr lang="en-US" sz="1300" b="1" dirty="0">
                <a:solidFill>
                  <a:srgbClr val="FFFF00"/>
                </a:solidFill>
              </a:rPr>
              <a:t>       implies meeting the spec,   </a:t>
            </a:r>
          </a:p>
          <a:p>
            <a:r>
              <a:rPr lang="en-US" sz="1300" b="1" dirty="0">
                <a:solidFill>
                  <a:srgbClr val="FFFF00"/>
                </a:solidFill>
              </a:rPr>
              <a:t>       analysis period relatively short, </a:t>
            </a:r>
          </a:p>
          <a:p>
            <a:r>
              <a:rPr lang="en-US" sz="1300" b="1" dirty="0">
                <a:solidFill>
                  <a:srgbClr val="FFFF00"/>
                </a:solidFill>
              </a:rPr>
              <a:t>       and deserves further</a:t>
            </a:r>
          </a:p>
          <a:p>
            <a:r>
              <a:rPr lang="en-US" sz="1300" b="1" dirty="0">
                <a:solidFill>
                  <a:srgbClr val="FFFF00"/>
                </a:solidFill>
              </a:rPr>
              <a:t>       examination (as part of future</a:t>
            </a:r>
          </a:p>
          <a:p>
            <a:r>
              <a:rPr lang="en-US" sz="1300" b="1" dirty="0">
                <a:solidFill>
                  <a:srgbClr val="FFFF00"/>
                </a:solidFill>
              </a:rPr>
              <a:t>       FULL </a:t>
            </a:r>
            <a:r>
              <a:rPr lang="en-US" sz="1300" b="1" dirty="0" err="1">
                <a:solidFill>
                  <a:srgbClr val="FFFF00"/>
                </a:solidFill>
              </a:rPr>
              <a:t>val</a:t>
            </a:r>
            <a:r>
              <a:rPr lang="en-US" sz="1300" b="1" dirty="0">
                <a:solidFill>
                  <a:srgbClr val="FFFF00"/>
                </a:solidFill>
              </a:rPr>
              <a: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43</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a:spLocks noChangeAspect="1"/>
          </p:cNvSpPr>
          <p:nvPr/>
        </p:nvSpPr>
        <p:spPr>
          <a:xfrm>
            <a:off x="139337" y="1165062"/>
            <a:ext cx="6351504" cy="46850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053943" y="983759"/>
            <a:ext cx="1810445" cy="400110"/>
          </a:xfrm>
          <a:prstGeom prst="rect">
            <a:avLst/>
          </a:prstGeom>
          <a:solidFill>
            <a:srgbClr val="FFFF00"/>
          </a:solidFill>
        </p:spPr>
        <p:txBody>
          <a:bodyPr wrap="square" rtlCol="0">
            <a:spAutoFit/>
          </a:bodyPr>
          <a:lstStyle/>
          <a:p>
            <a:pPr algn="ctr"/>
            <a:r>
              <a:rPr lang="en-US" sz="2000" dirty="0">
                <a:solidFill>
                  <a:srgbClr val="0070C0"/>
                </a:solidFill>
              </a:rPr>
              <a:t>PENDING-INR</a:t>
            </a:r>
          </a:p>
        </p:txBody>
      </p:sp>
      <p:sp>
        <p:nvSpPr>
          <p:cNvPr id="10" name="Rectangle 9">
            <a:extLst>
              <a:ext uri="{FF2B5EF4-FFF2-40B4-BE49-F238E27FC236}">
                <a16:creationId xmlns:a16="http://schemas.microsoft.com/office/drawing/2014/main" id="{49300831-4D47-C445-BFE6-2F256C1D0122}"/>
              </a:ext>
            </a:extLst>
          </p:cNvPr>
          <p:cNvSpPr/>
          <p:nvPr/>
        </p:nvSpPr>
        <p:spPr>
          <a:xfrm>
            <a:off x="7250534" y="1353563"/>
            <a:ext cx="1563826" cy="369332"/>
          </a:xfrm>
          <a:prstGeom prst="rect">
            <a:avLst/>
          </a:prstGeom>
        </p:spPr>
        <p:txBody>
          <a:bodyPr wrap="none">
            <a:spAutoFit/>
          </a:bodyPr>
          <a:lstStyle/>
          <a:p>
            <a:r>
              <a:rPr lang="en-US" dirty="0">
                <a:solidFill>
                  <a:srgbClr val="FFC000"/>
                </a:solidFill>
              </a:rPr>
              <a:t>PLPT-GLM-011</a:t>
            </a:r>
            <a:endParaRPr lang="en-US" dirty="0">
              <a:solidFill>
                <a:srgbClr val="FFC000"/>
              </a:solidFill>
              <a:latin typeface="Calibri" charset="0"/>
              <a:ea typeface="Calibri" charset="0"/>
              <a:cs typeface="Times New Roman" charset="0"/>
            </a:endParaRPr>
          </a:p>
        </p:txBody>
      </p:sp>
      <p:pic>
        <p:nvPicPr>
          <p:cNvPr id="3" name="Picture 2">
            <a:extLst>
              <a:ext uri="{FF2B5EF4-FFF2-40B4-BE49-F238E27FC236}">
                <a16:creationId xmlns:a16="http://schemas.microsoft.com/office/drawing/2014/main" id="{0DFAC9C4-29E9-471C-8FC0-E8D20BC89EFD}"/>
              </a:ext>
            </a:extLst>
          </p:cNvPr>
          <p:cNvPicPr>
            <a:picLocks noChangeAspect="1"/>
          </p:cNvPicPr>
          <p:nvPr/>
        </p:nvPicPr>
        <p:blipFill rotWithShape="1">
          <a:blip r:embed="rId3"/>
          <a:srcRect l="8748" r="14859"/>
          <a:stretch/>
        </p:blipFill>
        <p:spPr>
          <a:xfrm>
            <a:off x="182881" y="1188723"/>
            <a:ext cx="6224989" cy="2360295"/>
          </a:xfrm>
          <a:prstGeom prst="rect">
            <a:avLst/>
          </a:prstGeom>
        </p:spPr>
      </p:pic>
      <p:pic>
        <p:nvPicPr>
          <p:cNvPr id="5" name="Picture 4">
            <a:extLst>
              <a:ext uri="{FF2B5EF4-FFF2-40B4-BE49-F238E27FC236}">
                <a16:creationId xmlns:a16="http://schemas.microsoft.com/office/drawing/2014/main" id="{D1ABD5B8-96FF-499E-89BF-CE7D7FB4AD29}"/>
              </a:ext>
            </a:extLst>
          </p:cNvPr>
          <p:cNvPicPr>
            <a:picLocks noChangeAspect="1"/>
          </p:cNvPicPr>
          <p:nvPr/>
        </p:nvPicPr>
        <p:blipFill rotWithShape="1">
          <a:blip r:embed="rId4"/>
          <a:srcRect l="8748" r="14859"/>
          <a:stretch/>
        </p:blipFill>
        <p:spPr>
          <a:xfrm>
            <a:off x="182881" y="3566163"/>
            <a:ext cx="6224989" cy="2360295"/>
          </a:xfrm>
          <a:prstGeom prst="rect">
            <a:avLst/>
          </a:prstGeom>
        </p:spPr>
      </p:pic>
    </p:spTree>
    <p:extLst>
      <p:ext uri="{BB962C8B-B14F-4D97-AF65-F5344CB8AC3E}">
        <p14:creationId xmlns:p14="http://schemas.microsoft.com/office/powerpoint/2010/main" val="106555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Timing/Location Accuracy </a:t>
            </a:r>
            <a:r>
              <a:rPr lang="en-US" sz="2400" dirty="0"/>
              <a:t>(Virts/UAH)</a:t>
            </a:r>
            <a:br>
              <a:rPr lang="en-US" sz="2800" dirty="0"/>
            </a:br>
            <a:r>
              <a:rPr lang="en-US" sz="2000" dirty="0"/>
              <a:t>GLM-18 vs. ENGLN and GLD360</a:t>
            </a:r>
            <a:endParaRPr lang="en-US" sz="1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44</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PLPT-GLM_011</a:t>
            </a:r>
            <a:endParaRPr lang="en-US" dirty="0">
              <a:solidFill>
                <a:srgbClr val="FFC000"/>
              </a:solidFill>
              <a:latin typeface="Calibri" charset="0"/>
              <a:ea typeface="Calibri" charset="0"/>
              <a:cs typeface="Times New Roman" charset="0"/>
            </a:endParaRPr>
          </a:p>
        </p:txBody>
      </p:sp>
      <p:pic>
        <p:nvPicPr>
          <p:cNvPr id="11" name="Picture 10">
            <a:extLst>
              <a:ext uri="{FF2B5EF4-FFF2-40B4-BE49-F238E27FC236}">
                <a16:creationId xmlns:a16="http://schemas.microsoft.com/office/drawing/2014/main" id="{BA32BAE5-C428-3CB5-DA49-F8E9ECE74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25" y="1210068"/>
            <a:ext cx="6700431" cy="5002418"/>
          </a:xfrm>
          <a:prstGeom prst="rect">
            <a:avLst/>
          </a:prstGeom>
        </p:spPr>
      </p:pic>
      <p:sp>
        <p:nvSpPr>
          <p:cNvPr id="12" name="TextBox 11">
            <a:extLst>
              <a:ext uri="{FF2B5EF4-FFF2-40B4-BE49-F238E27FC236}">
                <a16:creationId xmlns:a16="http://schemas.microsoft.com/office/drawing/2014/main" id="{A50315C6-D1B7-A86D-C4C5-0C00BD20A575}"/>
              </a:ext>
            </a:extLst>
          </p:cNvPr>
          <p:cNvSpPr txBox="1"/>
          <p:nvPr/>
        </p:nvSpPr>
        <p:spPr>
          <a:xfrm>
            <a:off x="7041203" y="1842555"/>
            <a:ext cx="2102797" cy="4401205"/>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Offsets between GLM-18 group and “best” reference match</a:t>
            </a:r>
          </a:p>
          <a:p>
            <a:r>
              <a:rPr lang="en-US" sz="1400" b="1" dirty="0">
                <a:solidFill>
                  <a:srgbClr val="FF0000"/>
                </a:solidFill>
              </a:rPr>
              <a:t>        (±4 </a:t>
            </a:r>
            <a:r>
              <a:rPr lang="en-US" sz="1400" b="1" dirty="0" err="1">
                <a:solidFill>
                  <a:srgbClr val="FF0000"/>
                </a:solidFill>
              </a:rPr>
              <a:t>ms</a:t>
            </a:r>
            <a:r>
              <a:rPr lang="en-US" sz="1400" b="1" dirty="0">
                <a:solidFill>
                  <a:srgbClr val="FF0000"/>
                </a:solidFill>
              </a:rPr>
              <a:t> and 50 km)</a:t>
            </a:r>
          </a:p>
          <a:p>
            <a:endParaRPr lang="en-US" sz="1400" b="1" dirty="0">
              <a:solidFill>
                <a:srgbClr val="FFFF00"/>
              </a:solidFill>
            </a:endParaRP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Sub-millisecond timing accuracy</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~Half-pixel location accuracy over most of the domain</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Better location accuracy than GLM-17 when it was declared provisional, and similar to GLM-17 now</a:t>
            </a:r>
          </a:p>
        </p:txBody>
      </p:sp>
    </p:spTree>
    <p:extLst>
      <p:ext uri="{BB962C8B-B14F-4D97-AF65-F5344CB8AC3E}">
        <p14:creationId xmlns:p14="http://schemas.microsoft.com/office/powerpoint/2010/main" val="291083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Timing/Location Accuracy </a:t>
            </a:r>
            <a:r>
              <a:rPr lang="en-US" sz="2400" dirty="0"/>
              <a:t>(Virts/UAH)</a:t>
            </a:r>
            <a:br>
              <a:rPr lang="en-US" sz="2800" dirty="0"/>
            </a:br>
            <a:r>
              <a:rPr lang="en-US" sz="2000" dirty="0"/>
              <a:t>GLM-17 vs. ENGLN and GLD360</a:t>
            </a:r>
            <a:endParaRPr lang="en-US" sz="1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45</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322AD0-6961-14A6-510B-35983E2BD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29" y="1206143"/>
            <a:ext cx="6713024" cy="5010267"/>
          </a:xfrm>
          <a:prstGeom prst="rect">
            <a:avLst/>
          </a:prstGeom>
        </p:spPr>
      </p:pic>
    </p:spTree>
    <p:extLst>
      <p:ext uri="{BB962C8B-B14F-4D97-AF65-F5344CB8AC3E}">
        <p14:creationId xmlns:p14="http://schemas.microsoft.com/office/powerpoint/2010/main" val="162926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Location Accuracy </a:t>
            </a:r>
            <a:r>
              <a:rPr lang="en-US" sz="2400" dirty="0"/>
              <a:t>(Virts/UAH)</a:t>
            </a:r>
            <a:br>
              <a:rPr lang="en-US" sz="2800" dirty="0"/>
            </a:br>
            <a:r>
              <a:rPr lang="en-US" sz="2000" dirty="0"/>
              <a:t>GLM-18 vs. ENGLN and GLD360</a:t>
            </a:r>
            <a:endParaRPr lang="en-US" sz="1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46</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PLPT-GLM_011</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12AB2FC1-A8C4-66A8-6711-8C57556001BF}"/>
              </a:ext>
            </a:extLst>
          </p:cNvPr>
          <p:cNvPicPr>
            <a:picLocks noChangeAspect="1"/>
          </p:cNvPicPr>
          <p:nvPr/>
        </p:nvPicPr>
        <p:blipFill rotWithShape="1">
          <a:blip r:embed="rId3">
            <a:extLst>
              <a:ext uri="{28A0092B-C50C-407E-A947-70E740481C1C}">
                <a14:useLocalDpi xmlns:a14="http://schemas.microsoft.com/office/drawing/2010/main" val="0"/>
              </a:ext>
            </a:extLst>
          </a:blip>
          <a:srcRect l="15191" t="2131" r="16420" b="4300"/>
          <a:stretch/>
        </p:blipFill>
        <p:spPr>
          <a:xfrm>
            <a:off x="1163681" y="1221756"/>
            <a:ext cx="4855119" cy="4979041"/>
          </a:xfrm>
          <a:prstGeom prst="rect">
            <a:avLst/>
          </a:prstGeom>
        </p:spPr>
      </p:pic>
      <p:sp>
        <p:nvSpPr>
          <p:cNvPr id="7" name="TextBox 6">
            <a:extLst>
              <a:ext uri="{FF2B5EF4-FFF2-40B4-BE49-F238E27FC236}">
                <a16:creationId xmlns:a16="http://schemas.microsoft.com/office/drawing/2014/main" id="{33D6A57E-7AB4-5122-B56C-340F3C337520}"/>
              </a:ext>
            </a:extLst>
          </p:cNvPr>
          <p:cNvSpPr txBox="1"/>
          <p:nvPr/>
        </p:nvSpPr>
        <p:spPr>
          <a:xfrm>
            <a:off x="7041203" y="1842555"/>
            <a:ext cx="2102797" cy="2246769"/>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Vectors indicate how GLM-18 groups would need to be shifted to best match the reference networks</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Iterative tuning with Lockheed Martin has reduced parallax errors</a:t>
            </a:r>
          </a:p>
        </p:txBody>
      </p:sp>
    </p:spTree>
    <p:extLst>
      <p:ext uri="{BB962C8B-B14F-4D97-AF65-F5344CB8AC3E}">
        <p14:creationId xmlns:p14="http://schemas.microsoft.com/office/powerpoint/2010/main" val="1386305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Location Accuracy </a:t>
            </a:r>
            <a:r>
              <a:rPr lang="en-US" sz="2400" dirty="0"/>
              <a:t>(Virts/UAH)</a:t>
            </a:r>
            <a:br>
              <a:rPr lang="en-US" sz="2800" dirty="0"/>
            </a:br>
            <a:r>
              <a:rPr lang="en-US" sz="2000" dirty="0"/>
              <a:t>GLM-17 vs. ENGLN and GLD360</a:t>
            </a:r>
            <a:endParaRPr lang="en-US" sz="1800" dirty="0"/>
          </a:p>
        </p:txBody>
      </p:sp>
      <p:sp>
        <p:nvSpPr>
          <p:cNvPr id="20" name="TextBox 19"/>
          <p:cNvSpPr txBox="1"/>
          <p:nvPr/>
        </p:nvSpPr>
        <p:spPr>
          <a:xfrm>
            <a:off x="7172732" y="2074805"/>
            <a:ext cx="1871807" cy="646331"/>
          </a:xfrm>
          <a:prstGeom prst="rect">
            <a:avLst/>
          </a:prstGeom>
          <a:noFill/>
        </p:spPr>
        <p:txBody>
          <a:bodyPr wrap="square" rtlCol="0">
            <a:spAutoFit/>
          </a:bodyPr>
          <a:lstStyle/>
          <a:p>
            <a:pPr marL="285750" indent="-285750">
              <a:buFont typeface="Arial" charset="0"/>
              <a:buChar char="•"/>
            </a:pPr>
            <a:endParaRPr lang="en-US" b="1" dirty="0">
              <a:solidFill>
                <a:srgbClr val="FFFF00"/>
              </a:solidFill>
            </a:endParaRP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47</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PLPT-GLM_011</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09BBB21A-2E17-0989-5211-5BACADD00907}"/>
              </a:ext>
            </a:extLst>
          </p:cNvPr>
          <p:cNvPicPr>
            <a:picLocks noChangeAspect="1"/>
          </p:cNvPicPr>
          <p:nvPr/>
        </p:nvPicPr>
        <p:blipFill rotWithShape="1">
          <a:blip r:embed="rId3">
            <a:extLst>
              <a:ext uri="{28A0092B-C50C-407E-A947-70E740481C1C}">
                <a14:useLocalDpi xmlns:a14="http://schemas.microsoft.com/office/drawing/2010/main" val="0"/>
              </a:ext>
            </a:extLst>
          </a:blip>
          <a:srcRect l="15192" t="2131" r="16420" b="5813"/>
          <a:stretch/>
        </p:blipFill>
        <p:spPr>
          <a:xfrm>
            <a:off x="1163682" y="1261991"/>
            <a:ext cx="4855118" cy="4898571"/>
          </a:xfrm>
          <a:prstGeom prst="rect">
            <a:avLst/>
          </a:prstGeom>
        </p:spPr>
      </p:pic>
    </p:spTree>
    <p:extLst>
      <p:ext uri="{BB962C8B-B14F-4D97-AF65-F5344CB8AC3E}">
        <p14:creationId xmlns:p14="http://schemas.microsoft.com/office/powerpoint/2010/main" val="196729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Timing/Location Accuracy </a:t>
            </a:r>
            <a:r>
              <a:rPr lang="en-US" sz="2400" dirty="0"/>
              <a:t>(Virts/UAH)</a:t>
            </a:r>
            <a:br>
              <a:rPr lang="en-US" sz="2800" dirty="0"/>
            </a:br>
            <a:r>
              <a:rPr lang="en-US" sz="2000" dirty="0"/>
              <a:t>GLM-18 vs. ENGLN and GLD360</a:t>
            </a:r>
            <a:endParaRPr lang="en-US" sz="1800"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48</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76289" y="1397922"/>
            <a:ext cx="1590692" cy="369332"/>
          </a:xfrm>
          <a:prstGeom prst="rect">
            <a:avLst/>
          </a:prstGeom>
        </p:spPr>
        <p:txBody>
          <a:bodyPr wrap="none">
            <a:spAutoFit/>
          </a:bodyPr>
          <a:lstStyle/>
          <a:p>
            <a:r>
              <a:rPr lang="en-US" dirty="0">
                <a:solidFill>
                  <a:srgbClr val="FFC000"/>
                </a:solidFill>
              </a:rPr>
              <a:t>PLPT-GLM_011</a:t>
            </a:r>
            <a:endParaRPr lang="en-US" dirty="0">
              <a:solidFill>
                <a:srgbClr val="FFC000"/>
              </a:solidFill>
              <a:latin typeface="Calibri" charset="0"/>
              <a:ea typeface="Calibri" charset="0"/>
              <a:cs typeface="Times New Roman" charset="0"/>
            </a:endParaRPr>
          </a:p>
        </p:txBody>
      </p:sp>
      <p:pic>
        <p:nvPicPr>
          <p:cNvPr id="7" name="Picture 6">
            <a:extLst>
              <a:ext uri="{FF2B5EF4-FFF2-40B4-BE49-F238E27FC236}">
                <a16:creationId xmlns:a16="http://schemas.microsoft.com/office/drawing/2014/main" id="{C743EFC0-B089-83BA-E84D-48A01D13A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02" y="1412201"/>
            <a:ext cx="6769277" cy="4621706"/>
          </a:xfrm>
          <a:prstGeom prst="rect">
            <a:avLst/>
          </a:prstGeom>
        </p:spPr>
      </p:pic>
      <p:sp>
        <p:nvSpPr>
          <p:cNvPr id="12" name="TextBox 11">
            <a:extLst>
              <a:ext uri="{FF2B5EF4-FFF2-40B4-BE49-F238E27FC236}">
                <a16:creationId xmlns:a16="http://schemas.microsoft.com/office/drawing/2014/main" id="{2A58A6D1-8419-F69B-8656-92DEE9254B81}"/>
              </a:ext>
            </a:extLst>
          </p:cNvPr>
          <p:cNvSpPr txBox="1"/>
          <p:nvPr/>
        </p:nvSpPr>
        <p:spPr>
          <a:xfrm>
            <a:off x="7041203" y="1842555"/>
            <a:ext cx="2102797" cy="2246769"/>
          </a:xfrm>
          <a:prstGeom prst="rect">
            <a:avLst/>
          </a:prstGeom>
          <a:noFill/>
        </p:spPr>
        <p:txBody>
          <a:bodyPr wrap="square" rtlCol="0">
            <a:spAutoFit/>
          </a:bodyPr>
          <a:lstStyle/>
          <a:p>
            <a:pPr marL="285750" indent="-285750">
              <a:buFont typeface="Arial" charset="0"/>
              <a:buChar char="•"/>
            </a:pPr>
            <a:r>
              <a:rPr lang="en-US" sz="1400" b="1" dirty="0">
                <a:solidFill>
                  <a:srgbClr val="FFFF00"/>
                </a:solidFill>
              </a:rPr>
              <a:t>Hourly time series of peak time and distance offsets from the reference networks</a:t>
            </a:r>
          </a:p>
          <a:p>
            <a:pPr marL="285750" indent="-285750">
              <a:buFont typeface="Arial" charset="0"/>
              <a:buChar char="•"/>
            </a:pPr>
            <a:endParaRPr lang="en-US" sz="1400" b="1" dirty="0">
              <a:solidFill>
                <a:srgbClr val="FFFF00"/>
              </a:solidFill>
            </a:endParaRPr>
          </a:p>
          <a:p>
            <a:pPr marL="285750" indent="-285750">
              <a:buFont typeface="Arial" charset="0"/>
              <a:buChar char="•"/>
            </a:pPr>
            <a:r>
              <a:rPr lang="en-US" sz="1400" b="1" dirty="0">
                <a:solidFill>
                  <a:srgbClr val="FFFF00"/>
                </a:solidFill>
              </a:rPr>
              <a:t>Consistent temporal and spatial accuracy over the ~1 month analysis period</a:t>
            </a:r>
          </a:p>
        </p:txBody>
      </p:sp>
    </p:spTree>
    <p:extLst>
      <p:ext uri="{BB962C8B-B14F-4D97-AF65-F5344CB8AC3E}">
        <p14:creationId xmlns:p14="http://schemas.microsoft.com/office/powerpoint/2010/main" val="492785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22"/>
            <a:ext cx="8229600" cy="1143001"/>
          </a:xfrm>
        </p:spPr>
        <p:txBody>
          <a:bodyPr/>
          <a:lstStyle/>
          <a:p>
            <a:r>
              <a:rPr lang="en-US" sz="2800" dirty="0"/>
              <a:t>GLM-18 Background DCC </a:t>
            </a:r>
            <a:r>
              <a:rPr lang="en-US" sz="2400" dirty="0"/>
              <a:t>(Buechler/UAH)</a:t>
            </a:r>
            <a:br>
              <a:rPr lang="en-US" sz="2800" dirty="0"/>
            </a:br>
            <a:r>
              <a:rPr lang="en-US" sz="2000" dirty="0"/>
              <a:t>over 7 days in Sep/Oct 2022</a:t>
            </a:r>
            <a:endParaRPr lang="en-US" sz="1800" dirty="0"/>
          </a:p>
        </p:txBody>
      </p:sp>
      <p:sp>
        <p:nvSpPr>
          <p:cNvPr id="20" name="TextBox 19"/>
          <p:cNvSpPr txBox="1"/>
          <p:nvPr/>
        </p:nvSpPr>
        <p:spPr>
          <a:xfrm>
            <a:off x="6910939" y="2345570"/>
            <a:ext cx="2133600" cy="3139321"/>
          </a:xfrm>
          <a:prstGeom prst="rect">
            <a:avLst/>
          </a:prstGeom>
          <a:noFill/>
        </p:spPr>
        <p:txBody>
          <a:bodyPr wrap="square" rtlCol="0">
            <a:spAutoFit/>
          </a:bodyPr>
          <a:lstStyle/>
          <a:p>
            <a:pPr marL="285750" indent="-285750">
              <a:buFont typeface="Arial" charset="0"/>
              <a:buChar char="•"/>
            </a:pPr>
            <a:r>
              <a:rPr lang="en-US" b="1" dirty="0">
                <a:solidFill>
                  <a:srgbClr val="FFFF00"/>
                </a:solidFill>
              </a:rPr>
              <a:t>GLM18 Deep Convective Cloud (DCC) characterization</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Mean DCC radiance comparable to previous GOES GLM sensors</a:t>
            </a: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49</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498731" y="1353563"/>
            <a:ext cx="1545808" cy="369332"/>
          </a:xfrm>
          <a:prstGeom prst="rect">
            <a:avLst/>
          </a:prstGeom>
        </p:spPr>
        <p:txBody>
          <a:bodyPr wrap="none">
            <a:spAutoFit/>
          </a:bodyPr>
          <a:lstStyle/>
          <a:p>
            <a:r>
              <a:rPr lang="en-US" dirty="0">
                <a:solidFill>
                  <a:srgbClr val="FFC000"/>
                </a:solidFill>
              </a:rPr>
              <a:t>PLPT-GLM-012</a:t>
            </a:r>
            <a:endParaRPr lang="en-US" dirty="0">
              <a:solidFill>
                <a:srgbClr val="FFC000"/>
              </a:solidFill>
              <a:latin typeface="Calibri" charset="0"/>
              <a:ea typeface="Calibri" charset="0"/>
              <a:cs typeface="Times New Roman" charset="0"/>
            </a:endParaRPr>
          </a:p>
        </p:txBody>
      </p:sp>
      <p:pic>
        <p:nvPicPr>
          <p:cNvPr id="7" name="Picture 6">
            <a:extLst>
              <a:ext uri="{FF2B5EF4-FFF2-40B4-BE49-F238E27FC236}">
                <a16:creationId xmlns:a16="http://schemas.microsoft.com/office/drawing/2014/main" id="{B550E8D9-FC07-1CEA-ABA5-23F41799DF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53" y="1353563"/>
            <a:ext cx="6579634" cy="4663440"/>
          </a:xfrm>
          <a:prstGeom prst="rect">
            <a:avLst/>
          </a:prstGeom>
        </p:spPr>
      </p:pic>
    </p:spTree>
    <p:extLst>
      <p:ext uri="{BB962C8B-B14F-4D97-AF65-F5344CB8AC3E}">
        <p14:creationId xmlns:p14="http://schemas.microsoft.com/office/powerpoint/2010/main" val="695547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753" y="41514"/>
            <a:ext cx="5952566" cy="1143001"/>
          </a:xfrm>
        </p:spPr>
        <p:txBody>
          <a:bodyPr/>
          <a:lstStyle/>
          <a:p>
            <a:r>
              <a:rPr lang="en-US" b="1" dirty="0"/>
              <a:t>Cal/Val Team Members </a:t>
            </a:r>
          </a:p>
        </p:txBody>
      </p:sp>
      <p:sp>
        <p:nvSpPr>
          <p:cNvPr id="5" name="TextBox 4"/>
          <p:cNvSpPr txBox="1"/>
          <p:nvPr/>
        </p:nvSpPr>
        <p:spPr>
          <a:xfrm>
            <a:off x="2734234" y="6538912"/>
            <a:ext cx="5952566" cy="307777"/>
          </a:xfrm>
          <a:prstGeom prst="rect">
            <a:avLst/>
          </a:prstGeom>
          <a:noFill/>
        </p:spPr>
        <p:txBody>
          <a:bodyPr wrap="square" rtlCol="0">
            <a:spAutoFit/>
          </a:bodyPr>
          <a:lstStyle/>
          <a:p>
            <a:pPr algn="ctr"/>
            <a:r>
              <a:rPr lang="en-US" sz="1400" i="1" dirty="0">
                <a:solidFill>
                  <a:srgbClr val="FFFF00"/>
                </a:solidFill>
              </a:rPr>
              <a:t>Photos courtesy of William </a:t>
            </a:r>
            <a:r>
              <a:rPr lang="en-US" sz="1400" i="1" dirty="0" err="1">
                <a:solidFill>
                  <a:srgbClr val="FFFF00"/>
                </a:solidFill>
              </a:rPr>
              <a:t>Koshak</a:t>
            </a:r>
            <a:r>
              <a:rPr lang="en-US" sz="1400" i="1" dirty="0">
                <a:solidFill>
                  <a:srgbClr val="FFFF00"/>
                </a:solidFill>
              </a:rPr>
              <a:t> &amp; Pete Armstrong, or publicly available</a:t>
            </a: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5</a:t>
            </a:fld>
            <a:endParaRPr lang="en-US" altLang="en-US"/>
          </a:p>
        </p:txBody>
      </p:sp>
      <p:sp>
        <p:nvSpPr>
          <p:cNvPr id="7" name="Title 1"/>
          <p:cNvSpPr txBox="1">
            <a:spLocks/>
          </p:cNvSpPr>
          <p:nvPr/>
        </p:nvSpPr>
        <p:spPr bwMode="auto">
          <a:xfrm>
            <a:off x="6250998" y="3977560"/>
            <a:ext cx="1981925"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a:solidFill>
                  <a:srgbClr val="FFFF00"/>
                </a:solidFill>
              </a:rPr>
              <a:t>NASA Flight for INR</a:t>
            </a:r>
            <a:endParaRPr lang="en-US" sz="800" b="1" dirty="0">
              <a:solidFill>
                <a:srgbClr val="FFFF00"/>
              </a:solidFill>
            </a:endParaRPr>
          </a:p>
          <a:p>
            <a:pPr marL="285750" indent="-285750" algn="l">
              <a:buFont typeface="Arial" charset="0"/>
              <a:buChar char="•"/>
            </a:pPr>
            <a:r>
              <a:rPr lang="en-US" sz="1400" dirty="0"/>
              <a:t>David </a:t>
            </a:r>
            <a:r>
              <a:rPr lang="en-US" sz="1400" dirty="0" err="1"/>
              <a:t>Igli</a:t>
            </a:r>
            <a:endParaRPr lang="en-US" sz="1400" dirty="0"/>
          </a:p>
          <a:p>
            <a:pPr marL="285750" indent="-285750" algn="l">
              <a:buFont typeface="Arial" charset="0"/>
              <a:buChar char="•"/>
            </a:pPr>
            <a:r>
              <a:rPr lang="en-US" sz="1400" dirty="0"/>
              <a:t>Alan </a:t>
            </a:r>
            <a:r>
              <a:rPr lang="en-US" sz="1400" dirty="0" err="1"/>
              <a:t>Reth</a:t>
            </a:r>
            <a:endParaRPr lang="en-US" sz="1400" dirty="0"/>
          </a:p>
          <a:p>
            <a:pPr marL="285750" indent="-285750" algn="l">
              <a:buFont typeface="Arial" charset="0"/>
              <a:buChar char="•"/>
            </a:pPr>
            <a:r>
              <a:rPr lang="en-US" sz="1400" dirty="0"/>
              <a:t>Bin Tan </a:t>
            </a:r>
          </a:p>
        </p:txBody>
      </p:sp>
      <p:sp>
        <p:nvSpPr>
          <p:cNvPr id="8" name="Title 1"/>
          <p:cNvSpPr txBox="1">
            <a:spLocks/>
          </p:cNvSpPr>
          <p:nvPr/>
        </p:nvSpPr>
        <p:spPr bwMode="auto">
          <a:xfrm>
            <a:off x="247506" y="5854155"/>
            <a:ext cx="2877221" cy="58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solidFill>
                  <a:srgbClr val="FFC000"/>
                </a:solidFill>
              </a:rPr>
              <a:t>Core Team: </a:t>
            </a:r>
            <a:r>
              <a:rPr lang="en-US" sz="1400" dirty="0"/>
              <a:t>William </a:t>
            </a:r>
            <a:r>
              <a:rPr lang="en-US" sz="1400" dirty="0" err="1"/>
              <a:t>Koshak</a:t>
            </a:r>
            <a:r>
              <a:rPr lang="en-US" sz="1400" dirty="0"/>
              <a:t> (MSFC), Doug Mach (USRA), Monte Bateman, Dennis Buechler &amp; Katrina </a:t>
            </a:r>
            <a:r>
              <a:rPr lang="en-US" sz="1400" dirty="0" err="1"/>
              <a:t>Virts</a:t>
            </a:r>
            <a:r>
              <a:rPr lang="en-US" sz="1400" dirty="0"/>
              <a:t> (UAH), Rich Blakeslee (MSFC)</a:t>
            </a:r>
          </a:p>
          <a:p>
            <a:pPr algn="l"/>
            <a:r>
              <a:rPr lang="en-US" sz="1400" dirty="0">
                <a:solidFill>
                  <a:srgbClr val="FFC000"/>
                </a:solidFill>
              </a:rPr>
              <a:t>Support Team (lower left): </a:t>
            </a:r>
            <a:r>
              <a:rPr lang="en-US" sz="1400" dirty="0"/>
              <a:t>Phillip Bitzer &amp; Jeff Burchfield (UAH)</a:t>
            </a:r>
          </a:p>
        </p:txBody>
      </p:sp>
      <p:pic>
        <p:nvPicPr>
          <p:cNvPr id="4" name="Picture 3"/>
          <p:cNvPicPr>
            <a:picLocks noChangeAspect="1"/>
          </p:cNvPicPr>
          <p:nvPr/>
        </p:nvPicPr>
        <p:blipFill>
          <a:blip r:embed="rId3"/>
          <a:stretch>
            <a:fillRect/>
          </a:stretch>
        </p:blipFill>
        <p:spPr>
          <a:xfrm>
            <a:off x="3674603" y="4092704"/>
            <a:ext cx="1589863" cy="1589863"/>
          </a:xfrm>
          <a:prstGeom prst="rect">
            <a:avLst/>
          </a:prstGeom>
        </p:spPr>
      </p:pic>
      <p:sp>
        <p:nvSpPr>
          <p:cNvPr id="9" name="Title 1"/>
          <p:cNvSpPr txBox="1">
            <a:spLocks/>
          </p:cNvSpPr>
          <p:nvPr/>
        </p:nvSpPr>
        <p:spPr bwMode="auto">
          <a:xfrm>
            <a:off x="3452822" y="5774282"/>
            <a:ext cx="2031531"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t>        Pete Armstrong </a:t>
            </a:r>
          </a:p>
          <a:p>
            <a:pPr algn="l"/>
            <a:r>
              <a:rPr lang="en-US" sz="1400" dirty="0">
                <a:solidFill>
                  <a:srgbClr val="FFC000"/>
                </a:solidFill>
              </a:rPr>
              <a:t>   (Core Team Member)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6478" y="3045908"/>
            <a:ext cx="2349497" cy="2353688"/>
          </a:xfrm>
          <a:prstGeom prst="rect">
            <a:avLst/>
          </a:prstGeom>
        </p:spPr>
      </p:pic>
      <p:sp>
        <p:nvSpPr>
          <p:cNvPr id="10" name="Title 1"/>
          <p:cNvSpPr txBox="1">
            <a:spLocks/>
          </p:cNvSpPr>
          <p:nvPr/>
        </p:nvSpPr>
        <p:spPr bwMode="auto">
          <a:xfrm>
            <a:off x="3392008" y="3697437"/>
            <a:ext cx="2031531"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solidFill>
                  <a:srgbClr val="FFFF00"/>
                </a:solidFill>
              </a:rPr>
              <a:t>        </a:t>
            </a:r>
            <a:r>
              <a:rPr lang="en-US" sz="1400" b="1" dirty="0">
                <a:solidFill>
                  <a:srgbClr val="FFFF00"/>
                </a:solidFill>
              </a:rPr>
              <a:t>MIT-Lincoln Lab</a:t>
            </a:r>
          </a:p>
        </p:txBody>
      </p:sp>
      <p:sp>
        <p:nvSpPr>
          <p:cNvPr id="11" name="Title 1"/>
          <p:cNvSpPr txBox="1">
            <a:spLocks/>
          </p:cNvSpPr>
          <p:nvPr/>
        </p:nvSpPr>
        <p:spPr bwMode="auto">
          <a:xfrm>
            <a:off x="247506" y="1137550"/>
            <a:ext cx="2139427"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t>        </a:t>
            </a:r>
            <a:r>
              <a:rPr lang="en-US" sz="1400" b="1" dirty="0">
                <a:solidFill>
                  <a:srgbClr val="FFFF00"/>
                </a:solidFill>
              </a:rPr>
              <a:t>NSSTC (Huntsville, AL)</a:t>
            </a:r>
          </a:p>
        </p:txBody>
      </p:sp>
      <p:sp>
        <p:nvSpPr>
          <p:cNvPr id="13" name="Title 1"/>
          <p:cNvSpPr txBox="1">
            <a:spLocks/>
          </p:cNvSpPr>
          <p:nvPr/>
        </p:nvSpPr>
        <p:spPr bwMode="auto">
          <a:xfrm>
            <a:off x="5977282" y="1145877"/>
            <a:ext cx="2031531"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a:t>        </a:t>
            </a:r>
            <a:r>
              <a:rPr lang="en-US" sz="1400" b="1" dirty="0">
                <a:solidFill>
                  <a:srgbClr val="FFFF00"/>
                </a:solidFill>
              </a:rPr>
              <a:t>Various Remote</a:t>
            </a:r>
          </a:p>
        </p:txBody>
      </p:sp>
      <p:sp>
        <p:nvSpPr>
          <p:cNvPr id="14" name="Rectangle 13"/>
          <p:cNvSpPr/>
          <p:nvPr/>
        </p:nvSpPr>
        <p:spPr>
          <a:xfrm>
            <a:off x="5972928" y="1527907"/>
            <a:ext cx="2744534" cy="2462213"/>
          </a:xfrm>
          <a:prstGeom prst="rect">
            <a:avLst/>
          </a:prstGeom>
          <a:noFill/>
          <a:ln>
            <a:noFill/>
          </a:ln>
        </p:spPr>
        <p:txBody>
          <a:bodyPr wrap="none" lIns="91440" tIns="45720" rIns="91440" bIns="45720">
            <a:spAutoFit/>
          </a:bodyPr>
          <a:lstStyle/>
          <a:p>
            <a:pPr marL="285750" indent="-285750">
              <a:buFont typeface="Wingdings" charset="2"/>
              <a:buChar char="§"/>
            </a:pPr>
            <a:r>
              <a:rPr lang="en-US" sz="1400" dirty="0">
                <a:ln w="0"/>
                <a:solidFill>
                  <a:schemeClr val="bg1"/>
                </a:solidFill>
                <a:effectLst>
                  <a:outerShdw blurRad="38100" dist="19050" dir="2700000" algn="tl" rotWithShape="0">
                    <a:schemeClr val="dk1">
                      <a:alpha val="40000"/>
                    </a:schemeClr>
                  </a:outerShdw>
                </a:effectLst>
              </a:rPr>
              <a:t>Eric </a:t>
            </a:r>
            <a:r>
              <a:rPr lang="en-US" sz="1400" dirty="0" err="1">
                <a:ln w="0"/>
                <a:solidFill>
                  <a:schemeClr val="bg1"/>
                </a:solidFill>
                <a:effectLst>
                  <a:outerShdw blurRad="38100" dist="19050" dir="2700000" algn="tl" rotWithShape="0">
                    <a:schemeClr val="dk1">
                      <a:alpha val="40000"/>
                    </a:schemeClr>
                  </a:outerShdw>
                </a:effectLst>
              </a:rPr>
              <a:t>Bruning</a:t>
            </a:r>
            <a:r>
              <a:rPr lang="en-US" sz="1400" dirty="0">
                <a:ln w="0"/>
                <a:solidFill>
                  <a:schemeClr val="bg1"/>
                </a:solidFill>
                <a:effectLst>
                  <a:outerShdw blurRad="38100" dist="19050" dir="2700000" algn="tl" rotWithShape="0">
                    <a:schemeClr val="dk1">
                      <a:alpha val="40000"/>
                    </a:schemeClr>
                  </a:outerShdw>
                </a:effectLst>
              </a:rPr>
              <a:t> (TTU)</a:t>
            </a:r>
          </a:p>
          <a:p>
            <a:pPr marL="285750" indent="-285750">
              <a:buFont typeface="Wingdings" charset="2"/>
              <a:buChar char="§"/>
            </a:pPr>
            <a:r>
              <a:rPr lang="en-US" sz="1400" dirty="0">
                <a:ln w="0"/>
                <a:solidFill>
                  <a:schemeClr val="bg1"/>
                </a:solidFill>
                <a:effectLst>
                  <a:outerShdw blurRad="38100" dist="19050" dir="2700000" algn="tl" rotWithShape="0">
                    <a:schemeClr val="dk1">
                      <a:alpha val="40000"/>
                    </a:schemeClr>
                  </a:outerShdw>
                </a:effectLst>
              </a:rPr>
              <a:t>Jacquelyn </a:t>
            </a:r>
            <a:r>
              <a:rPr lang="en-US" sz="1400" dirty="0" err="1">
                <a:ln w="0"/>
                <a:solidFill>
                  <a:schemeClr val="bg1"/>
                </a:solidFill>
                <a:effectLst>
                  <a:outerShdw blurRad="38100" dist="19050" dir="2700000" algn="tl" rotWithShape="0">
                    <a:schemeClr val="dk1">
                      <a:alpha val="40000"/>
                    </a:schemeClr>
                  </a:outerShdw>
                </a:effectLst>
              </a:rPr>
              <a:t>Ringhausen</a:t>
            </a:r>
            <a:r>
              <a:rPr lang="en-US" sz="1400" dirty="0">
                <a:ln w="0"/>
                <a:solidFill>
                  <a:schemeClr val="bg1"/>
                </a:solidFill>
                <a:effectLst>
                  <a:outerShdw blurRad="38100" dist="19050" dir="2700000" algn="tl" rotWithShape="0">
                    <a:schemeClr val="dk1">
                      <a:alpha val="40000"/>
                    </a:schemeClr>
                  </a:outerShdw>
                </a:effectLst>
              </a:rPr>
              <a:t> (CIWRO)</a:t>
            </a:r>
          </a:p>
          <a:p>
            <a:pPr marL="285750" indent="-285750">
              <a:buFont typeface="Wingdings" charset="2"/>
              <a:buChar char="§"/>
            </a:pPr>
            <a:r>
              <a:rPr lang="en-US" sz="1400" dirty="0">
                <a:ln w="0"/>
                <a:solidFill>
                  <a:schemeClr val="bg1"/>
                </a:solidFill>
                <a:effectLst>
                  <a:outerShdw blurRad="38100" dist="19050" dir="2700000" algn="tl" rotWithShape="0">
                    <a:schemeClr val="dk1">
                      <a:alpha val="40000"/>
                    </a:schemeClr>
                  </a:outerShdw>
                </a:effectLst>
              </a:rPr>
              <a:t>Jeff </a:t>
            </a:r>
            <a:r>
              <a:rPr lang="en-US" sz="1400" dirty="0" err="1">
                <a:ln w="0"/>
                <a:solidFill>
                  <a:schemeClr val="bg1"/>
                </a:solidFill>
                <a:effectLst>
                  <a:outerShdw blurRad="38100" dist="19050" dir="2700000" algn="tl" rotWithShape="0">
                    <a:schemeClr val="dk1">
                      <a:alpha val="40000"/>
                    </a:schemeClr>
                  </a:outerShdw>
                </a:effectLst>
              </a:rPr>
              <a:t>Lapiere</a:t>
            </a:r>
            <a:r>
              <a:rPr lang="en-US" sz="1400" dirty="0">
                <a:ln w="0"/>
                <a:solidFill>
                  <a:schemeClr val="bg1"/>
                </a:solidFill>
                <a:effectLst>
                  <a:outerShdw blurRad="38100" dist="19050" dir="2700000" algn="tl" rotWithShape="0">
                    <a:schemeClr val="dk1">
                      <a:alpha val="40000"/>
                    </a:schemeClr>
                  </a:outerShdw>
                </a:effectLst>
              </a:rPr>
              <a:t> (AEM)</a:t>
            </a: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Ken Cummins (UA)</a:t>
            </a: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Steve Rutledge (CSU)</a:t>
            </a: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Adam Clayton (formerly CSU)</a:t>
            </a: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Max Marchand (CIRA)</a:t>
            </a: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Bob </a:t>
            </a:r>
            <a:r>
              <a:rPr lang="en-US" sz="1400" i="1" dirty="0" err="1">
                <a:ln w="0"/>
                <a:solidFill>
                  <a:schemeClr val="bg1">
                    <a:lumMod val="75000"/>
                  </a:schemeClr>
                </a:solidFill>
                <a:effectLst>
                  <a:outerShdw blurRad="38100" dist="19050" dir="2700000" algn="tl" rotWithShape="0">
                    <a:schemeClr val="dk1">
                      <a:alpha val="40000"/>
                    </a:schemeClr>
                  </a:outerShdw>
                </a:effectLst>
              </a:rPr>
              <a:t>Holzworth</a:t>
            </a:r>
            <a:r>
              <a:rPr lang="en-US" sz="1400" i="1" dirty="0">
                <a:ln w="0"/>
                <a:solidFill>
                  <a:schemeClr val="bg1">
                    <a:lumMod val="75000"/>
                  </a:schemeClr>
                </a:solidFill>
                <a:effectLst>
                  <a:outerShdw blurRad="38100" dist="19050" dir="2700000" algn="tl" rotWithShape="0">
                    <a:schemeClr val="dk1">
                      <a:alpha val="40000"/>
                    </a:schemeClr>
                  </a:outerShdw>
                </a:effectLst>
              </a:rPr>
              <a:t> (Univ. </a:t>
            </a:r>
            <a:r>
              <a:rPr lang="en-US" sz="1400" i="1" dirty="0" err="1">
                <a:ln w="0"/>
                <a:solidFill>
                  <a:schemeClr val="bg1">
                    <a:lumMod val="75000"/>
                  </a:schemeClr>
                </a:solidFill>
                <a:effectLst>
                  <a:outerShdw blurRad="38100" dist="19050" dir="2700000" algn="tl" rotWithShape="0">
                    <a:schemeClr val="dk1">
                      <a:alpha val="40000"/>
                    </a:schemeClr>
                  </a:outerShdw>
                </a:effectLst>
              </a:rPr>
              <a:t>Wa</a:t>
            </a:r>
            <a:r>
              <a:rPr lang="en-US" sz="1400" i="1" dirty="0">
                <a:ln w="0"/>
                <a:solidFill>
                  <a:schemeClr val="bg1">
                    <a:lumMod val="75000"/>
                  </a:schemeClr>
                </a:solidFill>
                <a:effectLst>
                  <a:outerShdw blurRad="38100" dist="19050" dir="2700000" algn="tl" rotWithShape="0">
                    <a:schemeClr val="dk1">
                      <a:alpha val="40000"/>
                    </a:schemeClr>
                  </a:outerShdw>
                </a:effectLst>
              </a:rPr>
              <a:t>)</a:t>
            </a: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Michael McCarthy (Univ. </a:t>
            </a:r>
            <a:r>
              <a:rPr lang="en-US" sz="1400" i="1" dirty="0" err="1">
                <a:ln w="0"/>
                <a:solidFill>
                  <a:schemeClr val="bg1">
                    <a:lumMod val="75000"/>
                  </a:schemeClr>
                </a:solidFill>
                <a:effectLst>
                  <a:outerShdw blurRad="38100" dist="19050" dir="2700000" algn="tl" rotWithShape="0">
                    <a:schemeClr val="dk1">
                      <a:alpha val="40000"/>
                    </a:schemeClr>
                  </a:outerShdw>
                </a:effectLst>
              </a:rPr>
              <a:t>Wa</a:t>
            </a:r>
            <a:r>
              <a:rPr lang="en-US" sz="1400" i="1" dirty="0">
                <a:ln w="0"/>
                <a:solidFill>
                  <a:schemeClr val="bg1">
                    <a:lumMod val="75000"/>
                  </a:schemeClr>
                </a:solidFill>
                <a:effectLst>
                  <a:outerShdw blurRad="38100" dist="19050" dir="2700000" algn="tl" rotWithShape="0">
                    <a:schemeClr val="dk1">
                      <a:alpha val="40000"/>
                    </a:schemeClr>
                  </a:outerShdw>
                </a:effectLst>
              </a:rPr>
              <a:t>)</a:t>
            </a:r>
            <a:endParaRPr lang="en-US" sz="1400" b="0" i="1" cap="none" spc="0" dirty="0">
              <a:ln w="0"/>
              <a:solidFill>
                <a:schemeClr val="bg1">
                  <a:lumMod val="75000"/>
                </a:schemeClr>
              </a:solidFill>
              <a:effectLst>
                <a:outerShdw blurRad="38100" dist="19050" dir="2700000" algn="tl" rotWithShape="0">
                  <a:schemeClr val="dk1">
                    <a:alpha val="40000"/>
                  </a:schemeClr>
                </a:outerShdw>
              </a:effectLst>
            </a:endParaRP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Randy </a:t>
            </a:r>
            <a:r>
              <a:rPr lang="en-US" sz="1400" i="1" dirty="0" err="1">
                <a:ln w="0"/>
                <a:solidFill>
                  <a:schemeClr val="bg1">
                    <a:lumMod val="75000"/>
                  </a:schemeClr>
                </a:solidFill>
                <a:effectLst>
                  <a:outerShdw blurRad="38100" dist="19050" dir="2700000" algn="tl" rotWithShape="0">
                    <a:schemeClr val="dk1">
                      <a:alpha val="40000"/>
                    </a:schemeClr>
                  </a:outerShdw>
                </a:effectLst>
              </a:rPr>
              <a:t>Longenbaugh</a:t>
            </a:r>
            <a:r>
              <a:rPr lang="en-US" sz="1400" i="1" dirty="0">
                <a:ln w="0"/>
                <a:solidFill>
                  <a:schemeClr val="bg1">
                    <a:lumMod val="75000"/>
                  </a:schemeClr>
                </a:solidFill>
                <a:effectLst>
                  <a:outerShdw blurRad="38100" dist="19050" dir="2700000" algn="tl" rotWithShape="0">
                    <a:schemeClr val="dk1">
                      <a:alpha val="40000"/>
                    </a:schemeClr>
                  </a:outerShdw>
                </a:effectLst>
              </a:rPr>
              <a:t> (SNL)</a:t>
            </a:r>
            <a:endParaRPr lang="en-US" sz="1400" b="0" i="1" cap="none" spc="0" dirty="0">
              <a:ln w="0"/>
              <a:solidFill>
                <a:schemeClr val="bg1">
                  <a:lumMod val="75000"/>
                </a:schemeClr>
              </a:solidFill>
              <a:effectLst>
                <a:outerShdw blurRad="38100" dist="19050" dir="2700000" algn="tl" rotWithShape="0">
                  <a:schemeClr val="dk1">
                    <a:alpha val="40000"/>
                  </a:schemeClr>
                </a:outerShdw>
              </a:effectLst>
            </a:endParaRPr>
          </a:p>
          <a:p>
            <a:pPr marL="285750" indent="-285750">
              <a:buFont typeface="Wingdings" charset="2"/>
              <a:buChar char="§"/>
            </a:pPr>
            <a:r>
              <a:rPr lang="en-US" sz="1400" i="1" dirty="0">
                <a:ln w="0"/>
                <a:solidFill>
                  <a:schemeClr val="bg1">
                    <a:lumMod val="75000"/>
                  </a:schemeClr>
                </a:solidFill>
                <a:effectLst>
                  <a:outerShdw blurRad="38100" dist="19050" dir="2700000" algn="tl" rotWithShape="0">
                    <a:schemeClr val="dk1">
                      <a:alpha val="40000"/>
                    </a:schemeClr>
                  </a:outerShdw>
                </a:effectLst>
              </a:rPr>
              <a:t>Michael Peterson (</a:t>
            </a:r>
            <a:r>
              <a:rPr lang="en-US" sz="1200" i="1" dirty="0">
                <a:ln w="0"/>
                <a:solidFill>
                  <a:schemeClr val="bg1">
                    <a:lumMod val="75000"/>
                  </a:schemeClr>
                </a:solidFill>
                <a:effectLst>
                  <a:outerShdw blurRad="38100" dist="19050" dir="2700000" algn="tl" rotWithShape="0">
                    <a:schemeClr val="dk1">
                      <a:alpha val="40000"/>
                    </a:schemeClr>
                  </a:outerShdw>
                </a:effectLst>
              </a:rPr>
              <a:t>LANL</a:t>
            </a:r>
            <a:r>
              <a:rPr lang="en-US" sz="1400" i="1" dirty="0">
                <a:ln w="0"/>
                <a:solidFill>
                  <a:schemeClr val="bg1">
                    <a:lumMod val="75000"/>
                  </a:schemeClr>
                </a:solidFill>
                <a:effectLst>
                  <a:outerShdw blurRad="38100" dist="19050" dir="2700000" algn="tl" rotWithShape="0">
                    <a:schemeClr val="dk1">
                      <a:alpha val="40000"/>
                    </a:schemeClr>
                  </a:outerShdw>
                </a:effectLst>
              </a:rPr>
              <a:t>)</a:t>
            </a:r>
          </a:p>
        </p:txBody>
      </p:sp>
      <p:sp>
        <p:nvSpPr>
          <p:cNvPr id="15" name="Title 1">
            <a:extLst>
              <a:ext uri="{FF2B5EF4-FFF2-40B4-BE49-F238E27FC236}">
                <a16:creationId xmlns:a16="http://schemas.microsoft.com/office/drawing/2014/main" id="{9BDA7D35-A915-0C4B-810C-05C913C154D6}"/>
              </a:ext>
            </a:extLst>
          </p:cNvPr>
          <p:cNvSpPr txBox="1">
            <a:spLocks/>
          </p:cNvSpPr>
          <p:nvPr/>
        </p:nvSpPr>
        <p:spPr bwMode="auto">
          <a:xfrm>
            <a:off x="248352" y="1991900"/>
            <a:ext cx="1507027"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solidFill>
                  <a:srgbClr val="FFC000"/>
                </a:solidFill>
              </a:rPr>
              <a:t>GOES-R Program Subj. Matter Expert: </a:t>
            </a:r>
            <a:r>
              <a:rPr lang="en-US" sz="1400" dirty="0"/>
              <a:t>Steve Goodman (Thunderbolt Global Analytics)</a:t>
            </a:r>
          </a:p>
        </p:txBody>
      </p:sp>
      <p:pic>
        <p:nvPicPr>
          <p:cNvPr id="16" name="Picture 15" descr="A person wearing glasses&#10;&#10;Description automatically generated with medium confidence">
            <a:extLst>
              <a:ext uri="{FF2B5EF4-FFF2-40B4-BE49-F238E27FC236}">
                <a16:creationId xmlns:a16="http://schemas.microsoft.com/office/drawing/2014/main" id="{94CC7C16-88CB-A24D-A17D-E895E963C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753" y="1651732"/>
            <a:ext cx="998251" cy="998251"/>
          </a:xfrm>
          <a:prstGeom prst="rect">
            <a:avLst/>
          </a:prstGeom>
        </p:spPr>
      </p:pic>
      <p:pic>
        <p:nvPicPr>
          <p:cNvPr id="17" name="Picture 16" descr="A person wearing sunglasses&#10;&#10;Description automatically generated with medium confidence">
            <a:extLst>
              <a:ext uri="{FF2B5EF4-FFF2-40B4-BE49-F238E27FC236}">
                <a16:creationId xmlns:a16="http://schemas.microsoft.com/office/drawing/2014/main" id="{5C1C34D9-0CD0-C94D-956C-3DF50B354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0633" y="1559500"/>
            <a:ext cx="1224805" cy="1342541"/>
          </a:xfrm>
          <a:prstGeom prst="rect">
            <a:avLst/>
          </a:prstGeom>
        </p:spPr>
      </p:pic>
      <p:sp>
        <p:nvSpPr>
          <p:cNvPr id="18" name="Title 1">
            <a:extLst>
              <a:ext uri="{FF2B5EF4-FFF2-40B4-BE49-F238E27FC236}">
                <a16:creationId xmlns:a16="http://schemas.microsoft.com/office/drawing/2014/main" id="{6710D031-FCB7-C24D-AF08-A7D8DB75BE98}"/>
              </a:ext>
            </a:extLst>
          </p:cNvPr>
          <p:cNvSpPr txBox="1">
            <a:spLocks/>
          </p:cNvSpPr>
          <p:nvPr/>
        </p:nvSpPr>
        <p:spPr bwMode="auto">
          <a:xfrm>
            <a:off x="3360728" y="1171660"/>
            <a:ext cx="2031531"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solidFill>
                  <a:srgbClr val="FFFF00"/>
                </a:solidFill>
              </a:rPr>
              <a:t>        </a:t>
            </a:r>
            <a:r>
              <a:rPr lang="en-US" sz="1400" b="1" dirty="0">
                <a:solidFill>
                  <a:srgbClr val="FFFF00"/>
                </a:solidFill>
              </a:rPr>
              <a:t>NOAA/NESDIS/STAR</a:t>
            </a:r>
          </a:p>
        </p:txBody>
      </p:sp>
      <p:sp>
        <p:nvSpPr>
          <p:cNvPr id="19" name="Title 1">
            <a:extLst>
              <a:ext uri="{FF2B5EF4-FFF2-40B4-BE49-F238E27FC236}">
                <a16:creationId xmlns:a16="http://schemas.microsoft.com/office/drawing/2014/main" id="{679D6EF9-D497-D749-9148-91D3853400B3}"/>
              </a:ext>
            </a:extLst>
          </p:cNvPr>
          <p:cNvSpPr txBox="1">
            <a:spLocks/>
          </p:cNvSpPr>
          <p:nvPr/>
        </p:nvSpPr>
        <p:spPr bwMode="auto">
          <a:xfrm>
            <a:off x="3628437" y="3007026"/>
            <a:ext cx="2031531" cy="44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dirty="0"/>
              <a:t>        Scott </a:t>
            </a:r>
            <a:r>
              <a:rPr lang="en-US" sz="1400" dirty="0" err="1"/>
              <a:t>Rudlosky</a:t>
            </a:r>
            <a:r>
              <a:rPr lang="en-US" sz="1400" dirty="0"/>
              <a:t> </a:t>
            </a:r>
          </a:p>
          <a:p>
            <a:pPr algn="l"/>
            <a:r>
              <a:rPr lang="en-US" sz="1400" dirty="0">
                <a:solidFill>
                  <a:srgbClr val="FFC000"/>
                </a:solidFill>
              </a:rPr>
              <a:t> (GOES-R Science; NWS</a:t>
            </a:r>
          </a:p>
          <a:p>
            <a:pPr algn="l"/>
            <a:r>
              <a:rPr lang="en-US" sz="1400" dirty="0">
                <a:solidFill>
                  <a:srgbClr val="FFC000"/>
                </a:solidFill>
              </a:rPr>
              <a:t>     Activities Specialist)</a:t>
            </a:r>
          </a:p>
        </p:txBody>
      </p:sp>
      <p:sp>
        <p:nvSpPr>
          <p:cNvPr id="20" name="Title 1">
            <a:extLst>
              <a:ext uri="{FF2B5EF4-FFF2-40B4-BE49-F238E27FC236}">
                <a16:creationId xmlns:a16="http://schemas.microsoft.com/office/drawing/2014/main" id="{DA5CE969-DB72-6647-B751-532561DB3FFB}"/>
              </a:ext>
            </a:extLst>
          </p:cNvPr>
          <p:cNvSpPr txBox="1">
            <a:spLocks/>
          </p:cNvSpPr>
          <p:nvPr/>
        </p:nvSpPr>
        <p:spPr bwMode="auto">
          <a:xfrm>
            <a:off x="6232188" y="4990240"/>
            <a:ext cx="2377848"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algn="l"/>
            <a:r>
              <a:rPr lang="en-US" sz="1400" b="1" dirty="0">
                <a:solidFill>
                  <a:srgbClr val="FFFF00"/>
                </a:solidFill>
              </a:rPr>
              <a:t>Special Thanks to CVCT PRO</a:t>
            </a:r>
            <a:endParaRPr lang="en-US" sz="800" b="1" dirty="0">
              <a:solidFill>
                <a:srgbClr val="FFFF00"/>
              </a:solidFill>
            </a:endParaRPr>
          </a:p>
          <a:p>
            <a:pPr marL="285750" indent="-285750" algn="l">
              <a:buFont typeface="Arial" charset="0"/>
              <a:buChar char="•"/>
            </a:pPr>
            <a:r>
              <a:rPr lang="en-US" sz="1400" dirty="0"/>
              <a:t>Liz Kline</a:t>
            </a:r>
          </a:p>
          <a:p>
            <a:pPr marL="285750" indent="-285750" algn="l">
              <a:buFont typeface="Arial" charset="0"/>
              <a:buChar char="•"/>
            </a:pPr>
            <a:r>
              <a:rPr lang="en-US" sz="1400" dirty="0"/>
              <a:t>Jon Fulbright</a:t>
            </a:r>
          </a:p>
        </p:txBody>
      </p:sp>
    </p:spTree>
    <p:extLst>
      <p:ext uri="{BB962C8B-B14F-4D97-AF65-F5344CB8AC3E}">
        <p14:creationId xmlns:p14="http://schemas.microsoft.com/office/powerpoint/2010/main" val="1232138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Optical Energy </a:t>
            </a:r>
            <a:r>
              <a:rPr lang="en-US" sz="2400" dirty="0"/>
              <a:t>(</a:t>
            </a:r>
            <a:r>
              <a:rPr lang="en-US" sz="2400" dirty="0" err="1"/>
              <a:t>Koshak</a:t>
            </a:r>
            <a:r>
              <a:rPr lang="en-US" sz="2400" dirty="0"/>
              <a:t>/MSFC)</a:t>
            </a:r>
            <a:br>
              <a:rPr lang="en-US" sz="2800" dirty="0"/>
            </a:br>
            <a:r>
              <a:rPr lang="en-US" sz="2000" dirty="0"/>
              <a:t>Bench-marking for long-term degradation checks</a:t>
            </a:r>
            <a:endParaRPr lang="en-US" sz="1800" dirty="0"/>
          </a:p>
        </p:txBody>
      </p:sp>
      <p:sp>
        <p:nvSpPr>
          <p:cNvPr id="20" name="TextBox 19"/>
          <p:cNvSpPr txBox="1"/>
          <p:nvPr/>
        </p:nvSpPr>
        <p:spPr>
          <a:xfrm>
            <a:off x="7172732" y="2074805"/>
            <a:ext cx="1871807" cy="2462213"/>
          </a:xfrm>
          <a:prstGeom prst="rect">
            <a:avLst/>
          </a:prstGeom>
          <a:noFill/>
        </p:spPr>
        <p:txBody>
          <a:bodyPr wrap="square" rtlCol="0">
            <a:spAutoFit/>
          </a:bodyPr>
          <a:lstStyle/>
          <a:p>
            <a:pPr marL="285750" indent="-285750">
              <a:buFont typeface="Arial" charset="0"/>
              <a:buChar char="•"/>
            </a:pPr>
            <a:r>
              <a:rPr lang="en-US" sz="2800" b="1" dirty="0">
                <a:solidFill>
                  <a:srgbClr val="FFFF00"/>
                </a:solidFill>
              </a:rPr>
              <a:t>GLM-16</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Sep 5-30, 2022</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32.0 M flashes</a:t>
            </a:r>
          </a:p>
          <a:p>
            <a:pPr marL="285750" indent="-285750">
              <a:buFont typeface="Arial" charset="0"/>
              <a:buChar char="•"/>
            </a:pPr>
            <a:r>
              <a:rPr lang="en-US" b="1" dirty="0">
                <a:solidFill>
                  <a:srgbClr val="FFFF00"/>
                </a:solidFill>
              </a:rPr>
              <a:t>237.1 </a:t>
            </a:r>
            <a:r>
              <a:rPr lang="en-US" b="1" dirty="0" err="1">
                <a:solidFill>
                  <a:srgbClr val="FFFF00"/>
                </a:solidFill>
              </a:rPr>
              <a:t>fJ</a:t>
            </a:r>
            <a:r>
              <a:rPr lang="en-US" b="1" dirty="0">
                <a:solidFill>
                  <a:srgbClr val="FFFF00"/>
                </a:solidFill>
              </a:rPr>
              <a:t>  </a:t>
            </a:r>
            <a:r>
              <a:rPr lang="en-US" b="1" dirty="0" err="1">
                <a:solidFill>
                  <a:srgbClr val="FFFF00"/>
                </a:solidFill>
              </a:rPr>
              <a:t>ave</a:t>
            </a:r>
            <a:endParaRPr lang="en-US" b="1" dirty="0">
              <a:solidFill>
                <a:srgbClr val="FFFF00"/>
              </a:solidFill>
            </a:endParaRPr>
          </a:p>
          <a:p>
            <a:endParaRPr lang="en-US" b="1" dirty="0">
              <a:solidFill>
                <a:srgbClr val="FFFF00"/>
              </a:solidFill>
            </a:endParaRP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50</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172732" y="1407424"/>
            <a:ext cx="2017091" cy="369332"/>
          </a:xfrm>
          <a:prstGeom prst="rect">
            <a:avLst/>
          </a:prstGeom>
        </p:spPr>
        <p:txBody>
          <a:bodyPr wrap="none">
            <a:spAutoFit/>
          </a:bodyPr>
          <a:lstStyle/>
          <a:p>
            <a:r>
              <a:rPr lang="en-US" dirty="0">
                <a:solidFill>
                  <a:srgbClr val="FFC000"/>
                </a:solidFill>
              </a:rPr>
              <a:t>PLPT-GLM-RAD-013</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6793F7D0-96B6-7D24-A83D-80FEA070A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89880"/>
            <a:ext cx="3007297" cy="2335129"/>
          </a:xfrm>
          <a:prstGeom prst="rect">
            <a:avLst/>
          </a:prstGeom>
        </p:spPr>
      </p:pic>
      <p:pic>
        <p:nvPicPr>
          <p:cNvPr id="11" name="Picture 10">
            <a:extLst>
              <a:ext uri="{FF2B5EF4-FFF2-40B4-BE49-F238E27FC236}">
                <a16:creationId xmlns:a16="http://schemas.microsoft.com/office/drawing/2014/main" id="{EEF45545-4292-34F2-70C4-BD4800BD0F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367" y="1395646"/>
            <a:ext cx="2991762" cy="2327408"/>
          </a:xfrm>
          <a:prstGeom prst="rect">
            <a:avLst/>
          </a:prstGeom>
        </p:spPr>
      </p:pic>
      <p:pic>
        <p:nvPicPr>
          <p:cNvPr id="13" name="Picture 12">
            <a:extLst>
              <a:ext uri="{FF2B5EF4-FFF2-40B4-BE49-F238E27FC236}">
                <a16:creationId xmlns:a16="http://schemas.microsoft.com/office/drawing/2014/main" id="{44897DED-8208-5497-EB05-0577AF4AA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241" y="3850789"/>
            <a:ext cx="4572000" cy="2331221"/>
          </a:xfrm>
          <a:prstGeom prst="rect">
            <a:avLst/>
          </a:prstGeom>
        </p:spPr>
      </p:pic>
    </p:spTree>
    <p:extLst>
      <p:ext uri="{BB962C8B-B14F-4D97-AF65-F5344CB8AC3E}">
        <p14:creationId xmlns:p14="http://schemas.microsoft.com/office/powerpoint/2010/main" val="2357100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Optical Energy </a:t>
            </a:r>
            <a:r>
              <a:rPr lang="en-US" sz="2400" dirty="0"/>
              <a:t>(</a:t>
            </a:r>
            <a:r>
              <a:rPr lang="en-US" sz="2400" dirty="0" err="1"/>
              <a:t>Koshak</a:t>
            </a:r>
            <a:r>
              <a:rPr lang="en-US" sz="2400" dirty="0"/>
              <a:t>/MSFC)</a:t>
            </a:r>
            <a:br>
              <a:rPr lang="en-US" sz="2800" dirty="0"/>
            </a:br>
            <a:r>
              <a:rPr lang="en-US" sz="2000" dirty="0"/>
              <a:t>Bench-marking for long-term degradation checks</a:t>
            </a:r>
            <a:endParaRPr lang="en-US" sz="1800" dirty="0"/>
          </a:p>
        </p:txBody>
      </p:sp>
      <p:sp>
        <p:nvSpPr>
          <p:cNvPr id="20" name="TextBox 19"/>
          <p:cNvSpPr txBox="1"/>
          <p:nvPr/>
        </p:nvSpPr>
        <p:spPr>
          <a:xfrm>
            <a:off x="7172732" y="2074805"/>
            <a:ext cx="1871807" cy="2462213"/>
          </a:xfrm>
          <a:prstGeom prst="rect">
            <a:avLst/>
          </a:prstGeom>
          <a:noFill/>
        </p:spPr>
        <p:txBody>
          <a:bodyPr wrap="square" rtlCol="0">
            <a:spAutoFit/>
          </a:bodyPr>
          <a:lstStyle/>
          <a:p>
            <a:pPr marL="285750" indent="-285750">
              <a:buFont typeface="Arial" charset="0"/>
              <a:buChar char="•"/>
            </a:pPr>
            <a:r>
              <a:rPr lang="en-US" sz="2800" b="1" dirty="0">
                <a:solidFill>
                  <a:srgbClr val="FFFF00"/>
                </a:solidFill>
              </a:rPr>
              <a:t>GLM-17</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Sep 5-30, 2022</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6.8 M flashes</a:t>
            </a:r>
          </a:p>
          <a:p>
            <a:pPr marL="285750" indent="-285750">
              <a:buFont typeface="Arial" charset="0"/>
              <a:buChar char="•"/>
            </a:pPr>
            <a:r>
              <a:rPr lang="en-US" b="1" dirty="0">
                <a:solidFill>
                  <a:srgbClr val="FFFF00"/>
                </a:solidFill>
              </a:rPr>
              <a:t>443.8 </a:t>
            </a:r>
            <a:r>
              <a:rPr lang="en-US" b="1" dirty="0" err="1">
                <a:solidFill>
                  <a:srgbClr val="FFFF00"/>
                </a:solidFill>
              </a:rPr>
              <a:t>fJ</a:t>
            </a:r>
            <a:r>
              <a:rPr lang="en-US" b="1" dirty="0">
                <a:solidFill>
                  <a:srgbClr val="FFFF00"/>
                </a:solidFill>
              </a:rPr>
              <a:t>  </a:t>
            </a:r>
            <a:r>
              <a:rPr lang="en-US" b="1" dirty="0" err="1">
                <a:solidFill>
                  <a:srgbClr val="FFFF00"/>
                </a:solidFill>
              </a:rPr>
              <a:t>ave</a:t>
            </a:r>
            <a:endParaRPr lang="en-US" b="1" dirty="0">
              <a:solidFill>
                <a:srgbClr val="FFFF00"/>
              </a:solidFill>
            </a:endParaRPr>
          </a:p>
          <a:p>
            <a:endParaRPr lang="en-US" b="1" dirty="0">
              <a:solidFill>
                <a:srgbClr val="FFFF00"/>
              </a:solidFill>
            </a:endParaRP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51</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172732" y="1407424"/>
            <a:ext cx="2017091" cy="369332"/>
          </a:xfrm>
          <a:prstGeom prst="rect">
            <a:avLst/>
          </a:prstGeom>
        </p:spPr>
        <p:txBody>
          <a:bodyPr wrap="none">
            <a:spAutoFit/>
          </a:bodyPr>
          <a:lstStyle/>
          <a:p>
            <a:r>
              <a:rPr lang="en-US" dirty="0">
                <a:solidFill>
                  <a:srgbClr val="FFC000"/>
                </a:solidFill>
              </a:rPr>
              <a:t>PLPT-GLM-RAD-013</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59D86C19-B219-796E-18E0-391E1F34C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60" y="1407424"/>
            <a:ext cx="2982005" cy="2315490"/>
          </a:xfrm>
          <a:prstGeom prst="rect">
            <a:avLst/>
          </a:prstGeom>
        </p:spPr>
      </p:pic>
      <p:pic>
        <p:nvPicPr>
          <p:cNvPr id="11" name="Picture 10">
            <a:extLst>
              <a:ext uri="{FF2B5EF4-FFF2-40B4-BE49-F238E27FC236}">
                <a16:creationId xmlns:a16="http://schemas.microsoft.com/office/drawing/2014/main" id="{A34A0617-4A02-D445-1AD8-698543F56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389" y="1404522"/>
            <a:ext cx="2982005" cy="2319818"/>
          </a:xfrm>
          <a:prstGeom prst="rect">
            <a:avLst/>
          </a:prstGeom>
        </p:spPr>
      </p:pic>
      <p:pic>
        <p:nvPicPr>
          <p:cNvPr id="13" name="Picture 12">
            <a:extLst>
              <a:ext uri="{FF2B5EF4-FFF2-40B4-BE49-F238E27FC236}">
                <a16:creationId xmlns:a16="http://schemas.microsoft.com/office/drawing/2014/main" id="{B0FF3E8F-CF48-B5F6-ADBC-436CC50B3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241" y="3830295"/>
            <a:ext cx="4572000" cy="2319818"/>
          </a:xfrm>
          <a:prstGeom prst="rect">
            <a:avLst/>
          </a:prstGeom>
        </p:spPr>
      </p:pic>
    </p:spTree>
    <p:extLst>
      <p:ext uri="{BB962C8B-B14F-4D97-AF65-F5344CB8AC3E}">
        <p14:creationId xmlns:p14="http://schemas.microsoft.com/office/powerpoint/2010/main" val="1208638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Optical Energy </a:t>
            </a:r>
            <a:r>
              <a:rPr lang="en-US" sz="2400" dirty="0"/>
              <a:t>(</a:t>
            </a:r>
            <a:r>
              <a:rPr lang="en-US" sz="2400" dirty="0" err="1"/>
              <a:t>Koshak</a:t>
            </a:r>
            <a:r>
              <a:rPr lang="en-US" sz="2400" dirty="0"/>
              <a:t>/MSFC)</a:t>
            </a:r>
            <a:br>
              <a:rPr lang="en-US" sz="2800" dirty="0"/>
            </a:br>
            <a:r>
              <a:rPr lang="en-US" sz="2000" dirty="0"/>
              <a:t>Bench-marking for long-term degradation checks</a:t>
            </a:r>
            <a:endParaRPr lang="en-US" sz="1800" dirty="0"/>
          </a:p>
        </p:txBody>
      </p:sp>
      <p:sp>
        <p:nvSpPr>
          <p:cNvPr id="20" name="TextBox 19"/>
          <p:cNvSpPr txBox="1"/>
          <p:nvPr/>
        </p:nvSpPr>
        <p:spPr>
          <a:xfrm>
            <a:off x="7172732" y="1746354"/>
            <a:ext cx="1871807" cy="5139869"/>
          </a:xfrm>
          <a:prstGeom prst="rect">
            <a:avLst/>
          </a:prstGeom>
          <a:noFill/>
        </p:spPr>
        <p:txBody>
          <a:bodyPr wrap="square" rtlCol="0">
            <a:spAutoFit/>
          </a:bodyPr>
          <a:lstStyle/>
          <a:p>
            <a:pPr marL="285750" indent="-285750">
              <a:buFont typeface="Arial" charset="0"/>
              <a:buChar char="•"/>
            </a:pPr>
            <a:r>
              <a:rPr lang="en-US" sz="2800" b="1" dirty="0">
                <a:solidFill>
                  <a:srgbClr val="FFFF00"/>
                </a:solidFill>
              </a:rPr>
              <a:t>GLM-18</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Sep 5-30, 2022</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7.9 M flashes</a:t>
            </a:r>
          </a:p>
          <a:p>
            <a:pPr marL="285750" indent="-285750">
              <a:buFont typeface="Arial" charset="0"/>
              <a:buChar char="•"/>
            </a:pPr>
            <a:r>
              <a:rPr lang="en-US" b="1" dirty="0">
                <a:solidFill>
                  <a:srgbClr val="FFFF00"/>
                </a:solidFill>
              </a:rPr>
              <a:t>314.6 </a:t>
            </a:r>
            <a:r>
              <a:rPr lang="en-US" b="1" dirty="0" err="1">
                <a:solidFill>
                  <a:srgbClr val="FFFF00"/>
                </a:solidFill>
              </a:rPr>
              <a:t>fJ</a:t>
            </a:r>
            <a:r>
              <a:rPr lang="en-US" b="1" dirty="0">
                <a:solidFill>
                  <a:srgbClr val="FFFF00"/>
                </a:solidFill>
              </a:rPr>
              <a:t>  </a:t>
            </a:r>
            <a:r>
              <a:rPr lang="en-US" b="1" dirty="0" err="1">
                <a:solidFill>
                  <a:srgbClr val="FFFF00"/>
                </a:solidFill>
              </a:rPr>
              <a:t>ave</a:t>
            </a:r>
            <a:endParaRPr lang="en-US" b="1" dirty="0">
              <a:solidFill>
                <a:srgbClr val="FFFF00"/>
              </a:solidFill>
            </a:endParaRP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More (low energy) flashes seen by GLM-18 than GLM-17 due to:</a:t>
            </a:r>
          </a:p>
          <a:p>
            <a:pPr marL="742950" lvl="1" indent="-285750">
              <a:buFont typeface="Arial" charset="0"/>
              <a:buChar char="•"/>
            </a:pPr>
            <a:r>
              <a:rPr lang="en-US" sz="1200" b="1" dirty="0">
                <a:solidFill>
                  <a:srgbClr val="FFFF00"/>
                </a:solidFill>
              </a:rPr>
              <a:t>SUVI ECI mid Aug to Sep 8</a:t>
            </a:r>
          </a:p>
          <a:p>
            <a:pPr marL="742950" lvl="1" indent="-285750">
              <a:buFont typeface="Arial" charset="0"/>
              <a:buChar char="•"/>
            </a:pPr>
            <a:r>
              <a:rPr lang="en-US" sz="1200" b="1" dirty="0">
                <a:solidFill>
                  <a:srgbClr val="FFFF00"/>
                </a:solidFill>
              </a:rPr>
              <a:t>Lower GLM-18 thresholds </a:t>
            </a:r>
          </a:p>
          <a:p>
            <a:endParaRPr lang="en-US" b="1" dirty="0">
              <a:solidFill>
                <a:srgbClr val="FFFF00"/>
              </a:solidFill>
            </a:endParaRP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52</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172732" y="1407424"/>
            <a:ext cx="2017091" cy="369332"/>
          </a:xfrm>
          <a:prstGeom prst="rect">
            <a:avLst/>
          </a:prstGeom>
        </p:spPr>
        <p:txBody>
          <a:bodyPr wrap="none">
            <a:spAutoFit/>
          </a:bodyPr>
          <a:lstStyle/>
          <a:p>
            <a:r>
              <a:rPr lang="en-US" dirty="0">
                <a:solidFill>
                  <a:srgbClr val="FFC000"/>
                </a:solidFill>
              </a:rPr>
              <a:t>PLPT-GLM-RAD-013</a:t>
            </a:r>
            <a:endParaRPr lang="en-US" dirty="0">
              <a:solidFill>
                <a:srgbClr val="FFC000"/>
              </a:solidFill>
              <a:latin typeface="Calibri" charset="0"/>
              <a:ea typeface="Calibri" charset="0"/>
              <a:cs typeface="Times New Roman" charset="0"/>
            </a:endParaRPr>
          </a:p>
        </p:txBody>
      </p:sp>
      <p:pic>
        <p:nvPicPr>
          <p:cNvPr id="5" name="Picture 4">
            <a:extLst>
              <a:ext uri="{FF2B5EF4-FFF2-40B4-BE49-F238E27FC236}">
                <a16:creationId xmlns:a16="http://schemas.microsoft.com/office/drawing/2014/main" id="{3F24AD0F-1BD3-CEDF-864A-3EADA62D1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02" y="1398192"/>
            <a:ext cx="3012469" cy="2339145"/>
          </a:xfrm>
          <a:prstGeom prst="rect">
            <a:avLst/>
          </a:prstGeom>
        </p:spPr>
      </p:pic>
      <p:pic>
        <p:nvPicPr>
          <p:cNvPr id="11" name="Picture 10">
            <a:extLst>
              <a:ext uri="{FF2B5EF4-FFF2-40B4-BE49-F238E27FC236}">
                <a16:creationId xmlns:a16="http://schemas.microsoft.com/office/drawing/2014/main" id="{BAE632C6-E6CC-202C-35A1-078F34484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337" y="1398192"/>
            <a:ext cx="3012468" cy="2343516"/>
          </a:xfrm>
          <a:prstGeom prst="rect">
            <a:avLst/>
          </a:prstGeom>
        </p:spPr>
      </p:pic>
      <p:pic>
        <p:nvPicPr>
          <p:cNvPr id="13" name="Picture 12">
            <a:extLst>
              <a:ext uri="{FF2B5EF4-FFF2-40B4-BE49-F238E27FC236}">
                <a16:creationId xmlns:a16="http://schemas.microsoft.com/office/drawing/2014/main" id="{9258276E-8395-4E86-DC08-B373FC6E6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283" y="3821147"/>
            <a:ext cx="4572000" cy="2326412"/>
          </a:xfrm>
          <a:prstGeom prst="rect">
            <a:avLst/>
          </a:prstGeom>
        </p:spPr>
      </p:pic>
    </p:spTree>
    <p:extLst>
      <p:ext uri="{BB962C8B-B14F-4D97-AF65-F5344CB8AC3E}">
        <p14:creationId xmlns:p14="http://schemas.microsoft.com/office/powerpoint/2010/main" val="3719685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Optical Energy </a:t>
            </a:r>
            <a:r>
              <a:rPr lang="en-US" sz="2400" dirty="0"/>
              <a:t>(</a:t>
            </a:r>
            <a:r>
              <a:rPr lang="en-US" sz="2400" dirty="0" err="1"/>
              <a:t>Koshak</a:t>
            </a:r>
            <a:r>
              <a:rPr lang="en-US" sz="2400" dirty="0"/>
              <a:t>/MSFC)</a:t>
            </a:r>
            <a:br>
              <a:rPr lang="en-US" sz="2800" dirty="0"/>
            </a:br>
            <a:r>
              <a:rPr lang="en-US" sz="2000" dirty="0"/>
              <a:t>Bench-marking for long-term degradation checks</a:t>
            </a:r>
            <a:endParaRPr lang="en-US" sz="1800" dirty="0"/>
          </a:p>
        </p:txBody>
      </p:sp>
      <p:sp>
        <p:nvSpPr>
          <p:cNvPr id="20" name="TextBox 19"/>
          <p:cNvSpPr txBox="1"/>
          <p:nvPr/>
        </p:nvSpPr>
        <p:spPr>
          <a:xfrm>
            <a:off x="7172732" y="1746354"/>
            <a:ext cx="1871807" cy="4585871"/>
          </a:xfrm>
          <a:prstGeom prst="rect">
            <a:avLst/>
          </a:prstGeom>
          <a:noFill/>
        </p:spPr>
        <p:txBody>
          <a:bodyPr wrap="square" rtlCol="0">
            <a:spAutoFit/>
          </a:bodyPr>
          <a:lstStyle/>
          <a:p>
            <a:pPr marL="285750" indent="-285750">
              <a:buFont typeface="Arial" charset="0"/>
              <a:buChar char="•"/>
            </a:pPr>
            <a:r>
              <a:rPr lang="en-US" sz="2800" b="1" dirty="0">
                <a:solidFill>
                  <a:srgbClr val="FFFF00"/>
                </a:solidFill>
              </a:rPr>
              <a:t>GLM-18</a:t>
            </a:r>
          </a:p>
          <a:p>
            <a:pPr marL="285750" indent="-285750">
              <a:buFont typeface="Arial" charset="0"/>
              <a:buChar char="•"/>
            </a:pPr>
            <a:endParaRPr lang="en-US" b="1" dirty="0">
              <a:solidFill>
                <a:srgbClr val="FFFF00"/>
              </a:solidFill>
            </a:endParaRPr>
          </a:p>
          <a:p>
            <a:pPr marL="285750" indent="-285750">
              <a:buFont typeface="Arial" charset="0"/>
              <a:buChar char="•"/>
            </a:pPr>
            <a:r>
              <a:rPr lang="en-US" sz="1600" b="1" dirty="0">
                <a:solidFill>
                  <a:srgbClr val="FFFF00"/>
                </a:solidFill>
              </a:rPr>
              <a:t>Sep 10-30, 2022</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6.4 M flashes</a:t>
            </a:r>
          </a:p>
          <a:p>
            <a:pPr marL="285750" indent="-285750">
              <a:buFont typeface="Arial" charset="0"/>
              <a:buChar char="•"/>
            </a:pPr>
            <a:r>
              <a:rPr lang="en-US" b="1" dirty="0">
                <a:solidFill>
                  <a:srgbClr val="FFFF00"/>
                </a:solidFill>
              </a:rPr>
              <a:t>304.2 </a:t>
            </a:r>
            <a:r>
              <a:rPr lang="en-US" b="1" dirty="0" err="1">
                <a:solidFill>
                  <a:srgbClr val="FFFF00"/>
                </a:solidFill>
              </a:rPr>
              <a:t>fJ</a:t>
            </a:r>
            <a:r>
              <a:rPr lang="en-US" b="1" dirty="0">
                <a:solidFill>
                  <a:srgbClr val="FFFF00"/>
                </a:solidFill>
              </a:rPr>
              <a:t>  </a:t>
            </a:r>
            <a:r>
              <a:rPr lang="en-US" b="1" dirty="0" err="1">
                <a:solidFill>
                  <a:srgbClr val="FFFF00"/>
                </a:solidFill>
              </a:rPr>
              <a:t>ave</a:t>
            </a:r>
            <a:endParaRPr lang="en-US" b="1" dirty="0">
              <a:solidFill>
                <a:srgbClr val="FFFF00"/>
              </a:solidFill>
            </a:endParaRPr>
          </a:p>
          <a:p>
            <a:pPr marL="285750" indent="-285750">
              <a:buFont typeface="Arial" charset="0"/>
              <a:buChar char="•"/>
            </a:pPr>
            <a:endParaRPr lang="en-US" sz="1200" b="1" dirty="0">
              <a:solidFill>
                <a:srgbClr val="FFFF00"/>
              </a:solidFill>
            </a:endParaRPr>
          </a:p>
          <a:p>
            <a:pPr marL="285750" indent="-285750">
              <a:buFont typeface="Arial" charset="0"/>
              <a:buChar char="•"/>
            </a:pPr>
            <a:r>
              <a:rPr lang="en-US" sz="1600" b="1" dirty="0">
                <a:solidFill>
                  <a:srgbClr val="FFFF00"/>
                </a:solidFill>
              </a:rPr>
              <a:t>SUVI ECI not accounting for the many low energy flashes … so presumably lower GLM-18 thresholds is the cause </a:t>
            </a:r>
          </a:p>
          <a:p>
            <a:endParaRPr lang="en-US" b="1" dirty="0">
              <a:solidFill>
                <a:srgbClr val="FFFF00"/>
              </a:solidFill>
            </a:endParaRP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53</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172732" y="1407424"/>
            <a:ext cx="2017091" cy="369332"/>
          </a:xfrm>
          <a:prstGeom prst="rect">
            <a:avLst/>
          </a:prstGeom>
        </p:spPr>
        <p:txBody>
          <a:bodyPr wrap="none">
            <a:spAutoFit/>
          </a:bodyPr>
          <a:lstStyle/>
          <a:p>
            <a:r>
              <a:rPr lang="en-US" dirty="0">
                <a:solidFill>
                  <a:srgbClr val="FFC000"/>
                </a:solidFill>
              </a:rPr>
              <a:t>PLPT-GLM-RAD-013</a:t>
            </a:r>
            <a:endParaRPr lang="en-US" dirty="0">
              <a:solidFill>
                <a:srgbClr val="FFC000"/>
              </a:solidFill>
              <a:latin typeface="Calibri" charset="0"/>
              <a:ea typeface="Calibri" charset="0"/>
              <a:cs typeface="Times New Roman" charset="0"/>
            </a:endParaRPr>
          </a:p>
        </p:txBody>
      </p:sp>
      <p:pic>
        <p:nvPicPr>
          <p:cNvPr id="7" name="Picture 6">
            <a:extLst>
              <a:ext uri="{FF2B5EF4-FFF2-40B4-BE49-F238E27FC236}">
                <a16:creationId xmlns:a16="http://schemas.microsoft.com/office/drawing/2014/main" id="{0D7E6A1A-A73B-E87A-879D-DCF85908F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91" y="1383869"/>
            <a:ext cx="3010041" cy="2337259"/>
          </a:xfrm>
          <a:prstGeom prst="rect">
            <a:avLst/>
          </a:prstGeom>
        </p:spPr>
      </p:pic>
      <p:pic>
        <p:nvPicPr>
          <p:cNvPr id="14" name="Picture 13">
            <a:extLst>
              <a:ext uri="{FF2B5EF4-FFF2-40B4-BE49-F238E27FC236}">
                <a16:creationId xmlns:a16="http://schemas.microsoft.com/office/drawing/2014/main" id="{F4E58200-75AF-823E-8743-852C01EC7A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163" y="1383869"/>
            <a:ext cx="3017852" cy="2347704"/>
          </a:xfrm>
          <a:prstGeom prst="rect">
            <a:avLst/>
          </a:prstGeom>
        </p:spPr>
      </p:pic>
      <p:pic>
        <p:nvPicPr>
          <p:cNvPr id="16" name="Picture 15">
            <a:extLst>
              <a:ext uri="{FF2B5EF4-FFF2-40B4-BE49-F238E27FC236}">
                <a16:creationId xmlns:a16="http://schemas.microsoft.com/office/drawing/2014/main" id="{F8A67DC9-7443-3652-992B-3AE878880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241" y="3835519"/>
            <a:ext cx="4572000" cy="2318029"/>
          </a:xfrm>
          <a:prstGeom prst="rect">
            <a:avLst/>
          </a:prstGeom>
        </p:spPr>
      </p:pic>
    </p:spTree>
    <p:extLst>
      <p:ext uri="{BB962C8B-B14F-4D97-AF65-F5344CB8AC3E}">
        <p14:creationId xmlns:p14="http://schemas.microsoft.com/office/powerpoint/2010/main" val="4065490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58"/>
            <a:ext cx="8229600" cy="1143001"/>
          </a:xfrm>
        </p:spPr>
        <p:txBody>
          <a:bodyPr/>
          <a:lstStyle/>
          <a:p>
            <a:r>
              <a:rPr lang="en-US" sz="2800" dirty="0"/>
              <a:t>Optical Energy </a:t>
            </a:r>
            <a:r>
              <a:rPr lang="en-US" sz="2400" dirty="0"/>
              <a:t>(</a:t>
            </a:r>
            <a:r>
              <a:rPr lang="en-US" sz="2400" dirty="0" err="1"/>
              <a:t>Koshak</a:t>
            </a:r>
            <a:r>
              <a:rPr lang="en-US" sz="2400" dirty="0"/>
              <a:t>/MSFC)</a:t>
            </a:r>
            <a:br>
              <a:rPr lang="en-US" sz="2800" dirty="0"/>
            </a:br>
            <a:r>
              <a:rPr lang="en-US" sz="2000" dirty="0"/>
              <a:t>Identification of GLM-18 noise over CONUS</a:t>
            </a:r>
            <a:endParaRPr lang="en-US" sz="1800" dirty="0"/>
          </a:p>
        </p:txBody>
      </p:sp>
      <p:sp>
        <p:nvSpPr>
          <p:cNvPr id="20" name="TextBox 19"/>
          <p:cNvSpPr txBox="1"/>
          <p:nvPr/>
        </p:nvSpPr>
        <p:spPr>
          <a:xfrm>
            <a:off x="7172732" y="2074805"/>
            <a:ext cx="1871807" cy="4001095"/>
          </a:xfrm>
          <a:prstGeom prst="rect">
            <a:avLst/>
          </a:prstGeom>
          <a:noFill/>
        </p:spPr>
        <p:txBody>
          <a:bodyPr wrap="square" rtlCol="0">
            <a:spAutoFit/>
          </a:bodyPr>
          <a:lstStyle/>
          <a:p>
            <a:pPr marL="285750" indent="-285750">
              <a:buFont typeface="Arial" charset="0"/>
              <a:buChar char="•"/>
            </a:pPr>
            <a:r>
              <a:rPr lang="en-US" sz="2800" b="1" dirty="0">
                <a:solidFill>
                  <a:srgbClr val="FFFF00"/>
                </a:solidFill>
              </a:rPr>
              <a:t>GLM-16/17/18</a:t>
            </a:r>
          </a:p>
          <a:p>
            <a:pPr marL="285750" indent="-285750">
              <a:buFont typeface="Arial" charset="0"/>
              <a:buChar char="•"/>
            </a:pPr>
            <a:endParaRPr lang="en-US" b="1" dirty="0">
              <a:solidFill>
                <a:srgbClr val="FFFF00"/>
              </a:solidFill>
            </a:endParaRPr>
          </a:p>
          <a:p>
            <a:pPr marL="285750" indent="-285750">
              <a:buFont typeface="Arial" charset="0"/>
              <a:buChar char="•"/>
            </a:pPr>
            <a:r>
              <a:rPr lang="en-US" b="1" dirty="0">
                <a:solidFill>
                  <a:srgbClr val="FFFF00"/>
                </a:solidFill>
              </a:rPr>
              <a:t>Sep 6, 2022</a:t>
            </a:r>
          </a:p>
          <a:p>
            <a:endParaRPr lang="en-US" b="1" dirty="0">
              <a:solidFill>
                <a:srgbClr val="FFFF00"/>
              </a:solidFill>
            </a:endParaRPr>
          </a:p>
          <a:p>
            <a:pPr marL="285750" indent="-285750">
              <a:buFont typeface="Arial" charset="0"/>
              <a:buChar char="•"/>
            </a:pPr>
            <a:r>
              <a:rPr lang="en-US" b="1" dirty="0">
                <a:solidFill>
                  <a:srgbClr val="FFFF00"/>
                </a:solidFill>
              </a:rPr>
              <a:t>GLM-18 sees extreme energies over CONUS not seen by </a:t>
            </a:r>
          </a:p>
          <a:p>
            <a:r>
              <a:rPr lang="en-US" b="1" dirty="0">
                <a:solidFill>
                  <a:srgbClr val="FFFF00"/>
                </a:solidFill>
              </a:rPr>
              <a:t>      GLM-16 &amp; 17</a:t>
            </a:r>
          </a:p>
          <a:p>
            <a:endParaRPr lang="en-US" b="1" dirty="0">
              <a:solidFill>
                <a:srgbClr val="FFFF00"/>
              </a:solidFill>
            </a:endParaRPr>
          </a:p>
          <a:p>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54</a:t>
            </a:fld>
            <a:endParaRPr lang="en-US" altLang="en-US"/>
          </a:p>
        </p:txBody>
      </p:sp>
      <p:sp>
        <p:nvSpPr>
          <p:cNvPr id="6" name="Rectangle 5"/>
          <p:cNvSpPr/>
          <p:nvPr/>
        </p:nvSpPr>
        <p:spPr>
          <a:xfrm>
            <a:off x="252101" y="6281049"/>
            <a:ext cx="8019534" cy="553998"/>
          </a:xfrm>
          <a:prstGeom prst="rect">
            <a:avLst/>
          </a:prstGeom>
        </p:spPr>
        <p:txBody>
          <a:bodyPr wrap="square">
            <a:spAutoFit/>
          </a:bodyPr>
          <a:lstStyle/>
          <a:p>
            <a:pPr algn="just"/>
            <a:r>
              <a:rPr lang="en-US" sz="1000" i="1" dirty="0">
                <a:solidFill>
                  <a:schemeClr val="bg1"/>
                </a:solidFill>
                <a:latin typeface="Calibri" charset="0"/>
              </a:rPr>
              <a:t>NOAA's GOES-18 satellite has not been declared operational and its data are preliminary and undergoing testing. Users receiving these data through any dissemination means  (including, but not limited to, PDA and GRB) assume all risk related to their use of GOES-18 data and NOAA disclaims any and all warranties, whether express or implied, including (without limitation) any implied warranties of merchantability or fitness for a particular purpose.</a:t>
            </a:r>
            <a:endParaRPr lang="en-US" sz="1000" dirty="0">
              <a:solidFill>
                <a:schemeClr val="bg1"/>
              </a:solidFill>
            </a:endParaRPr>
          </a:p>
        </p:txBody>
      </p:sp>
      <p:sp>
        <p:nvSpPr>
          <p:cNvPr id="8" name="Rectangle 7">
            <a:extLst>
              <a:ext uri="{FF2B5EF4-FFF2-40B4-BE49-F238E27FC236}">
                <a16:creationId xmlns:a16="http://schemas.microsoft.com/office/drawing/2014/main" id="{4ADF9E88-31EF-044A-BA28-8A3386DA8EFE}"/>
              </a:ext>
            </a:extLst>
          </p:cNvPr>
          <p:cNvSpPr/>
          <p:nvPr/>
        </p:nvSpPr>
        <p:spPr>
          <a:xfrm>
            <a:off x="139336" y="1165060"/>
            <a:ext cx="6903811" cy="50924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986957C-602D-AD4A-8957-9D6C3B33F4C2}"/>
              </a:ext>
            </a:extLst>
          </p:cNvPr>
          <p:cNvSpPr txBox="1"/>
          <p:nvPr/>
        </p:nvSpPr>
        <p:spPr>
          <a:xfrm>
            <a:off x="7779323" y="983759"/>
            <a:ext cx="984624" cy="400110"/>
          </a:xfrm>
          <a:prstGeom prst="rect">
            <a:avLst/>
          </a:prstGeom>
          <a:solidFill>
            <a:srgbClr val="00B050"/>
          </a:solidFill>
        </p:spPr>
        <p:txBody>
          <a:bodyPr wrap="square" rtlCol="0">
            <a:spAutoFit/>
          </a:bodyPr>
          <a:lstStyle/>
          <a:p>
            <a:pPr algn="ctr"/>
            <a:r>
              <a:rPr lang="en-US" sz="2000" dirty="0">
                <a:solidFill>
                  <a:schemeClr val="bg1"/>
                </a:solidFill>
              </a:rPr>
              <a:t>PASSED</a:t>
            </a:r>
          </a:p>
        </p:txBody>
      </p:sp>
      <p:sp>
        <p:nvSpPr>
          <p:cNvPr id="10" name="Rectangle 9">
            <a:extLst>
              <a:ext uri="{FF2B5EF4-FFF2-40B4-BE49-F238E27FC236}">
                <a16:creationId xmlns:a16="http://schemas.microsoft.com/office/drawing/2014/main" id="{49300831-4D47-C445-BFE6-2F256C1D0122}"/>
              </a:ext>
            </a:extLst>
          </p:cNvPr>
          <p:cNvSpPr/>
          <p:nvPr/>
        </p:nvSpPr>
        <p:spPr>
          <a:xfrm>
            <a:off x="7172732" y="1407424"/>
            <a:ext cx="2017091" cy="369332"/>
          </a:xfrm>
          <a:prstGeom prst="rect">
            <a:avLst/>
          </a:prstGeom>
        </p:spPr>
        <p:txBody>
          <a:bodyPr wrap="none">
            <a:spAutoFit/>
          </a:bodyPr>
          <a:lstStyle/>
          <a:p>
            <a:r>
              <a:rPr lang="en-US" dirty="0">
                <a:solidFill>
                  <a:srgbClr val="FFC000"/>
                </a:solidFill>
              </a:rPr>
              <a:t>PLPT-GLM-RAD-013</a:t>
            </a:r>
            <a:endParaRPr lang="en-US" dirty="0">
              <a:solidFill>
                <a:srgbClr val="FFC000"/>
              </a:solidFill>
              <a:latin typeface="Calibri" charset="0"/>
              <a:ea typeface="Calibri" charset="0"/>
              <a:cs typeface="Times New Roman" charset="0"/>
            </a:endParaRPr>
          </a:p>
        </p:txBody>
      </p:sp>
      <p:pic>
        <p:nvPicPr>
          <p:cNvPr id="7" name="Picture 6">
            <a:extLst>
              <a:ext uri="{FF2B5EF4-FFF2-40B4-BE49-F238E27FC236}">
                <a16:creationId xmlns:a16="http://schemas.microsoft.com/office/drawing/2014/main" id="{668EEE82-B973-C9AF-0673-1C6BCA542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995" y="3936648"/>
            <a:ext cx="2867614" cy="2230829"/>
          </a:xfrm>
          <a:prstGeom prst="rect">
            <a:avLst/>
          </a:prstGeom>
        </p:spPr>
      </p:pic>
      <p:pic>
        <p:nvPicPr>
          <p:cNvPr id="14" name="Picture 13">
            <a:extLst>
              <a:ext uri="{FF2B5EF4-FFF2-40B4-BE49-F238E27FC236}">
                <a16:creationId xmlns:a16="http://schemas.microsoft.com/office/drawing/2014/main" id="{6220A65B-25DA-8EC1-D38F-718F5CB67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59" y="3947645"/>
            <a:ext cx="2867614" cy="2230829"/>
          </a:xfrm>
          <a:prstGeom prst="rect">
            <a:avLst/>
          </a:prstGeom>
        </p:spPr>
      </p:pic>
      <p:pic>
        <p:nvPicPr>
          <p:cNvPr id="15" name="Picture 14">
            <a:extLst>
              <a:ext uri="{FF2B5EF4-FFF2-40B4-BE49-F238E27FC236}">
                <a16:creationId xmlns:a16="http://schemas.microsoft.com/office/drawing/2014/main" id="{F13E68CF-0CAF-9F13-5030-79B5FACCDD61}"/>
              </a:ext>
            </a:extLst>
          </p:cNvPr>
          <p:cNvPicPr>
            <a:picLocks noChangeAspect="1"/>
          </p:cNvPicPr>
          <p:nvPr/>
        </p:nvPicPr>
        <p:blipFill>
          <a:blip r:embed="rId5"/>
          <a:stretch>
            <a:fillRect/>
          </a:stretch>
        </p:blipFill>
        <p:spPr>
          <a:xfrm>
            <a:off x="1267141" y="1205174"/>
            <a:ext cx="4648200" cy="2628900"/>
          </a:xfrm>
          <a:prstGeom prst="rect">
            <a:avLst/>
          </a:prstGeom>
        </p:spPr>
      </p:pic>
      <p:sp>
        <p:nvSpPr>
          <p:cNvPr id="16" name="Oval 15">
            <a:extLst>
              <a:ext uri="{FF2B5EF4-FFF2-40B4-BE49-F238E27FC236}">
                <a16:creationId xmlns:a16="http://schemas.microsoft.com/office/drawing/2014/main" id="{E6EDA293-16A5-1F23-2025-DBEB6AB61A59}"/>
              </a:ext>
            </a:extLst>
          </p:cNvPr>
          <p:cNvSpPr/>
          <p:nvPr/>
        </p:nvSpPr>
        <p:spPr>
          <a:xfrm rot="19597769">
            <a:off x="5528994" y="4413325"/>
            <a:ext cx="260979" cy="123258"/>
          </a:xfrm>
          <a:prstGeom prst="ellipse">
            <a:avLst/>
          </a:pr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7582C0-0B77-332C-11BB-2A3CCD290EA7}"/>
              </a:ext>
            </a:extLst>
          </p:cNvPr>
          <p:cNvSpPr txBox="1"/>
          <p:nvPr/>
        </p:nvSpPr>
        <p:spPr>
          <a:xfrm>
            <a:off x="2058965" y="3062473"/>
            <a:ext cx="930063" cy="369332"/>
          </a:xfrm>
          <a:prstGeom prst="rect">
            <a:avLst/>
          </a:prstGeom>
          <a:noFill/>
        </p:spPr>
        <p:txBody>
          <a:bodyPr wrap="none" rtlCol="0">
            <a:spAutoFit/>
          </a:bodyPr>
          <a:lstStyle/>
          <a:p>
            <a:r>
              <a:rPr lang="en-US" dirty="0"/>
              <a:t>GLM-16</a:t>
            </a:r>
          </a:p>
        </p:txBody>
      </p:sp>
      <p:sp>
        <p:nvSpPr>
          <p:cNvPr id="5" name="TextBox 4">
            <a:extLst>
              <a:ext uri="{FF2B5EF4-FFF2-40B4-BE49-F238E27FC236}">
                <a16:creationId xmlns:a16="http://schemas.microsoft.com/office/drawing/2014/main" id="{443FD1FA-81C3-C47D-7EB0-3E1ED8E43E6F}"/>
              </a:ext>
            </a:extLst>
          </p:cNvPr>
          <p:cNvSpPr txBox="1"/>
          <p:nvPr/>
        </p:nvSpPr>
        <p:spPr>
          <a:xfrm>
            <a:off x="4251739" y="3059668"/>
            <a:ext cx="930063" cy="369332"/>
          </a:xfrm>
          <a:prstGeom prst="rect">
            <a:avLst/>
          </a:prstGeom>
          <a:noFill/>
        </p:spPr>
        <p:txBody>
          <a:bodyPr wrap="none" rtlCol="0">
            <a:spAutoFit/>
          </a:bodyPr>
          <a:lstStyle/>
          <a:p>
            <a:r>
              <a:rPr lang="en-US" dirty="0"/>
              <a:t>GLM-18</a:t>
            </a:r>
          </a:p>
        </p:txBody>
      </p:sp>
      <p:sp>
        <p:nvSpPr>
          <p:cNvPr id="11" name="TextBox 10">
            <a:extLst>
              <a:ext uri="{FF2B5EF4-FFF2-40B4-BE49-F238E27FC236}">
                <a16:creationId xmlns:a16="http://schemas.microsoft.com/office/drawing/2014/main" id="{0F4F464D-F4DE-C391-DF29-4520CFDCD1CC}"/>
              </a:ext>
            </a:extLst>
          </p:cNvPr>
          <p:cNvSpPr txBox="1"/>
          <p:nvPr/>
        </p:nvSpPr>
        <p:spPr>
          <a:xfrm>
            <a:off x="2039541" y="5767833"/>
            <a:ext cx="930063" cy="369332"/>
          </a:xfrm>
          <a:prstGeom prst="rect">
            <a:avLst/>
          </a:prstGeom>
          <a:noFill/>
        </p:spPr>
        <p:txBody>
          <a:bodyPr wrap="none" rtlCol="0">
            <a:spAutoFit/>
          </a:bodyPr>
          <a:lstStyle/>
          <a:p>
            <a:r>
              <a:rPr lang="en-US" dirty="0"/>
              <a:t>GLM-17</a:t>
            </a:r>
          </a:p>
        </p:txBody>
      </p:sp>
      <p:sp>
        <p:nvSpPr>
          <p:cNvPr id="12" name="TextBox 11">
            <a:extLst>
              <a:ext uri="{FF2B5EF4-FFF2-40B4-BE49-F238E27FC236}">
                <a16:creationId xmlns:a16="http://schemas.microsoft.com/office/drawing/2014/main" id="{3745AF31-7FD8-D08B-1676-0186FC8DEB58}"/>
              </a:ext>
            </a:extLst>
          </p:cNvPr>
          <p:cNvSpPr txBox="1"/>
          <p:nvPr/>
        </p:nvSpPr>
        <p:spPr>
          <a:xfrm>
            <a:off x="5337327" y="5767833"/>
            <a:ext cx="930063" cy="369332"/>
          </a:xfrm>
          <a:prstGeom prst="rect">
            <a:avLst/>
          </a:prstGeom>
          <a:noFill/>
        </p:spPr>
        <p:txBody>
          <a:bodyPr wrap="none" rtlCol="0">
            <a:spAutoFit/>
          </a:bodyPr>
          <a:lstStyle/>
          <a:p>
            <a:r>
              <a:rPr lang="en-US" dirty="0"/>
              <a:t>GLM-18</a:t>
            </a:r>
          </a:p>
        </p:txBody>
      </p:sp>
    </p:spTree>
    <p:extLst>
      <p:ext uri="{BB962C8B-B14F-4D97-AF65-F5344CB8AC3E}">
        <p14:creationId xmlns:p14="http://schemas.microsoft.com/office/powerpoint/2010/main" val="209327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229600" cy="4525962"/>
          </a:xfrm>
        </p:spPr>
        <p:txBody>
          <a:bodyPr/>
          <a:lstStyle/>
          <a:p>
            <a:pPr marL="0" indent="0">
              <a:buNone/>
            </a:pPr>
            <a:r>
              <a:rPr lang="en-US" dirty="0"/>
              <a:t>Introduction</a:t>
            </a:r>
          </a:p>
          <a:p>
            <a:pPr marL="0" indent="0">
              <a:buNone/>
            </a:pPr>
            <a:r>
              <a:rPr lang="en-US" dirty="0"/>
              <a:t>Review of Beta Certification</a:t>
            </a:r>
          </a:p>
          <a:p>
            <a:pPr marL="0" indent="0">
              <a:buNone/>
            </a:pPr>
            <a:r>
              <a:rPr lang="en-US" dirty="0"/>
              <a:t>Product Quality Evaluation Overview</a:t>
            </a:r>
          </a:p>
          <a:p>
            <a:pPr marL="0" indent="0">
              <a:buNone/>
            </a:pPr>
            <a:r>
              <a:rPr lang="en-US" dirty="0"/>
              <a:t>Provisional Maturity Assessment</a:t>
            </a:r>
          </a:p>
          <a:p>
            <a:pPr marL="0" indent="0">
              <a:buNone/>
            </a:pPr>
            <a:r>
              <a:rPr lang="en-US" dirty="0"/>
              <a:t>PLPT Details</a:t>
            </a:r>
          </a:p>
          <a:p>
            <a:pPr marL="0" indent="0">
              <a:buNone/>
            </a:pPr>
            <a:r>
              <a:rPr lang="en-US" sz="4400" dirty="0">
                <a:solidFill>
                  <a:srgbClr val="FFFF00"/>
                </a:solidFill>
              </a:rPr>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55</a:t>
            </a:fld>
            <a:endParaRPr lang="en-US" altLang="en-US"/>
          </a:p>
        </p:txBody>
      </p:sp>
    </p:spTree>
    <p:extLst>
      <p:ext uri="{BB962C8B-B14F-4D97-AF65-F5344CB8AC3E}">
        <p14:creationId xmlns:p14="http://schemas.microsoft.com/office/powerpoint/2010/main" val="664962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368" y="22058"/>
            <a:ext cx="5991225" cy="1143001"/>
          </a:xfrm>
        </p:spPr>
        <p:txBody>
          <a:bodyPr/>
          <a:lstStyle/>
          <a:p>
            <a:r>
              <a:rPr lang="en-US" sz="3200" b="1" dirty="0"/>
              <a:t>LUT Updates &amp; Future Fixes</a:t>
            </a:r>
            <a:endParaRPr lang="en-US" sz="2000" strike="sngStrike" dirty="0">
              <a:solidFill>
                <a:srgbClr val="FFFF00"/>
              </a:solidFill>
            </a:endParaRPr>
          </a:p>
        </p:txBody>
      </p:sp>
      <p:graphicFrame>
        <p:nvGraphicFramePr>
          <p:cNvPr id="5" name="Table 4"/>
          <p:cNvGraphicFramePr>
            <a:graphicFrameLocks noGrp="1"/>
          </p:cNvGraphicFramePr>
          <p:nvPr/>
        </p:nvGraphicFramePr>
        <p:xfrm>
          <a:off x="263610" y="1613061"/>
          <a:ext cx="8616780" cy="3143928"/>
        </p:xfrm>
        <a:graphic>
          <a:graphicData uri="http://schemas.openxmlformats.org/drawingml/2006/table">
            <a:tbl>
              <a:tblPr>
                <a:tableStyleId>{5C22544A-7EE6-4342-B048-85BDC9FD1C3A}</a:tableStyleId>
              </a:tblPr>
              <a:tblGrid>
                <a:gridCol w="779966">
                  <a:extLst>
                    <a:ext uri="{9D8B030D-6E8A-4147-A177-3AD203B41FA5}">
                      <a16:colId xmlns:a16="http://schemas.microsoft.com/office/drawing/2014/main" val="20000"/>
                    </a:ext>
                  </a:extLst>
                </a:gridCol>
                <a:gridCol w="591970">
                  <a:extLst>
                    <a:ext uri="{9D8B030D-6E8A-4147-A177-3AD203B41FA5}">
                      <a16:colId xmlns:a16="http://schemas.microsoft.com/office/drawing/2014/main" val="20001"/>
                    </a:ext>
                  </a:extLst>
                </a:gridCol>
                <a:gridCol w="4628127">
                  <a:extLst>
                    <a:ext uri="{9D8B030D-6E8A-4147-A177-3AD203B41FA5}">
                      <a16:colId xmlns:a16="http://schemas.microsoft.com/office/drawing/2014/main" val="20002"/>
                    </a:ext>
                  </a:extLst>
                </a:gridCol>
                <a:gridCol w="865002">
                  <a:extLst>
                    <a:ext uri="{9D8B030D-6E8A-4147-A177-3AD203B41FA5}">
                      <a16:colId xmlns:a16="http://schemas.microsoft.com/office/drawing/2014/main" val="20003"/>
                    </a:ext>
                  </a:extLst>
                </a:gridCol>
                <a:gridCol w="865002">
                  <a:extLst>
                    <a:ext uri="{9D8B030D-6E8A-4147-A177-3AD203B41FA5}">
                      <a16:colId xmlns:a16="http://schemas.microsoft.com/office/drawing/2014/main" val="2908325812"/>
                    </a:ext>
                  </a:extLst>
                </a:gridCol>
                <a:gridCol w="886713">
                  <a:extLst>
                    <a:ext uri="{9D8B030D-6E8A-4147-A177-3AD203B41FA5}">
                      <a16:colId xmlns:a16="http://schemas.microsoft.com/office/drawing/2014/main" val="20004"/>
                    </a:ext>
                  </a:extLst>
                </a:gridCol>
              </a:tblGrid>
              <a:tr h="351029">
                <a:tc>
                  <a:txBody>
                    <a:bodyPr/>
                    <a:lstStyle/>
                    <a:p>
                      <a:pPr algn="ctr" fontAlgn="ctr"/>
                      <a:r>
                        <a:rPr lang="en-US" sz="1200" b="1" i="0" u="none" strike="noStrike" dirty="0">
                          <a:solidFill>
                            <a:schemeClr val="bg1"/>
                          </a:solidFill>
                          <a:effectLst/>
                          <a:latin typeface="+mn-lt"/>
                        </a:rPr>
                        <a:t>WR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ADR</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Calibri"/>
                        </a:rPr>
                        <a:t>PR or DO</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Calibri"/>
                        </a:rPr>
                        <a:t>Date in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200" b="1" i="0" u="none" strike="noStrike" dirty="0">
                          <a:solidFill>
                            <a:schemeClr val="bg1"/>
                          </a:solidFill>
                          <a:effectLst/>
                          <a:latin typeface="+mn-lt"/>
                        </a:rPr>
                        <a:t>Impact to</a:t>
                      </a:r>
                    </a:p>
                    <a:p>
                      <a:pPr algn="ctr" fontAlgn="ctr"/>
                      <a:r>
                        <a:rPr lang="en-US" sz="1200" b="1" i="0" u="none" strike="noStrike" dirty="0">
                          <a:solidFill>
                            <a:schemeClr val="bg1"/>
                          </a:solidFill>
                          <a:effectLst/>
                          <a:latin typeface="+mn-lt"/>
                        </a:rPr>
                        <a:t>this VAL</a:t>
                      </a:r>
                      <a:endParaRPr lang="en-US" sz="12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77234">
                <a:tc>
                  <a:txBody>
                    <a:bodyPr/>
                    <a:lstStyle/>
                    <a:p>
                      <a:pPr algn="ct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1291</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200" b="0" i="0" u="none" strike="noStrike" dirty="0">
                          <a:effectLst/>
                          <a:latin typeface="+mn-lt"/>
                        </a:rPr>
                        <a:t>G18 GLM CDRL79 Rev 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PR.09.08.38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11/1/22 </a:t>
                      </a:r>
                      <a:r>
                        <a:rPr lang="en-US" sz="1200" b="0" dirty="0" err="1">
                          <a:solidFill>
                            <a:schemeClr val="tx1"/>
                          </a:solidFill>
                        </a:rPr>
                        <a:t>est</a:t>
                      </a: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high</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7234">
                <a:tc>
                  <a:txBody>
                    <a:bodyPr/>
                    <a:lstStyle/>
                    <a:p>
                      <a:pPr algn="ctr" rtl="0" fontAlgn="ctr"/>
                      <a:r>
                        <a:rPr lang="en-US" sz="1200" b="0" i="0" u="none" strike="noStrike" dirty="0">
                          <a:solidFill>
                            <a:srgbClr val="000000"/>
                          </a:solidFill>
                          <a:effectLst/>
                          <a:latin typeface="Calibri" panose="020F0502020204030204" pitchFamily="34" charset="0"/>
                        </a:rPr>
                        <a:t>6412*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Eliminate GLM L1b dependency on APIDs 384 and 385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200" b="0" i="0" u="none" strike="noStrike" dirty="0">
                          <a:solidFill>
                            <a:srgbClr val="000000"/>
                          </a:solidFill>
                          <a:effectLst/>
                          <a:latin typeface="Calibri" panose="020F0502020204030204" pitchFamily="34" charset="0"/>
                        </a:rPr>
                        <a:t>DO.11.00.00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baseline="0" dirty="0">
                          <a:solidFill>
                            <a:schemeClr val="tx1"/>
                          </a:solidFill>
                        </a:rPr>
                        <a:t>Dec 2022</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medium</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0060518"/>
                  </a:ext>
                </a:extLst>
              </a:tr>
              <a:tr h="277234">
                <a:tc>
                  <a:txBody>
                    <a:bodyPr/>
                    <a:lstStyle/>
                    <a:p>
                      <a:pPr algn="ctr" rtl="0" fontAlgn="ctr"/>
                      <a:r>
                        <a:rPr lang="en-US" sz="1200" b="0" i="0" u="none" strike="noStrike" dirty="0">
                          <a:solidFill>
                            <a:srgbClr val="000000"/>
                          </a:solidFill>
                          <a:effectLst/>
                          <a:latin typeface="Calibri" panose="020F0502020204030204" pitchFamily="34" charset="0"/>
                        </a:rPr>
                        <a:t>8478</a:t>
                      </a:r>
                      <a:r>
                        <a:rPr lang="en-US" sz="1200" b="0" i="0" u="none" strike="noStrike" baseline="30000" dirty="0">
                          <a:solidFill>
                            <a:srgbClr val="000000"/>
                          </a:solidFill>
                          <a:effectLst/>
                          <a:latin typeface="Calibri" panose="020F0502020204030204" pitchFamily="34" charset="0"/>
                        </a:rPr>
                        <a:t>&amp;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Add GLM Flash Extent Density product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200" b="0" i="0" u="none" strike="noStrike" dirty="0">
                          <a:solidFill>
                            <a:srgbClr val="000000"/>
                          </a:solidFill>
                          <a:effectLst/>
                          <a:latin typeface="Calibri" panose="020F0502020204030204" pitchFamily="34" charset="0"/>
                        </a:rPr>
                        <a:t>DO.11.00.00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0" lang="en-US" sz="1200" b="0" i="0" u="none" strike="noStrike" kern="1200" cap="none" spc="0" normalizeH="0" baseline="0" noProof="0" dirty="0">
                          <a:ln>
                            <a:noFill/>
                          </a:ln>
                          <a:solidFill>
                            <a:prstClr val="black"/>
                          </a:solidFill>
                          <a:effectLst/>
                          <a:uLnTx/>
                          <a:uFillTx/>
                          <a:latin typeface="Calibri"/>
                          <a:ea typeface="+mn-ea"/>
                          <a:cs typeface="+mn-cs"/>
                        </a:rPr>
                        <a:t>Dec 2022</a:t>
                      </a: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medium</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8750593"/>
                  </a:ext>
                </a:extLst>
              </a:tr>
              <a:tr h="277234">
                <a:tc>
                  <a:txBody>
                    <a:bodyPr/>
                    <a:lstStyle/>
                    <a:p>
                      <a:pPr algn="ctr" rtl="0" fontAlgn="ctr"/>
                      <a:r>
                        <a:rPr lang="en-US" sz="1200" b="0" i="0" u="none" strike="noStrike" dirty="0">
                          <a:solidFill>
                            <a:srgbClr val="000000"/>
                          </a:solidFill>
                          <a:effectLst/>
                          <a:latin typeface="Calibri" panose="020F0502020204030204" pitchFamily="34" charset="0"/>
                        </a:rPr>
                        <a:t>7178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906</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GLM CDRL79-to-GS LUT translation tool (a tool for LUT creation</a:t>
                      </a:r>
                      <a:r>
                        <a:rPr lang="en-US" sz="1200" b="0" i="0" u="none" strike="noStrike" baseline="0" dirty="0">
                          <a:solidFill>
                            <a:srgbClr val="000000"/>
                          </a:solidFill>
                          <a:effectLst/>
                          <a:latin typeface="Calibri" panose="020F0502020204030204" pitchFamily="34" charset="0"/>
                        </a:rPr>
                        <a:t>)</a:t>
                      </a:r>
                      <a:endParaRPr lang="en-US" sz="12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DO.11.00.00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medium</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2752276"/>
                  </a:ext>
                </a:extLst>
              </a:tr>
              <a:tr h="277234">
                <a:tc>
                  <a:txBody>
                    <a:bodyPr/>
                    <a:lstStyle/>
                    <a:p>
                      <a:pPr algn="ctr" rtl="0" fontAlgn="ctr"/>
                      <a:r>
                        <a:rPr lang="en-US" sz="1200" b="0" i="0" u="none" strike="noStrike" dirty="0">
                          <a:solidFill>
                            <a:srgbClr val="000000"/>
                          </a:solidFill>
                          <a:effectLst/>
                          <a:latin typeface="Calibri" panose="020F0502020204030204" pitchFamily="34" charset="0"/>
                        </a:rPr>
                        <a:t>7449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GLM Geographic Coverage Extents are incorrect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200" b="0" i="0" u="none" strike="noStrike" dirty="0">
                          <a:solidFill>
                            <a:srgbClr val="000000"/>
                          </a:solidFill>
                          <a:effectLst/>
                          <a:latin typeface="Calibri" panose="020F0502020204030204" pitchFamily="34" charset="0"/>
                        </a:rPr>
                        <a:t>DO.12.00.00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Spring 2023</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low</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1025598"/>
                  </a:ext>
                </a:extLst>
              </a:tr>
              <a:tr h="277234">
                <a:tc>
                  <a:txBody>
                    <a:bodyPr/>
                    <a:lstStyle/>
                    <a:p>
                      <a:pPr algn="ctr"/>
                      <a:endParaRPr lang="en-US" sz="12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1234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dirty="0">
                          <a:solidFill>
                            <a:schemeClr val="tx1"/>
                          </a:solidFill>
                          <a:latin typeface="+mn-lt"/>
                        </a:rPr>
                        <a:t>GLM Storage Slot LUTs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low</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450908"/>
                  </a:ext>
                </a:extLst>
              </a:tr>
              <a:tr h="277234">
                <a:tc>
                  <a:txBody>
                    <a:bodyPr/>
                    <a:lstStyle/>
                    <a:p>
                      <a:pPr algn="ct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1278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GLM RTEP errors and warnings</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medium</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9914529"/>
                  </a:ext>
                </a:extLst>
              </a:tr>
              <a:tr h="277234">
                <a:tc>
                  <a:txBody>
                    <a:bodyPr/>
                    <a:lstStyle/>
                    <a:p>
                      <a:pPr algn="ctr"/>
                      <a:r>
                        <a:rPr lang="en-US" sz="1200" b="0" dirty="0">
                          <a:solidFill>
                            <a:schemeClr val="tx1"/>
                          </a:solidFill>
                        </a:rPr>
                        <a:t>7538</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1060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baseline="0" dirty="0">
                          <a:solidFill>
                            <a:schemeClr val="tx1"/>
                          </a:solidFill>
                        </a:rPr>
                        <a:t>Interim Solution to Facilitate GLM Gridded Product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baseline="0" dirty="0">
                          <a:solidFill>
                            <a:schemeClr val="tx1"/>
                          </a:solidFill>
                        </a:rPr>
                        <a:t>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baseline="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low</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7389331"/>
                  </a:ext>
                </a:extLst>
              </a:tr>
              <a:tr h="277234">
                <a:tc>
                  <a:txBody>
                    <a:bodyPr/>
                    <a:lstStyle/>
                    <a:p>
                      <a:pPr algn="ctr" rtl="0" fontAlgn="ctr"/>
                      <a:r>
                        <a:rPr lang="en-US" sz="1200" b="0" i="0" u="none" strike="noStrike" dirty="0">
                          <a:solidFill>
                            <a:srgbClr val="000000"/>
                          </a:solidFill>
                          <a:effectLst/>
                          <a:latin typeface="Calibri" panose="020F0502020204030204" pitchFamily="34" charset="0"/>
                        </a:rPr>
                        <a:t>8479</a:t>
                      </a:r>
                      <a:r>
                        <a:rPr lang="en-US" sz="1200" b="0" i="0" u="none" strike="noStrike" baseline="30000" dirty="0">
                          <a:solidFill>
                            <a:srgbClr val="000000"/>
                          </a:solidFill>
                          <a:effectLst/>
                          <a:latin typeface="Calibri" panose="020F0502020204030204" pitchFamily="34" charset="0"/>
                        </a:rPr>
                        <a:t>&amp;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Add 5-minute accumulation to GLM Flash Extent Density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200" b="0" i="0" u="none" strike="noStrike" dirty="0">
                          <a:solidFill>
                            <a:srgbClr val="000000"/>
                          </a:solidFill>
                          <a:effectLst/>
                          <a:latin typeface="Calibri" panose="020F0502020204030204" pitchFamily="34" charset="0"/>
                        </a:rPr>
                        <a:t>TBD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low</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557263"/>
                  </a:ext>
                </a:extLst>
              </a:tr>
              <a:tr h="277234">
                <a:tc>
                  <a:txBody>
                    <a:bodyPr/>
                    <a:lstStyle/>
                    <a:p>
                      <a:pPr algn="ctr" rtl="0" fontAlgn="ctr"/>
                      <a:r>
                        <a:rPr lang="en-US" sz="1200" b="0" i="0" u="none" strike="noStrike" dirty="0">
                          <a:solidFill>
                            <a:srgbClr val="000000"/>
                          </a:solidFill>
                          <a:effectLst/>
                          <a:latin typeface="Calibri" panose="020F0502020204030204" pitchFamily="34" charset="0"/>
                        </a:rPr>
                        <a:t>8964</a:t>
                      </a:r>
                      <a:r>
                        <a:rPr lang="en-US" sz="1200" b="0" i="0" u="none" strike="noStrike" baseline="30000" dirty="0">
                          <a:solidFill>
                            <a:srgbClr val="000000"/>
                          </a:solidFill>
                          <a:effectLst/>
                          <a:latin typeface="Calibri" panose="020F0502020204030204" pitchFamily="34" charset="0"/>
                        </a:rPr>
                        <a:t>&amp;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N/A</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ctr"/>
                      <a:r>
                        <a:rPr lang="en-US" sz="1200" b="0" i="0" u="none" strike="noStrike" dirty="0">
                          <a:solidFill>
                            <a:srgbClr val="000000"/>
                          </a:solidFill>
                          <a:effectLst/>
                          <a:latin typeface="Calibri" panose="020F0502020204030204" pitchFamily="34" charset="0"/>
                        </a:rPr>
                        <a:t>Store GLM Flash Extent Density product to LZSS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US" sz="1200" b="0" i="0" u="none" strike="noStrike" dirty="0">
                          <a:solidFill>
                            <a:srgbClr val="000000"/>
                          </a:solidFill>
                          <a:effectLst/>
                          <a:latin typeface="Calibri" panose="020F0502020204030204" pitchFamily="34" charset="0"/>
                        </a:rPr>
                        <a:t>TBD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TBD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rPr>
                        <a:t>low</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7569831"/>
                  </a:ext>
                </a:extLst>
              </a:tr>
            </a:tbl>
          </a:graphicData>
        </a:graphic>
      </p:graphicFrame>
      <p:sp>
        <p:nvSpPr>
          <p:cNvPr id="3" name="Slide Number Placeholder 2"/>
          <p:cNvSpPr>
            <a:spLocks noGrp="1"/>
          </p:cNvSpPr>
          <p:nvPr>
            <p:ph type="sldNum" sz="quarter" idx="12"/>
          </p:nvPr>
        </p:nvSpPr>
        <p:spPr/>
        <p:txBody>
          <a:bodyPr/>
          <a:lstStyle/>
          <a:p>
            <a:fld id="{615ADB79-25D6-47C0-AB51-22A13A0BBB50}" type="slidenum">
              <a:rPr lang="en-US" altLang="en-US" smtClean="0"/>
              <a:pPr/>
              <a:t>56</a:t>
            </a:fld>
            <a:endParaRPr lang="en-US" altLang="en-US"/>
          </a:p>
        </p:txBody>
      </p:sp>
      <p:sp>
        <p:nvSpPr>
          <p:cNvPr id="6" name="TextBox 5">
            <a:extLst>
              <a:ext uri="{FF2B5EF4-FFF2-40B4-BE49-F238E27FC236}">
                <a16:creationId xmlns:a16="http://schemas.microsoft.com/office/drawing/2014/main" id="{87681D0C-BE33-13B0-5B86-5CADC27770B5}"/>
              </a:ext>
            </a:extLst>
          </p:cNvPr>
          <p:cNvSpPr txBox="1"/>
          <p:nvPr/>
        </p:nvSpPr>
        <p:spPr>
          <a:xfrm>
            <a:off x="263610" y="5281202"/>
            <a:ext cx="8002085" cy="307777"/>
          </a:xfrm>
          <a:prstGeom prst="rect">
            <a:avLst/>
          </a:prstGeom>
          <a:noFill/>
        </p:spPr>
        <p:txBody>
          <a:bodyPr wrap="square">
            <a:spAutoFit/>
          </a:bodyPr>
          <a:lstStyle/>
          <a:p>
            <a:r>
              <a:rPr lang="en-US" sz="1400" b="0" i="0" u="none" strike="noStrike" dirty="0">
                <a:solidFill>
                  <a:srgbClr val="FFFF00"/>
                </a:solidFill>
                <a:effectLst/>
                <a:latin typeface="-apple-system"/>
              </a:rPr>
              <a:t>* WR6412 was reassigned to PRO PASS, as the only practical way to check it out is a code inspection.</a:t>
            </a:r>
            <a:endParaRPr lang="en-US" sz="1400" dirty="0">
              <a:solidFill>
                <a:srgbClr val="FFFF00"/>
              </a:solidFill>
            </a:endParaRPr>
          </a:p>
        </p:txBody>
      </p:sp>
      <p:sp>
        <p:nvSpPr>
          <p:cNvPr id="8" name="TextBox 7">
            <a:extLst>
              <a:ext uri="{FF2B5EF4-FFF2-40B4-BE49-F238E27FC236}">
                <a16:creationId xmlns:a16="http://schemas.microsoft.com/office/drawing/2014/main" id="{48DB8BD1-C92B-5BD8-E2DD-27368561FCD6}"/>
              </a:ext>
            </a:extLst>
          </p:cNvPr>
          <p:cNvSpPr txBox="1"/>
          <p:nvPr/>
        </p:nvSpPr>
        <p:spPr>
          <a:xfrm>
            <a:off x="263610" y="5745855"/>
            <a:ext cx="8616780" cy="738664"/>
          </a:xfrm>
          <a:prstGeom prst="rect">
            <a:avLst/>
          </a:prstGeom>
          <a:noFill/>
        </p:spPr>
        <p:txBody>
          <a:bodyPr wrap="square">
            <a:spAutoFit/>
          </a:bodyPr>
          <a:lstStyle/>
          <a:p>
            <a:r>
              <a:rPr lang="en-US" sz="1400" b="0" i="0" u="none" strike="noStrike" baseline="30000" dirty="0">
                <a:solidFill>
                  <a:srgbClr val="FFFF00"/>
                </a:solidFill>
                <a:effectLst/>
                <a:latin typeface="-apple-system"/>
              </a:rPr>
              <a:t>&amp; </a:t>
            </a:r>
            <a:r>
              <a:rPr lang="en-US" sz="1400" b="0" i="0" u="none" strike="noStrike" dirty="0">
                <a:solidFill>
                  <a:srgbClr val="FFFF00"/>
                </a:solidFill>
                <a:effectLst/>
                <a:latin typeface="-apple-system"/>
              </a:rPr>
              <a:t>FED won't go out over AWIPS until we turn the spigot on (March 2023 at the earliest, but TNCF tests maybe before then).  FED to </a:t>
            </a:r>
            <a:r>
              <a:rPr lang="en-US" sz="1400" b="0" i="0" u="none" strike="noStrike" dirty="0" err="1">
                <a:solidFill>
                  <a:srgbClr val="FFFF00"/>
                </a:solidFill>
                <a:effectLst/>
                <a:latin typeface="-apple-system"/>
              </a:rPr>
              <a:t>LZSSc</a:t>
            </a:r>
            <a:r>
              <a:rPr lang="en-US" sz="1400" b="0" i="0" u="none" strike="noStrike" dirty="0">
                <a:solidFill>
                  <a:srgbClr val="FFFF00"/>
                </a:solidFill>
                <a:effectLst/>
                <a:latin typeface="-apple-system"/>
              </a:rPr>
              <a:t> is a problem right now on the receive side</a:t>
            </a:r>
            <a:r>
              <a:rPr lang="en-US" sz="1400" dirty="0">
                <a:solidFill>
                  <a:srgbClr val="FFFF00"/>
                </a:solidFill>
                <a:latin typeface="-apple-system"/>
              </a:rPr>
              <a:t> … </a:t>
            </a:r>
            <a:r>
              <a:rPr lang="en-US" sz="1400" b="0" i="0" u="none" strike="noStrike" dirty="0">
                <a:solidFill>
                  <a:srgbClr val="FFFF00"/>
                </a:solidFill>
                <a:effectLst/>
                <a:latin typeface="-apple-system"/>
              </a:rPr>
              <a:t>it's not set up for tar balls, so it may have to go to </a:t>
            </a:r>
            <a:r>
              <a:rPr lang="en-US" sz="1400" b="0" i="0" u="none" strike="noStrike" dirty="0" err="1">
                <a:solidFill>
                  <a:srgbClr val="FFFF00"/>
                </a:solidFill>
                <a:effectLst/>
                <a:latin typeface="-apple-system"/>
              </a:rPr>
              <a:t>eGRESc</a:t>
            </a:r>
            <a:r>
              <a:rPr lang="en-US" sz="1400" b="0" i="0" u="none" strike="noStrike" dirty="0">
                <a:solidFill>
                  <a:srgbClr val="FFFF00"/>
                </a:solidFill>
                <a:effectLst/>
                <a:latin typeface="-apple-system"/>
              </a:rPr>
              <a:t> instead. TOWR-S is fine either way</a:t>
            </a:r>
            <a:endParaRPr lang="en-US" sz="1400" dirty="0">
              <a:solidFill>
                <a:srgbClr val="FFFF00"/>
              </a:solidFill>
            </a:endParaRPr>
          </a:p>
        </p:txBody>
      </p:sp>
    </p:spTree>
    <p:extLst>
      <p:ext uri="{BB962C8B-B14F-4D97-AF65-F5344CB8AC3E}">
        <p14:creationId xmlns:p14="http://schemas.microsoft.com/office/powerpoint/2010/main" val="2820900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229600" cy="4525962"/>
          </a:xfrm>
        </p:spPr>
        <p:txBody>
          <a:bodyPr/>
          <a:lstStyle/>
          <a:p>
            <a:pPr marL="0" indent="0">
              <a:buNone/>
            </a:pPr>
            <a:r>
              <a:rPr lang="en-US" dirty="0"/>
              <a:t>Introduction</a:t>
            </a:r>
          </a:p>
          <a:p>
            <a:pPr marL="0" indent="0">
              <a:buNone/>
            </a:pPr>
            <a:r>
              <a:rPr lang="en-US" dirty="0"/>
              <a:t>Review of Beta Certification</a:t>
            </a:r>
          </a:p>
          <a:p>
            <a:pPr marL="0" indent="0">
              <a:buNone/>
            </a:pPr>
            <a:r>
              <a:rPr lang="en-US" dirty="0"/>
              <a:t>Product Quality Evaluation Overview</a:t>
            </a:r>
          </a:p>
          <a:p>
            <a:pPr marL="0" indent="0">
              <a:buNone/>
            </a:pPr>
            <a:r>
              <a:rPr lang="en-US" dirty="0"/>
              <a:t>Provisional Maturity Assessment</a:t>
            </a:r>
          </a:p>
          <a:p>
            <a:pPr marL="0" indent="0">
              <a:buNone/>
            </a:pPr>
            <a:r>
              <a:rPr lang="en-US" dirty="0"/>
              <a:t>PLPT Details</a:t>
            </a:r>
          </a:p>
          <a:p>
            <a:pPr marL="0" indent="0">
              <a:buNone/>
            </a:pPr>
            <a:r>
              <a:rPr lang="en-US" dirty="0"/>
              <a:t>Path to Full Validation</a:t>
            </a:r>
          </a:p>
          <a:p>
            <a:pPr marL="0" indent="0">
              <a:buNone/>
            </a:pPr>
            <a:r>
              <a:rPr lang="en-US" sz="4400" dirty="0">
                <a:solidFill>
                  <a:srgbClr val="FFFF00"/>
                </a:solidFill>
              </a:rPr>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57</a:t>
            </a:fld>
            <a:endParaRPr lang="en-US" altLang="en-US"/>
          </a:p>
        </p:txBody>
      </p:sp>
    </p:spTree>
    <p:extLst>
      <p:ext uri="{BB962C8B-B14F-4D97-AF65-F5344CB8AC3E}">
        <p14:creationId xmlns:p14="http://schemas.microsoft.com/office/powerpoint/2010/main" val="1833332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240350" y="1418012"/>
            <a:ext cx="8663299" cy="5662057"/>
          </a:xfrm>
        </p:spPr>
        <p:txBody>
          <a:bodyPr>
            <a:normAutofit fontScale="70000" lnSpcReduction="20000"/>
          </a:bodyPr>
          <a:lstStyle/>
          <a:p>
            <a:pPr>
              <a:buFont typeface="Arial" panose="020B0604020202020204" pitchFamily="34" charset="0"/>
              <a:buChar char="•"/>
            </a:pPr>
            <a:r>
              <a:rPr lang="en-US" sz="3600" b="1" dirty="0"/>
              <a:t>Flash DE meeting 70% spec:</a:t>
            </a:r>
          </a:p>
          <a:p>
            <a:pPr lvl="1">
              <a:buFont typeface="Arial" panose="020B0604020202020204" pitchFamily="34" charset="0"/>
              <a:buChar char="•"/>
            </a:pPr>
            <a:r>
              <a:rPr lang="en-US" sz="2300" dirty="0" err="1">
                <a:solidFill>
                  <a:srgbClr val="FFFF00"/>
                </a:solidFill>
              </a:rPr>
              <a:t>Virts</a:t>
            </a:r>
            <a:r>
              <a:rPr lang="en-US" sz="2300" dirty="0">
                <a:solidFill>
                  <a:srgbClr val="FFFF00"/>
                </a:solidFill>
              </a:rPr>
              <a:t> and </a:t>
            </a:r>
            <a:r>
              <a:rPr lang="en-US" sz="2300" dirty="0" err="1">
                <a:solidFill>
                  <a:srgbClr val="FFFF00"/>
                </a:solidFill>
              </a:rPr>
              <a:t>Koshak</a:t>
            </a:r>
            <a:r>
              <a:rPr lang="en-US" sz="2300" dirty="0">
                <a:solidFill>
                  <a:srgbClr val="FFFF00"/>
                </a:solidFill>
              </a:rPr>
              <a:t> (2022) simulations confirm ±1 sec time window best for DE retrieval</a:t>
            </a:r>
            <a:endParaRPr lang="en-US" sz="2300" dirty="0"/>
          </a:p>
          <a:p>
            <a:pPr lvl="1">
              <a:buFont typeface="Arial" panose="020B0604020202020204" pitchFamily="34" charset="0"/>
              <a:buChar char="•"/>
            </a:pPr>
            <a:r>
              <a:rPr lang="en-US" sz="2300" dirty="0">
                <a:solidFill>
                  <a:schemeClr val="accent6">
                    <a:lumMod val="75000"/>
                  </a:schemeClr>
                </a:solidFill>
              </a:rPr>
              <a:t>DE = 74%. (near the 73% DE of GLM-17 FULL PS-PVR)</a:t>
            </a:r>
          </a:p>
          <a:p>
            <a:pPr lvl="1">
              <a:buFont typeface="Arial" panose="020B0604020202020204" pitchFamily="34" charset="0"/>
              <a:buChar char="•"/>
            </a:pPr>
            <a:r>
              <a:rPr lang="en-US" sz="2300" dirty="0">
                <a:solidFill>
                  <a:schemeClr val="accent6">
                    <a:lumMod val="75000"/>
                  </a:schemeClr>
                </a:solidFill>
              </a:rPr>
              <a:t>Mach (LCFA) and </a:t>
            </a:r>
            <a:r>
              <a:rPr lang="en-US" sz="2300" dirty="0" err="1">
                <a:solidFill>
                  <a:schemeClr val="accent6">
                    <a:lumMod val="75000"/>
                  </a:schemeClr>
                </a:solidFill>
              </a:rPr>
              <a:t>Koshak</a:t>
            </a:r>
            <a:r>
              <a:rPr lang="en-US" sz="2300" dirty="0">
                <a:solidFill>
                  <a:schemeClr val="accent6">
                    <a:lumMod val="75000"/>
                  </a:schemeClr>
                </a:solidFill>
              </a:rPr>
              <a:t> (energy) analyses show GLM-18 more sensitive than GLM-17</a:t>
            </a:r>
          </a:p>
          <a:p>
            <a:pPr lvl="1">
              <a:buFont typeface="Arial" panose="020B0604020202020204" pitchFamily="34" charset="0"/>
              <a:buChar char="•"/>
            </a:pPr>
            <a:r>
              <a:rPr lang="en-US" sz="2300" dirty="0">
                <a:solidFill>
                  <a:srgbClr val="FFFF00"/>
                </a:solidFill>
              </a:rPr>
              <a:t>Effect of most recent LUT update (affecting Blooming Filter) to be determined </a:t>
            </a:r>
            <a:endParaRPr lang="en-US" sz="2300" dirty="0"/>
          </a:p>
          <a:p>
            <a:endParaRPr lang="en-US" sz="2600" b="1" dirty="0"/>
          </a:p>
          <a:p>
            <a:r>
              <a:rPr lang="en-US" sz="3600" b="1" dirty="0"/>
              <a:t>Flash FAR above 5% spec, but in-family with GLM-17:</a:t>
            </a:r>
          </a:p>
          <a:p>
            <a:pPr lvl="1">
              <a:buFont typeface="Arial" panose="020B0604020202020204" pitchFamily="34" charset="0"/>
              <a:buChar char="•"/>
            </a:pPr>
            <a:r>
              <a:rPr lang="en-US" sz="2300" dirty="0" err="1">
                <a:solidFill>
                  <a:srgbClr val="FFFF00"/>
                </a:solidFill>
              </a:rPr>
              <a:t>Virts</a:t>
            </a:r>
            <a:r>
              <a:rPr lang="en-US" sz="2300" dirty="0">
                <a:solidFill>
                  <a:srgbClr val="FFFF00"/>
                </a:solidFill>
              </a:rPr>
              <a:t> and </a:t>
            </a:r>
            <a:r>
              <a:rPr lang="en-US" sz="2300" dirty="0" err="1">
                <a:solidFill>
                  <a:srgbClr val="FFFF00"/>
                </a:solidFill>
              </a:rPr>
              <a:t>Koshak</a:t>
            </a:r>
            <a:r>
              <a:rPr lang="en-US" sz="2300" dirty="0">
                <a:solidFill>
                  <a:srgbClr val="FFFF00"/>
                </a:solidFill>
              </a:rPr>
              <a:t> (2022) simulations confirm ±10 min time window best for FAR retrieval</a:t>
            </a:r>
          </a:p>
          <a:p>
            <a:pPr lvl="1">
              <a:buFont typeface="Arial" panose="020B0604020202020204" pitchFamily="34" charset="0"/>
              <a:buChar char="•"/>
            </a:pPr>
            <a:r>
              <a:rPr lang="en-US" sz="2300" dirty="0">
                <a:solidFill>
                  <a:schemeClr val="accent6">
                    <a:lumMod val="75000"/>
                  </a:schemeClr>
                </a:solidFill>
              </a:rPr>
              <a:t>FAR = 12% (near the 10% FAR of GLM-17 FULL PS-PVR)</a:t>
            </a:r>
          </a:p>
          <a:p>
            <a:pPr lvl="1">
              <a:buFont typeface="Arial" panose="020B0604020202020204" pitchFamily="34" charset="0"/>
              <a:buChar char="•"/>
            </a:pPr>
            <a:r>
              <a:rPr lang="en-US" sz="2300" dirty="0">
                <a:solidFill>
                  <a:schemeClr val="accent6">
                    <a:lumMod val="75000"/>
                  </a:schemeClr>
                </a:solidFill>
              </a:rPr>
              <a:t>Mach (LCFA) and </a:t>
            </a:r>
            <a:r>
              <a:rPr lang="en-US" sz="2300" dirty="0" err="1">
                <a:solidFill>
                  <a:schemeClr val="accent6">
                    <a:lumMod val="75000"/>
                  </a:schemeClr>
                </a:solidFill>
              </a:rPr>
              <a:t>Koshak</a:t>
            </a:r>
            <a:r>
              <a:rPr lang="en-US" sz="2300" dirty="0">
                <a:solidFill>
                  <a:schemeClr val="accent6">
                    <a:lumMod val="75000"/>
                  </a:schemeClr>
                </a:solidFill>
              </a:rPr>
              <a:t> (energy) analyses show GLM-18 more sensitive than GLM-17</a:t>
            </a:r>
          </a:p>
          <a:p>
            <a:pPr lvl="1">
              <a:buFont typeface="Arial" panose="020B0604020202020204" pitchFamily="34" charset="0"/>
              <a:buChar char="•"/>
            </a:pPr>
            <a:r>
              <a:rPr lang="en-US" sz="2300" dirty="0">
                <a:solidFill>
                  <a:srgbClr val="FFFF00"/>
                </a:solidFill>
              </a:rPr>
              <a:t>Effect of most recent LUT update (affecting Blooming Filter) to be determined </a:t>
            </a:r>
          </a:p>
          <a:p>
            <a:pPr lvl="1">
              <a:buFont typeface="Arial" panose="020B0604020202020204" pitchFamily="34" charset="0"/>
              <a:buChar char="•"/>
            </a:pPr>
            <a:r>
              <a:rPr lang="en-US" sz="2300" dirty="0">
                <a:solidFill>
                  <a:srgbClr val="FFFF00"/>
                </a:solidFill>
              </a:rPr>
              <a:t>FAR could be lowered by raising thresholds and/or adjusting filters.</a:t>
            </a:r>
          </a:p>
          <a:p>
            <a:pPr marL="0" indent="0">
              <a:buNone/>
            </a:pPr>
            <a:endParaRPr lang="en-US" sz="2600" b="1" dirty="0"/>
          </a:p>
          <a:p>
            <a:r>
              <a:rPr lang="en-US" sz="3600" b="1" dirty="0"/>
              <a:t>Location/timing meeting spec:</a:t>
            </a:r>
          </a:p>
          <a:p>
            <a:pPr lvl="1">
              <a:buFont typeface="Arial" panose="020B0604020202020204" pitchFamily="34" charset="0"/>
              <a:buChar char="•"/>
            </a:pPr>
            <a:r>
              <a:rPr lang="en-US" sz="2300" dirty="0">
                <a:solidFill>
                  <a:schemeClr val="accent6">
                    <a:lumMod val="75000"/>
                  </a:schemeClr>
                </a:solidFill>
              </a:rPr>
              <a:t>3.5 km and -0.8 </a:t>
            </a:r>
            <a:r>
              <a:rPr lang="en-US" sz="2300" dirty="0" err="1">
                <a:solidFill>
                  <a:schemeClr val="accent6">
                    <a:lumMod val="75000"/>
                  </a:schemeClr>
                </a:solidFill>
              </a:rPr>
              <a:t>ms</a:t>
            </a:r>
            <a:r>
              <a:rPr lang="en-US" sz="2300" dirty="0">
                <a:solidFill>
                  <a:schemeClr val="accent6">
                    <a:lumMod val="75000"/>
                  </a:schemeClr>
                </a:solidFill>
              </a:rPr>
              <a:t>  (same values for GLM 17 FULL PS-PVR)</a:t>
            </a:r>
          </a:p>
          <a:p>
            <a:pPr lvl="1">
              <a:buFont typeface="Arial" panose="020B0604020202020204" pitchFamily="34" charset="0"/>
              <a:buChar char="•"/>
            </a:pPr>
            <a:r>
              <a:rPr lang="en-US" sz="2300" dirty="0">
                <a:solidFill>
                  <a:srgbClr val="FFFF00"/>
                </a:solidFill>
              </a:rPr>
              <a:t>INR angles occasionally violate 140 microradian spec</a:t>
            </a:r>
          </a:p>
          <a:p>
            <a:pPr lvl="1">
              <a:buFont typeface="Arial" panose="020B0604020202020204" pitchFamily="34" charset="0"/>
              <a:buChar char="•"/>
            </a:pPr>
            <a:endParaRPr lang="en-US" sz="2300" b="1" dirty="0"/>
          </a:p>
          <a:p>
            <a:pPr>
              <a:buFont typeface="Arial" panose="020B0604020202020204" pitchFamily="34" charset="0"/>
              <a:buChar char="•"/>
            </a:pPr>
            <a:r>
              <a:rPr lang="en-US" sz="3600" b="1" dirty="0"/>
              <a:t>Max Data Rates meeting spec:</a:t>
            </a:r>
          </a:p>
          <a:p>
            <a:pPr lvl="1">
              <a:buFont typeface="Arial" panose="020B0604020202020204" pitchFamily="34" charset="0"/>
              <a:buChar char="•"/>
            </a:pPr>
            <a:r>
              <a:rPr lang="en-US" sz="2300" dirty="0">
                <a:solidFill>
                  <a:srgbClr val="FFFF00"/>
                </a:solidFill>
              </a:rPr>
              <a:t>Can handle max Event, Group, and Flash data rates </a:t>
            </a:r>
          </a:p>
          <a:p>
            <a:pPr>
              <a:buFont typeface="Arial" panose="020B0604020202020204" pitchFamily="34" charset="0"/>
              <a:buChar char="•"/>
            </a:pPr>
            <a:endParaRPr lang="en-US" sz="36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Tree>
    <p:extLst>
      <p:ext uri="{BB962C8B-B14F-4D97-AF65-F5344CB8AC3E}">
        <p14:creationId xmlns:p14="http://schemas.microsoft.com/office/powerpoint/2010/main" val="559508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Comment on 12% FAR Result</a:t>
            </a:r>
          </a:p>
        </p:txBody>
      </p:sp>
      <p:sp>
        <p:nvSpPr>
          <p:cNvPr id="3" name="Content Placeholder 2"/>
          <p:cNvSpPr>
            <a:spLocks noGrp="1"/>
          </p:cNvSpPr>
          <p:nvPr>
            <p:ph idx="1"/>
          </p:nvPr>
        </p:nvSpPr>
        <p:spPr>
          <a:xfrm>
            <a:off x="23501" y="1195943"/>
            <a:ext cx="8663299" cy="5662057"/>
          </a:xfrm>
        </p:spPr>
        <p:txBody>
          <a:bodyPr>
            <a:normAutofit fontScale="92500" lnSpcReduction="10000"/>
          </a:bodyPr>
          <a:lstStyle/>
          <a:p>
            <a:pPr lvl="1" algn="just">
              <a:buFont typeface="Arial" panose="020B0604020202020204" pitchFamily="34" charset="0"/>
              <a:buChar char="•"/>
            </a:pPr>
            <a:r>
              <a:rPr lang="en-US" sz="2000" dirty="0" err="1">
                <a:solidFill>
                  <a:srgbClr val="FFFF00"/>
                </a:solidFill>
              </a:rPr>
              <a:t>Virts</a:t>
            </a:r>
            <a:r>
              <a:rPr lang="en-US" sz="2000" dirty="0">
                <a:solidFill>
                  <a:srgbClr val="FFFF00"/>
                </a:solidFill>
              </a:rPr>
              <a:t> and </a:t>
            </a:r>
            <a:r>
              <a:rPr lang="en-US" sz="2000" dirty="0" err="1">
                <a:solidFill>
                  <a:srgbClr val="FFFF00"/>
                </a:solidFill>
              </a:rPr>
              <a:t>Koshak</a:t>
            </a:r>
            <a:r>
              <a:rPr lang="en-US" sz="2000" dirty="0">
                <a:solidFill>
                  <a:srgbClr val="FFFF00"/>
                </a:solidFill>
              </a:rPr>
              <a:t> (2022) simulations confirm that increasing matching time window to ±10 min does produce more accurate FAR results. This is because, as stated in Bateman et al. (2021), you are allowing Ref Net to detect some more flashes from the storm which can then get matched to the GLM flash.</a:t>
            </a:r>
          </a:p>
          <a:p>
            <a:pPr lvl="1" algn="just">
              <a:buFont typeface="Arial" panose="020B0604020202020204" pitchFamily="34" charset="0"/>
              <a:buChar char="•"/>
            </a:pPr>
            <a:endParaRPr lang="en-US" sz="2000" dirty="0">
              <a:solidFill>
                <a:srgbClr val="FFFF00"/>
              </a:solidFill>
            </a:endParaRPr>
          </a:p>
          <a:p>
            <a:pPr lvl="1" algn="just">
              <a:buFont typeface="Arial" panose="020B0604020202020204" pitchFamily="34" charset="0"/>
              <a:buChar char="•"/>
            </a:pPr>
            <a:r>
              <a:rPr lang="en-US" sz="2000" dirty="0">
                <a:solidFill>
                  <a:srgbClr val="FFFF00"/>
                </a:solidFill>
              </a:rPr>
              <a:t>But this improvement can only be so much (i.e. is limited) if the Ref Net is so </a:t>
            </a:r>
            <a:r>
              <a:rPr lang="en-US" sz="2000" b="1" dirty="0">
                <a:solidFill>
                  <a:srgbClr val="FF0000"/>
                </a:solidFill>
              </a:rPr>
              <a:t>BAD</a:t>
            </a:r>
            <a:r>
              <a:rPr lang="en-US" sz="2000" dirty="0">
                <a:solidFill>
                  <a:srgbClr val="FFFF00"/>
                </a:solidFill>
              </a:rPr>
              <a:t> that it detects very few or no flashes in the storm.  (like over Pacific)</a:t>
            </a:r>
          </a:p>
          <a:p>
            <a:pPr lvl="1" algn="just">
              <a:buFont typeface="Arial" panose="020B0604020202020204" pitchFamily="34" charset="0"/>
              <a:buChar char="•"/>
            </a:pPr>
            <a:endParaRPr lang="en-US" sz="2000" dirty="0">
              <a:solidFill>
                <a:srgbClr val="FFFF00"/>
              </a:solidFill>
            </a:endParaRPr>
          </a:p>
          <a:p>
            <a:pPr lvl="1" algn="just">
              <a:buFont typeface="Arial" panose="020B0604020202020204" pitchFamily="34" charset="0"/>
              <a:buChar char="•"/>
            </a:pPr>
            <a:r>
              <a:rPr lang="en-US" sz="2000" dirty="0">
                <a:solidFill>
                  <a:srgbClr val="FFFF00"/>
                </a:solidFill>
              </a:rPr>
              <a:t>So this means that GLM FAR is likely lower than the 12% value.</a:t>
            </a:r>
          </a:p>
          <a:p>
            <a:pPr lvl="1" algn="just">
              <a:buFont typeface="Arial" panose="020B0604020202020204" pitchFamily="34" charset="0"/>
              <a:buChar char="•"/>
            </a:pPr>
            <a:endParaRPr lang="en-US" sz="2000" dirty="0">
              <a:solidFill>
                <a:srgbClr val="FFFF00"/>
              </a:solidFill>
            </a:endParaRPr>
          </a:p>
          <a:p>
            <a:pPr lvl="1" algn="just">
              <a:buFont typeface="Arial" panose="020B0604020202020204" pitchFamily="34" charset="0"/>
              <a:buChar char="•"/>
            </a:pPr>
            <a:r>
              <a:rPr lang="en-US" sz="2000" dirty="0">
                <a:solidFill>
                  <a:srgbClr val="FFFF00"/>
                </a:solidFill>
              </a:rPr>
              <a:t>Indeed: “800 </a:t>
            </a:r>
            <a:r>
              <a:rPr lang="en-US" sz="2000" dirty="0" err="1">
                <a:solidFill>
                  <a:srgbClr val="FFFF00"/>
                </a:solidFill>
              </a:rPr>
              <a:t>lb</a:t>
            </a:r>
            <a:r>
              <a:rPr lang="en-US" sz="2000" dirty="0">
                <a:solidFill>
                  <a:srgbClr val="FFFF00"/>
                </a:solidFill>
              </a:rPr>
              <a:t> Gorilla” is the very low FAR over CONUS where Ref Net DE is </a:t>
            </a:r>
            <a:r>
              <a:rPr lang="en-US" sz="2000" b="1" dirty="0">
                <a:solidFill>
                  <a:srgbClr val="00B050"/>
                </a:solidFill>
              </a:rPr>
              <a:t>GOOD</a:t>
            </a:r>
            <a:r>
              <a:rPr lang="en-US" sz="2000" dirty="0">
                <a:solidFill>
                  <a:srgbClr val="FFFF00"/>
                </a:solidFill>
              </a:rPr>
              <a:t>.</a:t>
            </a:r>
          </a:p>
          <a:p>
            <a:pPr lvl="1" algn="just">
              <a:buFont typeface="Arial" panose="020B0604020202020204" pitchFamily="34" charset="0"/>
              <a:buChar char="•"/>
            </a:pPr>
            <a:endParaRPr lang="en-US" sz="2000" dirty="0">
              <a:solidFill>
                <a:srgbClr val="FFFF00"/>
              </a:solidFill>
            </a:endParaRPr>
          </a:p>
          <a:p>
            <a:pPr lvl="1" algn="just">
              <a:buFont typeface="Arial" panose="020B0604020202020204" pitchFamily="34" charset="0"/>
              <a:buChar char="•"/>
            </a:pPr>
            <a:r>
              <a:rPr lang="en-US" sz="2000" i="1" dirty="0">
                <a:solidFill>
                  <a:srgbClr val="FFC000"/>
                </a:solidFill>
              </a:rPr>
              <a:t>So we believe GLM-18 FAR is still likely lower than 12%, but it is difficult to estimate exactly how much lower, and we know there is still real noise:</a:t>
            </a:r>
          </a:p>
          <a:p>
            <a:pPr lvl="2" algn="just"/>
            <a:r>
              <a:rPr lang="en-US" sz="1600" dirty="0">
                <a:solidFill>
                  <a:srgbClr val="FFFF00"/>
                </a:solidFill>
              </a:rPr>
              <a:t>Mach (LCFA) and </a:t>
            </a:r>
            <a:r>
              <a:rPr lang="en-US" sz="1600" dirty="0" err="1">
                <a:solidFill>
                  <a:srgbClr val="FFFF00"/>
                </a:solidFill>
              </a:rPr>
              <a:t>Koshak</a:t>
            </a:r>
            <a:r>
              <a:rPr lang="en-US" sz="1600" dirty="0">
                <a:solidFill>
                  <a:srgbClr val="FFFF00"/>
                </a:solidFill>
              </a:rPr>
              <a:t> (energy) analyses show GLM-18 noisier than GLM-17, due to GLM-18’s lower threshold settings</a:t>
            </a:r>
          </a:p>
          <a:p>
            <a:pPr lvl="2" algn="just"/>
            <a:r>
              <a:rPr lang="en-US" sz="1600" dirty="0">
                <a:solidFill>
                  <a:srgbClr val="FFFF00"/>
                </a:solidFill>
              </a:rPr>
              <a:t>There is still legitimate glint/solar-intrusion blooming in certain regions of GLM-18 FOV.</a:t>
            </a:r>
          </a:p>
          <a:p>
            <a:pPr marL="0" indent="0">
              <a:buNone/>
            </a:pPr>
            <a:endParaRPr lang="en-US" sz="2600" b="1" dirty="0"/>
          </a:p>
          <a:p>
            <a:pPr>
              <a:buFont typeface="Arial" panose="020B0604020202020204" pitchFamily="34" charset="0"/>
              <a:buChar char="•"/>
            </a:pPr>
            <a:endParaRPr lang="en-US" sz="36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spTree>
    <p:extLst>
      <p:ext uri="{BB962C8B-B14F-4D97-AF65-F5344CB8AC3E}">
        <p14:creationId xmlns:p14="http://schemas.microsoft.com/office/powerpoint/2010/main" val="2845270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82845" y="46770"/>
            <a:ext cx="5791201" cy="1143000"/>
          </a:xfrm>
          <a:prstGeom prst="rect">
            <a:avLst/>
          </a:prstGeom>
        </p:spPr>
        <p:txBody>
          <a:bodyPr/>
          <a:lstStyle/>
          <a:p>
            <a:r>
              <a:rPr lang="en-US" sz="3200" b="1" dirty="0">
                <a:cs typeface="Arial" pitchFamily="34" charset="0"/>
              </a:rPr>
              <a:t>GLM  Overview</a:t>
            </a:r>
          </a:p>
        </p:txBody>
      </p:sp>
      <p:sp>
        <p:nvSpPr>
          <p:cNvPr id="2" name="Slide Number Placeholder 1"/>
          <p:cNvSpPr>
            <a:spLocks noGrp="1"/>
          </p:cNvSpPr>
          <p:nvPr>
            <p:ph type="sldNum" sz="quarter" idx="12"/>
          </p:nvPr>
        </p:nvSpPr>
        <p:spPr/>
        <p:txBody>
          <a:bodyPr/>
          <a:lstStyle/>
          <a:p>
            <a:fld id="{3121078A-E944-47F9-B7BA-CEAF4D470424}" type="slidenum">
              <a:rPr lang="en-US" altLang="en-US" smtClean="0"/>
              <a:pPr/>
              <a:t>6</a:t>
            </a:fld>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1561645"/>
            <a:ext cx="2789685" cy="3901440"/>
          </a:xfrm>
          <a:prstGeom prst="rect">
            <a:avLst/>
          </a:prstGeom>
        </p:spPr>
      </p:pic>
      <p:sp>
        <p:nvSpPr>
          <p:cNvPr id="7" name="Rectangle 6"/>
          <p:cNvSpPr/>
          <p:nvPr/>
        </p:nvSpPr>
        <p:spPr>
          <a:xfrm>
            <a:off x="6095637" y="2156181"/>
            <a:ext cx="3048726" cy="2831544"/>
          </a:xfrm>
          <a:prstGeom prst="rect">
            <a:avLst/>
          </a:prstGeom>
        </p:spPr>
        <p:txBody>
          <a:bodyPr wrap="square">
            <a:spAutoFit/>
          </a:bodyPr>
          <a:lstStyle/>
          <a:p>
            <a:r>
              <a:rPr lang="en-US" sz="1600" dirty="0">
                <a:solidFill>
                  <a:schemeClr val="bg1"/>
                </a:solidFill>
                <a:latin typeface="Arial" charset="0"/>
              </a:rPr>
              <a:t> </a:t>
            </a:r>
            <a:r>
              <a:rPr lang="en-US" b="1" dirty="0">
                <a:solidFill>
                  <a:srgbClr val="FFC000"/>
                </a:solidFill>
              </a:rPr>
              <a:t>INSTRUMENT DETAILS:</a:t>
            </a:r>
          </a:p>
          <a:p>
            <a:pPr>
              <a:buFont typeface="Arial" charset="0"/>
              <a:buChar char="•"/>
            </a:pPr>
            <a:r>
              <a:rPr lang="en-US" sz="1600" dirty="0">
                <a:solidFill>
                  <a:schemeClr val="bg1"/>
                </a:solidFill>
              </a:rPr>
              <a:t> High-speed nadir-staring camera </a:t>
            </a:r>
          </a:p>
          <a:p>
            <a:pPr>
              <a:buFont typeface="Arial" charset="0"/>
              <a:buChar char="•"/>
            </a:pPr>
            <a:r>
              <a:rPr lang="en-US" sz="1600" dirty="0">
                <a:solidFill>
                  <a:schemeClr val="bg1"/>
                </a:solidFill>
              </a:rPr>
              <a:t> CCD imager (1372x1300 pixels)</a:t>
            </a:r>
          </a:p>
          <a:p>
            <a:pPr>
              <a:buFont typeface="Arial" charset="0"/>
              <a:buChar char="•"/>
            </a:pPr>
            <a:r>
              <a:rPr lang="en-US" sz="1600" dirty="0">
                <a:solidFill>
                  <a:schemeClr val="bg1"/>
                </a:solidFill>
              </a:rPr>
              <a:t> Near uniform spatial resolution </a:t>
            </a:r>
          </a:p>
          <a:p>
            <a:pPr>
              <a:buFont typeface="Arial" charset="0"/>
              <a:buChar char="•"/>
            </a:pPr>
            <a:r>
              <a:rPr lang="en-US" sz="1600" dirty="0">
                <a:solidFill>
                  <a:schemeClr val="bg1"/>
                </a:solidFill>
              </a:rPr>
              <a:t> 8 km nadir, 14 km edge of FOV</a:t>
            </a:r>
          </a:p>
          <a:p>
            <a:pPr>
              <a:buFont typeface="Arial" charset="0"/>
              <a:buChar char="•"/>
            </a:pPr>
            <a:r>
              <a:rPr lang="en-US" sz="1600" dirty="0">
                <a:solidFill>
                  <a:schemeClr val="bg1"/>
                </a:solidFill>
              </a:rPr>
              <a:t> Coverage ~ ± 54  latitude</a:t>
            </a:r>
          </a:p>
          <a:p>
            <a:pPr>
              <a:buFont typeface="Arial" charset="0"/>
              <a:buChar char="•"/>
            </a:pPr>
            <a:r>
              <a:rPr lang="en-US" sz="1600" dirty="0">
                <a:solidFill>
                  <a:schemeClr val="bg1"/>
                </a:solidFill>
              </a:rPr>
              <a:t> Single band 777.4 nm</a:t>
            </a:r>
          </a:p>
          <a:p>
            <a:pPr>
              <a:buFont typeface="Arial" charset="0"/>
              <a:buChar char="•"/>
            </a:pPr>
            <a:r>
              <a:rPr lang="en-US" sz="1600" dirty="0">
                <a:solidFill>
                  <a:schemeClr val="bg1"/>
                </a:solidFill>
              </a:rPr>
              <a:t> 2 </a:t>
            </a:r>
            <a:r>
              <a:rPr lang="en-US" sz="1600" dirty="0" err="1">
                <a:solidFill>
                  <a:schemeClr val="bg1"/>
                </a:solidFill>
              </a:rPr>
              <a:t>ms</a:t>
            </a:r>
            <a:r>
              <a:rPr lang="en-US" sz="1600" dirty="0">
                <a:solidFill>
                  <a:schemeClr val="bg1"/>
                </a:solidFill>
              </a:rPr>
              <a:t> frame rate</a:t>
            </a:r>
          </a:p>
          <a:p>
            <a:pPr>
              <a:buFont typeface="Arial" charset="0"/>
              <a:buChar char="•"/>
            </a:pPr>
            <a:r>
              <a:rPr lang="en-US" sz="1600" dirty="0">
                <a:solidFill>
                  <a:schemeClr val="bg1"/>
                </a:solidFill>
              </a:rPr>
              <a:t> 7.7 Mbps downlink data rate </a:t>
            </a:r>
          </a:p>
          <a:p>
            <a:pPr marL="742950" lvl="1" indent="-285750">
              <a:buFont typeface="Courier New" charset="0"/>
              <a:buChar char="o"/>
            </a:pPr>
            <a:r>
              <a:rPr lang="en-US" sz="1600" dirty="0">
                <a:solidFill>
                  <a:schemeClr val="bg1"/>
                </a:solidFill>
              </a:rPr>
              <a:t> TRMM/LIS only 8 kbps</a:t>
            </a:r>
          </a:p>
          <a:p>
            <a:pPr>
              <a:buFont typeface="Arial" charset="0"/>
              <a:buChar char="•"/>
            </a:pPr>
            <a:r>
              <a:rPr lang="en-US" sz="1600" dirty="0">
                <a:solidFill>
                  <a:schemeClr val="bg1"/>
                </a:solidFill>
              </a:rPr>
              <a:t> 20 sec product latency </a:t>
            </a:r>
            <a:endParaRPr lang="en-US" sz="1600" i="0" dirty="0">
              <a:solidFill>
                <a:schemeClr val="bg1"/>
              </a:solidFill>
              <a:effectLst/>
            </a:endParaRPr>
          </a:p>
        </p:txBody>
      </p:sp>
      <p:sp>
        <p:nvSpPr>
          <p:cNvPr id="10" name="Rectangle 9"/>
          <p:cNvSpPr/>
          <p:nvPr/>
        </p:nvSpPr>
        <p:spPr>
          <a:xfrm>
            <a:off x="1030911" y="5954137"/>
            <a:ext cx="7636934" cy="584775"/>
          </a:xfrm>
          <a:prstGeom prst="rect">
            <a:avLst/>
          </a:prstGeom>
        </p:spPr>
        <p:txBody>
          <a:bodyPr wrap="square">
            <a:spAutoFit/>
          </a:bodyPr>
          <a:lstStyle/>
          <a:p>
            <a:r>
              <a:rPr lang="en-US" sz="1600" dirty="0">
                <a:solidFill>
                  <a:srgbClr val="FFC000"/>
                </a:solidFill>
                <a:ea typeface="Apple Chancery" charset="0"/>
                <a:cs typeface="Apple Chancery" charset="0"/>
              </a:rPr>
              <a:t>GLM is the first lightning mapper to be flown in geostationary orbit. Heritage LEO sensors include: Optical Transient Detector (1995-2000), and TRMM/LIS (1997-2015) </a:t>
            </a:r>
          </a:p>
        </p:txBody>
      </p:sp>
      <p:sp>
        <p:nvSpPr>
          <p:cNvPr id="11" name="Rectangle 3"/>
          <p:cNvSpPr txBox="1">
            <a:spLocks noChangeArrowheads="1"/>
          </p:cNvSpPr>
          <p:nvPr/>
        </p:nvSpPr>
        <p:spPr>
          <a:xfrm>
            <a:off x="-120328" y="1720293"/>
            <a:ext cx="2844799" cy="3703320"/>
          </a:xfrm>
          <a:prstGeom prst="rect">
            <a:avLst/>
          </a:prstGeom>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800" b="1" dirty="0">
                <a:solidFill>
                  <a:srgbClr val="FFC000"/>
                </a:solidFill>
              </a:rPr>
              <a:t>REQUIREMENTS:</a:t>
            </a:r>
          </a:p>
          <a:p>
            <a:pPr lvl="1">
              <a:buFont typeface="Arial" charset="0"/>
              <a:buChar cha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Provide continuous, full-disk lightning measurements for storm warning and </a:t>
            </a:r>
            <a:r>
              <a:rPr lang="en-GB" altLang="x-none" sz="1600" dirty="0" err="1"/>
              <a:t>nowcasting</a:t>
            </a:r>
            <a:r>
              <a:rPr lang="en-GB" altLang="x-none" sz="1600" dirty="0"/>
              <a:t>.</a:t>
            </a:r>
            <a:endParaRPr lang="en-GB" altLang="x-none" sz="1000" dirty="0"/>
          </a:p>
          <a:p>
            <a:pPr marL="457200" lvl="1" indent="0">
              <a:buNone/>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                                                   </a:t>
            </a:r>
          </a:p>
          <a:p>
            <a:pPr lvl="1">
              <a:buFont typeface="Arial" charset="0"/>
              <a:buChar cha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Provide early warning of tornadic activity. </a:t>
            </a:r>
            <a:endParaRPr lang="en-GB" altLang="x-none" sz="1200" dirty="0"/>
          </a:p>
          <a:p>
            <a:pPr lvl="1">
              <a:buFont typeface="Arial" charset="0"/>
              <a:buChar cha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endParaRPr lang="en-GB" altLang="x-none" sz="1000" dirty="0"/>
          </a:p>
          <a:p>
            <a:pPr lvl="1">
              <a:buFont typeface="Arial" charset="0"/>
              <a:buChar char="•"/>
              <a:tabLst>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 pos="9598025" algn="l"/>
              </a:tabLst>
            </a:pPr>
            <a:r>
              <a:rPr lang="en-GB" altLang="x-none" sz="1600" dirty="0"/>
              <a:t>Accumulate a long-term database to track decadal changes [of lightning].</a:t>
            </a:r>
          </a:p>
        </p:txBody>
      </p:sp>
    </p:spTree>
    <p:extLst>
      <p:ext uri="{BB962C8B-B14F-4D97-AF65-F5344CB8AC3E}">
        <p14:creationId xmlns:p14="http://schemas.microsoft.com/office/powerpoint/2010/main" val="3071224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2219407"/>
            <a:ext cx="8229600" cy="2305459"/>
          </a:xfrm>
        </p:spPr>
        <p:txBody>
          <a:bodyPr/>
          <a:lstStyle/>
          <a:p>
            <a:pPr marL="0" indent="0" algn="just">
              <a:buNone/>
            </a:pPr>
            <a:r>
              <a:rPr lang="en-US" dirty="0">
                <a:solidFill>
                  <a:srgbClr val="FFFF00"/>
                </a:solidFill>
              </a:rPr>
              <a:t>CWG believes that the GLM-18 L2 product (events, groups, flashes) has reached the Provisional Maturity as defined by the GOES-R Program.</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60</a:t>
            </a:fld>
            <a:endParaRPr lang="en-US" altLang="en-US" dirty="0"/>
          </a:p>
        </p:txBody>
      </p:sp>
    </p:spTree>
    <p:extLst>
      <p:ext uri="{BB962C8B-B14F-4D97-AF65-F5344CB8AC3E}">
        <p14:creationId xmlns:p14="http://schemas.microsoft.com/office/powerpoint/2010/main" val="1977280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82845" y="46770"/>
            <a:ext cx="5791201" cy="1143000"/>
          </a:xfrm>
          <a:prstGeom prst="rect">
            <a:avLst/>
          </a:prstGeom>
        </p:spPr>
        <p:txBody>
          <a:bodyPr/>
          <a:lstStyle/>
          <a:p>
            <a:r>
              <a:rPr lang="en-US" sz="3200" b="1" dirty="0">
                <a:cs typeface="Arial" pitchFamily="34" charset="0"/>
              </a:rPr>
              <a:t>GLM Data Products Description </a:t>
            </a:r>
          </a:p>
        </p:txBody>
      </p:sp>
      <p:sp>
        <p:nvSpPr>
          <p:cNvPr id="2" name="Slide Number Placeholder 1"/>
          <p:cNvSpPr>
            <a:spLocks noGrp="1"/>
          </p:cNvSpPr>
          <p:nvPr>
            <p:ph type="sldNum" sz="quarter" idx="12"/>
          </p:nvPr>
        </p:nvSpPr>
        <p:spPr/>
        <p:txBody>
          <a:bodyPr/>
          <a:lstStyle/>
          <a:p>
            <a:fld id="{3121078A-E944-47F9-B7BA-CEAF4D470424}" type="slidenum">
              <a:rPr lang="en-US" altLang="en-US" smtClean="0"/>
              <a:pPr/>
              <a:t>7</a:t>
            </a:fld>
            <a:endParaRPr lang="en-US" altLang="en-US"/>
          </a:p>
        </p:txBody>
      </p:sp>
      <p:sp>
        <p:nvSpPr>
          <p:cNvPr id="7" name="Rectangle 6"/>
          <p:cNvSpPr/>
          <p:nvPr/>
        </p:nvSpPr>
        <p:spPr>
          <a:xfrm>
            <a:off x="191588" y="1630714"/>
            <a:ext cx="2795451" cy="3662541"/>
          </a:xfrm>
          <a:prstGeom prst="rect">
            <a:avLst/>
          </a:prstGeom>
        </p:spPr>
        <p:txBody>
          <a:bodyPr wrap="square">
            <a:spAutoFit/>
          </a:bodyPr>
          <a:lstStyle/>
          <a:p>
            <a:pPr marL="285750" indent="-285750">
              <a:buFont typeface="Arial" charset="0"/>
              <a:buChar char="•"/>
            </a:pPr>
            <a:r>
              <a:rPr lang="en-US" dirty="0">
                <a:solidFill>
                  <a:srgbClr val="FFC000"/>
                </a:solidFill>
                <a:latin typeface="Arial" charset="0"/>
              </a:rPr>
              <a:t>Events:</a:t>
            </a:r>
            <a:r>
              <a:rPr lang="en-US" dirty="0">
                <a:solidFill>
                  <a:schemeClr val="bg1"/>
                </a:solidFill>
                <a:latin typeface="Arial" charset="0"/>
              </a:rPr>
              <a:t> pixel-level optical detection in one frame.</a:t>
            </a:r>
          </a:p>
          <a:p>
            <a:pPr marL="285750" indent="-285750">
              <a:buFont typeface="Arial" charset="0"/>
              <a:buChar char="•"/>
            </a:pPr>
            <a:r>
              <a:rPr lang="en-US" dirty="0">
                <a:solidFill>
                  <a:srgbClr val="FFC000"/>
                </a:solidFill>
                <a:latin typeface="Arial" charset="0"/>
              </a:rPr>
              <a:t>Groups:</a:t>
            </a:r>
            <a:r>
              <a:rPr lang="en-US" dirty="0">
                <a:solidFill>
                  <a:schemeClr val="bg1"/>
                </a:solidFill>
                <a:latin typeface="Arial" charset="0"/>
              </a:rPr>
              <a:t> one or more (side/corner) adjacent pixel detections in one frame.</a:t>
            </a:r>
          </a:p>
          <a:p>
            <a:pPr marL="285750" indent="-285750">
              <a:buFont typeface="Arial" charset="0"/>
              <a:buChar char="•"/>
            </a:pPr>
            <a:r>
              <a:rPr lang="en-US" dirty="0">
                <a:solidFill>
                  <a:srgbClr val="FFC000"/>
                </a:solidFill>
                <a:latin typeface="Arial" charset="0"/>
              </a:rPr>
              <a:t>Flashes:</a:t>
            </a:r>
            <a:r>
              <a:rPr lang="en-US" dirty="0">
                <a:solidFill>
                  <a:schemeClr val="bg1"/>
                </a:solidFill>
                <a:latin typeface="Arial" charset="0"/>
              </a:rPr>
              <a:t> one or more groups within 330 </a:t>
            </a:r>
            <a:r>
              <a:rPr lang="en-US" dirty="0" err="1">
                <a:solidFill>
                  <a:schemeClr val="bg1"/>
                </a:solidFill>
                <a:latin typeface="Arial" charset="0"/>
              </a:rPr>
              <a:t>ms</a:t>
            </a:r>
            <a:r>
              <a:rPr lang="en-US" dirty="0">
                <a:solidFill>
                  <a:schemeClr val="bg1"/>
                </a:solidFill>
                <a:latin typeface="Arial" charset="0"/>
              </a:rPr>
              <a:t> (i.e. ~ </a:t>
            </a:r>
            <a:r>
              <a:rPr lang="en-US" dirty="0" err="1">
                <a:solidFill>
                  <a:schemeClr val="bg1"/>
                </a:solidFill>
                <a:latin typeface="Arial" charset="0"/>
              </a:rPr>
              <a:t>interstroke</a:t>
            </a:r>
            <a:r>
              <a:rPr lang="en-US" dirty="0">
                <a:solidFill>
                  <a:schemeClr val="bg1"/>
                </a:solidFill>
                <a:latin typeface="Arial" charset="0"/>
              </a:rPr>
              <a:t> duration), &amp; within 16.5km. </a:t>
            </a:r>
          </a:p>
          <a:p>
            <a:r>
              <a:rPr lang="en-US" sz="1600" dirty="0">
                <a:solidFill>
                  <a:schemeClr val="bg1"/>
                </a:solidFill>
                <a:latin typeface="Arial" charset="0"/>
              </a:rPr>
              <a:t> </a:t>
            </a:r>
            <a:endParaRPr lang="en-US" sz="1600" b="0" i="0" dirty="0">
              <a:solidFill>
                <a:schemeClr val="bg1"/>
              </a:solidFill>
              <a:effectLst/>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407" y="1506582"/>
            <a:ext cx="5401393" cy="4406537"/>
          </a:xfrm>
          <a:prstGeom prst="rect">
            <a:avLst/>
          </a:prstGeom>
        </p:spPr>
      </p:pic>
    </p:spTree>
    <p:extLst>
      <p:ext uri="{BB962C8B-B14F-4D97-AF65-F5344CB8AC3E}">
        <p14:creationId xmlns:p14="http://schemas.microsoft.com/office/powerpoint/2010/main" val="2383186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34" y="134647"/>
            <a:ext cx="8229600" cy="1143001"/>
          </a:xfrm>
        </p:spPr>
        <p:txBody>
          <a:bodyPr/>
          <a:lstStyle/>
          <a:p>
            <a:r>
              <a:rPr lang="en-US" dirty="0"/>
              <a:t>Important Validation Principles</a:t>
            </a:r>
            <a:br>
              <a:rPr lang="en-US" dirty="0"/>
            </a:br>
            <a:r>
              <a:rPr lang="en-US" sz="2400" dirty="0"/>
              <a:t>(see RIMP for more details)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8</a:t>
            </a:fld>
            <a:endParaRPr lang="en-US" altLang="en-US"/>
          </a:p>
        </p:txBody>
      </p:sp>
      <p:sp>
        <p:nvSpPr>
          <p:cNvPr id="5" name="TextBox 4"/>
          <p:cNvSpPr txBox="1"/>
          <p:nvPr/>
        </p:nvSpPr>
        <p:spPr>
          <a:xfrm>
            <a:off x="4166084" y="1677551"/>
            <a:ext cx="4520716" cy="4478149"/>
          </a:xfrm>
          <a:prstGeom prst="rect">
            <a:avLst/>
          </a:prstGeom>
          <a:noFill/>
        </p:spPr>
        <p:txBody>
          <a:bodyPr wrap="square" rtlCol="0">
            <a:spAutoFit/>
          </a:bodyPr>
          <a:lstStyle/>
          <a:p>
            <a:pPr marL="285750" indent="-285750" algn="just">
              <a:buFont typeface="Arial" charset="0"/>
              <a:buChar char="•"/>
            </a:pPr>
            <a:r>
              <a:rPr lang="en-US" sz="1500" dirty="0">
                <a:solidFill>
                  <a:srgbClr val="FFC000"/>
                </a:solidFill>
              </a:rPr>
              <a:t>Targets of Opportunity (TOO)</a:t>
            </a:r>
            <a:r>
              <a:rPr lang="en-US" sz="1500" dirty="0">
                <a:solidFill>
                  <a:srgbClr val="FFFF00"/>
                </a:solidFill>
              </a:rPr>
              <a:t>: VAL of a Lightning Sensor differs from VAL of typical imager; i.e. since lightning transient, VAL is restricted to TOO.</a:t>
            </a:r>
          </a:p>
          <a:p>
            <a:pPr marL="285750" indent="-285750" algn="just">
              <a:buFont typeface="Arial" charset="0"/>
              <a:buChar char="•"/>
            </a:pPr>
            <a:endParaRPr lang="en-US" sz="1500" dirty="0">
              <a:solidFill>
                <a:srgbClr val="FFFF00"/>
              </a:solidFill>
            </a:endParaRPr>
          </a:p>
          <a:p>
            <a:pPr marL="285750" indent="-285750" algn="just">
              <a:buFont typeface="Arial" charset="0"/>
              <a:buChar char="•"/>
            </a:pPr>
            <a:r>
              <a:rPr lang="en-US" sz="1500" dirty="0">
                <a:solidFill>
                  <a:srgbClr val="FFC000"/>
                </a:solidFill>
              </a:rPr>
              <a:t>Flash DE &amp; FAR are Estimates: </a:t>
            </a:r>
            <a:r>
              <a:rPr lang="en-US" sz="1500" dirty="0">
                <a:solidFill>
                  <a:srgbClr val="FFFF00"/>
                </a:solidFill>
              </a:rPr>
              <a:t>Because reference data normally doesn’t detect all lightning.</a:t>
            </a:r>
          </a:p>
          <a:p>
            <a:pPr marL="285750" indent="-285750" algn="just">
              <a:buFont typeface="Arial" charset="0"/>
              <a:buChar char="•"/>
            </a:pPr>
            <a:endParaRPr lang="en-US" sz="1500" dirty="0">
              <a:solidFill>
                <a:srgbClr val="FFFF00"/>
              </a:solidFill>
            </a:endParaRPr>
          </a:p>
          <a:p>
            <a:pPr marL="285750" indent="-285750" algn="just">
              <a:buFont typeface="Arial" charset="0"/>
              <a:buChar char="•"/>
            </a:pPr>
            <a:r>
              <a:rPr lang="en-US" sz="1500" dirty="0">
                <a:solidFill>
                  <a:srgbClr val="FFC000"/>
                </a:solidFill>
              </a:rPr>
              <a:t>Source Physics: </a:t>
            </a:r>
            <a:r>
              <a:rPr lang="en-US" sz="1500" dirty="0">
                <a:solidFill>
                  <a:srgbClr val="FFFF00"/>
                </a:solidFill>
              </a:rPr>
              <a:t>GLM detects in the optical (near-IR) and many of the reference datasets are in the RF. (e.g., LMAs see discharge breakdown in the VHF that might not show up in optical </a:t>
            </a:r>
            <a:r>
              <a:rPr lang="en-US" sz="1500" dirty="0">
                <a:solidFill>
                  <a:srgbClr val="FFFF00"/>
                </a:solidFill>
                <a:sym typeface="Wingdings"/>
              </a:rPr>
              <a:t> apple/orange</a:t>
            </a:r>
            <a:r>
              <a:rPr lang="en-US" sz="1500" dirty="0">
                <a:solidFill>
                  <a:srgbClr val="FFFF00"/>
                </a:solidFill>
              </a:rPr>
              <a:t>).</a:t>
            </a:r>
          </a:p>
          <a:p>
            <a:pPr marL="285750" indent="-285750" algn="just">
              <a:buFont typeface="Arial" charset="0"/>
              <a:buChar char="•"/>
            </a:pPr>
            <a:endParaRPr lang="en-US" sz="1500" dirty="0">
              <a:solidFill>
                <a:srgbClr val="FFC000"/>
              </a:solidFill>
            </a:endParaRPr>
          </a:p>
          <a:p>
            <a:pPr marL="285750" indent="-285750" algn="just">
              <a:buFont typeface="Arial" charset="0"/>
              <a:buChar char="•"/>
            </a:pPr>
            <a:r>
              <a:rPr lang="en-US" sz="1500" dirty="0">
                <a:solidFill>
                  <a:srgbClr val="FFC000"/>
                </a:solidFill>
              </a:rPr>
              <a:t>Source Scattering:</a:t>
            </a:r>
            <a:r>
              <a:rPr lang="en-US" sz="1500" dirty="0">
                <a:solidFill>
                  <a:srgbClr val="FFFF00"/>
                </a:solidFill>
              </a:rPr>
              <a:t> Optical is cloud-scattered, but cloud is transparent to radio. So often see GLM detections near cloud edges where no radio sources.</a:t>
            </a:r>
          </a:p>
          <a:p>
            <a:pPr marL="285750" indent="-285750" algn="just">
              <a:buFont typeface="Arial" charset="0"/>
              <a:buChar char="•"/>
            </a:pPr>
            <a:endParaRPr lang="en-US" sz="1500" dirty="0">
              <a:solidFill>
                <a:srgbClr val="FFFF00"/>
              </a:solidFill>
            </a:endParaRPr>
          </a:p>
          <a:p>
            <a:pPr marL="285750" indent="-285750" algn="just">
              <a:buFont typeface="Arial" charset="0"/>
              <a:buChar char="•"/>
            </a:pPr>
            <a:r>
              <a:rPr lang="en-US" sz="1500" dirty="0">
                <a:solidFill>
                  <a:srgbClr val="FFC000"/>
                </a:solidFill>
              </a:rPr>
              <a:t>ISS/LIS &amp; FEGS are Critical: </a:t>
            </a:r>
            <a:r>
              <a:rPr lang="en-US" sz="1500" dirty="0">
                <a:solidFill>
                  <a:srgbClr val="FFFF00"/>
                </a:solidFill>
              </a:rPr>
              <a:t>More of an apple/apple comparison w/GLM.</a:t>
            </a:r>
          </a:p>
        </p:txBody>
      </p:sp>
      <p:pic>
        <p:nvPicPr>
          <p:cNvPr id="6" name="Picture 5">
            <a:extLst>
              <a:ext uri="{FF2B5EF4-FFF2-40B4-BE49-F238E27FC236}">
                <a16:creationId xmlns:a16="http://schemas.microsoft.com/office/drawing/2014/main" id="{28135D6C-AE40-F34B-B5B8-766084E87E4B}"/>
              </a:ext>
            </a:extLst>
          </p:cNvPr>
          <p:cNvPicPr>
            <a:picLocks noChangeAspect="1"/>
          </p:cNvPicPr>
          <p:nvPr/>
        </p:nvPicPr>
        <p:blipFill>
          <a:blip r:embed="rId3"/>
          <a:stretch>
            <a:fillRect/>
          </a:stretch>
        </p:blipFill>
        <p:spPr>
          <a:xfrm>
            <a:off x="213784" y="1467516"/>
            <a:ext cx="3818950" cy="4898218"/>
          </a:xfrm>
          <a:prstGeom prst="rect">
            <a:avLst/>
          </a:prstGeom>
        </p:spPr>
      </p:pic>
      <p:sp>
        <p:nvSpPr>
          <p:cNvPr id="7" name="Oval 6">
            <a:extLst>
              <a:ext uri="{FF2B5EF4-FFF2-40B4-BE49-F238E27FC236}">
                <a16:creationId xmlns:a16="http://schemas.microsoft.com/office/drawing/2014/main" id="{C7354DFA-D0C5-C142-80F2-BBCFB945EEBE}"/>
              </a:ext>
            </a:extLst>
          </p:cNvPr>
          <p:cNvSpPr/>
          <p:nvPr/>
        </p:nvSpPr>
        <p:spPr>
          <a:xfrm>
            <a:off x="2899954" y="1558956"/>
            <a:ext cx="966652" cy="4919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0ABAEBD-F877-1541-A822-B02EFD844081}"/>
              </a:ext>
            </a:extLst>
          </p:cNvPr>
          <p:cNvSpPr/>
          <p:nvPr/>
        </p:nvSpPr>
        <p:spPr>
          <a:xfrm>
            <a:off x="2508068" y="1677551"/>
            <a:ext cx="339634" cy="242689"/>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0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t>Outline</a:t>
            </a:r>
          </a:p>
        </p:txBody>
      </p:sp>
      <p:sp>
        <p:nvSpPr>
          <p:cNvPr id="3" name="Content Placeholder 2"/>
          <p:cNvSpPr>
            <a:spLocks noGrp="1"/>
          </p:cNvSpPr>
          <p:nvPr>
            <p:ph idx="1"/>
          </p:nvPr>
        </p:nvSpPr>
        <p:spPr>
          <a:xfrm>
            <a:off x="516467" y="1830388"/>
            <a:ext cx="8229600" cy="4525962"/>
          </a:xfrm>
        </p:spPr>
        <p:txBody>
          <a:bodyPr/>
          <a:lstStyle/>
          <a:p>
            <a:pPr marL="0" indent="0">
              <a:buNone/>
            </a:pPr>
            <a:r>
              <a:rPr lang="en-US" dirty="0"/>
              <a:t>Introduction</a:t>
            </a:r>
          </a:p>
          <a:p>
            <a:pPr marL="0" indent="0">
              <a:buNone/>
            </a:pPr>
            <a:r>
              <a:rPr lang="en-US" sz="4400" dirty="0">
                <a:solidFill>
                  <a:srgbClr val="FFFF00"/>
                </a:solidFill>
              </a:rPr>
              <a:t>Review of Beta Certification</a:t>
            </a:r>
          </a:p>
          <a:p>
            <a:pPr marL="0" indent="0">
              <a:buNone/>
            </a:pPr>
            <a:r>
              <a:rPr lang="en-US" dirty="0"/>
              <a:t>Product Quality Evaluation Overview</a:t>
            </a:r>
          </a:p>
          <a:p>
            <a:pPr marL="0" indent="0">
              <a:buNone/>
            </a:pPr>
            <a:r>
              <a:rPr lang="en-US" dirty="0"/>
              <a:t>Provisional Maturity Assessment</a:t>
            </a:r>
          </a:p>
          <a:p>
            <a:pPr marL="0" indent="0">
              <a:buNone/>
            </a:pPr>
            <a:r>
              <a:rPr lang="en-US" dirty="0"/>
              <a:t>PLPT Details</a:t>
            </a:r>
          </a:p>
          <a:p>
            <a:pPr marL="0" indent="0">
              <a:buNone/>
            </a:pPr>
            <a:r>
              <a:rPr lang="en-US" dirty="0"/>
              <a:t>Path to Full Validation</a:t>
            </a:r>
          </a:p>
          <a:p>
            <a:pPr marL="0" indent="0">
              <a:buNone/>
            </a:pPr>
            <a:r>
              <a:rPr lang="en-US" dirty="0"/>
              <a:t>Summary and Recommendations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9</a:t>
            </a:fld>
            <a:endParaRPr lang="en-US" altLang="en-US"/>
          </a:p>
        </p:txBody>
      </p:sp>
    </p:spTree>
    <p:extLst>
      <p:ext uri="{BB962C8B-B14F-4D97-AF65-F5344CB8AC3E}">
        <p14:creationId xmlns:p14="http://schemas.microsoft.com/office/powerpoint/2010/main" val="1774122711"/>
      </p:ext>
    </p:extLst>
  </p:cSld>
  <p:clrMapOvr>
    <a:masterClrMapping/>
  </p:clrMapOvr>
</p:sld>
</file>

<file path=ppt/theme/theme1.xml><?xml version="1.0" encoding="utf-8"?>
<a:theme xmlns:a="http://schemas.openxmlformats.org/drawingml/2006/main" name="Presentation2_NoUpd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Presentation2_NoUpdate</Template>
  <TotalTime>18114</TotalTime>
  <Words>8031</Words>
  <Application>Microsoft Macintosh PowerPoint</Application>
  <PresentationFormat>On-screen Show (4:3)</PresentationFormat>
  <Paragraphs>1113</Paragraphs>
  <Slides>60</Slides>
  <Notes>56</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60</vt:i4>
      </vt:variant>
    </vt:vector>
  </HeadingPairs>
  <TitlesOfParts>
    <vt:vector size="69" baseType="lpstr">
      <vt:lpstr>-apple-system</vt:lpstr>
      <vt:lpstr>Arial</vt:lpstr>
      <vt:lpstr>Calibri</vt:lpstr>
      <vt:lpstr>Courier New</vt:lpstr>
      <vt:lpstr>Helvetica</vt:lpstr>
      <vt:lpstr>Myriad Pro</vt:lpstr>
      <vt:lpstr>Wingdings</vt:lpstr>
      <vt:lpstr>Presentation2_NoUpdate</vt:lpstr>
      <vt:lpstr>Custom Design</vt:lpstr>
      <vt:lpstr>GOES-18 Geostationary Lightning Mapper (GLM) Provisional PS-PVR</vt:lpstr>
      <vt:lpstr>HAPPY GLM-18 HALLOWEEN ! Flash Energy Data Pumpkin</vt:lpstr>
      <vt:lpstr>Outline</vt:lpstr>
      <vt:lpstr>Outline</vt:lpstr>
      <vt:lpstr>Cal/Val Team Members </vt:lpstr>
      <vt:lpstr>GLM  Overview</vt:lpstr>
      <vt:lpstr>GLM Data Products Description </vt:lpstr>
      <vt:lpstr>Important Validation Principles (see RIMP for more details)</vt:lpstr>
      <vt:lpstr>Outline</vt:lpstr>
      <vt:lpstr>Time-Line Highlights</vt:lpstr>
      <vt:lpstr>Risks to Reaching Provisional (Summary Status at Beta Certification)</vt:lpstr>
      <vt:lpstr>Outline</vt:lpstr>
      <vt:lpstr>Performance Baseline Mapping</vt:lpstr>
      <vt:lpstr>Top Level Evaluation</vt:lpstr>
      <vt:lpstr>Performance Summary</vt:lpstr>
      <vt:lpstr>Outline</vt:lpstr>
      <vt:lpstr>Provisional Validation</vt:lpstr>
      <vt:lpstr>Provisional Validation</vt:lpstr>
      <vt:lpstr>Recommendation</vt:lpstr>
      <vt:lpstr>Outline</vt:lpstr>
      <vt:lpstr>Progress Since GLM-17 Full  (since 24 Feb 2021)</vt:lpstr>
      <vt:lpstr>Provisional Analysis Period</vt:lpstr>
      <vt:lpstr>Post-Launch Product Tests</vt:lpstr>
      <vt:lpstr>Primary PLPT Tools</vt:lpstr>
      <vt:lpstr>PowerPoint Presentation</vt:lpstr>
      <vt:lpstr>GLM-18 DE (Bateman/UAH) Sep 2022 (Entire Month)</vt:lpstr>
      <vt:lpstr>GLM-18 FAR (Bateman/UAH) Sep 2022 (Entire Month)</vt:lpstr>
      <vt:lpstr>Flash Detection Efficiency (Virts/UAH) GLM-18 vs. ENGLN, GLD360, GLM-16, and GLM-17</vt:lpstr>
      <vt:lpstr>Flash False Alarm Rate (Virts/UAH) GLM-18 vs. ENGLN, GLD360, and WWLLN</vt:lpstr>
      <vt:lpstr>Pulse Detection Efficiency (Lapierre/AEM) GLM-18 vs. ENTLN Pulses</vt:lpstr>
      <vt:lpstr>GOES-18 GLM DE (Bitzer/UAH) Detection Efficiency Relative to Lightning Mapping Array</vt:lpstr>
      <vt:lpstr>LMA &amp; GLM 16/17/18: Hurricane Ian  (Ringhausen/CIWRO)</vt:lpstr>
      <vt:lpstr>LMA &amp; GLM 16/17/18: Hurricane Ian  (Ringhausen/CIWRO)</vt:lpstr>
      <vt:lpstr>Flash Detection Efficiency (Virts/UAH) GLM-18 vs. ISS-LIS</vt:lpstr>
      <vt:lpstr>GLM-18 LCFA Peak Rate Spec (Mach/USRA)</vt:lpstr>
      <vt:lpstr>GLM-18 &amp; GLM-17 Comparison Rate Comparison (Mach/USRA)</vt:lpstr>
      <vt:lpstr>GLM-18 Raw (L0) Events Compared to  GLM-17 Raw (L0) Events (Mach/USRA)</vt:lpstr>
      <vt:lpstr>GLM-18 L2 LCFA Results Compared to  GLM-17 L2 LCFA Results (Mach/USRA) Flashes</vt:lpstr>
      <vt:lpstr>GLM-18 L2 LCFA Results Compared to  GLM-17 L2 LCFA Results (Mach/USRA) Groups</vt:lpstr>
      <vt:lpstr>GLM-18 L2 LCFA Results Compared to  GLM-17 L2 LCFA Results (Mach/USRA) Events</vt:lpstr>
      <vt:lpstr>L1b-L2 LCFA Code (Mach/USRA)</vt:lpstr>
      <vt:lpstr>L0-L1b Code (Mach/USRA)</vt:lpstr>
      <vt:lpstr>GLM INR (Flight IPATS)</vt:lpstr>
      <vt:lpstr>Timing/Location Accuracy (Virts/UAH) GLM-18 vs. ENGLN and GLD360</vt:lpstr>
      <vt:lpstr>Timing/Location Accuracy (Virts/UAH) GLM-17 vs. ENGLN and GLD360</vt:lpstr>
      <vt:lpstr>Location Accuracy (Virts/UAH) GLM-18 vs. ENGLN and GLD360</vt:lpstr>
      <vt:lpstr>Location Accuracy (Virts/UAH) GLM-17 vs. ENGLN and GLD360</vt:lpstr>
      <vt:lpstr>Timing/Location Accuracy (Virts/UAH) GLM-18 vs. ENGLN and GLD360</vt:lpstr>
      <vt:lpstr>GLM-18 Background DCC (Buechler/UAH) over 7 days in Sep/Oct 2022</vt:lpstr>
      <vt:lpstr>Optical Energy (Koshak/MSFC) Bench-marking for long-term degradation checks</vt:lpstr>
      <vt:lpstr>Optical Energy (Koshak/MSFC) Bench-marking for long-term degradation checks</vt:lpstr>
      <vt:lpstr>Optical Energy (Koshak/MSFC) Bench-marking for long-term degradation checks</vt:lpstr>
      <vt:lpstr>Optical Energy (Koshak/MSFC) Bench-marking for long-term degradation checks</vt:lpstr>
      <vt:lpstr>Optical Energy (Koshak/MSFC) Identification of GLM-18 noise over CONUS</vt:lpstr>
      <vt:lpstr>Outline</vt:lpstr>
      <vt:lpstr>LUT Updates &amp; Future Fixes</vt:lpstr>
      <vt:lpstr>Outline</vt:lpstr>
      <vt:lpstr>Summary</vt:lpstr>
      <vt:lpstr>Comment on 12% FAR Result</vt:lpstr>
      <vt:lpstr>Recommendation</vt:lpstr>
    </vt:vector>
  </TitlesOfParts>
  <Company>GOES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Beta PS-PVR Template</dc:title>
  <dc:creator>Fulbright, Jon P. (GSFC-416.0)[COLUMBUS TECHNOLOGIES AND SERVICES INC]</dc:creator>
  <cp:lastModifiedBy>Koshak, William J. (MSFC-ST11)</cp:lastModifiedBy>
  <cp:revision>1708</cp:revision>
  <cp:lastPrinted>2022-10-26T12:24:59Z</cp:lastPrinted>
  <dcterms:created xsi:type="dcterms:W3CDTF">2017-01-06T19:04:27Z</dcterms:created>
  <dcterms:modified xsi:type="dcterms:W3CDTF">2022-11-01T20:09:28Z</dcterms:modified>
</cp:coreProperties>
</file>