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Raleway SemiBold"/>
      <p:regular r:id="rId14"/>
      <p:bold r:id="rId15"/>
      <p:italic r:id="rId16"/>
      <p:boldItalic r:id="rId17"/>
    </p:embeddedFont>
    <p:embeddedFont>
      <p:font typeface="Lato"/>
      <p:regular r:id="rId18"/>
      <p:bold r:id="rId19"/>
      <p:italic r:id="rId20"/>
      <p:boldItalic r:id="rId21"/>
    </p:embeddedFont>
    <p:embeddedFont>
      <p:font typeface="Fira Mono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CF3D07C-1D7B-420B-BE26-4F979F5F1EA0}">
  <a:tblStyle styleId="{5CF3D07C-1D7B-420B-BE26-4F979F5F1E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11" Type="http://schemas.openxmlformats.org/officeDocument/2006/relationships/slide" Target="slides/slide5.xml"/><Relationship Id="rId22" Type="http://schemas.openxmlformats.org/officeDocument/2006/relationships/font" Target="fonts/FiraMono-regular.fntdata"/><Relationship Id="rId10" Type="http://schemas.openxmlformats.org/officeDocument/2006/relationships/slide" Target="slides/slide4.xml"/><Relationship Id="rId21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FiraMon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RalewaySemiBold-bold.fntdata"/><Relationship Id="rId14" Type="http://schemas.openxmlformats.org/officeDocument/2006/relationships/font" Target="fonts/RalewaySemiBold-regular.fntdata"/><Relationship Id="rId17" Type="http://schemas.openxmlformats.org/officeDocument/2006/relationships/font" Target="fonts/RalewaySemiBold-boldItalic.fntdata"/><Relationship Id="rId16" Type="http://schemas.openxmlformats.org/officeDocument/2006/relationships/font" Target="fonts/RalewaySemiBold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La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66bfc1659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66bfc1659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795d5a8ce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795d5a8ce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795d5a8c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795d5a8c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dd9e0285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4dd9e028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795d5a8ce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795d5a8ce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95d5a8ce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95d5a8ce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document/d/1Ar2jhS3RSccQ5OcYE5o6MbGZ4MFsiTFL/" TargetMode="External"/><Relationship Id="rId4" Type="http://schemas.openxmlformats.org/officeDocument/2006/relationships/hyperlink" Target="https://vlab.noaa.gov/web/towr-s/glm" TargetMode="Externa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hyperlink" Target="https://docs.google.com/presentation/d/1Yj1SeD9aZaLImSMphYAun6hXxbfB-rCU/edit#slide=id.p11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presentation/d/1lccweNVZHIfuDNthxbQEH7w55tkrZnPw2x6G84Xqe0Y/edit" TargetMode="External"/><Relationship Id="rId4" Type="http://schemas.openxmlformats.org/officeDocument/2006/relationships/hyperlink" Target="https://docs.google.com/presentation/d/1lccweNVZHIfuDNthxbQEH7w55tkrZnPw2x6G84Xqe0Y/edit#slide=id.g4433dd8f82_12_51" TargetMode="External"/><Relationship Id="rId9" Type="http://schemas.openxmlformats.org/officeDocument/2006/relationships/hyperlink" Target="https://docs.google.com/presentation/d/1Yj1SeD9aZaLImSMphYAun6hXxbfB-rCU/edit#slide=id.p7" TargetMode="External"/><Relationship Id="rId5" Type="http://schemas.openxmlformats.org/officeDocument/2006/relationships/hyperlink" Target="https://docs.google.com/presentation/d/1lccweNVZHIfuDNthxbQEH7w55tkrZnPw2x6G84Xqe0Y/edit#slide=id.g4433dd8f82_12_58" TargetMode="External"/><Relationship Id="rId6" Type="http://schemas.openxmlformats.org/officeDocument/2006/relationships/hyperlink" Target="https://docs.google.com/presentation/d/1lccweNVZHIfuDNthxbQEH7w55tkrZnPw2x6G84Xqe0Y/edit#slide=id.g443259e22d_1_0" TargetMode="External"/><Relationship Id="rId7" Type="http://schemas.openxmlformats.org/officeDocument/2006/relationships/hyperlink" Target="https://docs.google.com/presentation/d/1Yj1SeD9aZaLImSMphYAun6hXxbfB-rCU/" TargetMode="External"/><Relationship Id="rId8" Type="http://schemas.openxmlformats.org/officeDocument/2006/relationships/hyperlink" Target="https://docs.google.com/presentation/d/1Yj1SeD9aZaLImSMphYAun6hXxbfB-rCU/edit#slide=id.p8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L2 (Group 2) </a:t>
            </a:r>
            <a:r>
              <a:rPr lang="en" sz="2700"/>
              <a:t>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Oct. 31, 2022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Perspective: </a:t>
            </a:r>
            <a:br>
              <a:rPr lang="en" sz="2700"/>
            </a:br>
            <a:r>
              <a:rPr lang="en" sz="2700"/>
              <a:t>AWIPS Verification and Forecaster Feedback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 and Lee Byerle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</a:t>
            </a:r>
            <a:r>
              <a:rPr lang="en" sz="2000"/>
              <a:t>Gridded GLM Products in AWIPS: </a:t>
            </a:r>
            <a:br>
              <a:rPr lang="en" sz="2000"/>
            </a:br>
            <a:r>
              <a:rPr lang="en"/>
              <a:t>Flash Extent Density</a:t>
            </a:r>
            <a:endParaRPr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Minimum Flash Area</a:t>
            </a:r>
            <a:endParaRPr/>
          </a:p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Total Optical Energ</a:t>
            </a:r>
            <a:r>
              <a:rPr lang="en"/>
              <a:t>y</a:t>
            </a:r>
            <a:endParaRPr/>
          </a:p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6399425" y="2348300"/>
            <a:ext cx="2487899" cy="25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40300" y="774975"/>
            <a:ext cx="8339700" cy="4368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2225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en" sz="1600"/>
              <a:t>AWIPS integration should be straightforward, as sites have been receiving a nearly identical gridded GLM product since 2020 through non-operational systems </a:t>
            </a:r>
            <a:br>
              <a:rPr lang="en" sz="1600"/>
            </a:br>
            <a:r>
              <a:rPr i="1" lang="en" sz="1250"/>
              <a:t>(products generated at AWC and available via NWS Regional LDM)</a:t>
            </a:r>
            <a:endParaRPr sz="1250"/>
          </a:p>
          <a:p>
            <a:pPr indent="-215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AWIPS sites will need to be configured for a new filename pattern in the “dataset_name” global attribute</a:t>
            </a:r>
            <a:endParaRPr sz="1600"/>
          </a:p>
          <a:p>
            <a:pPr indent="-203200" lvl="1" marL="457200" marR="225834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TOWR-S will bundle this configuration in an RPM file </a:t>
            </a:r>
            <a:br>
              <a:rPr lang="en"/>
            </a:br>
            <a:r>
              <a:rPr lang="en"/>
              <a:t>posted to all NWS AWIPS sites in ~Jan. 2023. </a:t>
            </a:r>
            <a:endParaRPr/>
          </a:p>
          <a:p>
            <a:pPr indent="-215900" lvl="0" marL="228600" marR="226477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Recent DOE-T4 test (Oct. 26-28) confirmed that the AWIPS Network Control Facility (NCF) will</a:t>
            </a:r>
            <a:endParaRPr sz="1600"/>
          </a:p>
          <a:p>
            <a:pPr indent="-203200" lvl="1" marL="4572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</a:t>
            </a:r>
            <a:r>
              <a:rPr lang="en"/>
              <a:t>istinguish East / West gridded GLM files and route them </a:t>
            </a:r>
            <a:br>
              <a:rPr lang="en"/>
            </a:br>
            <a:r>
              <a:rPr lang="en"/>
              <a:t>to SBN Channels GRE / GRW</a:t>
            </a:r>
            <a:r>
              <a:rPr lang="en"/>
              <a:t> with correct WMO headers </a:t>
            </a:r>
            <a:br>
              <a:rPr lang="en"/>
            </a:br>
            <a:r>
              <a:rPr lang="en"/>
              <a:t>(TIRS00 KNES / TIRT00 KNES)</a:t>
            </a:r>
            <a:endParaRPr/>
          </a:p>
          <a:p>
            <a:pPr indent="-301625" lvl="1" marL="9144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•"/>
            </a:pPr>
            <a:r>
              <a:rPr lang="en" sz="1150"/>
              <a:t>Based on “G16”, “G17”, or “G18” in incoming filenames </a:t>
            </a:r>
            <a:br>
              <a:rPr lang="en" sz="1150"/>
            </a:br>
            <a:r>
              <a:rPr lang="en" sz="1150"/>
              <a:t>(though “EGLMFD” / “WGLMFD” would be preferred)</a:t>
            </a:r>
            <a:endParaRPr sz="1150"/>
          </a:p>
          <a:p>
            <a:pPr indent="-203200" lvl="1" marL="4572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Translate tile numbers (000, 001, … 061) to </a:t>
            </a:r>
            <a:r>
              <a:rPr lang="en"/>
              <a:t>Bulletin Segment Header</a:t>
            </a:r>
            <a:r>
              <a:rPr lang="en"/>
              <a:t>s (PAA, PAB, … PCJ)</a:t>
            </a:r>
            <a:endParaRPr sz="1583">
              <a:solidFill>
                <a:srgbClr val="666666"/>
              </a:solidFill>
              <a:latin typeface="Fira Mono"/>
              <a:ea typeface="Fira Mono"/>
              <a:cs typeface="Fira Mono"/>
              <a:sym typeface="Fira Mono"/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  <p:graphicFrame>
        <p:nvGraphicFramePr>
          <p:cNvPr id="95" name="Google Shape;95;p18"/>
          <p:cNvGraphicFramePr/>
          <p:nvPr/>
        </p:nvGraphicFramePr>
        <p:xfrm>
          <a:off x="6397050" y="23430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{5CF3D07C-1D7B-420B-BE26-4F979F5F1EA0}</a:tableStyleId>
              </a:tblPr>
              <a:tblGrid>
                <a:gridCol w="414650"/>
                <a:gridCol w="414650"/>
                <a:gridCol w="414650"/>
                <a:gridCol w="414650"/>
                <a:gridCol w="414650"/>
                <a:gridCol w="414650"/>
              </a:tblGrid>
              <a:tr h="22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514450" y="774975"/>
            <a:ext cx="8071500" cy="4129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6670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Gridded GLM data products from GOES-16 and GOES-18 will go to AWIPS sites via the Satellite Broadcast Network as of March 2023.</a:t>
            </a:r>
            <a:endParaRPr/>
          </a:p>
          <a:p>
            <a:pPr indent="-2667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Public </a:t>
            </a:r>
            <a:r>
              <a:rPr lang="en" u="sng">
                <a:solidFill>
                  <a:schemeClr val="hlink"/>
                </a:solidFill>
                <a:hlinkClick r:id="rId3"/>
              </a:rPr>
              <a:t>Service Change Notice</a:t>
            </a:r>
            <a:r>
              <a:rPr lang="en"/>
              <a:t> to be posted this month, detailing gridded GLM data content, tiling, size, cadence, WMO headers, and links to </a:t>
            </a:r>
            <a:r>
              <a:rPr lang="en"/>
              <a:t>documentation</a:t>
            </a:r>
            <a:r>
              <a:rPr lang="en"/>
              <a:t>.</a:t>
            </a:r>
            <a:endParaRPr/>
          </a:p>
          <a:p>
            <a:pPr indent="-2667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u="sng">
                <a:solidFill>
                  <a:schemeClr val="hlink"/>
                </a:solidFill>
                <a:hlinkClick r:id="rId4"/>
              </a:rPr>
              <a:t>Dataset Guide</a:t>
            </a:r>
            <a:r>
              <a:rPr lang="en"/>
              <a:t> on VLab provides AWIPS details and links to Quick Guides, </a:t>
            </a:r>
            <a:r>
              <a:rPr i="1" lang="en"/>
              <a:t>etc.</a:t>
            </a:r>
            <a:endParaRPr/>
          </a:p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99950" y="774975"/>
            <a:ext cx="8115000" cy="247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See NWS input to GOES-16 GLM PS-PVR (2018),</a:t>
            </a:r>
            <a:br>
              <a:rPr lang="en"/>
            </a:br>
            <a:r>
              <a:rPr lang="en"/>
              <a:t>			“</a:t>
            </a:r>
            <a:r>
              <a:rPr lang="en" u="sng">
                <a:solidFill>
                  <a:schemeClr val="hlink"/>
                </a:solidFill>
                <a:hlinkClick r:id="rId3"/>
              </a:rPr>
              <a:t>GOES-16 GLM Implementation in NWS</a:t>
            </a:r>
            <a:r>
              <a:rPr lang="en"/>
              <a:t>”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u="sng">
                <a:solidFill>
                  <a:schemeClr val="hlink"/>
                </a:solidFill>
                <a:hlinkClick r:id="rId4"/>
              </a:rPr>
              <a:t>Applications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5"/>
              </a:rPr>
              <a:t>User comments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6"/>
              </a:rPr>
              <a:t>Implementation phases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See K. Thiel, “</a:t>
            </a:r>
            <a:r>
              <a:rPr lang="en" u="sng">
                <a:solidFill>
                  <a:schemeClr val="hlink"/>
                </a:solidFill>
                <a:hlinkClick r:id="rId7"/>
              </a:rPr>
              <a:t>GLM in the 2022 HWT Satellite Proving Ground Experiment</a:t>
            </a:r>
            <a:r>
              <a:rPr lang="en"/>
              <a:t>”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u="sng">
                <a:solidFill>
                  <a:schemeClr val="hlink"/>
                </a:solidFill>
                <a:hlinkClick r:id="rId8"/>
              </a:rPr>
              <a:t>Role in Decision support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9"/>
              </a:rPr>
              <a:t>Importance of FED, MFA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10"/>
              </a:rPr>
              <a:t>Uses of East+West GLM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Many </a:t>
            </a:r>
            <a:r>
              <a:rPr lang="en"/>
              <a:t>NWS forecasters have had 2+ years of experience </a:t>
            </a:r>
            <a:br>
              <a:rPr lang="en"/>
            </a:br>
            <a:r>
              <a:rPr lang="en"/>
              <a:t>with gridded GLM data products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Frequent topic in weekly Satellite Book Club - for example:</a:t>
            </a:r>
            <a:endParaRPr/>
          </a:p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 Use of Gridded GLM data products</a:t>
            </a:r>
            <a:endParaRPr/>
          </a:p>
        </p:txBody>
      </p:sp>
      <p:graphicFrame>
        <p:nvGraphicFramePr>
          <p:cNvPr id="110" name="Google Shape;110;p20"/>
          <p:cNvGraphicFramePr/>
          <p:nvPr/>
        </p:nvGraphicFramePr>
        <p:xfrm>
          <a:off x="1061475" y="3191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{5CF3D07C-1D7B-420B-BE26-4F979F5F1EA0}</a:tableStyleId>
              </a:tblPr>
              <a:tblGrid>
                <a:gridCol w="3523100"/>
                <a:gridCol w="3670450"/>
              </a:tblGrid>
              <a:tr h="1779900"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 (What is better than one GL mapper?)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5 (May 7, 2020 severe outbreak)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685800" lvl="0" marL="68580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9 (Florida Keys tracking updraft strength, special role for airport warnings)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16 (Great Lakes "marginally severe" events)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22 (understanding GLM)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26 (application of GLM during a severe weather outbreak in Oklahoma)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5715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40 (communicating TC Hazards)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41 (tornado detection Mid-Atlantic)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68 (LightningCast intro from CIMSS)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70 (Radar down, Severe Risk up) - "Lightning and sat trends are your friend"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110 (EF 2 tornado Midland WFO)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119 (GLM for tornado warnings during landfalling tropical cyclones)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