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303" r:id="rId11"/>
    <p:sldId id="266" r:id="rId12"/>
    <p:sldId id="267" r:id="rId13"/>
    <p:sldId id="268" r:id="rId14"/>
    <p:sldId id="295" r:id="rId15"/>
    <p:sldId id="301" r:id="rId16"/>
    <p:sldId id="270" r:id="rId17"/>
    <p:sldId id="271" r:id="rId18"/>
    <p:sldId id="272" r:id="rId19"/>
    <p:sldId id="276" r:id="rId20"/>
    <p:sldId id="277" r:id="rId21"/>
    <p:sldId id="302" r:id="rId22"/>
    <p:sldId id="279" r:id="rId23"/>
    <p:sldId id="291" r:id="rId24"/>
    <p:sldId id="280" r:id="rId25"/>
    <p:sldId id="281" r:id="rId26"/>
    <p:sldId id="282" r:id="rId27"/>
    <p:sldId id="372" r:id="rId28"/>
    <p:sldId id="373" r:id="rId29"/>
    <p:sldId id="389" r:id="rId30"/>
    <p:sldId id="375" r:id="rId31"/>
    <p:sldId id="273" r:id="rId32"/>
    <p:sldId id="293" r:id="rId33"/>
    <p:sldId id="274" r:id="rId34"/>
    <p:sldId id="289" r:id="rId35"/>
    <p:sldId id="377" r:id="rId36"/>
    <p:sldId id="378" r:id="rId37"/>
    <p:sldId id="379" r:id="rId38"/>
    <p:sldId id="390" r:id="rId39"/>
    <p:sldId id="283" r:id="rId40"/>
    <p:sldId id="284" r:id="rId41"/>
    <p:sldId id="294" r:id="rId42"/>
    <p:sldId id="290" r:id="rId43"/>
    <p:sldId id="299" r:id="rId44"/>
    <p:sldId id="292" r:id="rId4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4">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YK3ixWPCz8ukJ55zKgYO38yLEr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432FF"/>
    <a:srgbClr val="00FA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CB141B-1C06-4EB8-A0D3-077D5ED60810}">
  <a:tblStyle styleId="{7CCB141B-1C06-4EB8-A0D3-077D5ED6081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5E32F7D-62BA-43D2-A85E-94E051A7082F}"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72C45CC-B859-4BB7-BE64-5A1080DD6924}"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1"/>
    <p:restoredTop sz="93767"/>
  </p:normalViewPr>
  <p:slideViewPr>
    <p:cSldViewPr snapToGrid="0">
      <p:cViewPr>
        <p:scale>
          <a:sx n="126" d="100"/>
          <a:sy n="126" d="100"/>
        </p:scale>
        <p:origin x="1592" y="48"/>
      </p:cViewPr>
      <p:guideLst>
        <p:guide orient="horz" pos="3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751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6" name="Google Shape;18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97" name="Google Shape;19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1200"/>
              <a:buFont typeface="Calibri"/>
              <a:buAutoNum type="arabicParenR"/>
            </a:pPr>
            <a:endParaRPr lang="en-US" sz="1200"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212" name="Google Shape;21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12" name="Google Shape;21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178305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220" name="Google Shape;22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9" name="Google Shape;229;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dirty="0"/>
            </a:br>
            <a:endParaRPr dirty="0"/>
          </a:p>
        </p:txBody>
      </p:sp>
      <p:sp>
        <p:nvSpPr>
          <p:cNvPr id="287" name="Google Shape;2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endParaRPr lang="en-US" sz="1200" b="0" i="0" u="none" strike="noStrike" cap="none" dirty="0">
              <a:solidFill>
                <a:schemeClr val="dk1"/>
              </a:solidFill>
              <a:effectLst/>
              <a:latin typeface="Calibri"/>
              <a:ea typeface="Calibri"/>
              <a:cs typeface="Calibri"/>
              <a:sym typeface="Calibri"/>
            </a:endParaRPr>
          </a:p>
        </p:txBody>
      </p:sp>
      <p:sp>
        <p:nvSpPr>
          <p:cNvPr id="307" name="Google Shape;30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124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endParaRPr lang="en-US" sz="1200" b="0" i="0" u="none" strike="noStrike" cap="none" dirty="0">
              <a:solidFill>
                <a:schemeClr val="dk1"/>
              </a:solidFill>
              <a:effectLst/>
              <a:latin typeface="Calibri"/>
              <a:ea typeface="Calibri"/>
              <a:cs typeface="Calibri"/>
              <a:sym typeface="Calibri"/>
            </a:endParaRPr>
          </a:p>
        </p:txBody>
      </p:sp>
      <p:sp>
        <p:nvSpPr>
          <p:cNvPr id="307" name="Google Shape;30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fontAlgn="base"/>
            <a:endParaRPr lang="en-US" sz="1200" b="0" i="0" u="none" strike="noStrike" cap="none" dirty="0">
              <a:solidFill>
                <a:schemeClr val="dk1"/>
              </a:solidFill>
              <a:effectLst/>
              <a:latin typeface="Calibri"/>
              <a:ea typeface="Calibri"/>
              <a:cs typeface="Calibri"/>
              <a:sym typeface="Calibri"/>
            </a:endParaRPr>
          </a:p>
        </p:txBody>
      </p:sp>
      <p:sp>
        <p:nvSpPr>
          <p:cNvPr id="298" name="Google Shape;29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1902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9" name="Google Shape;31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9058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7062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36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370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9" name="Google Shape;24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dirty="0"/>
          </a:p>
        </p:txBody>
      </p:sp>
      <p:sp>
        <p:nvSpPr>
          <p:cNvPr id="258" name="Google Shape;25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5386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269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8776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to show value from FM2 performance baseline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021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1185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2" name="Google Shape;372;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effectLst/>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3726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55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 name="Google Shape;19;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5"/>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 name="Google Shape;75;p45"/>
          <p:cNvSpPr txBox="1">
            <a:spLocks noGrp="1"/>
          </p:cNvSpPr>
          <p:nvPr>
            <p:ph type="body" idx="1"/>
          </p:nvPr>
        </p:nvSpPr>
        <p:spPr>
          <a:xfrm rot="5400000">
            <a:off x="2309019" y="-386556"/>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4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934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37"/>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3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1" name="Google Shape;31;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3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8" name="Google Shape;38;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40"/>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4" name="Google Shape;44;p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5" name="Google Shape;45;p4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4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7" name="Google Shape;47;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41"/>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4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 name="Google Shape;61;p4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2" name="Google Shape;62;p4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3" name="Google Shape;63;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4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44"/>
          <p:cNvSpPr>
            <a:spLocks noGrp="1"/>
          </p:cNvSpPr>
          <p:nvPr>
            <p:ph type="pic" idx="2"/>
          </p:nvPr>
        </p:nvSpPr>
        <p:spPr>
          <a:xfrm>
            <a:off x="1792288" y="612775"/>
            <a:ext cx="5486400" cy="4114800"/>
          </a:xfrm>
          <a:prstGeom prst="rect">
            <a:avLst/>
          </a:prstGeom>
          <a:noFill/>
          <a:ln>
            <a:noFill/>
          </a:ln>
        </p:spPr>
      </p:sp>
      <p:sp>
        <p:nvSpPr>
          <p:cNvPr id="69" name="Google Shape;69;p4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 name="Google Shape;70;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5" descr="Mandt_SOO-DOH-Presentation_NO-TEXT_5.jpg"/>
          <p:cNvPicPr preferRelativeResize="0"/>
          <p:nvPr/>
        </p:nvPicPr>
        <p:blipFill rotWithShape="1">
          <a:blip r:embed="rId14">
            <a:alphaModFix/>
          </a:blip>
          <a:srcRect/>
          <a:stretch/>
        </p:blipFill>
        <p:spPr>
          <a:xfrm>
            <a:off x="0" y="0"/>
            <a:ext cx="9144000" cy="6858000"/>
          </a:xfrm>
          <a:prstGeom prst="rect">
            <a:avLst/>
          </a:prstGeom>
          <a:noFill/>
          <a:ln>
            <a:noFill/>
          </a:ln>
        </p:spPr>
      </p:pic>
      <p:sp>
        <p:nvSpPr>
          <p:cNvPr id="11" name="Google Shape;11;p35"/>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Google Shape;12;p35"/>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doi.org/10.1002/essoar.10503339.1" TargetMode="Externa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aspen.davis@noaa.go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paul.lotoaniu@noaa.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685800" y="1456607"/>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GOES-18 GMAG Provisional Certification PSPVR </a:t>
            </a:r>
            <a:endParaRPr dirty="0"/>
          </a:p>
        </p:txBody>
      </p:sp>
      <p:sp>
        <p:nvSpPr>
          <p:cNvPr id="91" name="Google Shape;91;p1"/>
          <p:cNvSpPr txBox="1">
            <a:spLocks noGrp="1"/>
          </p:cNvSpPr>
          <p:nvPr>
            <p:ph type="subTitle" idx="1"/>
          </p:nvPr>
        </p:nvSpPr>
        <p:spPr>
          <a:xfrm>
            <a:off x="1108586" y="2926632"/>
            <a:ext cx="6926827"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000"/>
              <a:buNone/>
            </a:pPr>
            <a:r>
              <a:rPr lang="en-US" sz="2000" dirty="0">
                <a:solidFill>
                  <a:schemeClr val="lt1"/>
                </a:solidFill>
              </a:rPr>
              <a:t>09/16/2022</a:t>
            </a:r>
            <a:endParaRPr dirty="0"/>
          </a:p>
          <a:p>
            <a:pPr marL="0" lvl="0" indent="0" algn="ctr" rtl="0">
              <a:lnSpc>
                <a:spcPct val="90000"/>
              </a:lnSpc>
              <a:spcBef>
                <a:spcPts val="0"/>
              </a:spcBef>
              <a:spcAft>
                <a:spcPts val="0"/>
              </a:spcAft>
              <a:buClr>
                <a:schemeClr val="dk1"/>
              </a:buClr>
              <a:buSzPts val="2000"/>
              <a:buNone/>
            </a:pPr>
            <a:r>
              <a:rPr lang="en-US" sz="2000" dirty="0">
                <a:solidFill>
                  <a:schemeClr val="lt1"/>
                </a:solidFill>
              </a:rPr>
              <a:t>CU/CIRES – NOAA/NCEI</a:t>
            </a:r>
            <a:endParaRPr dirty="0"/>
          </a:p>
          <a:p>
            <a:pPr marL="0" lvl="0" indent="0" algn="ctr" rtl="0">
              <a:lnSpc>
                <a:spcPct val="90000"/>
              </a:lnSpc>
              <a:spcBef>
                <a:spcPts val="0"/>
              </a:spcBef>
              <a:spcAft>
                <a:spcPts val="0"/>
              </a:spcAft>
              <a:buClr>
                <a:schemeClr val="dk1"/>
              </a:buClr>
              <a:buSzPts val="2000"/>
              <a:buNone/>
            </a:pPr>
            <a:endParaRPr sz="2000" dirty="0">
              <a:solidFill>
                <a:schemeClr val="lt1"/>
              </a:solidFill>
            </a:endParaRPr>
          </a:p>
          <a:p>
            <a:pPr marL="0" lvl="0" indent="0" algn="ctr" rtl="0">
              <a:lnSpc>
                <a:spcPct val="90000"/>
              </a:lnSpc>
              <a:spcBef>
                <a:spcPts val="0"/>
              </a:spcBef>
              <a:spcAft>
                <a:spcPts val="0"/>
              </a:spcAft>
              <a:buClr>
                <a:schemeClr val="dk1"/>
              </a:buClr>
              <a:buSzPts val="2000"/>
              <a:buNone/>
            </a:pPr>
            <a:r>
              <a:rPr lang="en-US" sz="2000" dirty="0">
                <a:solidFill>
                  <a:schemeClr val="lt1"/>
                </a:solidFill>
              </a:rPr>
              <a:t>Aspen Davis, Alison Jarvis,</a:t>
            </a:r>
            <a:endParaRPr dirty="0"/>
          </a:p>
          <a:p>
            <a:pPr marL="0" lvl="0" indent="0" algn="ctr" rtl="0">
              <a:lnSpc>
                <a:spcPct val="90000"/>
              </a:lnSpc>
              <a:spcBef>
                <a:spcPts val="0"/>
              </a:spcBef>
              <a:spcAft>
                <a:spcPts val="0"/>
              </a:spcAft>
              <a:buClr>
                <a:schemeClr val="dk1"/>
              </a:buClr>
              <a:buSzPts val="2000"/>
              <a:buNone/>
            </a:pPr>
            <a:r>
              <a:rPr lang="en-US" sz="2000" dirty="0">
                <a:solidFill>
                  <a:schemeClr val="lt1"/>
                </a:solidFill>
              </a:rPr>
              <a:t> Paul </a:t>
            </a:r>
            <a:r>
              <a:rPr lang="en-US" sz="2000" dirty="0" err="1">
                <a:solidFill>
                  <a:schemeClr val="lt1"/>
                </a:solidFill>
              </a:rPr>
              <a:t>Loto’aniu</a:t>
            </a:r>
            <a:r>
              <a:rPr lang="en-US" sz="2000" dirty="0">
                <a:solidFill>
                  <a:schemeClr val="lt1"/>
                </a:solidFill>
              </a:rPr>
              <a:t>, Michael </a:t>
            </a:r>
            <a:r>
              <a:rPr lang="en-US" sz="2000" dirty="0" err="1">
                <a:solidFill>
                  <a:schemeClr val="lt1"/>
                </a:solidFill>
              </a:rPr>
              <a:t>Grotenhuis</a:t>
            </a:r>
            <a:r>
              <a:rPr lang="en-US" sz="2000" dirty="0">
                <a:solidFill>
                  <a:schemeClr val="lt1"/>
                </a:solidFill>
              </a:rPr>
              <a:t>, Frederick Rich, </a:t>
            </a:r>
            <a:endParaRPr dirty="0"/>
          </a:p>
          <a:p>
            <a:pPr marL="0" lvl="0" indent="0" algn="ctr" rtl="0">
              <a:lnSpc>
                <a:spcPct val="90000"/>
              </a:lnSpc>
              <a:spcBef>
                <a:spcPts val="0"/>
              </a:spcBef>
              <a:spcAft>
                <a:spcPts val="0"/>
              </a:spcAft>
              <a:buClr>
                <a:schemeClr val="dk1"/>
              </a:buClr>
              <a:buSzPts val="2000"/>
              <a:buNone/>
            </a:pPr>
            <a:r>
              <a:rPr lang="en-US" sz="2000" dirty="0">
                <a:solidFill>
                  <a:schemeClr val="lt1"/>
                </a:solidFill>
              </a:rPr>
              <a:t>Alessandra </a:t>
            </a:r>
            <a:r>
              <a:rPr lang="en-US" sz="2000" dirty="0" err="1">
                <a:solidFill>
                  <a:schemeClr val="lt1"/>
                </a:solidFill>
              </a:rPr>
              <a:t>Pacini</a:t>
            </a:r>
            <a:r>
              <a:rPr lang="en-US" sz="2000" dirty="0">
                <a:solidFill>
                  <a:schemeClr val="lt1"/>
                </a:solidFill>
              </a:rPr>
              <a:t>, </a:t>
            </a:r>
            <a:r>
              <a:rPr lang="en-US" sz="2000" dirty="0" err="1">
                <a:solidFill>
                  <a:schemeClr val="lt1"/>
                </a:solidFill>
              </a:rPr>
              <a:t>Fadil</a:t>
            </a:r>
            <a:r>
              <a:rPr lang="en-US" sz="2000" dirty="0">
                <a:solidFill>
                  <a:schemeClr val="lt1"/>
                </a:solidFill>
              </a:rPr>
              <a:t> </a:t>
            </a:r>
            <a:r>
              <a:rPr lang="en-US" sz="2000" dirty="0" err="1">
                <a:solidFill>
                  <a:schemeClr val="lt1"/>
                </a:solidFill>
              </a:rPr>
              <a:t>Inceoglu</a:t>
            </a:r>
            <a:endParaRPr sz="2000" dirty="0">
              <a:solidFill>
                <a:schemeClr val="lt1"/>
              </a:solidFill>
            </a:endParaRPr>
          </a:p>
          <a:p>
            <a:pPr marL="0" lvl="0" indent="0" algn="ctr" rtl="0">
              <a:lnSpc>
                <a:spcPct val="90000"/>
              </a:lnSpc>
              <a:spcBef>
                <a:spcPts val="0"/>
              </a:spcBef>
              <a:spcAft>
                <a:spcPts val="0"/>
              </a:spcAft>
              <a:buClr>
                <a:schemeClr val="dk1"/>
              </a:buClr>
              <a:buSzPts val="2800"/>
              <a:buNone/>
            </a:pPr>
            <a:endParaRPr sz="2800" i="1" dirty="0">
              <a:solidFill>
                <a:schemeClr val="lt1"/>
              </a:solidFill>
            </a:endParaRPr>
          </a:p>
          <a:p>
            <a:pPr marL="0" lvl="0" indent="0" algn="ctr" rtl="0">
              <a:spcBef>
                <a:spcPts val="400"/>
              </a:spcBef>
              <a:spcAft>
                <a:spcPts val="0"/>
              </a:spcAft>
              <a:buClr>
                <a:schemeClr val="lt1"/>
              </a:buClr>
              <a:buSzPts val="2000"/>
              <a:buNone/>
            </a:pPr>
            <a:r>
              <a:rPr lang="en-US" sz="2000" dirty="0">
                <a:solidFill>
                  <a:schemeClr val="lt1"/>
                </a:solidFill>
              </a:rPr>
              <a:t>Thanks also to the rest of the NCEI Space Weather Group</a:t>
            </a:r>
            <a:endParaRPr dirty="0"/>
          </a:p>
          <a:p>
            <a:pPr marL="0" lvl="0" indent="0" algn="ctr" rtl="0">
              <a:spcBef>
                <a:spcPts val="400"/>
              </a:spcBef>
              <a:spcAft>
                <a:spcPts val="0"/>
              </a:spcAft>
              <a:buClr>
                <a:schemeClr val="lt1"/>
              </a:buClr>
              <a:buSzPts val="2000"/>
              <a:buNone/>
            </a:pPr>
            <a:r>
              <a:rPr lang="en-US" sz="2000" dirty="0">
                <a:solidFill>
                  <a:schemeClr val="lt1"/>
                </a:solidFill>
              </a:rPr>
              <a:t>GOES-R Calibration Working Group Organization</a:t>
            </a:r>
            <a:endParaRPr dirty="0"/>
          </a:p>
        </p:txBody>
      </p:sp>
      <p:sp>
        <p:nvSpPr>
          <p:cNvPr id="92" name="Google Shape;92;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93" name="Google Shape;93;p1"/>
          <p:cNvSpPr txBox="1"/>
          <p:nvPr/>
        </p:nvSpPr>
        <p:spPr>
          <a:xfrm>
            <a:off x="598155" y="5892581"/>
            <a:ext cx="817499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lt2"/>
                </a:solidFill>
                <a:latin typeface="Calibri"/>
                <a:ea typeface="Calibri"/>
                <a:cs typeface="Calibri"/>
                <a:sym typeface="Calibri"/>
              </a:rPr>
              <a:t>Acknowledgements: </a:t>
            </a:r>
            <a:endParaRPr dirty="0"/>
          </a:p>
          <a:p>
            <a:pPr marL="0" marR="0" lvl="0" indent="0" algn="ctr" rtl="0">
              <a:spcBef>
                <a:spcPts val="0"/>
              </a:spcBef>
              <a:spcAft>
                <a:spcPts val="0"/>
              </a:spcAft>
              <a:buNone/>
            </a:pPr>
            <a:r>
              <a:rPr lang="en-US" sz="1800" b="0" i="0" u="none" strike="noStrike" cap="none" dirty="0">
                <a:solidFill>
                  <a:schemeClr val="lt2"/>
                </a:solidFill>
                <a:latin typeface="Calibri"/>
                <a:ea typeface="Calibri"/>
                <a:cs typeface="Calibri"/>
                <a:sym typeface="Calibri"/>
              </a:rPr>
              <a:t>NSOF, GOES-R Flight/NASA, Lockheed Martin, GSFC, Harris/GOES-R Ground</a:t>
            </a:r>
            <a:endParaRPr dirty="0"/>
          </a:p>
          <a:p>
            <a:pPr marL="0" marR="0" lvl="0" indent="0" algn="ctr" rtl="0">
              <a:spcBef>
                <a:spcPts val="0"/>
              </a:spcBef>
              <a:spcAft>
                <a:spcPts val="0"/>
              </a:spcAft>
              <a:buNone/>
            </a:pPr>
            <a:r>
              <a:rPr lang="en-US" sz="1800" b="0" i="0" u="none" strike="noStrike" cap="none" dirty="0">
                <a:solidFill>
                  <a:schemeClr val="lt2"/>
                </a:solidFill>
                <a:latin typeface="Calibri"/>
                <a:ea typeface="Calibri"/>
                <a:cs typeface="Calibri"/>
                <a:sym typeface="Calibri"/>
              </a:rPr>
              <a:t>SWPC and Howard Singer</a:t>
            </a:r>
            <a:endParaRPr dirty="0"/>
          </a:p>
          <a:p>
            <a:pPr marL="0" marR="0" lvl="0" indent="0" algn="ctr" rtl="0">
              <a:spcBef>
                <a:spcPts val="0"/>
              </a:spcBef>
              <a:spcAft>
                <a:spcPts val="0"/>
              </a:spcAft>
              <a:buNone/>
            </a:pPr>
            <a:r>
              <a:rPr lang="en-US" sz="1800" b="0" i="0" u="none" strike="noStrike" cap="none" dirty="0">
                <a:solidFill>
                  <a:schemeClr val="lt2"/>
                </a:solidFill>
                <a:latin typeface="Calibri"/>
                <a:ea typeface="Calibri"/>
                <a:cs typeface="Calibri"/>
                <a:sym typeface="Calibri"/>
              </a:rPr>
              <a:t>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PLT G18-C-MAG-001:</a:t>
            </a:r>
            <a:br>
              <a:rPr lang="en-US" dirty="0"/>
            </a:br>
            <a:r>
              <a:rPr lang="en-US" dirty="0"/>
              <a:t>Calibration Maneuver</a:t>
            </a:r>
            <a:endParaRPr dirty="0"/>
          </a:p>
        </p:txBody>
      </p:sp>
      <p:sp>
        <p:nvSpPr>
          <p:cNvPr id="169" name="Google Shape;169;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70" name="Google Shape;170;p10"/>
          <p:cNvSpPr txBox="1"/>
          <p:nvPr/>
        </p:nvSpPr>
        <p:spPr>
          <a:xfrm>
            <a:off x="6635376" y="896908"/>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sp>
        <p:nvSpPr>
          <p:cNvPr id="171" name="Google Shape;171;p10"/>
          <p:cNvSpPr/>
          <p:nvPr/>
        </p:nvSpPr>
        <p:spPr>
          <a:xfrm>
            <a:off x="-127072" y="2993776"/>
            <a:ext cx="9144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173" name="Google Shape;173;p10"/>
          <p:cNvGraphicFramePr/>
          <p:nvPr>
            <p:extLst>
              <p:ext uri="{D42A27DB-BD31-4B8C-83A1-F6EECF244321}">
                <p14:modId xmlns:p14="http://schemas.microsoft.com/office/powerpoint/2010/main" val="2298024512"/>
              </p:ext>
            </p:extLst>
          </p:nvPr>
        </p:nvGraphicFramePr>
        <p:xfrm>
          <a:off x="127072" y="4204677"/>
          <a:ext cx="4295875" cy="1854525"/>
        </p:xfrm>
        <a:graphic>
          <a:graphicData uri="http://schemas.openxmlformats.org/drawingml/2006/table">
            <a:tbl>
              <a:tblPr firstRow="1" bandRow="1">
                <a:noFill/>
                <a:tableStyleId>{372C45CC-B859-4BB7-BE64-5A1080DD6924}</a:tableStyleId>
              </a:tblPr>
              <a:tblGrid>
                <a:gridCol w="1023525">
                  <a:extLst>
                    <a:ext uri="{9D8B030D-6E8A-4147-A177-3AD203B41FA5}">
                      <a16:colId xmlns:a16="http://schemas.microsoft.com/office/drawing/2014/main" val="20000"/>
                    </a:ext>
                  </a:extLst>
                </a:gridCol>
                <a:gridCol w="501000">
                  <a:extLst>
                    <a:ext uri="{9D8B030D-6E8A-4147-A177-3AD203B41FA5}">
                      <a16:colId xmlns:a16="http://schemas.microsoft.com/office/drawing/2014/main" val="20001"/>
                    </a:ext>
                  </a:extLst>
                </a:gridCol>
                <a:gridCol w="501000">
                  <a:extLst>
                    <a:ext uri="{9D8B030D-6E8A-4147-A177-3AD203B41FA5}">
                      <a16:colId xmlns:a16="http://schemas.microsoft.com/office/drawing/2014/main" val="20002"/>
                    </a:ext>
                  </a:extLst>
                </a:gridCol>
                <a:gridCol w="501000">
                  <a:extLst>
                    <a:ext uri="{9D8B030D-6E8A-4147-A177-3AD203B41FA5}">
                      <a16:colId xmlns:a16="http://schemas.microsoft.com/office/drawing/2014/main" val="20003"/>
                    </a:ext>
                  </a:extLst>
                </a:gridCol>
                <a:gridCol w="399850">
                  <a:extLst>
                    <a:ext uri="{9D8B030D-6E8A-4147-A177-3AD203B41FA5}">
                      <a16:colId xmlns:a16="http://schemas.microsoft.com/office/drawing/2014/main" val="20004"/>
                    </a:ext>
                  </a:extLst>
                </a:gridCol>
                <a:gridCol w="456675">
                  <a:extLst>
                    <a:ext uri="{9D8B030D-6E8A-4147-A177-3AD203B41FA5}">
                      <a16:colId xmlns:a16="http://schemas.microsoft.com/office/drawing/2014/main" val="20005"/>
                    </a:ext>
                  </a:extLst>
                </a:gridCol>
                <a:gridCol w="468675">
                  <a:extLst>
                    <a:ext uri="{9D8B030D-6E8A-4147-A177-3AD203B41FA5}">
                      <a16:colId xmlns:a16="http://schemas.microsoft.com/office/drawing/2014/main" val="20006"/>
                    </a:ext>
                  </a:extLst>
                </a:gridCol>
                <a:gridCol w="444150">
                  <a:extLst>
                    <a:ext uri="{9D8B030D-6E8A-4147-A177-3AD203B41FA5}">
                      <a16:colId xmlns:a16="http://schemas.microsoft.com/office/drawing/2014/main" val="20007"/>
                    </a:ext>
                  </a:extLst>
                </a:gridCol>
              </a:tblGrid>
              <a:tr h="290500">
                <a:tc>
                  <a:txBody>
                    <a:bodyPr/>
                    <a:lstStyle/>
                    <a:p>
                      <a:pPr marL="0" marR="0" lvl="0" indent="0" algn="l" rtl="0">
                        <a:spcBef>
                          <a:spcPts val="0"/>
                        </a:spcBef>
                        <a:spcAft>
                          <a:spcPts val="0"/>
                        </a:spcAft>
                        <a:buNone/>
                      </a:pPr>
                      <a:endParaRPr sz="1000" dirty="0"/>
                    </a:p>
                  </a:txBody>
                  <a:tcPr marL="91450" marR="91450" marT="45725" marB="45725"/>
                </a:tc>
                <a:tc>
                  <a:txBody>
                    <a:bodyPr/>
                    <a:lstStyle/>
                    <a:p>
                      <a:pPr marL="0" marR="0" lvl="0" indent="0" algn="l" rtl="0">
                        <a:spcBef>
                          <a:spcPts val="0"/>
                        </a:spcBef>
                        <a:spcAft>
                          <a:spcPts val="0"/>
                        </a:spcAft>
                        <a:buNone/>
                      </a:pPr>
                      <a:r>
                        <a:rPr lang="en-US" sz="1000"/>
                        <a:t>OBx</a:t>
                      </a:r>
                      <a:endParaRPr sz="1000"/>
                    </a:p>
                  </a:txBody>
                  <a:tcPr marL="91450" marR="91450" marT="45725" marB="45725"/>
                </a:tc>
                <a:tc>
                  <a:txBody>
                    <a:bodyPr/>
                    <a:lstStyle/>
                    <a:p>
                      <a:pPr marL="0" marR="0" lvl="0" indent="0" algn="l" rtl="0">
                        <a:spcBef>
                          <a:spcPts val="0"/>
                        </a:spcBef>
                        <a:spcAft>
                          <a:spcPts val="0"/>
                        </a:spcAft>
                        <a:buNone/>
                      </a:pPr>
                      <a:r>
                        <a:rPr lang="en-US" sz="1000"/>
                        <a:t>OBy</a:t>
                      </a:r>
                      <a:endParaRPr sz="1000"/>
                    </a:p>
                  </a:txBody>
                  <a:tcPr marL="91450" marR="91450" marT="45725" marB="45725"/>
                </a:tc>
                <a:tc>
                  <a:txBody>
                    <a:bodyPr/>
                    <a:lstStyle/>
                    <a:p>
                      <a:pPr marL="0" marR="0" lvl="0" indent="0" algn="l" rtl="0">
                        <a:spcBef>
                          <a:spcPts val="0"/>
                        </a:spcBef>
                        <a:spcAft>
                          <a:spcPts val="0"/>
                        </a:spcAft>
                        <a:buNone/>
                      </a:pPr>
                      <a:r>
                        <a:rPr lang="en-US" sz="1000"/>
                        <a:t>OBz</a:t>
                      </a:r>
                      <a:endParaRPr sz="1000"/>
                    </a:p>
                  </a:txBody>
                  <a:tcPr marL="91450" marR="91450" marT="45725" marB="45725"/>
                </a:tc>
                <a:tc>
                  <a:txBody>
                    <a:bodyPr/>
                    <a:lstStyle/>
                    <a:p>
                      <a:pPr marL="0" marR="0" lvl="0" indent="0" algn="l" rtl="0">
                        <a:spcBef>
                          <a:spcPts val="0"/>
                        </a:spcBef>
                        <a:spcAft>
                          <a:spcPts val="0"/>
                        </a:spcAft>
                        <a:buNone/>
                      </a:pPr>
                      <a:endParaRPr sz="1000"/>
                    </a:p>
                  </a:txBody>
                  <a:tcPr marL="91450" marR="91450" marT="45725" marB="45725"/>
                </a:tc>
                <a:tc>
                  <a:txBody>
                    <a:bodyPr/>
                    <a:lstStyle/>
                    <a:p>
                      <a:pPr marL="0" marR="0" lvl="0" indent="0" algn="l" rtl="0">
                        <a:spcBef>
                          <a:spcPts val="0"/>
                        </a:spcBef>
                        <a:spcAft>
                          <a:spcPts val="0"/>
                        </a:spcAft>
                        <a:buNone/>
                      </a:pPr>
                      <a:r>
                        <a:rPr lang="en-US" sz="1000"/>
                        <a:t>IBx</a:t>
                      </a:r>
                      <a:endParaRPr sz="1000"/>
                    </a:p>
                  </a:txBody>
                  <a:tcPr marL="91450" marR="91450" marT="45725" marB="45725"/>
                </a:tc>
                <a:tc>
                  <a:txBody>
                    <a:bodyPr/>
                    <a:lstStyle/>
                    <a:p>
                      <a:pPr marL="0" marR="0" lvl="0" indent="0" algn="l" rtl="0">
                        <a:spcBef>
                          <a:spcPts val="0"/>
                        </a:spcBef>
                        <a:spcAft>
                          <a:spcPts val="0"/>
                        </a:spcAft>
                        <a:buNone/>
                      </a:pPr>
                      <a:r>
                        <a:rPr lang="en-US" sz="1000"/>
                        <a:t>IBy</a:t>
                      </a:r>
                      <a:endParaRPr sz="1000"/>
                    </a:p>
                  </a:txBody>
                  <a:tcPr marL="91450" marR="91450" marT="45725" marB="45725"/>
                </a:tc>
                <a:tc>
                  <a:txBody>
                    <a:bodyPr/>
                    <a:lstStyle/>
                    <a:p>
                      <a:pPr marL="0" marR="0" lvl="0" indent="0" algn="l" rtl="0">
                        <a:spcBef>
                          <a:spcPts val="0"/>
                        </a:spcBef>
                        <a:spcAft>
                          <a:spcPts val="0"/>
                        </a:spcAft>
                        <a:buNone/>
                      </a:pPr>
                      <a:r>
                        <a:rPr lang="en-US" sz="1000"/>
                        <a:t>IBz</a:t>
                      </a:r>
                      <a:endParaRPr sz="1000"/>
                    </a:p>
                  </a:txBody>
                  <a:tcPr marL="91450" marR="91450" marT="45725" marB="45725"/>
                </a:tc>
                <a:extLst>
                  <a:ext uri="{0D108BD9-81ED-4DB2-BD59-A6C34878D82A}">
                    <a16:rowId xmlns:a16="http://schemas.microsoft.com/office/drawing/2014/main" val="10000"/>
                  </a:ext>
                </a:extLst>
              </a:tr>
              <a:tr h="244550">
                <a:tc>
                  <a:txBody>
                    <a:bodyPr/>
                    <a:lstStyle/>
                    <a:p>
                      <a:pPr marL="0" marR="0" lvl="0" indent="0" algn="l" rtl="0">
                        <a:spcBef>
                          <a:spcPts val="0"/>
                        </a:spcBef>
                        <a:spcAft>
                          <a:spcPts val="0"/>
                        </a:spcAft>
                        <a:buNone/>
                      </a:pPr>
                      <a:r>
                        <a:rPr lang="en-US" sz="1000" dirty="0"/>
                        <a:t>Bias – 3rev [</a:t>
                      </a:r>
                      <a:r>
                        <a:rPr lang="en-US" sz="1000" dirty="0" err="1"/>
                        <a:t>nT</a:t>
                      </a:r>
                      <a:r>
                        <a:rPr lang="en-US" sz="1000" dirty="0"/>
                        <a:t>]</a:t>
                      </a:r>
                      <a:endParaRPr dirty="0"/>
                    </a:p>
                  </a:txBody>
                  <a:tcPr marL="91450" marR="91450" marT="45725" marB="45725">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4.28</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-1.52</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-2.25</a:t>
                      </a:r>
                      <a:endParaRPr sz="1000">
                        <a:solidFill>
                          <a:schemeClr val="dk1"/>
                        </a:solidFill>
                      </a:endParaRPr>
                    </a:p>
                  </a:txBody>
                  <a:tcPr marL="9525" marR="9525" marT="9525" marB="95250" anchor="b">
                    <a:solidFill>
                      <a:srgbClr val="C2D59B"/>
                    </a:solidFill>
                  </a:tcPr>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3.13</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-2.54</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7.66</a:t>
                      </a:r>
                      <a:endParaRPr sz="1000">
                        <a:solidFill>
                          <a:schemeClr val="dk1"/>
                        </a:solidFill>
                      </a:endParaRPr>
                    </a:p>
                  </a:txBody>
                  <a:tcPr marL="9525" marR="9525" marT="9525" marB="95250" anchor="b">
                    <a:solidFill>
                      <a:srgbClr val="C2D59B"/>
                    </a:solidFill>
                  </a:tcPr>
                </a:tc>
                <a:extLst>
                  <a:ext uri="{0D108BD9-81ED-4DB2-BD59-A6C34878D82A}">
                    <a16:rowId xmlns:a16="http://schemas.microsoft.com/office/drawing/2014/main" val="10001"/>
                  </a:ext>
                </a:extLst>
              </a:tr>
              <a:tr h="244550">
                <a:tc>
                  <a:txBody>
                    <a:bodyPr/>
                    <a:lstStyle/>
                    <a:p>
                      <a:pPr marL="0" marR="0" lvl="0" indent="0" algn="l" rtl="0">
                        <a:spcBef>
                          <a:spcPts val="0"/>
                        </a:spcBef>
                        <a:spcAft>
                          <a:spcPts val="0"/>
                        </a:spcAft>
                        <a:buNone/>
                      </a:pPr>
                      <a:r>
                        <a:rPr lang="en-US" sz="1000" dirty="0"/>
                        <a:t>Bias - 1rev  [</a:t>
                      </a:r>
                      <a:r>
                        <a:rPr lang="en-US" sz="1000" dirty="0" err="1"/>
                        <a:t>nT</a:t>
                      </a:r>
                      <a:r>
                        <a:rPr lang="en-US" sz="1000" dirty="0"/>
                        <a:t>]</a:t>
                      </a:r>
                      <a:endParaRPr dirty="0"/>
                    </a:p>
                  </a:txBody>
                  <a:tcPr marL="91450" marR="91450" marT="45725" marB="45725"/>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4.19</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-1.57</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-2.47</a:t>
                      </a:r>
                      <a:endParaRPr sz="1000">
                        <a:solidFill>
                          <a:schemeClr val="dk1"/>
                        </a:solidFill>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3.14</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-2.48</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7.83</a:t>
                      </a:r>
                      <a:endParaRPr sz="1000">
                        <a:solidFill>
                          <a:schemeClr val="dk1"/>
                        </a:solidFill>
                      </a:endParaRPr>
                    </a:p>
                  </a:txBody>
                  <a:tcPr marL="9525" marR="9525" marT="9525" marB="95250" anchor="b"/>
                </a:tc>
                <a:extLst>
                  <a:ext uri="{0D108BD9-81ED-4DB2-BD59-A6C34878D82A}">
                    <a16:rowId xmlns:a16="http://schemas.microsoft.com/office/drawing/2014/main" val="10002"/>
                  </a:ext>
                </a:extLst>
              </a:tr>
              <a:tr h="244550">
                <a:tc>
                  <a:txBody>
                    <a:bodyPr/>
                    <a:lstStyle/>
                    <a:p>
                      <a:pPr marL="0" marR="0" lvl="0" indent="0" algn="l" rtl="0">
                        <a:spcBef>
                          <a:spcPts val="0"/>
                        </a:spcBef>
                        <a:spcAft>
                          <a:spcPts val="0"/>
                        </a:spcAft>
                        <a:buNone/>
                      </a:pPr>
                      <a:endParaRPr sz="1000"/>
                    </a:p>
                  </a:txBody>
                  <a:tcPr marL="91450" marR="91450" marT="45725" marB="45725"/>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extLst>
                  <a:ext uri="{0D108BD9-81ED-4DB2-BD59-A6C34878D82A}">
                    <a16:rowId xmlns:a16="http://schemas.microsoft.com/office/drawing/2014/main" val="10003"/>
                  </a:ext>
                </a:extLst>
              </a:tr>
              <a:tr h="244550">
                <a:tc>
                  <a:txBody>
                    <a:bodyPr/>
                    <a:lstStyle/>
                    <a:p>
                      <a:pPr marL="0" marR="0" lvl="0" indent="0" algn="l" rtl="0">
                        <a:spcBef>
                          <a:spcPts val="0"/>
                        </a:spcBef>
                        <a:spcAft>
                          <a:spcPts val="0"/>
                        </a:spcAft>
                        <a:buNone/>
                      </a:pPr>
                      <a:r>
                        <a:rPr lang="en-US" sz="1000" dirty="0"/>
                        <a:t>Alignment – 3rev [rad]</a:t>
                      </a:r>
                      <a:endParaRPr dirty="0"/>
                    </a:p>
                  </a:txBody>
                  <a:tcPr marL="91450" marR="91450" marT="45725" marB="45725">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0.0019</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-0.0024</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-0.0107</a:t>
                      </a:r>
                      <a:endParaRPr sz="1000">
                        <a:solidFill>
                          <a:schemeClr val="dk1"/>
                        </a:solidFill>
                      </a:endParaRPr>
                    </a:p>
                  </a:txBody>
                  <a:tcPr marL="9525" marR="9525" marT="9525" marB="95250" anchor="b">
                    <a:solidFill>
                      <a:srgbClr val="C2D59B"/>
                    </a:solidFill>
                  </a:tcPr>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0.0031</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0.0016</a:t>
                      </a:r>
                      <a:endParaRPr sz="1000">
                        <a:solidFill>
                          <a:schemeClr val="dk1"/>
                        </a:solidFill>
                      </a:endParaRPr>
                    </a:p>
                  </a:txBody>
                  <a:tcPr marL="9525" marR="9525" marT="9525" marB="95250" anchor="b">
                    <a:solidFill>
                      <a:srgbClr val="C2D59B"/>
                    </a:solidFill>
                  </a:tcPr>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0.0130</a:t>
                      </a:r>
                      <a:endParaRPr sz="1000">
                        <a:solidFill>
                          <a:schemeClr val="dk1"/>
                        </a:solidFill>
                      </a:endParaRPr>
                    </a:p>
                  </a:txBody>
                  <a:tcPr marL="9525" marR="9525" marT="9525" marB="95250" anchor="b">
                    <a:solidFill>
                      <a:srgbClr val="C2D59B"/>
                    </a:solidFill>
                  </a:tcPr>
                </a:tc>
                <a:extLst>
                  <a:ext uri="{0D108BD9-81ED-4DB2-BD59-A6C34878D82A}">
                    <a16:rowId xmlns:a16="http://schemas.microsoft.com/office/drawing/2014/main" val="10004"/>
                  </a:ext>
                </a:extLst>
              </a:tr>
              <a:tr h="244550">
                <a:tc>
                  <a:txBody>
                    <a:bodyPr/>
                    <a:lstStyle/>
                    <a:p>
                      <a:pPr marL="0" marR="0" lvl="0" indent="0" algn="l" rtl="0">
                        <a:spcBef>
                          <a:spcPts val="0"/>
                        </a:spcBef>
                        <a:spcAft>
                          <a:spcPts val="0"/>
                        </a:spcAft>
                        <a:buNone/>
                      </a:pPr>
                      <a:r>
                        <a:rPr lang="en-US" sz="1000" dirty="0"/>
                        <a:t>Alignment – 1Rev [rad]</a:t>
                      </a:r>
                      <a:endParaRPr dirty="0"/>
                    </a:p>
                  </a:txBody>
                  <a:tcPr marL="91450" marR="91450" marT="45725" marB="45725"/>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0.0011</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-0.0031</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-0.0118</a:t>
                      </a:r>
                      <a:endParaRPr sz="1000">
                        <a:solidFill>
                          <a:schemeClr val="dk1"/>
                        </a:solidFill>
                      </a:endParaRPr>
                    </a:p>
                  </a:txBody>
                  <a:tcPr marL="9525" marR="9525" marT="9525" marB="95250" anchor="b"/>
                </a:tc>
                <a:tc>
                  <a:txBody>
                    <a:bodyPr/>
                    <a:lstStyle/>
                    <a:p>
                      <a:pPr marL="0" marR="0" lvl="0" indent="0" algn="l" rtl="0">
                        <a:spcBef>
                          <a:spcPts val="0"/>
                        </a:spcBef>
                        <a:spcAft>
                          <a:spcPts val="0"/>
                        </a:spcAft>
                        <a:buNone/>
                      </a:pPr>
                      <a:r>
                        <a:rPr lang="en-US" sz="1000">
                          <a:solidFill>
                            <a:schemeClr val="dk1"/>
                          </a:solidFill>
                        </a:rPr>
                        <a:t> </a:t>
                      </a:r>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0.0021</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a:solidFill>
                            <a:schemeClr val="dk1"/>
                          </a:solidFill>
                          <a:latin typeface="Arial"/>
                          <a:ea typeface="Arial"/>
                          <a:cs typeface="Arial"/>
                          <a:sym typeface="Arial"/>
                        </a:rPr>
                        <a:t>0.0022</a:t>
                      </a:r>
                      <a:endParaRPr sz="1000">
                        <a:solidFill>
                          <a:schemeClr val="dk1"/>
                        </a:solidFill>
                      </a:endParaRPr>
                    </a:p>
                  </a:txBody>
                  <a:tcPr marL="9525" marR="9525" marT="9525" marB="95250" anchor="b"/>
                </a:tc>
                <a:tc>
                  <a:txBody>
                    <a:bodyPr/>
                    <a:lstStyle/>
                    <a:p>
                      <a:pPr marL="0" marR="0" lvl="0" indent="0" algn="r" rtl="0">
                        <a:spcBef>
                          <a:spcPts val="0"/>
                        </a:spcBef>
                        <a:spcAft>
                          <a:spcPts val="0"/>
                        </a:spcAft>
                        <a:buNone/>
                      </a:pPr>
                      <a:r>
                        <a:rPr lang="en-US" sz="1000" b="0" i="0" u="none" strike="noStrike" dirty="0">
                          <a:solidFill>
                            <a:schemeClr val="dk1"/>
                          </a:solidFill>
                          <a:latin typeface="Arial"/>
                          <a:ea typeface="Arial"/>
                          <a:cs typeface="Arial"/>
                          <a:sym typeface="Arial"/>
                        </a:rPr>
                        <a:t>0.0141</a:t>
                      </a:r>
                      <a:endParaRPr sz="1000" dirty="0">
                        <a:solidFill>
                          <a:schemeClr val="dk1"/>
                        </a:solidFill>
                      </a:endParaRPr>
                    </a:p>
                  </a:txBody>
                  <a:tcPr marL="9525" marR="9525" marT="9525" marB="95250" anchor="b"/>
                </a:tc>
                <a:extLst>
                  <a:ext uri="{0D108BD9-81ED-4DB2-BD59-A6C34878D82A}">
                    <a16:rowId xmlns:a16="http://schemas.microsoft.com/office/drawing/2014/main" val="10005"/>
                  </a:ext>
                </a:extLst>
              </a:tr>
            </a:tbl>
          </a:graphicData>
        </a:graphic>
      </p:graphicFrame>
      <p:sp>
        <p:nvSpPr>
          <p:cNvPr id="174" name="Google Shape;174;p10"/>
          <p:cNvSpPr txBox="1"/>
          <p:nvPr/>
        </p:nvSpPr>
        <p:spPr>
          <a:xfrm>
            <a:off x="127072" y="1376050"/>
            <a:ext cx="4047363" cy="255454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One 3rev maneuver and one 1rev maneuver performed to determine the sensor zero-level bias and alignment offset</a:t>
            </a:r>
            <a:endParaRPr dirty="0"/>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Improvements made to the calibration determination algorithm </a:t>
            </a:r>
            <a:endParaRPr dirty="0"/>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Values determined from 3rev were uploaded to the LUT and implemented on 8/8/2022</a:t>
            </a:r>
            <a:endParaRPr dirty="0"/>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Applying bias and alignment to field data improves the OB-IB offset significantly</a:t>
            </a:r>
            <a:endParaRPr dirty="0"/>
          </a:p>
        </p:txBody>
      </p:sp>
      <p:pic>
        <p:nvPicPr>
          <p:cNvPr id="5" name="Picture 4">
            <a:extLst>
              <a:ext uri="{FF2B5EF4-FFF2-40B4-BE49-F238E27FC236}">
                <a16:creationId xmlns:a16="http://schemas.microsoft.com/office/drawing/2014/main" id="{3CCF2317-1DF7-D5F5-9A83-230FDBDC901F}"/>
              </a:ext>
            </a:extLst>
          </p:cNvPr>
          <p:cNvPicPr>
            <a:picLocks noChangeAspect="1"/>
          </p:cNvPicPr>
          <p:nvPr/>
        </p:nvPicPr>
        <p:blipFill>
          <a:blip r:embed="rId3"/>
          <a:stretch>
            <a:fillRect/>
          </a:stretch>
        </p:blipFill>
        <p:spPr>
          <a:xfrm>
            <a:off x="4512734" y="1696131"/>
            <a:ext cx="4631266" cy="4363071"/>
          </a:xfrm>
          <a:prstGeom prst="rect">
            <a:avLst/>
          </a:prstGeom>
        </p:spPr>
      </p:pic>
    </p:spTree>
    <p:extLst>
      <p:ext uri="{BB962C8B-B14F-4D97-AF65-F5344CB8AC3E}">
        <p14:creationId xmlns:p14="http://schemas.microsoft.com/office/powerpoint/2010/main" val="4173522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1"/>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PLT G18-E-MAG-002:</a:t>
            </a:r>
            <a:br>
              <a:rPr lang="en-US"/>
            </a:br>
            <a:r>
              <a:rPr lang="en-US"/>
              <a:t>Health Test</a:t>
            </a:r>
            <a:endParaRPr/>
          </a:p>
        </p:txBody>
      </p:sp>
      <p:sp>
        <p:nvSpPr>
          <p:cNvPr id="180" name="Google Shape;180;p11"/>
          <p:cNvSpPr txBox="1">
            <a:spLocks noGrp="1"/>
          </p:cNvSpPr>
          <p:nvPr>
            <p:ph type="body" idx="1"/>
          </p:nvPr>
        </p:nvSpPr>
        <p:spPr>
          <a:xfrm>
            <a:off x="0" y="1397045"/>
            <a:ext cx="3906078"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600"/>
              <a:buChar char="•"/>
            </a:pPr>
            <a:r>
              <a:rPr lang="en-US" sz="1600" dirty="0"/>
              <a:t>The Goddard Magnetometer provides the functionality to place a known incremental step on all axes of a specified sensor</a:t>
            </a:r>
            <a:endParaRPr dirty="0"/>
          </a:p>
          <a:p>
            <a:pPr marL="0" lvl="0" indent="0" algn="l" rtl="0">
              <a:spcBef>
                <a:spcPts val="320"/>
              </a:spcBef>
              <a:spcAft>
                <a:spcPts val="0"/>
              </a:spcAft>
              <a:buClr>
                <a:schemeClr val="lt1"/>
              </a:buClr>
              <a:buSzPts val="1600"/>
              <a:buNone/>
            </a:pPr>
            <a:endParaRPr sz="1600" dirty="0"/>
          </a:p>
          <a:p>
            <a:pPr marL="342900" lvl="0">
              <a:spcBef>
                <a:spcPts val="320"/>
              </a:spcBef>
              <a:buSzPts val="1600"/>
            </a:pPr>
            <a:r>
              <a:rPr lang="en-US" sz="1600" dirty="0"/>
              <a:t>Testing that the GMAG measures the full range of values that might be observed in space </a:t>
            </a:r>
          </a:p>
          <a:p>
            <a:pPr marL="342900" lvl="0" indent="-342900" algn="l" rtl="0">
              <a:spcBef>
                <a:spcPts val="320"/>
              </a:spcBef>
              <a:spcAft>
                <a:spcPts val="0"/>
              </a:spcAft>
              <a:buClr>
                <a:schemeClr val="lt1"/>
              </a:buClr>
              <a:buSzPts val="1600"/>
              <a:buChar char="•"/>
            </a:pPr>
            <a:endParaRPr sz="1600" dirty="0"/>
          </a:p>
          <a:p>
            <a:pPr marL="342900" lvl="0">
              <a:spcBef>
                <a:spcPts val="320"/>
              </a:spcBef>
              <a:buSzPts val="1600"/>
            </a:pPr>
            <a:r>
              <a:rPr lang="en-US" sz="1600" dirty="0"/>
              <a:t>GMAG successfully registered all pulses proportionally to the input signal as expected</a:t>
            </a:r>
            <a:endParaRPr sz="1600" dirty="0"/>
          </a:p>
        </p:txBody>
      </p:sp>
      <p:sp>
        <p:nvSpPr>
          <p:cNvPr id="181" name="Google Shape;181;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82" name="Google Shape;182;p11"/>
          <p:cNvSpPr txBox="1"/>
          <p:nvPr/>
        </p:nvSpPr>
        <p:spPr>
          <a:xfrm>
            <a:off x="6635376" y="896908"/>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pic>
        <p:nvPicPr>
          <p:cNvPr id="183" name="Google Shape;183;p11"/>
          <p:cNvPicPr preferRelativeResize="0"/>
          <p:nvPr/>
        </p:nvPicPr>
        <p:blipFill rotWithShape="1">
          <a:blip r:embed="rId3">
            <a:alphaModFix/>
          </a:blip>
          <a:srcRect/>
          <a:stretch/>
        </p:blipFill>
        <p:spPr>
          <a:xfrm>
            <a:off x="4151707" y="1497073"/>
            <a:ext cx="4848121" cy="43259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2"/>
          <p:cNvSpPr txBox="1">
            <a:spLocks noGrp="1"/>
          </p:cNvSpPr>
          <p:nvPr>
            <p:ph type="title"/>
          </p:nvPr>
        </p:nvSpPr>
        <p:spPr>
          <a:xfrm>
            <a:off x="457200" y="136525"/>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PLT-G18-E-MAG-003</a:t>
            </a:r>
            <a:br>
              <a:rPr lang="en-US" dirty="0"/>
            </a:br>
            <a:r>
              <a:rPr lang="en-US" dirty="0"/>
              <a:t>Sensitivity to Interference</a:t>
            </a:r>
            <a:endParaRPr dirty="0"/>
          </a:p>
        </p:txBody>
      </p:sp>
      <p:sp>
        <p:nvSpPr>
          <p:cNvPr id="189" name="Google Shape;189;p12"/>
          <p:cNvSpPr txBox="1">
            <a:spLocks noGrp="1"/>
          </p:cNvSpPr>
          <p:nvPr>
            <p:ph type="body" idx="1"/>
          </p:nvPr>
        </p:nvSpPr>
        <p:spPr>
          <a:xfrm>
            <a:off x="0" y="1300193"/>
            <a:ext cx="433832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400"/>
              <a:buChar char="•"/>
            </a:pPr>
            <a:r>
              <a:rPr lang="en-US" sz="1600" dirty="0"/>
              <a:t>Test subsystems to demonstrate that no stray fields are greater than magnetometer noise requirement </a:t>
            </a:r>
            <a:endParaRPr sz="1600" dirty="0"/>
          </a:p>
          <a:p>
            <a:pPr marL="742950" lvl="1" indent="-285750" algn="l" rtl="0">
              <a:spcBef>
                <a:spcPts val="280"/>
              </a:spcBef>
              <a:spcAft>
                <a:spcPts val="0"/>
              </a:spcAft>
              <a:buClr>
                <a:schemeClr val="lt1"/>
              </a:buClr>
              <a:buSzPts val="1400"/>
              <a:buChar char="–"/>
            </a:pPr>
            <a:r>
              <a:rPr lang="en-US" sz="1600" dirty="0"/>
              <a:t>Noise requirement : 0.3 </a:t>
            </a:r>
            <a:r>
              <a:rPr lang="en-US" sz="1600" dirty="0" err="1"/>
              <a:t>nT</a:t>
            </a:r>
            <a:endParaRPr sz="1600" dirty="0"/>
          </a:p>
          <a:p>
            <a:pPr marL="742950" lvl="1" indent="-285750" algn="l" rtl="0">
              <a:spcBef>
                <a:spcPts val="280"/>
              </a:spcBef>
              <a:spcAft>
                <a:spcPts val="0"/>
              </a:spcAft>
              <a:buClr>
                <a:schemeClr val="lt1"/>
              </a:buClr>
              <a:buSzPts val="1400"/>
              <a:buChar char="–"/>
            </a:pPr>
            <a:r>
              <a:rPr lang="en-US" sz="1600" dirty="0"/>
              <a:t>Outside of the Arc Jet disturbances, none of the spacecraft generated fields cause the magnetometer measurement to exceed the required noise levels.</a:t>
            </a:r>
            <a:endParaRPr sz="1600" dirty="0"/>
          </a:p>
          <a:p>
            <a:pPr marL="742950" lvl="1" indent="-285750" algn="l" rtl="0">
              <a:spcBef>
                <a:spcPts val="280"/>
              </a:spcBef>
              <a:spcAft>
                <a:spcPts val="0"/>
              </a:spcAft>
              <a:buClr>
                <a:schemeClr val="lt1"/>
              </a:buClr>
              <a:buSzPts val="1400"/>
              <a:buChar char="–"/>
            </a:pPr>
            <a:r>
              <a:rPr lang="en-US" sz="1600" dirty="0" err="1"/>
              <a:t>Arcjet</a:t>
            </a:r>
            <a:r>
              <a:rPr lang="en-US" sz="1600" dirty="0"/>
              <a:t> signature was expected and there is ongoing work to generate a correction (more details on correction in following sections)</a:t>
            </a:r>
            <a:endParaRPr sz="1600" dirty="0"/>
          </a:p>
          <a:p>
            <a:pPr marL="342900" lvl="0" indent="-342900" algn="l" rtl="0">
              <a:spcBef>
                <a:spcPts val="280"/>
              </a:spcBef>
              <a:spcAft>
                <a:spcPts val="0"/>
              </a:spcAft>
              <a:buClr>
                <a:schemeClr val="lt1"/>
              </a:buClr>
              <a:buSzPts val="1400"/>
              <a:buChar char="•"/>
            </a:pPr>
            <a:r>
              <a:rPr lang="en-US" sz="1600" dirty="0"/>
              <a:t>Events involving spacecraft slewing do cause changes in magnetic field, but these are expected </a:t>
            </a:r>
            <a:endParaRPr sz="1600" dirty="0"/>
          </a:p>
          <a:p>
            <a:pPr marL="742950" lvl="1" indent="-285750" algn="l" rtl="0">
              <a:spcBef>
                <a:spcPts val="280"/>
              </a:spcBef>
              <a:spcAft>
                <a:spcPts val="0"/>
              </a:spcAft>
              <a:buClr>
                <a:schemeClr val="lt1"/>
              </a:buClr>
              <a:buSzPts val="1400"/>
              <a:buChar char="–"/>
            </a:pPr>
            <a:r>
              <a:rPr lang="en-US" sz="1600" dirty="0"/>
              <a:t> IMU to ST Calibration Large Slews, IMU to ST Calibration Small Slews, and SEGA Resolver Calibration </a:t>
            </a:r>
            <a:endParaRPr sz="1600" dirty="0"/>
          </a:p>
          <a:p>
            <a:pPr marL="342900" lvl="0" indent="-342900" algn="l" rtl="0">
              <a:spcBef>
                <a:spcPts val="280"/>
              </a:spcBef>
              <a:spcAft>
                <a:spcPts val="0"/>
              </a:spcAft>
              <a:buClr>
                <a:schemeClr val="lt1"/>
              </a:buClr>
              <a:buSzPts val="1400"/>
              <a:buChar char="•"/>
            </a:pPr>
            <a:r>
              <a:rPr lang="en-US" sz="1600" dirty="0"/>
              <a:t>Sensitivity to interference monitoring continues through full validation</a:t>
            </a:r>
            <a:endParaRPr sz="1600" dirty="0"/>
          </a:p>
          <a:p>
            <a:pPr marL="457200" lvl="1" indent="0" algn="l" rtl="0">
              <a:spcBef>
                <a:spcPts val="200"/>
              </a:spcBef>
              <a:spcAft>
                <a:spcPts val="0"/>
              </a:spcAft>
              <a:buClr>
                <a:schemeClr val="lt1"/>
              </a:buClr>
              <a:buSzPts val="1000"/>
              <a:buNone/>
            </a:pPr>
            <a:endParaRPr sz="1000" dirty="0"/>
          </a:p>
          <a:p>
            <a:pPr marL="0" lvl="0" indent="0" algn="l" rtl="0">
              <a:spcBef>
                <a:spcPts val="280"/>
              </a:spcBef>
              <a:spcAft>
                <a:spcPts val="0"/>
              </a:spcAft>
              <a:buClr>
                <a:schemeClr val="lt1"/>
              </a:buClr>
              <a:buSzPts val="1400"/>
              <a:buNone/>
            </a:pPr>
            <a:endParaRPr sz="1400" dirty="0"/>
          </a:p>
          <a:p>
            <a:pPr marL="342900" lvl="0" indent="-254000" algn="l" rtl="0">
              <a:spcBef>
                <a:spcPts val="280"/>
              </a:spcBef>
              <a:spcAft>
                <a:spcPts val="0"/>
              </a:spcAft>
              <a:buClr>
                <a:schemeClr val="lt1"/>
              </a:buClr>
              <a:buSzPts val="1400"/>
              <a:buNone/>
            </a:pPr>
            <a:endParaRPr sz="1400" dirty="0"/>
          </a:p>
        </p:txBody>
      </p:sp>
      <p:sp>
        <p:nvSpPr>
          <p:cNvPr id="190" name="Google Shape;19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91" name="Google Shape;191;p12"/>
          <p:cNvSpPr txBox="1"/>
          <p:nvPr/>
        </p:nvSpPr>
        <p:spPr>
          <a:xfrm>
            <a:off x="7127688" y="900083"/>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graphicFrame>
        <p:nvGraphicFramePr>
          <p:cNvPr id="192" name="Google Shape;192;p12"/>
          <p:cNvGraphicFramePr/>
          <p:nvPr>
            <p:extLst>
              <p:ext uri="{D42A27DB-BD31-4B8C-83A1-F6EECF244321}">
                <p14:modId xmlns:p14="http://schemas.microsoft.com/office/powerpoint/2010/main" val="564080111"/>
              </p:ext>
            </p:extLst>
          </p:nvPr>
        </p:nvGraphicFramePr>
        <p:xfrm>
          <a:off x="4429760" y="1454123"/>
          <a:ext cx="4602475" cy="5273140"/>
        </p:xfrm>
        <a:graphic>
          <a:graphicData uri="http://schemas.openxmlformats.org/drawingml/2006/table">
            <a:tbl>
              <a:tblPr firstRow="1" bandRow="1">
                <a:noFill/>
                <a:tableStyleId>{372C45CC-B859-4BB7-BE64-5A1080DD6924}</a:tableStyleId>
              </a:tblPr>
              <a:tblGrid>
                <a:gridCol w="2772150">
                  <a:extLst>
                    <a:ext uri="{9D8B030D-6E8A-4147-A177-3AD203B41FA5}">
                      <a16:colId xmlns:a16="http://schemas.microsoft.com/office/drawing/2014/main" val="20000"/>
                    </a:ext>
                  </a:extLst>
                </a:gridCol>
                <a:gridCol w="1830325">
                  <a:extLst>
                    <a:ext uri="{9D8B030D-6E8A-4147-A177-3AD203B41FA5}">
                      <a16:colId xmlns:a16="http://schemas.microsoft.com/office/drawing/2014/main" val="20001"/>
                    </a:ext>
                  </a:extLst>
                </a:gridCol>
              </a:tblGrid>
              <a:tr h="295500">
                <a:tc>
                  <a:txBody>
                    <a:bodyPr/>
                    <a:lstStyle/>
                    <a:p>
                      <a:pPr marL="0" marR="0" lvl="0" indent="0" algn="l" rtl="0">
                        <a:spcBef>
                          <a:spcPts val="0"/>
                        </a:spcBef>
                        <a:spcAft>
                          <a:spcPts val="0"/>
                        </a:spcAft>
                        <a:buNone/>
                      </a:pPr>
                      <a:r>
                        <a:rPr lang="en-US" sz="1200"/>
                        <a:t>Subsystem </a:t>
                      </a:r>
                      <a:endParaRPr/>
                    </a:p>
                  </a:txBody>
                  <a:tcPr marL="91450" marR="91450" marT="45725" marB="45725"/>
                </a:tc>
                <a:tc>
                  <a:txBody>
                    <a:bodyPr/>
                    <a:lstStyle/>
                    <a:p>
                      <a:pPr marL="0" marR="0" lvl="0" indent="0" algn="l" rtl="0">
                        <a:spcBef>
                          <a:spcPts val="0"/>
                        </a:spcBef>
                        <a:spcAft>
                          <a:spcPts val="0"/>
                        </a:spcAft>
                        <a:buNone/>
                      </a:pPr>
                      <a:r>
                        <a:rPr lang="en-US" sz="1200"/>
                        <a:t>B Field Change</a:t>
                      </a:r>
                      <a:endParaRPr/>
                    </a:p>
                  </a:txBody>
                  <a:tcPr marL="91450" marR="91450" marT="45725" marB="45725"/>
                </a:tc>
                <a:extLst>
                  <a:ext uri="{0D108BD9-81ED-4DB2-BD59-A6C34878D82A}">
                    <a16:rowId xmlns:a16="http://schemas.microsoft.com/office/drawing/2014/main" val="10000"/>
                  </a:ext>
                </a:extLst>
              </a:tr>
              <a:tr h="253675">
                <a:tc>
                  <a:txBody>
                    <a:bodyPr/>
                    <a:lstStyle/>
                    <a:p>
                      <a:pPr marL="0" marR="0" lvl="0" indent="0" algn="l" rtl="0">
                        <a:spcBef>
                          <a:spcPts val="0"/>
                        </a:spcBef>
                        <a:spcAft>
                          <a:spcPts val="0"/>
                        </a:spcAft>
                        <a:buNone/>
                      </a:pPr>
                      <a:r>
                        <a:rPr lang="en-US" sz="1050" dirty="0"/>
                        <a:t>Momentum Adjustments</a:t>
                      </a:r>
                      <a:endParaRPr sz="105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t>Within requirement</a:t>
                      </a:r>
                    </a:p>
                  </a:txBody>
                  <a:tcPr marL="91450" marR="91450" marT="45725" marB="45725"/>
                </a:tc>
                <a:extLst>
                  <a:ext uri="{0D108BD9-81ED-4DB2-BD59-A6C34878D82A}">
                    <a16:rowId xmlns:a16="http://schemas.microsoft.com/office/drawing/2014/main" val="10001"/>
                  </a:ext>
                </a:extLst>
              </a:tr>
              <a:tr h="253675">
                <a:tc>
                  <a:txBody>
                    <a:bodyPr/>
                    <a:lstStyle/>
                    <a:p>
                      <a:pPr marL="0" marR="0" lvl="0" indent="0" algn="l" rtl="0">
                        <a:spcBef>
                          <a:spcPts val="0"/>
                        </a:spcBef>
                        <a:spcAft>
                          <a:spcPts val="0"/>
                        </a:spcAft>
                        <a:buNone/>
                      </a:pPr>
                      <a:r>
                        <a:rPr lang="en-US" sz="1050" dirty="0"/>
                        <a:t>Aux Comm Power On</a:t>
                      </a:r>
                      <a:endParaRPr sz="1050" dirty="0"/>
                    </a:p>
                  </a:txBody>
                  <a:tcPr marL="91450" marR="91450" marT="45725" marB="45725"/>
                </a:tc>
                <a:tc>
                  <a:txBody>
                    <a:bodyPr/>
                    <a:lstStyle/>
                    <a:p>
                      <a:pPr marL="0" marR="0" lvl="0" indent="0" algn="l" rtl="0">
                        <a:spcBef>
                          <a:spcPts val="0"/>
                        </a:spcBef>
                        <a:spcAft>
                          <a:spcPts val="0"/>
                        </a:spcAft>
                        <a:buNone/>
                      </a:pPr>
                      <a:r>
                        <a:rPr lang="en-US" sz="1050" dirty="0"/>
                        <a:t>Within requirement</a:t>
                      </a:r>
                    </a:p>
                  </a:txBody>
                  <a:tcPr marL="91450" marR="91450" marT="45725" marB="45725"/>
                </a:tc>
                <a:extLst>
                  <a:ext uri="{0D108BD9-81ED-4DB2-BD59-A6C34878D82A}">
                    <a16:rowId xmlns:a16="http://schemas.microsoft.com/office/drawing/2014/main" val="10002"/>
                  </a:ext>
                </a:extLst>
              </a:tr>
              <a:tr h="253675">
                <a:tc>
                  <a:txBody>
                    <a:bodyPr/>
                    <a:lstStyle/>
                    <a:p>
                      <a:pPr marL="0" marR="0" lvl="0" indent="0" algn="l" rtl="0">
                        <a:spcBef>
                          <a:spcPts val="0"/>
                        </a:spcBef>
                        <a:spcAft>
                          <a:spcPts val="0"/>
                        </a:spcAft>
                        <a:buNone/>
                      </a:pPr>
                      <a:r>
                        <a:rPr lang="en-US" sz="1050" dirty="0"/>
                        <a:t>LTR Thruster Calibrations</a:t>
                      </a:r>
                      <a:endParaRPr sz="105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a:cs typeface="Calibri"/>
                          <a:sym typeface="Arial"/>
                        </a:rPr>
                        <a:t>Within requirement</a:t>
                      </a:r>
                    </a:p>
                  </a:txBody>
                  <a:tcPr marL="91450" marR="91450" marT="45725" marB="45725"/>
                </a:tc>
                <a:extLst>
                  <a:ext uri="{0D108BD9-81ED-4DB2-BD59-A6C34878D82A}">
                    <a16:rowId xmlns:a16="http://schemas.microsoft.com/office/drawing/2014/main" val="10003"/>
                  </a:ext>
                </a:extLst>
              </a:tr>
              <a:tr h="253675">
                <a:tc>
                  <a:txBody>
                    <a:bodyPr/>
                    <a:lstStyle/>
                    <a:p>
                      <a:pPr marL="0" marR="0" lvl="0" indent="0" algn="l" rtl="0">
                        <a:spcBef>
                          <a:spcPts val="0"/>
                        </a:spcBef>
                        <a:spcAft>
                          <a:spcPts val="0"/>
                        </a:spcAft>
                        <a:buNone/>
                      </a:pPr>
                      <a:r>
                        <a:rPr lang="en-US" sz="1050"/>
                        <a:t>GLM Initial Power On</a:t>
                      </a:r>
                      <a:endParaRPr sz="105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a:cs typeface="Calibri"/>
                          <a:sym typeface="Arial"/>
                        </a:rPr>
                        <a:t>Within requirement</a:t>
                      </a:r>
                    </a:p>
                  </a:txBody>
                  <a:tcPr marL="91450" marR="91450" marT="45725" marB="45725"/>
                </a:tc>
                <a:extLst>
                  <a:ext uri="{0D108BD9-81ED-4DB2-BD59-A6C34878D82A}">
                    <a16:rowId xmlns:a16="http://schemas.microsoft.com/office/drawing/2014/main" val="10004"/>
                  </a:ext>
                </a:extLst>
              </a:tr>
              <a:tr h="253675">
                <a:tc>
                  <a:txBody>
                    <a:bodyPr/>
                    <a:lstStyle/>
                    <a:p>
                      <a:pPr marL="0" marR="0" lvl="0" indent="0" algn="l" rtl="0">
                        <a:spcBef>
                          <a:spcPts val="0"/>
                        </a:spcBef>
                        <a:spcAft>
                          <a:spcPts val="0"/>
                        </a:spcAft>
                        <a:buNone/>
                      </a:pPr>
                      <a:r>
                        <a:rPr lang="en-US" sz="1050" dirty="0"/>
                        <a:t>SUVI Initial Power On</a:t>
                      </a:r>
                      <a:endParaRPr sz="1050" dirty="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endParaRPr sz="1050" dirty="0"/>
                    </a:p>
                  </a:txBody>
                  <a:tcPr marL="91450" marR="91450" marT="45725" marB="45725"/>
                </a:tc>
                <a:extLst>
                  <a:ext uri="{0D108BD9-81ED-4DB2-BD59-A6C34878D82A}">
                    <a16:rowId xmlns:a16="http://schemas.microsoft.com/office/drawing/2014/main" val="10005"/>
                  </a:ext>
                </a:extLst>
              </a:tr>
              <a:tr h="253675">
                <a:tc>
                  <a:txBody>
                    <a:bodyPr/>
                    <a:lstStyle/>
                    <a:p>
                      <a:pPr marL="0" marR="0" lvl="0" indent="0" algn="l" rtl="0">
                        <a:spcBef>
                          <a:spcPts val="0"/>
                        </a:spcBef>
                        <a:spcAft>
                          <a:spcPts val="0"/>
                        </a:spcAft>
                        <a:buNone/>
                      </a:pPr>
                      <a:r>
                        <a:rPr lang="en-US" sz="1050" dirty="0"/>
                        <a:t>EXIS Power On</a:t>
                      </a:r>
                      <a:endParaRPr sz="1050" dirty="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06"/>
                  </a:ext>
                </a:extLst>
              </a:tr>
              <a:tr h="253675">
                <a:tc>
                  <a:txBody>
                    <a:bodyPr/>
                    <a:lstStyle/>
                    <a:p>
                      <a:pPr marL="0" marR="0" lvl="0" indent="0" algn="l" rtl="0">
                        <a:spcBef>
                          <a:spcPts val="0"/>
                        </a:spcBef>
                        <a:spcAft>
                          <a:spcPts val="0"/>
                        </a:spcAft>
                        <a:buNone/>
                      </a:pPr>
                      <a:r>
                        <a:rPr lang="en-US" sz="1050"/>
                        <a:t>East West Station Keeping</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07"/>
                  </a:ext>
                </a:extLst>
              </a:tr>
              <a:tr h="384150">
                <a:tc>
                  <a:txBody>
                    <a:bodyPr/>
                    <a:lstStyle/>
                    <a:p>
                      <a:pPr marL="0" marR="0" lvl="0" indent="0" algn="l" rtl="0">
                        <a:spcBef>
                          <a:spcPts val="0"/>
                        </a:spcBef>
                        <a:spcAft>
                          <a:spcPts val="0"/>
                        </a:spcAft>
                        <a:buNone/>
                      </a:pPr>
                      <a:r>
                        <a:rPr lang="en-US" sz="1050" dirty="0"/>
                        <a:t>IMU to Star Tracker Calibration (small and large slews)</a:t>
                      </a:r>
                      <a:endParaRPr sz="1050" dirty="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solidFill>
                      <a:schemeClr val="lt1"/>
                    </a:solidFill>
                  </a:tcPr>
                </a:tc>
                <a:extLst>
                  <a:ext uri="{0D108BD9-81ED-4DB2-BD59-A6C34878D82A}">
                    <a16:rowId xmlns:a16="http://schemas.microsoft.com/office/drawing/2014/main" val="10008"/>
                  </a:ext>
                </a:extLst>
              </a:tr>
              <a:tr h="253675">
                <a:tc>
                  <a:txBody>
                    <a:bodyPr/>
                    <a:lstStyle/>
                    <a:p>
                      <a:pPr marL="0" marR="0" lvl="0" indent="0" algn="l" rtl="0">
                        <a:spcBef>
                          <a:spcPts val="0"/>
                        </a:spcBef>
                        <a:spcAft>
                          <a:spcPts val="0"/>
                        </a:spcAft>
                        <a:buNone/>
                      </a:pPr>
                      <a:r>
                        <a:rPr lang="en-US" sz="1050" dirty="0"/>
                        <a:t>SUVI-GT/FSS Alignment Calibration </a:t>
                      </a:r>
                      <a:endParaRPr sz="1050" dirty="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09"/>
                  </a:ext>
                </a:extLst>
              </a:tr>
              <a:tr h="253675">
                <a:tc>
                  <a:txBody>
                    <a:bodyPr/>
                    <a:lstStyle/>
                    <a:p>
                      <a:pPr marL="0" marR="0" lvl="0" indent="0" algn="l" rtl="0">
                        <a:spcBef>
                          <a:spcPts val="0"/>
                        </a:spcBef>
                        <a:spcAft>
                          <a:spcPts val="0"/>
                        </a:spcAft>
                        <a:buNone/>
                      </a:pPr>
                      <a:r>
                        <a:rPr lang="en-US" sz="1050" dirty="0"/>
                        <a:t>SEGA Resolver Calibration </a:t>
                      </a:r>
                      <a:endParaRPr sz="1050" dirty="0"/>
                    </a:p>
                  </a:txBody>
                  <a:tcPr marL="91450" marR="91450" marT="45725" marB="45725"/>
                </a:tc>
                <a:tc>
                  <a:txBody>
                    <a:bodyPr/>
                    <a:lstStyle/>
                    <a:p>
                      <a:pPr marL="0" marR="0" lvl="0" indent="0" algn="l" rtl="0">
                        <a:spcBef>
                          <a:spcPts val="0"/>
                        </a:spcBef>
                        <a:spcAft>
                          <a:spcPts val="0"/>
                        </a:spcAft>
                        <a:buNone/>
                      </a:pPr>
                      <a:r>
                        <a:rPr lang="en-US" sz="1050" dirty="0"/>
                        <a:t>Within requirement</a:t>
                      </a:r>
                      <a:endParaRPr sz="1050" dirty="0"/>
                    </a:p>
                  </a:txBody>
                  <a:tcPr marL="91450" marR="91450" marT="45725" marB="45725">
                    <a:solidFill>
                      <a:schemeClr val="lt1"/>
                    </a:solidFill>
                  </a:tcPr>
                </a:tc>
                <a:extLst>
                  <a:ext uri="{0D108BD9-81ED-4DB2-BD59-A6C34878D82A}">
                    <a16:rowId xmlns:a16="http://schemas.microsoft.com/office/drawing/2014/main" val="10010"/>
                  </a:ext>
                </a:extLst>
              </a:tr>
              <a:tr h="253675">
                <a:tc>
                  <a:txBody>
                    <a:bodyPr/>
                    <a:lstStyle/>
                    <a:p>
                      <a:pPr marL="0" marR="0" lvl="0" indent="0" algn="l" rtl="0">
                        <a:spcBef>
                          <a:spcPts val="0"/>
                        </a:spcBef>
                        <a:spcAft>
                          <a:spcPts val="0"/>
                        </a:spcAft>
                        <a:buNone/>
                      </a:pPr>
                      <a:r>
                        <a:rPr lang="en-US" sz="1050"/>
                        <a:t>SEISS DPU On</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1"/>
                  </a:ext>
                </a:extLst>
              </a:tr>
              <a:tr h="253675">
                <a:tc>
                  <a:txBody>
                    <a:bodyPr/>
                    <a:lstStyle/>
                    <a:p>
                      <a:pPr marL="0" marR="0" lvl="0" indent="0" algn="l" rtl="0">
                        <a:spcBef>
                          <a:spcPts val="0"/>
                        </a:spcBef>
                        <a:spcAft>
                          <a:spcPts val="0"/>
                        </a:spcAft>
                        <a:buNone/>
                      </a:pPr>
                      <a:r>
                        <a:rPr lang="en-US" sz="1050"/>
                        <a:t>SEISS Sensor Suite Power On</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2"/>
                  </a:ext>
                </a:extLst>
              </a:tr>
              <a:tr h="253675">
                <a:tc>
                  <a:txBody>
                    <a:bodyPr/>
                    <a:lstStyle/>
                    <a:p>
                      <a:pPr marL="0" marR="0" lvl="0" indent="0" algn="l" rtl="0">
                        <a:spcBef>
                          <a:spcPts val="0"/>
                        </a:spcBef>
                        <a:spcAft>
                          <a:spcPts val="0"/>
                        </a:spcAft>
                        <a:buNone/>
                      </a:pPr>
                      <a:r>
                        <a:rPr lang="en-US" sz="1050"/>
                        <a:t>ABI Full Up Operational Config</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3"/>
                  </a:ext>
                </a:extLst>
              </a:tr>
              <a:tr h="253675">
                <a:tc>
                  <a:txBody>
                    <a:bodyPr/>
                    <a:lstStyle/>
                    <a:p>
                      <a:pPr marL="0" marR="0" lvl="0" indent="0" algn="l" rtl="0">
                        <a:spcBef>
                          <a:spcPts val="0"/>
                        </a:spcBef>
                        <a:spcAft>
                          <a:spcPts val="0"/>
                        </a:spcAft>
                        <a:buNone/>
                      </a:pPr>
                      <a:r>
                        <a:rPr lang="en-US" sz="1050"/>
                        <a:t>GLM to Normal Mode</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4"/>
                  </a:ext>
                </a:extLst>
              </a:tr>
              <a:tr h="253675">
                <a:tc>
                  <a:txBody>
                    <a:bodyPr/>
                    <a:lstStyle/>
                    <a:p>
                      <a:pPr marL="0" marR="0" lvl="0" indent="0" algn="l" rtl="0">
                        <a:spcBef>
                          <a:spcPts val="0"/>
                        </a:spcBef>
                        <a:spcAft>
                          <a:spcPts val="0"/>
                        </a:spcAft>
                        <a:buNone/>
                      </a:pPr>
                      <a:r>
                        <a:rPr lang="en-US" sz="1050"/>
                        <a:t>ABI Solar Calibration</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5"/>
                  </a:ext>
                </a:extLst>
              </a:tr>
              <a:tr h="253675">
                <a:tc>
                  <a:txBody>
                    <a:bodyPr/>
                    <a:lstStyle/>
                    <a:p>
                      <a:pPr marL="0" marR="0" lvl="0" indent="0" algn="l" rtl="0">
                        <a:spcBef>
                          <a:spcPts val="0"/>
                        </a:spcBef>
                        <a:spcAft>
                          <a:spcPts val="0"/>
                        </a:spcAft>
                        <a:buNone/>
                      </a:pPr>
                      <a:r>
                        <a:rPr lang="en-US" sz="1050"/>
                        <a:t>Zero Crossings of Reaction wheels</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6"/>
                  </a:ext>
                </a:extLst>
              </a:tr>
              <a:tr h="253675">
                <a:tc>
                  <a:txBody>
                    <a:bodyPr/>
                    <a:lstStyle/>
                    <a:p>
                      <a:pPr marL="0" marR="0" lvl="0" indent="0" algn="l" rtl="0">
                        <a:spcBef>
                          <a:spcPts val="0"/>
                        </a:spcBef>
                        <a:spcAft>
                          <a:spcPts val="0"/>
                        </a:spcAft>
                        <a:buNone/>
                      </a:pPr>
                      <a:r>
                        <a:rPr lang="en-US" sz="1050"/>
                        <a:t>SUVI Boustrophedon Test</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7"/>
                  </a:ext>
                </a:extLst>
              </a:tr>
              <a:tr h="253675">
                <a:tc>
                  <a:txBody>
                    <a:bodyPr/>
                    <a:lstStyle/>
                    <a:p>
                      <a:pPr marL="0" marR="0" lvl="0" indent="0" algn="l" rtl="0">
                        <a:spcBef>
                          <a:spcPts val="0"/>
                        </a:spcBef>
                        <a:spcAft>
                          <a:spcPts val="0"/>
                        </a:spcAft>
                        <a:buNone/>
                      </a:pPr>
                      <a:r>
                        <a:rPr lang="en-US" sz="1050"/>
                        <a:t>Umbra Entrance and Penumbra Exit</a:t>
                      </a:r>
                      <a:endParaRPr sz="1050"/>
                    </a:p>
                  </a:txBody>
                  <a:tcPr marL="91450" marR="91450" marT="45725" marB="45725"/>
                </a:tc>
                <a:tc>
                  <a:txBody>
                    <a:bodyPr/>
                    <a:lstStyle/>
                    <a:p>
                      <a:pPr marL="0" marR="0" lvl="0" indent="0" algn="l" rtl="0">
                        <a:lnSpc>
                          <a:spcPct val="100000"/>
                        </a:lnSpc>
                        <a:spcBef>
                          <a:spcPts val="0"/>
                        </a:spcBef>
                        <a:spcAft>
                          <a:spcPts val="0"/>
                        </a:spcAft>
                        <a:buClr>
                          <a:schemeClr val="dk1"/>
                        </a:buClr>
                        <a:buSzPts val="1000"/>
                        <a:buFont typeface="Calibri"/>
                        <a:buNone/>
                      </a:pPr>
                      <a:r>
                        <a:rPr lang="en-US" sz="1050" dirty="0"/>
                        <a:t>Within requirement</a:t>
                      </a:r>
                    </a:p>
                  </a:txBody>
                  <a:tcPr marL="91450" marR="91450" marT="45725" marB="45725"/>
                </a:tc>
                <a:extLst>
                  <a:ext uri="{0D108BD9-81ED-4DB2-BD59-A6C34878D82A}">
                    <a16:rowId xmlns:a16="http://schemas.microsoft.com/office/drawing/2014/main" val="10018"/>
                  </a:ext>
                </a:extLst>
              </a:tr>
              <a:tr h="253675">
                <a:tc>
                  <a:txBody>
                    <a:bodyPr/>
                    <a:lstStyle/>
                    <a:p>
                      <a:pPr marL="0" marR="0" lvl="0" indent="0" algn="l" rtl="0">
                        <a:spcBef>
                          <a:spcPts val="0"/>
                        </a:spcBef>
                        <a:spcAft>
                          <a:spcPts val="0"/>
                        </a:spcAft>
                        <a:buNone/>
                      </a:pPr>
                      <a:r>
                        <a:rPr lang="en-US" sz="1050"/>
                        <a:t>Arcjet Effect – North South Station Keeping</a:t>
                      </a:r>
                      <a:endParaRPr sz="1050"/>
                    </a:p>
                  </a:txBody>
                  <a:tcPr marL="91450" marR="91450" marT="45725" marB="45725"/>
                </a:tc>
                <a:tc>
                  <a:txBody>
                    <a:bodyPr/>
                    <a:lstStyle/>
                    <a:p>
                      <a:pPr marL="0" marR="0" lvl="0" indent="0" algn="l" rtl="0">
                        <a:spcBef>
                          <a:spcPts val="0"/>
                        </a:spcBef>
                        <a:spcAft>
                          <a:spcPts val="0"/>
                        </a:spcAft>
                        <a:buNone/>
                      </a:pPr>
                      <a:r>
                        <a:rPr lang="en-US" sz="1050" dirty="0"/>
                        <a:t>above requirement - expected</a:t>
                      </a:r>
                      <a:endParaRPr sz="1050" dirty="0"/>
                    </a:p>
                  </a:txBody>
                  <a:tcPr marL="91450" marR="91450" marT="45725" marB="45725">
                    <a:solidFill>
                      <a:srgbClr val="FF0000"/>
                    </a:solidFill>
                  </a:tcPr>
                </a:tc>
                <a:extLst>
                  <a:ext uri="{0D108BD9-81ED-4DB2-BD59-A6C34878D82A}">
                    <a16:rowId xmlns:a16="http://schemas.microsoft.com/office/drawing/2014/main" val="10019"/>
                  </a:ext>
                </a:extLst>
              </a:tr>
            </a:tbl>
          </a:graphicData>
        </a:graphic>
      </p:graphicFrame>
      <p:sp>
        <p:nvSpPr>
          <p:cNvPr id="193" name="Google Shape;193;p12"/>
          <p:cNvSpPr txBox="1"/>
          <p:nvPr/>
        </p:nvSpPr>
        <p:spPr>
          <a:xfrm>
            <a:off x="2590800" y="6475254"/>
            <a:ext cx="183895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Calibri"/>
                <a:ea typeface="Calibri"/>
                <a:cs typeface="Calibri"/>
                <a:sym typeface="Calibri"/>
              </a:rPr>
              <a:t>From GMAG vendor team</a:t>
            </a:r>
            <a:endParaRPr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title"/>
          </p:nvPr>
        </p:nvSpPr>
        <p:spPr>
          <a:xfrm>
            <a:off x="457200" y="295274"/>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PLT-G18-E-MAG-003 : </a:t>
            </a:r>
            <a:br>
              <a:rPr lang="en-US" dirty="0"/>
            </a:br>
            <a:r>
              <a:rPr lang="en-US" dirty="0"/>
              <a:t>Reaction Wheel Zero Crossing</a:t>
            </a:r>
            <a:endParaRPr dirty="0"/>
          </a:p>
        </p:txBody>
      </p:sp>
      <p:sp>
        <p:nvSpPr>
          <p:cNvPr id="200" name="Google Shape;20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dirty="0"/>
          </a:p>
        </p:txBody>
      </p:sp>
      <p:pic>
        <p:nvPicPr>
          <p:cNvPr id="201" name="Google Shape;201;p13"/>
          <p:cNvPicPr preferRelativeResize="0"/>
          <p:nvPr/>
        </p:nvPicPr>
        <p:blipFill rotWithShape="1">
          <a:blip r:embed="rId3">
            <a:alphaModFix/>
          </a:blip>
          <a:srcRect l="49917" t="6144" r="8131" b="4268"/>
          <a:stretch/>
        </p:blipFill>
        <p:spPr>
          <a:xfrm>
            <a:off x="5869577" y="1561386"/>
            <a:ext cx="3185989" cy="4621700"/>
          </a:xfrm>
          <a:prstGeom prst="rect">
            <a:avLst/>
          </a:prstGeom>
          <a:noFill/>
          <a:ln>
            <a:noFill/>
          </a:ln>
        </p:spPr>
      </p:pic>
      <p:sp>
        <p:nvSpPr>
          <p:cNvPr id="207" name="Google Shape;207;p13"/>
          <p:cNvSpPr txBox="1"/>
          <p:nvPr/>
        </p:nvSpPr>
        <p:spPr>
          <a:xfrm>
            <a:off x="224702" y="4967189"/>
            <a:ext cx="5112078" cy="16311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2000" dirty="0">
                <a:solidFill>
                  <a:schemeClr val="lt1"/>
                </a:solidFill>
                <a:latin typeface="Calibri"/>
                <a:ea typeface="Calibri"/>
                <a:cs typeface="Calibri"/>
                <a:sym typeface="Calibri"/>
              </a:rPr>
              <a:t>FFT of reaction wheels shows that noise level is below requirement</a:t>
            </a:r>
          </a:p>
          <a:p>
            <a:pPr marR="0" lvl="0" algn="l" rtl="0">
              <a:spcBef>
                <a:spcPts val="0"/>
              </a:spcBef>
              <a:spcAft>
                <a:spcPts val="0"/>
              </a:spcAft>
              <a:buClr>
                <a:schemeClr val="lt1"/>
              </a:buClr>
              <a:buSzPts val="1800"/>
            </a:pPr>
            <a:endParaRPr sz="2000" dirty="0"/>
          </a:p>
          <a:p>
            <a:pPr marL="285750" marR="0" lvl="0" indent="-285750" algn="l" rtl="0">
              <a:spcBef>
                <a:spcPts val="0"/>
              </a:spcBef>
              <a:spcAft>
                <a:spcPts val="0"/>
              </a:spcAft>
              <a:buClr>
                <a:schemeClr val="lt1"/>
              </a:buClr>
              <a:buSzPts val="1800"/>
              <a:buFont typeface="Arial"/>
              <a:buChar char="•"/>
            </a:pPr>
            <a:r>
              <a:rPr lang="en-US" sz="2000" dirty="0">
                <a:solidFill>
                  <a:schemeClr val="lt1"/>
                </a:solidFill>
                <a:latin typeface="Calibri"/>
                <a:cs typeface="Calibri"/>
                <a:sym typeface="Calibri"/>
              </a:rPr>
              <a:t>Reaction wheel signatures clearly visible in dynamic spectrogram as expected</a:t>
            </a:r>
            <a:endParaRPr sz="2000" dirty="0"/>
          </a:p>
        </p:txBody>
      </p:sp>
      <p:sp>
        <p:nvSpPr>
          <p:cNvPr id="208" name="Google Shape;208;p13"/>
          <p:cNvSpPr txBox="1"/>
          <p:nvPr/>
        </p:nvSpPr>
        <p:spPr>
          <a:xfrm>
            <a:off x="5869577" y="6306197"/>
            <a:ext cx="152798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1"/>
                </a:solidFill>
                <a:latin typeface="Calibri"/>
                <a:ea typeface="Calibri"/>
                <a:cs typeface="Calibri"/>
                <a:sym typeface="Calibri"/>
              </a:rPr>
              <a:t>From GMAG vendor team</a:t>
            </a:r>
            <a:endParaRPr dirty="0"/>
          </a:p>
        </p:txBody>
      </p:sp>
      <p:pic>
        <p:nvPicPr>
          <p:cNvPr id="5" name="Picture 4">
            <a:extLst>
              <a:ext uri="{FF2B5EF4-FFF2-40B4-BE49-F238E27FC236}">
                <a16:creationId xmlns:a16="http://schemas.microsoft.com/office/drawing/2014/main" id="{B03A43A9-FD23-117C-D781-1FBC7099D016}"/>
              </a:ext>
            </a:extLst>
          </p:cNvPr>
          <p:cNvPicPr>
            <a:picLocks noChangeAspect="1"/>
          </p:cNvPicPr>
          <p:nvPr/>
        </p:nvPicPr>
        <p:blipFill rotWithShape="1">
          <a:blip r:embed="rId4"/>
          <a:srcRect l="7787" t="7132" r="13934" b="2906"/>
          <a:stretch/>
        </p:blipFill>
        <p:spPr>
          <a:xfrm>
            <a:off x="88434" y="1561386"/>
            <a:ext cx="5640459" cy="3241176"/>
          </a:xfrm>
          <a:prstGeom prst="rect">
            <a:avLst/>
          </a:prstGeom>
        </p:spPr>
      </p:pic>
      <p:sp>
        <p:nvSpPr>
          <p:cNvPr id="6" name="TextBox 5">
            <a:extLst>
              <a:ext uri="{FF2B5EF4-FFF2-40B4-BE49-F238E27FC236}">
                <a16:creationId xmlns:a16="http://schemas.microsoft.com/office/drawing/2014/main" id="{986DF907-FD69-2294-C24C-B74D50B04349}"/>
              </a:ext>
            </a:extLst>
          </p:cNvPr>
          <p:cNvSpPr txBox="1"/>
          <p:nvPr/>
        </p:nvSpPr>
        <p:spPr>
          <a:xfrm>
            <a:off x="573932" y="1844262"/>
            <a:ext cx="2373550" cy="276999"/>
          </a:xfrm>
          <a:prstGeom prst="rect">
            <a:avLst/>
          </a:prstGeom>
          <a:solidFill>
            <a:schemeClr val="bg1"/>
          </a:solidFill>
        </p:spPr>
        <p:txBody>
          <a:bodyPr wrap="square" rtlCol="0">
            <a:spAutoFit/>
          </a:bodyPr>
          <a:lstStyle/>
          <a:p>
            <a:r>
              <a:rPr lang="en-US" sz="1200" dirty="0"/>
              <a:t>G18 </a:t>
            </a:r>
            <a:r>
              <a:rPr lang="en-US" sz="1200" dirty="0" err="1"/>
              <a:t>OBz</a:t>
            </a:r>
            <a:r>
              <a:rPr lang="en-US" sz="1200" dirty="0"/>
              <a:t> dynamic spectrogram</a:t>
            </a:r>
          </a:p>
        </p:txBody>
      </p:sp>
      <p:sp>
        <p:nvSpPr>
          <p:cNvPr id="7" name="TextBox 6">
            <a:extLst>
              <a:ext uri="{FF2B5EF4-FFF2-40B4-BE49-F238E27FC236}">
                <a16:creationId xmlns:a16="http://schemas.microsoft.com/office/drawing/2014/main" id="{39C85572-088E-D218-A56F-645F26A64A5E}"/>
              </a:ext>
            </a:extLst>
          </p:cNvPr>
          <p:cNvSpPr txBox="1"/>
          <p:nvPr/>
        </p:nvSpPr>
        <p:spPr>
          <a:xfrm>
            <a:off x="6451518" y="1561386"/>
            <a:ext cx="2566647" cy="276999"/>
          </a:xfrm>
          <a:prstGeom prst="rect">
            <a:avLst/>
          </a:prstGeom>
          <a:solidFill>
            <a:schemeClr val="bg1"/>
          </a:solidFill>
        </p:spPr>
        <p:txBody>
          <a:bodyPr wrap="square" rtlCol="0">
            <a:spAutoFit/>
          </a:bodyPr>
          <a:lstStyle/>
          <a:p>
            <a:r>
              <a:rPr lang="en-US" sz="1200" dirty="0"/>
              <a:t>FFT during RW zero crossing</a:t>
            </a:r>
          </a:p>
        </p:txBody>
      </p:sp>
      <p:sp>
        <p:nvSpPr>
          <p:cNvPr id="8" name="TextBox 7">
            <a:extLst>
              <a:ext uri="{FF2B5EF4-FFF2-40B4-BE49-F238E27FC236}">
                <a16:creationId xmlns:a16="http://schemas.microsoft.com/office/drawing/2014/main" id="{C19434D5-0967-39B0-CE10-27F177B507EA}"/>
              </a:ext>
            </a:extLst>
          </p:cNvPr>
          <p:cNvSpPr txBox="1"/>
          <p:nvPr/>
        </p:nvSpPr>
        <p:spPr>
          <a:xfrm rot="645855">
            <a:off x="6945549" y="1992274"/>
            <a:ext cx="1741251" cy="307777"/>
          </a:xfrm>
          <a:prstGeom prst="rect">
            <a:avLst/>
          </a:prstGeom>
          <a:noFill/>
        </p:spPr>
        <p:txBody>
          <a:bodyPr wrap="square" rtlCol="0">
            <a:spAutoFit/>
          </a:bodyPr>
          <a:lstStyle/>
          <a:p>
            <a:pPr algn="ctr"/>
            <a:r>
              <a:rPr lang="en-US" dirty="0"/>
              <a:t>Noise requirement</a:t>
            </a:r>
          </a:p>
        </p:txBody>
      </p:sp>
      <p:sp>
        <p:nvSpPr>
          <p:cNvPr id="10" name="TextBox 9">
            <a:extLst>
              <a:ext uri="{FF2B5EF4-FFF2-40B4-BE49-F238E27FC236}">
                <a16:creationId xmlns:a16="http://schemas.microsoft.com/office/drawing/2014/main" id="{2FBE8FC4-EC66-9359-583C-CF4D6C61F991}"/>
              </a:ext>
            </a:extLst>
          </p:cNvPr>
          <p:cNvSpPr txBox="1"/>
          <p:nvPr/>
        </p:nvSpPr>
        <p:spPr>
          <a:xfrm>
            <a:off x="529590" y="4014146"/>
            <a:ext cx="1150620" cy="276999"/>
          </a:xfrm>
          <a:prstGeom prst="rect">
            <a:avLst/>
          </a:prstGeom>
          <a:noFill/>
        </p:spPr>
        <p:txBody>
          <a:bodyPr wrap="square" rtlCol="0">
            <a:spAutoFit/>
          </a:bodyPr>
          <a:lstStyle/>
          <a:p>
            <a:r>
              <a:rPr lang="en-US" sz="1200" dirty="0">
                <a:solidFill>
                  <a:schemeClr val="bg1"/>
                </a:solidFill>
              </a:rPr>
              <a:t>Zero crossing</a:t>
            </a:r>
          </a:p>
        </p:txBody>
      </p:sp>
      <p:cxnSp>
        <p:nvCxnSpPr>
          <p:cNvPr id="12" name="Straight Arrow Connector 11">
            <a:extLst>
              <a:ext uri="{FF2B5EF4-FFF2-40B4-BE49-F238E27FC236}">
                <a16:creationId xmlns:a16="http://schemas.microsoft.com/office/drawing/2014/main" id="{7A57BE5A-EB54-B811-08FA-E9272FA99E87}"/>
              </a:ext>
            </a:extLst>
          </p:cNvPr>
          <p:cNvCxnSpPr>
            <a:cxnSpLocks/>
          </p:cNvCxnSpPr>
          <p:nvPr/>
        </p:nvCxnSpPr>
        <p:spPr>
          <a:xfrm>
            <a:off x="1508760" y="4291145"/>
            <a:ext cx="171450" cy="15893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7645C7C-C30C-36BD-4B53-FC0A312E1BCB}"/>
              </a:ext>
            </a:extLst>
          </p:cNvPr>
          <p:cNvCxnSpPr>
            <a:cxnSpLocks/>
          </p:cNvCxnSpPr>
          <p:nvPr/>
        </p:nvCxnSpPr>
        <p:spPr>
          <a:xfrm flipH="1">
            <a:off x="1490197" y="2668196"/>
            <a:ext cx="19001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708F442-B4C3-8A39-2612-7094C78089DC}"/>
              </a:ext>
            </a:extLst>
          </p:cNvPr>
          <p:cNvSpPr txBox="1"/>
          <p:nvPr/>
        </p:nvSpPr>
        <p:spPr>
          <a:xfrm>
            <a:off x="1653468" y="2529696"/>
            <a:ext cx="1294014" cy="276999"/>
          </a:xfrm>
          <a:prstGeom prst="rect">
            <a:avLst/>
          </a:prstGeom>
          <a:noFill/>
        </p:spPr>
        <p:txBody>
          <a:bodyPr wrap="square" rtlCol="0">
            <a:spAutoFit/>
          </a:bodyPr>
          <a:lstStyle/>
          <a:p>
            <a:r>
              <a:rPr lang="en-US" sz="1200" dirty="0">
                <a:solidFill>
                  <a:schemeClr val="bg1"/>
                </a:solidFill>
              </a:rPr>
              <a:t>Reaction wheel</a:t>
            </a:r>
          </a:p>
        </p:txBody>
      </p:sp>
      <p:sp>
        <p:nvSpPr>
          <p:cNvPr id="19" name="Google Shape;191;p12">
            <a:extLst>
              <a:ext uri="{FF2B5EF4-FFF2-40B4-BE49-F238E27FC236}">
                <a16:creationId xmlns:a16="http://schemas.microsoft.com/office/drawing/2014/main" id="{FB39F81E-F53E-AA73-C835-4D815A348D60}"/>
              </a:ext>
            </a:extLst>
          </p:cNvPr>
          <p:cNvSpPr txBox="1"/>
          <p:nvPr/>
        </p:nvSpPr>
        <p:spPr>
          <a:xfrm>
            <a:off x="7620000" y="988012"/>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sp>
        <p:nvSpPr>
          <p:cNvPr id="2" name="TextBox 1">
            <a:extLst>
              <a:ext uri="{FF2B5EF4-FFF2-40B4-BE49-F238E27FC236}">
                <a16:creationId xmlns:a16="http://schemas.microsoft.com/office/drawing/2014/main" id="{E362A0F2-DCF7-FE88-914F-37852442A154}"/>
              </a:ext>
            </a:extLst>
          </p:cNvPr>
          <p:cNvSpPr txBox="1"/>
          <p:nvPr/>
        </p:nvSpPr>
        <p:spPr>
          <a:xfrm>
            <a:off x="8546111" y="1838385"/>
            <a:ext cx="626165" cy="307777"/>
          </a:xfrm>
          <a:prstGeom prst="rect">
            <a:avLst/>
          </a:prstGeom>
          <a:noFill/>
        </p:spPr>
        <p:txBody>
          <a:bodyPr wrap="square" rtlCol="0">
            <a:spAutoFit/>
          </a:bodyPr>
          <a:lstStyle/>
          <a:p>
            <a:r>
              <a:rPr lang="en-US" dirty="0"/>
              <a:t>OB</a:t>
            </a:r>
          </a:p>
        </p:txBody>
      </p:sp>
      <p:sp>
        <p:nvSpPr>
          <p:cNvPr id="3" name="TextBox 2">
            <a:extLst>
              <a:ext uri="{FF2B5EF4-FFF2-40B4-BE49-F238E27FC236}">
                <a16:creationId xmlns:a16="http://schemas.microsoft.com/office/drawing/2014/main" id="{DE4D1490-8E11-C813-308F-F07998AD7FAF}"/>
              </a:ext>
            </a:extLst>
          </p:cNvPr>
          <p:cNvSpPr txBox="1"/>
          <p:nvPr/>
        </p:nvSpPr>
        <p:spPr>
          <a:xfrm>
            <a:off x="8537604" y="3976916"/>
            <a:ext cx="626165" cy="307777"/>
          </a:xfrm>
          <a:prstGeom prst="rect">
            <a:avLst/>
          </a:prstGeom>
          <a:noFill/>
        </p:spPr>
        <p:txBody>
          <a:bodyPr wrap="square" rtlCol="0">
            <a:spAutoFit/>
          </a:bodyPr>
          <a:lstStyle/>
          <a:p>
            <a:r>
              <a:rPr lang="en-US" dirty="0"/>
              <a:t>IB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14"/>
          <p:cNvSpPr txBox="1">
            <a:spLocks noGrp="1"/>
          </p:cNvSpPr>
          <p:nvPr>
            <p:ph type="body" idx="1"/>
          </p:nvPr>
        </p:nvSpPr>
        <p:spPr>
          <a:xfrm>
            <a:off x="457200" y="1465263"/>
            <a:ext cx="3399183"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400"/>
              <a:buChar char="•"/>
            </a:pPr>
            <a:r>
              <a:rPr lang="en-US" sz="1600" dirty="0" err="1"/>
              <a:t>Arcjet</a:t>
            </a:r>
            <a:r>
              <a:rPr lang="en-US" sz="1600" dirty="0"/>
              <a:t> firings have interference effects on magnetometer data, similar to GOES-16 and 17</a:t>
            </a:r>
            <a:endParaRPr sz="1600" dirty="0"/>
          </a:p>
          <a:p>
            <a:pPr marL="342900" lvl="0" indent="-342900" algn="l" rtl="0">
              <a:spcBef>
                <a:spcPts val="280"/>
              </a:spcBef>
              <a:spcAft>
                <a:spcPts val="0"/>
              </a:spcAft>
              <a:buClr>
                <a:schemeClr val="lt1"/>
              </a:buClr>
              <a:buSzPts val="1400"/>
              <a:buChar char="•"/>
            </a:pPr>
            <a:r>
              <a:rPr lang="en-US" sz="1600" dirty="0"/>
              <a:t>GOES – 18 firings generally occur for  up to 90 minutes once every 4 days</a:t>
            </a:r>
            <a:endParaRPr sz="1600" dirty="0"/>
          </a:p>
          <a:p>
            <a:pPr marL="342900" lvl="0" indent="-342900" algn="l" rtl="0">
              <a:spcBef>
                <a:spcPts val="280"/>
              </a:spcBef>
              <a:spcAft>
                <a:spcPts val="0"/>
              </a:spcAft>
              <a:buClr>
                <a:schemeClr val="lt1"/>
              </a:buClr>
              <a:buSzPts val="1400"/>
              <a:buChar char="•"/>
            </a:pPr>
            <a:r>
              <a:rPr lang="en-US" sz="1600" dirty="0"/>
              <a:t>Firings are flagged, however, the current correction is not valid</a:t>
            </a:r>
            <a:endParaRPr sz="1600" dirty="0"/>
          </a:p>
          <a:p>
            <a:pPr marL="742950" lvl="1" indent="-285750" algn="l" rtl="0">
              <a:spcBef>
                <a:spcPts val="280"/>
              </a:spcBef>
              <a:spcAft>
                <a:spcPts val="0"/>
              </a:spcAft>
              <a:buClr>
                <a:schemeClr val="lt1"/>
              </a:buClr>
              <a:buSzPts val="1400"/>
              <a:buChar char="–"/>
            </a:pPr>
            <a:r>
              <a:rPr lang="en-US" sz="1600" dirty="0"/>
              <a:t>Modified firing schedule  on GOES-16 due to low power has led to more frequent, short bursts with different configuration</a:t>
            </a:r>
            <a:endParaRPr sz="1600" dirty="0"/>
          </a:p>
          <a:p>
            <a:pPr marL="742950" lvl="1" indent="-285750" algn="l" rtl="0">
              <a:spcBef>
                <a:spcPts val="280"/>
              </a:spcBef>
              <a:spcAft>
                <a:spcPts val="0"/>
              </a:spcAft>
              <a:buClr>
                <a:schemeClr val="lt1"/>
              </a:buClr>
              <a:buSzPts val="1400"/>
              <a:buChar char="–"/>
            </a:pPr>
            <a:r>
              <a:rPr lang="en-US" sz="1600" dirty="0"/>
              <a:t>GOES-18  correction matrices have not yet been determined due to different configuration pairings and needing further analysis</a:t>
            </a:r>
            <a:endParaRPr sz="1600" dirty="0"/>
          </a:p>
        </p:txBody>
      </p:sp>
      <p:sp>
        <p:nvSpPr>
          <p:cNvPr id="216" name="Google Shape;21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217" name="Google Shape;217;p14"/>
          <p:cNvPicPr preferRelativeResize="0"/>
          <p:nvPr/>
        </p:nvPicPr>
        <p:blipFill rotWithShape="1">
          <a:blip r:embed="rId3">
            <a:alphaModFix/>
          </a:blip>
          <a:srcRect/>
          <a:stretch/>
        </p:blipFill>
        <p:spPr>
          <a:xfrm>
            <a:off x="4022726" y="1212574"/>
            <a:ext cx="5036310" cy="5036310"/>
          </a:xfrm>
          <a:prstGeom prst="rect">
            <a:avLst/>
          </a:prstGeom>
          <a:noFill/>
          <a:ln>
            <a:noFill/>
          </a:ln>
        </p:spPr>
      </p:pic>
      <p:sp>
        <p:nvSpPr>
          <p:cNvPr id="10" name="Google Shape;222;p15">
            <a:extLst>
              <a:ext uri="{FF2B5EF4-FFF2-40B4-BE49-F238E27FC236}">
                <a16:creationId xmlns:a16="http://schemas.microsoft.com/office/drawing/2014/main" id="{5001BE3C-410F-4150-AD96-C0FAA740DDCC}"/>
              </a:ext>
            </a:extLst>
          </p:cNvPr>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PLT-G18-E-MAG-003</a:t>
            </a:r>
            <a:br>
              <a:rPr lang="en-US" dirty="0"/>
            </a:br>
            <a:r>
              <a:rPr lang="en-US" dirty="0" err="1"/>
              <a:t>Arcjet</a:t>
            </a:r>
            <a:r>
              <a:rPr lang="en-US" dirty="0"/>
              <a:t> Effect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14"/>
          <p:cNvSpPr txBox="1">
            <a:spLocks noGrp="1"/>
          </p:cNvSpPr>
          <p:nvPr>
            <p:ph type="body" idx="1"/>
          </p:nvPr>
        </p:nvSpPr>
        <p:spPr>
          <a:xfrm>
            <a:off x="261258" y="1465263"/>
            <a:ext cx="3067412"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400"/>
              <a:buChar char="•"/>
            </a:pPr>
            <a:r>
              <a:rPr lang="en-US" sz="1600" dirty="0"/>
              <a:t>The </a:t>
            </a:r>
            <a:r>
              <a:rPr lang="en-US" sz="1600" dirty="0" err="1"/>
              <a:t>arcjet</a:t>
            </a:r>
            <a:r>
              <a:rPr lang="en-US" sz="1600" dirty="0"/>
              <a:t> correction that is currently used does not work for all GOES-R satellites or </a:t>
            </a:r>
            <a:r>
              <a:rPr lang="en-US" sz="1600" dirty="0" err="1"/>
              <a:t>arcjet</a:t>
            </a:r>
            <a:r>
              <a:rPr lang="en-US" sz="1600" dirty="0"/>
              <a:t> configurations</a:t>
            </a:r>
          </a:p>
          <a:p>
            <a:pPr marL="0" lvl="0" indent="0" algn="l" rtl="0">
              <a:spcBef>
                <a:spcPts val="0"/>
              </a:spcBef>
              <a:spcAft>
                <a:spcPts val="0"/>
              </a:spcAft>
              <a:buClr>
                <a:schemeClr val="lt1"/>
              </a:buClr>
              <a:buSzPts val="1400"/>
              <a:buNone/>
            </a:pPr>
            <a:endParaRPr lang="en-US" sz="1600" dirty="0"/>
          </a:p>
          <a:p>
            <a:pPr marL="342900">
              <a:spcBef>
                <a:spcPts val="0"/>
              </a:spcBef>
              <a:buSzPts val="1400"/>
            </a:pPr>
            <a:r>
              <a:rPr lang="en-US" sz="1600" dirty="0"/>
              <a:t>NCEI is developing a new correction algorithm to remove the </a:t>
            </a:r>
            <a:r>
              <a:rPr lang="en-US" sz="1600" dirty="0" err="1"/>
              <a:t>arcjet</a:t>
            </a:r>
            <a:r>
              <a:rPr lang="en-US" sz="1600" dirty="0"/>
              <a:t> signal using machine learning</a:t>
            </a:r>
          </a:p>
          <a:p>
            <a:pPr marL="0" indent="0">
              <a:spcBef>
                <a:spcPts val="0"/>
              </a:spcBef>
              <a:buSzPts val="1400"/>
              <a:buNone/>
            </a:pPr>
            <a:endParaRPr lang="en-US" sz="1600" dirty="0"/>
          </a:p>
          <a:p>
            <a:pPr marL="342900">
              <a:spcBef>
                <a:spcPts val="0"/>
              </a:spcBef>
              <a:buSzPts val="1400"/>
            </a:pPr>
            <a:r>
              <a:rPr lang="en-US" sz="1600" dirty="0"/>
              <a:t>The correction is being developed for GOES-16 currently, and a preliminary results is shown to the right</a:t>
            </a:r>
          </a:p>
        </p:txBody>
      </p:sp>
      <p:sp>
        <p:nvSpPr>
          <p:cNvPr id="216" name="Google Shape;21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0" name="Google Shape;222;p15">
            <a:extLst>
              <a:ext uri="{FF2B5EF4-FFF2-40B4-BE49-F238E27FC236}">
                <a16:creationId xmlns:a16="http://schemas.microsoft.com/office/drawing/2014/main" id="{5001BE3C-410F-4150-AD96-C0FAA740DDCC}"/>
              </a:ext>
            </a:extLst>
          </p:cNvPr>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PLT-G18-E-MAG-003</a:t>
            </a:r>
            <a:br>
              <a:rPr lang="en-US" dirty="0"/>
            </a:br>
            <a:r>
              <a:rPr lang="en-US" dirty="0"/>
              <a:t>New </a:t>
            </a:r>
            <a:r>
              <a:rPr lang="en-US" dirty="0" err="1"/>
              <a:t>Arcjet</a:t>
            </a:r>
            <a:r>
              <a:rPr lang="en-US" dirty="0"/>
              <a:t> Correction</a:t>
            </a:r>
            <a:endParaRPr dirty="0"/>
          </a:p>
        </p:txBody>
      </p:sp>
      <p:pic>
        <p:nvPicPr>
          <p:cNvPr id="5" name="Picture 4">
            <a:extLst>
              <a:ext uri="{FF2B5EF4-FFF2-40B4-BE49-F238E27FC236}">
                <a16:creationId xmlns:a16="http://schemas.microsoft.com/office/drawing/2014/main" id="{8277FF1F-60F1-4893-B5D6-690693F7F301}"/>
              </a:ext>
            </a:extLst>
          </p:cNvPr>
          <p:cNvPicPr>
            <a:picLocks noChangeAspect="1"/>
          </p:cNvPicPr>
          <p:nvPr/>
        </p:nvPicPr>
        <p:blipFill>
          <a:blip r:embed="rId3"/>
          <a:stretch>
            <a:fillRect/>
          </a:stretch>
        </p:blipFill>
        <p:spPr>
          <a:xfrm>
            <a:off x="3426640" y="1936817"/>
            <a:ext cx="5619388" cy="2984365"/>
          </a:xfrm>
          <a:prstGeom prst="rect">
            <a:avLst/>
          </a:prstGeom>
        </p:spPr>
      </p:pic>
      <p:sp>
        <p:nvSpPr>
          <p:cNvPr id="2" name="TextBox 1">
            <a:extLst>
              <a:ext uri="{FF2B5EF4-FFF2-40B4-BE49-F238E27FC236}">
                <a16:creationId xmlns:a16="http://schemas.microsoft.com/office/drawing/2014/main" id="{DCA142BD-3AF8-14DB-A4D1-1D9125084DB9}"/>
              </a:ext>
            </a:extLst>
          </p:cNvPr>
          <p:cNvSpPr txBox="1"/>
          <p:nvPr/>
        </p:nvSpPr>
        <p:spPr>
          <a:xfrm>
            <a:off x="4235849" y="1506769"/>
            <a:ext cx="4000970" cy="307777"/>
          </a:xfrm>
          <a:prstGeom prst="rect">
            <a:avLst/>
          </a:prstGeom>
          <a:solidFill>
            <a:schemeClr val="bg1"/>
          </a:solidFill>
        </p:spPr>
        <p:txBody>
          <a:bodyPr wrap="square" rtlCol="0">
            <a:spAutoFit/>
          </a:bodyPr>
          <a:lstStyle/>
          <a:p>
            <a:r>
              <a:rPr lang="en-US" dirty="0" err="1"/>
              <a:t>Arcjet</a:t>
            </a:r>
            <a:r>
              <a:rPr lang="en-US" dirty="0"/>
              <a:t> Correction Preliminary Result- GOES 16</a:t>
            </a:r>
          </a:p>
        </p:txBody>
      </p:sp>
      <p:cxnSp>
        <p:nvCxnSpPr>
          <p:cNvPr id="4" name="Straight Arrow Connector 3">
            <a:extLst>
              <a:ext uri="{FF2B5EF4-FFF2-40B4-BE49-F238E27FC236}">
                <a16:creationId xmlns:a16="http://schemas.microsoft.com/office/drawing/2014/main" id="{9BA8D553-C0E9-9AFD-5BB9-DF9C95D3A5DA}"/>
              </a:ext>
            </a:extLst>
          </p:cNvPr>
          <p:cNvCxnSpPr>
            <a:cxnSpLocks/>
          </p:cNvCxnSpPr>
          <p:nvPr/>
        </p:nvCxnSpPr>
        <p:spPr>
          <a:xfrm flipV="1">
            <a:off x="5497286" y="3287485"/>
            <a:ext cx="315686" cy="141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78CC4F8-A0A0-4DFC-5527-8312918AC50D}"/>
              </a:ext>
            </a:extLst>
          </p:cNvPr>
          <p:cNvCxnSpPr>
            <a:cxnSpLocks/>
          </p:cNvCxnSpPr>
          <p:nvPr/>
        </p:nvCxnSpPr>
        <p:spPr>
          <a:xfrm flipV="1">
            <a:off x="6977744" y="3973285"/>
            <a:ext cx="315686" cy="141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C96C11-848C-80E4-4E9C-2FF7D87639CD}"/>
              </a:ext>
            </a:extLst>
          </p:cNvPr>
          <p:cNvSpPr txBox="1"/>
          <p:nvPr/>
        </p:nvSpPr>
        <p:spPr>
          <a:xfrm>
            <a:off x="4363464" y="3275110"/>
            <a:ext cx="1163467" cy="307777"/>
          </a:xfrm>
          <a:prstGeom prst="rect">
            <a:avLst/>
          </a:prstGeom>
          <a:noFill/>
        </p:spPr>
        <p:txBody>
          <a:bodyPr wrap="square" rtlCol="0">
            <a:spAutoFit/>
          </a:bodyPr>
          <a:lstStyle/>
          <a:p>
            <a:r>
              <a:rPr lang="en-US" dirty="0" err="1"/>
              <a:t>Arcjet</a:t>
            </a:r>
            <a:r>
              <a:rPr lang="en-US" dirty="0"/>
              <a:t> effect</a:t>
            </a:r>
          </a:p>
        </p:txBody>
      </p:sp>
    </p:spTree>
    <p:extLst>
      <p:ext uri="{BB962C8B-B14F-4D97-AF65-F5344CB8AC3E}">
        <p14:creationId xmlns:p14="http://schemas.microsoft.com/office/powerpoint/2010/main" val="2894677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5"/>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PLT-G18-E-MAG-004</a:t>
            </a:r>
            <a:br>
              <a:rPr lang="en-US" dirty="0"/>
            </a:br>
            <a:r>
              <a:rPr lang="en-US" dirty="0"/>
              <a:t>Sensor Difference Comparison</a:t>
            </a:r>
            <a:endParaRPr dirty="0"/>
          </a:p>
        </p:txBody>
      </p:sp>
      <p:sp>
        <p:nvSpPr>
          <p:cNvPr id="223" name="Google Shape;22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graphicFrame>
        <p:nvGraphicFramePr>
          <p:cNvPr id="224" name="Google Shape;224;p15"/>
          <p:cNvGraphicFramePr/>
          <p:nvPr>
            <p:extLst>
              <p:ext uri="{D42A27DB-BD31-4B8C-83A1-F6EECF244321}">
                <p14:modId xmlns:p14="http://schemas.microsoft.com/office/powerpoint/2010/main" val="3236230791"/>
              </p:ext>
            </p:extLst>
          </p:nvPr>
        </p:nvGraphicFramePr>
        <p:xfrm>
          <a:off x="300412" y="5508147"/>
          <a:ext cx="6252787" cy="1036340"/>
        </p:xfrm>
        <a:graphic>
          <a:graphicData uri="http://schemas.openxmlformats.org/drawingml/2006/table">
            <a:tbl>
              <a:tblPr firstRow="1" bandRow="1">
                <a:noFill/>
                <a:tableStyleId>{372C45CC-B859-4BB7-BE64-5A1080DD6924}</a:tableStyleId>
              </a:tblPr>
              <a:tblGrid>
                <a:gridCol w="1681551">
                  <a:extLst>
                    <a:ext uri="{9D8B030D-6E8A-4147-A177-3AD203B41FA5}">
                      <a16:colId xmlns:a16="http://schemas.microsoft.com/office/drawing/2014/main" val="20000"/>
                    </a:ext>
                  </a:extLst>
                </a:gridCol>
                <a:gridCol w="923482">
                  <a:extLst>
                    <a:ext uri="{9D8B030D-6E8A-4147-A177-3AD203B41FA5}">
                      <a16:colId xmlns:a16="http://schemas.microsoft.com/office/drawing/2014/main" val="20001"/>
                    </a:ext>
                  </a:extLst>
                </a:gridCol>
                <a:gridCol w="895778">
                  <a:extLst>
                    <a:ext uri="{9D8B030D-6E8A-4147-A177-3AD203B41FA5}">
                      <a16:colId xmlns:a16="http://schemas.microsoft.com/office/drawing/2014/main" val="20002"/>
                    </a:ext>
                  </a:extLst>
                </a:gridCol>
                <a:gridCol w="886543">
                  <a:extLst>
                    <a:ext uri="{9D8B030D-6E8A-4147-A177-3AD203B41FA5}">
                      <a16:colId xmlns:a16="http://schemas.microsoft.com/office/drawing/2014/main" val="20003"/>
                    </a:ext>
                  </a:extLst>
                </a:gridCol>
                <a:gridCol w="886543">
                  <a:extLst>
                    <a:ext uri="{9D8B030D-6E8A-4147-A177-3AD203B41FA5}">
                      <a16:colId xmlns:a16="http://schemas.microsoft.com/office/drawing/2014/main" val="2360405770"/>
                    </a:ext>
                  </a:extLst>
                </a:gridCol>
                <a:gridCol w="97889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400" b="1" dirty="0"/>
                        <a:t>GOES-18 Calibrated [</a:t>
                      </a:r>
                      <a:r>
                        <a:rPr lang="en-US" sz="1400" b="1" dirty="0" err="1"/>
                        <a:t>nT</a:t>
                      </a:r>
                      <a:r>
                        <a:rPr lang="en-US" sz="1400" b="1" dirty="0"/>
                        <a:t>] </a:t>
                      </a:r>
                      <a:endParaRPr dirty="0"/>
                    </a:p>
                  </a:txBody>
                  <a:tcPr marL="91450" marR="91450" marT="45725" marB="45725"/>
                </a:tc>
                <a:tc>
                  <a:txBody>
                    <a:bodyPr/>
                    <a:lstStyle/>
                    <a:p>
                      <a:pPr marL="0" marR="0" lvl="0" indent="0" algn="l" rtl="0">
                        <a:spcBef>
                          <a:spcPts val="0"/>
                        </a:spcBef>
                        <a:spcAft>
                          <a:spcPts val="0"/>
                        </a:spcAft>
                        <a:buNone/>
                      </a:pPr>
                      <a:r>
                        <a:rPr lang="en-US" sz="1400" b="1" dirty="0" err="1"/>
                        <a:t>Obx-Ibx</a:t>
                      </a:r>
                      <a:r>
                        <a:rPr lang="en-US" sz="1400" b="1" dirty="0"/>
                        <a:t> </a:t>
                      </a:r>
                      <a:endParaRPr sz="1400" b="1" dirty="0"/>
                    </a:p>
                  </a:txBody>
                  <a:tcPr marL="91450" marR="91450" marT="45725" marB="45725"/>
                </a:tc>
                <a:tc>
                  <a:txBody>
                    <a:bodyPr/>
                    <a:lstStyle/>
                    <a:p>
                      <a:pPr marL="0" marR="0" lvl="0" indent="0" algn="l" rtl="0">
                        <a:spcBef>
                          <a:spcPts val="0"/>
                        </a:spcBef>
                        <a:spcAft>
                          <a:spcPts val="0"/>
                        </a:spcAft>
                        <a:buNone/>
                      </a:pPr>
                      <a:r>
                        <a:rPr lang="en-US" sz="1400" b="1" dirty="0" err="1"/>
                        <a:t>Oby-IBy</a:t>
                      </a:r>
                      <a:endParaRPr sz="1400" b="1" dirty="0"/>
                    </a:p>
                  </a:txBody>
                  <a:tcPr marL="91450" marR="91450" marT="45725" marB="45725"/>
                </a:tc>
                <a:tc>
                  <a:txBody>
                    <a:bodyPr/>
                    <a:lstStyle/>
                    <a:p>
                      <a:pPr marL="0" marR="0" lvl="0" indent="0" algn="l" rtl="0">
                        <a:spcBef>
                          <a:spcPts val="0"/>
                        </a:spcBef>
                        <a:spcAft>
                          <a:spcPts val="0"/>
                        </a:spcAft>
                        <a:buNone/>
                      </a:pPr>
                      <a:r>
                        <a:rPr lang="en-US" sz="1400" b="1" dirty="0"/>
                        <a:t>Obz-IBz</a:t>
                      </a:r>
                      <a:endParaRPr dirty="0"/>
                    </a:p>
                  </a:txBody>
                  <a:tcPr marL="91450" marR="91450" marT="45725" marB="45725"/>
                </a:tc>
                <a:tc>
                  <a:txBody>
                    <a:bodyPr/>
                    <a:lstStyle/>
                    <a:p>
                      <a:pPr marL="0" marR="0" lvl="0" indent="0" algn="l" rtl="0">
                        <a:spcBef>
                          <a:spcPts val="0"/>
                        </a:spcBef>
                        <a:spcAft>
                          <a:spcPts val="0"/>
                        </a:spcAft>
                        <a:buNone/>
                      </a:pPr>
                      <a:r>
                        <a:rPr lang="en-US" dirty="0"/>
                        <a:t>Total Field</a:t>
                      </a:r>
                      <a:endParaRPr dirty="0"/>
                    </a:p>
                  </a:txBody>
                  <a:tcPr marL="91450" marR="91450" marT="45725" marB="45725"/>
                </a:tc>
                <a:tc>
                  <a:txBody>
                    <a:bodyPr/>
                    <a:lstStyle/>
                    <a:p>
                      <a:pPr marL="0" marR="0" lvl="0" indent="0" algn="l" rtl="0">
                        <a:spcBef>
                          <a:spcPts val="0"/>
                        </a:spcBef>
                        <a:spcAft>
                          <a:spcPts val="0"/>
                        </a:spcAft>
                        <a:buNone/>
                      </a:pPr>
                      <a:r>
                        <a:rPr lang="en-US" sz="1400" b="1" dirty="0"/>
                        <a:t>|OB|/|IB|</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dirty="0"/>
                        <a:t>Standard deviation </a:t>
                      </a:r>
                    </a:p>
                    <a:p>
                      <a:pPr marL="0" marR="0" lvl="0" indent="0" algn="l" rtl="0">
                        <a:spcBef>
                          <a:spcPts val="0"/>
                        </a:spcBef>
                        <a:spcAft>
                          <a:spcPts val="0"/>
                        </a:spcAft>
                        <a:buNone/>
                      </a:pPr>
                      <a:r>
                        <a:rPr lang="en-US" dirty="0"/>
                        <a:t>4 hours MLT noon</a:t>
                      </a:r>
                      <a:endParaRPr dirty="0"/>
                    </a:p>
                  </a:txBody>
                  <a:tcPr marL="91450" marR="91450" marT="45725" marB="45725"/>
                </a:tc>
                <a:tc>
                  <a:txBody>
                    <a:bodyPr/>
                    <a:lstStyle/>
                    <a:p>
                      <a:pPr marL="0" marR="0" lvl="0" indent="0" algn="l" rtl="0">
                        <a:spcBef>
                          <a:spcPts val="0"/>
                        </a:spcBef>
                        <a:spcAft>
                          <a:spcPts val="0"/>
                        </a:spcAft>
                        <a:buNone/>
                      </a:pPr>
                      <a:r>
                        <a:rPr lang="en-US" dirty="0"/>
                        <a:t>0.08</a:t>
                      </a:r>
                      <a:endParaRPr dirty="0"/>
                    </a:p>
                  </a:txBody>
                  <a:tcPr marL="91450" marR="91450" marT="45725" marB="45725"/>
                </a:tc>
                <a:tc>
                  <a:txBody>
                    <a:bodyPr/>
                    <a:lstStyle/>
                    <a:p>
                      <a:pPr marL="0" marR="0" lvl="0" indent="0" algn="l" rtl="0">
                        <a:spcBef>
                          <a:spcPts val="0"/>
                        </a:spcBef>
                        <a:spcAft>
                          <a:spcPts val="0"/>
                        </a:spcAft>
                        <a:buNone/>
                      </a:pPr>
                      <a:r>
                        <a:rPr lang="en-US" dirty="0"/>
                        <a:t>0.18</a:t>
                      </a:r>
                      <a:endParaRPr dirty="0"/>
                    </a:p>
                  </a:txBody>
                  <a:tcPr marL="91450" marR="91450" marT="45725" marB="45725"/>
                </a:tc>
                <a:tc>
                  <a:txBody>
                    <a:bodyPr/>
                    <a:lstStyle/>
                    <a:p>
                      <a:pPr marL="0" marR="0" lvl="0" indent="0" algn="l" rtl="0">
                        <a:spcBef>
                          <a:spcPts val="0"/>
                        </a:spcBef>
                        <a:spcAft>
                          <a:spcPts val="0"/>
                        </a:spcAft>
                        <a:buNone/>
                      </a:pPr>
                      <a:r>
                        <a:rPr lang="en-US" dirty="0"/>
                        <a:t>0.06</a:t>
                      </a:r>
                      <a:endParaRPr dirty="0"/>
                    </a:p>
                  </a:txBody>
                  <a:tcPr marL="91450" marR="91450" marT="45725" marB="45725"/>
                </a:tc>
                <a:tc>
                  <a:txBody>
                    <a:bodyPr/>
                    <a:lstStyle/>
                    <a:p>
                      <a:pPr marL="0" marR="0" lvl="0" indent="0" algn="l" rtl="0">
                        <a:spcBef>
                          <a:spcPts val="0"/>
                        </a:spcBef>
                        <a:spcAft>
                          <a:spcPts val="0"/>
                        </a:spcAft>
                        <a:buNone/>
                      </a:pPr>
                      <a:r>
                        <a:rPr lang="en-US" dirty="0"/>
                        <a:t>0.19</a:t>
                      </a:r>
                      <a:endParaRPr dirty="0"/>
                    </a:p>
                  </a:txBody>
                  <a:tcPr marL="91450" marR="91450" marT="45725" marB="45725"/>
                </a:tc>
                <a:tc>
                  <a:txBody>
                    <a:bodyPr/>
                    <a:lstStyle/>
                    <a:p>
                      <a:pPr marL="0" marR="0" lvl="0" indent="0" algn="l" rtl="0">
                        <a:spcBef>
                          <a:spcPts val="0"/>
                        </a:spcBef>
                        <a:spcAft>
                          <a:spcPts val="0"/>
                        </a:spcAft>
                        <a:buNone/>
                      </a:pPr>
                      <a:r>
                        <a:rPr lang="en-US" dirty="0"/>
                        <a:t>1</a:t>
                      </a:r>
                      <a:endParaRPr dirty="0"/>
                    </a:p>
                  </a:txBody>
                  <a:tcPr marL="91450" marR="91450" marT="45725" marB="45725"/>
                </a:tc>
                <a:extLst>
                  <a:ext uri="{0D108BD9-81ED-4DB2-BD59-A6C34878D82A}">
                    <a16:rowId xmlns:a16="http://schemas.microsoft.com/office/drawing/2014/main" val="2163629664"/>
                  </a:ext>
                </a:extLst>
              </a:tr>
            </a:tbl>
          </a:graphicData>
        </a:graphic>
      </p:graphicFrame>
      <p:sp>
        <p:nvSpPr>
          <p:cNvPr id="225" name="Google Shape;225;p15"/>
          <p:cNvSpPr txBox="1"/>
          <p:nvPr/>
        </p:nvSpPr>
        <p:spPr>
          <a:xfrm>
            <a:off x="212186" y="1096963"/>
            <a:ext cx="3358787" cy="427805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OB (outboard) – IB (inboard) differences for GOES-16, 17 and 18 (calibrated)</a:t>
            </a:r>
            <a:endParaRPr dirty="0"/>
          </a:p>
          <a:p>
            <a:pPr marL="0" marR="0" lvl="0" indent="0" algn="l" rtl="0">
              <a:spcBef>
                <a:spcPts val="0"/>
              </a:spcBef>
              <a:spcAft>
                <a:spcPts val="0"/>
              </a:spcAft>
              <a:buNone/>
            </a:pPr>
            <a:endParaRPr sz="16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Ideal, calibrated sensors would have 0nT OB-IB difference and be flat throughout the day</a:t>
            </a:r>
            <a:endParaRPr dirty="0"/>
          </a:p>
          <a:p>
            <a:pPr marL="285750" marR="0" lvl="0" indent="-184150" algn="l" rtl="0">
              <a:spcBef>
                <a:spcPts val="0"/>
              </a:spcBef>
              <a:spcAft>
                <a:spcPts val="0"/>
              </a:spcAft>
              <a:buClr>
                <a:schemeClr val="dk1"/>
              </a:buClr>
              <a:buSzPts val="1600"/>
              <a:buFont typeface="Arial"/>
              <a:buNone/>
            </a:pPr>
            <a:endParaRPr sz="16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Significant improvement from GOES-16 to GOES-18, note consistent y-axis range</a:t>
            </a:r>
            <a:endParaRPr dirty="0"/>
          </a:p>
          <a:p>
            <a:pPr marL="285750" marR="0" lvl="0" indent="-184150" algn="l" rtl="0">
              <a:spcBef>
                <a:spcPts val="0"/>
              </a:spcBef>
              <a:spcAft>
                <a:spcPts val="0"/>
              </a:spcAft>
              <a:buClr>
                <a:schemeClr val="dk1"/>
              </a:buClr>
              <a:buSzPts val="1600"/>
              <a:buFont typeface="Arial"/>
              <a:buNone/>
            </a:pPr>
            <a:endParaRPr sz="16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Calibrations bring GOES-18 differences close to 0</a:t>
            </a:r>
            <a:endParaRPr dirty="0"/>
          </a:p>
          <a:p>
            <a:pPr marL="0" marR="0" lvl="0" indent="0" algn="l" rtl="0">
              <a:spcBef>
                <a:spcPts val="0"/>
              </a:spcBef>
              <a:spcAft>
                <a:spcPts val="0"/>
              </a:spcAft>
              <a:buNone/>
            </a:pPr>
            <a:endParaRPr sz="16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 Does not vary more than 1nT per 24 hours</a:t>
            </a:r>
            <a:endParaRPr dirty="0"/>
          </a:p>
        </p:txBody>
      </p:sp>
      <p:pic>
        <p:nvPicPr>
          <p:cNvPr id="3" name="Picture 2">
            <a:extLst>
              <a:ext uri="{FF2B5EF4-FFF2-40B4-BE49-F238E27FC236}">
                <a16:creationId xmlns:a16="http://schemas.microsoft.com/office/drawing/2014/main" id="{6BF21CAE-E37C-406C-BA18-0DEFAA49B574}"/>
              </a:ext>
            </a:extLst>
          </p:cNvPr>
          <p:cNvPicPr>
            <a:picLocks noChangeAspect="1"/>
          </p:cNvPicPr>
          <p:nvPr/>
        </p:nvPicPr>
        <p:blipFill>
          <a:blip r:embed="rId3"/>
          <a:stretch>
            <a:fillRect/>
          </a:stretch>
        </p:blipFill>
        <p:spPr>
          <a:xfrm>
            <a:off x="3430095" y="1367509"/>
            <a:ext cx="5713905" cy="4074073"/>
          </a:xfrm>
          <a:prstGeom prst="rect">
            <a:avLst/>
          </a:prstGeom>
        </p:spPr>
      </p:pic>
      <p:sp>
        <p:nvSpPr>
          <p:cNvPr id="4" name="Google Shape;191;p12">
            <a:extLst>
              <a:ext uri="{FF2B5EF4-FFF2-40B4-BE49-F238E27FC236}">
                <a16:creationId xmlns:a16="http://schemas.microsoft.com/office/drawing/2014/main" id="{19075845-D11D-A200-DB71-6F1B6070DA6D}"/>
              </a:ext>
            </a:extLst>
          </p:cNvPr>
          <p:cNvSpPr txBox="1"/>
          <p:nvPr/>
        </p:nvSpPr>
        <p:spPr>
          <a:xfrm>
            <a:off x="7755339" y="874095"/>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sp>
        <p:nvSpPr>
          <p:cNvPr id="6" name="TextBox 5">
            <a:extLst>
              <a:ext uri="{FF2B5EF4-FFF2-40B4-BE49-F238E27FC236}">
                <a16:creationId xmlns:a16="http://schemas.microsoft.com/office/drawing/2014/main" id="{38CADB85-2A8A-1FC4-BD58-158E99C346A2}"/>
              </a:ext>
            </a:extLst>
          </p:cNvPr>
          <p:cNvSpPr txBox="1"/>
          <p:nvPr/>
        </p:nvSpPr>
        <p:spPr>
          <a:xfrm>
            <a:off x="3853520" y="1543790"/>
            <a:ext cx="2036917" cy="338554"/>
          </a:xfrm>
          <a:prstGeom prst="rect">
            <a:avLst/>
          </a:prstGeom>
          <a:noFill/>
        </p:spPr>
        <p:txBody>
          <a:bodyPr wrap="square" rtlCol="0">
            <a:spAutoFit/>
          </a:bodyPr>
          <a:lstStyle/>
          <a:p>
            <a:r>
              <a:rPr lang="en-US" sz="1600" dirty="0"/>
              <a:t>Sensor differences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6"/>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PLT-G18-E-MAG-005</a:t>
            </a:r>
            <a:br>
              <a:rPr lang="en-US" dirty="0"/>
            </a:br>
            <a:r>
              <a:rPr lang="en-US" dirty="0"/>
              <a:t>Magnetometer Thermal Sensitivity</a:t>
            </a:r>
            <a:endParaRPr dirty="0"/>
          </a:p>
        </p:txBody>
      </p:sp>
      <p:sp>
        <p:nvSpPr>
          <p:cNvPr id="232" name="Google Shape;232;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233" name="Google Shape;233;p16"/>
          <p:cNvPicPr preferRelativeResize="0">
            <a:picLocks noGrp="1"/>
          </p:cNvPicPr>
          <p:nvPr>
            <p:ph type="body" idx="1"/>
          </p:nvPr>
        </p:nvPicPr>
        <p:blipFill rotWithShape="1">
          <a:blip r:embed="rId3">
            <a:alphaModFix/>
          </a:blip>
          <a:srcRect l="8432" r="7772"/>
          <a:stretch/>
        </p:blipFill>
        <p:spPr>
          <a:xfrm>
            <a:off x="1714795" y="3630094"/>
            <a:ext cx="4349122" cy="2794723"/>
          </a:xfrm>
          <a:prstGeom prst="rect">
            <a:avLst/>
          </a:prstGeom>
          <a:noFill/>
          <a:ln>
            <a:noFill/>
          </a:ln>
        </p:spPr>
      </p:pic>
      <p:sp>
        <p:nvSpPr>
          <p:cNvPr id="234" name="Google Shape;234;p16"/>
          <p:cNvSpPr txBox="1"/>
          <p:nvPr/>
        </p:nvSpPr>
        <p:spPr>
          <a:xfrm>
            <a:off x="174247" y="1214954"/>
            <a:ext cx="5365316" cy="230828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400"/>
              <a:buFont typeface="Arial"/>
              <a:buChar char="•"/>
            </a:pPr>
            <a:r>
              <a:rPr lang="en-US" sz="1600" dirty="0">
                <a:solidFill>
                  <a:schemeClr val="lt1"/>
                </a:solidFill>
                <a:latin typeface="Calibri"/>
                <a:ea typeface="Calibri"/>
                <a:cs typeface="Calibri"/>
                <a:sym typeface="Calibri"/>
              </a:rPr>
              <a:t>GOES  magnetometers have multiple heaters to control thermal environment of the sensors</a:t>
            </a:r>
          </a:p>
          <a:p>
            <a:pPr marL="285750" marR="0" lvl="0" indent="-285750" algn="l" rtl="0">
              <a:spcBef>
                <a:spcPts val="0"/>
              </a:spcBef>
              <a:spcAft>
                <a:spcPts val="0"/>
              </a:spcAft>
              <a:buClr>
                <a:schemeClr val="lt1"/>
              </a:buClr>
              <a:buSzPts val="1400"/>
              <a:buFont typeface="Arial"/>
              <a:buChar char="•"/>
            </a:pPr>
            <a:r>
              <a:rPr lang="en-US" sz="1600" dirty="0">
                <a:solidFill>
                  <a:schemeClr val="lt1"/>
                </a:solidFill>
                <a:latin typeface="Calibri"/>
                <a:ea typeface="Calibri"/>
                <a:cs typeface="Calibri"/>
                <a:sym typeface="Calibri"/>
              </a:rPr>
              <a:t>PLT 005 Determines optimal heater setpoint for GMAG</a:t>
            </a:r>
            <a:endParaRPr sz="1600" dirty="0"/>
          </a:p>
          <a:p>
            <a:pPr marL="285750" marR="0" lvl="0" indent="-285750" algn="l" rtl="0">
              <a:spcBef>
                <a:spcPts val="0"/>
              </a:spcBef>
              <a:spcAft>
                <a:spcPts val="0"/>
              </a:spcAft>
              <a:buClr>
                <a:schemeClr val="lt1"/>
              </a:buClr>
              <a:buSzPts val="1400"/>
              <a:buFont typeface="Arial"/>
              <a:buChar char="•"/>
            </a:pPr>
            <a:r>
              <a:rPr lang="en-US" sz="1600" dirty="0">
                <a:solidFill>
                  <a:schemeClr val="lt1"/>
                </a:solidFill>
                <a:latin typeface="Calibri"/>
                <a:ea typeface="Calibri"/>
                <a:cs typeface="Calibri"/>
                <a:sym typeface="Calibri"/>
              </a:rPr>
              <a:t>Throughout the day, there is not a large change between the IB and OB sensors, even with heater duty cycle changes due to orbital  thermal environment changes </a:t>
            </a:r>
            <a:endParaRPr sz="1600" dirty="0"/>
          </a:p>
          <a:p>
            <a:pPr marL="285750" marR="0" lvl="0" indent="-285750" algn="l" rtl="0">
              <a:spcBef>
                <a:spcPts val="0"/>
              </a:spcBef>
              <a:spcAft>
                <a:spcPts val="0"/>
              </a:spcAft>
              <a:buClr>
                <a:schemeClr val="lt1"/>
              </a:buClr>
              <a:buSzPts val="1400"/>
              <a:buFont typeface="Arial"/>
              <a:buChar char="•"/>
            </a:pPr>
            <a:r>
              <a:rPr lang="en-US" sz="1600" dirty="0">
                <a:solidFill>
                  <a:schemeClr val="lt1"/>
                </a:solidFill>
                <a:latin typeface="Calibri"/>
                <a:ea typeface="Calibri"/>
                <a:cs typeface="Calibri"/>
                <a:sym typeface="Calibri"/>
              </a:rPr>
              <a:t>No compelling reason to modify temperature from recommended setpoint of 23 C</a:t>
            </a:r>
            <a:endParaRPr sz="1600" dirty="0"/>
          </a:p>
          <a:p>
            <a:pPr marL="285750" marR="0" lvl="0" indent="-285750" algn="l" rtl="0">
              <a:spcBef>
                <a:spcPts val="0"/>
              </a:spcBef>
              <a:spcAft>
                <a:spcPts val="0"/>
              </a:spcAft>
              <a:buClr>
                <a:schemeClr val="lt1"/>
              </a:buClr>
              <a:buSzPts val="1400"/>
              <a:buFont typeface="Arial"/>
              <a:buChar char="•"/>
            </a:pPr>
            <a:r>
              <a:rPr lang="en-US" sz="1600" dirty="0">
                <a:solidFill>
                  <a:schemeClr val="lt1"/>
                </a:solidFill>
                <a:latin typeface="Calibri"/>
                <a:ea typeface="Calibri"/>
                <a:cs typeface="Calibri"/>
                <a:sym typeface="Calibri"/>
              </a:rPr>
              <a:t>Continued investigations as part of full validation </a:t>
            </a:r>
            <a:endParaRPr sz="1600" dirty="0"/>
          </a:p>
        </p:txBody>
      </p:sp>
      <p:pic>
        <p:nvPicPr>
          <p:cNvPr id="235" name="Google Shape;235;p16"/>
          <p:cNvPicPr preferRelativeResize="0"/>
          <p:nvPr/>
        </p:nvPicPr>
        <p:blipFill rotWithShape="1">
          <a:blip r:embed="rId4">
            <a:alphaModFix/>
          </a:blip>
          <a:srcRect/>
          <a:stretch/>
        </p:blipFill>
        <p:spPr>
          <a:xfrm>
            <a:off x="6171293" y="1241749"/>
            <a:ext cx="2879482" cy="1727689"/>
          </a:xfrm>
          <a:prstGeom prst="rect">
            <a:avLst/>
          </a:prstGeom>
          <a:noFill/>
          <a:ln>
            <a:noFill/>
          </a:ln>
        </p:spPr>
      </p:pic>
      <p:pic>
        <p:nvPicPr>
          <p:cNvPr id="236" name="Google Shape;236;p16"/>
          <p:cNvPicPr preferRelativeResize="0"/>
          <p:nvPr/>
        </p:nvPicPr>
        <p:blipFill rotWithShape="1">
          <a:blip r:embed="rId5">
            <a:alphaModFix/>
          </a:blip>
          <a:srcRect/>
          <a:stretch/>
        </p:blipFill>
        <p:spPr>
          <a:xfrm>
            <a:off x="6171293" y="2969439"/>
            <a:ext cx="2879482" cy="1727689"/>
          </a:xfrm>
          <a:prstGeom prst="rect">
            <a:avLst/>
          </a:prstGeom>
          <a:noFill/>
          <a:ln>
            <a:noFill/>
          </a:ln>
        </p:spPr>
      </p:pic>
      <p:pic>
        <p:nvPicPr>
          <p:cNvPr id="237" name="Google Shape;237;p16"/>
          <p:cNvPicPr preferRelativeResize="0"/>
          <p:nvPr/>
        </p:nvPicPr>
        <p:blipFill rotWithShape="1">
          <a:blip r:embed="rId6">
            <a:alphaModFix/>
          </a:blip>
          <a:srcRect/>
          <a:stretch/>
        </p:blipFill>
        <p:spPr>
          <a:xfrm>
            <a:off x="6171293" y="4697128"/>
            <a:ext cx="2879482" cy="1727689"/>
          </a:xfrm>
          <a:prstGeom prst="rect">
            <a:avLst/>
          </a:prstGeom>
          <a:noFill/>
          <a:ln>
            <a:noFill/>
          </a:ln>
        </p:spPr>
      </p:pic>
      <p:sp>
        <p:nvSpPr>
          <p:cNvPr id="238" name="Google Shape;238;p16"/>
          <p:cNvSpPr txBox="1"/>
          <p:nvPr/>
        </p:nvSpPr>
        <p:spPr>
          <a:xfrm>
            <a:off x="0" y="4833240"/>
            <a:ext cx="1607419" cy="17235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lt1"/>
                </a:solidFill>
                <a:latin typeface="Calibri"/>
                <a:ea typeface="Calibri"/>
                <a:cs typeface="Calibri"/>
                <a:sym typeface="Calibri"/>
              </a:rPr>
              <a:t>1 sigma average (nT)</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400">
                <a:solidFill>
                  <a:schemeClr val="lt1"/>
                </a:solidFill>
                <a:latin typeface="Calibri"/>
                <a:ea typeface="Calibri"/>
                <a:cs typeface="Calibri"/>
                <a:sym typeface="Calibri"/>
              </a:rPr>
              <a:t>X: 0.0406</a:t>
            </a:r>
            <a:endParaRPr/>
          </a:p>
          <a:p>
            <a:pPr marL="0" marR="0" lvl="0" indent="0" algn="l" rtl="0">
              <a:spcBef>
                <a:spcPts val="0"/>
              </a:spcBef>
              <a:spcAft>
                <a:spcPts val="0"/>
              </a:spcAft>
              <a:buNone/>
            </a:pPr>
            <a:r>
              <a:rPr lang="en-US" sz="1400">
                <a:solidFill>
                  <a:schemeClr val="lt1"/>
                </a:solidFill>
                <a:latin typeface="Calibri"/>
                <a:ea typeface="Calibri"/>
                <a:cs typeface="Calibri"/>
                <a:sym typeface="Calibri"/>
              </a:rPr>
              <a:t>Y: 0.0287</a:t>
            </a:r>
            <a:endParaRPr/>
          </a:p>
          <a:p>
            <a:pPr marL="0" marR="0" lvl="0" indent="0" algn="l" rtl="0">
              <a:spcBef>
                <a:spcPts val="0"/>
              </a:spcBef>
              <a:spcAft>
                <a:spcPts val="0"/>
              </a:spcAft>
              <a:buNone/>
            </a:pPr>
            <a:r>
              <a:rPr lang="en-US" sz="1400">
                <a:solidFill>
                  <a:schemeClr val="lt1"/>
                </a:solidFill>
                <a:latin typeface="Calibri"/>
                <a:ea typeface="Calibri"/>
                <a:cs typeface="Calibri"/>
                <a:sym typeface="Calibri"/>
              </a:rPr>
              <a:t>Z: 0.0259</a:t>
            </a:r>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39" name="Google Shape;239;p16"/>
          <p:cNvSpPr txBox="1"/>
          <p:nvPr/>
        </p:nvSpPr>
        <p:spPr>
          <a:xfrm>
            <a:off x="0" y="4055844"/>
            <a:ext cx="4581624"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a:solidFill>
                  <a:schemeClr val="lt1"/>
                </a:solidFill>
                <a:latin typeface="Calibri"/>
                <a:ea typeface="Calibri"/>
                <a:cs typeface="Calibri"/>
                <a:sym typeface="Calibri"/>
              </a:rPr>
              <a:t>Max duty cycle 60.0 %</a:t>
            </a:r>
            <a:endParaRPr sz="1400" b="0">
              <a:solidFill>
                <a:schemeClr val="lt1"/>
              </a:solidFill>
              <a:latin typeface="Calibri"/>
              <a:ea typeface="Calibri"/>
              <a:cs typeface="Calibri"/>
              <a:sym typeface="Calibri"/>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40" name="Google Shape;240;p16"/>
          <p:cNvSpPr txBox="1"/>
          <p:nvPr/>
        </p:nvSpPr>
        <p:spPr>
          <a:xfrm>
            <a:off x="1914950" y="3801600"/>
            <a:ext cx="160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Heater Duty Cycle over ~24 hours</a:t>
            </a:r>
            <a:endParaRPr dirty="0">
              <a:latin typeface="Calibri"/>
              <a:ea typeface="Calibri"/>
              <a:cs typeface="Calibri"/>
              <a:sym typeface="Calibri"/>
            </a:endParaRPr>
          </a:p>
        </p:txBody>
      </p:sp>
      <p:sp>
        <p:nvSpPr>
          <p:cNvPr id="3" name="TextBox 2">
            <a:extLst>
              <a:ext uri="{FF2B5EF4-FFF2-40B4-BE49-F238E27FC236}">
                <a16:creationId xmlns:a16="http://schemas.microsoft.com/office/drawing/2014/main" id="{7B0A3A4F-BF4E-EE67-FFF8-493A4512D728}"/>
              </a:ext>
            </a:extLst>
          </p:cNvPr>
          <p:cNvSpPr txBox="1"/>
          <p:nvPr/>
        </p:nvSpPr>
        <p:spPr>
          <a:xfrm>
            <a:off x="6553200" y="1310217"/>
            <a:ext cx="4582632" cy="307777"/>
          </a:xfrm>
          <a:prstGeom prst="rect">
            <a:avLst/>
          </a:prstGeom>
          <a:noFill/>
        </p:spPr>
        <p:txBody>
          <a:bodyPr wrap="square">
            <a:spAutoFit/>
          </a:bodyPr>
          <a:lstStyle/>
          <a:p>
            <a:pPr marL="0" lvl="0" indent="0" algn="l" rtl="0">
              <a:spcBef>
                <a:spcPts val="0"/>
              </a:spcBef>
              <a:spcAft>
                <a:spcPts val="0"/>
              </a:spcAft>
              <a:buNone/>
            </a:pPr>
            <a:r>
              <a:rPr lang="en-US" dirty="0">
                <a:latin typeface="Calibri"/>
                <a:ea typeface="Calibri"/>
                <a:cs typeface="Calibri"/>
                <a:sym typeface="Calibri"/>
              </a:rPr>
              <a:t>OB-IB Standard Deviation, X</a:t>
            </a:r>
          </a:p>
        </p:txBody>
      </p:sp>
      <p:sp>
        <p:nvSpPr>
          <p:cNvPr id="4" name="TextBox 3">
            <a:extLst>
              <a:ext uri="{FF2B5EF4-FFF2-40B4-BE49-F238E27FC236}">
                <a16:creationId xmlns:a16="http://schemas.microsoft.com/office/drawing/2014/main" id="{C08CFEDC-53FB-7233-19A6-94936E38A441}"/>
              </a:ext>
            </a:extLst>
          </p:cNvPr>
          <p:cNvSpPr txBox="1"/>
          <p:nvPr/>
        </p:nvSpPr>
        <p:spPr>
          <a:xfrm>
            <a:off x="8461744" y="3183494"/>
            <a:ext cx="382772" cy="307777"/>
          </a:xfrm>
          <a:prstGeom prst="rect">
            <a:avLst/>
          </a:prstGeom>
          <a:noFill/>
        </p:spPr>
        <p:txBody>
          <a:bodyPr wrap="square" rtlCol="0">
            <a:spAutoFit/>
          </a:bodyPr>
          <a:lstStyle/>
          <a:p>
            <a:r>
              <a:rPr lang="en-US" dirty="0"/>
              <a:t>Y</a:t>
            </a:r>
          </a:p>
        </p:txBody>
      </p:sp>
      <p:sp>
        <p:nvSpPr>
          <p:cNvPr id="5" name="TextBox 4">
            <a:extLst>
              <a:ext uri="{FF2B5EF4-FFF2-40B4-BE49-F238E27FC236}">
                <a16:creationId xmlns:a16="http://schemas.microsoft.com/office/drawing/2014/main" id="{2D05C2AA-90F2-B697-68C4-775DE1864652}"/>
              </a:ext>
            </a:extLst>
          </p:cNvPr>
          <p:cNvSpPr txBox="1"/>
          <p:nvPr/>
        </p:nvSpPr>
        <p:spPr>
          <a:xfrm>
            <a:off x="8512249" y="4917618"/>
            <a:ext cx="349102" cy="307777"/>
          </a:xfrm>
          <a:prstGeom prst="rect">
            <a:avLst/>
          </a:prstGeom>
          <a:noFill/>
        </p:spPr>
        <p:txBody>
          <a:bodyPr wrap="square" rtlCol="0">
            <a:spAutoFit/>
          </a:bodyPr>
          <a:lstStyle/>
          <a:p>
            <a:r>
              <a:rPr lang="en-US" dirty="0"/>
              <a:t>Z</a:t>
            </a:r>
          </a:p>
        </p:txBody>
      </p:sp>
      <p:sp>
        <p:nvSpPr>
          <p:cNvPr id="2" name="Google Shape;191;p12">
            <a:extLst>
              <a:ext uri="{FF2B5EF4-FFF2-40B4-BE49-F238E27FC236}">
                <a16:creationId xmlns:a16="http://schemas.microsoft.com/office/drawing/2014/main" id="{23F27D22-72F4-AD96-D068-83EAF539B277}"/>
              </a:ext>
            </a:extLst>
          </p:cNvPr>
          <p:cNvSpPr txBox="1"/>
          <p:nvPr/>
        </p:nvSpPr>
        <p:spPr>
          <a:xfrm>
            <a:off x="7755339" y="874095"/>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46" name="Google Shape;246;p17"/>
          <p:cNvSpPr txBox="1"/>
          <p:nvPr/>
        </p:nvSpPr>
        <p:spPr>
          <a:xfrm>
            <a:off x="457200" y="3139076"/>
            <a:ext cx="8229600" cy="57984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lt1"/>
              </a:buClr>
              <a:buSzPts val="3200"/>
              <a:buFont typeface="Arial"/>
              <a:buNone/>
            </a:pPr>
            <a:r>
              <a:rPr lang="en-US" sz="3200">
                <a:solidFill>
                  <a:schemeClr val="lt1"/>
                </a:solidFill>
                <a:latin typeface="Calibri"/>
                <a:ea typeface="Calibri"/>
                <a:cs typeface="Calibri"/>
                <a:sym typeface="Calibri"/>
              </a:rPr>
              <a:t>Product Quality Assessment </a:t>
            </a:r>
            <a:endParaRPr/>
          </a:p>
          <a:p>
            <a:pPr marL="0" marR="0" lvl="0" indent="0" algn="ctr" rtl="0">
              <a:spcBef>
                <a:spcPts val="640"/>
              </a:spcBef>
              <a:spcAft>
                <a:spcPts val="0"/>
              </a:spcAft>
              <a:buClr>
                <a:schemeClr val="lt1"/>
              </a:buClr>
              <a:buSzPts val="3200"/>
              <a:buFont typeface="Arial"/>
              <a:buNone/>
            </a:pPr>
            <a:r>
              <a:rPr lang="en-US" sz="3200">
                <a:solidFill>
                  <a:schemeClr val="lt1"/>
                </a:solidFill>
                <a:latin typeface="Calibri"/>
                <a:ea typeface="Calibri"/>
                <a:cs typeface="Calibri"/>
                <a:sym typeface="Calibri"/>
              </a:rPr>
              <a:t>For Provisional Level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1"/>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Provisional Validation PLPT’s</a:t>
            </a:r>
            <a:br>
              <a:rPr lang="en-US" dirty="0"/>
            </a:br>
            <a:r>
              <a:rPr lang="en-US" sz="2000" dirty="0"/>
              <a:t>NCEI</a:t>
            </a:r>
            <a:endParaRPr sz="2000" dirty="0"/>
          </a:p>
        </p:txBody>
      </p:sp>
      <p:sp>
        <p:nvSpPr>
          <p:cNvPr id="282" name="Google Shape;28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graphicFrame>
        <p:nvGraphicFramePr>
          <p:cNvPr id="283" name="Google Shape;283;p21"/>
          <p:cNvGraphicFramePr/>
          <p:nvPr>
            <p:extLst>
              <p:ext uri="{D42A27DB-BD31-4B8C-83A1-F6EECF244321}">
                <p14:modId xmlns:p14="http://schemas.microsoft.com/office/powerpoint/2010/main" val="4023156269"/>
              </p:ext>
            </p:extLst>
          </p:nvPr>
        </p:nvGraphicFramePr>
        <p:xfrm>
          <a:off x="223520" y="1468120"/>
          <a:ext cx="8696950" cy="4302800"/>
        </p:xfrm>
        <a:graphic>
          <a:graphicData uri="http://schemas.openxmlformats.org/drawingml/2006/table">
            <a:tbl>
              <a:tblPr firstRow="1" bandRow="1">
                <a:noFill/>
                <a:tableStyleId>{372C45CC-B859-4BB7-BE64-5A1080DD6924}</a:tableStyleId>
              </a:tblPr>
              <a:tblGrid>
                <a:gridCol w="2137950">
                  <a:extLst>
                    <a:ext uri="{9D8B030D-6E8A-4147-A177-3AD203B41FA5}">
                      <a16:colId xmlns:a16="http://schemas.microsoft.com/office/drawing/2014/main" val="20000"/>
                    </a:ext>
                  </a:extLst>
                </a:gridCol>
                <a:gridCol w="1639750">
                  <a:extLst>
                    <a:ext uri="{9D8B030D-6E8A-4147-A177-3AD203B41FA5}">
                      <a16:colId xmlns:a16="http://schemas.microsoft.com/office/drawing/2014/main" val="20001"/>
                    </a:ext>
                  </a:extLst>
                </a:gridCol>
                <a:gridCol w="1639750">
                  <a:extLst>
                    <a:ext uri="{9D8B030D-6E8A-4147-A177-3AD203B41FA5}">
                      <a16:colId xmlns:a16="http://schemas.microsoft.com/office/drawing/2014/main" val="20002"/>
                    </a:ext>
                  </a:extLst>
                </a:gridCol>
                <a:gridCol w="2243875">
                  <a:extLst>
                    <a:ext uri="{9D8B030D-6E8A-4147-A177-3AD203B41FA5}">
                      <a16:colId xmlns:a16="http://schemas.microsoft.com/office/drawing/2014/main" val="20003"/>
                    </a:ext>
                  </a:extLst>
                </a:gridCol>
                <a:gridCol w="1035625">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400" dirty="0"/>
                        <a:t>Descriptive Title</a:t>
                      </a:r>
                      <a:endParaRPr dirty="0"/>
                    </a:p>
                  </a:txBody>
                  <a:tcPr marL="91450" marR="91450" marT="45725" marB="45725"/>
                </a:tc>
                <a:tc>
                  <a:txBody>
                    <a:bodyPr/>
                    <a:lstStyle/>
                    <a:p>
                      <a:pPr marL="0" marR="0" lvl="0" indent="0" algn="l" rtl="0">
                        <a:spcBef>
                          <a:spcPts val="0"/>
                        </a:spcBef>
                        <a:spcAft>
                          <a:spcPts val="0"/>
                        </a:spcAft>
                        <a:buNone/>
                      </a:pPr>
                      <a:r>
                        <a:rPr lang="en-US" sz="1400"/>
                        <a:t>Activity</a:t>
                      </a:r>
                      <a:endParaRPr/>
                    </a:p>
                  </a:txBody>
                  <a:tcPr marL="91450" marR="91450" marT="45725" marB="45725"/>
                </a:tc>
                <a:tc>
                  <a:txBody>
                    <a:bodyPr/>
                    <a:lstStyle/>
                    <a:p>
                      <a:pPr marL="0" marR="0" lvl="0" indent="0" algn="l" rtl="0">
                        <a:spcBef>
                          <a:spcPts val="0"/>
                        </a:spcBef>
                        <a:spcAft>
                          <a:spcPts val="0"/>
                        </a:spcAft>
                        <a:buNone/>
                      </a:pPr>
                      <a:r>
                        <a:rPr lang="en-US" sz="1400"/>
                        <a:t>Data needed</a:t>
                      </a:r>
                      <a:endParaRPr/>
                    </a:p>
                  </a:txBody>
                  <a:tcPr marL="91450" marR="91450" marT="45725" marB="45725"/>
                </a:tc>
                <a:tc>
                  <a:txBody>
                    <a:bodyPr/>
                    <a:lstStyle/>
                    <a:p>
                      <a:pPr marL="0" marR="0" lvl="0" indent="0" algn="l" rtl="0">
                        <a:spcBef>
                          <a:spcPts val="0"/>
                        </a:spcBef>
                        <a:spcAft>
                          <a:spcPts val="0"/>
                        </a:spcAft>
                        <a:buNone/>
                      </a:pPr>
                      <a:r>
                        <a:rPr lang="en-US" sz="1400"/>
                        <a:t>Success criteria</a:t>
                      </a:r>
                      <a:endParaRPr/>
                    </a:p>
                  </a:txBody>
                  <a:tcPr marL="91450" marR="91450" marT="45725" marB="45725"/>
                </a:tc>
                <a:tc>
                  <a:txBody>
                    <a:bodyPr/>
                    <a:lstStyle/>
                    <a:p>
                      <a:pPr marL="0" marR="0" lvl="0" indent="0" algn="l" rtl="0">
                        <a:spcBef>
                          <a:spcPts val="0"/>
                        </a:spcBef>
                        <a:spcAft>
                          <a:spcPts val="0"/>
                        </a:spcAft>
                        <a:buNone/>
                      </a:pPr>
                      <a:r>
                        <a:rPr lang="en-US" sz="1400" dirty="0"/>
                        <a:t>Results</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PLPT-MAG-001-Comparison to quiet field models</a:t>
                      </a:r>
                      <a:endParaRPr sz="1200"/>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Validate GMAG L1b product for geomagnetically quiet conditions (Kp &lt;2) by comparing to accepted models of Earths internal plus external magnetospheric field.</a:t>
                      </a:r>
                      <a:endParaRPr sz="1200"/>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7 days (need not be contiguous)</a:t>
                      </a:r>
                      <a:endParaRPr sz="1200"/>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Data demonstrate that GMAG measurements are close to magnetic field model values.</a:t>
                      </a:r>
                      <a:endParaRPr sz="1200"/>
                    </a:p>
                  </a:txBody>
                  <a:tcPr marL="91450" marR="91450" marT="45725" marB="45725"/>
                </a:tc>
                <a:tc>
                  <a:txBody>
                    <a:bodyPr/>
                    <a:lstStyle/>
                    <a:p>
                      <a:pPr marL="0" marR="0" lvl="0" indent="0" algn="l" rtl="0">
                        <a:spcBef>
                          <a:spcPts val="0"/>
                        </a:spcBef>
                        <a:spcAft>
                          <a:spcPts val="0"/>
                        </a:spcAft>
                        <a:buNone/>
                      </a:pPr>
                      <a:r>
                        <a:rPr lang="en-US" sz="1200" dirty="0"/>
                        <a:t>pass</a:t>
                      </a:r>
                      <a:endParaRPr dirty="0"/>
                    </a:p>
                  </a:txBody>
                  <a:tcPr marL="91450" marR="91450" marT="45725" marB="45725">
                    <a:solidFill>
                      <a:srgbClr val="00B050"/>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PLPT-MAG-002- Cross-satellite intercalibration (1 min data)</a:t>
                      </a:r>
                      <a:endParaRPr sz="1200"/>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Validate GMAG l1b product by comparing it to operational GOES-R Series in situ magnetometer instruments.</a:t>
                      </a:r>
                      <a:endParaRPr sz="1200"/>
                    </a:p>
                  </a:txBody>
                  <a:tcPr marL="91450" marR="91450" marT="45725" marB="45725"/>
                </a:tc>
                <a:tc>
                  <a:txBody>
                    <a:bodyPr/>
                    <a:lstStyle/>
                    <a:p>
                      <a:pPr marL="0" marR="0" lvl="0" indent="0" algn="l" rtl="0">
                        <a:spcBef>
                          <a:spcPts val="0"/>
                        </a:spcBef>
                        <a:spcAft>
                          <a:spcPts val="0"/>
                        </a:spcAft>
                        <a:buNone/>
                      </a:pPr>
                      <a:r>
                        <a:rPr lang="en-US" sz="1200"/>
                        <a:t>7 days (need not be contiguous)</a:t>
                      </a:r>
                      <a:endParaRPr/>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Data demonstrate that GMAG observations are consistent with other spacecraft observations.</a:t>
                      </a:r>
                      <a:endParaRPr sz="1200"/>
                    </a:p>
                  </a:txBody>
                  <a:tcPr marL="91450" marR="91450" marT="45725" marB="45725"/>
                </a:tc>
                <a:tc>
                  <a:txBody>
                    <a:bodyPr/>
                    <a:lstStyle/>
                    <a:p>
                      <a:pPr marL="0" marR="0" lvl="0" indent="0" algn="l" rtl="0">
                        <a:spcBef>
                          <a:spcPts val="0"/>
                        </a:spcBef>
                        <a:spcAft>
                          <a:spcPts val="0"/>
                        </a:spcAft>
                        <a:buNone/>
                      </a:pPr>
                      <a:r>
                        <a:rPr lang="en-US" sz="1200" dirty="0"/>
                        <a:t>pass</a:t>
                      </a:r>
                      <a:endParaRPr sz="1200" dirty="0"/>
                    </a:p>
                  </a:txBody>
                  <a:tcPr marL="91450" marR="91450" marT="45725" marB="45725">
                    <a:solidFill>
                      <a:srgbClr val="00B050"/>
                    </a:solidFill>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200"/>
                        <a:t>PLPT-MAG-003- Noise Performance</a:t>
                      </a:r>
                      <a:endParaRPr/>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Determine the noise level of the product and compare it to the MRD values of no more than 0.3 nT on each axis.</a:t>
                      </a:r>
                      <a:endParaRPr sz="1200"/>
                    </a:p>
                  </a:txBody>
                  <a:tcPr marL="91450" marR="91450" marT="45725" marB="45725"/>
                </a:tc>
                <a:tc>
                  <a:txBody>
                    <a:bodyPr/>
                    <a:lstStyle/>
                    <a:p>
                      <a:pPr marL="0" marR="0" lvl="0" indent="0" algn="l" rtl="0">
                        <a:spcBef>
                          <a:spcPts val="0"/>
                        </a:spcBef>
                        <a:spcAft>
                          <a:spcPts val="0"/>
                        </a:spcAft>
                        <a:buNone/>
                      </a:pPr>
                      <a:r>
                        <a:rPr lang="en-US" sz="1200"/>
                        <a:t>7 days (need not be contiguous)</a:t>
                      </a:r>
                      <a:endParaRPr/>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Noise level of the product has been determined and compared to 0.3 nT requirement.</a:t>
                      </a:r>
                      <a:endParaRPr sz="1200"/>
                    </a:p>
                  </a:txBody>
                  <a:tcPr marL="91450" marR="91450" marT="45725" marB="45725"/>
                </a:tc>
                <a:tc>
                  <a:txBody>
                    <a:bodyPr/>
                    <a:lstStyle/>
                    <a:p>
                      <a:pPr marL="0" marR="0" lvl="0" indent="0" algn="l" rtl="0">
                        <a:spcBef>
                          <a:spcPts val="0"/>
                        </a:spcBef>
                        <a:spcAft>
                          <a:spcPts val="0"/>
                        </a:spcAft>
                        <a:buNone/>
                      </a:pPr>
                      <a:r>
                        <a:rPr lang="en-US" sz="1200" dirty="0"/>
                        <a:t>pass</a:t>
                      </a:r>
                      <a:endParaRPr dirty="0"/>
                    </a:p>
                  </a:txBody>
                  <a:tcPr marL="91450" marR="91450" marT="45725" marB="45725">
                    <a:solidFill>
                      <a:srgbClr val="00B050"/>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B0FEA9F6-9CA0-0579-8B4C-A662E997940A}"/>
              </a:ext>
            </a:extLst>
          </p:cNvPr>
          <p:cNvSpPr txBox="1"/>
          <p:nvPr/>
        </p:nvSpPr>
        <p:spPr>
          <a:xfrm>
            <a:off x="223520" y="5909746"/>
            <a:ext cx="3732027" cy="307777"/>
          </a:xfrm>
          <a:prstGeom prst="rect">
            <a:avLst/>
          </a:prstGeom>
          <a:noFill/>
        </p:spPr>
        <p:txBody>
          <a:bodyPr wrap="square" rtlCol="0">
            <a:spAutoFit/>
          </a:bodyPr>
          <a:lstStyle/>
          <a:p>
            <a:r>
              <a:rPr lang="en-US" dirty="0">
                <a:solidFill>
                  <a:schemeClr val="bg1"/>
                </a:solidFill>
              </a:rPr>
              <a:t>From MAG RIMP v2.0, July 2021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457200" y="41514"/>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Agenda</a:t>
            </a:r>
            <a:endParaRPr/>
          </a:p>
        </p:txBody>
      </p:sp>
      <p:sp>
        <p:nvSpPr>
          <p:cNvPr id="100" name="Google Shape;100;p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lt1"/>
              </a:buClr>
              <a:buSzPts val="3200"/>
              <a:buFont typeface="Calibri"/>
              <a:buAutoNum type="arabicPeriod"/>
            </a:pPr>
            <a:r>
              <a:rPr lang="en-US" dirty="0"/>
              <a:t>GMAG overview </a:t>
            </a:r>
            <a:endParaRPr dirty="0"/>
          </a:p>
          <a:p>
            <a:pPr marL="514350" lvl="0" indent="-514350" algn="l" rtl="0">
              <a:spcBef>
                <a:spcPts val="1000"/>
              </a:spcBef>
              <a:spcAft>
                <a:spcPts val="0"/>
              </a:spcAft>
              <a:buClr>
                <a:schemeClr val="lt1"/>
              </a:buClr>
              <a:buSzPts val="3200"/>
              <a:buFont typeface="Calibri"/>
              <a:buAutoNum type="arabicPeriod"/>
            </a:pPr>
            <a:r>
              <a:rPr lang="en-US" dirty="0"/>
              <a:t>Instrument status review </a:t>
            </a:r>
            <a:endParaRPr dirty="0"/>
          </a:p>
          <a:p>
            <a:pPr marL="514350" lvl="0" indent="-514350" algn="l" rtl="0">
              <a:spcBef>
                <a:spcPts val="1000"/>
              </a:spcBef>
              <a:spcAft>
                <a:spcPts val="0"/>
              </a:spcAft>
              <a:buClr>
                <a:schemeClr val="lt1"/>
              </a:buClr>
              <a:buSzPts val="3200"/>
              <a:buFont typeface="Calibri"/>
              <a:buAutoNum type="arabicPeriod"/>
            </a:pPr>
            <a:r>
              <a:rPr lang="en-US" dirty="0"/>
              <a:t>Review of Beta level PLT outcomes</a:t>
            </a:r>
            <a:endParaRPr dirty="0"/>
          </a:p>
          <a:p>
            <a:pPr marL="514350" lvl="0" indent="-514350" algn="l" rtl="0">
              <a:spcBef>
                <a:spcPts val="1000"/>
              </a:spcBef>
              <a:spcAft>
                <a:spcPts val="0"/>
              </a:spcAft>
              <a:buClr>
                <a:schemeClr val="lt1"/>
              </a:buClr>
              <a:buSzPts val="3200"/>
              <a:buFont typeface="Calibri"/>
              <a:buAutoNum type="arabicPeriod"/>
            </a:pPr>
            <a:r>
              <a:rPr lang="en-US" dirty="0"/>
              <a:t>Product quality assessment</a:t>
            </a:r>
            <a:endParaRPr dirty="0"/>
          </a:p>
          <a:p>
            <a:pPr marL="514350" lvl="0" indent="-514350" algn="l" rtl="0">
              <a:spcBef>
                <a:spcPts val="1000"/>
              </a:spcBef>
              <a:spcAft>
                <a:spcPts val="0"/>
              </a:spcAft>
              <a:buClr>
                <a:schemeClr val="lt1"/>
              </a:buClr>
              <a:buSzPts val="3200"/>
              <a:buFont typeface="Calibri"/>
              <a:buAutoNum type="arabicPeriod"/>
            </a:pPr>
            <a:r>
              <a:rPr lang="en-US" dirty="0"/>
              <a:t>Path to Full Validation Maturity</a:t>
            </a:r>
          </a:p>
          <a:p>
            <a:pPr marL="514350" lvl="0" indent="-514350" algn="l" rtl="0">
              <a:spcBef>
                <a:spcPts val="1000"/>
              </a:spcBef>
              <a:spcAft>
                <a:spcPts val="0"/>
              </a:spcAft>
              <a:buClr>
                <a:schemeClr val="lt1"/>
              </a:buClr>
              <a:buSzPts val="3200"/>
              <a:buFont typeface="Calibri"/>
              <a:buAutoNum type="arabicPeriod"/>
            </a:pPr>
            <a:r>
              <a:rPr lang="en-US" dirty="0"/>
              <a:t>Summary and Recommendation</a:t>
            </a:r>
            <a:endParaRPr dirty="0"/>
          </a:p>
          <a:p>
            <a:pPr marL="0" lvl="0" indent="0" algn="l" rtl="0">
              <a:spcBef>
                <a:spcPts val="640"/>
              </a:spcBef>
              <a:spcAft>
                <a:spcPts val="0"/>
              </a:spcAft>
              <a:buClr>
                <a:schemeClr val="lt1"/>
              </a:buClr>
              <a:buSzPts val="3200"/>
              <a:buNone/>
            </a:pPr>
            <a:endParaRPr dirty="0"/>
          </a:p>
          <a:p>
            <a:pPr marL="342900" lvl="0" indent="-139700" algn="l" rtl="0">
              <a:spcBef>
                <a:spcPts val="640"/>
              </a:spcBef>
              <a:spcAft>
                <a:spcPts val="0"/>
              </a:spcAft>
              <a:buClr>
                <a:schemeClr val="lt1"/>
              </a:buClr>
              <a:buSzPts val="3200"/>
              <a:buNone/>
            </a:pPr>
            <a:endParaRPr dirty="0"/>
          </a:p>
          <a:p>
            <a:pPr marL="342900" lvl="0" indent="-139700" algn="l" rtl="0">
              <a:spcBef>
                <a:spcPts val="640"/>
              </a:spcBef>
              <a:spcAft>
                <a:spcPts val="0"/>
              </a:spcAft>
              <a:buClr>
                <a:schemeClr val="lt1"/>
              </a:buClr>
              <a:buSzPts val="3200"/>
              <a:buNone/>
            </a:pPr>
            <a:endParaRPr dirty="0"/>
          </a:p>
        </p:txBody>
      </p:sp>
      <p:sp>
        <p:nvSpPr>
          <p:cNvPr id="101" name="Google Shape;10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2"/>
          <p:cNvSpPr/>
          <p:nvPr/>
        </p:nvSpPr>
        <p:spPr>
          <a:xfrm>
            <a:off x="3992879" y="1096963"/>
            <a:ext cx="4907282" cy="5435916"/>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22"/>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PLPT-MAG-001</a:t>
            </a:r>
            <a:br>
              <a:rPr lang="en-US"/>
            </a:br>
            <a:r>
              <a:rPr lang="en-US"/>
              <a:t>Comparison to Models</a:t>
            </a:r>
            <a:endParaRPr/>
          </a:p>
        </p:txBody>
      </p:sp>
      <p:sp>
        <p:nvSpPr>
          <p:cNvPr id="291" name="Google Shape;291;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292" name="Google Shape;292;p22"/>
          <p:cNvPicPr preferRelativeResize="0"/>
          <p:nvPr/>
        </p:nvPicPr>
        <p:blipFill rotWithShape="1">
          <a:blip r:embed="rId3">
            <a:alphaModFix/>
          </a:blip>
          <a:srcRect r="1628"/>
          <a:stretch/>
        </p:blipFill>
        <p:spPr>
          <a:xfrm>
            <a:off x="3992877" y="1116172"/>
            <a:ext cx="4907283" cy="2629693"/>
          </a:xfrm>
          <a:prstGeom prst="rect">
            <a:avLst/>
          </a:prstGeom>
          <a:noFill/>
          <a:ln>
            <a:noFill/>
          </a:ln>
        </p:spPr>
      </p:pic>
      <p:pic>
        <p:nvPicPr>
          <p:cNvPr id="293" name="Google Shape;293;p22"/>
          <p:cNvPicPr preferRelativeResize="0"/>
          <p:nvPr/>
        </p:nvPicPr>
        <p:blipFill rotWithShape="1">
          <a:blip r:embed="rId4">
            <a:alphaModFix/>
          </a:blip>
          <a:srcRect/>
          <a:stretch/>
        </p:blipFill>
        <p:spPr>
          <a:xfrm>
            <a:off x="3992879" y="3726656"/>
            <a:ext cx="4770910" cy="2806223"/>
          </a:xfrm>
          <a:prstGeom prst="rect">
            <a:avLst/>
          </a:prstGeom>
          <a:noFill/>
          <a:ln>
            <a:noFill/>
          </a:ln>
        </p:spPr>
      </p:pic>
      <p:sp>
        <p:nvSpPr>
          <p:cNvPr id="294" name="Google Shape;294;p22"/>
          <p:cNvSpPr txBox="1"/>
          <p:nvPr/>
        </p:nvSpPr>
        <p:spPr>
          <a:xfrm>
            <a:off x="243840" y="1310640"/>
            <a:ext cx="3352800" cy="397027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GOES-18 1 minute average data was compared to the </a:t>
            </a:r>
            <a:r>
              <a:rPr lang="en-US" sz="1400" dirty="0" err="1">
                <a:solidFill>
                  <a:schemeClr val="lt1"/>
                </a:solidFill>
                <a:latin typeface="Calibri"/>
                <a:ea typeface="Calibri"/>
                <a:cs typeface="Calibri"/>
                <a:sym typeface="Calibri"/>
              </a:rPr>
              <a:t>Tsyganenko</a:t>
            </a:r>
            <a:r>
              <a:rPr lang="en-US" sz="1400" dirty="0">
                <a:solidFill>
                  <a:schemeClr val="lt1"/>
                </a:solidFill>
                <a:latin typeface="Calibri"/>
                <a:ea typeface="Calibri"/>
                <a:cs typeface="Calibri"/>
                <a:sym typeface="Calibri"/>
              </a:rPr>
              <a:t> 2004 model (TS04) for quiet time conditions</a:t>
            </a:r>
            <a:endParaRPr dirty="0"/>
          </a:p>
          <a:p>
            <a:pPr marL="0" marR="0" lvl="0" indent="0" algn="l" rtl="0">
              <a:spcBef>
                <a:spcPts val="0"/>
              </a:spcBef>
              <a:spcAft>
                <a:spcPts val="0"/>
              </a:spcAft>
              <a:buNone/>
            </a:pPr>
            <a:endParaRPr sz="14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Our implementation of TS04 model successfully incorporates solar wind parameters that are propagated from DSCOVR (L1) to the Earths bow-shock</a:t>
            </a:r>
            <a:endParaRPr dirty="0"/>
          </a:p>
          <a:p>
            <a:pPr marL="742950" marR="0" lvl="1" indent="-285750" algn="l" rtl="0">
              <a:spcBef>
                <a:spcPts val="0"/>
              </a:spcBef>
              <a:spcAft>
                <a:spcPts val="0"/>
              </a:spcAft>
              <a:buClr>
                <a:schemeClr val="lt1"/>
              </a:buClr>
              <a:buSzPts val="1400"/>
              <a:buFont typeface="Calibri"/>
              <a:buChar char="•"/>
            </a:pPr>
            <a:r>
              <a:rPr lang="en-US" dirty="0">
                <a:solidFill>
                  <a:schemeClr val="lt1"/>
                </a:solidFill>
                <a:latin typeface="Calibri"/>
                <a:ea typeface="Calibri"/>
                <a:cs typeface="Calibri"/>
                <a:sym typeface="Calibri"/>
              </a:rPr>
              <a:t>previous method required waiting 6-8 weeks for solar wind data</a:t>
            </a:r>
            <a:endParaRPr dirty="0">
              <a:solidFill>
                <a:schemeClr val="lt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Example of quiet day 08/06/2022, with updated </a:t>
            </a:r>
            <a:r>
              <a:rPr lang="en-US" sz="1400" dirty="0" err="1">
                <a:solidFill>
                  <a:schemeClr val="lt1"/>
                </a:solidFill>
                <a:latin typeface="Calibri"/>
                <a:ea typeface="Calibri"/>
                <a:cs typeface="Calibri"/>
                <a:sym typeface="Calibri"/>
              </a:rPr>
              <a:t>RevB</a:t>
            </a:r>
            <a:r>
              <a:rPr lang="en-US" sz="1400" dirty="0">
                <a:solidFill>
                  <a:schemeClr val="lt1"/>
                </a:solidFill>
                <a:latin typeface="Calibri"/>
                <a:ea typeface="Calibri"/>
                <a:cs typeface="Calibri"/>
                <a:sym typeface="Calibri"/>
              </a:rPr>
              <a:t> LUT applied to GOES-18 data</a:t>
            </a:r>
            <a:endParaRPr dirty="0"/>
          </a:p>
          <a:p>
            <a:pPr marL="0" marR="0" lvl="0" indent="0" algn="l" rtl="0">
              <a:spcBef>
                <a:spcPts val="0"/>
              </a:spcBef>
              <a:spcAft>
                <a:spcPts val="0"/>
              </a:spcAft>
              <a:buNone/>
            </a:pPr>
            <a:endParaRPr sz="14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Model profile matches GOES-18 within -6, +8 </a:t>
            </a:r>
            <a:r>
              <a:rPr lang="en-US" sz="1400" dirty="0" err="1">
                <a:solidFill>
                  <a:schemeClr val="lt1"/>
                </a:solidFill>
                <a:latin typeface="Calibri"/>
                <a:ea typeface="Calibri"/>
                <a:cs typeface="Calibri"/>
                <a:sym typeface="Calibri"/>
              </a:rPr>
              <a:t>nT</a:t>
            </a:r>
            <a:endParaRPr sz="1400" dirty="0">
              <a:solidFill>
                <a:schemeClr val="lt1"/>
              </a:solidFill>
              <a:latin typeface="Calibri"/>
              <a:ea typeface="Calibri"/>
              <a:cs typeface="Calibri"/>
              <a:sym typeface="Calibri"/>
            </a:endParaRPr>
          </a:p>
        </p:txBody>
      </p:sp>
      <p:sp>
        <p:nvSpPr>
          <p:cNvPr id="295" name="Google Shape;295;p22"/>
          <p:cNvSpPr txBox="1"/>
          <p:nvPr/>
        </p:nvSpPr>
        <p:spPr>
          <a:xfrm>
            <a:off x="6771541" y="677644"/>
            <a:ext cx="1198298"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libri"/>
                <a:ea typeface="Calibri"/>
                <a:cs typeface="Calibri"/>
                <a:sym typeface="Calibri"/>
              </a:rPr>
              <a:t>PASSED</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457200" y="153032"/>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PLPT-MAG-002</a:t>
            </a:r>
            <a:br>
              <a:rPr lang="en-US" dirty="0"/>
            </a:br>
            <a:r>
              <a:rPr lang="en-US" dirty="0"/>
              <a:t>Cross-Satellite Intercalibration:</a:t>
            </a:r>
            <a:br>
              <a:rPr lang="en-US" dirty="0"/>
            </a:br>
            <a:r>
              <a:rPr lang="en-US" sz="2400" dirty="0"/>
              <a:t>IB-OB differences</a:t>
            </a:r>
            <a:endParaRPr sz="2400" dirty="0"/>
          </a:p>
        </p:txBody>
      </p:sp>
      <p:sp>
        <p:nvSpPr>
          <p:cNvPr id="310" name="Google Shape;3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311" name="Google Shape;311;p24"/>
          <p:cNvSpPr txBox="1"/>
          <p:nvPr/>
        </p:nvSpPr>
        <p:spPr>
          <a:xfrm>
            <a:off x="118468" y="1199255"/>
            <a:ext cx="3028778" cy="375483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400"/>
              <a:buFont typeface="Arial"/>
              <a:buChar char="•"/>
            </a:pPr>
            <a:endParaRPr dirty="0"/>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Collocation comparison of GOES-17 and GOES-18 is subject to inaccuracies in both satellites, not just GOES-18. C</a:t>
            </a:r>
            <a:r>
              <a:rPr lang="en-US" dirty="0">
                <a:solidFill>
                  <a:schemeClr val="lt1"/>
                </a:solidFill>
                <a:latin typeface="Calibri"/>
                <a:ea typeface="Calibri"/>
                <a:cs typeface="Calibri"/>
                <a:sym typeface="Calibri"/>
              </a:rPr>
              <a:t>omparisons can only be as accurate as GOES-17. </a:t>
            </a:r>
            <a:endParaRPr lang="en-US" sz="14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endParaRPr lang="en-US" sz="1400" dirty="0">
              <a:solidFill>
                <a:schemeClr val="lt1"/>
              </a:solidFill>
              <a:latin typeface="Calibri"/>
              <a:ea typeface="Calibri"/>
              <a:cs typeface="Calibri"/>
              <a:sym typeface="Calibri"/>
            </a:endParaRPr>
          </a:p>
          <a:p>
            <a:pPr marL="285750" lvl="0" indent="-285750">
              <a:buClr>
                <a:schemeClr val="lt1"/>
              </a:buClr>
              <a:buSzPts val="1400"/>
              <a:buFont typeface="Arial"/>
              <a:buChar char="•"/>
            </a:pPr>
            <a:r>
              <a:rPr lang="en-US" sz="1400" dirty="0">
                <a:solidFill>
                  <a:schemeClr val="lt1"/>
                </a:solidFill>
                <a:latin typeface="Calibri"/>
                <a:ea typeface="Calibri"/>
                <a:cs typeface="Calibri"/>
                <a:sym typeface="Calibri"/>
              </a:rPr>
              <a:t>Plot at right demonstrates </a:t>
            </a:r>
            <a:r>
              <a:rPr lang="en-US" dirty="0">
                <a:solidFill>
                  <a:schemeClr val="lt1"/>
                </a:solidFill>
                <a:latin typeface="Calibri"/>
                <a:ea typeface="Calibri"/>
                <a:cs typeface="Calibri"/>
                <a:sym typeface="Calibri"/>
              </a:rPr>
              <a:t>IB-OB  minute </a:t>
            </a:r>
            <a:r>
              <a:rPr lang="en-US" sz="1400" dirty="0">
                <a:solidFill>
                  <a:schemeClr val="lt1"/>
                </a:solidFill>
                <a:latin typeface="Calibri"/>
                <a:ea typeface="Calibri"/>
                <a:cs typeface="Calibri"/>
                <a:sym typeface="Calibri"/>
              </a:rPr>
              <a:t>averages of EPN data, which is overlaid for each day of the </a:t>
            </a:r>
            <a:r>
              <a:rPr lang="en-US" dirty="0">
                <a:solidFill>
                  <a:schemeClr val="lt1"/>
                </a:solidFill>
                <a:latin typeface="Calibri"/>
                <a:ea typeface="Calibri"/>
                <a:cs typeface="Calibri"/>
                <a:sym typeface="Calibri"/>
              </a:rPr>
              <a:t>collocation period (6/1 – 8/15) - discounting GOES-17 thermal tests and </a:t>
            </a:r>
            <a:r>
              <a:rPr lang="en-US" dirty="0" err="1">
                <a:solidFill>
                  <a:schemeClr val="lt1"/>
                </a:solidFill>
                <a:latin typeface="Calibri"/>
                <a:ea typeface="Calibri"/>
                <a:cs typeface="Calibri"/>
                <a:sym typeface="Calibri"/>
              </a:rPr>
              <a:t>arcjet</a:t>
            </a:r>
            <a:r>
              <a:rPr lang="en-US" dirty="0">
                <a:solidFill>
                  <a:schemeClr val="lt1"/>
                </a:solidFill>
                <a:latin typeface="Calibri"/>
                <a:ea typeface="Calibri"/>
                <a:cs typeface="Calibri"/>
                <a:sym typeface="Calibri"/>
              </a:rPr>
              <a:t> firings.</a:t>
            </a:r>
          </a:p>
          <a:p>
            <a:pPr marL="285750" marR="0" lvl="0" indent="-285750" algn="l" rtl="0">
              <a:spcBef>
                <a:spcPts val="0"/>
              </a:spcBef>
              <a:spcAft>
                <a:spcPts val="0"/>
              </a:spcAft>
              <a:buClr>
                <a:schemeClr val="lt1"/>
              </a:buClr>
              <a:buSzPts val="1400"/>
              <a:buFont typeface="Arial"/>
              <a:buChar char="•"/>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dirty="0">
                <a:solidFill>
                  <a:schemeClr val="lt1"/>
                </a:solidFill>
                <a:latin typeface="Calibri"/>
                <a:ea typeface="Calibri"/>
                <a:cs typeface="Calibri"/>
                <a:sym typeface="Calibri"/>
              </a:rPr>
              <a:t>The table below shows the average and standard deviation for this data. </a:t>
            </a:r>
          </a:p>
        </p:txBody>
      </p:sp>
      <p:graphicFrame>
        <p:nvGraphicFramePr>
          <p:cNvPr id="11" name="Google Shape;304;p23">
            <a:extLst>
              <a:ext uri="{FF2B5EF4-FFF2-40B4-BE49-F238E27FC236}">
                <a16:creationId xmlns:a16="http://schemas.microsoft.com/office/drawing/2014/main" id="{5FA6C4A4-38A3-4D4F-94FC-696E697B2985}"/>
              </a:ext>
            </a:extLst>
          </p:cNvPr>
          <p:cNvGraphicFramePr/>
          <p:nvPr>
            <p:extLst>
              <p:ext uri="{D42A27DB-BD31-4B8C-83A1-F6EECF244321}">
                <p14:modId xmlns:p14="http://schemas.microsoft.com/office/powerpoint/2010/main" val="1064474919"/>
              </p:ext>
            </p:extLst>
          </p:nvPr>
        </p:nvGraphicFramePr>
        <p:xfrm>
          <a:off x="1096919" y="5614005"/>
          <a:ext cx="6490250" cy="1107470"/>
        </p:xfrm>
        <a:graphic>
          <a:graphicData uri="http://schemas.openxmlformats.org/drawingml/2006/table">
            <a:tbl>
              <a:tblPr firstRow="1" bandRow="1">
                <a:noFill/>
                <a:tableStyleId>{372C45CC-B859-4BB7-BE64-5A1080DD6924}</a:tableStyleId>
              </a:tblPr>
              <a:tblGrid>
                <a:gridCol w="1461050">
                  <a:extLst>
                    <a:ext uri="{9D8B030D-6E8A-4147-A177-3AD203B41FA5}">
                      <a16:colId xmlns:a16="http://schemas.microsoft.com/office/drawing/2014/main" val="20000"/>
                    </a:ext>
                  </a:extLst>
                </a:gridCol>
                <a:gridCol w="1513114">
                  <a:extLst>
                    <a:ext uri="{9D8B030D-6E8A-4147-A177-3AD203B41FA5}">
                      <a16:colId xmlns:a16="http://schemas.microsoft.com/office/drawing/2014/main" val="20001"/>
                    </a:ext>
                  </a:extLst>
                </a:gridCol>
                <a:gridCol w="1741715">
                  <a:extLst>
                    <a:ext uri="{9D8B030D-6E8A-4147-A177-3AD203B41FA5}">
                      <a16:colId xmlns:a16="http://schemas.microsoft.com/office/drawing/2014/main" val="20002"/>
                    </a:ext>
                  </a:extLst>
                </a:gridCol>
                <a:gridCol w="1774371">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800" dirty="0">
                          <a:solidFill>
                            <a:schemeClr val="dk1"/>
                          </a:solidFill>
                        </a:rPr>
                        <a:t>Mean +/- </a:t>
                      </a:r>
                      <a:r>
                        <a:rPr lang="en-US" sz="1800" dirty="0">
                          <a:solidFill>
                            <a:schemeClr val="tx1"/>
                          </a:solidFill>
                        </a:rPr>
                        <a:t>σ</a:t>
                      </a:r>
                      <a:endParaRPr sz="1800" dirty="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dirty="0"/>
                        <a:t>EPN E (</a:t>
                      </a:r>
                      <a:r>
                        <a:rPr lang="en-US" sz="1400" dirty="0" err="1"/>
                        <a:t>nT</a:t>
                      </a:r>
                      <a:r>
                        <a:rPr lang="en-US" sz="1400" dirty="0"/>
                        <a:t>)</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dirty="0"/>
                        <a:t>EPN P (</a:t>
                      </a:r>
                      <a:r>
                        <a:rPr lang="en-US" sz="1400" dirty="0" err="1"/>
                        <a:t>nT</a:t>
                      </a:r>
                      <a:r>
                        <a:rPr lang="en-US" sz="1400" dirty="0"/>
                        <a:t>)</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dirty="0"/>
                        <a:t>EPN N (</a:t>
                      </a:r>
                      <a:r>
                        <a:rPr lang="en-US" sz="1400" dirty="0" err="1"/>
                        <a:t>nT</a:t>
                      </a:r>
                      <a:r>
                        <a:rPr lang="en-US" sz="1400" dirty="0"/>
                        <a:t>)</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dirty="0"/>
                        <a:t>GOES-17</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dirty="0"/>
                        <a:t>-0.428 +/- 0.30</a:t>
                      </a:r>
                      <a:endParaRPr dirty="0"/>
                    </a:p>
                  </a:txBody>
                  <a:tcPr marL="91450" marR="91450" marT="45725" marB="45725"/>
                </a:tc>
                <a:tc>
                  <a:txBody>
                    <a:bodyPr/>
                    <a:lstStyle/>
                    <a:p>
                      <a:pPr marL="0" marR="0" lvl="0" indent="0" algn="l" rtl="0">
                        <a:spcBef>
                          <a:spcPts val="0"/>
                        </a:spcBef>
                        <a:spcAft>
                          <a:spcPts val="0"/>
                        </a:spcAft>
                        <a:buNone/>
                      </a:pPr>
                      <a:r>
                        <a:rPr lang="en-US" sz="1400" dirty="0"/>
                        <a:t>-0.473 +/- 0.44</a:t>
                      </a:r>
                      <a:endParaRPr dirty="0"/>
                    </a:p>
                  </a:txBody>
                  <a:tcPr marL="91450" marR="91450" marT="45725" marB="45725"/>
                </a:tc>
                <a:tc>
                  <a:txBody>
                    <a:bodyPr/>
                    <a:lstStyle/>
                    <a:p>
                      <a:pPr marL="0" marR="0" lvl="0" indent="0" algn="l" rtl="0">
                        <a:spcBef>
                          <a:spcPts val="0"/>
                        </a:spcBef>
                        <a:spcAft>
                          <a:spcPts val="0"/>
                        </a:spcAft>
                        <a:buNone/>
                      </a:pPr>
                      <a:r>
                        <a:rPr lang="en-US" sz="1400" dirty="0"/>
                        <a:t>-2.100 +/- 0.62</a:t>
                      </a:r>
                      <a:endParaRPr dirty="0"/>
                    </a:p>
                  </a:txBody>
                  <a:tcPr marL="91450" marR="91450" marT="45725" marB="45725"/>
                </a:tc>
                <a:extLst>
                  <a:ext uri="{0D108BD9-81ED-4DB2-BD59-A6C34878D82A}">
                    <a16:rowId xmlns:a16="http://schemas.microsoft.com/office/drawing/2014/main" val="10001"/>
                  </a:ext>
                </a:extLst>
              </a:tr>
              <a:tr h="224755">
                <a:tc>
                  <a:txBody>
                    <a:bodyPr/>
                    <a:lstStyle/>
                    <a:p>
                      <a:pPr marL="0" marR="0" lvl="0" indent="0" algn="l" rtl="0">
                        <a:spcBef>
                          <a:spcPts val="0"/>
                        </a:spcBef>
                        <a:spcAft>
                          <a:spcPts val="0"/>
                        </a:spcAft>
                        <a:buNone/>
                      </a:pPr>
                      <a:r>
                        <a:rPr lang="en-US" sz="1800" dirty="0"/>
                        <a:t>GOES-18</a:t>
                      </a:r>
                      <a:endParaRPr dirty="0"/>
                    </a:p>
                  </a:txBody>
                  <a:tcPr marL="91450" marR="91450" marT="45725" marB="45725"/>
                </a:tc>
                <a:tc>
                  <a:txBody>
                    <a:bodyPr/>
                    <a:lstStyle/>
                    <a:p>
                      <a:pPr marL="0" marR="0" lvl="0" indent="0" algn="l" rtl="0">
                        <a:spcBef>
                          <a:spcPts val="0"/>
                        </a:spcBef>
                        <a:spcAft>
                          <a:spcPts val="0"/>
                        </a:spcAft>
                        <a:buNone/>
                      </a:pPr>
                      <a:r>
                        <a:rPr lang="en-US" sz="1400" dirty="0"/>
                        <a:t>0.091 +/- 0.21</a:t>
                      </a:r>
                      <a:endParaRPr dirty="0"/>
                    </a:p>
                  </a:txBody>
                  <a:tcPr marL="91450" marR="91450" marT="45725" marB="45725"/>
                </a:tc>
                <a:tc>
                  <a:txBody>
                    <a:bodyPr/>
                    <a:lstStyle/>
                    <a:p>
                      <a:pPr marL="0" marR="0" lvl="0" indent="0" algn="l" rtl="0">
                        <a:spcBef>
                          <a:spcPts val="0"/>
                        </a:spcBef>
                        <a:spcAft>
                          <a:spcPts val="0"/>
                        </a:spcAft>
                        <a:buNone/>
                      </a:pPr>
                      <a:r>
                        <a:rPr lang="en-US" sz="1400" dirty="0"/>
                        <a:t>-0.004 +/- 0.26</a:t>
                      </a:r>
                      <a:endParaRPr dirty="0"/>
                    </a:p>
                  </a:txBody>
                  <a:tcPr marL="91450" marR="91450" marT="45725" marB="45725"/>
                </a:tc>
                <a:tc>
                  <a:txBody>
                    <a:bodyPr/>
                    <a:lstStyle/>
                    <a:p>
                      <a:pPr marL="0" marR="0" lvl="0" indent="0" algn="l" rtl="0">
                        <a:spcBef>
                          <a:spcPts val="0"/>
                        </a:spcBef>
                        <a:spcAft>
                          <a:spcPts val="0"/>
                        </a:spcAft>
                        <a:buNone/>
                      </a:pPr>
                      <a:r>
                        <a:rPr lang="en-US" dirty="0"/>
                        <a:t>-0.008 +/- 0.11</a:t>
                      </a:r>
                      <a:endParaRPr dirty="0"/>
                    </a:p>
                  </a:txBody>
                  <a:tcPr marL="91450" marR="91450" marT="45725" marB="45725"/>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05E4493D-A636-43F1-A3B8-D00665BCB97E}"/>
              </a:ext>
            </a:extLst>
          </p:cNvPr>
          <p:cNvPicPr>
            <a:picLocks noChangeAspect="1"/>
          </p:cNvPicPr>
          <p:nvPr/>
        </p:nvPicPr>
        <p:blipFill>
          <a:blip r:embed="rId3"/>
          <a:stretch>
            <a:fillRect/>
          </a:stretch>
        </p:blipFill>
        <p:spPr>
          <a:xfrm>
            <a:off x="3114415" y="1529518"/>
            <a:ext cx="5911117" cy="3940744"/>
          </a:xfrm>
          <a:prstGeom prst="rect">
            <a:avLst/>
          </a:prstGeom>
        </p:spPr>
      </p:pic>
      <p:sp>
        <p:nvSpPr>
          <p:cNvPr id="2" name="Google Shape;295;p22">
            <a:extLst>
              <a:ext uri="{FF2B5EF4-FFF2-40B4-BE49-F238E27FC236}">
                <a16:creationId xmlns:a16="http://schemas.microsoft.com/office/drawing/2014/main" id="{67B37D2D-D1B9-3F81-5D2A-CA6638EE3010}"/>
              </a:ext>
            </a:extLst>
          </p:cNvPr>
          <p:cNvSpPr txBox="1"/>
          <p:nvPr/>
        </p:nvSpPr>
        <p:spPr>
          <a:xfrm>
            <a:off x="7705819" y="813912"/>
            <a:ext cx="1198298"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libri"/>
                <a:ea typeface="Calibri"/>
                <a:cs typeface="Calibri"/>
                <a:sym typeface="Calibri"/>
              </a:rPr>
              <a:t>PASSED</a:t>
            </a:r>
            <a:endParaRPr dirty="0"/>
          </a:p>
        </p:txBody>
      </p:sp>
      <p:sp>
        <p:nvSpPr>
          <p:cNvPr id="3" name="TextBox 2">
            <a:extLst>
              <a:ext uri="{FF2B5EF4-FFF2-40B4-BE49-F238E27FC236}">
                <a16:creationId xmlns:a16="http://schemas.microsoft.com/office/drawing/2014/main" id="{2E32D5A9-DFA7-F60E-F37B-B2F081F1C0A4}"/>
              </a:ext>
            </a:extLst>
          </p:cNvPr>
          <p:cNvSpPr txBox="1"/>
          <p:nvPr/>
        </p:nvSpPr>
        <p:spPr>
          <a:xfrm>
            <a:off x="3147246" y="1529518"/>
            <a:ext cx="1284117" cy="523220"/>
          </a:xfrm>
          <a:prstGeom prst="rect">
            <a:avLst/>
          </a:prstGeom>
          <a:noFill/>
        </p:spPr>
        <p:txBody>
          <a:bodyPr wrap="square" rtlCol="0">
            <a:spAutoFit/>
          </a:bodyPr>
          <a:lstStyle/>
          <a:p>
            <a:r>
              <a:rPr lang="en-US" dirty="0"/>
              <a:t>1.5 months of data</a:t>
            </a:r>
          </a:p>
        </p:txBody>
      </p:sp>
    </p:spTree>
    <p:extLst>
      <p:ext uri="{BB962C8B-B14F-4D97-AF65-F5344CB8AC3E}">
        <p14:creationId xmlns:p14="http://schemas.microsoft.com/office/powerpoint/2010/main" val="582943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PLPT-MAG-002</a:t>
            </a:r>
            <a:br>
              <a:rPr lang="en-US"/>
            </a:br>
            <a:r>
              <a:rPr lang="en-US"/>
              <a:t>Cross-Satellite Intercalibration</a:t>
            </a:r>
            <a:endParaRPr/>
          </a:p>
        </p:txBody>
      </p:sp>
      <p:sp>
        <p:nvSpPr>
          <p:cNvPr id="310" name="Google Shape;3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graphicFrame>
        <p:nvGraphicFramePr>
          <p:cNvPr id="11" name="Google Shape;304;p23">
            <a:extLst>
              <a:ext uri="{FF2B5EF4-FFF2-40B4-BE49-F238E27FC236}">
                <a16:creationId xmlns:a16="http://schemas.microsoft.com/office/drawing/2014/main" id="{4A8884CD-E21E-41DA-AC75-DF04F3617746}"/>
              </a:ext>
            </a:extLst>
          </p:cNvPr>
          <p:cNvGraphicFramePr/>
          <p:nvPr/>
        </p:nvGraphicFramePr>
        <p:xfrm>
          <a:off x="530678" y="1142561"/>
          <a:ext cx="8082643" cy="1381790"/>
        </p:xfrm>
        <a:graphic>
          <a:graphicData uri="http://schemas.openxmlformats.org/drawingml/2006/table">
            <a:tbl>
              <a:tblPr firstRow="1" bandRow="1">
                <a:noFill/>
                <a:tableStyleId>{372C45CC-B859-4BB7-BE64-5A1080DD6924}</a:tableStyleId>
              </a:tblPr>
              <a:tblGrid>
                <a:gridCol w="2155371">
                  <a:extLst>
                    <a:ext uri="{9D8B030D-6E8A-4147-A177-3AD203B41FA5}">
                      <a16:colId xmlns:a16="http://schemas.microsoft.com/office/drawing/2014/main" val="20000"/>
                    </a:ext>
                  </a:extLst>
                </a:gridCol>
                <a:gridCol w="1365663">
                  <a:extLst>
                    <a:ext uri="{9D8B030D-6E8A-4147-A177-3AD203B41FA5}">
                      <a16:colId xmlns:a16="http://schemas.microsoft.com/office/drawing/2014/main" val="20001"/>
                    </a:ext>
                  </a:extLst>
                </a:gridCol>
                <a:gridCol w="1390640">
                  <a:extLst>
                    <a:ext uri="{9D8B030D-6E8A-4147-A177-3AD203B41FA5}">
                      <a16:colId xmlns:a16="http://schemas.microsoft.com/office/drawing/2014/main" val="20002"/>
                    </a:ext>
                  </a:extLst>
                </a:gridCol>
                <a:gridCol w="1430263">
                  <a:extLst>
                    <a:ext uri="{9D8B030D-6E8A-4147-A177-3AD203B41FA5}">
                      <a16:colId xmlns:a16="http://schemas.microsoft.com/office/drawing/2014/main" val="20003"/>
                    </a:ext>
                  </a:extLst>
                </a:gridCol>
                <a:gridCol w="1740706">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800" dirty="0">
                          <a:solidFill>
                            <a:schemeClr val="dk1"/>
                          </a:solidFill>
                        </a:rPr>
                        <a:t>GOES 18 – GOES 17 Statistical Difference</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600" dirty="0"/>
                        <a:t>EPN E </a:t>
                      </a:r>
                    </a:p>
                    <a:p>
                      <a:pPr marL="0" marR="0" lvl="0" indent="0" algn="l" rtl="0">
                        <a:lnSpc>
                          <a:spcPct val="100000"/>
                        </a:lnSpc>
                        <a:spcBef>
                          <a:spcPts val="0"/>
                        </a:spcBef>
                        <a:spcAft>
                          <a:spcPts val="0"/>
                        </a:spcAft>
                        <a:buClr>
                          <a:schemeClr val="dk1"/>
                        </a:buClr>
                        <a:buSzPts val="1400"/>
                        <a:buFont typeface="Calibri"/>
                        <a:buNone/>
                      </a:pPr>
                      <a:r>
                        <a:rPr lang="en-US" sz="1400" dirty="0"/>
                        <a:t>(Mean + 3σ </a:t>
                      </a:r>
                      <a:r>
                        <a:rPr lang="en-US" sz="1400" dirty="0" err="1"/>
                        <a:t>nT</a:t>
                      </a:r>
                      <a:r>
                        <a:rPr lang="en-US" sz="1400" dirty="0"/>
                        <a:t>)</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600" dirty="0"/>
                        <a:t>EPN P </a:t>
                      </a:r>
                    </a:p>
                    <a:p>
                      <a:pPr marL="0" marR="0" lvl="0" indent="0" algn="l" rtl="0">
                        <a:lnSpc>
                          <a:spcPct val="100000"/>
                        </a:lnSpc>
                        <a:spcBef>
                          <a:spcPts val="0"/>
                        </a:spcBef>
                        <a:spcAft>
                          <a:spcPts val="0"/>
                        </a:spcAft>
                        <a:buClr>
                          <a:schemeClr val="dk1"/>
                        </a:buClr>
                        <a:buSzPts val="1400"/>
                        <a:buFont typeface="Calibri"/>
                        <a:buNone/>
                      </a:pPr>
                      <a:r>
                        <a:rPr lang="en-US" sz="1400" dirty="0"/>
                        <a:t>(Mean + 3σ </a:t>
                      </a:r>
                      <a:r>
                        <a:rPr lang="en-US" sz="1400" dirty="0" err="1"/>
                        <a:t>nT</a:t>
                      </a:r>
                      <a:r>
                        <a:rPr lang="en-US" sz="1400" dirty="0"/>
                        <a:t>)</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600" dirty="0"/>
                        <a:t>EPN N </a:t>
                      </a:r>
                    </a:p>
                    <a:p>
                      <a:pPr marL="0" marR="0" lvl="0" indent="0" algn="l" rtl="0">
                        <a:lnSpc>
                          <a:spcPct val="100000"/>
                        </a:lnSpc>
                        <a:spcBef>
                          <a:spcPts val="0"/>
                        </a:spcBef>
                        <a:spcAft>
                          <a:spcPts val="0"/>
                        </a:spcAft>
                        <a:buClr>
                          <a:schemeClr val="dk1"/>
                        </a:buClr>
                        <a:buSzPts val="1400"/>
                        <a:buFont typeface="Calibri"/>
                        <a:buNone/>
                      </a:pPr>
                      <a:r>
                        <a:rPr lang="en-US" sz="1400" dirty="0"/>
                        <a:t>(Mean + 3σ </a:t>
                      </a:r>
                      <a:r>
                        <a:rPr lang="en-US" sz="1400" dirty="0" err="1"/>
                        <a:t>nT</a:t>
                      </a:r>
                      <a:r>
                        <a:rPr lang="en-US" sz="1400" dirty="0"/>
                        <a:t>)</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600" dirty="0"/>
                        <a:t>EPN Total Field </a:t>
                      </a:r>
                    </a:p>
                    <a:p>
                      <a:pPr marL="0" marR="0" lvl="0" indent="0" algn="l" rtl="0">
                        <a:lnSpc>
                          <a:spcPct val="100000"/>
                        </a:lnSpc>
                        <a:spcBef>
                          <a:spcPts val="0"/>
                        </a:spcBef>
                        <a:spcAft>
                          <a:spcPts val="0"/>
                        </a:spcAft>
                        <a:buClr>
                          <a:schemeClr val="dk1"/>
                        </a:buClr>
                        <a:buSzPts val="1400"/>
                        <a:buFont typeface="Calibri"/>
                        <a:buNone/>
                      </a:pPr>
                      <a:r>
                        <a:rPr lang="en-US" sz="1400" dirty="0"/>
                        <a:t>(Mean + 3σ </a:t>
                      </a:r>
                      <a:r>
                        <a:rPr lang="en-US" sz="1400" dirty="0" err="1"/>
                        <a:t>nT</a:t>
                      </a:r>
                      <a:r>
                        <a:rPr lang="en-US" sz="1400" dirty="0"/>
                        <a:t>)</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dirty="0"/>
                        <a:t>Outboard</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dirty="0"/>
                        <a:t>1.149</a:t>
                      </a:r>
                      <a:endParaRPr dirty="0"/>
                    </a:p>
                  </a:txBody>
                  <a:tcPr marL="91450" marR="91450" marT="45725" marB="45725"/>
                </a:tc>
                <a:tc>
                  <a:txBody>
                    <a:bodyPr/>
                    <a:lstStyle/>
                    <a:p>
                      <a:pPr marL="0" marR="0" lvl="0" indent="0" algn="l" rtl="0">
                        <a:spcBef>
                          <a:spcPts val="0"/>
                        </a:spcBef>
                        <a:spcAft>
                          <a:spcPts val="0"/>
                        </a:spcAft>
                        <a:buNone/>
                      </a:pPr>
                      <a:r>
                        <a:rPr lang="en-US" sz="1400" dirty="0"/>
                        <a:t>0.621</a:t>
                      </a:r>
                      <a:endParaRPr dirty="0"/>
                    </a:p>
                  </a:txBody>
                  <a:tcPr marL="91450" marR="91450" marT="45725" marB="45725"/>
                </a:tc>
                <a:tc>
                  <a:txBody>
                    <a:bodyPr/>
                    <a:lstStyle/>
                    <a:p>
                      <a:pPr marL="0" marR="0" lvl="0" indent="0" algn="l" rtl="0">
                        <a:spcBef>
                          <a:spcPts val="0"/>
                        </a:spcBef>
                        <a:spcAft>
                          <a:spcPts val="0"/>
                        </a:spcAft>
                        <a:buNone/>
                      </a:pPr>
                      <a:r>
                        <a:rPr lang="en-US" sz="1400" dirty="0"/>
                        <a:t>1.856</a:t>
                      </a:r>
                      <a:endParaRPr dirty="0"/>
                    </a:p>
                  </a:txBody>
                  <a:tcPr marL="91450" marR="91450" marT="45725" marB="45725"/>
                </a:tc>
                <a:tc>
                  <a:txBody>
                    <a:bodyPr/>
                    <a:lstStyle/>
                    <a:p>
                      <a:pPr marL="0" marR="0" lvl="0" indent="0" algn="l" rtl="0">
                        <a:spcBef>
                          <a:spcPts val="0"/>
                        </a:spcBef>
                        <a:spcAft>
                          <a:spcPts val="0"/>
                        </a:spcAft>
                        <a:buNone/>
                      </a:pPr>
                      <a:r>
                        <a:rPr lang="en-US" sz="1400" b="1" dirty="0"/>
                        <a:t>0.581</a:t>
                      </a:r>
                      <a:endParaRPr b="1"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dirty="0"/>
                        <a:t>Inboard</a:t>
                      </a:r>
                      <a:endParaRPr dirty="0"/>
                    </a:p>
                  </a:txBody>
                  <a:tcPr marL="91450" marR="91450" marT="45725" marB="45725"/>
                </a:tc>
                <a:tc>
                  <a:txBody>
                    <a:bodyPr/>
                    <a:lstStyle/>
                    <a:p>
                      <a:pPr marL="0" marR="0" lvl="0" indent="0" algn="l" rtl="0">
                        <a:spcBef>
                          <a:spcPts val="0"/>
                        </a:spcBef>
                        <a:spcAft>
                          <a:spcPts val="0"/>
                        </a:spcAft>
                        <a:buNone/>
                      </a:pPr>
                      <a:r>
                        <a:rPr lang="en-US" sz="1400" dirty="0"/>
                        <a:t>1.588</a:t>
                      </a:r>
                      <a:endParaRPr dirty="0"/>
                    </a:p>
                  </a:txBody>
                  <a:tcPr marL="91450" marR="91450" marT="45725" marB="45725"/>
                </a:tc>
                <a:tc>
                  <a:txBody>
                    <a:bodyPr/>
                    <a:lstStyle/>
                    <a:p>
                      <a:pPr marL="0" marR="0" lvl="0" indent="0" algn="l" rtl="0">
                        <a:spcBef>
                          <a:spcPts val="0"/>
                        </a:spcBef>
                        <a:spcAft>
                          <a:spcPts val="0"/>
                        </a:spcAft>
                        <a:buNone/>
                      </a:pPr>
                      <a:r>
                        <a:rPr lang="en-US" sz="1400" dirty="0"/>
                        <a:t>1.337</a:t>
                      </a:r>
                      <a:endParaRPr dirty="0"/>
                    </a:p>
                  </a:txBody>
                  <a:tcPr marL="91450" marR="91450" marT="45725" marB="45725"/>
                </a:tc>
                <a:tc>
                  <a:txBody>
                    <a:bodyPr/>
                    <a:lstStyle/>
                    <a:p>
                      <a:pPr marL="0" marR="0" lvl="0" indent="0" algn="l" rtl="0">
                        <a:spcBef>
                          <a:spcPts val="0"/>
                        </a:spcBef>
                        <a:spcAft>
                          <a:spcPts val="0"/>
                        </a:spcAft>
                        <a:buNone/>
                      </a:pPr>
                      <a:r>
                        <a:rPr lang="en-US" sz="1400" dirty="0"/>
                        <a:t>1.058</a:t>
                      </a:r>
                      <a:endParaRPr dirty="0"/>
                    </a:p>
                  </a:txBody>
                  <a:tcPr marL="91450" marR="91450" marT="45725" marB="45725"/>
                </a:tc>
                <a:tc>
                  <a:txBody>
                    <a:bodyPr/>
                    <a:lstStyle/>
                    <a:p>
                      <a:pPr marL="0" marR="0" lvl="0" indent="0" algn="l" rtl="0">
                        <a:spcBef>
                          <a:spcPts val="0"/>
                        </a:spcBef>
                        <a:spcAft>
                          <a:spcPts val="0"/>
                        </a:spcAft>
                        <a:buNone/>
                      </a:pPr>
                      <a:r>
                        <a:rPr lang="en-US" sz="1400" dirty="0"/>
                        <a:t>1.690</a:t>
                      </a:r>
                      <a:endParaRPr dirty="0"/>
                    </a:p>
                  </a:txBody>
                  <a:tcPr marL="91450" marR="91450" marT="45725" marB="45725"/>
                </a:tc>
                <a:extLst>
                  <a:ext uri="{0D108BD9-81ED-4DB2-BD59-A6C34878D82A}">
                    <a16:rowId xmlns:a16="http://schemas.microsoft.com/office/drawing/2014/main" val="10002"/>
                  </a:ext>
                </a:extLst>
              </a:tr>
            </a:tbl>
          </a:graphicData>
        </a:graphic>
      </p:graphicFrame>
      <p:sp>
        <p:nvSpPr>
          <p:cNvPr id="12" name="Google Shape;311;p24">
            <a:extLst>
              <a:ext uri="{FF2B5EF4-FFF2-40B4-BE49-F238E27FC236}">
                <a16:creationId xmlns:a16="http://schemas.microsoft.com/office/drawing/2014/main" id="{D02672D2-E688-4574-B17B-98E1AA42E376}"/>
              </a:ext>
            </a:extLst>
          </p:cNvPr>
          <p:cNvSpPr txBox="1"/>
          <p:nvPr/>
        </p:nvSpPr>
        <p:spPr>
          <a:xfrm>
            <a:off x="0" y="2682712"/>
            <a:ext cx="3028778" cy="418572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400"/>
              <a:buFont typeface="Arial"/>
              <a:buChar char="•"/>
            </a:pPr>
            <a:r>
              <a:rPr lang="en-US" dirty="0">
                <a:solidFill>
                  <a:schemeClr val="lt1"/>
                </a:solidFill>
                <a:latin typeface="Calibri"/>
                <a:ea typeface="Calibri"/>
                <a:cs typeface="Calibri"/>
                <a:sym typeface="Calibri"/>
              </a:rPr>
              <a:t>Data from 7 quiet days (</a:t>
            </a:r>
            <a:r>
              <a:rPr lang="en-US" dirty="0" err="1">
                <a:solidFill>
                  <a:schemeClr val="lt1"/>
                </a:solidFill>
                <a:latin typeface="Calibri"/>
                <a:ea typeface="Calibri"/>
                <a:cs typeface="Calibri"/>
                <a:sym typeface="Calibri"/>
              </a:rPr>
              <a:t>Kp</a:t>
            </a:r>
            <a:r>
              <a:rPr lang="en-US" dirty="0">
                <a:solidFill>
                  <a:schemeClr val="lt1"/>
                </a:solidFill>
                <a:latin typeface="Calibri"/>
                <a:ea typeface="Calibri"/>
                <a:cs typeface="Calibri"/>
                <a:sym typeface="Calibri"/>
              </a:rPr>
              <a:t> &lt; 2) with no </a:t>
            </a:r>
            <a:r>
              <a:rPr lang="en-US" dirty="0" err="1">
                <a:solidFill>
                  <a:schemeClr val="lt1"/>
                </a:solidFill>
                <a:latin typeface="Calibri"/>
                <a:ea typeface="Calibri"/>
                <a:cs typeface="Calibri"/>
                <a:sym typeface="Calibri"/>
              </a:rPr>
              <a:t>arcjet</a:t>
            </a:r>
            <a:r>
              <a:rPr lang="en-US" dirty="0">
                <a:solidFill>
                  <a:schemeClr val="lt1"/>
                </a:solidFill>
                <a:latin typeface="Calibri"/>
                <a:ea typeface="Calibri"/>
                <a:cs typeface="Calibri"/>
                <a:sym typeface="Calibri"/>
              </a:rPr>
              <a:t> firings were used for the following analysis. </a:t>
            </a:r>
          </a:p>
          <a:p>
            <a:pPr marL="285750" marR="0" lvl="0" indent="-285750" algn="l" rtl="0">
              <a:spcBef>
                <a:spcPts val="0"/>
              </a:spcBef>
              <a:spcAft>
                <a:spcPts val="0"/>
              </a:spcAft>
              <a:buClr>
                <a:schemeClr val="lt1"/>
              </a:buClr>
              <a:buSzPts val="1400"/>
              <a:buFont typeface="Arial"/>
              <a:buChar char="•"/>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dirty="0">
                <a:solidFill>
                  <a:schemeClr val="lt1"/>
                </a:solidFill>
                <a:latin typeface="Calibri"/>
                <a:ea typeface="Calibri"/>
                <a:cs typeface="Calibri"/>
                <a:sym typeface="Calibri"/>
              </a:rPr>
              <a:t>The table above shows statistical values for the difference between GOES-17 and GOES-18 for inboard and outboard data, both component wise and for the total field. </a:t>
            </a:r>
          </a:p>
          <a:p>
            <a:pPr marL="285750" marR="0" lvl="0" indent="-285750" algn="l" rtl="0">
              <a:spcBef>
                <a:spcPts val="0"/>
              </a:spcBef>
              <a:spcAft>
                <a:spcPts val="0"/>
              </a:spcAft>
              <a:buClr>
                <a:schemeClr val="lt1"/>
              </a:buClr>
              <a:buSzPts val="1400"/>
              <a:buFont typeface="Arial"/>
              <a:buChar char="•"/>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dirty="0">
                <a:solidFill>
                  <a:schemeClr val="lt1"/>
                </a:solidFill>
                <a:latin typeface="Calibri"/>
                <a:ea typeface="Calibri"/>
                <a:cs typeface="Calibri"/>
                <a:sym typeface="Calibri"/>
              </a:rPr>
              <a:t>The plot to the right is a representative example of GOES-17 data compared to GOES-18 on a quiet day. Note the better inter-comparison at noon UT, and the constant offset in N. </a:t>
            </a:r>
          </a:p>
          <a:p>
            <a:pPr marR="0" lvl="0" algn="l" rtl="0">
              <a:spcBef>
                <a:spcPts val="0"/>
              </a:spcBef>
              <a:spcAft>
                <a:spcPts val="0"/>
              </a:spcAft>
              <a:buClr>
                <a:schemeClr val="lt1"/>
              </a:buClr>
              <a:buSzPts val="1400"/>
            </a:pPr>
            <a:endParaRPr lang="en-US" dirty="0">
              <a:solidFill>
                <a:schemeClr val="lt1"/>
              </a:solidFill>
              <a:latin typeface="Calibri"/>
              <a:ea typeface="Calibri"/>
              <a:cs typeface="Calibri"/>
              <a:sym typeface="Calibri"/>
            </a:endParaRPr>
          </a:p>
          <a:p>
            <a:pPr marR="0" lvl="0" algn="l" rtl="0">
              <a:spcBef>
                <a:spcPts val="0"/>
              </a:spcBef>
              <a:spcAft>
                <a:spcPts val="0"/>
              </a:spcAft>
              <a:buClr>
                <a:schemeClr val="lt1"/>
              </a:buClr>
              <a:buSzPts val="1400"/>
            </a:pPr>
            <a:endParaRPr lang="en-US" dirty="0">
              <a:solidFill>
                <a:schemeClr val="lt1"/>
              </a:solidFill>
              <a:latin typeface="Calibri"/>
              <a:ea typeface="Calibri"/>
              <a:cs typeface="Calibri"/>
              <a:sym typeface="Calibri"/>
            </a:endParaRPr>
          </a:p>
        </p:txBody>
      </p:sp>
      <p:pic>
        <p:nvPicPr>
          <p:cNvPr id="13" name="Google Shape;302;p23">
            <a:extLst>
              <a:ext uri="{FF2B5EF4-FFF2-40B4-BE49-F238E27FC236}">
                <a16:creationId xmlns:a16="http://schemas.microsoft.com/office/drawing/2014/main" id="{461329C5-F973-4637-BFB6-50D91E007BB9}"/>
              </a:ext>
            </a:extLst>
          </p:cNvPr>
          <p:cNvPicPr preferRelativeResize="0">
            <a:picLocks noGrp="1"/>
          </p:cNvPicPr>
          <p:nvPr>
            <p:ph type="body" idx="1"/>
          </p:nvPr>
        </p:nvPicPr>
        <p:blipFill rotWithShape="1">
          <a:blip r:embed="rId3">
            <a:alphaModFix/>
          </a:blip>
          <a:srcRect/>
          <a:stretch/>
        </p:blipFill>
        <p:spPr>
          <a:xfrm>
            <a:off x="2947854" y="2677059"/>
            <a:ext cx="6049824" cy="4033216"/>
          </a:xfrm>
          <a:prstGeom prst="rect">
            <a:avLst/>
          </a:prstGeom>
          <a:noFill/>
          <a:ln>
            <a:noFill/>
          </a:ln>
        </p:spPr>
      </p:pic>
      <p:sp>
        <p:nvSpPr>
          <p:cNvPr id="14" name="TextBox 13">
            <a:extLst>
              <a:ext uri="{FF2B5EF4-FFF2-40B4-BE49-F238E27FC236}">
                <a16:creationId xmlns:a16="http://schemas.microsoft.com/office/drawing/2014/main" id="{FD2ED0E3-051E-466B-906A-0F5ACF3532FD}"/>
              </a:ext>
            </a:extLst>
          </p:cNvPr>
          <p:cNvSpPr txBox="1"/>
          <p:nvPr/>
        </p:nvSpPr>
        <p:spPr>
          <a:xfrm>
            <a:off x="4397828" y="3429000"/>
            <a:ext cx="1981200" cy="553998"/>
          </a:xfrm>
          <a:prstGeom prst="rect">
            <a:avLst/>
          </a:prstGeom>
          <a:noFill/>
        </p:spPr>
        <p:txBody>
          <a:bodyPr wrap="square" rtlCol="0">
            <a:spAutoFit/>
          </a:bodyPr>
          <a:lstStyle/>
          <a:p>
            <a:r>
              <a:rPr lang="en-US" sz="1000" dirty="0"/>
              <a:t>Difference @ noon UT: </a:t>
            </a:r>
            <a:r>
              <a:rPr lang="en-US" sz="1000" b="1" dirty="0"/>
              <a:t>0.3 </a:t>
            </a:r>
            <a:r>
              <a:rPr lang="en-US" sz="1000" b="1" dirty="0" err="1"/>
              <a:t>nT</a:t>
            </a:r>
            <a:endParaRPr lang="en-US" sz="1000" b="1" dirty="0"/>
          </a:p>
          <a:p>
            <a:r>
              <a:rPr lang="el-GR" sz="1000" dirty="0">
                <a:solidFill>
                  <a:schemeClr val="tx1"/>
                </a:solidFill>
                <a:latin typeface="+mn-lt"/>
                <a:ea typeface="Calibri"/>
                <a:cs typeface="Calibri"/>
                <a:sym typeface="Calibri"/>
              </a:rPr>
              <a:t>Δ</a:t>
            </a:r>
            <a:r>
              <a:rPr lang="en-US" sz="1000" dirty="0">
                <a:solidFill>
                  <a:schemeClr val="tx1"/>
                </a:solidFill>
                <a:latin typeface="+mn-lt"/>
                <a:ea typeface="Calibri"/>
                <a:cs typeface="Calibri"/>
                <a:sym typeface="Calibri"/>
              </a:rPr>
              <a:t> over day: </a:t>
            </a:r>
            <a:r>
              <a:rPr lang="en-US" sz="1000" b="1" dirty="0">
                <a:solidFill>
                  <a:schemeClr val="tx1"/>
                </a:solidFill>
                <a:latin typeface="+mn-lt"/>
                <a:ea typeface="Calibri"/>
                <a:cs typeface="Calibri"/>
                <a:sym typeface="Calibri"/>
              </a:rPr>
              <a:t>1.5 </a:t>
            </a:r>
            <a:r>
              <a:rPr lang="en-US" sz="1000" b="1" dirty="0" err="1">
                <a:solidFill>
                  <a:schemeClr val="tx1"/>
                </a:solidFill>
                <a:latin typeface="+mn-lt"/>
                <a:ea typeface="Calibri"/>
                <a:cs typeface="Calibri"/>
                <a:sym typeface="Calibri"/>
              </a:rPr>
              <a:t>nT</a:t>
            </a:r>
            <a:endParaRPr lang="en-US" sz="1000" b="1" dirty="0">
              <a:solidFill>
                <a:schemeClr val="tx1"/>
              </a:solidFill>
              <a:latin typeface="+mn-lt"/>
              <a:ea typeface="Calibri"/>
              <a:cs typeface="Calibri"/>
              <a:sym typeface="Calibri"/>
            </a:endParaRPr>
          </a:p>
          <a:p>
            <a:endParaRPr lang="en-US" sz="1000" dirty="0">
              <a:solidFill>
                <a:schemeClr val="lt1"/>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3DE453E8-46A6-4577-B13D-1FAF86F6EB21}"/>
              </a:ext>
            </a:extLst>
          </p:cNvPr>
          <p:cNvSpPr txBox="1"/>
          <p:nvPr/>
        </p:nvSpPr>
        <p:spPr>
          <a:xfrm>
            <a:off x="4572000" y="4457940"/>
            <a:ext cx="1981200" cy="553998"/>
          </a:xfrm>
          <a:prstGeom prst="rect">
            <a:avLst/>
          </a:prstGeom>
          <a:noFill/>
        </p:spPr>
        <p:txBody>
          <a:bodyPr wrap="square" rtlCol="0">
            <a:spAutoFit/>
          </a:bodyPr>
          <a:lstStyle/>
          <a:p>
            <a:r>
              <a:rPr lang="en-US" sz="1000" dirty="0"/>
              <a:t>Difference @ noon UT: </a:t>
            </a:r>
            <a:r>
              <a:rPr lang="en-US" sz="1000" b="1" dirty="0"/>
              <a:t>0.1 </a:t>
            </a:r>
            <a:r>
              <a:rPr lang="en-US" sz="1000" b="1" dirty="0" err="1"/>
              <a:t>nT</a:t>
            </a:r>
            <a:endParaRPr lang="en-US" sz="1000" b="1" dirty="0"/>
          </a:p>
          <a:p>
            <a:r>
              <a:rPr lang="el-GR" sz="1000" dirty="0">
                <a:solidFill>
                  <a:schemeClr val="tx1"/>
                </a:solidFill>
                <a:latin typeface="+mn-lt"/>
                <a:ea typeface="Calibri"/>
                <a:cs typeface="Calibri"/>
                <a:sym typeface="Calibri"/>
              </a:rPr>
              <a:t>Δ</a:t>
            </a:r>
            <a:r>
              <a:rPr lang="en-US" sz="1000" dirty="0">
                <a:solidFill>
                  <a:schemeClr val="tx1"/>
                </a:solidFill>
                <a:latin typeface="+mn-lt"/>
                <a:ea typeface="Calibri"/>
                <a:cs typeface="Calibri"/>
                <a:sym typeface="Calibri"/>
              </a:rPr>
              <a:t> over day: </a:t>
            </a:r>
            <a:r>
              <a:rPr lang="en-US" sz="1000" b="1" dirty="0">
                <a:solidFill>
                  <a:schemeClr val="tx1"/>
                </a:solidFill>
                <a:latin typeface="+mn-lt"/>
                <a:ea typeface="Calibri"/>
                <a:cs typeface="Calibri"/>
                <a:sym typeface="Calibri"/>
              </a:rPr>
              <a:t>0.5 </a:t>
            </a:r>
            <a:r>
              <a:rPr lang="en-US" sz="1000" b="1" dirty="0" err="1">
                <a:solidFill>
                  <a:schemeClr val="tx1"/>
                </a:solidFill>
                <a:latin typeface="+mn-lt"/>
                <a:ea typeface="Calibri"/>
                <a:cs typeface="Calibri"/>
                <a:sym typeface="Calibri"/>
              </a:rPr>
              <a:t>nT</a:t>
            </a:r>
            <a:endParaRPr lang="en-US" sz="1000" b="1" dirty="0">
              <a:solidFill>
                <a:schemeClr val="tx1"/>
              </a:solidFill>
              <a:latin typeface="+mn-lt"/>
              <a:ea typeface="Calibri"/>
              <a:cs typeface="Calibri"/>
              <a:sym typeface="Calibri"/>
            </a:endParaRPr>
          </a:p>
          <a:p>
            <a:endParaRPr lang="en-US" sz="1000" dirty="0">
              <a:solidFill>
                <a:schemeClr val="lt1"/>
              </a:solidFill>
              <a:latin typeface="Calibri"/>
              <a:ea typeface="Calibri"/>
              <a:cs typeface="Calibri"/>
              <a:sym typeface="Calibri"/>
            </a:endParaRPr>
          </a:p>
        </p:txBody>
      </p:sp>
      <p:sp>
        <p:nvSpPr>
          <p:cNvPr id="16" name="TextBox 15">
            <a:extLst>
              <a:ext uri="{FF2B5EF4-FFF2-40B4-BE49-F238E27FC236}">
                <a16:creationId xmlns:a16="http://schemas.microsoft.com/office/drawing/2014/main" id="{E2E6AC3D-2E46-49BA-AA80-D2A6020B4D46}"/>
              </a:ext>
            </a:extLst>
          </p:cNvPr>
          <p:cNvSpPr txBox="1"/>
          <p:nvPr/>
        </p:nvSpPr>
        <p:spPr>
          <a:xfrm>
            <a:off x="4234543" y="5486880"/>
            <a:ext cx="1981200" cy="553998"/>
          </a:xfrm>
          <a:prstGeom prst="rect">
            <a:avLst/>
          </a:prstGeom>
          <a:noFill/>
        </p:spPr>
        <p:txBody>
          <a:bodyPr wrap="square" rtlCol="0">
            <a:spAutoFit/>
          </a:bodyPr>
          <a:lstStyle/>
          <a:p>
            <a:r>
              <a:rPr lang="en-US" sz="1000" dirty="0"/>
              <a:t>Difference @ noon UT: </a:t>
            </a:r>
            <a:r>
              <a:rPr lang="en-US" sz="1000" b="1" dirty="0"/>
              <a:t>1.3 </a:t>
            </a:r>
            <a:r>
              <a:rPr lang="en-US" sz="1000" b="1" dirty="0" err="1"/>
              <a:t>nT</a:t>
            </a:r>
            <a:endParaRPr lang="en-US" sz="1000" b="1" dirty="0"/>
          </a:p>
          <a:p>
            <a:r>
              <a:rPr lang="el-GR" sz="1000" dirty="0">
                <a:solidFill>
                  <a:schemeClr val="tx1"/>
                </a:solidFill>
                <a:latin typeface="+mn-lt"/>
                <a:ea typeface="Calibri"/>
                <a:cs typeface="Calibri"/>
                <a:sym typeface="Calibri"/>
              </a:rPr>
              <a:t>Δ</a:t>
            </a:r>
            <a:r>
              <a:rPr lang="en-US" sz="1000" dirty="0">
                <a:solidFill>
                  <a:schemeClr val="tx1"/>
                </a:solidFill>
                <a:latin typeface="+mn-lt"/>
                <a:ea typeface="Calibri"/>
                <a:cs typeface="Calibri"/>
                <a:sym typeface="Calibri"/>
              </a:rPr>
              <a:t> over day: </a:t>
            </a:r>
            <a:r>
              <a:rPr lang="en-US" sz="1000" b="1" dirty="0">
                <a:solidFill>
                  <a:schemeClr val="tx1"/>
                </a:solidFill>
                <a:latin typeface="+mn-lt"/>
                <a:ea typeface="Calibri"/>
                <a:cs typeface="Calibri"/>
                <a:sym typeface="Calibri"/>
              </a:rPr>
              <a:t>0.4 </a:t>
            </a:r>
            <a:r>
              <a:rPr lang="en-US" sz="1000" b="1" dirty="0" err="1">
                <a:solidFill>
                  <a:schemeClr val="tx1"/>
                </a:solidFill>
                <a:latin typeface="+mn-lt"/>
                <a:ea typeface="Calibri"/>
                <a:cs typeface="Calibri"/>
                <a:sym typeface="Calibri"/>
              </a:rPr>
              <a:t>nT</a:t>
            </a:r>
            <a:endParaRPr lang="en-US" sz="1000" b="1" dirty="0">
              <a:solidFill>
                <a:schemeClr val="tx1"/>
              </a:solidFill>
              <a:latin typeface="+mn-lt"/>
              <a:ea typeface="Calibri"/>
              <a:cs typeface="Calibri"/>
              <a:sym typeface="Calibri"/>
            </a:endParaRPr>
          </a:p>
          <a:p>
            <a:endParaRPr lang="en-US" sz="1000" dirty="0">
              <a:solidFill>
                <a:schemeClr val="lt1"/>
              </a:solidFill>
              <a:latin typeface="Calibri"/>
              <a:ea typeface="Calibri"/>
              <a:cs typeface="Calibri"/>
              <a:sym typeface="Calibri"/>
            </a:endParaRPr>
          </a:p>
        </p:txBody>
      </p:sp>
      <p:sp>
        <p:nvSpPr>
          <p:cNvPr id="2" name="Google Shape;295;p22">
            <a:extLst>
              <a:ext uri="{FF2B5EF4-FFF2-40B4-BE49-F238E27FC236}">
                <a16:creationId xmlns:a16="http://schemas.microsoft.com/office/drawing/2014/main" id="{05F21D7C-825A-3FD6-78C6-88646997F835}"/>
              </a:ext>
            </a:extLst>
          </p:cNvPr>
          <p:cNvSpPr txBox="1"/>
          <p:nvPr/>
        </p:nvSpPr>
        <p:spPr>
          <a:xfrm>
            <a:off x="7799380" y="784145"/>
            <a:ext cx="1198298"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libri"/>
                <a:ea typeface="Calibri"/>
                <a:cs typeface="Calibri"/>
                <a:sym typeface="Calibri"/>
              </a:rPr>
              <a:t>PASSED</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3"/>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PLPT-MAG-002</a:t>
            </a:r>
            <a:br>
              <a:rPr lang="en-US"/>
            </a:br>
            <a:r>
              <a:rPr lang="en-US"/>
              <a:t>Cross-Satellite Intercalibration</a:t>
            </a:r>
            <a:endParaRPr/>
          </a:p>
        </p:txBody>
      </p:sp>
      <p:sp>
        <p:nvSpPr>
          <p:cNvPr id="301" name="Google Shape;30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graphicFrame>
        <p:nvGraphicFramePr>
          <p:cNvPr id="11" name="Google Shape;315;p24">
            <a:extLst>
              <a:ext uri="{FF2B5EF4-FFF2-40B4-BE49-F238E27FC236}">
                <a16:creationId xmlns:a16="http://schemas.microsoft.com/office/drawing/2014/main" id="{9BE35B5B-E965-49A9-81E6-27ACC8B95F2A}"/>
              </a:ext>
            </a:extLst>
          </p:cNvPr>
          <p:cNvGraphicFramePr/>
          <p:nvPr/>
        </p:nvGraphicFramePr>
        <p:xfrm>
          <a:off x="84912" y="5294456"/>
          <a:ext cx="7489373" cy="1427019"/>
        </p:xfrm>
        <a:graphic>
          <a:graphicData uri="http://schemas.openxmlformats.org/drawingml/2006/table">
            <a:tbl>
              <a:tblPr firstRow="1" bandRow="1">
                <a:noFill/>
                <a:tableStyleId>{372C45CC-B859-4BB7-BE64-5A1080DD6924}</a:tableStyleId>
              </a:tblPr>
              <a:tblGrid>
                <a:gridCol w="1690823">
                  <a:extLst>
                    <a:ext uri="{9D8B030D-6E8A-4147-A177-3AD203B41FA5}">
                      <a16:colId xmlns:a16="http://schemas.microsoft.com/office/drawing/2014/main" val="20000"/>
                    </a:ext>
                  </a:extLst>
                </a:gridCol>
                <a:gridCol w="1433974">
                  <a:extLst>
                    <a:ext uri="{9D8B030D-6E8A-4147-A177-3AD203B41FA5}">
                      <a16:colId xmlns:a16="http://schemas.microsoft.com/office/drawing/2014/main" val="20001"/>
                    </a:ext>
                  </a:extLst>
                </a:gridCol>
                <a:gridCol w="1379370">
                  <a:extLst>
                    <a:ext uri="{9D8B030D-6E8A-4147-A177-3AD203B41FA5}">
                      <a16:colId xmlns:a16="http://schemas.microsoft.com/office/drawing/2014/main" val="20002"/>
                    </a:ext>
                  </a:extLst>
                </a:gridCol>
                <a:gridCol w="1304429">
                  <a:extLst>
                    <a:ext uri="{9D8B030D-6E8A-4147-A177-3AD203B41FA5}">
                      <a16:colId xmlns:a16="http://schemas.microsoft.com/office/drawing/2014/main" val="20003"/>
                    </a:ext>
                  </a:extLst>
                </a:gridCol>
                <a:gridCol w="1680777">
                  <a:extLst>
                    <a:ext uri="{9D8B030D-6E8A-4147-A177-3AD203B41FA5}">
                      <a16:colId xmlns:a16="http://schemas.microsoft.com/office/drawing/2014/main" val="20004"/>
                    </a:ext>
                  </a:extLst>
                </a:gridCol>
              </a:tblGrid>
              <a:tr h="175135">
                <a:tc>
                  <a:txBody>
                    <a:bodyPr/>
                    <a:lstStyle/>
                    <a:p>
                      <a:pPr marL="0" marR="0" lvl="0" indent="0" algn="l" rtl="0">
                        <a:spcBef>
                          <a:spcPts val="0"/>
                        </a:spcBef>
                        <a:spcAft>
                          <a:spcPts val="0"/>
                        </a:spcAft>
                        <a:buNone/>
                      </a:pPr>
                      <a:r>
                        <a:rPr lang="en-US" sz="1600" dirty="0">
                          <a:solidFill>
                            <a:schemeClr val="dk1"/>
                          </a:solidFill>
                        </a:rPr>
                        <a:t>Slope / Intercept</a:t>
                      </a:r>
                      <a:endParaRPr sz="1600" dirty="0"/>
                    </a:p>
                  </a:txBody>
                  <a:tcPr marL="91450" marR="91450" marT="45725" marB="45725"/>
                </a:tc>
                <a:tc>
                  <a:txBody>
                    <a:bodyPr/>
                    <a:lstStyle/>
                    <a:p>
                      <a:pPr marL="0" marR="0" lvl="0" indent="0" algn="l" rtl="0">
                        <a:spcBef>
                          <a:spcPts val="0"/>
                        </a:spcBef>
                        <a:spcAft>
                          <a:spcPts val="0"/>
                        </a:spcAft>
                        <a:buNone/>
                      </a:pPr>
                      <a:r>
                        <a:rPr lang="en-US" sz="1200" dirty="0"/>
                        <a:t>EPN E</a:t>
                      </a:r>
                      <a:endParaRPr dirty="0"/>
                    </a:p>
                  </a:txBody>
                  <a:tcPr marL="91450" marR="91450" marT="45725" marB="45725"/>
                </a:tc>
                <a:tc>
                  <a:txBody>
                    <a:bodyPr/>
                    <a:lstStyle/>
                    <a:p>
                      <a:pPr marL="0" marR="0" lvl="0" indent="0" algn="l" rtl="0">
                        <a:spcBef>
                          <a:spcPts val="0"/>
                        </a:spcBef>
                        <a:spcAft>
                          <a:spcPts val="0"/>
                        </a:spcAft>
                        <a:buNone/>
                      </a:pPr>
                      <a:r>
                        <a:rPr lang="en-US" sz="1200" dirty="0"/>
                        <a:t>EPN P</a:t>
                      </a:r>
                      <a:endParaRPr dirty="0"/>
                    </a:p>
                  </a:txBody>
                  <a:tcPr marL="91450" marR="91450" marT="45725" marB="45725"/>
                </a:tc>
                <a:tc>
                  <a:txBody>
                    <a:bodyPr/>
                    <a:lstStyle/>
                    <a:p>
                      <a:pPr marL="0" marR="0" lvl="0" indent="0" algn="l" rtl="0">
                        <a:spcBef>
                          <a:spcPts val="0"/>
                        </a:spcBef>
                        <a:spcAft>
                          <a:spcPts val="0"/>
                        </a:spcAft>
                        <a:buNone/>
                      </a:pPr>
                      <a:r>
                        <a:rPr lang="en-US" sz="1200"/>
                        <a:t>EPN 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Calibri"/>
                        <a:buNone/>
                      </a:pPr>
                      <a:r>
                        <a:rPr lang="en-US" sz="1200" dirty="0"/>
                        <a:t>EPN Total Field</a:t>
                      </a:r>
                      <a:endParaRPr dirty="0"/>
                    </a:p>
                    <a:p>
                      <a:pPr marL="0" marR="0" lvl="0" indent="0" algn="l" rtl="0">
                        <a:spcBef>
                          <a:spcPts val="0"/>
                        </a:spcBef>
                        <a:spcAft>
                          <a:spcPts val="0"/>
                        </a:spcAft>
                        <a:buNone/>
                      </a:pPr>
                      <a:endParaRPr sz="1200" dirty="0"/>
                    </a:p>
                  </a:txBody>
                  <a:tcPr marL="91450" marR="91450" marT="45725" marB="45725"/>
                </a:tc>
                <a:extLst>
                  <a:ext uri="{0D108BD9-81ED-4DB2-BD59-A6C34878D82A}">
                    <a16:rowId xmlns:a16="http://schemas.microsoft.com/office/drawing/2014/main" val="10000"/>
                  </a:ext>
                </a:extLst>
              </a:tr>
              <a:tr h="334146">
                <a:tc>
                  <a:txBody>
                    <a:bodyPr/>
                    <a:lstStyle/>
                    <a:p>
                      <a:pPr marL="0" marR="0" lvl="0" indent="0" algn="l" rtl="0">
                        <a:spcBef>
                          <a:spcPts val="0"/>
                        </a:spcBef>
                        <a:spcAft>
                          <a:spcPts val="0"/>
                        </a:spcAft>
                        <a:buNone/>
                      </a:pPr>
                      <a:r>
                        <a:rPr lang="en-US" sz="1600" dirty="0"/>
                        <a:t>OB</a:t>
                      </a:r>
                      <a:endParaRPr sz="1600" dirty="0"/>
                    </a:p>
                  </a:txBody>
                  <a:tcPr marL="91450" marR="91450" marT="45725" marB="45725"/>
                </a:tc>
                <a:tc>
                  <a:txBody>
                    <a:bodyPr/>
                    <a:lstStyle/>
                    <a:p>
                      <a:pPr marL="0" marR="0" lvl="0" indent="0" algn="l" rtl="0">
                        <a:spcBef>
                          <a:spcPts val="0"/>
                        </a:spcBef>
                        <a:spcAft>
                          <a:spcPts val="0"/>
                        </a:spcAft>
                        <a:buNone/>
                      </a:pPr>
                      <a:r>
                        <a:rPr lang="en-US" sz="1400" b="0" i="0" u="none" strike="noStrike" cap="none" dirty="0">
                          <a:solidFill>
                            <a:schemeClr val="dk1"/>
                          </a:solidFill>
                          <a:effectLst/>
                          <a:latin typeface="Calibri"/>
                          <a:ea typeface="Calibri"/>
                          <a:cs typeface="Calibri"/>
                          <a:sym typeface="Arial"/>
                        </a:rPr>
                        <a:t>0.998 / </a:t>
                      </a:r>
                      <a:r>
                        <a:rPr lang="en-US" sz="1400" dirty="0"/>
                        <a:t>-1.086</a:t>
                      </a:r>
                      <a:endParaRPr sz="1400" dirty="0"/>
                    </a:p>
                  </a:txBody>
                  <a:tcPr marL="123825" marR="123825" marT="123825" marB="123825"/>
                </a:tc>
                <a:tc>
                  <a:txBody>
                    <a:bodyPr/>
                    <a:lstStyle/>
                    <a:p>
                      <a:pPr marL="0" marR="0" lvl="0" indent="0" algn="l" rtl="0">
                        <a:spcBef>
                          <a:spcPts val="0"/>
                        </a:spcBef>
                        <a:spcAft>
                          <a:spcPts val="0"/>
                        </a:spcAft>
                        <a:buNone/>
                      </a:pPr>
                      <a:r>
                        <a:rPr lang="en-US" sz="1400" b="0" i="0" u="none" strike="noStrike" cap="none" dirty="0">
                          <a:solidFill>
                            <a:schemeClr val="dk1"/>
                          </a:solidFill>
                          <a:effectLst/>
                          <a:latin typeface="Calibri"/>
                          <a:ea typeface="Calibri"/>
                          <a:cs typeface="Calibri"/>
                          <a:sym typeface="Arial"/>
                        </a:rPr>
                        <a:t>1.037 / </a:t>
                      </a:r>
                      <a:r>
                        <a:rPr lang="en-US" sz="1400" dirty="0"/>
                        <a:t>-0.048</a:t>
                      </a:r>
                      <a:endParaRPr sz="1400" dirty="0"/>
                    </a:p>
                  </a:txBody>
                  <a:tcPr marL="123825" marR="123825" marT="123825" marB="123825"/>
                </a:tc>
                <a:tc>
                  <a:txBody>
                    <a:bodyPr/>
                    <a:lstStyle/>
                    <a:p>
                      <a:pPr marL="0" marR="0" lvl="0" indent="0" algn="l" rtl="0">
                        <a:spcBef>
                          <a:spcPts val="0"/>
                        </a:spcBef>
                        <a:spcAft>
                          <a:spcPts val="0"/>
                        </a:spcAft>
                        <a:buNone/>
                      </a:pPr>
                      <a:r>
                        <a:rPr lang="en-US" sz="1400" b="0" i="0" u="none" strike="noStrike" cap="none" dirty="0">
                          <a:solidFill>
                            <a:schemeClr val="dk1"/>
                          </a:solidFill>
                          <a:effectLst/>
                          <a:latin typeface="Calibri"/>
                          <a:ea typeface="Calibri"/>
                          <a:cs typeface="Calibri"/>
                          <a:sym typeface="Arial"/>
                        </a:rPr>
                        <a:t>0.999 / </a:t>
                      </a:r>
                      <a:r>
                        <a:rPr lang="en-US" sz="1400" dirty="0"/>
                        <a:t>1.757</a:t>
                      </a:r>
                      <a:endParaRPr sz="1400" dirty="0"/>
                    </a:p>
                  </a:txBody>
                  <a:tcPr marL="123825" marR="123825" marT="123825" marB="123825"/>
                </a:tc>
                <a:tc>
                  <a:txBody>
                    <a:bodyPr/>
                    <a:lstStyle/>
                    <a:p>
                      <a:pPr marL="0" marR="0" lvl="0" indent="0" algn="l" rtl="0">
                        <a:spcBef>
                          <a:spcPts val="0"/>
                        </a:spcBef>
                        <a:spcAft>
                          <a:spcPts val="0"/>
                        </a:spcAft>
                        <a:buNone/>
                      </a:pPr>
                      <a:r>
                        <a:rPr lang="en-US" sz="1400" b="1" i="0" u="none" strike="noStrike" cap="none" dirty="0">
                          <a:solidFill>
                            <a:schemeClr val="dk1"/>
                          </a:solidFill>
                          <a:effectLst/>
                          <a:latin typeface="Calibri"/>
                          <a:ea typeface="Calibri"/>
                          <a:cs typeface="Calibri"/>
                          <a:sym typeface="Arial"/>
                        </a:rPr>
                        <a:t>0.998 / </a:t>
                      </a:r>
                      <a:r>
                        <a:rPr lang="en-US" sz="1400" b="1" dirty="0"/>
                        <a:t>0.178</a:t>
                      </a:r>
                      <a:endParaRPr sz="1400" b="1" dirty="0"/>
                    </a:p>
                  </a:txBody>
                  <a:tcPr marL="123825" marR="123825" marT="123825" marB="123825"/>
                </a:tc>
                <a:extLst>
                  <a:ext uri="{0D108BD9-81ED-4DB2-BD59-A6C34878D82A}">
                    <a16:rowId xmlns:a16="http://schemas.microsoft.com/office/drawing/2014/main" val="10001"/>
                  </a:ext>
                </a:extLst>
              </a:tr>
              <a:tr h="508799">
                <a:tc>
                  <a:txBody>
                    <a:bodyPr/>
                    <a:lstStyle/>
                    <a:p>
                      <a:pPr marL="0" marR="0" lvl="0" indent="0" algn="l" rtl="0">
                        <a:spcBef>
                          <a:spcPts val="0"/>
                        </a:spcBef>
                        <a:spcAft>
                          <a:spcPts val="0"/>
                        </a:spcAft>
                        <a:buNone/>
                      </a:pPr>
                      <a:r>
                        <a:rPr lang="en-US" sz="1600" dirty="0"/>
                        <a:t>IB</a:t>
                      </a:r>
                      <a:endParaRPr sz="1600" dirty="0"/>
                    </a:p>
                  </a:txBody>
                  <a:tcPr marL="91450" marR="91450" marT="45725" marB="45725"/>
                </a:tc>
                <a:tc>
                  <a:txBody>
                    <a:bodyPr/>
                    <a:lstStyle/>
                    <a:p>
                      <a:pPr marL="0" marR="0" lvl="0" indent="0" algn="l" rtl="0">
                        <a:spcBef>
                          <a:spcPts val="0"/>
                        </a:spcBef>
                        <a:spcAft>
                          <a:spcPts val="0"/>
                        </a:spcAft>
                        <a:buNone/>
                      </a:pPr>
                      <a:r>
                        <a:rPr lang="en-US" sz="1400" b="0" i="0" u="none" strike="noStrike" cap="none" dirty="0">
                          <a:solidFill>
                            <a:schemeClr val="dk1"/>
                          </a:solidFill>
                          <a:effectLst/>
                          <a:latin typeface="Calibri"/>
                          <a:ea typeface="Calibri"/>
                          <a:cs typeface="Calibri"/>
                          <a:sym typeface="Arial"/>
                        </a:rPr>
                        <a:t>1.037 / </a:t>
                      </a:r>
                      <a:r>
                        <a:rPr lang="en-US" sz="1400" dirty="0"/>
                        <a:t>-1.743</a:t>
                      </a:r>
                      <a:endParaRPr sz="1400" dirty="0"/>
                    </a:p>
                  </a:txBody>
                  <a:tcPr marL="123825" marR="123825" marT="123825" marB="123825"/>
                </a:tc>
                <a:tc>
                  <a:txBody>
                    <a:bodyPr/>
                    <a:lstStyle/>
                    <a:p>
                      <a:pPr marL="0" marR="0" lvl="0" indent="0" algn="l" rtl="0">
                        <a:spcBef>
                          <a:spcPts val="0"/>
                        </a:spcBef>
                        <a:spcAft>
                          <a:spcPts val="0"/>
                        </a:spcAft>
                        <a:buNone/>
                      </a:pPr>
                      <a:r>
                        <a:rPr lang="en-US" sz="1400" b="0" i="0" u="none" strike="noStrike" cap="none" dirty="0">
                          <a:solidFill>
                            <a:schemeClr val="dk1"/>
                          </a:solidFill>
                          <a:effectLst/>
                          <a:latin typeface="Calibri"/>
                          <a:ea typeface="Calibri"/>
                          <a:cs typeface="Calibri"/>
                          <a:sym typeface="Arial"/>
                        </a:rPr>
                        <a:t>1.010 / </a:t>
                      </a:r>
                      <a:r>
                        <a:rPr lang="en-US" sz="1400" dirty="0"/>
                        <a:t>-1.783</a:t>
                      </a:r>
                      <a:endParaRPr sz="1400" dirty="0"/>
                    </a:p>
                  </a:txBody>
                  <a:tcPr marL="123825" marR="123825" marT="123825" marB="123825"/>
                </a:tc>
                <a:tc>
                  <a:txBody>
                    <a:bodyPr/>
                    <a:lstStyle/>
                    <a:p>
                      <a:pPr rtl="0"/>
                      <a:r>
                        <a:rPr lang="en-US" sz="1400" b="0" i="0" u="none" strike="noStrike" cap="none" dirty="0">
                          <a:solidFill>
                            <a:schemeClr val="dk1"/>
                          </a:solidFill>
                          <a:effectLst/>
                          <a:latin typeface="Calibri"/>
                          <a:ea typeface="Calibri"/>
                          <a:cs typeface="Calibri"/>
                          <a:sym typeface="Arial"/>
                        </a:rPr>
                        <a:t>0.975 </a:t>
                      </a:r>
                      <a:r>
                        <a:rPr lang="en-US" sz="1400" dirty="0"/>
                        <a:t>/ -0.237</a:t>
                      </a:r>
                      <a:endParaRPr sz="1400" dirty="0"/>
                    </a:p>
                  </a:txBody>
                  <a:tcPr marL="123825" marR="123825" marT="123825" marB="123825"/>
                </a:tc>
                <a:tc>
                  <a:txBody>
                    <a:bodyPr/>
                    <a:lstStyle/>
                    <a:p>
                      <a:pPr rtl="0"/>
                      <a:r>
                        <a:rPr lang="en-US" sz="1400" b="0" i="0" u="none" strike="noStrike" cap="none" dirty="0">
                          <a:solidFill>
                            <a:schemeClr val="dk1"/>
                          </a:solidFill>
                          <a:effectLst/>
                          <a:latin typeface="Calibri"/>
                          <a:ea typeface="Calibri"/>
                          <a:cs typeface="Calibri"/>
                          <a:sym typeface="Arial"/>
                        </a:rPr>
                        <a:t>1.006 </a:t>
                      </a:r>
                      <a:r>
                        <a:rPr lang="en-US" sz="1400" dirty="0"/>
                        <a:t>/ -1.748</a:t>
                      </a:r>
                      <a:endParaRPr sz="1400" dirty="0"/>
                    </a:p>
                  </a:txBody>
                  <a:tcPr marL="123825" marR="123825" marT="123825" marB="123825"/>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12" name="Google Shape;311;p24">
                <a:extLst>
                  <a:ext uri="{FF2B5EF4-FFF2-40B4-BE49-F238E27FC236}">
                    <a16:creationId xmlns:a16="http://schemas.microsoft.com/office/drawing/2014/main" id="{F31C310E-E2E0-4310-826F-2E7EA40CAA37}"/>
                  </a:ext>
                </a:extLst>
              </p:cNvPr>
              <p:cNvSpPr txBox="1"/>
              <p:nvPr/>
            </p:nvSpPr>
            <p:spPr>
              <a:xfrm>
                <a:off x="5189173" y="1075187"/>
                <a:ext cx="3740586" cy="418572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400"/>
                  <a:buFont typeface="Arial"/>
                  <a:buChar char="•"/>
                </a:pPr>
                <a:endParaRPr lang="en-US" dirty="0"/>
              </a:p>
              <a:p>
                <a:pPr marL="285750" marR="0" lvl="0" indent="-285750" algn="l" rtl="0">
                  <a:spcBef>
                    <a:spcPts val="0"/>
                  </a:spcBef>
                  <a:spcAft>
                    <a:spcPts val="0"/>
                  </a:spcAft>
                  <a:buClr>
                    <a:schemeClr val="lt1"/>
                  </a:buClr>
                  <a:buSzPts val="1400"/>
                  <a:buFont typeface="Arial"/>
                  <a:buChar char="•"/>
                </a:pPr>
                <a:r>
                  <a:rPr lang="en-US" dirty="0">
                    <a:solidFill>
                      <a:schemeClr val="lt1"/>
                    </a:solidFill>
                    <a:latin typeface="Calibri"/>
                    <a:ea typeface="Calibri"/>
                    <a:cs typeface="Calibri"/>
                    <a:sym typeface="Calibri"/>
                  </a:rPr>
                  <a:t>The plot at left shows the correlation between outboard EPN GOES-18 and GOES-17 data for 7 quiet days.</a:t>
                </a:r>
              </a:p>
              <a:p>
                <a:pPr marL="285750" marR="0" lvl="0" indent="-285750" algn="l" rtl="0">
                  <a:spcBef>
                    <a:spcPts val="0"/>
                  </a:spcBef>
                  <a:spcAft>
                    <a:spcPts val="0"/>
                  </a:spcAft>
                  <a:buClr>
                    <a:schemeClr val="lt1"/>
                  </a:buClr>
                  <a:buSzPts val="1400"/>
                  <a:buFont typeface="Arial"/>
                  <a:buChar char="•"/>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The table below shows statistics </a:t>
                </a:r>
                <a:r>
                  <a:rPr lang="en-US" dirty="0">
                    <a:solidFill>
                      <a:schemeClr val="lt1"/>
                    </a:solidFill>
                    <a:latin typeface="Calibri"/>
                    <a:ea typeface="Calibri"/>
                    <a:cs typeface="Calibri"/>
                    <a:sym typeface="Calibri"/>
                  </a:rPr>
                  <a:t>from this correlation for the outboard and inboard sensor, for each component and total field. All had linear correlations with </a:t>
                </a:r>
                <a14:m>
                  <m:oMath xmlns:m="http://schemas.openxmlformats.org/officeDocument/2006/math">
                    <m:sSup>
                      <m:sSupPr>
                        <m:ctrlPr>
                          <a:rPr lang="en-US" b="0" i="1" smtClean="0">
                            <a:solidFill>
                              <a:schemeClr val="lt1"/>
                            </a:solidFill>
                            <a:latin typeface="Cambria Math" panose="02040503050406030204" pitchFamily="18" charset="0"/>
                            <a:ea typeface="Calibri"/>
                            <a:cs typeface="Calibri"/>
                            <a:sym typeface="Calibri"/>
                          </a:rPr>
                        </m:ctrlPr>
                      </m:sSupPr>
                      <m:e>
                        <m:r>
                          <a:rPr lang="en-US" b="0" i="1" smtClean="0">
                            <a:solidFill>
                              <a:schemeClr val="lt1"/>
                            </a:solidFill>
                            <a:latin typeface="Cambria Math" panose="02040503050406030204" pitchFamily="18" charset="0"/>
                            <a:ea typeface="Calibri"/>
                            <a:cs typeface="Calibri"/>
                            <a:sym typeface="Calibri"/>
                          </a:rPr>
                          <m:t>𝑅</m:t>
                        </m:r>
                      </m:e>
                      <m:sup>
                        <m:r>
                          <a:rPr lang="en-US" b="0" i="1" smtClean="0">
                            <a:solidFill>
                              <a:schemeClr val="lt1"/>
                            </a:solidFill>
                            <a:latin typeface="Cambria Math" panose="02040503050406030204" pitchFamily="18" charset="0"/>
                            <a:ea typeface="Calibri"/>
                            <a:cs typeface="Calibri"/>
                            <a:sym typeface="Calibri"/>
                          </a:rPr>
                          <m:t>2</m:t>
                        </m:r>
                      </m:sup>
                    </m:sSup>
                  </m:oMath>
                </a14:m>
                <a:r>
                  <a:rPr lang="en-US" dirty="0">
                    <a:solidFill>
                      <a:schemeClr val="lt1"/>
                    </a:solidFill>
                    <a:latin typeface="Calibri"/>
                    <a:ea typeface="Calibri"/>
                    <a:cs typeface="Calibri"/>
                    <a:sym typeface="Calibri"/>
                  </a:rPr>
                  <a:t> &gt; 0.99. </a:t>
                </a:r>
              </a:p>
              <a:p>
                <a:pPr marL="285750" marR="0" lvl="0" indent="-285750" algn="l" rtl="0">
                  <a:spcBef>
                    <a:spcPts val="0"/>
                  </a:spcBef>
                  <a:spcAft>
                    <a:spcPts val="0"/>
                  </a:spcAft>
                  <a:buClr>
                    <a:schemeClr val="lt1"/>
                  </a:buClr>
                  <a:buSzPts val="1400"/>
                  <a:buFont typeface="Arial"/>
                  <a:buChar char="•"/>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dirty="0">
                    <a:solidFill>
                      <a:schemeClr val="lt1"/>
                    </a:solidFill>
                    <a:latin typeface="Calibri"/>
                    <a:ea typeface="Calibri"/>
                    <a:cs typeface="Calibri"/>
                    <a:sym typeface="Calibri"/>
                  </a:rPr>
                  <a:t>Non- zero Y-intercept indicates bias differences</a:t>
                </a:r>
              </a:p>
              <a:p>
                <a:pPr marR="0" lvl="0" algn="l" rtl="0">
                  <a:spcBef>
                    <a:spcPts val="0"/>
                  </a:spcBef>
                  <a:spcAft>
                    <a:spcPts val="0"/>
                  </a:spcAft>
                  <a:buClr>
                    <a:schemeClr val="lt1"/>
                  </a:buClr>
                  <a:buSzPts val="1400"/>
                </a:pPr>
                <a:endParaRPr lang="en-US"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400"/>
                  <a:buFont typeface="Arial"/>
                  <a:buChar char="•"/>
                </a:pPr>
                <a:r>
                  <a:rPr lang="en-US" dirty="0">
                    <a:solidFill>
                      <a:schemeClr val="lt1"/>
                    </a:solidFill>
                    <a:latin typeface="Calibri"/>
                    <a:ea typeface="Calibri"/>
                    <a:cs typeface="Calibri"/>
                    <a:sym typeface="Calibri"/>
                  </a:rPr>
                  <a:t>Qualitatively, we consider GOES-18 magnetometers meet the 1nT requirement outside of </a:t>
                </a:r>
                <a:r>
                  <a:rPr lang="en-US" dirty="0" err="1">
                    <a:solidFill>
                      <a:schemeClr val="lt1"/>
                    </a:solidFill>
                    <a:latin typeface="Calibri"/>
                    <a:ea typeface="Calibri"/>
                    <a:cs typeface="Calibri"/>
                    <a:sym typeface="Calibri"/>
                  </a:rPr>
                  <a:t>arcjet</a:t>
                </a:r>
                <a:r>
                  <a:rPr lang="en-US" dirty="0">
                    <a:solidFill>
                      <a:schemeClr val="lt1"/>
                    </a:solidFill>
                    <a:latin typeface="Calibri"/>
                    <a:ea typeface="Calibri"/>
                    <a:cs typeface="Calibri"/>
                    <a:sym typeface="Calibri"/>
                  </a:rPr>
                  <a:t> firing times. Quantitative accuracy is part of ongoing work towards full validation</a:t>
                </a:r>
              </a:p>
              <a:p>
                <a:pPr marL="285750" marR="0" lvl="0" indent="-285750" algn="l" rtl="0">
                  <a:spcBef>
                    <a:spcPts val="0"/>
                  </a:spcBef>
                  <a:spcAft>
                    <a:spcPts val="0"/>
                  </a:spcAft>
                  <a:buClr>
                    <a:schemeClr val="lt1"/>
                  </a:buClr>
                  <a:buSzPts val="1400"/>
                  <a:buFont typeface="Arial"/>
                  <a:buChar char="•"/>
                </a:pPr>
                <a:endParaRPr lang="en-US" sz="1400" dirty="0">
                  <a:solidFill>
                    <a:schemeClr val="lt1"/>
                  </a:solidFill>
                  <a:latin typeface="Calibri"/>
                  <a:ea typeface="Calibri"/>
                  <a:cs typeface="Calibri"/>
                  <a:sym typeface="Calibri"/>
                </a:endParaRPr>
              </a:p>
            </p:txBody>
          </p:sp>
        </mc:Choice>
        <mc:Fallback xmlns="">
          <p:sp>
            <p:nvSpPr>
              <p:cNvPr id="12" name="Google Shape;311;p24">
                <a:extLst>
                  <a:ext uri="{FF2B5EF4-FFF2-40B4-BE49-F238E27FC236}">
                    <a16:creationId xmlns:a16="http://schemas.microsoft.com/office/drawing/2014/main" id="{F31C310E-E2E0-4310-826F-2E7EA40CAA37}"/>
                  </a:ext>
                </a:extLst>
              </p:cNvPr>
              <p:cNvSpPr txBox="1">
                <a:spLocks noRot="1" noChangeAspect="1" noMove="1" noResize="1" noEditPoints="1" noAdjustHandles="1" noChangeArrowheads="1" noChangeShapeType="1" noTextEdit="1"/>
              </p:cNvSpPr>
              <p:nvPr/>
            </p:nvSpPr>
            <p:spPr>
              <a:xfrm>
                <a:off x="5189173" y="1075187"/>
                <a:ext cx="3740586" cy="4185721"/>
              </a:xfrm>
              <a:prstGeom prst="rect">
                <a:avLst/>
              </a:prstGeom>
              <a:blipFill>
                <a:blip r:embed="rId3"/>
                <a:stretch>
                  <a:fillRect l="-338" r="-676"/>
                </a:stretch>
              </a:blipFill>
              <a:ln>
                <a:noFill/>
              </a:ln>
            </p:spPr>
            <p:txBody>
              <a:bodyPr/>
              <a:lstStyle/>
              <a:p>
                <a:r>
                  <a:rPr lang="en-US">
                    <a:noFill/>
                  </a:rPr>
                  <a:t> </a:t>
                </a:r>
              </a:p>
            </p:txBody>
          </p:sp>
        </mc:Fallback>
      </mc:AlternateContent>
      <p:pic>
        <p:nvPicPr>
          <p:cNvPr id="14" name="Google Shape;314;p24">
            <a:extLst>
              <a:ext uri="{FF2B5EF4-FFF2-40B4-BE49-F238E27FC236}">
                <a16:creationId xmlns:a16="http://schemas.microsoft.com/office/drawing/2014/main" id="{51197212-BCF1-4621-87A3-CC289ABEE028}"/>
              </a:ext>
            </a:extLst>
          </p:cNvPr>
          <p:cNvPicPr preferRelativeResize="0"/>
          <p:nvPr/>
        </p:nvPicPr>
        <p:blipFill rotWithShape="1">
          <a:blip r:embed="rId4">
            <a:alphaModFix/>
          </a:blip>
          <a:srcRect/>
          <a:stretch/>
        </p:blipFill>
        <p:spPr>
          <a:xfrm>
            <a:off x="84912" y="1293162"/>
            <a:ext cx="4955174" cy="3749772"/>
          </a:xfrm>
          <a:prstGeom prst="rect">
            <a:avLst/>
          </a:prstGeom>
          <a:noFill/>
          <a:ln>
            <a:noFill/>
          </a:ln>
        </p:spPr>
      </p:pic>
      <p:sp>
        <p:nvSpPr>
          <p:cNvPr id="2" name="Google Shape;295;p22">
            <a:extLst>
              <a:ext uri="{FF2B5EF4-FFF2-40B4-BE49-F238E27FC236}">
                <a16:creationId xmlns:a16="http://schemas.microsoft.com/office/drawing/2014/main" id="{84244307-CA4E-BBBC-874B-25C6A3A2FDF2}"/>
              </a:ext>
            </a:extLst>
          </p:cNvPr>
          <p:cNvSpPr txBox="1"/>
          <p:nvPr/>
        </p:nvSpPr>
        <p:spPr>
          <a:xfrm>
            <a:off x="7609982" y="875132"/>
            <a:ext cx="1198298"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libri"/>
                <a:ea typeface="Calibri"/>
                <a:cs typeface="Calibri"/>
                <a:sym typeface="Calibri"/>
              </a:rPr>
              <a:t>PASSED</a:t>
            </a:r>
            <a:endParaRPr dirty="0"/>
          </a:p>
        </p:txBody>
      </p:sp>
      <p:sp>
        <p:nvSpPr>
          <p:cNvPr id="3" name="TextBox 2">
            <a:extLst>
              <a:ext uri="{FF2B5EF4-FFF2-40B4-BE49-F238E27FC236}">
                <a16:creationId xmlns:a16="http://schemas.microsoft.com/office/drawing/2014/main" id="{06A0B5C8-1C2C-F69D-B9C6-9F782DE7868F}"/>
              </a:ext>
            </a:extLst>
          </p:cNvPr>
          <p:cNvSpPr txBox="1"/>
          <p:nvPr/>
        </p:nvSpPr>
        <p:spPr>
          <a:xfrm>
            <a:off x="3630070" y="1222844"/>
            <a:ext cx="116868" cy="246221"/>
          </a:xfrm>
          <a:prstGeom prst="rect">
            <a:avLst/>
          </a:prstGeom>
          <a:noFill/>
        </p:spPr>
        <p:txBody>
          <a:bodyPr wrap="square" rtlCol="0">
            <a:spAutoFit/>
          </a:bodyPr>
          <a:lstStyle/>
          <a:p>
            <a:r>
              <a:rPr lang="en-US" sz="1000" dirty="0"/>
              <a:t>2</a:t>
            </a:r>
          </a:p>
        </p:txBody>
      </p:sp>
    </p:spTree>
    <p:extLst>
      <p:ext uri="{BB962C8B-B14F-4D97-AF65-F5344CB8AC3E}">
        <p14:creationId xmlns:p14="http://schemas.microsoft.com/office/powerpoint/2010/main" val="2757462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5"/>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PLPT-MAG-003</a:t>
            </a:r>
            <a:br>
              <a:rPr lang="en-US"/>
            </a:br>
            <a:r>
              <a:rPr lang="en-US"/>
              <a:t>Noise Performance</a:t>
            </a:r>
            <a:endParaRPr/>
          </a:p>
        </p:txBody>
      </p:sp>
      <p:pic>
        <p:nvPicPr>
          <p:cNvPr id="322" name="Google Shape;322;p25"/>
          <p:cNvPicPr preferRelativeResize="0">
            <a:picLocks noGrp="1"/>
          </p:cNvPicPr>
          <p:nvPr>
            <p:ph type="body" idx="1"/>
          </p:nvPr>
        </p:nvPicPr>
        <p:blipFill rotWithShape="1">
          <a:blip r:embed="rId3">
            <a:alphaModFix/>
          </a:blip>
          <a:srcRect/>
          <a:stretch/>
        </p:blipFill>
        <p:spPr>
          <a:xfrm>
            <a:off x="4372784" y="3674430"/>
            <a:ext cx="4327095" cy="2064796"/>
          </a:xfrm>
          <a:prstGeom prst="rect">
            <a:avLst/>
          </a:prstGeom>
          <a:noFill/>
          <a:ln>
            <a:noFill/>
          </a:ln>
        </p:spPr>
      </p:pic>
      <p:sp>
        <p:nvSpPr>
          <p:cNvPr id="323" name="Google Shape;323;p25"/>
          <p:cNvSpPr txBox="1">
            <a:spLocks noGrp="1"/>
          </p:cNvSpPr>
          <p:nvPr>
            <p:ph type="sldNum" idx="12"/>
          </p:nvPr>
        </p:nvSpPr>
        <p:spPr>
          <a:xfrm>
            <a:off x="6553200" y="6162713"/>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324" name="Google Shape;324;p25"/>
          <p:cNvSpPr txBox="1"/>
          <p:nvPr/>
        </p:nvSpPr>
        <p:spPr>
          <a:xfrm>
            <a:off x="6421702" y="726110"/>
            <a:ext cx="1198298"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libri"/>
                <a:ea typeface="Calibri"/>
                <a:cs typeface="Calibri"/>
                <a:sym typeface="Calibri"/>
              </a:rPr>
              <a:t>PASSED</a:t>
            </a:r>
            <a:endParaRPr dirty="0"/>
          </a:p>
        </p:txBody>
      </p:sp>
      <p:pic>
        <p:nvPicPr>
          <p:cNvPr id="325" name="Google Shape;325;p25"/>
          <p:cNvPicPr preferRelativeResize="0"/>
          <p:nvPr/>
        </p:nvPicPr>
        <p:blipFill rotWithShape="1">
          <a:blip r:embed="rId4">
            <a:alphaModFix/>
          </a:blip>
          <a:srcRect/>
          <a:stretch/>
        </p:blipFill>
        <p:spPr>
          <a:xfrm>
            <a:off x="113166" y="1226409"/>
            <a:ext cx="4293356" cy="2448021"/>
          </a:xfrm>
          <a:prstGeom prst="rect">
            <a:avLst/>
          </a:prstGeom>
          <a:noFill/>
          <a:ln>
            <a:noFill/>
          </a:ln>
        </p:spPr>
      </p:pic>
      <p:pic>
        <p:nvPicPr>
          <p:cNvPr id="326" name="Google Shape;326;p25"/>
          <p:cNvPicPr preferRelativeResize="0"/>
          <p:nvPr/>
        </p:nvPicPr>
        <p:blipFill rotWithShape="1">
          <a:blip r:embed="rId5">
            <a:alphaModFix/>
          </a:blip>
          <a:srcRect/>
          <a:stretch/>
        </p:blipFill>
        <p:spPr>
          <a:xfrm>
            <a:off x="4406522" y="1226409"/>
            <a:ext cx="4293356" cy="2448021"/>
          </a:xfrm>
          <a:prstGeom prst="rect">
            <a:avLst/>
          </a:prstGeom>
          <a:noFill/>
          <a:ln>
            <a:noFill/>
          </a:ln>
        </p:spPr>
      </p:pic>
      <p:pic>
        <p:nvPicPr>
          <p:cNvPr id="327" name="Google Shape;327;p25"/>
          <p:cNvPicPr preferRelativeResize="0"/>
          <p:nvPr/>
        </p:nvPicPr>
        <p:blipFill rotWithShape="1">
          <a:blip r:embed="rId6">
            <a:alphaModFix/>
          </a:blip>
          <a:srcRect/>
          <a:stretch/>
        </p:blipFill>
        <p:spPr>
          <a:xfrm>
            <a:off x="113166" y="3674430"/>
            <a:ext cx="4259618" cy="2064796"/>
          </a:xfrm>
          <a:prstGeom prst="rect">
            <a:avLst/>
          </a:prstGeom>
          <a:noFill/>
          <a:ln>
            <a:noFill/>
          </a:ln>
        </p:spPr>
      </p:pic>
      <p:cxnSp>
        <p:nvCxnSpPr>
          <p:cNvPr id="328" name="Google Shape;328;p25"/>
          <p:cNvCxnSpPr/>
          <p:nvPr/>
        </p:nvCxnSpPr>
        <p:spPr>
          <a:xfrm rot="10800000">
            <a:off x="1104936" y="3998933"/>
            <a:ext cx="313038"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29" name="Google Shape;329;p25"/>
          <p:cNvCxnSpPr/>
          <p:nvPr/>
        </p:nvCxnSpPr>
        <p:spPr>
          <a:xfrm rot="10800000">
            <a:off x="1693942" y="3030987"/>
            <a:ext cx="313038"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30" name="Google Shape;330;p25"/>
          <p:cNvCxnSpPr/>
          <p:nvPr/>
        </p:nvCxnSpPr>
        <p:spPr>
          <a:xfrm rot="10800000">
            <a:off x="6580321" y="2990468"/>
            <a:ext cx="313038"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31" name="Google Shape;331;p25"/>
          <p:cNvCxnSpPr/>
          <p:nvPr/>
        </p:nvCxnSpPr>
        <p:spPr>
          <a:xfrm rot="10800000">
            <a:off x="5461270" y="3998933"/>
            <a:ext cx="313038"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332" name="Google Shape;332;p25"/>
          <p:cNvSpPr txBox="1"/>
          <p:nvPr/>
        </p:nvSpPr>
        <p:spPr>
          <a:xfrm>
            <a:off x="2040718" y="2769377"/>
            <a:ext cx="1210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Reaction wheels</a:t>
            </a:r>
            <a:endParaRPr/>
          </a:p>
        </p:txBody>
      </p:sp>
      <p:sp>
        <p:nvSpPr>
          <p:cNvPr id="333" name="Google Shape;333;p25"/>
          <p:cNvSpPr txBox="1"/>
          <p:nvPr/>
        </p:nvSpPr>
        <p:spPr>
          <a:xfrm>
            <a:off x="457200" y="5825924"/>
            <a:ext cx="5473337"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Significant reduction in background noise power with GOES-18</a:t>
            </a:r>
            <a:endParaRPr dirty="0"/>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Amplitude of reaction wheel noise is  &lt; 0.2nT, background is ~0.1nT</a:t>
            </a:r>
            <a:endParaRPr dirty="0"/>
          </a:p>
          <a:p>
            <a:pPr marL="742950" marR="0" lvl="1" indent="-285750" algn="l" rtl="0">
              <a:spcBef>
                <a:spcPts val="0"/>
              </a:spcBef>
              <a:spcAft>
                <a:spcPts val="0"/>
              </a:spcAft>
              <a:buClr>
                <a:schemeClr val="lt1"/>
              </a:buClr>
              <a:buSzPts val="1400"/>
              <a:buFont typeface="Arial"/>
              <a:buChar char="•"/>
            </a:pPr>
            <a:r>
              <a:rPr lang="en-US" sz="1400" b="0" i="0" u="none" strike="noStrike" cap="none" dirty="0">
                <a:solidFill>
                  <a:schemeClr val="lt1"/>
                </a:solidFill>
                <a:latin typeface="Calibri"/>
                <a:ea typeface="Calibri"/>
                <a:cs typeface="Calibri"/>
                <a:sym typeface="Calibri"/>
              </a:rPr>
              <a:t>Reaction wheel effect is the same on G18 as G17</a:t>
            </a:r>
            <a:endParaRPr dirty="0"/>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Noise is  below 0.3nT requirement (not during </a:t>
            </a:r>
            <a:r>
              <a:rPr lang="en-US" sz="1400" dirty="0" err="1">
                <a:solidFill>
                  <a:schemeClr val="lt1"/>
                </a:solidFill>
                <a:latin typeface="Calibri"/>
                <a:ea typeface="Calibri"/>
                <a:cs typeface="Calibri"/>
                <a:sym typeface="Calibri"/>
              </a:rPr>
              <a:t>arcjet</a:t>
            </a:r>
            <a:r>
              <a:rPr lang="en-US" sz="1400" dirty="0">
                <a:solidFill>
                  <a:schemeClr val="lt1"/>
                </a:solidFill>
                <a:latin typeface="Calibri"/>
                <a:ea typeface="Calibri"/>
                <a:cs typeface="Calibri"/>
                <a:sym typeface="Calibri"/>
              </a:rPr>
              <a:t> firing periods)</a:t>
            </a:r>
            <a:endParaRPr dirty="0"/>
          </a:p>
        </p:txBody>
      </p:sp>
      <p:cxnSp>
        <p:nvCxnSpPr>
          <p:cNvPr id="334" name="Google Shape;334;p25"/>
          <p:cNvCxnSpPr/>
          <p:nvPr/>
        </p:nvCxnSpPr>
        <p:spPr>
          <a:xfrm>
            <a:off x="649608" y="4526342"/>
            <a:ext cx="1683327" cy="180485"/>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5" name="Google Shape;335;p25"/>
          <p:cNvCxnSpPr/>
          <p:nvPr/>
        </p:nvCxnSpPr>
        <p:spPr>
          <a:xfrm>
            <a:off x="2388763" y="4715235"/>
            <a:ext cx="1724891" cy="52740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336" name="Google Shape;336;p25"/>
          <p:cNvSpPr txBox="1"/>
          <p:nvPr/>
        </p:nvSpPr>
        <p:spPr>
          <a:xfrm rot="879278">
            <a:off x="2453416" y="4462695"/>
            <a:ext cx="195367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2.5Hz Butterworth Filter</a:t>
            </a:r>
            <a:endParaRPr/>
          </a:p>
        </p:txBody>
      </p:sp>
      <p:cxnSp>
        <p:nvCxnSpPr>
          <p:cNvPr id="337" name="Google Shape;337;p25"/>
          <p:cNvCxnSpPr/>
          <p:nvPr/>
        </p:nvCxnSpPr>
        <p:spPr>
          <a:xfrm>
            <a:off x="4952667" y="4358391"/>
            <a:ext cx="1663304" cy="186184"/>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8" name="Google Shape;338;p25"/>
          <p:cNvCxnSpPr/>
          <p:nvPr/>
        </p:nvCxnSpPr>
        <p:spPr>
          <a:xfrm>
            <a:off x="6648381" y="4597739"/>
            <a:ext cx="1839640" cy="31357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2" name="TextBox 1">
            <a:extLst>
              <a:ext uri="{FF2B5EF4-FFF2-40B4-BE49-F238E27FC236}">
                <a16:creationId xmlns:a16="http://schemas.microsoft.com/office/drawing/2014/main" id="{075DC0DB-A1A5-7CCC-0A53-B6E1F45825C0}"/>
              </a:ext>
            </a:extLst>
          </p:cNvPr>
          <p:cNvSpPr txBox="1"/>
          <p:nvPr/>
        </p:nvSpPr>
        <p:spPr>
          <a:xfrm>
            <a:off x="582769" y="1459274"/>
            <a:ext cx="1044334" cy="307777"/>
          </a:xfrm>
          <a:prstGeom prst="rect">
            <a:avLst/>
          </a:prstGeom>
          <a:solidFill>
            <a:schemeClr val="bg1"/>
          </a:solidFill>
        </p:spPr>
        <p:txBody>
          <a:bodyPr wrap="square" rtlCol="0">
            <a:spAutoFit/>
          </a:bodyPr>
          <a:lstStyle/>
          <a:p>
            <a:r>
              <a:rPr lang="en-US" dirty="0"/>
              <a:t>GOES-18</a:t>
            </a:r>
          </a:p>
        </p:txBody>
      </p:sp>
      <p:sp>
        <p:nvSpPr>
          <p:cNvPr id="3" name="TextBox 2">
            <a:extLst>
              <a:ext uri="{FF2B5EF4-FFF2-40B4-BE49-F238E27FC236}">
                <a16:creationId xmlns:a16="http://schemas.microsoft.com/office/drawing/2014/main" id="{9F9A930E-9AC2-519B-A8D1-607C04846DF6}"/>
              </a:ext>
            </a:extLst>
          </p:cNvPr>
          <p:cNvSpPr txBox="1"/>
          <p:nvPr/>
        </p:nvSpPr>
        <p:spPr>
          <a:xfrm>
            <a:off x="4860020" y="1456420"/>
            <a:ext cx="1044334" cy="307777"/>
          </a:xfrm>
          <a:prstGeom prst="rect">
            <a:avLst/>
          </a:prstGeom>
          <a:solidFill>
            <a:schemeClr val="bg1"/>
          </a:solidFill>
        </p:spPr>
        <p:txBody>
          <a:bodyPr wrap="square" rtlCol="0">
            <a:spAutoFit/>
          </a:bodyPr>
          <a:lstStyle/>
          <a:p>
            <a:r>
              <a:rPr lang="en-US" dirty="0"/>
              <a:t>GOES-17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7"/>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PLPT-MAG-003</a:t>
            </a:r>
            <a:br>
              <a:rPr lang="en-US"/>
            </a:br>
            <a:r>
              <a:rPr lang="en-US"/>
              <a:t>Noise Performance</a:t>
            </a:r>
            <a:endParaRPr/>
          </a:p>
        </p:txBody>
      </p:sp>
      <p:sp>
        <p:nvSpPr>
          <p:cNvPr id="344" name="Google Shape;344;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45" name="Google Shape;345;p27"/>
          <p:cNvPicPr preferRelativeResize="0">
            <a:picLocks noGrp="1"/>
          </p:cNvPicPr>
          <p:nvPr>
            <p:ph type="body" idx="1"/>
          </p:nvPr>
        </p:nvPicPr>
        <p:blipFill rotWithShape="1">
          <a:blip r:embed="rId3">
            <a:alphaModFix/>
          </a:blip>
          <a:srcRect l="6337" t="6569" r="9306" b="1883"/>
          <a:stretch/>
        </p:blipFill>
        <p:spPr>
          <a:xfrm>
            <a:off x="4490519" y="3929700"/>
            <a:ext cx="4563711" cy="2492383"/>
          </a:xfrm>
          <a:prstGeom prst="rect">
            <a:avLst/>
          </a:prstGeom>
          <a:noFill/>
          <a:ln>
            <a:noFill/>
          </a:ln>
        </p:spPr>
      </p:pic>
      <p:pic>
        <p:nvPicPr>
          <p:cNvPr id="346" name="Google Shape;346;p27"/>
          <p:cNvPicPr preferRelativeResize="0"/>
          <p:nvPr/>
        </p:nvPicPr>
        <p:blipFill rotWithShape="1">
          <a:blip r:embed="rId4">
            <a:alphaModFix/>
          </a:blip>
          <a:srcRect l="6931" t="6881" r="14257" b="3217"/>
          <a:stretch/>
        </p:blipFill>
        <p:spPr>
          <a:xfrm>
            <a:off x="89770" y="1183185"/>
            <a:ext cx="4744780" cy="2706194"/>
          </a:xfrm>
          <a:prstGeom prst="rect">
            <a:avLst/>
          </a:prstGeom>
          <a:noFill/>
          <a:ln>
            <a:noFill/>
          </a:ln>
        </p:spPr>
      </p:pic>
      <p:sp>
        <p:nvSpPr>
          <p:cNvPr id="347" name="Google Shape;347;p27"/>
          <p:cNvSpPr txBox="1"/>
          <p:nvPr/>
        </p:nvSpPr>
        <p:spPr>
          <a:xfrm>
            <a:off x="384479" y="3975601"/>
            <a:ext cx="3938258" cy="289305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Background noise levels are low enough to identify events such as plasma waves</a:t>
            </a:r>
          </a:p>
          <a:p>
            <a:pPr marR="0" lvl="0" algn="l" rtl="0">
              <a:spcBef>
                <a:spcPts val="0"/>
              </a:spcBef>
              <a:spcAft>
                <a:spcPts val="0"/>
              </a:spcAft>
              <a:buClr>
                <a:schemeClr val="lt1"/>
              </a:buClr>
              <a:buSzPts val="1400"/>
            </a:pPr>
            <a:endParaRPr dirty="0"/>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Possible to identify the power signature of some plasma wave during times with reaction wheel signatures, although not as clear</a:t>
            </a:r>
          </a:p>
          <a:p>
            <a:pPr lvl="2">
              <a:buClr>
                <a:schemeClr val="lt1"/>
              </a:buClr>
              <a:buSzPts val="1400"/>
            </a:pPr>
            <a:r>
              <a:rPr lang="en-US" dirty="0">
                <a:solidFill>
                  <a:schemeClr val="lt1"/>
                </a:solidFill>
                <a:latin typeface="Calibri"/>
                <a:ea typeface="Calibri"/>
                <a:cs typeface="Calibri"/>
                <a:sym typeface="Calibri"/>
              </a:rPr>
              <a:t>	-lower power waves may be missed</a:t>
            </a:r>
          </a:p>
          <a:p>
            <a:pPr marL="285750" marR="0" lvl="0" indent="-285750" algn="l" rtl="0">
              <a:spcBef>
                <a:spcPts val="0"/>
              </a:spcBef>
              <a:spcAft>
                <a:spcPts val="0"/>
              </a:spcAft>
              <a:buClr>
                <a:schemeClr val="lt1"/>
              </a:buClr>
              <a:buSzPts val="1400"/>
              <a:buFont typeface="Arial"/>
              <a:buChar char="•"/>
            </a:pPr>
            <a:endParaRPr dirty="0"/>
          </a:p>
          <a:p>
            <a:pPr marL="285750" marR="0" lvl="0" indent="-285750" algn="l" rtl="0">
              <a:spcBef>
                <a:spcPts val="0"/>
              </a:spcBef>
              <a:spcAft>
                <a:spcPts val="0"/>
              </a:spcAft>
              <a:buClr>
                <a:schemeClr val="lt1"/>
              </a:buClr>
              <a:buSzPts val="1400"/>
              <a:buFont typeface="Arial"/>
              <a:buChar char="•"/>
            </a:pPr>
            <a:r>
              <a:rPr lang="en-US" sz="1400" dirty="0">
                <a:solidFill>
                  <a:schemeClr val="lt1"/>
                </a:solidFill>
                <a:latin typeface="Calibri"/>
                <a:ea typeface="Calibri"/>
                <a:cs typeface="Calibri"/>
                <a:sym typeface="Calibri"/>
              </a:rPr>
              <a:t>ULF and plasma wave event detection are part of future space weather product ideas </a:t>
            </a:r>
          </a:p>
          <a:p>
            <a:pPr lvl="5">
              <a:buClr>
                <a:schemeClr val="lt1"/>
              </a:buClr>
              <a:buSzPts val="1400"/>
            </a:pPr>
            <a:r>
              <a:rPr lang="en-US" dirty="0">
                <a:solidFill>
                  <a:schemeClr val="lt1"/>
                </a:solidFill>
                <a:latin typeface="Calibri"/>
                <a:cs typeface="Calibri"/>
                <a:sym typeface="Calibri"/>
              </a:rPr>
              <a:t>	-Important for the enhancement and 	scattering  of dangerous energetic 	particles in the magnetosphere</a:t>
            </a:r>
            <a:endParaRPr dirty="0"/>
          </a:p>
        </p:txBody>
      </p:sp>
      <p:cxnSp>
        <p:nvCxnSpPr>
          <p:cNvPr id="348" name="Google Shape;348;p27"/>
          <p:cNvCxnSpPr/>
          <p:nvPr/>
        </p:nvCxnSpPr>
        <p:spPr>
          <a:xfrm rot="10800000">
            <a:off x="4074059" y="1991762"/>
            <a:ext cx="2082297" cy="9054"/>
          </a:xfrm>
          <a:prstGeom prst="straightConnector1">
            <a:avLst/>
          </a:prstGeom>
          <a:noFill/>
          <a:ln w="38100" cap="flat" cmpd="sng">
            <a:solidFill>
              <a:srgbClr val="FF00D9"/>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49" name="Google Shape;349;p27"/>
          <p:cNvCxnSpPr>
            <a:cxnSpLocks/>
          </p:cNvCxnSpPr>
          <p:nvPr/>
        </p:nvCxnSpPr>
        <p:spPr>
          <a:xfrm>
            <a:off x="6156356" y="1991761"/>
            <a:ext cx="0" cy="2697934"/>
          </a:xfrm>
          <a:prstGeom prst="straightConnector1">
            <a:avLst/>
          </a:prstGeom>
          <a:noFill/>
          <a:ln w="38100" cap="flat" cmpd="sng">
            <a:solidFill>
              <a:srgbClr val="FF00D9"/>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50" name="Google Shape;350;p27"/>
          <p:cNvCxnSpPr>
            <a:cxnSpLocks/>
          </p:cNvCxnSpPr>
          <p:nvPr/>
        </p:nvCxnSpPr>
        <p:spPr>
          <a:xfrm flipH="1" flipV="1">
            <a:off x="2225981" y="2905149"/>
            <a:ext cx="3282240" cy="671"/>
          </a:xfrm>
          <a:prstGeom prst="straightConnector1">
            <a:avLst/>
          </a:prstGeom>
          <a:noFill/>
          <a:ln w="38100" cap="flat" cmpd="sng">
            <a:solidFill>
              <a:srgbClr val="FF9300"/>
            </a:solidFill>
            <a:prstDash val="solid"/>
            <a:round/>
            <a:headEnd type="none" w="lg" len="lg"/>
            <a:tailEnd type="triangle" w="med" len="med"/>
          </a:ln>
          <a:effectLst>
            <a:glow rad="12700">
              <a:schemeClr val="accent1"/>
            </a:glow>
            <a:outerShdw dist="20000" dir="5400000" sx="1000" sy="1000" rotWithShape="0">
              <a:srgbClr val="000000"/>
            </a:outerShdw>
          </a:effectLst>
        </p:spPr>
      </p:cxnSp>
      <p:cxnSp>
        <p:nvCxnSpPr>
          <p:cNvPr id="352" name="Google Shape;352;p27"/>
          <p:cNvCxnSpPr>
            <a:cxnSpLocks/>
          </p:cNvCxnSpPr>
          <p:nvPr/>
        </p:nvCxnSpPr>
        <p:spPr>
          <a:xfrm flipH="1" flipV="1">
            <a:off x="2197330" y="3251467"/>
            <a:ext cx="3069044" cy="8610"/>
          </a:xfrm>
          <a:prstGeom prst="straightConnector1">
            <a:avLst/>
          </a:prstGeom>
          <a:noFill/>
          <a:ln w="38100" cap="flat" cmpd="sng">
            <a:solidFill>
              <a:srgbClr val="2213FF"/>
            </a:solidFill>
            <a:prstDash val="solid"/>
            <a:round/>
            <a:headEnd type="none" w="sm" len="sm"/>
            <a:tailEnd type="triangle" w="med" len="med"/>
          </a:ln>
          <a:effectLst>
            <a:outerShdw blurRad="40000" dist="20000" dir="5400000" sx="1000" sy="1000" rotWithShape="0">
              <a:srgbClr val="000000"/>
            </a:outerShdw>
          </a:effectLst>
        </p:spPr>
      </p:cxnSp>
      <p:cxnSp>
        <p:nvCxnSpPr>
          <p:cNvPr id="353" name="Google Shape;353;p27"/>
          <p:cNvCxnSpPr>
            <a:cxnSpLocks/>
          </p:cNvCxnSpPr>
          <p:nvPr/>
        </p:nvCxnSpPr>
        <p:spPr>
          <a:xfrm>
            <a:off x="5266374" y="3268686"/>
            <a:ext cx="0" cy="881083"/>
          </a:xfrm>
          <a:prstGeom prst="straightConnector1">
            <a:avLst/>
          </a:prstGeom>
          <a:noFill/>
          <a:ln w="38100" cap="flat" cmpd="sng">
            <a:solidFill>
              <a:srgbClr val="2213FF"/>
            </a:solidFill>
            <a:prstDash val="solid"/>
            <a:round/>
            <a:headEnd type="none" w="sm" len="sm"/>
            <a:tailEnd type="triangle" w="med" len="med"/>
          </a:ln>
          <a:effectLst>
            <a:outerShdw blurRad="40000" dist="20000" dir="5400000" rotWithShape="0">
              <a:srgbClr val="000000">
                <a:alpha val="37647"/>
              </a:srgbClr>
            </a:outerShdw>
          </a:effectLst>
        </p:spPr>
      </p:cxnSp>
      <p:sp>
        <p:nvSpPr>
          <p:cNvPr id="354" name="Google Shape;354;p27"/>
          <p:cNvSpPr txBox="1"/>
          <p:nvPr/>
        </p:nvSpPr>
        <p:spPr>
          <a:xfrm>
            <a:off x="7322302" y="2155820"/>
            <a:ext cx="1582993" cy="307777"/>
          </a:xfrm>
          <a:prstGeom prst="rect">
            <a:avLst/>
          </a:prstGeom>
          <a:solidFill>
            <a:srgbClr val="FF40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Calibri"/>
                <a:ea typeface="Calibri"/>
                <a:cs typeface="Calibri"/>
                <a:sym typeface="Calibri"/>
              </a:rPr>
              <a:t>Reaction wheel</a:t>
            </a:r>
            <a:endParaRPr dirty="0"/>
          </a:p>
        </p:txBody>
      </p:sp>
      <p:sp>
        <p:nvSpPr>
          <p:cNvPr id="355" name="Google Shape;355;p27"/>
          <p:cNvSpPr txBox="1"/>
          <p:nvPr/>
        </p:nvSpPr>
        <p:spPr>
          <a:xfrm>
            <a:off x="7322302" y="3250182"/>
            <a:ext cx="1582993" cy="523180"/>
          </a:xfrm>
          <a:prstGeom prst="rect">
            <a:avLst/>
          </a:prstGeom>
          <a:solidFill>
            <a:srgbClr val="0432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bg1"/>
                </a:solidFill>
                <a:latin typeface="Calibri"/>
                <a:ea typeface="Calibri"/>
                <a:cs typeface="Calibri"/>
                <a:sym typeface="Calibri"/>
              </a:rPr>
              <a:t>Higher-power plasma wave</a:t>
            </a:r>
            <a:endParaRPr dirty="0">
              <a:solidFill>
                <a:schemeClr val="bg1"/>
              </a:solidFill>
            </a:endParaRPr>
          </a:p>
        </p:txBody>
      </p:sp>
      <p:sp>
        <p:nvSpPr>
          <p:cNvPr id="356" name="Google Shape;356;p27"/>
          <p:cNvSpPr txBox="1"/>
          <p:nvPr/>
        </p:nvSpPr>
        <p:spPr>
          <a:xfrm>
            <a:off x="7323513" y="2606758"/>
            <a:ext cx="1651800" cy="523180"/>
          </a:xfrm>
          <a:prstGeom prst="rect">
            <a:avLst/>
          </a:prstGeom>
          <a:solidFill>
            <a:srgbClr val="FF93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bg1"/>
                </a:solidFill>
                <a:latin typeface="Calibri"/>
                <a:cs typeface="Calibri"/>
                <a:sym typeface="Calibri"/>
              </a:rPr>
              <a:t>Lower-power plasma wave</a:t>
            </a:r>
            <a:endParaRPr dirty="0">
              <a:solidFill>
                <a:schemeClr val="bg1"/>
              </a:solidFill>
            </a:endParaRPr>
          </a:p>
        </p:txBody>
      </p:sp>
      <p:cxnSp>
        <p:nvCxnSpPr>
          <p:cNvPr id="4" name="Google Shape;350;p27">
            <a:extLst>
              <a:ext uri="{FF2B5EF4-FFF2-40B4-BE49-F238E27FC236}">
                <a16:creationId xmlns:a16="http://schemas.microsoft.com/office/drawing/2014/main" id="{6F102A2C-4FDD-9172-D55A-73EC3190406D}"/>
              </a:ext>
            </a:extLst>
          </p:cNvPr>
          <p:cNvCxnSpPr>
            <a:cxnSpLocks/>
          </p:cNvCxnSpPr>
          <p:nvPr/>
        </p:nvCxnSpPr>
        <p:spPr>
          <a:xfrm flipH="1">
            <a:off x="5497578" y="2905149"/>
            <a:ext cx="10643" cy="1784546"/>
          </a:xfrm>
          <a:prstGeom prst="straightConnector1">
            <a:avLst/>
          </a:prstGeom>
          <a:noFill/>
          <a:ln w="38100" cap="flat" cmpd="sng">
            <a:solidFill>
              <a:srgbClr val="FF9300"/>
            </a:solidFill>
            <a:prstDash val="solid"/>
            <a:round/>
            <a:headEnd type="none" w="sm" len="sm"/>
            <a:tailEnd type="triangle" w="med" len="med"/>
          </a:ln>
          <a:effectLst>
            <a:outerShdw blurRad="40000" dist="20000" dir="5400000" rotWithShape="0">
              <a:srgbClr val="000000">
                <a:alpha val="37647"/>
              </a:srgbClr>
            </a:outerShdw>
          </a:effectLst>
        </p:spPr>
      </p:cxnSp>
      <p:sp>
        <p:nvSpPr>
          <p:cNvPr id="18" name="TextBox 17">
            <a:extLst>
              <a:ext uri="{FF2B5EF4-FFF2-40B4-BE49-F238E27FC236}">
                <a16:creationId xmlns:a16="http://schemas.microsoft.com/office/drawing/2014/main" id="{387CDD09-4529-D1D1-71DB-578705983079}"/>
              </a:ext>
            </a:extLst>
          </p:cNvPr>
          <p:cNvSpPr txBox="1"/>
          <p:nvPr/>
        </p:nvSpPr>
        <p:spPr>
          <a:xfrm>
            <a:off x="5013375" y="1202627"/>
            <a:ext cx="2007476" cy="523220"/>
          </a:xfrm>
          <a:prstGeom prst="rect">
            <a:avLst/>
          </a:prstGeom>
          <a:solidFill>
            <a:schemeClr val="bg1"/>
          </a:solidFill>
        </p:spPr>
        <p:txBody>
          <a:bodyPr wrap="square" rtlCol="0">
            <a:spAutoFit/>
          </a:bodyPr>
          <a:lstStyle/>
          <a:p>
            <a:r>
              <a:rPr lang="en-US" dirty="0"/>
              <a:t>Event detection in dynamic spectrograms</a:t>
            </a:r>
          </a:p>
        </p:txBody>
      </p:sp>
      <p:sp>
        <p:nvSpPr>
          <p:cNvPr id="19" name="Google Shape;324;p25">
            <a:extLst>
              <a:ext uri="{FF2B5EF4-FFF2-40B4-BE49-F238E27FC236}">
                <a16:creationId xmlns:a16="http://schemas.microsoft.com/office/drawing/2014/main" id="{9D0C3AAD-CC34-7493-489F-5036CFE12D77}"/>
              </a:ext>
            </a:extLst>
          </p:cNvPr>
          <p:cNvSpPr txBox="1"/>
          <p:nvPr/>
        </p:nvSpPr>
        <p:spPr>
          <a:xfrm>
            <a:off x="6421702" y="726110"/>
            <a:ext cx="1198298"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Calibri"/>
                <a:ea typeface="Calibri"/>
                <a:cs typeface="Calibri"/>
                <a:sym typeface="Calibri"/>
              </a:rPr>
              <a:t>PASSED</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8"/>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PLPT-MAG-003</a:t>
            </a:r>
            <a:br>
              <a:rPr lang="en-US"/>
            </a:br>
            <a:r>
              <a:rPr lang="en-US"/>
              <a:t>Noise Performance</a:t>
            </a:r>
            <a:endParaRPr/>
          </a:p>
        </p:txBody>
      </p:sp>
      <p:sp>
        <p:nvSpPr>
          <p:cNvPr id="362" name="Google Shape;362;p28"/>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800"/>
              <a:buNone/>
            </a:pPr>
            <a:r>
              <a:rPr lang="en-US" sz="1800" dirty="0"/>
              <a:t>Noise Contributions</a:t>
            </a:r>
            <a:endParaRPr dirty="0"/>
          </a:p>
          <a:p>
            <a:pPr marL="342900" lvl="0" indent="-342900" algn="l" rtl="0">
              <a:spcBef>
                <a:spcPts val="360"/>
              </a:spcBef>
              <a:spcAft>
                <a:spcPts val="0"/>
              </a:spcAft>
              <a:buClr>
                <a:schemeClr val="lt1"/>
              </a:buClr>
              <a:buSzPts val="1800"/>
              <a:buFont typeface="Calibri"/>
              <a:buAutoNum type="arabicPeriod"/>
            </a:pPr>
            <a:r>
              <a:rPr lang="en-US" sz="1800" dirty="0"/>
              <a:t>Sensor : &lt; 0.1nT</a:t>
            </a:r>
            <a:endParaRPr dirty="0"/>
          </a:p>
          <a:p>
            <a:pPr marL="342900" lvl="0" indent="-342900" algn="l" rtl="0">
              <a:spcBef>
                <a:spcPts val="360"/>
              </a:spcBef>
              <a:spcAft>
                <a:spcPts val="0"/>
              </a:spcAft>
              <a:buClr>
                <a:schemeClr val="lt1"/>
              </a:buClr>
              <a:buSzPts val="1800"/>
              <a:buFont typeface="Calibri"/>
              <a:buAutoNum type="arabicPeriod"/>
            </a:pPr>
            <a:r>
              <a:rPr lang="en-US" sz="1800" dirty="0"/>
              <a:t>Reaction Wheels : 0.1nT to   0.2nT</a:t>
            </a:r>
            <a:endParaRPr dirty="0"/>
          </a:p>
          <a:p>
            <a:pPr marL="342900" lvl="0" indent="-342900" algn="l" rtl="0">
              <a:spcBef>
                <a:spcPts val="360"/>
              </a:spcBef>
              <a:spcAft>
                <a:spcPts val="0"/>
              </a:spcAft>
              <a:buClr>
                <a:schemeClr val="lt1"/>
              </a:buClr>
              <a:buSzPts val="1800"/>
              <a:buFont typeface="Calibri"/>
              <a:buAutoNum type="arabicPeriod"/>
            </a:pPr>
            <a:r>
              <a:rPr lang="en-US" sz="1800" dirty="0"/>
              <a:t>No significant ADC noise </a:t>
            </a:r>
            <a:endParaRPr dirty="0"/>
          </a:p>
          <a:p>
            <a:pPr marL="342900" lvl="0" indent="-342900" algn="l" rtl="0">
              <a:spcBef>
                <a:spcPts val="360"/>
              </a:spcBef>
              <a:spcAft>
                <a:spcPts val="0"/>
              </a:spcAft>
              <a:buClr>
                <a:schemeClr val="lt1"/>
              </a:buClr>
              <a:buSzPts val="1800"/>
              <a:buFont typeface="Calibri"/>
              <a:buAutoNum type="arabicPeriod"/>
            </a:pPr>
            <a:r>
              <a:rPr lang="en-US" sz="1800" dirty="0"/>
              <a:t>Heaters : ongoing analysis for full validation, less than 0.02nT</a:t>
            </a:r>
            <a:endParaRPr dirty="0"/>
          </a:p>
          <a:p>
            <a:pPr marL="0" lvl="0" indent="0" algn="l" rtl="0">
              <a:spcBef>
                <a:spcPts val="360"/>
              </a:spcBef>
              <a:spcAft>
                <a:spcPts val="0"/>
              </a:spcAft>
              <a:buClr>
                <a:schemeClr val="lt1"/>
              </a:buClr>
              <a:buSzPts val="1800"/>
              <a:buNone/>
            </a:pPr>
            <a:endParaRPr sz="1800" dirty="0"/>
          </a:p>
          <a:p>
            <a:pPr marL="0" lvl="0" indent="0" algn="l" rtl="0">
              <a:spcBef>
                <a:spcPts val="360"/>
              </a:spcBef>
              <a:spcAft>
                <a:spcPts val="0"/>
              </a:spcAft>
              <a:buClr>
                <a:schemeClr val="lt1"/>
              </a:buClr>
              <a:buSzPts val="1800"/>
              <a:buNone/>
            </a:pPr>
            <a:r>
              <a:rPr lang="en-US" sz="1800" dirty="0"/>
              <a:t>We conclude GMAG product noise is within the 0.3nT requirement.</a:t>
            </a:r>
            <a:endParaRPr dirty="0"/>
          </a:p>
          <a:p>
            <a:pPr marL="0" lvl="0" indent="0" algn="l" rtl="0">
              <a:spcBef>
                <a:spcPts val="360"/>
              </a:spcBef>
              <a:spcAft>
                <a:spcPts val="0"/>
              </a:spcAft>
              <a:buClr>
                <a:schemeClr val="lt1"/>
              </a:buClr>
              <a:buSzPts val="1800"/>
              <a:buNone/>
            </a:pPr>
            <a:endParaRPr sz="1800" dirty="0"/>
          </a:p>
        </p:txBody>
      </p:sp>
      <p:sp>
        <p:nvSpPr>
          <p:cNvPr id="363" name="Google Shape;36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62035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GOES 18 Provisional Validation</a:t>
            </a:r>
            <a:endParaRPr sz="3600" dirty="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27</a:t>
            </a:fld>
            <a:endParaRPr sz="1400" b="0" i="0" u="none" strike="noStrike" cap="none">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3345431573"/>
              </p:ext>
            </p:extLst>
          </p:nvPr>
        </p:nvGraphicFramePr>
        <p:xfrm>
          <a:off x="228600" y="1219200"/>
          <a:ext cx="8686800" cy="260370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1200" b="1" u="none" strike="noStrike" cap="none" dirty="0">
                          <a:solidFill>
                            <a:srgbClr val="FFFFFF"/>
                          </a:solidFill>
                          <a:latin typeface="Calibri" panose="020F0502020204030204" pitchFamily="34" charset="0"/>
                          <a:cs typeface="Calibri" panose="020F0502020204030204" pitchFamily="34" charset="0"/>
                        </a:rPr>
                        <a:t>Preparation Activities</a:t>
                      </a:r>
                      <a:endParaRPr sz="1200" dirty="0">
                        <a:latin typeface="Calibri" panose="020F0502020204030204" pitchFamily="34" charset="0"/>
                        <a:cs typeface="Calibri" panose="020F0502020204030204" pitchFamily="34"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1200" b="1" u="none" strike="noStrike" cap="none">
                          <a:solidFill>
                            <a:srgbClr val="FFFFFF"/>
                          </a:solidFill>
                          <a:latin typeface="Calibri" panose="020F0502020204030204" pitchFamily="34" charset="0"/>
                          <a:cs typeface="Calibri" panose="020F0502020204030204" pitchFamily="34" charset="0"/>
                        </a:rPr>
                        <a:t>Assessment</a:t>
                      </a:r>
                      <a:endParaRPr sz="1200">
                        <a:latin typeface="Calibri" panose="020F0502020204030204" pitchFamily="34" charset="0"/>
                        <a:cs typeface="Calibri" panose="020F0502020204030204" pitchFamily="34"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Validation activities are ongoing and the general research community is now encouraged to participate.</a:t>
                      </a:r>
                      <a:endParaRPr sz="1200" u="none" strike="noStrike" cap="none" dirty="0">
                        <a:solidFill>
                          <a:schemeClr val="dk1"/>
                        </a:solidFill>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Validation activities are ongoing. Results have been discussed with SWPC. Release of data by NCEI will enable research community participation.</a:t>
                      </a:r>
                      <a:endParaRPr sz="1200" u="none" strike="noStrike" cap="none" dirty="0">
                        <a:solidFill>
                          <a:schemeClr val="dk1"/>
                        </a:solidFill>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Severe algorithm anomalies are identified and under analysis. Solutions to anomalies are in development and testing.</a:t>
                      </a:r>
                      <a:endParaRPr sz="1200" dirty="0">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rgbClr val="000000"/>
                        </a:buClr>
                        <a:buSzPts val="500"/>
                        <a:buFont typeface=".AppleSystemUIFont" charset="-120"/>
                        <a:buChar char="o"/>
                      </a:pPr>
                      <a:r>
                        <a:rPr lang="en-US" sz="1200" b="0" i="0" u="none" strike="noStrike" cap="none" dirty="0">
                          <a:solidFill>
                            <a:schemeClr val="tx1"/>
                          </a:solidFill>
                          <a:latin typeface="Calibri" panose="020F0502020204030204" pitchFamily="34" charset="0"/>
                          <a:ea typeface="Calibri" charset="0"/>
                          <a:cs typeface="Calibri" panose="020F0502020204030204" pitchFamily="34" charset="0"/>
                          <a:sym typeface="Calibri"/>
                        </a:rPr>
                        <a:t>Irregular timestamps Ground fix (ADR 1232) is in work, and NCEI has the capability for a workaround</a:t>
                      </a:r>
                    </a:p>
                    <a:p>
                      <a:pPr marL="285750" marR="0" lvl="0" indent="-285750" algn="l" rtl="0">
                        <a:lnSpc>
                          <a:spcPct val="100000"/>
                        </a:lnSpc>
                        <a:spcBef>
                          <a:spcPts val="0"/>
                        </a:spcBef>
                        <a:spcAft>
                          <a:spcPts val="0"/>
                        </a:spcAft>
                        <a:buClr>
                          <a:srgbClr val="000000"/>
                        </a:buClr>
                        <a:buSzPts val="500"/>
                        <a:buFont typeface=".AppleSystemUIFont" charset="-120"/>
                        <a:buChar char="o"/>
                      </a:pPr>
                      <a:r>
                        <a:rPr lang="en-US" sz="1200" dirty="0" err="1">
                          <a:latin typeface="Calibri" panose="020F0502020204030204" pitchFamily="34" charset="0"/>
                          <a:ea typeface="Calibri" charset="0"/>
                          <a:cs typeface="Calibri" panose="020F0502020204030204" pitchFamily="34" charset="0"/>
                        </a:rPr>
                        <a:t>Arcjet</a:t>
                      </a:r>
                      <a:r>
                        <a:rPr lang="en-US" sz="1200" dirty="0">
                          <a:latin typeface="Calibri" panose="020F0502020204030204" pitchFamily="34" charset="0"/>
                          <a:ea typeface="Calibri" charset="0"/>
                          <a:cs typeface="Calibri" panose="020F0502020204030204" pitchFamily="34" charset="0"/>
                        </a:rPr>
                        <a:t> correction algorithm being optimized for GOES-18</a:t>
                      </a:r>
                      <a:endParaRPr sz="1200" dirty="0">
                        <a:latin typeface="Calibri" panose="020F0502020204030204" pitchFamily="34" charset="0"/>
                        <a:ea typeface="Calibri"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Incremental product improvements may still be occurring.</a:t>
                      </a:r>
                      <a:endParaRPr sz="1200" u="none" strike="noStrike" cap="none" dirty="0">
                        <a:solidFill>
                          <a:schemeClr val="dk1"/>
                        </a:solidFill>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200" b="0" i="0" u="none" strike="noStrike" cap="none" dirty="0">
                          <a:solidFill>
                            <a:schemeClr val="dk1"/>
                          </a:solidFill>
                          <a:latin typeface="Calibri" panose="020F0502020204030204" pitchFamily="34" charset="0"/>
                          <a:ea typeface="Calibri"/>
                          <a:cs typeface="Calibri" panose="020F0502020204030204" pitchFamily="34" charset="0"/>
                          <a:sym typeface="Calibri"/>
                        </a:rPr>
                        <a:t>Product improvements will result from steps to mitigate anomalies listed in “Path to Full Validation” charts. </a:t>
                      </a:r>
                      <a:endParaRPr sz="1200" u="none" strike="noStrike" cap="none" dirty="0">
                        <a:solidFill>
                          <a:schemeClr val="dk1"/>
                        </a:solidFill>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200" u="none" strike="noStrike" cap="none" dirty="0">
                          <a:solidFill>
                            <a:schemeClr val="dk1"/>
                          </a:solidFill>
                          <a:latin typeface="Calibri" panose="020F0502020204030204" pitchFamily="34" charset="0"/>
                          <a:cs typeface="Calibri" panose="020F0502020204030204" pitchFamily="34" charset="0"/>
                        </a:rPr>
                        <a:t>L2+ only: Users are engaged in the Product Feedback Forums (PFF) and user feedback is assessed.</a:t>
                      </a: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200" u="none" strike="noStrike" cap="none" dirty="0">
                          <a:solidFill>
                            <a:schemeClr val="dk1"/>
                          </a:solidFill>
                          <a:latin typeface="Calibri" panose="020F0502020204030204" pitchFamily="34" charset="0"/>
                          <a:cs typeface="Calibri" panose="020F0502020204030204" pitchFamily="34" charset="0"/>
                        </a:rPr>
                        <a:t>NCEI continues to be engaged with SWPC for feedback on MAG L1b data quality.</a:t>
                      </a:r>
                      <a:endParaRPr sz="1200" u="none" strike="noStrike" cap="none" dirty="0">
                        <a:solidFill>
                          <a:schemeClr val="dk1"/>
                        </a:solidFill>
                        <a:latin typeface="Calibri" panose="020F0502020204030204" pitchFamily="34" charset="0"/>
                        <a:cs typeface="Calibri" panose="020F0502020204030204" pitchFamily="34" charset="0"/>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4024605711"/>
                  </a:ext>
                </a:extLst>
              </a:tr>
            </a:tbl>
          </a:graphicData>
        </a:graphic>
      </p:graphicFrame>
    </p:spTree>
    <p:extLst>
      <p:ext uri="{BB962C8B-B14F-4D97-AF65-F5344CB8AC3E}">
        <p14:creationId xmlns:p14="http://schemas.microsoft.com/office/powerpoint/2010/main" val="977160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4593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GOES 18 </a:t>
            </a:r>
            <a:r>
              <a:rPr lang="en-US" sz="3600" b="0" i="0" u="none" strike="noStrike" cap="none" dirty="0">
                <a:solidFill>
                  <a:srgbClr val="FFFFFF"/>
                </a:solidFill>
                <a:latin typeface="Calibri" charset="0"/>
                <a:ea typeface="Calibri" charset="0"/>
                <a:cs typeface="Calibri" charset="0"/>
                <a:sym typeface="Arial"/>
              </a:rPr>
              <a:t>Provisional Validation</a:t>
            </a:r>
            <a:endParaRPr sz="3600" dirty="0">
              <a:latin typeface="Calibri" charset="0"/>
              <a:ea typeface="Calibri" charset="0"/>
              <a:cs typeface="Calibri" charset="0"/>
            </a:endParaRPr>
          </a:p>
        </p:txBody>
      </p:sp>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28</a:t>
            </a:fld>
            <a:endParaRPr sz="1400" b="0" i="0" u="none" strike="noStrike" cap="none">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2512286356"/>
              </p:ext>
            </p:extLst>
          </p:nvPr>
        </p:nvGraphicFramePr>
        <p:xfrm>
          <a:off x="237112" y="1127719"/>
          <a:ext cx="8686800" cy="3954280"/>
        </p:xfrm>
        <a:graphic>
          <a:graphicData uri="http://schemas.openxmlformats.org/drawingml/2006/table">
            <a:tbl>
              <a:tblPr>
                <a:noFill/>
              </a:tblPr>
              <a:tblGrid>
                <a:gridCol w="4639688">
                  <a:extLst>
                    <a:ext uri="{9D8B030D-6E8A-4147-A177-3AD203B41FA5}">
                      <a16:colId xmlns:a16="http://schemas.microsoft.com/office/drawing/2014/main" val="20000"/>
                    </a:ext>
                  </a:extLst>
                </a:gridCol>
                <a:gridCol w="4047112">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200" b="1" u="none" strike="noStrike" cap="none" dirty="0">
                          <a:solidFill>
                            <a:schemeClr val="lt1"/>
                          </a:solidFill>
                          <a:latin typeface="Calibri" charset="0"/>
                          <a:ea typeface="Calibri" charset="0"/>
                          <a:cs typeface="Calibri" charset="0"/>
                        </a:rPr>
                        <a:t>End State</a:t>
                      </a:r>
                      <a:endParaRPr sz="12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200" b="1" u="none" strike="noStrike" cap="none">
                          <a:solidFill>
                            <a:schemeClr val="lt1"/>
                          </a:solidFill>
                          <a:latin typeface="Calibri" charset="0"/>
                          <a:ea typeface="Calibri" charset="0"/>
                          <a:cs typeface="Calibri" charset="0"/>
                        </a:rPr>
                        <a:t>Assessment</a:t>
                      </a:r>
                      <a:endParaRPr sz="120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200" b="0" i="0" u="none" strike="noStrike" cap="none" dirty="0">
                          <a:solidFill>
                            <a:schemeClr val="dk1"/>
                          </a:solidFill>
                          <a:latin typeface="Calibri" charset="0"/>
                          <a:ea typeface="Calibri" charset="0"/>
                          <a:cs typeface="Calibri" charset="0"/>
                          <a:sym typeface="Calibri"/>
                        </a:rPr>
                        <a:t>Product performance has been demonstrated through analysis of independent measurements obtained from select locations, periods, and associated ground truth or field campaign efforts.</a:t>
                      </a:r>
                      <a:endParaRPr sz="12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200" b="0" i="0" u="none" strike="noStrike" cap="none" dirty="0">
                          <a:solidFill>
                            <a:schemeClr val="dk1"/>
                          </a:solidFill>
                          <a:latin typeface="Calibri" charset="0"/>
                          <a:ea typeface="Calibri" charset="0"/>
                          <a:cs typeface="Calibri" charset="0"/>
                          <a:sym typeface="Calibri"/>
                        </a:rPr>
                        <a:t>GOES-18 MAG L1b has been compared to GOES-17 and GOES-16.</a:t>
                      </a:r>
                    </a:p>
                    <a:p>
                      <a:pPr marL="285750" marR="0" lvl="0" indent="-285750" algn="l" defTabSz="914400" rtl="0" eaLnBrk="1" fontAlgn="auto" latinLnBrk="0" hangingPunct="1">
                        <a:lnSpc>
                          <a:spcPct val="100000"/>
                        </a:lnSpc>
                        <a:spcBef>
                          <a:spcPts val="0"/>
                        </a:spcBef>
                        <a:spcAft>
                          <a:spcPts val="0"/>
                        </a:spcAft>
                        <a:buClr>
                          <a:schemeClr val="tx1"/>
                        </a:buClr>
                        <a:buSzPts val="1800"/>
                        <a:buFont typeface="Arial" charset="0"/>
                        <a:buChar char="•"/>
                        <a:tabLst/>
                        <a:defRPr/>
                      </a:pPr>
                      <a:r>
                        <a:rPr lang="en-US" sz="1200" b="0" i="0" u="none" strike="noStrike" cap="none" dirty="0">
                          <a:solidFill>
                            <a:schemeClr val="dk1"/>
                          </a:solidFill>
                          <a:latin typeface="Calibri" charset="0"/>
                          <a:ea typeface="Calibri" charset="0"/>
                          <a:cs typeface="Calibri" charset="0"/>
                          <a:sym typeface="Calibri"/>
                        </a:rPr>
                        <a:t>GOES-18 MAG L1b has been compared to TS04 and OP77 magnetic field model. </a:t>
                      </a:r>
                    </a:p>
                    <a:p>
                      <a:pPr marL="285750" marR="0" lvl="0" indent="-285750" algn="l" rtl="0">
                        <a:lnSpc>
                          <a:spcPct val="100000"/>
                        </a:lnSpc>
                        <a:spcBef>
                          <a:spcPts val="0"/>
                        </a:spcBef>
                        <a:spcAft>
                          <a:spcPts val="0"/>
                        </a:spcAft>
                        <a:buClr>
                          <a:schemeClr val="tx1"/>
                        </a:buClr>
                        <a:buSzPts val="1800"/>
                        <a:buFont typeface="Arial" charset="0"/>
                        <a:buChar char="•"/>
                      </a:pPr>
                      <a:r>
                        <a:rPr lang="en-US" sz="1200" b="0" i="0" u="none" strike="noStrike" cap="none" dirty="0">
                          <a:solidFill>
                            <a:schemeClr val="dk1"/>
                          </a:solidFill>
                          <a:latin typeface="Calibri" charset="0"/>
                          <a:ea typeface="Calibri" charset="0"/>
                          <a:cs typeface="Calibri" charset="0"/>
                          <a:sym typeface="Calibri"/>
                        </a:rPr>
                        <a:t>The above were undertaken across different local times.</a:t>
                      </a:r>
                    </a:p>
                    <a:p>
                      <a:pPr marL="285750" marR="0" lvl="0" indent="-285750" algn="l" rtl="0">
                        <a:lnSpc>
                          <a:spcPct val="100000"/>
                        </a:lnSpc>
                        <a:spcBef>
                          <a:spcPts val="0"/>
                        </a:spcBef>
                        <a:spcAft>
                          <a:spcPts val="0"/>
                        </a:spcAft>
                        <a:buClr>
                          <a:schemeClr val="tx1"/>
                        </a:buClr>
                        <a:buSzPts val="1800"/>
                        <a:buFont typeface="Arial" charset="0"/>
                        <a:buChar char="•"/>
                      </a:pPr>
                      <a:r>
                        <a:rPr lang="en-US" sz="1200" b="0" i="0" u="none" strike="noStrike" cap="none" dirty="0">
                          <a:solidFill>
                            <a:schemeClr val="dk1"/>
                          </a:solidFill>
                          <a:latin typeface="Calibri" charset="0"/>
                          <a:ea typeface="Calibri" charset="0"/>
                          <a:cs typeface="Calibri" charset="0"/>
                          <a:sym typeface="Calibri"/>
                        </a:rPr>
                        <a:t>Analysis ongoing.</a:t>
                      </a:r>
                      <a:endParaRPr sz="12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200" b="0" i="0" u="none" strike="noStrike" cap="none" dirty="0">
                          <a:solidFill>
                            <a:schemeClr val="dk1"/>
                          </a:solidFill>
                          <a:latin typeface="Calibri" charset="0"/>
                          <a:ea typeface="Calibri" charset="0"/>
                          <a:cs typeface="Calibri" charset="0"/>
                          <a:sym typeface="Calibri"/>
                        </a:rPr>
                        <a:t>Product analysis is sufficient to communicate product performance to users relative to expectations (Performance Baseline).</a:t>
                      </a:r>
                      <a:endParaRPr sz="12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200" u="none" strike="noStrike" cap="none" dirty="0">
                          <a:solidFill>
                            <a:schemeClr val="dk1"/>
                          </a:solidFill>
                          <a:latin typeface="Calibri" charset="0"/>
                          <a:ea typeface="Calibri" charset="0"/>
                          <a:cs typeface="Calibri" charset="0"/>
                        </a:rPr>
                        <a:t>Yes, and instrument performance</a:t>
                      </a:r>
                      <a:r>
                        <a:rPr lang="en-US" sz="1200" u="none" strike="noStrike" cap="none" baseline="0" dirty="0">
                          <a:solidFill>
                            <a:schemeClr val="dk1"/>
                          </a:solidFill>
                          <a:latin typeface="Calibri" charset="0"/>
                          <a:ea typeface="Calibri" charset="0"/>
                          <a:cs typeface="Calibri" charset="0"/>
                        </a:rPr>
                        <a:t> continues to be studied.</a:t>
                      </a:r>
                      <a:endParaRPr sz="12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200" b="0" i="0" u="none" strike="noStrike" cap="none" dirty="0">
                          <a:solidFill>
                            <a:schemeClr val="dk1"/>
                          </a:solidFill>
                          <a:latin typeface="Calibri" charset="0"/>
                          <a:ea typeface="Calibri" charset="0"/>
                          <a:cs typeface="Calibri" charset="0"/>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2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200" b="0" i="0" u="none" strike="noStrike" cap="none" baseline="0" dirty="0">
                          <a:solidFill>
                            <a:schemeClr val="tx1"/>
                          </a:solidFill>
                          <a:latin typeface="Calibri" charset="0"/>
                          <a:ea typeface="Calibri" charset="0"/>
                          <a:cs typeface="Calibri" charset="0"/>
                          <a:sym typeface="Calibri"/>
                        </a:rPr>
                        <a:t>Provisional level ReadMe will include a note about the effect of and fix to irregular timestamps. PUG will be updated to include the fix as well. There is also documentation of analysis in NASA, MIT-LL and NCEI presentations including this one. </a:t>
                      </a:r>
                      <a:endParaRPr lang="en-US" sz="1200" dirty="0">
                        <a:solidFill>
                          <a:schemeClr val="tx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200" b="0" i="0" u="none" strike="noStrike" cap="none" dirty="0">
                          <a:solidFill>
                            <a:schemeClr val="dk1"/>
                          </a:solidFill>
                          <a:latin typeface="Calibri" charset="0"/>
                          <a:ea typeface="Calibri" charset="0"/>
                          <a:cs typeface="Calibri" charset="0"/>
                          <a:sym typeface="Calibri"/>
                        </a:rPr>
                        <a:t>Testing has been fully documented.</a:t>
                      </a:r>
                      <a:endParaRPr sz="12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200" b="0" i="0" u="none" strike="noStrike" cap="none" dirty="0">
                          <a:solidFill>
                            <a:schemeClr val="dk1"/>
                          </a:solidFill>
                          <a:latin typeface="Calibri" charset="0"/>
                          <a:ea typeface="Calibri" charset="0"/>
                          <a:cs typeface="Calibri" charset="0"/>
                          <a:sym typeface="Calibri"/>
                        </a:rPr>
                        <a:t>In this presentation and supplemental materials.</a:t>
                      </a:r>
                      <a:endParaRPr lang="en-US" sz="12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200" b="0" i="0" u="none" strike="noStrike" cap="none" dirty="0">
                          <a:solidFill>
                            <a:schemeClr val="dk1"/>
                          </a:solidFill>
                          <a:latin typeface="Calibri" charset="0"/>
                          <a:ea typeface="Calibri" charset="0"/>
                          <a:cs typeface="Calibri" charset="0"/>
                          <a:sym typeface="Calibri"/>
                        </a:rPr>
                        <a:t>Product is ready for operational use and for use in comprehensive </a:t>
                      </a:r>
                      <a:r>
                        <a:rPr lang="en-US" sz="1200" b="0" i="0" u="none" strike="noStrike" cap="none" dirty="0" err="1">
                          <a:solidFill>
                            <a:schemeClr val="dk1"/>
                          </a:solidFill>
                          <a:latin typeface="Calibri" charset="0"/>
                          <a:ea typeface="Calibri" charset="0"/>
                          <a:cs typeface="Calibri" charset="0"/>
                          <a:sym typeface="Calibri"/>
                        </a:rPr>
                        <a:t>cal</a:t>
                      </a:r>
                      <a:r>
                        <a:rPr lang="en-US" sz="1200" b="0" i="0" u="none" strike="noStrike" cap="none" dirty="0">
                          <a:solidFill>
                            <a:schemeClr val="dk1"/>
                          </a:solidFill>
                          <a:latin typeface="Calibri" charset="0"/>
                          <a:ea typeface="Calibri" charset="0"/>
                          <a:cs typeface="Calibri" charset="0"/>
                          <a:sym typeface="Calibri"/>
                        </a:rPr>
                        <a:t>/</a:t>
                      </a:r>
                      <a:r>
                        <a:rPr lang="en-US" sz="1200" b="0" i="0" u="none" strike="noStrike" cap="none" dirty="0" err="1">
                          <a:solidFill>
                            <a:schemeClr val="dk1"/>
                          </a:solidFill>
                          <a:latin typeface="Calibri" charset="0"/>
                          <a:ea typeface="Calibri" charset="0"/>
                          <a:cs typeface="Calibri" charset="0"/>
                          <a:sym typeface="Calibri"/>
                        </a:rPr>
                        <a:t>val</a:t>
                      </a:r>
                      <a:r>
                        <a:rPr lang="en-US" sz="1200" b="0" i="0" u="none" strike="noStrike" cap="none" dirty="0">
                          <a:solidFill>
                            <a:schemeClr val="dk1"/>
                          </a:solidFill>
                          <a:latin typeface="Calibri" charset="0"/>
                          <a:ea typeface="Calibri" charset="0"/>
                          <a:cs typeface="Calibri" charset="0"/>
                          <a:sym typeface="Calibri"/>
                        </a:rPr>
                        <a:t> activities and product optimization.</a:t>
                      </a:r>
                      <a:endParaRPr sz="12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200" b="0" i="0" u="none" strike="noStrike" cap="none" dirty="0">
                          <a:solidFill>
                            <a:schemeClr val="tx1"/>
                          </a:solidFill>
                          <a:latin typeface="Calibri" charset="0"/>
                          <a:ea typeface="Calibri" charset="0"/>
                          <a:cs typeface="Calibri" charset="0"/>
                          <a:sym typeface="Calibri"/>
                        </a:rPr>
                        <a:t>Yes, with implementation of solution to ADR 1232 via Ground fix.</a:t>
                      </a:r>
                      <a:endParaRPr sz="12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01805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246" name="Google Shape;246;p17"/>
          <p:cNvSpPr txBox="1"/>
          <p:nvPr/>
        </p:nvSpPr>
        <p:spPr>
          <a:xfrm>
            <a:off x="457200" y="3139076"/>
            <a:ext cx="8229600" cy="57984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lt1"/>
              </a:buClr>
              <a:buSzPts val="3200"/>
              <a:buFont typeface="Arial"/>
              <a:buNone/>
            </a:pPr>
            <a:r>
              <a:rPr lang="en-US" sz="3200" dirty="0">
                <a:solidFill>
                  <a:schemeClr val="lt1"/>
                </a:solidFill>
                <a:latin typeface="Calibri"/>
                <a:ea typeface="Calibri"/>
                <a:cs typeface="Calibri"/>
                <a:sym typeface="Calibri"/>
              </a:rPr>
              <a:t>Path to Full Validation Maturity</a:t>
            </a:r>
            <a:endParaRPr dirty="0"/>
          </a:p>
        </p:txBody>
      </p:sp>
    </p:spTree>
    <p:extLst>
      <p:ext uri="{BB962C8B-B14F-4D97-AF65-F5344CB8AC3E}">
        <p14:creationId xmlns:p14="http://schemas.microsoft.com/office/powerpoint/2010/main" val="3831005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GMAG Overview</a:t>
            </a:r>
            <a:endParaRPr/>
          </a:p>
        </p:txBody>
      </p:sp>
      <p:pic>
        <p:nvPicPr>
          <p:cNvPr id="108" name="Google Shape;108;p3"/>
          <p:cNvPicPr preferRelativeResize="0"/>
          <p:nvPr/>
        </p:nvPicPr>
        <p:blipFill rotWithShape="1">
          <a:blip r:embed="rId3">
            <a:alphaModFix/>
          </a:blip>
          <a:srcRect/>
          <a:stretch/>
        </p:blipFill>
        <p:spPr>
          <a:xfrm>
            <a:off x="4860343" y="904226"/>
            <a:ext cx="3083190" cy="3468992"/>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6719969" y="1463679"/>
            <a:ext cx="2122898" cy="1319028"/>
          </a:xfrm>
          <a:prstGeom prst="rect">
            <a:avLst/>
          </a:prstGeom>
          <a:noFill/>
          <a:ln>
            <a:noFill/>
          </a:ln>
        </p:spPr>
      </p:pic>
      <p:pic>
        <p:nvPicPr>
          <p:cNvPr id="110" name="Google Shape;110;p3"/>
          <p:cNvPicPr preferRelativeResize="0"/>
          <p:nvPr/>
        </p:nvPicPr>
        <p:blipFill rotWithShape="1">
          <a:blip r:embed="rId5">
            <a:alphaModFix/>
          </a:blip>
          <a:srcRect/>
          <a:stretch/>
        </p:blipFill>
        <p:spPr>
          <a:xfrm>
            <a:off x="6261711" y="4867449"/>
            <a:ext cx="2581156" cy="1692377"/>
          </a:xfrm>
          <a:prstGeom prst="rect">
            <a:avLst/>
          </a:prstGeom>
          <a:noFill/>
          <a:ln>
            <a:noFill/>
          </a:ln>
        </p:spPr>
      </p:pic>
      <p:graphicFrame>
        <p:nvGraphicFramePr>
          <p:cNvPr id="111" name="Google Shape;111;p3"/>
          <p:cNvGraphicFramePr/>
          <p:nvPr/>
        </p:nvGraphicFramePr>
        <p:xfrm>
          <a:off x="301133" y="1463679"/>
          <a:ext cx="3976625" cy="1684300"/>
        </p:xfrm>
        <a:graphic>
          <a:graphicData uri="http://schemas.openxmlformats.org/drawingml/2006/table">
            <a:tbl>
              <a:tblPr>
                <a:noFill/>
                <a:tableStyleId>{7CCB141B-1C06-4EB8-A0D3-077D5ED60810}</a:tableStyleId>
              </a:tblPr>
              <a:tblGrid>
                <a:gridCol w="130125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67150">
                  <a:extLst>
                    <a:ext uri="{9D8B030D-6E8A-4147-A177-3AD203B41FA5}">
                      <a16:colId xmlns:a16="http://schemas.microsoft.com/office/drawing/2014/main" val="20002"/>
                    </a:ext>
                  </a:extLst>
                </a:gridCol>
                <a:gridCol w="793825">
                  <a:extLst>
                    <a:ext uri="{9D8B030D-6E8A-4147-A177-3AD203B41FA5}">
                      <a16:colId xmlns:a16="http://schemas.microsoft.com/office/drawing/2014/main" val="20003"/>
                    </a:ext>
                  </a:extLst>
                </a:gridCol>
              </a:tblGrid>
              <a:tr h="274375">
                <a:tc>
                  <a:txBody>
                    <a:bodyPr/>
                    <a:lstStyle/>
                    <a:p>
                      <a:pPr marL="0" marR="0" lvl="0" indent="0" algn="ctr" rtl="0">
                        <a:spcBef>
                          <a:spcPts val="0"/>
                        </a:spcBef>
                        <a:spcAft>
                          <a:spcPts val="0"/>
                        </a:spcAft>
                        <a:buClr>
                          <a:schemeClr val="dk1"/>
                        </a:buClr>
                        <a:buSzPts val="1400"/>
                        <a:buFont typeface="Calibri"/>
                        <a:buNone/>
                      </a:pPr>
                      <a:r>
                        <a:rPr lang="en-US" sz="1400" b="1" u="none" strike="noStrike" cap="none">
                          <a:solidFill>
                            <a:schemeClr val="dk1"/>
                          </a:solidFill>
                          <a:latin typeface="Calibri"/>
                          <a:ea typeface="Calibri"/>
                          <a:cs typeface="Calibri"/>
                          <a:sym typeface="Calibri"/>
                        </a:rPr>
                        <a:t>Characteristics</a:t>
                      </a:r>
                      <a:endParaRPr sz="1400" b="1" u="none" strike="noStrike" cap="none">
                        <a:solidFill>
                          <a:schemeClr val="dk1"/>
                        </a:solidFill>
                        <a:latin typeface="Calibri"/>
                        <a:ea typeface="Calibri"/>
                        <a:cs typeface="Calibri"/>
                        <a:sym typeface="Calibri"/>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50"/>
                        <a:buFont typeface="Calibri"/>
                        <a:buNone/>
                      </a:pPr>
                      <a:r>
                        <a:rPr lang="en-US" sz="1400" b="1" i="0" u="none" strike="noStrike" cap="none">
                          <a:solidFill>
                            <a:srgbClr val="FFFFFF"/>
                          </a:solidFill>
                          <a:latin typeface="Calibri"/>
                          <a:ea typeface="Calibri"/>
                          <a:cs typeface="Calibri"/>
                          <a:sym typeface="Calibri"/>
                        </a:rPr>
                        <a:t>GOES 8-12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50"/>
                        <a:buFont typeface="Calibri"/>
                        <a:buNone/>
                      </a:pPr>
                      <a:r>
                        <a:rPr lang="en-US" sz="1400" b="1" i="0" u="none" strike="noStrike" cap="none">
                          <a:solidFill>
                            <a:srgbClr val="FFFFFF"/>
                          </a:solidFill>
                          <a:latin typeface="Calibri"/>
                          <a:ea typeface="Calibri"/>
                          <a:cs typeface="Calibri"/>
                          <a:sym typeface="Calibri"/>
                        </a:rPr>
                        <a:t>GOES 13-15</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50"/>
                        <a:buFont typeface="Calibri"/>
                        <a:buNone/>
                      </a:pPr>
                      <a:r>
                        <a:rPr lang="en-US" sz="1400" b="1" i="0" u="none" strike="noStrike" cap="none">
                          <a:solidFill>
                            <a:srgbClr val="FFFFFF"/>
                          </a:solidFill>
                          <a:latin typeface="Calibri"/>
                          <a:ea typeface="Calibri"/>
                          <a:cs typeface="Calibri"/>
                          <a:sym typeface="Calibri"/>
                        </a:rPr>
                        <a:t>GOES R-U</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275025">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3-axis fluxgates</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274375">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Sampling Rate</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10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480100">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Low-Pass Filter Cutoff</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0.5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0.5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~2.5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342900">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Boom Length</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0" i="0" u="none" strike="noStrike" cap="none">
                          <a:solidFill>
                            <a:schemeClr val="dk1"/>
                          </a:solidFill>
                          <a:latin typeface="Calibri"/>
                          <a:ea typeface="Calibri"/>
                          <a:cs typeface="Calibri"/>
                          <a:sym typeface="Calibri"/>
                        </a:rPr>
                        <a:t>3 m</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8.5 m</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8.5 m</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bl>
          </a:graphicData>
        </a:graphic>
      </p:graphicFrame>
      <p:sp>
        <p:nvSpPr>
          <p:cNvPr id="112" name="Google Shape;112;p3"/>
          <p:cNvSpPr txBox="1"/>
          <p:nvPr/>
        </p:nvSpPr>
        <p:spPr>
          <a:xfrm>
            <a:off x="301133" y="3474843"/>
            <a:ext cx="5155450" cy="3293169"/>
          </a:xfrm>
          <a:prstGeom prst="rect">
            <a:avLst/>
          </a:prstGeom>
          <a:noFill/>
          <a:ln>
            <a:noFill/>
          </a:ln>
        </p:spPr>
        <p:txBody>
          <a:bodyPr spcFirstLastPara="1" wrap="square" lIns="91425" tIns="45700" rIns="91425" bIns="45700" anchor="t" anchorCtr="0">
            <a:spAutoFit/>
          </a:bodyPr>
          <a:lstStyle/>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0.3 </a:t>
            </a:r>
            <a:r>
              <a:rPr lang="en-US" sz="1600" b="0" i="0" u="none" strike="noStrike" cap="none" dirty="0" err="1">
                <a:solidFill>
                  <a:schemeClr val="lt1"/>
                </a:solidFill>
                <a:latin typeface="Calibri"/>
                <a:ea typeface="Calibri"/>
                <a:cs typeface="Calibri"/>
                <a:sym typeface="Calibri"/>
              </a:rPr>
              <a:t>nT</a:t>
            </a:r>
            <a:r>
              <a:rPr lang="en-US" sz="1600" b="0" i="0" u="none" strike="noStrike" cap="none" dirty="0">
                <a:solidFill>
                  <a:schemeClr val="lt1"/>
                </a:solidFill>
                <a:latin typeface="Calibri"/>
                <a:ea typeface="Calibri"/>
                <a:cs typeface="Calibri"/>
                <a:sym typeface="Calibri"/>
              </a:rPr>
              <a:t> noise requirement.</a:t>
            </a:r>
            <a:endParaRPr sz="1600" dirty="0"/>
          </a:p>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1 </a:t>
            </a:r>
            <a:r>
              <a:rPr lang="en-US" sz="1600" b="0" i="0" u="none" strike="noStrike" cap="none" dirty="0" err="1">
                <a:solidFill>
                  <a:schemeClr val="lt1"/>
                </a:solidFill>
                <a:latin typeface="Calibri"/>
                <a:ea typeface="Calibri"/>
                <a:cs typeface="Calibri"/>
                <a:sym typeface="Calibri"/>
              </a:rPr>
              <a:t>nT</a:t>
            </a:r>
            <a:r>
              <a:rPr lang="en-US" sz="1600" b="0" i="0" u="none" strike="noStrike" cap="none" dirty="0">
                <a:solidFill>
                  <a:schemeClr val="lt1"/>
                </a:solidFill>
                <a:latin typeface="Calibri"/>
                <a:ea typeface="Calibri"/>
                <a:cs typeface="Calibri"/>
                <a:sym typeface="Calibri"/>
              </a:rPr>
              <a:t> accuracy requirement (but performance requirements for GOES-16/GOES-17 were loosened).</a:t>
            </a:r>
            <a:endParaRPr sz="1600" dirty="0"/>
          </a:p>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Two boom-mounted fluxgate magnetometers - Inboard GMAG (IB) 6.3 m from boom base and Outboard GMAG (OB) 8.5 m from the base. </a:t>
            </a:r>
            <a:endParaRPr sz="1600" dirty="0"/>
          </a:p>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GOES-16 and GOES-17 sensor units built by Macintyre Electronic Design Associates (MEDA) Inc, in Virginia, under contract from the instrument vendor Lockheed Martin.</a:t>
            </a:r>
            <a:endParaRPr sz="1600" dirty="0"/>
          </a:p>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GOES-18 sensor units, called GMAG, built by NASA-GSFC Planetary Magnetospheres Lab in Maryland, under a contract separate from the spacecraft.</a:t>
            </a:r>
            <a:endParaRPr sz="1600" dirty="0"/>
          </a:p>
        </p:txBody>
      </p:sp>
      <p:sp>
        <p:nvSpPr>
          <p:cNvPr id="113" name="Google Shape;113;p3"/>
          <p:cNvSpPr txBox="1"/>
          <p:nvPr/>
        </p:nvSpPr>
        <p:spPr>
          <a:xfrm>
            <a:off x="6261711" y="3230034"/>
            <a:ext cx="18784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lt1"/>
                </a:solidFill>
                <a:latin typeface="Calibri"/>
                <a:ea typeface="Calibri"/>
                <a:cs typeface="Calibri"/>
                <a:sym typeface="Calibri"/>
              </a:rPr>
              <a:t>Inboard</a:t>
            </a:r>
            <a:r>
              <a:rPr lang="en-US" sz="1800" b="0" i="0" u="none" strike="noStrike" cap="none">
                <a:solidFill>
                  <a:schemeClr val="lt1"/>
                </a:solidFill>
                <a:latin typeface="Calibri"/>
                <a:ea typeface="Calibri"/>
                <a:cs typeface="Calibri"/>
                <a:sym typeface="Calibri"/>
              </a:rPr>
              <a:t> (IB) GMAG</a:t>
            </a:r>
            <a:endParaRPr/>
          </a:p>
        </p:txBody>
      </p:sp>
      <p:sp>
        <p:nvSpPr>
          <p:cNvPr id="114" name="Google Shape;114;p3"/>
          <p:cNvSpPr txBox="1"/>
          <p:nvPr/>
        </p:nvSpPr>
        <p:spPr>
          <a:xfrm>
            <a:off x="6964376" y="3705950"/>
            <a:ext cx="217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Outboard</a:t>
            </a:r>
            <a:r>
              <a:rPr lang="en-US" sz="1800">
                <a:solidFill>
                  <a:schemeClr val="lt1"/>
                </a:solidFill>
                <a:latin typeface="Calibri"/>
                <a:ea typeface="Calibri"/>
                <a:cs typeface="Calibri"/>
                <a:sym typeface="Calibri"/>
              </a:rPr>
              <a:t> (OB) GMAG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a:solidFill>
                  <a:schemeClr val="lt1"/>
                </a:solidFill>
                <a:sym typeface="Calibri"/>
              </a:rPr>
              <a:t>Path to Full Validation</a:t>
            </a:r>
            <a:endParaRPr/>
          </a:p>
        </p:txBody>
      </p:sp>
      <p:sp>
        <p:nvSpPr>
          <p:cNvPr id="433" name="Shape 43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ADRs/WRs to be resolved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PLPTs to be conducted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Performance Baseline status</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Risks to getting to Full, both from L1b product definition and user (SWPC) feedback</a:t>
            </a:r>
            <a:endParaRPr dirty="0"/>
          </a:p>
        </p:txBody>
      </p:sp>
      <p:sp>
        <p:nvSpPr>
          <p:cNvPr id="434" name="Shape 434"/>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30</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8360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8"/>
          <p:cNvSpPr txBox="1">
            <a:spLocks noGrp="1"/>
          </p:cNvSpPr>
          <p:nvPr>
            <p:ph type="title"/>
          </p:nvPr>
        </p:nvSpPr>
        <p:spPr>
          <a:xfrm>
            <a:off x="457200" y="253999"/>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GMAG Specific ADR’s and WR’s</a:t>
            </a:r>
            <a:endParaRPr dirty="0"/>
          </a:p>
        </p:txBody>
      </p:sp>
      <p:sp>
        <p:nvSpPr>
          <p:cNvPr id="252" name="Google Shape;252;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graphicFrame>
        <p:nvGraphicFramePr>
          <p:cNvPr id="253" name="Google Shape;253;p18"/>
          <p:cNvGraphicFramePr/>
          <p:nvPr>
            <p:extLst>
              <p:ext uri="{D42A27DB-BD31-4B8C-83A1-F6EECF244321}">
                <p14:modId xmlns:p14="http://schemas.microsoft.com/office/powerpoint/2010/main" val="4184729695"/>
              </p:ext>
            </p:extLst>
          </p:nvPr>
        </p:nvGraphicFramePr>
        <p:xfrm>
          <a:off x="822960" y="1397000"/>
          <a:ext cx="7752075" cy="4472375"/>
        </p:xfrm>
        <a:graphic>
          <a:graphicData uri="http://schemas.openxmlformats.org/drawingml/2006/table">
            <a:tbl>
              <a:tblPr firstRow="1" bandRow="1">
                <a:noFill/>
                <a:tableStyleId>{372C45CC-B859-4BB7-BE64-5A1080DD6924}</a:tableStyleId>
              </a:tblPr>
              <a:tblGrid>
                <a:gridCol w="924550">
                  <a:extLst>
                    <a:ext uri="{9D8B030D-6E8A-4147-A177-3AD203B41FA5}">
                      <a16:colId xmlns:a16="http://schemas.microsoft.com/office/drawing/2014/main" val="20000"/>
                    </a:ext>
                  </a:extLst>
                </a:gridCol>
                <a:gridCol w="1036325">
                  <a:extLst>
                    <a:ext uri="{9D8B030D-6E8A-4147-A177-3AD203B41FA5}">
                      <a16:colId xmlns:a16="http://schemas.microsoft.com/office/drawing/2014/main" val="20001"/>
                    </a:ext>
                  </a:extLst>
                </a:gridCol>
                <a:gridCol w="2316475">
                  <a:extLst>
                    <a:ext uri="{9D8B030D-6E8A-4147-A177-3AD203B41FA5}">
                      <a16:colId xmlns:a16="http://schemas.microsoft.com/office/drawing/2014/main" val="20002"/>
                    </a:ext>
                  </a:extLst>
                </a:gridCol>
                <a:gridCol w="1442725">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400" b="0" dirty="0"/>
                        <a:t>ADR </a:t>
                      </a:r>
                      <a:endParaRPr dirty="0"/>
                    </a:p>
                  </a:txBody>
                  <a:tcPr marL="91450" marR="91450" marT="45725" marB="45725"/>
                </a:tc>
                <a:tc>
                  <a:txBody>
                    <a:bodyPr/>
                    <a:lstStyle/>
                    <a:p>
                      <a:pPr marL="0" marR="0" lvl="0" indent="0" algn="l" rtl="0">
                        <a:spcBef>
                          <a:spcPts val="0"/>
                        </a:spcBef>
                        <a:spcAft>
                          <a:spcPts val="0"/>
                        </a:spcAft>
                        <a:buNone/>
                      </a:pPr>
                      <a:r>
                        <a:rPr lang="en-US" sz="1400" b="0" dirty="0"/>
                        <a:t>WR</a:t>
                      </a:r>
                      <a:endParaRPr dirty="0"/>
                    </a:p>
                  </a:txBody>
                  <a:tcPr marL="91450" marR="91450" marT="45725" marB="45725"/>
                </a:tc>
                <a:tc>
                  <a:txBody>
                    <a:bodyPr/>
                    <a:lstStyle/>
                    <a:p>
                      <a:pPr marL="0" marR="0" lvl="0" indent="0" algn="l" rtl="0">
                        <a:spcBef>
                          <a:spcPts val="0"/>
                        </a:spcBef>
                        <a:spcAft>
                          <a:spcPts val="0"/>
                        </a:spcAft>
                        <a:buNone/>
                      </a:pPr>
                      <a:r>
                        <a:rPr lang="en-US" sz="1400" b="0"/>
                        <a:t>Short Description</a:t>
                      </a:r>
                      <a:endParaRPr/>
                    </a:p>
                  </a:txBody>
                  <a:tcPr marL="91450" marR="91450" marT="45725" marB="45725"/>
                </a:tc>
                <a:tc>
                  <a:txBody>
                    <a:bodyPr/>
                    <a:lstStyle/>
                    <a:p>
                      <a:pPr marL="0" marR="0" lvl="0" indent="0" algn="l" rtl="0">
                        <a:spcBef>
                          <a:spcPts val="0"/>
                        </a:spcBef>
                        <a:spcAft>
                          <a:spcPts val="0"/>
                        </a:spcAft>
                        <a:buNone/>
                      </a:pPr>
                      <a:r>
                        <a:rPr lang="en-US" sz="1400" b="0"/>
                        <a:t>Status</a:t>
                      </a:r>
                      <a:endParaRPr/>
                    </a:p>
                  </a:txBody>
                  <a:tcPr marL="91450" marR="91450" marT="45725" marB="45725"/>
                </a:tc>
                <a:tc>
                  <a:txBody>
                    <a:bodyPr/>
                    <a:lstStyle/>
                    <a:p>
                      <a:pPr marL="0" marR="0" lvl="0" indent="0" algn="l" rtl="0">
                        <a:spcBef>
                          <a:spcPts val="0"/>
                        </a:spcBef>
                        <a:spcAft>
                          <a:spcPts val="0"/>
                        </a:spcAft>
                        <a:buNone/>
                      </a:pPr>
                      <a:r>
                        <a:rPr lang="en-US" sz="1400" b="0" dirty="0"/>
                        <a:t>Expected Closure</a:t>
                      </a:r>
                      <a:endParaRPr dirty="0"/>
                    </a:p>
                  </a:txBody>
                  <a:tcPr marL="91450" marR="91450" marT="45725" marB="45725"/>
                </a:tc>
                <a:extLst>
                  <a:ext uri="{0D108BD9-81ED-4DB2-BD59-A6C34878D82A}">
                    <a16:rowId xmlns:a16="http://schemas.microsoft.com/office/drawing/2014/main" val="10000"/>
                  </a:ext>
                </a:extLst>
              </a:tr>
              <a:tr h="370850">
                <a:tc>
                  <a:txBody>
                    <a:bodyPr/>
                    <a:lstStyle/>
                    <a:p>
                      <a:pPr lvl="1" algn="l" fontAlgn="b"/>
                      <a:r>
                        <a:rPr lang="en-US" sz="1200" b="0" i="0" u="none" strike="noStrike" dirty="0">
                          <a:effectLst/>
                          <a:latin typeface="Arial" panose="020B0604020202020204" pitchFamily="34" charset="0"/>
                        </a:rPr>
                        <a:t>1266</a:t>
                      </a:r>
                    </a:p>
                  </a:txBody>
                  <a:tcPr marL="9525" marR="9525" marT="9525" marB="0" anchor="b"/>
                </a:tc>
                <a:tc>
                  <a:txBody>
                    <a:bodyPr/>
                    <a:lstStyle/>
                    <a:p>
                      <a:pPr algn="l" fontAlgn="b"/>
                      <a:endParaRPr lang="en-US" sz="1200" b="0" i="0" u="none" strike="noStrike">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G18 GMAG </a:t>
                      </a:r>
                      <a:r>
                        <a:rPr lang="en-US" sz="1200" b="0" i="0" u="none" strike="noStrike" dirty="0" err="1">
                          <a:effectLst/>
                          <a:latin typeface="Arial" panose="020B0604020202020204" pitchFamily="34" charset="0"/>
                        </a:rPr>
                        <a:t>RevB</a:t>
                      </a:r>
                      <a:r>
                        <a:rPr lang="en-US" sz="1200" b="0" i="0" u="none" strike="noStrike" dirty="0">
                          <a:effectLst/>
                          <a:latin typeface="Arial" panose="020B0604020202020204" pitchFamily="34" charset="0"/>
                        </a:rPr>
                        <a:t> LUT</a:t>
                      </a:r>
                    </a:p>
                  </a:txBody>
                  <a:tcPr marL="9525" marR="9525" marT="9525" marB="0" anchor="b"/>
                </a:tc>
                <a:tc>
                  <a:txBody>
                    <a:bodyPr/>
                    <a:lstStyle/>
                    <a:p>
                      <a:pPr algn="l" fontAlgn="b"/>
                      <a:r>
                        <a:rPr lang="en-US" sz="1200" b="0" i="0" u="none" strike="noStrike">
                          <a:effectLst/>
                          <a:latin typeface="Arial" panose="020B0604020202020204" pitchFamily="34" charset="0"/>
                        </a:rPr>
                        <a:t>completed</a:t>
                      </a:r>
                    </a:p>
                  </a:txBody>
                  <a:tcPr marL="9525" marR="9525" marT="9525" marB="0" anchor="b"/>
                </a:tc>
                <a:tc>
                  <a:txBody>
                    <a:bodyPr/>
                    <a:lstStyle/>
                    <a:p>
                      <a:pPr algn="l" fontAlgn="b"/>
                      <a:r>
                        <a:rPr lang="en-US" sz="1200" b="0" i="0" u="none" strike="noStrike" dirty="0">
                          <a:effectLst/>
                          <a:latin typeface="Arial" panose="020B0604020202020204" pitchFamily="34" charset="0"/>
                        </a:rPr>
                        <a:t>PR.09.08.33</a:t>
                      </a:r>
                    </a:p>
                  </a:txBody>
                  <a:tcPr marL="9525" marR="9525" marT="9525" marB="0" anchor="b"/>
                </a:tc>
                <a:extLst>
                  <a:ext uri="{0D108BD9-81ED-4DB2-BD59-A6C34878D82A}">
                    <a16:rowId xmlns:a16="http://schemas.microsoft.com/office/drawing/2014/main" val="10001"/>
                  </a:ext>
                </a:extLst>
              </a:tr>
              <a:tr h="370850">
                <a:tc>
                  <a:txBody>
                    <a:bodyPr/>
                    <a:lstStyle/>
                    <a:p>
                      <a:pPr lvl="1" algn="l" fontAlgn="b"/>
                      <a:r>
                        <a:rPr lang="en-US" sz="1200" b="0" i="0" u="none" strike="noStrike" dirty="0">
                          <a:effectLst/>
                          <a:latin typeface="Arial" panose="020B0604020202020204" pitchFamily="34" charset="0"/>
                        </a:rPr>
                        <a:t>1232</a:t>
                      </a:r>
                    </a:p>
                  </a:txBody>
                  <a:tcPr marL="9525" marR="9525" marT="9525" marB="0" anchor="b"/>
                </a:tc>
                <a:tc>
                  <a:txBody>
                    <a:bodyPr/>
                    <a:lstStyle/>
                    <a:p>
                      <a:pPr algn="l" fontAlgn="b"/>
                      <a:r>
                        <a:rPr lang="en-US" sz="1200" b="0" i="0" u="none" strike="noStrike" dirty="0">
                          <a:effectLst/>
                          <a:latin typeface="Arial" panose="020B0604020202020204" pitchFamily="34" charset="0"/>
                        </a:rPr>
                        <a:t>9135</a:t>
                      </a:r>
                    </a:p>
                  </a:txBody>
                  <a:tcPr marL="9525" marR="9525" marT="9525" marB="0" anchor="b"/>
                </a:tc>
                <a:tc>
                  <a:txBody>
                    <a:bodyPr/>
                    <a:lstStyle/>
                    <a:p>
                      <a:pPr algn="l" fontAlgn="b"/>
                      <a:r>
                        <a:rPr lang="en-US" sz="1200" b="0" i="0" u="none" strike="noStrike" dirty="0">
                          <a:effectLst/>
                          <a:latin typeface="Arial" panose="020B0604020202020204" pitchFamily="34" charset="0"/>
                        </a:rPr>
                        <a:t>GMAG irregular timestamps</a:t>
                      </a:r>
                    </a:p>
                  </a:txBody>
                  <a:tcPr marL="9525" marR="9525" marT="9525" marB="0" anchor="b"/>
                </a:tc>
                <a:tc>
                  <a:txBody>
                    <a:bodyPr/>
                    <a:lstStyle/>
                    <a:p>
                      <a:pPr algn="l" fontAlgn="b"/>
                      <a:r>
                        <a:rPr lang="en-US" sz="1200" b="0" i="0" u="none" strike="noStrike">
                          <a:effectLst/>
                          <a:latin typeface="Arial" panose="020B0604020202020204" pitchFamily="34" charset="0"/>
                        </a:rPr>
                        <a:t>In_Work</a:t>
                      </a:r>
                    </a:p>
                  </a:txBody>
                  <a:tcPr marL="9525" marR="9525" marT="9525" marB="0" anchor="b"/>
                </a:tc>
                <a:tc>
                  <a:txBody>
                    <a:bodyPr/>
                    <a:lstStyle/>
                    <a:p>
                      <a:pPr algn="l" fontAlgn="b"/>
                      <a:r>
                        <a:rPr lang="en-US" sz="1200" b="0" i="0" u="none" strike="noStrike" dirty="0">
                          <a:effectLst/>
                          <a:latin typeface="Arial" panose="020B0604020202020204" pitchFamily="34" charset="0"/>
                        </a:rPr>
                        <a:t>DO.11.00.00</a:t>
                      </a:r>
                    </a:p>
                  </a:txBody>
                  <a:tcPr marL="9525" marR="9525" marT="9525" marB="0" anchor="b"/>
                </a:tc>
                <a:extLst>
                  <a:ext uri="{0D108BD9-81ED-4DB2-BD59-A6C34878D82A}">
                    <a16:rowId xmlns:a16="http://schemas.microsoft.com/office/drawing/2014/main" val="10002"/>
                  </a:ext>
                </a:extLst>
              </a:tr>
              <a:tr h="370850">
                <a:tc>
                  <a:txBody>
                    <a:bodyPr/>
                    <a:lstStyle/>
                    <a:p>
                      <a:pPr lvl="1" algn="l" fontAlgn="b"/>
                      <a:r>
                        <a:rPr lang="en-US" sz="1200" b="0" i="0" u="none" strike="noStrike">
                          <a:effectLst/>
                          <a:latin typeface="Arial" panose="020B0604020202020204" pitchFamily="34" charset="0"/>
                        </a:rPr>
                        <a:t>1213</a:t>
                      </a:r>
                    </a:p>
                  </a:txBody>
                  <a:tcPr marL="9525" marR="9525" marT="9525" marB="0" anchor="b"/>
                </a:tc>
                <a:tc>
                  <a:txBody>
                    <a:bodyPr/>
                    <a:lstStyle/>
                    <a:p>
                      <a:pPr algn="l" fontAlgn="b"/>
                      <a:endParaRPr lang="en-US" sz="12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G18 GMAG LUT for PLT</a:t>
                      </a:r>
                    </a:p>
                  </a:txBody>
                  <a:tcPr marL="9525" marR="9525" marT="9525" marB="0" anchor="b"/>
                </a:tc>
                <a:tc>
                  <a:txBody>
                    <a:bodyPr/>
                    <a:lstStyle/>
                    <a:p>
                      <a:pPr algn="l" fontAlgn="b"/>
                      <a:r>
                        <a:rPr lang="en-US" sz="1200" b="0" i="0" u="none" strike="noStrike">
                          <a:effectLst/>
                          <a:latin typeface="Arial" panose="020B0604020202020204" pitchFamily="34" charset="0"/>
                        </a:rPr>
                        <a:t>completed</a:t>
                      </a:r>
                    </a:p>
                  </a:txBody>
                  <a:tcPr marL="9525" marR="9525" marT="9525" marB="0" anchor="b"/>
                </a:tc>
                <a:tc>
                  <a:txBody>
                    <a:bodyPr/>
                    <a:lstStyle/>
                    <a:p>
                      <a:pPr algn="l" fontAlgn="b"/>
                      <a:r>
                        <a:rPr lang="en-US" sz="1200" b="0" i="0" u="none" strike="noStrike">
                          <a:effectLst/>
                          <a:latin typeface="Arial" panose="020B0604020202020204" pitchFamily="34" charset="0"/>
                        </a:rPr>
                        <a:t>PR.09.08.13</a:t>
                      </a:r>
                    </a:p>
                  </a:txBody>
                  <a:tcPr marL="9525" marR="9525" marT="9525" marB="0" anchor="b"/>
                </a:tc>
                <a:extLst>
                  <a:ext uri="{0D108BD9-81ED-4DB2-BD59-A6C34878D82A}">
                    <a16:rowId xmlns:a16="http://schemas.microsoft.com/office/drawing/2014/main" val="1659683022"/>
                  </a:ext>
                </a:extLst>
              </a:tr>
              <a:tr h="370850">
                <a:tc>
                  <a:txBody>
                    <a:bodyPr/>
                    <a:lstStyle/>
                    <a:p>
                      <a:pPr lvl="1" algn="l" fontAlgn="b"/>
                      <a:r>
                        <a:rPr lang="en-US" sz="1200" b="0" i="0" u="none" strike="noStrike" dirty="0">
                          <a:effectLst/>
                          <a:latin typeface="Arial" panose="020B0604020202020204" pitchFamily="34" charset="0"/>
                        </a:rPr>
                        <a:t>1203</a:t>
                      </a:r>
                    </a:p>
                  </a:txBody>
                  <a:tcPr marL="9525" marR="9525" marT="9525" marB="0" anchor="b"/>
                </a:tc>
                <a:tc>
                  <a:txBody>
                    <a:bodyPr/>
                    <a:lstStyle/>
                    <a:p>
                      <a:pPr algn="l" fontAlgn="b"/>
                      <a:endParaRPr lang="en-US" sz="12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Mag L1b solar array current index label incorrect</a:t>
                      </a:r>
                    </a:p>
                  </a:txBody>
                  <a:tcPr marL="9525" marR="9525" marT="9525" marB="0" anchor="b"/>
                </a:tc>
                <a:tc>
                  <a:txBody>
                    <a:bodyPr/>
                    <a:lstStyle/>
                    <a:p>
                      <a:pPr algn="l" fontAlgn="b"/>
                      <a:r>
                        <a:rPr lang="en-US" sz="1200" b="0" i="0" u="none" strike="noStrike">
                          <a:effectLst/>
                          <a:latin typeface="Arial" panose="020B0604020202020204" pitchFamily="34" charset="0"/>
                        </a:rPr>
                        <a:t>In_Work</a:t>
                      </a:r>
                    </a:p>
                  </a:txBody>
                  <a:tcPr marL="9525" marR="9525" marT="9525" marB="0" anchor="b"/>
                </a:tc>
                <a:tc>
                  <a:txBody>
                    <a:bodyPr/>
                    <a:lstStyle/>
                    <a:p>
                      <a:pPr algn="l" fontAlgn="b"/>
                      <a:r>
                        <a:rPr lang="en-US" sz="1200" b="0" i="0" u="none" strike="noStrike" dirty="0">
                          <a:effectLst/>
                          <a:latin typeface="Arial" panose="020B0604020202020204" pitchFamily="34" charset="0"/>
                        </a:rPr>
                        <a:t>DO.12.00.00</a:t>
                      </a:r>
                    </a:p>
                  </a:txBody>
                  <a:tcPr marL="9525" marR="9525" marT="9525" marB="0" anchor="b"/>
                </a:tc>
                <a:extLst>
                  <a:ext uri="{0D108BD9-81ED-4DB2-BD59-A6C34878D82A}">
                    <a16:rowId xmlns:a16="http://schemas.microsoft.com/office/drawing/2014/main" val="2012539606"/>
                  </a:ext>
                </a:extLst>
              </a:tr>
              <a:tr h="370850">
                <a:tc>
                  <a:txBody>
                    <a:bodyPr/>
                    <a:lstStyle/>
                    <a:p>
                      <a:pPr lvl="1" algn="l" fontAlgn="b"/>
                      <a:r>
                        <a:rPr lang="en-US" sz="1200" b="0" i="0" u="none" strike="noStrike" dirty="0">
                          <a:effectLst/>
                          <a:latin typeface="Arial" panose="020B0604020202020204" pitchFamily="34" charset="0"/>
                        </a:rPr>
                        <a:t>1171</a:t>
                      </a:r>
                    </a:p>
                  </a:txBody>
                  <a:tcPr marL="9525" marR="9525" marT="9525" marB="0" anchor="b"/>
                </a:tc>
                <a:tc>
                  <a:txBody>
                    <a:bodyPr/>
                    <a:lstStyle/>
                    <a:p>
                      <a:pPr algn="l" fontAlgn="b"/>
                      <a:r>
                        <a:rPr lang="en-US" sz="1200" b="0" i="0" u="none" strike="noStrike" dirty="0">
                          <a:effectLst/>
                          <a:latin typeface="Arial" panose="020B0604020202020204" pitchFamily="34" charset="0"/>
                        </a:rPr>
                        <a:t>9326</a:t>
                      </a:r>
                    </a:p>
                  </a:txBody>
                  <a:tcPr marL="9525" marR="9525" marT="9525" marB="0" anchor="b"/>
                </a:tc>
                <a:tc>
                  <a:txBody>
                    <a:bodyPr/>
                    <a:lstStyle/>
                    <a:p>
                      <a:pPr algn="l" fontAlgn="b"/>
                      <a:r>
                        <a:rPr lang="en-US" sz="1200" b="0" i="0" u="none" strike="noStrike" dirty="0">
                          <a:effectLst/>
                          <a:latin typeface="Arial" panose="020B0604020202020204" pitchFamily="34" charset="0"/>
                        </a:rPr>
                        <a:t>EXIS/MAG/SEISS ECEF_Z range</a:t>
                      </a: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effectLst/>
                          <a:latin typeface="Arial" panose="020B0604020202020204" pitchFamily="34" charset="0"/>
                        </a:rPr>
                        <a:t>WR </a:t>
                      </a:r>
                      <a:r>
                        <a:rPr lang="en-US" sz="1200" b="0" i="0" u="none" strike="noStrike" dirty="0" err="1">
                          <a:effectLst/>
                          <a:latin typeface="Arial" panose="020B0604020202020204" pitchFamily="34" charset="0"/>
                        </a:rPr>
                        <a:t>In_Analysis</a:t>
                      </a:r>
                      <a:endParaRPr lang="en-US" sz="12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HOLD</a:t>
                      </a:r>
                    </a:p>
                  </a:txBody>
                  <a:tcPr marL="9525" marR="9525" marT="9525" marB="0" anchor="b"/>
                </a:tc>
                <a:extLst>
                  <a:ext uri="{0D108BD9-81ED-4DB2-BD59-A6C34878D82A}">
                    <a16:rowId xmlns:a16="http://schemas.microsoft.com/office/drawing/2014/main" val="917800576"/>
                  </a:ext>
                </a:extLst>
              </a:tr>
              <a:tr h="370850">
                <a:tc>
                  <a:txBody>
                    <a:bodyPr/>
                    <a:lstStyle/>
                    <a:p>
                      <a:pPr lvl="1" algn="l" fontAlgn="b"/>
                      <a:r>
                        <a:rPr lang="en-US" sz="1200" b="0" i="0" u="none" strike="noStrike" dirty="0">
                          <a:effectLst/>
                          <a:latin typeface="Arial" panose="020B0604020202020204" pitchFamily="34" charset="0"/>
                        </a:rPr>
                        <a:t>1056</a:t>
                      </a:r>
                    </a:p>
                  </a:txBody>
                  <a:tcPr marL="9525" marR="9525" marT="9525" marB="0" anchor="b"/>
                </a:tc>
                <a:tc>
                  <a:txBody>
                    <a:bodyPr/>
                    <a:lstStyle/>
                    <a:p>
                      <a:pPr algn="l" fontAlgn="b"/>
                      <a:endParaRPr lang="en-US" sz="12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a:effectLst/>
                          <a:latin typeface="Arial" panose="020B0604020202020204" pitchFamily="34" charset="0"/>
                        </a:rPr>
                        <a:t>DO GS updates for GMAG on GOES-T/U</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a:effectLst/>
                          <a:latin typeface="Arial" panose="020B0604020202020204" pitchFamily="34" charset="0"/>
                        </a:rPr>
                        <a:t>DO.09.03.00/DO.10.01.01</a:t>
                      </a:r>
                    </a:p>
                  </a:txBody>
                  <a:tcPr marL="9525" marR="9525" marT="9525" marB="0" anchor="b"/>
                </a:tc>
                <a:extLst>
                  <a:ext uri="{0D108BD9-81ED-4DB2-BD59-A6C34878D82A}">
                    <a16:rowId xmlns:a16="http://schemas.microsoft.com/office/drawing/2014/main" val="114399447"/>
                  </a:ext>
                </a:extLst>
              </a:tr>
              <a:tr h="370850">
                <a:tc>
                  <a:txBody>
                    <a:bodyPr/>
                    <a:lstStyle/>
                    <a:p>
                      <a:pPr lvl="1" algn="l" fontAlgn="b"/>
                      <a:r>
                        <a:rPr lang="en-US" sz="1200" b="0" i="0" u="none" strike="noStrike" dirty="0">
                          <a:effectLst/>
                          <a:latin typeface="Arial" panose="020B0604020202020204" pitchFamily="34" charset="0"/>
                        </a:rPr>
                        <a:t>1046</a:t>
                      </a:r>
                    </a:p>
                  </a:txBody>
                  <a:tcPr marL="9525" marR="9525" marT="9525" marB="0" anchor="b"/>
                </a:tc>
                <a:tc>
                  <a:txBody>
                    <a:bodyPr/>
                    <a:lstStyle/>
                    <a:p>
                      <a:pPr algn="l" fontAlgn="b"/>
                      <a:endParaRPr lang="en-US" sz="12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Erroneous MAG L1b quality flag set periods</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dirty="0">
                          <a:effectLst/>
                          <a:latin typeface="Arial" panose="020B0604020202020204" pitchFamily="34" charset="0"/>
                        </a:rPr>
                        <a:t>WR Closed</a:t>
                      </a:r>
                    </a:p>
                  </a:txBody>
                  <a:tcPr marL="9525" marR="9525" marT="9525" marB="0" anchor="b"/>
                </a:tc>
                <a:extLst>
                  <a:ext uri="{0D108BD9-81ED-4DB2-BD59-A6C34878D82A}">
                    <a16:rowId xmlns:a16="http://schemas.microsoft.com/office/drawing/2014/main" val="3877807210"/>
                  </a:ext>
                </a:extLst>
              </a:tr>
              <a:tr h="370850">
                <a:tc>
                  <a:txBody>
                    <a:bodyPr/>
                    <a:lstStyle/>
                    <a:p>
                      <a:pPr lvl="1" algn="l" fontAlgn="b"/>
                      <a:r>
                        <a:rPr lang="en-US" sz="1200" b="0" i="0" u="none" strike="noStrike" dirty="0">
                          <a:effectLst/>
                          <a:latin typeface="Arial" panose="020B0604020202020204" pitchFamily="34" charset="0"/>
                        </a:rPr>
                        <a:t>1045</a:t>
                      </a:r>
                    </a:p>
                  </a:txBody>
                  <a:tcPr marL="9525" marR="9525" marT="9525" marB="0" anchor="b"/>
                </a:tc>
                <a:tc>
                  <a:txBody>
                    <a:bodyPr/>
                    <a:lstStyle/>
                    <a:p>
                      <a:pPr algn="l" fontAlgn="b"/>
                      <a:endParaRPr lang="en-US" sz="1200" b="0" i="0" u="none" strike="noStrike">
                        <a:effectLst/>
                        <a:latin typeface="Arial" panose="020B0604020202020204" pitchFamily="34" charset="0"/>
                      </a:endParaRPr>
                    </a:p>
                  </a:txBody>
                  <a:tcPr marL="9525" marR="9525" marT="9525" marB="0" anchor="b"/>
                </a:tc>
                <a:tc>
                  <a:txBody>
                    <a:bodyPr/>
                    <a:lstStyle/>
                    <a:p>
                      <a:pPr algn="l" fontAlgn="b"/>
                      <a:r>
                        <a:rPr lang="en-US" sz="1200" b="0" i="0" u="none" strike="noStrike">
                          <a:effectLst/>
                          <a:latin typeface="Arial" panose="020B0604020202020204" pitchFamily="34" charset="0"/>
                        </a:rPr>
                        <a:t>Remove IB shadow flag from good quality flag mask</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dirty="0">
                          <a:effectLst/>
                          <a:latin typeface="Arial" panose="020B0604020202020204" pitchFamily="34" charset="0"/>
                        </a:rPr>
                        <a:t>DO.09.03.00/DO.10.01.01</a:t>
                      </a:r>
                    </a:p>
                  </a:txBody>
                  <a:tcPr marL="9525" marR="9525" marT="9525" marB="0" anchor="b"/>
                </a:tc>
                <a:extLst>
                  <a:ext uri="{0D108BD9-81ED-4DB2-BD59-A6C34878D82A}">
                    <a16:rowId xmlns:a16="http://schemas.microsoft.com/office/drawing/2014/main" val="2570693353"/>
                  </a:ext>
                </a:extLst>
              </a:tr>
              <a:tr h="370850">
                <a:tc>
                  <a:txBody>
                    <a:bodyPr/>
                    <a:lstStyle/>
                    <a:p>
                      <a:pPr lvl="1" algn="l" fontAlgn="b"/>
                      <a:r>
                        <a:rPr lang="en-US" sz="1200" b="0" i="0" u="none" strike="noStrike" dirty="0">
                          <a:effectLst/>
                          <a:latin typeface="Arial" panose="020B0604020202020204" pitchFamily="34" charset="0"/>
                        </a:rPr>
                        <a:t>1010</a:t>
                      </a:r>
                    </a:p>
                  </a:txBody>
                  <a:tcPr marL="9525" marR="9525" marT="9525" marB="0" anchor="b"/>
                </a:tc>
                <a:tc>
                  <a:txBody>
                    <a:bodyPr/>
                    <a:lstStyle/>
                    <a:p>
                      <a:pPr algn="l" fontAlgn="b"/>
                      <a:endParaRPr lang="en-US" sz="1200" b="0" i="0" u="none" strike="noStrike">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MAG LUTs for DO 08.01.00</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dirty="0">
                          <a:effectLst/>
                          <a:latin typeface="Arial" panose="020B0604020202020204" pitchFamily="34" charset="0"/>
                        </a:rPr>
                        <a:t>PR.08.03.03</a:t>
                      </a:r>
                    </a:p>
                  </a:txBody>
                  <a:tcPr marL="9525" marR="9525" marT="9525" marB="0" anchor="b"/>
                </a:tc>
                <a:extLst>
                  <a:ext uri="{0D108BD9-81ED-4DB2-BD59-A6C34878D82A}">
                    <a16:rowId xmlns:a16="http://schemas.microsoft.com/office/drawing/2014/main" val="691597417"/>
                  </a:ext>
                </a:extLst>
              </a:tr>
              <a:tr h="370850">
                <a:tc>
                  <a:txBody>
                    <a:bodyPr/>
                    <a:lstStyle/>
                    <a:p>
                      <a:pPr lvl="1" algn="l" fontAlgn="b"/>
                      <a:r>
                        <a:rPr lang="en-US" sz="1200" b="0" i="0" u="none" strike="noStrike" dirty="0">
                          <a:effectLst/>
                          <a:latin typeface="Arial" panose="020B0604020202020204" pitchFamily="34" charset="0"/>
                        </a:rPr>
                        <a:t>1002</a:t>
                      </a:r>
                    </a:p>
                  </a:txBody>
                  <a:tcPr marL="9525" marR="9525" marT="9525" marB="0" anchor="b"/>
                </a:tc>
                <a:tc>
                  <a:txBody>
                    <a:bodyPr/>
                    <a:lstStyle/>
                    <a:p>
                      <a:pPr algn="l" fontAlgn="b"/>
                      <a:endParaRPr lang="en-US" sz="1200" b="0" i="0" u="none" strike="noStrike">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Move leap second comments for MAG EXIS and SEISS</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dirty="0">
                          <a:effectLst/>
                          <a:latin typeface="Arial" panose="020B0604020202020204" pitchFamily="34" charset="0"/>
                        </a:rPr>
                        <a:t>DO.09.03.00/DO.10.01.01</a:t>
                      </a:r>
                    </a:p>
                  </a:txBody>
                  <a:tcPr marL="9525" marR="9525" marT="9525" marB="0" anchor="b"/>
                </a:tc>
                <a:extLst>
                  <a:ext uri="{0D108BD9-81ED-4DB2-BD59-A6C34878D82A}">
                    <a16:rowId xmlns:a16="http://schemas.microsoft.com/office/drawing/2014/main" val="1934120863"/>
                  </a:ext>
                </a:extLst>
              </a:tr>
              <a:tr h="370850">
                <a:tc>
                  <a:txBody>
                    <a:bodyPr/>
                    <a:lstStyle/>
                    <a:p>
                      <a:pPr lvl="1" algn="l" fontAlgn="b"/>
                      <a:r>
                        <a:rPr lang="en-US" sz="1200" b="0" i="0" u="none" strike="noStrike" dirty="0">
                          <a:effectLst/>
                          <a:latin typeface="Arial" panose="020B0604020202020204" pitchFamily="34" charset="0"/>
                        </a:rPr>
                        <a:t>890</a:t>
                      </a:r>
                    </a:p>
                  </a:txBody>
                  <a:tcPr marL="9525" marR="9525" marT="9525" marB="0" anchor="b"/>
                </a:tc>
                <a:tc>
                  <a:txBody>
                    <a:bodyPr/>
                    <a:lstStyle/>
                    <a:p>
                      <a:pPr algn="l" fontAlgn="b"/>
                      <a:endParaRPr lang="en-US" sz="1200" b="0" i="0" u="none" strike="noStrike">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Updated MAG Arc Jet Correction</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dirty="0">
                          <a:effectLst/>
                          <a:latin typeface="Arial" panose="020B0604020202020204" pitchFamily="34" charset="0"/>
                        </a:rPr>
                        <a:t>DO.09.03.00/DO.10.01.01</a:t>
                      </a:r>
                    </a:p>
                  </a:txBody>
                  <a:tcPr marL="9525" marR="9525" marT="9525" marB="0" anchor="b"/>
                </a:tc>
                <a:extLst>
                  <a:ext uri="{0D108BD9-81ED-4DB2-BD59-A6C34878D82A}">
                    <a16:rowId xmlns:a16="http://schemas.microsoft.com/office/drawing/2014/main" val="64455796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3DCE-10CB-8375-B898-5FDEFACFD349}"/>
              </a:ext>
            </a:extLst>
          </p:cNvPr>
          <p:cNvSpPr>
            <a:spLocks noGrp="1"/>
          </p:cNvSpPr>
          <p:nvPr>
            <p:ph type="title"/>
          </p:nvPr>
        </p:nvSpPr>
        <p:spPr/>
        <p:txBody>
          <a:bodyPr/>
          <a:lstStyle/>
          <a:p>
            <a:r>
              <a:rPr lang="en-US" dirty="0"/>
              <a:t>GMAG Specific ADR’s and WR’s</a:t>
            </a:r>
          </a:p>
        </p:txBody>
      </p:sp>
      <p:sp>
        <p:nvSpPr>
          <p:cNvPr id="4" name="Slide Number Placeholder 3">
            <a:extLst>
              <a:ext uri="{FF2B5EF4-FFF2-40B4-BE49-F238E27FC236}">
                <a16:creationId xmlns:a16="http://schemas.microsoft.com/office/drawing/2014/main" id="{6B28E5F4-010D-3DC0-3E2B-DFC82981C7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graphicFrame>
        <p:nvGraphicFramePr>
          <p:cNvPr id="6" name="Google Shape;253;p18">
            <a:extLst>
              <a:ext uri="{FF2B5EF4-FFF2-40B4-BE49-F238E27FC236}">
                <a16:creationId xmlns:a16="http://schemas.microsoft.com/office/drawing/2014/main" id="{CB3CD6BB-04EF-FF4C-BC26-100F10BAC6F6}"/>
              </a:ext>
            </a:extLst>
          </p:cNvPr>
          <p:cNvGraphicFramePr/>
          <p:nvPr>
            <p:extLst>
              <p:ext uri="{D42A27DB-BD31-4B8C-83A1-F6EECF244321}">
                <p14:modId xmlns:p14="http://schemas.microsoft.com/office/powerpoint/2010/main" val="3736183871"/>
              </p:ext>
            </p:extLst>
          </p:nvPr>
        </p:nvGraphicFramePr>
        <p:xfrm>
          <a:off x="822960" y="1397000"/>
          <a:ext cx="7752075" cy="2237750"/>
        </p:xfrm>
        <a:graphic>
          <a:graphicData uri="http://schemas.openxmlformats.org/drawingml/2006/table">
            <a:tbl>
              <a:tblPr firstRow="1" bandRow="1">
                <a:noFill/>
                <a:tableStyleId>{372C45CC-B859-4BB7-BE64-5A1080DD6924}</a:tableStyleId>
              </a:tblPr>
              <a:tblGrid>
                <a:gridCol w="924550">
                  <a:extLst>
                    <a:ext uri="{9D8B030D-6E8A-4147-A177-3AD203B41FA5}">
                      <a16:colId xmlns:a16="http://schemas.microsoft.com/office/drawing/2014/main" val="20000"/>
                    </a:ext>
                  </a:extLst>
                </a:gridCol>
                <a:gridCol w="1036325">
                  <a:extLst>
                    <a:ext uri="{9D8B030D-6E8A-4147-A177-3AD203B41FA5}">
                      <a16:colId xmlns:a16="http://schemas.microsoft.com/office/drawing/2014/main" val="20001"/>
                    </a:ext>
                  </a:extLst>
                </a:gridCol>
                <a:gridCol w="2316475">
                  <a:extLst>
                    <a:ext uri="{9D8B030D-6E8A-4147-A177-3AD203B41FA5}">
                      <a16:colId xmlns:a16="http://schemas.microsoft.com/office/drawing/2014/main" val="20002"/>
                    </a:ext>
                  </a:extLst>
                </a:gridCol>
                <a:gridCol w="1442725">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400" b="0" dirty="0"/>
                        <a:t>ADR </a:t>
                      </a:r>
                      <a:endParaRPr dirty="0"/>
                    </a:p>
                  </a:txBody>
                  <a:tcPr marL="91450" marR="91450" marT="45725" marB="45725"/>
                </a:tc>
                <a:tc>
                  <a:txBody>
                    <a:bodyPr/>
                    <a:lstStyle/>
                    <a:p>
                      <a:pPr marL="0" marR="0" lvl="0" indent="0" algn="l" rtl="0">
                        <a:spcBef>
                          <a:spcPts val="0"/>
                        </a:spcBef>
                        <a:spcAft>
                          <a:spcPts val="0"/>
                        </a:spcAft>
                        <a:buNone/>
                      </a:pPr>
                      <a:r>
                        <a:rPr lang="en-US" sz="1400" b="0" dirty="0"/>
                        <a:t>WR</a:t>
                      </a:r>
                      <a:endParaRPr dirty="0"/>
                    </a:p>
                  </a:txBody>
                  <a:tcPr marL="91450" marR="91450" marT="45725" marB="45725"/>
                </a:tc>
                <a:tc>
                  <a:txBody>
                    <a:bodyPr/>
                    <a:lstStyle/>
                    <a:p>
                      <a:pPr marL="0" marR="0" lvl="0" indent="0" algn="l" rtl="0">
                        <a:spcBef>
                          <a:spcPts val="0"/>
                        </a:spcBef>
                        <a:spcAft>
                          <a:spcPts val="0"/>
                        </a:spcAft>
                        <a:buNone/>
                      </a:pPr>
                      <a:r>
                        <a:rPr lang="en-US" sz="1400" b="0"/>
                        <a:t>Short Description</a:t>
                      </a:r>
                      <a:endParaRPr/>
                    </a:p>
                  </a:txBody>
                  <a:tcPr marL="91450" marR="91450" marT="45725" marB="45725"/>
                </a:tc>
                <a:tc>
                  <a:txBody>
                    <a:bodyPr/>
                    <a:lstStyle/>
                    <a:p>
                      <a:pPr marL="0" marR="0" lvl="0" indent="0" algn="l" rtl="0">
                        <a:spcBef>
                          <a:spcPts val="0"/>
                        </a:spcBef>
                        <a:spcAft>
                          <a:spcPts val="0"/>
                        </a:spcAft>
                        <a:buNone/>
                      </a:pPr>
                      <a:r>
                        <a:rPr lang="en-US" sz="1400" b="0"/>
                        <a:t>Status</a:t>
                      </a:r>
                      <a:endParaRPr/>
                    </a:p>
                  </a:txBody>
                  <a:tcPr marL="91450" marR="91450" marT="45725" marB="45725"/>
                </a:tc>
                <a:tc>
                  <a:txBody>
                    <a:bodyPr/>
                    <a:lstStyle/>
                    <a:p>
                      <a:pPr marL="0" marR="0" lvl="0" indent="0" algn="l" rtl="0">
                        <a:spcBef>
                          <a:spcPts val="0"/>
                        </a:spcBef>
                        <a:spcAft>
                          <a:spcPts val="0"/>
                        </a:spcAft>
                        <a:buNone/>
                      </a:pPr>
                      <a:r>
                        <a:rPr lang="en-US" sz="1400" b="0" dirty="0"/>
                        <a:t>Expected Closure</a:t>
                      </a:r>
                      <a:endParaRPr dirty="0"/>
                    </a:p>
                  </a:txBody>
                  <a:tcPr marL="91450" marR="91450" marT="45725" marB="45725"/>
                </a:tc>
                <a:extLst>
                  <a:ext uri="{0D108BD9-81ED-4DB2-BD59-A6C34878D82A}">
                    <a16:rowId xmlns:a16="http://schemas.microsoft.com/office/drawing/2014/main" val="10000"/>
                  </a:ext>
                </a:extLst>
              </a:tr>
              <a:tr h="370850">
                <a:tc>
                  <a:txBody>
                    <a:bodyPr/>
                    <a:lstStyle/>
                    <a:p>
                      <a:pPr algn="r"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7346</a:t>
                      </a:r>
                    </a:p>
                  </a:txBody>
                  <a:tcPr marL="9525" marR="9525" marT="9525" marB="0" anchor="b"/>
                </a:tc>
                <a:tc>
                  <a:txBody>
                    <a:bodyPr/>
                    <a:lstStyle/>
                    <a:p>
                      <a:pPr algn="l" fontAlgn="b"/>
                      <a:r>
                        <a:rPr lang="en-US" sz="1200" b="0" i="0" u="none" strike="noStrike" dirty="0">
                          <a:effectLst/>
                          <a:latin typeface="Arial" panose="020B0604020202020204" pitchFamily="34" charset="0"/>
                        </a:rPr>
                        <a:t>Ground MM updates required for GMAG on GOES-T/U</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a:effectLst/>
                          <a:latin typeface="Arial" panose="020B0604020202020204" pitchFamily="34" charset="0"/>
                        </a:rPr>
                        <a:t>MM.10.03.00</a:t>
                      </a:r>
                    </a:p>
                  </a:txBody>
                  <a:tcPr marL="9525" marR="9525" marT="9525" marB="0" anchor="b"/>
                </a:tc>
                <a:extLst>
                  <a:ext uri="{0D108BD9-81ED-4DB2-BD59-A6C34878D82A}">
                    <a16:rowId xmlns:a16="http://schemas.microsoft.com/office/drawing/2014/main" val="10001"/>
                  </a:ext>
                </a:extLst>
              </a:tr>
              <a:tr h="370850">
                <a:tc>
                  <a:txBody>
                    <a:bodyPr/>
                    <a:lstStyle/>
                    <a:p>
                      <a:pPr algn="r"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7011</a:t>
                      </a:r>
                    </a:p>
                  </a:txBody>
                  <a:tcPr marL="9525" marR="9525" marT="9525" marB="0" anchor="b"/>
                </a:tc>
                <a:tc>
                  <a:txBody>
                    <a:bodyPr/>
                    <a:lstStyle/>
                    <a:p>
                      <a:pPr algn="l" fontAlgn="b"/>
                      <a:r>
                        <a:rPr lang="en-US" sz="1200" b="0" i="0" u="none" strike="noStrike">
                          <a:effectLst/>
                          <a:latin typeface="Arial" panose="020B0604020202020204" pitchFamily="34" charset="0"/>
                        </a:rPr>
                        <a:t>DO needs a better way to configure MAG L0 data to receive on the L band in support of yaw flips</a:t>
                      </a:r>
                    </a:p>
                  </a:txBody>
                  <a:tcPr marL="9525" marR="9525" marT="9525" marB="0" anchor="b"/>
                </a:tc>
                <a:tc>
                  <a:txBody>
                    <a:bodyPr/>
                    <a:lstStyle/>
                    <a:p>
                      <a:pPr algn="l" fontAlgn="b"/>
                      <a:r>
                        <a:rPr lang="en-US" sz="1200" b="0" i="0" u="none" strike="noStrike">
                          <a:effectLst/>
                          <a:latin typeface="Arial" panose="020B0604020202020204" pitchFamily="34" charset="0"/>
                        </a:rPr>
                        <a:t>in work</a:t>
                      </a:r>
                    </a:p>
                  </a:txBody>
                  <a:tcPr marL="9525" marR="9525" marT="9525" marB="0" anchor="b"/>
                </a:tc>
                <a:tc>
                  <a:txBody>
                    <a:bodyPr/>
                    <a:lstStyle/>
                    <a:p>
                      <a:pPr algn="l" fontAlgn="b"/>
                      <a:r>
                        <a:rPr lang="en-US" sz="1200" b="0" i="0" u="none" strike="noStrike">
                          <a:effectLst/>
                          <a:latin typeface="Arial" panose="020B0604020202020204" pitchFamily="34" charset="0"/>
                        </a:rPr>
                        <a:t>TBD</a:t>
                      </a:r>
                    </a:p>
                  </a:txBody>
                  <a:tcPr marL="9525" marR="9525" marT="9525" marB="0" anchor="b"/>
                </a:tc>
                <a:extLst>
                  <a:ext uri="{0D108BD9-81ED-4DB2-BD59-A6C34878D82A}">
                    <a16:rowId xmlns:a16="http://schemas.microsoft.com/office/drawing/2014/main" val="10002"/>
                  </a:ext>
                </a:extLst>
              </a:tr>
              <a:tr h="370850">
                <a:tc>
                  <a:txBody>
                    <a:bodyPr/>
                    <a:lstStyle/>
                    <a:p>
                      <a:pPr algn="r"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8520</a:t>
                      </a:r>
                    </a:p>
                  </a:txBody>
                  <a:tcPr marL="9525" marR="9525" marT="9525" marB="0" anchor="b"/>
                </a:tc>
                <a:tc>
                  <a:txBody>
                    <a:bodyPr/>
                    <a:lstStyle/>
                    <a:p>
                      <a:pPr algn="l" fontAlgn="b"/>
                      <a:r>
                        <a:rPr lang="en-US" sz="1200" b="0" i="0" u="none" strike="noStrike" dirty="0">
                          <a:effectLst/>
                          <a:latin typeface="Arial" panose="020B0604020202020204" pitchFamily="34" charset="0"/>
                        </a:rPr>
                        <a:t>GMAG documentation incorrect in some cases</a:t>
                      </a:r>
                    </a:p>
                  </a:txBody>
                  <a:tcPr marL="9525" marR="9525" marT="9525" marB="0" anchor="b"/>
                </a:tc>
                <a:tc>
                  <a:txBody>
                    <a:bodyPr/>
                    <a:lstStyle/>
                    <a:p>
                      <a:pPr algn="l" fontAlgn="b"/>
                      <a:r>
                        <a:rPr lang="en-US" sz="1200" b="0" i="0" u="none" strike="noStrike">
                          <a:effectLst/>
                          <a:latin typeface="Arial" panose="020B0604020202020204" pitchFamily="34" charset="0"/>
                        </a:rPr>
                        <a:t>closed</a:t>
                      </a:r>
                    </a:p>
                  </a:txBody>
                  <a:tcPr marL="9525" marR="9525" marT="9525" marB="0" anchor="b"/>
                </a:tc>
                <a:tc>
                  <a:txBody>
                    <a:bodyPr/>
                    <a:lstStyle/>
                    <a:p>
                      <a:pPr algn="l" fontAlgn="b"/>
                      <a:r>
                        <a:rPr lang="en-US" sz="1200" b="0" i="0" u="none" strike="noStrike" dirty="0">
                          <a:effectLst/>
                          <a:latin typeface="Arial" panose="020B0604020202020204" pitchFamily="34" charset="0"/>
                        </a:rPr>
                        <a:t>MM.10.03.00</a:t>
                      </a:r>
                    </a:p>
                  </a:txBody>
                  <a:tcPr marL="9525" marR="9525" marT="9525" marB="0" anchor="b"/>
                </a:tc>
                <a:extLst>
                  <a:ext uri="{0D108BD9-81ED-4DB2-BD59-A6C34878D82A}">
                    <a16:rowId xmlns:a16="http://schemas.microsoft.com/office/drawing/2014/main" val="2012539606"/>
                  </a:ext>
                </a:extLst>
              </a:tr>
              <a:tr h="370850">
                <a:tc>
                  <a:txBody>
                    <a:bodyPr/>
                    <a:lstStyle/>
                    <a:p>
                      <a:pPr algn="r" fontAlgn="b"/>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200" b="0" i="0" u="none" strike="noStrike" dirty="0">
                          <a:effectLst/>
                          <a:latin typeface="Arial" panose="020B0604020202020204" pitchFamily="34" charset="0"/>
                        </a:rPr>
                        <a:t>8349</a:t>
                      </a:r>
                    </a:p>
                  </a:txBody>
                  <a:tcPr marL="9525" marR="9525" marT="9525" marB="0" anchor="b"/>
                </a:tc>
                <a:tc>
                  <a:txBody>
                    <a:bodyPr/>
                    <a:lstStyle/>
                    <a:p>
                      <a:pPr algn="l" fontAlgn="b"/>
                      <a:r>
                        <a:rPr lang="en-US" sz="1200" b="0" i="0" u="none" strike="noStrike">
                          <a:effectLst/>
                          <a:latin typeface="Arial" panose="020B0604020202020204" pitchFamily="34" charset="0"/>
                        </a:rPr>
                        <a:t>update t4_status perofm files to support GMAG for G18/19</a:t>
                      </a:r>
                    </a:p>
                  </a:txBody>
                  <a:tcPr marL="9525" marR="9525" marT="9525" marB="0" anchor="b"/>
                </a:tc>
                <a:tc>
                  <a:txBody>
                    <a:bodyPr/>
                    <a:lstStyle/>
                    <a:p>
                      <a:pPr algn="l" fontAlgn="b"/>
                      <a:r>
                        <a:rPr lang="en-US" sz="1200" b="0" i="0" u="none" strike="noStrike" dirty="0">
                          <a:effectLst/>
                          <a:latin typeface="Arial" panose="020B0604020202020204" pitchFamily="34" charset="0"/>
                        </a:rPr>
                        <a:t>hold</a:t>
                      </a:r>
                    </a:p>
                  </a:txBody>
                  <a:tcPr marL="9525" marR="9525" marT="9525" marB="0" anchor="b"/>
                </a:tc>
                <a:tc>
                  <a:txBody>
                    <a:bodyPr/>
                    <a:lstStyle/>
                    <a:p>
                      <a:pPr algn="l" fontAlgn="b"/>
                      <a:r>
                        <a:rPr lang="en-US" sz="1200" b="0" i="0" u="none" strike="noStrike" dirty="0">
                          <a:effectLst/>
                          <a:latin typeface="Arial" panose="020B0604020202020204" pitchFamily="34" charset="0"/>
                        </a:rPr>
                        <a:t>HOLD</a:t>
                      </a:r>
                    </a:p>
                  </a:txBody>
                  <a:tcPr marL="9525" marR="9525" marT="9525" marB="0" anchor="b"/>
                </a:tc>
                <a:extLst>
                  <a:ext uri="{0D108BD9-81ED-4DB2-BD59-A6C34878D82A}">
                    <a16:rowId xmlns:a16="http://schemas.microsoft.com/office/drawing/2014/main" val="917800576"/>
                  </a:ext>
                </a:extLst>
              </a:tr>
            </a:tbl>
          </a:graphicData>
        </a:graphic>
      </p:graphicFrame>
    </p:spTree>
    <p:extLst>
      <p:ext uri="{BB962C8B-B14F-4D97-AF65-F5344CB8AC3E}">
        <p14:creationId xmlns:p14="http://schemas.microsoft.com/office/powerpoint/2010/main" val="2729427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9"/>
          <p:cNvSpPr/>
          <p:nvPr/>
        </p:nvSpPr>
        <p:spPr>
          <a:xfrm>
            <a:off x="3833414" y="2003467"/>
            <a:ext cx="5166996" cy="3233468"/>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9"/>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ADR 1232 Irregular Timestamps</a:t>
            </a:r>
            <a:endParaRPr dirty="0"/>
          </a:p>
        </p:txBody>
      </p:sp>
      <p:sp>
        <p:nvSpPr>
          <p:cNvPr id="262" name="Google Shape;262;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265" name="Google Shape;265;p19"/>
          <p:cNvSpPr txBox="1"/>
          <p:nvPr/>
        </p:nvSpPr>
        <p:spPr>
          <a:xfrm>
            <a:off x="7013566" y="1251748"/>
            <a:ext cx="27729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bg1"/>
                </a:solidFill>
                <a:latin typeface="Calibri"/>
                <a:ea typeface="Calibri"/>
                <a:cs typeface="Calibri"/>
                <a:sym typeface="Calibri"/>
              </a:rPr>
              <a:t>Difference between timestamps (delta)</a:t>
            </a:r>
            <a:endParaRPr sz="1800" dirty="0">
              <a:solidFill>
                <a:schemeClr val="bg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9251341-A54A-D995-1FAA-893C4CBCB183}"/>
              </a:ext>
            </a:extLst>
          </p:cNvPr>
          <p:cNvPicPr>
            <a:picLocks noChangeAspect="1"/>
          </p:cNvPicPr>
          <p:nvPr/>
        </p:nvPicPr>
        <p:blipFill>
          <a:blip r:embed="rId3"/>
          <a:stretch>
            <a:fillRect/>
          </a:stretch>
        </p:blipFill>
        <p:spPr>
          <a:xfrm>
            <a:off x="3833414" y="2059347"/>
            <a:ext cx="5114556" cy="3177588"/>
          </a:xfrm>
          <a:prstGeom prst="rect">
            <a:avLst/>
          </a:prstGeom>
        </p:spPr>
      </p:pic>
      <p:cxnSp>
        <p:nvCxnSpPr>
          <p:cNvPr id="7" name="Straight Arrow Connector 6">
            <a:extLst>
              <a:ext uri="{FF2B5EF4-FFF2-40B4-BE49-F238E27FC236}">
                <a16:creationId xmlns:a16="http://schemas.microsoft.com/office/drawing/2014/main" id="{D67118C6-FA04-E696-42B8-4B2397D768FA}"/>
              </a:ext>
            </a:extLst>
          </p:cNvPr>
          <p:cNvCxnSpPr>
            <a:cxnSpLocks/>
          </p:cNvCxnSpPr>
          <p:nvPr/>
        </p:nvCxnSpPr>
        <p:spPr>
          <a:xfrm flipH="1">
            <a:off x="4660624" y="4531061"/>
            <a:ext cx="255182" cy="164805"/>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43427A1-51F5-F5B9-7F46-D0F4F5C45B52}"/>
              </a:ext>
            </a:extLst>
          </p:cNvPr>
          <p:cNvCxnSpPr>
            <a:cxnSpLocks/>
          </p:cNvCxnSpPr>
          <p:nvPr/>
        </p:nvCxnSpPr>
        <p:spPr>
          <a:xfrm flipH="1">
            <a:off x="4788215" y="2601980"/>
            <a:ext cx="255182" cy="164805"/>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D1CE46-C551-09C9-FD02-2AFA647B9862}"/>
              </a:ext>
            </a:extLst>
          </p:cNvPr>
          <p:cNvCxnSpPr>
            <a:cxnSpLocks/>
          </p:cNvCxnSpPr>
          <p:nvPr/>
        </p:nvCxnSpPr>
        <p:spPr>
          <a:xfrm flipH="1">
            <a:off x="6022489" y="2366761"/>
            <a:ext cx="285298" cy="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CF1B5D-ABD0-7810-0C9C-B684FAE8ECAF}"/>
              </a:ext>
            </a:extLst>
          </p:cNvPr>
          <p:cNvSpPr txBox="1"/>
          <p:nvPr/>
        </p:nvSpPr>
        <p:spPr>
          <a:xfrm>
            <a:off x="4884806" y="4317996"/>
            <a:ext cx="2275366" cy="307777"/>
          </a:xfrm>
          <a:prstGeom prst="rect">
            <a:avLst/>
          </a:prstGeom>
          <a:noFill/>
        </p:spPr>
        <p:txBody>
          <a:bodyPr wrap="square" rtlCol="0">
            <a:spAutoFit/>
          </a:bodyPr>
          <a:lstStyle/>
          <a:p>
            <a:r>
              <a:rPr lang="en-US" dirty="0"/>
              <a:t>Irregular delta</a:t>
            </a:r>
          </a:p>
        </p:txBody>
      </p:sp>
      <p:cxnSp>
        <p:nvCxnSpPr>
          <p:cNvPr id="15" name="Straight Arrow Connector 14">
            <a:extLst>
              <a:ext uri="{FF2B5EF4-FFF2-40B4-BE49-F238E27FC236}">
                <a16:creationId xmlns:a16="http://schemas.microsoft.com/office/drawing/2014/main" id="{BAC08724-B371-205C-2193-7883313F94C7}"/>
              </a:ext>
            </a:extLst>
          </p:cNvPr>
          <p:cNvCxnSpPr>
            <a:cxnSpLocks/>
          </p:cNvCxnSpPr>
          <p:nvPr/>
        </p:nvCxnSpPr>
        <p:spPr>
          <a:xfrm flipH="1">
            <a:off x="4511768" y="3747403"/>
            <a:ext cx="664542" cy="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67E1636-7464-B727-FDF2-D0DF78B33A38}"/>
              </a:ext>
            </a:extLst>
          </p:cNvPr>
          <p:cNvSpPr txBox="1"/>
          <p:nvPr/>
        </p:nvSpPr>
        <p:spPr>
          <a:xfrm>
            <a:off x="5176310" y="3491392"/>
            <a:ext cx="2972064" cy="523220"/>
          </a:xfrm>
          <a:prstGeom prst="rect">
            <a:avLst/>
          </a:prstGeom>
          <a:noFill/>
        </p:spPr>
        <p:txBody>
          <a:bodyPr wrap="square" rtlCol="0">
            <a:spAutoFit/>
          </a:bodyPr>
          <a:lstStyle/>
          <a:p>
            <a:r>
              <a:rPr lang="en-US" dirty="0"/>
              <a:t>Regular timestamps would all have 0.1s delta</a:t>
            </a:r>
          </a:p>
        </p:txBody>
      </p:sp>
      <p:sp>
        <p:nvSpPr>
          <p:cNvPr id="3" name="TextBox 2">
            <a:extLst>
              <a:ext uri="{FF2B5EF4-FFF2-40B4-BE49-F238E27FC236}">
                <a16:creationId xmlns:a16="http://schemas.microsoft.com/office/drawing/2014/main" id="{D00C9E6F-7DD7-BFF2-DD46-942AE5CEB9AB}"/>
              </a:ext>
            </a:extLst>
          </p:cNvPr>
          <p:cNvSpPr txBox="1"/>
          <p:nvPr/>
        </p:nvSpPr>
        <p:spPr>
          <a:xfrm>
            <a:off x="0" y="1439079"/>
            <a:ext cx="3805906" cy="4616648"/>
          </a:xfrm>
          <a:prstGeom prst="rect">
            <a:avLst/>
          </a:prstGeom>
          <a:noFill/>
        </p:spPr>
        <p:txBody>
          <a:bodyPr wrap="square">
            <a:spAutoFit/>
          </a:bodyPr>
          <a:lstStyle/>
          <a:p>
            <a:pPr lvl="0"/>
            <a:r>
              <a:rPr lang="en-US" sz="1400" dirty="0">
                <a:solidFill>
                  <a:schemeClr val="lt1"/>
                </a:solidFill>
                <a:latin typeface="Calibri"/>
                <a:ea typeface="Calibri"/>
                <a:cs typeface="Calibri"/>
                <a:sym typeface="Calibri"/>
              </a:rPr>
              <a:t>•</a:t>
            </a:r>
            <a:r>
              <a:rPr lang="en-US" dirty="0">
                <a:solidFill>
                  <a:schemeClr val="bg1"/>
                </a:solidFill>
                <a:latin typeface="Calibri"/>
                <a:cs typeface="Calibri"/>
                <a:sym typeface="Calibri"/>
              </a:rPr>
              <a:t> There is an irregular difference between GMAG timestamps (delta), </a:t>
            </a:r>
            <a:r>
              <a:rPr lang="en-US" dirty="0">
                <a:solidFill>
                  <a:schemeClr val="lt1"/>
                </a:solidFill>
                <a:latin typeface="Calibri"/>
                <a:ea typeface="Calibri"/>
                <a:cs typeface="Calibri"/>
                <a:sym typeface="Calibri"/>
              </a:rPr>
              <a:t>i.e. they do not repeat every 0.1 sec</a:t>
            </a:r>
          </a:p>
          <a:p>
            <a:pPr lvl="0"/>
            <a:endParaRPr lang="en-US" dirty="0">
              <a:solidFill>
                <a:schemeClr val="lt1"/>
              </a:solidFill>
              <a:latin typeface="Calibri"/>
              <a:ea typeface="Calibri"/>
              <a:cs typeface="Calibri"/>
              <a:sym typeface="Calibri"/>
            </a:endParaRPr>
          </a:p>
          <a:p>
            <a:r>
              <a:rPr lang="en-US" dirty="0">
                <a:solidFill>
                  <a:schemeClr val="lt1"/>
                </a:solidFill>
                <a:latin typeface="Calibri"/>
                <a:ea typeface="Calibri"/>
                <a:cs typeface="Calibri"/>
                <a:sym typeface="Calibri"/>
              </a:rPr>
              <a:t>•Due to a problem with the measurement cadence; delta is within requirements, just not at regular intervals </a:t>
            </a:r>
            <a:endParaRPr lang="en-US" dirty="0">
              <a:solidFill>
                <a:schemeClr val="lt1"/>
              </a:solidFill>
              <a:latin typeface="Calibri"/>
              <a:cs typeface="Calibri"/>
              <a:sym typeface="Calibri"/>
            </a:endParaRPr>
          </a:p>
          <a:p>
            <a:pPr lvl="0"/>
            <a:r>
              <a:rPr lang="en-US" dirty="0">
                <a:solidFill>
                  <a:schemeClr val="lt1"/>
                </a:solidFill>
                <a:latin typeface="Calibri"/>
                <a:cs typeface="Calibri"/>
                <a:sym typeface="Calibri"/>
              </a:rPr>
              <a:t>	-regular timestamps : 0.1, 0.2, 0.3, 	0.4, 0.5</a:t>
            </a:r>
          </a:p>
          <a:p>
            <a:pPr lvl="0"/>
            <a:r>
              <a:rPr lang="en-US" dirty="0">
                <a:solidFill>
                  <a:schemeClr val="lt1"/>
                </a:solidFill>
                <a:latin typeface="Calibri"/>
                <a:cs typeface="Calibri"/>
                <a:sym typeface="Calibri"/>
              </a:rPr>
              <a:t>	-irregular timestamps : 0.102, 0.2, 	0.303, 0.401, 0.503</a:t>
            </a:r>
          </a:p>
          <a:p>
            <a:pPr lvl="0"/>
            <a:endParaRPr lang="en-US" dirty="0">
              <a:solidFill>
                <a:schemeClr val="lt1"/>
              </a:solidFill>
              <a:latin typeface="Calibri"/>
              <a:cs typeface="Calibri"/>
              <a:sym typeface="Calibri"/>
            </a:endParaRPr>
          </a:p>
          <a:p>
            <a:pPr lvl="0"/>
            <a:r>
              <a:rPr lang="en-US" dirty="0">
                <a:solidFill>
                  <a:schemeClr val="lt1"/>
                </a:solidFill>
                <a:latin typeface="Calibri"/>
                <a:ea typeface="Calibri"/>
                <a:cs typeface="Calibri"/>
                <a:sym typeface="Calibri"/>
              </a:rPr>
              <a:t>•This creates issues for L1b -&gt; L2 NCEI and SWPC operational processing:</a:t>
            </a:r>
          </a:p>
          <a:p>
            <a:pPr marL="914400" lvl="0"/>
            <a:r>
              <a:rPr lang="en-US" dirty="0">
                <a:solidFill>
                  <a:schemeClr val="lt1"/>
                </a:solidFill>
                <a:latin typeface="Calibri"/>
                <a:ea typeface="Calibri"/>
                <a:cs typeface="Calibri"/>
                <a:sym typeface="Calibri"/>
              </a:rPr>
              <a:t>- L2 algorithms assume regular timestamps at exactly 0.1 sec intervals</a:t>
            </a:r>
          </a:p>
          <a:p>
            <a:pPr lvl="0"/>
            <a:br>
              <a:rPr lang="en-US" dirty="0">
                <a:solidFill>
                  <a:schemeClr val="lt1"/>
                </a:solidFill>
                <a:latin typeface="Calibri"/>
                <a:ea typeface="Calibri"/>
                <a:cs typeface="Calibri"/>
                <a:sym typeface="Calibri"/>
              </a:rPr>
            </a:br>
            <a:r>
              <a:rPr lang="en-US" dirty="0">
                <a:solidFill>
                  <a:schemeClr val="lt1"/>
                </a:solidFill>
                <a:latin typeface="Calibri"/>
                <a:ea typeface="Calibri"/>
                <a:cs typeface="Calibri"/>
                <a:sym typeface="Calibri"/>
              </a:rPr>
              <a:t>•Shown is an example of high-resolution L1b file that has irregular timestamp deltas </a:t>
            </a:r>
          </a:p>
          <a:p>
            <a:pPr lvl="0"/>
            <a:endParaRPr lang="en-US" dirty="0">
              <a:solidFill>
                <a:schemeClr val="bg1"/>
              </a:solidFill>
              <a:latin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71F099-41E9-772B-59D2-DF62709C123B}"/>
              </a:ext>
            </a:extLst>
          </p:cNvPr>
          <p:cNvSpPr/>
          <p:nvPr/>
        </p:nvSpPr>
        <p:spPr>
          <a:xfrm>
            <a:off x="3629025" y="1609725"/>
            <a:ext cx="5419725" cy="3686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57210-7BDC-DB3C-DE7A-82DA78534573}"/>
              </a:ext>
            </a:extLst>
          </p:cNvPr>
          <p:cNvSpPr>
            <a:spLocks noGrp="1"/>
          </p:cNvSpPr>
          <p:nvPr>
            <p:ph type="title"/>
          </p:nvPr>
        </p:nvSpPr>
        <p:spPr/>
        <p:txBody>
          <a:bodyPr/>
          <a:lstStyle/>
          <a:p>
            <a:r>
              <a:rPr lang="en-US" dirty="0"/>
              <a:t>ADR 1232 Irregular Timestamps</a:t>
            </a:r>
          </a:p>
        </p:txBody>
      </p:sp>
      <p:sp>
        <p:nvSpPr>
          <p:cNvPr id="4" name="Slide Number Placeholder 3">
            <a:extLst>
              <a:ext uri="{FF2B5EF4-FFF2-40B4-BE49-F238E27FC236}">
                <a16:creationId xmlns:a16="http://schemas.microsoft.com/office/drawing/2014/main" id="{47803C15-4FF2-D9ED-02AB-A16F7A8542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8" name="Picture 7">
            <a:extLst>
              <a:ext uri="{FF2B5EF4-FFF2-40B4-BE49-F238E27FC236}">
                <a16:creationId xmlns:a16="http://schemas.microsoft.com/office/drawing/2014/main" id="{4BCF6E01-4AAF-C380-ED16-DBB5ACAADC23}"/>
              </a:ext>
            </a:extLst>
          </p:cNvPr>
          <p:cNvPicPr>
            <a:picLocks noChangeAspect="1"/>
          </p:cNvPicPr>
          <p:nvPr/>
        </p:nvPicPr>
        <p:blipFill>
          <a:blip r:embed="rId3"/>
          <a:stretch>
            <a:fillRect/>
          </a:stretch>
        </p:blipFill>
        <p:spPr>
          <a:xfrm>
            <a:off x="3634740" y="1633854"/>
            <a:ext cx="5372100" cy="3684657"/>
          </a:xfrm>
          <a:prstGeom prst="rect">
            <a:avLst/>
          </a:prstGeom>
        </p:spPr>
      </p:pic>
      <p:sp>
        <p:nvSpPr>
          <p:cNvPr id="10" name="Oval 9">
            <a:extLst>
              <a:ext uri="{FF2B5EF4-FFF2-40B4-BE49-F238E27FC236}">
                <a16:creationId xmlns:a16="http://schemas.microsoft.com/office/drawing/2014/main" id="{6A7F80F2-5C63-183B-07A7-922DA861B779}"/>
              </a:ext>
            </a:extLst>
          </p:cNvPr>
          <p:cNvSpPr/>
          <p:nvPr/>
        </p:nvSpPr>
        <p:spPr>
          <a:xfrm>
            <a:off x="4362449" y="3350264"/>
            <a:ext cx="238125" cy="2769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D87236-A574-46EA-CE25-16803C5A37B2}"/>
              </a:ext>
            </a:extLst>
          </p:cNvPr>
          <p:cNvSpPr txBox="1"/>
          <p:nvPr/>
        </p:nvSpPr>
        <p:spPr>
          <a:xfrm>
            <a:off x="4481512" y="2719828"/>
            <a:ext cx="1304925" cy="276999"/>
          </a:xfrm>
          <a:prstGeom prst="rect">
            <a:avLst/>
          </a:prstGeom>
          <a:noFill/>
        </p:spPr>
        <p:txBody>
          <a:bodyPr wrap="square" rtlCol="0">
            <a:spAutoFit/>
          </a:bodyPr>
          <a:lstStyle/>
          <a:p>
            <a:r>
              <a:rPr lang="en-US" sz="1200" dirty="0" err="1"/>
              <a:t>B_epn</a:t>
            </a:r>
            <a:r>
              <a:rPr lang="en-US" sz="1200" dirty="0"/>
              <a:t> fill value</a:t>
            </a:r>
          </a:p>
        </p:txBody>
      </p:sp>
      <p:cxnSp>
        <p:nvCxnSpPr>
          <p:cNvPr id="13" name="Straight Arrow Connector 12">
            <a:extLst>
              <a:ext uri="{FF2B5EF4-FFF2-40B4-BE49-F238E27FC236}">
                <a16:creationId xmlns:a16="http://schemas.microsoft.com/office/drawing/2014/main" id="{25B56350-E713-043F-BDB4-B326BE3AD48E}"/>
              </a:ext>
            </a:extLst>
          </p:cNvPr>
          <p:cNvCxnSpPr>
            <a:cxnSpLocks/>
          </p:cNvCxnSpPr>
          <p:nvPr/>
        </p:nvCxnSpPr>
        <p:spPr>
          <a:xfrm>
            <a:off x="5657850" y="2929237"/>
            <a:ext cx="205263" cy="1878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ED8F01-666D-C903-EADC-EC25539EAC6B}"/>
              </a:ext>
            </a:extLst>
          </p:cNvPr>
          <p:cNvSpPr txBox="1"/>
          <p:nvPr/>
        </p:nvSpPr>
        <p:spPr>
          <a:xfrm>
            <a:off x="4455556" y="3654002"/>
            <a:ext cx="1304925" cy="461665"/>
          </a:xfrm>
          <a:prstGeom prst="rect">
            <a:avLst/>
          </a:prstGeom>
          <a:noFill/>
        </p:spPr>
        <p:txBody>
          <a:bodyPr wrap="square" rtlCol="0">
            <a:spAutoFit/>
          </a:bodyPr>
          <a:lstStyle/>
          <a:p>
            <a:r>
              <a:rPr lang="en-US" sz="1200" dirty="0"/>
              <a:t>Largely offset timestamps</a:t>
            </a:r>
          </a:p>
        </p:txBody>
      </p:sp>
      <p:cxnSp>
        <p:nvCxnSpPr>
          <p:cNvPr id="17" name="Straight Arrow Connector 16">
            <a:extLst>
              <a:ext uri="{FF2B5EF4-FFF2-40B4-BE49-F238E27FC236}">
                <a16:creationId xmlns:a16="http://schemas.microsoft.com/office/drawing/2014/main" id="{1CADCFC9-BBB9-0F49-F285-6C20FFD60751}"/>
              </a:ext>
            </a:extLst>
          </p:cNvPr>
          <p:cNvCxnSpPr>
            <a:cxnSpLocks/>
          </p:cNvCxnSpPr>
          <p:nvPr/>
        </p:nvCxnSpPr>
        <p:spPr>
          <a:xfrm flipV="1">
            <a:off x="5540930" y="3654002"/>
            <a:ext cx="168236" cy="2057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5E3752-0B95-D295-7754-EDE6A42DD29F}"/>
              </a:ext>
            </a:extLst>
          </p:cNvPr>
          <p:cNvCxnSpPr>
            <a:cxnSpLocks/>
          </p:cNvCxnSpPr>
          <p:nvPr/>
        </p:nvCxnSpPr>
        <p:spPr>
          <a:xfrm>
            <a:off x="5540930" y="3965365"/>
            <a:ext cx="322183" cy="8352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A9095D8-6504-75F1-209C-0DD191F63AEC}"/>
              </a:ext>
            </a:extLst>
          </p:cNvPr>
          <p:cNvSpPr txBox="1"/>
          <p:nvPr/>
        </p:nvSpPr>
        <p:spPr>
          <a:xfrm>
            <a:off x="152400" y="1209675"/>
            <a:ext cx="3238500" cy="4847481"/>
          </a:xfrm>
          <a:prstGeom prst="rect">
            <a:avLst/>
          </a:prstGeom>
          <a:noFill/>
        </p:spPr>
        <p:txBody>
          <a:bodyPr wrap="square" rtlCol="0">
            <a:spAutoFit/>
          </a:bodyPr>
          <a:lstStyle/>
          <a:p>
            <a:pPr>
              <a:spcBef>
                <a:spcPts val="280"/>
              </a:spcBef>
              <a:buClr>
                <a:schemeClr val="lt1"/>
              </a:buClr>
              <a:buSzPts val="1400"/>
            </a:pPr>
            <a:r>
              <a:rPr lang="en-US" dirty="0">
                <a:solidFill>
                  <a:schemeClr val="bg1"/>
                </a:solidFill>
              </a:rPr>
              <a:t>•SWPC operationally uses L2 1 minute averaged data</a:t>
            </a:r>
          </a:p>
          <a:p>
            <a:pPr lvl="0">
              <a:spcBef>
                <a:spcPts val="280"/>
              </a:spcBef>
              <a:buClr>
                <a:schemeClr val="lt1"/>
              </a:buClr>
              <a:buSzPts val="1400"/>
            </a:pPr>
            <a:endParaRPr lang="en-US" dirty="0">
              <a:solidFill>
                <a:schemeClr val="bg1"/>
              </a:solidFill>
            </a:endParaRPr>
          </a:p>
          <a:p>
            <a:pPr lvl="0">
              <a:spcBef>
                <a:spcPts val="280"/>
              </a:spcBef>
              <a:buClr>
                <a:schemeClr val="lt1"/>
              </a:buClr>
              <a:buSzPts val="1400"/>
            </a:pPr>
            <a:r>
              <a:rPr lang="en-US" dirty="0">
                <a:solidFill>
                  <a:schemeClr val="bg1"/>
                </a:solidFill>
              </a:rPr>
              <a:t>•There is a clear outlier repeating once every 10 samples, thus 10% of the data is affected</a:t>
            </a:r>
          </a:p>
          <a:p>
            <a:pPr lvl="0">
              <a:spcBef>
                <a:spcPts val="280"/>
              </a:spcBef>
              <a:buClr>
                <a:schemeClr val="lt1"/>
              </a:buClr>
              <a:buSzPts val="1400"/>
            </a:pPr>
            <a:endParaRPr lang="en-US" dirty="0">
              <a:solidFill>
                <a:schemeClr val="bg1"/>
              </a:solidFill>
            </a:endParaRPr>
          </a:p>
          <a:p>
            <a:pPr lvl="0">
              <a:spcBef>
                <a:spcPts val="280"/>
              </a:spcBef>
              <a:buClr>
                <a:schemeClr val="lt1"/>
              </a:buClr>
              <a:buSzPts val="1400"/>
            </a:pPr>
            <a:r>
              <a:rPr lang="en-US" dirty="0">
                <a:solidFill>
                  <a:schemeClr val="bg1"/>
                </a:solidFill>
              </a:rPr>
              <a:t>• The resulting Hires fill value is not included in 1 minute average data, however, 10% of the information is missing from each average</a:t>
            </a:r>
          </a:p>
          <a:p>
            <a:pPr lvl="0">
              <a:spcBef>
                <a:spcPts val="280"/>
              </a:spcBef>
              <a:buClr>
                <a:schemeClr val="lt1"/>
              </a:buClr>
              <a:buSzPts val="1400"/>
            </a:pPr>
            <a:endParaRPr lang="en-US" dirty="0">
              <a:solidFill>
                <a:schemeClr val="bg1"/>
              </a:solidFill>
            </a:endParaRPr>
          </a:p>
          <a:p>
            <a:pPr lvl="0">
              <a:buClr>
                <a:schemeClr val="dk1"/>
              </a:buClr>
            </a:pPr>
            <a:r>
              <a:rPr lang="en-US" dirty="0">
                <a:solidFill>
                  <a:schemeClr val="bg1"/>
                </a:solidFill>
              </a:rPr>
              <a:t>•Resolution : round timestamps </a:t>
            </a:r>
          </a:p>
          <a:p>
            <a:pPr lvl="0">
              <a:buClr>
                <a:schemeClr val="dk1"/>
              </a:buClr>
            </a:pPr>
            <a:r>
              <a:rPr lang="en-US" dirty="0">
                <a:solidFill>
                  <a:schemeClr val="bg1"/>
                </a:solidFill>
              </a:rPr>
              <a:t>	-ADR status is “in work”</a:t>
            </a:r>
          </a:p>
          <a:p>
            <a:pPr lvl="0">
              <a:buClr>
                <a:schemeClr val="dk1"/>
              </a:buClr>
            </a:pPr>
            <a:endParaRPr lang="en-US" dirty="0">
              <a:solidFill>
                <a:schemeClr val="bg1"/>
              </a:solidFill>
            </a:endParaRPr>
          </a:p>
          <a:p>
            <a:pPr lvl="0">
              <a:buClr>
                <a:schemeClr val="dk1"/>
              </a:buClr>
            </a:pPr>
            <a:r>
              <a:rPr lang="en-US" dirty="0">
                <a:solidFill>
                  <a:schemeClr val="bg1"/>
                </a:solidFill>
              </a:rPr>
              <a:t>•Ground has recently developed a fix and NCEI will verify once delivered</a:t>
            </a:r>
          </a:p>
          <a:p>
            <a:pPr lvl="0">
              <a:buClr>
                <a:schemeClr val="dk1"/>
              </a:buClr>
            </a:pPr>
            <a:r>
              <a:rPr lang="en-US" dirty="0">
                <a:solidFill>
                  <a:schemeClr val="bg1"/>
                </a:solidFill>
              </a:rPr>
              <a:t>	-can be included in an 	upcoming PRO release</a:t>
            </a:r>
          </a:p>
          <a:p>
            <a:pPr lvl="0">
              <a:spcBef>
                <a:spcPts val="280"/>
              </a:spcBef>
              <a:buClr>
                <a:schemeClr val="lt1"/>
              </a:buClr>
              <a:buSzPts val="1400"/>
            </a:pPr>
            <a:endParaRPr lang="en-US" dirty="0">
              <a:solidFill>
                <a:schemeClr val="bg1"/>
              </a:solidFill>
            </a:endParaRPr>
          </a:p>
          <a:p>
            <a:endParaRPr lang="en-US" dirty="0"/>
          </a:p>
        </p:txBody>
      </p:sp>
      <p:sp>
        <p:nvSpPr>
          <p:cNvPr id="23" name="TextBox 22">
            <a:extLst>
              <a:ext uri="{FF2B5EF4-FFF2-40B4-BE49-F238E27FC236}">
                <a16:creationId xmlns:a16="http://schemas.microsoft.com/office/drawing/2014/main" id="{0916818D-13C5-F995-F543-1666A0F53B84}"/>
              </a:ext>
            </a:extLst>
          </p:cNvPr>
          <p:cNvSpPr txBox="1"/>
          <p:nvPr/>
        </p:nvSpPr>
        <p:spPr>
          <a:xfrm>
            <a:off x="6346371" y="1155828"/>
            <a:ext cx="2922176" cy="400110"/>
          </a:xfrm>
          <a:prstGeom prst="rect">
            <a:avLst/>
          </a:prstGeom>
          <a:noFill/>
        </p:spPr>
        <p:txBody>
          <a:bodyPr wrap="square" rtlCol="0">
            <a:spAutoFit/>
          </a:bodyPr>
          <a:lstStyle/>
          <a:p>
            <a:r>
              <a:rPr lang="en-US" sz="2000" dirty="0">
                <a:solidFill>
                  <a:schemeClr val="bg1"/>
                </a:solidFill>
              </a:rPr>
              <a:t>Effect on Hires L2 data</a:t>
            </a:r>
          </a:p>
        </p:txBody>
      </p:sp>
    </p:spTree>
    <p:extLst>
      <p:ext uri="{BB962C8B-B14F-4D97-AF65-F5344CB8AC3E}">
        <p14:creationId xmlns:p14="http://schemas.microsoft.com/office/powerpoint/2010/main" val="1618780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900" y="365401"/>
            <a:ext cx="5961300" cy="853799"/>
          </a:xfrm>
        </p:spPr>
        <p:txBody>
          <a:bodyPr/>
          <a:lstStyle/>
          <a:p>
            <a:r>
              <a:rPr lang="en-US" sz="3600">
                <a:latin typeface="Calibri" charset="0"/>
                <a:ea typeface="Calibri" charset="0"/>
                <a:cs typeface="Calibri" charset="0"/>
              </a:rPr>
              <a:t>Path to Full Validation - PLPTs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35</a:t>
            </a:fld>
            <a:endParaRPr lang="uk-UA" dirty="0">
              <a:solidFill>
                <a:schemeClr val="bg1"/>
              </a:solidFill>
            </a:endParaRPr>
          </a:p>
        </p:txBody>
      </p:sp>
      <p:graphicFrame>
        <p:nvGraphicFramePr>
          <p:cNvPr id="3" name="Google Shape;283;p21">
            <a:extLst>
              <a:ext uri="{FF2B5EF4-FFF2-40B4-BE49-F238E27FC236}">
                <a16:creationId xmlns:a16="http://schemas.microsoft.com/office/drawing/2014/main" id="{29DFEF35-F06B-781D-78CE-7F24C254560F}"/>
              </a:ext>
            </a:extLst>
          </p:cNvPr>
          <p:cNvGraphicFramePr/>
          <p:nvPr>
            <p:extLst>
              <p:ext uri="{D42A27DB-BD31-4B8C-83A1-F6EECF244321}">
                <p14:modId xmlns:p14="http://schemas.microsoft.com/office/powerpoint/2010/main" val="1825026069"/>
              </p:ext>
            </p:extLst>
          </p:nvPr>
        </p:nvGraphicFramePr>
        <p:xfrm>
          <a:off x="741337" y="1546891"/>
          <a:ext cx="7661325" cy="4302800"/>
        </p:xfrm>
        <a:graphic>
          <a:graphicData uri="http://schemas.openxmlformats.org/drawingml/2006/table">
            <a:tbl>
              <a:tblPr firstRow="1" bandRow="1">
                <a:noFill/>
                <a:tableStyleId>{372C45CC-B859-4BB7-BE64-5A1080DD6924}</a:tableStyleId>
              </a:tblPr>
              <a:tblGrid>
                <a:gridCol w="2137950">
                  <a:extLst>
                    <a:ext uri="{9D8B030D-6E8A-4147-A177-3AD203B41FA5}">
                      <a16:colId xmlns:a16="http://schemas.microsoft.com/office/drawing/2014/main" val="20000"/>
                    </a:ext>
                  </a:extLst>
                </a:gridCol>
                <a:gridCol w="1639750">
                  <a:extLst>
                    <a:ext uri="{9D8B030D-6E8A-4147-A177-3AD203B41FA5}">
                      <a16:colId xmlns:a16="http://schemas.microsoft.com/office/drawing/2014/main" val="20001"/>
                    </a:ext>
                  </a:extLst>
                </a:gridCol>
                <a:gridCol w="1639750">
                  <a:extLst>
                    <a:ext uri="{9D8B030D-6E8A-4147-A177-3AD203B41FA5}">
                      <a16:colId xmlns:a16="http://schemas.microsoft.com/office/drawing/2014/main" val="20002"/>
                    </a:ext>
                  </a:extLst>
                </a:gridCol>
                <a:gridCol w="224387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400" dirty="0"/>
                        <a:t>Descriptive Title</a:t>
                      </a:r>
                      <a:endParaRPr dirty="0"/>
                    </a:p>
                  </a:txBody>
                  <a:tcPr marL="91450" marR="91450" marT="45725" marB="45725"/>
                </a:tc>
                <a:tc>
                  <a:txBody>
                    <a:bodyPr/>
                    <a:lstStyle/>
                    <a:p>
                      <a:pPr marL="0" marR="0" lvl="0" indent="0" algn="l" rtl="0">
                        <a:spcBef>
                          <a:spcPts val="0"/>
                        </a:spcBef>
                        <a:spcAft>
                          <a:spcPts val="0"/>
                        </a:spcAft>
                        <a:buNone/>
                      </a:pPr>
                      <a:r>
                        <a:rPr lang="en-US" sz="1400" dirty="0"/>
                        <a:t>Activity</a:t>
                      </a:r>
                      <a:endParaRPr dirty="0"/>
                    </a:p>
                  </a:txBody>
                  <a:tcPr marL="91450" marR="91450" marT="45725" marB="45725"/>
                </a:tc>
                <a:tc>
                  <a:txBody>
                    <a:bodyPr/>
                    <a:lstStyle/>
                    <a:p>
                      <a:pPr marL="0" marR="0" lvl="0" indent="0" algn="l" rtl="0">
                        <a:spcBef>
                          <a:spcPts val="0"/>
                        </a:spcBef>
                        <a:spcAft>
                          <a:spcPts val="0"/>
                        </a:spcAft>
                        <a:buNone/>
                      </a:pPr>
                      <a:r>
                        <a:rPr lang="en-US" sz="1400"/>
                        <a:t>Data needed</a:t>
                      </a:r>
                      <a:endParaRPr/>
                    </a:p>
                  </a:txBody>
                  <a:tcPr marL="91450" marR="91450" marT="45725" marB="45725"/>
                </a:tc>
                <a:tc>
                  <a:txBody>
                    <a:bodyPr/>
                    <a:lstStyle/>
                    <a:p>
                      <a:pPr marL="0" marR="0" lvl="0" indent="0" algn="l" rtl="0">
                        <a:spcBef>
                          <a:spcPts val="0"/>
                        </a:spcBef>
                        <a:spcAft>
                          <a:spcPts val="0"/>
                        </a:spcAft>
                        <a:buNone/>
                      </a:pPr>
                      <a:r>
                        <a:rPr lang="en-US" sz="1400"/>
                        <a:t>Success criteria</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PLPT-MAG-001-Comparison to quiet field models</a:t>
                      </a:r>
                      <a:endParaRPr sz="1200"/>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Validate GMAG L1b product for geomagnetically quiet conditions (Kp &lt;2) by comparing to accepted models of Earths internal plus external magnetospheric field.</a:t>
                      </a:r>
                      <a:endParaRPr sz="1200"/>
                    </a:p>
                  </a:txBody>
                  <a:tcPr marL="91450" marR="91450" marT="45725" marB="45725"/>
                </a:tc>
                <a:tc>
                  <a:txBody>
                    <a:bodyPr/>
                    <a:lstStyle/>
                    <a:p>
                      <a:pPr marL="0" marR="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90 days (</a:t>
                      </a:r>
                      <a:r>
                        <a:rPr lang="en-US" sz="1200" b="0" i="0" u="none" strike="noStrike" dirty="0" err="1">
                          <a:solidFill>
                            <a:schemeClr val="dk1"/>
                          </a:solidFill>
                          <a:latin typeface="Calibri"/>
                          <a:ea typeface="Calibri"/>
                          <a:cs typeface="Calibri"/>
                          <a:sym typeface="Calibri"/>
                        </a:rPr>
                        <a:t>kp</a:t>
                      </a:r>
                      <a:r>
                        <a:rPr lang="en-US" sz="1200" b="0" i="0" u="none" strike="noStrike" dirty="0">
                          <a:solidFill>
                            <a:schemeClr val="dk1"/>
                          </a:solidFill>
                          <a:latin typeface="Calibri"/>
                          <a:ea typeface="Calibri"/>
                          <a:cs typeface="Calibri"/>
                          <a:sym typeface="Calibri"/>
                        </a:rPr>
                        <a:t> &lt; 2, need not be contiguous)</a:t>
                      </a:r>
                      <a:endParaRPr sz="1200" dirty="0"/>
                    </a:p>
                  </a:txBody>
                  <a:tcPr marL="91450" marR="91450" marT="45725" marB="45725"/>
                </a:tc>
                <a:tc>
                  <a:txBody>
                    <a:bodyPr/>
                    <a:lstStyle/>
                    <a:p>
                      <a:pPr marL="0" marR="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Data demonstrate that GMAG measurements are close to magnetic field model values.</a:t>
                      </a:r>
                      <a:endParaRPr sz="12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PLPT-MAG-002- Cross-satellite intercalibration (full resolution data)</a:t>
                      </a:r>
                      <a:endParaRPr sz="1200" dirty="0"/>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Validate GMAG l1b product by comparing it to operational GOES-R Series in situ magnetometer instruments.</a:t>
                      </a:r>
                      <a:endParaRPr sz="120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90 days (|</a:t>
                      </a:r>
                      <a:r>
                        <a:rPr lang="en-US" sz="1200" b="0" i="0" u="none" strike="noStrike" cap="none" dirty="0" err="1">
                          <a:solidFill>
                            <a:schemeClr val="dk1"/>
                          </a:solidFill>
                          <a:effectLst/>
                          <a:latin typeface="Calibri"/>
                          <a:ea typeface="Calibri"/>
                          <a:cs typeface="Calibri"/>
                          <a:sym typeface="Arial"/>
                        </a:rPr>
                        <a:t>Dst</a:t>
                      </a:r>
                      <a:r>
                        <a:rPr lang="en-US" sz="1200" b="0" i="0" u="none" strike="noStrike" cap="none" dirty="0">
                          <a:solidFill>
                            <a:schemeClr val="dk1"/>
                          </a:solidFill>
                          <a:effectLst/>
                          <a:latin typeface="Calibri"/>
                          <a:ea typeface="Calibri"/>
                          <a:cs typeface="Calibri"/>
                          <a:sym typeface="Arial"/>
                        </a:rPr>
                        <a:t>| </a:t>
                      </a:r>
                      <a:r>
                        <a:rPr lang="en-US" sz="1200" dirty="0"/>
                        <a:t>≤</a:t>
                      </a:r>
                      <a:r>
                        <a:rPr lang="en-US" sz="1200" b="0" i="0" u="none" strike="noStrike" cap="none" dirty="0">
                          <a:solidFill>
                            <a:schemeClr val="dk1"/>
                          </a:solidFill>
                          <a:effectLst/>
                          <a:latin typeface="Calibri"/>
                          <a:ea typeface="Calibri"/>
                          <a:cs typeface="Calibri"/>
                          <a:sym typeface="Arial"/>
                        </a:rPr>
                        <a:t> 30 </a:t>
                      </a:r>
                      <a:r>
                        <a:rPr lang="en-US" sz="1200" b="0" i="0" u="none" strike="noStrike" cap="none" dirty="0" err="1">
                          <a:solidFill>
                            <a:schemeClr val="dk1"/>
                          </a:solidFill>
                          <a:effectLst/>
                          <a:latin typeface="Calibri"/>
                          <a:ea typeface="Calibri"/>
                          <a:cs typeface="Calibri"/>
                          <a:sym typeface="Arial"/>
                        </a:rPr>
                        <a:t>nT</a:t>
                      </a:r>
                      <a:r>
                        <a:rPr lang="en-US" sz="1400" b="0" i="0" u="none" strike="noStrike" cap="none" dirty="0">
                          <a:solidFill>
                            <a:schemeClr val="dk1"/>
                          </a:solidFill>
                          <a:effectLst/>
                          <a:latin typeface="Calibri"/>
                          <a:ea typeface="Calibri"/>
                          <a:cs typeface="Calibri"/>
                          <a:sym typeface="Arial"/>
                        </a:rPr>
                        <a:t>,</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need not be contiguous)</a:t>
                      </a:r>
                      <a:endParaRPr kumimoji="0" lang="en-US" sz="1200" b="0" i="0" u="none" strike="noStrike" kern="0" cap="none" spc="0" normalizeH="0" baseline="0" noProof="0" dirty="0">
                        <a:ln>
                          <a:noFill/>
                        </a:ln>
                        <a:solidFill>
                          <a:srgbClr val="000000"/>
                        </a:solidFill>
                        <a:effectLst/>
                        <a:uLnTx/>
                        <a:uFillTx/>
                        <a:latin typeface="Calibri"/>
                        <a:cs typeface="Calibri"/>
                        <a:sym typeface="Arial"/>
                      </a:endParaRPr>
                    </a:p>
                    <a:p>
                      <a:pPr marL="0" marR="0" lvl="0" indent="0" algn="l" rtl="0">
                        <a:spcBef>
                          <a:spcPts val="0"/>
                        </a:spcBef>
                        <a:spcAft>
                          <a:spcPts val="0"/>
                        </a:spcAft>
                        <a:buNone/>
                      </a:pPr>
                      <a:endParaRPr dirty="0"/>
                    </a:p>
                  </a:txBody>
                  <a:tcPr marL="91450" marR="91450" marT="45725" marB="45725"/>
                </a:tc>
                <a:tc>
                  <a:txBody>
                    <a:bodyPr/>
                    <a:lstStyle/>
                    <a:p>
                      <a:pPr marL="0" marR="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Data demonstrate that GMAG observations are consistent with other spacecraft observations.</a:t>
                      </a:r>
                      <a:endParaRPr sz="12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200"/>
                        <a:t>PLPT-MAG-003- Noise Performance</a:t>
                      </a:r>
                      <a:endParaRPr/>
                    </a:p>
                  </a:txBody>
                  <a:tcPr marL="91450" marR="91450" marT="45725" marB="45725"/>
                </a:tc>
                <a:tc>
                  <a:txBody>
                    <a:bodyPr/>
                    <a:lstStyle/>
                    <a:p>
                      <a:pPr marL="0" marR="0" lvl="0" indent="0" algn="l" rtl="0">
                        <a:spcBef>
                          <a:spcPts val="0"/>
                        </a:spcBef>
                        <a:spcAft>
                          <a:spcPts val="0"/>
                        </a:spcAft>
                        <a:buNone/>
                      </a:pPr>
                      <a:r>
                        <a:rPr lang="en-US" sz="1200" b="0" i="0" u="none" strike="noStrike">
                          <a:solidFill>
                            <a:schemeClr val="dk1"/>
                          </a:solidFill>
                          <a:latin typeface="Calibri"/>
                          <a:ea typeface="Calibri"/>
                          <a:cs typeface="Calibri"/>
                          <a:sym typeface="Calibri"/>
                        </a:rPr>
                        <a:t>Determine the noise level of the product and compare it to the MRD values of no more than 0.3 nT on each axis.</a:t>
                      </a:r>
                      <a:endParaRPr sz="120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90 days (</a:t>
                      </a:r>
                      <a:r>
                        <a:rPr kumimoji="0" lang="en-US" sz="1200" b="0" i="0" u="none" strike="noStrike" kern="0" cap="none" spc="0" normalizeH="0" baseline="0" noProof="0" dirty="0" err="1">
                          <a:ln>
                            <a:noFill/>
                          </a:ln>
                          <a:solidFill>
                            <a:srgbClr val="000000"/>
                          </a:solidFill>
                          <a:effectLst/>
                          <a:uLnTx/>
                          <a:uFillTx/>
                          <a:latin typeface="Calibri"/>
                          <a:ea typeface="Calibri"/>
                          <a:cs typeface="Calibri"/>
                          <a:sym typeface="Calibri"/>
                        </a:rPr>
                        <a:t>kp</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&lt; 2, need not be contiguous)</a:t>
                      </a:r>
                      <a:endParaRPr kumimoji="0" lang="en-US" sz="1200" b="0" i="0" u="none" strike="noStrike" kern="0" cap="none" spc="0" normalizeH="0" baseline="0" noProof="0" dirty="0">
                        <a:ln>
                          <a:noFill/>
                        </a:ln>
                        <a:solidFill>
                          <a:srgbClr val="000000"/>
                        </a:solidFill>
                        <a:effectLst/>
                        <a:uLnTx/>
                        <a:uFillTx/>
                        <a:latin typeface="Calibri"/>
                        <a:cs typeface="Calibri"/>
                        <a:sym typeface="Arial"/>
                      </a:endParaRPr>
                    </a:p>
                    <a:p>
                      <a:pPr marL="0" marR="0" lvl="0" indent="0" algn="l" rtl="0">
                        <a:spcBef>
                          <a:spcPts val="0"/>
                        </a:spcBef>
                        <a:spcAft>
                          <a:spcPts val="0"/>
                        </a:spcAft>
                        <a:buNone/>
                      </a:pPr>
                      <a:endParaRPr dirty="0"/>
                    </a:p>
                  </a:txBody>
                  <a:tcPr marL="91450" marR="91450" marT="45725" marB="45725"/>
                </a:tc>
                <a:tc>
                  <a:txBody>
                    <a:bodyPr/>
                    <a:lstStyle/>
                    <a:p>
                      <a:pPr marL="0" marR="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Noise level of the product has been determined and compared to 0.3 </a:t>
                      </a:r>
                      <a:r>
                        <a:rPr lang="en-US" sz="1200" b="0" i="0" u="none" strike="noStrike" dirty="0" err="1">
                          <a:solidFill>
                            <a:schemeClr val="dk1"/>
                          </a:solidFill>
                          <a:latin typeface="Calibri"/>
                          <a:ea typeface="Calibri"/>
                          <a:cs typeface="Calibri"/>
                          <a:sym typeface="Calibri"/>
                        </a:rPr>
                        <a:t>nT</a:t>
                      </a:r>
                      <a:r>
                        <a:rPr lang="en-US" sz="1200" b="0" i="0" u="none" strike="noStrike" dirty="0">
                          <a:solidFill>
                            <a:schemeClr val="dk1"/>
                          </a:solidFill>
                          <a:latin typeface="Calibri"/>
                          <a:ea typeface="Calibri"/>
                          <a:cs typeface="Calibri"/>
                          <a:sym typeface="Calibri"/>
                        </a:rPr>
                        <a:t> requirement.</a:t>
                      </a:r>
                      <a:endParaRPr sz="1200" dirty="0"/>
                    </a:p>
                  </a:txBody>
                  <a:tcPr marL="91450" marR="91450" marT="45725" marB="45725"/>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979200EE-ACB7-453B-055C-BEFB78139203}"/>
              </a:ext>
            </a:extLst>
          </p:cNvPr>
          <p:cNvSpPr txBox="1"/>
          <p:nvPr/>
        </p:nvSpPr>
        <p:spPr>
          <a:xfrm>
            <a:off x="741337" y="5909844"/>
            <a:ext cx="3160812" cy="307777"/>
          </a:xfrm>
          <a:prstGeom prst="rect">
            <a:avLst/>
          </a:prstGeom>
          <a:noFill/>
        </p:spPr>
        <p:txBody>
          <a:bodyPr wrap="square" rtlCol="0">
            <a:spAutoFit/>
          </a:bodyPr>
          <a:lstStyle/>
          <a:p>
            <a:r>
              <a:rPr lang="en-US" dirty="0">
                <a:solidFill>
                  <a:schemeClr val="bg1"/>
                </a:solidFill>
              </a:rPr>
              <a:t>From MAG RIMP v2.0, July 2021</a:t>
            </a:r>
          </a:p>
        </p:txBody>
      </p:sp>
    </p:spTree>
    <p:extLst>
      <p:ext uri="{BB962C8B-B14F-4D97-AF65-F5344CB8AC3E}">
        <p14:creationId xmlns:p14="http://schemas.microsoft.com/office/powerpoint/2010/main" val="1592792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350" y="289201"/>
            <a:ext cx="5961300" cy="853799"/>
          </a:xfrm>
        </p:spPr>
        <p:txBody>
          <a:bodyPr/>
          <a:lstStyle/>
          <a:p>
            <a:pPr lvl="0" algn="ctr"/>
            <a:r>
              <a:rPr lang="en-US" sz="3200" dirty="0">
                <a:solidFill>
                  <a:schemeClr val="lt1"/>
                </a:solidFill>
                <a:latin typeface="Calibri" charset="0"/>
                <a:ea typeface="Calibri" charset="0"/>
                <a:cs typeface="Calibri" charset="0"/>
              </a:rPr>
              <a:t>MAG Performance Baseline Status</a:t>
            </a:r>
            <a:endParaRPr lang="en-US" sz="3200" dirty="0">
              <a:latin typeface="Calibri" charset="0"/>
              <a:ea typeface="Calibri" charset="0"/>
              <a:cs typeface="Calibri"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36</a:t>
            </a:fld>
            <a:endParaRPr lang="uk-UA" dirty="0">
              <a:solidFill>
                <a:schemeClr val="bg1"/>
              </a:solidFill>
            </a:endParaRPr>
          </a:p>
        </p:txBody>
      </p:sp>
      <p:graphicFrame>
        <p:nvGraphicFramePr>
          <p:cNvPr id="5" name="Shape 485"/>
          <p:cNvGraphicFramePr/>
          <p:nvPr>
            <p:extLst>
              <p:ext uri="{D42A27DB-BD31-4B8C-83A1-F6EECF244321}">
                <p14:modId xmlns:p14="http://schemas.microsoft.com/office/powerpoint/2010/main" val="2312871830"/>
              </p:ext>
            </p:extLst>
          </p:nvPr>
        </p:nvGraphicFramePr>
        <p:xfrm>
          <a:off x="76200" y="1704262"/>
          <a:ext cx="8944956" cy="1351834"/>
        </p:xfrm>
        <a:graphic>
          <a:graphicData uri="http://schemas.openxmlformats.org/drawingml/2006/table">
            <a:tbl>
              <a:tblPr firstRow="1" bandRow="1">
                <a:noFill/>
              </a:tblPr>
              <a:tblGrid>
                <a:gridCol w="12192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3153756">
                  <a:extLst>
                    <a:ext uri="{9D8B030D-6E8A-4147-A177-3AD203B41FA5}">
                      <a16:colId xmlns:a16="http://schemas.microsoft.com/office/drawing/2014/main" val="20003"/>
                    </a:ext>
                  </a:extLst>
                </a:gridCol>
              </a:tblGrid>
              <a:tr h="162396">
                <a:tc>
                  <a:txBody>
                    <a:bodyPr/>
                    <a:lstStyle/>
                    <a:p>
                      <a:pPr marL="0" marR="0" lvl="0" indent="0" algn="ctr" rtl="0">
                        <a:spcBef>
                          <a:spcPts val="0"/>
                        </a:spcBef>
                        <a:spcAft>
                          <a:spcPts val="0"/>
                        </a:spcAft>
                        <a:buNone/>
                      </a:pPr>
                      <a:r>
                        <a:rPr lang="en-US" sz="1200" b="1" dirty="0">
                          <a:solidFill>
                            <a:schemeClr val="dk1"/>
                          </a:solidFill>
                        </a:rPr>
                        <a:t>MRD ID</a:t>
                      </a:r>
                      <a:endParaRPr sz="12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tc>
                  <a:txBody>
                    <a:bodyPr/>
                    <a:lstStyle/>
                    <a:p>
                      <a:pPr marL="0" marR="0" lvl="0" indent="0" algn="ctr" rtl="0">
                        <a:spcBef>
                          <a:spcPts val="0"/>
                        </a:spcBef>
                        <a:spcAft>
                          <a:spcPts val="0"/>
                        </a:spcAft>
                        <a:buNone/>
                      </a:pPr>
                      <a:r>
                        <a:rPr lang="en-US" sz="1200" b="1" dirty="0">
                          <a:solidFill>
                            <a:schemeClr val="dk1"/>
                          </a:solidFill>
                        </a:rPr>
                        <a:t>Description</a:t>
                      </a:r>
                      <a:endParaRPr sz="12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dirty="0">
                          <a:solidFill>
                            <a:schemeClr val="dk1"/>
                          </a:solidFill>
                        </a:rPr>
                        <a:t>Related PLPTs</a:t>
                      </a:r>
                      <a:endParaRPr sz="12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a:solidFill>
                            <a:schemeClr val="dk1"/>
                          </a:solidFill>
                        </a:rPr>
                        <a:t>Status</a:t>
                      </a:r>
                      <a:endParaRPr sz="12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extLst>
                  <a:ext uri="{0D108BD9-81ED-4DB2-BD59-A6C34878D82A}">
                    <a16:rowId xmlns:a16="http://schemas.microsoft.com/office/drawing/2014/main" val="10000"/>
                  </a:ext>
                </a:extLst>
              </a:tr>
              <a:tr h="433040">
                <a:tc>
                  <a:txBody>
                    <a:bodyPr/>
                    <a:lstStyle/>
                    <a:p>
                      <a:pPr algn="ctr"/>
                      <a:r>
                        <a:rPr lang="en-US" dirty="0"/>
                        <a:t>2019</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MAG Product Measurement Accuracy</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r>
                        <a:rPr lang="en-US" dirty="0"/>
                        <a:t>-002</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PLPTs ongoing for full validation</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59344">
                <a:tc>
                  <a:txBody>
                    <a:bodyPr/>
                    <a:lstStyle/>
                    <a:p>
                      <a:pPr algn="ctr"/>
                      <a:r>
                        <a:rPr lang="en-US" dirty="0"/>
                        <a:t>662</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MAG Product</a:t>
                      </a:r>
                      <a:r>
                        <a:rPr lang="en-US" baseline="0" dirty="0"/>
                        <a:t> Noise</a:t>
                      </a:r>
                      <a:endParaRPr lang="en-US" dirty="0"/>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r>
                        <a:rPr lang="en-US" dirty="0"/>
                        <a:t>-003</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PLPTs ongoing for full validation</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65771767-7AB4-6647-B768-8816D1A8135B}"/>
              </a:ext>
            </a:extLst>
          </p:cNvPr>
          <p:cNvSpPr/>
          <p:nvPr/>
        </p:nvSpPr>
        <p:spPr>
          <a:xfrm>
            <a:off x="3200400" y="835223"/>
            <a:ext cx="2286203" cy="307777"/>
          </a:xfrm>
          <a:prstGeom prst="rect">
            <a:avLst/>
          </a:prstGeom>
        </p:spPr>
        <p:txBody>
          <a:bodyPr wrap="none">
            <a:spAutoFit/>
          </a:bodyPr>
          <a:lstStyle/>
          <a:p>
            <a:pPr algn="ctr"/>
            <a:r>
              <a:rPr lang="en-US" i="1" dirty="0">
                <a:solidFill>
                  <a:schemeClr val="bg1"/>
                </a:solidFill>
              </a:rPr>
              <a:t>Assessment at Provisional</a:t>
            </a:r>
          </a:p>
        </p:txBody>
      </p:sp>
    </p:spTree>
    <p:extLst>
      <p:ext uri="{BB962C8B-B14F-4D97-AF65-F5344CB8AC3E}">
        <p14:creationId xmlns:p14="http://schemas.microsoft.com/office/powerpoint/2010/main" val="1678744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37</a:t>
            </a:fld>
            <a:endParaRPr lang="uk-UA"/>
          </a:p>
        </p:txBody>
      </p:sp>
      <p:sp>
        <p:nvSpPr>
          <p:cNvPr id="11" name="Title 1">
            <a:extLst>
              <a:ext uri="{FF2B5EF4-FFF2-40B4-BE49-F238E27FC236}">
                <a16:creationId xmlns:a16="http://schemas.microsoft.com/office/drawing/2014/main" id="{43D2DAAC-D47D-D249-9877-4ACDCF1FA61D}"/>
              </a:ext>
            </a:extLst>
          </p:cNvPr>
          <p:cNvSpPr>
            <a:spLocks noGrp="1"/>
          </p:cNvSpPr>
          <p:nvPr>
            <p:ph type="title"/>
          </p:nvPr>
        </p:nvSpPr>
        <p:spPr>
          <a:xfrm>
            <a:off x="1599373" y="152400"/>
            <a:ext cx="5985711" cy="799645"/>
          </a:xfrm>
        </p:spPr>
        <p:txBody>
          <a:bodyPr/>
          <a:lstStyle/>
          <a:p>
            <a:pPr algn="ctr"/>
            <a:r>
              <a:rPr lang="en-US" dirty="0"/>
              <a:t>GOES-18 Performance Baseline Validation Status</a:t>
            </a:r>
            <a:endParaRPr lang="en-US" dirty="0">
              <a:solidFill>
                <a:srgbClr val="FF0000"/>
              </a:solidFill>
            </a:endParaRPr>
          </a:p>
        </p:txBody>
      </p:sp>
      <p:graphicFrame>
        <p:nvGraphicFramePr>
          <p:cNvPr id="12" name="Table 11">
            <a:extLst>
              <a:ext uri="{FF2B5EF4-FFF2-40B4-BE49-F238E27FC236}">
                <a16:creationId xmlns:a16="http://schemas.microsoft.com/office/drawing/2014/main" id="{0B7F53C4-99D3-994A-9E4B-6F01F13BF959}"/>
              </a:ext>
            </a:extLst>
          </p:cNvPr>
          <p:cNvGraphicFramePr>
            <a:graphicFrameLocks noGrp="1"/>
          </p:cNvGraphicFramePr>
          <p:nvPr>
            <p:extLst>
              <p:ext uri="{D42A27DB-BD31-4B8C-83A1-F6EECF244321}">
                <p14:modId xmlns:p14="http://schemas.microsoft.com/office/powerpoint/2010/main" val="67087294"/>
              </p:ext>
            </p:extLst>
          </p:nvPr>
        </p:nvGraphicFramePr>
        <p:xfrm>
          <a:off x="380999" y="1104373"/>
          <a:ext cx="8270058" cy="2225040"/>
        </p:xfrm>
        <a:graphic>
          <a:graphicData uri="http://schemas.openxmlformats.org/drawingml/2006/table">
            <a:tbl>
              <a:tblPr firstRow="1" bandRow="1">
                <a:tableStyleId>{2D5ABB26-0587-4C30-8999-92F81FD0307C}</a:tableStyleId>
              </a:tblPr>
              <a:tblGrid>
                <a:gridCol w="1282415">
                  <a:extLst>
                    <a:ext uri="{9D8B030D-6E8A-4147-A177-3AD203B41FA5}">
                      <a16:colId xmlns:a16="http://schemas.microsoft.com/office/drawing/2014/main" val="20000"/>
                    </a:ext>
                  </a:extLst>
                </a:gridCol>
                <a:gridCol w="1841785">
                  <a:extLst>
                    <a:ext uri="{9D8B030D-6E8A-4147-A177-3AD203B41FA5}">
                      <a16:colId xmlns:a16="http://schemas.microsoft.com/office/drawing/2014/main" val="20001"/>
                    </a:ext>
                  </a:extLst>
                </a:gridCol>
                <a:gridCol w="3443470">
                  <a:extLst>
                    <a:ext uri="{9D8B030D-6E8A-4147-A177-3AD203B41FA5}">
                      <a16:colId xmlns:a16="http://schemas.microsoft.com/office/drawing/2014/main" val="20002"/>
                    </a:ext>
                  </a:extLst>
                </a:gridCol>
                <a:gridCol w="1702388">
                  <a:extLst>
                    <a:ext uri="{9D8B030D-6E8A-4147-A177-3AD203B41FA5}">
                      <a16:colId xmlns:a16="http://schemas.microsoft.com/office/drawing/2014/main" val="20003"/>
                    </a:ext>
                  </a:extLst>
                </a:gridCol>
              </a:tblGrid>
              <a:tr h="273867">
                <a:tc gridSpan="4">
                  <a:txBody>
                    <a:bodyPr/>
                    <a:lstStyle/>
                    <a:p>
                      <a:pPr algn="ctr"/>
                      <a:r>
                        <a:rPr lang="en-US" sz="1600" b="1" dirty="0">
                          <a:solidFill>
                            <a:schemeClr val="tx1"/>
                          </a:solidFill>
                        </a:rPr>
                        <a:t>MRD2019:</a:t>
                      </a:r>
                      <a:r>
                        <a:rPr lang="en-US" sz="1600" b="1" baseline="0" dirty="0">
                          <a:solidFill>
                            <a:schemeClr val="tx1"/>
                          </a:solidFill>
                        </a:rPr>
                        <a:t> Product Measurement Accuracy</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3250">
                <a:tc>
                  <a:txBody>
                    <a:bodyPr/>
                    <a:lstStyle/>
                    <a:p>
                      <a:r>
                        <a:rPr lang="en-US" b="1" dirty="0">
                          <a:solidFill>
                            <a:schemeClr val="tx1"/>
                          </a:solidFill>
                        </a:rPr>
                        <a:t>Quantity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solidFill>
                            <a:schemeClr val="tx1"/>
                          </a:solidFill>
                        </a:rPr>
                        <a:t>MRD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solidFill>
                            <a:schemeClr val="tx1"/>
                          </a:solidFill>
                        </a:rPr>
                        <a:t>Performance Baseline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solidFill>
                            <a:schemeClr val="tx1"/>
                          </a:solidFill>
                        </a:rPr>
                        <a:t>PLPT Measurement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899160">
                <a:tc>
                  <a:txBody>
                    <a:bodyPr/>
                    <a:lstStyle/>
                    <a:p>
                      <a:r>
                        <a:rPr lang="en-US" dirty="0">
                          <a:solidFill>
                            <a:schemeClr val="tx1"/>
                          </a:solidFill>
                        </a:rPr>
                        <a:t>Product Measurement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solidFill>
                            <a:schemeClr val="tx1"/>
                          </a:solidFill>
                        </a:rPr>
                        <a:t>1 </a:t>
                      </a:r>
                      <a:r>
                        <a:rPr lang="en-US" dirty="0" err="1">
                          <a:solidFill>
                            <a:schemeClr val="tx1"/>
                          </a:solidFill>
                        </a:rPr>
                        <a:t>nT</a:t>
                      </a:r>
                      <a:r>
                        <a:rPr lang="en-US" dirty="0">
                          <a:solidFill>
                            <a:schemeClr val="tx1"/>
                          </a:solidFill>
                        </a:rPr>
                        <a:t> per axis</a:t>
                      </a:r>
                      <a:endParaRPr lang="en-US" baseline="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solidFill>
                            <a:schemeClr val="tx1"/>
                          </a:solidFill>
                        </a:rPr>
                        <a:t>(3</a:t>
                      </a:r>
                      <a:r>
                        <a:rPr lang="el-GR" dirty="0">
                          <a:solidFill>
                            <a:schemeClr val="tx1"/>
                          </a:solidFill>
                        </a:rPr>
                        <a:t>σ</a:t>
                      </a:r>
                      <a:r>
                        <a:rPr lang="en-US" baseline="-25000" dirty="0">
                          <a:solidFill>
                            <a:schemeClr val="tx1"/>
                          </a:solidFill>
                        </a:rPr>
                        <a:t>x</a:t>
                      </a:r>
                      <a:r>
                        <a:rPr lang="en-US" dirty="0">
                          <a:solidFill>
                            <a:schemeClr val="tx1"/>
                          </a:solidFill>
                        </a:rPr>
                        <a:t>,3</a:t>
                      </a:r>
                      <a:r>
                        <a:rPr lang="el-GR" dirty="0">
                          <a:solidFill>
                            <a:schemeClr val="tx1"/>
                          </a:solidFill>
                        </a:rPr>
                        <a:t>σ</a:t>
                      </a:r>
                      <a:r>
                        <a:rPr lang="en-US" baseline="-25000" dirty="0">
                          <a:solidFill>
                            <a:schemeClr val="tx1"/>
                          </a:solidFill>
                        </a:rPr>
                        <a:t>y</a:t>
                      </a:r>
                      <a:r>
                        <a:rPr lang="en-US" dirty="0">
                          <a:solidFill>
                            <a:schemeClr val="tx1"/>
                          </a:solidFill>
                        </a:rPr>
                        <a:t>,3</a:t>
                      </a:r>
                      <a:r>
                        <a:rPr lang="el-GR" dirty="0">
                          <a:solidFill>
                            <a:schemeClr val="tx1"/>
                          </a:solidFill>
                        </a:rPr>
                        <a:t>σ</a:t>
                      </a:r>
                      <a:r>
                        <a:rPr lang="en-US" baseline="-25000" dirty="0">
                          <a:solidFill>
                            <a:schemeClr val="tx1"/>
                          </a:solidFill>
                        </a:rPr>
                        <a:t>z</a:t>
                      </a:r>
                      <a:r>
                        <a:rPr lang="en-US" dirty="0">
                          <a:solidFill>
                            <a:schemeClr val="tx1"/>
                          </a:solidFill>
                        </a:rPr>
                        <a:t>)  1</a:t>
                      </a:r>
                      <a:r>
                        <a:rPr lang="en-US" baseline="0" dirty="0">
                          <a:solidFill>
                            <a:schemeClr val="tx1"/>
                          </a:solidFill>
                        </a:rPr>
                        <a:t> </a:t>
                      </a:r>
                      <a:r>
                        <a:rPr lang="en-US" dirty="0" err="1">
                          <a:solidFill>
                            <a:schemeClr val="tx1"/>
                          </a:solidFill>
                        </a:rPr>
                        <a:t>nT</a:t>
                      </a:r>
                      <a:r>
                        <a:rPr lang="en-US" dirty="0">
                          <a:solidFill>
                            <a:schemeClr val="tx1"/>
                          </a:solidFill>
                        </a:rPr>
                        <a:t> per axis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rtl="0"/>
                      <a:r>
                        <a:rPr lang="en-US" sz="1400" b="0" i="0" u="none" strike="noStrike" cap="none" dirty="0">
                          <a:solidFill>
                            <a:schemeClr val="tx1"/>
                          </a:solidFill>
                          <a:effectLst/>
                          <a:latin typeface="+mn-lt"/>
                          <a:ea typeface="+mn-ea"/>
                          <a:cs typeface="+mn-cs"/>
                          <a:sym typeface="Arial"/>
                        </a:rPr>
                        <a:t>± 1 </a:t>
                      </a:r>
                      <a:r>
                        <a:rPr lang="en-US" sz="1400" b="0" i="0" u="none" strike="noStrike" cap="none" dirty="0" err="1">
                          <a:solidFill>
                            <a:schemeClr val="tx1"/>
                          </a:solidFill>
                          <a:effectLst/>
                          <a:latin typeface="+mn-lt"/>
                          <a:ea typeface="+mn-ea"/>
                          <a:cs typeface="+mn-cs"/>
                          <a:sym typeface="Arial"/>
                        </a:rPr>
                        <a:t>nT</a:t>
                      </a:r>
                      <a:r>
                        <a:rPr lang="en-US" sz="1400" b="0" i="0" u="none" strike="noStrike" cap="none" dirty="0">
                          <a:solidFill>
                            <a:schemeClr val="tx1"/>
                          </a:solidFill>
                          <a:effectLst/>
                          <a:latin typeface="+mn-lt"/>
                          <a:ea typeface="+mn-ea"/>
                          <a:cs typeface="+mn-cs"/>
                          <a:sym typeface="Arial"/>
                        </a:rPr>
                        <a:t> (per axis). </a:t>
                      </a:r>
                      <a:endParaRPr lang="en-US" b="0" dirty="0">
                        <a:effectLst/>
                      </a:endParaRPr>
                    </a:p>
                    <a:p>
                      <a:pPr rtl="0"/>
                      <a:r>
                        <a:rPr lang="en-US" sz="1400" b="0" i="0" u="none" strike="noStrike" cap="none" dirty="0">
                          <a:solidFill>
                            <a:schemeClr val="tx1"/>
                          </a:solidFill>
                          <a:effectLst/>
                          <a:latin typeface="+mn-lt"/>
                          <a:ea typeface="+mn-ea"/>
                          <a:cs typeface="+mn-cs"/>
                          <a:sym typeface="Arial"/>
                        </a:rPr>
                        <a:t>(not including </a:t>
                      </a:r>
                      <a:r>
                        <a:rPr lang="en-US" sz="1400" b="0" i="0" u="none" strike="noStrike" cap="none" dirty="0" err="1">
                          <a:solidFill>
                            <a:schemeClr val="tx1"/>
                          </a:solidFill>
                          <a:effectLst/>
                          <a:latin typeface="+mn-lt"/>
                          <a:ea typeface="+mn-ea"/>
                          <a:cs typeface="+mn-cs"/>
                          <a:sym typeface="Arial"/>
                        </a:rPr>
                        <a:t>arcjet</a:t>
                      </a:r>
                      <a:r>
                        <a:rPr lang="en-US" sz="1400" b="0" i="0" u="none" strike="noStrike" cap="none" dirty="0">
                          <a:solidFill>
                            <a:schemeClr val="tx1"/>
                          </a:solidFill>
                          <a:effectLst/>
                          <a:latin typeface="+mn-lt"/>
                          <a:ea typeface="+mn-ea"/>
                          <a:cs typeface="+mn-cs"/>
                          <a:sym typeface="Arial"/>
                        </a:rPr>
                        <a:t> periods)</a:t>
                      </a:r>
                      <a:endParaRPr lang="en-US" b="0" dirty="0">
                        <a:effectLst/>
                      </a:endParaRPr>
                    </a:p>
                    <a:p>
                      <a:pPr rtl="0"/>
                      <a:r>
                        <a:rPr lang="en-US" sz="1400" b="0" i="0" u="none" strike="noStrike" cap="none" dirty="0">
                          <a:solidFill>
                            <a:schemeClr val="tx1"/>
                          </a:solidFill>
                          <a:effectLst/>
                          <a:latin typeface="+mn-lt"/>
                          <a:ea typeface="+mn-ea"/>
                          <a:cs typeface="+mn-cs"/>
                          <a:sym typeface="Arial"/>
                        </a:rPr>
                        <a:t>Still in analysis</a:t>
                      </a:r>
                      <a:endParaRPr lang="en-US" b="0" dirty="0">
                        <a:effectLst/>
                      </a:endParaRPr>
                    </a:p>
                    <a:p>
                      <a:br>
                        <a:rPr lang="en-US" dirty="0"/>
                      </a:b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graphicFrame>
        <p:nvGraphicFramePr>
          <p:cNvPr id="14" name="Table 13">
            <a:extLst>
              <a:ext uri="{FF2B5EF4-FFF2-40B4-BE49-F238E27FC236}">
                <a16:creationId xmlns:a16="http://schemas.microsoft.com/office/drawing/2014/main" id="{0D061049-B002-454D-A9AE-9B9CD9FEF7A0}"/>
              </a:ext>
            </a:extLst>
          </p:cNvPr>
          <p:cNvGraphicFramePr>
            <a:graphicFrameLocks noGrp="1"/>
          </p:cNvGraphicFramePr>
          <p:nvPr>
            <p:extLst>
              <p:ext uri="{D42A27DB-BD31-4B8C-83A1-F6EECF244321}">
                <p14:modId xmlns:p14="http://schemas.microsoft.com/office/powerpoint/2010/main" val="123283203"/>
              </p:ext>
            </p:extLst>
          </p:nvPr>
        </p:nvGraphicFramePr>
        <p:xfrm>
          <a:off x="380996" y="5299447"/>
          <a:ext cx="8270059" cy="1473200"/>
        </p:xfrm>
        <a:graphic>
          <a:graphicData uri="http://schemas.openxmlformats.org/drawingml/2006/table">
            <a:tbl>
              <a:tblPr firstRow="1" bandRow="1">
                <a:tableStyleId>{2D5ABB26-0587-4C30-8999-92F81FD0307C}</a:tableStyleId>
              </a:tblPr>
              <a:tblGrid>
                <a:gridCol w="954859">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40">
                <a:tc gridSpan="4">
                  <a:txBody>
                    <a:bodyPr/>
                    <a:lstStyle/>
                    <a:p>
                      <a:pPr algn="ctr"/>
                      <a:r>
                        <a:rPr lang="en-US" sz="1600" b="1" dirty="0"/>
                        <a:t>MRD662:</a:t>
                      </a:r>
                      <a:r>
                        <a:rPr lang="en-US" sz="1600" b="1" baseline="0" dirty="0"/>
                        <a:t> Noise</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b="1" dirty="0"/>
                        <a:t>Quantity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MRD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Performance Baseline</a:t>
                      </a:r>
                      <a:endParaRPr lang="en-US" b="1"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PLPT Measurement</a:t>
                      </a:r>
                      <a:endParaRPr lang="en-US" b="1"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38963">
                <a:tc>
                  <a:txBody>
                    <a:bodyPr/>
                    <a:lstStyle/>
                    <a:p>
                      <a:r>
                        <a:rPr lang="en-US" dirty="0"/>
                        <a:t>Product</a:t>
                      </a:r>
                      <a:r>
                        <a:rPr lang="en-US" baseline="0" dirty="0"/>
                        <a:t> Noise: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t>Fluctuations</a:t>
                      </a:r>
                      <a:r>
                        <a:rPr lang="en-US" baseline="0" dirty="0"/>
                        <a:t> &lt; </a:t>
                      </a:r>
                      <a:r>
                        <a:rPr lang="en-US" dirty="0"/>
                        <a:t>0.3 </a:t>
                      </a:r>
                      <a:r>
                        <a:rPr lang="en-US" dirty="0" err="1"/>
                        <a:t>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t>Low pass filter removes all transients with frequencies ≥ 2.5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rtl="0"/>
                      <a:r>
                        <a:rPr lang="en-US" sz="1400" b="0" i="0" u="none" strike="noStrike" cap="none" dirty="0">
                          <a:solidFill>
                            <a:schemeClr val="tx1"/>
                          </a:solidFill>
                          <a:effectLst/>
                          <a:latin typeface="+mn-lt"/>
                          <a:ea typeface="+mn-ea"/>
                          <a:cs typeface="+mn-cs"/>
                          <a:sym typeface="Arial"/>
                        </a:rPr>
                        <a:t>0.3nT at &lt; 2.5 Hz</a:t>
                      </a:r>
                      <a:endParaRPr lang="en-US" b="0" dirty="0">
                        <a:effectLst/>
                      </a:endParaRPr>
                    </a:p>
                    <a:p>
                      <a:pPr rtl="0"/>
                      <a:r>
                        <a:rPr lang="en-US" sz="1400" b="0" i="0" u="none" strike="noStrike" cap="none" dirty="0">
                          <a:solidFill>
                            <a:schemeClr val="tx1"/>
                          </a:solidFill>
                          <a:effectLst/>
                          <a:latin typeface="+mn-lt"/>
                          <a:ea typeface="+mn-ea"/>
                          <a:cs typeface="+mn-cs"/>
                          <a:sym typeface="Arial"/>
                        </a:rPr>
                        <a:t>(not including </a:t>
                      </a:r>
                      <a:r>
                        <a:rPr lang="en-US" sz="1400" b="0" i="0" u="none" strike="noStrike" cap="none" dirty="0" err="1">
                          <a:solidFill>
                            <a:schemeClr val="tx1"/>
                          </a:solidFill>
                          <a:effectLst/>
                          <a:latin typeface="+mn-lt"/>
                          <a:ea typeface="+mn-ea"/>
                          <a:cs typeface="+mn-cs"/>
                          <a:sym typeface="Arial"/>
                        </a:rPr>
                        <a:t>arcjet</a:t>
                      </a:r>
                      <a:r>
                        <a:rPr lang="en-US" sz="1400" b="0" i="0" u="none" strike="noStrike" cap="none" dirty="0">
                          <a:solidFill>
                            <a:schemeClr val="tx1"/>
                          </a:solidFill>
                          <a:effectLst/>
                          <a:latin typeface="+mn-lt"/>
                          <a:ea typeface="+mn-ea"/>
                          <a:cs typeface="+mn-cs"/>
                          <a:sym typeface="Arial"/>
                        </a:rPr>
                        <a:t> periods) still </a:t>
                      </a:r>
                      <a:r>
                        <a:rPr lang="en-US" sz="1400" b="0" i="0" u="none" strike="noStrike" cap="none">
                          <a:solidFill>
                            <a:schemeClr val="tx1"/>
                          </a:solidFill>
                          <a:effectLst/>
                          <a:latin typeface="+mn-lt"/>
                          <a:ea typeface="+mn-ea"/>
                          <a:cs typeface="+mn-cs"/>
                          <a:sym typeface="Arial"/>
                        </a:rPr>
                        <a:t>in analysis</a:t>
                      </a:r>
                      <a:endParaRPr lang="en-US"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35D70C85-3BB8-B445-AC48-2ECCC76F296E}"/>
              </a:ext>
            </a:extLst>
          </p:cNvPr>
          <p:cNvGraphicFramePr>
            <a:graphicFrameLocks noGrp="1"/>
          </p:cNvGraphicFramePr>
          <p:nvPr>
            <p:extLst>
              <p:ext uri="{D42A27DB-BD31-4B8C-83A1-F6EECF244321}">
                <p14:modId xmlns:p14="http://schemas.microsoft.com/office/powerpoint/2010/main" val="3800270958"/>
              </p:ext>
            </p:extLst>
          </p:nvPr>
        </p:nvGraphicFramePr>
        <p:xfrm>
          <a:off x="380997" y="3038847"/>
          <a:ext cx="8270059" cy="2260600"/>
        </p:xfrm>
        <a:graphic>
          <a:graphicData uri="http://schemas.openxmlformats.org/drawingml/2006/table">
            <a:tbl>
              <a:tblPr firstRow="1" bandRow="1">
                <a:tableStyleId>{2D5ABB26-0587-4C30-8999-92F81FD0307C}</a:tableStyleId>
              </a:tblPr>
              <a:tblGrid>
                <a:gridCol w="1287369">
                  <a:extLst>
                    <a:ext uri="{9D8B030D-6E8A-4147-A177-3AD203B41FA5}">
                      <a16:colId xmlns:a16="http://schemas.microsoft.com/office/drawing/2014/main" val="20000"/>
                    </a:ext>
                  </a:extLst>
                </a:gridCol>
                <a:gridCol w="1747465">
                  <a:extLst>
                    <a:ext uri="{9D8B030D-6E8A-4147-A177-3AD203B41FA5}">
                      <a16:colId xmlns:a16="http://schemas.microsoft.com/office/drawing/2014/main" val="20001"/>
                    </a:ext>
                  </a:extLst>
                </a:gridCol>
                <a:gridCol w="3541508">
                  <a:extLst>
                    <a:ext uri="{9D8B030D-6E8A-4147-A177-3AD203B41FA5}">
                      <a16:colId xmlns:a16="http://schemas.microsoft.com/office/drawing/2014/main" val="20002"/>
                    </a:ext>
                  </a:extLst>
                </a:gridCol>
                <a:gridCol w="1693717">
                  <a:extLst>
                    <a:ext uri="{9D8B030D-6E8A-4147-A177-3AD203B41FA5}">
                      <a16:colId xmlns:a16="http://schemas.microsoft.com/office/drawing/2014/main" val="20003"/>
                    </a:ext>
                  </a:extLst>
                </a:gridCol>
              </a:tblGrid>
              <a:tr h="370840">
                <a:tc gridSpan="4">
                  <a:txBody>
                    <a:bodyPr/>
                    <a:lstStyle/>
                    <a:p>
                      <a:pPr algn="ctr"/>
                      <a:r>
                        <a:rPr lang="en-US" sz="1600" b="1" dirty="0"/>
                        <a:t>MRD2022:</a:t>
                      </a:r>
                      <a:r>
                        <a:rPr lang="en-US" sz="1600" b="1" baseline="0" dirty="0"/>
                        <a:t> Product Measurement Precision</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b="1" dirty="0"/>
                        <a:t>Quantity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MRD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Performance Baseline</a:t>
                      </a:r>
                      <a:r>
                        <a:rPr lang="en-US" b="1" baseline="0" dirty="0"/>
                        <a:t>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PLPT Measurement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370840">
                <a:tc>
                  <a:txBody>
                    <a:bodyPr/>
                    <a:lstStyle/>
                    <a:p>
                      <a:r>
                        <a:rPr lang="en-US" dirty="0"/>
                        <a:t>Product Measurement 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t>≤ 0.016 </a:t>
                      </a:r>
                      <a:r>
                        <a:rPr lang="en-US" dirty="0" err="1"/>
                        <a:t>nT</a:t>
                      </a:r>
                      <a:r>
                        <a:rPr lang="en-US" dirty="0"/>
                        <a:t> (per axis)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t>One bit resolution = 0.016 </a:t>
                      </a:r>
                      <a:r>
                        <a:rPr lang="en-US" dirty="0" err="1"/>
                        <a:t>nT</a:t>
                      </a:r>
                      <a:r>
                        <a:rPr lang="en-US" dirty="0"/>
                        <a:t>/axis.</a:t>
                      </a:r>
                    </a:p>
                    <a:p>
                      <a:r>
                        <a:rPr lang="en-US" dirty="0"/>
                        <a:t>Precision ≥ sensor noise level = 0.100 </a:t>
                      </a:r>
                      <a:r>
                        <a:rPr lang="en-US" dirty="0" err="1"/>
                        <a:t>nT</a:t>
                      </a:r>
                      <a:r>
                        <a:rPr lang="en-US" dirty="0"/>
                        <a:t>/axis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rtl="0">
                        <a:spcBef>
                          <a:spcPts val="0"/>
                        </a:spcBef>
                        <a:spcAft>
                          <a:spcPts val="0"/>
                        </a:spcAft>
                      </a:pPr>
                      <a:r>
                        <a:rPr lang="en-US" sz="1400" b="0" i="0" u="none" strike="noStrike" dirty="0">
                          <a:solidFill>
                            <a:srgbClr val="000000"/>
                          </a:solidFill>
                          <a:effectLst/>
                          <a:latin typeface="+mn-lt"/>
                        </a:rPr>
                        <a:t>0.1 </a:t>
                      </a:r>
                      <a:r>
                        <a:rPr lang="en-US" sz="1400" b="0" i="0" u="none" strike="noStrike" dirty="0" err="1">
                          <a:solidFill>
                            <a:srgbClr val="000000"/>
                          </a:solidFill>
                          <a:effectLst/>
                          <a:latin typeface="+mn-lt"/>
                        </a:rPr>
                        <a:t>nT</a:t>
                      </a:r>
                      <a:r>
                        <a:rPr lang="en-US" sz="1400" b="0" i="0" u="none" strike="noStrike" dirty="0">
                          <a:solidFill>
                            <a:srgbClr val="000000"/>
                          </a:solidFill>
                          <a:effectLst/>
                          <a:latin typeface="+mn-lt"/>
                        </a:rPr>
                        <a:t> </a:t>
                      </a:r>
                      <a:endParaRPr lang="en-US" b="0" dirty="0">
                        <a:effectLst/>
                        <a:latin typeface="+mn-lt"/>
                      </a:endParaRPr>
                    </a:p>
                    <a:p>
                      <a:pPr rtl="0">
                        <a:spcBef>
                          <a:spcPts val="0"/>
                        </a:spcBef>
                        <a:spcAft>
                          <a:spcPts val="0"/>
                        </a:spcAft>
                      </a:pPr>
                      <a:r>
                        <a:rPr lang="en-US" sz="1400" b="0" i="0" u="none" strike="noStrike" dirty="0">
                          <a:solidFill>
                            <a:srgbClr val="000000"/>
                          </a:solidFill>
                          <a:effectLst/>
                          <a:latin typeface="+mn-lt"/>
                        </a:rPr>
                        <a:t>(not including </a:t>
                      </a:r>
                      <a:r>
                        <a:rPr lang="en-US" sz="1400" b="0" i="0" u="none" strike="noStrike" dirty="0" err="1">
                          <a:solidFill>
                            <a:srgbClr val="000000"/>
                          </a:solidFill>
                          <a:effectLst/>
                          <a:latin typeface="+mn-lt"/>
                        </a:rPr>
                        <a:t>arcjet</a:t>
                      </a:r>
                      <a:r>
                        <a:rPr lang="en-US" sz="1400" b="0" i="0" u="none" strike="noStrike" dirty="0">
                          <a:solidFill>
                            <a:srgbClr val="000000"/>
                          </a:solidFill>
                          <a:effectLst/>
                          <a:latin typeface="+mn-lt"/>
                        </a:rPr>
                        <a:t> periods)</a:t>
                      </a:r>
                      <a:endParaRPr lang="en-US" b="0" dirty="0">
                        <a:effectLst/>
                        <a:latin typeface="+mn-lt"/>
                      </a:endParaRPr>
                    </a:p>
                    <a:p>
                      <a:pPr rtl="0">
                        <a:spcBef>
                          <a:spcPts val="0"/>
                        </a:spcBef>
                        <a:spcAft>
                          <a:spcPts val="0"/>
                        </a:spcAft>
                      </a:pPr>
                      <a:r>
                        <a:rPr lang="en-US" sz="1400" b="0" i="0" u="none" strike="noStrike" dirty="0">
                          <a:solidFill>
                            <a:srgbClr val="000000"/>
                          </a:solidFill>
                          <a:effectLst/>
                          <a:latin typeface="+mn-lt"/>
                        </a:rPr>
                        <a:t>still in analysis</a:t>
                      </a:r>
                      <a:endParaRPr lang="en-US" b="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70840">
                <a:tc gridSpan="4">
                  <a:txBody>
                    <a:bodyPr/>
                    <a:lstStyle/>
                    <a:p>
                      <a:r>
                        <a:rPr lang="en-US" sz="1200" dirty="0"/>
                        <a:t>¹</a:t>
                      </a:r>
                      <a:r>
                        <a:rPr lang="en-US" sz="1000" dirty="0"/>
                        <a:t>This requirement has flowed down to the magnetometer instrument to mean that the magnetic field shall have a resolution of 0.016 </a:t>
                      </a:r>
                      <a:r>
                        <a:rPr lang="en-US" sz="1000" dirty="0" err="1"/>
                        <a:t>nT</a:t>
                      </a:r>
                      <a:r>
                        <a:rPr lang="en-US" sz="1000" dirty="0"/>
                        <a:t> per axis.</a:t>
                      </a:r>
                    </a:p>
                    <a:p>
                      <a:r>
                        <a:rPr lang="en-US" sz="1000" dirty="0"/>
                        <a:t>Based on the MRD definition of precision, the product with vary by at least the noise level of the sensor.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2317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793"/>
            <a:ext cx="5961300" cy="535089"/>
          </a:xfrm>
        </p:spPr>
        <p:txBody>
          <a:bodyPr/>
          <a:lstStyle/>
          <a:p>
            <a:r>
              <a:rPr lang="en-US" sz="3600" dirty="0">
                <a:latin typeface="Calibri" charset="0"/>
                <a:ea typeface="Calibri" charset="0"/>
                <a:cs typeface="Calibri" charset="0"/>
              </a:rPr>
              <a:t>Path to Full Validation – Risks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38</a:t>
            </a:fld>
            <a:endParaRPr lang="uk-UA" dirty="0"/>
          </a:p>
        </p:txBody>
      </p:sp>
      <p:graphicFrame>
        <p:nvGraphicFramePr>
          <p:cNvPr id="6" name="Shape 494"/>
          <p:cNvGraphicFramePr/>
          <p:nvPr>
            <p:extLst>
              <p:ext uri="{D42A27DB-BD31-4B8C-83A1-F6EECF244321}">
                <p14:modId xmlns:p14="http://schemas.microsoft.com/office/powerpoint/2010/main" val="1947201612"/>
              </p:ext>
            </p:extLst>
          </p:nvPr>
        </p:nvGraphicFramePr>
        <p:xfrm>
          <a:off x="224684" y="1161350"/>
          <a:ext cx="8694631" cy="5580970"/>
        </p:xfrm>
        <a:graphic>
          <a:graphicData uri="http://schemas.openxmlformats.org/drawingml/2006/table">
            <a:tbl>
              <a:tblPr firstRow="1" bandRow="1">
                <a:noFill/>
              </a:tblPr>
              <a:tblGrid>
                <a:gridCol w="1439356">
                  <a:extLst>
                    <a:ext uri="{9D8B030D-6E8A-4147-A177-3AD203B41FA5}">
                      <a16:colId xmlns:a16="http://schemas.microsoft.com/office/drawing/2014/main" val="20000"/>
                    </a:ext>
                  </a:extLst>
                </a:gridCol>
                <a:gridCol w="2368860">
                  <a:extLst>
                    <a:ext uri="{9D8B030D-6E8A-4147-A177-3AD203B41FA5}">
                      <a16:colId xmlns:a16="http://schemas.microsoft.com/office/drawing/2014/main" val="20001"/>
                    </a:ext>
                  </a:extLst>
                </a:gridCol>
                <a:gridCol w="2264379">
                  <a:extLst>
                    <a:ext uri="{9D8B030D-6E8A-4147-A177-3AD203B41FA5}">
                      <a16:colId xmlns:a16="http://schemas.microsoft.com/office/drawing/2014/main" val="20002"/>
                    </a:ext>
                  </a:extLst>
                </a:gridCol>
                <a:gridCol w="2622036">
                  <a:extLst>
                    <a:ext uri="{9D8B030D-6E8A-4147-A177-3AD203B41FA5}">
                      <a16:colId xmlns:a16="http://schemas.microsoft.com/office/drawing/2014/main" val="20003"/>
                    </a:ext>
                  </a:extLst>
                </a:gridCol>
              </a:tblGrid>
              <a:tr h="317139">
                <a:tc>
                  <a:txBody>
                    <a:bodyPr/>
                    <a:lstStyle/>
                    <a:p>
                      <a:pPr marL="0" marR="0" lvl="0" indent="0" algn="ctr" rtl="0">
                        <a:spcBef>
                          <a:spcPts val="0"/>
                        </a:spcBef>
                        <a:spcAft>
                          <a:spcPts val="0"/>
                        </a:spcAft>
                        <a:buNone/>
                      </a:pPr>
                      <a:r>
                        <a:rPr lang="en-US" sz="1600" dirty="0"/>
                        <a:t>Risk Name</a:t>
                      </a:r>
                      <a:endParaRPr sz="1600" dirty="0"/>
                    </a:p>
                  </a:txBody>
                  <a:tcPr marL="91450" marR="91450" marT="45725" marB="45725" anchor="ctr">
                    <a:lnB w="12700" cap="flat" cmpd="sng" algn="ctr">
                      <a:solidFill>
                        <a:schemeClr val="dk1"/>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1600" dirty="0"/>
                        <a:t>Description</a:t>
                      </a:r>
                      <a:endParaRPr dirty="0"/>
                    </a:p>
                  </a:txBody>
                  <a:tcPr marL="91450" marR="91450" marT="45725" marB="45725" anchor="ctr">
                    <a:lnB w="12700" cap="flat" cmpd="sng" algn="ctr">
                      <a:solidFill>
                        <a:schemeClr val="dk1"/>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1600" dirty="0"/>
                        <a:t>Impact</a:t>
                      </a:r>
                      <a:endParaRPr dirty="0"/>
                    </a:p>
                  </a:txBody>
                  <a:tcPr marL="91450" marR="91450" marT="45725" marB="45725" anchor="ctr">
                    <a:lnB w="12700" cap="flat" cmpd="sng" algn="ctr">
                      <a:solidFill>
                        <a:schemeClr val="dk1"/>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1600" dirty="0"/>
                        <a:t>Mitigation and Schedule</a:t>
                      </a:r>
                      <a:endParaRPr sz="1600" dirty="0"/>
                    </a:p>
                  </a:txBody>
                  <a:tcPr marL="91450" marR="91450" marT="45725" marB="45725" anchor="ctr">
                    <a:lnB w="12700" cap="flat" cmpd="sng" algn="ctr">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819891">
                <a:tc>
                  <a:txBody>
                    <a:bodyPr/>
                    <a:lstStyle/>
                    <a:p>
                      <a:pPr algn="ctr" rtl="0" fontAlgn="t">
                        <a:spcBef>
                          <a:spcPts val="0"/>
                        </a:spcBef>
                        <a:spcAft>
                          <a:spcPts val="0"/>
                        </a:spcAft>
                      </a:pPr>
                      <a:r>
                        <a:rPr lang="en-US" sz="1200" b="0" i="0" u="none" strike="noStrike" dirty="0" err="1">
                          <a:solidFill>
                            <a:srgbClr val="000000"/>
                          </a:solidFill>
                          <a:effectLst/>
                          <a:latin typeface="Arial" panose="020B0604020202020204" pitchFamily="34" charset="0"/>
                        </a:rPr>
                        <a:t>Arcjet</a:t>
                      </a:r>
                      <a:r>
                        <a:rPr lang="en-US" sz="1200" b="0" i="0" u="none" strike="noStrike" dirty="0">
                          <a:solidFill>
                            <a:srgbClr val="000000"/>
                          </a:solidFill>
                          <a:effectLst/>
                          <a:latin typeface="Arial" panose="020B0604020202020204" pitchFamily="34" charset="0"/>
                        </a:rPr>
                        <a:t> flag and correction</a:t>
                      </a:r>
                      <a:endParaRPr lang="en-US" dirty="0">
                        <a:effectLst/>
                      </a:endParaRPr>
                    </a:p>
                  </a:txBody>
                  <a:tcPr marL="95250" marR="95250"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Current </a:t>
                      </a:r>
                      <a:r>
                        <a:rPr lang="en-US" sz="1200" b="0" i="0" u="none" strike="noStrike" dirty="0" err="1">
                          <a:solidFill>
                            <a:srgbClr val="000000"/>
                          </a:solidFill>
                          <a:effectLst/>
                          <a:latin typeface="Arial" panose="020B0604020202020204" pitchFamily="34" charset="0"/>
                        </a:rPr>
                        <a:t>Arcjet</a:t>
                      </a:r>
                      <a:r>
                        <a:rPr lang="en-US" sz="1200" b="0" i="0" u="none" strike="noStrike" dirty="0">
                          <a:solidFill>
                            <a:srgbClr val="000000"/>
                          </a:solidFill>
                          <a:effectLst/>
                          <a:latin typeface="Arial" panose="020B0604020202020204" pitchFamily="34" charset="0"/>
                        </a:rPr>
                        <a:t> correction needs to be optimized for GOES-18. Analysis of how well the </a:t>
                      </a:r>
                      <a:r>
                        <a:rPr lang="en-US" sz="1200" b="0" i="0" u="none" strike="noStrike" dirty="0" err="1">
                          <a:solidFill>
                            <a:srgbClr val="000000"/>
                          </a:solidFill>
                          <a:effectLst/>
                          <a:latin typeface="Arial" panose="020B0604020202020204" pitchFamily="34" charset="0"/>
                        </a:rPr>
                        <a:t>arcjet</a:t>
                      </a:r>
                      <a:r>
                        <a:rPr lang="en-US" sz="1200" b="0" i="0" u="none" strike="noStrike" dirty="0">
                          <a:solidFill>
                            <a:srgbClr val="000000"/>
                          </a:solidFill>
                          <a:effectLst/>
                          <a:latin typeface="Arial" panose="020B0604020202020204" pitchFamily="34" charset="0"/>
                        </a:rPr>
                        <a:t> flag and correction algorithm work over the next months could show flag and algorithm do not work well. Additionally, changes to </a:t>
                      </a:r>
                      <a:r>
                        <a:rPr lang="en-US" sz="1200" b="0" i="0" u="none" strike="noStrike" dirty="0" err="1">
                          <a:solidFill>
                            <a:srgbClr val="000000"/>
                          </a:solidFill>
                          <a:effectLst/>
                          <a:latin typeface="Arial" panose="020B0604020202020204" pitchFamily="34" charset="0"/>
                        </a:rPr>
                        <a:t>arcjet</a:t>
                      </a:r>
                      <a:r>
                        <a:rPr lang="en-US" sz="1200" b="0" i="0" u="none" strike="noStrike" dirty="0">
                          <a:solidFill>
                            <a:srgbClr val="000000"/>
                          </a:solidFill>
                          <a:effectLst/>
                          <a:latin typeface="Arial" panose="020B0604020202020204" pitchFamily="34" charset="0"/>
                        </a:rPr>
                        <a:t> firing configurations could make correction not work.</a:t>
                      </a:r>
                      <a:endParaRPr lang="en-US" dirty="0">
                        <a:effectLst/>
                      </a:endParaRPr>
                    </a:p>
                  </a:txBody>
                  <a:tcPr marL="95250" marR="95250"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a:solidFill>
                            <a:srgbClr val="000000"/>
                          </a:solidFill>
                          <a:effectLst/>
                          <a:latin typeface="Arial" panose="020B0604020202020204" pitchFamily="34" charset="0"/>
                        </a:rPr>
                        <a:t>Risk GMAG L1b corrected variables being worse than uncorrected variables. </a:t>
                      </a:r>
                      <a:endParaRPr lang="en-US">
                        <a:effectLst/>
                      </a:endParaRPr>
                    </a:p>
                  </a:txBody>
                  <a:tcPr marL="95250" marR="95250"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a:solidFill>
                            <a:srgbClr val="000000"/>
                          </a:solidFill>
                          <a:effectLst/>
                          <a:latin typeface="Arial" panose="020B0604020202020204" pitchFamily="34" charset="0"/>
                        </a:rPr>
                        <a:t>NCEI will undertake detailed analysis of the arcjet flag and correction outputs after implementation in L1b product. NCEI will also continue work towards an improved arcjet correction using machine learning.</a:t>
                      </a:r>
                      <a:endParaRPr lang="en-US">
                        <a:effectLst/>
                      </a:endParaRPr>
                    </a:p>
                  </a:txBody>
                  <a:tcPr marL="95250" marR="95250"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165851">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Irregular timestamps affect on L2 processing</a:t>
                      </a:r>
                      <a:endParaRPr lang="en-US">
                        <a:effectLst/>
                      </a:endParaRPr>
                    </a:p>
                  </a:txBody>
                  <a:tcPr marL="95250" marR="95250"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If fix is not included, L2 1 minute averages will lack 10% of the samples in each average. L2 Hires datasets will require additional processing for science purposes. Additionally, products that are working towards operational implementation and depend on L2 Hires inputs (magnetopause crossing and quiet field model) will not be correctly generated. </a:t>
                      </a:r>
                      <a:endParaRPr lang="en-US" dirty="0">
                        <a:effectLst/>
                      </a:endParaRPr>
                    </a:p>
                  </a:txBody>
                  <a:tcPr marL="95250" marR="95250"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Risks operational L2 1 minute average products missing samples in the average. Also risks L2 Hires datasets requiring additional processing for science purposes and being used with caution as input to other future operational products. </a:t>
                      </a:r>
                      <a:endParaRPr lang="en-US" dirty="0">
                        <a:effectLst/>
                      </a:endParaRPr>
                    </a:p>
                  </a:txBody>
                  <a:tcPr marL="95250" marR="95250"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NCEI is working with SWPC to develop a workaround. Ground is implementing a fix to make time stamps regular in L1b. Expected closure is D0.11 or PRO release.</a:t>
                      </a:r>
                      <a:endParaRPr lang="en-US" dirty="0">
                        <a:effectLst/>
                      </a:endParaRPr>
                    </a:p>
                  </a:txBody>
                  <a:tcPr marL="95250" marR="95250"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843268402"/>
                  </a:ext>
                </a:extLst>
              </a:tr>
              <a:tr h="1031820">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Bias stability</a:t>
                      </a:r>
                      <a:endParaRPr lang="en-US">
                        <a:effectLst/>
                      </a:endParaRPr>
                    </a:p>
                  </a:txBody>
                  <a:tcPr marL="95250" marR="95250"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Bias stability should be monitored for any changes in zero level offsets. </a:t>
                      </a:r>
                      <a:endParaRPr lang="en-US" dirty="0">
                        <a:effectLst/>
                      </a:endParaRPr>
                    </a:p>
                  </a:txBody>
                  <a:tcPr marL="95250" marR="95250"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LUT values for zero level bias and misalignment offset will not be accurate.</a:t>
                      </a:r>
                      <a:endParaRPr lang="en-US" dirty="0">
                        <a:effectLst/>
                      </a:endParaRPr>
                    </a:p>
                  </a:txBody>
                  <a:tcPr marL="95250" marR="95250"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rtl="0" fontAlgn="t">
                        <a:spcBef>
                          <a:spcPts val="0"/>
                        </a:spcBef>
                        <a:spcAft>
                          <a:spcPts val="0"/>
                        </a:spcAft>
                      </a:pPr>
                      <a:r>
                        <a:rPr lang="en-US" sz="1200" b="0" i="0" u="none" strike="noStrike" dirty="0">
                          <a:solidFill>
                            <a:srgbClr val="000000"/>
                          </a:solidFill>
                          <a:effectLst/>
                          <a:latin typeface="Arial" panose="020B0604020202020204" pitchFamily="34" charset="0"/>
                        </a:rPr>
                        <a:t>NCEI will perform continuing monitoring and analysis of bias stability.</a:t>
                      </a:r>
                      <a:endParaRPr lang="en-US" dirty="0">
                        <a:effectLst/>
                      </a:endParaRPr>
                    </a:p>
                  </a:txBody>
                  <a:tcPr marL="95250" marR="95250"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78982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369" name="Google Shape;369;p29"/>
          <p:cNvSpPr txBox="1"/>
          <p:nvPr/>
        </p:nvSpPr>
        <p:spPr>
          <a:xfrm>
            <a:off x="457200" y="3139076"/>
            <a:ext cx="8229600" cy="57984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lt1"/>
              </a:buClr>
              <a:buSzPts val="3200"/>
              <a:buFont typeface="Arial"/>
              <a:buNone/>
            </a:pPr>
            <a:r>
              <a:rPr lang="en-US" sz="3200">
                <a:solidFill>
                  <a:schemeClr val="lt1"/>
                </a:solidFill>
                <a:latin typeface="Calibri"/>
                <a:ea typeface="Calibri"/>
                <a:cs typeface="Calibri"/>
                <a:sym typeface="Calibri"/>
              </a:rPr>
              <a:t>Summary and Recommendations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21" name="Google Shape;121;p4"/>
          <p:cNvSpPr txBox="1">
            <a:spLocks noGrp="1"/>
          </p:cNvSpPr>
          <p:nvPr>
            <p:ph type="title"/>
          </p:nvPr>
        </p:nvSpPr>
        <p:spPr>
          <a:xfrm>
            <a:off x="457200" y="41514"/>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Data Usage</a:t>
            </a:r>
            <a:endParaRPr/>
          </a:p>
        </p:txBody>
      </p:sp>
      <p:pic>
        <p:nvPicPr>
          <p:cNvPr id="122" name="Google Shape;122;p4"/>
          <p:cNvPicPr preferRelativeResize="0"/>
          <p:nvPr/>
        </p:nvPicPr>
        <p:blipFill rotWithShape="1">
          <a:blip r:embed="rId3">
            <a:alphaModFix/>
          </a:blip>
          <a:srcRect/>
          <a:stretch/>
        </p:blipFill>
        <p:spPr>
          <a:xfrm>
            <a:off x="4625011" y="1004488"/>
            <a:ext cx="4283765" cy="2196616"/>
          </a:xfrm>
          <a:prstGeom prst="rect">
            <a:avLst/>
          </a:prstGeom>
          <a:noFill/>
          <a:ln>
            <a:noFill/>
          </a:ln>
        </p:spPr>
      </p:pic>
      <p:sp>
        <p:nvSpPr>
          <p:cNvPr id="123" name="Google Shape;123;p4"/>
          <p:cNvSpPr txBox="1"/>
          <p:nvPr/>
        </p:nvSpPr>
        <p:spPr>
          <a:xfrm>
            <a:off x="775251" y="1242067"/>
            <a:ext cx="3743739" cy="10772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Operationally used by forecasters at SWPC</a:t>
            </a:r>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Real-time magnetometer dashboard on SWPC website</a:t>
            </a:r>
            <a:endParaRPr/>
          </a:p>
        </p:txBody>
      </p:sp>
      <p:sp>
        <p:nvSpPr>
          <p:cNvPr id="124" name="Google Shape;124;p4"/>
          <p:cNvSpPr txBox="1"/>
          <p:nvPr/>
        </p:nvSpPr>
        <p:spPr>
          <a:xfrm>
            <a:off x="3585455" y="3451500"/>
            <a:ext cx="3743739" cy="5847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Scientific usage for research </a:t>
            </a:r>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Event identification </a:t>
            </a:r>
            <a:endParaRPr/>
          </a:p>
        </p:txBody>
      </p:sp>
      <p:sp>
        <p:nvSpPr>
          <p:cNvPr id="125" name="Google Shape;125;p4"/>
          <p:cNvSpPr txBox="1"/>
          <p:nvPr/>
        </p:nvSpPr>
        <p:spPr>
          <a:xfrm>
            <a:off x="6358065" y="3185183"/>
            <a:ext cx="391270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https://www.swpc.noaa.gov/products/goes-magnetometer</a:t>
            </a:r>
            <a:endParaRPr/>
          </a:p>
        </p:txBody>
      </p:sp>
      <p:pic>
        <p:nvPicPr>
          <p:cNvPr id="126" name="Google Shape;126;p4"/>
          <p:cNvPicPr preferRelativeResize="0"/>
          <p:nvPr/>
        </p:nvPicPr>
        <p:blipFill rotWithShape="1">
          <a:blip r:embed="rId4">
            <a:alphaModFix/>
          </a:blip>
          <a:srcRect/>
          <a:stretch/>
        </p:blipFill>
        <p:spPr>
          <a:xfrm>
            <a:off x="3958614" y="4340049"/>
            <a:ext cx="5185386" cy="2325285"/>
          </a:xfrm>
          <a:prstGeom prst="rect">
            <a:avLst/>
          </a:prstGeom>
          <a:noFill/>
          <a:ln>
            <a:noFill/>
          </a:ln>
        </p:spPr>
      </p:pic>
      <p:sp>
        <p:nvSpPr>
          <p:cNvPr id="127" name="Google Shape;127;p4"/>
          <p:cNvSpPr txBox="1"/>
          <p:nvPr/>
        </p:nvSpPr>
        <p:spPr>
          <a:xfrm>
            <a:off x="123432" y="5810871"/>
            <a:ext cx="3743739"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Continuing towards operational implementation of products such as magnetopause crossing identification</a:t>
            </a:r>
            <a:endParaRPr/>
          </a:p>
        </p:txBody>
      </p:sp>
      <p:sp>
        <p:nvSpPr>
          <p:cNvPr id="128" name="Google Shape;128;p4"/>
          <p:cNvSpPr txBox="1"/>
          <p:nvPr/>
        </p:nvSpPr>
        <p:spPr>
          <a:xfrm>
            <a:off x="0" y="5501344"/>
            <a:ext cx="391270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Figure 1, Loto’aniu et al. 2020, </a:t>
            </a:r>
            <a:r>
              <a:rPr lang="en-US" sz="800"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https://doi.org/10.1002/essoar.10503339.1</a:t>
            </a:r>
            <a:endParaRPr sz="800" u="sng">
              <a:solidFill>
                <a:schemeClr val="lt1"/>
              </a:solidFill>
              <a:latin typeface="Calibri"/>
              <a:ea typeface="Calibri"/>
              <a:cs typeface="Calibri"/>
              <a:sym typeface="Calibri"/>
            </a:endParaRPr>
          </a:p>
        </p:txBody>
      </p:sp>
      <p:pic>
        <p:nvPicPr>
          <p:cNvPr id="129" name="Google Shape;129;p4"/>
          <p:cNvPicPr preferRelativeResize="0"/>
          <p:nvPr/>
        </p:nvPicPr>
        <p:blipFill rotWithShape="1">
          <a:blip r:embed="rId6">
            <a:alphaModFix/>
          </a:blip>
          <a:srcRect/>
          <a:stretch/>
        </p:blipFill>
        <p:spPr>
          <a:xfrm>
            <a:off x="110058" y="2413368"/>
            <a:ext cx="3475397" cy="3121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0"/>
          <p:cNvSpPr txBox="1">
            <a:spLocks noGrp="1"/>
          </p:cNvSpPr>
          <p:nvPr>
            <p:ph type="title"/>
          </p:nvPr>
        </p:nvSpPr>
        <p:spPr>
          <a:xfrm>
            <a:off x="457200" y="322262"/>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Summary and Recommendations</a:t>
            </a:r>
            <a:endParaRPr dirty="0"/>
          </a:p>
        </p:txBody>
      </p:sp>
      <p:sp>
        <p:nvSpPr>
          <p:cNvPr id="375" name="Google Shape;375;p30"/>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3200"/>
              <a:buChar char="•"/>
            </a:pPr>
            <a:r>
              <a:rPr lang="en-US" dirty="0"/>
              <a:t>Main issues identified: </a:t>
            </a:r>
            <a:endParaRPr dirty="0"/>
          </a:p>
          <a:p>
            <a:pPr marL="742950" lvl="1" indent="-285750" algn="l" rtl="0">
              <a:spcBef>
                <a:spcPts val="560"/>
              </a:spcBef>
              <a:spcAft>
                <a:spcPts val="0"/>
              </a:spcAft>
              <a:buClr>
                <a:schemeClr val="lt1"/>
              </a:buClr>
              <a:buSzPts val="2800"/>
              <a:buChar char="–"/>
            </a:pPr>
            <a:r>
              <a:rPr lang="en-US" dirty="0"/>
              <a:t>Irregular timestamps in L2 processing</a:t>
            </a:r>
            <a:endParaRPr dirty="0"/>
          </a:p>
          <a:p>
            <a:pPr marL="742950" lvl="1" indent="-285750" algn="l" rtl="0">
              <a:spcBef>
                <a:spcPts val="560"/>
              </a:spcBef>
              <a:spcAft>
                <a:spcPts val="0"/>
              </a:spcAft>
              <a:buClr>
                <a:schemeClr val="lt1"/>
              </a:buClr>
              <a:buSzPts val="2800"/>
              <a:buChar char="–"/>
            </a:pPr>
            <a:r>
              <a:rPr lang="en-US" dirty="0" err="1"/>
              <a:t>Arcjet</a:t>
            </a:r>
            <a:r>
              <a:rPr lang="en-US" dirty="0"/>
              <a:t> firing contamination</a:t>
            </a:r>
            <a:endParaRPr dirty="0"/>
          </a:p>
          <a:p>
            <a:pPr marL="742950" lvl="1" indent="-285750" algn="l" rtl="0">
              <a:spcBef>
                <a:spcPts val="560"/>
              </a:spcBef>
              <a:spcAft>
                <a:spcPts val="0"/>
              </a:spcAft>
              <a:buClr>
                <a:schemeClr val="lt1"/>
              </a:buClr>
              <a:buSzPts val="2800"/>
              <a:buChar char="–"/>
            </a:pPr>
            <a:r>
              <a:rPr lang="en-US" dirty="0"/>
              <a:t>Noise : e.g., reaction wheels</a:t>
            </a:r>
          </a:p>
        </p:txBody>
      </p:sp>
      <p:sp>
        <p:nvSpPr>
          <p:cNvPr id="376" name="Google Shape;37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C1C5-96FE-F4DF-3EB5-5CCEECEAE493}"/>
              </a:ext>
            </a:extLst>
          </p:cNvPr>
          <p:cNvSpPr>
            <a:spLocks noGrp="1"/>
          </p:cNvSpPr>
          <p:nvPr>
            <p:ph type="title"/>
          </p:nvPr>
        </p:nvSpPr>
        <p:spPr/>
        <p:txBody>
          <a:bodyPr/>
          <a:lstStyle/>
          <a:p>
            <a:r>
              <a:rPr lang="en-US" dirty="0"/>
              <a:t>Recommendations:</a:t>
            </a:r>
            <a:br>
              <a:rPr lang="en-US" dirty="0"/>
            </a:br>
            <a:r>
              <a:rPr lang="en-US" dirty="0"/>
              <a:t>Irregular timestamps</a:t>
            </a:r>
          </a:p>
        </p:txBody>
      </p:sp>
      <p:sp>
        <p:nvSpPr>
          <p:cNvPr id="3" name="Text Placeholder 2">
            <a:extLst>
              <a:ext uri="{FF2B5EF4-FFF2-40B4-BE49-F238E27FC236}">
                <a16:creationId xmlns:a16="http://schemas.microsoft.com/office/drawing/2014/main" id="{1B034026-9A2B-3D7E-EAF1-9E7C0C05D4F3}"/>
              </a:ext>
            </a:extLst>
          </p:cNvPr>
          <p:cNvSpPr>
            <a:spLocks noGrp="1"/>
          </p:cNvSpPr>
          <p:nvPr>
            <p:ph type="body" idx="1"/>
          </p:nvPr>
        </p:nvSpPr>
        <p:spPr/>
        <p:txBody>
          <a:bodyPr/>
          <a:lstStyle/>
          <a:p>
            <a:r>
              <a:rPr lang="en-US" sz="1600" dirty="0"/>
              <a:t>We recommend that ADR 1232 be implemented in the ground system before L2 data is operationally used by SWPC.</a:t>
            </a:r>
          </a:p>
          <a:p>
            <a:pPr lvl="1"/>
            <a:r>
              <a:rPr lang="en-US" sz="1600" dirty="0"/>
              <a:t>Ground fix has been developed, and NCEI has the capability to implement a work around if necessary</a:t>
            </a:r>
          </a:p>
          <a:p>
            <a:pPr marL="114300" indent="0">
              <a:buNone/>
            </a:pPr>
            <a:endParaRPr lang="en-US" sz="1600" dirty="0"/>
          </a:p>
          <a:p>
            <a:r>
              <a:rPr lang="en-US" sz="1600" dirty="0"/>
              <a:t>We also recommend that until there is a fix in the ground system, the provisional level readme should include a statement warning users to be careful when using L2 Hires datasets, due to irregular timestamping. </a:t>
            </a:r>
          </a:p>
          <a:p>
            <a:pPr lvl="1"/>
            <a:r>
              <a:rPr lang="en-US" sz="1600" dirty="0"/>
              <a:t>High resolution data is scientifically useful for identifying certain waves, such as those that can contribute to enhancement and scattering of dangerously energetic particles</a:t>
            </a:r>
          </a:p>
          <a:p>
            <a:pPr lvl="1"/>
            <a:r>
              <a:rPr lang="en-US" sz="1600" dirty="0"/>
              <a:t>The irregular timestamp issue makes L2 Hires data require inconvenient processing by users to remove data fill values and irregular timestamps</a:t>
            </a:r>
          </a:p>
          <a:p>
            <a:pPr lvl="1"/>
            <a:r>
              <a:rPr lang="en-US" sz="1600" dirty="0"/>
              <a:t>Provisional level readme should include a brief description of the potential difficulties using L2 Hires datasets and that upcoming data releases will include a fix</a:t>
            </a:r>
          </a:p>
        </p:txBody>
      </p:sp>
      <p:sp>
        <p:nvSpPr>
          <p:cNvPr id="4" name="Slide Number Placeholder 3">
            <a:extLst>
              <a:ext uri="{FF2B5EF4-FFF2-40B4-BE49-F238E27FC236}">
                <a16:creationId xmlns:a16="http://schemas.microsoft.com/office/drawing/2014/main" id="{21E74D2C-48CB-F46F-BCC0-E1B26DE366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extLst>
      <p:ext uri="{BB962C8B-B14F-4D97-AF65-F5344CB8AC3E}">
        <p14:creationId xmlns:p14="http://schemas.microsoft.com/office/powerpoint/2010/main" val="99695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A066-F5B6-4AD5-5C60-E024F7FF7EE0}"/>
              </a:ext>
            </a:extLst>
          </p:cNvPr>
          <p:cNvSpPr>
            <a:spLocks noGrp="1"/>
          </p:cNvSpPr>
          <p:nvPr>
            <p:ph type="title"/>
          </p:nvPr>
        </p:nvSpPr>
        <p:spPr/>
        <p:txBody>
          <a:bodyPr/>
          <a:lstStyle/>
          <a:p>
            <a:r>
              <a:rPr lang="en-US" dirty="0"/>
              <a:t>Recommendations:</a:t>
            </a:r>
            <a:br>
              <a:rPr lang="en-US" dirty="0"/>
            </a:br>
            <a:r>
              <a:rPr lang="en-US" dirty="0" err="1"/>
              <a:t>Arcjets</a:t>
            </a:r>
            <a:endParaRPr lang="en-US" dirty="0"/>
          </a:p>
        </p:txBody>
      </p:sp>
      <p:sp>
        <p:nvSpPr>
          <p:cNvPr id="3" name="Text Placeholder 2">
            <a:extLst>
              <a:ext uri="{FF2B5EF4-FFF2-40B4-BE49-F238E27FC236}">
                <a16:creationId xmlns:a16="http://schemas.microsoft.com/office/drawing/2014/main" id="{1C792CD4-D404-E59A-C41F-7F754A101283}"/>
              </a:ext>
            </a:extLst>
          </p:cNvPr>
          <p:cNvSpPr>
            <a:spLocks noGrp="1"/>
          </p:cNvSpPr>
          <p:nvPr>
            <p:ph type="body" idx="1"/>
          </p:nvPr>
        </p:nvSpPr>
        <p:spPr>
          <a:xfrm>
            <a:off x="457200" y="1465263"/>
            <a:ext cx="8229600" cy="4346257"/>
          </a:xfrm>
        </p:spPr>
        <p:txBody>
          <a:bodyPr/>
          <a:lstStyle/>
          <a:p>
            <a:r>
              <a:rPr lang="en-US" sz="2000" dirty="0"/>
              <a:t>The current </a:t>
            </a:r>
            <a:r>
              <a:rPr lang="en-US" sz="2000" dirty="0" err="1"/>
              <a:t>arcjet</a:t>
            </a:r>
            <a:r>
              <a:rPr lang="en-US" sz="2000" dirty="0"/>
              <a:t> correction algorithm should be optimized for GOES-18</a:t>
            </a:r>
          </a:p>
          <a:p>
            <a:pPr lvl="1"/>
            <a:r>
              <a:rPr lang="en-US" sz="2000" dirty="0"/>
              <a:t>Correction matrices need to be updated in the LUT which will require further study through full validation</a:t>
            </a:r>
          </a:p>
          <a:p>
            <a:r>
              <a:rPr lang="en-US" sz="2000" dirty="0"/>
              <a:t>We recommend continued work to improve the </a:t>
            </a:r>
            <a:r>
              <a:rPr lang="en-US" sz="2000" dirty="0" err="1"/>
              <a:t>arcjet</a:t>
            </a:r>
            <a:r>
              <a:rPr lang="en-US" sz="2000" dirty="0"/>
              <a:t> correction using machine learning</a:t>
            </a:r>
          </a:p>
          <a:p>
            <a:pPr lvl="1"/>
            <a:r>
              <a:rPr lang="en-US" sz="2000" dirty="0"/>
              <a:t>This will help improve the correction for times of low power levels, different </a:t>
            </a:r>
            <a:r>
              <a:rPr lang="en-US" sz="2000" dirty="0" err="1"/>
              <a:t>arcjet</a:t>
            </a:r>
            <a:r>
              <a:rPr lang="en-US" sz="2000" dirty="0"/>
              <a:t> configurations and edge effects</a:t>
            </a:r>
          </a:p>
          <a:p>
            <a:pPr lvl="1"/>
            <a:r>
              <a:rPr lang="en-US" sz="2000" dirty="0"/>
              <a:t>This is computationally intensive and additional computing power may be needed</a:t>
            </a:r>
          </a:p>
          <a:p>
            <a:r>
              <a:rPr lang="en-US" sz="2000" dirty="0"/>
              <a:t>We also recommend further study of the effects of </a:t>
            </a:r>
            <a:r>
              <a:rPr lang="en-US" sz="2000" dirty="0" err="1"/>
              <a:t>arcjets</a:t>
            </a:r>
            <a:r>
              <a:rPr lang="en-US" sz="2000" dirty="0"/>
              <a:t> on the science quality of data </a:t>
            </a:r>
          </a:p>
          <a:p>
            <a:pPr marL="571500" lvl="1" indent="0">
              <a:buNone/>
            </a:pPr>
            <a:endParaRPr lang="en-US" sz="2000" dirty="0"/>
          </a:p>
          <a:p>
            <a:pPr marL="571500" lvl="1" indent="0">
              <a:buNone/>
            </a:pPr>
            <a:endParaRPr lang="en-US" sz="2000" dirty="0"/>
          </a:p>
        </p:txBody>
      </p:sp>
      <p:sp>
        <p:nvSpPr>
          <p:cNvPr id="4" name="Slide Number Placeholder 3">
            <a:extLst>
              <a:ext uri="{FF2B5EF4-FFF2-40B4-BE49-F238E27FC236}">
                <a16:creationId xmlns:a16="http://schemas.microsoft.com/office/drawing/2014/main" id="{D126179D-FE14-6579-872E-547E5B2B11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dirty="0"/>
          </a:p>
        </p:txBody>
      </p:sp>
    </p:spTree>
    <p:extLst>
      <p:ext uri="{BB962C8B-B14F-4D97-AF65-F5344CB8AC3E}">
        <p14:creationId xmlns:p14="http://schemas.microsoft.com/office/powerpoint/2010/main" val="132980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DBE9-078A-C9D2-0185-67CD99FB0E2B}"/>
              </a:ext>
            </a:extLst>
          </p:cNvPr>
          <p:cNvSpPr>
            <a:spLocks noGrp="1"/>
          </p:cNvSpPr>
          <p:nvPr>
            <p:ph type="title"/>
          </p:nvPr>
        </p:nvSpPr>
        <p:spPr/>
        <p:txBody>
          <a:bodyPr/>
          <a:lstStyle/>
          <a:p>
            <a:r>
              <a:rPr lang="en-US" dirty="0"/>
              <a:t>Recommendations: </a:t>
            </a:r>
            <a:br>
              <a:rPr lang="en-US" dirty="0"/>
            </a:br>
            <a:r>
              <a:rPr lang="en-US" dirty="0"/>
              <a:t>Other</a:t>
            </a:r>
          </a:p>
        </p:txBody>
      </p:sp>
      <p:sp>
        <p:nvSpPr>
          <p:cNvPr id="3" name="Text Placeholder 2">
            <a:extLst>
              <a:ext uri="{FF2B5EF4-FFF2-40B4-BE49-F238E27FC236}">
                <a16:creationId xmlns:a16="http://schemas.microsoft.com/office/drawing/2014/main" id="{64DDE670-F44D-BB8A-0F9C-491DC6C0E103}"/>
              </a:ext>
            </a:extLst>
          </p:cNvPr>
          <p:cNvSpPr>
            <a:spLocks noGrp="1"/>
          </p:cNvSpPr>
          <p:nvPr>
            <p:ph type="body" idx="1"/>
          </p:nvPr>
        </p:nvSpPr>
        <p:spPr/>
        <p:txBody>
          <a:bodyPr/>
          <a:lstStyle/>
          <a:p>
            <a:r>
              <a:rPr lang="en-US" sz="2000" dirty="0"/>
              <a:t>We recommend continued work to improve the utility of data products for operations and science quality</a:t>
            </a:r>
          </a:p>
          <a:p>
            <a:pPr marL="114300" indent="0">
              <a:buNone/>
            </a:pPr>
            <a:endParaRPr lang="en-US" sz="2000" dirty="0"/>
          </a:p>
          <a:p>
            <a:r>
              <a:rPr lang="en-US" sz="2000" dirty="0"/>
              <a:t>Recommendation for ongoing bias stability monitoring</a:t>
            </a:r>
          </a:p>
          <a:p>
            <a:pPr marL="114300" indent="0">
              <a:buNone/>
            </a:pPr>
            <a:endParaRPr lang="en-US" sz="2000" dirty="0"/>
          </a:p>
          <a:p>
            <a:r>
              <a:rPr lang="en-US" sz="2000" dirty="0"/>
              <a:t>Recommend ongoing comparisons of the utility of MEDA mag and GMAG data  for operational and scientific use</a:t>
            </a:r>
          </a:p>
          <a:p>
            <a:pPr marL="114300" indent="0">
              <a:buNone/>
            </a:pPr>
            <a:endParaRPr lang="en-US" sz="2000" dirty="0"/>
          </a:p>
          <a:p>
            <a:r>
              <a:rPr lang="en-US" sz="2000" dirty="0"/>
              <a:t>Recommendation that data stewardship continue work towards improving the quality of data and reprocess archived data when necessary</a:t>
            </a:r>
          </a:p>
          <a:p>
            <a:endParaRPr lang="en-US" dirty="0"/>
          </a:p>
        </p:txBody>
      </p:sp>
      <p:sp>
        <p:nvSpPr>
          <p:cNvPr id="4" name="Slide Number Placeholder 3">
            <a:extLst>
              <a:ext uri="{FF2B5EF4-FFF2-40B4-BE49-F238E27FC236}">
                <a16:creationId xmlns:a16="http://schemas.microsoft.com/office/drawing/2014/main" id="{E7E6E769-82AD-3DC7-BEBA-6843C41797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Tree>
    <p:extLst>
      <p:ext uri="{BB962C8B-B14F-4D97-AF65-F5344CB8AC3E}">
        <p14:creationId xmlns:p14="http://schemas.microsoft.com/office/powerpoint/2010/main" val="2767500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27748D-32C5-37C0-CF4E-5F1EB5D13299}"/>
              </a:ext>
            </a:extLst>
          </p:cNvPr>
          <p:cNvSpPr>
            <a:spLocks noGrp="1"/>
          </p:cNvSpPr>
          <p:nvPr>
            <p:ph type="body" idx="1"/>
          </p:nvPr>
        </p:nvSpPr>
        <p:spPr/>
        <p:txBody>
          <a:bodyPr/>
          <a:lstStyle/>
          <a:p>
            <a:pPr marL="114300" indent="0">
              <a:buNone/>
            </a:pPr>
            <a:r>
              <a:rPr lang="en-US" dirty="0">
                <a:solidFill>
                  <a:schemeClr val="bg1"/>
                </a:solidFill>
              </a:rPr>
              <a:t>Contact : </a:t>
            </a:r>
            <a:r>
              <a:rPr lang="en-US" dirty="0">
                <a:solidFill>
                  <a:schemeClr val="bg1"/>
                </a:solidFill>
                <a:hlinkClick r:id="rId3">
                  <a:extLst>
                    <a:ext uri="{A12FA001-AC4F-418D-AE19-62706E023703}">
                      <ahyp:hlinkClr xmlns:ahyp="http://schemas.microsoft.com/office/drawing/2018/hyperlinkcolor" val="tx"/>
                    </a:ext>
                  </a:extLst>
                </a:hlinkClick>
              </a:rPr>
              <a:t>aspen.davis@noaa.gov</a:t>
            </a:r>
            <a:endParaRPr lang="en-US" dirty="0">
              <a:solidFill>
                <a:schemeClr val="bg1"/>
              </a:solidFill>
            </a:endParaRPr>
          </a:p>
          <a:p>
            <a:pPr marL="114300" indent="0">
              <a:buNone/>
            </a:pPr>
            <a:r>
              <a:rPr lang="en-US" dirty="0">
                <a:solidFill>
                  <a:schemeClr val="bg1"/>
                </a:solidFill>
              </a:rPr>
              <a:t>	</a:t>
            </a:r>
            <a:r>
              <a:rPr lang="en-US" dirty="0">
                <a:solidFill>
                  <a:srgbClr val="0000FF"/>
                </a:solidFill>
              </a:rPr>
              <a:t>        </a:t>
            </a:r>
            <a:r>
              <a:rPr lang="en-US" u="sng" dirty="0">
                <a:solidFill>
                  <a:schemeClr val="bg1"/>
                </a:solidFill>
                <a:hlinkClick r:id="rId4">
                  <a:extLst>
                    <a:ext uri="{A12FA001-AC4F-418D-AE19-62706E023703}">
                      <ahyp:hlinkClr xmlns:ahyp="http://schemas.microsoft.com/office/drawing/2018/hyperlinkcolor" val="tx"/>
                    </a:ext>
                  </a:extLst>
                </a:hlinkClick>
              </a:rPr>
              <a:t>paul.lotoaniu@noaa.gov</a:t>
            </a:r>
            <a:endParaRPr lang="en-US" u="sng" dirty="0">
              <a:solidFill>
                <a:schemeClr val="bg1"/>
              </a:solidFill>
            </a:endParaRPr>
          </a:p>
          <a:p>
            <a:pPr marL="114300" indent="0">
              <a:buNone/>
            </a:pPr>
            <a:endParaRPr lang="en-US" dirty="0"/>
          </a:p>
          <a:p>
            <a:pPr marL="114300" indent="0">
              <a:buNone/>
            </a:pPr>
            <a:r>
              <a:rPr lang="en-US" dirty="0"/>
              <a:t>Questions?</a:t>
            </a:r>
          </a:p>
        </p:txBody>
      </p:sp>
      <p:sp>
        <p:nvSpPr>
          <p:cNvPr id="4" name="Slide Number Placeholder 3">
            <a:extLst>
              <a:ext uri="{FF2B5EF4-FFF2-40B4-BE49-F238E27FC236}">
                <a16:creationId xmlns:a16="http://schemas.microsoft.com/office/drawing/2014/main" id="{7EFDC85F-E6C9-EE93-9B96-41B03DF7D1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Tree>
    <p:extLst>
      <p:ext uri="{BB962C8B-B14F-4D97-AF65-F5344CB8AC3E}">
        <p14:creationId xmlns:p14="http://schemas.microsoft.com/office/powerpoint/2010/main" val="2720251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a:spLocks noGrp="1"/>
          </p:cNvSpPr>
          <p:nvPr>
            <p:ph type="body" idx="1"/>
          </p:nvPr>
        </p:nvSpPr>
        <p:spPr>
          <a:xfrm>
            <a:off x="457200" y="2920437"/>
            <a:ext cx="8229600" cy="57984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None/>
            </a:pPr>
            <a:r>
              <a:rPr lang="en-US"/>
              <a:t>Instrument Status Review</a:t>
            </a:r>
            <a:endParaRPr/>
          </a:p>
          <a:p>
            <a:pPr marL="342900" lvl="0" indent="-139700" algn="ctr" rtl="0">
              <a:spcBef>
                <a:spcPts val="640"/>
              </a:spcBef>
              <a:spcAft>
                <a:spcPts val="0"/>
              </a:spcAft>
              <a:buClr>
                <a:schemeClr val="lt1"/>
              </a:buClr>
              <a:buSzPts val="3200"/>
              <a:buNone/>
            </a:pPr>
            <a:endParaRPr/>
          </a:p>
          <a:p>
            <a:pPr marL="342900" lvl="0" indent="-139700" algn="ctr" rtl="0">
              <a:spcBef>
                <a:spcPts val="640"/>
              </a:spcBef>
              <a:spcAft>
                <a:spcPts val="0"/>
              </a:spcAft>
              <a:buClr>
                <a:schemeClr val="lt1"/>
              </a:buClr>
              <a:buSzPts val="3200"/>
              <a:buNone/>
            </a:pPr>
            <a:endParaRPr/>
          </a:p>
        </p:txBody>
      </p:sp>
      <p:sp>
        <p:nvSpPr>
          <p:cNvPr id="136" name="Google Shape;1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Schedule of Previous </a:t>
            </a:r>
            <a:br>
              <a:rPr lang="en-US"/>
            </a:br>
            <a:r>
              <a:rPr lang="en-US"/>
              <a:t>Maturity Levels</a:t>
            </a:r>
            <a:endParaRPr/>
          </a:p>
        </p:txBody>
      </p:sp>
      <p:sp>
        <p:nvSpPr>
          <p:cNvPr id="142" name="Google Shape;142;p6"/>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600"/>
              <a:buChar char="•"/>
            </a:pPr>
            <a:r>
              <a:rPr lang="en-US" sz="1800" dirty="0"/>
              <a:t>GOES-18 GMAG turned on and boom deployed on 23 Mar, 2022</a:t>
            </a:r>
            <a:endParaRPr sz="1800" dirty="0"/>
          </a:p>
          <a:p>
            <a:pPr marL="342900" lvl="0" indent="-342900" algn="l" rtl="0">
              <a:spcBef>
                <a:spcPts val="320"/>
              </a:spcBef>
              <a:spcAft>
                <a:spcPts val="0"/>
              </a:spcAft>
              <a:buClr>
                <a:schemeClr val="lt1"/>
              </a:buClr>
              <a:buSzPts val="1600"/>
              <a:buChar char="•"/>
            </a:pPr>
            <a:r>
              <a:rPr lang="en-US" sz="1800" dirty="0"/>
              <a:t>Beta level (Vendor) PLTs completed and Beta declared on 11 July, 2022</a:t>
            </a:r>
            <a:endParaRPr sz="1800" dirty="0"/>
          </a:p>
          <a:p>
            <a:pPr marL="342900" lvl="0" indent="-342900" algn="l" rtl="0">
              <a:spcBef>
                <a:spcPts val="320"/>
              </a:spcBef>
              <a:spcAft>
                <a:spcPts val="0"/>
              </a:spcAft>
              <a:buClr>
                <a:schemeClr val="lt1"/>
              </a:buClr>
              <a:buSzPts val="1600"/>
              <a:buChar char="•"/>
            </a:pPr>
            <a:r>
              <a:rPr lang="en-US" sz="1800" dirty="0"/>
              <a:t>PLPTs (NCEI) supporting Provisional have been continuing</a:t>
            </a:r>
          </a:p>
          <a:p>
            <a:pPr marL="342900" lvl="0" indent="-342900" algn="l" rtl="0">
              <a:spcBef>
                <a:spcPts val="320"/>
              </a:spcBef>
              <a:spcAft>
                <a:spcPts val="0"/>
              </a:spcAft>
              <a:buClr>
                <a:schemeClr val="lt1"/>
              </a:buClr>
              <a:buSzPts val="1600"/>
              <a:buChar char="•"/>
            </a:pPr>
            <a:r>
              <a:rPr lang="en-US" sz="1800" dirty="0"/>
              <a:t>Ongoing</a:t>
            </a:r>
            <a:endParaRPr sz="1800" dirty="0"/>
          </a:p>
          <a:p>
            <a:pPr marL="742950" lvl="1" indent="-285750" algn="l" rtl="0">
              <a:spcBef>
                <a:spcPts val="320"/>
              </a:spcBef>
              <a:spcAft>
                <a:spcPts val="0"/>
              </a:spcAft>
              <a:buClr>
                <a:schemeClr val="lt1"/>
              </a:buClr>
              <a:buSzPts val="1600"/>
              <a:buChar char="–"/>
            </a:pPr>
            <a:r>
              <a:rPr lang="en-US" sz="1800" dirty="0"/>
              <a:t>Machine learning algorithm to improve </a:t>
            </a:r>
            <a:r>
              <a:rPr lang="en-US" sz="1800" dirty="0" err="1"/>
              <a:t>arcjet</a:t>
            </a:r>
            <a:r>
              <a:rPr lang="en-US" sz="1800" dirty="0"/>
              <a:t> correction</a:t>
            </a:r>
            <a:endParaRPr sz="1800" dirty="0"/>
          </a:p>
          <a:p>
            <a:pPr marL="742950" lvl="1" indent="-285750" algn="l" rtl="0">
              <a:spcBef>
                <a:spcPts val="320"/>
              </a:spcBef>
              <a:spcAft>
                <a:spcPts val="0"/>
              </a:spcAft>
              <a:buClr>
                <a:schemeClr val="lt1"/>
              </a:buClr>
              <a:buSzPts val="1600"/>
              <a:buChar char="–"/>
            </a:pPr>
            <a:r>
              <a:rPr lang="en-US" sz="1800" dirty="0"/>
              <a:t>Bias stability and accuracy monitoring as required </a:t>
            </a:r>
            <a:endParaRPr sz="1800" dirty="0"/>
          </a:p>
          <a:p>
            <a:pPr marL="742950" lvl="1" indent="-285750" algn="l" rtl="0">
              <a:spcBef>
                <a:spcPts val="320"/>
              </a:spcBef>
              <a:spcAft>
                <a:spcPts val="0"/>
              </a:spcAft>
              <a:buClr>
                <a:schemeClr val="lt1"/>
              </a:buClr>
              <a:buSzPts val="1600"/>
              <a:buChar char="–"/>
            </a:pPr>
            <a:r>
              <a:rPr lang="en-US" sz="1800" dirty="0"/>
              <a:t>Continuing study into scientific usability of magnetometer data </a:t>
            </a:r>
            <a:endParaRPr sz="1800" dirty="0"/>
          </a:p>
          <a:p>
            <a:pPr marL="742950" lvl="1" indent="-285750" algn="l" rtl="0">
              <a:spcBef>
                <a:spcPts val="320"/>
              </a:spcBef>
              <a:spcAft>
                <a:spcPts val="0"/>
              </a:spcAft>
              <a:buClr>
                <a:schemeClr val="lt1"/>
              </a:buClr>
              <a:buSzPts val="1600"/>
              <a:buChar char="–"/>
            </a:pPr>
            <a:r>
              <a:rPr lang="en-US" sz="1800" dirty="0"/>
              <a:t>Operationally implementing products such as magnetopause crossing and quiet field model for use by SWPC</a:t>
            </a:r>
            <a:endParaRPr sz="1800" dirty="0"/>
          </a:p>
          <a:p>
            <a:pPr marL="742950" lvl="1" indent="-285750" algn="l" rtl="0">
              <a:spcBef>
                <a:spcPts val="320"/>
              </a:spcBef>
              <a:spcAft>
                <a:spcPts val="0"/>
              </a:spcAft>
              <a:buClr>
                <a:schemeClr val="lt1"/>
              </a:buClr>
              <a:buSzPts val="1600"/>
              <a:buChar char="–"/>
            </a:pPr>
            <a:r>
              <a:rPr lang="en-US" sz="1800" dirty="0"/>
              <a:t>Researching and generating new products</a:t>
            </a:r>
            <a:endParaRPr sz="1800" dirty="0"/>
          </a:p>
          <a:p>
            <a:pPr marL="742950" lvl="1" indent="-171450" algn="l" rtl="0">
              <a:spcBef>
                <a:spcPts val="360"/>
              </a:spcBef>
              <a:spcAft>
                <a:spcPts val="0"/>
              </a:spcAft>
              <a:buClr>
                <a:schemeClr val="lt1"/>
              </a:buClr>
              <a:buSzPts val="1800"/>
              <a:buNone/>
            </a:pPr>
            <a:endParaRPr sz="1800" dirty="0"/>
          </a:p>
        </p:txBody>
      </p:sp>
      <p:sp>
        <p:nvSpPr>
          <p:cNvPr id="143" name="Google Shape;1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49" name="Google Shape;149;p7"/>
          <p:cNvSpPr txBox="1"/>
          <p:nvPr/>
        </p:nvSpPr>
        <p:spPr>
          <a:xfrm>
            <a:off x="457200" y="3139076"/>
            <a:ext cx="8229600" cy="57984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lt1"/>
              </a:buClr>
              <a:buSzPts val="3200"/>
              <a:buFont typeface="Arial"/>
              <a:buNone/>
            </a:pPr>
            <a:r>
              <a:rPr lang="en-US" sz="3200">
                <a:solidFill>
                  <a:schemeClr val="lt1"/>
                </a:solidFill>
                <a:latin typeface="Calibri"/>
                <a:ea typeface="Calibri"/>
                <a:cs typeface="Calibri"/>
                <a:sym typeface="Calibri"/>
              </a:rPr>
              <a:t>Review Of Beta Level PLT Outcomes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Post Launch Test (PLT) and </a:t>
            </a:r>
            <a:br>
              <a:rPr lang="en-US"/>
            </a:br>
            <a:r>
              <a:rPr lang="en-US"/>
              <a:t>Milestones Timeline</a:t>
            </a:r>
            <a:endParaRPr/>
          </a:p>
        </p:txBody>
      </p:sp>
      <p:sp>
        <p:nvSpPr>
          <p:cNvPr id="155" name="Google Shape;155;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graphicFrame>
        <p:nvGraphicFramePr>
          <p:cNvPr id="156" name="Google Shape;156;p8"/>
          <p:cNvGraphicFramePr/>
          <p:nvPr/>
        </p:nvGraphicFramePr>
        <p:xfrm>
          <a:off x="457199" y="1206257"/>
          <a:ext cx="8229625" cy="4328300"/>
        </p:xfrm>
        <a:graphic>
          <a:graphicData uri="http://schemas.openxmlformats.org/drawingml/2006/table">
            <a:tbl>
              <a:tblPr firstRow="1" bandRow="1">
                <a:noFill/>
                <a:tableStyleId>{45E32F7D-62BA-43D2-A85E-94E051A7082F}</a:tableStyleId>
              </a:tblPr>
              <a:tblGrid>
                <a:gridCol w="917750">
                  <a:extLst>
                    <a:ext uri="{9D8B030D-6E8A-4147-A177-3AD203B41FA5}">
                      <a16:colId xmlns:a16="http://schemas.microsoft.com/office/drawing/2014/main" val="20000"/>
                    </a:ext>
                  </a:extLst>
                </a:gridCol>
                <a:gridCol w="4062025">
                  <a:extLst>
                    <a:ext uri="{9D8B030D-6E8A-4147-A177-3AD203B41FA5}">
                      <a16:colId xmlns:a16="http://schemas.microsoft.com/office/drawing/2014/main" val="20001"/>
                    </a:ext>
                  </a:extLst>
                </a:gridCol>
                <a:gridCol w="1624925">
                  <a:extLst>
                    <a:ext uri="{9D8B030D-6E8A-4147-A177-3AD203B41FA5}">
                      <a16:colId xmlns:a16="http://schemas.microsoft.com/office/drawing/2014/main" val="20002"/>
                    </a:ext>
                  </a:extLst>
                </a:gridCol>
                <a:gridCol w="1624925">
                  <a:extLst>
                    <a:ext uri="{9D8B030D-6E8A-4147-A177-3AD203B41FA5}">
                      <a16:colId xmlns:a16="http://schemas.microsoft.com/office/drawing/2014/main" val="20003"/>
                    </a:ext>
                  </a:extLst>
                </a:gridCol>
              </a:tblGrid>
              <a:tr h="228600">
                <a:tc>
                  <a:txBody>
                    <a:bodyPr/>
                    <a:lstStyle/>
                    <a:p>
                      <a:pPr marL="0" marR="0" lvl="0" indent="0" algn="ctr" rtl="0">
                        <a:spcBef>
                          <a:spcPts val="0"/>
                        </a:spcBef>
                        <a:spcAft>
                          <a:spcPts val="0"/>
                        </a:spcAft>
                        <a:buNone/>
                      </a:pPr>
                      <a:r>
                        <a:rPr lang="en-US" sz="1800" b="1" i="0" u="none" strike="noStrike" cap="none"/>
                        <a:t>Event</a:t>
                      </a:r>
                      <a:endParaRPr/>
                    </a:p>
                  </a:txBody>
                  <a:tcPr marL="91450" marR="91450" marT="45725" marB="45725">
                    <a:solidFill>
                      <a:srgbClr val="BFBFBF"/>
                    </a:solidFill>
                  </a:tcPr>
                </a:tc>
                <a:tc>
                  <a:txBody>
                    <a:bodyPr/>
                    <a:lstStyle/>
                    <a:p>
                      <a:pPr marL="0" marR="0" lvl="0" indent="0" algn="ctr" rtl="0">
                        <a:spcBef>
                          <a:spcPts val="0"/>
                        </a:spcBef>
                        <a:spcAft>
                          <a:spcPts val="0"/>
                        </a:spcAft>
                        <a:buNone/>
                      </a:pPr>
                      <a:r>
                        <a:rPr lang="en-US" sz="1800" b="1" i="0" u="none" strike="noStrike" cap="none"/>
                        <a:t>Description</a:t>
                      </a:r>
                      <a:endParaRPr/>
                    </a:p>
                  </a:txBody>
                  <a:tcPr marL="91450" marR="91450" marT="45725" marB="45725">
                    <a:solidFill>
                      <a:srgbClr val="BFBFBF"/>
                    </a:solidFill>
                  </a:tcPr>
                </a:tc>
                <a:tc>
                  <a:txBody>
                    <a:bodyPr/>
                    <a:lstStyle/>
                    <a:p>
                      <a:pPr marL="0" marR="0" lvl="0" indent="0" algn="ctr" rtl="0">
                        <a:spcBef>
                          <a:spcPts val="0"/>
                        </a:spcBef>
                        <a:spcAft>
                          <a:spcPts val="0"/>
                        </a:spcAft>
                        <a:buNone/>
                      </a:pPr>
                      <a:r>
                        <a:rPr lang="en-US" sz="1800" b="1" i="0" u="none" strike="noStrike" cap="none"/>
                        <a:t>Start</a:t>
                      </a:r>
                      <a:endParaRPr/>
                    </a:p>
                  </a:txBody>
                  <a:tcPr marL="91450" marR="91450" marT="45725" marB="45725">
                    <a:solidFill>
                      <a:srgbClr val="BFBFBF"/>
                    </a:solidFill>
                  </a:tcPr>
                </a:tc>
                <a:tc>
                  <a:txBody>
                    <a:bodyPr/>
                    <a:lstStyle/>
                    <a:p>
                      <a:pPr marL="0" marR="0" lvl="0" indent="0" algn="ctr" rtl="0">
                        <a:spcBef>
                          <a:spcPts val="0"/>
                        </a:spcBef>
                        <a:spcAft>
                          <a:spcPts val="0"/>
                        </a:spcAft>
                        <a:buNone/>
                      </a:pPr>
                      <a:r>
                        <a:rPr lang="en-US" sz="1800" b="1" i="0" u="none" strike="noStrike" cap="none"/>
                        <a:t>End</a:t>
                      </a:r>
                      <a:endParaRPr/>
                    </a:p>
                  </a:txBody>
                  <a:tcPr marL="91450" marR="91450" marT="45725" marB="45725">
                    <a:solidFill>
                      <a:srgbClr val="BFBFBF"/>
                    </a:solidFill>
                  </a:tcPr>
                </a:tc>
                <a:extLst>
                  <a:ext uri="{0D108BD9-81ED-4DB2-BD59-A6C34878D82A}">
                    <a16:rowId xmlns:a16="http://schemas.microsoft.com/office/drawing/2014/main" val="10000"/>
                  </a:ext>
                </a:extLst>
              </a:tr>
              <a:tr h="177800">
                <a:tc>
                  <a:txBody>
                    <a:bodyPr/>
                    <a:lstStyle/>
                    <a:p>
                      <a:pPr marL="0" marR="0" lvl="0" indent="0" algn="ctr" rtl="0">
                        <a:spcBef>
                          <a:spcPts val="0"/>
                        </a:spcBef>
                        <a:spcAft>
                          <a:spcPts val="0"/>
                        </a:spcAft>
                        <a:buNone/>
                      </a:pPr>
                      <a:r>
                        <a:rPr lang="en-US" sz="1400" u="none" strike="noStrike" cap="none"/>
                        <a:t>1</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GMAG Boom is deployed</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3/23/22 10:40</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3/23/22 13:43</a:t>
                      </a:r>
                      <a:endParaRPr/>
                    </a:p>
                  </a:txBody>
                  <a:tcPr marL="9525" marR="9525" marT="9525" marB="0" anchor="ctr">
                    <a:solidFill>
                      <a:schemeClr val="lt1"/>
                    </a:solidFill>
                  </a:tcPr>
                </a:tc>
                <a:extLst>
                  <a:ext uri="{0D108BD9-81ED-4DB2-BD59-A6C34878D82A}">
                    <a16:rowId xmlns:a16="http://schemas.microsoft.com/office/drawing/2014/main" val="10001"/>
                  </a:ext>
                </a:extLst>
              </a:tr>
              <a:tr h="177800">
                <a:tc>
                  <a:txBody>
                    <a:bodyPr/>
                    <a:lstStyle/>
                    <a:p>
                      <a:pPr marL="0" marR="0" lvl="0" indent="0" algn="ctr" rtl="0">
                        <a:spcBef>
                          <a:spcPts val="0"/>
                        </a:spcBef>
                        <a:spcAft>
                          <a:spcPts val="0"/>
                        </a:spcAft>
                        <a:buNone/>
                      </a:pPr>
                      <a:r>
                        <a:rPr lang="en-US" sz="1400" u="none" strike="noStrike" cap="none"/>
                        <a:t>2</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GMAG Data Flow</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3/23/22 13:43</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n/a</a:t>
                      </a:r>
                      <a:endParaRPr/>
                    </a:p>
                  </a:txBody>
                  <a:tcPr marL="9525" marR="9525" marT="9525" marB="0" anchor="ctr">
                    <a:solidFill>
                      <a:schemeClr val="lt1"/>
                    </a:solidFill>
                  </a:tcPr>
                </a:tc>
                <a:extLst>
                  <a:ext uri="{0D108BD9-81ED-4DB2-BD59-A6C34878D82A}">
                    <a16:rowId xmlns:a16="http://schemas.microsoft.com/office/drawing/2014/main" val="10002"/>
                  </a:ext>
                </a:extLst>
              </a:tr>
              <a:tr h="177800">
                <a:tc>
                  <a:txBody>
                    <a:bodyPr/>
                    <a:lstStyle/>
                    <a:p>
                      <a:pPr marL="0" marR="0" lvl="0" indent="0" algn="ctr" rtl="0">
                        <a:spcBef>
                          <a:spcPts val="0"/>
                        </a:spcBef>
                        <a:spcAft>
                          <a:spcPts val="0"/>
                        </a:spcAft>
                        <a:buNone/>
                      </a:pPr>
                      <a:r>
                        <a:rPr lang="en-US" sz="1400" u="none" strike="noStrike" cap="none"/>
                        <a:t>3</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(003) GMAG Sensitivity to Interference (Start)</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3/23/22 13:43</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6/28/22 1:05</a:t>
                      </a:r>
                      <a:endParaRPr/>
                    </a:p>
                  </a:txBody>
                  <a:tcPr marL="9525" marR="9525" marT="9525" marB="0" anchor="ctr">
                    <a:solidFill>
                      <a:schemeClr val="lt1"/>
                    </a:solidFill>
                  </a:tcPr>
                </a:tc>
                <a:extLst>
                  <a:ext uri="{0D108BD9-81ED-4DB2-BD59-A6C34878D82A}">
                    <a16:rowId xmlns:a16="http://schemas.microsoft.com/office/drawing/2014/main" val="10003"/>
                  </a:ext>
                </a:extLst>
              </a:tr>
              <a:tr h="177800">
                <a:tc>
                  <a:txBody>
                    <a:bodyPr/>
                    <a:lstStyle/>
                    <a:p>
                      <a:pPr marL="0" marR="0" lvl="0" indent="0" algn="ctr" rtl="0">
                        <a:spcBef>
                          <a:spcPts val="0"/>
                        </a:spcBef>
                        <a:spcAft>
                          <a:spcPts val="0"/>
                        </a:spcAft>
                        <a:buNone/>
                      </a:pPr>
                      <a:r>
                        <a:rPr lang="en-US" sz="1400" u="none" strike="noStrike" cap="none"/>
                        <a:t>4</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(004) GMAG Sensor Difference Comparison [Start Daily Series]</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3/23/22 13:43</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7/12/22 13:00</a:t>
                      </a:r>
                      <a:endParaRPr/>
                    </a:p>
                  </a:txBody>
                  <a:tcPr marL="9525" marR="9525" marT="9525" marB="0" anchor="ctr">
                    <a:solidFill>
                      <a:schemeClr val="lt1"/>
                    </a:solidFill>
                  </a:tcPr>
                </a:tc>
                <a:extLst>
                  <a:ext uri="{0D108BD9-81ED-4DB2-BD59-A6C34878D82A}">
                    <a16:rowId xmlns:a16="http://schemas.microsoft.com/office/drawing/2014/main" val="10004"/>
                  </a:ext>
                </a:extLst>
              </a:tr>
              <a:tr h="177800">
                <a:tc>
                  <a:txBody>
                    <a:bodyPr/>
                    <a:lstStyle/>
                    <a:p>
                      <a:pPr marL="0" marR="0" lvl="0" indent="0" algn="ctr" rtl="0">
                        <a:spcBef>
                          <a:spcPts val="0"/>
                        </a:spcBef>
                        <a:spcAft>
                          <a:spcPts val="0"/>
                        </a:spcAft>
                        <a:buNone/>
                      </a:pPr>
                      <a:r>
                        <a:rPr lang="en-US" sz="1400" u="none" strike="noStrike" cap="none"/>
                        <a:t>5</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(002) GMAG Calibration Step Test</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3/28/22 16:15</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3/28/22 16:22</a:t>
                      </a:r>
                      <a:endParaRPr/>
                    </a:p>
                  </a:txBody>
                  <a:tcPr marL="9525" marR="9525" marT="9525" marB="0" anchor="ctr">
                    <a:solidFill>
                      <a:schemeClr val="lt1"/>
                    </a:solidFill>
                  </a:tcPr>
                </a:tc>
                <a:extLst>
                  <a:ext uri="{0D108BD9-81ED-4DB2-BD59-A6C34878D82A}">
                    <a16:rowId xmlns:a16="http://schemas.microsoft.com/office/drawing/2014/main" val="10005"/>
                  </a:ext>
                </a:extLst>
              </a:tr>
              <a:tr h="177800">
                <a:tc>
                  <a:txBody>
                    <a:bodyPr/>
                    <a:lstStyle/>
                    <a:p>
                      <a:pPr marL="0" marR="0" lvl="0" indent="0" algn="ctr" rtl="0">
                        <a:spcBef>
                          <a:spcPts val="0"/>
                        </a:spcBef>
                        <a:spcAft>
                          <a:spcPts val="0"/>
                        </a:spcAft>
                        <a:buNone/>
                      </a:pPr>
                      <a:r>
                        <a:rPr lang="en-US" sz="1400" u="none" strike="noStrike" cap="none"/>
                        <a:t>6</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(005) GMAG Inboard Temperature Set Point </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4/15/22 16:00</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4/24/22 15:50</a:t>
                      </a:r>
                      <a:endParaRPr/>
                    </a:p>
                  </a:txBody>
                  <a:tcPr marL="9525" marR="9525" marT="9525" marB="0" anchor="ctr">
                    <a:solidFill>
                      <a:schemeClr val="lt1"/>
                    </a:solidFill>
                  </a:tcPr>
                </a:tc>
                <a:extLst>
                  <a:ext uri="{0D108BD9-81ED-4DB2-BD59-A6C34878D82A}">
                    <a16:rowId xmlns:a16="http://schemas.microsoft.com/office/drawing/2014/main" val="10006"/>
                  </a:ext>
                </a:extLst>
              </a:tr>
              <a:tr h="177800">
                <a:tc>
                  <a:txBody>
                    <a:bodyPr/>
                    <a:lstStyle/>
                    <a:p>
                      <a:pPr marL="0" marR="0" lvl="0" indent="0" algn="ctr" rtl="0">
                        <a:spcBef>
                          <a:spcPts val="0"/>
                        </a:spcBef>
                        <a:spcAft>
                          <a:spcPts val="0"/>
                        </a:spcAft>
                        <a:buNone/>
                      </a:pPr>
                      <a:r>
                        <a:rPr lang="en-US" sz="1400" u="none" strike="noStrike" cap="none"/>
                        <a:t>7</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(005) GMAG Outboard Temperature Set Point</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5/2/22 16:00</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5/8/22 15:47</a:t>
                      </a:r>
                      <a:endParaRPr/>
                    </a:p>
                  </a:txBody>
                  <a:tcPr marL="9525" marR="9525" marT="9525" marB="0" anchor="ctr">
                    <a:solidFill>
                      <a:schemeClr val="lt1"/>
                    </a:solidFill>
                  </a:tcPr>
                </a:tc>
                <a:extLst>
                  <a:ext uri="{0D108BD9-81ED-4DB2-BD59-A6C34878D82A}">
                    <a16:rowId xmlns:a16="http://schemas.microsoft.com/office/drawing/2014/main" val="10007"/>
                  </a:ext>
                </a:extLst>
              </a:tr>
              <a:tr h="177800">
                <a:tc>
                  <a:txBody>
                    <a:bodyPr/>
                    <a:lstStyle/>
                    <a:p>
                      <a:pPr marL="0" marR="0" lvl="0" indent="0" algn="ctr" rtl="0">
                        <a:spcBef>
                          <a:spcPts val="0"/>
                        </a:spcBef>
                        <a:spcAft>
                          <a:spcPts val="0"/>
                        </a:spcAft>
                        <a:buNone/>
                      </a:pPr>
                      <a:r>
                        <a:rPr lang="en-US" sz="1400" u="none" strike="noStrike" cap="none"/>
                        <a:t>8</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1st Possible GMAG Public Outreach</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5/4/22 13:00</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n/a</a:t>
                      </a:r>
                      <a:endParaRPr sz="1100" b="0" i="0" u="none" strike="noStrike" cap="none">
                        <a:solidFill>
                          <a:srgbClr val="000000"/>
                        </a:solidFill>
                        <a:latin typeface="Calibri"/>
                        <a:ea typeface="Calibri"/>
                        <a:cs typeface="Calibri"/>
                        <a:sym typeface="Calibri"/>
                      </a:endParaRPr>
                    </a:p>
                  </a:txBody>
                  <a:tcPr marL="6350" marR="6350" marT="6350" marB="0" anchor="ctr">
                    <a:solidFill>
                      <a:schemeClr val="lt1"/>
                    </a:solidFill>
                  </a:tcPr>
                </a:tc>
                <a:extLst>
                  <a:ext uri="{0D108BD9-81ED-4DB2-BD59-A6C34878D82A}">
                    <a16:rowId xmlns:a16="http://schemas.microsoft.com/office/drawing/2014/main" val="10008"/>
                  </a:ext>
                </a:extLst>
              </a:tr>
              <a:tr h="177800">
                <a:tc>
                  <a:txBody>
                    <a:bodyPr/>
                    <a:lstStyle/>
                    <a:p>
                      <a:pPr marL="0" marR="0" lvl="0" indent="0" algn="ctr" rtl="0">
                        <a:spcBef>
                          <a:spcPts val="0"/>
                        </a:spcBef>
                        <a:spcAft>
                          <a:spcPts val="0"/>
                        </a:spcAft>
                        <a:buNone/>
                      </a:pPr>
                      <a:r>
                        <a:rPr lang="en-US" sz="1400" u="none" strike="noStrike" cap="none"/>
                        <a:t>9</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(001) GMAG Initial Bias and Calibration 3 Rev 1 </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6/29/22 18:30</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6/29/22 22:30</a:t>
                      </a:r>
                      <a:endParaRPr/>
                    </a:p>
                  </a:txBody>
                  <a:tcPr marL="9525" marR="9525" marT="9525" marB="0" anchor="ctr">
                    <a:solidFill>
                      <a:schemeClr val="lt1"/>
                    </a:solidFill>
                  </a:tcPr>
                </a:tc>
                <a:extLst>
                  <a:ext uri="{0D108BD9-81ED-4DB2-BD59-A6C34878D82A}">
                    <a16:rowId xmlns:a16="http://schemas.microsoft.com/office/drawing/2014/main" val="10009"/>
                  </a:ext>
                </a:extLst>
              </a:tr>
              <a:tr h="177800">
                <a:tc>
                  <a:txBody>
                    <a:bodyPr/>
                    <a:lstStyle/>
                    <a:p>
                      <a:pPr marL="0" marR="0" lvl="0" indent="0" algn="ctr" rtl="0">
                        <a:spcBef>
                          <a:spcPts val="0"/>
                        </a:spcBef>
                        <a:spcAft>
                          <a:spcPts val="0"/>
                        </a:spcAft>
                        <a:buNone/>
                      </a:pPr>
                      <a:r>
                        <a:rPr lang="en-US" sz="1400" u="none" strike="noStrike" cap="none"/>
                        <a:t>10</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(001) GMAG Initial Bias and Calibration 1 Rev</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7/6/22 18:21</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7/6/22 18:21</a:t>
                      </a:r>
                      <a:endParaRPr/>
                    </a:p>
                  </a:txBody>
                  <a:tcPr marL="9525" marR="9525" marT="9525" marB="0" anchor="ctr">
                    <a:solidFill>
                      <a:schemeClr val="lt1"/>
                    </a:solidFill>
                  </a:tcPr>
                </a:tc>
                <a:extLst>
                  <a:ext uri="{0D108BD9-81ED-4DB2-BD59-A6C34878D82A}">
                    <a16:rowId xmlns:a16="http://schemas.microsoft.com/office/drawing/2014/main" val="10010"/>
                  </a:ext>
                </a:extLst>
              </a:tr>
              <a:tr h="177800">
                <a:tc>
                  <a:txBody>
                    <a:bodyPr/>
                    <a:lstStyle/>
                    <a:p>
                      <a:pPr marL="0" marR="0" lvl="0" indent="0" algn="ctr" rtl="0">
                        <a:spcBef>
                          <a:spcPts val="0"/>
                        </a:spcBef>
                        <a:spcAft>
                          <a:spcPts val="0"/>
                        </a:spcAft>
                        <a:buNone/>
                      </a:pPr>
                      <a:r>
                        <a:rPr lang="en-US" sz="1400" u="none" strike="noStrike" cap="none"/>
                        <a:t>11</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(Opportunity) GMAG Entrance Criteria met - Beta</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7/11/22 14:21</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n/a</a:t>
                      </a:r>
                      <a:endParaRPr sz="1100" b="0" i="0" u="none" strike="noStrike" cap="none">
                        <a:solidFill>
                          <a:srgbClr val="000000"/>
                        </a:solidFill>
                        <a:latin typeface="Calibri"/>
                        <a:ea typeface="Calibri"/>
                        <a:cs typeface="Calibri"/>
                        <a:sym typeface="Calibri"/>
                      </a:endParaRPr>
                    </a:p>
                  </a:txBody>
                  <a:tcPr marL="6350" marR="6350" marT="6350" marB="0" anchor="ctr">
                    <a:solidFill>
                      <a:schemeClr val="lt1"/>
                    </a:solidFill>
                  </a:tcPr>
                </a:tc>
                <a:extLst>
                  <a:ext uri="{0D108BD9-81ED-4DB2-BD59-A6C34878D82A}">
                    <a16:rowId xmlns:a16="http://schemas.microsoft.com/office/drawing/2014/main" val="10011"/>
                  </a:ext>
                </a:extLst>
              </a:tr>
              <a:tr h="177800">
                <a:tc>
                  <a:txBody>
                    <a:bodyPr/>
                    <a:lstStyle/>
                    <a:p>
                      <a:pPr marL="0" marR="0" lvl="0" indent="0" algn="ctr" rtl="0">
                        <a:spcBef>
                          <a:spcPts val="0"/>
                        </a:spcBef>
                        <a:spcAft>
                          <a:spcPts val="0"/>
                        </a:spcAft>
                        <a:buNone/>
                      </a:pPr>
                      <a:r>
                        <a:rPr lang="en-US" sz="1400" u="none" strike="noStrike" cap="none"/>
                        <a:t>12</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(001) GMAG Update LUTs to Ground System</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8/3/22 23:30</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8/4/22 0:30</a:t>
                      </a:r>
                      <a:endParaRPr/>
                    </a:p>
                  </a:txBody>
                  <a:tcPr marL="9525" marR="9525" marT="9525" marB="0" anchor="ctr">
                    <a:solidFill>
                      <a:schemeClr val="lt1"/>
                    </a:solidFill>
                  </a:tcPr>
                </a:tc>
                <a:extLst>
                  <a:ext uri="{0D108BD9-81ED-4DB2-BD59-A6C34878D82A}">
                    <a16:rowId xmlns:a16="http://schemas.microsoft.com/office/drawing/2014/main" val="10012"/>
                  </a:ext>
                </a:extLst>
              </a:tr>
              <a:tr h="177800">
                <a:tc>
                  <a:txBody>
                    <a:bodyPr/>
                    <a:lstStyle/>
                    <a:p>
                      <a:pPr marL="0" marR="0" lvl="0" indent="0" algn="ctr" rtl="0">
                        <a:spcBef>
                          <a:spcPts val="0"/>
                        </a:spcBef>
                        <a:spcAft>
                          <a:spcPts val="0"/>
                        </a:spcAft>
                        <a:buNone/>
                      </a:pPr>
                      <a:r>
                        <a:rPr lang="en-US" sz="1400" u="none" strike="noStrike" cap="none"/>
                        <a:t>13</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   (001) GMAG LUTs Implemented in GPA</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8/8/22 14:00</a:t>
                      </a:r>
                      <a:endParaRPr/>
                    </a:p>
                  </a:txBody>
                  <a:tcPr marL="9525" marR="9525" marT="9525" marB="0" anchor="ctr">
                    <a:solidFill>
                      <a:schemeClr val="lt1"/>
                    </a:solidFill>
                  </a:tcPr>
                </a:tc>
                <a:tc>
                  <a:txBody>
                    <a:bodyPr/>
                    <a:lstStyle/>
                    <a:p>
                      <a:pPr marL="0" marR="0" lvl="0" indent="0" algn="ctr" rtl="0">
                        <a:spcBef>
                          <a:spcPts val="0"/>
                        </a:spcBef>
                        <a:spcAft>
                          <a:spcPts val="0"/>
                        </a:spcAft>
                        <a:buNone/>
                      </a:pPr>
                      <a:r>
                        <a:rPr lang="en-US" sz="1100" b="0" i="0" u="none" strike="noStrike" cap="none">
                          <a:solidFill>
                            <a:srgbClr val="000000"/>
                          </a:solidFill>
                          <a:latin typeface="Calibri"/>
                          <a:ea typeface="Calibri"/>
                          <a:cs typeface="Calibri"/>
                          <a:sym typeface="Calibri"/>
                        </a:rPr>
                        <a:t>8/8/22 15:00</a:t>
                      </a:r>
                      <a:endParaRPr/>
                    </a:p>
                  </a:txBody>
                  <a:tcPr marL="9525" marR="9525" marT="9525" marB="0" anchor="ctr">
                    <a:solidFill>
                      <a:schemeClr val="lt1"/>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PLT’s Under Review</a:t>
            </a:r>
            <a:endParaRPr/>
          </a:p>
        </p:txBody>
      </p:sp>
      <p:sp>
        <p:nvSpPr>
          <p:cNvPr id="162" name="Google Shape;162;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graphicFrame>
        <p:nvGraphicFramePr>
          <p:cNvPr id="163" name="Google Shape;163;p9"/>
          <p:cNvGraphicFramePr/>
          <p:nvPr>
            <p:extLst>
              <p:ext uri="{D42A27DB-BD31-4B8C-83A1-F6EECF244321}">
                <p14:modId xmlns:p14="http://schemas.microsoft.com/office/powerpoint/2010/main" val="2640182269"/>
              </p:ext>
            </p:extLst>
          </p:nvPr>
        </p:nvGraphicFramePr>
        <p:xfrm>
          <a:off x="188818" y="1675125"/>
          <a:ext cx="8766375" cy="2804220"/>
        </p:xfrm>
        <a:graphic>
          <a:graphicData uri="http://schemas.openxmlformats.org/drawingml/2006/table">
            <a:tbl>
              <a:tblPr firstRow="1" bandRow="1">
                <a:noFill/>
                <a:tableStyleId>{45E32F7D-62BA-43D2-A85E-94E051A7082F}</a:tableStyleId>
              </a:tblPr>
              <a:tblGrid>
                <a:gridCol w="925825">
                  <a:extLst>
                    <a:ext uri="{9D8B030D-6E8A-4147-A177-3AD203B41FA5}">
                      <a16:colId xmlns:a16="http://schemas.microsoft.com/office/drawing/2014/main" val="20000"/>
                    </a:ext>
                  </a:extLst>
                </a:gridCol>
                <a:gridCol w="1758950">
                  <a:extLst>
                    <a:ext uri="{9D8B030D-6E8A-4147-A177-3AD203B41FA5}">
                      <a16:colId xmlns:a16="http://schemas.microsoft.com/office/drawing/2014/main" val="20001"/>
                    </a:ext>
                  </a:extLst>
                </a:gridCol>
                <a:gridCol w="967775">
                  <a:extLst>
                    <a:ext uri="{9D8B030D-6E8A-4147-A177-3AD203B41FA5}">
                      <a16:colId xmlns:a16="http://schemas.microsoft.com/office/drawing/2014/main" val="20002"/>
                    </a:ext>
                  </a:extLst>
                </a:gridCol>
                <a:gridCol w="1073475">
                  <a:extLst>
                    <a:ext uri="{9D8B030D-6E8A-4147-A177-3AD203B41FA5}">
                      <a16:colId xmlns:a16="http://schemas.microsoft.com/office/drawing/2014/main" val="20003"/>
                    </a:ext>
                  </a:extLst>
                </a:gridCol>
                <a:gridCol w="2904275">
                  <a:extLst>
                    <a:ext uri="{9D8B030D-6E8A-4147-A177-3AD203B41FA5}">
                      <a16:colId xmlns:a16="http://schemas.microsoft.com/office/drawing/2014/main" val="20004"/>
                    </a:ext>
                  </a:extLst>
                </a:gridCol>
                <a:gridCol w="1136075">
                  <a:extLst>
                    <a:ext uri="{9D8B030D-6E8A-4147-A177-3AD203B41FA5}">
                      <a16:colId xmlns:a16="http://schemas.microsoft.com/office/drawing/2014/main" val="20005"/>
                    </a:ext>
                  </a:extLst>
                </a:gridCol>
              </a:tblGrid>
              <a:tr h="370850">
                <a:tc>
                  <a:txBody>
                    <a:bodyPr/>
                    <a:lstStyle/>
                    <a:p>
                      <a:pPr marL="0" marR="0" lvl="0" indent="0" algn="ctr" rtl="0">
                        <a:spcBef>
                          <a:spcPts val="0"/>
                        </a:spcBef>
                        <a:spcAft>
                          <a:spcPts val="0"/>
                        </a:spcAft>
                        <a:buNone/>
                      </a:pPr>
                      <a:r>
                        <a:rPr lang="en-US" sz="1400" b="1" i="0" u="none" strike="noStrike" cap="none"/>
                        <a:t>PLT ID</a:t>
                      </a:r>
                      <a:endParaRPr/>
                    </a:p>
                  </a:txBody>
                  <a:tcPr marL="91450" marR="91450" marT="45725" marB="45725" anchor="ctr">
                    <a:solidFill>
                      <a:srgbClr val="BFBFBF"/>
                    </a:solidFill>
                  </a:tcPr>
                </a:tc>
                <a:tc>
                  <a:txBody>
                    <a:bodyPr/>
                    <a:lstStyle/>
                    <a:p>
                      <a:pPr marL="0" marR="0" lvl="0" indent="0" algn="ctr" rtl="0">
                        <a:spcBef>
                          <a:spcPts val="0"/>
                        </a:spcBef>
                        <a:spcAft>
                          <a:spcPts val="0"/>
                        </a:spcAft>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spcBef>
                          <a:spcPts val="0"/>
                        </a:spcBef>
                        <a:spcAft>
                          <a:spcPts val="0"/>
                        </a:spcAft>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spcBef>
                          <a:spcPts val="0"/>
                        </a:spcBef>
                        <a:spcAft>
                          <a:spcPts val="0"/>
                        </a:spcAft>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spcBef>
                          <a:spcPts val="0"/>
                        </a:spcBef>
                        <a:spcAft>
                          <a:spcPts val="0"/>
                        </a:spcAft>
                        <a:buNone/>
                      </a:pPr>
                      <a:r>
                        <a:rPr lang="en-US" sz="1400" b="1" i="0" u="none" strike="noStrike" cap="none"/>
                        <a:t>Delivered Vendor Report</a:t>
                      </a:r>
                      <a:endParaRPr sz="1400" b="1" i="0" u="none" strike="noStrike" cap="none"/>
                    </a:p>
                  </a:txBody>
                  <a:tcPr marL="91450" marR="91450" marT="45725" marB="45725" anchor="ctr">
                    <a:solidFill>
                      <a:srgbClr val="BFBFBF"/>
                    </a:solidFill>
                  </a:tcPr>
                </a:tc>
                <a:tc>
                  <a:txBody>
                    <a:bodyPr/>
                    <a:lstStyle/>
                    <a:p>
                      <a:pPr marL="0" marR="0" lvl="0" indent="0" algn="ctr" rtl="0">
                        <a:spcBef>
                          <a:spcPts val="0"/>
                        </a:spcBef>
                        <a:spcAft>
                          <a:spcPts val="0"/>
                        </a:spcAft>
                        <a:buNone/>
                      </a:pPr>
                      <a:r>
                        <a:rPr lang="en-US" sz="1400" b="1" i="0" u="none" strike="noStrike" cap="none"/>
                        <a:t>CWG POC</a:t>
                      </a:r>
                      <a:endParaRP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200" u="none" strike="noStrike" cap="none"/>
                        <a:t>G18-C-PLT-MAG-001</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a:t>Calibration Maneuver </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u="none" strike="noStrike" cap="none">
                          <a:solidFill>
                            <a:schemeClr val="dk1"/>
                          </a:solidFill>
                        </a:rPr>
                        <a:t>Pass</a:t>
                      </a:r>
                      <a:endParaRPr/>
                    </a:p>
                  </a:txBody>
                  <a:tcPr marL="91450" marR="91450" marT="45725" marB="45725" anchor="ctr">
                    <a:solidFill>
                      <a:srgbClr val="00B050"/>
                    </a:solidFill>
                  </a:tcPr>
                </a:tc>
                <a:tc>
                  <a:txBody>
                    <a:bodyPr/>
                    <a:lstStyle/>
                    <a:p>
                      <a:pPr marL="0" marR="0" lvl="0" indent="0" algn="ctr" rtl="0">
                        <a:spcBef>
                          <a:spcPts val="0"/>
                        </a:spcBef>
                        <a:spcAft>
                          <a:spcPts val="0"/>
                        </a:spcAft>
                        <a:buNone/>
                      </a:pPr>
                      <a:r>
                        <a:rPr lang="en-US" sz="1200" b="0" u="none" strike="noStrike" cap="none">
                          <a:solidFill>
                            <a:schemeClr val="dk1"/>
                          </a:solidFill>
                        </a:rPr>
                        <a:t>Final report submitted Aug 19, 2022</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dirty="0"/>
                        <a:t>Mike </a:t>
                      </a:r>
                      <a:r>
                        <a:rPr lang="en-US" sz="1200" b="0" i="0" u="none" strike="noStrike" cap="none" dirty="0" err="1">
                          <a:solidFill>
                            <a:schemeClr val="dk1"/>
                          </a:solidFill>
                          <a:effectLst/>
                          <a:latin typeface="Calibri"/>
                          <a:ea typeface="Calibri"/>
                          <a:cs typeface="Calibri"/>
                          <a:sym typeface="Arial"/>
                        </a:rPr>
                        <a:t>Grotenhuis</a:t>
                      </a:r>
                      <a:endParaRPr lang="en-US" sz="1200" b="0" i="0" u="none" strike="noStrike" cap="none" dirty="0">
                        <a:solidFill>
                          <a:schemeClr val="dk1"/>
                        </a:solidFill>
                        <a:effectLst/>
                        <a:latin typeface="Calibri"/>
                        <a:ea typeface="Calibri"/>
                        <a:cs typeface="Calibri"/>
                        <a:sym typeface="Arial"/>
                      </a:endParaRPr>
                    </a:p>
                  </a:txBody>
                  <a:tcPr marL="91450" marR="91450" marT="45725" marB="45725" anchor="ctr">
                    <a:solidFill>
                      <a:schemeClr val="lt1"/>
                    </a:solidFill>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1200" u="none" strike="noStrike" cap="none"/>
                        <a:t>G18-C-PLT-MAG-002</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a:t>Health Test</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b="0" u="none" strike="noStrike" cap="none">
                          <a:solidFill>
                            <a:schemeClr val="dk1"/>
                          </a:solidFill>
                        </a:rPr>
                        <a:t>100</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b="1" u="none" strike="noStrike" cap="none">
                          <a:solidFill>
                            <a:schemeClr val="dk1"/>
                          </a:solidFill>
                        </a:rPr>
                        <a:t>Pass</a:t>
                      </a:r>
                      <a:endParaRPr/>
                    </a:p>
                  </a:txBody>
                  <a:tcPr marL="91450" marR="91450" marT="45725" marB="45725" anchor="ctr">
                    <a:solidFill>
                      <a:srgbClr val="00B050"/>
                    </a:solidFill>
                  </a:tcPr>
                </a:tc>
                <a:tc>
                  <a:txBody>
                    <a:bodyPr/>
                    <a:lstStyle/>
                    <a:p>
                      <a:pPr marL="0" marR="0" lvl="0" indent="0" algn="ctr" rtl="0">
                        <a:spcBef>
                          <a:spcPts val="0"/>
                        </a:spcBef>
                        <a:spcAft>
                          <a:spcPts val="0"/>
                        </a:spcAft>
                        <a:buNone/>
                      </a:pPr>
                      <a:r>
                        <a:rPr lang="en-US" sz="1200" u="none" strike="noStrike" cap="none">
                          <a:solidFill>
                            <a:schemeClr val="dk1"/>
                          </a:solidFill>
                        </a:rPr>
                        <a:t>Final report submitted Mar 29, revised </a:t>
                      </a:r>
                      <a:endParaRPr/>
                    </a:p>
                    <a:p>
                      <a:pPr marL="0" marR="0" lvl="0" indent="0" algn="ctr" rtl="0">
                        <a:spcBef>
                          <a:spcPts val="0"/>
                        </a:spcBef>
                        <a:spcAft>
                          <a:spcPts val="0"/>
                        </a:spcAft>
                        <a:buNone/>
                      </a:pPr>
                      <a:r>
                        <a:rPr lang="en-US" sz="1200" u="none" strike="noStrike" cap="none">
                          <a:solidFill>
                            <a:schemeClr val="dk1"/>
                          </a:solidFill>
                        </a:rPr>
                        <a:t>Aug 23, 202</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dirty="0"/>
                        <a:t>Mike </a:t>
                      </a:r>
                      <a:r>
                        <a:rPr lang="en-US" sz="1200" b="0" i="0" u="none" strike="noStrike" cap="none" dirty="0" err="1">
                          <a:solidFill>
                            <a:schemeClr val="dk1"/>
                          </a:solidFill>
                          <a:effectLst/>
                          <a:latin typeface="Calibri"/>
                          <a:ea typeface="Calibri"/>
                          <a:cs typeface="Calibri"/>
                          <a:sym typeface="Arial"/>
                        </a:rPr>
                        <a:t>Grotenhuis</a:t>
                      </a:r>
                      <a:endParaRPr lang="en-US" sz="1200" b="0" i="0" u="none" strike="noStrike" cap="none" dirty="0">
                        <a:solidFill>
                          <a:schemeClr val="dk1"/>
                        </a:solidFill>
                        <a:effectLst/>
                        <a:latin typeface="Calibri"/>
                        <a:ea typeface="Calibri"/>
                        <a:cs typeface="Calibri"/>
                        <a:sym typeface="Arial"/>
                      </a:endParaRPr>
                    </a:p>
                  </a:txBody>
                  <a:tcPr marL="91450" marR="91450" marT="45725" marB="45725" anchor="ctr">
                    <a:solidFill>
                      <a:schemeClr val="lt1"/>
                    </a:solidFill>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1200" u="none" strike="noStrike" cap="none"/>
                        <a:t>G18-C-PLT-MAG-003</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a:t>Sensitivity to Interference</a:t>
                      </a:r>
                      <a:endParaRPr sz="12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u="none" strike="noStrike" cap="none">
                          <a:solidFill>
                            <a:schemeClr val="dk1"/>
                          </a:solidFill>
                        </a:rPr>
                        <a:t>Pass</a:t>
                      </a:r>
                      <a:endParaRPr/>
                    </a:p>
                  </a:txBody>
                  <a:tcPr marL="91450" marR="91450" marT="45725" marB="45725" anchor="ctr">
                    <a:solidFill>
                      <a:srgbClr val="00B050"/>
                    </a:solidFill>
                  </a:tcPr>
                </a:tc>
                <a:tc>
                  <a:txBody>
                    <a:bodyPr/>
                    <a:lstStyle/>
                    <a:p>
                      <a:pPr marL="0" marR="0" lvl="0" indent="0" algn="ctr" rtl="0">
                        <a:spcBef>
                          <a:spcPts val="0"/>
                        </a:spcBef>
                        <a:spcAft>
                          <a:spcPts val="0"/>
                        </a:spcAft>
                        <a:buNone/>
                      </a:pPr>
                      <a:r>
                        <a:rPr lang="en-US" sz="1200" u="none" strike="noStrike" cap="none">
                          <a:solidFill>
                            <a:schemeClr val="dk1"/>
                          </a:solidFill>
                        </a:rPr>
                        <a:t>Final report submitted Aug 23, 2022</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dirty="0"/>
                        <a:t>Jacob </a:t>
                      </a:r>
                    </a:p>
                    <a:p>
                      <a:pPr marL="0" marR="0" lvl="0" indent="0" algn="ctr" rtl="0">
                        <a:spcBef>
                          <a:spcPts val="0"/>
                        </a:spcBef>
                        <a:spcAft>
                          <a:spcPts val="0"/>
                        </a:spcAft>
                        <a:buNone/>
                      </a:pPr>
                      <a:r>
                        <a:rPr lang="en-US" sz="1200" dirty="0" err="1"/>
                        <a:t>Gruesbeck</a:t>
                      </a:r>
                      <a:endParaRPr lang="en-US" sz="1200" dirty="0"/>
                    </a:p>
                  </a:txBody>
                  <a:tcPr marL="91450" marR="91450" marT="45725" marB="45725" anchor="ctr">
                    <a:solidFill>
                      <a:schemeClr val="lt1"/>
                    </a:solidFill>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1200" u="none" strike="noStrike" cap="none"/>
                        <a:t>G18-C-PLT-MAG-004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Sensor difference/ratio</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b="0" u="none" strike="noStrike" cap="none">
                          <a:solidFill>
                            <a:schemeClr val="dk1"/>
                          </a:solidFill>
                        </a:rPr>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u="none" strike="noStrike" cap="none">
                          <a:solidFill>
                            <a:schemeClr val="dk1"/>
                          </a:solidFill>
                        </a:rPr>
                        <a:t>Pass</a:t>
                      </a:r>
                      <a:endParaRPr/>
                    </a:p>
                  </a:txBody>
                  <a:tcPr marL="91450" marR="91450" marT="45725" marB="45725" anchor="ctr">
                    <a:solidFill>
                      <a:srgbClr val="00B050"/>
                    </a:solidFill>
                  </a:tcPr>
                </a:tc>
                <a:tc>
                  <a:txBody>
                    <a:bodyPr/>
                    <a:lstStyle/>
                    <a:p>
                      <a:pPr marL="0" marR="0" lvl="0" indent="0" algn="ctr" rtl="0">
                        <a:spcBef>
                          <a:spcPts val="0"/>
                        </a:spcBef>
                        <a:spcAft>
                          <a:spcPts val="0"/>
                        </a:spcAft>
                        <a:buNone/>
                      </a:pPr>
                      <a:r>
                        <a:rPr lang="en-US" sz="1200" u="none" strike="noStrike" cap="none">
                          <a:solidFill>
                            <a:schemeClr val="dk1"/>
                          </a:solidFill>
                        </a:rPr>
                        <a:t>Final report submitted Aug 23, 2022, continuous updates</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dirty="0"/>
                        <a:t>Mike </a:t>
                      </a:r>
                      <a:r>
                        <a:rPr lang="en-US" sz="1200" b="0" i="0" u="none" strike="noStrike" cap="none" dirty="0" err="1">
                          <a:solidFill>
                            <a:schemeClr val="dk1"/>
                          </a:solidFill>
                          <a:effectLst/>
                          <a:latin typeface="Calibri"/>
                          <a:ea typeface="Calibri"/>
                          <a:cs typeface="Calibri"/>
                          <a:sym typeface="Arial"/>
                        </a:rPr>
                        <a:t>Grotenhuis</a:t>
                      </a:r>
                      <a:endParaRPr lang="en-US" sz="1200" b="0" i="0" u="none" strike="noStrike" cap="none" dirty="0">
                        <a:solidFill>
                          <a:schemeClr val="dk1"/>
                        </a:solidFill>
                        <a:effectLst/>
                        <a:latin typeface="Calibri"/>
                        <a:ea typeface="Calibri"/>
                        <a:cs typeface="Calibri"/>
                        <a:sym typeface="Arial"/>
                      </a:endParaRPr>
                    </a:p>
                  </a:txBody>
                  <a:tcPr marL="91450" marR="91450" marT="45725" marB="45725" anchor="ctr">
                    <a:solidFill>
                      <a:schemeClr val="lt1"/>
                    </a:solidFill>
                  </a:tcP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US" sz="1200" u="none" strike="noStrike" cap="none"/>
                        <a:t>G18-C-PLT-MAG-005</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u="none" strike="noStrike" cap="none"/>
                        <a:t>Temperature Setpoint Test</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b="0" u="none" strike="noStrike" cap="none">
                          <a:solidFill>
                            <a:schemeClr val="dk1"/>
                          </a:solidFill>
                        </a:rPr>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u="none" strike="noStrike" cap="none">
                          <a:solidFill>
                            <a:schemeClr val="dk1"/>
                          </a:solidFill>
                        </a:rPr>
                        <a:t>Pass</a:t>
                      </a:r>
                      <a:endParaRPr/>
                    </a:p>
                  </a:txBody>
                  <a:tcPr marL="91450" marR="91450" marT="45725" marB="45725" anchor="ctr">
                    <a:solidFill>
                      <a:srgbClr val="00B050"/>
                    </a:solidFill>
                  </a:tcPr>
                </a:tc>
                <a:tc>
                  <a:txBody>
                    <a:bodyPr/>
                    <a:lstStyle/>
                    <a:p>
                      <a:pPr marL="0" marR="0" lvl="0" indent="0" algn="ctr" rtl="0">
                        <a:spcBef>
                          <a:spcPts val="0"/>
                        </a:spcBef>
                        <a:spcAft>
                          <a:spcPts val="0"/>
                        </a:spcAft>
                        <a:buNone/>
                      </a:pPr>
                      <a:r>
                        <a:rPr lang="en-US" sz="1200" u="none" strike="noStrike" cap="none">
                          <a:solidFill>
                            <a:schemeClr val="dk1"/>
                          </a:solidFill>
                        </a:rPr>
                        <a:t>Final report submitted May 19, 2022, revised Aug 23, 2022</a:t>
                      </a:r>
                      <a:endParaRPr/>
                    </a:p>
                  </a:txBody>
                  <a:tcPr marL="91450" marR="91450" marT="45725" marB="45725" anchor="ctr">
                    <a:solidFill>
                      <a:schemeClr val="lt1"/>
                    </a:solidFill>
                  </a:tcPr>
                </a:tc>
                <a:tc>
                  <a:txBody>
                    <a:bodyPr/>
                    <a:lstStyle/>
                    <a:p>
                      <a:pPr marL="0" marR="0" lvl="0" indent="0" algn="ctr" rtl="0">
                        <a:spcBef>
                          <a:spcPts val="0"/>
                        </a:spcBef>
                        <a:spcAft>
                          <a:spcPts val="0"/>
                        </a:spcAft>
                        <a:buNone/>
                      </a:pPr>
                      <a:r>
                        <a:rPr lang="en-US" sz="1200" u="none" strike="noStrike" cap="none" dirty="0"/>
                        <a:t>Mike </a:t>
                      </a:r>
                      <a:r>
                        <a:rPr lang="en-US" sz="1200" b="0" i="0" u="none" strike="noStrike" cap="none" dirty="0" err="1">
                          <a:solidFill>
                            <a:schemeClr val="dk1"/>
                          </a:solidFill>
                          <a:effectLst/>
                          <a:latin typeface="Calibri"/>
                          <a:ea typeface="Calibri"/>
                          <a:cs typeface="Calibri"/>
                          <a:sym typeface="Arial"/>
                        </a:rPr>
                        <a:t>Grotenhuis</a:t>
                      </a:r>
                      <a:endParaRPr lang="en-US" sz="1200" b="0" i="0" u="none" strike="noStrike" cap="none" dirty="0">
                        <a:solidFill>
                          <a:schemeClr val="dk1"/>
                        </a:solidFill>
                        <a:effectLst/>
                        <a:latin typeface="Calibri"/>
                        <a:ea typeface="Calibri"/>
                        <a:cs typeface="Calibri"/>
                        <a:sym typeface="Arial"/>
                      </a:endParaRPr>
                    </a:p>
                  </a:txBody>
                  <a:tcPr marL="91450" marR="91450" marT="45725" marB="45725" anchor="ctr">
                    <a:solidFill>
                      <a:schemeClr val="lt1"/>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ECAF4322-9665-22C2-5D82-3A2699BDFB71}"/>
              </a:ext>
            </a:extLst>
          </p:cNvPr>
          <p:cNvSpPr txBox="1"/>
          <p:nvPr/>
        </p:nvSpPr>
        <p:spPr>
          <a:xfrm>
            <a:off x="188818" y="4593266"/>
            <a:ext cx="5837275" cy="307777"/>
          </a:xfrm>
          <a:prstGeom prst="rect">
            <a:avLst/>
          </a:prstGeom>
          <a:noFill/>
        </p:spPr>
        <p:txBody>
          <a:bodyPr wrap="square" rtlCol="0">
            <a:spAutoFit/>
          </a:bodyPr>
          <a:lstStyle/>
          <a:p>
            <a:r>
              <a:rPr lang="en-US" dirty="0">
                <a:solidFill>
                  <a:schemeClr val="bg1"/>
                </a:solidFill>
              </a:rPr>
              <a:t>Required for Beta Maturity : PLT-002,-003,-004,-005</a:t>
            </a: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22422</TotalTime>
  <Words>4457</Words>
  <Application>Microsoft Macintosh PowerPoint</Application>
  <PresentationFormat>On-screen Show (4:3)</PresentationFormat>
  <Paragraphs>810</Paragraphs>
  <Slides>44</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.AppleSystemUIFont</vt:lpstr>
      <vt:lpstr>Arial</vt:lpstr>
      <vt:lpstr>Calibri</vt:lpstr>
      <vt:lpstr>Cambria Math</vt:lpstr>
      <vt:lpstr>Custom Design</vt:lpstr>
      <vt:lpstr>GOES-18 GMAG Provisional Certification PSPVR </vt:lpstr>
      <vt:lpstr>Agenda</vt:lpstr>
      <vt:lpstr>GMAG Overview</vt:lpstr>
      <vt:lpstr>Data Usage</vt:lpstr>
      <vt:lpstr>PowerPoint Presentation</vt:lpstr>
      <vt:lpstr>Schedule of Previous  Maturity Levels</vt:lpstr>
      <vt:lpstr>PowerPoint Presentation</vt:lpstr>
      <vt:lpstr>Post Launch Test (PLT) and  Milestones Timeline</vt:lpstr>
      <vt:lpstr>PLT’s Under Review</vt:lpstr>
      <vt:lpstr>PLT G18-C-MAG-001: Calibration Maneuver</vt:lpstr>
      <vt:lpstr>PLT G18-E-MAG-002: Health Test</vt:lpstr>
      <vt:lpstr>PLT-G18-E-MAG-003 Sensitivity to Interference</vt:lpstr>
      <vt:lpstr>PLT-G18-E-MAG-003 :  Reaction Wheel Zero Crossing</vt:lpstr>
      <vt:lpstr>PLT-G18-E-MAG-003 Arcjet Effect</vt:lpstr>
      <vt:lpstr>PLT-G18-E-MAG-003 New Arcjet Correction</vt:lpstr>
      <vt:lpstr>PLT-G18-E-MAG-004 Sensor Difference Comparison</vt:lpstr>
      <vt:lpstr>PLT-G18-E-MAG-005 Magnetometer Thermal Sensitivity</vt:lpstr>
      <vt:lpstr>PowerPoint Presentation</vt:lpstr>
      <vt:lpstr>Provisional Validation PLPT’s NCEI</vt:lpstr>
      <vt:lpstr>PLPT-MAG-001 Comparison to Models</vt:lpstr>
      <vt:lpstr>PLPT-MAG-002 Cross-Satellite Intercalibration: IB-OB differences</vt:lpstr>
      <vt:lpstr>PLPT-MAG-002 Cross-Satellite Intercalibration</vt:lpstr>
      <vt:lpstr>PLPT-MAG-002 Cross-Satellite Intercalibration</vt:lpstr>
      <vt:lpstr>PLPT-MAG-003 Noise Performance</vt:lpstr>
      <vt:lpstr>PLPT-MAG-003 Noise Performance</vt:lpstr>
      <vt:lpstr>PLPT-MAG-003 Noise Performance</vt:lpstr>
      <vt:lpstr>GOES 18 Provisional Validation</vt:lpstr>
      <vt:lpstr>GOES 18 Provisional Validation</vt:lpstr>
      <vt:lpstr>PowerPoint Presentation</vt:lpstr>
      <vt:lpstr>Path to Full Validation</vt:lpstr>
      <vt:lpstr>GMAG Specific ADR’s and WR’s</vt:lpstr>
      <vt:lpstr>GMAG Specific ADR’s and WR’s</vt:lpstr>
      <vt:lpstr>ADR 1232 Irregular Timestamps</vt:lpstr>
      <vt:lpstr>ADR 1232 Irregular Timestamps</vt:lpstr>
      <vt:lpstr>Path to Full Validation - PLPTs</vt:lpstr>
      <vt:lpstr>MAG Performance Baseline Status</vt:lpstr>
      <vt:lpstr>GOES-18 Performance Baseline Validation Status</vt:lpstr>
      <vt:lpstr>Path to Full Validation – Risks</vt:lpstr>
      <vt:lpstr>PowerPoint Presentation</vt:lpstr>
      <vt:lpstr>Summary and Recommendations</vt:lpstr>
      <vt:lpstr>Recommendations: Irregular timestamps</vt:lpstr>
      <vt:lpstr>Recommendations: Arcjets</vt:lpstr>
      <vt:lpstr>Recommendations:  Other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GOES-18 GMAG Provisional Certification PSPVR  DRAFT</dc:title>
  <dc:creator>Microsoft Office User</dc:creator>
  <cp:lastModifiedBy>Microsoft Office User</cp:lastModifiedBy>
  <cp:revision>163</cp:revision>
  <dcterms:created xsi:type="dcterms:W3CDTF">2022-08-19T16:26:26Z</dcterms:created>
  <dcterms:modified xsi:type="dcterms:W3CDTF">2022-09-20T17:46:49Z</dcterms:modified>
</cp:coreProperties>
</file>