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2"/>
  </p:notesMasterIdLst>
  <p:sldIdLst>
    <p:sldId id="257" r:id="rId2"/>
    <p:sldId id="258" r:id="rId3"/>
    <p:sldId id="346" r:id="rId4"/>
    <p:sldId id="670" r:id="rId5"/>
    <p:sldId id="851" r:id="rId6"/>
    <p:sldId id="749" r:id="rId7"/>
    <p:sldId id="889" r:id="rId8"/>
    <p:sldId id="803" r:id="rId9"/>
    <p:sldId id="850" r:id="rId10"/>
    <p:sldId id="259" r:id="rId11"/>
    <p:sldId id="659" r:id="rId12"/>
    <p:sldId id="861" r:id="rId13"/>
    <p:sldId id="746" r:id="rId14"/>
    <p:sldId id="862" r:id="rId15"/>
    <p:sldId id="750" r:id="rId16"/>
    <p:sldId id="524" r:id="rId17"/>
    <p:sldId id="822" r:id="rId18"/>
    <p:sldId id="871" r:id="rId19"/>
    <p:sldId id="719" r:id="rId20"/>
    <p:sldId id="868" r:id="rId21"/>
    <p:sldId id="876" r:id="rId22"/>
    <p:sldId id="870" r:id="rId23"/>
    <p:sldId id="865" r:id="rId24"/>
    <p:sldId id="877" r:id="rId25"/>
    <p:sldId id="864" r:id="rId26"/>
    <p:sldId id="866" r:id="rId27"/>
    <p:sldId id="840" r:id="rId28"/>
    <p:sldId id="842" r:id="rId29"/>
    <p:sldId id="843" r:id="rId30"/>
    <p:sldId id="826" r:id="rId31"/>
    <p:sldId id="845" r:id="rId32"/>
    <p:sldId id="860" r:id="rId33"/>
    <p:sldId id="890" r:id="rId34"/>
    <p:sldId id="879" r:id="rId35"/>
    <p:sldId id="881" r:id="rId36"/>
    <p:sldId id="841" r:id="rId37"/>
    <p:sldId id="892" r:id="rId38"/>
    <p:sldId id="806" r:id="rId39"/>
    <p:sldId id="883" r:id="rId40"/>
    <p:sldId id="888" r:id="rId41"/>
    <p:sldId id="804" r:id="rId42"/>
    <p:sldId id="849" r:id="rId43"/>
    <p:sldId id="847" r:id="rId44"/>
    <p:sldId id="882" r:id="rId45"/>
    <p:sldId id="760" r:id="rId46"/>
    <p:sldId id="810" r:id="rId47"/>
    <p:sldId id="812" r:id="rId48"/>
    <p:sldId id="887" r:id="rId49"/>
    <p:sldId id="536" r:id="rId50"/>
    <p:sldId id="473" r:id="rId51"/>
    <p:sldId id="538" r:id="rId52"/>
    <p:sldId id="551" r:id="rId53"/>
    <p:sldId id="576" r:id="rId54"/>
    <p:sldId id="580" r:id="rId55"/>
    <p:sldId id="552" r:id="rId56"/>
    <p:sldId id="577" r:id="rId57"/>
    <p:sldId id="657" r:id="rId58"/>
    <p:sldId id="844" r:id="rId59"/>
    <p:sldId id="831" r:id="rId60"/>
    <p:sldId id="891" r:id="rId61"/>
    <p:sldId id="867" r:id="rId62"/>
    <p:sldId id="869" r:id="rId63"/>
    <p:sldId id="872" r:id="rId64"/>
    <p:sldId id="873" r:id="rId65"/>
    <p:sldId id="874" r:id="rId66"/>
    <p:sldId id="878" r:id="rId67"/>
    <p:sldId id="880" r:id="rId68"/>
    <p:sldId id="884" r:id="rId69"/>
    <p:sldId id="885" r:id="rId70"/>
    <p:sldId id="886"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Rodriguez" initials="JR" lastIdx="3" clrIdx="0">
    <p:extLst>
      <p:ext uri="{19B8F6BF-5375-455C-9EA6-DF929625EA0E}">
        <p15:presenceInfo xmlns:p15="http://schemas.microsoft.com/office/powerpoint/2012/main" userId="S-1-5-21-2352823706-2924403312-716997183-1511" providerId="AD"/>
      </p:ext>
    </p:extLst>
  </p:cmAuthor>
  <p:cmAuthor id="2" name="Fulbright, Jon P. (GSFC-416.0)[COLUMBUS TECHNOLOGIES AND SERVICES INC]" initials="FJP(TASI" lastIdx="33" clrIdx="1">
    <p:extLst>
      <p:ext uri="{19B8F6BF-5375-455C-9EA6-DF929625EA0E}">
        <p15:presenceInfo xmlns:p15="http://schemas.microsoft.com/office/powerpoint/2012/main" userId="S-1-5-21-330711430-3775241029-4075259233-578260" providerId="AD"/>
      </p:ext>
    </p:extLst>
  </p:cmAuthor>
  <p:cmAuthor id="3" name="Juan Rodriguez" initials="JVR" lastIdx="2" clrIdx="2">
    <p:extLst>
      <p:ext uri="{19B8F6BF-5375-455C-9EA6-DF929625EA0E}">
        <p15:presenceInfo xmlns:p15="http://schemas.microsoft.com/office/powerpoint/2012/main" userId="Juan Rodriguez" providerId="None"/>
      </p:ext>
    </p:extLst>
  </p:cmAuthor>
  <p:cmAuthor id="4" name="Microsoft Office User" initials="MOU" lastIdx="5"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900"/>
    <a:srgbClr val="FFFF00"/>
    <a:srgbClr val="FF3399"/>
    <a:srgbClr val="C6D9F1"/>
    <a:srgbClr val="92D050"/>
    <a:srgbClr val="C00000"/>
    <a:srgbClr val="FF0000"/>
    <a:srgbClr val="0000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autoAdjust="0"/>
    <p:restoredTop sz="96864" autoAdjust="0"/>
  </p:normalViewPr>
  <p:slideViewPr>
    <p:cSldViewPr snapToGrid="0">
      <p:cViewPr varScale="1">
        <p:scale>
          <a:sx n="152" d="100"/>
          <a:sy n="152" d="100"/>
        </p:scale>
        <p:origin x="2448"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B0F8A6-59ED-4CA0-85FA-2B051A81B926}" type="datetimeFigureOut">
              <a:rPr lang="en-US" smtClean="0"/>
              <a:pPr/>
              <a:t>11/19/24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03C173-D336-4429-BE64-F6CFCEA9010A}" type="slidenum">
              <a:rPr lang="en-US" smtClean="0"/>
              <a:pPr/>
              <a:t>‹#›</a:t>
            </a:fld>
            <a:endParaRPr lang="en-US" dirty="0"/>
          </a:p>
        </p:txBody>
      </p:sp>
    </p:spTree>
    <p:extLst>
      <p:ext uri="{BB962C8B-B14F-4D97-AF65-F5344CB8AC3E}">
        <p14:creationId xmlns:p14="http://schemas.microsoft.com/office/powerpoint/2010/main" val="294131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2</a:t>
            </a:fld>
            <a:endParaRPr lang="en-US" dirty="0"/>
          </a:p>
        </p:txBody>
      </p:sp>
    </p:spTree>
    <p:extLst>
      <p:ext uri="{BB962C8B-B14F-4D97-AF65-F5344CB8AC3E}">
        <p14:creationId xmlns:p14="http://schemas.microsoft.com/office/powerpoint/2010/main" val="3625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23</a:t>
            </a:fld>
            <a:endParaRPr lang="en-US" dirty="0"/>
          </a:p>
        </p:txBody>
      </p:sp>
    </p:spTree>
    <p:extLst>
      <p:ext uri="{BB962C8B-B14F-4D97-AF65-F5344CB8AC3E}">
        <p14:creationId xmlns:p14="http://schemas.microsoft.com/office/powerpoint/2010/main" val="16596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25</a:t>
            </a:fld>
            <a:endParaRPr lang="en-US" dirty="0"/>
          </a:p>
        </p:txBody>
      </p:sp>
    </p:spTree>
    <p:extLst>
      <p:ext uri="{BB962C8B-B14F-4D97-AF65-F5344CB8AC3E}">
        <p14:creationId xmlns:p14="http://schemas.microsoft.com/office/powerpoint/2010/main" val="3114250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26</a:t>
            </a:fld>
            <a:endParaRPr lang="en-US" dirty="0"/>
          </a:p>
        </p:txBody>
      </p:sp>
    </p:spTree>
    <p:extLst>
      <p:ext uri="{BB962C8B-B14F-4D97-AF65-F5344CB8AC3E}">
        <p14:creationId xmlns:p14="http://schemas.microsoft.com/office/powerpoint/2010/main" val="2988854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30</a:t>
            </a:fld>
            <a:endParaRPr lang="en-US" dirty="0"/>
          </a:p>
        </p:txBody>
      </p:sp>
    </p:spTree>
    <p:extLst>
      <p:ext uri="{BB962C8B-B14F-4D97-AF65-F5344CB8AC3E}">
        <p14:creationId xmlns:p14="http://schemas.microsoft.com/office/powerpoint/2010/main" val="2738469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41</a:t>
            </a:fld>
            <a:endParaRPr lang="en-US" dirty="0"/>
          </a:p>
        </p:txBody>
      </p:sp>
    </p:spTree>
    <p:extLst>
      <p:ext uri="{BB962C8B-B14F-4D97-AF65-F5344CB8AC3E}">
        <p14:creationId xmlns:p14="http://schemas.microsoft.com/office/powerpoint/2010/main" val="894922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42</a:t>
            </a:fld>
            <a:endParaRPr lang="en-US" dirty="0"/>
          </a:p>
        </p:txBody>
      </p:sp>
    </p:spTree>
    <p:extLst>
      <p:ext uri="{BB962C8B-B14F-4D97-AF65-F5344CB8AC3E}">
        <p14:creationId xmlns:p14="http://schemas.microsoft.com/office/powerpoint/2010/main" val="2656586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43</a:t>
            </a:fld>
            <a:endParaRPr lang="en-US" dirty="0"/>
          </a:p>
        </p:txBody>
      </p:sp>
    </p:spTree>
    <p:extLst>
      <p:ext uri="{BB962C8B-B14F-4D97-AF65-F5344CB8AC3E}">
        <p14:creationId xmlns:p14="http://schemas.microsoft.com/office/powerpoint/2010/main" val="3682159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47</a:t>
            </a:fld>
            <a:endParaRPr lang="en-US" dirty="0"/>
          </a:p>
        </p:txBody>
      </p:sp>
    </p:spTree>
    <p:extLst>
      <p:ext uri="{BB962C8B-B14F-4D97-AF65-F5344CB8AC3E}">
        <p14:creationId xmlns:p14="http://schemas.microsoft.com/office/powerpoint/2010/main" val="3377338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48</a:t>
            </a:fld>
            <a:endParaRPr lang="en-US" dirty="0"/>
          </a:p>
        </p:txBody>
      </p:sp>
    </p:spTree>
    <p:extLst>
      <p:ext uri="{BB962C8B-B14F-4D97-AF65-F5344CB8AC3E}">
        <p14:creationId xmlns:p14="http://schemas.microsoft.com/office/powerpoint/2010/main" val="2644714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49</a:t>
            </a:fld>
            <a:endParaRPr lang="en-US" dirty="0"/>
          </a:p>
        </p:txBody>
      </p:sp>
    </p:spTree>
    <p:extLst>
      <p:ext uri="{BB962C8B-B14F-4D97-AF65-F5344CB8AC3E}">
        <p14:creationId xmlns:p14="http://schemas.microsoft.com/office/powerpoint/2010/main" val="1651978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8501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50</a:t>
            </a:fld>
            <a:endParaRPr lang="en-US" dirty="0"/>
          </a:p>
        </p:txBody>
      </p:sp>
    </p:spTree>
    <p:extLst>
      <p:ext uri="{BB962C8B-B14F-4D97-AF65-F5344CB8AC3E}">
        <p14:creationId xmlns:p14="http://schemas.microsoft.com/office/powerpoint/2010/main" val="3827769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54</a:t>
            </a:fld>
            <a:endParaRPr lang="en-US" dirty="0"/>
          </a:p>
        </p:txBody>
      </p:sp>
    </p:spTree>
    <p:extLst>
      <p:ext uri="{BB962C8B-B14F-4D97-AF65-F5344CB8AC3E}">
        <p14:creationId xmlns:p14="http://schemas.microsoft.com/office/powerpoint/2010/main" val="3182207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59</a:t>
            </a:fld>
            <a:endParaRPr lang="en-US" dirty="0"/>
          </a:p>
        </p:txBody>
      </p:sp>
    </p:spTree>
    <p:extLst>
      <p:ext uri="{BB962C8B-B14F-4D97-AF65-F5344CB8AC3E}">
        <p14:creationId xmlns:p14="http://schemas.microsoft.com/office/powerpoint/2010/main" val="194787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61</a:t>
            </a:fld>
            <a:endParaRPr lang="en-US" dirty="0"/>
          </a:p>
        </p:txBody>
      </p:sp>
    </p:spTree>
    <p:extLst>
      <p:ext uri="{BB962C8B-B14F-4D97-AF65-F5344CB8AC3E}">
        <p14:creationId xmlns:p14="http://schemas.microsoft.com/office/powerpoint/2010/main" val="984972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68</a:t>
            </a:fld>
            <a:endParaRPr lang="en-US" dirty="0"/>
          </a:p>
        </p:txBody>
      </p:sp>
    </p:spTree>
    <p:extLst>
      <p:ext uri="{BB962C8B-B14F-4D97-AF65-F5344CB8AC3E}">
        <p14:creationId xmlns:p14="http://schemas.microsoft.com/office/powerpoint/2010/main" val="1249054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4</a:t>
            </a:fld>
            <a:endParaRPr lang="en-US" dirty="0"/>
          </a:p>
        </p:txBody>
      </p:sp>
    </p:spTree>
    <p:extLst>
      <p:ext uri="{BB962C8B-B14F-4D97-AF65-F5344CB8AC3E}">
        <p14:creationId xmlns:p14="http://schemas.microsoft.com/office/powerpoint/2010/main" val="1116799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6</a:t>
            </a:fld>
            <a:endParaRPr lang="en-US" dirty="0"/>
          </a:p>
        </p:txBody>
      </p:sp>
    </p:spTree>
    <p:extLst>
      <p:ext uri="{BB962C8B-B14F-4D97-AF65-F5344CB8AC3E}">
        <p14:creationId xmlns:p14="http://schemas.microsoft.com/office/powerpoint/2010/main" val="726204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9</a:t>
            </a:fld>
            <a:endParaRPr lang="en-US" dirty="0"/>
          </a:p>
        </p:txBody>
      </p:sp>
    </p:spTree>
    <p:extLst>
      <p:ext uri="{BB962C8B-B14F-4D97-AF65-F5344CB8AC3E}">
        <p14:creationId xmlns:p14="http://schemas.microsoft.com/office/powerpoint/2010/main" val="163550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15</a:t>
            </a:fld>
            <a:endParaRPr lang="en-US" dirty="0"/>
          </a:p>
        </p:txBody>
      </p:sp>
    </p:spTree>
    <p:extLst>
      <p:ext uri="{BB962C8B-B14F-4D97-AF65-F5344CB8AC3E}">
        <p14:creationId xmlns:p14="http://schemas.microsoft.com/office/powerpoint/2010/main" val="1893141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18</a:t>
            </a:fld>
            <a:endParaRPr lang="en-US" dirty="0"/>
          </a:p>
        </p:txBody>
      </p:sp>
    </p:spTree>
    <p:extLst>
      <p:ext uri="{BB962C8B-B14F-4D97-AF65-F5344CB8AC3E}">
        <p14:creationId xmlns:p14="http://schemas.microsoft.com/office/powerpoint/2010/main" val="157513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19</a:t>
            </a:fld>
            <a:endParaRPr lang="en-US" dirty="0"/>
          </a:p>
        </p:txBody>
      </p:sp>
    </p:spTree>
    <p:extLst>
      <p:ext uri="{BB962C8B-B14F-4D97-AF65-F5344CB8AC3E}">
        <p14:creationId xmlns:p14="http://schemas.microsoft.com/office/powerpoint/2010/main" val="3222070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21</a:t>
            </a:fld>
            <a:endParaRPr lang="en-US" dirty="0"/>
          </a:p>
        </p:txBody>
      </p:sp>
    </p:spTree>
    <p:extLst>
      <p:ext uri="{BB962C8B-B14F-4D97-AF65-F5344CB8AC3E}">
        <p14:creationId xmlns:p14="http://schemas.microsoft.com/office/powerpoint/2010/main" val="895307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2612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r>
              <a:rPr lang="en-US" altLang="en-US"/>
              <a:t>2/28/2017</a:t>
            </a:r>
            <a:endParaRPr lang="en-US" altLang="en-US" dirty="0"/>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pPr/>
              <a:t>‹#›</a:t>
            </a:fld>
            <a:endParaRPr lang="en-US" altLang="en-US" dirty="0"/>
          </a:p>
        </p:txBody>
      </p:sp>
    </p:spTree>
    <p:extLst>
      <p:ext uri="{BB962C8B-B14F-4D97-AF65-F5344CB8AC3E}">
        <p14:creationId xmlns:p14="http://schemas.microsoft.com/office/powerpoint/2010/main" val="409095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r>
              <a:rPr lang="en-US" altLang="en-US"/>
              <a:t>2/28/2017</a:t>
            </a:r>
            <a:endParaRPr lang="en-US" altLang="en-US" dirty="0"/>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pPr/>
              <a:t>‹#›</a:t>
            </a:fld>
            <a:endParaRPr lang="en-US" altLang="en-US" dirty="0"/>
          </a:p>
        </p:txBody>
      </p:sp>
    </p:spTree>
    <p:extLst>
      <p:ext uri="{BB962C8B-B14F-4D97-AF65-F5344CB8AC3E}">
        <p14:creationId xmlns:p14="http://schemas.microsoft.com/office/powerpoint/2010/main" val="228750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r>
              <a:rPr lang="en-US" altLang="en-US"/>
              <a:t>2/28/2017</a:t>
            </a:r>
            <a:endParaRPr lang="en-US" altLang="en-US" dirty="0"/>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416214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468052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132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5166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E830F9AD-B0CA-47A0-A405-A9EABD5BF0AA}" type="datetime1">
              <a:rPr lang="en-US" altLang="en-US" smtClean="0"/>
              <a:t>11/19/24</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pPr/>
              <a:t>‹#›</a:t>
            </a:fld>
            <a:endParaRPr lang="en-US" altLang="en-US"/>
          </a:p>
        </p:txBody>
      </p:sp>
    </p:spTree>
    <p:extLst>
      <p:ext uri="{BB962C8B-B14F-4D97-AF65-F5344CB8AC3E}">
        <p14:creationId xmlns:p14="http://schemas.microsoft.com/office/powerpoint/2010/main" val="2324577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0551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r>
              <a:rPr lang="en-US" altLang="en-US"/>
              <a:t>2/28/2017</a:t>
            </a:r>
            <a:endParaRPr lang="en-US" altLang="en-US" dirty="0"/>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a:pPr/>
              <a:t>‹#›</a:t>
            </a:fld>
            <a:endParaRPr lang="en-US" altLang="en-US" dirty="0"/>
          </a:p>
        </p:txBody>
      </p:sp>
    </p:spTree>
    <p:extLst>
      <p:ext uri="{BB962C8B-B14F-4D97-AF65-F5344CB8AC3E}">
        <p14:creationId xmlns:p14="http://schemas.microsoft.com/office/powerpoint/2010/main" val="7003648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9" r:id="rId7"/>
    <p:sldLayoutId id="2147483670" r:id="rId8"/>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35205"/>
            <a:ext cx="7391400" cy="1765245"/>
          </a:xfrm>
        </p:spPr>
        <p:txBody>
          <a:bodyPr>
            <a:normAutofit fontScale="90000"/>
          </a:bodyPr>
          <a:lstStyle/>
          <a:p>
            <a:r>
              <a:rPr lang="en-US" sz="2700" dirty="0"/>
              <a:t>Peer Stakeholder-Product Validation Review (PS-PVR) </a:t>
            </a:r>
            <a:br>
              <a:rPr lang="en-US" sz="2700" dirty="0"/>
            </a:br>
            <a:r>
              <a:rPr lang="en-US" sz="5400" dirty="0"/>
              <a:t>For the Full Maturity of GOES-18 SEISS </a:t>
            </a:r>
            <a:br>
              <a:rPr lang="en-US" sz="5400" dirty="0"/>
            </a:br>
            <a:r>
              <a:rPr lang="en-US" sz="5400" dirty="0"/>
              <a:t>EHIS L1b Product</a:t>
            </a:r>
          </a:p>
        </p:txBody>
      </p:sp>
      <p:sp>
        <p:nvSpPr>
          <p:cNvPr id="3" name="Subtitle 2"/>
          <p:cNvSpPr>
            <a:spLocks noGrp="1"/>
          </p:cNvSpPr>
          <p:nvPr>
            <p:ph type="subTitle" idx="1"/>
          </p:nvPr>
        </p:nvSpPr>
        <p:spPr>
          <a:xfrm>
            <a:off x="152400" y="3886200"/>
            <a:ext cx="8839200" cy="2438400"/>
          </a:xfrm>
        </p:spPr>
        <p:txBody>
          <a:bodyPr>
            <a:normAutofit fontScale="55000" lnSpcReduction="20000"/>
          </a:bodyPr>
          <a:lstStyle/>
          <a:p>
            <a:endParaRPr lang="en-US" dirty="0">
              <a:solidFill>
                <a:srgbClr val="FFFF00"/>
              </a:solidFill>
            </a:endParaRPr>
          </a:p>
          <a:p>
            <a:r>
              <a:rPr lang="en-US" dirty="0">
                <a:solidFill>
                  <a:srgbClr val="FFFF00"/>
                </a:solidFill>
              </a:rPr>
              <a:t>November 12, 2024</a:t>
            </a:r>
          </a:p>
          <a:p>
            <a:r>
              <a:rPr lang="en-US" dirty="0">
                <a:solidFill>
                  <a:srgbClr val="FFFF00"/>
                </a:solidFill>
              </a:rPr>
              <a:t>(revised November 19, 2024)</a:t>
            </a:r>
          </a:p>
          <a:p>
            <a:endParaRPr lang="en-US" dirty="0">
              <a:solidFill>
                <a:srgbClr val="FFFF00"/>
              </a:solidFill>
            </a:endParaRPr>
          </a:p>
          <a:p>
            <a:r>
              <a:rPr lang="en-US" sz="2900" dirty="0">
                <a:solidFill>
                  <a:srgbClr val="FFFF00"/>
                </a:solidFill>
              </a:rPr>
              <a:t>Juan V. Rodriguez</a:t>
            </a:r>
          </a:p>
          <a:p>
            <a:r>
              <a:rPr lang="en-US" sz="2900" dirty="0">
                <a:solidFill>
                  <a:srgbClr val="FFFF00"/>
                </a:solidFill>
              </a:rPr>
              <a:t>University of Colorado CIRES and NOAA NCEI</a:t>
            </a:r>
          </a:p>
          <a:p>
            <a:endParaRPr lang="en-US" sz="2900" dirty="0">
              <a:solidFill>
                <a:srgbClr val="FFFF00"/>
              </a:solidFill>
            </a:endParaRPr>
          </a:p>
          <a:p>
            <a:r>
              <a:rPr lang="en-US" sz="2900" dirty="0">
                <a:solidFill>
                  <a:srgbClr val="FFFF00"/>
                </a:solidFill>
              </a:rPr>
              <a:t>Contributions: B. Kress, A. </a:t>
            </a:r>
            <a:r>
              <a:rPr lang="en-US" sz="2900" dirty="0" err="1">
                <a:solidFill>
                  <a:srgbClr val="FFFF00"/>
                </a:solidFill>
              </a:rPr>
              <a:t>Boudouridis</a:t>
            </a:r>
            <a:r>
              <a:rPr lang="en-US" sz="2900" dirty="0">
                <a:solidFill>
                  <a:srgbClr val="FFFF00"/>
                </a:solidFill>
              </a:rPr>
              <a:t>, UNH, ATC</a:t>
            </a:r>
          </a:p>
          <a:p>
            <a:r>
              <a:rPr lang="en-US" sz="2900" dirty="0">
                <a:solidFill>
                  <a:srgbClr val="FFFF00"/>
                </a:solidFill>
              </a:rPr>
              <a:t>The support for ATC’s SEA-48 is gratefully acknowledged.</a:t>
            </a:r>
          </a:p>
          <a:p>
            <a:endParaRPr lang="en-US" dirty="0"/>
          </a:p>
        </p:txBody>
      </p:sp>
      <p:sp>
        <p:nvSpPr>
          <p:cNvPr id="6" name="TextBox 5">
            <a:extLst>
              <a:ext uri="{FF2B5EF4-FFF2-40B4-BE49-F238E27FC236}">
                <a16:creationId xmlns:a16="http://schemas.microsoft.com/office/drawing/2014/main" id="{4BC735AE-EFC3-72E9-1793-0812B75D672A}"/>
              </a:ext>
            </a:extLst>
          </p:cNvPr>
          <p:cNvSpPr txBox="1"/>
          <p:nvPr/>
        </p:nvSpPr>
        <p:spPr>
          <a:xfrm>
            <a:off x="666576" y="6324600"/>
            <a:ext cx="773464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b="1" i="1" dirty="0">
                <a:solidFill>
                  <a:schemeClr val="tx1"/>
                </a:solidFill>
              </a:rPr>
              <a:t>This Full Validation PS-PVR was made possible by the 08 June 2024 SEP event.</a:t>
            </a:r>
            <a:endParaRPr lang="en-US" b="1" i="1" baseline="300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Maturity</a:t>
            </a:r>
          </a:p>
        </p:txBody>
      </p:sp>
      <p:sp>
        <p:nvSpPr>
          <p:cNvPr id="3" name="Text Placeholder 2"/>
          <p:cNvSpPr>
            <a:spLocks noGrp="1"/>
          </p:cNvSpPr>
          <p:nvPr>
            <p:ph type="body" idx="1"/>
          </p:nvPr>
        </p:nvSpPr>
        <p:spPr/>
        <p:txBody>
          <a:bodyPr/>
          <a:lstStyle/>
          <a:p>
            <a:r>
              <a:rPr lang="en-US" dirty="0"/>
              <a:t>GOES-18 EHIS L1b Product Full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10</a:t>
            </a:fld>
            <a:endParaRPr lang="en-US" altLang="en-US" dirty="0"/>
          </a:p>
        </p:txBody>
      </p:sp>
    </p:spTree>
    <p:extLst>
      <p:ext uri="{BB962C8B-B14F-4D97-AF65-F5344CB8AC3E}">
        <p14:creationId xmlns:p14="http://schemas.microsoft.com/office/powerpoint/2010/main" val="2257033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Summary of issues remaining after Provisional Validation </a:t>
            </a:r>
          </a:p>
          <a:p>
            <a:pPr>
              <a:buFont typeface="Arial" panose="020B0604020202020204" pitchFamily="34" charset="0"/>
              <a:buChar char="•"/>
            </a:pPr>
            <a:r>
              <a:rPr lang="en-US" dirty="0"/>
              <a:t>Table status</a:t>
            </a:r>
          </a:p>
          <a:p>
            <a:pPr>
              <a:buFont typeface="Arial" panose="020B0604020202020204" pitchFamily="34" charset="0"/>
              <a:buChar char="•"/>
            </a:pPr>
            <a:r>
              <a:rPr lang="en-US" dirty="0"/>
              <a:t>ADR status</a:t>
            </a:r>
          </a:p>
          <a:p>
            <a:pPr>
              <a:buFont typeface="Arial" panose="020B0604020202020204" pitchFamily="34" charset="0"/>
              <a:buChar char="•"/>
            </a:pPr>
            <a:r>
              <a:rPr lang="en-US" dirty="0"/>
              <a:t>PLPTs to be conducted prior to Full Validation</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11</a:t>
            </a:fld>
            <a:endParaRPr lang="en-US" altLang="en-US" dirty="0"/>
          </a:p>
        </p:txBody>
      </p:sp>
    </p:spTree>
    <p:extLst>
      <p:ext uri="{BB962C8B-B14F-4D97-AF65-F5344CB8AC3E}">
        <p14:creationId xmlns:p14="http://schemas.microsoft.com/office/powerpoint/2010/main" val="1732943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D4E09F-06AF-3A79-A1A9-34646FD072D0}"/>
              </a:ext>
            </a:extLst>
          </p:cNvPr>
          <p:cNvSpPr>
            <a:spLocks noGrp="1"/>
          </p:cNvSpPr>
          <p:nvPr>
            <p:ph type="title"/>
          </p:nvPr>
        </p:nvSpPr>
        <p:spPr/>
        <p:txBody>
          <a:bodyPr/>
          <a:lstStyle/>
          <a:p>
            <a:r>
              <a:rPr lang="en-US" dirty="0"/>
              <a:t>Summary of Issues Remaining after Provisional Validation</a:t>
            </a:r>
          </a:p>
        </p:txBody>
      </p:sp>
      <p:sp>
        <p:nvSpPr>
          <p:cNvPr id="6" name="Content Placeholder 5">
            <a:extLst>
              <a:ext uri="{FF2B5EF4-FFF2-40B4-BE49-F238E27FC236}">
                <a16:creationId xmlns:a16="http://schemas.microsoft.com/office/drawing/2014/main" id="{BBE9D57C-26CF-425A-7AAE-3AE6EEF50152}"/>
              </a:ext>
            </a:extLst>
          </p:cNvPr>
          <p:cNvSpPr>
            <a:spLocks noGrp="1"/>
          </p:cNvSpPr>
          <p:nvPr>
            <p:ph idx="1"/>
          </p:nvPr>
        </p:nvSpPr>
        <p:spPr/>
        <p:txBody>
          <a:bodyPr/>
          <a:lstStyle/>
          <a:p>
            <a:pPr>
              <a:buFont typeface="Arial" panose="020B0604020202020204" pitchFamily="34" charset="0"/>
              <a:buChar char="•"/>
            </a:pPr>
            <a:r>
              <a:rPr lang="en-US" sz="2400" dirty="0"/>
              <a:t>PLPT-SEI-004: Only weak, spectrally soft SEP events had been observed by GOES-18.  Only H1, H2 and HE1 could be cross-calibrated.</a:t>
            </a:r>
          </a:p>
          <a:p>
            <a:pPr>
              <a:buFont typeface="Arial" panose="020B0604020202020204" pitchFamily="34" charset="0"/>
              <a:buChar char="•"/>
            </a:pPr>
            <a:r>
              <a:rPr lang="en-US" sz="2400" dirty="0"/>
              <a:t>PLPT-SEI-006: Energy response (bandpass) functions had not yet been delivered.  Backgrounds could not be evaluated for accurate comparison with GCR flux models without full response functions.</a:t>
            </a:r>
          </a:p>
          <a:p>
            <a:pPr>
              <a:buFont typeface="Arial" panose="020B0604020202020204" pitchFamily="34" charset="0"/>
              <a:buChar char="•"/>
            </a:pPr>
            <a:r>
              <a:rPr lang="en-US" sz="2400" dirty="0"/>
              <a:t>The main risk standing in the way of Full validation was the lack of a SEP event with sufficiently great carbon-iron fluxes to validate the lowest-energy channel (like the 10-11 Sept 2017 event used to validate GOES-16 EHIS).</a:t>
            </a:r>
          </a:p>
        </p:txBody>
      </p:sp>
      <p:sp>
        <p:nvSpPr>
          <p:cNvPr id="4" name="Slide Number Placeholder 3">
            <a:extLst>
              <a:ext uri="{FF2B5EF4-FFF2-40B4-BE49-F238E27FC236}">
                <a16:creationId xmlns:a16="http://schemas.microsoft.com/office/drawing/2014/main" id="{ED3F5BA4-89F6-AAE2-65C3-611C1BCC7884}"/>
              </a:ext>
            </a:extLst>
          </p:cNvPr>
          <p:cNvSpPr>
            <a:spLocks noGrp="1"/>
          </p:cNvSpPr>
          <p:nvPr>
            <p:ph type="sldNum" sz="quarter" idx="12"/>
          </p:nvPr>
        </p:nvSpPr>
        <p:spPr/>
        <p:txBody>
          <a:bodyPr/>
          <a:lstStyle/>
          <a:p>
            <a:fld id="{4AB52BE0-4CA4-4BD3-BC9F-B41F86E8D2EE}" type="slidenum">
              <a:rPr lang="en-US" altLang="en-US" smtClean="0"/>
              <a:pPr/>
              <a:t>12</a:t>
            </a:fld>
            <a:endParaRPr lang="en-US" altLang="en-US" dirty="0"/>
          </a:p>
        </p:txBody>
      </p:sp>
    </p:spTree>
    <p:extLst>
      <p:ext uri="{BB962C8B-B14F-4D97-AF65-F5344CB8AC3E}">
        <p14:creationId xmlns:p14="http://schemas.microsoft.com/office/powerpoint/2010/main" val="3768304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1" y="128337"/>
            <a:ext cx="6096000" cy="968626"/>
          </a:xfrm>
        </p:spPr>
        <p:txBody>
          <a:bodyPr/>
          <a:lstStyle/>
          <a:p>
            <a:r>
              <a:rPr lang="en-US" dirty="0"/>
              <a:t>G18 EHIS Flight and Ground Table History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38657672"/>
              </p:ext>
            </p:extLst>
          </p:nvPr>
        </p:nvGraphicFramePr>
        <p:xfrm>
          <a:off x="321424" y="1265564"/>
          <a:ext cx="8458200" cy="3581400"/>
        </p:xfrm>
        <a:graphic>
          <a:graphicData uri="http://schemas.openxmlformats.org/drawingml/2006/table">
            <a:tbl>
              <a:tblPr firstRow="1" bandRow="1">
                <a:tableStyleId>{5C22544A-7EE6-4342-B048-85BDC9FD1C3A}</a:tableStyleId>
              </a:tblPr>
              <a:tblGrid>
                <a:gridCol w="1659776">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988424">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tblGrid>
              <a:tr h="370840">
                <a:tc>
                  <a:txBody>
                    <a:bodyPr/>
                    <a:lstStyle/>
                    <a:p>
                      <a:r>
                        <a:rPr lang="en-US" dirty="0"/>
                        <a:t>Date Changed</a:t>
                      </a:r>
                    </a:p>
                  </a:txBody>
                  <a:tcPr/>
                </a:tc>
                <a:tc>
                  <a:txBody>
                    <a:bodyPr/>
                    <a:lstStyle/>
                    <a:p>
                      <a:r>
                        <a:rPr lang="en-US" dirty="0"/>
                        <a:t>Rationale</a:t>
                      </a:r>
                    </a:p>
                  </a:txBody>
                  <a:tcPr/>
                </a:tc>
                <a:tc>
                  <a:txBody>
                    <a:bodyPr/>
                    <a:lstStyle/>
                    <a:p>
                      <a:r>
                        <a:rPr lang="en-US" dirty="0"/>
                        <a:t>Changed</a:t>
                      </a:r>
                    </a:p>
                  </a:txBody>
                  <a:tcPr/>
                </a:tc>
                <a:tc>
                  <a:txBody>
                    <a:bodyPr/>
                    <a:lstStyle/>
                    <a:p>
                      <a:pPr algn="ctr"/>
                      <a:r>
                        <a:rPr lang="en-US" dirty="0"/>
                        <a:t>L0</a:t>
                      </a:r>
                    </a:p>
                  </a:txBody>
                  <a:tcPr/>
                </a:tc>
                <a:tc>
                  <a:txBody>
                    <a:bodyPr/>
                    <a:lstStyle/>
                    <a:p>
                      <a:pPr algn="ctr"/>
                      <a:r>
                        <a:rPr lang="en-US" dirty="0"/>
                        <a:t>L1b</a:t>
                      </a:r>
                    </a:p>
                  </a:txBody>
                  <a:tcPr/>
                </a:tc>
                <a:extLst>
                  <a:ext uri="{0D108BD9-81ED-4DB2-BD59-A6C34878D82A}">
                    <a16:rowId xmlns:a16="http://schemas.microsoft.com/office/drawing/2014/main" val="10000"/>
                  </a:ext>
                </a:extLst>
              </a:tr>
              <a:tr h="370840">
                <a:tc>
                  <a:txBody>
                    <a:bodyPr/>
                    <a:lstStyle/>
                    <a:p>
                      <a:r>
                        <a:rPr lang="en-US" dirty="0"/>
                        <a:t>14 June 2022</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Update slopes and intercepts in </a:t>
                      </a:r>
                      <a:r>
                        <a:rPr lang="en-US" dirty="0" err="1"/>
                        <a:t>inst_cal</a:t>
                      </a:r>
                      <a:r>
                        <a:rPr lang="en-US" dirty="0"/>
                        <a:t> table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Flight scienc</a:t>
                      </a:r>
                      <a:r>
                        <a:rPr lang="en-US" baseline="0" dirty="0"/>
                        <a:t>e </a:t>
                      </a:r>
                      <a:r>
                        <a:rPr lang="en-US" dirty="0"/>
                        <a:t>tables (</a:t>
                      </a:r>
                      <a:r>
                        <a:rPr lang="en-US" dirty="0" err="1"/>
                        <a:t>ele_engy</a:t>
                      </a:r>
                      <a:r>
                        <a:rPr lang="en-US" dirty="0"/>
                        <a:t>, </a:t>
                      </a:r>
                      <a:r>
                        <a:rPr lang="en-US" dirty="0" err="1"/>
                        <a:t>inst_cal</a:t>
                      </a:r>
                      <a:r>
                        <a:rPr lang="en-US" dirty="0"/>
                        <a:t>, </a:t>
                      </a:r>
                      <a:r>
                        <a:rPr lang="en-US" dirty="0" err="1"/>
                        <a:t>sci_cnfg</a:t>
                      </a:r>
                      <a:r>
                        <a:rPr lang="en-US" dirty="0"/>
                        <a:t>)</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3740849909"/>
                  </a:ext>
                </a:extLst>
              </a:tr>
              <a:tr h="370840">
                <a:tc>
                  <a:txBody>
                    <a:bodyPr/>
                    <a:lstStyle/>
                    <a:p>
                      <a:r>
                        <a:rPr lang="en-US" dirty="0"/>
                        <a:t>23 June 2022</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Revert to launch config</a:t>
                      </a:r>
                    </a:p>
                  </a:txBody>
                  <a:tcPr/>
                </a:tc>
                <a:tc>
                  <a:txBody>
                    <a:bodyPr/>
                    <a:lstStyle/>
                    <a:p>
                      <a:r>
                        <a:rPr lang="en-US" dirty="0"/>
                        <a:t>Flight scienc</a:t>
                      </a:r>
                      <a:r>
                        <a:rPr lang="en-US" baseline="0" dirty="0"/>
                        <a:t>e </a:t>
                      </a:r>
                      <a:r>
                        <a:rPr lang="en-US" dirty="0"/>
                        <a:t>tables </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56374817"/>
                  </a:ext>
                </a:extLst>
              </a:tr>
              <a:tr h="370840">
                <a:tc>
                  <a:txBody>
                    <a:bodyPr/>
                    <a:lstStyle/>
                    <a:p>
                      <a:r>
                        <a:rPr lang="en-US" dirty="0"/>
                        <a:t>21 July 2022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Update slopes and intercepts in </a:t>
                      </a:r>
                      <a:r>
                        <a:rPr lang="en-US" dirty="0" err="1"/>
                        <a:t>inst_cal</a:t>
                      </a:r>
                      <a:r>
                        <a:rPr lang="en-US" dirty="0"/>
                        <a:t> table</a:t>
                      </a:r>
                    </a:p>
                  </a:txBody>
                  <a:tcPr/>
                </a:tc>
                <a:tc>
                  <a:txBody>
                    <a:bodyPr/>
                    <a:lstStyle/>
                    <a:p>
                      <a:r>
                        <a:rPr lang="en-US" dirty="0"/>
                        <a:t>Flight science tables</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2741023492"/>
                  </a:ext>
                </a:extLst>
              </a:tr>
              <a:tr h="370840">
                <a:tc>
                  <a:txBody>
                    <a:bodyPr/>
                    <a:lstStyle/>
                    <a:p>
                      <a:r>
                        <a:rPr lang="en-US" dirty="0">
                          <a:solidFill>
                            <a:schemeClr val="tx1"/>
                          </a:solidFill>
                        </a:rPr>
                        <a:t>10 November 2022 1610 UT (flight) / 1825 UT (LUT)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Results of EHIS On-Orbit Calibration PLT SEI-002 (SEISS-TR-SY121-11)</a:t>
                      </a:r>
                    </a:p>
                  </a:txBody>
                  <a:tcPr/>
                </a:tc>
                <a:tc>
                  <a:txBody>
                    <a:bodyPr/>
                    <a:lstStyle/>
                    <a:p>
                      <a:r>
                        <a:rPr lang="en-US" dirty="0"/>
                        <a:t>COORDINATED: Flight scienc</a:t>
                      </a:r>
                      <a:r>
                        <a:rPr lang="en-US" baseline="0" dirty="0"/>
                        <a:t>e </a:t>
                      </a:r>
                      <a:r>
                        <a:rPr lang="en-US" dirty="0"/>
                        <a:t>tables (delivered 10/11) </a:t>
                      </a:r>
                    </a:p>
                    <a:p>
                      <a:r>
                        <a:rPr lang="en-US" dirty="0"/>
                        <a:t>Ground LUT (delivered 11/1) </a:t>
                      </a:r>
                      <a:r>
                        <a:rPr lang="en-US" b="1" dirty="0"/>
                        <a:t>(ADR 1292)</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1"/>
                  </a:ext>
                </a:extLst>
              </a:tr>
              <a:tr h="370840">
                <a:tc>
                  <a:txBody>
                    <a:bodyPr/>
                    <a:lstStyle/>
                    <a:p>
                      <a:r>
                        <a:rPr lang="en-US" dirty="0">
                          <a:solidFill>
                            <a:schemeClr val="tx1"/>
                          </a:solidFill>
                        </a:rPr>
                        <a:t>23 May 2023</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ADR1064</a:t>
                      </a:r>
                    </a:p>
                  </a:txBody>
                  <a:tcPr/>
                </a:tc>
                <a:tc>
                  <a:txBody>
                    <a:bodyPr/>
                    <a:lstStyle/>
                    <a:p>
                      <a:r>
                        <a:rPr lang="en-US" b="0" dirty="0"/>
                        <a:t>Ground LUT</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4155898507"/>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13</a:t>
            </a:fld>
            <a:endParaRPr lang="en-US" altLang="en-US" dirty="0"/>
          </a:p>
        </p:txBody>
      </p:sp>
      <p:grpSp>
        <p:nvGrpSpPr>
          <p:cNvPr id="14" name="Group 13">
            <a:extLst>
              <a:ext uri="{FF2B5EF4-FFF2-40B4-BE49-F238E27FC236}">
                <a16:creationId xmlns:a16="http://schemas.microsoft.com/office/drawing/2014/main" id="{330BC24B-D542-3544-87F4-B8757D32C1EF}"/>
              </a:ext>
            </a:extLst>
          </p:cNvPr>
          <p:cNvGrpSpPr/>
          <p:nvPr/>
        </p:nvGrpSpPr>
        <p:grpSpPr>
          <a:xfrm>
            <a:off x="7772400" y="5964238"/>
            <a:ext cx="1066800" cy="608012"/>
            <a:chOff x="6781979" y="5656472"/>
            <a:chExt cx="1467346" cy="857250"/>
          </a:xfrm>
        </p:grpSpPr>
        <p:sp>
          <p:nvSpPr>
            <p:cNvPr id="16" name="TextBox 15">
              <a:extLst>
                <a:ext uri="{FF2B5EF4-FFF2-40B4-BE49-F238E27FC236}">
                  <a16:creationId xmlns:a16="http://schemas.microsoft.com/office/drawing/2014/main" id="{C5C48110-BD68-6843-BD4C-EEB73F013B9E}"/>
                </a:ext>
              </a:extLst>
            </p:cNvPr>
            <p:cNvSpPr txBox="1"/>
            <p:nvPr/>
          </p:nvSpPr>
          <p:spPr>
            <a:xfrm>
              <a:off x="7491942" y="5730236"/>
              <a:ext cx="757383" cy="533400"/>
            </a:xfrm>
            <a:prstGeom prst="rect">
              <a:avLst/>
            </a:prstGeom>
            <a:solidFill>
              <a:schemeClr val="bg1"/>
            </a:solidFill>
          </p:spPr>
          <p:txBody>
            <a:bodyPr wrap="square" rtlCol="0">
              <a:spAutoFit/>
            </a:bodyPr>
            <a:lstStyle/>
            <a:p>
              <a:endParaRPr lang="en-US" dirty="0"/>
            </a:p>
          </p:txBody>
        </p:sp>
        <p:grpSp>
          <p:nvGrpSpPr>
            <p:cNvPr id="17" name="Group 15">
              <a:extLst>
                <a:ext uri="{FF2B5EF4-FFF2-40B4-BE49-F238E27FC236}">
                  <a16:creationId xmlns:a16="http://schemas.microsoft.com/office/drawing/2014/main" id="{2D75BD31-D4F7-7E45-A397-7B79180237EA}"/>
                </a:ext>
              </a:extLst>
            </p:cNvPr>
            <p:cNvGrpSpPr>
              <a:grpSpLocks/>
            </p:cNvGrpSpPr>
            <p:nvPr/>
          </p:nvGrpSpPr>
          <p:grpSpPr bwMode="auto">
            <a:xfrm>
              <a:off x="7549986" y="5908776"/>
              <a:ext cx="639763" cy="179387"/>
              <a:chOff x="126" y="4260"/>
              <a:chExt cx="417" cy="117"/>
            </a:xfrm>
          </p:grpSpPr>
          <p:sp>
            <p:nvSpPr>
              <p:cNvPr id="19" name="Freeform 16">
                <a:extLst>
                  <a:ext uri="{FF2B5EF4-FFF2-40B4-BE49-F238E27FC236}">
                    <a16:creationId xmlns:a16="http://schemas.microsoft.com/office/drawing/2014/main" id="{45762BA4-7D05-7341-A5F3-C30D539E79EF}"/>
                  </a:ext>
                </a:extLst>
              </p:cNvPr>
              <p:cNvSpPr>
                <a:spLocks/>
              </p:cNvSpPr>
              <p:nvPr/>
            </p:nvSpPr>
            <p:spPr bwMode="auto">
              <a:xfrm>
                <a:off x="126" y="4260"/>
                <a:ext cx="157" cy="115"/>
              </a:xfrm>
              <a:custGeom>
                <a:avLst/>
                <a:gdLst/>
                <a:ahLst/>
                <a:cxnLst>
                  <a:cxn ang="0">
                    <a:pos x="0" y="113"/>
                  </a:cxn>
                  <a:cxn ang="0">
                    <a:pos x="70" y="0"/>
                  </a:cxn>
                  <a:cxn ang="0">
                    <a:pos x="87" y="0"/>
                  </a:cxn>
                  <a:cxn ang="0">
                    <a:pos x="156" y="114"/>
                  </a:cxn>
                  <a:cxn ang="0">
                    <a:pos x="132" y="114"/>
                  </a:cxn>
                  <a:cxn ang="0">
                    <a:pos x="121" y="99"/>
                  </a:cxn>
                  <a:cxn ang="0">
                    <a:pos x="36" y="99"/>
                  </a:cxn>
                  <a:cxn ang="0">
                    <a:pos x="27" y="113"/>
                  </a:cxn>
                  <a:cxn ang="0">
                    <a:pos x="0" y="113"/>
                  </a:cxn>
                </a:cxnLst>
                <a:rect l="0" t="0" r="r" b="b"/>
                <a:pathLst>
                  <a:path w="157" h="115">
                    <a:moveTo>
                      <a:pt x="0" y="113"/>
                    </a:moveTo>
                    <a:lnTo>
                      <a:pt x="70" y="0"/>
                    </a:lnTo>
                    <a:lnTo>
                      <a:pt x="87" y="0"/>
                    </a:lnTo>
                    <a:lnTo>
                      <a:pt x="156" y="114"/>
                    </a:lnTo>
                    <a:lnTo>
                      <a:pt x="132" y="114"/>
                    </a:lnTo>
                    <a:lnTo>
                      <a:pt x="121" y="99"/>
                    </a:lnTo>
                    <a:lnTo>
                      <a:pt x="36" y="99"/>
                    </a:lnTo>
                    <a:lnTo>
                      <a:pt x="27" y="113"/>
                    </a:lnTo>
                    <a:lnTo>
                      <a:pt x="0" y="113"/>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20" name="Freeform 17">
                <a:extLst>
                  <a:ext uri="{FF2B5EF4-FFF2-40B4-BE49-F238E27FC236}">
                    <a16:creationId xmlns:a16="http://schemas.microsoft.com/office/drawing/2014/main" id="{382FB184-BE24-8E48-9321-DB9CB8DBB76A}"/>
                  </a:ext>
                </a:extLst>
              </p:cNvPr>
              <p:cNvSpPr>
                <a:spLocks/>
              </p:cNvSpPr>
              <p:nvPr/>
            </p:nvSpPr>
            <p:spPr bwMode="auto">
              <a:xfrm>
                <a:off x="245" y="4260"/>
                <a:ext cx="180" cy="117"/>
              </a:xfrm>
              <a:custGeom>
                <a:avLst/>
                <a:gdLst/>
                <a:ahLst/>
                <a:cxnLst>
                  <a:cxn ang="0">
                    <a:pos x="0" y="0"/>
                  </a:cxn>
                  <a:cxn ang="0">
                    <a:pos x="177" y="0"/>
                  </a:cxn>
                  <a:cxn ang="0">
                    <a:pos x="164" y="25"/>
                  </a:cxn>
                  <a:cxn ang="0">
                    <a:pos x="150" y="25"/>
                  </a:cxn>
                  <a:cxn ang="0">
                    <a:pos x="96" y="116"/>
                  </a:cxn>
                  <a:cxn ang="0">
                    <a:pos x="85" y="116"/>
                  </a:cxn>
                  <a:cxn ang="0">
                    <a:pos x="26" y="25"/>
                  </a:cxn>
                  <a:cxn ang="0">
                    <a:pos x="14" y="25"/>
                  </a:cxn>
                  <a:cxn ang="0">
                    <a:pos x="0" y="0"/>
                  </a:cxn>
                </a:cxnLst>
                <a:rect l="0" t="0" r="r" b="b"/>
                <a:pathLst>
                  <a:path w="178" h="117">
                    <a:moveTo>
                      <a:pt x="0" y="0"/>
                    </a:moveTo>
                    <a:lnTo>
                      <a:pt x="177" y="0"/>
                    </a:lnTo>
                    <a:lnTo>
                      <a:pt x="164" y="25"/>
                    </a:lnTo>
                    <a:lnTo>
                      <a:pt x="150" y="25"/>
                    </a:lnTo>
                    <a:lnTo>
                      <a:pt x="96" y="116"/>
                    </a:lnTo>
                    <a:lnTo>
                      <a:pt x="85" y="116"/>
                    </a:lnTo>
                    <a:lnTo>
                      <a:pt x="26" y="25"/>
                    </a:lnTo>
                    <a:lnTo>
                      <a:pt x="14" y="25"/>
                    </a:lnTo>
                    <a:lnTo>
                      <a:pt x="0" y="0"/>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21" name="Freeform 18">
                <a:extLst>
                  <a:ext uri="{FF2B5EF4-FFF2-40B4-BE49-F238E27FC236}">
                    <a16:creationId xmlns:a16="http://schemas.microsoft.com/office/drawing/2014/main" id="{DAD68233-0FA8-4B40-A5B1-F0084516CBCA}"/>
                  </a:ext>
                </a:extLst>
              </p:cNvPr>
              <p:cNvSpPr>
                <a:spLocks/>
              </p:cNvSpPr>
              <p:nvPr/>
            </p:nvSpPr>
            <p:spPr bwMode="auto">
              <a:xfrm>
                <a:off x="384" y="4260"/>
                <a:ext cx="159" cy="115"/>
              </a:xfrm>
              <a:custGeom>
                <a:avLst/>
                <a:gdLst/>
                <a:ahLst/>
                <a:cxnLst>
                  <a:cxn ang="0">
                    <a:pos x="0" y="114"/>
                  </a:cxn>
                  <a:cxn ang="0">
                    <a:pos x="69" y="0"/>
                  </a:cxn>
                  <a:cxn ang="0">
                    <a:pos x="88" y="0"/>
                  </a:cxn>
                  <a:cxn ang="0">
                    <a:pos x="102" y="24"/>
                  </a:cxn>
                  <a:cxn ang="0">
                    <a:pos x="90" y="24"/>
                  </a:cxn>
                  <a:cxn ang="0">
                    <a:pos x="130" y="92"/>
                  </a:cxn>
                  <a:cxn ang="0">
                    <a:pos x="143" y="92"/>
                  </a:cxn>
                  <a:cxn ang="0">
                    <a:pos x="158" y="114"/>
                  </a:cxn>
                  <a:cxn ang="0">
                    <a:pos x="0" y="114"/>
                  </a:cxn>
                </a:cxnLst>
                <a:rect l="0" t="0" r="r" b="b"/>
                <a:pathLst>
                  <a:path w="159" h="115">
                    <a:moveTo>
                      <a:pt x="0" y="114"/>
                    </a:moveTo>
                    <a:lnTo>
                      <a:pt x="69" y="0"/>
                    </a:lnTo>
                    <a:lnTo>
                      <a:pt x="88" y="0"/>
                    </a:lnTo>
                    <a:lnTo>
                      <a:pt x="102" y="24"/>
                    </a:lnTo>
                    <a:lnTo>
                      <a:pt x="90" y="24"/>
                    </a:lnTo>
                    <a:lnTo>
                      <a:pt x="130" y="92"/>
                    </a:lnTo>
                    <a:lnTo>
                      <a:pt x="143" y="92"/>
                    </a:lnTo>
                    <a:lnTo>
                      <a:pt x="158" y="114"/>
                    </a:lnTo>
                    <a:lnTo>
                      <a:pt x="0" y="114"/>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grpSp>
        <p:pic>
          <p:nvPicPr>
            <p:cNvPr id="18" name="Picture 17">
              <a:extLst>
                <a:ext uri="{FF2B5EF4-FFF2-40B4-BE49-F238E27FC236}">
                  <a16:creationId xmlns:a16="http://schemas.microsoft.com/office/drawing/2014/main" id="{6F89B1A8-58D7-7D4C-A347-7D8C7F27F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979" y="5656472"/>
              <a:ext cx="647700" cy="857250"/>
            </a:xfrm>
            <a:prstGeom prst="rect">
              <a:avLst/>
            </a:prstGeom>
          </p:spPr>
        </p:pic>
      </p:grpSp>
      <p:sp>
        <p:nvSpPr>
          <p:cNvPr id="8" name="TextBox 7">
            <a:extLst>
              <a:ext uri="{FF2B5EF4-FFF2-40B4-BE49-F238E27FC236}">
                <a16:creationId xmlns:a16="http://schemas.microsoft.com/office/drawing/2014/main" id="{0B156468-A344-C098-38B4-4813AFEA3280}"/>
              </a:ext>
            </a:extLst>
          </p:cNvPr>
          <p:cNvSpPr txBox="1"/>
          <p:nvPr/>
        </p:nvSpPr>
        <p:spPr>
          <a:xfrm>
            <a:off x="0" y="5213356"/>
            <a:ext cx="9144000" cy="1446550"/>
          </a:xfrm>
          <a:prstGeom prst="rect">
            <a:avLst/>
          </a:prstGeom>
          <a:noFill/>
        </p:spPr>
        <p:txBody>
          <a:bodyPr wrap="square">
            <a:spAutoFit/>
          </a:bodyPr>
          <a:lstStyle/>
          <a:p>
            <a:r>
              <a:rPr lang="en-US" sz="1600" dirty="0">
                <a:solidFill>
                  <a:schemeClr val="bg1"/>
                </a:solidFill>
              </a:rPr>
              <a:t>EHIS FM3 LUT names: </a:t>
            </a:r>
          </a:p>
          <a:p>
            <a:pPr>
              <a:buFont typeface="Arial" panose="020B0604020202020204" pitchFamily="34" charset="0"/>
              <a:buChar char="•"/>
            </a:pPr>
            <a:r>
              <a:rPr lang="en-US" sz="1200" dirty="0">
                <a:solidFill>
                  <a:schemeClr val="bg1"/>
                </a:solidFill>
              </a:rPr>
              <a:t>Version at launch: FM3_EHIS_CALINR_Parameters-V1.0.h5 = “</a:t>
            </a:r>
            <a:r>
              <a:rPr lang="en-US" sz="1200" dirty="0" err="1">
                <a:solidFill>
                  <a:schemeClr val="bg1"/>
                </a:solidFill>
              </a:rPr>
              <a:t>SeissEhisCalInrParameters</a:t>
            </a:r>
            <a:r>
              <a:rPr lang="en-US" sz="1200" dirty="0">
                <a:solidFill>
                  <a:schemeClr val="bg1"/>
                </a:solidFill>
              </a:rPr>
              <a:t>(FM3A_CDRL79RevA_PR_09_08_14)”</a:t>
            </a:r>
          </a:p>
          <a:p>
            <a:pPr>
              <a:buFont typeface="Arial" panose="020B0604020202020204" pitchFamily="34" charset="0"/>
              <a:buChar char="•"/>
            </a:pPr>
            <a:r>
              <a:rPr lang="en-US" sz="1200" dirty="0">
                <a:solidFill>
                  <a:schemeClr val="bg1"/>
                </a:solidFill>
              </a:rPr>
              <a:t>Version after ADR1292, 10-16 Nov 2022: “</a:t>
            </a:r>
            <a:r>
              <a:rPr lang="en-US" sz="1200" dirty="0" err="1">
                <a:solidFill>
                  <a:schemeClr val="bg1"/>
                </a:solidFill>
              </a:rPr>
              <a:t>SeissEhisCalInrParameters</a:t>
            </a:r>
            <a:r>
              <a:rPr lang="en-US" sz="1200" dirty="0">
                <a:solidFill>
                  <a:schemeClr val="bg1"/>
                </a:solidFill>
              </a:rPr>
              <a:t>(FM3A_CDRL79RevB_PR_09_08_39)” [could not be found for checking]</a:t>
            </a:r>
          </a:p>
          <a:p>
            <a:pPr>
              <a:buFont typeface="Arial" panose="020B0604020202020204" pitchFamily="34" charset="0"/>
              <a:buChar char="•"/>
            </a:pPr>
            <a:r>
              <a:rPr lang="en-US" sz="1200" dirty="0">
                <a:solidFill>
                  <a:schemeClr val="bg1"/>
                </a:solidFill>
              </a:rPr>
              <a:t>Version at Provisional status (starting 16 Nov 2022): FM3_EHIS_CALINR_Parameters_V1.1.h5 = “</a:t>
            </a:r>
            <a:r>
              <a:rPr lang="en-US" sz="1200" dirty="0" err="1">
                <a:solidFill>
                  <a:schemeClr val="bg1"/>
                </a:solidFill>
              </a:rPr>
              <a:t>SeissEhisCalInrParameters</a:t>
            </a:r>
            <a:r>
              <a:rPr lang="en-US" sz="1200" dirty="0">
                <a:solidFill>
                  <a:schemeClr val="bg1"/>
                </a:solidFill>
              </a:rPr>
              <a:t>(FM3A_CDRL88RevB_PR_09_08_39)”</a:t>
            </a:r>
          </a:p>
          <a:p>
            <a:pPr>
              <a:buFont typeface="Arial" panose="020B0604020202020204" pitchFamily="34" charset="0"/>
              <a:buChar char="•"/>
            </a:pPr>
            <a:r>
              <a:rPr lang="en-US" sz="1200" dirty="0">
                <a:solidFill>
                  <a:schemeClr val="bg1"/>
                </a:solidFill>
              </a:rPr>
              <a:t>Version after ADR1327 = “</a:t>
            </a:r>
            <a:r>
              <a:rPr lang="en-US" sz="1200" dirty="0" err="1">
                <a:solidFill>
                  <a:schemeClr val="bg1"/>
                </a:solidFill>
              </a:rPr>
              <a:t>SeissEhisCalInrParameters</a:t>
            </a:r>
            <a:r>
              <a:rPr lang="en-US" sz="1200" dirty="0">
                <a:solidFill>
                  <a:schemeClr val="bg1"/>
                </a:solidFill>
              </a:rPr>
              <a:t>(FM3A_CDRL88RevB_PR_12_02_01_and_ADR1327)”</a:t>
            </a:r>
          </a:p>
          <a:p>
            <a:pPr>
              <a:buFont typeface="Arial" panose="020B0604020202020204" pitchFamily="34" charset="0"/>
              <a:buChar char="•"/>
            </a:pPr>
            <a:r>
              <a:rPr lang="en-US" sz="1200" dirty="0">
                <a:solidFill>
                  <a:schemeClr val="bg1"/>
                </a:solidFill>
              </a:rPr>
              <a:t>Version after 2023-11-28 = “</a:t>
            </a:r>
            <a:r>
              <a:rPr lang="en-US" sz="1200" dirty="0" err="1">
                <a:solidFill>
                  <a:schemeClr val="bg1"/>
                </a:solidFill>
              </a:rPr>
              <a:t>SeissEhisCalInrParameters</a:t>
            </a:r>
            <a:r>
              <a:rPr lang="en-US" sz="1200" dirty="0">
                <a:solidFill>
                  <a:schemeClr val="bg1"/>
                </a:solidFill>
              </a:rPr>
              <a:t>(FM3A_CDRL88RevB_DO_13_00_00)”  [no change]</a:t>
            </a:r>
            <a:endParaRPr lang="en-US" dirty="0">
              <a:solidFill>
                <a:schemeClr val="bg1"/>
              </a:solidFill>
            </a:endParaRPr>
          </a:p>
        </p:txBody>
      </p:sp>
    </p:spTree>
    <p:extLst>
      <p:ext uri="{BB962C8B-B14F-4D97-AF65-F5344CB8AC3E}">
        <p14:creationId xmlns:p14="http://schemas.microsoft.com/office/powerpoint/2010/main" val="3523734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36B12-463D-648A-6875-ED26C79645DD}"/>
              </a:ext>
            </a:extLst>
          </p:cNvPr>
          <p:cNvSpPr>
            <a:spLocks noGrp="1"/>
          </p:cNvSpPr>
          <p:nvPr>
            <p:ph type="title"/>
          </p:nvPr>
        </p:nvSpPr>
        <p:spPr/>
        <p:txBody>
          <a:bodyPr/>
          <a:lstStyle/>
          <a:p>
            <a:r>
              <a:rPr lang="en-US" dirty="0"/>
              <a:t>EHIS ADRs</a:t>
            </a:r>
          </a:p>
        </p:txBody>
      </p:sp>
      <p:sp>
        <p:nvSpPr>
          <p:cNvPr id="3" name="Content Placeholder 2">
            <a:extLst>
              <a:ext uri="{FF2B5EF4-FFF2-40B4-BE49-F238E27FC236}">
                <a16:creationId xmlns:a16="http://schemas.microsoft.com/office/drawing/2014/main" id="{B624888B-7C5D-5024-317B-5B115A000C8A}"/>
              </a:ext>
            </a:extLst>
          </p:cNvPr>
          <p:cNvSpPr>
            <a:spLocks noGrp="1"/>
          </p:cNvSpPr>
          <p:nvPr>
            <p:ph idx="1"/>
          </p:nvPr>
        </p:nvSpPr>
        <p:spPr>
          <a:xfrm>
            <a:off x="457200" y="5489577"/>
            <a:ext cx="8229600" cy="1228322"/>
          </a:xfrm>
        </p:spPr>
        <p:txBody>
          <a:bodyPr/>
          <a:lstStyle/>
          <a:p>
            <a:pPr>
              <a:buFont typeface="Arial" panose="020B0604020202020204" pitchFamily="34" charset="0"/>
              <a:buChar char="•"/>
            </a:pPr>
            <a:r>
              <a:rPr lang="en-US" sz="1600" dirty="0"/>
              <a:t>ADRs 1383 and 1411 are intended to fix errors introduced with implementation of ADR 1064</a:t>
            </a:r>
          </a:p>
          <a:p>
            <a:pPr>
              <a:buFont typeface="Arial" panose="020B0604020202020204" pitchFamily="34" charset="0"/>
              <a:buChar char="•"/>
            </a:pPr>
            <a:r>
              <a:rPr lang="en-US" sz="1600" dirty="0"/>
              <a:t>As shown later, ADR 1064 was predicated on a narrow view of relative accuracy that ignored important scientific aspects of the data.  L1b README advises users not to use He data contained in EHIS L1b files</a:t>
            </a:r>
          </a:p>
        </p:txBody>
      </p:sp>
      <p:sp>
        <p:nvSpPr>
          <p:cNvPr id="4" name="Slide Number Placeholder 3">
            <a:extLst>
              <a:ext uri="{FF2B5EF4-FFF2-40B4-BE49-F238E27FC236}">
                <a16:creationId xmlns:a16="http://schemas.microsoft.com/office/drawing/2014/main" id="{12846646-0AA6-194F-2624-16791EA00F4C}"/>
              </a:ext>
            </a:extLst>
          </p:cNvPr>
          <p:cNvSpPr>
            <a:spLocks noGrp="1"/>
          </p:cNvSpPr>
          <p:nvPr>
            <p:ph type="sldNum" sz="quarter" idx="12"/>
          </p:nvPr>
        </p:nvSpPr>
        <p:spPr/>
        <p:txBody>
          <a:bodyPr/>
          <a:lstStyle/>
          <a:p>
            <a:fld id="{615ADB79-25D6-47C0-AB51-22A13A0BBB50}" type="slidenum">
              <a:rPr lang="en-US" altLang="en-US" smtClean="0"/>
              <a:pPr/>
              <a:t>14</a:t>
            </a:fld>
            <a:endParaRPr lang="en-US" altLang="en-US" dirty="0"/>
          </a:p>
        </p:txBody>
      </p:sp>
      <p:graphicFrame>
        <p:nvGraphicFramePr>
          <p:cNvPr id="5" name="Table 4">
            <a:extLst>
              <a:ext uri="{FF2B5EF4-FFF2-40B4-BE49-F238E27FC236}">
                <a16:creationId xmlns:a16="http://schemas.microsoft.com/office/drawing/2014/main" id="{9099B8B5-571F-583D-6666-A75ADC5C6498}"/>
              </a:ext>
            </a:extLst>
          </p:cNvPr>
          <p:cNvGraphicFramePr>
            <a:graphicFrameLocks noGrp="1"/>
          </p:cNvGraphicFramePr>
          <p:nvPr>
            <p:extLst>
              <p:ext uri="{D42A27DB-BD31-4B8C-83A1-F6EECF244321}">
                <p14:modId xmlns:p14="http://schemas.microsoft.com/office/powerpoint/2010/main" val="332824840"/>
              </p:ext>
            </p:extLst>
          </p:nvPr>
        </p:nvGraphicFramePr>
        <p:xfrm>
          <a:off x="228600" y="1094636"/>
          <a:ext cx="8763000" cy="4140200"/>
        </p:xfrm>
        <a:graphic>
          <a:graphicData uri="http://schemas.openxmlformats.org/drawingml/2006/table">
            <a:tbl>
              <a:tblPr firstRow="1" bandRow="1">
                <a:tableStyleId>{5C22544A-7EE6-4342-B048-85BDC9FD1C3A}</a:tableStyleId>
              </a:tblPr>
              <a:tblGrid>
                <a:gridCol w="677411">
                  <a:extLst>
                    <a:ext uri="{9D8B030D-6E8A-4147-A177-3AD203B41FA5}">
                      <a16:colId xmlns:a16="http://schemas.microsoft.com/office/drawing/2014/main" val="20000"/>
                    </a:ext>
                  </a:extLst>
                </a:gridCol>
                <a:gridCol w="721453">
                  <a:extLst>
                    <a:ext uri="{9D8B030D-6E8A-4147-A177-3AD203B41FA5}">
                      <a16:colId xmlns:a16="http://schemas.microsoft.com/office/drawing/2014/main" val="20001"/>
                    </a:ext>
                  </a:extLst>
                </a:gridCol>
                <a:gridCol w="4088974">
                  <a:extLst>
                    <a:ext uri="{9D8B030D-6E8A-4147-A177-3AD203B41FA5}">
                      <a16:colId xmlns:a16="http://schemas.microsoft.com/office/drawing/2014/main" val="20002"/>
                    </a:ext>
                  </a:extLst>
                </a:gridCol>
                <a:gridCol w="1115683">
                  <a:extLst>
                    <a:ext uri="{9D8B030D-6E8A-4147-A177-3AD203B41FA5}">
                      <a16:colId xmlns:a16="http://schemas.microsoft.com/office/drawing/2014/main" val="20003"/>
                    </a:ext>
                  </a:extLst>
                </a:gridCol>
                <a:gridCol w="2159479">
                  <a:extLst>
                    <a:ext uri="{9D8B030D-6E8A-4147-A177-3AD203B41FA5}">
                      <a16:colId xmlns:a16="http://schemas.microsoft.com/office/drawing/2014/main" val="20004"/>
                    </a:ext>
                  </a:extLst>
                </a:gridCol>
              </a:tblGrid>
              <a:tr h="370840">
                <a:tc>
                  <a:txBody>
                    <a:bodyPr/>
                    <a:lstStyle/>
                    <a:p>
                      <a:pPr algn="ctr"/>
                      <a:r>
                        <a:rPr lang="en-US" sz="1400" dirty="0">
                          <a:latin typeface="+mn-lt"/>
                          <a:cs typeface="Times New Roman" panose="02020603050405020304" pitchFamily="18" charset="0"/>
                        </a:rPr>
                        <a:t>ADR#</a:t>
                      </a:r>
                    </a:p>
                  </a:txBody>
                  <a:tcPr anchor="ctr"/>
                </a:tc>
                <a:tc>
                  <a:txBody>
                    <a:bodyPr/>
                    <a:lstStyle/>
                    <a:p>
                      <a:pPr algn="ctr"/>
                      <a:r>
                        <a:rPr lang="en-US" sz="1400" dirty="0">
                          <a:latin typeface="+mn-lt"/>
                          <a:cs typeface="Times New Roman" panose="02020603050405020304" pitchFamily="18" charset="0"/>
                        </a:rPr>
                        <a:t>WR#</a:t>
                      </a:r>
                    </a:p>
                  </a:txBody>
                  <a:tcPr anchor="ctr"/>
                </a:tc>
                <a:tc>
                  <a:txBody>
                    <a:bodyPr/>
                    <a:lstStyle/>
                    <a:p>
                      <a:r>
                        <a:rPr lang="en-US" sz="1400" dirty="0">
                          <a:latin typeface="+mn-lt"/>
                          <a:cs typeface="Times New Roman" panose="02020603050405020304" pitchFamily="18" charset="0"/>
                        </a:rPr>
                        <a:t>Short Description</a:t>
                      </a:r>
                    </a:p>
                  </a:txBody>
                  <a:tcPr anchor="ctr"/>
                </a:tc>
                <a:tc>
                  <a:txBody>
                    <a:bodyPr/>
                    <a:lstStyle/>
                    <a:p>
                      <a:pPr algn="ctr"/>
                      <a:r>
                        <a:rPr lang="en-US" sz="1400" dirty="0">
                          <a:latin typeface="+mn-lt"/>
                          <a:cs typeface="Times New Roman" panose="02020603050405020304" pitchFamily="18" charset="0"/>
                        </a:rPr>
                        <a:t>Current</a:t>
                      </a:r>
                    </a:p>
                    <a:p>
                      <a:pPr algn="ctr"/>
                      <a:r>
                        <a:rPr lang="en-US" sz="1400" dirty="0">
                          <a:latin typeface="+mn-lt"/>
                          <a:cs typeface="Times New Roman" panose="02020603050405020304" pitchFamily="18" charset="0"/>
                        </a:rPr>
                        <a:t>Status</a:t>
                      </a:r>
                    </a:p>
                  </a:txBody>
                  <a:tcPr anchor="ctr"/>
                </a:tc>
                <a:tc>
                  <a:txBody>
                    <a:bodyPr/>
                    <a:lstStyle/>
                    <a:p>
                      <a:pPr algn="ctr"/>
                      <a:r>
                        <a:rPr lang="en-US" sz="1400" dirty="0">
                          <a:latin typeface="+mn-lt"/>
                          <a:cs typeface="Times New Roman" panose="02020603050405020304" pitchFamily="18" charset="0"/>
                        </a:rPr>
                        <a:t>Expected Closure</a:t>
                      </a:r>
                    </a:p>
                  </a:txBody>
                  <a:tcPr anchor="ctr"/>
                </a:tc>
                <a:extLst>
                  <a:ext uri="{0D108BD9-81ED-4DB2-BD59-A6C34878D82A}">
                    <a16:rowId xmlns:a16="http://schemas.microsoft.com/office/drawing/2014/main" val="10000"/>
                  </a:ext>
                </a:extLst>
              </a:tr>
              <a:tr h="370840">
                <a:tc>
                  <a:txBody>
                    <a:bodyPr/>
                    <a:lstStyle/>
                    <a:p>
                      <a:pPr algn="ctr"/>
                      <a:r>
                        <a:rPr lang="en-US" sz="1400" dirty="0">
                          <a:solidFill>
                            <a:schemeClr val="tx1"/>
                          </a:solidFill>
                          <a:latin typeface="+mn-lt"/>
                          <a:cs typeface="Times New Roman" panose="02020603050405020304" pitchFamily="18" charset="0"/>
                        </a:rPr>
                        <a:t>1064</a:t>
                      </a:r>
                    </a:p>
                  </a:txBody>
                  <a:tcPr anchor="ctr">
                    <a:solidFill>
                      <a:srgbClr val="D0D8E8"/>
                    </a:solidFill>
                  </a:tcPr>
                </a:tc>
                <a:tc>
                  <a:txBody>
                    <a:bodyPr/>
                    <a:lstStyle/>
                    <a:p>
                      <a:pPr algn="ctr"/>
                      <a:endParaRPr lang="en-US" sz="1400" dirty="0">
                        <a:solidFill>
                          <a:schemeClr val="tx1"/>
                        </a:solidFill>
                        <a:latin typeface="+mn-lt"/>
                        <a:cs typeface="Times New Roman" panose="02020603050405020304" pitchFamily="18" charset="0"/>
                      </a:endParaRPr>
                    </a:p>
                  </a:txBody>
                  <a:tcPr anchor="ctr">
                    <a:solidFill>
                      <a:srgbClr val="D0D8E8"/>
                    </a:solidFill>
                  </a:tcPr>
                </a:tc>
                <a:tc>
                  <a:txBody>
                    <a:bodyPr/>
                    <a:lstStyle/>
                    <a:p>
                      <a:r>
                        <a:rPr lang="en-US" sz="1400" dirty="0">
                          <a:solidFill>
                            <a:schemeClr val="tx1"/>
                          </a:solidFill>
                          <a:latin typeface="+mn-lt"/>
                          <a:cs typeface="Times New Roman" panose="02020603050405020304" pitchFamily="18" charset="0"/>
                        </a:rPr>
                        <a:t>SEISS EHIS He conversion from SGPS</a:t>
                      </a:r>
                    </a:p>
                  </a:txBody>
                  <a:tcPr anchor="ctr">
                    <a:solidFill>
                      <a:srgbClr val="D0D8E8"/>
                    </a:solidFill>
                  </a:tcPr>
                </a:tc>
                <a:tc>
                  <a:txBody>
                    <a:bodyPr/>
                    <a:lstStyle/>
                    <a:p>
                      <a:pPr algn="ctr"/>
                      <a:r>
                        <a:rPr lang="en-US" sz="1400" dirty="0">
                          <a:solidFill>
                            <a:schemeClr val="tx1"/>
                          </a:solidFill>
                          <a:latin typeface="+mn-lt"/>
                          <a:cs typeface="Times New Roman" panose="02020603050405020304" pitchFamily="18" charset="0"/>
                        </a:rPr>
                        <a:t>Closed</a:t>
                      </a:r>
                    </a:p>
                  </a:txBody>
                  <a:tcPr anchor="ctr">
                    <a:solidFill>
                      <a:srgbClr val="D0D8E8"/>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n-lt"/>
                          <a:cs typeface="Times New Roman" panose="02020603050405020304" pitchFamily="18" charset="0"/>
                        </a:rPr>
                        <a:t>PR.12.02.01</a:t>
                      </a:r>
                    </a:p>
                  </a:txBody>
                  <a:tcPr anchor="ctr">
                    <a:solidFill>
                      <a:srgbClr val="D0D8E8"/>
                    </a:solidFill>
                  </a:tcPr>
                </a:tc>
                <a:extLst>
                  <a:ext uri="{0D108BD9-81ED-4DB2-BD59-A6C34878D82A}">
                    <a16:rowId xmlns:a16="http://schemas.microsoft.com/office/drawing/2014/main" val="10002"/>
                  </a:ext>
                </a:extLst>
              </a:tr>
              <a:tr h="370840">
                <a:tc>
                  <a:txBody>
                    <a:bodyPr/>
                    <a:lstStyle/>
                    <a:p>
                      <a:pPr algn="ctr"/>
                      <a:r>
                        <a:rPr lang="en-US" sz="1400" dirty="0">
                          <a:solidFill>
                            <a:schemeClr val="tx1"/>
                          </a:solidFill>
                          <a:latin typeface="+mn-lt"/>
                          <a:cs typeface="Times New Roman" panose="02020603050405020304" pitchFamily="18" charset="0"/>
                        </a:rPr>
                        <a:t>1171</a:t>
                      </a:r>
                    </a:p>
                  </a:txBody>
                  <a:tcPr anchor="ctr"/>
                </a:tc>
                <a:tc>
                  <a:txBody>
                    <a:bodyPr/>
                    <a:lstStyle/>
                    <a:p>
                      <a:pPr algn="ctr"/>
                      <a:r>
                        <a:rPr lang="en-US" sz="1400" dirty="0">
                          <a:solidFill>
                            <a:schemeClr val="tx1"/>
                          </a:solidFill>
                          <a:latin typeface="+mn-lt"/>
                          <a:cs typeface="Times New Roman" panose="02020603050405020304" pitchFamily="18" charset="0"/>
                        </a:rPr>
                        <a:t>9326</a:t>
                      </a:r>
                    </a:p>
                  </a:txBody>
                  <a:tcPr anchor="ctr"/>
                </a:tc>
                <a:tc>
                  <a:txBody>
                    <a:bodyPr/>
                    <a:lstStyle/>
                    <a:p>
                      <a:r>
                        <a:rPr lang="en-US" sz="1400" dirty="0">
                          <a:solidFill>
                            <a:schemeClr val="tx1"/>
                          </a:solidFill>
                          <a:latin typeface="+mn-lt"/>
                          <a:cs typeface="Times New Roman" panose="02020603050405020304" pitchFamily="18" charset="0"/>
                        </a:rPr>
                        <a:t>EXIS/MAG/SEISS ECEF_Z range</a:t>
                      </a:r>
                    </a:p>
                  </a:txBody>
                  <a:tcPr anchor="ctr"/>
                </a:tc>
                <a:tc>
                  <a:txBody>
                    <a:bodyPr/>
                    <a:lstStyle/>
                    <a:p>
                      <a:pPr algn="ctr"/>
                      <a:r>
                        <a:rPr lang="en-US" sz="1400" dirty="0">
                          <a:solidFill>
                            <a:schemeClr val="tx1"/>
                          </a:solidFill>
                          <a:latin typeface="+mn-lt"/>
                          <a:cs typeface="Times New Roman" panose="02020603050405020304" pitchFamily="18" charset="0"/>
                        </a:rPr>
                        <a:t>Closed</a:t>
                      </a:r>
                    </a:p>
                  </a:txBody>
                  <a:tcPr anchor="ctr"/>
                </a:tc>
                <a:tc>
                  <a:txBody>
                    <a:bodyPr/>
                    <a:lstStyle/>
                    <a:p>
                      <a:pPr algn="ctr"/>
                      <a:r>
                        <a:rPr lang="en-US" sz="1400" dirty="0">
                          <a:solidFill>
                            <a:schemeClr val="tx1"/>
                          </a:solidFill>
                          <a:latin typeface="+mn-lt"/>
                          <a:cs typeface="Times New Roman" panose="02020603050405020304" pitchFamily="18" charset="0"/>
                        </a:rPr>
                        <a:t>DO.12.00.00</a:t>
                      </a:r>
                    </a:p>
                  </a:txBody>
                  <a:tcPr anchor="ctr"/>
                </a:tc>
                <a:extLst>
                  <a:ext uri="{0D108BD9-81ED-4DB2-BD59-A6C34878D82A}">
                    <a16:rowId xmlns:a16="http://schemas.microsoft.com/office/drawing/2014/main" val="1462842606"/>
                  </a:ext>
                </a:extLst>
              </a:tr>
              <a:tr h="370840">
                <a:tc>
                  <a:txBody>
                    <a:bodyPr/>
                    <a:lstStyle/>
                    <a:p>
                      <a:pPr algn="ctr"/>
                      <a:r>
                        <a:rPr lang="en-US" sz="1400" dirty="0">
                          <a:solidFill>
                            <a:schemeClr val="tx1"/>
                          </a:solidFill>
                          <a:latin typeface="+mn-lt"/>
                          <a:cs typeface="Times New Roman" panose="02020603050405020304" pitchFamily="18" charset="0"/>
                        </a:rPr>
                        <a:t>1278</a:t>
                      </a:r>
                    </a:p>
                  </a:txBody>
                  <a:tcPr anchor="ctr"/>
                </a:tc>
                <a:tc>
                  <a:txBody>
                    <a:bodyPr/>
                    <a:lstStyle/>
                    <a:p>
                      <a:pPr algn="ctr"/>
                      <a:r>
                        <a:rPr lang="en-US" sz="1400" dirty="0">
                          <a:solidFill>
                            <a:schemeClr val="tx1"/>
                          </a:solidFill>
                          <a:latin typeface="+mn-lt"/>
                          <a:cs typeface="Times New Roman" panose="02020603050405020304" pitchFamily="18" charset="0"/>
                        </a:rPr>
                        <a:t>n/a</a:t>
                      </a:r>
                    </a:p>
                  </a:txBody>
                  <a:tcPr anchor="ctr"/>
                </a:tc>
                <a:tc>
                  <a:txBody>
                    <a:bodyPr/>
                    <a:lstStyle/>
                    <a:p>
                      <a:r>
                        <a:rPr lang="en-US" sz="1400" dirty="0">
                          <a:solidFill>
                            <a:schemeClr val="tx1"/>
                          </a:solidFill>
                          <a:latin typeface="+mn-lt"/>
                          <a:cs typeface="Times New Roman" panose="02020603050405020304" pitchFamily="18" charset="0"/>
                        </a:rPr>
                        <a:t>G18 SEISS EHIS LUT Update</a:t>
                      </a:r>
                    </a:p>
                  </a:txBody>
                  <a:tcPr anchor="ctr"/>
                </a:tc>
                <a:tc>
                  <a:txBody>
                    <a:bodyPr/>
                    <a:lstStyle/>
                    <a:p>
                      <a:pPr algn="ctr"/>
                      <a:r>
                        <a:rPr lang="en-US" sz="1400" dirty="0">
                          <a:solidFill>
                            <a:schemeClr val="tx1"/>
                          </a:solidFill>
                          <a:latin typeface="+mn-lt"/>
                          <a:cs typeface="Times New Roman" panose="02020603050405020304" pitchFamily="18" charset="0"/>
                        </a:rPr>
                        <a:t>Cancelled</a:t>
                      </a:r>
                    </a:p>
                  </a:txBody>
                  <a:tcPr anchor="ctr"/>
                </a:tc>
                <a:tc>
                  <a:txBody>
                    <a:bodyPr/>
                    <a:lstStyle/>
                    <a:p>
                      <a:pPr algn="ctr"/>
                      <a:endParaRPr lang="en-US" sz="1400" dirty="0">
                        <a:solidFill>
                          <a:schemeClr val="tx1"/>
                        </a:solidFill>
                        <a:latin typeface="+mn-lt"/>
                        <a:cs typeface="Times New Roman" panose="02020603050405020304" pitchFamily="18" charset="0"/>
                      </a:endParaRPr>
                    </a:p>
                  </a:txBody>
                  <a:tcPr anchor="ctr"/>
                </a:tc>
                <a:extLst>
                  <a:ext uri="{0D108BD9-81ED-4DB2-BD59-A6C34878D82A}">
                    <a16:rowId xmlns:a16="http://schemas.microsoft.com/office/drawing/2014/main" val="1294960354"/>
                  </a:ext>
                </a:extLst>
              </a:tr>
              <a:tr h="370840">
                <a:tc>
                  <a:txBody>
                    <a:bodyPr/>
                    <a:lstStyle/>
                    <a:p>
                      <a:pPr algn="ctr"/>
                      <a:r>
                        <a:rPr lang="en-US" sz="1400" dirty="0">
                          <a:solidFill>
                            <a:schemeClr val="tx1"/>
                          </a:solidFill>
                          <a:latin typeface="+mn-lt"/>
                          <a:cs typeface="Times New Roman" panose="02020603050405020304" pitchFamily="18" charset="0"/>
                        </a:rPr>
                        <a:t>1292</a:t>
                      </a:r>
                    </a:p>
                  </a:txBody>
                  <a:tcPr anchor="ctr"/>
                </a:tc>
                <a:tc>
                  <a:txBody>
                    <a:bodyPr/>
                    <a:lstStyle/>
                    <a:p>
                      <a:pPr algn="ctr"/>
                      <a:endParaRPr lang="en-US" sz="1400" dirty="0">
                        <a:solidFill>
                          <a:schemeClr val="tx1"/>
                        </a:solidFill>
                        <a:latin typeface="+mn-lt"/>
                        <a:cs typeface="Times New Roman" panose="02020603050405020304" pitchFamily="18" charset="0"/>
                      </a:endParaRPr>
                    </a:p>
                  </a:txBody>
                  <a:tcPr anchor="ctr"/>
                </a:tc>
                <a:tc>
                  <a:txBody>
                    <a:bodyPr/>
                    <a:lstStyle/>
                    <a:p>
                      <a:r>
                        <a:rPr lang="en-US" sz="1400" dirty="0">
                          <a:solidFill>
                            <a:schemeClr val="tx1"/>
                          </a:solidFill>
                          <a:latin typeface="+mn-lt"/>
                          <a:cs typeface="Times New Roman" panose="02020603050405020304" pitchFamily="18" charset="0"/>
                        </a:rPr>
                        <a:t>G18 SEISS EHIS CDRL88 Rev B</a:t>
                      </a:r>
                    </a:p>
                  </a:txBody>
                  <a:tcPr anchor="ctr"/>
                </a:tc>
                <a:tc>
                  <a:txBody>
                    <a:bodyPr/>
                    <a:lstStyle/>
                    <a:p>
                      <a:pPr algn="ctr"/>
                      <a:r>
                        <a:rPr lang="en-US" sz="1400" dirty="0">
                          <a:solidFill>
                            <a:schemeClr val="tx1"/>
                          </a:solidFill>
                          <a:latin typeface="+mn-lt"/>
                          <a:cs typeface="Times New Roman" panose="02020603050405020304" pitchFamily="18" charset="0"/>
                        </a:rPr>
                        <a:t>Closed</a:t>
                      </a:r>
                    </a:p>
                  </a:txBody>
                  <a:tcPr anchor="ctr"/>
                </a:tc>
                <a:tc>
                  <a:txBody>
                    <a:bodyPr/>
                    <a:lstStyle/>
                    <a:p>
                      <a:pPr algn="ctr"/>
                      <a:r>
                        <a:rPr lang="en-US" sz="1400" dirty="0">
                          <a:solidFill>
                            <a:schemeClr val="tx1"/>
                          </a:solidFill>
                          <a:latin typeface="+mn-lt"/>
                          <a:cs typeface="Times New Roman" panose="02020603050405020304" pitchFamily="18" charset="0"/>
                        </a:rPr>
                        <a:t>PR.09.08.39 (11/18/22)</a:t>
                      </a:r>
                    </a:p>
                  </a:txBody>
                  <a:tcPr anchor="ctr"/>
                </a:tc>
                <a:extLst>
                  <a:ext uri="{0D108BD9-81ED-4DB2-BD59-A6C34878D82A}">
                    <a16:rowId xmlns:a16="http://schemas.microsoft.com/office/drawing/2014/main" val="10003"/>
                  </a:ext>
                </a:extLst>
              </a:tr>
              <a:tr h="370840">
                <a:tc>
                  <a:txBody>
                    <a:bodyPr/>
                    <a:lstStyle/>
                    <a:p>
                      <a:pPr algn="ctr"/>
                      <a:r>
                        <a:rPr lang="en-US" sz="1400" dirty="0">
                          <a:solidFill>
                            <a:schemeClr val="tx1"/>
                          </a:solidFill>
                          <a:latin typeface="+mn-lt"/>
                          <a:cs typeface="Times New Roman" panose="02020603050405020304" pitchFamily="18" charset="0"/>
                        </a:rPr>
                        <a:t>1327</a:t>
                      </a:r>
                    </a:p>
                  </a:txBody>
                  <a:tcPr anchor="ctr"/>
                </a:tc>
                <a:tc>
                  <a:txBody>
                    <a:bodyPr/>
                    <a:lstStyle/>
                    <a:p>
                      <a:pPr algn="ctr"/>
                      <a:endParaRPr lang="en-US" sz="1400" dirty="0">
                        <a:solidFill>
                          <a:schemeClr val="tx1"/>
                        </a:solidFill>
                        <a:latin typeface="+mn-lt"/>
                        <a:cs typeface="Times New Roman" panose="02020603050405020304" pitchFamily="18" charset="0"/>
                      </a:endParaRPr>
                    </a:p>
                  </a:txBody>
                  <a:tcPr anchor="ctr"/>
                </a:tc>
                <a:tc>
                  <a:txBody>
                    <a:bodyPr/>
                    <a:lstStyle/>
                    <a:p>
                      <a:r>
                        <a:rPr lang="en-US" sz="1400" kern="1200" dirty="0">
                          <a:solidFill>
                            <a:schemeClr val="tx1"/>
                          </a:solidFill>
                          <a:effectLst/>
                          <a:latin typeface="+mn-lt"/>
                          <a:ea typeface="+mn-ea"/>
                          <a:cs typeface="+mn-cs"/>
                        </a:rPr>
                        <a:t>Make EHIS LUT Compatible with DO.12.01.00 baseline</a:t>
                      </a:r>
                      <a:endParaRPr lang="en-US" sz="1400" dirty="0">
                        <a:solidFill>
                          <a:schemeClr val="tx1"/>
                        </a:solidFill>
                        <a:latin typeface="+mn-lt"/>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n-lt"/>
                          <a:cs typeface="Times New Roman" panose="02020603050405020304" pitchFamily="18" charset="0"/>
                        </a:rPr>
                        <a:t>Closed</a:t>
                      </a:r>
                    </a:p>
                  </a:txBody>
                  <a:tcPr anchor="ctr"/>
                </a:tc>
                <a:tc>
                  <a:txBody>
                    <a:bodyPr/>
                    <a:lstStyle/>
                    <a:p>
                      <a:pPr algn="ctr"/>
                      <a:r>
                        <a:rPr lang="en-US" sz="1400" dirty="0">
                          <a:solidFill>
                            <a:schemeClr val="tx1"/>
                          </a:solidFill>
                          <a:latin typeface="+mn-lt"/>
                          <a:cs typeface="Times New Roman" panose="02020603050405020304" pitchFamily="18" charset="0"/>
                        </a:rPr>
                        <a:t>With ADR 1064</a:t>
                      </a:r>
                    </a:p>
                  </a:txBody>
                  <a:tcPr anchor="ctr"/>
                </a:tc>
                <a:extLst>
                  <a:ext uri="{0D108BD9-81ED-4DB2-BD59-A6C34878D82A}">
                    <a16:rowId xmlns:a16="http://schemas.microsoft.com/office/drawing/2014/main" val="2616329985"/>
                  </a:ext>
                </a:extLst>
              </a:tr>
              <a:tr h="370840">
                <a:tc>
                  <a:txBody>
                    <a:bodyPr/>
                    <a:lstStyle/>
                    <a:p>
                      <a:pPr algn="ctr"/>
                      <a:r>
                        <a:rPr lang="en-US" sz="1400" dirty="0">
                          <a:solidFill>
                            <a:schemeClr val="tx1"/>
                          </a:solidFill>
                          <a:latin typeface="+mn-lt"/>
                          <a:cs typeface="Times New Roman" panose="02020603050405020304" pitchFamily="18" charset="0"/>
                        </a:rPr>
                        <a:t>1383</a:t>
                      </a:r>
                    </a:p>
                  </a:txBody>
                  <a:tcPr anchor="ctr"/>
                </a:tc>
                <a:tc>
                  <a:txBody>
                    <a:bodyPr/>
                    <a:lstStyle/>
                    <a:p>
                      <a:pPr algn="ctr"/>
                      <a:r>
                        <a:rPr lang="en-US" sz="1400" dirty="0">
                          <a:solidFill>
                            <a:schemeClr val="tx1"/>
                          </a:solidFill>
                          <a:latin typeface="+mn-lt"/>
                          <a:cs typeface="Times New Roman" panose="02020603050405020304" pitchFamily="18" charset="0"/>
                        </a:rPr>
                        <a:t>9955</a:t>
                      </a:r>
                    </a:p>
                  </a:txBody>
                  <a:tcPr anchor="ctr"/>
                </a:tc>
                <a:tc>
                  <a:txBody>
                    <a:bodyPr/>
                    <a:lstStyle/>
                    <a:p>
                      <a:r>
                        <a:rPr lang="en-US" sz="1400" dirty="0">
                          <a:solidFill>
                            <a:schemeClr val="tx1"/>
                          </a:solidFill>
                          <a:latin typeface="+mn-lt"/>
                          <a:cs typeface="Times New Roman" panose="02020603050405020304" pitchFamily="18" charset="0"/>
                        </a:rPr>
                        <a:t>SEISS EHIS HE1 and HE2 energy bounds set erroneously to zero (‘0.0 MeV’ in plot legends)</a:t>
                      </a:r>
                    </a:p>
                  </a:txBody>
                  <a:tcPr anchor="ctr"/>
                </a:tc>
                <a:tc>
                  <a:txBody>
                    <a:bodyPr/>
                    <a:lstStyle/>
                    <a:p>
                      <a:pPr algn="ctr"/>
                      <a:r>
                        <a:rPr lang="en-US" sz="1400" dirty="0">
                          <a:solidFill>
                            <a:schemeClr val="tx1"/>
                          </a:solidFill>
                          <a:latin typeface="+mn-lt"/>
                          <a:cs typeface="Times New Roman" panose="02020603050405020304" pitchFamily="18" charset="0"/>
                        </a:rPr>
                        <a:t>In work</a:t>
                      </a:r>
                    </a:p>
                  </a:txBody>
                  <a:tcPr anchor="ctr"/>
                </a:tc>
                <a:tc>
                  <a:txBody>
                    <a:bodyPr/>
                    <a:lstStyle/>
                    <a:p>
                      <a:pPr algn="ctr"/>
                      <a:r>
                        <a:rPr lang="en-US" sz="1400" dirty="0">
                          <a:solidFill>
                            <a:schemeClr val="tx1"/>
                          </a:solidFill>
                          <a:latin typeface="+mn-lt"/>
                          <a:cs typeface="Times New Roman" panose="02020603050405020304" pitchFamily="18" charset="0"/>
                        </a:rPr>
                        <a:t>Type 2 before DO.15.00.00</a:t>
                      </a:r>
                    </a:p>
                  </a:txBody>
                  <a:tcPr anchor="ctr"/>
                </a:tc>
                <a:extLst>
                  <a:ext uri="{0D108BD9-81ED-4DB2-BD59-A6C34878D82A}">
                    <a16:rowId xmlns:a16="http://schemas.microsoft.com/office/drawing/2014/main" val="10004"/>
                  </a:ext>
                </a:extLst>
              </a:tr>
              <a:tr h="370840">
                <a:tc>
                  <a:txBody>
                    <a:bodyPr/>
                    <a:lstStyle/>
                    <a:p>
                      <a:pPr algn="ctr"/>
                      <a:r>
                        <a:rPr lang="en-US" sz="1400" dirty="0">
                          <a:solidFill>
                            <a:schemeClr val="tx1"/>
                          </a:solidFill>
                          <a:latin typeface="+mn-lt"/>
                          <a:cs typeface="Times New Roman" panose="02020603050405020304" pitchFamily="18" charset="0"/>
                        </a:rPr>
                        <a:t>1385</a:t>
                      </a:r>
                    </a:p>
                  </a:txBody>
                  <a:tcPr anchor="ctr"/>
                </a:tc>
                <a:tc>
                  <a:txBody>
                    <a:bodyPr/>
                    <a:lstStyle/>
                    <a:p>
                      <a:pPr algn="ctr"/>
                      <a:endParaRPr lang="en-US" sz="1400" dirty="0">
                        <a:solidFill>
                          <a:schemeClr val="tx1"/>
                        </a:solidFill>
                        <a:latin typeface="+mn-lt"/>
                        <a:cs typeface="Times New Roman" panose="02020603050405020304" pitchFamily="18" charset="0"/>
                      </a:endParaRPr>
                    </a:p>
                  </a:txBody>
                  <a:tcPr anchor="ctr"/>
                </a:tc>
                <a:tc>
                  <a:txBody>
                    <a:bodyPr/>
                    <a:lstStyle/>
                    <a:p>
                      <a:r>
                        <a:rPr lang="en-US" sz="1400" dirty="0">
                          <a:solidFill>
                            <a:schemeClr val="tx1"/>
                          </a:solidFill>
                          <a:latin typeface="+mn-lt"/>
                          <a:cs typeface="Times New Roman" panose="02020603050405020304" pitchFamily="18" charset="0"/>
                        </a:rPr>
                        <a:t>Install updated G16 EHIS LUT based on ATC’s extended on-orbit analysis</a:t>
                      </a:r>
                    </a:p>
                  </a:txBody>
                  <a:tcPr anchor="ctr"/>
                </a:tc>
                <a:tc>
                  <a:txBody>
                    <a:bodyPr/>
                    <a:lstStyle/>
                    <a:p>
                      <a:pPr algn="ctr"/>
                      <a:r>
                        <a:rPr lang="en-US" sz="1400" dirty="0">
                          <a:solidFill>
                            <a:schemeClr val="tx1"/>
                          </a:solidFill>
                          <a:latin typeface="+mn-lt"/>
                          <a:cs typeface="Times New Roman" panose="02020603050405020304" pitchFamily="18" charset="0"/>
                        </a:rPr>
                        <a:t>Closed</a:t>
                      </a:r>
                    </a:p>
                  </a:txBody>
                  <a:tcPr anchor="ctr"/>
                </a:tc>
                <a:tc>
                  <a:txBody>
                    <a:bodyPr/>
                    <a:lstStyle/>
                    <a:p>
                      <a:pPr algn="ctr"/>
                      <a:r>
                        <a:rPr lang="en-US" sz="1400" dirty="0">
                          <a:solidFill>
                            <a:schemeClr val="tx1"/>
                          </a:solidFill>
                          <a:latin typeface="+mn-lt"/>
                          <a:cs typeface="Times New Roman" panose="02020603050405020304" pitchFamily="18" charset="0"/>
                        </a:rPr>
                        <a:t>PR.13.02.00 (02/07/24)</a:t>
                      </a:r>
                    </a:p>
                  </a:txBody>
                  <a:tcPr anchor="ctr"/>
                </a:tc>
                <a:extLst>
                  <a:ext uri="{0D108BD9-81ED-4DB2-BD59-A6C34878D82A}">
                    <a16:rowId xmlns:a16="http://schemas.microsoft.com/office/drawing/2014/main" val="2508747582"/>
                  </a:ext>
                </a:extLst>
              </a:tr>
              <a:tr h="370840">
                <a:tc>
                  <a:txBody>
                    <a:bodyPr/>
                    <a:lstStyle/>
                    <a:p>
                      <a:pPr algn="ctr"/>
                      <a:r>
                        <a:rPr lang="en-US" sz="1400" dirty="0">
                          <a:solidFill>
                            <a:schemeClr val="tx1"/>
                          </a:solidFill>
                          <a:latin typeface="+mn-lt"/>
                          <a:cs typeface="Times New Roman" panose="02020603050405020304" pitchFamily="18" charset="0"/>
                        </a:rPr>
                        <a:t>1411</a:t>
                      </a:r>
                    </a:p>
                  </a:txBody>
                  <a:tcPr anchor="ctr"/>
                </a:tc>
                <a:tc>
                  <a:txBody>
                    <a:bodyPr/>
                    <a:lstStyle/>
                    <a:p>
                      <a:pPr algn="ctr"/>
                      <a:r>
                        <a:rPr lang="en-US" sz="1400" dirty="0">
                          <a:solidFill>
                            <a:schemeClr val="tx1"/>
                          </a:solidFill>
                          <a:latin typeface="+mn-lt"/>
                          <a:cs typeface="Times New Roman" panose="02020603050405020304" pitchFamily="18" charset="0"/>
                        </a:rPr>
                        <a:t>9956</a:t>
                      </a:r>
                    </a:p>
                  </a:txBody>
                  <a:tcPr anchor="ctr"/>
                </a:tc>
                <a:tc>
                  <a:txBody>
                    <a:bodyPr/>
                    <a:lstStyle/>
                    <a:p>
                      <a:r>
                        <a:rPr lang="en-US" sz="1400" dirty="0">
                          <a:solidFill>
                            <a:schemeClr val="tx1"/>
                          </a:solidFill>
                          <a:latin typeface="+mn-lt"/>
                          <a:cs typeface="Times New Roman" panose="02020603050405020304" pitchFamily="18" charset="0"/>
                        </a:rPr>
                        <a:t>G17 EHIS HE1 and HE2 not produced from 105W</a:t>
                      </a:r>
                    </a:p>
                  </a:txBody>
                  <a:tcPr anchor="ctr"/>
                </a:tc>
                <a:tc>
                  <a:txBody>
                    <a:bodyPr/>
                    <a:lstStyle/>
                    <a:p>
                      <a:pPr algn="ctr"/>
                      <a:r>
                        <a:rPr lang="en-US" sz="1400" dirty="0">
                          <a:solidFill>
                            <a:schemeClr val="tx1"/>
                          </a:solidFill>
                          <a:latin typeface="+mn-lt"/>
                          <a:cs typeface="Times New Roman" panose="02020603050405020304" pitchFamily="18" charset="0"/>
                        </a:rPr>
                        <a:t>In work</a:t>
                      </a:r>
                    </a:p>
                  </a:txBody>
                  <a:tcPr anchor="ctr"/>
                </a:tc>
                <a:tc>
                  <a:txBody>
                    <a:bodyPr/>
                    <a:lstStyle/>
                    <a:p>
                      <a:pPr algn="ctr"/>
                      <a:r>
                        <a:rPr lang="en-US" sz="1400" dirty="0">
                          <a:solidFill>
                            <a:schemeClr val="tx1"/>
                          </a:solidFill>
                          <a:latin typeface="+mn-lt"/>
                          <a:cs typeface="Times New Roman" panose="02020603050405020304" pitchFamily="18" charset="0"/>
                        </a:rPr>
                        <a:t>DO.15.00.00 (should be in test by time of G17 reactivation in early 2025)</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06935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 PLPTs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28922581"/>
              </p:ext>
            </p:extLst>
          </p:nvPr>
        </p:nvGraphicFramePr>
        <p:xfrm>
          <a:off x="152400" y="1285469"/>
          <a:ext cx="8915401" cy="1859916"/>
        </p:xfrm>
        <a:graphic>
          <a:graphicData uri="http://schemas.openxmlformats.org/drawingml/2006/table">
            <a:tbl>
              <a:tblPr firstRow="1" firstCol="1" bandRow="1">
                <a:tableStyleId>{5C22544A-7EE6-4342-B048-85BDC9FD1C3A}</a:tableStyleId>
              </a:tblPr>
              <a:tblGrid>
                <a:gridCol w="1905000">
                  <a:extLst>
                    <a:ext uri="{9D8B030D-6E8A-4147-A177-3AD203B41FA5}">
                      <a16:colId xmlns:a16="http://schemas.microsoft.com/office/drawing/2014/main" val="20000"/>
                    </a:ext>
                  </a:extLst>
                </a:gridCol>
                <a:gridCol w="3211413">
                  <a:extLst>
                    <a:ext uri="{9D8B030D-6E8A-4147-A177-3AD203B41FA5}">
                      <a16:colId xmlns:a16="http://schemas.microsoft.com/office/drawing/2014/main" val="20001"/>
                    </a:ext>
                  </a:extLst>
                </a:gridCol>
                <a:gridCol w="1338138">
                  <a:extLst>
                    <a:ext uri="{9D8B030D-6E8A-4147-A177-3AD203B41FA5}">
                      <a16:colId xmlns:a16="http://schemas.microsoft.com/office/drawing/2014/main" val="20002"/>
                    </a:ext>
                  </a:extLst>
                </a:gridCol>
                <a:gridCol w="2460850">
                  <a:extLst>
                    <a:ext uri="{9D8B030D-6E8A-4147-A177-3AD203B41FA5}">
                      <a16:colId xmlns:a16="http://schemas.microsoft.com/office/drawing/2014/main" val="20003"/>
                    </a:ext>
                  </a:extLst>
                </a:gridCol>
              </a:tblGrid>
              <a:tr h="212187">
                <a:tc>
                  <a:txBody>
                    <a:bodyPr/>
                    <a:lstStyle/>
                    <a:p>
                      <a:pPr marL="0" marR="0">
                        <a:lnSpc>
                          <a:spcPct val="115000"/>
                        </a:lnSpc>
                        <a:spcBef>
                          <a:spcPts val="0"/>
                        </a:spcBef>
                        <a:spcAft>
                          <a:spcPts val="0"/>
                        </a:spcAft>
                      </a:pPr>
                      <a:r>
                        <a:rPr lang="en-US" sz="1400" dirty="0">
                          <a:effectLst/>
                          <a:latin typeface="+mn-lt"/>
                        </a:rPr>
                        <a:t>Title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Activity</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Data Needed</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a:effectLst/>
                          <a:latin typeface="+mn-lt"/>
                        </a:rPr>
                        <a:t>Success Criteria</a:t>
                      </a:r>
                      <a:endParaRPr lang="en-US" sz="14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0"/>
                  </a:ext>
                </a:extLst>
              </a:tr>
              <a:tr h="888420">
                <a:tc>
                  <a:txBody>
                    <a:bodyPr/>
                    <a:lstStyle/>
                    <a:p>
                      <a:pPr marL="0" marR="0">
                        <a:lnSpc>
                          <a:spcPct val="115000"/>
                        </a:lnSpc>
                        <a:spcBef>
                          <a:spcPts val="0"/>
                        </a:spcBef>
                        <a:spcAft>
                          <a:spcPts val="0"/>
                        </a:spcAft>
                      </a:pPr>
                      <a:r>
                        <a:rPr lang="en-US" sz="1400" dirty="0">
                          <a:effectLst/>
                          <a:latin typeface="+mn-lt"/>
                        </a:rPr>
                        <a:t>A.3.4 SEP Channel Cross-Comparison [PLPT-SEI-004]</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On-orbit cross-calibration of EHIS with SGPS above 10 MeV</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Two Solar Energetic Particle (SEP) events.</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[Full] Differences quantified on data taken through validation phase.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1"/>
                  </a:ext>
                </a:extLst>
              </a:tr>
              <a:tr h="661924">
                <a:tc>
                  <a:txBody>
                    <a:bodyPr/>
                    <a:lstStyle/>
                    <a:p>
                      <a:pPr marL="0" marR="0">
                        <a:lnSpc>
                          <a:spcPct val="115000"/>
                        </a:lnSpc>
                        <a:spcBef>
                          <a:spcPts val="0"/>
                        </a:spcBef>
                        <a:spcAft>
                          <a:spcPts val="0"/>
                        </a:spcAft>
                      </a:pPr>
                      <a:r>
                        <a:rPr lang="en-US" sz="1400" dirty="0">
                          <a:effectLst/>
                          <a:latin typeface="+mn-lt"/>
                        </a:rPr>
                        <a:t>A.3.6 Backgrounds Trending [PLPT-SEI-006]</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Evaluate</a:t>
                      </a:r>
                      <a:r>
                        <a:rPr lang="en-US" sz="1400" baseline="0" dirty="0">
                          <a:effectLst/>
                          <a:latin typeface="+mn-lt"/>
                        </a:rPr>
                        <a:t> EHIS backgrounds in terms of expected galactic cosmic ray (GCR) fluxes.</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Four months of continuous data.</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[Full] Perform</a:t>
                      </a:r>
                      <a:r>
                        <a:rPr lang="en-US" sz="1400" baseline="0" dirty="0">
                          <a:effectLst/>
                          <a:latin typeface="+mn-lt"/>
                        </a:rPr>
                        <a:t> analysis during validation phase.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15</a:t>
            </a:fld>
            <a:endParaRPr lang="en-US" altLang="en-US" dirty="0"/>
          </a:p>
        </p:txBody>
      </p:sp>
      <p:sp>
        <p:nvSpPr>
          <p:cNvPr id="8" name="Content Placeholder 2"/>
          <p:cNvSpPr txBox="1">
            <a:spLocks/>
          </p:cNvSpPr>
          <p:nvPr/>
        </p:nvSpPr>
        <p:spPr bwMode="auto">
          <a:xfrm>
            <a:off x="228600" y="3320681"/>
            <a:ext cx="8706853" cy="323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dirty="0"/>
              <a:t>Data requirements for Full validation:</a:t>
            </a:r>
          </a:p>
          <a:p>
            <a:pPr lvl="1">
              <a:buFont typeface="Arial" panose="020B0604020202020204" pitchFamily="34" charset="0"/>
              <a:buChar char="•"/>
            </a:pPr>
            <a:r>
              <a:rPr lang="en-US" sz="1600" dirty="0"/>
              <a:t>A.3.3: 2 SEP events required - met for H and He, only one event for heavy ions </a:t>
            </a:r>
          </a:p>
          <a:p>
            <a:pPr lvl="1">
              <a:buFont typeface="Arial" panose="020B0604020202020204" pitchFamily="34" charset="0"/>
              <a:buChar char="•"/>
            </a:pPr>
            <a:r>
              <a:rPr lang="en-US" sz="1600" dirty="0"/>
              <a:t>A.3.5: 4 months of data required – met for H and He, exceeded for heavy ions</a:t>
            </a:r>
          </a:p>
          <a:p>
            <a:pPr>
              <a:buFont typeface="Arial" panose="020B0604020202020204" pitchFamily="34" charset="0"/>
              <a:buChar char="•"/>
            </a:pPr>
            <a:r>
              <a:rPr lang="en-US" sz="1800" dirty="0"/>
              <a:t>Full validation is not possible without at least one large SEP event with heavy ion fluxes (Carbon to Iron) above backgrounds - the 08 June 2024 event satisfied this criterion (barely)</a:t>
            </a:r>
          </a:p>
          <a:p>
            <a:pPr>
              <a:buFont typeface="Arial" panose="020B0604020202020204" pitchFamily="34" charset="0"/>
              <a:buChar char="•"/>
            </a:pPr>
            <a:r>
              <a:rPr lang="en-US" sz="1800" dirty="0"/>
              <a:t>Full validation will emphasize more sophisticated calibration analysis:</a:t>
            </a:r>
          </a:p>
          <a:p>
            <a:pPr lvl="1">
              <a:buFont typeface="Arial" panose="020B0604020202020204" pitchFamily="34" charset="0"/>
              <a:buChar char="•"/>
            </a:pPr>
            <a:r>
              <a:rPr lang="en-US" sz="1600" dirty="0"/>
              <a:t>Calculation of GCR-appropriate geometry-energy factors from response/bandpass functions delivered by ATC</a:t>
            </a:r>
          </a:p>
          <a:p>
            <a:pPr lvl="1">
              <a:buFont typeface="Arial" panose="020B0604020202020204" pitchFamily="34" charset="0"/>
              <a:buChar char="•"/>
            </a:pPr>
            <a:r>
              <a:rPr lang="en-US" sz="1600" dirty="0"/>
              <a:t>Use of pulse-height analysis (PHA) packet L0 data for both SEP and GCR heavy ion flux calculation</a:t>
            </a:r>
          </a:p>
        </p:txBody>
      </p:sp>
      <p:sp>
        <p:nvSpPr>
          <p:cNvPr id="3" name="TextBox 2">
            <a:extLst>
              <a:ext uri="{FF2B5EF4-FFF2-40B4-BE49-F238E27FC236}">
                <a16:creationId xmlns:a16="http://schemas.microsoft.com/office/drawing/2014/main" id="{395627A4-3699-7C8A-6D3C-A0F3202EEB90}"/>
              </a:ext>
            </a:extLst>
          </p:cNvPr>
          <p:cNvSpPr txBox="1"/>
          <p:nvPr/>
        </p:nvSpPr>
        <p:spPr>
          <a:xfrm>
            <a:off x="1219200" y="875859"/>
            <a:ext cx="7239000" cy="369332"/>
          </a:xfrm>
          <a:prstGeom prst="rect">
            <a:avLst/>
          </a:prstGeom>
          <a:solidFill>
            <a:schemeClr val="bg1"/>
          </a:solidFill>
        </p:spPr>
        <p:txBody>
          <a:bodyPr wrap="square" rtlCol="0">
            <a:spAutoFit/>
          </a:bodyPr>
          <a:lstStyle/>
          <a:p>
            <a:pPr algn="ctr"/>
            <a:r>
              <a:rPr lang="en-US" i="1" dirty="0">
                <a:solidFill>
                  <a:srgbClr val="008000"/>
                </a:solidFill>
              </a:rPr>
              <a:t>EHIS Full PLPTs from RIMP v 2.0 (09 July 2021) – continuation of Provisional</a:t>
            </a:r>
          </a:p>
        </p:txBody>
      </p:sp>
    </p:spTree>
    <p:extLst>
      <p:ext uri="{BB962C8B-B14F-4D97-AF65-F5344CB8AC3E}">
        <p14:creationId xmlns:p14="http://schemas.microsoft.com/office/powerpoint/2010/main" val="1908966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quality assessment</a:t>
            </a:r>
          </a:p>
        </p:txBody>
      </p:sp>
      <p:sp>
        <p:nvSpPr>
          <p:cNvPr id="3" name="Text Placeholder 2"/>
          <p:cNvSpPr>
            <a:spLocks noGrp="1"/>
          </p:cNvSpPr>
          <p:nvPr>
            <p:ph type="body" idx="1"/>
          </p:nvPr>
        </p:nvSpPr>
        <p:spPr/>
        <p:txBody>
          <a:bodyPr/>
          <a:lstStyle/>
          <a:p>
            <a:r>
              <a:rPr lang="en-US" dirty="0"/>
              <a:t>GOES-18 EHIS L1b Product Full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16</a:t>
            </a:fld>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Product Quality Assessment</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PLPTs for Provisional</a:t>
            </a:r>
          </a:p>
          <a:p>
            <a:pPr>
              <a:buFont typeface="Arial" panose="020B0604020202020204" pitchFamily="34" charset="0"/>
              <a:buChar char="•"/>
            </a:pPr>
            <a:r>
              <a:rPr lang="en-US" dirty="0"/>
              <a:t>Top Level Evaluation</a:t>
            </a:r>
          </a:p>
          <a:p>
            <a:pPr>
              <a:buFont typeface="Arial" panose="020B0604020202020204" pitchFamily="34" charset="0"/>
              <a:buChar char="•"/>
            </a:pPr>
            <a:r>
              <a:rPr lang="en-US" dirty="0"/>
              <a:t>Full Validation Performance Baseline Status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17</a:t>
            </a:fld>
            <a:endParaRPr lang="en-US" altLang="en-US" dirty="0"/>
          </a:p>
        </p:txBody>
      </p:sp>
    </p:spTree>
    <p:extLst>
      <p:ext uri="{BB962C8B-B14F-4D97-AF65-F5344CB8AC3E}">
        <p14:creationId xmlns:p14="http://schemas.microsoft.com/office/powerpoint/2010/main" val="1897654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 for Full Validation</a:t>
            </a:r>
          </a:p>
        </p:txBody>
      </p:sp>
      <p:sp>
        <p:nvSpPr>
          <p:cNvPr id="3" name="Content Placeholder 2"/>
          <p:cNvSpPr>
            <a:spLocks noGrp="1"/>
          </p:cNvSpPr>
          <p:nvPr>
            <p:ph idx="1"/>
          </p:nvPr>
        </p:nvSpPr>
        <p:spPr>
          <a:xfrm>
            <a:off x="457200" y="1263381"/>
            <a:ext cx="8229600" cy="5264401"/>
          </a:xfrm>
        </p:spPr>
        <p:txBody>
          <a:bodyPr/>
          <a:lstStyle/>
          <a:p>
            <a:pPr>
              <a:buFont typeface="Arial" panose="020B0604020202020204" pitchFamily="34" charset="0"/>
              <a:buChar char="•"/>
            </a:pPr>
            <a:r>
              <a:rPr lang="en-US" sz="2000" dirty="0"/>
              <a:t>PLPT-SEI-004: Solar Energetic Particle (SEP) Cross-Comparison</a:t>
            </a:r>
          </a:p>
          <a:p>
            <a:pPr lvl="1">
              <a:buFont typeface="Arial" panose="020B0604020202020204" pitchFamily="34" charset="0"/>
              <a:buChar char="•"/>
            </a:pPr>
            <a:r>
              <a:rPr lang="en-US" sz="1800" dirty="0"/>
              <a:t>No single event permits a complete characterization of the product</a:t>
            </a:r>
          </a:p>
          <a:p>
            <a:pPr lvl="1">
              <a:buFont typeface="Arial" panose="020B0604020202020204" pitchFamily="34" charset="0"/>
              <a:buChar char="•"/>
            </a:pPr>
            <a:r>
              <a:rPr lang="en-US" sz="1800" dirty="0"/>
              <a:t>18 July 2023: highly anisotropic onset permits evaluation of ADR 1064</a:t>
            </a:r>
          </a:p>
          <a:p>
            <a:pPr lvl="1">
              <a:buFont typeface="Arial" panose="020B0604020202020204" pitchFamily="34" charset="0"/>
              <a:buChar char="•"/>
            </a:pPr>
            <a:r>
              <a:rPr lang="en-US" sz="1800" dirty="0"/>
              <a:t>10-12 May 2024: large solar wind dynamic pressure permits cross-comparison of G16 and G18 and the three look directions (SGPS -X, EHIS, SGPS +X)</a:t>
            </a:r>
          </a:p>
          <a:p>
            <a:pPr lvl="2"/>
            <a:r>
              <a:rPr lang="en-US" sz="1400" dirty="0"/>
              <a:t>Spectral hardness (GLE74) permits cross-comparison of EHIS H1-5 and HE1-2 channels despite low &gt;10 MeV proton fluxes</a:t>
            </a:r>
          </a:p>
          <a:p>
            <a:pPr lvl="1">
              <a:buFont typeface="Arial" panose="020B0604020202020204" pitchFamily="34" charset="0"/>
              <a:buChar char="•"/>
            </a:pPr>
            <a:r>
              <a:rPr lang="en-US" sz="1800" dirty="0"/>
              <a:t>08 June 2024: largest event since Sept 2017 permits comparison of heavy ions in lowest energy channel with observations at L1</a:t>
            </a:r>
            <a:endParaRPr lang="en-US" sz="2000" dirty="0"/>
          </a:p>
          <a:p>
            <a:pPr>
              <a:buFont typeface="Arial" panose="020B0604020202020204" pitchFamily="34" charset="0"/>
              <a:buChar char="•"/>
            </a:pPr>
            <a:r>
              <a:rPr lang="en-US" sz="2000" dirty="0"/>
              <a:t>PLPT-SEI-006: Backgrounds</a:t>
            </a:r>
          </a:p>
          <a:p>
            <a:pPr lvl="1">
              <a:buFont typeface="Arial" panose="020B0604020202020204" pitchFamily="34" charset="0"/>
              <a:buChar char="•"/>
            </a:pPr>
            <a:r>
              <a:rPr lang="en-US" sz="1800" dirty="0"/>
              <a:t>Important indicator of instrument performance</a:t>
            </a:r>
          </a:p>
          <a:p>
            <a:pPr lvl="1">
              <a:buFont typeface="Arial" panose="020B0604020202020204" pitchFamily="34" charset="0"/>
              <a:buChar char="•"/>
            </a:pPr>
            <a:r>
              <a:rPr lang="en-US" sz="1800" dirty="0"/>
              <a:t>Are they consistent with predictions of galactic cosmic ray (GCR) fluxes?</a:t>
            </a:r>
          </a:p>
          <a:p>
            <a:pPr lvl="2"/>
            <a:r>
              <a:rPr lang="en-US" sz="1400" dirty="0"/>
              <a:t>GCRs = space </a:t>
            </a:r>
            <a:r>
              <a:rPr lang="en-US" sz="1400" i="1" dirty="0"/>
              <a:t>climate</a:t>
            </a:r>
            <a:r>
              <a:rPr lang="en-US" sz="1400" dirty="0"/>
              <a:t> rather than space </a:t>
            </a:r>
            <a:r>
              <a:rPr lang="en-US" sz="1400" i="1" dirty="0"/>
              <a:t>weather</a:t>
            </a:r>
            <a:r>
              <a:rPr lang="en-US" sz="1400" dirty="0"/>
              <a:t> </a:t>
            </a:r>
          </a:p>
          <a:p>
            <a:pPr lvl="2"/>
            <a:r>
              <a:rPr lang="en-US" sz="1400" dirty="0"/>
              <a:t>Heavy ion GCRs are significant cause of Single Event Effects</a:t>
            </a:r>
          </a:p>
          <a:p>
            <a:pPr lvl="1">
              <a:buFont typeface="Arial" panose="020B0604020202020204" pitchFamily="34" charset="0"/>
              <a:buChar char="•"/>
            </a:pPr>
            <a:r>
              <a:rPr lang="en-US" sz="1800" b="1" dirty="0"/>
              <a:t>New</a:t>
            </a:r>
            <a:r>
              <a:rPr lang="en-US" sz="1800" dirty="0"/>
              <a:t>: GCR-appropriate geometry-energy factors derived from instrument response functions that were delivered by ATC in June 2024 under SEA-48</a:t>
            </a:r>
          </a:p>
          <a:p>
            <a:pPr lvl="2"/>
            <a:r>
              <a:rPr lang="en-US" sz="1400" dirty="0"/>
              <a:t>Geometric factors derived for SEPs (decreasing power laws) are not generally valid for GCRs, whose spectra increase with energy in the EHIS energy range</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18</a:t>
            </a:fld>
            <a:endParaRPr lang="en-US" altLang="en-US" dirty="0"/>
          </a:p>
        </p:txBody>
      </p:sp>
    </p:spTree>
    <p:extLst>
      <p:ext uri="{BB962C8B-B14F-4D97-AF65-F5344CB8AC3E}">
        <p14:creationId xmlns:p14="http://schemas.microsoft.com/office/powerpoint/2010/main" val="2157362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PLPT-SEI-004: SEP Cross-Comparison</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19</a:t>
            </a:fld>
            <a:endParaRPr lang="en-US" altLang="en-US" dirty="0"/>
          </a:p>
        </p:txBody>
      </p:sp>
      <p:graphicFrame>
        <p:nvGraphicFramePr>
          <p:cNvPr id="5" name="Table 4">
            <a:extLst>
              <a:ext uri="{FF2B5EF4-FFF2-40B4-BE49-F238E27FC236}">
                <a16:creationId xmlns:a16="http://schemas.microsoft.com/office/drawing/2014/main" id="{6160B92C-F110-F060-8D52-696F8CB0263D}"/>
              </a:ext>
            </a:extLst>
          </p:cNvPr>
          <p:cNvGraphicFramePr>
            <a:graphicFrameLocks noGrp="1"/>
          </p:cNvGraphicFramePr>
          <p:nvPr>
            <p:extLst>
              <p:ext uri="{D42A27DB-BD31-4B8C-83A1-F6EECF244321}">
                <p14:modId xmlns:p14="http://schemas.microsoft.com/office/powerpoint/2010/main" val="4082738406"/>
              </p:ext>
            </p:extLst>
          </p:nvPr>
        </p:nvGraphicFramePr>
        <p:xfrm>
          <a:off x="152400" y="1522610"/>
          <a:ext cx="8839200" cy="4754880"/>
        </p:xfrm>
        <a:graphic>
          <a:graphicData uri="http://schemas.openxmlformats.org/drawingml/2006/table">
            <a:tbl>
              <a:tblPr firstRow="1" bandRow="1">
                <a:tableStyleId>{5C22544A-7EE6-4342-B048-85BDC9FD1C3A}</a:tableStyleId>
              </a:tblPr>
              <a:tblGrid>
                <a:gridCol w="845762">
                  <a:extLst>
                    <a:ext uri="{9D8B030D-6E8A-4147-A177-3AD203B41FA5}">
                      <a16:colId xmlns:a16="http://schemas.microsoft.com/office/drawing/2014/main" val="1249569048"/>
                    </a:ext>
                  </a:extLst>
                </a:gridCol>
                <a:gridCol w="1403011">
                  <a:extLst>
                    <a:ext uri="{9D8B030D-6E8A-4147-A177-3AD203B41FA5}">
                      <a16:colId xmlns:a16="http://schemas.microsoft.com/office/drawing/2014/main" val="2746760608"/>
                    </a:ext>
                  </a:extLst>
                </a:gridCol>
                <a:gridCol w="2359291">
                  <a:extLst>
                    <a:ext uri="{9D8B030D-6E8A-4147-A177-3AD203B41FA5}">
                      <a16:colId xmlns:a16="http://schemas.microsoft.com/office/drawing/2014/main" val="64091747"/>
                    </a:ext>
                  </a:extLst>
                </a:gridCol>
                <a:gridCol w="1507713">
                  <a:extLst>
                    <a:ext uri="{9D8B030D-6E8A-4147-A177-3AD203B41FA5}">
                      <a16:colId xmlns:a16="http://schemas.microsoft.com/office/drawing/2014/main" val="941109107"/>
                    </a:ext>
                  </a:extLst>
                </a:gridCol>
                <a:gridCol w="1542614">
                  <a:extLst>
                    <a:ext uri="{9D8B030D-6E8A-4147-A177-3AD203B41FA5}">
                      <a16:colId xmlns:a16="http://schemas.microsoft.com/office/drawing/2014/main" val="2689950658"/>
                    </a:ext>
                  </a:extLst>
                </a:gridCol>
                <a:gridCol w="1180809">
                  <a:extLst>
                    <a:ext uri="{9D8B030D-6E8A-4147-A177-3AD203B41FA5}">
                      <a16:colId xmlns:a16="http://schemas.microsoft.com/office/drawing/2014/main" val="1394655687"/>
                    </a:ext>
                  </a:extLst>
                </a:gridCol>
              </a:tblGrid>
              <a:tr h="304021">
                <a:tc>
                  <a:txBody>
                    <a:bodyPr/>
                    <a:lstStyle/>
                    <a:p>
                      <a:r>
                        <a:rPr lang="en-US" dirty="0"/>
                        <a:t>Event</a:t>
                      </a:r>
                    </a:p>
                  </a:txBody>
                  <a:tcPr/>
                </a:tc>
                <a:tc>
                  <a:txBody>
                    <a:bodyPr/>
                    <a:lstStyle/>
                    <a:p>
                      <a:r>
                        <a:rPr lang="en-US" dirty="0"/>
                        <a:t>&gt;10 MeV p+ Peak Flux</a:t>
                      </a:r>
                    </a:p>
                  </a:txBody>
                  <a:tcPr/>
                </a:tc>
                <a:tc>
                  <a:txBody>
                    <a:bodyPr/>
                    <a:lstStyle/>
                    <a:p>
                      <a:r>
                        <a:rPr lang="en-US" dirty="0"/>
                        <a:t>Feature</a:t>
                      </a:r>
                    </a:p>
                  </a:txBody>
                  <a:tcPr/>
                </a:tc>
                <a:tc>
                  <a:txBody>
                    <a:bodyPr/>
                    <a:lstStyle/>
                    <a:p>
                      <a:r>
                        <a:rPr lang="en-US" dirty="0"/>
                        <a:t>H</a:t>
                      </a:r>
                    </a:p>
                  </a:txBody>
                  <a:tcPr/>
                </a:tc>
                <a:tc>
                  <a:txBody>
                    <a:bodyPr/>
                    <a:lstStyle/>
                    <a:p>
                      <a:r>
                        <a:rPr lang="en-US" dirty="0"/>
                        <a:t>He</a:t>
                      </a:r>
                    </a:p>
                  </a:txBody>
                  <a:tcPr/>
                </a:tc>
                <a:tc>
                  <a:txBody>
                    <a:bodyPr/>
                    <a:lstStyle/>
                    <a:p>
                      <a:r>
                        <a:rPr lang="en-US" dirty="0"/>
                        <a:t>Heavy Ions</a:t>
                      </a:r>
                    </a:p>
                  </a:txBody>
                  <a:tcPr/>
                </a:tc>
                <a:extLst>
                  <a:ext uri="{0D108BD9-81ED-4DB2-BD59-A6C34878D82A}">
                    <a16:rowId xmlns:a16="http://schemas.microsoft.com/office/drawing/2014/main" val="1005741707"/>
                  </a:ext>
                </a:extLst>
              </a:tr>
              <a:tr h="370840">
                <a:tc>
                  <a:txBody>
                    <a:bodyPr/>
                    <a:lstStyle/>
                    <a:p>
                      <a:r>
                        <a:rPr lang="en-US" dirty="0"/>
                        <a:t>18 July 2023</a:t>
                      </a:r>
                    </a:p>
                  </a:txBody>
                  <a:tcPr/>
                </a:tc>
                <a:tc>
                  <a:txBody>
                    <a:bodyPr/>
                    <a:lstStyle/>
                    <a:p>
                      <a:r>
                        <a:rPr lang="en-US" dirty="0"/>
                        <a:t>620 p/cm</a:t>
                      </a:r>
                      <a:r>
                        <a:rPr lang="en-US" baseline="30000" dirty="0"/>
                        <a:t>2</a:t>
                      </a:r>
                      <a:r>
                        <a:rPr lang="en-US" dirty="0"/>
                        <a:t>-s-sr (pfu)</a:t>
                      </a:r>
                    </a:p>
                  </a:txBody>
                  <a:tcPr/>
                </a:tc>
                <a:tc>
                  <a:txBody>
                    <a:bodyPr/>
                    <a:lstStyle/>
                    <a:p>
                      <a:r>
                        <a:rPr lang="en-US" dirty="0"/>
                        <a:t>Highly anisotropic onset for evaluation of ADR 1064</a:t>
                      </a:r>
                    </a:p>
                  </a:txBody>
                  <a:tcPr/>
                </a:tc>
                <a:tc>
                  <a:txBody>
                    <a:bodyPr/>
                    <a:lstStyle/>
                    <a:p>
                      <a:r>
                        <a:rPr lang="en-US" dirty="0"/>
                        <a:t>G16 &amp; G18 / EHIS &amp; SGPS, SOHO/ERNE &amp; EPHIN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G16 &amp; G18 /EHIS &amp; SGPS, SOHO/ERNE &amp; EPHIN, ACE/SIS</a:t>
                      </a:r>
                    </a:p>
                  </a:txBody>
                  <a:tcPr/>
                </a:tc>
                <a:tc>
                  <a:txBody>
                    <a:bodyPr/>
                    <a:lstStyle/>
                    <a:p>
                      <a:r>
                        <a:rPr lang="en-US" dirty="0"/>
                        <a:t>n/a</a:t>
                      </a:r>
                    </a:p>
                  </a:txBody>
                  <a:tcPr/>
                </a:tc>
                <a:extLst>
                  <a:ext uri="{0D108BD9-81ED-4DB2-BD59-A6C34878D82A}">
                    <a16:rowId xmlns:a16="http://schemas.microsoft.com/office/drawing/2014/main" val="672697782"/>
                  </a:ext>
                </a:extLst>
              </a:tr>
              <a:tr h="370840">
                <a:tc>
                  <a:txBody>
                    <a:bodyPr/>
                    <a:lstStyle/>
                    <a:p>
                      <a:r>
                        <a:rPr lang="en-US" dirty="0"/>
                        <a:t>10-12 May 2024</a:t>
                      </a:r>
                    </a:p>
                  </a:txBody>
                  <a:tcPr/>
                </a:tc>
                <a:tc>
                  <a:txBody>
                    <a:bodyPr/>
                    <a:lstStyle/>
                    <a:p>
                      <a:r>
                        <a:rPr lang="en-US" dirty="0"/>
                        <a:t>208 pfu (10 May)</a:t>
                      </a:r>
                    </a:p>
                    <a:p>
                      <a:r>
                        <a:rPr lang="en-US" dirty="0"/>
                        <a:t>116 pfu (11 May)</a:t>
                      </a:r>
                    </a:p>
                  </a:txBody>
                  <a:tcPr/>
                </a:tc>
                <a:tc>
                  <a:txBody>
                    <a:bodyPr/>
                    <a:lstStyle/>
                    <a:p>
                      <a:r>
                        <a:rPr lang="en-US" dirty="0"/>
                        <a:t>Long period of solar wind </a:t>
                      </a:r>
                      <a:r>
                        <a:rPr lang="en-US" dirty="0" err="1"/>
                        <a:t>Pdyn</a:t>
                      </a:r>
                      <a:r>
                        <a:rPr lang="en-US" dirty="0"/>
                        <a:t> &gt;10 </a:t>
                      </a:r>
                      <a:r>
                        <a:rPr lang="en-US" dirty="0" err="1"/>
                        <a:t>nPa</a:t>
                      </a:r>
                      <a:r>
                        <a:rPr lang="en-US" dirty="0"/>
                        <a:t> for G16-G18 and three-direction comparison</a:t>
                      </a:r>
                    </a:p>
                  </a:txBody>
                  <a:tcPr/>
                </a:tc>
                <a:tc>
                  <a:txBody>
                    <a:bodyPr/>
                    <a:lstStyle/>
                    <a:p>
                      <a:r>
                        <a:rPr lang="en-US" dirty="0"/>
                        <a:t>G18/SGPS, G16 &amp; G18 /EHIS</a:t>
                      </a:r>
                    </a:p>
                  </a:txBody>
                  <a:tcPr/>
                </a:tc>
                <a:tc>
                  <a:txBody>
                    <a:bodyPr/>
                    <a:lstStyle/>
                    <a:p>
                      <a:r>
                        <a:rPr lang="en-US" dirty="0"/>
                        <a:t>G18/SGPS, G16 &amp; G18/EHIS, ACE/SIS</a:t>
                      </a:r>
                    </a:p>
                  </a:txBody>
                  <a:tcPr/>
                </a:tc>
                <a:tc>
                  <a:txBody>
                    <a:bodyPr/>
                    <a:lstStyle/>
                    <a:p>
                      <a:r>
                        <a:rPr lang="en-US" dirty="0"/>
                        <a:t>n/a</a:t>
                      </a:r>
                    </a:p>
                  </a:txBody>
                  <a:tcPr/>
                </a:tc>
                <a:extLst>
                  <a:ext uri="{0D108BD9-81ED-4DB2-BD59-A6C34878D82A}">
                    <a16:rowId xmlns:a16="http://schemas.microsoft.com/office/drawing/2014/main" val="3909166527"/>
                  </a:ext>
                </a:extLst>
              </a:tr>
              <a:tr h="370840">
                <a:tc>
                  <a:txBody>
                    <a:bodyPr/>
                    <a:lstStyle/>
                    <a:p>
                      <a:r>
                        <a:rPr lang="en-US" dirty="0"/>
                        <a:t>08 June 2024</a:t>
                      </a:r>
                    </a:p>
                  </a:txBody>
                  <a:tcPr/>
                </a:tc>
                <a:tc>
                  <a:txBody>
                    <a:bodyPr/>
                    <a:lstStyle/>
                    <a:p>
                      <a:r>
                        <a:rPr lang="en-US" dirty="0"/>
                        <a:t>1030 pfu</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Just large enough for heavy ion comparison; low </a:t>
                      </a:r>
                      <a:r>
                        <a:rPr lang="en-US" dirty="0" err="1"/>
                        <a:t>Pdyn</a:t>
                      </a:r>
                      <a:r>
                        <a:rPr lang="en-US" dirty="0"/>
                        <a:t> </a:t>
                      </a:r>
                      <a:r>
                        <a:rPr lang="en-US" sz="1800" dirty="0"/>
                        <a:t>(1-2 </a:t>
                      </a:r>
                      <a:r>
                        <a:rPr lang="en-US" sz="1800" dirty="0" err="1"/>
                        <a:t>nPa</a:t>
                      </a:r>
                      <a:r>
                        <a:rPr lang="en-US" sz="1800" dirty="0"/>
                        <a:t>) gives poor conditions for SGPS-EHIS </a:t>
                      </a:r>
                      <a:r>
                        <a:rPr lang="en-US" sz="1800" dirty="0" err="1"/>
                        <a:t>xcal</a:t>
                      </a:r>
                      <a:endParaRPr lang="en-US" dirty="0"/>
                    </a:p>
                  </a:txBody>
                  <a:tcPr/>
                </a:tc>
                <a:tc>
                  <a:txBody>
                    <a:bodyPr/>
                    <a:lstStyle/>
                    <a:p>
                      <a:r>
                        <a:rPr lang="en-US" dirty="0"/>
                        <a:t>Not cross-calibrated</a:t>
                      </a:r>
                    </a:p>
                  </a:txBody>
                  <a:tcPr/>
                </a:tc>
                <a:tc>
                  <a:txBody>
                    <a:bodyPr/>
                    <a:lstStyle/>
                    <a:p>
                      <a:r>
                        <a:rPr lang="en-US" dirty="0"/>
                        <a:t>Not cross-calibrated</a:t>
                      </a:r>
                    </a:p>
                  </a:txBody>
                  <a:tcPr/>
                </a:tc>
                <a:tc>
                  <a:txBody>
                    <a:bodyPr/>
                    <a:lstStyle/>
                    <a:p>
                      <a:r>
                        <a:rPr lang="en-US" dirty="0"/>
                        <a:t>G16 &amp; G18/EHIS, ACE/SIS</a:t>
                      </a:r>
                    </a:p>
                  </a:txBody>
                  <a:tcPr/>
                </a:tc>
                <a:extLst>
                  <a:ext uri="{0D108BD9-81ED-4DB2-BD59-A6C34878D82A}">
                    <a16:rowId xmlns:a16="http://schemas.microsoft.com/office/drawing/2014/main" val="1573772255"/>
                  </a:ext>
                </a:extLst>
              </a:tr>
            </a:tbl>
          </a:graphicData>
        </a:graphic>
      </p:graphicFrame>
    </p:spTree>
    <p:extLst>
      <p:ext uri="{BB962C8B-B14F-4D97-AF65-F5344CB8AC3E}">
        <p14:creationId xmlns:p14="http://schemas.microsoft.com/office/powerpoint/2010/main" val="755760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sp>
        <p:nvSpPr>
          <p:cNvPr id="3" name="Content Placeholder 2"/>
          <p:cNvSpPr>
            <a:spLocks noGrp="1"/>
          </p:cNvSpPr>
          <p:nvPr>
            <p:ph idx="1"/>
          </p:nvPr>
        </p:nvSpPr>
        <p:spPr>
          <a:xfrm>
            <a:off x="457200" y="1465262"/>
            <a:ext cx="8229600" cy="5011738"/>
          </a:xfrm>
        </p:spPr>
        <p:txBody>
          <a:bodyPr>
            <a:normAutofit/>
          </a:bodyPr>
          <a:lstStyle/>
          <a:p>
            <a:pPr>
              <a:buFont typeface="Arial" panose="020B0604020202020204" pitchFamily="34" charset="0"/>
              <a:buChar char="•"/>
            </a:pPr>
            <a:r>
              <a:rPr lang="en-US" dirty="0"/>
              <a:t>EHIS Overview</a:t>
            </a:r>
          </a:p>
          <a:p>
            <a:pPr>
              <a:buFont typeface="Arial" panose="020B0604020202020204" pitchFamily="34" charset="0"/>
              <a:buChar char="•"/>
            </a:pPr>
            <a:r>
              <a:rPr lang="en-US" dirty="0"/>
              <a:t>Path to Full Validation Maturity</a:t>
            </a:r>
          </a:p>
          <a:p>
            <a:pPr>
              <a:buFont typeface="Arial" panose="020B0604020202020204" pitchFamily="34" charset="0"/>
              <a:buChar char="•"/>
            </a:pPr>
            <a:r>
              <a:rPr lang="en-US" dirty="0"/>
              <a:t>Product Quality Evaluation (PLPTs)</a:t>
            </a:r>
          </a:p>
          <a:p>
            <a:pPr>
              <a:buFont typeface="Arial" panose="020B0604020202020204" pitchFamily="34" charset="0"/>
              <a:buChar char="•"/>
            </a:pPr>
            <a:r>
              <a:rPr lang="en-US" dirty="0"/>
              <a:t>Full Maturity Assessment</a:t>
            </a:r>
          </a:p>
          <a:p>
            <a:pPr>
              <a:buFont typeface="Arial" panose="020B0604020202020204" pitchFamily="34" charset="0"/>
              <a:buChar char="•"/>
            </a:pPr>
            <a:r>
              <a:rPr lang="en-US" dirty="0"/>
              <a:t>Summary and Recommendations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a:t>
            </a:fld>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11B95A-8572-ACC5-2AF8-9ED5C493F412}"/>
              </a:ext>
            </a:extLst>
          </p:cNvPr>
          <p:cNvSpPr>
            <a:spLocks noGrp="1"/>
          </p:cNvSpPr>
          <p:nvPr>
            <p:ph type="title"/>
          </p:nvPr>
        </p:nvSpPr>
        <p:spPr/>
        <p:txBody>
          <a:bodyPr/>
          <a:lstStyle/>
          <a:p>
            <a:r>
              <a:rPr lang="en-US" sz="2400" dirty="0"/>
              <a:t>Comparison of GOES and L1 Fluxes Reveals Source Anisotropy during Event Onset</a:t>
            </a:r>
          </a:p>
        </p:txBody>
      </p:sp>
      <p:pic>
        <p:nvPicPr>
          <p:cNvPr id="9" name="Content Placeholder 8">
            <a:extLst>
              <a:ext uri="{FF2B5EF4-FFF2-40B4-BE49-F238E27FC236}">
                <a16:creationId xmlns:a16="http://schemas.microsoft.com/office/drawing/2014/main" id="{D0452C24-3304-64D7-512D-3CF383B8157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843881"/>
            <a:ext cx="4038600" cy="4038600"/>
          </a:xfrm>
        </p:spPr>
      </p:pic>
      <p:pic>
        <p:nvPicPr>
          <p:cNvPr id="11" name="Content Placeholder 10">
            <a:extLst>
              <a:ext uri="{FF2B5EF4-FFF2-40B4-BE49-F238E27FC236}">
                <a16:creationId xmlns:a16="http://schemas.microsoft.com/office/drawing/2014/main" id="{9A2F4616-37A6-17FE-E609-1B1E850CEA6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843881"/>
            <a:ext cx="4038600" cy="4038600"/>
          </a:xfrm>
        </p:spPr>
      </p:pic>
      <p:sp>
        <p:nvSpPr>
          <p:cNvPr id="4" name="Slide Number Placeholder 3">
            <a:extLst>
              <a:ext uri="{FF2B5EF4-FFF2-40B4-BE49-F238E27FC236}">
                <a16:creationId xmlns:a16="http://schemas.microsoft.com/office/drawing/2014/main" id="{4CCE9F47-AD35-265B-202C-06FBFCF796BE}"/>
              </a:ext>
            </a:extLst>
          </p:cNvPr>
          <p:cNvSpPr>
            <a:spLocks noGrp="1"/>
          </p:cNvSpPr>
          <p:nvPr>
            <p:ph type="sldNum" sz="quarter" idx="12"/>
          </p:nvPr>
        </p:nvSpPr>
        <p:spPr/>
        <p:txBody>
          <a:bodyPr/>
          <a:lstStyle/>
          <a:p>
            <a:fld id="{615ADB79-25D6-47C0-AB51-22A13A0BBB50}" type="slidenum">
              <a:rPr lang="en-US" altLang="en-US" smtClean="0"/>
              <a:pPr/>
              <a:t>20</a:t>
            </a:fld>
            <a:endParaRPr lang="en-US" altLang="en-US" dirty="0"/>
          </a:p>
        </p:txBody>
      </p:sp>
      <p:sp>
        <p:nvSpPr>
          <p:cNvPr id="12" name="Oval 11">
            <a:extLst>
              <a:ext uri="{FF2B5EF4-FFF2-40B4-BE49-F238E27FC236}">
                <a16:creationId xmlns:a16="http://schemas.microsoft.com/office/drawing/2014/main" id="{1CE53AE9-4699-D026-6043-EB1A5F9E60F6}"/>
              </a:ext>
            </a:extLst>
          </p:cNvPr>
          <p:cNvSpPr/>
          <p:nvPr/>
        </p:nvSpPr>
        <p:spPr>
          <a:xfrm>
            <a:off x="1409700" y="3549650"/>
            <a:ext cx="88900" cy="95250"/>
          </a:xfrm>
          <a:prstGeom prst="ellipse">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2FB8CFC-D415-756C-B5C9-0958D855A414}"/>
              </a:ext>
            </a:extLst>
          </p:cNvPr>
          <p:cNvSpPr txBox="1"/>
          <p:nvPr/>
        </p:nvSpPr>
        <p:spPr>
          <a:xfrm>
            <a:off x="1371600" y="3308350"/>
            <a:ext cx="679450" cy="307777"/>
          </a:xfrm>
          <a:prstGeom prst="rect">
            <a:avLst/>
          </a:prstGeom>
          <a:noFill/>
        </p:spPr>
        <p:txBody>
          <a:bodyPr wrap="square" rtlCol="0">
            <a:spAutoFit/>
          </a:bodyPr>
          <a:lstStyle/>
          <a:p>
            <a:pPr algn="ctr"/>
            <a:r>
              <a:rPr lang="en-US" sz="1400" b="1" dirty="0">
                <a:solidFill>
                  <a:schemeClr val="bg2">
                    <a:lumMod val="50000"/>
                  </a:schemeClr>
                </a:solidFill>
              </a:rPr>
              <a:t>SOHO</a:t>
            </a:r>
          </a:p>
        </p:txBody>
      </p:sp>
      <p:sp>
        <p:nvSpPr>
          <p:cNvPr id="15" name="Oval 14">
            <a:extLst>
              <a:ext uri="{FF2B5EF4-FFF2-40B4-BE49-F238E27FC236}">
                <a16:creationId xmlns:a16="http://schemas.microsoft.com/office/drawing/2014/main" id="{DC892FBB-A224-BC73-CEA7-5FE46C9B3E94}"/>
              </a:ext>
            </a:extLst>
          </p:cNvPr>
          <p:cNvSpPr/>
          <p:nvPr/>
        </p:nvSpPr>
        <p:spPr>
          <a:xfrm>
            <a:off x="5607050" y="4057650"/>
            <a:ext cx="88900" cy="95250"/>
          </a:xfrm>
          <a:prstGeom prst="ellipse">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97927E1-D54B-AF20-C38E-53807671C190}"/>
              </a:ext>
            </a:extLst>
          </p:cNvPr>
          <p:cNvSpPr/>
          <p:nvPr/>
        </p:nvSpPr>
        <p:spPr>
          <a:xfrm>
            <a:off x="1222375" y="3644900"/>
            <a:ext cx="88900" cy="9525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D4F27B5-6347-0777-FCC7-F81CF277EB91}"/>
              </a:ext>
            </a:extLst>
          </p:cNvPr>
          <p:cNvSpPr txBox="1"/>
          <p:nvPr/>
        </p:nvSpPr>
        <p:spPr>
          <a:xfrm>
            <a:off x="5607050" y="4057650"/>
            <a:ext cx="679450" cy="307777"/>
          </a:xfrm>
          <a:prstGeom prst="rect">
            <a:avLst/>
          </a:prstGeom>
          <a:noFill/>
        </p:spPr>
        <p:txBody>
          <a:bodyPr wrap="square" rtlCol="0">
            <a:spAutoFit/>
          </a:bodyPr>
          <a:lstStyle/>
          <a:p>
            <a:pPr algn="ctr"/>
            <a:r>
              <a:rPr lang="en-US" sz="1400" b="1" dirty="0">
                <a:solidFill>
                  <a:schemeClr val="bg2">
                    <a:lumMod val="50000"/>
                  </a:schemeClr>
                </a:solidFill>
              </a:rPr>
              <a:t>SOHO</a:t>
            </a:r>
          </a:p>
        </p:txBody>
      </p:sp>
      <p:sp>
        <p:nvSpPr>
          <p:cNvPr id="18" name="Oval 17">
            <a:extLst>
              <a:ext uri="{FF2B5EF4-FFF2-40B4-BE49-F238E27FC236}">
                <a16:creationId xmlns:a16="http://schemas.microsoft.com/office/drawing/2014/main" id="{FCEA304B-AB20-0FAC-B559-C145C82E25D0}"/>
              </a:ext>
            </a:extLst>
          </p:cNvPr>
          <p:cNvSpPr/>
          <p:nvPr/>
        </p:nvSpPr>
        <p:spPr>
          <a:xfrm>
            <a:off x="5413375" y="3783608"/>
            <a:ext cx="88900" cy="9525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C490B49-C94C-66C2-658E-5AE4CB57D9BF}"/>
              </a:ext>
            </a:extLst>
          </p:cNvPr>
          <p:cNvSpPr txBox="1"/>
          <p:nvPr/>
        </p:nvSpPr>
        <p:spPr>
          <a:xfrm>
            <a:off x="882650" y="3732311"/>
            <a:ext cx="679450" cy="307777"/>
          </a:xfrm>
          <a:prstGeom prst="rect">
            <a:avLst/>
          </a:prstGeom>
          <a:noFill/>
        </p:spPr>
        <p:txBody>
          <a:bodyPr wrap="square" rtlCol="0">
            <a:spAutoFit/>
          </a:bodyPr>
          <a:lstStyle/>
          <a:p>
            <a:pPr algn="ctr"/>
            <a:r>
              <a:rPr lang="en-US" sz="1400" b="1" dirty="0">
                <a:solidFill>
                  <a:schemeClr val="accent6">
                    <a:lumMod val="75000"/>
                  </a:schemeClr>
                </a:solidFill>
              </a:rPr>
              <a:t>ACE</a:t>
            </a:r>
          </a:p>
        </p:txBody>
      </p:sp>
      <p:sp>
        <p:nvSpPr>
          <p:cNvPr id="20" name="TextBox 19">
            <a:extLst>
              <a:ext uri="{FF2B5EF4-FFF2-40B4-BE49-F238E27FC236}">
                <a16:creationId xmlns:a16="http://schemas.microsoft.com/office/drawing/2014/main" id="{BAF82926-6E9E-4DD2-CF4A-B78B7B99C612}"/>
              </a:ext>
            </a:extLst>
          </p:cNvPr>
          <p:cNvSpPr txBox="1"/>
          <p:nvPr/>
        </p:nvSpPr>
        <p:spPr>
          <a:xfrm>
            <a:off x="5334000" y="3597274"/>
            <a:ext cx="679450" cy="307777"/>
          </a:xfrm>
          <a:prstGeom prst="rect">
            <a:avLst/>
          </a:prstGeom>
          <a:noFill/>
        </p:spPr>
        <p:txBody>
          <a:bodyPr wrap="square" rtlCol="0">
            <a:spAutoFit/>
          </a:bodyPr>
          <a:lstStyle/>
          <a:p>
            <a:pPr algn="ctr"/>
            <a:r>
              <a:rPr lang="en-US" sz="1400" b="1" dirty="0">
                <a:solidFill>
                  <a:schemeClr val="accent6">
                    <a:lumMod val="75000"/>
                  </a:schemeClr>
                </a:solidFill>
              </a:rPr>
              <a:t>ACE</a:t>
            </a:r>
          </a:p>
        </p:txBody>
      </p:sp>
      <p:sp>
        <p:nvSpPr>
          <p:cNvPr id="21" name="Oval 20">
            <a:extLst>
              <a:ext uri="{FF2B5EF4-FFF2-40B4-BE49-F238E27FC236}">
                <a16:creationId xmlns:a16="http://schemas.microsoft.com/office/drawing/2014/main" id="{104DAD09-5209-FCA9-5725-E07005169FB3}"/>
              </a:ext>
            </a:extLst>
          </p:cNvPr>
          <p:cNvSpPr/>
          <p:nvPr/>
        </p:nvSpPr>
        <p:spPr>
          <a:xfrm>
            <a:off x="2603500" y="3594099"/>
            <a:ext cx="88900" cy="95250"/>
          </a:xfrm>
          <a:prstGeom prst="ellips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B5B14BC-1D6B-37BD-B6DB-A287D43E30A9}"/>
              </a:ext>
            </a:extLst>
          </p:cNvPr>
          <p:cNvSpPr/>
          <p:nvPr/>
        </p:nvSpPr>
        <p:spPr>
          <a:xfrm>
            <a:off x="6794500" y="3594099"/>
            <a:ext cx="88900" cy="95250"/>
          </a:xfrm>
          <a:prstGeom prst="ellips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D49F721-F84B-CA55-4B7F-A12661A1B8A8}"/>
              </a:ext>
            </a:extLst>
          </p:cNvPr>
          <p:cNvSpPr txBox="1"/>
          <p:nvPr/>
        </p:nvSpPr>
        <p:spPr>
          <a:xfrm>
            <a:off x="6203950" y="3378200"/>
            <a:ext cx="679450" cy="307777"/>
          </a:xfrm>
          <a:prstGeom prst="rect">
            <a:avLst/>
          </a:prstGeom>
          <a:noFill/>
        </p:spPr>
        <p:txBody>
          <a:bodyPr wrap="square" rtlCol="0">
            <a:spAutoFit/>
          </a:bodyPr>
          <a:lstStyle/>
          <a:p>
            <a:pPr algn="ctr"/>
            <a:r>
              <a:rPr lang="en-US" sz="1400" b="1" dirty="0">
                <a:solidFill>
                  <a:schemeClr val="accent5"/>
                </a:solidFill>
              </a:rPr>
              <a:t>GOES</a:t>
            </a:r>
          </a:p>
        </p:txBody>
      </p:sp>
      <p:sp>
        <p:nvSpPr>
          <p:cNvPr id="24" name="TextBox 23">
            <a:extLst>
              <a:ext uri="{FF2B5EF4-FFF2-40B4-BE49-F238E27FC236}">
                <a16:creationId xmlns:a16="http://schemas.microsoft.com/office/drawing/2014/main" id="{B6385052-FAA8-17B1-CDA4-0B0DA1C05C2E}"/>
              </a:ext>
            </a:extLst>
          </p:cNvPr>
          <p:cNvSpPr txBox="1"/>
          <p:nvPr/>
        </p:nvSpPr>
        <p:spPr>
          <a:xfrm>
            <a:off x="2051050" y="3646288"/>
            <a:ext cx="679450" cy="307777"/>
          </a:xfrm>
          <a:prstGeom prst="rect">
            <a:avLst/>
          </a:prstGeom>
          <a:noFill/>
        </p:spPr>
        <p:txBody>
          <a:bodyPr wrap="square" rtlCol="0">
            <a:spAutoFit/>
          </a:bodyPr>
          <a:lstStyle/>
          <a:p>
            <a:pPr algn="ctr"/>
            <a:r>
              <a:rPr lang="en-US" sz="1400" b="1" dirty="0">
                <a:solidFill>
                  <a:schemeClr val="accent5"/>
                </a:solidFill>
              </a:rPr>
              <a:t>GOES</a:t>
            </a:r>
          </a:p>
        </p:txBody>
      </p:sp>
      <p:sp>
        <p:nvSpPr>
          <p:cNvPr id="26" name="Rectangle 25">
            <a:extLst>
              <a:ext uri="{FF2B5EF4-FFF2-40B4-BE49-F238E27FC236}">
                <a16:creationId xmlns:a16="http://schemas.microsoft.com/office/drawing/2014/main" id="{FAD3A732-0540-84E8-8659-07C8B944EE0B}"/>
              </a:ext>
            </a:extLst>
          </p:cNvPr>
          <p:cNvSpPr/>
          <p:nvPr/>
        </p:nvSpPr>
        <p:spPr>
          <a:xfrm>
            <a:off x="514350" y="1492629"/>
            <a:ext cx="3924300" cy="338554"/>
          </a:xfrm>
          <a:prstGeom prst="rect">
            <a:avLst/>
          </a:prstGeom>
          <a:solidFill>
            <a:schemeClr val="tx2">
              <a:lumMod val="20000"/>
              <a:lumOff val="80000"/>
            </a:schemeClr>
          </a:solidFill>
        </p:spPr>
        <p:txBody>
          <a:bodyPr wrap="square">
            <a:spAutoFit/>
          </a:bodyPr>
          <a:lstStyle/>
          <a:p>
            <a:pPr algn="ctr"/>
            <a:r>
              <a:rPr lang="en-US" sz="1600" b="1" i="1" dirty="0"/>
              <a:t>X-Z plane: all satellites close to the ecliptic</a:t>
            </a:r>
          </a:p>
        </p:txBody>
      </p:sp>
      <p:sp>
        <p:nvSpPr>
          <p:cNvPr id="27" name="Rectangle 26">
            <a:extLst>
              <a:ext uri="{FF2B5EF4-FFF2-40B4-BE49-F238E27FC236}">
                <a16:creationId xmlns:a16="http://schemas.microsoft.com/office/drawing/2014/main" id="{D35EC342-ECD4-B0BA-F6FE-7B34A5B38363}"/>
              </a:ext>
            </a:extLst>
          </p:cNvPr>
          <p:cNvSpPr/>
          <p:nvPr/>
        </p:nvSpPr>
        <p:spPr>
          <a:xfrm>
            <a:off x="4705350" y="1484889"/>
            <a:ext cx="3924300" cy="338554"/>
          </a:xfrm>
          <a:prstGeom prst="rect">
            <a:avLst/>
          </a:prstGeom>
          <a:solidFill>
            <a:schemeClr val="tx2">
              <a:lumMod val="20000"/>
              <a:lumOff val="80000"/>
            </a:schemeClr>
          </a:solidFill>
        </p:spPr>
        <p:txBody>
          <a:bodyPr wrap="square">
            <a:spAutoFit/>
          </a:bodyPr>
          <a:lstStyle/>
          <a:p>
            <a:pPr algn="ctr"/>
            <a:r>
              <a:rPr lang="en-US" sz="1600" b="1" i="1" dirty="0"/>
              <a:t>Y-Z plane: SOHO far off Sun-Earth line</a:t>
            </a:r>
          </a:p>
        </p:txBody>
      </p:sp>
      <p:sp>
        <p:nvSpPr>
          <p:cNvPr id="2" name="Oval 1">
            <a:extLst>
              <a:ext uri="{FF2B5EF4-FFF2-40B4-BE49-F238E27FC236}">
                <a16:creationId xmlns:a16="http://schemas.microsoft.com/office/drawing/2014/main" id="{46D40700-3B46-3DB5-70BE-ED5F50472EEA}"/>
              </a:ext>
            </a:extLst>
          </p:cNvPr>
          <p:cNvSpPr/>
          <p:nvPr/>
        </p:nvSpPr>
        <p:spPr>
          <a:xfrm>
            <a:off x="99501" y="3378200"/>
            <a:ext cx="529149" cy="517423"/>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122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E6E4FD-7481-AB97-0F98-8269920128A4}"/>
              </a:ext>
            </a:extLst>
          </p:cNvPr>
          <p:cNvSpPr>
            <a:spLocks noGrp="1"/>
          </p:cNvSpPr>
          <p:nvPr>
            <p:ph type="title"/>
          </p:nvPr>
        </p:nvSpPr>
        <p:spPr/>
        <p:txBody>
          <a:bodyPr/>
          <a:lstStyle/>
          <a:p>
            <a:r>
              <a:rPr lang="en-US" sz="2400" dirty="0"/>
              <a:t>Comparison of GOES-18 and L1 Fluxes Reveals Source Anisotropy during Event Onset</a:t>
            </a:r>
          </a:p>
        </p:txBody>
      </p:sp>
      <p:sp>
        <p:nvSpPr>
          <p:cNvPr id="7" name="Content Placeholder 6">
            <a:extLst>
              <a:ext uri="{FF2B5EF4-FFF2-40B4-BE49-F238E27FC236}">
                <a16:creationId xmlns:a16="http://schemas.microsoft.com/office/drawing/2014/main" id="{EDF86713-2AC1-0845-37FF-BE3C68E5C37F}"/>
              </a:ext>
            </a:extLst>
          </p:cNvPr>
          <p:cNvSpPr>
            <a:spLocks noGrp="1"/>
          </p:cNvSpPr>
          <p:nvPr>
            <p:ph sz="half" idx="2"/>
          </p:nvPr>
        </p:nvSpPr>
        <p:spPr>
          <a:xfrm>
            <a:off x="4805516" y="1137720"/>
            <a:ext cx="4038600" cy="4876800"/>
          </a:xfrm>
        </p:spPr>
        <p:txBody>
          <a:bodyPr/>
          <a:lstStyle/>
          <a:p>
            <a:r>
              <a:rPr lang="en-US" sz="1800" dirty="0"/>
              <a:t>Non-uniform features of event onset</a:t>
            </a:r>
          </a:p>
          <a:p>
            <a:pPr lvl="1"/>
            <a:r>
              <a:rPr lang="en-US" sz="1500" dirty="0"/>
              <a:t>Alpha onset ~1.5 h later than proton onset - based on velocity considerations alone would be ~0.25 h</a:t>
            </a:r>
          </a:p>
          <a:p>
            <a:pPr lvl="1"/>
            <a:r>
              <a:rPr lang="en-US" sz="1500" dirty="0"/>
              <a:t>Westward-looking (-X) GOES proton fluxes initially </a:t>
            </a:r>
            <a:r>
              <a:rPr lang="en-US" sz="1500" u="sng" dirty="0"/>
              <a:t>less than</a:t>
            </a:r>
            <a:r>
              <a:rPr lang="en-US" sz="1500" dirty="0"/>
              <a:t> eastward-looking (+X) fluxes - reverse of normal</a:t>
            </a:r>
          </a:p>
          <a:p>
            <a:pPr lvl="1"/>
            <a:r>
              <a:rPr lang="en-US" sz="1500" dirty="0"/>
              <a:t>At GOES, radial (EHIS) and westward (SGPS-X) alpha flux observations </a:t>
            </a:r>
            <a:r>
              <a:rPr lang="en-US" sz="1500" u="sng" dirty="0"/>
              <a:t>less than</a:t>
            </a:r>
            <a:r>
              <a:rPr lang="en-US" sz="1500" dirty="0"/>
              <a:t> eastward (SGPS+X) fluxes</a:t>
            </a:r>
          </a:p>
          <a:p>
            <a:pPr lvl="1"/>
            <a:r>
              <a:rPr lang="en-US" sz="1500" dirty="0"/>
              <a:t>May be caused by the interplanetary (source) anisotropy overcoming attenuation by geomagnetic cutoffs</a:t>
            </a:r>
          </a:p>
          <a:p>
            <a:r>
              <a:rPr lang="en-US" sz="1800" dirty="0"/>
              <a:t>The EHIS HE1 .NOT.S zenith-looking fluxes provide important information for understanding the event</a:t>
            </a:r>
          </a:p>
          <a:p>
            <a:r>
              <a:rPr lang="en-US" sz="1800" dirty="0"/>
              <a:t>ADR-1064 EHIS L1b HE1 looks like SGPS A5 eastward-looking fluxes in this event</a:t>
            </a:r>
          </a:p>
          <a:p>
            <a:pPr marL="0" indent="0">
              <a:buNone/>
            </a:pPr>
            <a:endParaRPr lang="en-US" sz="1800" dirty="0"/>
          </a:p>
        </p:txBody>
      </p:sp>
      <p:sp>
        <p:nvSpPr>
          <p:cNvPr id="4" name="Slide Number Placeholder 3">
            <a:extLst>
              <a:ext uri="{FF2B5EF4-FFF2-40B4-BE49-F238E27FC236}">
                <a16:creationId xmlns:a16="http://schemas.microsoft.com/office/drawing/2014/main" id="{2194E625-6390-DBF1-173A-1700C20BA583}"/>
              </a:ext>
            </a:extLst>
          </p:cNvPr>
          <p:cNvSpPr>
            <a:spLocks noGrp="1"/>
          </p:cNvSpPr>
          <p:nvPr>
            <p:ph type="sldNum" sz="quarter" idx="12"/>
          </p:nvPr>
        </p:nvSpPr>
        <p:spPr/>
        <p:txBody>
          <a:bodyPr/>
          <a:lstStyle/>
          <a:p>
            <a:fld id="{615ADB79-25D6-47C0-AB51-22A13A0BBB50}" type="slidenum">
              <a:rPr lang="en-US" altLang="en-US" smtClean="0"/>
              <a:pPr/>
              <a:t>21</a:t>
            </a:fld>
            <a:endParaRPr lang="en-US" altLang="en-US" dirty="0"/>
          </a:p>
        </p:txBody>
      </p:sp>
      <p:sp>
        <p:nvSpPr>
          <p:cNvPr id="12" name="Rectangle 11">
            <a:extLst>
              <a:ext uri="{FF2B5EF4-FFF2-40B4-BE49-F238E27FC236}">
                <a16:creationId xmlns:a16="http://schemas.microsoft.com/office/drawing/2014/main" id="{BF41AEF1-F04C-F899-C2CD-12530F87EADD}"/>
              </a:ext>
            </a:extLst>
          </p:cNvPr>
          <p:cNvSpPr/>
          <p:nvPr/>
        </p:nvSpPr>
        <p:spPr>
          <a:xfrm>
            <a:off x="249989" y="6184612"/>
            <a:ext cx="8001000" cy="584775"/>
          </a:xfrm>
          <a:prstGeom prst="rect">
            <a:avLst/>
          </a:prstGeom>
          <a:solidFill>
            <a:schemeClr val="tx2">
              <a:lumMod val="20000"/>
              <a:lumOff val="80000"/>
            </a:schemeClr>
          </a:solidFill>
        </p:spPr>
        <p:txBody>
          <a:bodyPr wrap="square">
            <a:spAutoFit/>
          </a:bodyPr>
          <a:lstStyle/>
          <a:p>
            <a:pPr algn="ctr"/>
            <a:r>
              <a:rPr lang="en-US" sz="1600" b="1" i="1" dirty="0"/>
              <a:t>ADR 1064 replacement of HE1 and HE2 with interpolated SGPS fluxes distorts the scientific picture, eliminating unique information provided by EHIS observations </a:t>
            </a:r>
          </a:p>
        </p:txBody>
      </p:sp>
      <p:pic>
        <p:nvPicPr>
          <p:cNvPr id="6" name="Content Placeholder 5">
            <a:extLst>
              <a:ext uri="{FF2B5EF4-FFF2-40B4-BE49-F238E27FC236}">
                <a16:creationId xmlns:a16="http://schemas.microsoft.com/office/drawing/2014/main" id="{835E0C2F-F92E-B312-5C77-4D2460B2036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5501" y="1267056"/>
            <a:ext cx="4615426" cy="4615426"/>
          </a:xfrm>
        </p:spPr>
      </p:pic>
    </p:spTree>
    <p:extLst>
      <p:ext uri="{BB962C8B-B14F-4D97-AF65-F5344CB8AC3E}">
        <p14:creationId xmlns:p14="http://schemas.microsoft.com/office/powerpoint/2010/main" val="1404621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15C816-6075-377C-A56C-3F95F84F55C8}"/>
              </a:ext>
            </a:extLst>
          </p:cNvPr>
          <p:cNvSpPr>
            <a:spLocks noGrp="1"/>
          </p:cNvSpPr>
          <p:nvPr>
            <p:ph type="title"/>
          </p:nvPr>
        </p:nvSpPr>
        <p:spPr/>
        <p:txBody>
          <a:bodyPr/>
          <a:lstStyle/>
          <a:p>
            <a:r>
              <a:rPr lang="en-US" dirty="0"/>
              <a:t>ADR 1064 Evaluation</a:t>
            </a:r>
          </a:p>
        </p:txBody>
      </p:sp>
      <p:sp>
        <p:nvSpPr>
          <p:cNvPr id="7" name="Content Placeholder 6">
            <a:extLst>
              <a:ext uri="{FF2B5EF4-FFF2-40B4-BE49-F238E27FC236}">
                <a16:creationId xmlns:a16="http://schemas.microsoft.com/office/drawing/2014/main" id="{C325E2E8-0AC3-88AF-4FC8-24D57B3E735C}"/>
              </a:ext>
            </a:extLst>
          </p:cNvPr>
          <p:cNvSpPr>
            <a:spLocks noGrp="1"/>
          </p:cNvSpPr>
          <p:nvPr>
            <p:ph idx="1"/>
          </p:nvPr>
        </p:nvSpPr>
        <p:spPr>
          <a:xfrm>
            <a:off x="457200" y="1465263"/>
            <a:ext cx="8229600" cy="5264400"/>
          </a:xfrm>
        </p:spPr>
        <p:txBody>
          <a:bodyPr/>
          <a:lstStyle/>
          <a:p>
            <a:r>
              <a:rPr lang="en-US" sz="2200" dirty="0"/>
              <a:t>The EHIS HE1 and HE2 fluxes provide unique information on the access of helium SEPs to geostationary orbit, including the effects of interplanetary anisotropy and geomagnetic cutoffs</a:t>
            </a:r>
          </a:p>
          <a:p>
            <a:r>
              <a:rPr lang="en-US" sz="2200" dirty="0"/>
              <a:t>To address the low magnitude of the EHIS fluxes compared to SGPS, ADR 1064 should have </a:t>
            </a:r>
            <a:r>
              <a:rPr lang="en-US" sz="2200" u="sng" dirty="0"/>
              <a:t>added</a:t>
            </a:r>
            <a:r>
              <a:rPr lang="en-US" sz="2200" dirty="0"/>
              <a:t> an interpolated SGPS helium flux or a scale factor for the EHIS fluxes (COSPAR guidelines) rather than </a:t>
            </a:r>
            <a:r>
              <a:rPr lang="en-US" sz="2200" u="sng" dirty="0"/>
              <a:t>replacing</a:t>
            </a:r>
            <a:r>
              <a:rPr lang="en-US" sz="2200" dirty="0"/>
              <a:t> the EHIS fluxes</a:t>
            </a:r>
          </a:p>
          <a:p>
            <a:r>
              <a:rPr lang="en-US" sz="2200" dirty="0"/>
              <a:t>In the L1b README updated for Full Validation, NCEI recommends use of SGPS avg5m alpha fluxes rather than EHIS L1b HE1 and HE2</a:t>
            </a:r>
          </a:p>
          <a:p>
            <a:r>
              <a:rPr lang="en-US" sz="2200" dirty="0"/>
              <a:t>NCEI will have to reprocess the EHIS data to make the missing EHIS helium fluxes available to the public.</a:t>
            </a:r>
          </a:p>
        </p:txBody>
      </p:sp>
      <p:sp>
        <p:nvSpPr>
          <p:cNvPr id="5" name="Slide Number Placeholder 4">
            <a:extLst>
              <a:ext uri="{FF2B5EF4-FFF2-40B4-BE49-F238E27FC236}">
                <a16:creationId xmlns:a16="http://schemas.microsoft.com/office/drawing/2014/main" id="{8D215C63-A306-DCB5-E60A-C2C2D831C949}"/>
              </a:ext>
            </a:extLst>
          </p:cNvPr>
          <p:cNvSpPr>
            <a:spLocks noGrp="1"/>
          </p:cNvSpPr>
          <p:nvPr>
            <p:ph type="sldNum" sz="quarter" idx="12"/>
          </p:nvPr>
        </p:nvSpPr>
        <p:spPr/>
        <p:txBody>
          <a:bodyPr/>
          <a:lstStyle/>
          <a:p>
            <a:fld id="{A5D0E245-9D50-4F3E-AC26-7B9CB19F70AC}" type="slidenum">
              <a:rPr lang="en-US" altLang="en-US" smtClean="0"/>
              <a:pPr/>
              <a:t>22</a:t>
            </a:fld>
            <a:endParaRPr lang="en-US" altLang="en-US"/>
          </a:p>
        </p:txBody>
      </p:sp>
    </p:spTree>
    <p:extLst>
      <p:ext uri="{BB962C8B-B14F-4D97-AF65-F5344CB8AC3E}">
        <p14:creationId xmlns:p14="http://schemas.microsoft.com/office/powerpoint/2010/main" val="1305366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5CA2-5EEC-A681-0321-20E13DC8038F}"/>
              </a:ext>
            </a:extLst>
          </p:cNvPr>
          <p:cNvSpPr>
            <a:spLocks noGrp="1"/>
          </p:cNvSpPr>
          <p:nvPr>
            <p:ph type="title"/>
          </p:nvPr>
        </p:nvSpPr>
        <p:spPr/>
        <p:txBody>
          <a:bodyPr/>
          <a:lstStyle/>
          <a:p>
            <a:r>
              <a:rPr lang="en-US" sz="3200" dirty="0"/>
              <a:t>09-12 May 2024 SEP event during Gannon storm: </a:t>
            </a:r>
            <a:r>
              <a:rPr lang="en-US" sz="3200" dirty="0" err="1"/>
              <a:t>Pdyn</a:t>
            </a:r>
            <a:r>
              <a:rPr lang="en-US" sz="3200" dirty="0"/>
              <a:t> &gt; 10 </a:t>
            </a:r>
            <a:r>
              <a:rPr lang="en-US" sz="3200" dirty="0" err="1"/>
              <a:t>nPa</a:t>
            </a:r>
            <a:endParaRPr lang="en-US" sz="3200" dirty="0"/>
          </a:p>
        </p:txBody>
      </p:sp>
      <p:sp>
        <p:nvSpPr>
          <p:cNvPr id="3" name="Content Placeholder 2">
            <a:extLst>
              <a:ext uri="{FF2B5EF4-FFF2-40B4-BE49-F238E27FC236}">
                <a16:creationId xmlns:a16="http://schemas.microsoft.com/office/drawing/2014/main" id="{2B2D9FB4-2B4A-42D7-07FC-74FF77F52963}"/>
              </a:ext>
            </a:extLst>
          </p:cNvPr>
          <p:cNvSpPr>
            <a:spLocks noGrp="1"/>
          </p:cNvSpPr>
          <p:nvPr>
            <p:ph idx="1"/>
          </p:nvPr>
        </p:nvSpPr>
        <p:spPr>
          <a:xfrm>
            <a:off x="208547" y="1118128"/>
            <a:ext cx="8630653" cy="5238222"/>
          </a:xfrm>
        </p:spPr>
        <p:txBody>
          <a:bodyPr/>
          <a:lstStyle/>
          <a:p>
            <a:r>
              <a:rPr lang="en-US" sz="1800" dirty="0"/>
              <a:t>Separated by 4 hours in local time, differences at GOES-East and -West due to geomagnetic cutoffs commonly prevent accurate cross-calibration</a:t>
            </a:r>
          </a:p>
          <a:p>
            <a:r>
              <a:rPr lang="en-US" sz="1800" dirty="0"/>
              <a:t>Large solar wind </a:t>
            </a:r>
            <a:r>
              <a:rPr lang="en-US" sz="1800" dirty="0" err="1"/>
              <a:t>Pdyn</a:t>
            </a:r>
            <a:r>
              <a:rPr lang="en-US" sz="1800" dirty="0"/>
              <a:t> (&gt;10 </a:t>
            </a:r>
            <a:r>
              <a:rPr lang="en-US" sz="1800" dirty="0" err="1"/>
              <a:t>nPa</a:t>
            </a:r>
            <a:r>
              <a:rPr lang="en-US" sz="1800" dirty="0"/>
              <a:t>) suppresses geomagnetic cutoffs globally, permitting cross-calibration (</a:t>
            </a:r>
            <a:r>
              <a:rPr lang="en-US" sz="1800" dirty="0" err="1"/>
              <a:t>xcal</a:t>
            </a:r>
            <a:r>
              <a:rPr lang="en-US" sz="1800" dirty="0"/>
              <a:t>) of SEP fluxes at GOES-East and -West in all look directions (eastward, zenith, westward) (Rodriguez+2014)</a:t>
            </a:r>
          </a:p>
          <a:p>
            <a:r>
              <a:rPr lang="en-US" sz="1800" dirty="0"/>
              <a:t>The longest period (~20 </a:t>
            </a:r>
            <a:r>
              <a:rPr lang="en-US" sz="1800" dirty="0" err="1"/>
              <a:t>hrs</a:t>
            </a:r>
            <a:r>
              <a:rPr lang="en-US" sz="1800" dirty="0"/>
              <a:t>) of </a:t>
            </a:r>
            <a:r>
              <a:rPr lang="en-US" sz="1800" dirty="0" err="1"/>
              <a:t>Pdyn</a:t>
            </a:r>
            <a:r>
              <a:rPr lang="en-US" sz="1800" dirty="0"/>
              <a:t> &gt; 10 </a:t>
            </a:r>
            <a:r>
              <a:rPr lang="en-US" sz="1800" dirty="0" err="1"/>
              <a:t>nPa</a:t>
            </a:r>
            <a:r>
              <a:rPr lang="en-US" sz="1800" dirty="0"/>
              <a:t> during a SEP event since </a:t>
            </a:r>
            <a:r>
              <a:rPr lang="en-US" sz="1800" u="sng" dirty="0"/>
              <a:t>GOES-16 launch </a:t>
            </a:r>
            <a:r>
              <a:rPr lang="en-US" sz="1800" dirty="0"/>
              <a:t>was observed during the extreme Gannon geomagnetic storm in May 2024 (SYM-H, min = -518 </a:t>
            </a:r>
            <a:r>
              <a:rPr lang="en-US" sz="1800" dirty="0" err="1"/>
              <a:t>nT</a:t>
            </a:r>
            <a:r>
              <a:rPr lang="en-US" sz="1800" dirty="0"/>
              <a:t>) </a:t>
            </a:r>
          </a:p>
          <a:p>
            <a:r>
              <a:rPr lang="en-US" sz="1800" dirty="0"/>
              <a:t>Two distinct SEP events during this period:</a:t>
            </a:r>
          </a:p>
          <a:p>
            <a:pPr lvl="1"/>
            <a:r>
              <a:rPr lang="en-US" sz="1600" dirty="0"/>
              <a:t>2024-05-10: Onset 1335 UT, peak &gt;10 MeV flux = 208 pfu @ 1745 UT </a:t>
            </a:r>
          </a:p>
          <a:p>
            <a:pPr lvl="2"/>
            <a:r>
              <a:rPr lang="en-US" sz="1400" dirty="0"/>
              <a:t>Weak at higher energies, </a:t>
            </a:r>
          </a:p>
          <a:p>
            <a:pPr lvl="2"/>
            <a:r>
              <a:rPr lang="en-US" sz="1400" dirty="0"/>
              <a:t>Not a good </a:t>
            </a:r>
            <a:r>
              <a:rPr lang="en-US" sz="1400" dirty="0" err="1"/>
              <a:t>xcal</a:t>
            </a:r>
            <a:r>
              <a:rPr lang="en-US" sz="1400" dirty="0"/>
              <a:t> opportunity</a:t>
            </a:r>
          </a:p>
          <a:p>
            <a:pPr lvl="1"/>
            <a:r>
              <a:rPr lang="en-US" sz="1600" dirty="0"/>
              <a:t>2024-05-11: Onset 0210 UT, peak &gt;10 MeV flux = 116 pfu @ 0910 UT </a:t>
            </a:r>
          </a:p>
          <a:p>
            <a:pPr lvl="2"/>
            <a:r>
              <a:rPr lang="en-US" sz="1400" dirty="0"/>
              <a:t>Sufficiently energetic to be observed at ground level (GLE 74)</a:t>
            </a:r>
          </a:p>
          <a:p>
            <a:pPr lvl="2"/>
            <a:r>
              <a:rPr lang="en-US" sz="1400" dirty="0"/>
              <a:t>Good opportunity for </a:t>
            </a:r>
            <a:r>
              <a:rPr lang="en-US" sz="1400" dirty="0" err="1"/>
              <a:t>xcal</a:t>
            </a:r>
            <a:r>
              <a:rPr lang="en-US" sz="1400" dirty="0"/>
              <a:t> of all EHIS proton channels and EHIS HE1 channel</a:t>
            </a:r>
          </a:p>
          <a:p>
            <a:pPr lvl="2"/>
            <a:r>
              <a:rPr lang="en-US" sz="1400" dirty="0"/>
              <a:t>Prior to this event, </a:t>
            </a:r>
            <a:r>
              <a:rPr lang="en-US" sz="1400" dirty="0" err="1"/>
              <a:t>xcal</a:t>
            </a:r>
            <a:r>
              <a:rPr lang="en-US" sz="1400" dirty="0"/>
              <a:t> of G16 and G18 EHIS H2-H5 and HE1 was not possible</a:t>
            </a:r>
          </a:p>
          <a:p>
            <a:r>
              <a:rPr lang="en-US" sz="1800" dirty="0"/>
              <a:t>Cross-calibration period selected: 2024-05-11, 06-15 UT</a:t>
            </a:r>
          </a:p>
        </p:txBody>
      </p:sp>
      <p:sp>
        <p:nvSpPr>
          <p:cNvPr id="4" name="Slide Number Placeholder 3">
            <a:extLst>
              <a:ext uri="{FF2B5EF4-FFF2-40B4-BE49-F238E27FC236}">
                <a16:creationId xmlns:a16="http://schemas.microsoft.com/office/drawing/2014/main" id="{2D9B9421-E4B6-8208-BA06-B66BED30AE6E}"/>
              </a:ext>
            </a:extLst>
          </p:cNvPr>
          <p:cNvSpPr>
            <a:spLocks noGrp="1"/>
          </p:cNvSpPr>
          <p:nvPr>
            <p:ph type="sldNum" sz="quarter" idx="12"/>
          </p:nvPr>
        </p:nvSpPr>
        <p:spPr/>
        <p:txBody>
          <a:bodyPr/>
          <a:lstStyle/>
          <a:p>
            <a:fld id="{615ADB79-25D6-47C0-AB51-22A13A0BBB50}" type="slidenum">
              <a:rPr lang="en-US" altLang="en-US" smtClean="0"/>
              <a:pPr/>
              <a:t>23</a:t>
            </a:fld>
            <a:endParaRPr lang="en-US" altLang="en-US" dirty="0"/>
          </a:p>
        </p:txBody>
      </p:sp>
    </p:spTree>
    <p:extLst>
      <p:ext uri="{BB962C8B-B14F-4D97-AF65-F5344CB8AC3E}">
        <p14:creationId xmlns:p14="http://schemas.microsoft.com/office/powerpoint/2010/main" val="3480992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73FF4-C689-E167-3DE8-82BF22A3A8A2}"/>
              </a:ext>
            </a:extLst>
          </p:cNvPr>
          <p:cNvSpPr>
            <a:spLocks noGrp="1"/>
          </p:cNvSpPr>
          <p:nvPr>
            <p:ph type="title"/>
          </p:nvPr>
        </p:nvSpPr>
        <p:spPr/>
        <p:txBody>
          <a:bodyPr/>
          <a:lstStyle/>
          <a:p>
            <a:r>
              <a:rPr lang="en-US" sz="2800" dirty="0"/>
              <a:t>Though weak, 11 May 2024 event was sufficiently energetic to be observed by EHIS H5 and on the ground</a:t>
            </a:r>
          </a:p>
        </p:txBody>
      </p:sp>
      <p:pic>
        <p:nvPicPr>
          <p:cNvPr id="8" name="Content Placeholder 7">
            <a:extLst>
              <a:ext uri="{FF2B5EF4-FFF2-40B4-BE49-F238E27FC236}">
                <a16:creationId xmlns:a16="http://schemas.microsoft.com/office/drawing/2014/main" id="{BB38F49E-7CD7-4076-A6FE-5F0AD79E8F9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8490" y="1475171"/>
            <a:ext cx="4650992" cy="4650992"/>
          </a:xfrm>
        </p:spPr>
      </p:pic>
      <p:sp>
        <p:nvSpPr>
          <p:cNvPr id="4" name="Content Placeholder 3">
            <a:extLst>
              <a:ext uri="{FF2B5EF4-FFF2-40B4-BE49-F238E27FC236}">
                <a16:creationId xmlns:a16="http://schemas.microsoft.com/office/drawing/2014/main" id="{539FC473-0504-ACB0-FFC6-5F37A2E0409B}"/>
              </a:ext>
            </a:extLst>
          </p:cNvPr>
          <p:cNvSpPr>
            <a:spLocks noGrp="1"/>
          </p:cNvSpPr>
          <p:nvPr>
            <p:ph sz="half" idx="2"/>
          </p:nvPr>
        </p:nvSpPr>
        <p:spPr>
          <a:xfrm>
            <a:off x="4896853" y="1455839"/>
            <a:ext cx="4038600" cy="4525963"/>
          </a:xfrm>
        </p:spPr>
        <p:txBody>
          <a:bodyPr/>
          <a:lstStyle/>
          <a:p>
            <a:r>
              <a:rPr lang="en-US" sz="2400" dirty="0"/>
              <a:t>GLE 74 is the first ground-level enhancement (GLE) in cosmic-ray count rates since October 2021</a:t>
            </a:r>
          </a:p>
          <a:p>
            <a:r>
              <a:rPr lang="en-US" sz="2400" dirty="0"/>
              <a:t>Superposed on a </a:t>
            </a:r>
            <a:r>
              <a:rPr lang="en-US" sz="2400" dirty="0" err="1"/>
              <a:t>Forbush</a:t>
            </a:r>
            <a:r>
              <a:rPr lang="en-US" sz="2400" dirty="0"/>
              <a:t> decrease in GCR fluxes</a:t>
            </a:r>
          </a:p>
          <a:p>
            <a:r>
              <a:rPr lang="en-US" sz="2400" dirty="0"/>
              <a:t>Initial peak observed by EHIS H5 corresponds to peak in GLE flux observed at South Pole (SOPB)</a:t>
            </a:r>
          </a:p>
          <a:p>
            <a:r>
              <a:rPr lang="en-US" sz="2400" dirty="0"/>
              <a:t>Nain is the northernmost town in Labrador</a:t>
            </a:r>
          </a:p>
        </p:txBody>
      </p:sp>
      <p:sp>
        <p:nvSpPr>
          <p:cNvPr id="5" name="Slide Number Placeholder 4">
            <a:extLst>
              <a:ext uri="{FF2B5EF4-FFF2-40B4-BE49-F238E27FC236}">
                <a16:creationId xmlns:a16="http://schemas.microsoft.com/office/drawing/2014/main" id="{249D9593-91F0-9AB4-99FD-B413990F43D8}"/>
              </a:ext>
            </a:extLst>
          </p:cNvPr>
          <p:cNvSpPr>
            <a:spLocks noGrp="1"/>
          </p:cNvSpPr>
          <p:nvPr>
            <p:ph type="sldNum" sz="quarter" idx="12"/>
          </p:nvPr>
        </p:nvSpPr>
        <p:spPr/>
        <p:txBody>
          <a:bodyPr/>
          <a:lstStyle/>
          <a:p>
            <a:fld id="{A5D0E245-9D50-4F3E-AC26-7B9CB19F70AC}" type="slidenum">
              <a:rPr lang="en-US" altLang="en-US" smtClean="0"/>
              <a:pPr/>
              <a:t>24</a:t>
            </a:fld>
            <a:endParaRPr lang="en-US" altLang="en-US"/>
          </a:p>
        </p:txBody>
      </p:sp>
      <p:sp>
        <p:nvSpPr>
          <p:cNvPr id="6" name="TextBox 5">
            <a:extLst>
              <a:ext uri="{FF2B5EF4-FFF2-40B4-BE49-F238E27FC236}">
                <a16:creationId xmlns:a16="http://schemas.microsoft.com/office/drawing/2014/main" id="{5203F2BA-B784-0BEF-ECFB-D828FA469170}"/>
              </a:ext>
            </a:extLst>
          </p:cNvPr>
          <p:cNvSpPr txBox="1"/>
          <p:nvPr/>
        </p:nvSpPr>
        <p:spPr>
          <a:xfrm>
            <a:off x="748480" y="6126163"/>
            <a:ext cx="7799439" cy="646331"/>
          </a:xfrm>
          <a:prstGeom prst="rect">
            <a:avLst/>
          </a:prstGeom>
          <a:noFill/>
        </p:spPr>
        <p:txBody>
          <a:bodyPr wrap="square" rtlCol="0">
            <a:spAutoFit/>
          </a:bodyPr>
          <a:lstStyle/>
          <a:p>
            <a:r>
              <a:rPr lang="en-US" sz="1200" dirty="0">
                <a:solidFill>
                  <a:schemeClr val="bg1"/>
                </a:solidFill>
              </a:rPr>
              <a:t>We acknowledge the NMDB database (</a:t>
            </a:r>
            <a:r>
              <a:rPr lang="en-US" sz="1200" dirty="0" err="1">
                <a:solidFill>
                  <a:schemeClr val="bg1"/>
                </a:solidFill>
              </a:rPr>
              <a:t>www.nmdb.eu</a:t>
            </a:r>
            <a:r>
              <a:rPr lang="en-US" sz="1200" dirty="0">
                <a:solidFill>
                  <a:schemeClr val="bg1"/>
                </a:solidFill>
              </a:rPr>
              <a:t>) founded under the European Union's FP7 </a:t>
            </a:r>
            <a:r>
              <a:rPr lang="en-US" sz="1200" dirty="0" err="1">
                <a:solidFill>
                  <a:schemeClr val="bg1"/>
                </a:solidFill>
              </a:rPr>
              <a:t>programme</a:t>
            </a:r>
            <a:r>
              <a:rPr lang="en-US" sz="1200" dirty="0">
                <a:solidFill>
                  <a:schemeClr val="bg1"/>
                </a:solidFill>
              </a:rPr>
              <a:t> (contract no. 213007), and the PIs of individual neutron monitors at: Nain (University of Delaware Department of Physics and Astronomy and the </a:t>
            </a:r>
            <a:r>
              <a:rPr lang="en-US" sz="1200" dirty="0" err="1">
                <a:solidFill>
                  <a:schemeClr val="bg1"/>
                </a:solidFill>
              </a:rPr>
              <a:t>Bartol</a:t>
            </a:r>
            <a:r>
              <a:rPr lang="en-US" sz="1200" dirty="0">
                <a:solidFill>
                  <a:schemeClr val="bg1"/>
                </a:solidFill>
              </a:rPr>
              <a:t> Research Institute, USA), and South Pole Bare (University of Wisconsin, River Falls, USA).</a:t>
            </a:r>
          </a:p>
        </p:txBody>
      </p:sp>
    </p:spTree>
    <p:extLst>
      <p:ext uri="{BB962C8B-B14F-4D97-AF65-F5344CB8AC3E}">
        <p14:creationId xmlns:p14="http://schemas.microsoft.com/office/powerpoint/2010/main" val="1410078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C3753A-93F3-1E72-73A6-7D08ED25A9F7}"/>
              </a:ext>
            </a:extLst>
          </p:cNvPr>
          <p:cNvSpPr>
            <a:spLocks noGrp="1"/>
          </p:cNvSpPr>
          <p:nvPr>
            <p:ph type="title"/>
          </p:nvPr>
        </p:nvSpPr>
        <p:spPr/>
        <p:txBody>
          <a:bodyPr/>
          <a:lstStyle/>
          <a:p>
            <a:r>
              <a:rPr lang="en-US" sz="3200" dirty="0"/>
              <a:t>09-12 May 2024 SEP event during Gannon storm: </a:t>
            </a:r>
            <a:r>
              <a:rPr lang="en-US" sz="3200" dirty="0" err="1"/>
              <a:t>Pdyn</a:t>
            </a:r>
            <a:r>
              <a:rPr lang="en-US" sz="3200" dirty="0"/>
              <a:t> &gt; 10 </a:t>
            </a:r>
            <a:r>
              <a:rPr lang="en-US" sz="3200" dirty="0" err="1"/>
              <a:t>nPa</a:t>
            </a:r>
            <a:endParaRPr lang="en-US" sz="3200" dirty="0"/>
          </a:p>
        </p:txBody>
      </p:sp>
      <p:pic>
        <p:nvPicPr>
          <p:cNvPr id="9" name="Content Placeholder 8">
            <a:extLst>
              <a:ext uri="{FF2B5EF4-FFF2-40B4-BE49-F238E27FC236}">
                <a16:creationId xmlns:a16="http://schemas.microsoft.com/office/drawing/2014/main" id="{C749E56E-46A2-29A7-697F-B05AE33031B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17871" y="1184788"/>
            <a:ext cx="4038600" cy="4038600"/>
          </a:xfrm>
        </p:spPr>
      </p:pic>
      <p:pic>
        <p:nvPicPr>
          <p:cNvPr id="11" name="Content Placeholder 10">
            <a:extLst>
              <a:ext uri="{FF2B5EF4-FFF2-40B4-BE49-F238E27FC236}">
                <a16:creationId xmlns:a16="http://schemas.microsoft.com/office/drawing/2014/main" id="{B4DDE1CD-3BA3-53DD-8DF7-1D996C5D9D5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14568" y="1184788"/>
            <a:ext cx="4038600" cy="4038600"/>
          </a:xfrm>
        </p:spPr>
      </p:pic>
      <p:sp>
        <p:nvSpPr>
          <p:cNvPr id="4" name="Slide Number Placeholder 3">
            <a:extLst>
              <a:ext uri="{FF2B5EF4-FFF2-40B4-BE49-F238E27FC236}">
                <a16:creationId xmlns:a16="http://schemas.microsoft.com/office/drawing/2014/main" id="{B27C67D0-70F1-4D72-6CD2-759B214BCD47}"/>
              </a:ext>
            </a:extLst>
          </p:cNvPr>
          <p:cNvSpPr>
            <a:spLocks noGrp="1"/>
          </p:cNvSpPr>
          <p:nvPr>
            <p:ph type="sldNum" sz="quarter" idx="12"/>
          </p:nvPr>
        </p:nvSpPr>
        <p:spPr/>
        <p:txBody>
          <a:bodyPr/>
          <a:lstStyle/>
          <a:p>
            <a:fld id="{615ADB79-25D6-47C0-AB51-22A13A0BBB50}" type="slidenum">
              <a:rPr lang="en-US" altLang="en-US" smtClean="0"/>
              <a:pPr/>
              <a:t>25</a:t>
            </a:fld>
            <a:endParaRPr lang="en-US" altLang="en-US" dirty="0"/>
          </a:p>
        </p:txBody>
      </p:sp>
      <p:pic>
        <p:nvPicPr>
          <p:cNvPr id="13" name="Picture 12">
            <a:extLst>
              <a:ext uri="{FF2B5EF4-FFF2-40B4-BE49-F238E27FC236}">
                <a16:creationId xmlns:a16="http://schemas.microsoft.com/office/drawing/2014/main" id="{26DA818F-5333-2B0F-3D93-56E84B18E4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181600"/>
            <a:ext cx="4242816" cy="1591056"/>
          </a:xfrm>
          <a:prstGeom prst="rect">
            <a:avLst/>
          </a:prstGeom>
        </p:spPr>
      </p:pic>
      <p:pic>
        <p:nvPicPr>
          <p:cNvPr id="14" name="Picture 13">
            <a:extLst>
              <a:ext uri="{FF2B5EF4-FFF2-40B4-BE49-F238E27FC236}">
                <a16:creationId xmlns:a16="http://schemas.microsoft.com/office/drawing/2014/main" id="{06504476-9D24-6A1C-0363-DC9CD7403D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4568" y="5199912"/>
            <a:ext cx="4242816" cy="1591056"/>
          </a:xfrm>
          <a:prstGeom prst="rect">
            <a:avLst/>
          </a:prstGeom>
        </p:spPr>
      </p:pic>
      <p:grpSp>
        <p:nvGrpSpPr>
          <p:cNvPr id="34" name="Group 33">
            <a:extLst>
              <a:ext uri="{FF2B5EF4-FFF2-40B4-BE49-F238E27FC236}">
                <a16:creationId xmlns:a16="http://schemas.microsoft.com/office/drawing/2014/main" id="{97918A1D-24F2-7149-1796-127E38C6BFF1}"/>
              </a:ext>
            </a:extLst>
          </p:cNvPr>
          <p:cNvGrpSpPr/>
          <p:nvPr/>
        </p:nvGrpSpPr>
        <p:grpSpPr>
          <a:xfrm>
            <a:off x="2794578" y="1373962"/>
            <a:ext cx="444845" cy="5204638"/>
            <a:chOff x="2794578" y="1373962"/>
            <a:chExt cx="444845" cy="5204638"/>
          </a:xfrm>
        </p:grpSpPr>
        <p:sp>
          <p:nvSpPr>
            <p:cNvPr id="24" name="TextBox 23">
              <a:extLst>
                <a:ext uri="{FF2B5EF4-FFF2-40B4-BE49-F238E27FC236}">
                  <a16:creationId xmlns:a16="http://schemas.microsoft.com/office/drawing/2014/main" id="{7096684C-5E12-1E33-B143-C97973193F91}"/>
                </a:ext>
              </a:extLst>
            </p:cNvPr>
            <p:cNvSpPr txBox="1"/>
            <p:nvPr/>
          </p:nvSpPr>
          <p:spPr>
            <a:xfrm>
              <a:off x="2794578" y="1693853"/>
              <a:ext cx="444845" cy="276999"/>
            </a:xfrm>
            <a:prstGeom prst="rect">
              <a:avLst/>
            </a:prstGeom>
            <a:noFill/>
          </p:spPr>
          <p:txBody>
            <a:bodyPr wrap="square" rtlCol="0">
              <a:spAutoFit/>
            </a:bodyPr>
            <a:lstStyle/>
            <a:p>
              <a:pPr algn="ctr"/>
              <a:r>
                <a:rPr lang="en-US" sz="1200" dirty="0" err="1">
                  <a:solidFill>
                    <a:srgbClr val="C00000"/>
                  </a:solidFill>
                </a:rPr>
                <a:t>xcal</a:t>
              </a:r>
              <a:endParaRPr lang="en-US" sz="1200" dirty="0">
                <a:solidFill>
                  <a:srgbClr val="C00000"/>
                </a:solidFill>
              </a:endParaRPr>
            </a:p>
          </p:txBody>
        </p:sp>
        <p:cxnSp>
          <p:nvCxnSpPr>
            <p:cNvPr id="23" name="Straight Arrow Connector 22">
              <a:extLst>
                <a:ext uri="{FF2B5EF4-FFF2-40B4-BE49-F238E27FC236}">
                  <a16:creationId xmlns:a16="http://schemas.microsoft.com/office/drawing/2014/main" id="{9BF81193-A02E-402F-E607-F0ADD4728F84}"/>
                </a:ext>
              </a:extLst>
            </p:cNvPr>
            <p:cNvCxnSpPr/>
            <p:nvPr/>
          </p:nvCxnSpPr>
          <p:spPr>
            <a:xfrm>
              <a:off x="2826501" y="1715030"/>
              <a:ext cx="381000" cy="0"/>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02B776C-169E-9DB8-7263-F8F6445C596A}"/>
                </a:ext>
              </a:extLst>
            </p:cNvPr>
            <p:cNvCxnSpPr>
              <a:cxnSpLocks/>
            </p:cNvCxnSpPr>
            <p:nvPr/>
          </p:nvCxnSpPr>
          <p:spPr>
            <a:xfrm>
              <a:off x="2826501" y="1373962"/>
              <a:ext cx="0" cy="520463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0E8BD1A-0314-8689-46D0-181AE0ED8864}"/>
                </a:ext>
              </a:extLst>
            </p:cNvPr>
            <p:cNvCxnSpPr>
              <a:cxnSpLocks/>
            </p:cNvCxnSpPr>
            <p:nvPr/>
          </p:nvCxnSpPr>
          <p:spPr>
            <a:xfrm>
              <a:off x="3208866" y="1373962"/>
              <a:ext cx="0" cy="520463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DA88DF1D-CC29-F792-F7D5-6C2D454E6137}"/>
              </a:ext>
            </a:extLst>
          </p:cNvPr>
          <p:cNvGrpSpPr/>
          <p:nvPr/>
        </p:nvGrpSpPr>
        <p:grpSpPr>
          <a:xfrm>
            <a:off x="7069317" y="1362037"/>
            <a:ext cx="444845" cy="5204638"/>
            <a:chOff x="2794578" y="1373962"/>
            <a:chExt cx="444845" cy="5204638"/>
          </a:xfrm>
        </p:grpSpPr>
        <p:sp>
          <p:nvSpPr>
            <p:cNvPr id="36" name="TextBox 35">
              <a:extLst>
                <a:ext uri="{FF2B5EF4-FFF2-40B4-BE49-F238E27FC236}">
                  <a16:creationId xmlns:a16="http://schemas.microsoft.com/office/drawing/2014/main" id="{1C184F67-722C-22BF-26EA-BA809DF18D93}"/>
                </a:ext>
              </a:extLst>
            </p:cNvPr>
            <p:cNvSpPr txBox="1"/>
            <p:nvPr/>
          </p:nvSpPr>
          <p:spPr>
            <a:xfrm>
              <a:off x="2794578" y="1693853"/>
              <a:ext cx="444845" cy="276999"/>
            </a:xfrm>
            <a:prstGeom prst="rect">
              <a:avLst/>
            </a:prstGeom>
            <a:noFill/>
          </p:spPr>
          <p:txBody>
            <a:bodyPr wrap="square" rtlCol="0">
              <a:spAutoFit/>
            </a:bodyPr>
            <a:lstStyle/>
            <a:p>
              <a:pPr algn="ctr"/>
              <a:r>
                <a:rPr lang="en-US" sz="1200" dirty="0" err="1">
                  <a:solidFill>
                    <a:srgbClr val="C00000"/>
                  </a:solidFill>
                </a:rPr>
                <a:t>xcal</a:t>
              </a:r>
              <a:endParaRPr lang="en-US" sz="1200" dirty="0">
                <a:solidFill>
                  <a:srgbClr val="C00000"/>
                </a:solidFill>
              </a:endParaRPr>
            </a:p>
          </p:txBody>
        </p:sp>
        <p:cxnSp>
          <p:nvCxnSpPr>
            <p:cNvPr id="37" name="Straight Arrow Connector 36">
              <a:extLst>
                <a:ext uri="{FF2B5EF4-FFF2-40B4-BE49-F238E27FC236}">
                  <a16:creationId xmlns:a16="http://schemas.microsoft.com/office/drawing/2014/main" id="{FE645253-426D-78C4-4DA6-406A40BEF9B1}"/>
                </a:ext>
              </a:extLst>
            </p:cNvPr>
            <p:cNvCxnSpPr/>
            <p:nvPr/>
          </p:nvCxnSpPr>
          <p:spPr>
            <a:xfrm>
              <a:off x="2826501" y="1715030"/>
              <a:ext cx="381000" cy="0"/>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A64BC1E2-9A4B-2988-0284-D86DD0ED01E1}"/>
                </a:ext>
              </a:extLst>
            </p:cNvPr>
            <p:cNvCxnSpPr>
              <a:cxnSpLocks/>
            </p:cNvCxnSpPr>
            <p:nvPr/>
          </p:nvCxnSpPr>
          <p:spPr>
            <a:xfrm>
              <a:off x="2826501" y="1373962"/>
              <a:ext cx="0" cy="520463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FD5C445-BEEC-7335-7E03-EFDAFD73B382}"/>
                </a:ext>
              </a:extLst>
            </p:cNvPr>
            <p:cNvCxnSpPr>
              <a:cxnSpLocks/>
            </p:cNvCxnSpPr>
            <p:nvPr/>
          </p:nvCxnSpPr>
          <p:spPr>
            <a:xfrm>
              <a:off x="3208866" y="1373962"/>
              <a:ext cx="0" cy="520463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66241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A504E-7C3B-133E-2BC6-7E5A4E748FEB}"/>
              </a:ext>
            </a:extLst>
          </p:cNvPr>
          <p:cNvSpPr>
            <a:spLocks noGrp="1"/>
          </p:cNvSpPr>
          <p:nvPr>
            <p:ph type="title"/>
          </p:nvPr>
        </p:nvSpPr>
        <p:spPr/>
        <p:txBody>
          <a:bodyPr/>
          <a:lstStyle/>
          <a:p>
            <a:r>
              <a:rPr lang="en-US" dirty="0"/>
              <a:t>G18 vs G16 EHIS Comparisons, </a:t>
            </a:r>
            <a:br>
              <a:rPr lang="en-US" dirty="0"/>
            </a:br>
            <a:r>
              <a:rPr lang="en-US" dirty="0"/>
              <a:t>2024.05.11 06-15 UT</a:t>
            </a:r>
          </a:p>
        </p:txBody>
      </p:sp>
      <p:graphicFrame>
        <p:nvGraphicFramePr>
          <p:cNvPr id="6" name="Content Placeholder 5">
            <a:extLst>
              <a:ext uri="{FF2B5EF4-FFF2-40B4-BE49-F238E27FC236}">
                <a16:creationId xmlns:a16="http://schemas.microsoft.com/office/drawing/2014/main" id="{FB4AFF78-C719-DB9D-322E-EC8558488557}"/>
              </a:ext>
            </a:extLst>
          </p:cNvPr>
          <p:cNvGraphicFramePr>
            <a:graphicFrameLocks noGrp="1"/>
          </p:cNvGraphicFramePr>
          <p:nvPr>
            <p:ph sz="half" idx="2"/>
            <p:extLst>
              <p:ext uri="{D42A27DB-BD31-4B8C-83A1-F6EECF244321}">
                <p14:modId xmlns:p14="http://schemas.microsoft.com/office/powerpoint/2010/main" val="979590441"/>
              </p:ext>
            </p:extLst>
          </p:nvPr>
        </p:nvGraphicFramePr>
        <p:xfrm>
          <a:off x="220133" y="1464737"/>
          <a:ext cx="4038600" cy="2595880"/>
        </p:xfrm>
        <a:graphic>
          <a:graphicData uri="http://schemas.openxmlformats.org/drawingml/2006/table">
            <a:tbl>
              <a:tblPr firstRow="1" bandRow="1">
                <a:tableStyleId>{5C22544A-7EE6-4342-B048-85BDC9FD1C3A}</a:tableStyleId>
              </a:tblPr>
              <a:tblGrid>
                <a:gridCol w="1007534">
                  <a:extLst>
                    <a:ext uri="{9D8B030D-6E8A-4147-A177-3AD203B41FA5}">
                      <a16:colId xmlns:a16="http://schemas.microsoft.com/office/drawing/2014/main" val="4160786023"/>
                    </a:ext>
                  </a:extLst>
                </a:gridCol>
                <a:gridCol w="1684866">
                  <a:extLst>
                    <a:ext uri="{9D8B030D-6E8A-4147-A177-3AD203B41FA5}">
                      <a16:colId xmlns:a16="http://schemas.microsoft.com/office/drawing/2014/main" val="2720173426"/>
                    </a:ext>
                  </a:extLst>
                </a:gridCol>
                <a:gridCol w="1346200">
                  <a:extLst>
                    <a:ext uri="{9D8B030D-6E8A-4147-A177-3AD203B41FA5}">
                      <a16:colId xmlns:a16="http://schemas.microsoft.com/office/drawing/2014/main" val="2929891917"/>
                    </a:ext>
                  </a:extLst>
                </a:gridCol>
              </a:tblGrid>
              <a:tr h="370840">
                <a:tc>
                  <a:txBody>
                    <a:bodyPr/>
                    <a:lstStyle/>
                    <a:p>
                      <a:r>
                        <a:rPr lang="en-US" dirty="0"/>
                        <a:t>Channel</a:t>
                      </a:r>
                    </a:p>
                  </a:txBody>
                  <a:tcPr/>
                </a:tc>
                <a:tc>
                  <a:txBody>
                    <a:bodyPr/>
                    <a:lstStyle/>
                    <a:p>
                      <a:r>
                        <a:rPr lang="en-US" dirty="0"/>
                        <a:t>L1b (Prime)</a:t>
                      </a:r>
                    </a:p>
                  </a:txBody>
                  <a:tcPr/>
                </a:tc>
                <a:tc>
                  <a:txBody>
                    <a:bodyPr/>
                    <a:lstStyle/>
                    <a:p>
                      <a:r>
                        <a:rPr lang="en-US" dirty="0" err="1"/>
                        <a:t>NonPrime</a:t>
                      </a:r>
                      <a:endParaRPr lang="en-US" dirty="0"/>
                    </a:p>
                  </a:txBody>
                  <a:tcPr/>
                </a:tc>
                <a:extLst>
                  <a:ext uri="{0D108BD9-81ED-4DB2-BD59-A6C34878D82A}">
                    <a16:rowId xmlns:a16="http://schemas.microsoft.com/office/drawing/2014/main" val="3967387154"/>
                  </a:ext>
                </a:extLst>
              </a:tr>
              <a:tr h="370840">
                <a:tc>
                  <a:txBody>
                    <a:bodyPr/>
                    <a:lstStyle/>
                    <a:p>
                      <a:r>
                        <a:rPr lang="en-US" dirty="0"/>
                        <a:t>H1</a:t>
                      </a:r>
                    </a:p>
                  </a:txBody>
                  <a:tcPr/>
                </a:tc>
                <a:tc>
                  <a:txBody>
                    <a:bodyPr/>
                    <a:lstStyle/>
                    <a:p>
                      <a:r>
                        <a:rPr lang="en-US" dirty="0">
                          <a:solidFill>
                            <a:srgbClr val="008000"/>
                          </a:solidFill>
                        </a:rPr>
                        <a:t>1.076</a:t>
                      </a:r>
                      <a:r>
                        <a:rPr lang="en-US" dirty="0"/>
                        <a:t>±0.030</a:t>
                      </a:r>
                      <a:endParaRPr lang="en-US" dirty="0">
                        <a:solidFill>
                          <a:srgbClr val="008000"/>
                        </a:solidFill>
                      </a:endParaRPr>
                    </a:p>
                  </a:txBody>
                  <a:tcPr/>
                </a:tc>
                <a:tc>
                  <a:txBody>
                    <a:bodyPr/>
                    <a:lstStyle/>
                    <a:p>
                      <a:r>
                        <a:rPr lang="en-US" dirty="0">
                          <a:solidFill>
                            <a:srgbClr val="008000"/>
                          </a:solidFill>
                        </a:rPr>
                        <a:t>1.025</a:t>
                      </a:r>
                      <a:r>
                        <a:rPr lang="en-US" dirty="0"/>
                        <a:t>±0.038</a:t>
                      </a:r>
                      <a:endParaRPr lang="en-US" dirty="0">
                        <a:solidFill>
                          <a:srgbClr val="008000"/>
                        </a:solidFill>
                      </a:endParaRPr>
                    </a:p>
                  </a:txBody>
                  <a:tcPr/>
                </a:tc>
                <a:extLst>
                  <a:ext uri="{0D108BD9-81ED-4DB2-BD59-A6C34878D82A}">
                    <a16:rowId xmlns:a16="http://schemas.microsoft.com/office/drawing/2014/main" val="3024287025"/>
                  </a:ext>
                </a:extLst>
              </a:tr>
              <a:tr h="370840">
                <a:tc>
                  <a:txBody>
                    <a:bodyPr/>
                    <a:lstStyle/>
                    <a:p>
                      <a:r>
                        <a:rPr lang="en-US" dirty="0"/>
                        <a:t>H2</a:t>
                      </a:r>
                    </a:p>
                  </a:txBody>
                  <a:tcPr/>
                </a:tc>
                <a:tc>
                  <a:txBody>
                    <a:bodyPr/>
                    <a:lstStyle/>
                    <a:p>
                      <a:r>
                        <a:rPr lang="en-US" dirty="0"/>
                        <a:t>0.423±0.029</a:t>
                      </a:r>
                    </a:p>
                  </a:txBody>
                  <a:tcPr/>
                </a:tc>
                <a:tc>
                  <a:txBody>
                    <a:bodyPr/>
                    <a:lstStyle/>
                    <a:p>
                      <a:r>
                        <a:rPr lang="en-US" dirty="0"/>
                        <a:t>0.396±0.032</a:t>
                      </a:r>
                    </a:p>
                  </a:txBody>
                  <a:tcPr/>
                </a:tc>
                <a:extLst>
                  <a:ext uri="{0D108BD9-81ED-4DB2-BD59-A6C34878D82A}">
                    <a16:rowId xmlns:a16="http://schemas.microsoft.com/office/drawing/2014/main" val="2657256118"/>
                  </a:ext>
                </a:extLst>
              </a:tr>
              <a:tr h="370840">
                <a:tc>
                  <a:txBody>
                    <a:bodyPr/>
                    <a:lstStyle/>
                    <a:p>
                      <a:r>
                        <a:rPr lang="en-US" dirty="0"/>
                        <a:t>H3</a:t>
                      </a:r>
                    </a:p>
                  </a:txBody>
                  <a:tcPr/>
                </a:tc>
                <a:tc>
                  <a:txBody>
                    <a:bodyPr/>
                    <a:lstStyle/>
                    <a:p>
                      <a:r>
                        <a:rPr lang="en-US" dirty="0"/>
                        <a:t>1.315±0.048</a:t>
                      </a:r>
                    </a:p>
                  </a:txBody>
                  <a:tcPr/>
                </a:tc>
                <a:tc>
                  <a:txBody>
                    <a:bodyPr/>
                    <a:lstStyle/>
                    <a:p>
                      <a:r>
                        <a:rPr lang="en-US" dirty="0"/>
                        <a:t>1.595±0.121</a:t>
                      </a:r>
                    </a:p>
                  </a:txBody>
                  <a:tcPr/>
                </a:tc>
                <a:extLst>
                  <a:ext uri="{0D108BD9-81ED-4DB2-BD59-A6C34878D82A}">
                    <a16:rowId xmlns:a16="http://schemas.microsoft.com/office/drawing/2014/main" val="2812592469"/>
                  </a:ext>
                </a:extLst>
              </a:tr>
              <a:tr h="370840">
                <a:tc>
                  <a:txBody>
                    <a:bodyPr/>
                    <a:lstStyle/>
                    <a:p>
                      <a:r>
                        <a:rPr lang="en-US" dirty="0"/>
                        <a:t>H4</a:t>
                      </a:r>
                    </a:p>
                  </a:txBody>
                  <a:tcPr/>
                </a:tc>
                <a:tc>
                  <a:txBody>
                    <a:bodyPr/>
                    <a:lstStyle/>
                    <a:p>
                      <a:r>
                        <a:rPr lang="en-US" dirty="0"/>
                        <a:t>1.351±0.059</a:t>
                      </a:r>
                    </a:p>
                  </a:txBody>
                  <a:tcPr/>
                </a:tc>
                <a:tc>
                  <a:txBody>
                    <a:bodyPr/>
                    <a:lstStyle/>
                    <a:p>
                      <a:r>
                        <a:rPr lang="en-US" dirty="0">
                          <a:solidFill>
                            <a:srgbClr val="008000"/>
                          </a:solidFill>
                        </a:rPr>
                        <a:t>1.235</a:t>
                      </a:r>
                      <a:r>
                        <a:rPr lang="en-US" dirty="0"/>
                        <a:t>±0.084</a:t>
                      </a:r>
                      <a:endParaRPr lang="en-US" dirty="0">
                        <a:solidFill>
                          <a:srgbClr val="008000"/>
                        </a:solidFill>
                      </a:endParaRPr>
                    </a:p>
                  </a:txBody>
                  <a:tcPr/>
                </a:tc>
                <a:extLst>
                  <a:ext uri="{0D108BD9-81ED-4DB2-BD59-A6C34878D82A}">
                    <a16:rowId xmlns:a16="http://schemas.microsoft.com/office/drawing/2014/main" val="1995989887"/>
                  </a:ext>
                </a:extLst>
              </a:tr>
              <a:tr h="370840">
                <a:tc>
                  <a:txBody>
                    <a:bodyPr/>
                    <a:lstStyle/>
                    <a:p>
                      <a:r>
                        <a:rPr lang="en-US" dirty="0"/>
                        <a:t>H5</a:t>
                      </a:r>
                    </a:p>
                  </a:txBody>
                  <a:tcPr/>
                </a:tc>
                <a:tc>
                  <a:txBody>
                    <a:bodyPr/>
                    <a:lstStyle/>
                    <a:p>
                      <a:r>
                        <a:rPr lang="en-US" dirty="0"/>
                        <a:t>1.256±0.043</a:t>
                      </a:r>
                    </a:p>
                  </a:txBody>
                  <a:tcPr/>
                </a:tc>
                <a:tc>
                  <a:txBody>
                    <a:bodyPr/>
                    <a:lstStyle/>
                    <a:p>
                      <a:r>
                        <a:rPr lang="en-US" dirty="0"/>
                        <a:t>1.429±0.129</a:t>
                      </a:r>
                    </a:p>
                  </a:txBody>
                  <a:tcPr/>
                </a:tc>
                <a:extLst>
                  <a:ext uri="{0D108BD9-81ED-4DB2-BD59-A6C34878D82A}">
                    <a16:rowId xmlns:a16="http://schemas.microsoft.com/office/drawing/2014/main" val="2820704539"/>
                  </a:ext>
                </a:extLst>
              </a:tr>
              <a:tr h="370840">
                <a:tc>
                  <a:txBody>
                    <a:bodyPr/>
                    <a:lstStyle/>
                    <a:p>
                      <a:r>
                        <a:rPr lang="en-US" dirty="0">
                          <a:solidFill>
                            <a:srgbClr val="C00000"/>
                          </a:solidFill>
                        </a:rPr>
                        <a:t>HE1</a:t>
                      </a:r>
                    </a:p>
                  </a:txBody>
                  <a:tcPr/>
                </a:tc>
                <a:tc>
                  <a:txBody>
                    <a:bodyPr/>
                    <a:lstStyle/>
                    <a:p>
                      <a:r>
                        <a:rPr lang="en-US" dirty="0">
                          <a:solidFill>
                            <a:srgbClr val="C00000"/>
                          </a:solidFill>
                        </a:rPr>
                        <a:t>1.147±0.179</a:t>
                      </a:r>
                    </a:p>
                  </a:txBody>
                  <a:tcPr/>
                </a:tc>
                <a:tc>
                  <a:txBody>
                    <a:bodyPr/>
                    <a:lstStyle/>
                    <a:p>
                      <a:r>
                        <a:rPr lang="en-US" dirty="0">
                          <a:solidFill>
                            <a:srgbClr val="C00000"/>
                          </a:solidFill>
                        </a:rPr>
                        <a:t>3.566±0.667</a:t>
                      </a:r>
                    </a:p>
                  </a:txBody>
                  <a:tcPr/>
                </a:tc>
                <a:extLst>
                  <a:ext uri="{0D108BD9-81ED-4DB2-BD59-A6C34878D82A}">
                    <a16:rowId xmlns:a16="http://schemas.microsoft.com/office/drawing/2014/main" val="2108639294"/>
                  </a:ext>
                </a:extLst>
              </a:tr>
            </a:tbl>
          </a:graphicData>
        </a:graphic>
      </p:graphicFrame>
      <p:sp>
        <p:nvSpPr>
          <p:cNvPr id="5" name="Slide Number Placeholder 4">
            <a:extLst>
              <a:ext uri="{FF2B5EF4-FFF2-40B4-BE49-F238E27FC236}">
                <a16:creationId xmlns:a16="http://schemas.microsoft.com/office/drawing/2014/main" id="{B7DC86DE-2F85-485C-87C6-4622696695AB}"/>
              </a:ext>
            </a:extLst>
          </p:cNvPr>
          <p:cNvSpPr>
            <a:spLocks noGrp="1"/>
          </p:cNvSpPr>
          <p:nvPr>
            <p:ph type="sldNum" sz="quarter" idx="12"/>
          </p:nvPr>
        </p:nvSpPr>
        <p:spPr/>
        <p:txBody>
          <a:bodyPr/>
          <a:lstStyle/>
          <a:p>
            <a:fld id="{A5D0E245-9D50-4F3E-AC26-7B9CB19F70AC}" type="slidenum">
              <a:rPr lang="en-US" altLang="en-US" smtClean="0"/>
              <a:pPr/>
              <a:t>26</a:t>
            </a:fld>
            <a:endParaRPr lang="en-US" altLang="en-US"/>
          </a:p>
        </p:txBody>
      </p:sp>
      <p:pic>
        <p:nvPicPr>
          <p:cNvPr id="8" name="Picture 7">
            <a:extLst>
              <a:ext uri="{FF2B5EF4-FFF2-40B4-BE49-F238E27FC236}">
                <a16:creationId xmlns:a16="http://schemas.microsoft.com/office/drawing/2014/main" id="{605EC7B7-F8BD-59F4-1A6B-18BD6744D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3136" y="4427861"/>
            <a:ext cx="3935293" cy="2273300"/>
          </a:xfrm>
          <a:prstGeom prst="rect">
            <a:avLst/>
          </a:prstGeom>
        </p:spPr>
      </p:pic>
      <p:pic>
        <p:nvPicPr>
          <p:cNvPr id="10" name="Picture 9">
            <a:extLst>
              <a:ext uri="{FF2B5EF4-FFF2-40B4-BE49-F238E27FC236}">
                <a16:creationId xmlns:a16="http://schemas.microsoft.com/office/drawing/2014/main" id="{EF0A91BE-7FA2-31A1-4494-AA4E7BCE9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3138" y="1515854"/>
            <a:ext cx="3935292" cy="2298262"/>
          </a:xfrm>
          <a:prstGeom prst="rect">
            <a:avLst/>
          </a:prstGeom>
        </p:spPr>
      </p:pic>
      <p:sp>
        <p:nvSpPr>
          <p:cNvPr id="11" name="Rectangle 10">
            <a:extLst>
              <a:ext uri="{FF2B5EF4-FFF2-40B4-BE49-F238E27FC236}">
                <a16:creationId xmlns:a16="http://schemas.microsoft.com/office/drawing/2014/main" id="{DC838E29-04CD-C1B8-76B2-4F45A53F0877}"/>
              </a:ext>
            </a:extLst>
          </p:cNvPr>
          <p:cNvSpPr/>
          <p:nvPr/>
        </p:nvSpPr>
        <p:spPr>
          <a:xfrm>
            <a:off x="4571999" y="3828601"/>
            <a:ext cx="4237569" cy="584775"/>
          </a:xfrm>
          <a:prstGeom prst="rect">
            <a:avLst/>
          </a:prstGeom>
          <a:solidFill>
            <a:schemeClr val="tx2">
              <a:lumMod val="20000"/>
              <a:lumOff val="80000"/>
            </a:schemeClr>
          </a:solidFill>
        </p:spPr>
        <p:txBody>
          <a:bodyPr wrap="square">
            <a:spAutoFit/>
          </a:bodyPr>
          <a:lstStyle/>
          <a:p>
            <a:pPr algn="ctr"/>
            <a:r>
              <a:rPr lang="en-US" sz="1600" b="1" i="1" dirty="0"/>
              <a:t>Statistical errors in HE1 (ADR 1064) ↑ are much larger than in EHIS-measured fluxes ↓.</a:t>
            </a:r>
          </a:p>
        </p:txBody>
      </p:sp>
      <p:pic>
        <p:nvPicPr>
          <p:cNvPr id="13" name="Picture 12">
            <a:extLst>
              <a:ext uri="{FF2B5EF4-FFF2-40B4-BE49-F238E27FC236}">
                <a16:creationId xmlns:a16="http://schemas.microsoft.com/office/drawing/2014/main" id="{8A59193D-78AA-06F3-AFDD-EB9FBF51A3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57" y="4182854"/>
            <a:ext cx="4164751" cy="2444231"/>
          </a:xfrm>
          <a:prstGeom prst="rect">
            <a:avLst/>
          </a:prstGeom>
        </p:spPr>
      </p:pic>
      <p:sp>
        <p:nvSpPr>
          <p:cNvPr id="14" name="Rectangle 13">
            <a:extLst>
              <a:ext uri="{FF2B5EF4-FFF2-40B4-BE49-F238E27FC236}">
                <a16:creationId xmlns:a16="http://schemas.microsoft.com/office/drawing/2014/main" id="{7BB850FC-459E-C678-E3C4-4D2277599224}"/>
              </a:ext>
            </a:extLst>
          </p:cNvPr>
          <p:cNvSpPr/>
          <p:nvPr/>
        </p:nvSpPr>
        <p:spPr>
          <a:xfrm>
            <a:off x="647700" y="1096629"/>
            <a:ext cx="8161868" cy="338554"/>
          </a:xfrm>
          <a:prstGeom prst="rect">
            <a:avLst/>
          </a:prstGeom>
          <a:solidFill>
            <a:schemeClr val="tx2">
              <a:lumMod val="20000"/>
              <a:lumOff val="80000"/>
            </a:schemeClr>
          </a:solidFill>
        </p:spPr>
        <p:txBody>
          <a:bodyPr wrap="square">
            <a:spAutoFit/>
          </a:bodyPr>
          <a:lstStyle/>
          <a:p>
            <a:pPr algn="ctr"/>
            <a:r>
              <a:rPr lang="en-US" sz="1600" b="1" i="1" dirty="0"/>
              <a:t>Used Orthogonal Distance Regression (ODR) to account for uncertainty in both variables.</a:t>
            </a:r>
          </a:p>
        </p:txBody>
      </p:sp>
    </p:spTree>
    <p:extLst>
      <p:ext uri="{BB962C8B-B14F-4D97-AF65-F5344CB8AC3E}">
        <p14:creationId xmlns:p14="http://schemas.microsoft.com/office/powerpoint/2010/main" val="2796382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0445F2C-5B4F-43BE-2F7C-BACB2FCBD9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0844"/>
            <a:ext cx="8229600" cy="4114800"/>
          </a:xfrm>
        </p:spPr>
      </p:pic>
      <p:sp>
        <p:nvSpPr>
          <p:cNvPr id="2" name="Title 1">
            <a:extLst>
              <a:ext uri="{FF2B5EF4-FFF2-40B4-BE49-F238E27FC236}">
                <a16:creationId xmlns:a16="http://schemas.microsoft.com/office/drawing/2014/main" id="{D90C484B-6855-681A-5EBF-DEE7DA9B5713}"/>
              </a:ext>
            </a:extLst>
          </p:cNvPr>
          <p:cNvSpPr>
            <a:spLocks noGrp="1"/>
          </p:cNvSpPr>
          <p:nvPr>
            <p:ph type="title"/>
          </p:nvPr>
        </p:nvSpPr>
        <p:spPr/>
        <p:txBody>
          <a:bodyPr/>
          <a:lstStyle/>
          <a:p>
            <a:r>
              <a:rPr lang="en-US" dirty="0"/>
              <a:t>PLPT-SEI-004: </a:t>
            </a:r>
            <a:r>
              <a:rPr lang="en-US" sz="3600" dirty="0"/>
              <a:t>Compare G18 EHIS H1 and SGPS P5 Proton Fluxes</a:t>
            </a:r>
            <a:r>
              <a:rPr lang="en-US" dirty="0"/>
              <a:t> </a:t>
            </a:r>
          </a:p>
        </p:txBody>
      </p:sp>
      <p:sp>
        <p:nvSpPr>
          <p:cNvPr id="4" name="Slide Number Placeholder 3">
            <a:extLst>
              <a:ext uri="{FF2B5EF4-FFF2-40B4-BE49-F238E27FC236}">
                <a16:creationId xmlns:a16="http://schemas.microsoft.com/office/drawing/2014/main" id="{A866574B-2498-A1B8-C3AD-8AF042A077BA}"/>
              </a:ext>
            </a:extLst>
          </p:cNvPr>
          <p:cNvSpPr>
            <a:spLocks noGrp="1"/>
          </p:cNvSpPr>
          <p:nvPr>
            <p:ph type="sldNum" sz="quarter" idx="12"/>
          </p:nvPr>
        </p:nvSpPr>
        <p:spPr/>
        <p:txBody>
          <a:bodyPr/>
          <a:lstStyle/>
          <a:p>
            <a:fld id="{615ADB79-25D6-47C0-AB51-22A13A0BBB50}" type="slidenum">
              <a:rPr lang="en-US" altLang="en-US" smtClean="0"/>
              <a:pPr/>
              <a:t>27</a:t>
            </a:fld>
            <a:endParaRPr lang="en-US" altLang="en-US" dirty="0"/>
          </a:p>
        </p:txBody>
      </p:sp>
      <p:sp>
        <p:nvSpPr>
          <p:cNvPr id="9" name="Rectangle 8">
            <a:extLst>
              <a:ext uri="{FF2B5EF4-FFF2-40B4-BE49-F238E27FC236}">
                <a16:creationId xmlns:a16="http://schemas.microsoft.com/office/drawing/2014/main" id="{DB890137-2D4D-BF8D-BF5C-53D29CC3C166}"/>
              </a:ext>
            </a:extLst>
          </p:cNvPr>
          <p:cNvSpPr/>
          <p:nvPr/>
        </p:nvSpPr>
        <p:spPr>
          <a:xfrm>
            <a:off x="1867967" y="5865616"/>
            <a:ext cx="5408065" cy="584775"/>
          </a:xfrm>
          <a:prstGeom prst="rect">
            <a:avLst/>
          </a:prstGeom>
          <a:solidFill>
            <a:schemeClr val="tx2">
              <a:lumMod val="20000"/>
              <a:lumOff val="80000"/>
            </a:schemeClr>
          </a:solidFill>
        </p:spPr>
        <p:txBody>
          <a:bodyPr wrap="square">
            <a:spAutoFit/>
          </a:bodyPr>
          <a:lstStyle/>
          <a:p>
            <a:pPr algn="ctr"/>
            <a:r>
              <a:rPr lang="en-US" sz="1600" b="1" i="1" dirty="0"/>
              <a:t>G18 EHIS H1 response is 24% that of SGPS -X P5 (Westward), 29% that of SGPS +X P5 (Eastward)</a:t>
            </a:r>
          </a:p>
        </p:txBody>
      </p:sp>
    </p:spTree>
    <p:extLst>
      <p:ext uri="{BB962C8B-B14F-4D97-AF65-F5344CB8AC3E}">
        <p14:creationId xmlns:p14="http://schemas.microsoft.com/office/powerpoint/2010/main" val="4004092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53D92E81-A1C1-63ED-1274-07A5D7A89F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465263"/>
            <a:ext cx="6788943" cy="4525962"/>
          </a:xfrm>
        </p:spPr>
      </p:pic>
      <p:sp>
        <p:nvSpPr>
          <p:cNvPr id="2" name="Title 1">
            <a:extLst>
              <a:ext uri="{FF2B5EF4-FFF2-40B4-BE49-F238E27FC236}">
                <a16:creationId xmlns:a16="http://schemas.microsoft.com/office/drawing/2014/main" id="{EA6F2459-E576-0507-33D4-BB36DD8E9556}"/>
              </a:ext>
            </a:extLst>
          </p:cNvPr>
          <p:cNvSpPr>
            <a:spLocks noGrp="1"/>
          </p:cNvSpPr>
          <p:nvPr>
            <p:ph type="title"/>
          </p:nvPr>
        </p:nvSpPr>
        <p:spPr/>
        <p:txBody>
          <a:bodyPr/>
          <a:lstStyle/>
          <a:p>
            <a:r>
              <a:rPr lang="en-US" dirty="0"/>
              <a:t>PLPT-SEI-004: </a:t>
            </a:r>
            <a:br>
              <a:rPr lang="en-US" dirty="0"/>
            </a:br>
            <a:r>
              <a:rPr lang="en-US" dirty="0"/>
              <a:t>G18 H Fluence Spectra</a:t>
            </a:r>
          </a:p>
        </p:txBody>
      </p:sp>
      <p:sp>
        <p:nvSpPr>
          <p:cNvPr id="4" name="Slide Number Placeholder 3">
            <a:extLst>
              <a:ext uri="{FF2B5EF4-FFF2-40B4-BE49-F238E27FC236}">
                <a16:creationId xmlns:a16="http://schemas.microsoft.com/office/drawing/2014/main" id="{88D8FF67-70F3-FD3F-908E-19B7C1A690E0}"/>
              </a:ext>
            </a:extLst>
          </p:cNvPr>
          <p:cNvSpPr>
            <a:spLocks noGrp="1"/>
          </p:cNvSpPr>
          <p:nvPr>
            <p:ph type="sldNum" sz="quarter" idx="12"/>
          </p:nvPr>
        </p:nvSpPr>
        <p:spPr/>
        <p:txBody>
          <a:bodyPr/>
          <a:lstStyle/>
          <a:p>
            <a:fld id="{615ADB79-25D6-47C0-AB51-22A13A0BBB50}" type="slidenum">
              <a:rPr lang="en-US" altLang="en-US" smtClean="0"/>
              <a:pPr/>
              <a:t>28</a:t>
            </a:fld>
            <a:endParaRPr lang="en-US" altLang="en-US" dirty="0"/>
          </a:p>
        </p:txBody>
      </p:sp>
      <p:sp>
        <p:nvSpPr>
          <p:cNvPr id="7" name="Up-Down Arrow 6">
            <a:extLst>
              <a:ext uri="{FF2B5EF4-FFF2-40B4-BE49-F238E27FC236}">
                <a16:creationId xmlns:a16="http://schemas.microsoft.com/office/drawing/2014/main" id="{9C3B8E75-741B-9682-47E8-A6CC2ECC4C85}"/>
              </a:ext>
            </a:extLst>
          </p:cNvPr>
          <p:cNvSpPr/>
          <p:nvPr/>
        </p:nvSpPr>
        <p:spPr>
          <a:xfrm flipH="1">
            <a:off x="4460320" y="3179090"/>
            <a:ext cx="125642" cy="281136"/>
          </a:xfrm>
          <a:prstGeom prst="up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95E547-3A30-701A-6DBA-2043944E789B}"/>
              </a:ext>
            </a:extLst>
          </p:cNvPr>
          <p:cNvSpPr/>
          <p:nvPr/>
        </p:nvSpPr>
        <p:spPr>
          <a:xfrm>
            <a:off x="2303449" y="3517962"/>
            <a:ext cx="1654297" cy="1200329"/>
          </a:xfrm>
          <a:prstGeom prst="rect">
            <a:avLst/>
          </a:prstGeom>
          <a:solidFill>
            <a:schemeClr val="accent3"/>
          </a:solidFill>
        </p:spPr>
        <p:txBody>
          <a:bodyPr wrap="square">
            <a:spAutoFit/>
          </a:bodyPr>
          <a:lstStyle/>
          <a:p>
            <a:pPr algn="ctr"/>
            <a:r>
              <a:rPr lang="en-US" sz="1200" b="1" i="1" dirty="0"/>
              <a:t>EHIS.NOT.S/SGPS-X @ </a:t>
            </a:r>
          </a:p>
          <a:p>
            <a:pPr algn="ctr"/>
            <a:r>
              <a:rPr lang="en-US" sz="1200" b="1" i="1" dirty="0"/>
              <a:t>H1: 0.243</a:t>
            </a:r>
          </a:p>
          <a:p>
            <a:pPr algn="ctr"/>
            <a:r>
              <a:rPr lang="en-US" sz="1200" b="1" i="1" dirty="0"/>
              <a:t>H2: 0.177</a:t>
            </a:r>
          </a:p>
          <a:p>
            <a:pPr algn="ctr"/>
            <a:r>
              <a:rPr lang="en-US" sz="1200" b="1" i="1" dirty="0"/>
              <a:t>H3: 0.272</a:t>
            </a:r>
          </a:p>
          <a:p>
            <a:pPr algn="ctr"/>
            <a:r>
              <a:rPr lang="en-US" sz="1200" b="1" i="1" dirty="0"/>
              <a:t>H4: 0.327</a:t>
            </a:r>
          </a:p>
          <a:p>
            <a:pPr algn="ctr"/>
            <a:r>
              <a:rPr lang="en-US" sz="1200" b="1" i="1" dirty="0"/>
              <a:t>H5: 0.706</a:t>
            </a:r>
          </a:p>
        </p:txBody>
      </p:sp>
      <p:sp>
        <p:nvSpPr>
          <p:cNvPr id="10" name="Up-Down Arrow 9">
            <a:extLst>
              <a:ext uri="{FF2B5EF4-FFF2-40B4-BE49-F238E27FC236}">
                <a16:creationId xmlns:a16="http://schemas.microsoft.com/office/drawing/2014/main" id="{5392B944-53A0-C889-4717-FDB5F9930CBA}"/>
              </a:ext>
            </a:extLst>
          </p:cNvPr>
          <p:cNvSpPr/>
          <p:nvPr/>
        </p:nvSpPr>
        <p:spPr>
          <a:xfrm flipH="1">
            <a:off x="5360756" y="3460226"/>
            <a:ext cx="125643" cy="281136"/>
          </a:xfrm>
          <a:prstGeom prst="up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D40A83-91D7-1584-02C5-F30FA43A5573}"/>
              </a:ext>
            </a:extLst>
          </p:cNvPr>
          <p:cNvSpPr/>
          <p:nvPr/>
        </p:nvSpPr>
        <p:spPr>
          <a:xfrm>
            <a:off x="3433335" y="5976356"/>
            <a:ext cx="2621281" cy="338554"/>
          </a:xfrm>
          <a:prstGeom prst="rect">
            <a:avLst/>
          </a:prstGeom>
          <a:solidFill>
            <a:schemeClr val="tx2">
              <a:lumMod val="20000"/>
              <a:lumOff val="80000"/>
            </a:schemeClr>
          </a:solidFill>
        </p:spPr>
        <p:txBody>
          <a:bodyPr wrap="square">
            <a:spAutoFit/>
          </a:bodyPr>
          <a:lstStyle/>
          <a:p>
            <a:pPr algn="ctr"/>
            <a:r>
              <a:rPr lang="en-US" sz="1600" b="1" i="1" dirty="0"/>
              <a:t>Backgrounds not removed</a:t>
            </a:r>
          </a:p>
        </p:txBody>
      </p:sp>
      <p:sp>
        <p:nvSpPr>
          <p:cNvPr id="13" name="Rectangle 12">
            <a:extLst>
              <a:ext uri="{FF2B5EF4-FFF2-40B4-BE49-F238E27FC236}">
                <a16:creationId xmlns:a16="http://schemas.microsoft.com/office/drawing/2014/main" id="{2E6594A8-3D73-F81D-8154-AD0FC1B37401}"/>
              </a:ext>
            </a:extLst>
          </p:cNvPr>
          <p:cNvSpPr/>
          <p:nvPr/>
        </p:nvSpPr>
        <p:spPr>
          <a:xfrm>
            <a:off x="5535262" y="1082605"/>
            <a:ext cx="3400192" cy="338554"/>
          </a:xfrm>
          <a:prstGeom prst="rect">
            <a:avLst/>
          </a:prstGeom>
          <a:solidFill>
            <a:schemeClr val="tx2">
              <a:lumMod val="20000"/>
              <a:lumOff val="80000"/>
            </a:schemeClr>
          </a:solidFill>
        </p:spPr>
        <p:txBody>
          <a:bodyPr wrap="square">
            <a:spAutoFit/>
          </a:bodyPr>
          <a:lstStyle/>
          <a:p>
            <a:pPr algn="ctr"/>
            <a:r>
              <a:rPr lang="en-US" sz="1600" b="1" i="1" dirty="0"/>
              <a:t>Fluence period same as scatter plot</a:t>
            </a:r>
          </a:p>
        </p:txBody>
      </p:sp>
      <p:sp>
        <p:nvSpPr>
          <p:cNvPr id="16" name="Rectangle 15">
            <a:extLst>
              <a:ext uri="{FF2B5EF4-FFF2-40B4-BE49-F238E27FC236}">
                <a16:creationId xmlns:a16="http://schemas.microsoft.com/office/drawing/2014/main" id="{7BBD8B93-28B4-9E4C-BE37-FC87DBA27682}"/>
              </a:ext>
            </a:extLst>
          </p:cNvPr>
          <p:cNvSpPr/>
          <p:nvPr/>
        </p:nvSpPr>
        <p:spPr>
          <a:xfrm>
            <a:off x="6813854" y="5344894"/>
            <a:ext cx="1524000" cy="830997"/>
          </a:xfrm>
          <a:prstGeom prst="rect">
            <a:avLst/>
          </a:prstGeom>
          <a:solidFill>
            <a:schemeClr val="tx2">
              <a:lumMod val="20000"/>
              <a:lumOff val="80000"/>
            </a:schemeClr>
          </a:solidFill>
        </p:spPr>
        <p:txBody>
          <a:bodyPr wrap="square">
            <a:spAutoFit/>
          </a:bodyPr>
          <a:lstStyle/>
          <a:p>
            <a:pPr algn="ctr"/>
            <a:r>
              <a:rPr lang="en-US" sz="1200" b="1" i="1" dirty="0" err="1"/>
              <a:t>NonPrime</a:t>
            </a:r>
            <a:r>
              <a:rPr lang="en-US" sz="1200" b="1" i="1" dirty="0"/>
              <a:t> (.NOT.S) p+ fluxes have OOM lower backgrounds than Prime</a:t>
            </a:r>
          </a:p>
        </p:txBody>
      </p:sp>
    </p:spTree>
    <p:extLst>
      <p:ext uri="{BB962C8B-B14F-4D97-AF65-F5344CB8AC3E}">
        <p14:creationId xmlns:p14="http://schemas.microsoft.com/office/powerpoint/2010/main" val="618169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9618E12-02EB-1D10-CF6B-4140ECEACE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465263"/>
            <a:ext cx="6788943" cy="4525962"/>
          </a:xfrm>
        </p:spPr>
      </p:pic>
      <p:sp>
        <p:nvSpPr>
          <p:cNvPr id="2" name="Title 1">
            <a:extLst>
              <a:ext uri="{FF2B5EF4-FFF2-40B4-BE49-F238E27FC236}">
                <a16:creationId xmlns:a16="http://schemas.microsoft.com/office/drawing/2014/main" id="{EA6F2459-E576-0507-33D4-BB36DD8E9556}"/>
              </a:ext>
            </a:extLst>
          </p:cNvPr>
          <p:cNvSpPr>
            <a:spLocks noGrp="1"/>
          </p:cNvSpPr>
          <p:nvPr>
            <p:ph type="title"/>
          </p:nvPr>
        </p:nvSpPr>
        <p:spPr/>
        <p:txBody>
          <a:bodyPr/>
          <a:lstStyle/>
          <a:p>
            <a:r>
              <a:rPr lang="en-US" dirty="0"/>
              <a:t>PLPT-SEI-004: </a:t>
            </a:r>
            <a:br>
              <a:rPr lang="en-US" dirty="0"/>
            </a:br>
            <a:r>
              <a:rPr lang="en-US" dirty="0"/>
              <a:t>G18 He Fluence Spectra</a:t>
            </a:r>
          </a:p>
        </p:txBody>
      </p:sp>
      <p:sp>
        <p:nvSpPr>
          <p:cNvPr id="4" name="Slide Number Placeholder 3">
            <a:extLst>
              <a:ext uri="{FF2B5EF4-FFF2-40B4-BE49-F238E27FC236}">
                <a16:creationId xmlns:a16="http://schemas.microsoft.com/office/drawing/2014/main" id="{88D8FF67-70F3-FD3F-908E-19B7C1A690E0}"/>
              </a:ext>
            </a:extLst>
          </p:cNvPr>
          <p:cNvSpPr>
            <a:spLocks noGrp="1"/>
          </p:cNvSpPr>
          <p:nvPr>
            <p:ph type="sldNum" sz="quarter" idx="12"/>
          </p:nvPr>
        </p:nvSpPr>
        <p:spPr/>
        <p:txBody>
          <a:bodyPr/>
          <a:lstStyle/>
          <a:p>
            <a:fld id="{615ADB79-25D6-47C0-AB51-22A13A0BBB50}" type="slidenum">
              <a:rPr lang="en-US" altLang="en-US" smtClean="0"/>
              <a:pPr/>
              <a:t>29</a:t>
            </a:fld>
            <a:endParaRPr lang="en-US" altLang="en-US" dirty="0"/>
          </a:p>
        </p:txBody>
      </p:sp>
      <p:sp>
        <p:nvSpPr>
          <p:cNvPr id="7" name="Up-Down Arrow 6">
            <a:extLst>
              <a:ext uri="{FF2B5EF4-FFF2-40B4-BE49-F238E27FC236}">
                <a16:creationId xmlns:a16="http://schemas.microsoft.com/office/drawing/2014/main" id="{9C3B8E75-741B-9682-47E8-A6CC2ECC4C85}"/>
              </a:ext>
            </a:extLst>
          </p:cNvPr>
          <p:cNvSpPr/>
          <p:nvPr/>
        </p:nvSpPr>
        <p:spPr>
          <a:xfrm flipH="1">
            <a:off x="4571999" y="3538973"/>
            <a:ext cx="100917" cy="265471"/>
          </a:xfrm>
          <a:prstGeom prst="up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95E547-3A30-701A-6DBA-2043944E789B}"/>
              </a:ext>
            </a:extLst>
          </p:cNvPr>
          <p:cNvSpPr/>
          <p:nvPr/>
        </p:nvSpPr>
        <p:spPr>
          <a:xfrm>
            <a:off x="2099782" y="4168780"/>
            <a:ext cx="2434116" cy="1015663"/>
          </a:xfrm>
          <a:prstGeom prst="rect">
            <a:avLst/>
          </a:prstGeom>
          <a:solidFill>
            <a:schemeClr val="accent3"/>
          </a:solidFill>
        </p:spPr>
        <p:txBody>
          <a:bodyPr wrap="square">
            <a:spAutoFit/>
          </a:bodyPr>
          <a:lstStyle/>
          <a:p>
            <a:pPr algn="ctr"/>
            <a:r>
              <a:rPr lang="en-US" sz="1200" b="1" i="1" dirty="0"/>
              <a:t>EHIS/SGPS-X </a:t>
            </a:r>
          </a:p>
          <a:p>
            <a:pPr algn="ctr"/>
            <a:r>
              <a:rPr lang="en-US" sz="1200" b="1" i="1" dirty="0"/>
              <a:t>@ HE1, L1b (ADR 1064): 0.771</a:t>
            </a:r>
          </a:p>
          <a:p>
            <a:pPr algn="ctr"/>
            <a:r>
              <a:rPr lang="en-US" sz="1200" b="1" i="1" dirty="0"/>
              <a:t>@HE1, .NOT.S: 0.217</a:t>
            </a:r>
          </a:p>
          <a:p>
            <a:pPr algn="ctr"/>
            <a:r>
              <a:rPr lang="en-US" sz="1200" b="1" i="1" dirty="0"/>
              <a:t>@ HE2, L1b (ADR 1064): 0.939</a:t>
            </a:r>
          </a:p>
          <a:p>
            <a:pPr algn="ctr"/>
            <a:r>
              <a:rPr lang="en-US" sz="1200" b="1" i="1" dirty="0"/>
              <a:t>@HE2, .NOT.S: 0.635</a:t>
            </a:r>
          </a:p>
        </p:txBody>
      </p:sp>
      <p:sp>
        <p:nvSpPr>
          <p:cNvPr id="12" name="Rectangle 11">
            <a:extLst>
              <a:ext uri="{FF2B5EF4-FFF2-40B4-BE49-F238E27FC236}">
                <a16:creationId xmlns:a16="http://schemas.microsoft.com/office/drawing/2014/main" id="{AED40A83-91D7-1584-02C5-F30FA43A5573}"/>
              </a:ext>
            </a:extLst>
          </p:cNvPr>
          <p:cNvSpPr/>
          <p:nvPr/>
        </p:nvSpPr>
        <p:spPr>
          <a:xfrm>
            <a:off x="3474719" y="5974349"/>
            <a:ext cx="2621281" cy="338554"/>
          </a:xfrm>
          <a:prstGeom prst="rect">
            <a:avLst/>
          </a:prstGeom>
          <a:solidFill>
            <a:schemeClr val="tx2">
              <a:lumMod val="20000"/>
              <a:lumOff val="80000"/>
            </a:schemeClr>
          </a:solidFill>
        </p:spPr>
        <p:txBody>
          <a:bodyPr wrap="square">
            <a:spAutoFit/>
          </a:bodyPr>
          <a:lstStyle/>
          <a:p>
            <a:pPr algn="ctr"/>
            <a:r>
              <a:rPr lang="en-US" sz="1600" b="1" i="1" dirty="0"/>
              <a:t>Backgrounds not removed</a:t>
            </a:r>
          </a:p>
        </p:txBody>
      </p:sp>
      <p:cxnSp>
        <p:nvCxnSpPr>
          <p:cNvPr id="14" name="Straight Connector 13">
            <a:extLst>
              <a:ext uri="{FF2B5EF4-FFF2-40B4-BE49-F238E27FC236}">
                <a16:creationId xmlns:a16="http://schemas.microsoft.com/office/drawing/2014/main" id="{C51A7173-2AB0-3CD5-E12A-184958406035}"/>
              </a:ext>
            </a:extLst>
          </p:cNvPr>
          <p:cNvCxnSpPr/>
          <p:nvPr/>
        </p:nvCxnSpPr>
        <p:spPr>
          <a:xfrm flipV="1">
            <a:off x="5608551" y="3695700"/>
            <a:ext cx="0" cy="17145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DED95FD-0812-CB56-95B8-FFAC1A146339}"/>
              </a:ext>
            </a:extLst>
          </p:cNvPr>
          <p:cNvCxnSpPr>
            <a:cxnSpLocks/>
          </p:cNvCxnSpPr>
          <p:nvPr/>
        </p:nvCxnSpPr>
        <p:spPr>
          <a:xfrm>
            <a:off x="5608551" y="3804444"/>
            <a:ext cx="2057400"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D2A015C7-A998-11D0-0DDF-EBE0A2295494}"/>
              </a:ext>
            </a:extLst>
          </p:cNvPr>
          <p:cNvSpPr/>
          <p:nvPr/>
        </p:nvSpPr>
        <p:spPr>
          <a:xfrm>
            <a:off x="5608551" y="3205311"/>
            <a:ext cx="3139681" cy="461665"/>
          </a:xfrm>
          <a:prstGeom prst="rect">
            <a:avLst/>
          </a:prstGeom>
          <a:solidFill>
            <a:schemeClr val="tx2">
              <a:lumMod val="20000"/>
              <a:lumOff val="80000"/>
            </a:schemeClr>
          </a:solidFill>
        </p:spPr>
        <p:txBody>
          <a:bodyPr wrap="square">
            <a:spAutoFit/>
          </a:bodyPr>
          <a:lstStyle/>
          <a:p>
            <a:pPr algn="ctr"/>
            <a:r>
              <a:rPr lang="en-US" sz="1200" b="1" i="1" dirty="0"/>
              <a:t>Unreliable as measure of solar alpha particle  fluence – dominated by backgrounds</a:t>
            </a:r>
          </a:p>
        </p:txBody>
      </p:sp>
      <p:sp>
        <p:nvSpPr>
          <p:cNvPr id="11" name="Rectangle 10">
            <a:extLst>
              <a:ext uri="{FF2B5EF4-FFF2-40B4-BE49-F238E27FC236}">
                <a16:creationId xmlns:a16="http://schemas.microsoft.com/office/drawing/2014/main" id="{4FF8228D-BE50-3E6D-39F5-0EAE4F8D62DD}"/>
              </a:ext>
            </a:extLst>
          </p:cNvPr>
          <p:cNvSpPr/>
          <p:nvPr/>
        </p:nvSpPr>
        <p:spPr>
          <a:xfrm>
            <a:off x="5535262" y="1082605"/>
            <a:ext cx="3400192" cy="338554"/>
          </a:xfrm>
          <a:prstGeom prst="rect">
            <a:avLst/>
          </a:prstGeom>
          <a:solidFill>
            <a:schemeClr val="tx2">
              <a:lumMod val="20000"/>
              <a:lumOff val="80000"/>
            </a:schemeClr>
          </a:solidFill>
        </p:spPr>
        <p:txBody>
          <a:bodyPr wrap="square">
            <a:spAutoFit/>
          </a:bodyPr>
          <a:lstStyle/>
          <a:p>
            <a:pPr algn="ctr"/>
            <a:r>
              <a:rPr lang="en-US" sz="1600" b="1" i="1" dirty="0"/>
              <a:t>Fluence period same as scatter plot</a:t>
            </a:r>
          </a:p>
        </p:txBody>
      </p:sp>
    </p:spTree>
    <p:extLst>
      <p:ext uri="{BB962C8B-B14F-4D97-AF65-F5344CB8AC3E}">
        <p14:creationId xmlns:p14="http://schemas.microsoft.com/office/powerpoint/2010/main" val="3625677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marR="0" lvl="0" indent="-461963" algn="l" rtl="0">
              <a:spcBef>
                <a:spcPts val="0"/>
              </a:spcBef>
              <a:spcAft>
                <a:spcPts val="0"/>
              </a:spcAft>
              <a:buNone/>
            </a:pPr>
            <a:r>
              <a:rPr lang="en-US" dirty="0"/>
              <a:t>EHIS OVERVIEW</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EHIS L1b Product Full Validation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3</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93524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02A08-2E45-EC41-882E-C10C7F0DE99F}"/>
              </a:ext>
            </a:extLst>
          </p:cNvPr>
          <p:cNvSpPr>
            <a:spLocks noGrp="1"/>
          </p:cNvSpPr>
          <p:nvPr>
            <p:ph type="title"/>
          </p:nvPr>
        </p:nvSpPr>
        <p:spPr>
          <a:xfrm>
            <a:off x="1371601" y="128337"/>
            <a:ext cx="6064102" cy="968626"/>
          </a:xfrm>
        </p:spPr>
        <p:txBody>
          <a:bodyPr/>
          <a:lstStyle/>
          <a:p>
            <a:r>
              <a:rPr lang="en-US" sz="2800" dirty="0"/>
              <a:t>PLPT-SEI-004:  08 June 2024 event was largest to date in Solar Cycle 25</a:t>
            </a:r>
          </a:p>
        </p:txBody>
      </p:sp>
      <p:sp>
        <p:nvSpPr>
          <p:cNvPr id="3" name="Content Placeholder 2">
            <a:extLst>
              <a:ext uri="{FF2B5EF4-FFF2-40B4-BE49-F238E27FC236}">
                <a16:creationId xmlns:a16="http://schemas.microsoft.com/office/drawing/2014/main" id="{ECF77043-0C95-364B-ABD9-CEFD141FC50C}"/>
              </a:ext>
            </a:extLst>
          </p:cNvPr>
          <p:cNvSpPr>
            <a:spLocks noGrp="1"/>
          </p:cNvSpPr>
          <p:nvPr>
            <p:ph sz="half" idx="1"/>
          </p:nvPr>
        </p:nvSpPr>
        <p:spPr>
          <a:xfrm>
            <a:off x="127591" y="1600200"/>
            <a:ext cx="4368209" cy="4525963"/>
          </a:xfrm>
        </p:spPr>
        <p:txBody>
          <a:bodyPr/>
          <a:lstStyle/>
          <a:p>
            <a:r>
              <a:rPr lang="en-US" sz="1800" dirty="0"/>
              <a:t>2024-06-08 event was much larger (&gt;10 MeV proton peak flux = 1030 pfu) than May event</a:t>
            </a:r>
          </a:p>
          <a:p>
            <a:r>
              <a:rPr lang="en-US" sz="1800" dirty="0" err="1"/>
              <a:t>Pdyn</a:t>
            </a:r>
            <a:r>
              <a:rPr lang="en-US" sz="1800" dirty="0"/>
              <a:t> was low (1-2 </a:t>
            </a:r>
            <a:r>
              <a:rPr lang="en-US" sz="1800" dirty="0" err="1"/>
              <a:t>nPa</a:t>
            </a:r>
            <a:r>
              <a:rPr lang="en-US" sz="1800" dirty="0"/>
              <a:t>), making for poor cross-calibration conditions within the magnetosphere (EHIS to SGPS, G16 to G18)</a:t>
            </a:r>
          </a:p>
          <a:p>
            <a:r>
              <a:rPr lang="en-US" sz="1800" dirty="0"/>
              <a:t>Instead, use this event to compare G18 and G16 EHIS to ACE/SIS (heavy ions)</a:t>
            </a:r>
          </a:p>
          <a:p>
            <a:pPr lvl="1"/>
            <a:r>
              <a:rPr lang="en-US" sz="1600" dirty="0"/>
              <a:t>Luckily, this was an iron-rich event (iron fluxes comparable to oxygen)</a:t>
            </a:r>
          </a:p>
          <a:p>
            <a:pPr lvl="1"/>
            <a:r>
              <a:rPr lang="en-US" sz="1600" dirty="0"/>
              <a:t>There is an ambiguity in the quantitative comparisons due to the attenuating effect of geomagnetic cutoffs on EHIS fluxes</a:t>
            </a:r>
          </a:p>
          <a:p>
            <a:r>
              <a:rPr lang="en-US" sz="1800" dirty="0"/>
              <a:t>Comparison period selected: 2024-06-08, 0000-2355 UT (fluence)</a:t>
            </a:r>
          </a:p>
        </p:txBody>
      </p:sp>
      <p:pic>
        <p:nvPicPr>
          <p:cNvPr id="7" name="Content Placeholder 6">
            <a:extLst>
              <a:ext uri="{FF2B5EF4-FFF2-40B4-BE49-F238E27FC236}">
                <a16:creationId xmlns:a16="http://schemas.microsoft.com/office/drawing/2014/main" id="{E2147513-290C-ED74-5FAA-D980ABE8E4E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65532" y="1595786"/>
            <a:ext cx="4650877" cy="4650877"/>
          </a:xfrm>
        </p:spPr>
      </p:pic>
      <p:sp>
        <p:nvSpPr>
          <p:cNvPr id="4" name="Slide Number Placeholder 3">
            <a:extLst>
              <a:ext uri="{FF2B5EF4-FFF2-40B4-BE49-F238E27FC236}">
                <a16:creationId xmlns:a16="http://schemas.microsoft.com/office/drawing/2014/main" id="{C9E30044-A9B3-3642-AC91-2B5FBB7E5D33}"/>
              </a:ext>
            </a:extLst>
          </p:cNvPr>
          <p:cNvSpPr>
            <a:spLocks noGrp="1"/>
          </p:cNvSpPr>
          <p:nvPr>
            <p:ph type="sldNum" sz="quarter" idx="12"/>
          </p:nvPr>
        </p:nvSpPr>
        <p:spPr/>
        <p:txBody>
          <a:bodyPr/>
          <a:lstStyle/>
          <a:p>
            <a:fld id="{615ADB79-25D6-47C0-AB51-22A13A0BBB50}" type="slidenum">
              <a:rPr lang="en-US" altLang="en-US" smtClean="0"/>
              <a:pPr/>
              <a:t>30</a:t>
            </a:fld>
            <a:endParaRPr lang="en-US" altLang="en-US" dirty="0"/>
          </a:p>
        </p:txBody>
      </p:sp>
      <p:sp>
        <p:nvSpPr>
          <p:cNvPr id="9" name="TextBox 8">
            <a:extLst>
              <a:ext uri="{FF2B5EF4-FFF2-40B4-BE49-F238E27FC236}">
                <a16:creationId xmlns:a16="http://schemas.microsoft.com/office/drawing/2014/main" id="{9C48185C-5014-166D-1467-43E471FB39C9}"/>
              </a:ext>
            </a:extLst>
          </p:cNvPr>
          <p:cNvSpPr txBox="1"/>
          <p:nvPr/>
        </p:nvSpPr>
        <p:spPr>
          <a:xfrm>
            <a:off x="5854345" y="2128495"/>
            <a:ext cx="444845" cy="276999"/>
          </a:xfrm>
          <a:prstGeom prst="rect">
            <a:avLst/>
          </a:prstGeom>
          <a:noFill/>
        </p:spPr>
        <p:txBody>
          <a:bodyPr wrap="square" rtlCol="0">
            <a:spAutoFit/>
          </a:bodyPr>
          <a:lstStyle/>
          <a:p>
            <a:pPr algn="ctr"/>
            <a:r>
              <a:rPr lang="en-US" sz="1200" dirty="0" err="1">
                <a:solidFill>
                  <a:srgbClr val="C00000"/>
                </a:solidFill>
              </a:rPr>
              <a:t>xcal</a:t>
            </a:r>
            <a:endParaRPr lang="en-US" sz="1200" dirty="0">
              <a:solidFill>
                <a:srgbClr val="C00000"/>
              </a:solidFill>
            </a:endParaRPr>
          </a:p>
        </p:txBody>
      </p:sp>
      <p:cxnSp>
        <p:nvCxnSpPr>
          <p:cNvPr id="10" name="Straight Arrow Connector 9">
            <a:extLst>
              <a:ext uri="{FF2B5EF4-FFF2-40B4-BE49-F238E27FC236}">
                <a16:creationId xmlns:a16="http://schemas.microsoft.com/office/drawing/2014/main" id="{0FB7B6ED-E3BD-FE11-2845-2F18C9170E53}"/>
              </a:ext>
            </a:extLst>
          </p:cNvPr>
          <p:cNvCxnSpPr>
            <a:cxnSpLocks/>
          </p:cNvCxnSpPr>
          <p:nvPr/>
        </p:nvCxnSpPr>
        <p:spPr>
          <a:xfrm>
            <a:off x="5683566" y="2149672"/>
            <a:ext cx="786402" cy="0"/>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12668A1-F7DB-257B-C871-38CE91816CBD}"/>
              </a:ext>
            </a:extLst>
          </p:cNvPr>
          <p:cNvCxnSpPr>
            <a:cxnSpLocks/>
          </p:cNvCxnSpPr>
          <p:nvPr/>
        </p:nvCxnSpPr>
        <p:spPr>
          <a:xfrm>
            <a:off x="5683566" y="1807535"/>
            <a:ext cx="0" cy="423175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61CFED2-53F9-725A-AD7E-B8E3DBE6A539}"/>
              </a:ext>
            </a:extLst>
          </p:cNvPr>
          <p:cNvCxnSpPr>
            <a:cxnSpLocks/>
          </p:cNvCxnSpPr>
          <p:nvPr/>
        </p:nvCxnSpPr>
        <p:spPr>
          <a:xfrm>
            <a:off x="6469968" y="1807535"/>
            <a:ext cx="0" cy="423175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5460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B082B-E396-98DB-4380-036FF1C37F9B}"/>
              </a:ext>
            </a:extLst>
          </p:cNvPr>
          <p:cNvSpPr>
            <a:spLocks noGrp="1"/>
          </p:cNvSpPr>
          <p:nvPr>
            <p:ph type="title"/>
          </p:nvPr>
        </p:nvSpPr>
        <p:spPr/>
        <p:txBody>
          <a:bodyPr/>
          <a:lstStyle/>
          <a:p>
            <a:r>
              <a:rPr lang="en-US" sz="3200" dirty="0"/>
              <a:t>PLPT-SEI-004: G18 EHIS L1b and ACE SIS C, N, O and Ne time series</a:t>
            </a:r>
          </a:p>
        </p:txBody>
      </p:sp>
      <p:sp>
        <p:nvSpPr>
          <p:cNvPr id="4" name="Slide Number Placeholder 3">
            <a:extLst>
              <a:ext uri="{FF2B5EF4-FFF2-40B4-BE49-F238E27FC236}">
                <a16:creationId xmlns:a16="http://schemas.microsoft.com/office/drawing/2014/main" id="{8D40E23D-827F-10CB-2AC1-CB3E4082F40A}"/>
              </a:ext>
            </a:extLst>
          </p:cNvPr>
          <p:cNvSpPr>
            <a:spLocks noGrp="1"/>
          </p:cNvSpPr>
          <p:nvPr>
            <p:ph type="sldNum" sz="quarter" idx="12"/>
          </p:nvPr>
        </p:nvSpPr>
        <p:spPr/>
        <p:txBody>
          <a:bodyPr/>
          <a:lstStyle/>
          <a:p>
            <a:fld id="{615ADB79-25D6-47C0-AB51-22A13A0BBB50}" type="slidenum">
              <a:rPr lang="en-US" altLang="en-US" smtClean="0"/>
              <a:pPr/>
              <a:t>31</a:t>
            </a:fld>
            <a:endParaRPr lang="en-US" altLang="en-US" dirty="0"/>
          </a:p>
        </p:txBody>
      </p:sp>
      <p:sp>
        <p:nvSpPr>
          <p:cNvPr id="15" name="Rectangle 14">
            <a:extLst>
              <a:ext uri="{FF2B5EF4-FFF2-40B4-BE49-F238E27FC236}">
                <a16:creationId xmlns:a16="http://schemas.microsoft.com/office/drawing/2014/main" id="{DA34AAED-5766-72CD-B378-580FE9C38ED2}"/>
              </a:ext>
            </a:extLst>
          </p:cNvPr>
          <p:cNvSpPr/>
          <p:nvPr/>
        </p:nvSpPr>
        <p:spPr>
          <a:xfrm>
            <a:off x="2046813" y="6048573"/>
            <a:ext cx="5118552" cy="307777"/>
          </a:xfrm>
          <a:prstGeom prst="rect">
            <a:avLst/>
          </a:prstGeom>
          <a:solidFill>
            <a:schemeClr val="tx2">
              <a:lumMod val="20000"/>
              <a:lumOff val="80000"/>
            </a:schemeClr>
          </a:solidFill>
        </p:spPr>
        <p:txBody>
          <a:bodyPr wrap="square">
            <a:spAutoFit/>
          </a:bodyPr>
          <a:lstStyle/>
          <a:p>
            <a:pPr algn="ctr"/>
            <a:r>
              <a:rPr lang="en-US" sz="1400" b="1" i="1" dirty="0"/>
              <a:t>Qualitative comparison - EHIS energies do not match SIS energies</a:t>
            </a:r>
          </a:p>
        </p:txBody>
      </p:sp>
      <p:pic>
        <p:nvPicPr>
          <p:cNvPr id="9" name="Content Placeholder 8">
            <a:extLst>
              <a:ext uri="{FF2B5EF4-FFF2-40B4-BE49-F238E27FC236}">
                <a16:creationId xmlns:a16="http://schemas.microsoft.com/office/drawing/2014/main" id="{42EB32B8-381D-696B-B6DD-87CBFD2D47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465263"/>
            <a:ext cx="6788943" cy="4525962"/>
          </a:xfrm>
        </p:spPr>
      </p:pic>
    </p:spTree>
    <p:extLst>
      <p:ext uri="{BB962C8B-B14F-4D97-AF65-F5344CB8AC3E}">
        <p14:creationId xmlns:p14="http://schemas.microsoft.com/office/powerpoint/2010/main" val="2351328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B082B-E396-98DB-4380-036FF1C37F9B}"/>
              </a:ext>
            </a:extLst>
          </p:cNvPr>
          <p:cNvSpPr>
            <a:spLocks noGrp="1"/>
          </p:cNvSpPr>
          <p:nvPr>
            <p:ph type="title"/>
          </p:nvPr>
        </p:nvSpPr>
        <p:spPr/>
        <p:txBody>
          <a:bodyPr/>
          <a:lstStyle/>
          <a:p>
            <a:r>
              <a:rPr lang="en-US" sz="3200" dirty="0"/>
              <a:t>PLPT-SEI-004: G18 EHIS L1b and ACE SIS Mg, Al, Si and Fe time series</a:t>
            </a:r>
          </a:p>
        </p:txBody>
      </p:sp>
      <p:sp>
        <p:nvSpPr>
          <p:cNvPr id="4" name="Slide Number Placeholder 3">
            <a:extLst>
              <a:ext uri="{FF2B5EF4-FFF2-40B4-BE49-F238E27FC236}">
                <a16:creationId xmlns:a16="http://schemas.microsoft.com/office/drawing/2014/main" id="{8D40E23D-827F-10CB-2AC1-CB3E4082F40A}"/>
              </a:ext>
            </a:extLst>
          </p:cNvPr>
          <p:cNvSpPr>
            <a:spLocks noGrp="1"/>
          </p:cNvSpPr>
          <p:nvPr>
            <p:ph type="sldNum" sz="quarter" idx="12"/>
          </p:nvPr>
        </p:nvSpPr>
        <p:spPr/>
        <p:txBody>
          <a:bodyPr/>
          <a:lstStyle/>
          <a:p>
            <a:fld id="{615ADB79-25D6-47C0-AB51-22A13A0BBB50}" type="slidenum">
              <a:rPr lang="en-US" altLang="en-US" smtClean="0"/>
              <a:pPr/>
              <a:t>32</a:t>
            </a:fld>
            <a:endParaRPr lang="en-US" altLang="en-US" dirty="0"/>
          </a:p>
        </p:txBody>
      </p:sp>
      <p:sp>
        <p:nvSpPr>
          <p:cNvPr id="7" name="Rectangle 6">
            <a:extLst>
              <a:ext uri="{FF2B5EF4-FFF2-40B4-BE49-F238E27FC236}">
                <a16:creationId xmlns:a16="http://schemas.microsoft.com/office/drawing/2014/main" id="{7C67356A-3190-FA0D-AE97-FE0B66A9E016}"/>
              </a:ext>
            </a:extLst>
          </p:cNvPr>
          <p:cNvSpPr/>
          <p:nvPr/>
        </p:nvSpPr>
        <p:spPr>
          <a:xfrm>
            <a:off x="8026699" y="2743200"/>
            <a:ext cx="993478" cy="646331"/>
          </a:xfrm>
          <a:prstGeom prst="rect">
            <a:avLst/>
          </a:prstGeom>
          <a:solidFill>
            <a:schemeClr val="tx2">
              <a:lumMod val="20000"/>
              <a:lumOff val="80000"/>
            </a:schemeClr>
          </a:solidFill>
        </p:spPr>
        <p:txBody>
          <a:bodyPr wrap="square">
            <a:spAutoFit/>
          </a:bodyPr>
          <a:lstStyle/>
          <a:p>
            <a:pPr algn="ctr"/>
            <a:r>
              <a:rPr lang="en-US" sz="1200" b="1" i="1" dirty="0"/>
              <a:t>No Al fluxes above upper limits.</a:t>
            </a:r>
          </a:p>
        </p:txBody>
      </p:sp>
      <p:pic>
        <p:nvPicPr>
          <p:cNvPr id="9" name="Content Placeholder 8">
            <a:extLst>
              <a:ext uri="{FF2B5EF4-FFF2-40B4-BE49-F238E27FC236}">
                <a16:creationId xmlns:a16="http://schemas.microsoft.com/office/drawing/2014/main" id="{D7C1F2D1-B896-4F2D-1BFC-1EA62F8301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465263"/>
            <a:ext cx="6788943" cy="4525962"/>
          </a:xfrm>
        </p:spPr>
      </p:pic>
      <p:sp>
        <p:nvSpPr>
          <p:cNvPr id="3" name="Rectangle 2">
            <a:extLst>
              <a:ext uri="{FF2B5EF4-FFF2-40B4-BE49-F238E27FC236}">
                <a16:creationId xmlns:a16="http://schemas.microsoft.com/office/drawing/2014/main" id="{06F3342D-0ADA-B3EE-FFB2-F2BDEA4CA5D4}"/>
              </a:ext>
            </a:extLst>
          </p:cNvPr>
          <p:cNvSpPr/>
          <p:nvPr/>
        </p:nvSpPr>
        <p:spPr>
          <a:xfrm>
            <a:off x="2046813" y="6048573"/>
            <a:ext cx="5118552" cy="307777"/>
          </a:xfrm>
          <a:prstGeom prst="rect">
            <a:avLst/>
          </a:prstGeom>
          <a:solidFill>
            <a:schemeClr val="tx2">
              <a:lumMod val="20000"/>
              <a:lumOff val="80000"/>
            </a:schemeClr>
          </a:solidFill>
        </p:spPr>
        <p:txBody>
          <a:bodyPr wrap="square">
            <a:spAutoFit/>
          </a:bodyPr>
          <a:lstStyle/>
          <a:p>
            <a:pPr algn="ctr"/>
            <a:r>
              <a:rPr lang="en-US" sz="1400" b="1" i="1" dirty="0"/>
              <a:t>A qualitative comparison - EHIS energies do not match SIS energies</a:t>
            </a:r>
          </a:p>
        </p:txBody>
      </p:sp>
    </p:spTree>
    <p:extLst>
      <p:ext uri="{BB962C8B-B14F-4D97-AF65-F5344CB8AC3E}">
        <p14:creationId xmlns:p14="http://schemas.microsoft.com/office/powerpoint/2010/main" val="2951081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0116B-3082-B73E-43E7-11AB40EFFD06}"/>
              </a:ext>
            </a:extLst>
          </p:cNvPr>
          <p:cNvSpPr>
            <a:spLocks noGrp="1"/>
          </p:cNvSpPr>
          <p:nvPr>
            <p:ph type="title"/>
          </p:nvPr>
        </p:nvSpPr>
        <p:spPr/>
        <p:txBody>
          <a:bodyPr/>
          <a:lstStyle/>
          <a:p>
            <a:r>
              <a:rPr lang="en-US" sz="3200" dirty="0"/>
              <a:t>PLPT-SEI-004: 08 June 2024, SCI-PHA histogram curve fits, one day of data</a:t>
            </a:r>
          </a:p>
        </p:txBody>
      </p:sp>
      <p:pic>
        <p:nvPicPr>
          <p:cNvPr id="9" name="Content Placeholder 8">
            <a:extLst>
              <a:ext uri="{FF2B5EF4-FFF2-40B4-BE49-F238E27FC236}">
                <a16:creationId xmlns:a16="http://schemas.microsoft.com/office/drawing/2014/main" id="{9C96EBFE-76E3-011A-9D18-A03C5E05619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007" y="2316503"/>
            <a:ext cx="4710151" cy="2997369"/>
          </a:xfrm>
        </p:spPr>
      </p:pic>
      <p:pic>
        <p:nvPicPr>
          <p:cNvPr id="11" name="Content Placeholder 10">
            <a:extLst>
              <a:ext uri="{FF2B5EF4-FFF2-40B4-BE49-F238E27FC236}">
                <a16:creationId xmlns:a16="http://schemas.microsoft.com/office/drawing/2014/main" id="{B913D06F-FBA5-08F4-1089-246CD664579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87843" y="2316504"/>
            <a:ext cx="4710150" cy="2997368"/>
          </a:xfrm>
        </p:spPr>
      </p:pic>
      <p:sp>
        <p:nvSpPr>
          <p:cNvPr id="4" name="Slide Number Placeholder 3">
            <a:extLst>
              <a:ext uri="{FF2B5EF4-FFF2-40B4-BE49-F238E27FC236}">
                <a16:creationId xmlns:a16="http://schemas.microsoft.com/office/drawing/2014/main" id="{AA5A1740-D1C2-6F4C-0B0F-9A3199463251}"/>
              </a:ext>
            </a:extLst>
          </p:cNvPr>
          <p:cNvSpPr>
            <a:spLocks noGrp="1"/>
          </p:cNvSpPr>
          <p:nvPr>
            <p:ph type="sldNum" sz="quarter" idx="12"/>
          </p:nvPr>
        </p:nvSpPr>
        <p:spPr/>
        <p:txBody>
          <a:bodyPr/>
          <a:lstStyle/>
          <a:p>
            <a:fld id="{615ADB79-25D6-47C0-AB51-22A13A0BBB50}" type="slidenum">
              <a:rPr lang="en-US" altLang="en-US" smtClean="0"/>
              <a:pPr/>
              <a:t>33</a:t>
            </a:fld>
            <a:endParaRPr lang="en-US" altLang="en-US" dirty="0"/>
          </a:p>
        </p:txBody>
      </p:sp>
      <p:sp>
        <p:nvSpPr>
          <p:cNvPr id="12" name="Rectangle 11">
            <a:extLst>
              <a:ext uri="{FF2B5EF4-FFF2-40B4-BE49-F238E27FC236}">
                <a16:creationId xmlns:a16="http://schemas.microsoft.com/office/drawing/2014/main" id="{BC8CD9ED-122B-A88C-8BD1-E55E6F1C4AD6}"/>
              </a:ext>
            </a:extLst>
          </p:cNvPr>
          <p:cNvSpPr/>
          <p:nvPr/>
        </p:nvSpPr>
        <p:spPr>
          <a:xfrm>
            <a:off x="1138688" y="1910986"/>
            <a:ext cx="2346698" cy="307777"/>
          </a:xfrm>
          <a:prstGeom prst="rect">
            <a:avLst/>
          </a:prstGeom>
          <a:solidFill>
            <a:schemeClr val="tx2">
              <a:lumMod val="20000"/>
              <a:lumOff val="80000"/>
            </a:schemeClr>
          </a:solidFill>
        </p:spPr>
        <p:txBody>
          <a:bodyPr wrap="square">
            <a:spAutoFit/>
          </a:bodyPr>
          <a:lstStyle/>
          <a:p>
            <a:pPr algn="ctr"/>
            <a:r>
              <a:rPr lang="en-US" sz="1400" b="1" i="1" dirty="0"/>
              <a:t>GOES-16 SCI-PHA Histogram</a:t>
            </a:r>
          </a:p>
        </p:txBody>
      </p:sp>
      <p:sp>
        <p:nvSpPr>
          <p:cNvPr id="13" name="Rectangle 12">
            <a:extLst>
              <a:ext uri="{FF2B5EF4-FFF2-40B4-BE49-F238E27FC236}">
                <a16:creationId xmlns:a16="http://schemas.microsoft.com/office/drawing/2014/main" id="{4667A38D-105B-C18E-8770-213D219139CA}"/>
              </a:ext>
            </a:extLst>
          </p:cNvPr>
          <p:cNvSpPr/>
          <p:nvPr/>
        </p:nvSpPr>
        <p:spPr>
          <a:xfrm>
            <a:off x="5414525" y="1917022"/>
            <a:ext cx="2385286" cy="307777"/>
          </a:xfrm>
          <a:prstGeom prst="rect">
            <a:avLst/>
          </a:prstGeom>
          <a:solidFill>
            <a:schemeClr val="tx2">
              <a:lumMod val="20000"/>
              <a:lumOff val="80000"/>
            </a:schemeClr>
          </a:solidFill>
        </p:spPr>
        <p:txBody>
          <a:bodyPr wrap="square">
            <a:spAutoFit/>
          </a:bodyPr>
          <a:lstStyle/>
          <a:p>
            <a:pPr algn="ctr"/>
            <a:r>
              <a:rPr lang="en-US" sz="1400" b="1" i="1" dirty="0"/>
              <a:t>GOES-18 SCI-PHA Histogram</a:t>
            </a:r>
          </a:p>
        </p:txBody>
      </p:sp>
      <p:sp>
        <p:nvSpPr>
          <p:cNvPr id="14" name="Rectangle 13">
            <a:extLst>
              <a:ext uri="{FF2B5EF4-FFF2-40B4-BE49-F238E27FC236}">
                <a16:creationId xmlns:a16="http://schemas.microsoft.com/office/drawing/2014/main" id="{8205BCF4-4317-19D8-5FF4-F0D8940EFDA9}"/>
              </a:ext>
            </a:extLst>
          </p:cNvPr>
          <p:cNvSpPr/>
          <p:nvPr/>
        </p:nvSpPr>
        <p:spPr>
          <a:xfrm>
            <a:off x="1230702" y="1310424"/>
            <a:ext cx="6682595" cy="307777"/>
          </a:xfrm>
          <a:prstGeom prst="rect">
            <a:avLst/>
          </a:prstGeom>
          <a:solidFill>
            <a:schemeClr val="tx2">
              <a:lumMod val="20000"/>
              <a:lumOff val="80000"/>
            </a:schemeClr>
          </a:solidFill>
        </p:spPr>
        <p:txBody>
          <a:bodyPr wrap="square">
            <a:spAutoFit/>
          </a:bodyPr>
          <a:lstStyle/>
          <a:p>
            <a:pPr algn="ctr"/>
            <a:r>
              <a:rPr lang="en-US" sz="1400" b="1" i="1" dirty="0"/>
              <a:t>Except for the E1 channel, histogram heavy-ion counts are very sparse during this event</a:t>
            </a:r>
          </a:p>
        </p:txBody>
      </p:sp>
      <p:sp>
        <p:nvSpPr>
          <p:cNvPr id="15" name="TextBox 14">
            <a:extLst>
              <a:ext uri="{FF2B5EF4-FFF2-40B4-BE49-F238E27FC236}">
                <a16:creationId xmlns:a16="http://schemas.microsoft.com/office/drawing/2014/main" id="{71BB753D-9ED2-4499-AE48-A9865FA21C23}"/>
              </a:ext>
            </a:extLst>
          </p:cNvPr>
          <p:cNvSpPr txBox="1"/>
          <p:nvPr/>
        </p:nvSpPr>
        <p:spPr>
          <a:xfrm>
            <a:off x="1329991" y="2380743"/>
            <a:ext cx="425116" cy="261610"/>
          </a:xfrm>
          <a:prstGeom prst="rect">
            <a:avLst/>
          </a:prstGeom>
          <a:noFill/>
        </p:spPr>
        <p:txBody>
          <a:bodyPr wrap="square" rtlCol="0">
            <a:spAutoFit/>
          </a:bodyPr>
          <a:lstStyle/>
          <a:p>
            <a:r>
              <a:rPr lang="en-US" sz="1050" b="1" dirty="0">
                <a:solidFill>
                  <a:srgbClr val="7030A0"/>
                </a:solidFill>
              </a:rPr>
              <a:t>C</a:t>
            </a:r>
          </a:p>
        </p:txBody>
      </p:sp>
      <p:sp>
        <p:nvSpPr>
          <p:cNvPr id="16" name="TextBox 15">
            <a:extLst>
              <a:ext uri="{FF2B5EF4-FFF2-40B4-BE49-F238E27FC236}">
                <a16:creationId xmlns:a16="http://schemas.microsoft.com/office/drawing/2014/main" id="{B6E6E861-CED1-3E61-7265-A56C6EDD6120}"/>
              </a:ext>
            </a:extLst>
          </p:cNvPr>
          <p:cNvSpPr txBox="1"/>
          <p:nvPr/>
        </p:nvSpPr>
        <p:spPr>
          <a:xfrm>
            <a:off x="1441061" y="2380742"/>
            <a:ext cx="425116" cy="261610"/>
          </a:xfrm>
          <a:prstGeom prst="rect">
            <a:avLst/>
          </a:prstGeom>
          <a:noFill/>
        </p:spPr>
        <p:txBody>
          <a:bodyPr wrap="square" rtlCol="0">
            <a:spAutoFit/>
          </a:bodyPr>
          <a:lstStyle/>
          <a:p>
            <a:r>
              <a:rPr lang="en-US" sz="1050" b="1" dirty="0">
                <a:solidFill>
                  <a:srgbClr val="7030A0"/>
                </a:solidFill>
              </a:rPr>
              <a:t>N</a:t>
            </a:r>
          </a:p>
        </p:txBody>
      </p:sp>
      <p:sp>
        <p:nvSpPr>
          <p:cNvPr id="17" name="TextBox 16">
            <a:extLst>
              <a:ext uri="{FF2B5EF4-FFF2-40B4-BE49-F238E27FC236}">
                <a16:creationId xmlns:a16="http://schemas.microsoft.com/office/drawing/2014/main" id="{21136E4A-9105-E3F8-DC76-D260BEADFD3B}"/>
              </a:ext>
            </a:extLst>
          </p:cNvPr>
          <p:cNvSpPr txBox="1"/>
          <p:nvPr/>
        </p:nvSpPr>
        <p:spPr>
          <a:xfrm>
            <a:off x="1558855" y="2380743"/>
            <a:ext cx="338104" cy="261610"/>
          </a:xfrm>
          <a:prstGeom prst="rect">
            <a:avLst/>
          </a:prstGeom>
          <a:noFill/>
        </p:spPr>
        <p:txBody>
          <a:bodyPr wrap="square" rtlCol="0">
            <a:spAutoFit/>
          </a:bodyPr>
          <a:lstStyle/>
          <a:p>
            <a:r>
              <a:rPr lang="en-US" sz="1050" b="1" dirty="0">
                <a:solidFill>
                  <a:srgbClr val="7030A0"/>
                </a:solidFill>
              </a:rPr>
              <a:t>O</a:t>
            </a:r>
          </a:p>
        </p:txBody>
      </p:sp>
      <p:sp>
        <p:nvSpPr>
          <p:cNvPr id="18" name="TextBox 17">
            <a:extLst>
              <a:ext uri="{FF2B5EF4-FFF2-40B4-BE49-F238E27FC236}">
                <a16:creationId xmlns:a16="http://schemas.microsoft.com/office/drawing/2014/main" id="{FD080161-97AB-D016-028F-621D3A5EFCF0}"/>
              </a:ext>
            </a:extLst>
          </p:cNvPr>
          <p:cNvSpPr txBox="1"/>
          <p:nvPr/>
        </p:nvSpPr>
        <p:spPr>
          <a:xfrm>
            <a:off x="1755107" y="2380743"/>
            <a:ext cx="624408" cy="261610"/>
          </a:xfrm>
          <a:prstGeom prst="rect">
            <a:avLst/>
          </a:prstGeom>
          <a:noFill/>
        </p:spPr>
        <p:txBody>
          <a:bodyPr wrap="square" rtlCol="0">
            <a:spAutoFit/>
          </a:bodyPr>
          <a:lstStyle/>
          <a:p>
            <a:r>
              <a:rPr lang="en-US" sz="1050" b="1" dirty="0">
                <a:solidFill>
                  <a:srgbClr val="7030A0"/>
                </a:solidFill>
              </a:rPr>
              <a:t>Ne</a:t>
            </a:r>
          </a:p>
        </p:txBody>
      </p:sp>
      <p:sp>
        <p:nvSpPr>
          <p:cNvPr id="19" name="TextBox 18">
            <a:extLst>
              <a:ext uri="{FF2B5EF4-FFF2-40B4-BE49-F238E27FC236}">
                <a16:creationId xmlns:a16="http://schemas.microsoft.com/office/drawing/2014/main" id="{4C127182-383E-E069-933A-CCAE8F9B60C5}"/>
              </a:ext>
            </a:extLst>
          </p:cNvPr>
          <p:cNvSpPr txBox="1"/>
          <p:nvPr/>
        </p:nvSpPr>
        <p:spPr>
          <a:xfrm>
            <a:off x="1964511" y="2380743"/>
            <a:ext cx="624408" cy="261610"/>
          </a:xfrm>
          <a:prstGeom prst="rect">
            <a:avLst/>
          </a:prstGeom>
          <a:noFill/>
        </p:spPr>
        <p:txBody>
          <a:bodyPr wrap="square" rtlCol="0">
            <a:spAutoFit/>
          </a:bodyPr>
          <a:lstStyle/>
          <a:p>
            <a:r>
              <a:rPr lang="en-US" sz="1050" b="1" dirty="0">
                <a:solidFill>
                  <a:srgbClr val="7030A0"/>
                </a:solidFill>
              </a:rPr>
              <a:t>Mg</a:t>
            </a:r>
          </a:p>
        </p:txBody>
      </p:sp>
      <p:sp>
        <p:nvSpPr>
          <p:cNvPr id="20" name="TextBox 19">
            <a:extLst>
              <a:ext uri="{FF2B5EF4-FFF2-40B4-BE49-F238E27FC236}">
                <a16:creationId xmlns:a16="http://schemas.microsoft.com/office/drawing/2014/main" id="{D02B885D-3745-2291-33DE-2C2A72CA0EDA}"/>
              </a:ext>
            </a:extLst>
          </p:cNvPr>
          <p:cNvSpPr txBox="1"/>
          <p:nvPr/>
        </p:nvSpPr>
        <p:spPr>
          <a:xfrm>
            <a:off x="2202231" y="2380742"/>
            <a:ext cx="380684" cy="261610"/>
          </a:xfrm>
          <a:prstGeom prst="rect">
            <a:avLst/>
          </a:prstGeom>
          <a:noFill/>
        </p:spPr>
        <p:txBody>
          <a:bodyPr wrap="square" rtlCol="0">
            <a:spAutoFit/>
          </a:bodyPr>
          <a:lstStyle/>
          <a:p>
            <a:r>
              <a:rPr lang="en-US" sz="1050" b="1" dirty="0">
                <a:solidFill>
                  <a:srgbClr val="7030A0"/>
                </a:solidFill>
              </a:rPr>
              <a:t>Si</a:t>
            </a:r>
          </a:p>
        </p:txBody>
      </p:sp>
      <p:sp>
        <p:nvSpPr>
          <p:cNvPr id="21" name="TextBox 20">
            <a:extLst>
              <a:ext uri="{FF2B5EF4-FFF2-40B4-BE49-F238E27FC236}">
                <a16:creationId xmlns:a16="http://schemas.microsoft.com/office/drawing/2014/main" id="{6005B63B-6B55-E67C-979D-01677828D498}"/>
              </a:ext>
            </a:extLst>
          </p:cNvPr>
          <p:cNvSpPr txBox="1"/>
          <p:nvPr/>
        </p:nvSpPr>
        <p:spPr>
          <a:xfrm>
            <a:off x="2428492" y="2380742"/>
            <a:ext cx="353296" cy="261610"/>
          </a:xfrm>
          <a:prstGeom prst="rect">
            <a:avLst/>
          </a:prstGeom>
          <a:noFill/>
        </p:spPr>
        <p:txBody>
          <a:bodyPr wrap="square" rtlCol="0">
            <a:spAutoFit/>
          </a:bodyPr>
          <a:lstStyle/>
          <a:p>
            <a:r>
              <a:rPr lang="en-US" sz="1050" b="1" dirty="0">
                <a:solidFill>
                  <a:srgbClr val="7030A0"/>
                </a:solidFill>
              </a:rPr>
              <a:t>S</a:t>
            </a:r>
          </a:p>
        </p:txBody>
      </p:sp>
      <p:sp>
        <p:nvSpPr>
          <p:cNvPr id="22" name="TextBox 21">
            <a:extLst>
              <a:ext uri="{FF2B5EF4-FFF2-40B4-BE49-F238E27FC236}">
                <a16:creationId xmlns:a16="http://schemas.microsoft.com/office/drawing/2014/main" id="{100A36F7-0CFB-613B-0D65-5D76CF3EF5B3}"/>
              </a:ext>
            </a:extLst>
          </p:cNvPr>
          <p:cNvSpPr txBox="1"/>
          <p:nvPr/>
        </p:nvSpPr>
        <p:spPr>
          <a:xfrm>
            <a:off x="3515112" y="2380742"/>
            <a:ext cx="450384" cy="261610"/>
          </a:xfrm>
          <a:prstGeom prst="rect">
            <a:avLst/>
          </a:prstGeom>
          <a:noFill/>
        </p:spPr>
        <p:txBody>
          <a:bodyPr wrap="square" rtlCol="0">
            <a:spAutoFit/>
          </a:bodyPr>
          <a:lstStyle/>
          <a:p>
            <a:r>
              <a:rPr lang="en-US" sz="1050" b="1" dirty="0">
                <a:solidFill>
                  <a:srgbClr val="7030A0"/>
                </a:solidFill>
              </a:rPr>
              <a:t>Fe</a:t>
            </a:r>
          </a:p>
        </p:txBody>
      </p:sp>
      <p:sp>
        <p:nvSpPr>
          <p:cNvPr id="23" name="TextBox 22">
            <a:extLst>
              <a:ext uri="{FF2B5EF4-FFF2-40B4-BE49-F238E27FC236}">
                <a16:creationId xmlns:a16="http://schemas.microsoft.com/office/drawing/2014/main" id="{784825DA-77CB-46AC-DA3A-77A9F2830848}"/>
              </a:ext>
            </a:extLst>
          </p:cNvPr>
          <p:cNvSpPr txBox="1"/>
          <p:nvPr/>
        </p:nvSpPr>
        <p:spPr>
          <a:xfrm>
            <a:off x="5661023" y="2403205"/>
            <a:ext cx="425116" cy="261610"/>
          </a:xfrm>
          <a:prstGeom prst="rect">
            <a:avLst/>
          </a:prstGeom>
          <a:noFill/>
        </p:spPr>
        <p:txBody>
          <a:bodyPr wrap="square" rtlCol="0">
            <a:spAutoFit/>
          </a:bodyPr>
          <a:lstStyle/>
          <a:p>
            <a:r>
              <a:rPr lang="en-US" sz="1050" b="1" dirty="0">
                <a:solidFill>
                  <a:srgbClr val="7030A0"/>
                </a:solidFill>
              </a:rPr>
              <a:t>C</a:t>
            </a:r>
          </a:p>
        </p:txBody>
      </p:sp>
      <p:sp>
        <p:nvSpPr>
          <p:cNvPr id="24" name="TextBox 23">
            <a:extLst>
              <a:ext uri="{FF2B5EF4-FFF2-40B4-BE49-F238E27FC236}">
                <a16:creationId xmlns:a16="http://schemas.microsoft.com/office/drawing/2014/main" id="{ED799FD3-B444-E678-316A-4851863536E5}"/>
              </a:ext>
            </a:extLst>
          </p:cNvPr>
          <p:cNvSpPr txBox="1"/>
          <p:nvPr/>
        </p:nvSpPr>
        <p:spPr>
          <a:xfrm>
            <a:off x="5889887" y="2403205"/>
            <a:ext cx="338104" cy="261610"/>
          </a:xfrm>
          <a:prstGeom prst="rect">
            <a:avLst/>
          </a:prstGeom>
          <a:noFill/>
        </p:spPr>
        <p:txBody>
          <a:bodyPr wrap="square" rtlCol="0">
            <a:spAutoFit/>
          </a:bodyPr>
          <a:lstStyle/>
          <a:p>
            <a:r>
              <a:rPr lang="en-US" sz="1050" b="1" dirty="0">
                <a:solidFill>
                  <a:srgbClr val="7030A0"/>
                </a:solidFill>
              </a:rPr>
              <a:t>O</a:t>
            </a:r>
          </a:p>
        </p:txBody>
      </p:sp>
      <p:sp>
        <p:nvSpPr>
          <p:cNvPr id="25" name="TextBox 24">
            <a:extLst>
              <a:ext uri="{FF2B5EF4-FFF2-40B4-BE49-F238E27FC236}">
                <a16:creationId xmlns:a16="http://schemas.microsoft.com/office/drawing/2014/main" id="{DE9E5A85-CC34-6FA9-EAE7-46D6FAD8EDA6}"/>
              </a:ext>
            </a:extLst>
          </p:cNvPr>
          <p:cNvSpPr txBox="1"/>
          <p:nvPr/>
        </p:nvSpPr>
        <p:spPr>
          <a:xfrm>
            <a:off x="6086139" y="2403205"/>
            <a:ext cx="624408" cy="261610"/>
          </a:xfrm>
          <a:prstGeom prst="rect">
            <a:avLst/>
          </a:prstGeom>
          <a:noFill/>
        </p:spPr>
        <p:txBody>
          <a:bodyPr wrap="square" rtlCol="0">
            <a:spAutoFit/>
          </a:bodyPr>
          <a:lstStyle/>
          <a:p>
            <a:r>
              <a:rPr lang="en-US" sz="1050" b="1" dirty="0">
                <a:solidFill>
                  <a:srgbClr val="7030A0"/>
                </a:solidFill>
              </a:rPr>
              <a:t>Ne</a:t>
            </a:r>
          </a:p>
        </p:txBody>
      </p:sp>
      <p:sp>
        <p:nvSpPr>
          <p:cNvPr id="26" name="TextBox 25">
            <a:extLst>
              <a:ext uri="{FF2B5EF4-FFF2-40B4-BE49-F238E27FC236}">
                <a16:creationId xmlns:a16="http://schemas.microsoft.com/office/drawing/2014/main" id="{BB7FA11B-DBD4-74BA-4C99-D2DC3575C853}"/>
              </a:ext>
            </a:extLst>
          </p:cNvPr>
          <p:cNvSpPr txBox="1"/>
          <p:nvPr/>
        </p:nvSpPr>
        <p:spPr>
          <a:xfrm>
            <a:off x="6295543" y="2403205"/>
            <a:ext cx="624408" cy="261610"/>
          </a:xfrm>
          <a:prstGeom prst="rect">
            <a:avLst/>
          </a:prstGeom>
          <a:noFill/>
        </p:spPr>
        <p:txBody>
          <a:bodyPr wrap="square" rtlCol="0">
            <a:spAutoFit/>
          </a:bodyPr>
          <a:lstStyle/>
          <a:p>
            <a:r>
              <a:rPr lang="en-US" sz="1050" b="1" dirty="0">
                <a:solidFill>
                  <a:srgbClr val="7030A0"/>
                </a:solidFill>
              </a:rPr>
              <a:t>Mg</a:t>
            </a:r>
          </a:p>
        </p:txBody>
      </p:sp>
      <p:sp>
        <p:nvSpPr>
          <p:cNvPr id="27" name="TextBox 26">
            <a:extLst>
              <a:ext uri="{FF2B5EF4-FFF2-40B4-BE49-F238E27FC236}">
                <a16:creationId xmlns:a16="http://schemas.microsoft.com/office/drawing/2014/main" id="{ADAD44F4-8FFF-3FF8-4F8A-9C0B5D21DF99}"/>
              </a:ext>
            </a:extLst>
          </p:cNvPr>
          <p:cNvSpPr txBox="1"/>
          <p:nvPr/>
        </p:nvSpPr>
        <p:spPr>
          <a:xfrm>
            <a:off x="6533263" y="2403204"/>
            <a:ext cx="380684" cy="261610"/>
          </a:xfrm>
          <a:prstGeom prst="rect">
            <a:avLst/>
          </a:prstGeom>
          <a:noFill/>
        </p:spPr>
        <p:txBody>
          <a:bodyPr wrap="square" rtlCol="0">
            <a:spAutoFit/>
          </a:bodyPr>
          <a:lstStyle/>
          <a:p>
            <a:r>
              <a:rPr lang="en-US" sz="1050" b="1" dirty="0">
                <a:solidFill>
                  <a:srgbClr val="7030A0"/>
                </a:solidFill>
              </a:rPr>
              <a:t>Si</a:t>
            </a:r>
          </a:p>
        </p:txBody>
      </p:sp>
      <p:sp>
        <p:nvSpPr>
          <p:cNvPr id="28" name="TextBox 27">
            <a:extLst>
              <a:ext uri="{FF2B5EF4-FFF2-40B4-BE49-F238E27FC236}">
                <a16:creationId xmlns:a16="http://schemas.microsoft.com/office/drawing/2014/main" id="{B0C0286B-0D3F-F5A7-6FA1-46A47C99C00F}"/>
              </a:ext>
            </a:extLst>
          </p:cNvPr>
          <p:cNvSpPr txBox="1"/>
          <p:nvPr/>
        </p:nvSpPr>
        <p:spPr>
          <a:xfrm>
            <a:off x="6759524" y="2403204"/>
            <a:ext cx="353296" cy="261610"/>
          </a:xfrm>
          <a:prstGeom prst="rect">
            <a:avLst/>
          </a:prstGeom>
          <a:noFill/>
        </p:spPr>
        <p:txBody>
          <a:bodyPr wrap="square" rtlCol="0">
            <a:spAutoFit/>
          </a:bodyPr>
          <a:lstStyle/>
          <a:p>
            <a:r>
              <a:rPr lang="en-US" sz="1050" b="1" dirty="0">
                <a:solidFill>
                  <a:srgbClr val="7030A0"/>
                </a:solidFill>
              </a:rPr>
              <a:t>S</a:t>
            </a:r>
          </a:p>
        </p:txBody>
      </p:sp>
      <p:sp>
        <p:nvSpPr>
          <p:cNvPr id="29" name="TextBox 28">
            <a:extLst>
              <a:ext uri="{FF2B5EF4-FFF2-40B4-BE49-F238E27FC236}">
                <a16:creationId xmlns:a16="http://schemas.microsoft.com/office/drawing/2014/main" id="{7427113A-50EE-C936-6081-4D4F36605E94}"/>
              </a:ext>
            </a:extLst>
          </p:cNvPr>
          <p:cNvSpPr txBox="1"/>
          <p:nvPr/>
        </p:nvSpPr>
        <p:spPr>
          <a:xfrm>
            <a:off x="7846144" y="2403204"/>
            <a:ext cx="450384" cy="261610"/>
          </a:xfrm>
          <a:prstGeom prst="rect">
            <a:avLst/>
          </a:prstGeom>
          <a:noFill/>
        </p:spPr>
        <p:txBody>
          <a:bodyPr wrap="square" rtlCol="0">
            <a:spAutoFit/>
          </a:bodyPr>
          <a:lstStyle/>
          <a:p>
            <a:r>
              <a:rPr lang="en-US" sz="1050" b="1" dirty="0">
                <a:solidFill>
                  <a:srgbClr val="7030A0"/>
                </a:solidFill>
              </a:rPr>
              <a:t>Fe</a:t>
            </a:r>
          </a:p>
        </p:txBody>
      </p:sp>
      <p:sp>
        <p:nvSpPr>
          <p:cNvPr id="31" name="TextBox 30">
            <a:extLst>
              <a:ext uri="{FF2B5EF4-FFF2-40B4-BE49-F238E27FC236}">
                <a16:creationId xmlns:a16="http://schemas.microsoft.com/office/drawing/2014/main" id="{10198DC1-03E3-160E-D436-B92C39DCFEAD}"/>
              </a:ext>
            </a:extLst>
          </p:cNvPr>
          <p:cNvSpPr txBox="1"/>
          <p:nvPr/>
        </p:nvSpPr>
        <p:spPr>
          <a:xfrm>
            <a:off x="5772301" y="2403204"/>
            <a:ext cx="425116" cy="261610"/>
          </a:xfrm>
          <a:prstGeom prst="rect">
            <a:avLst/>
          </a:prstGeom>
          <a:noFill/>
        </p:spPr>
        <p:txBody>
          <a:bodyPr wrap="square" rtlCol="0">
            <a:spAutoFit/>
          </a:bodyPr>
          <a:lstStyle/>
          <a:p>
            <a:r>
              <a:rPr lang="en-US" sz="1050" b="1" dirty="0">
                <a:solidFill>
                  <a:srgbClr val="7030A0"/>
                </a:solidFill>
              </a:rPr>
              <a:t>N</a:t>
            </a:r>
          </a:p>
        </p:txBody>
      </p:sp>
    </p:spTree>
    <p:extLst>
      <p:ext uri="{BB962C8B-B14F-4D97-AF65-F5344CB8AC3E}">
        <p14:creationId xmlns:p14="http://schemas.microsoft.com/office/powerpoint/2010/main" val="428255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C845F2-B375-17CC-9198-EF6BF0C82360}"/>
              </a:ext>
            </a:extLst>
          </p:cNvPr>
          <p:cNvSpPr>
            <a:spLocks noGrp="1"/>
          </p:cNvSpPr>
          <p:nvPr>
            <p:ph type="title"/>
          </p:nvPr>
        </p:nvSpPr>
        <p:spPr/>
        <p:txBody>
          <a:bodyPr/>
          <a:lstStyle/>
          <a:p>
            <a:r>
              <a:rPr lang="en-US" sz="3600" dirty="0"/>
              <a:t>PLPT-SEI-004: G18 and G16 EHIS and ACE SIS fluences (1) - ELF</a:t>
            </a:r>
            <a:endParaRPr lang="en-US" dirty="0"/>
          </a:p>
        </p:txBody>
      </p:sp>
      <p:sp>
        <p:nvSpPr>
          <p:cNvPr id="4" name="Slide Number Placeholder 3">
            <a:extLst>
              <a:ext uri="{FF2B5EF4-FFF2-40B4-BE49-F238E27FC236}">
                <a16:creationId xmlns:a16="http://schemas.microsoft.com/office/drawing/2014/main" id="{831643DF-228B-D6D4-9B63-999123B16A1E}"/>
              </a:ext>
            </a:extLst>
          </p:cNvPr>
          <p:cNvSpPr>
            <a:spLocks noGrp="1"/>
          </p:cNvSpPr>
          <p:nvPr>
            <p:ph type="sldNum" sz="quarter" idx="12"/>
          </p:nvPr>
        </p:nvSpPr>
        <p:spPr/>
        <p:txBody>
          <a:bodyPr/>
          <a:lstStyle/>
          <a:p>
            <a:fld id="{615ADB79-25D6-47C0-AB51-22A13A0BBB50}" type="slidenum">
              <a:rPr lang="en-US" altLang="en-US" smtClean="0"/>
              <a:pPr/>
              <a:t>34</a:t>
            </a:fld>
            <a:endParaRPr lang="en-US" altLang="en-US" dirty="0"/>
          </a:p>
        </p:txBody>
      </p:sp>
      <p:sp>
        <p:nvSpPr>
          <p:cNvPr id="14" name="Rectangle 13">
            <a:extLst>
              <a:ext uri="{FF2B5EF4-FFF2-40B4-BE49-F238E27FC236}">
                <a16:creationId xmlns:a16="http://schemas.microsoft.com/office/drawing/2014/main" id="{82E6A5B3-5902-CC01-E309-760DEB47D8E1}"/>
              </a:ext>
            </a:extLst>
          </p:cNvPr>
          <p:cNvSpPr/>
          <p:nvPr/>
        </p:nvSpPr>
        <p:spPr>
          <a:xfrm>
            <a:off x="1043483" y="5833130"/>
            <a:ext cx="7057034" cy="738664"/>
          </a:xfrm>
          <a:prstGeom prst="rect">
            <a:avLst/>
          </a:prstGeom>
          <a:solidFill>
            <a:schemeClr val="tx2">
              <a:lumMod val="20000"/>
              <a:lumOff val="80000"/>
            </a:schemeClr>
          </a:solidFill>
        </p:spPr>
        <p:txBody>
          <a:bodyPr wrap="square">
            <a:spAutoFit/>
          </a:bodyPr>
          <a:lstStyle/>
          <a:p>
            <a:pPr algn="ctr"/>
            <a:r>
              <a:rPr lang="en-US" sz="1400" b="1" i="1" dirty="0"/>
              <a:t>Ratios of EHIS to interpolated SIS fluxes are 0.26-0.62 for GOES-16 and 0.39-0.78 for GOES-18.</a:t>
            </a:r>
          </a:p>
          <a:p>
            <a:pPr algn="ctr"/>
            <a:r>
              <a:rPr lang="en-US" sz="1400" b="1" i="1" dirty="0"/>
              <a:t>There may be some geomagnetic cutoff effects on C, N, and O (see backup charts); otherwise, differences are due to calibration.</a:t>
            </a:r>
          </a:p>
        </p:txBody>
      </p:sp>
      <p:sp>
        <p:nvSpPr>
          <p:cNvPr id="15" name="Rectangle 14">
            <a:extLst>
              <a:ext uri="{FF2B5EF4-FFF2-40B4-BE49-F238E27FC236}">
                <a16:creationId xmlns:a16="http://schemas.microsoft.com/office/drawing/2014/main" id="{B53E2D80-EB37-EE68-0FA6-6486D53F2552}"/>
              </a:ext>
            </a:extLst>
          </p:cNvPr>
          <p:cNvSpPr/>
          <p:nvPr/>
        </p:nvSpPr>
        <p:spPr>
          <a:xfrm>
            <a:off x="997688" y="1561187"/>
            <a:ext cx="6996224" cy="523220"/>
          </a:xfrm>
          <a:prstGeom prst="rect">
            <a:avLst/>
          </a:prstGeom>
          <a:solidFill>
            <a:schemeClr val="tx2">
              <a:lumMod val="20000"/>
              <a:lumOff val="80000"/>
            </a:schemeClr>
          </a:solidFill>
        </p:spPr>
        <p:txBody>
          <a:bodyPr wrap="square">
            <a:spAutoFit/>
          </a:bodyPr>
          <a:lstStyle/>
          <a:p>
            <a:pPr algn="ctr"/>
            <a:r>
              <a:rPr lang="en-US" sz="1400" b="1" i="1" dirty="0"/>
              <a:t>Calculated from summed L0 SCI-ELF histograms using NCEI implementation of L1b algorithm.</a:t>
            </a:r>
          </a:p>
          <a:p>
            <a:pPr algn="ctr"/>
            <a:r>
              <a:rPr lang="en-US" sz="1400" b="1" i="1" dirty="0"/>
              <a:t>EHIS in Prime state (scintillator out of circuit)</a:t>
            </a:r>
          </a:p>
        </p:txBody>
      </p:sp>
      <p:pic>
        <p:nvPicPr>
          <p:cNvPr id="8" name="Content Placeholder 7">
            <a:extLst>
              <a:ext uri="{FF2B5EF4-FFF2-40B4-BE49-F238E27FC236}">
                <a16:creationId xmlns:a16="http://schemas.microsoft.com/office/drawing/2014/main" id="{423D326C-1773-9F41-C024-0DCD6BDA34D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094253"/>
            <a:ext cx="4495800" cy="3211285"/>
          </a:xfrm>
        </p:spPr>
      </p:pic>
      <p:pic>
        <p:nvPicPr>
          <p:cNvPr id="11" name="Content Placeholder 10">
            <a:extLst>
              <a:ext uri="{FF2B5EF4-FFF2-40B4-BE49-F238E27FC236}">
                <a16:creationId xmlns:a16="http://schemas.microsoft.com/office/drawing/2014/main" id="{D2A93CE0-7FF0-E6D9-EC4C-98BD45986AD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199" y="2094253"/>
            <a:ext cx="4495799" cy="3211285"/>
          </a:xfrm>
        </p:spPr>
      </p:pic>
    </p:spTree>
    <p:extLst>
      <p:ext uri="{BB962C8B-B14F-4D97-AF65-F5344CB8AC3E}">
        <p14:creationId xmlns:p14="http://schemas.microsoft.com/office/powerpoint/2010/main" val="2732718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C845F2-B375-17CC-9198-EF6BF0C82360}"/>
              </a:ext>
            </a:extLst>
          </p:cNvPr>
          <p:cNvSpPr>
            <a:spLocks noGrp="1"/>
          </p:cNvSpPr>
          <p:nvPr>
            <p:ph type="title"/>
          </p:nvPr>
        </p:nvSpPr>
        <p:spPr/>
        <p:txBody>
          <a:bodyPr/>
          <a:lstStyle/>
          <a:p>
            <a:r>
              <a:rPr lang="en-US" sz="3600" dirty="0"/>
              <a:t>PLPT-SEI-004: G18 and G16 EHIS and ACE SIS fluences (2) - PHA</a:t>
            </a:r>
            <a:endParaRPr lang="en-US" dirty="0"/>
          </a:p>
        </p:txBody>
      </p:sp>
      <p:sp>
        <p:nvSpPr>
          <p:cNvPr id="4" name="Slide Number Placeholder 3">
            <a:extLst>
              <a:ext uri="{FF2B5EF4-FFF2-40B4-BE49-F238E27FC236}">
                <a16:creationId xmlns:a16="http://schemas.microsoft.com/office/drawing/2014/main" id="{831643DF-228B-D6D4-9B63-999123B16A1E}"/>
              </a:ext>
            </a:extLst>
          </p:cNvPr>
          <p:cNvSpPr>
            <a:spLocks noGrp="1"/>
          </p:cNvSpPr>
          <p:nvPr>
            <p:ph type="sldNum" sz="quarter" idx="12"/>
          </p:nvPr>
        </p:nvSpPr>
        <p:spPr/>
        <p:txBody>
          <a:bodyPr/>
          <a:lstStyle/>
          <a:p>
            <a:fld id="{615ADB79-25D6-47C0-AB51-22A13A0BBB50}" type="slidenum">
              <a:rPr lang="en-US" altLang="en-US" smtClean="0"/>
              <a:pPr/>
              <a:t>35</a:t>
            </a:fld>
            <a:endParaRPr lang="en-US" altLang="en-US" dirty="0"/>
          </a:p>
        </p:txBody>
      </p:sp>
      <p:sp>
        <p:nvSpPr>
          <p:cNvPr id="14" name="Rectangle 13">
            <a:extLst>
              <a:ext uri="{FF2B5EF4-FFF2-40B4-BE49-F238E27FC236}">
                <a16:creationId xmlns:a16="http://schemas.microsoft.com/office/drawing/2014/main" id="{82E6A5B3-5902-CC01-E309-760DEB47D8E1}"/>
              </a:ext>
            </a:extLst>
          </p:cNvPr>
          <p:cNvSpPr/>
          <p:nvPr/>
        </p:nvSpPr>
        <p:spPr>
          <a:xfrm>
            <a:off x="1043483" y="5833130"/>
            <a:ext cx="7057034" cy="738664"/>
          </a:xfrm>
          <a:prstGeom prst="rect">
            <a:avLst/>
          </a:prstGeom>
          <a:solidFill>
            <a:schemeClr val="tx2">
              <a:lumMod val="20000"/>
              <a:lumOff val="80000"/>
            </a:schemeClr>
          </a:solidFill>
        </p:spPr>
        <p:txBody>
          <a:bodyPr wrap="square">
            <a:spAutoFit/>
          </a:bodyPr>
          <a:lstStyle/>
          <a:p>
            <a:pPr algn="ctr"/>
            <a:r>
              <a:rPr lang="en-US" sz="1400" b="1" i="1" dirty="0"/>
              <a:t>Ratios of EHIS to interpolated SIS fluxes are 0.50-1.24 for GOES-16 and 0.61-0.92 for GOES-18. There may be some geomagnetic cutoff effects on C, N</a:t>
            </a:r>
            <a:r>
              <a:rPr lang="en-US" sz="1400" b="1" i="1"/>
              <a:t>, and O </a:t>
            </a:r>
            <a:r>
              <a:rPr lang="en-US" sz="1400" b="1" i="1" dirty="0"/>
              <a:t>(see backup charts); otherwise, differences are due to calibration.</a:t>
            </a:r>
          </a:p>
        </p:txBody>
      </p:sp>
      <p:sp>
        <p:nvSpPr>
          <p:cNvPr id="15" name="Rectangle 14">
            <a:extLst>
              <a:ext uri="{FF2B5EF4-FFF2-40B4-BE49-F238E27FC236}">
                <a16:creationId xmlns:a16="http://schemas.microsoft.com/office/drawing/2014/main" id="{B53E2D80-EB37-EE68-0FA6-6486D53F2552}"/>
              </a:ext>
            </a:extLst>
          </p:cNvPr>
          <p:cNvSpPr/>
          <p:nvPr/>
        </p:nvSpPr>
        <p:spPr>
          <a:xfrm>
            <a:off x="739897" y="1552462"/>
            <a:ext cx="7513766" cy="523220"/>
          </a:xfrm>
          <a:prstGeom prst="rect">
            <a:avLst/>
          </a:prstGeom>
          <a:solidFill>
            <a:schemeClr val="tx2">
              <a:lumMod val="20000"/>
              <a:lumOff val="80000"/>
            </a:schemeClr>
          </a:solidFill>
        </p:spPr>
        <p:txBody>
          <a:bodyPr wrap="square">
            <a:spAutoFit/>
          </a:bodyPr>
          <a:lstStyle/>
          <a:p>
            <a:pPr algn="ctr"/>
            <a:r>
              <a:rPr lang="en-US" sz="1400" b="1" i="1" dirty="0"/>
              <a:t>Calculated from histogram created from L0 SCI-PHA packets using NCEI implementation of flight software and L1b algorithm.  Non-prime data (scintillator in circuit)</a:t>
            </a:r>
          </a:p>
        </p:txBody>
      </p:sp>
      <p:pic>
        <p:nvPicPr>
          <p:cNvPr id="7" name="Content Placeholder 6">
            <a:extLst>
              <a:ext uri="{FF2B5EF4-FFF2-40B4-BE49-F238E27FC236}">
                <a16:creationId xmlns:a16="http://schemas.microsoft.com/office/drawing/2014/main" id="{6257C417-BCD6-B0BE-3D5B-5065EDF8E8F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094253"/>
            <a:ext cx="4495800" cy="3211285"/>
          </a:xfrm>
        </p:spPr>
      </p:pic>
      <p:pic>
        <p:nvPicPr>
          <p:cNvPr id="10" name="Content Placeholder 9">
            <a:extLst>
              <a:ext uri="{FF2B5EF4-FFF2-40B4-BE49-F238E27FC236}">
                <a16:creationId xmlns:a16="http://schemas.microsoft.com/office/drawing/2014/main" id="{5A25D9F2-1629-9DD0-2F51-AFCE9FD0EA6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199" y="2094253"/>
            <a:ext cx="4495799" cy="3211285"/>
          </a:xfrm>
        </p:spPr>
      </p:pic>
    </p:spTree>
    <p:extLst>
      <p:ext uri="{BB962C8B-B14F-4D97-AF65-F5344CB8AC3E}">
        <p14:creationId xmlns:p14="http://schemas.microsoft.com/office/powerpoint/2010/main" val="1899026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2DF004-1658-09CF-BF08-80C135B64CA4}"/>
              </a:ext>
            </a:extLst>
          </p:cNvPr>
          <p:cNvSpPr>
            <a:spLocks noGrp="1"/>
          </p:cNvSpPr>
          <p:nvPr>
            <p:ph type="title"/>
          </p:nvPr>
        </p:nvSpPr>
        <p:spPr/>
        <p:txBody>
          <a:bodyPr/>
          <a:lstStyle/>
          <a:p>
            <a:r>
              <a:rPr lang="en-US" dirty="0"/>
              <a:t>PLPT-SEI-004 Conclusions</a:t>
            </a:r>
          </a:p>
        </p:txBody>
      </p:sp>
      <p:sp>
        <p:nvSpPr>
          <p:cNvPr id="7" name="Content Placeholder 6">
            <a:extLst>
              <a:ext uri="{FF2B5EF4-FFF2-40B4-BE49-F238E27FC236}">
                <a16:creationId xmlns:a16="http://schemas.microsoft.com/office/drawing/2014/main" id="{092EB6DD-1159-BC3B-2572-48919DFDB151}"/>
              </a:ext>
            </a:extLst>
          </p:cNvPr>
          <p:cNvSpPr>
            <a:spLocks noGrp="1"/>
          </p:cNvSpPr>
          <p:nvPr>
            <p:ph idx="1"/>
          </p:nvPr>
        </p:nvSpPr>
        <p:spPr>
          <a:xfrm>
            <a:off x="457200" y="1066800"/>
            <a:ext cx="8229600" cy="5011737"/>
          </a:xfrm>
        </p:spPr>
        <p:txBody>
          <a:bodyPr/>
          <a:lstStyle/>
          <a:p>
            <a:pPr>
              <a:buFont typeface="Arial" panose="020B0604020202020204" pitchFamily="34" charset="0"/>
              <a:buChar char="•"/>
            </a:pPr>
            <a:r>
              <a:rPr lang="en-US" sz="1800" dirty="0">
                <a:effectLst/>
              </a:rPr>
              <a:t>Three SEP events studied for GOES-18 full validation</a:t>
            </a:r>
          </a:p>
          <a:p>
            <a:pPr>
              <a:buFont typeface="Arial" panose="020B0604020202020204" pitchFamily="34" charset="0"/>
              <a:buChar char="•"/>
            </a:pPr>
            <a:r>
              <a:rPr lang="en-US" sz="1800" dirty="0">
                <a:effectLst/>
              </a:rPr>
              <a:t>18 July 2023</a:t>
            </a:r>
          </a:p>
          <a:p>
            <a:pPr lvl="1">
              <a:buFont typeface="Arial" panose="020B0604020202020204" pitchFamily="34" charset="0"/>
              <a:buChar char="•"/>
            </a:pPr>
            <a:r>
              <a:rPr lang="en-US" sz="1100" dirty="0"/>
              <a:t>H</a:t>
            </a:r>
            <a:r>
              <a:rPr lang="en-US" sz="1100" dirty="0">
                <a:effectLst/>
              </a:rPr>
              <a:t>ighly anisotropic onset used to evaluate ADR 1064</a:t>
            </a:r>
          </a:p>
          <a:p>
            <a:pPr lvl="1">
              <a:buFont typeface="Arial" panose="020B0604020202020204" pitchFamily="34" charset="0"/>
              <a:buChar char="•"/>
            </a:pPr>
            <a:r>
              <a:rPr lang="en-US" sz="1100" dirty="0">
                <a:effectLst/>
              </a:rPr>
              <a:t>Modification seems to be working as designed</a:t>
            </a:r>
          </a:p>
          <a:p>
            <a:pPr lvl="1">
              <a:buFont typeface="Arial" panose="020B0604020202020204" pitchFamily="34" charset="0"/>
              <a:buChar char="•"/>
            </a:pPr>
            <a:r>
              <a:rPr lang="en-US" sz="1100" dirty="0">
                <a:effectLst/>
              </a:rPr>
              <a:t>Result is not an accurate representation of solar helium fluxes (HE1 and HE2) looking toward zenith</a:t>
            </a:r>
          </a:p>
          <a:p>
            <a:pPr>
              <a:buFont typeface="Arial" panose="020B0604020202020204" pitchFamily="34" charset="0"/>
              <a:buChar char="•"/>
            </a:pPr>
            <a:r>
              <a:rPr lang="en-US" sz="1800" dirty="0">
                <a:effectLst/>
              </a:rPr>
              <a:t>10-12 May 2024 </a:t>
            </a:r>
          </a:p>
          <a:p>
            <a:pPr lvl="1">
              <a:buFont typeface="Arial" panose="020B0604020202020204" pitchFamily="34" charset="0"/>
              <a:buChar char="•"/>
            </a:pPr>
            <a:r>
              <a:rPr lang="en-US" sz="1100" dirty="0"/>
              <a:t>L</a:t>
            </a:r>
            <a:r>
              <a:rPr lang="en-US" sz="1100" dirty="0">
                <a:effectLst/>
              </a:rPr>
              <a:t>ong period of solar wind dynamic pressure &gt; 10 </a:t>
            </a:r>
            <a:r>
              <a:rPr lang="en-US" sz="1100" dirty="0" err="1">
                <a:effectLst/>
              </a:rPr>
              <a:t>nPa</a:t>
            </a:r>
            <a:r>
              <a:rPr lang="en-US" sz="1100" dirty="0">
                <a:effectLst/>
              </a:rPr>
              <a:t> allowed valid GOES-East to -West and EHIS/SGPS comparison</a:t>
            </a:r>
          </a:p>
          <a:p>
            <a:pPr lvl="1">
              <a:buFont typeface="Arial" panose="020B0604020202020204" pitchFamily="34" charset="0"/>
              <a:buChar char="•"/>
            </a:pPr>
            <a:r>
              <a:rPr lang="en-US" sz="1100" dirty="0"/>
              <a:t>Second of t</a:t>
            </a:r>
            <a:r>
              <a:rPr lang="en-US" sz="1100" dirty="0">
                <a:effectLst/>
              </a:rPr>
              <a:t>wo SEP events was energetic (GLE74), permitted cross-comparison of EHIS H1-5 and HE1-2 despite low fluxes</a:t>
            </a:r>
          </a:p>
          <a:p>
            <a:pPr lvl="1">
              <a:buFont typeface="Arial" panose="020B0604020202020204" pitchFamily="34" charset="0"/>
              <a:buChar char="•"/>
            </a:pPr>
            <a:r>
              <a:rPr lang="en-US" sz="1100" dirty="0">
                <a:effectLst/>
              </a:rPr>
              <a:t>G18 and G16 EHIS H1 agree well, G18 H2 is low (0.4x) </a:t>
            </a:r>
            <a:r>
              <a:rPr lang="en-US" sz="1100" dirty="0" err="1">
                <a:effectLst/>
              </a:rPr>
              <a:t>wrt</a:t>
            </a:r>
            <a:r>
              <a:rPr lang="en-US" sz="1100">
                <a:effectLst/>
              </a:rPr>
              <a:t> G16, </a:t>
            </a:r>
            <a:r>
              <a:rPr lang="en-US" sz="1100" dirty="0">
                <a:effectLst/>
              </a:rPr>
              <a:t>G18 H3-H5 are high (1.24-1.60x) </a:t>
            </a:r>
            <a:r>
              <a:rPr lang="en-US" sz="1100" dirty="0" err="1">
                <a:effectLst/>
              </a:rPr>
              <a:t>wrt</a:t>
            </a:r>
            <a:r>
              <a:rPr lang="en-US" sz="1100" dirty="0">
                <a:effectLst/>
              </a:rPr>
              <a:t> G16</a:t>
            </a:r>
          </a:p>
          <a:p>
            <a:pPr lvl="1">
              <a:buFont typeface="Arial" panose="020B0604020202020204" pitchFamily="34" charset="0"/>
              <a:buChar char="•"/>
            </a:pPr>
            <a:r>
              <a:rPr lang="en-US" sz="1100" dirty="0">
                <a:effectLst/>
              </a:rPr>
              <a:t>G18 EHIS HE1 is 3.6x greater than G16 (based on EHIS L0)</a:t>
            </a:r>
          </a:p>
          <a:p>
            <a:pPr lvl="1">
              <a:buFont typeface="Arial" panose="020B0604020202020204" pitchFamily="34" charset="0"/>
              <a:buChar char="•"/>
            </a:pPr>
            <a:r>
              <a:rPr lang="en-US" sz="1100" dirty="0">
                <a:effectLst/>
              </a:rPr>
              <a:t>G18 EHIS hydrogen fluxes are 0.24-0.71x G18 SGPS-X hydrogen based on fluence comparison</a:t>
            </a:r>
          </a:p>
          <a:p>
            <a:pPr lvl="1">
              <a:buFont typeface="Arial" panose="020B0604020202020204" pitchFamily="34" charset="0"/>
              <a:buChar char="•"/>
            </a:pPr>
            <a:r>
              <a:rPr lang="en-US" sz="1100" dirty="0">
                <a:effectLst/>
              </a:rPr>
              <a:t>G18 EHIS HE1-2 L1b (ADR 1064) are 0.78-0.94x G18 SGPS-X based on fluence comparison</a:t>
            </a:r>
          </a:p>
          <a:p>
            <a:pPr>
              <a:buFont typeface="Arial" panose="020B0604020202020204" pitchFamily="34" charset="0"/>
              <a:buChar char="•"/>
            </a:pPr>
            <a:r>
              <a:rPr lang="en-US" sz="1800" dirty="0">
                <a:effectLst/>
              </a:rPr>
              <a:t>08 June 2024 </a:t>
            </a:r>
          </a:p>
          <a:p>
            <a:pPr lvl="1">
              <a:buFont typeface="Arial" panose="020B0604020202020204" pitchFamily="34" charset="0"/>
              <a:buChar char="•"/>
            </a:pPr>
            <a:r>
              <a:rPr lang="en-US" sz="1100" dirty="0"/>
              <a:t>I</a:t>
            </a:r>
            <a:r>
              <a:rPr lang="en-US" sz="1100" dirty="0">
                <a:effectLst/>
              </a:rPr>
              <a:t>ron-rich nature of event permitted heavy ion cross-comparison with ACE/SIS from carbon to iron</a:t>
            </a:r>
          </a:p>
          <a:p>
            <a:pPr lvl="1">
              <a:buFont typeface="Arial" panose="020B0604020202020204" pitchFamily="34" charset="0"/>
              <a:buChar char="•"/>
            </a:pPr>
            <a:r>
              <a:rPr lang="en-US" sz="1100" dirty="0">
                <a:effectLst/>
              </a:rPr>
              <a:t>Compared GOES-16 and -18 C, N, O, Ne, Mg, Si and Fe fluxes in lowest-energy channel to ACE/SIS</a:t>
            </a:r>
          </a:p>
          <a:p>
            <a:pPr lvl="1">
              <a:buFont typeface="Arial" panose="020B0604020202020204" pitchFamily="34" charset="0"/>
              <a:buChar char="•"/>
            </a:pPr>
            <a:r>
              <a:rPr lang="en-US" sz="1100" dirty="0">
                <a:effectLst/>
              </a:rPr>
              <a:t>Fluences from SCI-ELF packets (same as L1b): ratio of EHIS to SIS (interpolated)</a:t>
            </a:r>
          </a:p>
          <a:p>
            <a:pPr lvl="2"/>
            <a:r>
              <a:rPr lang="en-US" sz="1100" dirty="0">
                <a:effectLst/>
              </a:rPr>
              <a:t>G16: 0.26-0.62</a:t>
            </a:r>
          </a:p>
          <a:p>
            <a:pPr lvl="2"/>
            <a:r>
              <a:rPr lang="en-US" sz="1100" dirty="0">
                <a:effectLst/>
              </a:rPr>
              <a:t>G18: 0.39-0.78</a:t>
            </a:r>
          </a:p>
          <a:p>
            <a:pPr lvl="1">
              <a:buFont typeface="Arial" panose="020B0604020202020204" pitchFamily="34" charset="0"/>
              <a:buChar char="•"/>
            </a:pPr>
            <a:r>
              <a:rPr lang="en-US" sz="1100" dirty="0">
                <a:effectLst/>
              </a:rPr>
              <a:t>Fluences from SCI-PHA packets (non-prime):  ratio of EHIS to SIS (interpolated)</a:t>
            </a:r>
          </a:p>
          <a:p>
            <a:pPr lvl="2"/>
            <a:r>
              <a:rPr lang="en-US" sz="1100" dirty="0">
                <a:effectLst/>
              </a:rPr>
              <a:t>G16: 0.50-1.24</a:t>
            </a:r>
          </a:p>
          <a:p>
            <a:pPr lvl="2"/>
            <a:r>
              <a:rPr lang="en-US" sz="1100" dirty="0">
                <a:effectLst/>
              </a:rPr>
              <a:t>G18: 0.61-0.92</a:t>
            </a:r>
          </a:p>
          <a:p>
            <a:pPr>
              <a:buFont typeface="Arial" panose="020B0604020202020204" pitchFamily="34" charset="0"/>
              <a:buChar char="•"/>
            </a:pPr>
            <a:endParaRPr lang="en-US" sz="1800" dirty="0"/>
          </a:p>
        </p:txBody>
      </p:sp>
      <p:sp>
        <p:nvSpPr>
          <p:cNvPr id="5" name="Slide Number Placeholder 4">
            <a:extLst>
              <a:ext uri="{FF2B5EF4-FFF2-40B4-BE49-F238E27FC236}">
                <a16:creationId xmlns:a16="http://schemas.microsoft.com/office/drawing/2014/main" id="{EDA34260-156B-CD5F-5A80-EE5828CAB0C1}"/>
              </a:ext>
            </a:extLst>
          </p:cNvPr>
          <p:cNvSpPr>
            <a:spLocks noGrp="1"/>
          </p:cNvSpPr>
          <p:nvPr>
            <p:ph type="sldNum" sz="quarter" idx="12"/>
          </p:nvPr>
        </p:nvSpPr>
        <p:spPr/>
        <p:txBody>
          <a:bodyPr/>
          <a:lstStyle/>
          <a:p>
            <a:fld id="{A5D0E245-9D50-4F3E-AC26-7B9CB19F70AC}" type="slidenum">
              <a:rPr lang="en-US" altLang="en-US" smtClean="0"/>
              <a:pPr/>
              <a:t>36</a:t>
            </a:fld>
            <a:endParaRPr lang="en-US" altLang="en-US"/>
          </a:p>
        </p:txBody>
      </p:sp>
      <p:sp>
        <p:nvSpPr>
          <p:cNvPr id="4" name="TextBox 3">
            <a:extLst>
              <a:ext uri="{FF2B5EF4-FFF2-40B4-BE49-F238E27FC236}">
                <a16:creationId xmlns:a16="http://schemas.microsoft.com/office/drawing/2014/main" id="{59057E75-3190-0BC6-DC2A-8D08D9EB32AE}"/>
              </a:ext>
            </a:extLst>
          </p:cNvPr>
          <p:cNvSpPr txBox="1"/>
          <p:nvPr/>
        </p:nvSpPr>
        <p:spPr>
          <a:xfrm>
            <a:off x="291538" y="5940851"/>
            <a:ext cx="8303019" cy="830997"/>
          </a:xfrm>
          <a:prstGeom prst="rect">
            <a:avLst/>
          </a:prstGeom>
          <a:solidFill>
            <a:srgbClr val="00B050"/>
          </a:solidFill>
        </p:spPr>
        <p:txBody>
          <a:bodyPr wrap="square" rtlCol="0">
            <a:spAutoFit/>
          </a:bodyPr>
          <a:lstStyle/>
          <a:p>
            <a:pPr algn="ctr"/>
            <a:r>
              <a:rPr lang="en-US" sz="1600" dirty="0">
                <a:solidFill>
                  <a:schemeClr val="bg1"/>
                </a:solidFill>
              </a:rPr>
              <a:t>RIMP success criteria: On-orbit cross-calibration of EHIS with SGPS above 10 MeV, Two Solar Energetic Particle (SEP) events, Differences quantified on data taken through validation phase.</a:t>
            </a:r>
          </a:p>
          <a:p>
            <a:pPr algn="ctr"/>
            <a:r>
              <a:rPr lang="en-US" sz="1600" i="1" dirty="0">
                <a:solidFill>
                  <a:schemeClr val="bg1"/>
                </a:solidFill>
              </a:rPr>
              <a:t>RIMP success criteria met for SEP cross-comparison.</a:t>
            </a:r>
          </a:p>
        </p:txBody>
      </p:sp>
    </p:spTree>
    <p:extLst>
      <p:ext uri="{BB962C8B-B14F-4D97-AF65-F5344CB8AC3E}">
        <p14:creationId xmlns:p14="http://schemas.microsoft.com/office/powerpoint/2010/main" val="3948247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0395FF-9A8F-7492-F2A4-881405E58565}"/>
              </a:ext>
            </a:extLst>
          </p:cNvPr>
          <p:cNvSpPr>
            <a:spLocks noGrp="1"/>
          </p:cNvSpPr>
          <p:nvPr>
            <p:ph type="title"/>
          </p:nvPr>
        </p:nvSpPr>
        <p:spPr>
          <a:xfrm>
            <a:off x="1487978" y="128337"/>
            <a:ext cx="5936387" cy="968626"/>
          </a:xfrm>
        </p:spPr>
        <p:txBody>
          <a:bodyPr/>
          <a:lstStyle/>
          <a:p>
            <a:r>
              <a:rPr lang="en-US" dirty="0"/>
              <a:t>Revisit High Flux Rate (HFR) Flag Setting</a:t>
            </a:r>
          </a:p>
        </p:txBody>
      </p:sp>
      <p:sp>
        <p:nvSpPr>
          <p:cNvPr id="3" name="Content Placeholder 2">
            <a:extLst>
              <a:ext uri="{FF2B5EF4-FFF2-40B4-BE49-F238E27FC236}">
                <a16:creationId xmlns:a16="http://schemas.microsoft.com/office/drawing/2014/main" id="{9FC3A6C4-12C4-F222-9BC8-AE4F88DA44A4}"/>
              </a:ext>
            </a:extLst>
          </p:cNvPr>
          <p:cNvSpPr>
            <a:spLocks noGrp="1"/>
          </p:cNvSpPr>
          <p:nvPr>
            <p:ph sz="half" idx="1"/>
          </p:nvPr>
        </p:nvSpPr>
        <p:spPr>
          <a:xfrm>
            <a:off x="154267" y="1259378"/>
            <a:ext cx="4038600" cy="5171152"/>
          </a:xfrm>
        </p:spPr>
        <p:txBody>
          <a:bodyPr/>
          <a:lstStyle/>
          <a:p>
            <a:pPr>
              <a:buFont typeface="Arial" panose="020B0604020202020204" pitchFamily="34" charset="0"/>
              <a:buChar char="•"/>
            </a:pPr>
            <a:r>
              <a:rPr lang="en-US" sz="1600" dirty="0"/>
              <a:t>A higher scintillator ‘high flux rate’ criterion should be set on one of the EHIS’s (GOES-18 or 19) in order to get </a:t>
            </a:r>
            <a:r>
              <a:rPr lang="en-US" sz="1600" dirty="0" err="1"/>
              <a:t>NonPrime</a:t>
            </a:r>
            <a:r>
              <a:rPr lang="en-US" sz="1600" dirty="0"/>
              <a:t> data in real time</a:t>
            </a:r>
          </a:p>
          <a:p>
            <a:pPr lvl="1">
              <a:buFont typeface="Arial" panose="020B0604020202020204" pitchFamily="34" charset="0"/>
              <a:buChar char="•"/>
            </a:pPr>
            <a:r>
              <a:rPr lang="en-US" sz="1400" dirty="0"/>
              <a:t>The </a:t>
            </a:r>
            <a:r>
              <a:rPr lang="en-US" sz="1400" dirty="0" err="1"/>
              <a:t>NonPrime</a:t>
            </a:r>
            <a:r>
              <a:rPr lang="en-US" sz="1400" dirty="0"/>
              <a:t> data (with the scintillator in the circuit) is better quality than the Prime data - more accurate, lower backgrounds</a:t>
            </a:r>
          </a:p>
          <a:p>
            <a:pPr lvl="1">
              <a:buFont typeface="Arial" panose="020B0604020202020204" pitchFamily="34" charset="0"/>
              <a:buChar char="•"/>
            </a:pPr>
            <a:r>
              <a:rPr lang="en-US" sz="1400" dirty="0"/>
              <a:t>Radiation belt electrons impinging on the scintillator keep the instrument in Prime mode most of the time</a:t>
            </a:r>
          </a:p>
          <a:p>
            <a:pPr lvl="1">
              <a:buFont typeface="Arial" panose="020B0604020202020204" pitchFamily="34" charset="0"/>
              <a:buChar char="•"/>
            </a:pPr>
            <a:r>
              <a:rPr lang="en-US" sz="1400" dirty="0"/>
              <a:t>The new criterion would be set above the level of counts from radiation belt electrons</a:t>
            </a:r>
          </a:p>
          <a:p>
            <a:pPr lvl="1">
              <a:buFont typeface="Arial" panose="020B0604020202020204" pitchFamily="34" charset="0"/>
              <a:buChar char="•"/>
            </a:pPr>
            <a:r>
              <a:rPr lang="en-US" sz="1400" dirty="0"/>
              <a:t>The downside is increased dead-time correction - within the validity range of the existing algorithm and, to date, small</a:t>
            </a:r>
          </a:p>
          <a:p>
            <a:pPr>
              <a:buFont typeface="Arial" panose="020B0604020202020204" pitchFamily="34" charset="0"/>
              <a:buChar char="•"/>
            </a:pPr>
            <a:r>
              <a:rPr lang="en-US" sz="1600" dirty="0"/>
              <a:t>If the program is open to this, NCEI will perform the analysis and recommend a revised HFR setting</a:t>
            </a:r>
          </a:p>
        </p:txBody>
      </p:sp>
      <p:sp>
        <p:nvSpPr>
          <p:cNvPr id="4" name="Slide Number Placeholder 3">
            <a:extLst>
              <a:ext uri="{FF2B5EF4-FFF2-40B4-BE49-F238E27FC236}">
                <a16:creationId xmlns:a16="http://schemas.microsoft.com/office/drawing/2014/main" id="{C5226F2E-60CD-C921-EAB8-3DAE69EA23DF}"/>
              </a:ext>
            </a:extLst>
          </p:cNvPr>
          <p:cNvSpPr>
            <a:spLocks noGrp="1"/>
          </p:cNvSpPr>
          <p:nvPr>
            <p:ph type="sldNum" sz="quarter" idx="12"/>
          </p:nvPr>
        </p:nvSpPr>
        <p:spPr/>
        <p:txBody>
          <a:bodyPr/>
          <a:lstStyle/>
          <a:p>
            <a:fld id="{615ADB79-25D6-47C0-AB51-22A13A0BBB50}" type="slidenum">
              <a:rPr lang="en-US" altLang="en-US" smtClean="0"/>
              <a:pPr/>
              <a:t>37</a:t>
            </a:fld>
            <a:endParaRPr lang="en-US" altLang="en-US" dirty="0"/>
          </a:p>
        </p:txBody>
      </p:sp>
      <p:pic>
        <p:nvPicPr>
          <p:cNvPr id="11" name="Content Placeholder 10">
            <a:extLst>
              <a:ext uri="{FF2B5EF4-FFF2-40B4-BE49-F238E27FC236}">
                <a16:creationId xmlns:a16="http://schemas.microsoft.com/office/drawing/2014/main" id="{066E9621-FB44-DA5D-C826-C4F3152859B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04854" y="2494285"/>
            <a:ext cx="4784879" cy="3588659"/>
          </a:xfrm>
        </p:spPr>
      </p:pic>
      <p:sp>
        <p:nvSpPr>
          <p:cNvPr id="12" name="Rectangle 11">
            <a:extLst>
              <a:ext uri="{FF2B5EF4-FFF2-40B4-BE49-F238E27FC236}">
                <a16:creationId xmlns:a16="http://schemas.microsoft.com/office/drawing/2014/main" id="{5BF11464-DAB7-3585-9B27-054EA9395BB8}"/>
              </a:ext>
            </a:extLst>
          </p:cNvPr>
          <p:cNvSpPr/>
          <p:nvPr/>
        </p:nvSpPr>
        <p:spPr>
          <a:xfrm>
            <a:off x="6262935" y="1139957"/>
            <a:ext cx="2346698" cy="1169551"/>
          </a:xfrm>
          <a:prstGeom prst="rect">
            <a:avLst/>
          </a:prstGeom>
          <a:solidFill>
            <a:schemeClr val="tx2">
              <a:lumMod val="20000"/>
              <a:lumOff val="80000"/>
            </a:schemeClr>
          </a:solidFill>
        </p:spPr>
        <p:txBody>
          <a:bodyPr wrap="square">
            <a:spAutoFit/>
          </a:bodyPr>
          <a:lstStyle/>
          <a:p>
            <a:pPr algn="ctr"/>
            <a:r>
              <a:rPr lang="en-US" sz="1400" b="1" i="1" dirty="0"/>
              <a:t>Radiation belt dropout at the commencement of Gannon Storm on 10 May 2024 causes OOM drop in G18 EHIS scintillator counts</a:t>
            </a:r>
          </a:p>
        </p:txBody>
      </p:sp>
      <p:sp>
        <p:nvSpPr>
          <p:cNvPr id="13" name="Down Arrow 12">
            <a:extLst>
              <a:ext uri="{FF2B5EF4-FFF2-40B4-BE49-F238E27FC236}">
                <a16:creationId xmlns:a16="http://schemas.microsoft.com/office/drawing/2014/main" id="{B1D47EE4-4B0A-72A0-F0CD-9021ACAD1B49}"/>
              </a:ext>
            </a:extLst>
          </p:cNvPr>
          <p:cNvSpPr/>
          <p:nvPr/>
        </p:nvSpPr>
        <p:spPr>
          <a:xfrm>
            <a:off x="7307987" y="2352502"/>
            <a:ext cx="256595" cy="532014"/>
          </a:xfrm>
          <a:prstGeom prst="down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124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891DE-718F-2846-9816-7A35A9CC3B76}"/>
              </a:ext>
            </a:extLst>
          </p:cNvPr>
          <p:cNvSpPr>
            <a:spLocks noGrp="1"/>
          </p:cNvSpPr>
          <p:nvPr>
            <p:ph type="title"/>
          </p:nvPr>
        </p:nvSpPr>
        <p:spPr>
          <a:xfrm>
            <a:off x="2057399" y="39029"/>
            <a:ext cx="5181600" cy="968626"/>
          </a:xfrm>
        </p:spPr>
        <p:txBody>
          <a:bodyPr/>
          <a:lstStyle/>
          <a:p>
            <a:r>
              <a:rPr lang="en-US" dirty="0"/>
              <a:t>Geometrical Factors for SEPs vs. GCRs</a:t>
            </a:r>
          </a:p>
        </p:txBody>
      </p:sp>
      <p:sp>
        <p:nvSpPr>
          <p:cNvPr id="5" name="Slide Number Placeholder 4">
            <a:extLst>
              <a:ext uri="{FF2B5EF4-FFF2-40B4-BE49-F238E27FC236}">
                <a16:creationId xmlns:a16="http://schemas.microsoft.com/office/drawing/2014/main" id="{2074CBFC-5345-1749-84A2-7DF9DF509986}"/>
              </a:ext>
            </a:extLst>
          </p:cNvPr>
          <p:cNvSpPr>
            <a:spLocks noGrp="1"/>
          </p:cNvSpPr>
          <p:nvPr>
            <p:ph type="sldNum" sz="quarter" idx="12"/>
          </p:nvPr>
        </p:nvSpPr>
        <p:spPr/>
        <p:txBody>
          <a:bodyPr/>
          <a:lstStyle/>
          <a:p>
            <a:fld id="{A5D0E245-9D50-4F3E-AC26-7B9CB19F70AC}" type="slidenum">
              <a:rPr lang="en-US" altLang="en-US" smtClean="0"/>
              <a:pPr/>
              <a:t>38</a:t>
            </a:fld>
            <a:endParaRPr lang="en-US" altLang="en-US"/>
          </a:p>
        </p:txBody>
      </p:sp>
      <p:pic>
        <p:nvPicPr>
          <p:cNvPr id="6" name="Content Placeholder 3">
            <a:extLst>
              <a:ext uri="{FF2B5EF4-FFF2-40B4-BE49-F238E27FC236}">
                <a16:creationId xmlns:a16="http://schemas.microsoft.com/office/drawing/2014/main" id="{2CC837DD-B3E9-234F-9263-3B7594A58ADD}"/>
              </a:ext>
            </a:extLst>
          </p:cNvPr>
          <p:cNvPicPr>
            <a:picLocks noGrp="1" noChangeAspect="1"/>
          </p:cNvPicPr>
          <p:nvPr>
            <p:ph sz="half" idx="1"/>
          </p:nvPr>
        </p:nvPicPr>
        <p:blipFill>
          <a:blip r:embed="rId2"/>
          <a:stretch>
            <a:fillRect/>
          </a:stretch>
        </p:blipFill>
        <p:spPr>
          <a:xfrm>
            <a:off x="152400" y="1752600"/>
            <a:ext cx="4421378" cy="3410966"/>
          </a:xfrm>
          <a:prstGeom prst="rect">
            <a:avLst/>
          </a:prstGeom>
        </p:spPr>
      </p:pic>
      <p:pic>
        <p:nvPicPr>
          <p:cNvPr id="7" name="Content Placeholder 5">
            <a:extLst>
              <a:ext uri="{FF2B5EF4-FFF2-40B4-BE49-F238E27FC236}">
                <a16:creationId xmlns:a16="http://schemas.microsoft.com/office/drawing/2014/main" id="{F1B24FF4-27BA-BF4A-B97D-3DA027EEE291}"/>
              </a:ext>
            </a:extLst>
          </p:cNvPr>
          <p:cNvPicPr>
            <a:picLocks noGrp="1" noChangeAspect="1"/>
          </p:cNvPicPr>
          <p:nvPr>
            <p:ph sz="half" idx="2"/>
          </p:nvPr>
        </p:nvPicPr>
        <p:blipFill>
          <a:blip r:embed="rId3"/>
          <a:stretch>
            <a:fillRect/>
          </a:stretch>
        </p:blipFill>
        <p:spPr>
          <a:xfrm>
            <a:off x="4648199" y="1752600"/>
            <a:ext cx="4421378" cy="3410966"/>
          </a:xfrm>
          <a:prstGeom prst="rect">
            <a:avLst/>
          </a:prstGeom>
        </p:spPr>
      </p:pic>
      <p:sp>
        <p:nvSpPr>
          <p:cNvPr id="16" name="Rectangle 15">
            <a:extLst>
              <a:ext uri="{FF2B5EF4-FFF2-40B4-BE49-F238E27FC236}">
                <a16:creationId xmlns:a16="http://schemas.microsoft.com/office/drawing/2014/main" id="{9907B641-EBD6-954C-81F8-375BC01C6100}"/>
              </a:ext>
            </a:extLst>
          </p:cNvPr>
          <p:cNvSpPr/>
          <p:nvPr/>
        </p:nvSpPr>
        <p:spPr>
          <a:xfrm>
            <a:off x="649478" y="1056962"/>
            <a:ext cx="7848599" cy="646331"/>
          </a:xfrm>
          <a:prstGeom prst="rect">
            <a:avLst/>
          </a:prstGeom>
          <a:solidFill>
            <a:schemeClr val="tx2">
              <a:lumMod val="20000"/>
              <a:lumOff val="80000"/>
            </a:schemeClr>
          </a:solidFill>
        </p:spPr>
        <p:txBody>
          <a:bodyPr wrap="square">
            <a:spAutoFit/>
          </a:bodyPr>
          <a:lstStyle/>
          <a:p>
            <a:pPr algn="ctr"/>
            <a:r>
              <a:rPr lang="en-US" b="1" i="1" dirty="0"/>
              <a:t>Relative contribution of different parts of spectral response curves to total counts depends on spectrum, affects effective energies and geometrical factors.</a:t>
            </a:r>
          </a:p>
        </p:txBody>
      </p:sp>
      <p:sp>
        <p:nvSpPr>
          <p:cNvPr id="15" name="Rectangle 14">
            <a:extLst>
              <a:ext uri="{FF2B5EF4-FFF2-40B4-BE49-F238E27FC236}">
                <a16:creationId xmlns:a16="http://schemas.microsoft.com/office/drawing/2014/main" id="{D8113828-34FA-F644-B85E-FED45C769D93}"/>
              </a:ext>
            </a:extLst>
          </p:cNvPr>
          <p:cNvSpPr/>
          <p:nvPr/>
        </p:nvSpPr>
        <p:spPr>
          <a:xfrm>
            <a:off x="606796" y="4696597"/>
            <a:ext cx="3276600" cy="523220"/>
          </a:xfrm>
          <a:prstGeom prst="rect">
            <a:avLst/>
          </a:prstGeom>
          <a:solidFill>
            <a:schemeClr val="tx2">
              <a:lumMod val="20000"/>
              <a:lumOff val="80000"/>
            </a:schemeClr>
          </a:solidFill>
        </p:spPr>
        <p:txBody>
          <a:bodyPr wrap="square">
            <a:spAutoFit/>
          </a:bodyPr>
          <a:lstStyle/>
          <a:p>
            <a:pPr algn="ctr"/>
            <a:r>
              <a:rPr lang="en-US" sz="1400" b="1" i="1" dirty="0"/>
              <a:t>LUT geometrical factors are calculated for these conditions (PLPT-SEI-004)</a:t>
            </a:r>
          </a:p>
        </p:txBody>
      </p:sp>
      <p:sp>
        <p:nvSpPr>
          <p:cNvPr id="18" name="Rectangle 17">
            <a:extLst>
              <a:ext uri="{FF2B5EF4-FFF2-40B4-BE49-F238E27FC236}">
                <a16:creationId xmlns:a16="http://schemas.microsoft.com/office/drawing/2014/main" id="{7AC85316-E762-B540-A365-C6C9A7222824}"/>
              </a:ext>
            </a:extLst>
          </p:cNvPr>
          <p:cNvSpPr/>
          <p:nvPr/>
        </p:nvSpPr>
        <p:spPr>
          <a:xfrm>
            <a:off x="4745227" y="4696597"/>
            <a:ext cx="4227322" cy="523220"/>
          </a:xfrm>
          <a:prstGeom prst="rect">
            <a:avLst/>
          </a:prstGeom>
          <a:solidFill>
            <a:schemeClr val="tx2">
              <a:lumMod val="20000"/>
              <a:lumOff val="80000"/>
            </a:schemeClr>
          </a:solidFill>
        </p:spPr>
        <p:txBody>
          <a:bodyPr wrap="square">
            <a:spAutoFit/>
          </a:bodyPr>
          <a:lstStyle/>
          <a:p>
            <a:pPr algn="ctr"/>
            <a:r>
              <a:rPr lang="en-US" sz="1400" b="1" i="1" dirty="0"/>
              <a:t>Accurate GCR analysis (PLPT-SEI-006) requires geometrical factors calculated for these conditions</a:t>
            </a:r>
          </a:p>
        </p:txBody>
      </p:sp>
      <p:sp>
        <p:nvSpPr>
          <p:cNvPr id="19" name="Rectangle 18">
            <a:extLst>
              <a:ext uri="{FF2B5EF4-FFF2-40B4-BE49-F238E27FC236}">
                <a16:creationId xmlns:a16="http://schemas.microsoft.com/office/drawing/2014/main" id="{FC2ACD65-4F4E-634C-B985-16E7F9508289}"/>
              </a:ext>
            </a:extLst>
          </p:cNvPr>
          <p:cNvSpPr/>
          <p:nvPr/>
        </p:nvSpPr>
        <p:spPr>
          <a:xfrm>
            <a:off x="91289" y="5459016"/>
            <a:ext cx="4421378" cy="430887"/>
          </a:xfrm>
          <a:prstGeom prst="rect">
            <a:avLst/>
          </a:prstGeom>
          <a:solidFill>
            <a:schemeClr val="tx2">
              <a:lumMod val="20000"/>
              <a:lumOff val="80000"/>
            </a:schemeClr>
          </a:solidFill>
        </p:spPr>
        <p:txBody>
          <a:bodyPr wrap="square">
            <a:spAutoFit/>
          </a:bodyPr>
          <a:lstStyle/>
          <a:p>
            <a:pPr algn="ctr"/>
            <a:r>
              <a:rPr lang="en-US" sz="1100" b="1" i="1" dirty="0"/>
              <a:t>The five colored curves represent the spectrum-weighted relative response functions for energy channels E1-E5.</a:t>
            </a:r>
          </a:p>
        </p:txBody>
      </p:sp>
      <p:sp>
        <p:nvSpPr>
          <p:cNvPr id="3" name="Rectangle 2">
            <a:extLst>
              <a:ext uri="{FF2B5EF4-FFF2-40B4-BE49-F238E27FC236}">
                <a16:creationId xmlns:a16="http://schemas.microsoft.com/office/drawing/2014/main" id="{470C3CF2-2E60-D986-F017-D856F6A544C0}"/>
              </a:ext>
            </a:extLst>
          </p:cNvPr>
          <p:cNvSpPr/>
          <p:nvPr/>
        </p:nvSpPr>
        <p:spPr>
          <a:xfrm>
            <a:off x="801126" y="1791494"/>
            <a:ext cx="3082270" cy="276999"/>
          </a:xfrm>
          <a:prstGeom prst="rect">
            <a:avLst/>
          </a:prstGeom>
          <a:solidFill>
            <a:schemeClr val="tx2">
              <a:lumMod val="20000"/>
              <a:lumOff val="80000"/>
            </a:schemeClr>
          </a:solidFill>
        </p:spPr>
        <p:txBody>
          <a:bodyPr wrap="square">
            <a:spAutoFit/>
          </a:bodyPr>
          <a:lstStyle/>
          <a:p>
            <a:pPr algn="ctr"/>
            <a:r>
              <a:rPr lang="en-US" sz="1200" b="1" i="1" dirty="0"/>
              <a:t>Body of function dominates response to SEPs</a:t>
            </a:r>
          </a:p>
        </p:txBody>
      </p:sp>
      <p:sp>
        <p:nvSpPr>
          <p:cNvPr id="4" name="Rectangle 3">
            <a:extLst>
              <a:ext uri="{FF2B5EF4-FFF2-40B4-BE49-F238E27FC236}">
                <a16:creationId xmlns:a16="http://schemas.microsoft.com/office/drawing/2014/main" id="{3CDA83C0-BFEE-7983-F35A-3B5B51C552EC}"/>
              </a:ext>
            </a:extLst>
          </p:cNvPr>
          <p:cNvSpPr/>
          <p:nvPr/>
        </p:nvSpPr>
        <p:spPr>
          <a:xfrm>
            <a:off x="5305728" y="1791495"/>
            <a:ext cx="3007390" cy="276999"/>
          </a:xfrm>
          <a:prstGeom prst="rect">
            <a:avLst/>
          </a:prstGeom>
          <a:solidFill>
            <a:schemeClr val="tx2">
              <a:lumMod val="20000"/>
              <a:lumOff val="80000"/>
            </a:schemeClr>
          </a:solidFill>
        </p:spPr>
        <p:txBody>
          <a:bodyPr wrap="square">
            <a:spAutoFit/>
          </a:bodyPr>
          <a:lstStyle/>
          <a:p>
            <a:pPr algn="ctr"/>
            <a:r>
              <a:rPr lang="en-US" sz="1200" b="1" i="1" dirty="0"/>
              <a:t>Tail of function dominates response to GCRs</a:t>
            </a:r>
          </a:p>
        </p:txBody>
      </p:sp>
      <p:cxnSp>
        <p:nvCxnSpPr>
          <p:cNvPr id="21" name="Straight Arrow Connector 20">
            <a:extLst>
              <a:ext uri="{FF2B5EF4-FFF2-40B4-BE49-F238E27FC236}">
                <a16:creationId xmlns:a16="http://schemas.microsoft.com/office/drawing/2014/main" id="{73A75AC5-E5AC-BF06-9329-EA52BF7A13C1}"/>
              </a:ext>
            </a:extLst>
          </p:cNvPr>
          <p:cNvCxnSpPr>
            <a:cxnSpLocks/>
            <a:stCxn id="4" idx="2"/>
          </p:cNvCxnSpPr>
          <p:nvPr/>
        </p:nvCxnSpPr>
        <p:spPr>
          <a:xfrm>
            <a:off x="6809423" y="2068494"/>
            <a:ext cx="886777" cy="11319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BA498203-7AE0-5AFE-2956-CEA4423F7DBB}"/>
              </a:ext>
            </a:extLst>
          </p:cNvPr>
          <p:cNvCxnSpPr>
            <a:cxnSpLocks/>
            <a:stCxn id="3" idx="2"/>
          </p:cNvCxnSpPr>
          <p:nvPr/>
        </p:nvCxnSpPr>
        <p:spPr>
          <a:xfrm>
            <a:off x="2342261" y="2068493"/>
            <a:ext cx="248539" cy="13829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484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02900-58AE-A6C3-29C1-F5CF7D47E816}"/>
              </a:ext>
            </a:extLst>
          </p:cNvPr>
          <p:cNvSpPr>
            <a:spLocks noGrp="1"/>
          </p:cNvSpPr>
          <p:nvPr>
            <p:ph type="title"/>
          </p:nvPr>
        </p:nvSpPr>
        <p:spPr/>
        <p:txBody>
          <a:bodyPr/>
          <a:lstStyle/>
          <a:p>
            <a:r>
              <a:rPr lang="en-US" dirty="0"/>
              <a:t>Bowtie analysis of EHIS energy response functions</a:t>
            </a:r>
          </a:p>
        </p:txBody>
      </p:sp>
      <p:sp>
        <p:nvSpPr>
          <p:cNvPr id="3" name="Content Placeholder 2">
            <a:extLst>
              <a:ext uri="{FF2B5EF4-FFF2-40B4-BE49-F238E27FC236}">
                <a16:creationId xmlns:a16="http://schemas.microsoft.com/office/drawing/2014/main" id="{B5F8375D-8775-728D-BB81-2134D74037CB}"/>
              </a:ext>
            </a:extLst>
          </p:cNvPr>
          <p:cNvSpPr>
            <a:spLocks noGrp="1"/>
          </p:cNvSpPr>
          <p:nvPr>
            <p:ph sz="half" idx="1"/>
          </p:nvPr>
        </p:nvSpPr>
        <p:spPr>
          <a:xfrm>
            <a:off x="208547" y="1600200"/>
            <a:ext cx="4287253" cy="4839869"/>
          </a:xfrm>
        </p:spPr>
        <p:txBody>
          <a:bodyPr/>
          <a:lstStyle/>
          <a:p>
            <a:pPr>
              <a:buFont typeface="Arial" panose="020B0604020202020204" pitchFamily="34" charset="0"/>
              <a:buChar char="•"/>
            </a:pPr>
            <a:r>
              <a:rPr lang="en-US" sz="1800" dirty="0"/>
              <a:t>Under SEA-48, ATC simulated EHIS spectral (energy) response functions</a:t>
            </a:r>
          </a:p>
          <a:p>
            <a:pPr lvl="1">
              <a:buFont typeface="Arial" panose="020B0604020202020204" pitchFamily="34" charset="0"/>
              <a:buChar char="•"/>
            </a:pPr>
            <a:r>
              <a:rPr lang="en-US" sz="1400" dirty="0"/>
              <a:t>For GOES-16 and GOES-18 EHIS</a:t>
            </a:r>
          </a:p>
          <a:p>
            <a:pPr lvl="1">
              <a:buFont typeface="Arial" panose="020B0604020202020204" pitchFamily="34" charset="0"/>
              <a:buChar char="•"/>
            </a:pPr>
            <a:r>
              <a:rPr lang="en-US" sz="1400" dirty="0"/>
              <a:t>Units of response functions vs. energy are cm</a:t>
            </a:r>
            <a:r>
              <a:rPr lang="en-US" sz="1400" baseline="30000" dirty="0"/>
              <a:t>2</a:t>
            </a:r>
            <a:r>
              <a:rPr lang="en-US" sz="1400" dirty="0"/>
              <a:t> </a:t>
            </a:r>
            <a:r>
              <a:rPr lang="en-US" sz="1400" dirty="0" err="1"/>
              <a:t>sr</a:t>
            </a:r>
            <a:endParaRPr lang="en-US" sz="1400" dirty="0"/>
          </a:p>
          <a:p>
            <a:pPr>
              <a:buFont typeface="Arial" panose="020B0604020202020204" pitchFamily="34" charset="0"/>
              <a:buChar char="•"/>
            </a:pPr>
            <a:r>
              <a:rPr lang="en-US" sz="1800" dirty="0"/>
              <a:t>NCEI’s first application of these response functions is to calculate the geometry-energy factors (</a:t>
            </a:r>
            <a:r>
              <a:rPr lang="en-US" sz="1800" dirty="0" err="1"/>
              <a:t>GdE</a:t>
            </a:r>
            <a:r>
              <a:rPr lang="en-US" sz="1800" dirty="0"/>
              <a:t>) for GCR spectra using the ‘bowtie’ method</a:t>
            </a:r>
          </a:p>
          <a:p>
            <a:pPr lvl="1">
              <a:buFont typeface="Arial" panose="020B0604020202020204" pitchFamily="34" charset="0"/>
              <a:buChar char="•"/>
            </a:pPr>
            <a:r>
              <a:rPr lang="en-US" sz="1400" dirty="0"/>
              <a:t>NCEI has applied this method to the calculation of </a:t>
            </a:r>
            <a:r>
              <a:rPr lang="en-US" sz="1400" dirty="0" err="1"/>
              <a:t>GdE</a:t>
            </a:r>
            <a:r>
              <a:rPr lang="en-US" sz="1400" dirty="0"/>
              <a:t> for GOES 16-19 MPS-HI</a:t>
            </a:r>
          </a:p>
          <a:p>
            <a:pPr lvl="1">
              <a:buFont typeface="Arial" panose="020B0604020202020204" pitchFamily="34" charset="0"/>
              <a:buChar char="•"/>
            </a:pPr>
            <a:r>
              <a:rPr lang="en-US" sz="1400" dirty="0"/>
              <a:t>For GCRs, the family of spectra used is from the </a:t>
            </a:r>
            <a:r>
              <a:rPr lang="en-US" sz="1400" dirty="0" err="1"/>
              <a:t>Matthiä</a:t>
            </a:r>
            <a:r>
              <a:rPr lang="en-US" sz="1400" dirty="0"/>
              <a:t>+ 2013 GCR model </a:t>
            </a:r>
          </a:p>
          <a:p>
            <a:pPr>
              <a:buFont typeface="Arial" panose="020B0604020202020204" pitchFamily="34" charset="0"/>
              <a:buChar char="•"/>
            </a:pPr>
            <a:r>
              <a:rPr lang="en-US" sz="1800" dirty="0"/>
              <a:t>Bowtie analysis determines the effective energy (</a:t>
            </a:r>
            <a:r>
              <a:rPr lang="en-US" sz="1800" dirty="0" err="1"/>
              <a:t>Eeff</a:t>
            </a:r>
            <a:r>
              <a:rPr lang="en-US" sz="1800" dirty="0"/>
              <a:t>) at which the spread in </a:t>
            </a:r>
            <a:r>
              <a:rPr lang="en-US" sz="1800" dirty="0" err="1"/>
              <a:t>GdE</a:t>
            </a:r>
            <a:r>
              <a:rPr lang="en-US" sz="1800" dirty="0"/>
              <a:t> is minimum for the set of spectra used in the analysis</a:t>
            </a:r>
          </a:p>
          <a:p>
            <a:endParaRPr lang="en-US" dirty="0"/>
          </a:p>
        </p:txBody>
      </p:sp>
      <p:pic>
        <p:nvPicPr>
          <p:cNvPr id="11" name="Content Placeholder 10">
            <a:extLst>
              <a:ext uri="{FF2B5EF4-FFF2-40B4-BE49-F238E27FC236}">
                <a16:creationId xmlns:a16="http://schemas.microsoft.com/office/drawing/2014/main" id="{4EEC9436-8A51-60B8-1DA7-96773A5CB52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71616" y="1484196"/>
            <a:ext cx="4038600" cy="2917951"/>
          </a:xfrm>
        </p:spPr>
      </p:pic>
      <p:sp>
        <p:nvSpPr>
          <p:cNvPr id="4" name="Slide Number Placeholder 3">
            <a:extLst>
              <a:ext uri="{FF2B5EF4-FFF2-40B4-BE49-F238E27FC236}">
                <a16:creationId xmlns:a16="http://schemas.microsoft.com/office/drawing/2014/main" id="{E914184A-5028-4D15-37E1-92580313A023}"/>
              </a:ext>
            </a:extLst>
          </p:cNvPr>
          <p:cNvSpPr>
            <a:spLocks noGrp="1"/>
          </p:cNvSpPr>
          <p:nvPr>
            <p:ph type="sldNum" sz="quarter" idx="12"/>
          </p:nvPr>
        </p:nvSpPr>
        <p:spPr/>
        <p:txBody>
          <a:bodyPr/>
          <a:lstStyle/>
          <a:p>
            <a:fld id="{615ADB79-25D6-47C0-AB51-22A13A0BBB50}" type="slidenum">
              <a:rPr lang="en-US" altLang="en-US" smtClean="0"/>
              <a:pPr/>
              <a:t>39</a:t>
            </a:fld>
            <a:endParaRPr lang="en-US" altLang="en-US" dirty="0"/>
          </a:p>
        </p:txBody>
      </p:sp>
      <p:pic>
        <p:nvPicPr>
          <p:cNvPr id="6" name="Picture 2">
            <a:extLst>
              <a:ext uri="{FF2B5EF4-FFF2-40B4-BE49-F238E27FC236}">
                <a16:creationId xmlns:a16="http://schemas.microsoft.com/office/drawing/2014/main" id="{B805C5AC-5706-721A-DFD5-AEB713D753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03" r="4625" b="1550"/>
          <a:stretch/>
        </p:blipFill>
        <p:spPr bwMode="auto">
          <a:xfrm>
            <a:off x="4783051" y="4634019"/>
            <a:ext cx="2016224" cy="2019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a:extLst>
              <a:ext uri="{FF2B5EF4-FFF2-40B4-BE49-F238E27FC236}">
                <a16:creationId xmlns:a16="http://schemas.microsoft.com/office/drawing/2014/main" id="{83E62ABB-293D-228A-08F2-C9D450F43578}"/>
              </a:ext>
            </a:extLst>
          </p:cNvPr>
          <p:cNvSpPr/>
          <p:nvPr/>
        </p:nvSpPr>
        <p:spPr>
          <a:xfrm>
            <a:off x="6009071" y="5208064"/>
            <a:ext cx="323087" cy="35195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68B441E-9EA4-3603-3AEC-8E9A9962DEC4}"/>
              </a:ext>
            </a:extLst>
          </p:cNvPr>
          <p:cNvSpPr/>
          <p:nvPr/>
        </p:nvSpPr>
        <p:spPr>
          <a:xfrm>
            <a:off x="4833695" y="5027297"/>
            <a:ext cx="446592" cy="35195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35241B-9AAA-BF83-0682-3D647DA99751}"/>
              </a:ext>
            </a:extLst>
          </p:cNvPr>
          <p:cNvSpPr/>
          <p:nvPr/>
        </p:nvSpPr>
        <p:spPr>
          <a:xfrm>
            <a:off x="7183719" y="5259184"/>
            <a:ext cx="1069943" cy="769441"/>
          </a:xfrm>
          <a:prstGeom prst="rect">
            <a:avLst/>
          </a:prstGeom>
          <a:solidFill>
            <a:schemeClr val="tx2">
              <a:lumMod val="20000"/>
              <a:lumOff val="80000"/>
            </a:schemeClr>
          </a:solidFill>
        </p:spPr>
        <p:txBody>
          <a:bodyPr wrap="square">
            <a:spAutoFit/>
          </a:bodyPr>
          <a:lstStyle/>
          <a:p>
            <a:pPr algn="ctr"/>
            <a:r>
              <a:rPr lang="en-US" sz="1100" b="1" i="1" dirty="0"/>
              <a:t>Bowtie analysis, differential: cm</a:t>
            </a:r>
            <a:r>
              <a:rPr lang="en-US" sz="1100" b="1" i="1" baseline="30000" dirty="0"/>
              <a:t>2</a:t>
            </a:r>
            <a:r>
              <a:rPr lang="en-US" sz="1100" b="1" i="1" dirty="0"/>
              <a:t> </a:t>
            </a:r>
            <a:r>
              <a:rPr lang="en-US" sz="1100" b="1" i="1" dirty="0" err="1"/>
              <a:t>sr</a:t>
            </a:r>
            <a:r>
              <a:rPr lang="en-US" sz="1100" b="1" i="1" dirty="0"/>
              <a:t> MeV/n</a:t>
            </a:r>
          </a:p>
        </p:txBody>
      </p:sp>
    </p:spTree>
    <p:extLst>
      <p:ext uri="{BB962C8B-B14F-4D97-AF65-F5344CB8AC3E}">
        <p14:creationId xmlns:p14="http://schemas.microsoft.com/office/powerpoint/2010/main" val="299485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Energetic Heavy Ion Sensor (EHIS)</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pPr/>
              <a:t>4</a:t>
            </a:fld>
            <a:endParaRPr lang="en-US" altLang="en-US" dirty="0"/>
          </a:p>
        </p:txBody>
      </p:sp>
      <p:sp>
        <p:nvSpPr>
          <p:cNvPr id="12" name="Text Placeholder 6"/>
          <p:cNvSpPr txBox="1">
            <a:spLocks/>
          </p:cNvSpPr>
          <p:nvPr/>
        </p:nvSpPr>
        <p:spPr>
          <a:xfrm>
            <a:off x="5473094" y="1051528"/>
            <a:ext cx="3597016" cy="5426075"/>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dirty="0"/>
              <a:t>Primary purpose: measure fluxes of solar energetic particles (SEPs) and galactic cosmic rays (GCRs) responsible for Single Event Effects (SEE) in electronics</a:t>
            </a:r>
          </a:p>
          <a:p>
            <a:pPr>
              <a:buFont typeface="Arial" panose="020B0604020202020204" pitchFamily="34" charset="0"/>
              <a:buChar char="•"/>
            </a:pPr>
            <a:r>
              <a:rPr lang="en-US" sz="1800" dirty="0"/>
              <a:t>Single solid-state telescope using angle-detecting inclined sensor (ADIS) system to discriminate heavy ions by atomic number (Z)</a:t>
            </a:r>
          </a:p>
          <a:p>
            <a:pPr>
              <a:buFont typeface="Arial" panose="020B0604020202020204" pitchFamily="34" charset="0"/>
              <a:buChar char="•"/>
            </a:pPr>
            <a:r>
              <a:rPr lang="en-US" sz="1800" dirty="0"/>
              <a:t>L1b cadence is 5 minutes</a:t>
            </a:r>
          </a:p>
          <a:p>
            <a:pPr>
              <a:buFont typeface="Arial" panose="020B0604020202020204" pitchFamily="34" charset="0"/>
              <a:buChar char="•"/>
            </a:pPr>
            <a:r>
              <a:rPr lang="en-US" sz="1800" dirty="0"/>
              <a:t>Most recent FM3 (SN104) CDRL79 release: SEISS-D-EH079-4, Rev A (13 August 2019)</a:t>
            </a:r>
          </a:p>
        </p:txBody>
      </p:sp>
      <p:pic>
        <p:nvPicPr>
          <p:cNvPr id="3" name="Content Placeholder 2"/>
          <p:cNvPicPr>
            <a:picLocks noGrp="1" noChangeAspect="1"/>
          </p:cNvPicPr>
          <p:nvPr>
            <p:ph idx="1"/>
          </p:nvPr>
        </p:nvPicPr>
        <p:blipFill>
          <a:blip r:embed="rId3"/>
          <a:stretch>
            <a:fillRect/>
          </a:stretch>
        </p:blipFill>
        <p:spPr>
          <a:xfrm>
            <a:off x="440870" y="1066217"/>
            <a:ext cx="4876800" cy="3862199"/>
          </a:xfrm>
          <a:prstGeom prst="rect">
            <a:avLst/>
          </a:prstGeom>
        </p:spPr>
      </p:pic>
      <p:sp>
        <p:nvSpPr>
          <p:cNvPr id="2" name="TextBox 1">
            <a:extLst>
              <a:ext uri="{FF2B5EF4-FFF2-40B4-BE49-F238E27FC236}">
                <a16:creationId xmlns:a16="http://schemas.microsoft.com/office/drawing/2014/main" id="{B2C91336-F577-B345-A294-5C60AE36CBAC}"/>
              </a:ext>
            </a:extLst>
          </p:cNvPr>
          <p:cNvSpPr txBox="1"/>
          <p:nvPr/>
        </p:nvSpPr>
        <p:spPr>
          <a:xfrm>
            <a:off x="366536" y="1126098"/>
            <a:ext cx="1207382" cy="923330"/>
          </a:xfrm>
          <a:prstGeom prst="rect">
            <a:avLst/>
          </a:prstGeom>
          <a:noFill/>
        </p:spPr>
        <p:txBody>
          <a:bodyPr wrap="square" rtlCol="0">
            <a:spAutoFit/>
          </a:bodyPr>
          <a:lstStyle/>
          <a:p>
            <a:pPr algn="ctr"/>
            <a:r>
              <a:rPr lang="en-US" dirty="0"/>
              <a:t>inclined detectors (D2 &amp; D3)</a:t>
            </a:r>
          </a:p>
        </p:txBody>
      </p:sp>
      <p:cxnSp>
        <p:nvCxnSpPr>
          <p:cNvPr id="7" name="Straight Arrow Connector 6">
            <a:extLst>
              <a:ext uri="{FF2B5EF4-FFF2-40B4-BE49-F238E27FC236}">
                <a16:creationId xmlns:a16="http://schemas.microsoft.com/office/drawing/2014/main" id="{D5E75F44-B74A-BA4E-8B3C-E9495671CC41}"/>
              </a:ext>
            </a:extLst>
          </p:cNvPr>
          <p:cNvCxnSpPr>
            <a:cxnSpLocks/>
          </p:cNvCxnSpPr>
          <p:nvPr/>
        </p:nvCxnSpPr>
        <p:spPr>
          <a:xfrm>
            <a:off x="1219200" y="2049428"/>
            <a:ext cx="1078200" cy="109509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7C96160-2C39-0D47-AD85-0EA962EABB36}"/>
              </a:ext>
            </a:extLst>
          </p:cNvPr>
          <p:cNvSpPr txBox="1"/>
          <p:nvPr/>
        </p:nvSpPr>
        <p:spPr>
          <a:xfrm>
            <a:off x="3710380" y="4375057"/>
            <a:ext cx="1509536" cy="369332"/>
          </a:xfrm>
          <a:prstGeom prst="rect">
            <a:avLst/>
          </a:prstGeom>
          <a:noFill/>
        </p:spPr>
        <p:txBody>
          <a:bodyPr wrap="square" rtlCol="0">
            <a:spAutoFit/>
          </a:bodyPr>
          <a:lstStyle/>
          <a:p>
            <a:pPr algn="ctr"/>
            <a:r>
              <a:rPr lang="en-US" dirty="0"/>
              <a:t>Scintillator (S)</a:t>
            </a:r>
          </a:p>
        </p:txBody>
      </p:sp>
      <p:cxnSp>
        <p:nvCxnSpPr>
          <p:cNvPr id="15" name="Straight Arrow Connector 14">
            <a:extLst>
              <a:ext uri="{FF2B5EF4-FFF2-40B4-BE49-F238E27FC236}">
                <a16:creationId xmlns:a16="http://schemas.microsoft.com/office/drawing/2014/main" id="{77ECA7EA-9052-244B-B66D-AF21A9F054B2}"/>
              </a:ext>
            </a:extLst>
          </p:cNvPr>
          <p:cNvCxnSpPr>
            <a:cxnSpLocks/>
            <a:stCxn id="14" idx="1"/>
          </p:cNvCxnSpPr>
          <p:nvPr/>
        </p:nvCxnSpPr>
        <p:spPr>
          <a:xfrm flipH="1" flipV="1">
            <a:off x="3042626" y="3384457"/>
            <a:ext cx="667754" cy="11752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852DBB4-A3A3-B94D-B850-A8047BED1C88}"/>
              </a:ext>
            </a:extLst>
          </p:cNvPr>
          <p:cNvCxnSpPr>
            <a:cxnSpLocks/>
          </p:cNvCxnSpPr>
          <p:nvPr/>
        </p:nvCxnSpPr>
        <p:spPr>
          <a:xfrm>
            <a:off x="1447800" y="1778117"/>
            <a:ext cx="1398957" cy="10970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11941" y="1057682"/>
            <a:ext cx="3886200" cy="276999"/>
          </a:xfrm>
          <a:prstGeom prst="rect">
            <a:avLst/>
          </a:prstGeom>
          <a:solidFill>
            <a:schemeClr val="bg1"/>
          </a:solidFill>
        </p:spPr>
        <p:txBody>
          <a:bodyPr wrap="square" rtlCol="0">
            <a:spAutoFit/>
          </a:bodyPr>
          <a:lstStyle/>
          <a:p>
            <a:pPr algn="ctr"/>
            <a:r>
              <a:rPr lang="en-US" sz="1200" i="1" dirty="0">
                <a:solidFill>
                  <a:srgbClr val="008000"/>
                </a:solidFill>
              </a:rPr>
              <a:t>Credit: SEISS-D-SY079_EHIS_CALTIM_Update-1-6-14</a:t>
            </a:r>
          </a:p>
        </p:txBody>
      </p:sp>
      <p:graphicFrame>
        <p:nvGraphicFramePr>
          <p:cNvPr id="8" name="Table 6">
            <a:extLst>
              <a:ext uri="{FF2B5EF4-FFF2-40B4-BE49-F238E27FC236}">
                <a16:creationId xmlns:a16="http://schemas.microsoft.com/office/drawing/2014/main" id="{62F903D9-7844-5082-9DB5-C0EC7718DAC4}"/>
              </a:ext>
            </a:extLst>
          </p:cNvPr>
          <p:cNvGraphicFramePr>
            <a:graphicFrameLocks noGrp="1"/>
          </p:cNvGraphicFramePr>
          <p:nvPr>
            <p:extLst>
              <p:ext uri="{D42A27DB-BD31-4B8C-83A1-F6EECF244321}">
                <p14:modId xmlns:p14="http://schemas.microsoft.com/office/powerpoint/2010/main" val="1863186790"/>
              </p:ext>
            </p:extLst>
          </p:nvPr>
        </p:nvGraphicFramePr>
        <p:xfrm>
          <a:off x="304800" y="4829108"/>
          <a:ext cx="5083915" cy="1955497"/>
        </p:xfrm>
        <a:graphic>
          <a:graphicData uri="http://schemas.openxmlformats.org/drawingml/2006/table">
            <a:tbl>
              <a:tblPr firstRow="1" bandRow="1">
                <a:tableStyleId>{5C22544A-7EE6-4342-B048-85BDC9FD1C3A}</a:tableStyleId>
              </a:tblPr>
              <a:tblGrid>
                <a:gridCol w="1426315">
                  <a:extLst>
                    <a:ext uri="{9D8B030D-6E8A-4147-A177-3AD203B41FA5}">
                      <a16:colId xmlns:a16="http://schemas.microsoft.com/office/drawing/2014/main" val="3609726215"/>
                    </a:ext>
                  </a:extLst>
                </a:gridCol>
                <a:gridCol w="1600200">
                  <a:extLst>
                    <a:ext uri="{9D8B030D-6E8A-4147-A177-3AD203B41FA5}">
                      <a16:colId xmlns:a16="http://schemas.microsoft.com/office/drawing/2014/main" val="531177305"/>
                    </a:ext>
                  </a:extLst>
                </a:gridCol>
                <a:gridCol w="2057400">
                  <a:extLst>
                    <a:ext uri="{9D8B030D-6E8A-4147-A177-3AD203B41FA5}">
                      <a16:colId xmlns:a16="http://schemas.microsoft.com/office/drawing/2014/main" val="4223913198"/>
                    </a:ext>
                  </a:extLst>
                </a:gridCol>
              </a:tblGrid>
              <a:tr h="309577">
                <a:tc>
                  <a:txBody>
                    <a:bodyPr/>
                    <a:lstStyle/>
                    <a:p>
                      <a:r>
                        <a:rPr lang="en-US" sz="1200" dirty="0"/>
                        <a:t>Detector</a:t>
                      </a:r>
                    </a:p>
                  </a:txBody>
                  <a:tcPr/>
                </a:tc>
                <a:tc>
                  <a:txBody>
                    <a:bodyPr/>
                    <a:lstStyle/>
                    <a:p>
                      <a:r>
                        <a:rPr lang="en-US" sz="1200" dirty="0"/>
                        <a:t>Function</a:t>
                      </a:r>
                    </a:p>
                  </a:txBody>
                  <a:tcPr/>
                </a:tc>
                <a:tc>
                  <a:txBody>
                    <a:bodyPr/>
                    <a:lstStyle/>
                    <a:p>
                      <a:r>
                        <a:rPr lang="en-US" sz="1200" dirty="0"/>
                        <a:t>Beam Calibrated</a:t>
                      </a:r>
                    </a:p>
                  </a:txBody>
                  <a:tcPr/>
                </a:tc>
                <a:extLst>
                  <a:ext uri="{0D108BD9-81ED-4DB2-BD59-A6C34878D82A}">
                    <a16:rowId xmlns:a16="http://schemas.microsoft.com/office/drawing/2014/main" val="358855650"/>
                  </a:ext>
                </a:extLst>
              </a:tr>
              <a:tr h="252074">
                <a:tc>
                  <a:txBody>
                    <a:bodyPr/>
                    <a:lstStyle/>
                    <a:p>
                      <a:r>
                        <a:rPr lang="en-US" sz="1200" dirty="0"/>
                        <a:t>D1, D2, D3</a:t>
                      </a:r>
                    </a:p>
                  </a:txBody>
                  <a:tcPr/>
                </a:tc>
                <a:tc>
                  <a:txBody>
                    <a:bodyPr/>
                    <a:lstStyle/>
                    <a:p>
                      <a:r>
                        <a:rPr lang="en-US" sz="1200" dirty="0"/>
                        <a:t>ADIS</a:t>
                      </a:r>
                    </a:p>
                  </a:txBody>
                  <a:tcPr/>
                </a:tc>
                <a:tc>
                  <a:txBody>
                    <a:bodyPr/>
                    <a:lstStyle/>
                    <a:p>
                      <a:r>
                        <a:rPr lang="en-US" sz="1200" dirty="0"/>
                        <a:t>p+: yes, </a:t>
                      </a:r>
                      <a:r>
                        <a:rPr lang="en-US" sz="1200" dirty="0">
                          <a:latin typeface="Symbol" pitchFamily="2" charset="2"/>
                        </a:rPr>
                        <a:t>a</a:t>
                      </a:r>
                      <a:r>
                        <a:rPr lang="en-US" sz="1200" dirty="0"/>
                        <a:t>++: no,  heavies: yes</a:t>
                      </a:r>
                    </a:p>
                  </a:txBody>
                  <a:tcPr/>
                </a:tc>
                <a:extLst>
                  <a:ext uri="{0D108BD9-81ED-4DB2-BD59-A6C34878D82A}">
                    <a16:rowId xmlns:a16="http://schemas.microsoft.com/office/drawing/2014/main" val="1352087123"/>
                  </a:ext>
                </a:extLst>
              </a:tr>
              <a:tr h="252074">
                <a:tc>
                  <a:txBody>
                    <a:bodyPr/>
                    <a:lstStyle/>
                    <a:p>
                      <a:r>
                        <a:rPr lang="en-US" sz="1200" dirty="0"/>
                        <a:t>D4 (A, B, C ganged)</a:t>
                      </a:r>
                    </a:p>
                  </a:txBody>
                  <a:tcPr/>
                </a:tc>
                <a:tc>
                  <a:txBody>
                    <a:bodyPr/>
                    <a:lstStyle/>
                    <a:p>
                      <a:r>
                        <a:rPr lang="en-US" sz="1200" dirty="0"/>
                        <a:t>Channel E1 stopping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 yes, </a:t>
                      </a:r>
                      <a:r>
                        <a:rPr lang="en-US" sz="1200" dirty="0">
                          <a:latin typeface="Symbol" pitchFamily="2" charset="2"/>
                        </a:rPr>
                        <a:t>a</a:t>
                      </a:r>
                      <a:r>
                        <a:rPr lang="en-US" sz="1200" dirty="0"/>
                        <a:t>++: no,  heavies: yes</a:t>
                      </a:r>
                    </a:p>
                  </a:txBody>
                  <a:tcPr/>
                </a:tc>
                <a:extLst>
                  <a:ext uri="{0D108BD9-81ED-4DB2-BD59-A6C34878D82A}">
                    <a16:rowId xmlns:a16="http://schemas.microsoft.com/office/drawing/2014/main" val="244650760"/>
                  </a:ext>
                </a:extLst>
              </a:tr>
              <a:tr h="252074">
                <a:tc>
                  <a:txBody>
                    <a:bodyPr/>
                    <a:lstStyle/>
                    <a:p>
                      <a:r>
                        <a:rPr lang="en-US" sz="1200" dirty="0"/>
                        <a:t>D5 (A, B, C ganged)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Channel E2 stopping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 yes, </a:t>
                      </a:r>
                      <a:r>
                        <a:rPr lang="en-US" sz="1200" dirty="0">
                          <a:latin typeface="Symbol" pitchFamily="2" charset="2"/>
                        </a:rPr>
                        <a:t>a</a:t>
                      </a:r>
                      <a:r>
                        <a:rPr lang="en-US" sz="1200" dirty="0"/>
                        <a:t>++: no,  heavies: yes</a:t>
                      </a:r>
                    </a:p>
                  </a:txBody>
                  <a:tcPr/>
                </a:tc>
                <a:extLst>
                  <a:ext uri="{0D108BD9-81ED-4DB2-BD59-A6C34878D82A}">
                    <a16:rowId xmlns:a16="http://schemas.microsoft.com/office/drawing/2014/main" val="3941307942"/>
                  </a:ext>
                </a:extLst>
              </a:tr>
              <a:tr h="252074">
                <a:tc>
                  <a:txBody>
                    <a:bodyPr/>
                    <a:lstStyle/>
                    <a:p>
                      <a:r>
                        <a:rPr lang="en-US" sz="1200" dirty="0"/>
                        <a:t>D6 (A, B, C ganged)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Channel E3 stopping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 yes, </a:t>
                      </a:r>
                      <a:r>
                        <a:rPr lang="en-US" sz="1200" dirty="0">
                          <a:latin typeface="Symbol" pitchFamily="2" charset="2"/>
                        </a:rPr>
                        <a:t>a</a:t>
                      </a:r>
                      <a:r>
                        <a:rPr lang="en-US" sz="1200" dirty="0"/>
                        <a:t>++: no,  heavies: no</a:t>
                      </a:r>
                    </a:p>
                  </a:txBody>
                  <a:tcPr/>
                </a:tc>
                <a:extLst>
                  <a:ext uri="{0D108BD9-81ED-4DB2-BD59-A6C34878D82A}">
                    <a16:rowId xmlns:a16="http://schemas.microsoft.com/office/drawing/2014/main" val="2626518728"/>
                  </a:ext>
                </a:extLst>
              </a:tr>
              <a:tr h="252074">
                <a:tc>
                  <a:txBody>
                    <a:bodyPr/>
                    <a:lstStyle/>
                    <a:p>
                      <a:r>
                        <a:rPr lang="en-US" sz="1200" dirty="0"/>
                        <a:t>R (ranging)</a:t>
                      </a:r>
                    </a:p>
                  </a:txBody>
                  <a:tcPr/>
                </a:tc>
                <a:tc>
                  <a:txBody>
                    <a:bodyPr/>
                    <a:lstStyle/>
                    <a:p>
                      <a:r>
                        <a:rPr lang="en-US" sz="1200" dirty="0"/>
                        <a:t>E4 &amp; E5 (penetrating)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 yes, </a:t>
                      </a:r>
                      <a:r>
                        <a:rPr lang="en-US" sz="1200" dirty="0">
                          <a:latin typeface="Symbol" pitchFamily="2" charset="2"/>
                        </a:rPr>
                        <a:t>a</a:t>
                      </a:r>
                      <a:r>
                        <a:rPr lang="en-US" sz="1200" dirty="0"/>
                        <a:t>++: no,  heavies: no</a:t>
                      </a:r>
                    </a:p>
                  </a:txBody>
                  <a:tcPr/>
                </a:tc>
                <a:extLst>
                  <a:ext uri="{0D108BD9-81ED-4DB2-BD59-A6C34878D82A}">
                    <a16:rowId xmlns:a16="http://schemas.microsoft.com/office/drawing/2014/main" val="568459443"/>
                  </a:ext>
                </a:extLst>
              </a:tr>
              <a:tr h="252074">
                <a:tc>
                  <a:txBody>
                    <a:bodyPr/>
                    <a:lstStyle/>
                    <a:p>
                      <a:r>
                        <a:rPr lang="en-US" sz="1200" dirty="0"/>
                        <a:t>S (scintillator)</a:t>
                      </a:r>
                    </a:p>
                  </a:txBody>
                  <a:tcPr/>
                </a:tc>
                <a:tc>
                  <a:txBody>
                    <a:bodyPr/>
                    <a:lstStyle/>
                    <a:p>
                      <a:r>
                        <a:rPr lang="en-US" sz="1200" dirty="0"/>
                        <a:t>active anticoincidence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no</a:t>
                      </a:r>
                    </a:p>
                  </a:txBody>
                  <a:tcPr/>
                </a:tc>
                <a:extLst>
                  <a:ext uri="{0D108BD9-81ED-4DB2-BD59-A6C34878D82A}">
                    <a16:rowId xmlns:a16="http://schemas.microsoft.com/office/drawing/2014/main" val="1238350872"/>
                  </a:ext>
                </a:extLst>
              </a:tr>
            </a:tbl>
          </a:graphicData>
        </a:graphic>
      </p:graphicFrame>
      <p:sp>
        <p:nvSpPr>
          <p:cNvPr id="9" name="TextBox 8">
            <a:extLst>
              <a:ext uri="{FF2B5EF4-FFF2-40B4-BE49-F238E27FC236}">
                <a16:creationId xmlns:a16="http://schemas.microsoft.com/office/drawing/2014/main" id="{AA7DDFBD-426D-9E90-4CB7-1881704676EA}"/>
              </a:ext>
            </a:extLst>
          </p:cNvPr>
          <p:cNvSpPr txBox="1"/>
          <p:nvPr/>
        </p:nvSpPr>
        <p:spPr>
          <a:xfrm>
            <a:off x="2833624" y="2613448"/>
            <a:ext cx="450684" cy="369332"/>
          </a:xfrm>
          <a:prstGeom prst="rect">
            <a:avLst/>
          </a:prstGeom>
          <a:noFill/>
        </p:spPr>
        <p:txBody>
          <a:bodyPr wrap="square" rtlCol="0">
            <a:spAutoFit/>
          </a:bodyPr>
          <a:lstStyle/>
          <a:p>
            <a:pPr algn="ctr"/>
            <a:r>
              <a:rPr lang="en-US" dirty="0">
                <a:solidFill>
                  <a:srgbClr val="FFFF00"/>
                </a:solidFill>
              </a:rPr>
              <a:t>D4</a:t>
            </a:r>
          </a:p>
        </p:txBody>
      </p:sp>
      <p:sp>
        <p:nvSpPr>
          <p:cNvPr id="10" name="TextBox 9">
            <a:extLst>
              <a:ext uri="{FF2B5EF4-FFF2-40B4-BE49-F238E27FC236}">
                <a16:creationId xmlns:a16="http://schemas.microsoft.com/office/drawing/2014/main" id="{3AAD526E-87AF-2593-3103-785EADE21D3E}"/>
              </a:ext>
            </a:extLst>
          </p:cNvPr>
          <p:cNvSpPr txBox="1"/>
          <p:nvPr/>
        </p:nvSpPr>
        <p:spPr>
          <a:xfrm>
            <a:off x="3134570" y="2450775"/>
            <a:ext cx="450684" cy="369332"/>
          </a:xfrm>
          <a:prstGeom prst="rect">
            <a:avLst/>
          </a:prstGeom>
          <a:noFill/>
        </p:spPr>
        <p:txBody>
          <a:bodyPr wrap="square" rtlCol="0">
            <a:spAutoFit/>
          </a:bodyPr>
          <a:lstStyle/>
          <a:p>
            <a:pPr algn="ctr"/>
            <a:r>
              <a:rPr lang="en-US" dirty="0">
                <a:solidFill>
                  <a:srgbClr val="FFFF00"/>
                </a:solidFill>
              </a:rPr>
              <a:t>D5</a:t>
            </a:r>
          </a:p>
        </p:txBody>
      </p:sp>
      <p:sp>
        <p:nvSpPr>
          <p:cNvPr id="17" name="TextBox 16">
            <a:extLst>
              <a:ext uri="{FF2B5EF4-FFF2-40B4-BE49-F238E27FC236}">
                <a16:creationId xmlns:a16="http://schemas.microsoft.com/office/drawing/2014/main" id="{1293E05A-4188-C603-C200-298A65DFD42E}"/>
              </a:ext>
            </a:extLst>
          </p:cNvPr>
          <p:cNvSpPr txBox="1"/>
          <p:nvPr/>
        </p:nvSpPr>
        <p:spPr>
          <a:xfrm>
            <a:off x="3435516" y="2286000"/>
            <a:ext cx="450684" cy="369332"/>
          </a:xfrm>
          <a:prstGeom prst="rect">
            <a:avLst/>
          </a:prstGeom>
          <a:noFill/>
        </p:spPr>
        <p:txBody>
          <a:bodyPr wrap="square" rtlCol="0">
            <a:spAutoFit/>
          </a:bodyPr>
          <a:lstStyle/>
          <a:p>
            <a:pPr algn="ctr"/>
            <a:r>
              <a:rPr lang="en-US" dirty="0">
                <a:solidFill>
                  <a:srgbClr val="FFFF00"/>
                </a:solidFill>
              </a:rPr>
              <a:t>D6</a:t>
            </a:r>
          </a:p>
        </p:txBody>
      </p:sp>
      <p:sp>
        <p:nvSpPr>
          <p:cNvPr id="18" name="TextBox 17">
            <a:extLst>
              <a:ext uri="{FF2B5EF4-FFF2-40B4-BE49-F238E27FC236}">
                <a16:creationId xmlns:a16="http://schemas.microsoft.com/office/drawing/2014/main" id="{07C0449C-3FAE-4311-7A70-05CD50F43C35}"/>
              </a:ext>
            </a:extLst>
          </p:cNvPr>
          <p:cNvSpPr txBox="1"/>
          <p:nvPr/>
        </p:nvSpPr>
        <p:spPr>
          <a:xfrm>
            <a:off x="4836718" y="3085309"/>
            <a:ext cx="366536" cy="369332"/>
          </a:xfrm>
          <a:prstGeom prst="rect">
            <a:avLst/>
          </a:prstGeom>
          <a:noFill/>
        </p:spPr>
        <p:txBody>
          <a:bodyPr wrap="square" rtlCol="0">
            <a:spAutoFit/>
          </a:bodyPr>
          <a:lstStyle/>
          <a:p>
            <a:pPr algn="ctr"/>
            <a:r>
              <a:rPr lang="en-US" dirty="0"/>
              <a:t>R</a:t>
            </a:r>
          </a:p>
        </p:txBody>
      </p:sp>
      <p:cxnSp>
        <p:nvCxnSpPr>
          <p:cNvPr id="19" name="Straight Arrow Connector 18">
            <a:extLst>
              <a:ext uri="{FF2B5EF4-FFF2-40B4-BE49-F238E27FC236}">
                <a16:creationId xmlns:a16="http://schemas.microsoft.com/office/drawing/2014/main" id="{022148E2-51D7-DB96-FA72-D1C2A11E9A5B}"/>
              </a:ext>
            </a:extLst>
          </p:cNvPr>
          <p:cNvCxnSpPr>
            <a:cxnSpLocks/>
          </p:cNvCxnSpPr>
          <p:nvPr/>
        </p:nvCxnSpPr>
        <p:spPr>
          <a:xfrm flipH="1" flipV="1">
            <a:off x="3921615" y="2519264"/>
            <a:ext cx="947163" cy="71174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1384996-A56F-8532-1B1B-A5FED3B1EBBA}"/>
              </a:ext>
            </a:extLst>
          </p:cNvPr>
          <p:cNvSpPr txBox="1"/>
          <p:nvPr/>
        </p:nvSpPr>
        <p:spPr>
          <a:xfrm>
            <a:off x="1730559" y="3181009"/>
            <a:ext cx="450684" cy="369332"/>
          </a:xfrm>
          <a:prstGeom prst="rect">
            <a:avLst/>
          </a:prstGeom>
          <a:noFill/>
        </p:spPr>
        <p:txBody>
          <a:bodyPr wrap="square" rtlCol="0">
            <a:spAutoFit/>
          </a:bodyPr>
          <a:lstStyle/>
          <a:p>
            <a:pPr algn="ctr"/>
            <a:r>
              <a:rPr lang="en-US" dirty="0">
                <a:solidFill>
                  <a:srgbClr val="FFFF00"/>
                </a:solidFill>
              </a:rPr>
              <a:t>D1</a:t>
            </a:r>
          </a:p>
        </p:txBody>
      </p:sp>
    </p:spTree>
    <p:extLst>
      <p:ext uri="{BB962C8B-B14F-4D97-AF65-F5344CB8AC3E}">
        <p14:creationId xmlns:p14="http://schemas.microsoft.com/office/powerpoint/2010/main" val="195598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63B5E-C536-BB58-4DE5-65CCFDE2CD2C}"/>
              </a:ext>
            </a:extLst>
          </p:cNvPr>
          <p:cNvSpPr>
            <a:spLocks noGrp="1"/>
          </p:cNvSpPr>
          <p:nvPr>
            <p:ph type="title"/>
          </p:nvPr>
        </p:nvSpPr>
        <p:spPr/>
        <p:txBody>
          <a:bodyPr/>
          <a:lstStyle/>
          <a:p>
            <a:r>
              <a:rPr lang="en-US" dirty="0"/>
              <a:t>Bowtie example: Oxygen</a:t>
            </a:r>
          </a:p>
        </p:txBody>
      </p:sp>
      <p:pic>
        <p:nvPicPr>
          <p:cNvPr id="7" name="Content Placeholder 6">
            <a:extLst>
              <a:ext uri="{FF2B5EF4-FFF2-40B4-BE49-F238E27FC236}">
                <a16:creationId xmlns:a16="http://schemas.microsoft.com/office/drawing/2014/main" id="{2538135A-BDC5-5392-F893-6B8D0039D63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16273" y="1570319"/>
            <a:ext cx="4214550" cy="3064941"/>
          </a:xfrm>
        </p:spPr>
      </p:pic>
      <p:graphicFrame>
        <p:nvGraphicFramePr>
          <p:cNvPr id="9" name="Content Placeholder 8">
            <a:extLst>
              <a:ext uri="{FF2B5EF4-FFF2-40B4-BE49-F238E27FC236}">
                <a16:creationId xmlns:a16="http://schemas.microsoft.com/office/drawing/2014/main" id="{7D79D023-76C3-5B96-CBBC-555BEBF9BD14}"/>
              </a:ext>
            </a:extLst>
          </p:cNvPr>
          <p:cNvGraphicFramePr>
            <a:graphicFrameLocks noGrp="1"/>
          </p:cNvGraphicFramePr>
          <p:nvPr>
            <p:ph sz="half" idx="2"/>
            <p:extLst>
              <p:ext uri="{D42A27DB-BD31-4B8C-83A1-F6EECF244321}">
                <p14:modId xmlns:p14="http://schemas.microsoft.com/office/powerpoint/2010/main" val="1153565614"/>
              </p:ext>
            </p:extLst>
          </p:nvPr>
        </p:nvGraphicFramePr>
        <p:xfrm>
          <a:off x="129024" y="4891759"/>
          <a:ext cx="4757128" cy="1804899"/>
        </p:xfrm>
        <a:graphic>
          <a:graphicData uri="http://schemas.openxmlformats.org/drawingml/2006/table">
            <a:tbl>
              <a:tblPr>
                <a:tableStyleId>{5C22544A-7EE6-4342-B048-85BDC9FD1C3A}</a:tableStyleId>
              </a:tblPr>
              <a:tblGrid>
                <a:gridCol w="594641">
                  <a:extLst>
                    <a:ext uri="{9D8B030D-6E8A-4147-A177-3AD203B41FA5}">
                      <a16:colId xmlns:a16="http://schemas.microsoft.com/office/drawing/2014/main" val="2731520043"/>
                    </a:ext>
                  </a:extLst>
                </a:gridCol>
                <a:gridCol w="594641">
                  <a:extLst>
                    <a:ext uri="{9D8B030D-6E8A-4147-A177-3AD203B41FA5}">
                      <a16:colId xmlns:a16="http://schemas.microsoft.com/office/drawing/2014/main" val="1998484196"/>
                    </a:ext>
                  </a:extLst>
                </a:gridCol>
                <a:gridCol w="594641">
                  <a:extLst>
                    <a:ext uri="{9D8B030D-6E8A-4147-A177-3AD203B41FA5}">
                      <a16:colId xmlns:a16="http://schemas.microsoft.com/office/drawing/2014/main" val="312037377"/>
                    </a:ext>
                  </a:extLst>
                </a:gridCol>
                <a:gridCol w="594641">
                  <a:extLst>
                    <a:ext uri="{9D8B030D-6E8A-4147-A177-3AD203B41FA5}">
                      <a16:colId xmlns:a16="http://schemas.microsoft.com/office/drawing/2014/main" val="2657533072"/>
                    </a:ext>
                  </a:extLst>
                </a:gridCol>
                <a:gridCol w="594641">
                  <a:extLst>
                    <a:ext uri="{9D8B030D-6E8A-4147-A177-3AD203B41FA5}">
                      <a16:colId xmlns:a16="http://schemas.microsoft.com/office/drawing/2014/main" val="2770552910"/>
                    </a:ext>
                  </a:extLst>
                </a:gridCol>
                <a:gridCol w="594641">
                  <a:extLst>
                    <a:ext uri="{9D8B030D-6E8A-4147-A177-3AD203B41FA5}">
                      <a16:colId xmlns:a16="http://schemas.microsoft.com/office/drawing/2014/main" val="47353089"/>
                    </a:ext>
                  </a:extLst>
                </a:gridCol>
                <a:gridCol w="549761">
                  <a:extLst>
                    <a:ext uri="{9D8B030D-6E8A-4147-A177-3AD203B41FA5}">
                      <a16:colId xmlns:a16="http://schemas.microsoft.com/office/drawing/2014/main" val="4142878143"/>
                    </a:ext>
                  </a:extLst>
                </a:gridCol>
                <a:gridCol w="639521">
                  <a:extLst>
                    <a:ext uri="{9D8B030D-6E8A-4147-A177-3AD203B41FA5}">
                      <a16:colId xmlns:a16="http://schemas.microsoft.com/office/drawing/2014/main" val="132518755"/>
                    </a:ext>
                  </a:extLst>
                </a:gridCol>
              </a:tblGrid>
              <a:tr h="753064">
                <a:tc>
                  <a:txBody>
                    <a:bodyPr/>
                    <a:lstStyle/>
                    <a:p>
                      <a:pPr algn="ctr" fontAlgn="ctr"/>
                      <a:r>
                        <a:rPr lang="en-US" sz="1000" u="none" strike="noStrike" dirty="0">
                          <a:effectLst/>
                        </a:rPr>
                        <a:t>Channel</a:t>
                      </a:r>
                      <a:endParaRPr lang="en-US" sz="1000" b="0" i="0" u="none" strike="noStrike" dirty="0">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Egm from LUT (MeV/n)</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Eeff, bowtie (MeV/n)</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Eeff/Egm</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GdE, 5%ile (cm^2 sr MeV/n)</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GdE, 50%ile (cm^2 sr MeV/n)</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GdE, 95%ile (cm^2 sr MeV/n)</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GdE,bowtie/GdE,LUT</a:t>
                      </a:r>
                      <a:endParaRPr lang="en-US" sz="1000" b="0" i="0" u="none" strike="noStrike">
                        <a:solidFill>
                          <a:srgbClr val="000000"/>
                        </a:solidFill>
                        <a:effectLst/>
                        <a:latin typeface="Calibri" panose="020F0502020204030204" pitchFamily="34" charset="0"/>
                      </a:endParaRPr>
                    </a:p>
                  </a:txBody>
                  <a:tcPr marL="5825" marR="5825" marT="5825" marB="0" anchor="ctr"/>
                </a:tc>
                <a:extLst>
                  <a:ext uri="{0D108BD9-81ED-4DB2-BD59-A6C34878D82A}">
                    <a16:rowId xmlns:a16="http://schemas.microsoft.com/office/drawing/2014/main" val="296696662"/>
                  </a:ext>
                </a:extLst>
              </a:tr>
              <a:tr h="210367">
                <a:tc>
                  <a:txBody>
                    <a:bodyPr/>
                    <a:lstStyle/>
                    <a:p>
                      <a:pPr algn="ctr" fontAlgn="ctr"/>
                      <a:r>
                        <a:rPr lang="en-US" sz="1000" u="none" strike="noStrike">
                          <a:effectLst/>
                        </a:rPr>
                        <a:t>E1</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38.82</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61.88</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1.59</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56.88</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57.95</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60.24</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0.96</a:t>
                      </a:r>
                      <a:endParaRPr lang="en-US" sz="1000" b="0" i="0" u="none" strike="noStrike">
                        <a:solidFill>
                          <a:srgbClr val="000000"/>
                        </a:solidFill>
                        <a:effectLst/>
                        <a:latin typeface="Calibri" panose="020F0502020204030204" pitchFamily="34" charset="0"/>
                      </a:endParaRPr>
                    </a:p>
                  </a:txBody>
                  <a:tcPr marL="5825" marR="5825" marT="5825" marB="0" anchor="ctr"/>
                </a:tc>
                <a:extLst>
                  <a:ext uri="{0D108BD9-81ED-4DB2-BD59-A6C34878D82A}">
                    <a16:rowId xmlns:a16="http://schemas.microsoft.com/office/drawing/2014/main" val="3945653942"/>
                  </a:ext>
                </a:extLst>
              </a:tr>
              <a:tr h="210367">
                <a:tc>
                  <a:txBody>
                    <a:bodyPr/>
                    <a:lstStyle/>
                    <a:p>
                      <a:pPr algn="ctr" fontAlgn="ctr"/>
                      <a:r>
                        <a:rPr lang="en-US" sz="1000" u="none" strike="noStrike">
                          <a:effectLst/>
                        </a:rPr>
                        <a:t>E2</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80.62</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96.48</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1.20</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31.42</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31.59</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31.95</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1.21</a:t>
                      </a:r>
                      <a:endParaRPr lang="en-US" sz="1000" b="0" i="0" u="none" strike="noStrike">
                        <a:solidFill>
                          <a:srgbClr val="000000"/>
                        </a:solidFill>
                        <a:effectLst/>
                        <a:latin typeface="Calibri" panose="020F0502020204030204" pitchFamily="34" charset="0"/>
                      </a:endParaRPr>
                    </a:p>
                  </a:txBody>
                  <a:tcPr marL="5825" marR="5825" marT="5825" marB="0" anchor="ctr"/>
                </a:tc>
                <a:extLst>
                  <a:ext uri="{0D108BD9-81ED-4DB2-BD59-A6C34878D82A}">
                    <a16:rowId xmlns:a16="http://schemas.microsoft.com/office/drawing/2014/main" val="403222976"/>
                  </a:ext>
                </a:extLst>
              </a:tr>
              <a:tr h="210367">
                <a:tc>
                  <a:txBody>
                    <a:bodyPr/>
                    <a:lstStyle/>
                    <a:p>
                      <a:pPr algn="ctr" fontAlgn="ctr"/>
                      <a:r>
                        <a:rPr lang="en-US" sz="1000" u="none" strike="noStrike">
                          <a:effectLst/>
                        </a:rPr>
                        <a:t>E3</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107.61</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120.60</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1.12</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19.25</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19.30</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19.41</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1.52</a:t>
                      </a:r>
                      <a:endParaRPr lang="en-US" sz="1000" b="0" i="0" u="none" strike="noStrike">
                        <a:solidFill>
                          <a:srgbClr val="000000"/>
                        </a:solidFill>
                        <a:effectLst/>
                        <a:latin typeface="Calibri" panose="020F0502020204030204" pitchFamily="34" charset="0"/>
                      </a:endParaRPr>
                    </a:p>
                  </a:txBody>
                  <a:tcPr marL="5825" marR="5825" marT="5825" marB="0" anchor="ctr"/>
                </a:tc>
                <a:extLst>
                  <a:ext uri="{0D108BD9-81ED-4DB2-BD59-A6C34878D82A}">
                    <a16:rowId xmlns:a16="http://schemas.microsoft.com/office/drawing/2014/main" val="411809740"/>
                  </a:ext>
                </a:extLst>
              </a:tr>
              <a:tr h="210367">
                <a:tc>
                  <a:txBody>
                    <a:bodyPr/>
                    <a:lstStyle/>
                    <a:p>
                      <a:pPr algn="ctr" fontAlgn="ctr"/>
                      <a:r>
                        <a:rPr lang="en-US" sz="1000" u="none" strike="noStrike">
                          <a:effectLst/>
                        </a:rPr>
                        <a:t>E4</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164.27</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192.73</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1.17</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67.48</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67.76</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68.33</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1.40</a:t>
                      </a:r>
                      <a:endParaRPr lang="en-US" sz="1000" b="0" i="0" u="none" strike="noStrike">
                        <a:solidFill>
                          <a:srgbClr val="000000"/>
                        </a:solidFill>
                        <a:effectLst/>
                        <a:latin typeface="Calibri" panose="020F0502020204030204" pitchFamily="34" charset="0"/>
                      </a:endParaRPr>
                    </a:p>
                  </a:txBody>
                  <a:tcPr marL="5825" marR="5825" marT="5825" marB="0" anchor="ctr"/>
                </a:tc>
                <a:extLst>
                  <a:ext uri="{0D108BD9-81ED-4DB2-BD59-A6C34878D82A}">
                    <a16:rowId xmlns:a16="http://schemas.microsoft.com/office/drawing/2014/main" val="1653961810"/>
                  </a:ext>
                </a:extLst>
              </a:tr>
              <a:tr h="210367">
                <a:tc>
                  <a:txBody>
                    <a:bodyPr/>
                    <a:lstStyle/>
                    <a:p>
                      <a:pPr algn="ctr" fontAlgn="ctr"/>
                      <a:r>
                        <a:rPr lang="en-US" sz="1000" u="none" strike="noStrike">
                          <a:effectLst/>
                        </a:rPr>
                        <a:t>E5</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340.43</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281.02</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0.83</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43.82</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43.92</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a:effectLst/>
                        </a:rPr>
                        <a:t>44.13</a:t>
                      </a:r>
                      <a:endParaRPr lang="en-US" sz="1000" b="0" i="0" u="none" strike="noStrike">
                        <a:solidFill>
                          <a:srgbClr val="000000"/>
                        </a:solidFill>
                        <a:effectLst/>
                        <a:latin typeface="Calibri" panose="020F0502020204030204" pitchFamily="34" charset="0"/>
                      </a:endParaRPr>
                    </a:p>
                  </a:txBody>
                  <a:tcPr marL="5825" marR="5825" marT="5825" marB="0" anchor="ctr"/>
                </a:tc>
                <a:tc>
                  <a:txBody>
                    <a:bodyPr/>
                    <a:lstStyle/>
                    <a:p>
                      <a:pPr algn="ctr" fontAlgn="ctr"/>
                      <a:r>
                        <a:rPr lang="en-US" sz="1000" u="none" strike="noStrike" dirty="0">
                          <a:effectLst/>
                        </a:rPr>
                        <a:t>0.45</a:t>
                      </a:r>
                      <a:endParaRPr lang="en-US" sz="1000" b="0" i="0" u="none" strike="noStrike" dirty="0">
                        <a:solidFill>
                          <a:srgbClr val="000000"/>
                        </a:solidFill>
                        <a:effectLst/>
                        <a:latin typeface="Calibri" panose="020F0502020204030204" pitchFamily="34" charset="0"/>
                      </a:endParaRPr>
                    </a:p>
                  </a:txBody>
                  <a:tcPr marL="5825" marR="5825" marT="5825" marB="0" anchor="ctr"/>
                </a:tc>
                <a:extLst>
                  <a:ext uri="{0D108BD9-81ED-4DB2-BD59-A6C34878D82A}">
                    <a16:rowId xmlns:a16="http://schemas.microsoft.com/office/drawing/2014/main" val="903379009"/>
                  </a:ext>
                </a:extLst>
              </a:tr>
            </a:tbl>
          </a:graphicData>
        </a:graphic>
      </p:graphicFrame>
      <p:sp>
        <p:nvSpPr>
          <p:cNvPr id="5" name="Slide Number Placeholder 4">
            <a:extLst>
              <a:ext uri="{FF2B5EF4-FFF2-40B4-BE49-F238E27FC236}">
                <a16:creationId xmlns:a16="http://schemas.microsoft.com/office/drawing/2014/main" id="{36B63B74-E3A8-FFCF-BF58-2D9803545D9A}"/>
              </a:ext>
            </a:extLst>
          </p:cNvPr>
          <p:cNvSpPr>
            <a:spLocks noGrp="1"/>
          </p:cNvSpPr>
          <p:nvPr>
            <p:ph type="sldNum" sz="quarter" idx="12"/>
          </p:nvPr>
        </p:nvSpPr>
        <p:spPr/>
        <p:txBody>
          <a:bodyPr/>
          <a:lstStyle/>
          <a:p>
            <a:fld id="{A5D0E245-9D50-4F3E-AC26-7B9CB19F70AC}" type="slidenum">
              <a:rPr lang="en-US" altLang="en-US" smtClean="0"/>
              <a:pPr/>
              <a:t>40</a:t>
            </a:fld>
            <a:endParaRPr lang="en-US" altLang="en-US"/>
          </a:p>
        </p:txBody>
      </p:sp>
      <p:sp>
        <p:nvSpPr>
          <p:cNvPr id="10" name="Rectangle 9">
            <a:extLst>
              <a:ext uri="{FF2B5EF4-FFF2-40B4-BE49-F238E27FC236}">
                <a16:creationId xmlns:a16="http://schemas.microsoft.com/office/drawing/2014/main" id="{EDA62EF7-33DB-99AA-069C-A0D3F3BA71D1}"/>
              </a:ext>
            </a:extLst>
          </p:cNvPr>
          <p:cNvSpPr/>
          <p:nvPr/>
        </p:nvSpPr>
        <p:spPr>
          <a:xfrm>
            <a:off x="5160048" y="5620643"/>
            <a:ext cx="3775405" cy="600164"/>
          </a:xfrm>
          <a:prstGeom prst="rect">
            <a:avLst/>
          </a:prstGeom>
          <a:solidFill>
            <a:schemeClr val="tx2">
              <a:lumMod val="20000"/>
              <a:lumOff val="80000"/>
            </a:schemeClr>
          </a:solidFill>
        </p:spPr>
        <p:txBody>
          <a:bodyPr wrap="square">
            <a:spAutoFit/>
          </a:bodyPr>
          <a:lstStyle/>
          <a:p>
            <a:pPr algn="ctr"/>
            <a:r>
              <a:rPr lang="en-US" sz="1100" b="1" i="1" dirty="0"/>
              <a:t>Effective energies increase for E1-E4 relative to geometric mean of LUT band edges since spectrum is increasing or flat over their energy ranges.</a:t>
            </a:r>
          </a:p>
        </p:txBody>
      </p:sp>
      <p:pic>
        <p:nvPicPr>
          <p:cNvPr id="12" name="Picture 11">
            <a:extLst>
              <a:ext uri="{FF2B5EF4-FFF2-40B4-BE49-F238E27FC236}">
                <a16:creationId xmlns:a16="http://schemas.microsoft.com/office/drawing/2014/main" id="{62BC7F32-15C6-5B7B-C1AC-5744B588C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25" y="1570319"/>
            <a:ext cx="4597412" cy="3064941"/>
          </a:xfrm>
          <a:prstGeom prst="rect">
            <a:avLst/>
          </a:prstGeom>
        </p:spPr>
      </p:pic>
      <p:sp>
        <p:nvSpPr>
          <p:cNvPr id="13" name="Rectangle 12">
            <a:extLst>
              <a:ext uri="{FF2B5EF4-FFF2-40B4-BE49-F238E27FC236}">
                <a16:creationId xmlns:a16="http://schemas.microsoft.com/office/drawing/2014/main" id="{36B4CED1-D144-1DC3-88C3-AF4544D44AF7}"/>
              </a:ext>
            </a:extLst>
          </p:cNvPr>
          <p:cNvSpPr/>
          <p:nvPr/>
        </p:nvSpPr>
        <p:spPr>
          <a:xfrm>
            <a:off x="5310702" y="1240938"/>
            <a:ext cx="3225692" cy="261610"/>
          </a:xfrm>
          <a:prstGeom prst="rect">
            <a:avLst/>
          </a:prstGeom>
          <a:solidFill>
            <a:schemeClr val="tx2">
              <a:lumMod val="20000"/>
              <a:lumOff val="80000"/>
            </a:schemeClr>
          </a:solidFill>
        </p:spPr>
        <p:txBody>
          <a:bodyPr wrap="square">
            <a:spAutoFit/>
          </a:bodyPr>
          <a:lstStyle/>
          <a:p>
            <a:pPr algn="ctr"/>
            <a:r>
              <a:rPr lang="en-US" sz="1100" b="1" i="1" dirty="0"/>
              <a:t>Bowtie Result for Oxygen Channel E1 (Not Prime)</a:t>
            </a:r>
          </a:p>
        </p:txBody>
      </p:sp>
      <p:sp>
        <p:nvSpPr>
          <p:cNvPr id="14" name="Rectangle 13">
            <a:extLst>
              <a:ext uri="{FF2B5EF4-FFF2-40B4-BE49-F238E27FC236}">
                <a16:creationId xmlns:a16="http://schemas.microsoft.com/office/drawing/2014/main" id="{DD416F40-9B30-991C-32CB-DC64BB78AFA5}"/>
              </a:ext>
            </a:extLst>
          </p:cNvPr>
          <p:cNvSpPr/>
          <p:nvPr/>
        </p:nvSpPr>
        <p:spPr>
          <a:xfrm>
            <a:off x="1324804" y="1222657"/>
            <a:ext cx="2041086" cy="261610"/>
          </a:xfrm>
          <a:prstGeom prst="rect">
            <a:avLst/>
          </a:prstGeom>
          <a:solidFill>
            <a:schemeClr val="tx2">
              <a:lumMod val="20000"/>
              <a:lumOff val="80000"/>
            </a:schemeClr>
          </a:solidFill>
        </p:spPr>
        <p:txBody>
          <a:bodyPr wrap="square">
            <a:spAutoFit/>
          </a:bodyPr>
          <a:lstStyle/>
          <a:p>
            <a:pPr algn="ctr"/>
            <a:r>
              <a:rPr lang="en-US" sz="1100" b="1" i="1" dirty="0"/>
              <a:t>Oxygen Response Functions</a:t>
            </a:r>
          </a:p>
        </p:txBody>
      </p:sp>
      <p:sp>
        <p:nvSpPr>
          <p:cNvPr id="15" name="Rectangle 14">
            <a:extLst>
              <a:ext uri="{FF2B5EF4-FFF2-40B4-BE49-F238E27FC236}">
                <a16:creationId xmlns:a16="http://schemas.microsoft.com/office/drawing/2014/main" id="{41A44A11-5630-D4D1-3D23-BD68235126E4}"/>
              </a:ext>
            </a:extLst>
          </p:cNvPr>
          <p:cNvSpPr/>
          <p:nvPr/>
        </p:nvSpPr>
        <p:spPr>
          <a:xfrm>
            <a:off x="1188873" y="4721312"/>
            <a:ext cx="2477715" cy="261610"/>
          </a:xfrm>
          <a:prstGeom prst="rect">
            <a:avLst/>
          </a:prstGeom>
          <a:solidFill>
            <a:schemeClr val="tx2">
              <a:lumMod val="20000"/>
              <a:lumOff val="80000"/>
            </a:schemeClr>
          </a:solidFill>
        </p:spPr>
        <p:txBody>
          <a:bodyPr wrap="square">
            <a:spAutoFit/>
          </a:bodyPr>
          <a:lstStyle/>
          <a:p>
            <a:pPr algn="ctr"/>
            <a:r>
              <a:rPr lang="en-US" sz="1100" b="1" i="1" dirty="0"/>
              <a:t>Bowtie Results for Oxygen (Not Prime)</a:t>
            </a:r>
          </a:p>
        </p:txBody>
      </p:sp>
    </p:spTree>
    <p:extLst>
      <p:ext uri="{BB962C8B-B14F-4D97-AF65-F5344CB8AC3E}">
        <p14:creationId xmlns:p14="http://schemas.microsoft.com/office/powerpoint/2010/main" val="363472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02A08-2E45-EC41-882E-C10C7F0DE99F}"/>
              </a:ext>
            </a:extLst>
          </p:cNvPr>
          <p:cNvSpPr>
            <a:spLocks noGrp="1"/>
          </p:cNvSpPr>
          <p:nvPr>
            <p:ph type="title"/>
          </p:nvPr>
        </p:nvSpPr>
        <p:spPr/>
        <p:txBody>
          <a:bodyPr/>
          <a:lstStyle/>
          <a:p>
            <a:r>
              <a:rPr lang="en-US" dirty="0"/>
              <a:t>PLPT-SEI-006: Backgrounds</a:t>
            </a:r>
          </a:p>
        </p:txBody>
      </p:sp>
      <p:sp>
        <p:nvSpPr>
          <p:cNvPr id="3" name="Content Placeholder 2">
            <a:extLst>
              <a:ext uri="{FF2B5EF4-FFF2-40B4-BE49-F238E27FC236}">
                <a16:creationId xmlns:a16="http://schemas.microsoft.com/office/drawing/2014/main" id="{ECF77043-0C95-364B-ABD9-CEFD141FC50C}"/>
              </a:ext>
            </a:extLst>
          </p:cNvPr>
          <p:cNvSpPr>
            <a:spLocks noGrp="1"/>
          </p:cNvSpPr>
          <p:nvPr>
            <p:ph idx="1"/>
          </p:nvPr>
        </p:nvSpPr>
        <p:spPr>
          <a:xfrm>
            <a:off x="457200" y="1096963"/>
            <a:ext cx="8229600" cy="4800600"/>
          </a:xfrm>
        </p:spPr>
        <p:txBody>
          <a:bodyPr/>
          <a:lstStyle/>
          <a:p>
            <a:pPr>
              <a:buFont typeface="Arial" panose="020B0604020202020204" pitchFamily="34" charset="0"/>
              <a:buChar char="•"/>
            </a:pPr>
            <a:r>
              <a:rPr lang="en-US" sz="1800" dirty="0"/>
              <a:t>Compare EHIS backgrounds to predicted galactic cosmic ray (GCR) fluxes</a:t>
            </a:r>
          </a:p>
          <a:p>
            <a:pPr lvl="1">
              <a:buFont typeface="Arial" panose="020B0604020202020204" pitchFamily="34" charset="0"/>
              <a:buChar char="•"/>
            </a:pPr>
            <a:r>
              <a:rPr lang="en-US" sz="1400" dirty="0" err="1"/>
              <a:t>Matthiä</a:t>
            </a:r>
            <a:r>
              <a:rPr lang="en-US" sz="1400" dirty="0"/>
              <a:t>+ 2013 GCR model fluxes for the same period</a:t>
            </a:r>
          </a:p>
          <a:p>
            <a:pPr>
              <a:buFont typeface="Arial" panose="020B0604020202020204" pitchFamily="34" charset="0"/>
              <a:buChar char="•"/>
            </a:pPr>
            <a:r>
              <a:rPr lang="en-US" sz="1800" dirty="0"/>
              <a:t>Average 4 months of data to construct average H and He spectrum </a:t>
            </a:r>
          </a:p>
          <a:p>
            <a:pPr lvl="1">
              <a:buFont typeface="Arial" panose="020B0604020202020204" pitchFamily="34" charset="0"/>
              <a:buChar char="•"/>
            </a:pPr>
            <a:r>
              <a:rPr lang="en-US" sz="1400" dirty="0"/>
              <a:t>For </a:t>
            </a:r>
            <a:r>
              <a:rPr lang="en-US" sz="1400" dirty="0" err="1"/>
              <a:t>Matthiä</a:t>
            </a:r>
            <a:r>
              <a:rPr lang="en-US" sz="1400" dirty="0"/>
              <a:t> model, derived W = 88.2 from Oulu corrected neutron monitor counts averaged during four Bartels rotations 2593-2596 (18 September 2023 – 3 January 2024)</a:t>
            </a:r>
          </a:p>
          <a:p>
            <a:pPr lvl="1">
              <a:buFont typeface="Arial" panose="020B0604020202020204" pitchFamily="34" charset="0"/>
              <a:buChar char="•"/>
            </a:pPr>
            <a:r>
              <a:rPr lang="en-US" sz="1400" dirty="0"/>
              <a:t>GCR fluxes vary little over this period</a:t>
            </a:r>
          </a:p>
          <a:p>
            <a:pPr lvl="1">
              <a:buFont typeface="Arial" panose="020B0604020202020204" pitchFamily="34" charset="0"/>
              <a:buChar char="•"/>
            </a:pPr>
            <a:r>
              <a:rPr lang="en-US" sz="1400" dirty="0"/>
              <a:t>Flight tables did not change during this period</a:t>
            </a:r>
          </a:p>
          <a:p>
            <a:pPr>
              <a:buFont typeface="Arial" panose="020B0604020202020204" pitchFamily="34" charset="0"/>
              <a:buChar char="•"/>
            </a:pPr>
            <a:r>
              <a:rPr lang="en-US" sz="1800" dirty="0"/>
              <a:t>Masked SEP fluxes using ACE/SIS 1-hr ‘</a:t>
            </a:r>
            <a:r>
              <a:rPr lang="en-US" sz="1800" dirty="0" err="1"/>
              <a:t>solar_activity_flag</a:t>
            </a:r>
            <a:r>
              <a:rPr lang="en-US" sz="1800" dirty="0"/>
              <a:t>’</a:t>
            </a:r>
          </a:p>
          <a:p>
            <a:pPr>
              <a:buFont typeface="Arial" panose="020B0604020202020204" pitchFamily="34" charset="0"/>
              <a:buChar char="•"/>
            </a:pPr>
            <a:r>
              <a:rPr lang="en-US" sz="1800" dirty="0"/>
              <a:t>Hydrogen (proton) and helium (alpha) fluxes:</a:t>
            </a:r>
          </a:p>
          <a:p>
            <a:pPr lvl="1">
              <a:buFont typeface="Arial" panose="020B0604020202020204" pitchFamily="34" charset="0"/>
              <a:buChar char="•"/>
            </a:pPr>
            <a:r>
              <a:rPr lang="en-US" sz="1400" dirty="0"/>
              <a:t>Calculated averages of </a:t>
            </a:r>
            <a:r>
              <a:rPr lang="en-US" sz="1400" dirty="0" err="1"/>
              <a:t>NonPrime</a:t>
            </a:r>
            <a:r>
              <a:rPr lang="en-US" sz="1400" dirty="0"/>
              <a:t> (.NOT.S) rates, converted to fluxes using CDRL 79 geometric factors (GFs) and energy band edges, and newly-calculated ’bowtie’ GFs and energies</a:t>
            </a:r>
          </a:p>
          <a:p>
            <a:pPr>
              <a:buFont typeface="Arial" panose="020B0604020202020204" pitchFamily="34" charset="0"/>
              <a:buChar char="•"/>
            </a:pPr>
            <a:r>
              <a:rPr lang="en-US" sz="1800" dirty="0"/>
              <a:t>Heavy ion fluxes:</a:t>
            </a:r>
          </a:p>
          <a:p>
            <a:pPr lvl="1">
              <a:buFont typeface="Arial" panose="020B0604020202020204" pitchFamily="34" charset="0"/>
              <a:buChar char="•"/>
            </a:pPr>
            <a:r>
              <a:rPr lang="en-US" sz="1400" dirty="0"/>
              <a:t>Analysis of ZCAL histogram aggregated from highest-priority events (P1 Non-Prime, .NOT.S) from pulse-height analysis (PHA) packets</a:t>
            </a:r>
          </a:p>
          <a:p>
            <a:pPr lvl="1">
              <a:buFont typeface="Arial" panose="020B0604020202020204" pitchFamily="34" charset="0"/>
              <a:buChar char="•"/>
            </a:pPr>
            <a:r>
              <a:rPr lang="en-US" sz="1400" dirty="0"/>
              <a:t>Use longer period due to sparseness of data (17 November 2022 - 8 June 2024 ~ 18 months)</a:t>
            </a:r>
          </a:p>
          <a:p>
            <a:pPr lvl="1">
              <a:buFont typeface="Arial" panose="020B0604020202020204" pitchFamily="34" charset="0"/>
              <a:buChar char="•"/>
            </a:pPr>
            <a:r>
              <a:rPr lang="en-US" sz="1400" dirty="0"/>
              <a:t>For </a:t>
            </a:r>
            <a:r>
              <a:rPr lang="en-US" sz="1400" dirty="0" err="1"/>
              <a:t>Matthiä</a:t>
            </a:r>
            <a:r>
              <a:rPr lang="en-US" sz="1400" dirty="0"/>
              <a:t> model, derived W = 45.1 (BR 2581, start of period) and W = 88.1 (BR 2602, end of period) for calculation of bracketing model spectra</a:t>
            </a:r>
          </a:p>
          <a:p>
            <a:pPr>
              <a:buFont typeface="Arial" panose="020B0604020202020204" pitchFamily="34" charset="0"/>
              <a:buChar char="•"/>
            </a:pPr>
            <a:r>
              <a:rPr lang="en-US" sz="1800" dirty="0"/>
              <a:t>Results compared using LUT and ‘bowtie’ characterizations (for the first time)</a:t>
            </a:r>
          </a:p>
        </p:txBody>
      </p:sp>
      <p:sp>
        <p:nvSpPr>
          <p:cNvPr id="4" name="Slide Number Placeholder 3">
            <a:extLst>
              <a:ext uri="{FF2B5EF4-FFF2-40B4-BE49-F238E27FC236}">
                <a16:creationId xmlns:a16="http://schemas.microsoft.com/office/drawing/2014/main" id="{C9E30044-A9B3-3642-AC91-2B5FBB7E5D33}"/>
              </a:ext>
            </a:extLst>
          </p:cNvPr>
          <p:cNvSpPr>
            <a:spLocks noGrp="1"/>
          </p:cNvSpPr>
          <p:nvPr>
            <p:ph type="sldNum" sz="quarter" idx="12"/>
          </p:nvPr>
        </p:nvSpPr>
        <p:spPr/>
        <p:txBody>
          <a:bodyPr/>
          <a:lstStyle/>
          <a:p>
            <a:fld id="{615ADB79-25D6-47C0-AB51-22A13A0BBB50}" type="slidenum">
              <a:rPr lang="en-US" altLang="en-US" smtClean="0"/>
              <a:pPr/>
              <a:t>41</a:t>
            </a:fld>
            <a:endParaRPr lang="en-US" altLang="en-US" dirty="0"/>
          </a:p>
        </p:txBody>
      </p:sp>
      <p:sp>
        <p:nvSpPr>
          <p:cNvPr id="6" name="Rectangle 5">
            <a:extLst>
              <a:ext uri="{FF2B5EF4-FFF2-40B4-BE49-F238E27FC236}">
                <a16:creationId xmlns:a16="http://schemas.microsoft.com/office/drawing/2014/main" id="{419AADA4-1BC9-6041-83F8-E755E2A1A00E}"/>
              </a:ext>
            </a:extLst>
          </p:cNvPr>
          <p:cNvSpPr/>
          <p:nvPr/>
        </p:nvSpPr>
        <p:spPr>
          <a:xfrm>
            <a:off x="1139106" y="6075144"/>
            <a:ext cx="6705600" cy="646331"/>
          </a:xfrm>
          <a:prstGeom prst="rect">
            <a:avLst/>
          </a:prstGeom>
          <a:solidFill>
            <a:schemeClr val="tx2">
              <a:lumMod val="20000"/>
              <a:lumOff val="80000"/>
            </a:schemeClr>
          </a:solidFill>
        </p:spPr>
        <p:txBody>
          <a:bodyPr wrap="square">
            <a:spAutoFit/>
          </a:bodyPr>
          <a:lstStyle/>
          <a:p>
            <a:pPr algn="ctr"/>
            <a:r>
              <a:rPr lang="en-US" b="1" i="1" dirty="0"/>
              <a:t>Period used for L0 rates (H, He) analyses: 15 Sept 2023 - 15 Jan 2024 </a:t>
            </a:r>
          </a:p>
          <a:p>
            <a:pPr algn="ctr"/>
            <a:r>
              <a:rPr lang="en-US" b="1" i="1" dirty="0"/>
              <a:t>Period used for PHA (heavy ion) analyses: 17 Nov 2022 - 08 Jun 2024</a:t>
            </a:r>
          </a:p>
        </p:txBody>
      </p:sp>
    </p:spTree>
    <p:extLst>
      <p:ext uri="{BB962C8B-B14F-4D97-AF65-F5344CB8AC3E}">
        <p14:creationId xmlns:p14="http://schemas.microsoft.com/office/powerpoint/2010/main" val="2215683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86C8653-C0B1-94CA-8B7C-BF62DAC2241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6080" y="1843881"/>
            <a:ext cx="4469720" cy="4469720"/>
          </a:xfrm>
        </p:spPr>
      </p:pic>
      <p:pic>
        <p:nvPicPr>
          <p:cNvPr id="11" name="Content Placeholder 10">
            <a:extLst>
              <a:ext uri="{FF2B5EF4-FFF2-40B4-BE49-F238E27FC236}">
                <a16:creationId xmlns:a16="http://schemas.microsoft.com/office/drawing/2014/main" id="{6B504D76-293D-18C3-B522-291DE6EE7D1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199" y="1843880"/>
            <a:ext cx="4469719" cy="4469719"/>
          </a:xfrm>
        </p:spPr>
      </p:pic>
      <p:sp>
        <p:nvSpPr>
          <p:cNvPr id="5" name="Title 4">
            <a:extLst>
              <a:ext uri="{FF2B5EF4-FFF2-40B4-BE49-F238E27FC236}">
                <a16:creationId xmlns:a16="http://schemas.microsoft.com/office/drawing/2014/main" id="{2E792C2F-66F9-058E-CD6B-A9AC4F1D4744}"/>
              </a:ext>
            </a:extLst>
          </p:cNvPr>
          <p:cNvSpPr>
            <a:spLocks noGrp="1"/>
          </p:cNvSpPr>
          <p:nvPr>
            <p:ph type="title"/>
          </p:nvPr>
        </p:nvSpPr>
        <p:spPr/>
        <p:txBody>
          <a:bodyPr/>
          <a:lstStyle/>
          <a:p>
            <a:r>
              <a:rPr lang="en-US" dirty="0"/>
              <a:t>PLPT-SEI-006: Time Series Masked to Remove SEPs</a:t>
            </a:r>
          </a:p>
        </p:txBody>
      </p:sp>
      <p:sp>
        <p:nvSpPr>
          <p:cNvPr id="4" name="Slide Number Placeholder 3">
            <a:extLst>
              <a:ext uri="{FF2B5EF4-FFF2-40B4-BE49-F238E27FC236}">
                <a16:creationId xmlns:a16="http://schemas.microsoft.com/office/drawing/2014/main" id="{E045D1AB-5ABA-DA71-67BA-9A0AA5FFAC90}"/>
              </a:ext>
            </a:extLst>
          </p:cNvPr>
          <p:cNvSpPr>
            <a:spLocks noGrp="1"/>
          </p:cNvSpPr>
          <p:nvPr>
            <p:ph type="sldNum" sz="quarter" idx="12"/>
          </p:nvPr>
        </p:nvSpPr>
        <p:spPr/>
        <p:txBody>
          <a:bodyPr/>
          <a:lstStyle/>
          <a:p>
            <a:fld id="{615ADB79-25D6-47C0-AB51-22A13A0BBB50}" type="slidenum">
              <a:rPr lang="en-US" altLang="en-US" smtClean="0"/>
              <a:pPr/>
              <a:t>42</a:t>
            </a:fld>
            <a:endParaRPr lang="en-US" altLang="en-US" dirty="0"/>
          </a:p>
        </p:txBody>
      </p:sp>
      <p:sp>
        <p:nvSpPr>
          <p:cNvPr id="15" name="Rectangle 14">
            <a:extLst>
              <a:ext uri="{FF2B5EF4-FFF2-40B4-BE49-F238E27FC236}">
                <a16:creationId xmlns:a16="http://schemas.microsoft.com/office/drawing/2014/main" id="{3B90E7DA-7BBD-B68A-BCAA-2BB86B641D7C}"/>
              </a:ext>
            </a:extLst>
          </p:cNvPr>
          <p:cNvSpPr/>
          <p:nvPr/>
        </p:nvSpPr>
        <p:spPr>
          <a:xfrm>
            <a:off x="1876653" y="1114829"/>
            <a:ext cx="5458872" cy="338554"/>
          </a:xfrm>
          <a:prstGeom prst="rect">
            <a:avLst/>
          </a:prstGeom>
          <a:solidFill>
            <a:schemeClr val="tx2">
              <a:lumMod val="20000"/>
              <a:lumOff val="80000"/>
            </a:schemeClr>
          </a:solidFill>
        </p:spPr>
        <p:txBody>
          <a:bodyPr wrap="square">
            <a:spAutoFit/>
          </a:bodyPr>
          <a:lstStyle/>
          <a:p>
            <a:pPr algn="ctr"/>
            <a:r>
              <a:rPr lang="en-US" sz="1600" b="1" i="1" dirty="0"/>
              <a:t>Use ACE SIS ‘</a:t>
            </a:r>
            <a:r>
              <a:rPr lang="en-US" sz="1600" b="1" i="1" dirty="0" err="1"/>
              <a:t>solar_activity_flag</a:t>
            </a:r>
            <a:r>
              <a:rPr lang="en-US" sz="1600" b="1" i="1" dirty="0"/>
              <a:t>’ to mask SEPs (in blue below)</a:t>
            </a:r>
          </a:p>
        </p:txBody>
      </p:sp>
      <p:sp>
        <p:nvSpPr>
          <p:cNvPr id="17" name="Rectangle 16">
            <a:extLst>
              <a:ext uri="{FF2B5EF4-FFF2-40B4-BE49-F238E27FC236}">
                <a16:creationId xmlns:a16="http://schemas.microsoft.com/office/drawing/2014/main" id="{4A624365-A8C9-D121-6D72-2923487D8811}"/>
              </a:ext>
            </a:extLst>
          </p:cNvPr>
          <p:cNvSpPr/>
          <p:nvPr/>
        </p:nvSpPr>
        <p:spPr>
          <a:xfrm>
            <a:off x="26080" y="1524000"/>
            <a:ext cx="2156681" cy="338554"/>
          </a:xfrm>
          <a:prstGeom prst="rect">
            <a:avLst/>
          </a:prstGeom>
          <a:solidFill>
            <a:schemeClr val="tx2">
              <a:lumMod val="20000"/>
              <a:lumOff val="80000"/>
            </a:schemeClr>
          </a:solidFill>
        </p:spPr>
        <p:txBody>
          <a:bodyPr wrap="square">
            <a:spAutoFit/>
          </a:bodyPr>
          <a:lstStyle/>
          <a:p>
            <a:pPr algn="ctr"/>
            <a:r>
              <a:rPr lang="en-US" sz="1600" b="1" i="1" dirty="0"/>
              <a:t>G18 EHIS </a:t>
            </a:r>
            <a:r>
              <a:rPr lang="en-US" sz="1600" b="1" i="1" dirty="0" err="1"/>
              <a:t>NonPrime</a:t>
            </a:r>
            <a:r>
              <a:rPr lang="en-US" sz="1600" b="1" i="1" dirty="0"/>
              <a:t> H</a:t>
            </a:r>
          </a:p>
        </p:txBody>
      </p:sp>
      <p:sp>
        <p:nvSpPr>
          <p:cNvPr id="18" name="Rectangle 17">
            <a:extLst>
              <a:ext uri="{FF2B5EF4-FFF2-40B4-BE49-F238E27FC236}">
                <a16:creationId xmlns:a16="http://schemas.microsoft.com/office/drawing/2014/main" id="{61468DBA-433C-1403-1327-95D4C4835400}"/>
              </a:ext>
            </a:extLst>
          </p:cNvPr>
          <p:cNvSpPr/>
          <p:nvPr/>
        </p:nvSpPr>
        <p:spPr>
          <a:xfrm>
            <a:off x="6951408" y="1524000"/>
            <a:ext cx="2116392" cy="338554"/>
          </a:xfrm>
          <a:prstGeom prst="rect">
            <a:avLst/>
          </a:prstGeom>
          <a:solidFill>
            <a:schemeClr val="tx2">
              <a:lumMod val="20000"/>
              <a:lumOff val="80000"/>
            </a:schemeClr>
          </a:solidFill>
        </p:spPr>
        <p:txBody>
          <a:bodyPr wrap="square">
            <a:spAutoFit/>
          </a:bodyPr>
          <a:lstStyle/>
          <a:p>
            <a:pPr algn="ctr"/>
            <a:r>
              <a:rPr lang="en-US" sz="1600" b="1" i="1" dirty="0"/>
              <a:t>G18 EHIS </a:t>
            </a:r>
            <a:r>
              <a:rPr lang="en-US" sz="1600" b="1" i="1" dirty="0" err="1"/>
              <a:t>NonPrime</a:t>
            </a:r>
            <a:r>
              <a:rPr lang="en-US" sz="1600" b="1" i="1" dirty="0"/>
              <a:t> He</a:t>
            </a:r>
          </a:p>
        </p:txBody>
      </p:sp>
      <p:sp>
        <p:nvSpPr>
          <p:cNvPr id="19" name="Rectangle 18">
            <a:extLst>
              <a:ext uri="{FF2B5EF4-FFF2-40B4-BE49-F238E27FC236}">
                <a16:creationId xmlns:a16="http://schemas.microsoft.com/office/drawing/2014/main" id="{517AC55B-34BC-2946-A5CE-CC8A3186BA1D}"/>
              </a:ext>
            </a:extLst>
          </p:cNvPr>
          <p:cNvSpPr/>
          <p:nvPr/>
        </p:nvSpPr>
        <p:spPr>
          <a:xfrm>
            <a:off x="3161395" y="1524000"/>
            <a:ext cx="2811379" cy="369332"/>
          </a:xfrm>
          <a:prstGeom prst="rect">
            <a:avLst/>
          </a:prstGeom>
          <a:solidFill>
            <a:schemeClr val="tx2">
              <a:lumMod val="20000"/>
              <a:lumOff val="80000"/>
            </a:schemeClr>
          </a:solidFill>
        </p:spPr>
        <p:txBody>
          <a:bodyPr wrap="square">
            <a:spAutoFit/>
          </a:bodyPr>
          <a:lstStyle/>
          <a:p>
            <a:pPr algn="ctr"/>
            <a:r>
              <a:rPr lang="en-US" b="1" i="1" dirty="0"/>
              <a:t>15 Sept 2023 - 15 Jan 2024</a:t>
            </a:r>
          </a:p>
        </p:txBody>
      </p:sp>
    </p:spTree>
    <p:extLst>
      <p:ext uri="{BB962C8B-B14F-4D97-AF65-F5344CB8AC3E}">
        <p14:creationId xmlns:p14="http://schemas.microsoft.com/office/powerpoint/2010/main" val="1728053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0006EC-F112-5690-2696-E58238F23796}"/>
              </a:ext>
            </a:extLst>
          </p:cNvPr>
          <p:cNvSpPr>
            <a:spLocks noGrp="1"/>
          </p:cNvSpPr>
          <p:nvPr>
            <p:ph type="title"/>
          </p:nvPr>
        </p:nvSpPr>
        <p:spPr/>
        <p:txBody>
          <a:bodyPr/>
          <a:lstStyle/>
          <a:p>
            <a:r>
              <a:rPr lang="en-US" dirty="0"/>
              <a:t>PLPT-SEI-006: GOES-18 H and He </a:t>
            </a:r>
            <a:br>
              <a:rPr lang="en-US" dirty="0"/>
            </a:br>
            <a:r>
              <a:rPr lang="en-US" dirty="0"/>
              <a:t>.NOT.S (</a:t>
            </a:r>
            <a:r>
              <a:rPr lang="en-US" dirty="0" err="1"/>
              <a:t>NonPrime</a:t>
            </a:r>
            <a:r>
              <a:rPr lang="en-US" dirty="0"/>
              <a:t>) Only</a:t>
            </a:r>
          </a:p>
        </p:txBody>
      </p:sp>
      <p:sp>
        <p:nvSpPr>
          <p:cNvPr id="4" name="Slide Number Placeholder 3">
            <a:extLst>
              <a:ext uri="{FF2B5EF4-FFF2-40B4-BE49-F238E27FC236}">
                <a16:creationId xmlns:a16="http://schemas.microsoft.com/office/drawing/2014/main" id="{B0F90E82-590A-74C7-77B9-C4A37FB32959}"/>
              </a:ext>
            </a:extLst>
          </p:cNvPr>
          <p:cNvSpPr>
            <a:spLocks noGrp="1"/>
          </p:cNvSpPr>
          <p:nvPr>
            <p:ph type="sldNum" sz="quarter" idx="12"/>
          </p:nvPr>
        </p:nvSpPr>
        <p:spPr/>
        <p:txBody>
          <a:bodyPr/>
          <a:lstStyle/>
          <a:p>
            <a:fld id="{615ADB79-25D6-47C0-AB51-22A13A0BBB50}" type="slidenum">
              <a:rPr lang="en-US" altLang="en-US" smtClean="0"/>
              <a:pPr/>
              <a:t>43</a:t>
            </a:fld>
            <a:endParaRPr lang="en-US" altLang="en-US" dirty="0"/>
          </a:p>
        </p:txBody>
      </p:sp>
      <p:sp>
        <p:nvSpPr>
          <p:cNvPr id="12" name="Rectangle 11">
            <a:extLst>
              <a:ext uri="{FF2B5EF4-FFF2-40B4-BE49-F238E27FC236}">
                <a16:creationId xmlns:a16="http://schemas.microsoft.com/office/drawing/2014/main" id="{628099FA-DF34-D905-E6B4-9B10BCA35F44}"/>
              </a:ext>
            </a:extLst>
          </p:cNvPr>
          <p:cNvSpPr/>
          <p:nvPr/>
        </p:nvSpPr>
        <p:spPr>
          <a:xfrm>
            <a:off x="760344" y="1396377"/>
            <a:ext cx="2990021" cy="369332"/>
          </a:xfrm>
          <a:prstGeom prst="rect">
            <a:avLst/>
          </a:prstGeom>
          <a:solidFill>
            <a:schemeClr val="tx2">
              <a:lumMod val="20000"/>
              <a:lumOff val="80000"/>
            </a:schemeClr>
          </a:solidFill>
        </p:spPr>
        <p:txBody>
          <a:bodyPr wrap="square">
            <a:spAutoFit/>
          </a:bodyPr>
          <a:lstStyle/>
          <a:p>
            <a:pPr algn="ctr"/>
            <a:r>
              <a:rPr lang="en-US" b="1" i="1" dirty="0"/>
              <a:t>Using LUT GFs and energies</a:t>
            </a:r>
          </a:p>
        </p:txBody>
      </p:sp>
      <p:sp>
        <p:nvSpPr>
          <p:cNvPr id="13" name="Rectangle 12">
            <a:extLst>
              <a:ext uri="{FF2B5EF4-FFF2-40B4-BE49-F238E27FC236}">
                <a16:creationId xmlns:a16="http://schemas.microsoft.com/office/drawing/2014/main" id="{0960EF59-6430-F259-B9D2-664E4388F0D3}"/>
              </a:ext>
            </a:extLst>
          </p:cNvPr>
          <p:cNvSpPr/>
          <p:nvPr/>
        </p:nvSpPr>
        <p:spPr>
          <a:xfrm>
            <a:off x="5017648" y="1403618"/>
            <a:ext cx="3756990" cy="369332"/>
          </a:xfrm>
          <a:prstGeom prst="rect">
            <a:avLst/>
          </a:prstGeom>
          <a:solidFill>
            <a:schemeClr val="tx2">
              <a:lumMod val="20000"/>
              <a:lumOff val="80000"/>
            </a:schemeClr>
          </a:solidFill>
        </p:spPr>
        <p:txBody>
          <a:bodyPr wrap="square">
            <a:spAutoFit/>
          </a:bodyPr>
          <a:lstStyle/>
          <a:p>
            <a:pPr algn="ctr"/>
            <a:r>
              <a:rPr lang="en-US" b="1" i="1" dirty="0"/>
              <a:t>Using ‘bowtie’ GFs and energies</a:t>
            </a:r>
          </a:p>
        </p:txBody>
      </p:sp>
      <p:pic>
        <p:nvPicPr>
          <p:cNvPr id="8" name="Content Placeholder 7">
            <a:extLst>
              <a:ext uri="{FF2B5EF4-FFF2-40B4-BE49-F238E27FC236}">
                <a16:creationId xmlns:a16="http://schemas.microsoft.com/office/drawing/2014/main" id="{79E638E2-BDF4-8671-EE5C-03E26FB712E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0" y="1950373"/>
            <a:ext cx="4625758" cy="3304113"/>
          </a:xfrm>
        </p:spPr>
      </p:pic>
      <p:pic>
        <p:nvPicPr>
          <p:cNvPr id="10" name="Content Placeholder 9">
            <a:extLst>
              <a:ext uri="{FF2B5EF4-FFF2-40B4-BE49-F238E27FC236}">
                <a16:creationId xmlns:a16="http://schemas.microsoft.com/office/drawing/2014/main" id="{3688D7B7-56A7-1051-B11C-5E6DE0BFC39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18329" y="1950373"/>
            <a:ext cx="4625759" cy="3304113"/>
          </a:xfrm>
        </p:spPr>
      </p:pic>
      <p:sp>
        <p:nvSpPr>
          <p:cNvPr id="11" name="Content Placeholder 4">
            <a:extLst>
              <a:ext uri="{FF2B5EF4-FFF2-40B4-BE49-F238E27FC236}">
                <a16:creationId xmlns:a16="http://schemas.microsoft.com/office/drawing/2014/main" id="{9D2F17F1-5F98-FB5D-E6E1-9CB3118DE840}"/>
              </a:ext>
            </a:extLst>
          </p:cNvPr>
          <p:cNvSpPr txBox="1">
            <a:spLocks/>
          </p:cNvSpPr>
          <p:nvPr/>
        </p:nvSpPr>
        <p:spPr bwMode="auto">
          <a:xfrm>
            <a:off x="310250" y="5303275"/>
            <a:ext cx="8229600" cy="14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28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18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8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a:t>Bowtie energies are greater for lowest energy channels</a:t>
            </a:r>
          </a:p>
          <a:p>
            <a:pPr>
              <a:buFont typeface="Arial" panose="020B0604020202020204" pitchFamily="34" charset="0"/>
              <a:buChar char="•"/>
            </a:pPr>
            <a:r>
              <a:rPr lang="en-US" sz="1800" dirty="0"/>
              <a:t>Resulting fluxes are greater than GCR model though same OOM</a:t>
            </a:r>
          </a:p>
          <a:p>
            <a:pPr lvl="1">
              <a:buFont typeface="Arial" panose="020B0604020202020204" pitchFamily="34" charset="0"/>
              <a:buChar char="•"/>
            </a:pPr>
            <a:r>
              <a:rPr lang="en-US" sz="1400" dirty="0"/>
              <a:t>He fluxes ~2-3x high except at He4, which agrees well</a:t>
            </a:r>
          </a:p>
          <a:p>
            <a:pPr lvl="1">
              <a:buFont typeface="Arial" panose="020B0604020202020204" pitchFamily="34" charset="0"/>
              <a:buChar char="•"/>
            </a:pPr>
            <a:r>
              <a:rPr lang="en-US" sz="1400" dirty="0"/>
              <a:t>H1 fluxes are still an outlier (~2 OOM high with respect to model)</a:t>
            </a:r>
          </a:p>
          <a:p>
            <a:pPr lvl="1">
              <a:buFont typeface="Arial" panose="020B0604020202020204" pitchFamily="34" charset="0"/>
              <a:buChar char="•"/>
            </a:pPr>
            <a:r>
              <a:rPr lang="en-US" sz="1400" dirty="0"/>
              <a:t>H1 GCR fluxes should be less than, not greater than, H2 GCR fluxes</a:t>
            </a:r>
          </a:p>
        </p:txBody>
      </p:sp>
    </p:spTree>
    <p:extLst>
      <p:ext uri="{BB962C8B-B14F-4D97-AF65-F5344CB8AC3E}">
        <p14:creationId xmlns:p14="http://schemas.microsoft.com/office/powerpoint/2010/main" val="3744297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3BCEF-020B-505E-BFB9-83A897C04F50}"/>
              </a:ext>
            </a:extLst>
          </p:cNvPr>
          <p:cNvSpPr>
            <a:spLocks noGrp="1"/>
          </p:cNvSpPr>
          <p:nvPr>
            <p:ph type="title"/>
          </p:nvPr>
        </p:nvSpPr>
        <p:spPr/>
        <p:txBody>
          <a:bodyPr/>
          <a:lstStyle/>
          <a:p>
            <a:r>
              <a:rPr lang="en-US" sz="2400" dirty="0"/>
              <a:t>Observed and Calculated Counts Distributions Indicate EHIS Rates Channels are Free of Significant Instrumental Noise</a:t>
            </a:r>
          </a:p>
        </p:txBody>
      </p:sp>
      <p:pic>
        <p:nvPicPr>
          <p:cNvPr id="9" name="Content Placeholder 8">
            <a:extLst>
              <a:ext uri="{FF2B5EF4-FFF2-40B4-BE49-F238E27FC236}">
                <a16:creationId xmlns:a16="http://schemas.microsoft.com/office/drawing/2014/main" id="{73D6C44C-9ECC-4730-232B-3FEA8DA21B4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6139" y="3957894"/>
            <a:ext cx="8838150" cy="2079563"/>
          </a:xfrm>
        </p:spPr>
      </p:pic>
      <p:pic>
        <p:nvPicPr>
          <p:cNvPr id="7" name="Content Placeholder 6">
            <a:extLst>
              <a:ext uri="{FF2B5EF4-FFF2-40B4-BE49-F238E27FC236}">
                <a16:creationId xmlns:a16="http://schemas.microsoft.com/office/drawing/2014/main" id="{B12F37A0-B888-A951-12F8-8C455940C73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6139" y="1835770"/>
            <a:ext cx="8838145" cy="2079563"/>
          </a:xfrm>
        </p:spPr>
      </p:pic>
      <p:sp>
        <p:nvSpPr>
          <p:cNvPr id="5" name="Slide Number Placeholder 4">
            <a:extLst>
              <a:ext uri="{FF2B5EF4-FFF2-40B4-BE49-F238E27FC236}">
                <a16:creationId xmlns:a16="http://schemas.microsoft.com/office/drawing/2014/main" id="{9D3A229B-6F15-9A13-0E20-F7A0ED4D5D09}"/>
              </a:ext>
            </a:extLst>
          </p:cNvPr>
          <p:cNvSpPr>
            <a:spLocks noGrp="1"/>
          </p:cNvSpPr>
          <p:nvPr>
            <p:ph type="sldNum" sz="quarter" idx="12"/>
          </p:nvPr>
        </p:nvSpPr>
        <p:spPr/>
        <p:txBody>
          <a:bodyPr/>
          <a:lstStyle/>
          <a:p>
            <a:fld id="{A5D0E245-9D50-4F3E-AC26-7B9CB19F70AC}" type="slidenum">
              <a:rPr lang="en-US" altLang="en-US" smtClean="0"/>
              <a:pPr/>
              <a:t>44</a:t>
            </a:fld>
            <a:endParaRPr lang="en-US" altLang="en-US"/>
          </a:p>
        </p:txBody>
      </p:sp>
      <p:sp>
        <p:nvSpPr>
          <p:cNvPr id="10" name="Rectangle 9">
            <a:extLst>
              <a:ext uri="{FF2B5EF4-FFF2-40B4-BE49-F238E27FC236}">
                <a16:creationId xmlns:a16="http://schemas.microsoft.com/office/drawing/2014/main" id="{217F82D2-1E5C-3A62-B188-4A9024097B2C}"/>
              </a:ext>
            </a:extLst>
          </p:cNvPr>
          <p:cNvSpPr/>
          <p:nvPr/>
        </p:nvSpPr>
        <p:spPr>
          <a:xfrm>
            <a:off x="504711" y="6075769"/>
            <a:ext cx="8001000" cy="738664"/>
          </a:xfrm>
          <a:prstGeom prst="rect">
            <a:avLst/>
          </a:prstGeom>
          <a:solidFill>
            <a:schemeClr val="tx2">
              <a:lumMod val="20000"/>
              <a:lumOff val="80000"/>
            </a:schemeClr>
          </a:solidFill>
        </p:spPr>
        <p:txBody>
          <a:bodyPr wrap="square">
            <a:spAutoFit/>
          </a:bodyPr>
          <a:lstStyle/>
          <a:p>
            <a:pPr algn="ctr"/>
            <a:r>
              <a:rPr lang="en-US" sz="1400" b="1" i="1" dirty="0"/>
              <a:t>H1 has the most pronounced departure from a single Poisson distribution.  </a:t>
            </a:r>
          </a:p>
          <a:p>
            <a:pPr algn="ctr"/>
            <a:r>
              <a:rPr lang="en-US" sz="1400" b="1" i="1" dirty="0"/>
              <a:t>Upon closer examination, this high-rate tail is due to weak unmasked SEP events. </a:t>
            </a:r>
          </a:p>
          <a:p>
            <a:pPr algn="ctr"/>
            <a:r>
              <a:rPr lang="en-US" sz="1400" b="1" i="1" dirty="0"/>
              <a:t>However, the tail is not large enough to completely explain the excessive H1 background fluxes.</a:t>
            </a:r>
          </a:p>
        </p:txBody>
      </p:sp>
      <p:sp>
        <p:nvSpPr>
          <p:cNvPr id="11" name="Rectangle 10">
            <a:extLst>
              <a:ext uri="{FF2B5EF4-FFF2-40B4-BE49-F238E27FC236}">
                <a16:creationId xmlns:a16="http://schemas.microsoft.com/office/drawing/2014/main" id="{6FCD1A55-21AB-2112-3CE6-6DF122238729}"/>
              </a:ext>
            </a:extLst>
          </p:cNvPr>
          <p:cNvSpPr/>
          <p:nvPr/>
        </p:nvSpPr>
        <p:spPr>
          <a:xfrm>
            <a:off x="593557" y="1146878"/>
            <a:ext cx="8001000" cy="646331"/>
          </a:xfrm>
          <a:prstGeom prst="rect">
            <a:avLst/>
          </a:prstGeom>
          <a:solidFill>
            <a:schemeClr val="tx2">
              <a:lumMod val="20000"/>
              <a:lumOff val="80000"/>
            </a:schemeClr>
          </a:solidFill>
        </p:spPr>
        <p:txBody>
          <a:bodyPr wrap="square">
            <a:spAutoFit/>
          </a:bodyPr>
          <a:lstStyle/>
          <a:p>
            <a:pPr algn="ctr"/>
            <a:r>
              <a:rPr lang="en-US" b="1" i="1" dirty="0"/>
              <a:t>If the backgrounds are composed of a single population, they should match a Poisson distribution calculated using the observed average count rate.</a:t>
            </a:r>
          </a:p>
        </p:txBody>
      </p:sp>
    </p:spTree>
    <p:extLst>
      <p:ext uri="{BB962C8B-B14F-4D97-AF65-F5344CB8AC3E}">
        <p14:creationId xmlns:p14="http://schemas.microsoft.com/office/powerpoint/2010/main" val="3044111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29253-8476-944A-AE3C-32F7DB64575B}"/>
              </a:ext>
            </a:extLst>
          </p:cNvPr>
          <p:cNvSpPr>
            <a:spLocks noGrp="1"/>
          </p:cNvSpPr>
          <p:nvPr>
            <p:ph type="title"/>
          </p:nvPr>
        </p:nvSpPr>
        <p:spPr/>
        <p:txBody>
          <a:bodyPr/>
          <a:lstStyle/>
          <a:p>
            <a:r>
              <a:rPr lang="en-US" dirty="0"/>
              <a:t>PLPT-SEI-006: Assessment, </a:t>
            </a:r>
            <a:br>
              <a:rPr lang="en-US" dirty="0"/>
            </a:br>
            <a:r>
              <a:rPr lang="en-US" dirty="0"/>
              <a:t>H and He Backgrounds</a:t>
            </a:r>
          </a:p>
        </p:txBody>
      </p:sp>
      <p:sp>
        <p:nvSpPr>
          <p:cNvPr id="5" name="Content Placeholder 4">
            <a:extLst>
              <a:ext uri="{FF2B5EF4-FFF2-40B4-BE49-F238E27FC236}">
                <a16:creationId xmlns:a16="http://schemas.microsoft.com/office/drawing/2014/main" id="{74223AE6-1E80-BA4C-8A9B-DC73D4ACFD5F}"/>
              </a:ext>
            </a:extLst>
          </p:cNvPr>
          <p:cNvSpPr>
            <a:spLocks noGrp="1"/>
          </p:cNvSpPr>
          <p:nvPr>
            <p:ph idx="1"/>
          </p:nvPr>
        </p:nvSpPr>
        <p:spPr>
          <a:xfrm>
            <a:off x="457200" y="1336180"/>
            <a:ext cx="8229600" cy="4693161"/>
          </a:xfrm>
        </p:spPr>
        <p:txBody>
          <a:bodyPr/>
          <a:lstStyle/>
          <a:p>
            <a:pPr>
              <a:buFont typeface="Arial" panose="020B0604020202020204" pitchFamily="34" charset="0"/>
              <a:buChar char="•"/>
            </a:pPr>
            <a:r>
              <a:rPr lang="en-US" sz="1600" dirty="0"/>
              <a:t>Four months of data analyzed (15 Sept 2023 - 15 January 2024)</a:t>
            </a:r>
          </a:p>
          <a:p>
            <a:pPr>
              <a:buFont typeface="Arial" panose="020B0604020202020204" pitchFamily="34" charset="0"/>
              <a:buChar char="•"/>
            </a:pPr>
            <a:r>
              <a:rPr lang="en-US" sz="1600" dirty="0"/>
              <a:t>Analyzing backgrounds requires careful masking of SEP fluxes</a:t>
            </a:r>
          </a:p>
          <a:p>
            <a:pPr lvl="1">
              <a:buFont typeface="Arial" panose="020B0604020202020204" pitchFamily="34" charset="0"/>
              <a:buChar char="•"/>
            </a:pPr>
            <a:r>
              <a:rPr lang="en-US" sz="1200" dirty="0"/>
              <a:t>Period of analysis approaching solar maximum makes this more challenging</a:t>
            </a:r>
          </a:p>
          <a:p>
            <a:pPr lvl="1">
              <a:buFont typeface="Arial" panose="020B0604020202020204" pitchFamily="34" charset="0"/>
              <a:buChar char="•"/>
            </a:pPr>
            <a:r>
              <a:rPr lang="en-US" sz="1200" dirty="0"/>
              <a:t>ACE/SIS ‘</a:t>
            </a:r>
            <a:r>
              <a:rPr lang="en-US" sz="1200" dirty="0" err="1"/>
              <a:t>solar_activity_flag</a:t>
            </a:r>
            <a:r>
              <a:rPr lang="en-US" sz="1200" dirty="0"/>
              <a:t>’ is excellent for this purpose</a:t>
            </a:r>
          </a:p>
          <a:p>
            <a:pPr lvl="1">
              <a:buFont typeface="Arial" panose="020B0604020202020204" pitchFamily="34" charset="0"/>
              <a:buChar char="•"/>
            </a:pPr>
            <a:r>
              <a:rPr lang="en-US" sz="1200" dirty="0"/>
              <a:t>Some weak SEP events still slip through and contribute to H1 ‘backgrounds’</a:t>
            </a:r>
            <a:endParaRPr lang="en-US" sz="1600" dirty="0"/>
          </a:p>
          <a:p>
            <a:pPr>
              <a:buFont typeface="Arial" panose="020B0604020202020204" pitchFamily="34" charset="0"/>
              <a:buChar char="•"/>
            </a:pPr>
            <a:r>
              <a:rPr lang="en-US" sz="1600" dirty="0"/>
              <a:t>Response functions simulated by ATC have been analyzed by NCEI using validated ‘bowtie’ method used for MPS-HI electrons</a:t>
            </a:r>
          </a:p>
          <a:p>
            <a:pPr>
              <a:buFont typeface="Arial" panose="020B0604020202020204" pitchFamily="34" charset="0"/>
              <a:buChar char="•"/>
            </a:pPr>
            <a:r>
              <a:rPr lang="en-US" sz="1600" dirty="0"/>
              <a:t>Application of ‘bowtie’ (</a:t>
            </a:r>
            <a:r>
              <a:rPr lang="en-US" sz="1600" dirty="0" err="1"/>
              <a:t>E</a:t>
            </a:r>
            <a:r>
              <a:rPr lang="en-US" sz="1600" baseline="-25000" dirty="0" err="1"/>
              <a:t>eff</a:t>
            </a:r>
            <a:r>
              <a:rPr lang="en-US" sz="1600" dirty="0"/>
              <a:t>, </a:t>
            </a:r>
            <a:r>
              <a:rPr lang="en-US" sz="1600" dirty="0" err="1"/>
              <a:t>GdE</a:t>
            </a:r>
            <a:r>
              <a:rPr lang="en-US" sz="1600" dirty="0"/>
              <a:t>) to background rates results in more physically correct comparison with </a:t>
            </a:r>
            <a:r>
              <a:rPr lang="en-US" sz="1600" dirty="0" err="1"/>
              <a:t>Matthiä</a:t>
            </a:r>
            <a:r>
              <a:rPr lang="en-US" sz="1600" dirty="0"/>
              <a:t> GCR model </a:t>
            </a:r>
          </a:p>
          <a:p>
            <a:pPr lvl="1">
              <a:buFont typeface="Arial" panose="020B0604020202020204" pitchFamily="34" charset="0"/>
              <a:buChar char="•"/>
            </a:pPr>
            <a:r>
              <a:rPr lang="en-US" sz="1200" dirty="0"/>
              <a:t>EHIS H and He .NOT.S. (aka </a:t>
            </a:r>
            <a:r>
              <a:rPr lang="en-US" sz="1200" dirty="0" err="1"/>
              <a:t>NonPrime</a:t>
            </a:r>
            <a:r>
              <a:rPr lang="en-US" sz="1200" dirty="0"/>
              <a:t>) observations are of the same OOM as model (apart from H1)</a:t>
            </a:r>
          </a:p>
          <a:p>
            <a:pPr lvl="1">
              <a:buFont typeface="Arial" panose="020B0604020202020204" pitchFamily="34" charset="0"/>
              <a:buChar char="•"/>
            </a:pPr>
            <a:r>
              <a:rPr lang="en-US" sz="1200" dirty="0"/>
              <a:t>Fluxes are still too high in general</a:t>
            </a:r>
          </a:p>
          <a:p>
            <a:pPr lvl="1">
              <a:buFont typeface="Arial" panose="020B0604020202020204" pitchFamily="34" charset="0"/>
              <a:buChar char="•"/>
            </a:pPr>
            <a:r>
              <a:rPr lang="en-US" sz="1200" dirty="0"/>
              <a:t>He fluxes agree better than H fluxes</a:t>
            </a:r>
          </a:p>
          <a:p>
            <a:pPr>
              <a:buFont typeface="Arial" panose="020B0604020202020204" pitchFamily="34" charset="0"/>
              <a:buChar char="•"/>
            </a:pPr>
            <a:r>
              <a:rPr lang="en-US" sz="1600" dirty="0"/>
              <a:t>Analysis of EHIS rates backgrounds statistics indicates that they are dominated by a single population matching the expected Poisson distribution</a:t>
            </a:r>
          </a:p>
          <a:p>
            <a:pPr>
              <a:buFont typeface="Arial" panose="020B0604020202020204" pitchFamily="34" charset="0"/>
              <a:buChar char="•"/>
            </a:pPr>
            <a:r>
              <a:rPr lang="en-US" sz="1600" dirty="0"/>
              <a:t>These results show that the EHIS rates (H and He) backgrounds are dominated by GCRs, but the channel characterization is not yet at the stage where accurate GCR fluxes can be calculated from EHIS observations</a:t>
            </a:r>
          </a:p>
          <a:p>
            <a:pPr lvl="1">
              <a:buFont typeface="Arial" panose="020B0604020202020204" pitchFamily="34" charset="0"/>
              <a:buChar char="•"/>
            </a:pPr>
            <a:r>
              <a:rPr lang="en-US" sz="1200" dirty="0"/>
              <a:t>Note: GCR fluxes are too low to lie within the required EHIS measurement range</a:t>
            </a:r>
          </a:p>
        </p:txBody>
      </p:sp>
      <p:sp>
        <p:nvSpPr>
          <p:cNvPr id="4" name="Slide Number Placeholder 3">
            <a:extLst>
              <a:ext uri="{FF2B5EF4-FFF2-40B4-BE49-F238E27FC236}">
                <a16:creationId xmlns:a16="http://schemas.microsoft.com/office/drawing/2014/main" id="{0D6D842B-018B-814A-9C48-3C6747CB66E4}"/>
              </a:ext>
            </a:extLst>
          </p:cNvPr>
          <p:cNvSpPr>
            <a:spLocks noGrp="1"/>
          </p:cNvSpPr>
          <p:nvPr>
            <p:ph type="sldNum" sz="quarter" idx="12"/>
          </p:nvPr>
        </p:nvSpPr>
        <p:spPr/>
        <p:txBody>
          <a:bodyPr/>
          <a:lstStyle/>
          <a:p>
            <a:fld id="{615ADB79-25D6-47C0-AB51-22A13A0BBB50}" type="slidenum">
              <a:rPr lang="en-US" altLang="en-US" smtClean="0"/>
              <a:pPr/>
              <a:t>45</a:t>
            </a:fld>
            <a:endParaRPr lang="en-US" altLang="en-US" dirty="0"/>
          </a:p>
        </p:txBody>
      </p:sp>
      <p:sp>
        <p:nvSpPr>
          <p:cNvPr id="3" name="TextBox 2">
            <a:extLst>
              <a:ext uri="{FF2B5EF4-FFF2-40B4-BE49-F238E27FC236}">
                <a16:creationId xmlns:a16="http://schemas.microsoft.com/office/drawing/2014/main" id="{9399F03B-35A9-D4F0-F755-1ADAF2FB538E}"/>
              </a:ext>
            </a:extLst>
          </p:cNvPr>
          <p:cNvSpPr txBox="1"/>
          <p:nvPr/>
        </p:nvSpPr>
        <p:spPr>
          <a:xfrm>
            <a:off x="310362" y="5940851"/>
            <a:ext cx="8303019" cy="830997"/>
          </a:xfrm>
          <a:prstGeom prst="rect">
            <a:avLst/>
          </a:prstGeom>
          <a:solidFill>
            <a:srgbClr val="00B050"/>
          </a:solidFill>
        </p:spPr>
        <p:txBody>
          <a:bodyPr wrap="square" rtlCol="0">
            <a:spAutoFit/>
          </a:bodyPr>
          <a:lstStyle/>
          <a:p>
            <a:pPr algn="ctr"/>
            <a:r>
              <a:rPr lang="en-US" sz="1600" dirty="0">
                <a:solidFill>
                  <a:schemeClr val="bg1"/>
                </a:solidFill>
              </a:rPr>
              <a:t>RIMP success criteria: Evaluate EHIS backgrounds in terms of expected galactic cosmic ray (GCR) fluxes using four months of continuous data. Perform analysis during validation phase. </a:t>
            </a:r>
          </a:p>
          <a:p>
            <a:pPr algn="ctr"/>
            <a:r>
              <a:rPr lang="en-US" sz="1600" i="1" dirty="0">
                <a:solidFill>
                  <a:schemeClr val="bg1"/>
                </a:solidFill>
              </a:rPr>
              <a:t>RIMP success criteria met for H and He backgrounds.</a:t>
            </a:r>
          </a:p>
        </p:txBody>
      </p:sp>
    </p:spTree>
    <p:extLst>
      <p:ext uri="{BB962C8B-B14F-4D97-AF65-F5344CB8AC3E}">
        <p14:creationId xmlns:p14="http://schemas.microsoft.com/office/powerpoint/2010/main" val="4143868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7A17B5B-6235-A4CD-B07A-370FF5A665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297" y="1096962"/>
            <a:ext cx="8264753" cy="5259388"/>
          </a:xfrm>
        </p:spPr>
      </p:pic>
      <p:sp>
        <p:nvSpPr>
          <p:cNvPr id="6" name="Title 5">
            <a:extLst>
              <a:ext uri="{FF2B5EF4-FFF2-40B4-BE49-F238E27FC236}">
                <a16:creationId xmlns:a16="http://schemas.microsoft.com/office/drawing/2014/main" id="{5D7D6854-B7E4-9B41-B43D-B0484AC35C28}"/>
              </a:ext>
            </a:extLst>
          </p:cNvPr>
          <p:cNvSpPr>
            <a:spLocks noGrp="1"/>
          </p:cNvSpPr>
          <p:nvPr>
            <p:ph type="title"/>
          </p:nvPr>
        </p:nvSpPr>
        <p:spPr/>
        <p:txBody>
          <a:bodyPr/>
          <a:lstStyle/>
          <a:p>
            <a:r>
              <a:rPr lang="en-US" sz="3200" dirty="0"/>
              <a:t>PLPT-SEI-006: Heavy Ion Backgrounds </a:t>
            </a:r>
            <a:br>
              <a:rPr lang="en-US" sz="3200" dirty="0"/>
            </a:br>
            <a:r>
              <a:rPr lang="en-US" sz="3200" dirty="0"/>
              <a:t>GOES-18 </a:t>
            </a:r>
            <a:r>
              <a:rPr lang="en-US" sz="3200" dirty="0" err="1"/>
              <a:t>NonPrime</a:t>
            </a:r>
            <a:r>
              <a:rPr lang="en-US" sz="3200" dirty="0"/>
              <a:t> Histogram Fit</a:t>
            </a:r>
          </a:p>
        </p:txBody>
      </p:sp>
      <p:sp>
        <p:nvSpPr>
          <p:cNvPr id="5" name="Slide Number Placeholder 4">
            <a:extLst>
              <a:ext uri="{FF2B5EF4-FFF2-40B4-BE49-F238E27FC236}">
                <a16:creationId xmlns:a16="http://schemas.microsoft.com/office/drawing/2014/main" id="{FF4873E0-9982-3843-AF3F-16526DF71D49}"/>
              </a:ext>
            </a:extLst>
          </p:cNvPr>
          <p:cNvSpPr>
            <a:spLocks noGrp="1"/>
          </p:cNvSpPr>
          <p:nvPr>
            <p:ph type="sldNum" sz="quarter" idx="12"/>
          </p:nvPr>
        </p:nvSpPr>
        <p:spPr/>
        <p:txBody>
          <a:bodyPr/>
          <a:lstStyle/>
          <a:p>
            <a:fld id="{A5D0E245-9D50-4F3E-AC26-7B9CB19F70AC}" type="slidenum">
              <a:rPr lang="en-US" altLang="en-US" smtClean="0"/>
              <a:pPr/>
              <a:t>46</a:t>
            </a:fld>
            <a:endParaRPr lang="en-US" altLang="en-US"/>
          </a:p>
        </p:txBody>
      </p:sp>
      <p:sp>
        <p:nvSpPr>
          <p:cNvPr id="10" name="TextBox 9">
            <a:extLst>
              <a:ext uri="{FF2B5EF4-FFF2-40B4-BE49-F238E27FC236}">
                <a16:creationId xmlns:a16="http://schemas.microsoft.com/office/drawing/2014/main" id="{7B574AF0-7506-BC4A-874D-2BC00CA736BF}"/>
              </a:ext>
            </a:extLst>
          </p:cNvPr>
          <p:cNvSpPr txBox="1"/>
          <p:nvPr/>
        </p:nvSpPr>
        <p:spPr>
          <a:xfrm>
            <a:off x="2702109" y="1352490"/>
            <a:ext cx="425116" cy="400110"/>
          </a:xfrm>
          <a:prstGeom prst="rect">
            <a:avLst/>
          </a:prstGeom>
          <a:noFill/>
        </p:spPr>
        <p:txBody>
          <a:bodyPr wrap="square" rtlCol="0">
            <a:spAutoFit/>
          </a:bodyPr>
          <a:lstStyle/>
          <a:p>
            <a:r>
              <a:rPr lang="en-US" sz="2000" b="1" dirty="0">
                <a:solidFill>
                  <a:srgbClr val="7030A0"/>
                </a:solidFill>
              </a:rPr>
              <a:t>C</a:t>
            </a:r>
          </a:p>
        </p:txBody>
      </p:sp>
      <p:sp>
        <p:nvSpPr>
          <p:cNvPr id="11" name="TextBox 10">
            <a:extLst>
              <a:ext uri="{FF2B5EF4-FFF2-40B4-BE49-F238E27FC236}">
                <a16:creationId xmlns:a16="http://schemas.microsoft.com/office/drawing/2014/main" id="{77DE10DE-01E5-F84A-89C2-AECE3C8EA655}"/>
              </a:ext>
            </a:extLst>
          </p:cNvPr>
          <p:cNvSpPr txBox="1"/>
          <p:nvPr/>
        </p:nvSpPr>
        <p:spPr>
          <a:xfrm>
            <a:off x="2886593" y="1352490"/>
            <a:ext cx="425116" cy="400110"/>
          </a:xfrm>
          <a:prstGeom prst="rect">
            <a:avLst/>
          </a:prstGeom>
          <a:noFill/>
        </p:spPr>
        <p:txBody>
          <a:bodyPr wrap="square" rtlCol="0">
            <a:spAutoFit/>
          </a:bodyPr>
          <a:lstStyle/>
          <a:p>
            <a:r>
              <a:rPr lang="en-US" sz="2000" b="1" dirty="0">
                <a:solidFill>
                  <a:srgbClr val="7030A0"/>
                </a:solidFill>
              </a:rPr>
              <a:t>N</a:t>
            </a:r>
          </a:p>
        </p:txBody>
      </p:sp>
      <p:sp>
        <p:nvSpPr>
          <p:cNvPr id="12" name="TextBox 11">
            <a:extLst>
              <a:ext uri="{FF2B5EF4-FFF2-40B4-BE49-F238E27FC236}">
                <a16:creationId xmlns:a16="http://schemas.microsoft.com/office/drawing/2014/main" id="{EB0D9206-F6C1-8C4C-9B9A-182F5C095B1E}"/>
              </a:ext>
            </a:extLst>
          </p:cNvPr>
          <p:cNvSpPr txBox="1"/>
          <p:nvPr/>
        </p:nvSpPr>
        <p:spPr>
          <a:xfrm>
            <a:off x="3083109" y="1352490"/>
            <a:ext cx="338104" cy="400110"/>
          </a:xfrm>
          <a:prstGeom prst="rect">
            <a:avLst/>
          </a:prstGeom>
          <a:noFill/>
        </p:spPr>
        <p:txBody>
          <a:bodyPr wrap="square" rtlCol="0">
            <a:spAutoFit/>
          </a:bodyPr>
          <a:lstStyle/>
          <a:p>
            <a:r>
              <a:rPr lang="en-US" sz="2000" b="1" dirty="0">
                <a:solidFill>
                  <a:srgbClr val="7030A0"/>
                </a:solidFill>
              </a:rPr>
              <a:t>O</a:t>
            </a:r>
          </a:p>
        </p:txBody>
      </p:sp>
      <p:sp>
        <p:nvSpPr>
          <p:cNvPr id="13" name="TextBox 12">
            <a:extLst>
              <a:ext uri="{FF2B5EF4-FFF2-40B4-BE49-F238E27FC236}">
                <a16:creationId xmlns:a16="http://schemas.microsoft.com/office/drawing/2014/main" id="{4C1E9B25-C43E-5641-9A97-641A86BAB02E}"/>
              </a:ext>
            </a:extLst>
          </p:cNvPr>
          <p:cNvSpPr txBox="1"/>
          <p:nvPr/>
        </p:nvSpPr>
        <p:spPr>
          <a:xfrm>
            <a:off x="3429000" y="1352490"/>
            <a:ext cx="624408" cy="400110"/>
          </a:xfrm>
          <a:prstGeom prst="rect">
            <a:avLst/>
          </a:prstGeom>
          <a:noFill/>
        </p:spPr>
        <p:txBody>
          <a:bodyPr wrap="square" rtlCol="0">
            <a:spAutoFit/>
          </a:bodyPr>
          <a:lstStyle/>
          <a:p>
            <a:r>
              <a:rPr lang="en-US" sz="2000" b="1" dirty="0">
                <a:solidFill>
                  <a:srgbClr val="7030A0"/>
                </a:solidFill>
              </a:rPr>
              <a:t>Ne</a:t>
            </a:r>
          </a:p>
        </p:txBody>
      </p:sp>
      <p:sp>
        <p:nvSpPr>
          <p:cNvPr id="14" name="TextBox 13">
            <a:extLst>
              <a:ext uri="{FF2B5EF4-FFF2-40B4-BE49-F238E27FC236}">
                <a16:creationId xmlns:a16="http://schemas.microsoft.com/office/drawing/2014/main" id="{64A98447-84B4-5A4D-813E-F62B5FB6520B}"/>
              </a:ext>
            </a:extLst>
          </p:cNvPr>
          <p:cNvSpPr txBox="1"/>
          <p:nvPr/>
        </p:nvSpPr>
        <p:spPr>
          <a:xfrm>
            <a:off x="3810000" y="1352490"/>
            <a:ext cx="624408" cy="400110"/>
          </a:xfrm>
          <a:prstGeom prst="rect">
            <a:avLst/>
          </a:prstGeom>
          <a:noFill/>
        </p:spPr>
        <p:txBody>
          <a:bodyPr wrap="square" rtlCol="0">
            <a:spAutoFit/>
          </a:bodyPr>
          <a:lstStyle/>
          <a:p>
            <a:r>
              <a:rPr lang="en-US" sz="2000" b="1" dirty="0">
                <a:solidFill>
                  <a:srgbClr val="7030A0"/>
                </a:solidFill>
              </a:rPr>
              <a:t>Mg</a:t>
            </a:r>
          </a:p>
        </p:txBody>
      </p:sp>
      <p:sp>
        <p:nvSpPr>
          <p:cNvPr id="15" name="TextBox 14">
            <a:extLst>
              <a:ext uri="{FF2B5EF4-FFF2-40B4-BE49-F238E27FC236}">
                <a16:creationId xmlns:a16="http://schemas.microsoft.com/office/drawing/2014/main" id="{53014D11-F173-534B-99B7-9603404B15AF}"/>
              </a:ext>
            </a:extLst>
          </p:cNvPr>
          <p:cNvSpPr txBox="1"/>
          <p:nvPr/>
        </p:nvSpPr>
        <p:spPr>
          <a:xfrm>
            <a:off x="4267200" y="1352490"/>
            <a:ext cx="380684" cy="400110"/>
          </a:xfrm>
          <a:prstGeom prst="rect">
            <a:avLst/>
          </a:prstGeom>
          <a:noFill/>
        </p:spPr>
        <p:txBody>
          <a:bodyPr wrap="square" rtlCol="0">
            <a:spAutoFit/>
          </a:bodyPr>
          <a:lstStyle/>
          <a:p>
            <a:r>
              <a:rPr lang="en-US" sz="2000" b="1" dirty="0">
                <a:solidFill>
                  <a:srgbClr val="7030A0"/>
                </a:solidFill>
              </a:rPr>
              <a:t>Si</a:t>
            </a:r>
          </a:p>
        </p:txBody>
      </p:sp>
      <p:sp>
        <p:nvSpPr>
          <p:cNvPr id="16" name="TextBox 15">
            <a:extLst>
              <a:ext uri="{FF2B5EF4-FFF2-40B4-BE49-F238E27FC236}">
                <a16:creationId xmlns:a16="http://schemas.microsoft.com/office/drawing/2014/main" id="{58501797-29BE-8B47-AFFB-9F35A547B475}"/>
              </a:ext>
            </a:extLst>
          </p:cNvPr>
          <p:cNvSpPr txBox="1"/>
          <p:nvPr/>
        </p:nvSpPr>
        <p:spPr>
          <a:xfrm>
            <a:off x="4689353" y="1352490"/>
            <a:ext cx="353296" cy="400110"/>
          </a:xfrm>
          <a:prstGeom prst="rect">
            <a:avLst/>
          </a:prstGeom>
          <a:noFill/>
        </p:spPr>
        <p:txBody>
          <a:bodyPr wrap="square" rtlCol="0">
            <a:spAutoFit/>
          </a:bodyPr>
          <a:lstStyle/>
          <a:p>
            <a:r>
              <a:rPr lang="en-US" sz="2000" b="1" dirty="0">
                <a:solidFill>
                  <a:srgbClr val="7030A0"/>
                </a:solidFill>
              </a:rPr>
              <a:t>S</a:t>
            </a:r>
          </a:p>
        </p:txBody>
      </p:sp>
      <p:sp>
        <p:nvSpPr>
          <p:cNvPr id="17" name="TextBox 16">
            <a:extLst>
              <a:ext uri="{FF2B5EF4-FFF2-40B4-BE49-F238E27FC236}">
                <a16:creationId xmlns:a16="http://schemas.microsoft.com/office/drawing/2014/main" id="{EAD7C704-52F8-004A-96B3-CF514F085FA4}"/>
              </a:ext>
            </a:extLst>
          </p:cNvPr>
          <p:cNvSpPr txBox="1"/>
          <p:nvPr/>
        </p:nvSpPr>
        <p:spPr>
          <a:xfrm>
            <a:off x="6612849" y="1352490"/>
            <a:ext cx="450384" cy="400110"/>
          </a:xfrm>
          <a:prstGeom prst="rect">
            <a:avLst/>
          </a:prstGeom>
          <a:noFill/>
        </p:spPr>
        <p:txBody>
          <a:bodyPr wrap="square" rtlCol="0">
            <a:spAutoFit/>
          </a:bodyPr>
          <a:lstStyle/>
          <a:p>
            <a:r>
              <a:rPr lang="en-US" sz="2000" b="1" dirty="0">
                <a:solidFill>
                  <a:srgbClr val="7030A0"/>
                </a:solidFill>
              </a:rPr>
              <a:t>Fe</a:t>
            </a:r>
          </a:p>
        </p:txBody>
      </p:sp>
      <p:sp>
        <p:nvSpPr>
          <p:cNvPr id="19" name="TextBox 18">
            <a:extLst>
              <a:ext uri="{FF2B5EF4-FFF2-40B4-BE49-F238E27FC236}">
                <a16:creationId xmlns:a16="http://schemas.microsoft.com/office/drawing/2014/main" id="{1D568AB7-F509-B14B-9B42-736A4F63E684}"/>
              </a:ext>
            </a:extLst>
          </p:cNvPr>
          <p:cNvSpPr txBox="1"/>
          <p:nvPr/>
        </p:nvSpPr>
        <p:spPr>
          <a:xfrm>
            <a:off x="7909675" y="929005"/>
            <a:ext cx="1150789"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600" b="1" i="1" dirty="0">
                <a:solidFill>
                  <a:schemeClr val="tx1"/>
                </a:solidFill>
              </a:rPr>
              <a:t>2276 valid P1 counts, 237 days equiv.</a:t>
            </a:r>
            <a:endParaRPr lang="en-US" sz="1600" b="1" i="1" baseline="30000" dirty="0">
              <a:solidFill>
                <a:schemeClr val="tx1"/>
              </a:solidFill>
            </a:endParaRPr>
          </a:p>
        </p:txBody>
      </p:sp>
      <p:sp>
        <p:nvSpPr>
          <p:cNvPr id="22" name="TextBox 21">
            <a:extLst>
              <a:ext uri="{FF2B5EF4-FFF2-40B4-BE49-F238E27FC236}">
                <a16:creationId xmlns:a16="http://schemas.microsoft.com/office/drawing/2014/main" id="{6019C594-43F4-6843-2C53-ACFE94FD7CC6}"/>
              </a:ext>
            </a:extLst>
          </p:cNvPr>
          <p:cNvSpPr txBox="1"/>
          <p:nvPr/>
        </p:nvSpPr>
        <p:spPr>
          <a:xfrm>
            <a:off x="1385104" y="6123905"/>
            <a:ext cx="6547327"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200" b="1" i="1" dirty="0"/>
              <a:t>GCR fluxes calculated from P1 histogram constructed from SCI-PHA packets. </a:t>
            </a:r>
            <a:r>
              <a:rPr lang="en-US" sz="1200" b="1" i="1" dirty="0">
                <a:solidFill>
                  <a:schemeClr val="tx1"/>
                </a:solidFill>
              </a:rPr>
              <a:t>Processed with post-PLT </a:t>
            </a:r>
            <a:r>
              <a:rPr lang="en-US" sz="1200" b="1" i="1" dirty="0"/>
              <a:t>flight table version 20221005 and ground LUT version FM3A_CDRL88RevB_DO_13_00_00</a:t>
            </a:r>
            <a:endParaRPr lang="en-US" sz="1200" b="1" i="1" baseline="30000" dirty="0">
              <a:solidFill>
                <a:schemeClr val="tx1"/>
              </a:solidFill>
            </a:endParaRPr>
          </a:p>
        </p:txBody>
      </p:sp>
      <p:sp>
        <p:nvSpPr>
          <p:cNvPr id="18" name="TextBox 17">
            <a:extLst>
              <a:ext uri="{FF2B5EF4-FFF2-40B4-BE49-F238E27FC236}">
                <a16:creationId xmlns:a16="http://schemas.microsoft.com/office/drawing/2014/main" id="{A42A34C2-B6E6-8E49-9A09-7BC206A11EE4}"/>
              </a:ext>
            </a:extLst>
          </p:cNvPr>
          <p:cNvSpPr txBox="1"/>
          <p:nvPr/>
        </p:nvSpPr>
        <p:spPr>
          <a:xfrm>
            <a:off x="7905958" y="4226050"/>
            <a:ext cx="1150789"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600" b="1" i="1" dirty="0">
                <a:solidFill>
                  <a:schemeClr val="tx1"/>
                </a:solidFill>
              </a:rPr>
              <a:t>Elements do not seem to be resolved well in E4 and E5</a:t>
            </a:r>
            <a:endParaRPr lang="en-US" sz="1600" b="1" i="1" baseline="30000" dirty="0">
              <a:solidFill>
                <a:schemeClr val="tx1"/>
              </a:solidFill>
            </a:endParaRPr>
          </a:p>
        </p:txBody>
      </p:sp>
    </p:spTree>
    <p:extLst>
      <p:ext uri="{BB962C8B-B14F-4D97-AF65-F5344CB8AC3E}">
        <p14:creationId xmlns:p14="http://schemas.microsoft.com/office/powerpoint/2010/main" val="2775446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B539BE-EE51-5A4F-B6C5-B326DDA75540}"/>
              </a:ext>
            </a:extLst>
          </p:cNvPr>
          <p:cNvSpPr>
            <a:spLocks noGrp="1"/>
          </p:cNvSpPr>
          <p:nvPr>
            <p:ph type="title"/>
          </p:nvPr>
        </p:nvSpPr>
        <p:spPr/>
        <p:txBody>
          <a:bodyPr/>
          <a:lstStyle/>
          <a:p>
            <a:r>
              <a:rPr lang="en-US" dirty="0"/>
              <a:t>PLPT-SEI-006: GOES-18 </a:t>
            </a:r>
            <a:br>
              <a:rPr lang="en-US" dirty="0"/>
            </a:br>
            <a:r>
              <a:rPr lang="en-US" dirty="0"/>
              <a:t>GCR Heavy Ion fluxes</a:t>
            </a:r>
          </a:p>
        </p:txBody>
      </p:sp>
      <p:sp>
        <p:nvSpPr>
          <p:cNvPr id="4" name="Slide Number Placeholder 3">
            <a:extLst>
              <a:ext uri="{FF2B5EF4-FFF2-40B4-BE49-F238E27FC236}">
                <a16:creationId xmlns:a16="http://schemas.microsoft.com/office/drawing/2014/main" id="{4D9BE16A-73B7-0948-AFC3-339D020B1AA3}"/>
              </a:ext>
            </a:extLst>
          </p:cNvPr>
          <p:cNvSpPr>
            <a:spLocks noGrp="1"/>
          </p:cNvSpPr>
          <p:nvPr>
            <p:ph type="sldNum" sz="quarter" idx="12"/>
          </p:nvPr>
        </p:nvSpPr>
        <p:spPr/>
        <p:txBody>
          <a:bodyPr/>
          <a:lstStyle/>
          <a:p>
            <a:fld id="{615ADB79-25D6-47C0-AB51-22A13A0BBB50}" type="slidenum">
              <a:rPr lang="en-US" altLang="en-US" smtClean="0"/>
              <a:pPr/>
              <a:t>47</a:t>
            </a:fld>
            <a:endParaRPr lang="en-US" altLang="en-US" dirty="0"/>
          </a:p>
        </p:txBody>
      </p:sp>
      <p:sp>
        <p:nvSpPr>
          <p:cNvPr id="16" name="Rectangle 15">
            <a:extLst>
              <a:ext uri="{FF2B5EF4-FFF2-40B4-BE49-F238E27FC236}">
                <a16:creationId xmlns:a16="http://schemas.microsoft.com/office/drawing/2014/main" id="{644D2559-B686-A446-A6C7-DB077AD63806}"/>
              </a:ext>
            </a:extLst>
          </p:cNvPr>
          <p:cNvSpPr/>
          <p:nvPr/>
        </p:nvSpPr>
        <p:spPr>
          <a:xfrm>
            <a:off x="685800" y="5645306"/>
            <a:ext cx="7772400" cy="307777"/>
          </a:xfrm>
          <a:prstGeom prst="rect">
            <a:avLst/>
          </a:prstGeom>
          <a:solidFill>
            <a:schemeClr val="tx2">
              <a:lumMod val="20000"/>
              <a:lumOff val="80000"/>
            </a:schemeClr>
          </a:solidFill>
        </p:spPr>
        <p:txBody>
          <a:bodyPr wrap="square">
            <a:spAutoFit/>
          </a:bodyPr>
          <a:lstStyle/>
          <a:p>
            <a:pPr algn="ctr"/>
            <a:r>
              <a:rPr lang="en-US" sz="1400" b="1" i="1" dirty="0"/>
              <a:t>Used G18 flight table version 20221005 and ground LUT version FM3A_CDRL88RevB_DO_13_00_00</a:t>
            </a:r>
          </a:p>
        </p:txBody>
      </p:sp>
      <p:sp>
        <p:nvSpPr>
          <p:cNvPr id="8" name="Rectangle 7">
            <a:extLst>
              <a:ext uri="{FF2B5EF4-FFF2-40B4-BE49-F238E27FC236}">
                <a16:creationId xmlns:a16="http://schemas.microsoft.com/office/drawing/2014/main" id="{1A4DBB3D-FF99-3241-AFFF-DCAF442C8669}"/>
              </a:ext>
            </a:extLst>
          </p:cNvPr>
          <p:cNvSpPr/>
          <p:nvPr/>
        </p:nvSpPr>
        <p:spPr>
          <a:xfrm>
            <a:off x="1622203" y="1371600"/>
            <a:ext cx="1406843" cy="369332"/>
          </a:xfrm>
          <a:prstGeom prst="rect">
            <a:avLst/>
          </a:prstGeom>
          <a:solidFill>
            <a:schemeClr val="tx2">
              <a:lumMod val="20000"/>
              <a:lumOff val="80000"/>
            </a:schemeClr>
          </a:solidFill>
        </p:spPr>
        <p:txBody>
          <a:bodyPr wrap="square">
            <a:spAutoFit/>
          </a:bodyPr>
          <a:lstStyle/>
          <a:p>
            <a:pPr algn="ctr"/>
            <a:r>
              <a:rPr lang="en-US" b="1" i="1" dirty="0"/>
              <a:t>C, N, O, Fe</a:t>
            </a:r>
          </a:p>
        </p:txBody>
      </p:sp>
      <p:sp>
        <p:nvSpPr>
          <p:cNvPr id="9" name="Rectangle 8">
            <a:extLst>
              <a:ext uri="{FF2B5EF4-FFF2-40B4-BE49-F238E27FC236}">
                <a16:creationId xmlns:a16="http://schemas.microsoft.com/office/drawing/2014/main" id="{D1C4F034-6E5F-DB4E-8597-B294FAC34118}"/>
              </a:ext>
            </a:extLst>
          </p:cNvPr>
          <p:cNvSpPr/>
          <p:nvPr/>
        </p:nvSpPr>
        <p:spPr>
          <a:xfrm>
            <a:off x="6114956" y="1379063"/>
            <a:ext cx="1501997" cy="369332"/>
          </a:xfrm>
          <a:prstGeom prst="rect">
            <a:avLst/>
          </a:prstGeom>
          <a:solidFill>
            <a:schemeClr val="tx2">
              <a:lumMod val="20000"/>
              <a:lumOff val="80000"/>
            </a:schemeClr>
          </a:solidFill>
        </p:spPr>
        <p:txBody>
          <a:bodyPr wrap="square">
            <a:spAutoFit/>
          </a:bodyPr>
          <a:lstStyle/>
          <a:p>
            <a:pPr algn="ctr"/>
            <a:r>
              <a:rPr lang="en-US" b="1" i="1" dirty="0"/>
              <a:t>Ne, Mg, Si, S</a:t>
            </a:r>
          </a:p>
        </p:txBody>
      </p:sp>
      <p:pic>
        <p:nvPicPr>
          <p:cNvPr id="10" name="Content Placeholder 9">
            <a:extLst>
              <a:ext uri="{FF2B5EF4-FFF2-40B4-BE49-F238E27FC236}">
                <a16:creationId xmlns:a16="http://schemas.microsoft.com/office/drawing/2014/main" id="{DBE6027C-53FD-A369-E192-470CBF558D0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 y="2094253"/>
            <a:ext cx="4611355" cy="3293824"/>
          </a:xfrm>
        </p:spPr>
      </p:pic>
      <p:pic>
        <p:nvPicPr>
          <p:cNvPr id="13" name="Content Placeholder 12">
            <a:extLst>
              <a:ext uri="{FF2B5EF4-FFF2-40B4-BE49-F238E27FC236}">
                <a16:creationId xmlns:a16="http://schemas.microsoft.com/office/drawing/2014/main" id="{87960E37-720D-9E35-40BF-93C41A0303E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32645" y="2094253"/>
            <a:ext cx="4611355" cy="3293824"/>
          </a:xfrm>
        </p:spPr>
      </p:pic>
    </p:spTree>
    <p:extLst>
      <p:ext uri="{BB962C8B-B14F-4D97-AF65-F5344CB8AC3E}">
        <p14:creationId xmlns:p14="http://schemas.microsoft.com/office/powerpoint/2010/main" val="3395779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29253-8476-944A-AE3C-32F7DB64575B}"/>
              </a:ext>
            </a:extLst>
          </p:cNvPr>
          <p:cNvSpPr>
            <a:spLocks noGrp="1"/>
          </p:cNvSpPr>
          <p:nvPr>
            <p:ph type="title"/>
          </p:nvPr>
        </p:nvSpPr>
        <p:spPr/>
        <p:txBody>
          <a:bodyPr/>
          <a:lstStyle/>
          <a:p>
            <a:r>
              <a:rPr lang="en-US" dirty="0"/>
              <a:t>PLPT-SEI-006: Assessment, </a:t>
            </a:r>
            <a:br>
              <a:rPr lang="en-US" dirty="0"/>
            </a:br>
            <a:r>
              <a:rPr lang="en-US" dirty="0"/>
              <a:t>Heavy Ion Backgrounds</a:t>
            </a:r>
          </a:p>
        </p:txBody>
      </p:sp>
      <p:sp>
        <p:nvSpPr>
          <p:cNvPr id="5" name="Content Placeholder 4">
            <a:extLst>
              <a:ext uri="{FF2B5EF4-FFF2-40B4-BE49-F238E27FC236}">
                <a16:creationId xmlns:a16="http://schemas.microsoft.com/office/drawing/2014/main" id="{74223AE6-1E80-BA4C-8A9B-DC73D4ACFD5F}"/>
              </a:ext>
            </a:extLst>
          </p:cNvPr>
          <p:cNvSpPr>
            <a:spLocks noGrp="1"/>
          </p:cNvSpPr>
          <p:nvPr>
            <p:ph idx="1"/>
          </p:nvPr>
        </p:nvSpPr>
        <p:spPr>
          <a:xfrm>
            <a:off x="457200" y="1465262"/>
            <a:ext cx="8229600" cy="4859337"/>
          </a:xfrm>
        </p:spPr>
        <p:txBody>
          <a:bodyPr/>
          <a:lstStyle/>
          <a:p>
            <a:pPr>
              <a:buFont typeface="Arial" panose="020B0604020202020204" pitchFamily="34" charset="0"/>
              <a:buChar char="•"/>
            </a:pPr>
            <a:r>
              <a:rPr lang="en-US" sz="1800" dirty="0"/>
              <a:t>Analyzing backgrounds requires careful masking of SEP fluxes</a:t>
            </a:r>
          </a:p>
          <a:p>
            <a:pPr lvl="1">
              <a:buFont typeface="Arial" panose="020B0604020202020204" pitchFamily="34" charset="0"/>
              <a:buChar char="•"/>
            </a:pPr>
            <a:r>
              <a:rPr lang="en-US" sz="1400" dirty="0"/>
              <a:t>Period of analysis approaching solar maximum makes this more challenging</a:t>
            </a:r>
          </a:p>
          <a:p>
            <a:pPr lvl="1">
              <a:buFont typeface="Arial" panose="020B0604020202020204" pitchFamily="34" charset="0"/>
              <a:buChar char="•"/>
            </a:pPr>
            <a:r>
              <a:rPr lang="en-US" sz="1400" dirty="0"/>
              <a:t>ACE/SIS ‘</a:t>
            </a:r>
            <a:r>
              <a:rPr lang="en-US" sz="1400" dirty="0" err="1"/>
              <a:t>solar_activity_flag</a:t>
            </a:r>
            <a:r>
              <a:rPr lang="en-US" sz="1400" dirty="0"/>
              <a:t>’ is excellent for this purpose</a:t>
            </a:r>
          </a:p>
          <a:p>
            <a:pPr>
              <a:buFont typeface="Arial" panose="020B0604020202020204" pitchFamily="34" charset="0"/>
              <a:buChar char="•"/>
            </a:pPr>
            <a:r>
              <a:rPr lang="en-US" sz="1800" dirty="0"/>
              <a:t>Response functions simulated by ATC have been analyzed by NCEI using validated ‘bowtie’ method used for MPS-HI electrons</a:t>
            </a:r>
          </a:p>
          <a:p>
            <a:pPr>
              <a:buFont typeface="Arial" panose="020B0604020202020204" pitchFamily="34" charset="0"/>
              <a:buChar char="•"/>
            </a:pPr>
            <a:r>
              <a:rPr lang="en-US" sz="1800" dirty="0"/>
              <a:t>Application of ‘bowtie’ (</a:t>
            </a:r>
            <a:r>
              <a:rPr lang="en-US" sz="1800" dirty="0" err="1"/>
              <a:t>E</a:t>
            </a:r>
            <a:r>
              <a:rPr lang="en-US" sz="1800" baseline="-25000" dirty="0" err="1"/>
              <a:t>eff</a:t>
            </a:r>
            <a:r>
              <a:rPr lang="en-US" sz="1800" dirty="0"/>
              <a:t>, </a:t>
            </a:r>
            <a:r>
              <a:rPr lang="en-US" sz="1800" dirty="0" err="1"/>
              <a:t>GdE</a:t>
            </a:r>
            <a:r>
              <a:rPr lang="en-US" sz="1800" dirty="0"/>
              <a:t>) to background rates results in more physically correct comparison with </a:t>
            </a:r>
            <a:r>
              <a:rPr lang="en-US" sz="1800" dirty="0" err="1"/>
              <a:t>Matthiä</a:t>
            </a:r>
            <a:r>
              <a:rPr lang="en-US" sz="1800" dirty="0"/>
              <a:t> GCR model </a:t>
            </a:r>
          </a:p>
          <a:p>
            <a:pPr>
              <a:buFont typeface="Arial" panose="020B0604020202020204" pitchFamily="34" charset="0"/>
              <a:buChar char="•"/>
            </a:pPr>
            <a:r>
              <a:rPr lang="en-US" sz="1800" dirty="0"/>
              <a:t>Lowest 1-2 energy channels are generally bracketed by the GCR model, Fe being the notable exception (quite low with respect to model)</a:t>
            </a:r>
          </a:p>
          <a:p>
            <a:pPr>
              <a:buFont typeface="Arial" panose="020B0604020202020204" pitchFamily="34" charset="0"/>
              <a:buChar char="•"/>
            </a:pPr>
            <a:r>
              <a:rPr lang="en-US" sz="1800" dirty="0"/>
              <a:t>Higher-energy channels are generally lower than the GCR model</a:t>
            </a:r>
          </a:p>
          <a:p>
            <a:pPr>
              <a:buFont typeface="Arial" panose="020B0604020202020204" pitchFamily="34" charset="0"/>
              <a:buChar char="•"/>
            </a:pPr>
            <a:r>
              <a:rPr lang="en-US" sz="1800" dirty="0"/>
              <a:t>These results show that the EHIS heavy ion backgrounds are dominated by GCRs, but the channel characterization is not yet at the stage where accurate GCR fluxes can be calculated from EHIS observations, except perhaps some of the lower energy channels</a:t>
            </a:r>
          </a:p>
          <a:p>
            <a:pPr lvl="1">
              <a:buFont typeface="Arial" panose="020B0604020202020204" pitchFamily="34" charset="0"/>
              <a:buChar char="•"/>
            </a:pPr>
            <a:r>
              <a:rPr lang="en-US" sz="1400" dirty="0"/>
              <a:t>Note: GCR fluxes are too low to lie within the required EHIS measurement range</a:t>
            </a:r>
          </a:p>
          <a:p>
            <a:pPr>
              <a:buFont typeface="Arial" panose="020B0604020202020204" pitchFamily="34" charset="0"/>
              <a:buChar char="•"/>
            </a:pPr>
            <a:endParaRPr lang="en-US" sz="1800" dirty="0"/>
          </a:p>
        </p:txBody>
      </p:sp>
      <p:sp>
        <p:nvSpPr>
          <p:cNvPr id="4" name="Slide Number Placeholder 3">
            <a:extLst>
              <a:ext uri="{FF2B5EF4-FFF2-40B4-BE49-F238E27FC236}">
                <a16:creationId xmlns:a16="http://schemas.microsoft.com/office/drawing/2014/main" id="{0D6D842B-018B-814A-9C48-3C6747CB66E4}"/>
              </a:ext>
            </a:extLst>
          </p:cNvPr>
          <p:cNvSpPr>
            <a:spLocks noGrp="1"/>
          </p:cNvSpPr>
          <p:nvPr>
            <p:ph type="sldNum" sz="quarter" idx="12"/>
          </p:nvPr>
        </p:nvSpPr>
        <p:spPr/>
        <p:txBody>
          <a:bodyPr/>
          <a:lstStyle/>
          <a:p>
            <a:fld id="{615ADB79-25D6-47C0-AB51-22A13A0BBB50}" type="slidenum">
              <a:rPr lang="en-US" altLang="en-US" smtClean="0"/>
              <a:pPr/>
              <a:t>48</a:t>
            </a:fld>
            <a:endParaRPr lang="en-US" altLang="en-US" dirty="0"/>
          </a:p>
        </p:txBody>
      </p:sp>
      <p:sp>
        <p:nvSpPr>
          <p:cNvPr id="3" name="TextBox 2">
            <a:extLst>
              <a:ext uri="{FF2B5EF4-FFF2-40B4-BE49-F238E27FC236}">
                <a16:creationId xmlns:a16="http://schemas.microsoft.com/office/drawing/2014/main" id="{9399F03B-35A9-D4F0-F755-1ADAF2FB538E}"/>
              </a:ext>
            </a:extLst>
          </p:cNvPr>
          <p:cNvSpPr txBox="1"/>
          <p:nvPr/>
        </p:nvSpPr>
        <p:spPr>
          <a:xfrm>
            <a:off x="291538" y="5940851"/>
            <a:ext cx="8303019" cy="830997"/>
          </a:xfrm>
          <a:prstGeom prst="rect">
            <a:avLst/>
          </a:prstGeom>
          <a:solidFill>
            <a:srgbClr val="00B050"/>
          </a:solidFill>
        </p:spPr>
        <p:txBody>
          <a:bodyPr wrap="square" rtlCol="0">
            <a:spAutoFit/>
          </a:bodyPr>
          <a:lstStyle/>
          <a:p>
            <a:pPr algn="ctr"/>
            <a:r>
              <a:rPr lang="en-US" sz="1600" dirty="0">
                <a:solidFill>
                  <a:schemeClr val="bg1"/>
                </a:solidFill>
              </a:rPr>
              <a:t>RIMP success criteria: Evaluate EHIS backgrounds in terms of expected galactic cosmic ray (GCR) fluxes using four months of continuous data. Perform analysis during validation phase. </a:t>
            </a:r>
          </a:p>
          <a:p>
            <a:pPr algn="ctr"/>
            <a:r>
              <a:rPr lang="en-US" sz="1600" i="1" dirty="0">
                <a:solidFill>
                  <a:schemeClr val="bg1"/>
                </a:solidFill>
              </a:rPr>
              <a:t>RIMP success criteria met for heavy ion backgrounds.</a:t>
            </a:r>
          </a:p>
        </p:txBody>
      </p:sp>
    </p:spTree>
    <p:extLst>
      <p:ext uri="{BB962C8B-B14F-4D97-AF65-F5344CB8AC3E}">
        <p14:creationId xmlns:p14="http://schemas.microsoft.com/office/powerpoint/2010/main" val="3372917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Top Level Evaluation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71245137"/>
              </p:ext>
            </p:extLst>
          </p:nvPr>
        </p:nvGraphicFramePr>
        <p:xfrm>
          <a:off x="152399" y="1219200"/>
          <a:ext cx="8839201" cy="4937760"/>
        </p:xfrm>
        <a:graphic>
          <a:graphicData uri="http://schemas.openxmlformats.org/drawingml/2006/table">
            <a:tbl>
              <a:tblPr firstRow="1" bandRow="1">
                <a:tableStyleId>{5C22544A-7EE6-4342-B048-85BDC9FD1C3A}</a:tableStyleId>
              </a:tblPr>
              <a:tblGrid>
                <a:gridCol w="1550737">
                  <a:extLst>
                    <a:ext uri="{9D8B030D-6E8A-4147-A177-3AD203B41FA5}">
                      <a16:colId xmlns:a16="http://schemas.microsoft.com/office/drawing/2014/main" val="20000"/>
                    </a:ext>
                  </a:extLst>
                </a:gridCol>
                <a:gridCol w="1954464">
                  <a:extLst>
                    <a:ext uri="{9D8B030D-6E8A-4147-A177-3AD203B41FA5}">
                      <a16:colId xmlns:a16="http://schemas.microsoft.com/office/drawing/2014/main" val="20001"/>
                    </a:ext>
                  </a:extLst>
                </a:gridCol>
                <a:gridCol w="2852820">
                  <a:extLst>
                    <a:ext uri="{9D8B030D-6E8A-4147-A177-3AD203B41FA5}">
                      <a16:colId xmlns:a16="http://schemas.microsoft.com/office/drawing/2014/main" val="20002"/>
                    </a:ext>
                  </a:extLst>
                </a:gridCol>
                <a:gridCol w="2481180">
                  <a:extLst>
                    <a:ext uri="{9D8B030D-6E8A-4147-A177-3AD203B41FA5}">
                      <a16:colId xmlns:a16="http://schemas.microsoft.com/office/drawing/2014/main" val="20003"/>
                    </a:ext>
                  </a:extLst>
                </a:gridCol>
              </a:tblGrid>
              <a:tr h="370840">
                <a:tc>
                  <a:txBody>
                    <a:bodyPr/>
                    <a:lstStyle/>
                    <a:p>
                      <a:pPr algn="ctr"/>
                      <a:endParaRPr lang="en-US" dirty="0"/>
                    </a:p>
                  </a:txBody>
                  <a:tcPr anchor="ctr"/>
                </a:tc>
                <a:tc>
                  <a:txBody>
                    <a:bodyPr/>
                    <a:lstStyle/>
                    <a:p>
                      <a:pPr algn="ctr"/>
                      <a:r>
                        <a:rPr lang="en-US" dirty="0"/>
                        <a:t>Status at Beta </a:t>
                      </a:r>
                    </a:p>
                    <a:p>
                      <a:pPr algn="ctr"/>
                      <a:r>
                        <a:rPr lang="en-US" dirty="0"/>
                        <a:t>(01 Aug 2022</a:t>
                      </a:r>
                      <a:r>
                        <a:rPr lang="en-US" baseline="0" dirty="0"/>
                        <a:t>)</a:t>
                      </a:r>
                      <a:endParaRPr lang="en-US" dirty="0"/>
                    </a:p>
                  </a:txBody>
                  <a:tcPr anchor="ctr"/>
                </a:tc>
                <a:tc>
                  <a:txBody>
                    <a:bodyPr/>
                    <a:lstStyle/>
                    <a:p>
                      <a:pPr algn="ctr"/>
                      <a:r>
                        <a:rPr lang="en-US" dirty="0"/>
                        <a:t> Status at Provisional</a:t>
                      </a:r>
                    </a:p>
                    <a:p>
                      <a:pPr algn="ctr"/>
                      <a:r>
                        <a:rPr lang="en-US" dirty="0"/>
                        <a:t>(15 Nov 2022)</a:t>
                      </a:r>
                    </a:p>
                  </a:txBody>
                  <a:tcPr anchor="ctr"/>
                </a:tc>
                <a:tc>
                  <a:txBody>
                    <a:bodyPr/>
                    <a:lstStyle/>
                    <a:p>
                      <a:pPr algn="ctr"/>
                      <a:r>
                        <a:rPr lang="en-US" dirty="0"/>
                        <a:t>Status at </a:t>
                      </a:r>
                      <a:r>
                        <a:rPr lang="en-US"/>
                        <a:t>Full </a:t>
                      </a:r>
                    </a:p>
                    <a:p>
                      <a:pPr algn="ctr"/>
                      <a:r>
                        <a:rPr lang="en-US"/>
                        <a:t>(12 Nov 2024</a:t>
                      </a:r>
                      <a:r>
                        <a:rPr lang="en-US" dirty="0"/>
                        <a:t>)</a:t>
                      </a:r>
                    </a:p>
                  </a:txBody>
                  <a:tcPr anchor="ctr"/>
                </a:tc>
                <a:extLst>
                  <a:ext uri="{0D108BD9-81ED-4DB2-BD59-A6C34878D82A}">
                    <a16:rowId xmlns:a16="http://schemas.microsoft.com/office/drawing/2014/main" val="10000"/>
                  </a:ext>
                </a:extLst>
              </a:tr>
              <a:tr h="370840">
                <a:tc>
                  <a:txBody>
                    <a:bodyPr/>
                    <a:lstStyle/>
                    <a:p>
                      <a:pPr algn="ctr"/>
                      <a:r>
                        <a:rPr lang="en-US" dirty="0"/>
                        <a:t>Hydrogen</a:t>
                      </a:r>
                      <a:r>
                        <a:rPr lang="en-US" baseline="0" dirty="0"/>
                        <a:t> (proton) flux</a:t>
                      </a:r>
                      <a:endParaRPr lang="en-US" dirty="0"/>
                    </a:p>
                  </a:txBody>
                  <a:tcPr anchor="ctr"/>
                </a:tc>
                <a:tc>
                  <a:txBody>
                    <a:bodyPr/>
                    <a:lstStyle/>
                    <a:p>
                      <a:pPr marL="111125" indent="-111125" algn="l">
                        <a:buFont typeface="Arial" pitchFamily="34" charset="0"/>
                        <a:buChar char="•"/>
                      </a:pPr>
                      <a:r>
                        <a:rPr lang="en-US" sz="1200" dirty="0">
                          <a:solidFill>
                            <a:schemeClr val="tx1"/>
                          </a:solidFill>
                        </a:rPr>
                        <a:t>Weak SEP event (H only) on 11-14 May 2022</a:t>
                      </a:r>
                    </a:p>
                    <a:p>
                      <a:pPr marL="111125" indent="-111125" algn="l">
                        <a:buFont typeface="Arial" pitchFamily="34" charset="0"/>
                        <a:buChar char="•"/>
                      </a:pPr>
                      <a:r>
                        <a:rPr lang="en-US" sz="1200" dirty="0">
                          <a:solidFill>
                            <a:schemeClr val="tx1"/>
                          </a:solidFill>
                        </a:rPr>
                        <a:t>Prime to Non-Prime switch at low S levels, as designed</a:t>
                      </a:r>
                    </a:p>
                  </a:txBody>
                  <a:tcPr>
                    <a:solidFill>
                      <a:srgbClr val="99FF66"/>
                    </a:solidFill>
                  </a:tcPr>
                </a:tc>
                <a:tc>
                  <a:txBody>
                    <a:bodyPr/>
                    <a:lstStyle/>
                    <a:p>
                      <a:pPr marL="109728" indent="-109728" algn="l">
                        <a:buFont typeface="Arial" pitchFamily="34" charset="0"/>
                        <a:buChar char="•"/>
                      </a:pPr>
                      <a:r>
                        <a:rPr lang="en-US" sz="1200" b="0" dirty="0">
                          <a:solidFill>
                            <a:srgbClr val="00B050"/>
                          </a:solidFill>
                        </a:rPr>
                        <a:t>G18 H1 agrees well with G17 &amp; G16 H1</a:t>
                      </a:r>
                    </a:p>
                    <a:p>
                      <a:pPr marL="109728" indent="-109728" algn="l">
                        <a:buFont typeface="Arial" pitchFamily="34" charset="0"/>
                        <a:buChar char="•"/>
                      </a:pPr>
                      <a:r>
                        <a:rPr lang="en-US" sz="1200" b="0" dirty="0">
                          <a:solidFill>
                            <a:srgbClr val="FF0000"/>
                          </a:solidFill>
                        </a:rPr>
                        <a:t>G18 H1 is ~3x lower than SGPS</a:t>
                      </a:r>
                    </a:p>
                    <a:p>
                      <a:pPr marL="109728" indent="-109728" algn="l">
                        <a:buFont typeface="Arial" pitchFamily="34" charset="0"/>
                        <a:buChar char="•"/>
                      </a:pPr>
                      <a:r>
                        <a:rPr lang="en-US" sz="1200" b="0" dirty="0">
                          <a:solidFill>
                            <a:schemeClr val="tx1"/>
                          </a:solidFill>
                        </a:rPr>
                        <a:t>To convert backgrounds accurately to fluxes, spectral response functions G(E) need to be reanalyzed for GCR spectra</a:t>
                      </a:r>
                    </a:p>
                    <a:p>
                      <a:pPr marL="109728" indent="-109728" algn="l">
                        <a:buFont typeface="Arial" pitchFamily="34" charset="0"/>
                        <a:buChar char="•"/>
                      </a:pPr>
                      <a:r>
                        <a:rPr lang="en-US" sz="1200" b="0" dirty="0">
                          <a:solidFill>
                            <a:schemeClr val="tx1"/>
                          </a:solidFill>
                        </a:rPr>
                        <a:t>Need G(E, T) to evaluate possible temperature sensitivity</a:t>
                      </a:r>
                    </a:p>
                  </a:txBody>
                  <a:tcPr>
                    <a:solidFill>
                      <a:srgbClr val="FFFF00"/>
                    </a:solidFill>
                  </a:tcPr>
                </a:tc>
                <a:tc>
                  <a:txBody>
                    <a:bodyPr/>
                    <a:lstStyle/>
                    <a:p>
                      <a:pPr marL="111125" indent="-111125" algn="l">
                        <a:buFont typeface="Arial" pitchFamily="34" charset="0"/>
                        <a:buChar char="•"/>
                      </a:pPr>
                      <a:r>
                        <a:rPr lang="en-US" sz="1200" dirty="0">
                          <a:solidFill>
                            <a:schemeClr val="tx1"/>
                          </a:solidFill>
                        </a:rPr>
                        <a:t>G18 and G16 EHIS H1 agree well, G18 H2 is low (0.4x) </a:t>
                      </a:r>
                      <a:r>
                        <a:rPr lang="en-US" sz="1200" dirty="0" err="1">
                          <a:solidFill>
                            <a:schemeClr val="tx1"/>
                          </a:solidFill>
                        </a:rPr>
                        <a:t>wrt</a:t>
                      </a:r>
                      <a:r>
                        <a:rPr lang="en-US" sz="1200" dirty="0">
                          <a:solidFill>
                            <a:schemeClr val="tx1"/>
                          </a:solidFill>
                        </a:rPr>
                        <a:t> G18, G18 H3-H5 are high (1.24-1.60x) </a:t>
                      </a:r>
                      <a:r>
                        <a:rPr lang="en-US" sz="1200" dirty="0" err="1">
                          <a:solidFill>
                            <a:schemeClr val="tx1"/>
                          </a:solidFill>
                        </a:rPr>
                        <a:t>wrt</a:t>
                      </a:r>
                      <a:r>
                        <a:rPr lang="en-US" sz="1200" dirty="0">
                          <a:solidFill>
                            <a:schemeClr val="tx1"/>
                          </a:solidFill>
                        </a:rPr>
                        <a:t> G16</a:t>
                      </a:r>
                    </a:p>
                    <a:p>
                      <a:pPr marL="111125" indent="-111125" algn="l">
                        <a:buFont typeface="Arial" pitchFamily="34" charset="0"/>
                        <a:buChar char="•"/>
                      </a:pPr>
                      <a:r>
                        <a:rPr lang="en-US" sz="1200" dirty="0">
                          <a:solidFill>
                            <a:schemeClr val="tx1"/>
                          </a:solidFill>
                        </a:rPr>
                        <a:t>G18 EHIS H fluxes are 0.24-0.71x G18 SGPS-X H</a:t>
                      </a:r>
                    </a:p>
                    <a:p>
                      <a:pPr marL="111125" indent="-111125" algn="l">
                        <a:buFont typeface="Arial" pitchFamily="34" charset="0"/>
                        <a:buChar char="•"/>
                      </a:pPr>
                      <a:r>
                        <a:rPr lang="en-US" sz="1200" dirty="0">
                          <a:solidFill>
                            <a:schemeClr val="tx1"/>
                          </a:solidFill>
                        </a:rPr>
                        <a:t>G18 EHIS H backgrounds analyzed using </a:t>
                      </a:r>
                      <a:r>
                        <a:rPr lang="en-US" sz="1200" b="0" dirty="0">
                          <a:solidFill>
                            <a:schemeClr val="tx1"/>
                          </a:solidFill>
                        </a:rPr>
                        <a:t>G(E) </a:t>
                      </a:r>
                      <a:endParaRPr lang="en-US" sz="1200" dirty="0">
                        <a:solidFill>
                          <a:schemeClr val="tx1"/>
                        </a:solidFill>
                      </a:endParaRPr>
                    </a:p>
                  </a:txBody>
                  <a:tcPr>
                    <a:solidFill>
                      <a:srgbClr val="FFFF00"/>
                    </a:solidFill>
                  </a:tcPr>
                </a:tc>
                <a:extLst>
                  <a:ext uri="{0D108BD9-81ED-4DB2-BD59-A6C34878D82A}">
                    <a16:rowId xmlns:a16="http://schemas.microsoft.com/office/drawing/2014/main" val="10001"/>
                  </a:ext>
                </a:extLst>
              </a:tr>
              <a:tr h="370840">
                <a:tc>
                  <a:txBody>
                    <a:bodyPr/>
                    <a:lstStyle/>
                    <a:p>
                      <a:pPr algn="ctr"/>
                      <a:r>
                        <a:rPr lang="en-US" dirty="0"/>
                        <a:t>Helium (alpha</a:t>
                      </a:r>
                      <a:r>
                        <a:rPr lang="en-US" baseline="0" dirty="0"/>
                        <a:t> particle) flux</a:t>
                      </a:r>
                      <a:endParaRPr lang="en-US" dirty="0"/>
                    </a:p>
                  </a:txBody>
                  <a:tcPr anchor="ctr"/>
                </a:tc>
                <a:tc>
                  <a:txBody>
                    <a:bodyPr/>
                    <a:lstStyle/>
                    <a:p>
                      <a:pPr marL="111125" indent="-111125" algn="l">
                        <a:buFont typeface="Arial" pitchFamily="34" charset="0"/>
                        <a:buChar char="•"/>
                      </a:pPr>
                      <a:r>
                        <a:rPr lang="en-US" sz="1200" dirty="0">
                          <a:solidFill>
                            <a:schemeClr val="tx1"/>
                          </a:solidFill>
                        </a:rPr>
                        <a:t>He fluxes only observed at</a:t>
                      </a:r>
                      <a:r>
                        <a:rPr lang="en-US" sz="1200" baseline="0" dirty="0">
                          <a:solidFill>
                            <a:schemeClr val="tx1"/>
                          </a:solidFill>
                        </a:rPr>
                        <a:t> background levels</a:t>
                      </a:r>
                      <a:endParaRPr lang="en-US" sz="1200" dirty="0">
                        <a:solidFill>
                          <a:schemeClr val="tx1"/>
                        </a:solidFill>
                      </a:endParaRPr>
                    </a:p>
                  </a:txBody>
                  <a:tcPr>
                    <a:solidFill>
                      <a:schemeClr val="bg1"/>
                    </a:solidFill>
                  </a:tcPr>
                </a:tc>
                <a:tc>
                  <a:txBody>
                    <a:bodyPr/>
                    <a:lstStyle/>
                    <a:p>
                      <a:pPr marL="109728" indent="-109728" algn="l">
                        <a:buFont typeface="Arial" pitchFamily="34" charset="0"/>
                        <a:buChar char="•"/>
                      </a:pPr>
                      <a:r>
                        <a:rPr lang="en-US" sz="1200" b="0" dirty="0">
                          <a:solidFill>
                            <a:srgbClr val="00B050"/>
                          </a:solidFill>
                        </a:rPr>
                        <a:t>G18 HE1 agrees well with G17 HE1</a:t>
                      </a:r>
                    </a:p>
                    <a:p>
                      <a:pPr marL="109728" indent="-109728" algn="l">
                        <a:buFont typeface="Arial" pitchFamily="34" charset="0"/>
                        <a:buChar char="•"/>
                      </a:pPr>
                      <a:r>
                        <a:rPr lang="en-US" sz="1200" b="0" dirty="0">
                          <a:solidFill>
                            <a:srgbClr val="FF0000"/>
                          </a:solidFill>
                        </a:rPr>
                        <a:t>G18 HE1 is ~4x lower than SGPS</a:t>
                      </a:r>
                    </a:p>
                    <a:p>
                      <a:pPr marL="109728" indent="-109728" algn="l">
                        <a:buFont typeface="Arial" pitchFamily="34" charset="0"/>
                        <a:buChar char="•"/>
                      </a:pPr>
                      <a:r>
                        <a:rPr lang="en-US" sz="1200" b="0" dirty="0">
                          <a:solidFill>
                            <a:schemeClr val="tx1"/>
                          </a:solidFill>
                        </a:rPr>
                        <a:t>To convert backgrounds accurately to fluxes, G(E) need to be reanalyzed for GCR spectra</a:t>
                      </a:r>
                    </a:p>
                  </a:txBody>
                  <a:tcPr>
                    <a:solidFill>
                      <a:srgbClr val="FFFF00"/>
                    </a:solidFill>
                  </a:tcPr>
                </a:tc>
                <a:tc>
                  <a:txBody>
                    <a:bodyPr/>
                    <a:lstStyle/>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chemeClr val="tx1"/>
                          </a:solidFill>
                        </a:rPr>
                        <a:t>G18 EHIS HE1 is 3.6x greater than G16 (based on EHIS L0)</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chemeClr val="tx1"/>
                          </a:solidFill>
                        </a:rPr>
                        <a:t>G18 EHIS HE1-2 L1b (ADR 1064) are 0.78-0.94x G18 SGPS-X He</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chemeClr val="tx1"/>
                          </a:solidFill>
                        </a:rPr>
                        <a:t>G18 EHIS He backgrounds analyzed using </a:t>
                      </a:r>
                      <a:r>
                        <a:rPr lang="en-US" sz="1200" b="0" dirty="0">
                          <a:solidFill>
                            <a:schemeClr val="tx1"/>
                          </a:solidFill>
                        </a:rPr>
                        <a:t>G(E) </a:t>
                      </a:r>
                      <a:endParaRPr lang="en-US" sz="1200" dirty="0">
                        <a:solidFill>
                          <a:schemeClr val="tx1"/>
                        </a:solidFill>
                      </a:endParaRPr>
                    </a:p>
                  </a:txBody>
                  <a:tcPr>
                    <a:solidFill>
                      <a:srgbClr val="FFFF00"/>
                    </a:solidFill>
                  </a:tcPr>
                </a:tc>
                <a:extLst>
                  <a:ext uri="{0D108BD9-81ED-4DB2-BD59-A6C34878D82A}">
                    <a16:rowId xmlns:a16="http://schemas.microsoft.com/office/drawing/2014/main" val="10002"/>
                  </a:ext>
                </a:extLst>
              </a:tr>
              <a:tr h="370840">
                <a:tc>
                  <a:txBody>
                    <a:bodyPr/>
                    <a:lstStyle/>
                    <a:p>
                      <a:pPr algn="ctr"/>
                      <a:r>
                        <a:rPr lang="en-US" dirty="0"/>
                        <a:t>Heavy ions </a:t>
                      </a:r>
                    </a:p>
                    <a:p>
                      <a:pPr algn="ctr"/>
                      <a:r>
                        <a:rPr lang="en-US" dirty="0"/>
                        <a:t>(C-Cu)</a:t>
                      </a:r>
                    </a:p>
                  </a:txBody>
                  <a:tcPr anchor="ctr"/>
                </a:tc>
                <a:tc>
                  <a:txBody>
                    <a:bodyPr/>
                    <a:lstStyle/>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chemeClr val="tx1"/>
                          </a:solidFill>
                        </a:rPr>
                        <a:t>Heavy ion fluxes only observed at background levels</a:t>
                      </a:r>
                    </a:p>
                  </a:txBody>
                  <a:tcPr>
                    <a:solidFill>
                      <a:schemeClr val="bg1"/>
                    </a:solidFill>
                  </a:tcPr>
                </a:tc>
                <a:tc>
                  <a:txBody>
                    <a:bodyPr/>
                    <a:lstStyle/>
                    <a:p>
                      <a:pPr marL="171450" indent="-171450" algn="l">
                        <a:buFont typeface="Arial" pitchFamily="34" charset="0"/>
                        <a:buChar char="•"/>
                      </a:pPr>
                      <a:r>
                        <a:rPr lang="en-US" sz="1200" b="0" dirty="0">
                          <a:solidFill>
                            <a:schemeClr val="tx1"/>
                          </a:solidFill>
                        </a:rPr>
                        <a:t>Significant SEP fluxes not yet observed</a:t>
                      </a:r>
                    </a:p>
                    <a:p>
                      <a:pPr marL="171450" indent="-171450" algn="l">
                        <a:buFont typeface="Arial" pitchFamily="34" charset="0"/>
                        <a:buChar char="•"/>
                      </a:pPr>
                      <a:r>
                        <a:rPr lang="en-US" sz="1200" b="0" dirty="0">
                          <a:solidFill>
                            <a:srgbClr val="008000"/>
                          </a:solidFill>
                        </a:rPr>
                        <a:t>GCR fluxes derived from </a:t>
                      </a:r>
                      <a:r>
                        <a:rPr lang="en-US" sz="1200" b="0" dirty="0" err="1">
                          <a:solidFill>
                            <a:srgbClr val="008000"/>
                          </a:solidFill>
                        </a:rPr>
                        <a:t>NonPrime</a:t>
                      </a:r>
                      <a:r>
                        <a:rPr lang="en-US" sz="1200" b="0" dirty="0">
                          <a:solidFill>
                            <a:srgbClr val="008000"/>
                          </a:solidFill>
                        </a:rPr>
                        <a:t> PHA data, agree with model</a:t>
                      </a:r>
                    </a:p>
                    <a:p>
                      <a:pPr marL="171450" indent="-171450" algn="l">
                        <a:buFont typeface="Arial" pitchFamily="34" charset="0"/>
                        <a:buChar char="•"/>
                      </a:pPr>
                      <a:r>
                        <a:rPr lang="en-US" sz="1200" b="0" dirty="0">
                          <a:solidFill>
                            <a:schemeClr val="tx1"/>
                          </a:solidFill>
                        </a:rPr>
                        <a:t>To convert backgrounds accurately to fluxes, G(E) need to be reanalyzed for GCR spectra</a:t>
                      </a:r>
                    </a:p>
                  </a:txBody>
                  <a:tcPr>
                    <a:solidFill>
                      <a:srgbClr val="FFFF00"/>
                    </a:solidFill>
                  </a:tcPr>
                </a:tc>
                <a:tc>
                  <a:txBody>
                    <a:bodyPr/>
                    <a:lstStyle/>
                    <a:p>
                      <a:pPr marL="111125" indent="-111125" algn="l">
                        <a:buFont typeface="Arial" pitchFamily="34" charset="0"/>
                        <a:buChar char="•"/>
                      </a:pPr>
                      <a:r>
                        <a:rPr lang="en-US" sz="1200" dirty="0">
                          <a:solidFill>
                            <a:schemeClr val="tx1"/>
                          </a:solidFill>
                        </a:rPr>
                        <a:t>08 June 2024 SEP event was iron-rich, significant heavy ion (C, N, O, Mg, Si, Fe) L1b (5-min) fluxes in lowest energy channel</a:t>
                      </a:r>
                    </a:p>
                    <a:p>
                      <a:pPr marL="111125" indent="-111125" algn="l">
                        <a:buFont typeface="Arial" pitchFamily="34" charset="0"/>
                        <a:buChar char="•"/>
                      </a:pPr>
                      <a:r>
                        <a:rPr lang="en-US" sz="1200" dirty="0">
                          <a:solidFill>
                            <a:schemeClr val="tx1"/>
                          </a:solidFill>
                        </a:rPr>
                        <a:t>G16 and G18 cross-calibrated with ACE/SIS during this event</a:t>
                      </a:r>
                    </a:p>
                    <a:p>
                      <a:pPr marL="111125" indent="-111125" algn="l">
                        <a:buFont typeface="Arial" pitchFamily="34" charset="0"/>
                        <a:buChar char="•"/>
                      </a:pPr>
                      <a:r>
                        <a:rPr lang="en-US" sz="1200" dirty="0">
                          <a:solidFill>
                            <a:schemeClr val="tx1"/>
                          </a:solidFill>
                        </a:rPr>
                        <a:t>G18 EHIS heavy ion backgrounds analyzed using </a:t>
                      </a:r>
                      <a:r>
                        <a:rPr lang="en-US" sz="1200" b="0" dirty="0">
                          <a:solidFill>
                            <a:schemeClr val="tx1"/>
                          </a:solidFill>
                        </a:rPr>
                        <a:t>G(E) </a:t>
                      </a:r>
                      <a:endParaRPr lang="en-US" sz="1200" dirty="0">
                        <a:solidFill>
                          <a:schemeClr val="tx1"/>
                        </a:solidFill>
                      </a:endParaRPr>
                    </a:p>
                  </a:txBody>
                  <a:tcPr>
                    <a:solidFill>
                      <a:srgbClr val="99FF66"/>
                    </a:solidFill>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49</a:t>
            </a:fld>
            <a:endParaRPr lang="en-US" altLang="en-US" dirty="0"/>
          </a:p>
        </p:txBody>
      </p:sp>
    </p:spTree>
    <p:extLst>
      <p:ext uri="{BB962C8B-B14F-4D97-AF65-F5344CB8AC3E}">
        <p14:creationId xmlns:p14="http://schemas.microsoft.com/office/powerpoint/2010/main" val="1473160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CCA02-DE6F-E8F1-B79E-5D1324DEE11F}"/>
              </a:ext>
            </a:extLst>
          </p:cNvPr>
          <p:cNvSpPr>
            <a:spLocks noGrp="1"/>
          </p:cNvSpPr>
          <p:nvPr>
            <p:ph type="title"/>
          </p:nvPr>
        </p:nvSpPr>
        <p:spPr/>
        <p:txBody>
          <a:bodyPr/>
          <a:lstStyle/>
          <a:p>
            <a:r>
              <a:rPr lang="en-US" dirty="0"/>
              <a:t>Nomenclature and Flux Units</a:t>
            </a:r>
          </a:p>
        </p:txBody>
      </p:sp>
      <p:sp>
        <p:nvSpPr>
          <p:cNvPr id="3" name="Content Placeholder 2">
            <a:extLst>
              <a:ext uri="{FF2B5EF4-FFF2-40B4-BE49-F238E27FC236}">
                <a16:creationId xmlns:a16="http://schemas.microsoft.com/office/drawing/2014/main" id="{A837CC39-38DC-FFE8-B74B-5E88A59AAC81}"/>
              </a:ext>
            </a:extLst>
          </p:cNvPr>
          <p:cNvSpPr>
            <a:spLocks noGrp="1"/>
          </p:cNvSpPr>
          <p:nvPr>
            <p:ph idx="1"/>
          </p:nvPr>
        </p:nvSpPr>
        <p:spPr>
          <a:xfrm>
            <a:off x="457200" y="1465262"/>
            <a:ext cx="8229600" cy="5011737"/>
          </a:xfrm>
        </p:spPr>
        <p:txBody>
          <a:bodyPr/>
          <a:lstStyle/>
          <a:p>
            <a:pPr>
              <a:buFont typeface="Arial" panose="020B0604020202020204" pitchFamily="34" charset="0"/>
              <a:buChar char="•"/>
            </a:pPr>
            <a:r>
              <a:rPr lang="en-US" sz="2400" dirty="0"/>
              <a:t>A </a:t>
            </a:r>
            <a:r>
              <a:rPr lang="en-US" sz="2400" i="1" dirty="0"/>
              <a:t>proton</a:t>
            </a:r>
            <a:r>
              <a:rPr lang="en-US" sz="2400" dirty="0"/>
              <a:t> is the nucleus of a </a:t>
            </a:r>
            <a:r>
              <a:rPr lang="en-US" sz="2400" i="1" dirty="0"/>
              <a:t>hydrogen</a:t>
            </a:r>
            <a:r>
              <a:rPr lang="en-US" sz="2400" dirty="0"/>
              <a:t> atom</a:t>
            </a:r>
          </a:p>
          <a:p>
            <a:pPr lvl="1">
              <a:buFont typeface="Arial" panose="020B0604020202020204" pitchFamily="34" charset="0"/>
              <a:buChar char="•"/>
            </a:pPr>
            <a:r>
              <a:rPr lang="en-US" sz="2000" dirty="0"/>
              <a:t>Atomic number Z = 1</a:t>
            </a:r>
          </a:p>
          <a:p>
            <a:pPr lvl="1">
              <a:buFont typeface="Arial" panose="020B0604020202020204" pitchFamily="34" charset="0"/>
              <a:buChar char="•"/>
            </a:pPr>
            <a:r>
              <a:rPr lang="en-US" sz="2000" dirty="0"/>
              <a:t>One nucleon: proton</a:t>
            </a:r>
          </a:p>
          <a:p>
            <a:pPr>
              <a:buFont typeface="Arial" panose="020B0604020202020204" pitchFamily="34" charset="0"/>
              <a:buChar char="•"/>
            </a:pPr>
            <a:r>
              <a:rPr lang="en-US" sz="2400" dirty="0"/>
              <a:t>An </a:t>
            </a:r>
            <a:r>
              <a:rPr lang="en-US" sz="2400" i="1" dirty="0"/>
              <a:t>alpha particle </a:t>
            </a:r>
            <a:r>
              <a:rPr lang="en-US" sz="2400" dirty="0"/>
              <a:t>is the nucleus of a </a:t>
            </a:r>
            <a:r>
              <a:rPr lang="en-US" sz="2400" i="1" dirty="0"/>
              <a:t>helium-4</a:t>
            </a:r>
            <a:r>
              <a:rPr lang="en-US" sz="2400" dirty="0"/>
              <a:t> atom</a:t>
            </a:r>
          </a:p>
          <a:p>
            <a:pPr lvl="1">
              <a:buFont typeface="Arial" panose="020B0604020202020204" pitchFamily="34" charset="0"/>
              <a:buChar char="•"/>
            </a:pPr>
            <a:r>
              <a:rPr lang="en-US" sz="2000" dirty="0"/>
              <a:t>Atomic number Z = 2</a:t>
            </a:r>
          </a:p>
          <a:p>
            <a:pPr lvl="1">
              <a:buFont typeface="Arial" panose="020B0604020202020204" pitchFamily="34" charset="0"/>
              <a:buChar char="•"/>
            </a:pPr>
            <a:r>
              <a:rPr lang="en-US" sz="2000" dirty="0"/>
              <a:t>Four nucleons: two protons and two neutrons</a:t>
            </a:r>
          </a:p>
          <a:p>
            <a:pPr>
              <a:buFont typeface="Arial" panose="020B0604020202020204" pitchFamily="34" charset="0"/>
              <a:buChar char="•"/>
            </a:pPr>
            <a:r>
              <a:rPr lang="en-US" sz="2400" dirty="0"/>
              <a:t>SGPS L1b </a:t>
            </a:r>
            <a:r>
              <a:rPr lang="en-US" sz="2400" i="1" dirty="0"/>
              <a:t>proton</a:t>
            </a:r>
            <a:r>
              <a:rPr lang="en-US" sz="2400" dirty="0"/>
              <a:t> and </a:t>
            </a:r>
            <a:r>
              <a:rPr lang="en-US" sz="2400" i="1" dirty="0"/>
              <a:t>alpha particle </a:t>
            </a:r>
            <a:r>
              <a:rPr lang="en-US" sz="2400" dirty="0"/>
              <a:t>fluxes are provided in units of particles/(cm</a:t>
            </a:r>
            <a:r>
              <a:rPr lang="en-US" sz="2400" baseline="30000" dirty="0"/>
              <a:t>2</a:t>
            </a:r>
            <a:r>
              <a:rPr lang="en-US" sz="2400" dirty="0"/>
              <a:t> </a:t>
            </a:r>
            <a:r>
              <a:rPr lang="en-US" sz="2400" dirty="0" err="1"/>
              <a:t>sr</a:t>
            </a:r>
            <a:r>
              <a:rPr lang="en-US" sz="2400" dirty="0"/>
              <a:t> s keV)</a:t>
            </a:r>
          </a:p>
          <a:p>
            <a:pPr>
              <a:buFont typeface="Arial" panose="020B0604020202020204" pitchFamily="34" charset="0"/>
              <a:buChar char="•"/>
            </a:pPr>
            <a:r>
              <a:rPr lang="en-US" sz="2400" dirty="0"/>
              <a:t>EHIS L1b </a:t>
            </a:r>
            <a:r>
              <a:rPr lang="en-US" sz="2400" i="1" dirty="0"/>
              <a:t>hydrogen</a:t>
            </a:r>
            <a:r>
              <a:rPr lang="en-US" sz="2400" dirty="0"/>
              <a:t> and </a:t>
            </a:r>
            <a:r>
              <a:rPr lang="en-US" sz="2400" i="1" dirty="0"/>
              <a:t>helium</a:t>
            </a:r>
            <a:r>
              <a:rPr lang="en-US" sz="2400" dirty="0"/>
              <a:t> nucleus fluxes are provided in units of particles/(cm</a:t>
            </a:r>
            <a:r>
              <a:rPr lang="en-US" sz="2400" baseline="30000" dirty="0"/>
              <a:t>2</a:t>
            </a:r>
            <a:r>
              <a:rPr lang="en-US" sz="2400" dirty="0"/>
              <a:t> </a:t>
            </a:r>
            <a:r>
              <a:rPr lang="en-US" sz="2400" dirty="0" err="1"/>
              <a:t>sr</a:t>
            </a:r>
            <a:r>
              <a:rPr lang="en-US" sz="2400" dirty="0"/>
              <a:t> s MeV/</a:t>
            </a:r>
            <a:r>
              <a:rPr lang="en-US" sz="2400" dirty="0" err="1"/>
              <a:t>nuc</a:t>
            </a:r>
            <a:r>
              <a:rPr lang="en-US" sz="2400" dirty="0"/>
              <a:t>)</a:t>
            </a:r>
          </a:p>
          <a:p>
            <a:pPr>
              <a:buFont typeface="Arial" panose="020B0604020202020204" pitchFamily="34" charset="0"/>
              <a:buChar char="•"/>
            </a:pPr>
            <a:r>
              <a:rPr lang="en-US" sz="2400" dirty="0"/>
              <a:t>To convert SGPS units to EHIS units:</a:t>
            </a:r>
          </a:p>
          <a:p>
            <a:pPr lvl="1">
              <a:buFont typeface="Arial" panose="020B0604020202020204" pitchFamily="34" charset="0"/>
              <a:buChar char="•"/>
            </a:pPr>
            <a:r>
              <a:rPr lang="en-US" sz="2000" dirty="0"/>
              <a:t>Multiply by 1000</a:t>
            </a:r>
          </a:p>
          <a:p>
            <a:pPr lvl="1">
              <a:buFont typeface="Arial" panose="020B0604020202020204" pitchFamily="34" charset="0"/>
              <a:buChar char="•"/>
            </a:pPr>
            <a:r>
              <a:rPr lang="en-US" sz="2000" dirty="0"/>
              <a:t>Multiply by the number of nucleons (1 or 4)</a:t>
            </a:r>
          </a:p>
        </p:txBody>
      </p:sp>
      <p:sp>
        <p:nvSpPr>
          <p:cNvPr id="4" name="Slide Number Placeholder 3">
            <a:extLst>
              <a:ext uri="{FF2B5EF4-FFF2-40B4-BE49-F238E27FC236}">
                <a16:creationId xmlns:a16="http://schemas.microsoft.com/office/drawing/2014/main" id="{17F67E50-57EB-D400-8ECB-DEB555795920}"/>
              </a:ext>
            </a:extLst>
          </p:cNvPr>
          <p:cNvSpPr>
            <a:spLocks noGrp="1"/>
          </p:cNvSpPr>
          <p:nvPr>
            <p:ph type="sldNum" sz="quarter" idx="12"/>
          </p:nvPr>
        </p:nvSpPr>
        <p:spPr/>
        <p:txBody>
          <a:bodyPr/>
          <a:lstStyle/>
          <a:p>
            <a:fld id="{615ADB79-25D6-47C0-AB51-22A13A0BBB50}" type="slidenum">
              <a:rPr lang="en-US" altLang="en-US" smtClean="0"/>
              <a:pPr/>
              <a:t>5</a:t>
            </a:fld>
            <a:endParaRPr lang="en-US" altLang="en-US" dirty="0"/>
          </a:p>
        </p:txBody>
      </p:sp>
    </p:spTree>
    <p:extLst>
      <p:ext uri="{BB962C8B-B14F-4D97-AF65-F5344CB8AC3E}">
        <p14:creationId xmlns:p14="http://schemas.microsoft.com/office/powerpoint/2010/main" val="1547291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50</a:t>
            </a:fld>
            <a:endParaRPr lang="en" dirty="0">
              <a:solidFill>
                <a:schemeClr val="bg1"/>
              </a:solidFill>
            </a:endParaRPr>
          </a:p>
        </p:txBody>
      </p:sp>
      <p:sp>
        <p:nvSpPr>
          <p:cNvPr id="3" name="Title 1"/>
          <p:cNvSpPr txBox="1">
            <a:spLocks/>
          </p:cNvSpPr>
          <p:nvPr/>
        </p:nvSpPr>
        <p:spPr>
          <a:xfrm>
            <a:off x="1543050" y="304800"/>
            <a:ext cx="6019038" cy="78607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400" dirty="0">
                <a:solidFill>
                  <a:schemeClr val="bg1"/>
                </a:solidFill>
                <a:latin typeface="+mj-lt"/>
              </a:rPr>
              <a:t>GOES-18 EHIS </a:t>
            </a:r>
          </a:p>
          <a:p>
            <a:pPr algn="ctr"/>
            <a:r>
              <a:rPr lang="en-US" sz="2400" dirty="0">
                <a:solidFill>
                  <a:schemeClr val="bg1"/>
                </a:solidFill>
                <a:latin typeface="+mj-lt"/>
              </a:rPr>
              <a:t>Performance Baseline Status</a:t>
            </a:r>
          </a:p>
          <a:p>
            <a:pPr algn="ctr"/>
            <a:r>
              <a:rPr lang="en-US" sz="1600" i="1" dirty="0">
                <a:solidFill>
                  <a:schemeClr val="bg1"/>
                </a:solidFill>
              </a:rPr>
              <a:t>Assessment at Full</a:t>
            </a:r>
          </a:p>
        </p:txBody>
      </p:sp>
      <p:graphicFrame>
        <p:nvGraphicFramePr>
          <p:cNvPr id="4" name="Content Placeholder 3"/>
          <p:cNvGraphicFramePr>
            <a:graphicFrameLocks/>
          </p:cNvGraphicFramePr>
          <p:nvPr>
            <p:extLst>
              <p:ext uri="{D42A27DB-BD31-4B8C-83A1-F6EECF244321}">
                <p14:modId xmlns:p14="http://schemas.microsoft.com/office/powerpoint/2010/main" val="2702303890"/>
              </p:ext>
            </p:extLst>
          </p:nvPr>
        </p:nvGraphicFramePr>
        <p:xfrm>
          <a:off x="152400" y="1295400"/>
          <a:ext cx="8783055" cy="4632960"/>
        </p:xfrm>
        <a:graphic>
          <a:graphicData uri="http://schemas.openxmlformats.org/drawingml/2006/table">
            <a:tbl>
              <a:tblPr firstRow="1" bandRow="1">
                <a:tableStyleId>{5940675A-B579-460E-94D1-54222C63F5DA}</a:tableStyleId>
              </a:tblPr>
              <a:tblGrid>
                <a:gridCol w="295501">
                  <a:extLst>
                    <a:ext uri="{9D8B030D-6E8A-4147-A177-3AD203B41FA5}">
                      <a16:colId xmlns:a16="http://schemas.microsoft.com/office/drawing/2014/main" val="20000"/>
                    </a:ext>
                  </a:extLst>
                </a:gridCol>
                <a:gridCol w="1304699">
                  <a:extLst>
                    <a:ext uri="{9D8B030D-6E8A-4147-A177-3AD203B41FA5}">
                      <a16:colId xmlns:a16="http://schemas.microsoft.com/office/drawing/2014/main" val="20001"/>
                    </a:ext>
                  </a:extLst>
                </a:gridCol>
                <a:gridCol w="1698142">
                  <a:extLst>
                    <a:ext uri="{9D8B030D-6E8A-4147-A177-3AD203B41FA5}">
                      <a16:colId xmlns:a16="http://schemas.microsoft.com/office/drawing/2014/main" val="2286325374"/>
                    </a:ext>
                  </a:extLst>
                </a:gridCol>
                <a:gridCol w="1883258">
                  <a:extLst>
                    <a:ext uri="{9D8B030D-6E8A-4147-A177-3AD203B41FA5}">
                      <a16:colId xmlns:a16="http://schemas.microsoft.com/office/drawing/2014/main" val="1228089856"/>
                    </a:ext>
                  </a:extLst>
                </a:gridCol>
                <a:gridCol w="1386970">
                  <a:extLst>
                    <a:ext uri="{9D8B030D-6E8A-4147-A177-3AD203B41FA5}">
                      <a16:colId xmlns:a16="http://schemas.microsoft.com/office/drawing/2014/main" val="2169976079"/>
                    </a:ext>
                  </a:extLst>
                </a:gridCol>
                <a:gridCol w="937355">
                  <a:extLst>
                    <a:ext uri="{9D8B030D-6E8A-4147-A177-3AD203B41FA5}">
                      <a16:colId xmlns:a16="http://schemas.microsoft.com/office/drawing/2014/main" val="20002"/>
                    </a:ext>
                  </a:extLst>
                </a:gridCol>
                <a:gridCol w="1277130">
                  <a:extLst>
                    <a:ext uri="{9D8B030D-6E8A-4147-A177-3AD203B41FA5}">
                      <a16:colId xmlns:a16="http://schemas.microsoft.com/office/drawing/2014/main" val="20003"/>
                    </a:ext>
                  </a:extLst>
                </a:gridCol>
              </a:tblGrid>
              <a:tr h="370840">
                <a:tc>
                  <a:txBody>
                    <a:bodyPr/>
                    <a:lstStyle/>
                    <a:p>
                      <a:pPr algn="ctr"/>
                      <a:r>
                        <a:rPr lang="en-US" sz="1400" b="1" dirty="0">
                          <a:solidFill>
                            <a:schemeClr val="tx1"/>
                          </a:solidFill>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400" b="1" dirty="0">
                          <a:solidFill>
                            <a:schemeClr val="tx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MRD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Predicted Performance</a:t>
                      </a:r>
                      <a:r>
                        <a:rPr lang="en-US" sz="1400" b="1" baseline="0" dirty="0">
                          <a:solidFill>
                            <a:schemeClr val="tx1"/>
                          </a:solidFill>
                        </a:rPr>
                        <a:t> Baseline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rPr>
                        <a:t>(CDRL 79 or RVRs)</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NCEI Assessment at Full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1400" dirty="0"/>
                        <a:t>1978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EHIS</a:t>
                      </a:r>
                      <a:r>
                        <a:rPr lang="en-US" sz="1400" baseline="0" dirty="0"/>
                        <a:t> </a:t>
                      </a:r>
                      <a:r>
                        <a:rPr lang="en-US" sz="1400" dirty="0"/>
                        <a:t>Orthogonality/Coverage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1 direction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 direction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 direction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-04,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1400" dirty="0"/>
                        <a:t>1982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EHIS Measurement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10-200 MeV/n 5 mass groups: H, He, (C,N,O), Ne-S, &amp; 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aseline="0" dirty="0"/>
                        <a:t>(MeV/n)</a:t>
                      </a:r>
                    </a:p>
                    <a:p>
                      <a:pPr algn="ctr"/>
                      <a:r>
                        <a:rPr lang="en-US" sz="1400" dirty="0"/>
                        <a:t>H: 11.0-240</a:t>
                      </a:r>
                      <a:r>
                        <a:rPr lang="en-US" sz="1400" baseline="0" dirty="0"/>
                        <a:t> </a:t>
                      </a:r>
                    </a:p>
                    <a:p>
                      <a:pPr algn="ctr"/>
                      <a:r>
                        <a:rPr lang="en-US" sz="1400" baseline="0" dirty="0"/>
                        <a:t>He: 11.0-173</a:t>
                      </a:r>
                    </a:p>
                    <a:p>
                      <a:pPr algn="ctr"/>
                      <a:r>
                        <a:rPr lang="en-US" sz="1400" baseline="0" dirty="0"/>
                        <a:t>C: 18.5-373</a:t>
                      </a:r>
                    </a:p>
                    <a:p>
                      <a:pPr algn="ctr"/>
                      <a:r>
                        <a:rPr lang="en-US" sz="1400" baseline="0" dirty="0"/>
                        <a:t>O: 22.0-465</a:t>
                      </a:r>
                    </a:p>
                    <a:p>
                      <a:pPr algn="ctr"/>
                      <a:r>
                        <a:rPr lang="en-US" sz="1400" baseline="0" dirty="0"/>
                        <a:t>Mg: 26.2-578</a:t>
                      </a:r>
                    </a:p>
                    <a:p>
                      <a:pPr algn="ctr"/>
                      <a:r>
                        <a:rPr lang="en-US" sz="1400" baseline="0" dirty="0"/>
                        <a:t>Fe: 37.5-977</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Lowest energies validated using SEP and GCR fluxes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-04,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Similar to GOES-16, which is at Full Maturity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400" dirty="0"/>
                        <a:t>1983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EHIS</a:t>
                      </a:r>
                      <a:r>
                        <a:rPr lang="en-US" sz="1400" baseline="0" dirty="0"/>
                        <a:t> Measurement Accuracy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45% @min flux,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25% @10X min flux </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i="0" u="none" strike="noStrike" cap="none" dirty="0">
                          <a:solidFill>
                            <a:schemeClr val="tx1"/>
                          </a:solidFill>
                          <a:effectLst/>
                          <a:latin typeface="+mn-lt"/>
                          <a:ea typeface="+mn-ea"/>
                          <a:cs typeface="+mn-cs"/>
                          <a:sym typeface="Arial"/>
                        </a:rPr>
                        <a:t>15.5-24.3%</a:t>
                      </a:r>
                      <a:r>
                        <a:rPr lang="en-US" sz="1200" b="0" i="0" u="none" strike="noStrike" cap="none" baseline="0" dirty="0">
                          <a:solidFill>
                            <a:schemeClr val="tx1"/>
                          </a:solidFill>
                          <a:effectLst/>
                          <a:latin typeface="+mn-lt"/>
                          <a:ea typeface="+mn-ea"/>
                          <a:cs typeface="+mn-cs"/>
                          <a:sym typeface="Arial"/>
                        </a:rPr>
                        <a:t> depending on species, energy band and Non-Prime/Prime status</a:t>
                      </a:r>
                      <a:endParaRPr lang="en-US" sz="1200" b="0" i="0" u="none" strike="noStrike" cap="none" dirty="0">
                        <a:solidFill>
                          <a:schemeClr val="tx1"/>
                        </a:solidFill>
                        <a:effectLst/>
                        <a:latin typeface="+mn-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u="none" dirty="0"/>
                        <a:t>Absolute accuracy cannot be verified on-orbit.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-04,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Similar to GOES-16, which is at Full Maturity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30465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Maturity Assessment</a:t>
            </a:r>
          </a:p>
        </p:txBody>
      </p:sp>
      <p:sp>
        <p:nvSpPr>
          <p:cNvPr id="3" name="Text Placeholder 2"/>
          <p:cNvSpPr>
            <a:spLocks noGrp="1"/>
          </p:cNvSpPr>
          <p:nvPr>
            <p:ph type="body" idx="1"/>
          </p:nvPr>
        </p:nvSpPr>
        <p:spPr/>
        <p:txBody>
          <a:bodyPr/>
          <a:lstStyle/>
          <a:p>
            <a:r>
              <a:rPr lang="en-US" dirty="0"/>
              <a:t>GOES-18 EHIS L1b Product Full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51</a:t>
            </a:fld>
            <a:endParaRPr lang="en-US"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3600" b="1" dirty="0">
                <a:latin typeface="+mn-lt"/>
                <a:cs typeface="Times New Roman" panose="02020603050405020304" pitchFamily="18" charset="0"/>
              </a:rPr>
              <a:t>Full</a:t>
            </a:r>
            <a:r>
              <a:rPr lang="en" sz="3600" b="1" i="0" u="none" strike="noStrike" cap="none" dirty="0">
                <a:solidFill>
                  <a:srgbClr val="FFFFFF"/>
                </a:solidFill>
                <a:latin typeface="+mn-lt"/>
                <a:cs typeface="Times New Roman" panose="02020603050405020304" pitchFamily="18" charset="0"/>
                <a:sym typeface="Arial"/>
              </a:rPr>
              <a:t> Validation</a:t>
            </a:r>
          </a:p>
        </p:txBody>
      </p:sp>
      <p:graphicFrame>
        <p:nvGraphicFramePr>
          <p:cNvPr id="202" name="Shape 202"/>
          <p:cNvGraphicFramePr/>
          <p:nvPr>
            <p:extLst>
              <p:ext uri="{D42A27DB-BD31-4B8C-83A1-F6EECF244321}">
                <p14:modId xmlns:p14="http://schemas.microsoft.com/office/powerpoint/2010/main" val="1973002209"/>
              </p:ext>
            </p:extLst>
          </p:nvPr>
        </p:nvGraphicFramePr>
        <p:xfrm>
          <a:off x="228600" y="1295400"/>
          <a:ext cx="8686800" cy="42977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latin typeface="+mn-lt"/>
                          <a:cs typeface="Times New Roman" panose="02020603050405020304" pitchFamily="18" charset="0"/>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latin typeface="+mn-lt"/>
                          <a:cs typeface="Times New Roman" panose="02020603050405020304" pitchFamily="18" charset="0"/>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Times New Roman" panose="02020603050405020304" pitchFamily="18" charset="0"/>
                          <a:sym typeface="Arial"/>
                        </a:rPr>
                        <a:t>Validation,</a:t>
                      </a:r>
                      <a:r>
                        <a:rPr lang="en" sz="1800" b="0" i="0" u="none" strike="noStrike" cap="none" baseline="0" dirty="0">
                          <a:solidFill>
                            <a:schemeClr val="tx1"/>
                          </a:solidFill>
                          <a:latin typeface="+mn-lt"/>
                          <a:ea typeface="Arial"/>
                          <a:cs typeface="Times New Roman" panose="02020603050405020304" pitchFamily="18" charset="0"/>
                          <a:sym typeface="Arial"/>
                        </a:rPr>
                        <a:t> </a:t>
                      </a:r>
                      <a:r>
                        <a:rPr lang="en" sz="1800" b="0" i="0" u="none" strike="noStrike" cap="none" dirty="0">
                          <a:solidFill>
                            <a:schemeClr val="tx1"/>
                          </a:solidFill>
                          <a:latin typeface="+mn-lt"/>
                          <a:ea typeface="Arial"/>
                          <a:cs typeface="Times New Roman" panose="02020603050405020304" pitchFamily="18" charset="0"/>
                          <a:sym typeface="Arial"/>
                        </a:rPr>
                        <a:t>quality assurance, and anomaly resolution activities are ongoing</a:t>
                      </a:r>
                      <a:r>
                        <a:rPr lang="en-US" sz="1800" b="0" i="0" u="none" strike="noStrike" cap="none" baseline="0" dirty="0">
                          <a:solidFill>
                            <a:schemeClr val="tx1"/>
                          </a:solidFill>
                          <a:latin typeface="+mn-lt"/>
                          <a:ea typeface="Arial"/>
                          <a:cs typeface="Times New Roman" panose="02020603050405020304" pitchFamily="18" charset="0"/>
                          <a:sym typeface="Arial"/>
                        </a:rPr>
                        <a:t>.</a:t>
                      </a:r>
                      <a:endParaRPr lang="en" sz="1800" u="none" strike="noStrike" cap="none" dirty="0">
                        <a:solidFill>
                          <a:schemeClr val="tx1"/>
                        </a:solidFill>
                        <a:latin typeface="+mn-lt"/>
                        <a:cs typeface="Times New Roman" panose="02020603050405020304" pitchFamily="18" charset="0"/>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Times New Roman" panose="02020603050405020304" pitchFamily="18" charset="0"/>
                          <a:sym typeface="Arial"/>
                        </a:rPr>
                        <a:t>Validation activities are ongoing.</a:t>
                      </a:r>
                      <a:r>
                        <a:rPr lang="en" sz="1800" b="0" i="0" u="none" strike="noStrike" cap="none" baseline="0" dirty="0">
                          <a:solidFill>
                            <a:schemeClr val="tx1"/>
                          </a:solidFill>
                          <a:latin typeface="+mn-lt"/>
                          <a:ea typeface="Arial"/>
                          <a:cs typeface="Times New Roman" panose="02020603050405020304" pitchFamily="18" charset="0"/>
                          <a:sym typeface="Arial"/>
                        </a:rPr>
                        <a:t> </a:t>
                      </a:r>
                      <a:r>
                        <a:rPr lang="en-US" sz="1800" b="0" i="0" u="none" strike="noStrike" cap="none" baseline="0" dirty="0">
                          <a:solidFill>
                            <a:schemeClr val="tx1"/>
                          </a:solidFill>
                          <a:latin typeface="+mn-lt"/>
                          <a:ea typeface="Arial"/>
                          <a:cs typeface="Times New Roman" panose="02020603050405020304" pitchFamily="18" charset="0"/>
                          <a:sym typeface="Arial"/>
                        </a:rPr>
                        <a:t>Path forward for the main issues has been identified.</a:t>
                      </a:r>
                      <a:endParaRPr lang="en" sz="1800" u="none" strike="noStrike" cap="none" dirty="0">
                        <a:solidFill>
                          <a:schemeClr val="tx1"/>
                        </a:solidFill>
                        <a:latin typeface="+mn-lt"/>
                        <a:cs typeface="Times New Roman" panose="02020603050405020304" pitchFamily="18" charset="0"/>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Times New Roman" panose="02020603050405020304" pitchFamily="18" charset="0"/>
                          <a:sym typeface="Arial"/>
                        </a:rPr>
                        <a:t>Incremental</a:t>
                      </a:r>
                      <a:r>
                        <a:rPr lang="en" sz="1800" b="0" i="0" u="none" strike="noStrike" cap="none" baseline="0" dirty="0">
                          <a:solidFill>
                            <a:schemeClr val="tx1"/>
                          </a:solidFill>
                          <a:latin typeface="+mn-lt"/>
                          <a:ea typeface="Arial"/>
                          <a:cs typeface="Times New Roman" panose="02020603050405020304" pitchFamily="18" charset="0"/>
                          <a:sym typeface="Arial"/>
                        </a:rPr>
                        <a:t> product improvements may still be occurring.</a:t>
                      </a:r>
                      <a:endParaRPr lang="en" sz="1800" b="0" i="0" u="none" strike="noStrike" cap="none" dirty="0">
                        <a:solidFill>
                          <a:schemeClr val="tx1"/>
                        </a:solidFill>
                        <a:latin typeface="+mn-lt"/>
                        <a:ea typeface="Arial"/>
                        <a:cs typeface="Times New Roman" panose="02020603050405020304" pitchFamily="18" charset="0"/>
                        <a:sym typeface="Aria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Times New Roman" panose="02020603050405020304" pitchFamily="18" charset="0"/>
                          <a:sym typeface="Arial"/>
                        </a:rPr>
                        <a:t>Incremental product improvements are expected,</a:t>
                      </a:r>
                      <a:r>
                        <a:rPr lang="en" sz="1800" b="0" i="0" u="none" strike="noStrike" cap="none" baseline="0" dirty="0">
                          <a:solidFill>
                            <a:schemeClr val="tx1"/>
                          </a:solidFill>
                          <a:latin typeface="+mn-lt"/>
                          <a:ea typeface="Arial"/>
                          <a:cs typeface="Times New Roman" panose="02020603050405020304" pitchFamily="18" charset="0"/>
                          <a:sym typeface="Arial"/>
                        </a:rPr>
                        <a:t> primarily through updated flight tables LUTs incorporating results of continuing analysis</a:t>
                      </a:r>
                      <a:endParaRPr lang="en" sz="1800" u="none" strike="noStrike" cap="none" dirty="0">
                        <a:solidFill>
                          <a:schemeClr val="tx1"/>
                        </a:solidFill>
                        <a:latin typeface="+mn-lt"/>
                        <a:cs typeface="Times New Roman" panose="02020603050405020304" pitchFamily="18" charset="0"/>
                      </a:endParaRP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Times New Roman" panose="02020603050405020304" pitchFamily="18" charset="0"/>
                          <a:sym typeface="Arial"/>
                        </a:rPr>
                        <a:t>Users are engaged and user feedback is assessed.</a:t>
                      </a:r>
                      <a:endParaRPr lang="en" sz="1800" u="none" strike="noStrike" cap="none" dirty="0">
                        <a:solidFill>
                          <a:schemeClr val="tx1"/>
                        </a:solidFill>
                        <a:latin typeface="+mn-lt"/>
                        <a:cs typeface="Times New Roman" panose="02020603050405020304" pitchFamily="18" charset="0"/>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tx1"/>
                          </a:solidFill>
                          <a:latin typeface="+mn-lt"/>
                          <a:cs typeface="Times New Roman" panose="02020603050405020304" pitchFamily="18" charset="0"/>
                        </a:rPr>
                        <a:t>Operational users are still unfamiliar with the data due to dearth of large SEP events.  SWPC and NCEI are working to improve user familiarity and to make EHIS L1b and L2 data available in real time to the public through the SWPC testbed.</a:t>
                      </a: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
        <p:nvSpPr>
          <p:cNvPr id="7" name="TextBox 6"/>
          <p:cNvSpPr txBox="1"/>
          <p:nvPr/>
        </p:nvSpPr>
        <p:spPr>
          <a:xfrm>
            <a:off x="228600" y="6182380"/>
            <a:ext cx="5105400" cy="523220"/>
          </a:xfrm>
          <a:prstGeom prst="rect">
            <a:avLst/>
          </a:prstGeom>
          <a:noFill/>
        </p:spPr>
        <p:txBody>
          <a:bodyPr wrap="square" rtlCol="0">
            <a:spAutoFit/>
          </a:bodyPr>
          <a:lstStyle/>
          <a:p>
            <a:r>
              <a:rPr lang="en-US" sz="1400" dirty="0">
                <a:solidFill>
                  <a:schemeClr val="bg1"/>
                </a:solidFill>
                <a:cs typeface="Times New Roman" panose="02020603050405020304" pitchFamily="18" charset="0"/>
              </a:rPr>
              <a:t>From 410-R-RIMP-0318  Version 2.0 07/09/2021,</a:t>
            </a:r>
          </a:p>
          <a:p>
            <a:r>
              <a:rPr lang="en-US" sz="1400" dirty="0">
                <a:solidFill>
                  <a:schemeClr val="bg1"/>
                </a:solidFill>
                <a:cs typeface="Times New Roman" panose="02020603050405020304" pitchFamily="18" charset="0"/>
              </a:rPr>
              <a:t>Responsible Organization: GOES-R Program/Code 410 </a:t>
            </a:r>
          </a:p>
        </p:txBody>
      </p:sp>
      <p:sp>
        <p:nvSpPr>
          <p:cNvPr id="3" name="Slide Number Placeholder 2"/>
          <p:cNvSpPr>
            <a:spLocks noGrp="1"/>
          </p:cNvSpPr>
          <p:nvPr>
            <p:ph type="sldNum" idx="12"/>
          </p:nvPr>
        </p:nvSpPr>
        <p:spPr>
          <a:xfrm>
            <a:off x="8229600" y="6364588"/>
            <a:ext cx="715357" cy="341520"/>
          </a:xfrm>
        </p:spPr>
        <p:txBody>
          <a:bodyPr/>
          <a:lstStyle/>
          <a:p>
            <a:pPr marL="0" marR="0" lvl="0" indent="0" rtl="0">
              <a:lnSpc>
                <a:spcPct val="100000"/>
              </a:lnSpc>
              <a:spcBef>
                <a:spcPts val="0"/>
              </a:spcBef>
              <a:spcAft>
                <a:spcPts val="0"/>
              </a:spcAft>
              <a:buClr>
                <a:srgbClr val="000000"/>
              </a:buClr>
              <a:buSzPct val="25000"/>
              <a:buFont typeface="Arial"/>
              <a:buNone/>
            </a:pPr>
            <a:fld id="{00000000-1234-1234-1234-123412341234}" type="slidenum">
              <a:rPr lang="en" b="0" i="0" u="none" strike="noStrike" cap="none" smtClean="0">
                <a:ea typeface="Arial"/>
                <a:cs typeface="Arial"/>
                <a:sym typeface="Arial"/>
              </a:rPr>
              <a:pPr marL="0" marR="0" lvl="0" indent="0" rtl="0">
                <a:lnSpc>
                  <a:spcPct val="100000"/>
                </a:lnSpc>
                <a:spcBef>
                  <a:spcPts val="0"/>
                </a:spcBef>
                <a:spcAft>
                  <a:spcPts val="0"/>
                </a:spcAft>
                <a:buClr>
                  <a:srgbClr val="000000"/>
                </a:buClr>
                <a:buSzPct val="25000"/>
                <a:buFont typeface="Arial"/>
                <a:buNone/>
              </a:pPr>
              <a:t>52</a:t>
            </a:fld>
            <a:endParaRPr lang="en" b="0" i="0" u="none" strike="noStrike" cap="none" dirty="0">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8600"/>
            <a:ext cx="5961300" cy="7775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3600" b="1" dirty="0">
                <a:latin typeface="+mn-lt"/>
                <a:cs typeface="Times New Roman" panose="02020603050405020304" pitchFamily="18" charset="0"/>
              </a:rPr>
              <a:t>Full</a:t>
            </a:r>
            <a:r>
              <a:rPr lang="en" sz="3600" b="1" i="0" u="none" strike="noStrike" cap="none" dirty="0">
                <a:solidFill>
                  <a:srgbClr val="FFFFFF"/>
                </a:solidFill>
                <a:latin typeface="+mn-lt"/>
                <a:cs typeface="Times New Roman" panose="02020603050405020304" pitchFamily="18" charset="0"/>
                <a:sym typeface="Arial"/>
              </a:rPr>
              <a:t> Validation</a:t>
            </a:r>
          </a:p>
        </p:txBody>
      </p:sp>
      <p:sp>
        <p:nvSpPr>
          <p:cNvPr id="7" name="TextBox 6"/>
          <p:cNvSpPr txBox="1"/>
          <p:nvPr/>
        </p:nvSpPr>
        <p:spPr>
          <a:xfrm>
            <a:off x="228600" y="6182380"/>
            <a:ext cx="5334000" cy="523220"/>
          </a:xfrm>
          <a:prstGeom prst="rect">
            <a:avLst/>
          </a:prstGeom>
          <a:noFill/>
        </p:spPr>
        <p:txBody>
          <a:bodyPr wrap="square" rtlCol="0">
            <a:spAutoFit/>
          </a:bodyPr>
          <a:lstStyle/>
          <a:p>
            <a:r>
              <a:rPr lang="en-US" sz="1400" dirty="0">
                <a:solidFill>
                  <a:schemeClr val="bg1"/>
                </a:solidFill>
                <a:cs typeface="Times New Roman" panose="02020603050405020304" pitchFamily="18" charset="0"/>
              </a:rPr>
              <a:t>From 410-R-RIMP-0318  Version 2.0 07/09/2021,</a:t>
            </a:r>
          </a:p>
          <a:p>
            <a:r>
              <a:rPr lang="en-US" sz="1400" dirty="0">
                <a:solidFill>
                  <a:schemeClr val="bg1"/>
                </a:solidFill>
                <a:cs typeface="Times New Roman" panose="02020603050405020304" pitchFamily="18" charset="0"/>
              </a:rPr>
              <a:t>Responsible Organization: GOES-R Program/Code 410 </a:t>
            </a:r>
          </a:p>
        </p:txBody>
      </p:sp>
      <p:sp>
        <p:nvSpPr>
          <p:cNvPr id="2" name="Slide Number Placeholder 1"/>
          <p:cNvSpPr>
            <a:spLocks noGrp="1"/>
          </p:cNvSpPr>
          <p:nvPr>
            <p:ph type="sldNum" idx="12"/>
          </p:nvPr>
        </p:nvSpPr>
        <p:spPr>
          <a:xfrm>
            <a:off x="8229600" y="6342706"/>
            <a:ext cx="715357" cy="385970"/>
          </a:xfrm>
        </p:spPr>
        <p:txBody>
          <a:bodyPr/>
          <a:lstStyle/>
          <a:p>
            <a:pPr marL="0" marR="0" lvl="0" indent="0" rtl="0">
              <a:lnSpc>
                <a:spcPct val="100000"/>
              </a:lnSpc>
              <a:spcBef>
                <a:spcPts val="0"/>
              </a:spcBef>
              <a:spcAft>
                <a:spcPts val="0"/>
              </a:spcAft>
              <a:buClr>
                <a:srgbClr val="000000"/>
              </a:buClr>
              <a:buSzPct val="25000"/>
              <a:buFont typeface="Arial"/>
              <a:buNone/>
            </a:pPr>
            <a:fld id="{00000000-1234-1234-1234-123412341234}" type="slidenum">
              <a:rPr lang="en" b="0" i="0" u="none" strike="noStrike" cap="none" smtClean="0">
                <a:latin typeface="+mj-lt"/>
                <a:ea typeface="Arial"/>
                <a:cs typeface="Arial"/>
                <a:sym typeface="Arial"/>
              </a:rPr>
              <a:pPr marL="0" marR="0" lvl="0" indent="0" rtl="0">
                <a:lnSpc>
                  <a:spcPct val="100000"/>
                </a:lnSpc>
                <a:spcBef>
                  <a:spcPts val="0"/>
                </a:spcBef>
                <a:spcAft>
                  <a:spcPts val="0"/>
                </a:spcAft>
                <a:buClr>
                  <a:srgbClr val="000000"/>
                </a:buClr>
                <a:buSzPct val="25000"/>
                <a:buFont typeface="Arial"/>
                <a:buNone/>
              </a:pPr>
              <a:t>53</a:t>
            </a:fld>
            <a:endParaRPr lang="en" b="0" i="0" u="none" strike="noStrike" cap="none" dirty="0">
              <a:latin typeface="+mj-lt"/>
              <a:ea typeface="Arial"/>
              <a:cs typeface="Arial"/>
              <a:sym typeface="Arial"/>
            </a:endParaRPr>
          </a:p>
        </p:txBody>
      </p:sp>
      <p:graphicFrame>
        <p:nvGraphicFramePr>
          <p:cNvPr id="6" name="Shape 202"/>
          <p:cNvGraphicFramePr/>
          <p:nvPr>
            <p:extLst>
              <p:ext uri="{D42A27DB-BD31-4B8C-83A1-F6EECF244321}">
                <p14:modId xmlns:p14="http://schemas.microsoft.com/office/powerpoint/2010/main" val="894831352"/>
              </p:ext>
            </p:extLst>
          </p:nvPr>
        </p:nvGraphicFramePr>
        <p:xfrm>
          <a:off x="228600" y="1251336"/>
          <a:ext cx="8686800" cy="4219824"/>
        </p:xfrm>
        <a:graphic>
          <a:graphicData uri="http://schemas.openxmlformats.org/drawingml/2006/table">
            <a:tbl>
              <a:tblPr>
                <a:noFill/>
              </a:tblPr>
              <a:tblGrid>
                <a:gridCol w="5006591">
                  <a:extLst>
                    <a:ext uri="{9D8B030D-6E8A-4147-A177-3AD203B41FA5}">
                      <a16:colId xmlns:a16="http://schemas.microsoft.com/office/drawing/2014/main" val="20000"/>
                    </a:ext>
                  </a:extLst>
                </a:gridCol>
                <a:gridCol w="3680209">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latin typeface="+mn-lt"/>
                          <a:cs typeface="Times New Roman" panose="02020603050405020304" pitchFamily="18" charset="0"/>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latin typeface="+mn-lt"/>
                          <a:cs typeface="Times New Roman" panose="02020603050405020304" pitchFamily="18" charset="0"/>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Times New Roman" panose="02020603050405020304" pitchFamily="18" charset="0"/>
                          <a:sym typeface="Arial"/>
                        </a:rPr>
                        <a:t>Product performance</a:t>
                      </a:r>
                      <a:r>
                        <a:rPr lang="en" sz="1800" b="0" i="0" u="none" strike="noStrike" cap="none" baseline="0" dirty="0">
                          <a:solidFill>
                            <a:schemeClr val="tx1"/>
                          </a:solidFill>
                          <a:latin typeface="+mn-lt"/>
                          <a:ea typeface="Arial"/>
                          <a:cs typeface="Times New Roman" panose="02020603050405020304" pitchFamily="18" charset="0"/>
                          <a:sym typeface="Arial"/>
                        </a:rPr>
                        <a:t> for all products is defined and documented over a wide range of representative conditions via ongoing ground-truth and validation efforts.</a:t>
                      </a:r>
                      <a:endParaRPr lang="en" sz="1800" b="0" i="0" u="none" strike="noStrike" cap="none" dirty="0">
                        <a:solidFill>
                          <a:schemeClr val="tx1"/>
                        </a:solidFill>
                        <a:latin typeface="+mn-lt"/>
                        <a:ea typeface="Arial"/>
                        <a:cs typeface="Times New Roman" panose="02020603050405020304" pitchFamily="18" charset="0"/>
                        <a:sym typeface="Aria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Times New Roman" panose="02020603050405020304" pitchFamily="18" charset="0"/>
                          <a:sym typeface="Arial"/>
                        </a:rPr>
                        <a:t>Three SEP events used for Full validation. Solar heavy ions (C-Fe) could only be evaluated in one S3 SEP event, in only the lowest energy channel.</a:t>
                      </a: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tx1"/>
                          </a:solidFill>
                          <a:latin typeface="+mn-lt"/>
                          <a:cs typeface="Times New Roman" panose="02020603050405020304" pitchFamily="18" charset="0"/>
                        </a:rPr>
                        <a:t>Products</a:t>
                      </a:r>
                      <a:r>
                        <a:rPr lang="en" sz="1800" u="none" strike="noStrike" cap="none" baseline="0" dirty="0">
                          <a:solidFill>
                            <a:schemeClr val="tx1"/>
                          </a:solidFill>
                          <a:latin typeface="+mn-lt"/>
                          <a:cs typeface="Times New Roman" panose="02020603050405020304" pitchFamily="18" charset="0"/>
                        </a:rPr>
                        <a:t> are operationally optimized, as necessary, considering mission parameters </a:t>
                      </a:r>
                      <a:r>
                        <a:rPr lang="en-US" sz="1800" u="none" strike="noStrike" cap="none" baseline="0" dirty="0">
                          <a:solidFill>
                            <a:schemeClr val="tx1"/>
                          </a:solidFill>
                          <a:latin typeface="+mn-lt"/>
                          <a:cs typeface="Times New Roman" panose="02020603050405020304" pitchFamily="18" charset="0"/>
                        </a:rPr>
                        <a:t>of cost, schedule, and technical competence as compared to user expectations.</a:t>
                      </a:r>
                      <a:endParaRPr lang="en" sz="1800" u="none" strike="noStrike" cap="none" dirty="0">
                        <a:solidFill>
                          <a:schemeClr val="tx1"/>
                        </a:solidFill>
                        <a:latin typeface="+mn-lt"/>
                        <a:cs typeface="Times New Roman" panose="02020603050405020304" pitchFamily="18" charset="0"/>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tx1"/>
                          </a:solidFill>
                          <a:latin typeface="+mn-lt"/>
                          <a:cs typeface="Times New Roman" panose="02020603050405020304" pitchFamily="18" charset="0"/>
                        </a:rPr>
                        <a:t>Yes, with continuing work on on-orbit calibrations, L1b and L2 processing.</a:t>
                      </a: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a:solidFill>
                            <a:schemeClr val="tx1"/>
                          </a:solidFill>
                          <a:latin typeface="+mn-lt"/>
                          <a:ea typeface="Arial"/>
                          <a:cs typeface="Times New Roman" panose="02020603050405020304" pitchFamily="18" charset="0"/>
                          <a:sym typeface="Arial"/>
                        </a:rPr>
                        <a:t>All known product anomalies are documented and shared with the user community.</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Times New Roman" panose="02020603050405020304" pitchFamily="18" charset="0"/>
                          <a:sym typeface="Arial"/>
                        </a:rPr>
                        <a:t>This present</a:t>
                      </a:r>
                      <a:r>
                        <a:rPr lang="en-US" sz="1800" b="0" i="0" u="none" strike="noStrike" cap="none" dirty="0">
                          <a:solidFill>
                            <a:schemeClr val="tx1"/>
                          </a:solidFill>
                          <a:latin typeface="+mn-lt"/>
                          <a:ea typeface="Arial"/>
                          <a:cs typeface="Times New Roman" panose="02020603050405020304" pitchFamily="18" charset="0"/>
                          <a:sym typeface="Arial"/>
                        </a:rPr>
                        <a:t>a</a:t>
                      </a:r>
                      <a:r>
                        <a:rPr lang="en" sz="1800" b="0" i="0" u="none" strike="noStrike" cap="none" dirty="0" err="1">
                          <a:solidFill>
                            <a:schemeClr val="tx1"/>
                          </a:solidFill>
                          <a:latin typeface="+mn-lt"/>
                          <a:ea typeface="Arial"/>
                          <a:cs typeface="Times New Roman" panose="02020603050405020304" pitchFamily="18" charset="0"/>
                          <a:sym typeface="Arial"/>
                        </a:rPr>
                        <a:t>tion</a:t>
                      </a:r>
                      <a:r>
                        <a:rPr lang="en" sz="1800" b="0" i="0" u="none" strike="noStrike" cap="none" dirty="0">
                          <a:solidFill>
                            <a:schemeClr val="tx1"/>
                          </a:solidFill>
                          <a:latin typeface="+mn-lt"/>
                          <a:ea typeface="Arial"/>
                          <a:cs typeface="Times New Roman" panose="02020603050405020304" pitchFamily="18" charset="0"/>
                          <a:sym typeface="Arial"/>
                        </a:rPr>
                        <a:t> and the L1b README</a:t>
                      </a: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Times New Roman" panose="02020603050405020304" pitchFamily="18" charset="0"/>
                          <a:sym typeface="Arial"/>
                        </a:rPr>
                        <a:t>Product is operational.</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Times New Roman" panose="02020603050405020304" pitchFamily="18" charset="0"/>
                          <a:sym typeface="Arial"/>
                        </a:rPr>
                        <a:t>NCEI:</a:t>
                      </a:r>
                      <a:r>
                        <a:rPr lang="en" sz="1800" b="0" i="0" u="none" strike="noStrike" cap="none" baseline="0" dirty="0">
                          <a:solidFill>
                            <a:schemeClr val="tx1"/>
                          </a:solidFill>
                          <a:latin typeface="+mn-lt"/>
                          <a:ea typeface="Arial"/>
                          <a:cs typeface="Times New Roman" panose="02020603050405020304" pitchFamily="18" charset="0"/>
                          <a:sym typeface="Arial"/>
                        </a:rPr>
                        <a:t> yes.</a:t>
                      </a:r>
                      <a:endParaRPr lang="en" sz="1800" b="0" i="0" u="none" strike="noStrike" cap="none" dirty="0">
                        <a:solidFill>
                          <a:schemeClr val="tx1"/>
                        </a:solidFill>
                        <a:latin typeface="+mn-lt"/>
                        <a:ea typeface="Arial"/>
                        <a:cs typeface="Times New Roman" panose="02020603050405020304" pitchFamily="18" charset="0"/>
                        <a:sym typeface="Aria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Risks at Full Validation</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54</a:t>
            </a:fld>
            <a:endParaRPr lang="en-US" alt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3015501704"/>
              </p:ext>
            </p:extLst>
          </p:nvPr>
        </p:nvGraphicFramePr>
        <p:xfrm>
          <a:off x="143158" y="1139190"/>
          <a:ext cx="8865704" cy="5125720"/>
        </p:xfrm>
        <a:graphic>
          <a:graphicData uri="http://schemas.openxmlformats.org/drawingml/2006/table">
            <a:tbl>
              <a:tblPr firstRow="1" bandRow="1">
                <a:tableStyleId>{5C22544A-7EE6-4342-B048-85BDC9FD1C3A}</a:tableStyleId>
              </a:tblPr>
              <a:tblGrid>
                <a:gridCol w="1391476">
                  <a:extLst>
                    <a:ext uri="{9D8B030D-6E8A-4147-A177-3AD203B41FA5}">
                      <a16:colId xmlns:a16="http://schemas.microsoft.com/office/drawing/2014/main" val="20000"/>
                    </a:ext>
                  </a:extLst>
                </a:gridCol>
                <a:gridCol w="1970566">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3141462">
                  <a:extLst>
                    <a:ext uri="{9D8B030D-6E8A-4147-A177-3AD203B41FA5}">
                      <a16:colId xmlns:a16="http://schemas.microsoft.com/office/drawing/2014/main" val="20003"/>
                    </a:ext>
                  </a:extLst>
                </a:gridCol>
              </a:tblGrid>
              <a:tr h="370840">
                <a:tc>
                  <a:txBody>
                    <a:bodyPr/>
                    <a:lstStyle/>
                    <a:p>
                      <a:pPr algn="ctr"/>
                      <a:r>
                        <a:rPr lang="en-US" sz="1200" dirty="0"/>
                        <a:t>Risk</a:t>
                      </a:r>
                      <a:r>
                        <a:rPr lang="en-US" sz="1200" baseline="0" dirty="0"/>
                        <a:t> Name</a:t>
                      </a:r>
                      <a:endParaRPr lang="en-US" sz="12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200" dirty="0"/>
                        <a:t>Description</a:t>
                      </a:r>
                    </a:p>
                  </a:txBody>
                  <a:tcPr anchor="ctr">
                    <a:lnB w="12700" cap="flat" cmpd="sng" algn="ctr">
                      <a:solidFill>
                        <a:schemeClr val="tx1"/>
                      </a:solidFill>
                      <a:prstDash val="solid"/>
                      <a:round/>
                      <a:headEnd type="none" w="med" len="med"/>
                      <a:tailEnd type="none" w="med" len="med"/>
                    </a:lnB>
                  </a:tcPr>
                </a:tc>
                <a:tc>
                  <a:txBody>
                    <a:bodyPr/>
                    <a:lstStyle/>
                    <a:p>
                      <a:pPr algn="ctr"/>
                      <a:r>
                        <a:rPr lang="en-US" sz="1200" dirty="0"/>
                        <a:t>Impact</a:t>
                      </a:r>
                    </a:p>
                  </a:txBody>
                  <a:tcPr anchor="ctr">
                    <a:lnB w="12700" cap="flat" cmpd="sng" algn="ctr">
                      <a:solidFill>
                        <a:schemeClr val="tx1"/>
                      </a:solidFill>
                      <a:prstDash val="solid"/>
                      <a:round/>
                      <a:headEnd type="none" w="med" len="med"/>
                      <a:tailEnd type="none" w="med" len="med"/>
                    </a:lnB>
                  </a:tcPr>
                </a:tc>
                <a:tc>
                  <a:txBody>
                    <a:bodyPr/>
                    <a:lstStyle/>
                    <a:p>
                      <a:pPr algn="ctr"/>
                      <a:r>
                        <a:rPr lang="en-US" sz="1200" dirty="0"/>
                        <a:t>Mitigation Status as of 01 July 2024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200" dirty="0">
                          <a:solidFill>
                            <a:schemeClr val="tx1"/>
                          </a:solidFill>
                        </a:rPr>
                        <a:t>Channels E4 and E5 are not accurately characterized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IF </a:t>
                      </a:r>
                      <a:r>
                        <a:rPr lang="en-US" sz="1200" i="0" dirty="0">
                          <a:solidFill>
                            <a:schemeClr val="tx1"/>
                          </a:solidFill>
                        </a:rPr>
                        <a:t>the characterization of E4 and E5 (D6 penetrating) is not improved</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aseline="0" dirty="0">
                          <a:solidFill>
                            <a:srgbClr val="FF0000"/>
                          </a:solidFill>
                        </a:rPr>
                        <a:t>THEN</a:t>
                      </a:r>
                      <a:r>
                        <a:rPr lang="en-US" sz="1200" baseline="0" dirty="0"/>
                        <a:t> </a:t>
                      </a:r>
                      <a:r>
                        <a:rPr lang="en-US" sz="1200" i="0" dirty="0">
                          <a:solidFill>
                            <a:schemeClr val="tx1"/>
                          </a:solidFill>
                        </a:rPr>
                        <a:t>the large SEP events of Solar Cycle 25 will be inaccurately observed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200" b="0" dirty="0">
                          <a:solidFill>
                            <a:schemeClr val="tx1"/>
                          </a:solidFill>
                        </a:rPr>
                        <a:t>GCR analysis shows that elemental resolution is poor in E4 and E5 </a:t>
                      </a:r>
                    </a:p>
                    <a:p>
                      <a:pPr marL="230188" indent="-230188">
                        <a:buFont typeface="Arial" pitchFamily="34" charset="0"/>
                        <a:buChar char="•"/>
                      </a:pPr>
                      <a:r>
                        <a:rPr lang="en-US" sz="1200" b="0" dirty="0">
                          <a:solidFill>
                            <a:schemeClr val="tx1"/>
                          </a:solidFill>
                        </a:rPr>
                        <a:t>Extended-period on-orbit calibration of G18 should be performed (as was done for G16)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6952187"/>
                  </a:ext>
                </a:extLst>
              </a:tr>
              <a:tr h="370840">
                <a:tc>
                  <a:txBody>
                    <a:bodyPr/>
                    <a:lstStyle/>
                    <a:p>
                      <a:r>
                        <a:rPr lang="en-US" sz="1200" dirty="0">
                          <a:solidFill>
                            <a:schemeClr val="tx1"/>
                          </a:solidFill>
                        </a:rPr>
                        <a:t>Low EHIS fluxes from helium channels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IF </a:t>
                      </a:r>
                      <a:r>
                        <a:rPr lang="en-US" sz="1200" i="0" dirty="0">
                          <a:solidFill>
                            <a:schemeClr val="tx1"/>
                          </a:solidFill>
                        </a:rPr>
                        <a:t>root cause of low helium fluxes not identified and fix implemented</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aseline="0" dirty="0">
                          <a:solidFill>
                            <a:srgbClr val="FF0000"/>
                          </a:solidFill>
                        </a:rPr>
                        <a:t>THEN</a:t>
                      </a:r>
                      <a:r>
                        <a:rPr lang="en-US" sz="1200" baseline="0" dirty="0"/>
                        <a:t> </a:t>
                      </a:r>
                      <a:r>
                        <a:rPr lang="en-US" sz="1200" i="0" dirty="0">
                          <a:solidFill>
                            <a:schemeClr val="tx1"/>
                          </a:solidFill>
                        </a:rPr>
                        <a:t>EHIS helium fluxes will be inaccurate during largest SEP events.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200" dirty="0"/>
                        <a:t>Root hardware cause of G16 low fluxes was not resolved under WR 6113</a:t>
                      </a:r>
                    </a:p>
                    <a:p>
                      <a:pPr marL="230188" indent="-230188">
                        <a:buFont typeface="Arial" pitchFamily="34" charset="0"/>
                        <a:buChar char="•"/>
                      </a:pPr>
                      <a:r>
                        <a:rPr lang="en-US" sz="1200" b="0" dirty="0">
                          <a:solidFill>
                            <a:schemeClr val="tx1"/>
                          </a:solidFill>
                        </a:rPr>
                        <a:t>ADR 1025 added SGPS alpha fluxes to SGPS L1b product</a:t>
                      </a:r>
                    </a:p>
                    <a:p>
                      <a:pPr marL="230188" indent="-230188">
                        <a:buFont typeface="Arial" pitchFamily="34" charset="0"/>
                        <a:buChar char="•"/>
                      </a:pPr>
                      <a:r>
                        <a:rPr lang="en-US" sz="1200" b="0" dirty="0">
                          <a:solidFill>
                            <a:schemeClr val="tx1"/>
                          </a:solidFill>
                        </a:rPr>
                        <a:t>ADR 1064 has replaced EHIS He fluxes with interpolated SGPS fluxes, an approach with which NCEI has disagreed</a:t>
                      </a:r>
                    </a:p>
                    <a:p>
                      <a:pPr marL="230188" indent="-230188">
                        <a:buFont typeface="Arial" pitchFamily="34" charset="0"/>
                        <a:buChar char="•"/>
                      </a:pPr>
                      <a:r>
                        <a:rPr lang="en-US" sz="1200" b="0" dirty="0">
                          <a:solidFill>
                            <a:schemeClr val="tx1"/>
                          </a:solidFill>
                        </a:rPr>
                        <a:t>NCEI science reprocessing will be based on EHIS non-prime data and will provide scaling factors to match SGPS (following COSPAR PRBEM recommendation)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1200" dirty="0"/>
                        <a:t>No C-Fe SEP Fluxes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IF </a:t>
                      </a:r>
                      <a:r>
                        <a:rPr lang="en-US" sz="1200" dirty="0">
                          <a:solidFill>
                            <a:schemeClr val="tx1"/>
                          </a:solidFill>
                        </a:rPr>
                        <a:t>a large SEP event does not take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THEN</a:t>
                      </a:r>
                      <a:r>
                        <a:rPr lang="en-US" sz="1200" baseline="0" dirty="0">
                          <a:solidFill>
                            <a:schemeClr val="tx1"/>
                          </a:solidFill>
                        </a:rPr>
                        <a:t> G18 cannot reach Full Maturity</a:t>
                      </a:r>
                      <a:endParaRPr lang="en-US"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200" dirty="0"/>
                        <a:t>CLOSED: June 8, 2024 SEP event was sufficiently iron-rich to allow for Full Maturity validation, although it was weaker than 10-11 Sept 2017 event in &gt;10 MeV protons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200" dirty="0"/>
                        <a:t>Diurnal Variation of H SEP fluxes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IF </a:t>
                      </a:r>
                      <a:r>
                        <a:rPr lang="en-US" sz="1200" dirty="0">
                          <a:solidFill>
                            <a:schemeClr val="tx1"/>
                          </a:solidFill>
                        </a:rPr>
                        <a:t>amount of diurnal variation due to temperature cannot be quantified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THEN</a:t>
                      </a:r>
                      <a:r>
                        <a:rPr lang="en-US" sz="1200" baseline="0" dirty="0">
                          <a:solidFill>
                            <a:schemeClr val="tx1"/>
                          </a:solidFill>
                        </a:rPr>
                        <a:t> EHIS H data will be unreliable in determining effects of magnetospheric shielding on SEP H fluxes</a:t>
                      </a:r>
                      <a:endParaRPr lang="en-US"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200" dirty="0"/>
                        <a:t>Off-line spectral analysis using recently-delivered temperature-dependent </a:t>
                      </a:r>
                      <a:r>
                        <a:rPr lang="en-US" sz="1200" dirty="0" err="1"/>
                        <a:t>bandpasses</a:t>
                      </a:r>
                      <a:r>
                        <a:rPr lang="en-US" sz="1200" dirty="0"/>
                        <a:t> from ATC remains to be performed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1826338"/>
                  </a:ext>
                </a:extLst>
              </a:tr>
            </a:tbl>
          </a:graphicData>
        </a:graphic>
      </p:graphicFrame>
    </p:spTree>
    <p:extLst>
      <p:ext uri="{BB962C8B-B14F-4D97-AF65-F5344CB8AC3E}">
        <p14:creationId xmlns:p14="http://schemas.microsoft.com/office/powerpoint/2010/main" val="2811712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Recommendations</a:t>
            </a:r>
          </a:p>
        </p:txBody>
      </p:sp>
      <p:sp>
        <p:nvSpPr>
          <p:cNvPr id="3" name="Text Placeholder 2"/>
          <p:cNvSpPr>
            <a:spLocks noGrp="1"/>
          </p:cNvSpPr>
          <p:nvPr>
            <p:ph type="body" idx="1"/>
          </p:nvPr>
        </p:nvSpPr>
        <p:spPr/>
        <p:txBody>
          <a:bodyPr/>
          <a:lstStyle/>
          <a:p>
            <a:r>
              <a:rPr lang="en-US" dirty="0"/>
              <a:t>GOES-18 EHIS L1b Products Full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55</a:t>
            </a:fld>
            <a:endParaRPr lang="en-US"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a:t>
            </a:r>
          </a:p>
        </p:txBody>
      </p:sp>
      <p:sp>
        <p:nvSpPr>
          <p:cNvPr id="3" name="Content Placeholder 2"/>
          <p:cNvSpPr>
            <a:spLocks noGrp="1"/>
          </p:cNvSpPr>
          <p:nvPr>
            <p:ph idx="1"/>
          </p:nvPr>
        </p:nvSpPr>
        <p:spPr>
          <a:xfrm>
            <a:off x="457200" y="1465262"/>
            <a:ext cx="8229600" cy="4706937"/>
          </a:xfrm>
        </p:spPr>
        <p:txBody>
          <a:bodyPr>
            <a:normAutofit fontScale="92500" lnSpcReduction="20000"/>
          </a:bodyPr>
          <a:lstStyle/>
          <a:p>
            <a:pPr>
              <a:buFont typeface="Arial" panose="020B0604020202020204" pitchFamily="34" charset="0"/>
              <a:buChar char="•"/>
            </a:pPr>
            <a:r>
              <a:rPr lang="en-US" sz="2400" dirty="0"/>
              <a:t>GOES-18 EHIS L1b heavy ion SEP fluxes have been validated to the same level as GOES-16 EHIS L1b, which reached Full Maturity.</a:t>
            </a:r>
            <a:endParaRPr lang="en-US" sz="2000" dirty="0"/>
          </a:p>
          <a:p>
            <a:pPr>
              <a:buFont typeface="Arial" panose="020B0604020202020204" pitchFamily="34" charset="0"/>
              <a:buChar char="•"/>
            </a:pPr>
            <a:r>
              <a:rPr lang="en-US" sz="2400" dirty="0"/>
              <a:t>Solar Energetic Particle (SEP) event in June 2024 (at the time, largest since September 2017) permitted evaluation of EHIS heavy ion SEP fluxes in the lowest energy channel - carbon to iron.</a:t>
            </a:r>
          </a:p>
          <a:p>
            <a:pPr lvl="1">
              <a:buFont typeface="Arial" panose="020B0604020202020204" pitchFamily="34" charset="0"/>
              <a:buChar char="•"/>
            </a:pPr>
            <a:r>
              <a:rPr lang="en-US" sz="2000" dirty="0"/>
              <a:t>Analysis used both ELF and PHA packets</a:t>
            </a:r>
          </a:p>
          <a:p>
            <a:pPr lvl="1">
              <a:buFont typeface="Arial" panose="020B0604020202020204" pitchFamily="34" charset="0"/>
              <a:buChar char="•"/>
            </a:pPr>
            <a:r>
              <a:rPr lang="en-US" sz="2000" dirty="0"/>
              <a:t>Agreement with ACE/SIS is fair to good – better for PHA (</a:t>
            </a:r>
            <a:r>
              <a:rPr lang="en-US" sz="2000" dirty="0" err="1"/>
              <a:t>NonPrime</a:t>
            </a:r>
            <a:r>
              <a:rPr lang="en-US" sz="2000" dirty="0"/>
              <a:t>)</a:t>
            </a:r>
          </a:p>
          <a:p>
            <a:pPr>
              <a:buFont typeface="Arial" panose="020B0604020202020204" pitchFamily="34" charset="0"/>
              <a:buChar char="•"/>
            </a:pPr>
            <a:r>
              <a:rPr lang="en-US" sz="2400" dirty="0"/>
              <a:t>Non-Prime samples from Pulse Height Analysis (PHA) packets were analyzed to estimate heavy ion GCR fluxes – as in G18 Provisional PS-PVR.</a:t>
            </a:r>
          </a:p>
          <a:p>
            <a:pPr lvl="1">
              <a:buFont typeface="Arial" panose="020B0604020202020204" pitchFamily="34" charset="0"/>
              <a:buChar char="•"/>
            </a:pPr>
            <a:r>
              <a:rPr lang="en-US" sz="2000" dirty="0"/>
              <a:t>At lowest energies, results agree with GCR model fluxes (except iron)</a:t>
            </a:r>
          </a:p>
          <a:p>
            <a:pPr lvl="1">
              <a:buFont typeface="Arial" panose="020B0604020202020204" pitchFamily="34" charset="0"/>
              <a:buChar char="•"/>
            </a:pPr>
            <a:r>
              <a:rPr lang="en-US" sz="2000" dirty="0"/>
              <a:t>At higher energies, results depart from model, histograms do not seem to have good elemental resolution – further on-orbit calibration needed</a:t>
            </a:r>
          </a:p>
          <a:p>
            <a:pPr lvl="1">
              <a:buFont typeface="Arial" panose="020B0604020202020204" pitchFamily="34" charset="0"/>
              <a:buChar char="•"/>
            </a:pPr>
            <a:r>
              <a:rPr lang="en-US" sz="2000" dirty="0"/>
              <a:t>Heavy ion GCR flux levels are below the measurement requirement</a:t>
            </a:r>
          </a:p>
          <a:p>
            <a:pPr>
              <a:buFont typeface="Arial" panose="020B0604020202020204" pitchFamily="34" charset="0"/>
              <a:buChar char="•"/>
            </a:pPr>
            <a:r>
              <a:rPr lang="en-US" sz="2400" dirty="0"/>
              <a:t>NCEI concludes that the GOES-18 EHIS L1b product has reached Full Maturity as defined by the GOES-R Program.</a:t>
            </a:r>
          </a:p>
          <a:p>
            <a:pPr lvl="1">
              <a:buFont typeface="Arial" panose="020B0604020202020204" pitchFamily="34" charset="0"/>
              <a:buChar char="•"/>
            </a:pPr>
            <a:endParaRPr lang="en-US" sz="2000" dirty="0"/>
          </a:p>
          <a:p>
            <a:pPr lvl="1">
              <a:buFont typeface="Arial" panose="020B0604020202020204" pitchFamily="34" charset="0"/>
              <a:buChar char="•"/>
            </a:pPr>
            <a:endParaRPr lang="en-US" sz="20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56</a:t>
            </a:fld>
            <a:endParaRPr lang="en-US"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Recommendations</a:t>
            </a:r>
          </a:p>
        </p:txBody>
      </p:sp>
      <p:sp>
        <p:nvSpPr>
          <p:cNvPr id="3" name="Content Placeholder 2"/>
          <p:cNvSpPr>
            <a:spLocks noGrp="1"/>
          </p:cNvSpPr>
          <p:nvPr>
            <p:ph idx="1"/>
          </p:nvPr>
        </p:nvSpPr>
        <p:spPr>
          <a:xfrm>
            <a:off x="457200" y="1219199"/>
            <a:ext cx="8229600" cy="5257801"/>
          </a:xfrm>
        </p:spPr>
        <p:txBody>
          <a:bodyPr/>
          <a:lstStyle/>
          <a:p>
            <a:pPr>
              <a:buFont typeface="Arial" panose="020B0604020202020204" pitchFamily="34" charset="0"/>
              <a:buChar char="•"/>
            </a:pPr>
            <a:r>
              <a:rPr lang="en-US" sz="2400" dirty="0"/>
              <a:t>NCEI recommends that GOES-18 EHIS L1b data be transitioned to Full Validation status</a:t>
            </a:r>
          </a:p>
          <a:p>
            <a:pPr>
              <a:buFont typeface="Arial" panose="020B0604020202020204" pitchFamily="34" charset="0"/>
              <a:buChar char="•"/>
            </a:pPr>
            <a:r>
              <a:rPr lang="en-US" sz="2400" dirty="0"/>
              <a:t>NCEI recommends continuing on-orbit calibrations of GOES-18 EHIS to improve the histogram quality at all energies</a:t>
            </a:r>
          </a:p>
          <a:p>
            <a:pPr lvl="1">
              <a:buFont typeface="Arial" panose="020B0604020202020204" pitchFamily="34" charset="0"/>
              <a:buChar char="•"/>
            </a:pPr>
            <a:r>
              <a:rPr lang="en-US" sz="1800" dirty="0"/>
              <a:t>This could be performed by ATC under a future SEA. </a:t>
            </a:r>
          </a:p>
          <a:p>
            <a:pPr>
              <a:buFont typeface="Arial" panose="020B0604020202020204" pitchFamily="34" charset="0"/>
              <a:buChar char="•"/>
            </a:pPr>
            <a:r>
              <a:rPr lang="en-US" sz="2400" dirty="0"/>
              <a:t>NCEI recommends that work continue on open EHIS L1b ADRs</a:t>
            </a:r>
          </a:p>
          <a:p>
            <a:pPr>
              <a:buFont typeface="Arial" panose="020B0604020202020204" pitchFamily="34" charset="0"/>
              <a:buChar char="•"/>
            </a:pPr>
            <a:r>
              <a:rPr lang="en-US" sz="2400" dirty="0"/>
              <a:t>NCEI recommends setting a higher scintillator high-flux criterion on one of the EHIS’s (GOES-18 or 19) in order to get higher-quality </a:t>
            </a:r>
            <a:r>
              <a:rPr lang="en-US" sz="2400" dirty="0" err="1"/>
              <a:t>NonPrime</a:t>
            </a:r>
            <a:r>
              <a:rPr lang="en-US" sz="2400" dirty="0"/>
              <a:t> data in real time</a:t>
            </a:r>
          </a:p>
          <a:p>
            <a:pPr>
              <a:buFont typeface="Arial" panose="020B0604020202020204" pitchFamily="34" charset="0"/>
              <a:buChar char="•"/>
            </a:pPr>
            <a:endParaRPr lang="en-US" sz="2400" dirty="0"/>
          </a:p>
          <a:p>
            <a:endParaRPr lang="en-US" sz="2400" dirty="0"/>
          </a:p>
          <a:p>
            <a:pPr lvl="2"/>
            <a:endParaRPr lang="en-US" sz="18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57</a:t>
            </a:fld>
            <a:endParaRPr lang="en-US" altLang="en-US" dirty="0"/>
          </a:p>
        </p:txBody>
      </p:sp>
    </p:spTree>
    <p:extLst>
      <p:ext uri="{BB962C8B-B14F-4D97-AF65-F5344CB8AC3E}">
        <p14:creationId xmlns:p14="http://schemas.microsoft.com/office/powerpoint/2010/main" val="28593543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100091-754C-BA94-1945-573C1E743ECA}"/>
              </a:ext>
            </a:extLst>
          </p:cNvPr>
          <p:cNvSpPr>
            <a:spLocks noGrp="1"/>
          </p:cNvSpPr>
          <p:nvPr>
            <p:ph type="title"/>
          </p:nvPr>
        </p:nvSpPr>
        <p:spPr>
          <a:xfrm>
            <a:off x="707565" y="1566351"/>
            <a:ext cx="7772400" cy="1362075"/>
          </a:xfrm>
        </p:spPr>
        <p:txBody>
          <a:bodyPr/>
          <a:lstStyle/>
          <a:p>
            <a:r>
              <a:rPr lang="en-US" dirty="0"/>
              <a:t>Backup charts</a:t>
            </a:r>
          </a:p>
        </p:txBody>
      </p:sp>
      <p:sp>
        <p:nvSpPr>
          <p:cNvPr id="4" name="Slide Number Placeholder 3">
            <a:extLst>
              <a:ext uri="{FF2B5EF4-FFF2-40B4-BE49-F238E27FC236}">
                <a16:creationId xmlns:a16="http://schemas.microsoft.com/office/drawing/2014/main" id="{28D4F56E-0416-C72C-79EE-E18E0B776A4D}"/>
              </a:ext>
            </a:extLst>
          </p:cNvPr>
          <p:cNvSpPr>
            <a:spLocks noGrp="1"/>
          </p:cNvSpPr>
          <p:nvPr>
            <p:ph type="sldNum" sz="quarter" idx="12"/>
          </p:nvPr>
        </p:nvSpPr>
        <p:spPr/>
        <p:txBody>
          <a:bodyPr/>
          <a:lstStyle/>
          <a:p>
            <a:fld id="{615ADB79-25D6-47C0-AB51-22A13A0BBB50}" type="slidenum">
              <a:rPr lang="en-US" altLang="en-US" smtClean="0"/>
              <a:pPr/>
              <a:t>58</a:t>
            </a:fld>
            <a:endParaRPr lang="en-US" altLang="en-US" dirty="0"/>
          </a:p>
        </p:txBody>
      </p:sp>
      <p:sp>
        <p:nvSpPr>
          <p:cNvPr id="7" name="Text Placeholder 6">
            <a:extLst>
              <a:ext uri="{FF2B5EF4-FFF2-40B4-BE49-F238E27FC236}">
                <a16:creationId xmlns:a16="http://schemas.microsoft.com/office/drawing/2014/main" id="{A8A7A501-0A63-274D-B2FE-BFA84250ED77}"/>
              </a:ext>
            </a:extLst>
          </p:cNvPr>
          <p:cNvSpPr>
            <a:spLocks noGrp="1"/>
          </p:cNvSpPr>
          <p:nvPr>
            <p:ph type="body" idx="1"/>
          </p:nvPr>
        </p:nvSpPr>
        <p:spPr>
          <a:xfrm>
            <a:off x="722313" y="2438400"/>
            <a:ext cx="7431087" cy="3208773"/>
          </a:xfrm>
        </p:spPr>
        <p:txBody>
          <a:bodyPr/>
          <a:lstStyle/>
          <a:p>
            <a:pPr marL="457200" indent="-457200">
              <a:buAutoNum type="arabicPeriod"/>
            </a:pPr>
            <a:r>
              <a:rPr lang="en-US" dirty="0">
                <a:solidFill>
                  <a:schemeClr val="bg1"/>
                </a:solidFill>
              </a:rPr>
              <a:t>Comparison of EHIS and SGPS energy and angular coverage</a:t>
            </a:r>
          </a:p>
          <a:p>
            <a:pPr marL="457200" indent="-457200">
              <a:buAutoNum type="arabicPeriod"/>
            </a:pPr>
            <a:r>
              <a:rPr lang="en-US" dirty="0">
                <a:solidFill>
                  <a:schemeClr val="bg1"/>
                </a:solidFill>
              </a:rPr>
              <a:t>Rigidities of GOES-18 heavy ion channels (E1)</a:t>
            </a:r>
          </a:p>
          <a:p>
            <a:pPr marL="457200" indent="-457200">
              <a:buAutoNum type="arabicPeriod"/>
            </a:pPr>
            <a:r>
              <a:rPr lang="en-US" dirty="0">
                <a:solidFill>
                  <a:schemeClr val="bg1"/>
                </a:solidFill>
              </a:rPr>
              <a:t>Detailed GOES-16 and -18 plots from 18 July 2023 event onset</a:t>
            </a:r>
          </a:p>
          <a:p>
            <a:pPr marL="457200" indent="-457200">
              <a:buAutoNum type="arabicPeriod"/>
            </a:pPr>
            <a:r>
              <a:rPr lang="en-US" dirty="0">
                <a:solidFill>
                  <a:schemeClr val="bg1"/>
                </a:solidFill>
              </a:rPr>
              <a:t>GOES-16 cross-calibrations from 11 May 2024 event</a:t>
            </a:r>
          </a:p>
          <a:p>
            <a:pPr marL="457200" indent="-457200">
              <a:buAutoNum type="arabicPeriod"/>
            </a:pPr>
            <a:r>
              <a:rPr lang="en-US" dirty="0">
                <a:solidFill>
                  <a:schemeClr val="bg1"/>
                </a:solidFill>
              </a:rPr>
              <a:t>ACE/SIS heavy ion spectra from 08 June 2024 event</a:t>
            </a:r>
          </a:p>
          <a:p>
            <a:pPr marL="457200" indent="-457200">
              <a:buAutoNum type="arabicPeriod"/>
            </a:pPr>
            <a:r>
              <a:rPr lang="en-US" dirty="0">
                <a:solidFill>
                  <a:schemeClr val="bg1"/>
                </a:solidFill>
              </a:rPr>
              <a:t>GOES-16 and -18 SCI-ELF histograms from 08 June 2024 event</a:t>
            </a:r>
          </a:p>
          <a:p>
            <a:pPr marL="457200" indent="-457200">
              <a:buAutoNum type="arabicPeriod"/>
            </a:pPr>
            <a:r>
              <a:rPr lang="en-US" dirty="0">
                <a:solidFill>
                  <a:schemeClr val="bg1"/>
                </a:solidFill>
              </a:rPr>
              <a:t>GOES-18 H and He rates during a short GCR-only period</a:t>
            </a:r>
          </a:p>
          <a:p>
            <a:pPr marL="457200" indent="-457200">
              <a:buAutoNum type="arabicPeriod"/>
            </a:pPr>
            <a:endParaRPr lang="en-US" dirty="0">
              <a:solidFill>
                <a:schemeClr val="bg1"/>
              </a:solidFill>
            </a:endParaRPr>
          </a:p>
        </p:txBody>
      </p:sp>
    </p:spTree>
    <p:extLst>
      <p:ext uri="{BB962C8B-B14F-4D97-AF65-F5344CB8AC3E}">
        <p14:creationId xmlns:p14="http://schemas.microsoft.com/office/powerpoint/2010/main" val="3846502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6753D-1A42-1C66-9BF5-F1093778B60F}"/>
              </a:ext>
            </a:extLst>
          </p:cNvPr>
          <p:cNvSpPr>
            <a:spLocks noGrp="1"/>
          </p:cNvSpPr>
          <p:nvPr>
            <p:ph type="title"/>
          </p:nvPr>
        </p:nvSpPr>
        <p:spPr/>
        <p:txBody>
          <a:bodyPr/>
          <a:lstStyle/>
          <a:p>
            <a:r>
              <a:rPr lang="en-US" dirty="0"/>
              <a:t>EHIS vs. SGPS</a:t>
            </a:r>
          </a:p>
        </p:txBody>
      </p:sp>
      <p:graphicFrame>
        <p:nvGraphicFramePr>
          <p:cNvPr id="5" name="Table 5">
            <a:extLst>
              <a:ext uri="{FF2B5EF4-FFF2-40B4-BE49-F238E27FC236}">
                <a16:creationId xmlns:a16="http://schemas.microsoft.com/office/drawing/2014/main" id="{2A4EE138-9E22-9FB0-3D21-3AC9FDA752BC}"/>
              </a:ext>
            </a:extLst>
          </p:cNvPr>
          <p:cNvGraphicFramePr>
            <a:graphicFrameLocks noGrp="1"/>
          </p:cNvGraphicFramePr>
          <p:nvPr>
            <p:ph idx="1"/>
          </p:nvPr>
        </p:nvGraphicFramePr>
        <p:xfrm>
          <a:off x="457200" y="1219200"/>
          <a:ext cx="8229600" cy="375412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1909127967"/>
                    </a:ext>
                  </a:extLst>
                </a:gridCol>
                <a:gridCol w="2743200">
                  <a:extLst>
                    <a:ext uri="{9D8B030D-6E8A-4147-A177-3AD203B41FA5}">
                      <a16:colId xmlns:a16="http://schemas.microsoft.com/office/drawing/2014/main" val="2492207882"/>
                    </a:ext>
                  </a:extLst>
                </a:gridCol>
                <a:gridCol w="2819400">
                  <a:extLst>
                    <a:ext uri="{9D8B030D-6E8A-4147-A177-3AD203B41FA5}">
                      <a16:colId xmlns:a16="http://schemas.microsoft.com/office/drawing/2014/main" val="3273752451"/>
                    </a:ext>
                  </a:extLst>
                </a:gridCol>
              </a:tblGrid>
              <a:tr h="370840">
                <a:tc>
                  <a:txBody>
                    <a:bodyPr/>
                    <a:lstStyle/>
                    <a:p>
                      <a:r>
                        <a:rPr lang="en-US" sz="1600" dirty="0"/>
                        <a:t>Characteristic</a:t>
                      </a:r>
                    </a:p>
                  </a:txBody>
                  <a:tcPr/>
                </a:tc>
                <a:tc>
                  <a:txBody>
                    <a:bodyPr/>
                    <a:lstStyle/>
                    <a:p>
                      <a:r>
                        <a:rPr lang="en-US" sz="1600" dirty="0"/>
                        <a:t>EHIS</a:t>
                      </a:r>
                    </a:p>
                  </a:txBody>
                  <a:tcPr/>
                </a:tc>
                <a:tc>
                  <a:txBody>
                    <a:bodyPr/>
                    <a:lstStyle/>
                    <a:p>
                      <a:r>
                        <a:rPr lang="en-US" sz="1600" dirty="0"/>
                        <a:t>SGPS</a:t>
                      </a:r>
                    </a:p>
                  </a:txBody>
                  <a:tcPr/>
                </a:tc>
                <a:extLst>
                  <a:ext uri="{0D108BD9-81ED-4DB2-BD59-A6C34878D82A}">
                    <a16:rowId xmlns:a16="http://schemas.microsoft.com/office/drawing/2014/main" val="683867324"/>
                  </a:ext>
                </a:extLst>
              </a:tr>
              <a:tr h="370840">
                <a:tc>
                  <a:txBody>
                    <a:bodyPr/>
                    <a:lstStyle/>
                    <a:p>
                      <a:r>
                        <a:rPr lang="en-US" sz="1600" dirty="0"/>
                        <a:t>Look Directions</a:t>
                      </a:r>
                    </a:p>
                  </a:txBody>
                  <a:tcPr/>
                </a:tc>
                <a:tc>
                  <a:txBody>
                    <a:bodyPr/>
                    <a:lstStyle/>
                    <a:p>
                      <a:r>
                        <a:rPr lang="en-US" sz="1600" dirty="0"/>
                        <a:t>1, radially outward</a:t>
                      </a:r>
                    </a:p>
                  </a:txBody>
                  <a:tcPr/>
                </a:tc>
                <a:tc>
                  <a:txBody>
                    <a:bodyPr/>
                    <a:lstStyle/>
                    <a:p>
                      <a:r>
                        <a:rPr lang="en-US" sz="1600" dirty="0"/>
                        <a:t>2, westward and eastward</a:t>
                      </a:r>
                    </a:p>
                  </a:txBody>
                  <a:tcPr/>
                </a:tc>
                <a:extLst>
                  <a:ext uri="{0D108BD9-81ED-4DB2-BD59-A6C34878D82A}">
                    <a16:rowId xmlns:a16="http://schemas.microsoft.com/office/drawing/2014/main" val="4188301042"/>
                  </a:ext>
                </a:extLst>
              </a:tr>
              <a:tr h="370840">
                <a:tc>
                  <a:txBody>
                    <a:bodyPr/>
                    <a:lstStyle/>
                    <a:p>
                      <a:r>
                        <a:rPr lang="en-US" sz="1600" dirty="0"/>
                        <a:t>Field-of-view, full angle</a:t>
                      </a:r>
                    </a:p>
                  </a:txBody>
                  <a:tcPr/>
                </a:tc>
                <a:tc>
                  <a:txBody>
                    <a:bodyPr/>
                    <a:lstStyle/>
                    <a:p>
                      <a:r>
                        <a:rPr lang="en-US" sz="1600" dirty="0"/>
                        <a:t>60</a:t>
                      </a:r>
                      <a:r>
                        <a:rPr lang="en-US" sz="1600" dirty="0">
                          <a:latin typeface="Times New Roman" panose="02020603050405020304" pitchFamily="18" charset="0"/>
                          <a:cs typeface="Times New Roman" panose="02020603050405020304" pitchFamily="18" charset="0"/>
                        </a:rPr>
                        <a:t>º</a:t>
                      </a:r>
                      <a:endParaRPr lang="en-US" sz="1600" dirty="0"/>
                    </a:p>
                  </a:txBody>
                  <a:tcPr/>
                </a:tc>
                <a:tc>
                  <a:txBody>
                    <a:bodyPr/>
                    <a:lstStyle/>
                    <a:p>
                      <a:r>
                        <a:rPr lang="en-US" sz="1600" dirty="0"/>
                        <a:t>T1 &amp; T2: 60</a:t>
                      </a:r>
                      <a:r>
                        <a:rPr lang="en-US" sz="1600" dirty="0">
                          <a:latin typeface="Times New Roman" panose="02020603050405020304" pitchFamily="18" charset="0"/>
                          <a:cs typeface="Times New Roman" panose="02020603050405020304" pitchFamily="18" charset="0"/>
                        </a:rPr>
                        <a:t>º</a:t>
                      </a:r>
                      <a:r>
                        <a:rPr lang="en-US" sz="1600" dirty="0"/>
                        <a:t>, T3: 90</a:t>
                      </a:r>
                      <a:r>
                        <a:rPr lang="en-US" sz="1600" dirty="0">
                          <a:latin typeface="Times New Roman" panose="02020603050405020304" pitchFamily="18" charset="0"/>
                          <a:cs typeface="Times New Roman" panose="02020603050405020304" pitchFamily="18" charset="0"/>
                        </a:rPr>
                        <a:t>º</a:t>
                      </a:r>
                      <a:endParaRPr lang="en-US" sz="1600" dirty="0"/>
                    </a:p>
                  </a:txBody>
                  <a:tcPr/>
                </a:tc>
                <a:extLst>
                  <a:ext uri="{0D108BD9-81ED-4DB2-BD59-A6C34878D82A}">
                    <a16:rowId xmlns:a16="http://schemas.microsoft.com/office/drawing/2014/main" val="1605545155"/>
                  </a:ext>
                </a:extLst>
              </a:tr>
              <a:tr h="370840">
                <a:tc>
                  <a:txBody>
                    <a:bodyPr/>
                    <a:lstStyle/>
                    <a:p>
                      <a:r>
                        <a:rPr lang="en-US" sz="1600" dirty="0"/>
                        <a:t>Energy range, hydrogen (H)</a:t>
                      </a:r>
                    </a:p>
                  </a:txBody>
                  <a:tcPr/>
                </a:tc>
                <a:tc>
                  <a:txBody>
                    <a:bodyPr/>
                    <a:lstStyle/>
                    <a:p>
                      <a:r>
                        <a:rPr lang="en-US" sz="1600" dirty="0"/>
                        <a:t>11 – 239 MeV</a:t>
                      </a:r>
                    </a:p>
                  </a:txBody>
                  <a:tcPr/>
                </a:tc>
                <a:tc>
                  <a:txBody>
                    <a:bodyPr/>
                    <a:lstStyle/>
                    <a:p>
                      <a:r>
                        <a:rPr lang="en-US" sz="1600" dirty="0"/>
                        <a:t>1.0 – 500 MeV, &gt;500 MeV</a:t>
                      </a:r>
                    </a:p>
                  </a:txBody>
                  <a:tcPr/>
                </a:tc>
                <a:extLst>
                  <a:ext uri="{0D108BD9-81ED-4DB2-BD59-A6C34878D82A}">
                    <a16:rowId xmlns:a16="http://schemas.microsoft.com/office/drawing/2014/main" val="257815002"/>
                  </a:ext>
                </a:extLst>
              </a:tr>
              <a:tr h="370840">
                <a:tc>
                  <a:txBody>
                    <a:bodyPr/>
                    <a:lstStyle/>
                    <a:p>
                      <a:r>
                        <a:rPr lang="en-US" sz="1600" dirty="0"/>
                        <a:t>Number of channels, H</a:t>
                      </a:r>
                    </a:p>
                  </a:txBody>
                  <a:tcPr/>
                </a:tc>
                <a:tc>
                  <a:txBody>
                    <a:bodyPr/>
                    <a:lstStyle/>
                    <a:p>
                      <a:r>
                        <a:rPr lang="en-US" sz="1600" dirty="0"/>
                        <a:t>5 differential</a:t>
                      </a:r>
                    </a:p>
                  </a:txBody>
                  <a:tcPr/>
                </a:tc>
                <a:tc>
                  <a:txBody>
                    <a:bodyPr/>
                    <a:lstStyle/>
                    <a:p>
                      <a:r>
                        <a:rPr lang="en-US" sz="1600" dirty="0"/>
                        <a:t>13 differential, 1 integral</a:t>
                      </a:r>
                    </a:p>
                  </a:txBody>
                  <a:tcPr/>
                </a:tc>
                <a:extLst>
                  <a:ext uri="{0D108BD9-81ED-4DB2-BD59-A6C34878D82A}">
                    <a16:rowId xmlns:a16="http://schemas.microsoft.com/office/drawing/2014/main" val="374402415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Geometric factors, H (prime)</a:t>
                      </a:r>
                    </a:p>
                  </a:txBody>
                  <a:tcPr/>
                </a:tc>
                <a:tc>
                  <a:txBody>
                    <a:bodyPr/>
                    <a:lstStyle/>
                    <a:p>
                      <a:r>
                        <a:rPr lang="en-US" sz="1600" dirty="0"/>
                        <a:t>2.13, 1.05, 0.84, 0.56, 0.56 cm</a:t>
                      </a:r>
                      <a:r>
                        <a:rPr lang="en-US" sz="1600" baseline="30000" dirty="0"/>
                        <a:t>2</a:t>
                      </a:r>
                      <a:r>
                        <a:rPr lang="en-US" sz="1600" dirty="0"/>
                        <a:t> </a:t>
                      </a:r>
                      <a:r>
                        <a:rPr lang="en-US" sz="1600" dirty="0" err="1"/>
                        <a:t>sr</a:t>
                      </a:r>
                      <a:endParaRPr lang="en-US" sz="1600" dirty="0"/>
                    </a:p>
                  </a:txBody>
                  <a:tcPr/>
                </a:tc>
                <a:tc>
                  <a:txBody>
                    <a:bodyPr/>
                    <a:lstStyle/>
                    <a:p>
                      <a:r>
                        <a:rPr lang="en-US" sz="1600" dirty="0"/>
                        <a:t>T1: 0.10-0.12, T2: 0.38-0.50, T3: 0.43-2.5 cm</a:t>
                      </a:r>
                      <a:r>
                        <a:rPr lang="en-US" sz="1600" baseline="30000" dirty="0"/>
                        <a:t>2</a:t>
                      </a:r>
                      <a:r>
                        <a:rPr lang="en-US" sz="1600" dirty="0"/>
                        <a:t> </a:t>
                      </a:r>
                      <a:r>
                        <a:rPr lang="en-US" sz="1600" dirty="0" err="1"/>
                        <a:t>sr</a:t>
                      </a:r>
                      <a:endParaRPr lang="en-US" sz="1600" dirty="0"/>
                    </a:p>
                  </a:txBody>
                  <a:tcPr/>
                </a:tc>
                <a:extLst>
                  <a:ext uri="{0D108BD9-81ED-4DB2-BD59-A6C34878D82A}">
                    <a16:rowId xmlns:a16="http://schemas.microsoft.com/office/drawing/2014/main" val="425503100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Energy range, helium (He)</a:t>
                      </a:r>
                    </a:p>
                  </a:txBody>
                  <a:tcPr/>
                </a:tc>
                <a:tc>
                  <a:txBody>
                    <a:bodyPr/>
                    <a:lstStyle/>
                    <a:p>
                      <a:r>
                        <a:rPr lang="en-US" sz="1600" dirty="0"/>
                        <a:t>11 – 165 MeV/u</a:t>
                      </a:r>
                    </a:p>
                  </a:txBody>
                  <a:tcPr/>
                </a:tc>
                <a:tc>
                  <a:txBody>
                    <a:bodyPr/>
                    <a:lstStyle/>
                    <a:p>
                      <a:r>
                        <a:rPr lang="en-US" sz="1600" dirty="0"/>
                        <a:t>1.0 – 224 MeV/u</a:t>
                      </a:r>
                    </a:p>
                  </a:txBody>
                  <a:tcPr/>
                </a:tc>
                <a:extLst>
                  <a:ext uri="{0D108BD9-81ED-4DB2-BD59-A6C34878D82A}">
                    <a16:rowId xmlns:a16="http://schemas.microsoft.com/office/drawing/2014/main" val="2025956408"/>
                  </a:ext>
                </a:extLst>
              </a:tr>
              <a:tr h="370840">
                <a:tc>
                  <a:txBody>
                    <a:bodyPr/>
                    <a:lstStyle/>
                    <a:p>
                      <a:r>
                        <a:rPr lang="en-US" sz="1600" dirty="0"/>
                        <a:t>Number of channels, He</a:t>
                      </a:r>
                    </a:p>
                  </a:txBody>
                  <a:tcPr/>
                </a:tc>
                <a:tc>
                  <a:txBody>
                    <a:bodyPr/>
                    <a:lstStyle/>
                    <a:p>
                      <a:r>
                        <a:rPr lang="en-US" sz="1600" dirty="0"/>
                        <a:t>5 differential</a:t>
                      </a:r>
                    </a:p>
                  </a:txBody>
                  <a:tcPr/>
                </a:tc>
                <a:tc>
                  <a:txBody>
                    <a:bodyPr/>
                    <a:lstStyle/>
                    <a:p>
                      <a:r>
                        <a:rPr lang="en-US" sz="1600" dirty="0"/>
                        <a:t>11 differential</a:t>
                      </a:r>
                    </a:p>
                  </a:txBody>
                  <a:tcPr/>
                </a:tc>
                <a:extLst>
                  <a:ext uri="{0D108BD9-81ED-4DB2-BD59-A6C34878D82A}">
                    <a16:rowId xmlns:a16="http://schemas.microsoft.com/office/drawing/2014/main" val="275907536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Geometric factors, He (prime)</a:t>
                      </a:r>
                    </a:p>
                  </a:txBody>
                  <a:tcPr/>
                </a:tc>
                <a:tc>
                  <a:txBody>
                    <a:bodyPr/>
                    <a:lstStyle/>
                    <a:p>
                      <a:r>
                        <a:rPr lang="en-US" sz="1600" dirty="0"/>
                        <a:t>2.15, 1.05, 0.72, 0.56, 0.56 cm</a:t>
                      </a:r>
                      <a:r>
                        <a:rPr lang="en-US" sz="1600" baseline="30000" dirty="0"/>
                        <a:t>2</a:t>
                      </a:r>
                      <a:r>
                        <a:rPr lang="en-US" sz="1600" dirty="0"/>
                        <a:t> </a:t>
                      </a:r>
                      <a:r>
                        <a:rPr lang="en-US" sz="1600" dirty="0" err="1"/>
                        <a:t>sr</a:t>
                      </a:r>
                      <a:endParaRPr lang="en-US" sz="1600" dirty="0"/>
                    </a:p>
                  </a:txBody>
                  <a:tcPr/>
                </a:tc>
                <a:tc>
                  <a:txBody>
                    <a:bodyPr/>
                    <a:lstStyle/>
                    <a:p>
                      <a:r>
                        <a:rPr lang="en-US" sz="1600" dirty="0"/>
                        <a:t>T1: 0.05-0.11, T2: 0.29-0.31, T3: 0.72-2.5 cm</a:t>
                      </a:r>
                      <a:r>
                        <a:rPr lang="en-US" sz="1600" baseline="30000" dirty="0"/>
                        <a:t>2</a:t>
                      </a:r>
                      <a:r>
                        <a:rPr lang="en-US" sz="1600" dirty="0"/>
                        <a:t> </a:t>
                      </a:r>
                      <a:r>
                        <a:rPr lang="en-US" sz="1600" dirty="0" err="1"/>
                        <a:t>sr</a:t>
                      </a:r>
                      <a:endParaRPr lang="en-US" sz="1600" dirty="0"/>
                    </a:p>
                  </a:txBody>
                  <a:tcPr/>
                </a:tc>
                <a:extLst>
                  <a:ext uri="{0D108BD9-81ED-4DB2-BD59-A6C34878D82A}">
                    <a16:rowId xmlns:a16="http://schemas.microsoft.com/office/drawing/2014/main" val="1992707643"/>
                  </a:ext>
                </a:extLst>
              </a:tr>
            </a:tbl>
          </a:graphicData>
        </a:graphic>
      </p:graphicFrame>
      <p:sp>
        <p:nvSpPr>
          <p:cNvPr id="4" name="Slide Number Placeholder 3">
            <a:extLst>
              <a:ext uri="{FF2B5EF4-FFF2-40B4-BE49-F238E27FC236}">
                <a16:creationId xmlns:a16="http://schemas.microsoft.com/office/drawing/2014/main" id="{8F331362-F020-B2EA-B799-2F7010DDA183}"/>
              </a:ext>
            </a:extLst>
          </p:cNvPr>
          <p:cNvSpPr>
            <a:spLocks noGrp="1"/>
          </p:cNvSpPr>
          <p:nvPr>
            <p:ph type="sldNum" sz="quarter" idx="12"/>
          </p:nvPr>
        </p:nvSpPr>
        <p:spPr/>
        <p:txBody>
          <a:bodyPr/>
          <a:lstStyle/>
          <a:p>
            <a:fld id="{615ADB79-25D6-47C0-AB51-22A13A0BBB50}" type="slidenum">
              <a:rPr lang="en-US" altLang="en-US" smtClean="0"/>
              <a:pPr/>
              <a:t>59</a:t>
            </a:fld>
            <a:endParaRPr lang="en-US" altLang="en-US" dirty="0"/>
          </a:p>
        </p:txBody>
      </p:sp>
      <p:sp>
        <p:nvSpPr>
          <p:cNvPr id="6" name="Content Placeholder 5">
            <a:extLst>
              <a:ext uri="{FF2B5EF4-FFF2-40B4-BE49-F238E27FC236}">
                <a16:creationId xmlns:a16="http://schemas.microsoft.com/office/drawing/2014/main" id="{07841E0C-0738-DCE6-0751-133BD9AADE56}"/>
              </a:ext>
            </a:extLst>
          </p:cNvPr>
          <p:cNvSpPr txBox="1">
            <a:spLocks/>
          </p:cNvSpPr>
          <p:nvPr/>
        </p:nvSpPr>
        <p:spPr bwMode="auto">
          <a:xfrm>
            <a:off x="332873" y="5034213"/>
            <a:ext cx="847825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600" dirty="0"/>
              <a:t>EHIS H1 (11.0-24.0 MeV) and SGPS P5 (11.64-23.27 MeV) have nearly the same energy range, can be compared directly</a:t>
            </a:r>
          </a:p>
          <a:p>
            <a:pPr lvl="1">
              <a:buFont typeface="Arial" panose="020B0604020202020204" pitchFamily="34" charset="0"/>
              <a:buChar char="•"/>
            </a:pPr>
            <a:r>
              <a:rPr lang="en-US" sz="1400" dirty="0"/>
              <a:t>GF (H1) = 2.13 cm</a:t>
            </a:r>
            <a:r>
              <a:rPr lang="en-US" sz="1400" baseline="30000" dirty="0"/>
              <a:t>2</a:t>
            </a:r>
            <a:r>
              <a:rPr lang="en-US" sz="1400" dirty="0"/>
              <a:t> </a:t>
            </a:r>
            <a:r>
              <a:rPr lang="en-US" sz="1400" dirty="0" err="1"/>
              <a:t>sr</a:t>
            </a:r>
            <a:r>
              <a:rPr lang="en-US" sz="1400" dirty="0"/>
              <a:t>, GF (P5) = 0.12 cm</a:t>
            </a:r>
            <a:r>
              <a:rPr lang="en-US" sz="1400" baseline="30000" dirty="0"/>
              <a:t>2</a:t>
            </a:r>
            <a:r>
              <a:rPr lang="en-US" sz="1400" dirty="0"/>
              <a:t> </a:t>
            </a:r>
            <a:r>
              <a:rPr lang="en-US" sz="1400" dirty="0" err="1"/>
              <a:t>sr</a:t>
            </a:r>
            <a:r>
              <a:rPr lang="en-US" sz="1400" dirty="0"/>
              <a:t>: </a:t>
            </a:r>
            <a:r>
              <a:rPr lang="en-US" sz="1400" i="1" dirty="0"/>
              <a:t>H1 is 18x more sensitive than P5</a:t>
            </a:r>
          </a:p>
          <a:p>
            <a:pPr>
              <a:buFont typeface="Arial" panose="020B0604020202020204" pitchFamily="34" charset="0"/>
              <a:buChar char="•"/>
            </a:pPr>
            <a:r>
              <a:rPr lang="en-US" sz="1600" dirty="0"/>
              <a:t>EHIS HE1 (11-25.2 MeV/u) is bracketed by SGPS A4 (7.5-12.3 MeV/u) and A5 (14.0-24.9 MeV/u)</a:t>
            </a:r>
          </a:p>
          <a:p>
            <a:pPr lvl="1">
              <a:buFont typeface="Arial" panose="020B0604020202020204" pitchFamily="34" charset="0"/>
              <a:buChar char="•"/>
            </a:pPr>
            <a:r>
              <a:rPr lang="en-US" sz="1400" dirty="0"/>
              <a:t>GF (HE1) = 2.15 cm</a:t>
            </a:r>
            <a:r>
              <a:rPr lang="en-US" sz="1400" baseline="30000" dirty="0"/>
              <a:t>2</a:t>
            </a:r>
            <a:r>
              <a:rPr lang="en-US" sz="1400" dirty="0"/>
              <a:t> </a:t>
            </a:r>
            <a:r>
              <a:rPr lang="en-US" sz="1400" dirty="0" err="1"/>
              <a:t>sr</a:t>
            </a:r>
            <a:r>
              <a:rPr lang="en-US" sz="1400" dirty="0"/>
              <a:t>, GF (A4, A5) = 0.10 cm</a:t>
            </a:r>
            <a:r>
              <a:rPr lang="en-US" sz="1400" baseline="30000" dirty="0"/>
              <a:t>2</a:t>
            </a:r>
            <a:r>
              <a:rPr lang="en-US" sz="1400" dirty="0"/>
              <a:t> </a:t>
            </a:r>
            <a:r>
              <a:rPr lang="en-US" sz="1400" dirty="0" err="1"/>
              <a:t>sr</a:t>
            </a:r>
            <a:r>
              <a:rPr lang="en-US" sz="1400" dirty="0"/>
              <a:t>: </a:t>
            </a:r>
            <a:r>
              <a:rPr lang="en-US" sz="1400" i="1" dirty="0"/>
              <a:t>HE1 is &gt;20x more sensitive than A4 and A5</a:t>
            </a:r>
          </a:p>
        </p:txBody>
      </p:sp>
    </p:spTree>
    <p:extLst>
      <p:ext uri="{BB962C8B-B14F-4D97-AF65-F5344CB8AC3E}">
        <p14:creationId xmlns:p14="http://schemas.microsoft.com/office/powerpoint/2010/main" val="2577633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Solar Heavy Ions Are Much Less Abundant than He and H</a:t>
            </a:r>
          </a:p>
        </p:txBody>
      </p:sp>
      <p:sp>
        <p:nvSpPr>
          <p:cNvPr id="4" name="Slide Number Placeholder 3"/>
          <p:cNvSpPr>
            <a:spLocks noGrp="1"/>
          </p:cNvSpPr>
          <p:nvPr>
            <p:ph type="sldNum" sz="quarter" idx="10"/>
          </p:nvPr>
        </p:nvSpPr>
        <p:spPr/>
        <p:txBody>
          <a:bodyPr/>
          <a:lstStyle/>
          <a:p>
            <a:pPr>
              <a:defRPr/>
            </a:pPr>
            <a:fld id="{02B6FBC9-3B47-4691-A31C-F4116D5D7E75}" type="slidenum">
              <a:rPr lang="en-US" smtClean="0"/>
              <a:pPr>
                <a:defRPr/>
              </a:pPr>
              <a:t>6</a:t>
            </a:fld>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3901" y="1247591"/>
            <a:ext cx="7681626" cy="4938188"/>
          </a:xfrm>
          <a:prstGeom prst="rect">
            <a:avLst/>
          </a:prstGeom>
          <a:noFill/>
        </p:spPr>
      </p:pic>
      <p:sp>
        <p:nvSpPr>
          <p:cNvPr id="6" name="TextBox 5"/>
          <p:cNvSpPr txBox="1"/>
          <p:nvPr/>
        </p:nvSpPr>
        <p:spPr>
          <a:xfrm>
            <a:off x="685800" y="6258580"/>
            <a:ext cx="7743824" cy="49244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400" b="1" i="1" dirty="0">
                <a:solidFill>
                  <a:schemeClr val="tx1"/>
                </a:solidFill>
              </a:rPr>
              <a:t>Relative Abundances of Heavy Ions (12-60 MeV/n) in 22 SEP Events from Solar Cycle 23 (ACE SIS data) </a:t>
            </a:r>
            <a:r>
              <a:rPr lang="en-US" sz="1200" b="1" i="1" dirty="0">
                <a:solidFill>
                  <a:schemeClr val="tx1"/>
                </a:solidFill>
              </a:rPr>
              <a:t>[</a:t>
            </a:r>
            <a:r>
              <a:rPr lang="en-US" sz="1200" b="1" i="1" dirty="0" err="1">
                <a:solidFill>
                  <a:schemeClr val="tx1"/>
                </a:solidFill>
              </a:rPr>
              <a:t>Bharath</a:t>
            </a:r>
            <a:r>
              <a:rPr lang="en-US" sz="1200" b="1" i="1" dirty="0">
                <a:solidFill>
                  <a:schemeClr val="tx1"/>
                </a:solidFill>
              </a:rPr>
              <a:t> et al., 2013, https://ams.confex.com/ams/93Annual/webprogram/Paper216161.html]</a:t>
            </a:r>
            <a:endParaRPr lang="en-US" sz="1200" b="1" i="1" baseline="30000" dirty="0">
              <a:solidFill>
                <a:schemeClr val="tx1"/>
              </a:solidFill>
            </a:endParaRPr>
          </a:p>
        </p:txBody>
      </p:sp>
      <p:sp>
        <p:nvSpPr>
          <p:cNvPr id="7" name="TextBox 6">
            <a:extLst>
              <a:ext uri="{FF2B5EF4-FFF2-40B4-BE49-F238E27FC236}">
                <a16:creationId xmlns:a16="http://schemas.microsoft.com/office/drawing/2014/main" id="{D264481B-8E8A-3340-8F94-1BA6FE6FBAB5}"/>
              </a:ext>
            </a:extLst>
          </p:cNvPr>
          <p:cNvSpPr txBox="1"/>
          <p:nvPr/>
        </p:nvSpPr>
        <p:spPr>
          <a:xfrm>
            <a:off x="2022987" y="1247591"/>
            <a:ext cx="44196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b="1" i="1" dirty="0">
                <a:solidFill>
                  <a:schemeClr val="tx1"/>
                </a:solidFill>
              </a:rPr>
              <a:t>Solar protons (hydrogen nuclei) are an order-of-magnitude more abundant than solar alpha particles (helium-4 nuclei)</a:t>
            </a:r>
            <a:endParaRPr lang="en-US" b="1" i="1" baseline="30000" dirty="0">
              <a:solidFill>
                <a:schemeClr val="tx1"/>
              </a:solidFill>
            </a:endParaRPr>
          </a:p>
        </p:txBody>
      </p:sp>
      <p:cxnSp>
        <p:nvCxnSpPr>
          <p:cNvPr id="11" name="Elbow Connector 10">
            <a:extLst>
              <a:ext uri="{FF2B5EF4-FFF2-40B4-BE49-F238E27FC236}">
                <a16:creationId xmlns:a16="http://schemas.microsoft.com/office/drawing/2014/main" id="{79AA9ED2-1F6A-018E-7C19-4B0BEE7A3BE1}"/>
              </a:ext>
            </a:extLst>
          </p:cNvPr>
          <p:cNvCxnSpPr>
            <a:cxnSpLocks/>
          </p:cNvCxnSpPr>
          <p:nvPr/>
        </p:nvCxnSpPr>
        <p:spPr>
          <a:xfrm rot="16200000" flipV="1">
            <a:off x="1454795" y="681856"/>
            <a:ext cx="634941" cy="496530"/>
          </a:xfrm>
          <a:prstGeom prst="bentConnector3">
            <a:avLst>
              <a:gd name="adj1" fmla="val 11286"/>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4988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5E436C-74B7-BB85-5E07-7880A2BF9B75}"/>
              </a:ext>
            </a:extLst>
          </p:cNvPr>
          <p:cNvSpPr/>
          <p:nvPr/>
        </p:nvSpPr>
        <p:spPr>
          <a:xfrm>
            <a:off x="3239842" y="2958178"/>
            <a:ext cx="2382473" cy="90601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F7CA56-85F6-EAF8-E916-CBE5E568B77E}"/>
              </a:ext>
            </a:extLst>
          </p:cNvPr>
          <p:cNvSpPr>
            <a:spLocks noGrp="1"/>
          </p:cNvSpPr>
          <p:nvPr>
            <p:ph type="title"/>
          </p:nvPr>
        </p:nvSpPr>
        <p:spPr/>
        <p:txBody>
          <a:bodyPr/>
          <a:lstStyle/>
          <a:p>
            <a:r>
              <a:rPr lang="en-US" dirty="0"/>
              <a:t>Rigidities of GOES-18 EHIS Heavy Ion Channels (E1)</a:t>
            </a:r>
          </a:p>
        </p:txBody>
      </p:sp>
      <p:graphicFrame>
        <p:nvGraphicFramePr>
          <p:cNvPr id="5" name="Content Placeholder 4">
            <a:extLst>
              <a:ext uri="{FF2B5EF4-FFF2-40B4-BE49-F238E27FC236}">
                <a16:creationId xmlns:a16="http://schemas.microsoft.com/office/drawing/2014/main" id="{31B4C662-57C8-D65D-D880-04DE1C8F0998}"/>
              </a:ext>
            </a:extLst>
          </p:cNvPr>
          <p:cNvGraphicFramePr>
            <a:graphicFrameLocks noGrp="1"/>
          </p:cNvGraphicFramePr>
          <p:nvPr>
            <p:ph idx="1"/>
            <p:extLst>
              <p:ext uri="{D42A27DB-BD31-4B8C-83A1-F6EECF244321}">
                <p14:modId xmlns:p14="http://schemas.microsoft.com/office/powerpoint/2010/main" val="543106806"/>
              </p:ext>
            </p:extLst>
          </p:nvPr>
        </p:nvGraphicFramePr>
        <p:xfrm>
          <a:off x="192361" y="1275559"/>
          <a:ext cx="8759278" cy="1483360"/>
        </p:xfrm>
        <a:graphic>
          <a:graphicData uri="http://schemas.openxmlformats.org/drawingml/2006/table">
            <a:tbl>
              <a:tblPr firstRow="1" bandRow="1">
                <a:tableStyleId>{5C22544A-7EE6-4342-B048-85BDC9FD1C3A}</a:tableStyleId>
              </a:tblPr>
              <a:tblGrid>
                <a:gridCol w="1238874">
                  <a:extLst>
                    <a:ext uri="{9D8B030D-6E8A-4147-A177-3AD203B41FA5}">
                      <a16:colId xmlns:a16="http://schemas.microsoft.com/office/drawing/2014/main" val="1469913612"/>
                    </a:ext>
                  </a:extLst>
                </a:gridCol>
                <a:gridCol w="841596">
                  <a:extLst>
                    <a:ext uri="{9D8B030D-6E8A-4147-A177-3AD203B41FA5}">
                      <a16:colId xmlns:a16="http://schemas.microsoft.com/office/drawing/2014/main" val="1064585893"/>
                    </a:ext>
                  </a:extLst>
                </a:gridCol>
                <a:gridCol w="914400">
                  <a:extLst>
                    <a:ext uri="{9D8B030D-6E8A-4147-A177-3AD203B41FA5}">
                      <a16:colId xmlns:a16="http://schemas.microsoft.com/office/drawing/2014/main" val="57246453"/>
                    </a:ext>
                  </a:extLst>
                </a:gridCol>
                <a:gridCol w="898143">
                  <a:extLst>
                    <a:ext uri="{9D8B030D-6E8A-4147-A177-3AD203B41FA5}">
                      <a16:colId xmlns:a16="http://schemas.microsoft.com/office/drawing/2014/main" val="1925558668"/>
                    </a:ext>
                  </a:extLst>
                </a:gridCol>
                <a:gridCol w="973253">
                  <a:extLst>
                    <a:ext uri="{9D8B030D-6E8A-4147-A177-3AD203B41FA5}">
                      <a16:colId xmlns:a16="http://schemas.microsoft.com/office/drawing/2014/main" val="576291104"/>
                    </a:ext>
                  </a:extLst>
                </a:gridCol>
                <a:gridCol w="973253">
                  <a:extLst>
                    <a:ext uri="{9D8B030D-6E8A-4147-A177-3AD203B41FA5}">
                      <a16:colId xmlns:a16="http://schemas.microsoft.com/office/drawing/2014/main" val="2786285859"/>
                    </a:ext>
                  </a:extLst>
                </a:gridCol>
                <a:gridCol w="973253">
                  <a:extLst>
                    <a:ext uri="{9D8B030D-6E8A-4147-A177-3AD203B41FA5}">
                      <a16:colId xmlns:a16="http://schemas.microsoft.com/office/drawing/2014/main" val="1421760176"/>
                    </a:ext>
                  </a:extLst>
                </a:gridCol>
                <a:gridCol w="973253">
                  <a:extLst>
                    <a:ext uri="{9D8B030D-6E8A-4147-A177-3AD203B41FA5}">
                      <a16:colId xmlns:a16="http://schemas.microsoft.com/office/drawing/2014/main" val="2523561579"/>
                    </a:ext>
                  </a:extLst>
                </a:gridCol>
                <a:gridCol w="973253">
                  <a:extLst>
                    <a:ext uri="{9D8B030D-6E8A-4147-A177-3AD203B41FA5}">
                      <a16:colId xmlns:a16="http://schemas.microsoft.com/office/drawing/2014/main" val="3946602051"/>
                    </a:ext>
                  </a:extLst>
                </a:gridCol>
              </a:tblGrid>
              <a:tr h="370840">
                <a:tc>
                  <a:txBody>
                    <a:bodyPr/>
                    <a:lstStyle/>
                    <a:p>
                      <a:r>
                        <a:rPr lang="en-US" dirty="0"/>
                        <a:t>E1</a:t>
                      </a:r>
                    </a:p>
                  </a:txBody>
                  <a:tcPr/>
                </a:tc>
                <a:tc>
                  <a:txBody>
                    <a:bodyPr/>
                    <a:lstStyle/>
                    <a:p>
                      <a:pPr algn="ctr"/>
                      <a:r>
                        <a:rPr lang="en-US" dirty="0"/>
                        <a:t>C</a:t>
                      </a:r>
                    </a:p>
                  </a:txBody>
                  <a:tcPr/>
                </a:tc>
                <a:tc>
                  <a:txBody>
                    <a:bodyPr/>
                    <a:lstStyle/>
                    <a:p>
                      <a:pPr algn="ctr"/>
                      <a:r>
                        <a:rPr lang="en-US" dirty="0"/>
                        <a:t>N</a:t>
                      </a:r>
                    </a:p>
                  </a:txBody>
                  <a:tcPr/>
                </a:tc>
                <a:tc>
                  <a:txBody>
                    <a:bodyPr/>
                    <a:lstStyle/>
                    <a:p>
                      <a:pPr algn="ctr"/>
                      <a:r>
                        <a:rPr lang="en-US" dirty="0"/>
                        <a:t>O</a:t>
                      </a:r>
                    </a:p>
                  </a:txBody>
                  <a:tcPr/>
                </a:tc>
                <a:tc>
                  <a:txBody>
                    <a:bodyPr/>
                    <a:lstStyle/>
                    <a:p>
                      <a:pPr algn="ctr"/>
                      <a:r>
                        <a:rPr lang="en-US" dirty="0"/>
                        <a:t>Ne</a:t>
                      </a:r>
                    </a:p>
                  </a:txBody>
                  <a:tcPr/>
                </a:tc>
                <a:tc>
                  <a:txBody>
                    <a:bodyPr/>
                    <a:lstStyle/>
                    <a:p>
                      <a:pPr algn="ctr"/>
                      <a:r>
                        <a:rPr lang="en-US" dirty="0"/>
                        <a:t>Mg</a:t>
                      </a:r>
                    </a:p>
                  </a:txBody>
                  <a:tcPr/>
                </a:tc>
                <a:tc>
                  <a:txBody>
                    <a:bodyPr/>
                    <a:lstStyle/>
                    <a:p>
                      <a:pPr algn="ctr"/>
                      <a:r>
                        <a:rPr lang="en-US" dirty="0"/>
                        <a:t>Al</a:t>
                      </a:r>
                    </a:p>
                  </a:txBody>
                  <a:tcPr/>
                </a:tc>
                <a:tc>
                  <a:txBody>
                    <a:bodyPr/>
                    <a:lstStyle/>
                    <a:p>
                      <a:pPr algn="ctr"/>
                      <a:r>
                        <a:rPr lang="en-US" dirty="0"/>
                        <a:t>Si</a:t>
                      </a:r>
                    </a:p>
                  </a:txBody>
                  <a:tcPr/>
                </a:tc>
                <a:tc>
                  <a:txBody>
                    <a:bodyPr/>
                    <a:lstStyle/>
                    <a:p>
                      <a:pPr algn="ctr"/>
                      <a:r>
                        <a:rPr lang="en-US" dirty="0"/>
                        <a:t>Fe</a:t>
                      </a:r>
                    </a:p>
                  </a:txBody>
                  <a:tcPr/>
                </a:tc>
                <a:extLst>
                  <a:ext uri="{0D108BD9-81ED-4DB2-BD59-A6C34878D82A}">
                    <a16:rowId xmlns:a16="http://schemas.microsoft.com/office/drawing/2014/main" val="2204451610"/>
                  </a:ext>
                </a:extLst>
              </a:tr>
              <a:tr h="370840">
                <a:tc>
                  <a:txBody>
                    <a:bodyPr/>
                    <a:lstStyle/>
                    <a:p>
                      <a:r>
                        <a:rPr lang="en-US" dirty="0" err="1"/>
                        <a:t>R_lo</a:t>
                      </a:r>
                      <a:r>
                        <a:rPr lang="en-US" dirty="0"/>
                        <a:t> (MV)</a:t>
                      </a:r>
                    </a:p>
                  </a:txBody>
                  <a:tcPr/>
                </a:tc>
                <a:tc>
                  <a:txBody>
                    <a:bodyPr/>
                    <a:lstStyle/>
                    <a:p>
                      <a:pPr algn="ctr"/>
                      <a:r>
                        <a:rPr lang="en-US" dirty="0">
                          <a:solidFill>
                            <a:srgbClr val="FF0000"/>
                          </a:solidFill>
                        </a:rPr>
                        <a:t>288</a:t>
                      </a:r>
                    </a:p>
                  </a:txBody>
                  <a:tcPr/>
                </a:tc>
                <a:tc>
                  <a:txBody>
                    <a:bodyPr/>
                    <a:lstStyle/>
                    <a:p>
                      <a:pPr algn="ctr"/>
                      <a:r>
                        <a:rPr lang="en-US" dirty="0">
                          <a:solidFill>
                            <a:srgbClr val="FF0000"/>
                          </a:solidFill>
                        </a:rPr>
                        <a:t>253</a:t>
                      </a:r>
                    </a:p>
                  </a:txBody>
                  <a:tcPr/>
                </a:tc>
                <a:tc>
                  <a:txBody>
                    <a:bodyPr/>
                    <a:lstStyle/>
                    <a:p>
                      <a:pPr algn="ctr"/>
                      <a:r>
                        <a:rPr lang="en-US" dirty="0">
                          <a:solidFill>
                            <a:srgbClr val="FF0000"/>
                          </a:solidFill>
                        </a:rPr>
                        <a:t>401</a:t>
                      </a:r>
                    </a:p>
                  </a:txBody>
                  <a:tcPr/>
                </a:tc>
                <a:tc>
                  <a:txBody>
                    <a:bodyPr/>
                    <a:lstStyle/>
                    <a:p>
                      <a:pPr algn="ctr"/>
                      <a:r>
                        <a:rPr lang="en-US" dirty="0"/>
                        <a:t>454</a:t>
                      </a:r>
                    </a:p>
                  </a:txBody>
                  <a:tcPr/>
                </a:tc>
                <a:tc>
                  <a:txBody>
                    <a:bodyPr/>
                    <a:lstStyle/>
                    <a:p>
                      <a:pPr algn="ctr"/>
                      <a:r>
                        <a:rPr lang="en-US" dirty="0"/>
                        <a:t>482</a:t>
                      </a:r>
                    </a:p>
                  </a:txBody>
                  <a:tcPr/>
                </a:tc>
                <a:tc>
                  <a:txBody>
                    <a:bodyPr/>
                    <a:lstStyle/>
                    <a:p>
                      <a:pPr algn="ctr"/>
                      <a:r>
                        <a:rPr lang="en-US" dirty="0"/>
                        <a:t>517</a:t>
                      </a:r>
                    </a:p>
                  </a:txBody>
                  <a:tcPr/>
                </a:tc>
                <a:tc>
                  <a:txBody>
                    <a:bodyPr/>
                    <a:lstStyle/>
                    <a:p>
                      <a:pPr algn="ctr"/>
                      <a:r>
                        <a:rPr lang="en-US" dirty="0"/>
                        <a:t>579</a:t>
                      </a:r>
                    </a:p>
                  </a:txBody>
                  <a:tcPr/>
                </a:tc>
                <a:tc>
                  <a:txBody>
                    <a:bodyPr/>
                    <a:lstStyle/>
                    <a:p>
                      <a:pPr algn="ctr"/>
                      <a:r>
                        <a:rPr lang="en-US" dirty="0"/>
                        <a:t>947</a:t>
                      </a:r>
                    </a:p>
                  </a:txBody>
                  <a:tcPr/>
                </a:tc>
                <a:extLst>
                  <a:ext uri="{0D108BD9-81ED-4DB2-BD59-A6C34878D82A}">
                    <a16:rowId xmlns:a16="http://schemas.microsoft.com/office/drawing/2014/main" val="2977825164"/>
                  </a:ext>
                </a:extLst>
              </a:tr>
              <a:tr h="370840">
                <a:tc>
                  <a:txBody>
                    <a:bodyPr/>
                    <a:lstStyle/>
                    <a:p>
                      <a:r>
                        <a:rPr lang="en-US" dirty="0" err="1"/>
                        <a:t>R_eff</a:t>
                      </a:r>
                      <a:r>
                        <a:rPr lang="en-US" dirty="0"/>
                        <a:t> (MV)</a:t>
                      </a:r>
                    </a:p>
                  </a:txBody>
                  <a:tcPr/>
                </a:tc>
                <a:tc>
                  <a:txBody>
                    <a:bodyPr/>
                    <a:lstStyle/>
                    <a:p>
                      <a:pPr algn="ctr"/>
                      <a:r>
                        <a:rPr lang="en-US" dirty="0">
                          <a:solidFill>
                            <a:srgbClr val="FF0000"/>
                          </a:solidFill>
                        </a:rPr>
                        <a:t>389</a:t>
                      </a:r>
                    </a:p>
                  </a:txBody>
                  <a:tcPr/>
                </a:tc>
                <a:tc>
                  <a:txBody>
                    <a:bodyPr/>
                    <a:lstStyle/>
                    <a:p>
                      <a:pPr algn="ctr"/>
                      <a:r>
                        <a:rPr lang="en-US" dirty="0"/>
                        <a:t>468</a:t>
                      </a:r>
                    </a:p>
                  </a:txBody>
                  <a:tcPr/>
                </a:tc>
                <a:tc>
                  <a:txBody>
                    <a:bodyPr/>
                    <a:lstStyle/>
                    <a:p>
                      <a:pPr algn="ctr"/>
                      <a:r>
                        <a:rPr lang="en-US" dirty="0"/>
                        <a:t>535</a:t>
                      </a:r>
                    </a:p>
                  </a:txBody>
                  <a:tcPr/>
                </a:tc>
                <a:tc>
                  <a:txBody>
                    <a:bodyPr/>
                    <a:lstStyle/>
                    <a:p>
                      <a:pPr algn="ctr"/>
                      <a:r>
                        <a:rPr lang="en-US" dirty="0"/>
                        <a:t>608</a:t>
                      </a:r>
                    </a:p>
                  </a:txBody>
                  <a:tcPr/>
                </a:tc>
                <a:tc>
                  <a:txBody>
                    <a:bodyPr/>
                    <a:lstStyle/>
                    <a:p>
                      <a:pPr algn="ctr"/>
                      <a:r>
                        <a:rPr lang="en-US" dirty="0"/>
                        <a:t>645</a:t>
                      </a:r>
                    </a:p>
                  </a:txBody>
                  <a:tcPr/>
                </a:tc>
                <a:tc>
                  <a:txBody>
                    <a:bodyPr/>
                    <a:lstStyle/>
                    <a:p>
                      <a:pPr algn="ctr"/>
                      <a:r>
                        <a:rPr lang="en-US" dirty="0"/>
                        <a:t>694</a:t>
                      </a:r>
                    </a:p>
                  </a:txBody>
                  <a:tcPr/>
                </a:tc>
                <a:tc>
                  <a:txBody>
                    <a:bodyPr/>
                    <a:lstStyle/>
                    <a:p>
                      <a:pPr algn="ctr"/>
                      <a:r>
                        <a:rPr lang="en-US" dirty="0"/>
                        <a:t>777</a:t>
                      </a:r>
                    </a:p>
                  </a:txBody>
                  <a:tcPr/>
                </a:tc>
                <a:tc>
                  <a:txBody>
                    <a:bodyPr/>
                    <a:lstStyle/>
                    <a:p>
                      <a:pPr algn="ctr"/>
                      <a:r>
                        <a:rPr lang="en-US" dirty="0"/>
                        <a:t>1291</a:t>
                      </a:r>
                    </a:p>
                  </a:txBody>
                  <a:tcPr/>
                </a:tc>
                <a:extLst>
                  <a:ext uri="{0D108BD9-81ED-4DB2-BD59-A6C34878D82A}">
                    <a16:rowId xmlns:a16="http://schemas.microsoft.com/office/drawing/2014/main" val="1307580735"/>
                  </a:ext>
                </a:extLst>
              </a:tr>
              <a:tr h="370840">
                <a:tc>
                  <a:txBody>
                    <a:bodyPr/>
                    <a:lstStyle/>
                    <a:p>
                      <a:r>
                        <a:rPr lang="en-US" dirty="0" err="1"/>
                        <a:t>R_hi</a:t>
                      </a:r>
                      <a:r>
                        <a:rPr lang="en-US" dirty="0"/>
                        <a:t> (MV)</a:t>
                      </a:r>
                    </a:p>
                  </a:txBody>
                  <a:tcPr/>
                </a:tc>
                <a:tc>
                  <a:txBody>
                    <a:bodyPr/>
                    <a:lstStyle/>
                    <a:p>
                      <a:pPr algn="ctr"/>
                      <a:r>
                        <a:rPr lang="en-US" dirty="0"/>
                        <a:t>527</a:t>
                      </a:r>
                    </a:p>
                  </a:txBody>
                  <a:tcPr/>
                </a:tc>
                <a:tc>
                  <a:txBody>
                    <a:bodyPr/>
                    <a:lstStyle/>
                    <a:p>
                      <a:pPr algn="ctr"/>
                      <a:r>
                        <a:rPr lang="en-US" dirty="0"/>
                        <a:t>624</a:t>
                      </a:r>
                    </a:p>
                  </a:txBody>
                  <a:tcPr/>
                </a:tc>
                <a:tc>
                  <a:txBody>
                    <a:bodyPr/>
                    <a:lstStyle/>
                    <a:p>
                      <a:pPr algn="ctr"/>
                      <a:r>
                        <a:rPr lang="en-US" dirty="0"/>
                        <a:t>716</a:t>
                      </a:r>
                    </a:p>
                  </a:txBody>
                  <a:tcPr/>
                </a:tc>
                <a:tc>
                  <a:txBody>
                    <a:bodyPr/>
                    <a:lstStyle/>
                    <a:p>
                      <a:pPr algn="ctr"/>
                      <a:r>
                        <a:rPr lang="en-US" dirty="0"/>
                        <a:t>816</a:t>
                      </a:r>
                    </a:p>
                  </a:txBody>
                  <a:tcPr/>
                </a:tc>
                <a:tc>
                  <a:txBody>
                    <a:bodyPr/>
                    <a:lstStyle/>
                    <a:p>
                      <a:pPr algn="ctr"/>
                      <a:r>
                        <a:rPr lang="en-US" dirty="0"/>
                        <a:t>866</a:t>
                      </a:r>
                    </a:p>
                  </a:txBody>
                  <a:tcPr/>
                </a:tc>
                <a:tc>
                  <a:txBody>
                    <a:bodyPr/>
                    <a:lstStyle/>
                    <a:p>
                      <a:pPr algn="ctr"/>
                      <a:r>
                        <a:rPr lang="en-US" dirty="0"/>
                        <a:t>935</a:t>
                      </a:r>
                    </a:p>
                  </a:txBody>
                  <a:tcPr/>
                </a:tc>
                <a:tc>
                  <a:txBody>
                    <a:bodyPr/>
                    <a:lstStyle/>
                    <a:p>
                      <a:pPr algn="ctr"/>
                      <a:r>
                        <a:rPr lang="en-US" dirty="0"/>
                        <a:t>1048</a:t>
                      </a:r>
                    </a:p>
                  </a:txBody>
                  <a:tcPr/>
                </a:tc>
                <a:tc>
                  <a:txBody>
                    <a:bodyPr/>
                    <a:lstStyle/>
                    <a:p>
                      <a:pPr algn="ctr"/>
                      <a:r>
                        <a:rPr lang="en-US" dirty="0"/>
                        <a:t>1770</a:t>
                      </a:r>
                    </a:p>
                  </a:txBody>
                  <a:tcPr/>
                </a:tc>
                <a:extLst>
                  <a:ext uri="{0D108BD9-81ED-4DB2-BD59-A6C34878D82A}">
                    <a16:rowId xmlns:a16="http://schemas.microsoft.com/office/drawing/2014/main" val="1413325683"/>
                  </a:ext>
                </a:extLst>
              </a:tr>
            </a:tbl>
          </a:graphicData>
        </a:graphic>
      </p:graphicFrame>
      <p:sp>
        <p:nvSpPr>
          <p:cNvPr id="4" name="Slide Number Placeholder 3">
            <a:extLst>
              <a:ext uri="{FF2B5EF4-FFF2-40B4-BE49-F238E27FC236}">
                <a16:creationId xmlns:a16="http://schemas.microsoft.com/office/drawing/2014/main" id="{99C03EBC-F3D6-E58C-CDBE-7A54244C7BAE}"/>
              </a:ext>
            </a:extLst>
          </p:cNvPr>
          <p:cNvSpPr>
            <a:spLocks noGrp="1"/>
          </p:cNvSpPr>
          <p:nvPr>
            <p:ph type="sldNum" sz="quarter" idx="12"/>
          </p:nvPr>
        </p:nvSpPr>
        <p:spPr>
          <a:xfrm>
            <a:off x="8253662" y="6272460"/>
            <a:ext cx="681791" cy="365125"/>
          </a:xfrm>
        </p:spPr>
        <p:txBody>
          <a:bodyPr/>
          <a:lstStyle/>
          <a:p>
            <a:fld id="{615ADB79-25D6-47C0-AB51-22A13A0BBB50}" type="slidenum">
              <a:rPr lang="en-US" altLang="en-US" smtClean="0"/>
              <a:pPr/>
              <a:t>60</a:t>
            </a:fld>
            <a:endParaRPr lang="en-US" altLang="en-US" dirty="0"/>
          </a:p>
        </p:txBody>
      </p:sp>
      <p:pic>
        <p:nvPicPr>
          <p:cNvPr id="1026" name="Picture 2" descr="urn:x-wiley:01480227:media:jgra21934:jgra21934-math-0004">
            <a:extLst>
              <a:ext uri="{FF2B5EF4-FFF2-40B4-BE49-F238E27FC236}">
                <a16:creationId xmlns:a16="http://schemas.microsoft.com/office/drawing/2014/main" id="{72D72E1E-D5A4-7162-213A-1713EEEF2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862" y="3164767"/>
            <a:ext cx="4876800" cy="482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DFBFD09-1FAF-5972-578D-5546F8D94A2A}"/>
              </a:ext>
            </a:extLst>
          </p:cNvPr>
          <p:cNvSpPr txBox="1"/>
          <p:nvPr/>
        </p:nvSpPr>
        <p:spPr>
          <a:xfrm>
            <a:off x="473978" y="3871652"/>
            <a:ext cx="8196044"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The rigidity of a solar- or galactic-origin particle determines whether it can access a location inside the magnetosphere</a:t>
            </a:r>
          </a:p>
          <a:p>
            <a:pPr marL="285750" indent="-285750">
              <a:buFont typeface="Arial" panose="020B0604020202020204" pitchFamily="34" charset="0"/>
              <a:buChar char="•"/>
            </a:pPr>
            <a:r>
              <a:rPr lang="en-US" dirty="0">
                <a:solidFill>
                  <a:schemeClr val="bg1"/>
                </a:solidFill>
              </a:rPr>
              <a:t>Solar ions are in general not fully stripped of their electrons - ‘q’ here is taken from Leske+1995 (SEP energies approximately in same range as EHIS E1)</a:t>
            </a:r>
          </a:p>
          <a:p>
            <a:pPr marL="285750" indent="-285750">
              <a:buFont typeface="Arial" panose="020B0604020202020204" pitchFamily="34" charset="0"/>
              <a:buChar char="•"/>
            </a:pPr>
            <a:r>
              <a:rPr lang="en-US" dirty="0">
                <a:solidFill>
                  <a:schemeClr val="bg1"/>
                </a:solidFill>
              </a:rPr>
              <a:t>Empirically, up to 40-80 MeV proton fluxes observed eastward in GEO are suppressed by geomagnetic cutoffs (Rodriguez+2010, Kress+2021)</a:t>
            </a:r>
          </a:p>
          <a:p>
            <a:pPr marL="742950" lvl="1" indent="-285750">
              <a:buFont typeface="Arial" panose="020B0604020202020204" pitchFamily="34" charset="0"/>
              <a:buChar char="•"/>
            </a:pPr>
            <a:r>
              <a:rPr lang="en-US" dirty="0">
                <a:solidFill>
                  <a:schemeClr val="bg1"/>
                </a:solidFill>
              </a:rPr>
              <a:t>Depends on geomagnetic activity during the SEP event</a:t>
            </a:r>
          </a:p>
          <a:p>
            <a:pPr marL="742950" lvl="1" indent="-285750">
              <a:buFont typeface="Arial" panose="020B0604020202020204" pitchFamily="34" charset="0"/>
              <a:buChar char="•"/>
            </a:pPr>
            <a:r>
              <a:rPr lang="en-US" dirty="0">
                <a:solidFill>
                  <a:schemeClr val="bg1"/>
                </a:solidFill>
              </a:rPr>
              <a:t>Rigidities in </a:t>
            </a:r>
            <a:r>
              <a:rPr lang="en-US" dirty="0">
                <a:solidFill>
                  <a:srgbClr val="FF0000"/>
                </a:solidFill>
              </a:rPr>
              <a:t>red</a:t>
            </a:r>
            <a:r>
              <a:rPr lang="en-US" dirty="0">
                <a:solidFill>
                  <a:schemeClr val="bg1"/>
                </a:solidFill>
              </a:rPr>
              <a:t> are equivalent to proton energies in the 40-80 MeV range</a:t>
            </a:r>
          </a:p>
          <a:p>
            <a:pPr marL="285750" indent="-285750">
              <a:buFont typeface="Arial" panose="020B0604020202020204" pitchFamily="34" charset="0"/>
              <a:buChar char="•"/>
            </a:pPr>
            <a:r>
              <a:rPr lang="en-US" dirty="0">
                <a:solidFill>
                  <a:schemeClr val="bg1"/>
                </a:solidFill>
              </a:rPr>
              <a:t>This overstates the effect on EHIS fluxes because the fluxes arriving from zenith are affected less by geomagnetic cutoffs than those arriving eastward</a:t>
            </a:r>
          </a:p>
        </p:txBody>
      </p:sp>
    </p:spTree>
    <p:extLst>
      <p:ext uri="{BB962C8B-B14F-4D97-AF65-F5344CB8AC3E}">
        <p14:creationId xmlns:p14="http://schemas.microsoft.com/office/powerpoint/2010/main" val="454937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E6E4FD-7481-AB97-0F98-8269920128A4}"/>
              </a:ext>
            </a:extLst>
          </p:cNvPr>
          <p:cNvSpPr>
            <a:spLocks noGrp="1"/>
          </p:cNvSpPr>
          <p:nvPr>
            <p:ph type="title"/>
          </p:nvPr>
        </p:nvSpPr>
        <p:spPr/>
        <p:txBody>
          <a:bodyPr/>
          <a:lstStyle/>
          <a:p>
            <a:r>
              <a:rPr lang="en-US" sz="2400" dirty="0"/>
              <a:t>Comparison of GOES-18, ACE and SOHO Fluxes Reveals Anisotropy during Event Onsets</a:t>
            </a:r>
          </a:p>
        </p:txBody>
      </p:sp>
      <p:sp>
        <p:nvSpPr>
          <p:cNvPr id="7" name="Content Placeholder 6">
            <a:extLst>
              <a:ext uri="{FF2B5EF4-FFF2-40B4-BE49-F238E27FC236}">
                <a16:creationId xmlns:a16="http://schemas.microsoft.com/office/drawing/2014/main" id="{EDF86713-2AC1-0845-37FF-BE3C68E5C37F}"/>
              </a:ext>
            </a:extLst>
          </p:cNvPr>
          <p:cNvSpPr>
            <a:spLocks noGrp="1"/>
          </p:cNvSpPr>
          <p:nvPr>
            <p:ph sz="half" idx="2"/>
          </p:nvPr>
        </p:nvSpPr>
        <p:spPr>
          <a:xfrm>
            <a:off x="4805516" y="1070941"/>
            <a:ext cx="4038600" cy="4876800"/>
          </a:xfrm>
        </p:spPr>
        <p:txBody>
          <a:bodyPr/>
          <a:lstStyle/>
          <a:p>
            <a:r>
              <a:rPr lang="en-US" sz="1800" dirty="0"/>
              <a:t>Non-uniform features of event onset</a:t>
            </a:r>
          </a:p>
          <a:p>
            <a:pPr lvl="1"/>
            <a:r>
              <a:rPr lang="en-US" sz="1500" dirty="0"/>
              <a:t>Proton onset reaches full value 1 </a:t>
            </a:r>
            <a:r>
              <a:rPr lang="en-US" sz="1500" dirty="0" err="1"/>
              <a:t>hr</a:t>
            </a:r>
            <a:r>
              <a:rPr lang="en-US" sz="1500" dirty="0"/>
              <a:t> later at SOHO than at GOES</a:t>
            </a:r>
          </a:p>
          <a:p>
            <a:pPr lvl="1"/>
            <a:r>
              <a:rPr lang="en-US" sz="1500" dirty="0"/>
              <a:t>Alpha onset ~1.5 h later than proton onset at GOES and ACE, and later by ~1 more hour at SOHO - based on velocity considerations alone would be ~0.25 h</a:t>
            </a:r>
          </a:p>
          <a:p>
            <a:pPr lvl="1"/>
            <a:r>
              <a:rPr lang="en-US" sz="1500" dirty="0"/>
              <a:t>Westward-looking (+X) GOES proton fluxes initially </a:t>
            </a:r>
            <a:r>
              <a:rPr lang="en-US" sz="1500" u="sng" dirty="0"/>
              <a:t>less than</a:t>
            </a:r>
            <a:r>
              <a:rPr lang="en-US" sz="1500" dirty="0"/>
              <a:t> eastward-looking fluxes</a:t>
            </a:r>
          </a:p>
          <a:p>
            <a:pPr lvl="1"/>
            <a:r>
              <a:rPr lang="en-US" sz="1500" dirty="0"/>
              <a:t>At ~16 MeV/n at GOES, radial (EHIS) and westward (SGPS-X) alpha flux observations </a:t>
            </a:r>
            <a:r>
              <a:rPr lang="en-US" sz="1500" u="sng" dirty="0"/>
              <a:t>less than</a:t>
            </a:r>
            <a:r>
              <a:rPr lang="en-US" sz="1500" dirty="0"/>
              <a:t> eastward fluxes</a:t>
            </a:r>
          </a:p>
          <a:p>
            <a:pPr lvl="1"/>
            <a:r>
              <a:rPr lang="en-US" sz="1500" dirty="0"/>
              <a:t>This may be caused by the interplanetary (source) anisotropy overcoming the attenuating effect of geomagnetic cutoffs</a:t>
            </a:r>
          </a:p>
          <a:p>
            <a:r>
              <a:rPr lang="en-US" sz="1800" dirty="0"/>
              <a:t>The EHIS HE1 .NOT.S fluxes provide important information for understanding the event onset</a:t>
            </a:r>
            <a:endParaRPr lang="en-US" sz="1800" u="sng" dirty="0"/>
          </a:p>
          <a:p>
            <a:pPr marL="0" indent="0">
              <a:buNone/>
            </a:pPr>
            <a:endParaRPr lang="en-US" sz="1800" dirty="0"/>
          </a:p>
        </p:txBody>
      </p:sp>
      <p:sp>
        <p:nvSpPr>
          <p:cNvPr id="4" name="Slide Number Placeholder 3">
            <a:extLst>
              <a:ext uri="{FF2B5EF4-FFF2-40B4-BE49-F238E27FC236}">
                <a16:creationId xmlns:a16="http://schemas.microsoft.com/office/drawing/2014/main" id="{2194E625-6390-DBF1-173A-1700C20BA583}"/>
              </a:ext>
            </a:extLst>
          </p:cNvPr>
          <p:cNvSpPr>
            <a:spLocks noGrp="1"/>
          </p:cNvSpPr>
          <p:nvPr>
            <p:ph type="sldNum" sz="quarter" idx="12"/>
          </p:nvPr>
        </p:nvSpPr>
        <p:spPr/>
        <p:txBody>
          <a:bodyPr/>
          <a:lstStyle/>
          <a:p>
            <a:fld id="{615ADB79-25D6-47C0-AB51-22A13A0BBB50}" type="slidenum">
              <a:rPr lang="en-US" altLang="en-US" smtClean="0"/>
              <a:pPr/>
              <a:t>61</a:t>
            </a:fld>
            <a:endParaRPr lang="en-US" altLang="en-US" dirty="0"/>
          </a:p>
        </p:txBody>
      </p:sp>
      <p:sp>
        <p:nvSpPr>
          <p:cNvPr id="12" name="Rectangle 11">
            <a:extLst>
              <a:ext uri="{FF2B5EF4-FFF2-40B4-BE49-F238E27FC236}">
                <a16:creationId xmlns:a16="http://schemas.microsoft.com/office/drawing/2014/main" id="{BF41AEF1-F04C-F899-C2CD-12530F87EADD}"/>
              </a:ext>
            </a:extLst>
          </p:cNvPr>
          <p:cNvSpPr/>
          <p:nvPr/>
        </p:nvSpPr>
        <p:spPr>
          <a:xfrm>
            <a:off x="249989" y="6184612"/>
            <a:ext cx="8001000" cy="584775"/>
          </a:xfrm>
          <a:prstGeom prst="rect">
            <a:avLst/>
          </a:prstGeom>
          <a:solidFill>
            <a:schemeClr val="tx2">
              <a:lumMod val="20000"/>
              <a:lumOff val="80000"/>
            </a:schemeClr>
          </a:solidFill>
        </p:spPr>
        <p:txBody>
          <a:bodyPr wrap="square">
            <a:spAutoFit/>
          </a:bodyPr>
          <a:lstStyle/>
          <a:p>
            <a:pPr algn="ctr"/>
            <a:r>
              <a:rPr lang="en-US" sz="1600" b="1" i="1" dirty="0"/>
              <a:t>ADR 1064 replacement of HE1 and HE2 with interpolated SGPS fluxes distorts the scientific picture, eliminating unique information provided by EHIS observations </a:t>
            </a:r>
          </a:p>
        </p:txBody>
      </p:sp>
      <p:pic>
        <p:nvPicPr>
          <p:cNvPr id="6" name="Content Placeholder 5">
            <a:extLst>
              <a:ext uri="{FF2B5EF4-FFF2-40B4-BE49-F238E27FC236}">
                <a16:creationId xmlns:a16="http://schemas.microsoft.com/office/drawing/2014/main" id="{28E0BEB6-2AC7-D3C8-1CC2-7483E3C79B2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8723" y="1135688"/>
            <a:ext cx="4746793" cy="4746793"/>
          </a:xfrm>
        </p:spPr>
      </p:pic>
    </p:spTree>
    <p:extLst>
      <p:ext uri="{BB962C8B-B14F-4D97-AF65-F5344CB8AC3E}">
        <p14:creationId xmlns:p14="http://schemas.microsoft.com/office/powerpoint/2010/main" val="16849174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E6E4FD-7481-AB97-0F98-8269920128A4}"/>
              </a:ext>
            </a:extLst>
          </p:cNvPr>
          <p:cNvSpPr>
            <a:spLocks noGrp="1"/>
          </p:cNvSpPr>
          <p:nvPr>
            <p:ph type="title"/>
          </p:nvPr>
        </p:nvSpPr>
        <p:spPr/>
        <p:txBody>
          <a:bodyPr/>
          <a:lstStyle/>
          <a:p>
            <a:r>
              <a:rPr lang="en-US" sz="2400" dirty="0"/>
              <a:t>Comparison of GOES-16, ACE and SOHO Fluxes Reveals Anisotropy during Event Onsets</a:t>
            </a:r>
          </a:p>
        </p:txBody>
      </p:sp>
      <p:sp>
        <p:nvSpPr>
          <p:cNvPr id="4" name="Slide Number Placeholder 3">
            <a:extLst>
              <a:ext uri="{FF2B5EF4-FFF2-40B4-BE49-F238E27FC236}">
                <a16:creationId xmlns:a16="http://schemas.microsoft.com/office/drawing/2014/main" id="{2194E625-6390-DBF1-173A-1700C20BA583}"/>
              </a:ext>
            </a:extLst>
          </p:cNvPr>
          <p:cNvSpPr>
            <a:spLocks noGrp="1"/>
          </p:cNvSpPr>
          <p:nvPr>
            <p:ph type="sldNum" sz="quarter" idx="12"/>
          </p:nvPr>
        </p:nvSpPr>
        <p:spPr/>
        <p:txBody>
          <a:bodyPr/>
          <a:lstStyle/>
          <a:p>
            <a:fld id="{615ADB79-25D6-47C0-AB51-22A13A0BBB50}" type="slidenum">
              <a:rPr lang="en-US" altLang="en-US" smtClean="0"/>
              <a:pPr/>
              <a:t>62</a:t>
            </a:fld>
            <a:endParaRPr lang="en-US" altLang="en-US" dirty="0"/>
          </a:p>
        </p:txBody>
      </p:sp>
      <p:sp>
        <p:nvSpPr>
          <p:cNvPr id="8" name="Rectangle 7">
            <a:extLst>
              <a:ext uri="{FF2B5EF4-FFF2-40B4-BE49-F238E27FC236}">
                <a16:creationId xmlns:a16="http://schemas.microsoft.com/office/drawing/2014/main" id="{1CC85F38-C209-3A4B-4A18-CD83028EADF9}"/>
              </a:ext>
            </a:extLst>
          </p:cNvPr>
          <p:cNvSpPr/>
          <p:nvPr/>
        </p:nvSpPr>
        <p:spPr>
          <a:xfrm>
            <a:off x="249989" y="6184612"/>
            <a:ext cx="8001000" cy="584775"/>
          </a:xfrm>
          <a:prstGeom prst="rect">
            <a:avLst/>
          </a:prstGeom>
          <a:solidFill>
            <a:schemeClr val="tx2">
              <a:lumMod val="20000"/>
              <a:lumOff val="80000"/>
            </a:schemeClr>
          </a:solidFill>
        </p:spPr>
        <p:txBody>
          <a:bodyPr wrap="square">
            <a:spAutoFit/>
          </a:bodyPr>
          <a:lstStyle/>
          <a:p>
            <a:pPr algn="ctr"/>
            <a:r>
              <a:rPr lang="en-US" sz="1600" b="1" i="1" dirty="0"/>
              <a:t>ADR 1064 replacement of HE1 and HE2 with interpolated SGPS fluxes distorts the scientific picture, eliminating unique information provided by EHIS observations </a:t>
            </a:r>
          </a:p>
        </p:txBody>
      </p:sp>
      <p:sp>
        <p:nvSpPr>
          <p:cNvPr id="2" name="Content Placeholder 6">
            <a:extLst>
              <a:ext uri="{FF2B5EF4-FFF2-40B4-BE49-F238E27FC236}">
                <a16:creationId xmlns:a16="http://schemas.microsoft.com/office/drawing/2014/main" id="{D7987AA6-3288-EB7E-6F78-F8CDF304FC30}"/>
              </a:ext>
            </a:extLst>
          </p:cNvPr>
          <p:cNvSpPr txBox="1">
            <a:spLocks/>
          </p:cNvSpPr>
          <p:nvPr/>
        </p:nvSpPr>
        <p:spPr bwMode="auto">
          <a:xfrm>
            <a:off x="4805516" y="1221943"/>
            <a:ext cx="4038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28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18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8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1800" dirty="0"/>
              <a:t>Non-uniform features of event onset</a:t>
            </a:r>
          </a:p>
          <a:p>
            <a:pPr lvl="1"/>
            <a:r>
              <a:rPr lang="en-US" sz="1500" dirty="0"/>
              <a:t>Proton onset reaches full value 1 </a:t>
            </a:r>
            <a:r>
              <a:rPr lang="en-US" sz="1500" dirty="0" err="1"/>
              <a:t>hr</a:t>
            </a:r>
            <a:r>
              <a:rPr lang="en-US" sz="1500" dirty="0"/>
              <a:t> later at SOHO than at GOES</a:t>
            </a:r>
          </a:p>
          <a:p>
            <a:pPr lvl="1"/>
            <a:r>
              <a:rPr lang="en-US" sz="1500" dirty="0"/>
              <a:t>Alpha onset ~1.5 h later than proton onset at GOES and ACE, and later by ~1 more hour at SOHO - based on velocity considerations alone would be ~0.25 h</a:t>
            </a:r>
          </a:p>
          <a:p>
            <a:pPr lvl="1"/>
            <a:r>
              <a:rPr lang="en-US" sz="1500" dirty="0"/>
              <a:t>Westward-looking (+X) GOES proton fluxes initially </a:t>
            </a:r>
            <a:r>
              <a:rPr lang="en-US" sz="1500" u="sng" dirty="0"/>
              <a:t>less than</a:t>
            </a:r>
            <a:r>
              <a:rPr lang="en-US" sz="1500" dirty="0"/>
              <a:t> eastward-looking fluxes - interplanetary (source) anisotropy overcoming the attenuating effect of geomagnetic cutoffs?</a:t>
            </a:r>
          </a:p>
          <a:p>
            <a:pPr lvl="1"/>
            <a:r>
              <a:rPr lang="en-US" sz="1500" dirty="0"/>
              <a:t>EHIS (radial) HE1 variation similar to SGPS -X (westward) A4 and A5 variations, distinct from eastward (and the interpolated L1b HE1 fluxes)</a:t>
            </a:r>
          </a:p>
          <a:p>
            <a:r>
              <a:rPr lang="en-US" sz="1800" dirty="0"/>
              <a:t>The EHIS HE1 .NOT.S fluxes provide important information for understanding the event onset</a:t>
            </a:r>
            <a:endParaRPr lang="en-US" sz="1800" u="sng" dirty="0"/>
          </a:p>
          <a:p>
            <a:pPr marL="0" indent="0">
              <a:buFont typeface="Wingdings" pitchFamily="2" charset="2"/>
              <a:buNone/>
            </a:pPr>
            <a:endParaRPr lang="en-US" sz="1800" dirty="0"/>
          </a:p>
        </p:txBody>
      </p:sp>
      <p:pic>
        <p:nvPicPr>
          <p:cNvPr id="9" name="Content Placeholder 8">
            <a:extLst>
              <a:ext uri="{FF2B5EF4-FFF2-40B4-BE49-F238E27FC236}">
                <a16:creationId xmlns:a16="http://schemas.microsoft.com/office/drawing/2014/main" id="{8D0E463E-7AD1-9967-55BC-A64B53EE38A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723" y="1135688"/>
            <a:ext cx="4746793" cy="4746793"/>
          </a:xfrm>
        </p:spPr>
      </p:pic>
    </p:spTree>
    <p:extLst>
      <p:ext uri="{BB962C8B-B14F-4D97-AF65-F5344CB8AC3E}">
        <p14:creationId xmlns:p14="http://schemas.microsoft.com/office/powerpoint/2010/main" val="20572830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C484B-6855-681A-5EBF-DEE7DA9B5713}"/>
              </a:ext>
            </a:extLst>
          </p:cNvPr>
          <p:cNvSpPr>
            <a:spLocks noGrp="1"/>
          </p:cNvSpPr>
          <p:nvPr>
            <p:ph type="title"/>
          </p:nvPr>
        </p:nvSpPr>
        <p:spPr/>
        <p:txBody>
          <a:bodyPr/>
          <a:lstStyle/>
          <a:p>
            <a:r>
              <a:rPr lang="en-US" dirty="0"/>
              <a:t>PLPT-SEI-004: </a:t>
            </a:r>
            <a:r>
              <a:rPr lang="en-US" sz="3600" dirty="0"/>
              <a:t>Compare G16 EHIS H1 and SGPS P5 Proton Fluxes</a:t>
            </a:r>
            <a:r>
              <a:rPr lang="en-US" dirty="0"/>
              <a:t> </a:t>
            </a:r>
          </a:p>
        </p:txBody>
      </p:sp>
      <p:sp>
        <p:nvSpPr>
          <p:cNvPr id="4" name="Slide Number Placeholder 3">
            <a:extLst>
              <a:ext uri="{FF2B5EF4-FFF2-40B4-BE49-F238E27FC236}">
                <a16:creationId xmlns:a16="http://schemas.microsoft.com/office/drawing/2014/main" id="{A866574B-2498-A1B8-C3AD-8AF042A077BA}"/>
              </a:ext>
            </a:extLst>
          </p:cNvPr>
          <p:cNvSpPr>
            <a:spLocks noGrp="1"/>
          </p:cNvSpPr>
          <p:nvPr>
            <p:ph type="sldNum" sz="quarter" idx="12"/>
          </p:nvPr>
        </p:nvSpPr>
        <p:spPr/>
        <p:txBody>
          <a:bodyPr/>
          <a:lstStyle/>
          <a:p>
            <a:fld id="{615ADB79-25D6-47C0-AB51-22A13A0BBB50}" type="slidenum">
              <a:rPr lang="en-US" altLang="en-US" smtClean="0"/>
              <a:pPr/>
              <a:t>63</a:t>
            </a:fld>
            <a:endParaRPr lang="en-US" altLang="en-US" dirty="0"/>
          </a:p>
        </p:txBody>
      </p:sp>
      <p:sp>
        <p:nvSpPr>
          <p:cNvPr id="9" name="Rectangle 8">
            <a:extLst>
              <a:ext uri="{FF2B5EF4-FFF2-40B4-BE49-F238E27FC236}">
                <a16:creationId xmlns:a16="http://schemas.microsoft.com/office/drawing/2014/main" id="{DB890137-2D4D-BF8D-BF5C-53D29CC3C166}"/>
              </a:ext>
            </a:extLst>
          </p:cNvPr>
          <p:cNvSpPr/>
          <p:nvPr/>
        </p:nvSpPr>
        <p:spPr>
          <a:xfrm>
            <a:off x="1867967" y="5865616"/>
            <a:ext cx="5408065" cy="584775"/>
          </a:xfrm>
          <a:prstGeom prst="rect">
            <a:avLst/>
          </a:prstGeom>
          <a:solidFill>
            <a:schemeClr val="tx2">
              <a:lumMod val="20000"/>
              <a:lumOff val="80000"/>
            </a:schemeClr>
          </a:solidFill>
        </p:spPr>
        <p:txBody>
          <a:bodyPr wrap="square">
            <a:spAutoFit/>
          </a:bodyPr>
          <a:lstStyle/>
          <a:p>
            <a:pPr algn="ctr"/>
            <a:r>
              <a:rPr lang="en-US" sz="1600" b="1" i="1" dirty="0"/>
              <a:t>G16 EHIS H1 response is 23% that of SGPS -X P5 (Westward), 27% that of SGPS +X P5 (Eastward)</a:t>
            </a:r>
          </a:p>
        </p:txBody>
      </p:sp>
      <p:pic>
        <p:nvPicPr>
          <p:cNvPr id="10" name="Content Placeholder 9">
            <a:extLst>
              <a:ext uri="{FF2B5EF4-FFF2-40B4-BE49-F238E27FC236}">
                <a16:creationId xmlns:a16="http://schemas.microsoft.com/office/drawing/2014/main" id="{2A4F9217-75A1-3B9F-07A4-22FC0FD6B7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0844"/>
            <a:ext cx="8229600" cy="4114800"/>
          </a:xfrm>
        </p:spPr>
      </p:pic>
    </p:spTree>
    <p:extLst>
      <p:ext uri="{BB962C8B-B14F-4D97-AF65-F5344CB8AC3E}">
        <p14:creationId xmlns:p14="http://schemas.microsoft.com/office/powerpoint/2010/main" val="11135735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C1AF65B-CA67-718F-B758-25B93A01B9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465263"/>
            <a:ext cx="6788943" cy="4525962"/>
          </a:xfrm>
        </p:spPr>
      </p:pic>
      <p:sp>
        <p:nvSpPr>
          <p:cNvPr id="2" name="Title 1">
            <a:extLst>
              <a:ext uri="{FF2B5EF4-FFF2-40B4-BE49-F238E27FC236}">
                <a16:creationId xmlns:a16="http://schemas.microsoft.com/office/drawing/2014/main" id="{EA6F2459-E576-0507-33D4-BB36DD8E9556}"/>
              </a:ext>
            </a:extLst>
          </p:cNvPr>
          <p:cNvSpPr>
            <a:spLocks noGrp="1"/>
          </p:cNvSpPr>
          <p:nvPr>
            <p:ph type="title"/>
          </p:nvPr>
        </p:nvSpPr>
        <p:spPr/>
        <p:txBody>
          <a:bodyPr/>
          <a:lstStyle/>
          <a:p>
            <a:r>
              <a:rPr lang="en-US" dirty="0"/>
              <a:t>PLPT-SEI-004: G16 H Fluence Spectra</a:t>
            </a:r>
          </a:p>
        </p:txBody>
      </p:sp>
      <p:sp>
        <p:nvSpPr>
          <p:cNvPr id="4" name="Slide Number Placeholder 3">
            <a:extLst>
              <a:ext uri="{FF2B5EF4-FFF2-40B4-BE49-F238E27FC236}">
                <a16:creationId xmlns:a16="http://schemas.microsoft.com/office/drawing/2014/main" id="{88D8FF67-70F3-FD3F-908E-19B7C1A690E0}"/>
              </a:ext>
            </a:extLst>
          </p:cNvPr>
          <p:cNvSpPr>
            <a:spLocks noGrp="1"/>
          </p:cNvSpPr>
          <p:nvPr>
            <p:ph type="sldNum" sz="quarter" idx="12"/>
          </p:nvPr>
        </p:nvSpPr>
        <p:spPr/>
        <p:txBody>
          <a:bodyPr/>
          <a:lstStyle/>
          <a:p>
            <a:fld id="{615ADB79-25D6-47C0-AB51-22A13A0BBB50}" type="slidenum">
              <a:rPr lang="en-US" altLang="en-US" smtClean="0"/>
              <a:pPr/>
              <a:t>64</a:t>
            </a:fld>
            <a:endParaRPr lang="en-US" altLang="en-US" dirty="0"/>
          </a:p>
        </p:txBody>
      </p:sp>
      <p:sp>
        <p:nvSpPr>
          <p:cNvPr id="7" name="Up-Down Arrow 6">
            <a:extLst>
              <a:ext uri="{FF2B5EF4-FFF2-40B4-BE49-F238E27FC236}">
                <a16:creationId xmlns:a16="http://schemas.microsoft.com/office/drawing/2014/main" id="{9C3B8E75-741B-9682-47E8-A6CC2ECC4C85}"/>
              </a:ext>
            </a:extLst>
          </p:cNvPr>
          <p:cNvSpPr/>
          <p:nvPr/>
        </p:nvSpPr>
        <p:spPr>
          <a:xfrm flipH="1">
            <a:off x="4460320" y="3179090"/>
            <a:ext cx="125642" cy="281136"/>
          </a:xfrm>
          <a:prstGeom prst="up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95E547-3A30-701A-6DBA-2043944E789B}"/>
              </a:ext>
            </a:extLst>
          </p:cNvPr>
          <p:cNvSpPr/>
          <p:nvPr/>
        </p:nvSpPr>
        <p:spPr>
          <a:xfrm>
            <a:off x="2303449" y="3517962"/>
            <a:ext cx="1654297" cy="1200329"/>
          </a:xfrm>
          <a:prstGeom prst="rect">
            <a:avLst/>
          </a:prstGeom>
          <a:solidFill>
            <a:schemeClr val="accent3"/>
          </a:solidFill>
        </p:spPr>
        <p:txBody>
          <a:bodyPr wrap="square">
            <a:spAutoFit/>
          </a:bodyPr>
          <a:lstStyle/>
          <a:p>
            <a:pPr algn="ctr"/>
            <a:r>
              <a:rPr lang="en-US" sz="1200" b="1" i="1" dirty="0"/>
              <a:t>EHIS.NOT.S/SGPS-X @ </a:t>
            </a:r>
          </a:p>
          <a:p>
            <a:pPr algn="ctr"/>
            <a:r>
              <a:rPr lang="en-US" sz="1200" b="1" i="1" dirty="0"/>
              <a:t>H1: 0.268</a:t>
            </a:r>
          </a:p>
          <a:p>
            <a:pPr algn="ctr"/>
            <a:r>
              <a:rPr lang="en-US" sz="1200" b="1" i="1" dirty="0"/>
              <a:t>H2: 0.367</a:t>
            </a:r>
          </a:p>
          <a:p>
            <a:pPr algn="ctr"/>
            <a:r>
              <a:rPr lang="en-US" sz="1200" b="1" i="1" dirty="0"/>
              <a:t>H3: 0.295</a:t>
            </a:r>
          </a:p>
          <a:p>
            <a:pPr algn="ctr"/>
            <a:r>
              <a:rPr lang="en-US" sz="1200" b="1" i="1" dirty="0"/>
              <a:t>H4: 0.484</a:t>
            </a:r>
          </a:p>
          <a:p>
            <a:pPr algn="ctr"/>
            <a:r>
              <a:rPr lang="en-US" sz="1200" b="1" i="1" dirty="0"/>
              <a:t>H5: 1.49</a:t>
            </a:r>
          </a:p>
        </p:txBody>
      </p:sp>
      <p:sp>
        <p:nvSpPr>
          <p:cNvPr id="12" name="Rectangle 11">
            <a:extLst>
              <a:ext uri="{FF2B5EF4-FFF2-40B4-BE49-F238E27FC236}">
                <a16:creationId xmlns:a16="http://schemas.microsoft.com/office/drawing/2014/main" id="{AED40A83-91D7-1584-02C5-F30FA43A5573}"/>
              </a:ext>
            </a:extLst>
          </p:cNvPr>
          <p:cNvSpPr/>
          <p:nvPr/>
        </p:nvSpPr>
        <p:spPr>
          <a:xfrm>
            <a:off x="3433335" y="5976356"/>
            <a:ext cx="2621281" cy="338554"/>
          </a:xfrm>
          <a:prstGeom prst="rect">
            <a:avLst/>
          </a:prstGeom>
          <a:solidFill>
            <a:schemeClr val="tx2">
              <a:lumMod val="20000"/>
              <a:lumOff val="80000"/>
            </a:schemeClr>
          </a:solidFill>
        </p:spPr>
        <p:txBody>
          <a:bodyPr wrap="square">
            <a:spAutoFit/>
          </a:bodyPr>
          <a:lstStyle/>
          <a:p>
            <a:pPr algn="ctr"/>
            <a:r>
              <a:rPr lang="en-US" sz="1600" b="1" i="1" dirty="0"/>
              <a:t>Backgrounds not removed</a:t>
            </a:r>
          </a:p>
        </p:txBody>
      </p:sp>
      <p:sp>
        <p:nvSpPr>
          <p:cNvPr id="13" name="Rectangle 12">
            <a:extLst>
              <a:ext uri="{FF2B5EF4-FFF2-40B4-BE49-F238E27FC236}">
                <a16:creationId xmlns:a16="http://schemas.microsoft.com/office/drawing/2014/main" id="{2E6594A8-3D73-F81D-8154-AD0FC1B37401}"/>
              </a:ext>
            </a:extLst>
          </p:cNvPr>
          <p:cNvSpPr/>
          <p:nvPr/>
        </p:nvSpPr>
        <p:spPr>
          <a:xfrm>
            <a:off x="5535262" y="1082605"/>
            <a:ext cx="3400192" cy="338554"/>
          </a:xfrm>
          <a:prstGeom prst="rect">
            <a:avLst/>
          </a:prstGeom>
          <a:solidFill>
            <a:schemeClr val="tx2">
              <a:lumMod val="20000"/>
              <a:lumOff val="80000"/>
            </a:schemeClr>
          </a:solidFill>
        </p:spPr>
        <p:txBody>
          <a:bodyPr wrap="square">
            <a:spAutoFit/>
          </a:bodyPr>
          <a:lstStyle/>
          <a:p>
            <a:pPr algn="ctr"/>
            <a:r>
              <a:rPr lang="en-US" sz="1600" b="1" i="1" dirty="0"/>
              <a:t>Fluence period same as scatter plot</a:t>
            </a:r>
          </a:p>
        </p:txBody>
      </p:sp>
      <p:sp>
        <p:nvSpPr>
          <p:cNvPr id="5" name="Rectangle 4">
            <a:extLst>
              <a:ext uri="{FF2B5EF4-FFF2-40B4-BE49-F238E27FC236}">
                <a16:creationId xmlns:a16="http://schemas.microsoft.com/office/drawing/2014/main" id="{D75C2DB6-C036-ECF9-2CAE-E502D59072D6}"/>
              </a:ext>
            </a:extLst>
          </p:cNvPr>
          <p:cNvSpPr/>
          <p:nvPr/>
        </p:nvSpPr>
        <p:spPr>
          <a:xfrm>
            <a:off x="6813854" y="5344894"/>
            <a:ext cx="1524000" cy="830997"/>
          </a:xfrm>
          <a:prstGeom prst="rect">
            <a:avLst/>
          </a:prstGeom>
          <a:solidFill>
            <a:schemeClr val="tx2">
              <a:lumMod val="20000"/>
              <a:lumOff val="80000"/>
            </a:schemeClr>
          </a:solidFill>
        </p:spPr>
        <p:txBody>
          <a:bodyPr wrap="square">
            <a:spAutoFit/>
          </a:bodyPr>
          <a:lstStyle/>
          <a:p>
            <a:pPr algn="ctr"/>
            <a:r>
              <a:rPr lang="en-US" sz="1200" b="1" i="1" dirty="0" err="1"/>
              <a:t>NonPrime</a:t>
            </a:r>
            <a:r>
              <a:rPr lang="en-US" sz="1200" b="1" i="1" dirty="0"/>
              <a:t> (.NOT.S) p+ fluxes have OOM lower backgrounds than Prime</a:t>
            </a:r>
          </a:p>
        </p:txBody>
      </p:sp>
    </p:spTree>
    <p:extLst>
      <p:ext uri="{BB962C8B-B14F-4D97-AF65-F5344CB8AC3E}">
        <p14:creationId xmlns:p14="http://schemas.microsoft.com/office/powerpoint/2010/main" val="22616105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DBC4EBF-763D-B36F-7442-D4DA4FCD61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465263"/>
            <a:ext cx="6788943" cy="4525962"/>
          </a:xfrm>
        </p:spPr>
      </p:pic>
      <p:sp>
        <p:nvSpPr>
          <p:cNvPr id="2" name="Title 1">
            <a:extLst>
              <a:ext uri="{FF2B5EF4-FFF2-40B4-BE49-F238E27FC236}">
                <a16:creationId xmlns:a16="http://schemas.microsoft.com/office/drawing/2014/main" id="{EA6F2459-E576-0507-33D4-BB36DD8E9556}"/>
              </a:ext>
            </a:extLst>
          </p:cNvPr>
          <p:cNvSpPr>
            <a:spLocks noGrp="1"/>
          </p:cNvSpPr>
          <p:nvPr>
            <p:ph type="title"/>
          </p:nvPr>
        </p:nvSpPr>
        <p:spPr/>
        <p:txBody>
          <a:bodyPr/>
          <a:lstStyle/>
          <a:p>
            <a:r>
              <a:rPr lang="en-US" dirty="0"/>
              <a:t>PLPT-SEI-004: G16 He Fluence Spectra</a:t>
            </a:r>
          </a:p>
        </p:txBody>
      </p:sp>
      <p:sp>
        <p:nvSpPr>
          <p:cNvPr id="4" name="Slide Number Placeholder 3">
            <a:extLst>
              <a:ext uri="{FF2B5EF4-FFF2-40B4-BE49-F238E27FC236}">
                <a16:creationId xmlns:a16="http://schemas.microsoft.com/office/drawing/2014/main" id="{88D8FF67-70F3-FD3F-908E-19B7C1A690E0}"/>
              </a:ext>
            </a:extLst>
          </p:cNvPr>
          <p:cNvSpPr>
            <a:spLocks noGrp="1"/>
          </p:cNvSpPr>
          <p:nvPr>
            <p:ph type="sldNum" sz="quarter" idx="12"/>
          </p:nvPr>
        </p:nvSpPr>
        <p:spPr/>
        <p:txBody>
          <a:bodyPr/>
          <a:lstStyle/>
          <a:p>
            <a:fld id="{615ADB79-25D6-47C0-AB51-22A13A0BBB50}" type="slidenum">
              <a:rPr lang="en-US" altLang="en-US" smtClean="0"/>
              <a:pPr/>
              <a:t>65</a:t>
            </a:fld>
            <a:endParaRPr lang="en-US" altLang="en-US" dirty="0"/>
          </a:p>
        </p:txBody>
      </p:sp>
      <p:sp>
        <p:nvSpPr>
          <p:cNvPr id="7" name="Up-Down Arrow 6">
            <a:extLst>
              <a:ext uri="{FF2B5EF4-FFF2-40B4-BE49-F238E27FC236}">
                <a16:creationId xmlns:a16="http://schemas.microsoft.com/office/drawing/2014/main" id="{9C3B8E75-741B-9682-47E8-A6CC2ECC4C85}"/>
              </a:ext>
            </a:extLst>
          </p:cNvPr>
          <p:cNvSpPr/>
          <p:nvPr/>
        </p:nvSpPr>
        <p:spPr>
          <a:xfrm flipH="1">
            <a:off x="4620860" y="3595508"/>
            <a:ext cx="100917" cy="265471"/>
          </a:xfrm>
          <a:prstGeom prst="up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95E547-3A30-701A-6DBA-2043944E789B}"/>
              </a:ext>
            </a:extLst>
          </p:cNvPr>
          <p:cNvSpPr/>
          <p:nvPr/>
        </p:nvSpPr>
        <p:spPr>
          <a:xfrm>
            <a:off x="2099782" y="4168780"/>
            <a:ext cx="2434116" cy="1015663"/>
          </a:xfrm>
          <a:prstGeom prst="rect">
            <a:avLst/>
          </a:prstGeom>
          <a:solidFill>
            <a:schemeClr val="accent3"/>
          </a:solidFill>
        </p:spPr>
        <p:txBody>
          <a:bodyPr wrap="square">
            <a:spAutoFit/>
          </a:bodyPr>
          <a:lstStyle/>
          <a:p>
            <a:pPr algn="ctr"/>
            <a:r>
              <a:rPr lang="en-US" sz="1200" b="1" i="1" dirty="0"/>
              <a:t>EHIS/SGPS-X </a:t>
            </a:r>
          </a:p>
          <a:p>
            <a:pPr algn="ctr"/>
            <a:r>
              <a:rPr lang="en-US" sz="1200" b="1" i="1" dirty="0"/>
              <a:t>@ HE1, L1b (ADR 1064): 0.653</a:t>
            </a:r>
          </a:p>
          <a:p>
            <a:pPr algn="ctr"/>
            <a:r>
              <a:rPr lang="en-US" sz="1200" b="1" i="1" dirty="0"/>
              <a:t>@HE1, .NOT.S: 0.132</a:t>
            </a:r>
          </a:p>
          <a:p>
            <a:pPr algn="ctr"/>
            <a:r>
              <a:rPr lang="en-US" sz="1200" b="1" i="1" dirty="0"/>
              <a:t>@ HE2, L1b (ADR 1064): 0.902</a:t>
            </a:r>
          </a:p>
          <a:p>
            <a:pPr algn="ctr"/>
            <a:r>
              <a:rPr lang="en-US" sz="1200" b="1" i="1" dirty="0"/>
              <a:t>@HE2, .NOT.S: 0.259</a:t>
            </a:r>
          </a:p>
        </p:txBody>
      </p:sp>
      <p:sp>
        <p:nvSpPr>
          <p:cNvPr id="12" name="Rectangle 11">
            <a:extLst>
              <a:ext uri="{FF2B5EF4-FFF2-40B4-BE49-F238E27FC236}">
                <a16:creationId xmlns:a16="http://schemas.microsoft.com/office/drawing/2014/main" id="{AED40A83-91D7-1584-02C5-F30FA43A5573}"/>
              </a:ext>
            </a:extLst>
          </p:cNvPr>
          <p:cNvSpPr/>
          <p:nvPr/>
        </p:nvSpPr>
        <p:spPr>
          <a:xfrm>
            <a:off x="3474719" y="5974349"/>
            <a:ext cx="2621281" cy="338554"/>
          </a:xfrm>
          <a:prstGeom prst="rect">
            <a:avLst/>
          </a:prstGeom>
          <a:solidFill>
            <a:schemeClr val="tx2">
              <a:lumMod val="20000"/>
              <a:lumOff val="80000"/>
            </a:schemeClr>
          </a:solidFill>
        </p:spPr>
        <p:txBody>
          <a:bodyPr wrap="square">
            <a:spAutoFit/>
          </a:bodyPr>
          <a:lstStyle/>
          <a:p>
            <a:pPr algn="ctr"/>
            <a:r>
              <a:rPr lang="en-US" sz="1600" b="1" i="1" dirty="0"/>
              <a:t>Backgrounds not removed</a:t>
            </a:r>
          </a:p>
        </p:txBody>
      </p:sp>
      <p:cxnSp>
        <p:nvCxnSpPr>
          <p:cNvPr id="14" name="Straight Connector 13">
            <a:extLst>
              <a:ext uri="{FF2B5EF4-FFF2-40B4-BE49-F238E27FC236}">
                <a16:creationId xmlns:a16="http://schemas.microsoft.com/office/drawing/2014/main" id="{C51A7173-2AB0-3CD5-E12A-184958406035}"/>
              </a:ext>
            </a:extLst>
          </p:cNvPr>
          <p:cNvCxnSpPr/>
          <p:nvPr/>
        </p:nvCxnSpPr>
        <p:spPr>
          <a:xfrm flipV="1">
            <a:off x="5608551" y="3695700"/>
            <a:ext cx="0" cy="17145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DED95FD-0812-CB56-95B8-FFAC1A146339}"/>
              </a:ext>
            </a:extLst>
          </p:cNvPr>
          <p:cNvCxnSpPr>
            <a:cxnSpLocks/>
          </p:cNvCxnSpPr>
          <p:nvPr/>
        </p:nvCxnSpPr>
        <p:spPr>
          <a:xfrm>
            <a:off x="5608551" y="3804444"/>
            <a:ext cx="2057400"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D2A015C7-A998-11D0-0DDF-EBE0A2295494}"/>
              </a:ext>
            </a:extLst>
          </p:cNvPr>
          <p:cNvSpPr/>
          <p:nvPr/>
        </p:nvSpPr>
        <p:spPr>
          <a:xfrm>
            <a:off x="5608551" y="3205311"/>
            <a:ext cx="3139681" cy="461665"/>
          </a:xfrm>
          <a:prstGeom prst="rect">
            <a:avLst/>
          </a:prstGeom>
          <a:solidFill>
            <a:schemeClr val="tx2">
              <a:lumMod val="20000"/>
              <a:lumOff val="80000"/>
            </a:schemeClr>
          </a:solidFill>
        </p:spPr>
        <p:txBody>
          <a:bodyPr wrap="square">
            <a:spAutoFit/>
          </a:bodyPr>
          <a:lstStyle/>
          <a:p>
            <a:pPr algn="ctr"/>
            <a:r>
              <a:rPr lang="en-US" sz="1200" b="1" i="1" dirty="0"/>
              <a:t>Unreliable as measure of solar alpha particle  fluence – dominated by backgrounds</a:t>
            </a:r>
          </a:p>
        </p:txBody>
      </p:sp>
      <p:sp>
        <p:nvSpPr>
          <p:cNvPr id="11" name="Rectangle 10">
            <a:extLst>
              <a:ext uri="{FF2B5EF4-FFF2-40B4-BE49-F238E27FC236}">
                <a16:creationId xmlns:a16="http://schemas.microsoft.com/office/drawing/2014/main" id="{4FF8228D-BE50-3E6D-39F5-0EAE4F8D62DD}"/>
              </a:ext>
            </a:extLst>
          </p:cNvPr>
          <p:cNvSpPr/>
          <p:nvPr/>
        </p:nvSpPr>
        <p:spPr>
          <a:xfrm>
            <a:off x="5535262" y="1082605"/>
            <a:ext cx="3400192" cy="338554"/>
          </a:xfrm>
          <a:prstGeom prst="rect">
            <a:avLst/>
          </a:prstGeom>
          <a:solidFill>
            <a:schemeClr val="tx2">
              <a:lumMod val="20000"/>
              <a:lumOff val="80000"/>
            </a:schemeClr>
          </a:solidFill>
        </p:spPr>
        <p:txBody>
          <a:bodyPr wrap="square">
            <a:spAutoFit/>
          </a:bodyPr>
          <a:lstStyle/>
          <a:p>
            <a:pPr algn="ctr"/>
            <a:r>
              <a:rPr lang="en-US" sz="1600" b="1" i="1" dirty="0"/>
              <a:t>Fluence period same as scatter plot</a:t>
            </a:r>
          </a:p>
        </p:txBody>
      </p:sp>
    </p:spTree>
    <p:extLst>
      <p:ext uri="{BB962C8B-B14F-4D97-AF65-F5344CB8AC3E}">
        <p14:creationId xmlns:p14="http://schemas.microsoft.com/office/powerpoint/2010/main" val="3319968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24FFC-E20A-ADC6-1015-95B63165E18C}"/>
              </a:ext>
            </a:extLst>
          </p:cNvPr>
          <p:cNvSpPr>
            <a:spLocks noGrp="1"/>
          </p:cNvSpPr>
          <p:nvPr>
            <p:ph type="title"/>
          </p:nvPr>
        </p:nvSpPr>
        <p:spPr/>
        <p:txBody>
          <a:bodyPr/>
          <a:lstStyle/>
          <a:p>
            <a:r>
              <a:rPr lang="en-US" dirty="0"/>
              <a:t>PLPT-SEI-004: ACE SIS Fluences, 2024-06-08</a:t>
            </a:r>
          </a:p>
        </p:txBody>
      </p:sp>
      <p:pic>
        <p:nvPicPr>
          <p:cNvPr id="6" name="Content Placeholder 5">
            <a:extLst>
              <a:ext uri="{FF2B5EF4-FFF2-40B4-BE49-F238E27FC236}">
                <a16:creationId xmlns:a16="http://schemas.microsoft.com/office/drawing/2014/main" id="{CB962D59-327C-C2C4-A4F7-D9E6BA2EC9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465263"/>
            <a:ext cx="6034616" cy="4525962"/>
          </a:xfrm>
        </p:spPr>
      </p:pic>
      <p:sp>
        <p:nvSpPr>
          <p:cNvPr id="4" name="Slide Number Placeholder 3">
            <a:extLst>
              <a:ext uri="{FF2B5EF4-FFF2-40B4-BE49-F238E27FC236}">
                <a16:creationId xmlns:a16="http://schemas.microsoft.com/office/drawing/2014/main" id="{25C7D561-EB8B-3465-1880-CE77F55DEF54}"/>
              </a:ext>
            </a:extLst>
          </p:cNvPr>
          <p:cNvSpPr>
            <a:spLocks noGrp="1"/>
          </p:cNvSpPr>
          <p:nvPr>
            <p:ph type="sldNum" sz="quarter" idx="12"/>
          </p:nvPr>
        </p:nvSpPr>
        <p:spPr/>
        <p:txBody>
          <a:bodyPr/>
          <a:lstStyle/>
          <a:p>
            <a:fld id="{615ADB79-25D6-47C0-AB51-22A13A0BBB50}" type="slidenum">
              <a:rPr lang="en-US" altLang="en-US" smtClean="0"/>
              <a:pPr/>
              <a:t>66</a:t>
            </a:fld>
            <a:endParaRPr lang="en-US" altLang="en-US" dirty="0"/>
          </a:p>
        </p:txBody>
      </p:sp>
      <p:sp>
        <p:nvSpPr>
          <p:cNvPr id="7" name="Rectangle 6">
            <a:extLst>
              <a:ext uri="{FF2B5EF4-FFF2-40B4-BE49-F238E27FC236}">
                <a16:creationId xmlns:a16="http://schemas.microsoft.com/office/drawing/2014/main" id="{7A1E2D38-4542-3D12-522C-95CA38970FF7}"/>
              </a:ext>
            </a:extLst>
          </p:cNvPr>
          <p:cNvSpPr/>
          <p:nvPr/>
        </p:nvSpPr>
        <p:spPr>
          <a:xfrm>
            <a:off x="7100120" y="3179124"/>
            <a:ext cx="1626600" cy="1323439"/>
          </a:xfrm>
          <a:prstGeom prst="rect">
            <a:avLst/>
          </a:prstGeom>
          <a:solidFill>
            <a:schemeClr val="tx2">
              <a:lumMod val="20000"/>
              <a:lumOff val="80000"/>
            </a:schemeClr>
          </a:solidFill>
        </p:spPr>
        <p:txBody>
          <a:bodyPr wrap="square">
            <a:spAutoFit/>
          </a:bodyPr>
          <a:lstStyle/>
          <a:p>
            <a:pPr algn="ctr"/>
            <a:r>
              <a:rPr lang="en-US" sz="1600" b="1" i="1" dirty="0"/>
              <a:t>Oxygen and iron fluxes are comparable - this is an iron-rich event</a:t>
            </a:r>
          </a:p>
        </p:txBody>
      </p:sp>
    </p:spTree>
    <p:extLst>
      <p:ext uri="{BB962C8B-B14F-4D97-AF65-F5344CB8AC3E}">
        <p14:creationId xmlns:p14="http://schemas.microsoft.com/office/powerpoint/2010/main" val="21994613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51C067-1785-1C98-C428-5923951BB157}"/>
              </a:ext>
            </a:extLst>
          </p:cNvPr>
          <p:cNvSpPr>
            <a:spLocks noGrp="1"/>
          </p:cNvSpPr>
          <p:nvPr>
            <p:ph type="title"/>
          </p:nvPr>
        </p:nvSpPr>
        <p:spPr>
          <a:xfrm>
            <a:off x="1489586" y="128337"/>
            <a:ext cx="6071419" cy="968626"/>
          </a:xfrm>
        </p:spPr>
        <p:txBody>
          <a:bodyPr/>
          <a:lstStyle/>
          <a:p>
            <a:r>
              <a:rPr lang="en-US" sz="2800" dirty="0"/>
              <a:t>PLPT-SEI-004: 08 June 2024, SCI-ELF histogram curve fits, one day of data</a:t>
            </a:r>
          </a:p>
        </p:txBody>
      </p:sp>
      <p:pic>
        <p:nvPicPr>
          <p:cNvPr id="9" name="Content Placeholder 8">
            <a:extLst>
              <a:ext uri="{FF2B5EF4-FFF2-40B4-BE49-F238E27FC236}">
                <a16:creationId xmlns:a16="http://schemas.microsoft.com/office/drawing/2014/main" id="{F5C57485-A683-AC7F-A9C6-72C16F4EAA2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826" y="2331025"/>
            <a:ext cx="4675702" cy="2975447"/>
          </a:xfrm>
        </p:spPr>
      </p:pic>
      <p:pic>
        <p:nvPicPr>
          <p:cNvPr id="11" name="Content Placeholder 10">
            <a:extLst>
              <a:ext uri="{FF2B5EF4-FFF2-40B4-BE49-F238E27FC236}">
                <a16:creationId xmlns:a16="http://schemas.microsoft.com/office/drawing/2014/main" id="{EB9416E2-8151-A2B6-D3B5-11EF8457028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99472" y="2331025"/>
            <a:ext cx="4675702" cy="2975447"/>
          </a:xfrm>
        </p:spPr>
      </p:pic>
      <p:sp>
        <p:nvSpPr>
          <p:cNvPr id="4" name="Slide Number Placeholder 3">
            <a:extLst>
              <a:ext uri="{FF2B5EF4-FFF2-40B4-BE49-F238E27FC236}">
                <a16:creationId xmlns:a16="http://schemas.microsoft.com/office/drawing/2014/main" id="{11CD62C0-3B1E-623F-3009-E49F79FDBD74}"/>
              </a:ext>
            </a:extLst>
          </p:cNvPr>
          <p:cNvSpPr>
            <a:spLocks noGrp="1"/>
          </p:cNvSpPr>
          <p:nvPr>
            <p:ph type="sldNum" sz="quarter" idx="12"/>
          </p:nvPr>
        </p:nvSpPr>
        <p:spPr/>
        <p:txBody>
          <a:bodyPr/>
          <a:lstStyle/>
          <a:p>
            <a:fld id="{615ADB79-25D6-47C0-AB51-22A13A0BBB50}" type="slidenum">
              <a:rPr lang="en-US" altLang="en-US" smtClean="0"/>
              <a:pPr/>
              <a:t>67</a:t>
            </a:fld>
            <a:endParaRPr lang="en-US" altLang="en-US" dirty="0"/>
          </a:p>
        </p:txBody>
      </p:sp>
      <p:sp>
        <p:nvSpPr>
          <p:cNvPr id="2" name="Rectangle 1">
            <a:extLst>
              <a:ext uri="{FF2B5EF4-FFF2-40B4-BE49-F238E27FC236}">
                <a16:creationId xmlns:a16="http://schemas.microsoft.com/office/drawing/2014/main" id="{17D1F646-2CBE-C589-E49A-8DBBB5ADE116}"/>
              </a:ext>
            </a:extLst>
          </p:cNvPr>
          <p:cNvSpPr/>
          <p:nvPr/>
        </p:nvSpPr>
        <p:spPr>
          <a:xfrm>
            <a:off x="1190444" y="1910986"/>
            <a:ext cx="2294941" cy="307777"/>
          </a:xfrm>
          <a:prstGeom prst="rect">
            <a:avLst/>
          </a:prstGeom>
          <a:solidFill>
            <a:schemeClr val="tx2">
              <a:lumMod val="20000"/>
              <a:lumOff val="80000"/>
            </a:schemeClr>
          </a:solidFill>
        </p:spPr>
        <p:txBody>
          <a:bodyPr wrap="square">
            <a:spAutoFit/>
          </a:bodyPr>
          <a:lstStyle/>
          <a:p>
            <a:pPr algn="ctr"/>
            <a:r>
              <a:rPr lang="en-US" sz="1400" b="1" i="1" dirty="0"/>
              <a:t>GOES-16 SCI-ELF Histogram</a:t>
            </a:r>
          </a:p>
        </p:txBody>
      </p:sp>
      <p:sp>
        <p:nvSpPr>
          <p:cNvPr id="3" name="Rectangle 2">
            <a:extLst>
              <a:ext uri="{FF2B5EF4-FFF2-40B4-BE49-F238E27FC236}">
                <a16:creationId xmlns:a16="http://schemas.microsoft.com/office/drawing/2014/main" id="{CE704015-9CB7-154F-3E9E-5748F4909681}"/>
              </a:ext>
            </a:extLst>
          </p:cNvPr>
          <p:cNvSpPr/>
          <p:nvPr/>
        </p:nvSpPr>
        <p:spPr>
          <a:xfrm>
            <a:off x="5583181" y="1917022"/>
            <a:ext cx="2216630" cy="307777"/>
          </a:xfrm>
          <a:prstGeom prst="rect">
            <a:avLst/>
          </a:prstGeom>
          <a:solidFill>
            <a:schemeClr val="tx2">
              <a:lumMod val="20000"/>
              <a:lumOff val="80000"/>
            </a:schemeClr>
          </a:solidFill>
        </p:spPr>
        <p:txBody>
          <a:bodyPr wrap="square">
            <a:spAutoFit/>
          </a:bodyPr>
          <a:lstStyle/>
          <a:p>
            <a:pPr algn="ctr"/>
            <a:r>
              <a:rPr lang="en-US" sz="1400" b="1" i="1" dirty="0"/>
              <a:t>GOES-18 SCI-ELF Histogram</a:t>
            </a:r>
          </a:p>
        </p:txBody>
      </p:sp>
      <p:sp>
        <p:nvSpPr>
          <p:cNvPr id="6" name="Rectangle 5">
            <a:extLst>
              <a:ext uri="{FF2B5EF4-FFF2-40B4-BE49-F238E27FC236}">
                <a16:creationId xmlns:a16="http://schemas.microsoft.com/office/drawing/2014/main" id="{334978A6-3EF9-5DE6-0AB7-6364478B5FFE}"/>
              </a:ext>
            </a:extLst>
          </p:cNvPr>
          <p:cNvSpPr/>
          <p:nvPr/>
        </p:nvSpPr>
        <p:spPr>
          <a:xfrm>
            <a:off x="1230702" y="1310424"/>
            <a:ext cx="6682595" cy="307777"/>
          </a:xfrm>
          <a:prstGeom prst="rect">
            <a:avLst/>
          </a:prstGeom>
          <a:solidFill>
            <a:schemeClr val="tx2">
              <a:lumMod val="20000"/>
              <a:lumOff val="80000"/>
            </a:schemeClr>
          </a:solidFill>
        </p:spPr>
        <p:txBody>
          <a:bodyPr wrap="square">
            <a:spAutoFit/>
          </a:bodyPr>
          <a:lstStyle/>
          <a:p>
            <a:pPr algn="ctr"/>
            <a:r>
              <a:rPr lang="en-US" sz="1400" b="1" i="1" dirty="0"/>
              <a:t>Except for the E1 channel, histogram heavy-ion counts are very sparse during this event</a:t>
            </a:r>
          </a:p>
        </p:txBody>
      </p:sp>
      <p:sp>
        <p:nvSpPr>
          <p:cNvPr id="7" name="TextBox 6">
            <a:extLst>
              <a:ext uri="{FF2B5EF4-FFF2-40B4-BE49-F238E27FC236}">
                <a16:creationId xmlns:a16="http://schemas.microsoft.com/office/drawing/2014/main" id="{53DCDA86-307E-4B71-AB87-4C9C19962D37}"/>
              </a:ext>
            </a:extLst>
          </p:cNvPr>
          <p:cNvSpPr txBox="1"/>
          <p:nvPr/>
        </p:nvSpPr>
        <p:spPr>
          <a:xfrm>
            <a:off x="5661023" y="2403205"/>
            <a:ext cx="425116" cy="261610"/>
          </a:xfrm>
          <a:prstGeom prst="rect">
            <a:avLst/>
          </a:prstGeom>
          <a:noFill/>
        </p:spPr>
        <p:txBody>
          <a:bodyPr wrap="square" rtlCol="0">
            <a:spAutoFit/>
          </a:bodyPr>
          <a:lstStyle/>
          <a:p>
            <a:r>
              <a:rPr lang="en-US" sz="1050" b="1" dirty="0">
                <a:solidFill>
                  <a:srgbClr val="7030A0"/>
                </a:solidFill>
              </a:rPr>
              <a:t>C</a:t>
            </a:r>
          </a:p>
        </p:txBody>
      </p:sp>
      <p:sp>
        <p:nvSpPr>
          <p:cNvPr id="8" name="TextBox 7">
            <a:extLst>
              <a:ext uri="{FF2B5EF4-FFF2-40B4-BE49-F238E27FC236}">
                <a16:creationId xmlns:a16="http://schemas.microsoft.com/office/drawing/2014/main" id="{07F7EC25-9333-8DE0-9C2A-0EB986390D7E}"/>
              </a:ext>
            </a:extLst>
          </p:cNvPr>
          <p:cNvSpPr txBox="1"/>
          <p:nvPr/>
        </p:nvSpPr>
        <p:spPr>
          <a:xfrm>
            <a:off x="6086139" y="2403205"/>
            <a:ext cx="624408" cy="261610"/>
          </a:xfrm>
          <a:prstGeom prst="rect">
            <a:avLst/>
          </a:prstGeom>
          <a:noFill/>
        </p:spPr>
        <p:txBody>
          <a:bodyPr wrap="square" rtlCol="0">
            <a:spAutoFit/>
          </a:bodyPr>
          <a:lstStyle/>
          <a:p>
            <a:r>
              <a:rPr lang="en-US" sz="1050" b="1" dirty="0">
                <a:solidFill>
                  <a:srgbClr val="7030A0"/>
                </a:solidFill>
              </a:rPr>
              <a:t>Ne</a:t>
            </a:r>
          </a:p>
        </p:txBody>
      </p:sp>
      <p:sp>
        <p:nvSpPr>
          <p:cNvPr id="10" name="TextBox 9">
            <a:extLst>
              <a:ext uri="{FF2B5EF4-FFF2-40B4-BE49-F238E27FC236}">
                <a16:creationId xmlns:a16="http://schemas.microsoft.com/office/drawing/2014/main" id="{DB635DE9-40B7-AA9E-4986-A9FBFD173843}"/>
              </a:ext>
            </a:extLst>
          </p:cNvPr>
          <p:cNvSpPr txBox="1"/>
          <p:nvPr/>
        </p:nvSpPr>
        <p:spPr>
          <a:xfrm>
            <a:off x="6295543" y="2403205"/>
            <a:ext cx="624408" cy="261610"/>
          </a:xfrm>
          <a:prstGeom prst="rect">
            <a:avLst/>
          </a:prstGeom>
          <a:noFill/>
        </p:spPr>
        <p:txBody>
          <a:bodyPr wrap="square" rtlCol="0">
            <a:spAutoFit/>
          </a:bodyPr>
          <a:lstStyle/>
          <a:p>
            <a:r>
              <a:rPr lang="en-US" sz="1050" b="1" dirty="0">
                <a:solidFill>
                  <a:srgbClr val="7030A0"/>
                </a:solidFill>
              </a:rPr>
              <a:t>Mg</a:t>
            </a:r>
          </a:p>
        </p:txBody>
      </p:sp>
      <p:sp>
        <p:nvSpPr>
          <p:cNvPr id="12" name="TextBox 11">
            <a:extLst>
              <a:ext uri="{FF2B5EF4-FFF2-40B4-BE49-F238E27FC236}">
                <a16:creationId xmlns:a16="http://schemas.microsoft.com/office/drawing/2014/main" id="{05B5E43E-D949-E12E-964F-A1526F95A14D}"/>
              </a:ext>
            </a:extLst>
          </p:cNvPr>
          <p:cNvSpPr txBox="1"/>
          <p:nvPr/>
        </p:nvSpPr>
        <p:spPr>
          <a:xfrm>
            <a:off x="6533263" y="2403204"/>
            <a:ext cx="380684" cy="261610"/>
          </a:xfrm>
          <a:prstGeom prst="rect">
            <a:avLst/>
          </a:prstGeom>
          <a:noFill/>
        </p:spPr>
        <p:txBody>
          <a:bodyPr wrap="square" rtlCol="0">
            <a:spAutoFit/>
          </a:bodyPr>
          <a:lstStyle/>
          <a:p>
            <a:r>
              <a:rPr lang="en-US" sz="1050" b="1" dirty="0">
                <a:solidFill>
                  <a:srgbClr val="7030A0"/>
                </a:solidFill>
              </a:rPr>
              <a:t>Si</a:t>
            </a:r>
          </a:p>
        </p:txBody>
      </p:sp>
      <p:sp>
        <p:nvSpPr>
          <p:cNvPr id="13" name="TextBox 12">
            <a:extLst>
              <a:ext uri="{FF2B5EF4-FFF2-40B4-BE49-F238E27FC236}">
                <a16:creationId xmlns:a16="http://schemas.microsoft.com/office/drawing/2014/main" id="{7A1CF64F-443A-EAD8-C3D8-DB57BF58E945}"/>
              </a:ext>
            </a:extLst>
          </p:cNvPr>
          <p:cNvSpPr txBox="1"/>
          <p:nvPr/>
        </p:nvSpPr>
        <p:spPr>
          <a:xfrm>
            <a:off x="6759524" y="2403204"/>
            <a:ext cx="353296" cy="261610"/>
          </a:xfrm>
          <a:prstGeom prst="rect">
            <a:avLst/>
          </a:prstGeom>
          <a:noFill/>
        </p:spPr>
        <p:txBody>
          <a:bodyPr wrap="square" rtlCol="0">
            <a:spAutoFit/>
          </a:bodyPr>
          <a:lstStyle/>
          <a:p>
            <a:r>
              <a:rPr lang="en-US" sz="1050" b="1" dirty="0">
                <a:solidFill>
                  <a:srgbClr val="7030A0"/>
                </a:solidFill>
              </a:rPr>
              <a:t>S</a:t>
            </a:r>
          </a:p>
        </p:txBody>
      </p:sp>
      <p:sp>
        <p:nvSpPr>
          <p:cNvPr id="14" name="TextBox 13">
            <a:extLst>
              <a:ext uri="{FF2B5EF4-FFF2-40B4-BE49-F238E27FC236}">
                <a16:creationId xmlns:a16="http://schemas.microsoft.com/office/drawing/2014/main" id="{86E57A30-529D-C0F0-93EF-E033B8BC697B}"/>
              </a:ext>
            </a:extLst>
          </p:cNvPr>
          <p:cNvSpPr txBox="1"/>
          <p:nvPr/>
        </p:nvSpPr>
        <p:spPr>
          <a:xfrm>
            <a:off x="7846144" y="2403204"/>
            <a:ext cx="450384" cy="261610"/>
          </a:xfrm>
          <a:prstGeom prst="rect">
            <a:avLst/>
          </a:prstGeom>
          <a:noFill/>
        </p:spPr>
        <p:txBody>
          <a:bodyPr wrap="square" rtlCol="0">
            <a:spAutoFit/>
          </a:bodyPr>
          <a:lstStyle/>
          <a:p>
            <a:r>
              <a:rPr lang="en-US" sz="1050" b="1" dirty="0">
                <a:solidFill>
                  <a:srgbClr val="7030A0"/>
                </a:solidFill>
              </a:rPr>
              <a:t>Fe</a:t>
            </a:r>
          </a:p>
        </p:txBody>
      </p:sp>
      <p:sp>
        <p:nvSpPr>
          <p:cNvPr id="15" name="TextBox 14">
            <a:extLst>
              <a:ext uri="{FF2B5EF4-FFF2-40B4-BE49-F238E27FC236}">
                <a16:creationId xmlns:a16="http://schemas.microsoft.com/office/drawing/2014/main" id="{96C2F005-786E-FE6A-A835-1C8C651F804F}"/>
              </a:ext>
            </a:extLst>
          </p:cNvPr>
          <p:cNvSpPr txBox="1"/>
          <p:nvPr/>
        </p:nvSpPr>
        <p:spPr>
          <a:xfrm>
            <a:off x="5772301" y="2403204"/>
            <a:ext cx="425116" cy="261610"/>
          </a:xfrm>
          <a:prstGeom prst="rect">
            <a:avLst/>
          </a:prstGeom>
          <a:noFill/>
        </p:spPr>
        <p:txBody>
          <a:bodyPr wrap="square" rtlCol="0">
            <a:spAutoFit/>
          </a:bodyPr>
          <a:lstStyle/>
          <a:p>
            <a:r>
              <a:rPr lang="en-US" sz="1050" b="1" dirty="0">
                <a:solidFill>
                  <a:srgbClr val="7030A0"/>
                </a:solidFill>
              </a:rPr>
              <a:t>N</a:t>
            </a:r>
          </a:p>
        </p:txBody>
      </p:sp>
      <p:sp>
        <p:nvSpPr>
          <p:cNvPr id="16" name="TextBox 15">
            <a:extLst>
              <a:ext uri="{FF2B5EF4-FFF2-40B4-BE49-F238E27FC236}">
                <a16:creationId xmlns:a16="http://schemas.microsoft.com/office/drawing/2014/main" id="{6519A071-7011-8A36-EE34-E1FBB46BB438}"/>
              </a:ext>
            </a:extLst>
          </p:cNvPr>
          <p:cNvSpPr txBox="1"/>
          <p:nvPr/>
        </p:nvSpPr>
        <p:spPr>
          <a:xfrm>
            <a:off x="1341104" y="2403205"/>
            <a:ext cx="425116" cy="261610"/>
          </a:xfrm>
          <a:prstGeom prst="rect">
            <a:avLst/>
          </a:prstGeom>
          <a:noFill/>
        </p:spPr>
        <p:txBody>
          <a:bodyPr wrap="square" rtlCol="0">
            <a:spAutoFit/>
          </a:bodyPr>
          <a:lstStyle/>
          <a:p>
            <a:r>
              <a:rPr lang="en-US" sz="1050" b="1" dirty="0">
                <a:solidFill>
                  <a:srgbClr val="7030A0"/>
                </a:solidFill>
              </a:rPr>
              <a:t>C</a:t>
            </a:r>
          </a:p>
        </p:txBody>
      </p:sp>
      <p:sp>
        <p:nvSpPr>
          <p:cNvPr id="17" name="TextBox 16">
            <a:extLst>
              <a:ext uri="{FF2B5EF4-FFF2-40B4-BE49-F238E27FC236}">
                <a16:creationId xmlns:a16="http://schemas.microsoft.com/office/drawing/2014/main" id="{1500B1FE-0DA0-C110-8FC7-FA96A4D1EDEC}"/>
              </a:ext>
            </a:extLst>
          </p:cNvPr>
          <p:cNvSpPr txBox="1"/>
          <p:nvPr/>
        </p:nvSpPr>
        <p:spPr>
          <a:xfrm>
            <a:off x="1766220" y="2403205"/>
            <a:ext cx="624408" cy="261610"/>
          </a:xfrm>
          <a:prstGeom prst="rect">
            <a:avLst/>
          </a:prstGeom>
          <a:noFill/>
        </p:spPr>
        <p:txBody>
          <a:bodyPr wrap="square" rtlCol="0">
            <a:spAutoFit/>
          </a:bodyPr>
          <a:lstStyle/>
          <a:p>
            <a:r>
              <a:rPr lang="en-US" sz="1050" b="1" dirty="0">
                <a:solidFill>
                  <a:srgbClr val="7030A0"/>
                </a:solidFill>
              </a:rPr>
              <a:t>Ne</a:t>
            </a:r>
          </a:p>
        </p:txBody>
      </p:sp>
      <p:sp>
        <p:nvSpPr>
          <p:cNvPr id="18" name="TextBox 17">
            <a:extLst>
              <a:ext uri="{FF2B5EF4-FFF2-40B4-BE49-F238E27FC236}">
                <a16:creationId xmlns:a16="http://schemas.microsoft.com/office/drawing/2014/main" id="{CDFCD1C5-DDFF-FD7A-DAEA-954A78B86E7C}"/>
              </a:ext>
            </a:extLst>
          </p:cNvPr>
          <p:cNvSpPr txBox="1"/>
          <p:nvPr/>
        </p:nvSpPr>
        <p:spPr>
          <a:xfrm>
            <a:off x="1975624" y="2403205"/>
            <a:ext cx="624408" cy="261610"/>
          </a:xfrm>
          <a:prstGeom prst="rect">
            <a:avLst/>
          </a:prstGeom>
          <a:noFill/>
        </p:spPr>
        <p:txBody>
          <a:bodyPr wrap="square" rtlCol="0">
            <a:spAutoFit/>
          </a:bodyPr>
          <a:lstStyle/>
          <a:p>
            <a:r>
              <a:rPr lang="en-US" sz="1050" b="1" dirty="0">
                <a:solidFill>
                  <a:srgbClr val="7030A0"/>
                </a:solidFill>
              </a:rPr>
              <a:t>Mg</a:t>
            </a:r>
          </a:p>
        </p:txBody>
      </p:sp>
      <p:sp>
        <p:nvSpPr>
          <p:cNvPr id="19" name="TextBox 18">
            <a:extLst>
              <a:ext uri="{FF2B5EF4-FFF2-40B4-BE49-F238E27FC236}">
                <a16:creationId xmlns:a16="http://schemas.microsoft.com/office/drawing/2014/main" id="{E884C916-288B-36B0-89E0-52FB76BEB593}"/>
              </a:ext>
            </a:extLst>
          </p:cNvPr>
          <p:cNvSpPr txBox="1"/>
          <p:nvPr/>
        </p:nvSpPr>
        <p:spPr>
          <a:xfrm>
            <a:off x="2213344" y="2403204"/>
            <a:ext cx="380684" cy="261610"/>
          </a:xfrm>
          <a:prstGeom prst="rect">
            <a:avLst/>
          </a:prstGeom>
          <a:noFill/>
        </p:spPr>
        <p:txBody>
          <a:bodyPr wrap="square" rtlCol="0">
            <a:spAutoFit/>
          </a:bodyPr>
          <a:lstStyle/>
          <a:p>
            <a:r>
              <a:rPr lang="en-US" sz="1050" b="1" dirty="0">
                <a:solidFill>
                  <a:srgbClr val="7030A0"/>
                </a:solidFill>
              </a:rPr>
              <a:t>Si</a:t>
            </a:r>
          </a:p>
        </p:txBody>
      </p:sp>
      <p:sp>
        <p:nvSpPr>
          <p:cNvPr id="20" name="TextBox 19">
            <a:extLst>
              <a:ext uri="{FF2B5EF4-FFF2-40B4-BE49-F238E27FC236}">
                <a16:creationId xmlns:a16="http://schemas.microsoft.com/office/drawing/2014/main" id="{16FC71C5-9AFA-8BD2-C04B-EB2B33FA31D2}"/>
              </a:ext>
            </a:extLst>
          </p:cNvPr>
          <p:cNvSpPr txBox="1"/>
          <p:nvPr/>
        </p:nvSpPr>
        <p:spPr>
          <a:xfrm>
            <a:off x="2439605" y="2403204"/>
            <a:ext cx="353296" cy="261610"/>
          </a:xfrm>
          <a:prstGeom prst="rect">
            <a:avLst/>
          </a:prstGeom>
          <a:noFill/>
        </p:spPr>
        <p:txBody>
          <a:bodyPr wrap="square" rtlCol="0">
            <a:spAutoFit/>
          </a:bodyPr>
          <a:lstStyle/>
          <a:p>
            <a:r>
              <a:rPr lang="en-US" sz="1050" b="1" dirty="0">
                <a:solidFill>
                  <a:srgbClr val="7030A0"/>
                </a:solidFill>
              </a:rPr>
              <a:t>S</a:t>
            </a:r>
          </a:p>
        </p:txBody>
      </p:sp>
      <p:sp>
        <p:nvSpPr>
          <p:cNvPr id="21" name="TextBox 20">
            <a:extLst>
              <a:ext uri="{FF2B5EF4-FFF2-40B4-BE49-F238E27FC236}">
                <a16:creationId xmlns:a16="http://schemas.microsoft.com/office/drawing/2014/main" id="{EDB746BD-4147-377F-AB81-79A55A8E2BB0}"/>
              </a:ext>
            </a:extLst>
          </p:cNvPr>
          <p:cNvSpPr txBox="1"/>
          <p:nvPr/>
        </p:nvSpPr>
        <p:spPr>
          <a:xfrm>
            <a:off x="3526225" y="2403204"/>
            <a:ext cx="450384" cy="261610"/>
          </a:xfrm>
          <a:prstGeom prst="rect">
            <a:avLst/>
          </a:prstGeom>
          <a:noFill/>
        </p:spPr>
        <p:txBody>
          <a:bodyPr wrap="square" rtlCol="0">
            <a:spAutoFit/>
          </a:bodyPr>
          <a:lstStyle/>
          <a:p>
            <a:r>
              <a:rPr lang="en-US" sz="1050" b="1" dirty="0">
                <a:solidFill>
                  <a:srgbClr val="7030A0"/>
                </a:solidFill>
              </a:rPr>
              <a:t>Fe</a:t>
            </a:r>
          </a:p>
        </p:txBody>
      </p:sp>
      <p:sp>
        <p:nvSpPr>
          <p:cNvPr id="22" name="TextBox 21">
            <a:extLst>
              <a:ext uri="{FF2B5EF4-FFF2-40B4-BE49-F238E27FC236}">
                <a16:creationId xmlns:a16="http://schemas.microsoft.com/office/drawing/2014/main" id="{E5E19E18-ED1E-4941-A123-E6B34DC77B27}"/>
              </a:ext>
            </a:extLst>
          </p:cNvPr>
          <p:cNvSpPr txBox="1"/>
          <p:nvPr/>
        </p:nvSpPr>
        <p:spPr>
          <a:xfrm>
            <a:off x="1452382" y="2403204"/>
            <a:ext cx="425116" cy="261610"/>
          </a:xfrm>
          <a:prstGeom prst="rect">
            <a:avLst/>
          </a:prstGeom>
          <a:noFill/>
        </p:spPr>
        <p:txBody>
          <a:bodyPr wrap="square" rtlCol="0">
            <a:spAutoFit/>
          </a:bodyPr>
          <a:lstStyle/>
          <a:p>
            <a:r>
              <a:rPr lang="en-US" sz="1050" b="1" dirty="0">
                <a:solidFill>
                  <a:srgbClr val="7030A0"/>
                </a:solidFill>
              </a:rPr>
              <a:t>N</a:t>
            </a:r>
          </a:p>
        </p:txBody>
      </p:sp>
      <p:sp>
        <p:nvSpPr>
          <p:cNvPr id="23" name="TextBox 22">
            <a:extLst>
              <a:ext uri="{FF2B5EF4-FFF2-40B4-BE49-F238E27FC236}">
                <a16:creationId xmlns:a16="http://schemas.microsoft.com/office/drawing/2014/main" id="{E4E2C041-ECC8-1ABF-3E25-36A674DCE38D}"/>
              </a:ext>
            </a:extLst>
          </p:cNvPr>
          <p:cNvSpPr txBox="1"/>
          <p:nvPr/>
        </p:nvSpPr>
        <p:spPr>
          <a:xfrm>
            <a:off x="1567347" y="2403204"/>
            <a:ext cx="353296" cy="261610"/>
          </a:xfrm>
          <a:prstGeom prst="rect">
            <a:avLst/>
          </a:prstGeom>
          <a:noFill/>
        </p:spPr>
        <p:txBody>
          <a:bodyPr wrap="square" rtlCol="0">
            <a:spAutoFit/>
          </a:bodyPr>
          <a:lstStyle/>
          <a:p>
            <a:r>
              <a:rPr lang="en-US" sz="1050" b="1" dirty="0">
                <a:solidFill>
                  <a:srgbClr val="7030A0"/>
                </a:solidFill>
              </a:rPr>
              <a:t>O</a:t>
            </a:r>
          </a:p>
        </p:txBody>
      </p:sp>
      <p:sp>
        <p:nvSpPr>
          <p:cNvPr id="24" name="TextBox 23">
            <a:extLst>
              <a:ext uri="{FF2B5EF4-FFF2-40B4-BE49-F238E27FC236}">
                <a16:creationId xmlns:a16="http://schemas.microsoft.com/office/drawing/2014/main" id="{DBDB7E6C-FDC7-0987-07F7-DC6119DDFA90}"/>
              </a:ext>
            </a:extLst>
          </p:cNvPr>
          <p:cNvSpPr txBox="1"/>
          <p:nvPr/>
        </p:nvSpPr>
        <p:spPr>
          <a:xfrm>
            <a:off x="5883674" y="2403204"/>
            <a:ext cx="353296" cy="261610"/>
          </a:xfrm>
          <a:prstGeom prst="rect">
            <a:avLst/>
          </a:prstGeom>
          <a:noFill/>
        </p:spPr>
        <p:txBody>
          <a:bodyPr wrap="square" rtlCol="0">
            <a:spAutoFit/>
          </a:bodyPr>
          <a:lstStyle/>
          <a:p>
            <a:r>
              <a:rPr lang="en-US" sz="1050" b="1" dirty="0">
                <a:solidFill>
                  <a:srgbClr val="7030A0"/>
                </a:solidFill>
              </a:rPr>
              <a:t>O</a:t>
            </a:r>
          </a:p>
        </p:txBody>
      </p:sp>
    </p:spTree>
    <p:extLst>
      <p:ext uri="{BB962C8B-B14F-4D97-AF65-F5344CB8AC3E}">
        <p14:creationId xmlns:p14="http://schemas.microsoft.com/office/powerpoint/2010/main" val="37932831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DF7FD4B-AD1C-AE30-FC69-9A82EE45672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6080" y="1843881"/>
            <a:ext cx="4469720" cy="4469720"/>
          </a:xfrm>
        </p:spPr>
      </p:pic>
      <p:pic>
        <p:nvPicPr>
          <p:cNvPr id="10" name="Content Placeholder 9">
            <a:extLst>
              <a:ext uri="{FF2B5EF4-FFF2-40B4-BE49-F238E27FC236}">
                <a16:creationId xmlns:a16="http://schemas.microsoft.com/office/drawing/2014/main" id="{F6BA9460-684B-A938-7CC4-85EB6469D8C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199" y="1843880"/>
            <a:ext cx="4469719" cy="4469719"/>
          </a:xfrm>
        </p:spPr>
      </p:pic>
      <p:sp>
        <p:nvSpPr>
          <p:cNvPr id="5" name="Title 4">
            <a:extLst>
              <a:ext uri="{FF2B5EF4-FFF2-40B4-BE49-F238E27FC236}">
                <a16:creationId xmlns:a16="http://schemas.microsoft.com/office/drawing/2014/main" id="{2E792C2F-66F9-058E-CD6B-A9AC4F1D4744}"/>
              </a:ext>
            </a:extLst>
          </p:cNvPr>
          <p:cNvSpPr>
            <a:spLocks noGrp="1"/>
          </p:cNvSpPr>
          <p:nvPr>
            <p:ph type="title"/>
          </p:nvPr>
        </p:nvSpPr>
        <p:spPr/>
        <p:txBody>
          <a:bodyPr/>
          <a:lstStyle/>
          <a:p>
            <a:r>
              <a:rPr lang="en-US" dirty="0"/>
              <a:t>PLPT-SEI-006: </a:t>
            </a:r>
            <a:br>
              <a:rPr lang="en-US" dirty="0"/>
            </a:br>
            <a:r>
              <a:rPr lang="en-US" dirty="0"/>
              <a:t>Short GCR-only Period</a:t>
            </a:r>
          </a:p>
        </p:txBody>
      </p:sp>
      <p:sp>
        <p:nvSpPr>
          <p:cNvPr id="4" name="Slide Number Placeholder 3">
            <a:extLst>
              <a:ext uri="{FF2B5EF4-FFF2-40B4-BE49-F238E27FC236}">
                <a16:creationId xmlns:a16="http://schemas.microsoft.com/office/drawing/2014/main" id="{E045D1AB-5ABA-DA71-67BA-9A0AA5FFAC90}"/>
              </a:ext>
            </a:extLst>
          </p:cNvPr>
          <p:cNvSpPr>
            <a:spLocks noGrp="1"/>
          </p:cNvSpPr>
          <p:nvPr>
            <p:ph type="sldNum" sz="quarter" idx="12"/>
          </p:nvPr>
        </p:nvSpPr>
        <p:spPr/>
        <p:txBody>
          <a:bodyPr/>
          <a:lstStyle/>
          <a:p>
            <a:fld id="{615ADB79-25D6-47C0-AB51-22A13A0BBB50}" type="slidenum">
              <a:rPr lang="en-US" altLang="en-US" smtClean="0"/>
              <a:pPr/>
              <a:t>68</a:t>
            </a:fld>
            <a:endParaRPr lang="en-US" altLang="en-US" dirty="0"/>
          </a:p>
        </p:txBody>
      </p:sp>
      <p:sp>
        <p:nvSpPr>
          <p:cNvPr id="17" name="Rectangle 16">
            <a:extLst>
              <a:ext uri="{FF2B5EF4-FFF2-40B4-BE49-F238E27FC236}">
                <a16:creationId xmlns:a16="http://schemas.microsoft.com/office/drawing/2014/main" id="{4A624365-A8C9-D121-6D72-2923487D8811}"/>
              </a:ext>
            </a:extLst>
          </p:cNvPr>
          <p:cNvSpPr/>
          <p:nvPr/>
        </p:nvSpPr>
        <p:spPr>
          <a:xfrm>
            <a:off x="26080" y="1524000"/>
            <a:ext cx="2156681" cy="338554"/>
          </a:xfrm>
          <a:prstGeom prst="rect">
            <a:avLst/>
          </a:prstGeom>
          <a:solidFill>
            <a:schemeClr val="tx2">
              <a:lumMod val="20000"/>
              <a:lumOff val="80000"/>
            </a:schemeClr>
          </a:solidFill>
        </p:spPr>
        <p:txBody>
          <a:bodyPr wrap="square">
            <a:spAutoFit/>
          </a:bodyPr>
          <a:lstStyle/>
          <a:p>
            <a:pPr algn="ctr"/>
            <a:r>
              <a:rPr lang="en-US" sz="1600" b="1" i="1" dirty="0"/>
              <a:t>G18 EHIS </a:t>
            </a:r>
            <a:r>
              <a:rPr lang="en-US" sz="1600" b="1" i="1" dirty="0" err="1"/>
              <a:t>NonPrime</a:t>
            </a:r>
            <a:r>
              <a:rPr lang="en-US" sz="1600" b="1" i="1" dirty="0"/>
              <a:t> H</a:t>
            </a:r>
          </a:p>
        </p:txBody>
      </p:sp>
      <p:sp>
        <p:nvSpPr>
          <p:cNvPr id="18" name="Rectangle 17">
            <a:extLst>
              <a:ext uri="{FF2B5EF4-FFF2-40B4-BE49-F238E27FC236}">
                <a16:creationId xmlns:a16="http://schemas.microsoft.com/office/drawing/2014/main" id="{61468DBA-433C-1403-1327-95D4C4835400}"/>
              </a:ext>
            </a:extLst>
          </p:cNvPr>
          <p:cNvSpPr/>
          <p:nvPr/>
        </p:nvSpPr>
        <p:spPr>
          <a:xfrm>
            <a:off x="6951408" y="1524000"/>
            <a:ext cx="2116392" cy="338554"/>
          </a:xfrm>
          <a:prstGeom prst="rect">
            <a:avLst/>
          </a:prstGeom>
          <a:solidFill>
            <a:schemeClr val="tx2">
              <a:lumMod val="20000"/>
              <a:lumOff val="80000"/>
            </a:schemeClr>
          </a:solidFill>
        </p:spPr>
        <p:txBody>
          <a:bodyPr wrap="square">
            <a:spAutoFit/>
          </a:bodyPr>
          <a:lstStyle/>
          <a:p>
            <a:pPr algn="ctr"/>
            <a:r>
              <a:rPr lang="en-US" sz="1600" b="1" i="1" dirty="0"/>
              <a:t>G18 EHIS </a:t>
            </a:r>
            <a:r>
              <a:rPr lang="en-US" sz="1600" b="1" i="1" dirty="0" err="1"/>
              <a:t>NonPrime</a:t>
            </a:r>
            <a:r>
              <a:rPr lang="en-US" sz="1600" b="1" i="1" dirty="0"/>
              <a:t> He</a:t>
            </a:r>
          </a:p>
        </p:txBody>
      </p:sp>
      <p:sp>
        <p:nvSpPr>
          <p:cNvPr id="19" name="Rectangle 18">
            <a:extLst>
              <a:ext uri="{FF2B5EF4-FFF2-40B4-BE49-F238E27FC236}">
                <a16:creationId xmlns:a16="http://schemas.microsoft.com/office/drawing/2014/main" id="{517AC55B-34BC-2946-A5CE-CC8A3186BA1D}"/>
              </a:ext>
            </a:extLst>
          </p:cNvPr>
          <p:cNvSpPr/>
          <p:nvPr/>
        </p:nvSpPr>
        <p:spPr>
          <a:xfrm>
            <a:off x="3161395" y="1524000"/>
            <a:ext cx="2811379" cy="369332"/>
          </a:xfrm>
          <a:prstGeom prst="rect">
            <a:avLst/>
          </a:prstGeom>
          <a:solidFill>
            <a:schemeClr val="tx2">
              <a:lumMod val="20000"/>
              <a:lumOff val="80000"/>
            </a:schemeClr>
          </a:solidFill>
        </p:spPr>
        <p:txBody>
          <a:bodyPr wrap="square">
            <a:spAutoFit/>
          </a:bodyPr>
          <a:lstStyle/>
          <a:p>
            <a:pPr algn="ctr"/>
            <a:r>
              <a:rPr lang="en-US" b="1" i="1" dirty="0"/>
              <a:t>23-27 October 2023</a:t>
            </a:r>
          </a:p>
        </p:txBody>
      </p:sp>
    </p:spTree>
    <p:extLst>
      <p:ext uri="{BB962C8B-B14F-4D97-AF65-F5344CB8AC3E}">
        <p14:creationId xmlns:p14="http://schemas.microsoft.com/office/powerpoint/2010/main" val="39055272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0006EC-F112-5690-2696-E58238F23796}"/>
              </a:ext>
            </a:extLst>
          </p:cNvPr>
          <p:cNvSpPr>
            <a:spLocks noGrp="1"/>
          </p:cNvSpPr>
          <p:nvPr>
            <p:ph type="title"/>
          </p:nvPr>
        </p:nvSpPr>
        <p:spPr/>
        <p:txBody>
          <a:bodyPr/>
          <a:lstStyle/>
          <a:p>
            <a:r>
              <a:rPr lang="en-US" dirty="0"/>
              <a:t>PLPT-SEI-006: GOES-18 H and He </a:t>
            </a:r>
            <a:br>
              <a:rPr lang="en-US" dirty="0"/>
            </a:br>
            <a:r>
              <a:rPr lang="en-US" dirty="0"/>
              <a:t>.NOT.S (</a:t>
            </a:r>
            <a:r>
              <a:rPr lang="en-US" dirty="0" err="1"/>
              <a:t>NonPrime</a:t>
            </a:r>
            <a:r>
              <a:rPr lang="en-US" dirty="0"/>
              <a:t>) Only</a:t>
            </a:r>
          </a:p>
        </p:txBody>
      </p:sp>
      <p:sp>
        <p:nvSpPr>
          <p:cNvPr id="4" name="Slide Number Placeholder 3">
            <a:extLst>
              <a:ext uri="{FF2B5EF4-FFF2-40B4-BE49-F238E27FC236}">
                <a16:creationId xmlns:a16="http://schemas.microsoft.com/office/drawing/2014/main" id="{B0F90E82-590A-74C7-77B9-C4A37FB32959}"/>
              </a:ext>
            </a:extLst>
          </p:cNvPr>
          <p:cNvSpPr>
            <a:spLocks noGrp="1"/>
          </p:cNvSpPr>
          <p:nvPr>
            <p:ph type="sldNum" sz="quarter" idx="12"/>
          </p:nvPr>
        </p:nvSpPr>
        <p:spPr/>
        <p:txBody>
          <a:bodyPr/>
          <a:lstStyle/>
          <a:p>
            <a:fld id="{615ADB79-25D6-47C0-AB51-22A13A0BBB50}" type="slidenum">
              <a:rPr lang="en-US" altLang="en-US" smtClean="0"/>
              <a:pPr/>
              <a:t>69</a:t>
            </a:fld>
            <a:endParaRPr lang="en-US" altLang="en-US" dirty="0"/>
          </a:p>
        </p:txBody>
      </p:sp>
      <p:sp>
        <p:nvSpPr>
          <p:cNvPr id="12" name="Rectangle 11">
            <a:extLst>
              <a:ext uri="{FF2B5EF4-FFF2-40B4-BE49-F238E27FC236}">
                <a16:creationId xmlns:a16="http://schemas.microsoft.com/office/drawing/2014/main" id="{628099FA-DF34-D905-E6B4-9B10BCA35F44}"/>
              </a:ext>
            </a:extLst>
          </p:cNvPr>
          <p:cNvSpPr/>
          <p:nvPr/>
        </p:nvSpPr>
        <p:spPr>
          <a:xfrm>
            <a:off x="760344" y="1721051"/>
            <a:ext cx="2990021" cy="369332"/>
          </a:xfrm>
          <a:prstGeom prst="rect">
            <a:avLst/>
          </a:prstGeom>
          <a:solidFill>
            <a:schemeClr val="tx2">
              <a:lumMod val="20000"/>
              <a:lumOff val="80000"/>
            </a:schemeClr>
          </a:solidFill>
        </p:spPr>
        <p:txBody>
          <a:bodyPr wrap="square">
            <a:spAutoFit/>
          </a:bodyPr>
          <a:lstStyle/>
          <a:p>
            <a:pPr algn="ctr"/>
            <a:r>
              <a:rPr lang="en-US" b="1" i="1" dirty="0"/>
              <a:t>Using LUT GFs and energies</a:t>
            </a:r>
          </a:p>
        </p:txBody>
      </p:sp>
      <p:sp>
        <p:nvSpPr>
          <p:cNvPr id="13" name="Rectangle 12">
            <a:extLst>
              <a:ext uri="{FF2B5EF4-FFF2-40B4-BE49-F238E27FC236}">
                <a16:creationId xmlns:a16="http://schemas.microsoft.com/office/drawing/2014/main" id="{0960EF59-6430-F259-B9D2-664E4388F0D3}"/>
              </a:ext>
            </a:extLst>
          </p:cNvPr>
          <p:cNvSpPr/>
          <p:nvPr/>
        </p:nvSpPr>
        <p:spPr>
          <a:xfrm>
            <a:off x="5017648" y="1728292"/>
            <a:ext cx="3756990" cy="369332"/>
          </a:xfrm>
          <a:prstGeom prst="rect">
            <a:avLst/>
          </a:prstGeom>
          <a:solidFill>
            <a:schemeClr val="tx2">
              <a:lumMod val="20000"/>
              <a:lumOff val="80000"/>
            </a:schemeClr>
          </a:solidFill>
        </p:spPr>
        <p:txBody>
          <a:bodyPr wrap="square">
            <a:spAutoFit/>
          </a:bodyPr>
          <a:lstStyle/>
          <a:p>
            <a:pPr algn="ctr"/>
            <a:r>
              <a:rPr lang="en-US" b="1" i="1" dirty="0"/>
              <a:t>Using ‘bowtie’ GFs and energies</a:t>
            </a:r>
          </a:p>
        </p:txBody>
      </p:sp>
      <p:sp>
        <p:nvSpPr>
          <p:cNvPr id="11" name="Content Placeholder 4">
            <a:extLst>
              <a:ext uri="{FF2B5EF4-FFF2-40B4-BE49-F238E27FC236}">
                <a16:creationId xmlns:a16="http://schemas.microsoft.com/office/drawing/2014/main" id="{9D2F17F1-5F98-FB5D-E6E1-9CB3118DE840}"/>
              </a:ext>
            </a:extLst>
          </p:cNvPr>
          <p:cNvSpPr txBox="1">
            <a:spLocks/>
          </p:cNvSpPr>
          <p:nvPr/>
        </p:nvSpPr>
        <p:spPr bwMode="auto">
          <a:xfrm>
            <a:off x="310250" y="5303275"/>
            <a:ext cx="8229600" cy="14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28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18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8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a:t>Bowtie energies are greater esp. for lowest energy channels</a:t>
            </a:r>
          </a:p>
          <a:p>
            <a:pPr>
              <a:buFont typeface="Arial" panose="020B0604020202020204" pitchFamily="34" charset="0"/>
              <a:buChar char="•"/>
            </a:pPr>
            <a:r>
              <a:rPr lang="en-US" sz="1800" dirty="0"/>
              <a:t>Resulting fluxes are greater than model though same OOM</a:t>
            </a:r>
          </a:p>
          <a:p>
            <a:pPr lvl="1">
              <a:buFont typeface="Arial" panose="020B0604020202020204" pitchFamily="34" charset="0"/>
              <a:buChar char="•"/>
            </a:pPr>
            <a:r>
              <a:rPr lang="en-US" sz="1400" dirty="0"/>
              <a:t>He fluxes ~2-3x high except at He4, which agrees well</a:t>
            </a:r>
          </a:p>
          <a:p>
            <a:pPr lvl="1">
              <a:buFont typeface="Arial" panose="020B0604020202020204" pitchFamily="34" charset="0"/>
              <a:buChar char="•"/>
            </a:pPr>
            <a:r>
              <a:rPr lang="en-US" sz="1400" dirty="0"/>
              <a:t>H1 fluxes are still an outlier (~1 OOM high)</a:t>
            </a:r>
          </a:p>
          <a:p>
            <a:pPr lvl="1">
              <a:buFont typeface="Arial" panose="020B0604020202020204" pitchFamily="34" charset="0"/>
              <a:buChar char="•"/>
            </a:pPr>
            <a:r>
              <a:rPr lang="en-US" sz="1400" dirty="0"/>
              <a:t>H1 GCR fluxes should be less than H2 GCR fluxes</a:t>
            </a:r>
          </a:p>
        </p:txBody>
      </p:sp>
      <p:pic>
        <p:nvPicPr>
          <p:cNvPr id="7" name="Content Placeholder 6">
            <a:extLst>
              <a:ext uri="{FF2B5EF4-FFF2-40B4-BE49-F238E27FC236}">
                <a16:creationId xmlns:a16="http://schemas.microsoft.com/office/drawing/2014/main" id="{4D68FDA7-869B-F4C9-2F57-EA3446C72D4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094253"/>
            <a:ext cx="4495800" cy="3211285"/>
          </a:xfrm>
        </p:spPr>
      </p:pic>
      <p:pic>
        <p:nvPicPr>
          <p:cNvPr id="14" name="Content Placeholder 13">
            <a:extLst>
              <a:ext uri="{FF2B5EF4-FFF2-40B4-BE49-F238E27FC236}">
                <a16:creationId xmlns:a16="http://schemas.microsoft.com/office/drawing/2014/main" id="{F16BE8F2-8956-F57D-AE11-77813AFC26C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199" y="2094253"/>
            <a:ext cx="4495799" cy="3211285"/>
          </a:xfrm>
        </p:spPr>
      </p:pic>
      <p:sp>
        <p:nvSpPr>
          <p:cNvPr id="15" name="Rectangle 14">
            <a:extLst>
              <a:ext uri="{FF2B5EF4-FFF2-40B4-BE49-F238E27FC236}">
                <a16:creationId xmlns:a16="http://schemas.microsoft.com/office/drawing/2014/main" id="{53825762-83BC-B385-B15D-C6FF74F6C0FB}"/>
              </a:ext>
            </a:extLst>
          </p:cNvPr>
          <p:cNvSpPr/>
          <p:nvPr/>
        </p:nvSpPr>
        <p:spPr>
          <a:xfrm>
            <a:off x="3148126" y="1195065"/>
            <a:ext cx="2695347" cy="338554"/>
          </a:xfrm>
          <a:prstGeom prst="rect">
            <a:avLst/>
          </a:prstGeom>
          <a:solidFill>
            <a:schemeClr val="tx2">
              <a:lumMod val="20000"/>
              <a:lumOff val="80000"/>
            </a:schemeClr>
          </a:solidFill>
        </p:spPr>
        <p:txBody>
          <a:bodyPr wrap="square">
            <a:spAutoFit/>
          </a:bodyPr>
          <a:lstStyle/>
          <a:p>
            <a:pPr algn="ctr"/>
            <a:r>
              <a:rPr lang="en-US" sz="1600" b="1" i="1" dirty="0"/>
              <a:t>Short GCR-only Period</a:t>
            </a:r>
          </a:p>
        </p:txBody>
      </p:sp>
    </p:spTree>
    <p:extLst>
      <p:ext uri="{BB962C8B-B14F-4D97-AF65-F5344CB8AC3E}">
        <p14:creationId xmlns:p14="http://schemas.microsoft.com/office/powerpoint/2010/main" val="1930278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87FE96-483F-3A41-ACCB-0245497002BF}"/>
              </a:ext>
            </a:extLst>
          </p:cNvPr>
          <p:cNvSpPr>
            <a:spLocks noGrp="1"/>
          </p:cNvSpPr>
          <p:nvPr>
            <p:ph type="title"/>
          </p:nvPr>
        </p:nvSpPr>
        <p:spPr/>
        <p:txBody>
          <a:bodyPr/>
          <a:lstStyle/>
          <a:p>
            <a:r>
              <a:rPr lang="en-US" dirty="0"/>
              <a:t>Solar Energetic Particle (SEP) Events since 01 July 2022</a:t>
            </a:r>
          </a:p>
        </p:txBody>
      </p:sp>
      <p:pic>
        <p:nvPicPr>
          <p:cNvPr id="9" name="Content Placeholder 8">
            <a:extLst>
              <a:ext uri="{FF2B5EF4-FFF2-40B4-BE49-F238E27FC236}">
                <a16:creationId xmlns:a16="http://schemas.microsoft.com/office/drawing/2014/main" id="{93F2AFC1-280C-1D46-BCEA-EDE1C7A13DA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01541" y="1137424"/>
            <a:ext cx="8597494" cy="2765502"/>
          </a:xfrm>
        </p:spPr>
      </p:pic>
      <p:pic>
        <p:nvPicPr>
          <p:cNvPr id="11" name="Content Placeholder 10">
            <a:extLst>
              <a:ext uri="{FF2B5EF4-FFF2-40B4-BE49-F238E27FC236}">
                <a16:creationId xmlns:a16="http://schemas.microsoft.com/office/drawing/2014/main" id="{F44E7B1A-15D5-0645-9D8A-B9316A8F347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0569" y="3949209"/>
            <a:ext cx="8897314" cy="2786128"/>
          </a:xfrm>
        </p:spPr>
      </p:pic>
      <p:sp>
        <p:nvSpPr>
          <p:cNvPr id="4" name="Slide Number Placeholder 3">
            <a:extLst>
              <a:ext uri="{FF2B5EF4-FFF2-40B4-BE49-F238E27FC236}">
                <a16:creationId xmlns:a16="http://schemas.microsoft.com/office/drawing/2014/main" id="{E92EB4F8-3139-BF4B-A70B-E3D4F2623F72}"/>
              </a:ext>
            </a:extLst>
          </p:cNvPr>
          <p:cNvSpPr>
            <a:spLocks noGrp="1"/>
          </p:cNvSpPr>
          <p:nvPr>
            <p:ph type="sldNum" sz="quarter" idx="12"/>
          </p:nvPr>
        </p:nvSpPr>
        <p:spPr/>
        <p:txBody>
          <a:bodyPr/>
          <a:lstStyle/>
          <a:p>
            <a:fld id="{615ADB79-25D6-47C0-AB51-22A13A0BBB50}" type="slidenum">
              <a:rPr lang="en-US" altLang="en-US" smtClean="0"/>
              <a:pPr/>
              <a:t>7</a:t>
            </a:fld>
            <a:endParaRPr lang="en-US" altLang="en-US" dirty="0"/>
          </a:p>
        </p:txBody>
      </p:sp>
      <p:sp>
        <p:nvSpPr>
          <p:cNvPr id="12" name="TextBox 11">
            <a:extLst>
              <a:ext uri="{FF2B5EF4-FFF2-40B4-BE49-F238E27FC236}">
                <a16:creationId xmlns:a16="http://schemas.microsoft.com/office/drawing/2014/main" id="{A31E20D8-3794-9048-94CE-2A3E6928E51A}"/>
              </a:ext>
            </a:extLst>
          </p:cNvPr>
          <p:cNvSpPr txBox="1"/>
          <p:nvPr/>
        </p:nvSpPr>
        <p:spPr>
          <a:xfrm>
            <a:off x="1528004" y="1535151"/>
            <a:ext cx="1943743" cy="646331"/>
          </a:xfrm>
          <a:prstGeom prst="rect">
            <a:avLst/>
          </a:prstGeom>
          <a:noFill/>
        </p:spPr>
        <p:txBody>
          <a:bodyPr wrap="square" rtlCol="0">
            <a:spAutoFit/>
          </a:bodyPr>
          <a:lstStyle/>
          <a:p>
            <a:pPr algn="ctr"/>
            <a:r>
              <a:rPr lang="en-US" b="1" dirty="0">
                <a:solidFill>
                  <a:schemeClr val="accent6">
                    <a:lumMod val="75000"/>
                  </a:schemeClr>
                </a:solidFill>
              </a:rPr>
              <a:t>Event analyzed for SGPS Provisional</a:t>
            </a:r>
          </a:p>
        </p:txBody>
      </p:sp>
      <p:cxnSp>
        <p:nvCxnSpPr>
          <p:cNvPr id="13" name="Straight Arrow Connector 12">
            <a:extLst>
              <a:ext uri="{FF2B5EF4-FFF2-40B4-BE49-F238E27FC236}">
                <a16:creationId xmlns:a16="http://schemas.microsoft.com/office/drawing/2014/main" id="{D6E070BB-7305-B847-9F77-0FED52AE0337}"/>
              </a:ext>
            </a:extLst>
          </p:cNvPr>
          <p:cNvCxnSpPr>
            <a:cxnSpLocks/>
          </p:cNvCxnSpPr>
          <p:nvPr/>
        </p:nvCxnSpPr>
        <p:spPr>
          <a:xfrm flipH="1">
            <a:off x="1663330" y="2164275"/>
            <a:ext cx="509478" cy="550933"/>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C865698-F1A5-6B4D-9AF6-7CC334E78DD9}"/>
              </a:ext>
            </a:extLst>
          </p:cNvPr>
          <p:cNvSpPr txBox="1"/>
          <p:nvPr/>
        </p:nvSpPr>
        <p:spPr>
          <a:xfrm>
            <a:off x="2671649" y="2092712"/>
            <a:ext cx="2057400" cy="646331"/>
          </a:xfrm>
          <a:prstGeom prst="rect">
            <a:avLst/>
          </a:prstGeom>
          <a:noFill/>
        </p:spPr>
        <p:txBody>
          <a:bodyPr wrap="square" rtlCol="0">
            <a:spAutoFit/>
          </a:bodyPr>
          <a:lstStyle/>
          <a:p>
            <a:pPr algn="ctr"/>
            <a:r>
              <a:rPr lang="en-US" b="1" dirty="0">
                <a:solidFill>
                  <a:srgbClr val="008000"/>
                </a:solidFill>
              </a:rPr>
              <a:t>Event analyzed for EHIS Provisional</a:t>
            </a:r>
          </a:p>
        </p:txBody>
      </p:sp>
      <p:cxnSp>
        <p:nvCxnSpPr>
          <p:cNvPr id="15" name="Straight Arrow Connector 14">
            <a:extLst>
              <a:ext uri="{FF2B5EF4-FFF2-40B4-BE49-F238E27FC236}">
                <a16:creationId xmlns:a16="http://schemas.microsoft.com/office/drawing/2014/main" id="{3E6AD915-A735-D343-B340-AB59E4307026}"/>
              </a:ext>
            </a:extLst>
          </p:cNvPr>
          <p:cNvCxnSpPr/>
          <p:nvPr/>
        </p:nvCxnSpPr>
        <p:spPr>
          <a:xfrm flipH="1">
            <a:off x="2633547" y="2704170"/>
            <a:ext cx="381000" cy="381000"/>
          </a:xfrm>
          <a:prstGeom prst="straightConnector1">
            <a:avLst/>
          </a:prstGeom>
          <a:ln>
            <a:solidFill>
              <a:srgbClr val="0099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D8F3E3B-B201-B142-A1D5-A307A3F684D1}"/>
              </a:ext>
            </a:extLst>
          </p:cNvPr>
          <p:cNvSpPr txBox="1"/>
          <p:nvPr/>
        </p:nvSpPr>
        <p:spPr>
          <a:xfrm>
            <a:off x="4850780" y="4073912"/>
            <a:ext cx="3097253" cy="369332"/>
          </a:xfrm>
          <a:prstGeom prst="rect">
            <a:avLst/>
          </a:prstGeom>
          <a:noFill/>
        </p:spPr>
        <p:txBody>
          <a:bodyPr wrap="square" rtlCol="0">
            <a:spAutoFit/>
          </a:bodyPr>
          <a:lstStyle/>
          <a:p>
            <a:pPr algn="ctr"/>
            <a:r>
              <a:rPr lang="en-US" b="1" dirty="0">
                <a:solidFill>
                  <a:srgbClr val="008000"/>
                </a:solidFill>
              </a:rPr>
              <a:t>Events analyzed for EHIS Full</a:t>
            </a:r>
          </a:p>
        </p:txBody>
      </p:sp>
      <p:cxnSp>
        <p:nvCxnSpPr>
          <p:cNvPr id="17" name="Straight Arrow Connector 16">
            <a:extLst>
              <a:ext uri="{FF2B5EF4-FFF2-40B4-BE49-F238E27FC236}">
                <a16:creationId xmlns:a16="http://schemas.microsoft.com/office/drawing/2014/main" id="{9E088FA6-71E9-3946-BEFF-1CA35EB267A5}"/>
              </a:ext>
            </a:extLst>
          </p:cNvPr>
          <p:cNvCxnSpPr>
            <a:cxnSpLocks/>
          </p:cNvCxnSpPr>
          <p:nvPr/>
        </p:nvCxnSpPr>
        <p:spPr>
          <a:xfrm>
            <a:off x="7683190" y="4360127"/>
            <a:ext cx="256478" cy="267629"/>
          </a:xfrm>
          <a:prstGeom prst="straightConnector1">
            <a:avLst/>
          </a:prstGeom>
          <a:ln>
            <a:solidFill>
              <a:srgbClr val="0099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5B47D33-08B9-E341-89C5-84056D4E49DF}"/>
              </a:ext>
            </a:extLst>
          </p:cNvPr>
          <p:cNvCxnSpPr>
            <a:cxnSpLocks/>
          </p:cNvCxnSpPr>
          <p:nvPr/>
        </p:nvCxnSpPr>
        <p:spPr>
          <a:xfrm>
            <a:off x="7170234" y="4393580"/>
            <a:ext cx="356839" cy="278781"/>
          </a:xfrm>
          <a:prstGeom prst="straightConnector1">
            <a:avLst/>
          </a:prstGeom>
          <a:ln>
            <a:solidFill>
              <a:srgbClr val="009900"/>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AE361954-72CA-0746-A8DB-FEF884F83770}"/>
              </a:ext>
            </a:extLst>
          </p:cNvPr>
          <p:cNvSpPr txBox="1"/>
          <p:nvPr/>
        </p:nvSpPr>
        <p:spPr>
          <a:xfrm>
            <a:off x="6007077" y="1464527"/>
            <a:ext cx="1943743" cy="646331"/>
          </a:xfrm>
          <a:prstGeom prst="rect">
            <a:avLst/>
          </a:prstGeom>
          <a:noFill/>
        </p:spPr>
        <p:txBody>
          <a:bodyPr wrap="square" rtlCol="0">
            <a:spAutoFit/>
          </a:bodyPr>
          <a:lstStyle/>
          <a:p>
            <a:pPr algn="ctr"/>
            <a:r>
              <a:rPr lang="en-US" b="1" dirty="0">
                <a:solidFill>
                  <a:schemeClr val="accent6">
                    <a:lumMod val="75000"/>
                  </a:schemeClr>
                </a:solidFill>
              </a:rPr>
              <a:t>Event analyzed for SGPS Full</a:t>
            </a:r>
          </a:p>
        </p:txBody>
      </p:sp>
      <p:cxnSp>
        <p:nvCxnSpPr>
          <p:cNvPr id="24" name="Straight Arrow Connector 23">
            <a:extLst>
              <a:ext uri="{FF2B5EF4-FFF2-40B4-BE49-F238E27FC236}">
                <a16:creationId xmlns:a16="http://schemas.microsoft.com/office/drawing/2014/main" id="{211AFAAE-4FCB-2149-9D95-A9B249CD3640}"/>
              </a:ext>
            </a:extLst>
          </p:cNvPr>
          <p:cNvCxnSpPr>
            <a:cxnSpLocks/>
          </p:cNvCxnSpPr>
          <p:nvPr/>
        </p:nvCxnSpPr>
        <p:spPr>
          <a:xfrm flipH="1">
            <a:off x="6142403" y="2093651"/>
            <a:ext cx="509478" cy="550933"/>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9A641C14-C095-4144-A281-B0646D5F122A}"/>
              </a:ext>
            </a:extLst>
          </p:cNvPr>
          <p:cNvSpPr txBox="1"/>
          <p:nvPr/>
        </p:nvSpPr>
        <p:spPr>
          <a:xfrm>
            <a:off x="2401516" y="4583151"/>
            <a:ext cx="1943743" cy="646331"/>
          </a:xfrm>
          <a:prstGeom prst="rect">
            <a:avLst/>
          </a:prstGeom>
          <a:noFill/>
        </p:spPr>
        <p:txBody>
          <a:bodyPr wrap="square" rtlCol="0">
            <a:spAutoFit/>
          </a:bodyPr>
          <a:lstStyle/>
          <a:p>
            <a:pPr algn="ctr"/>
            <a:r>
              <a:rPr lang="en-US" b="1" dirty="0">
                <a:solidFill>
                  <a:schemeClr val="accent6">
                    <a:lumMod val="75000"/>
                  </a:schemeClr>
                </a:solidFill>
              </a:rPr>
              <a:t>Event analyzed for SGPS Full</a:t>
            </a:r>
          </a:p>
        </p:txBody>
      </p:sp>
      <p:cxnSp>
        <p:nvCxnSpPr>
          <p:cNvPr id="26" name="Straight Arrow Connector 25">
            <a:extLst>
              <a:ext uri="{FF2B5EF4-FFF2-40B4-BE49-F238E27FC236}">
                <a16:creationId xmlns:a16="http://schemas.microsoft.com/office/drawing/2014/main" id="{E2AB84B3-ABD6-F240-8105-FC69CED72E65}"/>
              </a:ext>
            </a:extLst>
          </p:cNvPr>
          <p:cNvCxnSpPr>
            <a:cxnSpLocks/>
          </p:cNvCxnSpPr>
          <p:nvPr/>
        </p:nvCxnSpPr>
        <p:spPr>
          <a:xfrm flipH="1">
            <a:off x="2040673" y="4777378"/>
            <a:ext cx="414634" cy="84554"/>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AF47B5D0-1687-E44E-8F3E-F35D17E36959}"/>
              </a:ext>
            </a:extLst>
          </p:cNvPr>
          <p:cNvSpPr txBox="1"/>
          <p:nvPr/>
        </p:nvSpPr>
        <p:spPr>
          <a:xfrm>
            <a:off x="1649453" y="4081346"/>
            <a:ext cx="2911395" cy="369332"/>
          </a:xfrm>
          <a:prstGeom prst="rect">
            <a:avLst/>
          </a:prstGeom>
          <a:noFill/>
        </p:spPr>
        <p:txBody>
          <a:bodyPr wrap="square" rtlCol="0">
            <a:spAutoFit/>
          </a:bodyPr>
          <a:lstStyle/>
          <a:p>
            <a:pPr algn="ctr"/>
            <a:r>
              <a:rPr lang="en-US" b="1" dirty="0">
                <a:solidFill>
                  <a:srgbClr val="008000"/>
                </a:solidFill>
              </a:rPr>
              <a:t>Event analyzed for EHIS Full</a:t>
            </a:r>
          </a:p>
        </p:txBody>
      </p:sp>
      <p:cxnSp>
        <p:nvCxnSpPr>
          <p:cNvPr id="31" name="Straight Arrow Connector 30">
            <a:extLst>
              <a:ext uri="{FF2B5EF4-FFF2-40B4-BE49-F238E27FC236}">
                <a16:creationId xmlns:a16="http://schemas.microsoft.com/office/drawing/2014/main" id="{B30924D3-1EF1-A04F-969A-AC75F8922DA8}"/>
              </a:ext>
            </a:extLst>
          </p:cNvPr>
          <p:cNvCxnSpPr>
            <a:cxnSpLocks/>
          </p:cNvCxnSpPr>
          <p:nvPr/>
        </p:nvCxnSpPr>
        <p:spPr>
          <a:xfrm flipH="1">
            <a:off x="1839951" y="4391720"/>
            <a:ext cx="208157" cy="314095"/>
          </a:xfrm>
          <a:prstGeom prst="straightConnector1">
            <a:avLst/>
          </a:prstGeom>
          <a:ln>
            <a:solidFill>
              <a:srgbClr val="0099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99927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3BCEF-020B-505E-BFB9-83A897C04F50}"/>
              </a:ext>
            </a:extLst>
          </p:cNvPr>
          <p:cNvSpPr>
            <a:spLocks noGrp="1"/>
          </p:cNvSpPr>
          <p:nvPr>
            <p:ph type="title"/>
          </p:nvPr>
        </p:nvSpPr>
        <p:spPr/>
        <p:txBody>
          <a:bodyPr/>
          <a:lstStyle/>
          <a:p>
            <a:r>
              <a:rPr lang="en-US" sz="2400" dirty="0"/>
              <a:t>Observed and Calculated Counts Distributions Indicate EHIS Rates Channels are Free of Significant Instrumental Noise</a:t>
            </a:r>
          </a:p>
        </p:txBody>
      </p:sp>
      <p:sp>
        <p:nvSpPr>
          <p:cNvPr id="5" name="Slide Number Placeholder 4">
            <a:extLst>
              <a:ext uri="{FF2B5EF4-FFF2-40B4-BE49-F238E27FC236}">
                <a16:creationId xmlns:a16="http://schemas.microsoft.com/office/drawing/2014/main" id="{9D3A229B-6F15-9A13-0E20-F7A0ED4D5D09}"/>
              </a:ext>
            </a:extLst>
          </p:cNvPr>
          <p:cNvSpPr>
            <a:spLocks noGrp="1"/>
          </p:cNvSpPr>
          <p:nvPr>
            <p:ph type="sldNum" sz="quarter" idx="12"/>
          </p:nvPr>
        </p:nvSpPr>
        <p:spPr/>
        <p:txBody>
          <a:bodyPr/>
          <a:lstStyle/>
          <a:p>
            <a:fld id="{A5D0E245-9D50-4F3E-AC26-7B9CB19F70AC}" type="slidenum">
              <a:rPr lang="en-US" altLang="en-US" smtClean="0"/>
              <a:pPr/>
              <a:t>70</a:t>
            </a:fld>
            <a:endParaRPr lang="en-US" altLang="en-US"/>
          </a:p>
        </p:txBody>
      </p:sp>
      <p:sp>
        <p:nvSpPr>
          <p:cNvPr id="10" name="Rectangle 9">
            <a:extLst>
              <a:ext uri="{FF2B5EF4-FFF2-40B4-BE49-F238E27FC236}">
                <a16:creationId xmlns:a16="http://schemas.microsoft.com/office/drawing/2014/main" id="{217F82D2-1E5C-3A62-B188-4A9024097B2C}"/>
              </a:ext>
            </a:extLst>
          </p:cNvPr>
          <p:cNvSpPr/>
          <p:nvPr/>
        </p:nvSpPr>
        <p:spPr>
          <a:xfrm>
            <a:off x="504711" y="6075769"/>
            <a:ext cx="8001000" cy="738664"/>
          </a:xfrm>
          <a:prstGeom prst="rect">
            <a:avLst/>
          </a:prstGeom>
          <a:solidFill>
            <a:schemeClr val="tx2">
              <a:lumMod val="20000"/>
              <a:lumOff val="80000"/>
            </a:schemeClr>
          </a:solidFill>
        </p:spPr>
        <p:txBody>
          <a:bodyPr wrap="square">
            <a:spAutoFit/>
          </a:bodyPr>
          <a:lstStyle/>
          <a:p>
            <a:pPr algn="ctr"/>
            <a:r>
              <a:rPr lang="en-US" sz="1400" b="1" i="1" dirty="0"/>
              <a:t>Here, during a short GCR-only period, H1 does not depart from a single Poisson distribution. </a:t>
            </a:r>
          </a:p>
          <a:p>
            <a:pPr algn="ctr"/>
            <a:r>
              <a:rPr lang="en-US" sz="1400" b="1" i="1" dirty="0"/>
              <a:t>There is no evidence for SEP fluxes during this short period.  However,  the H1 fluxes are still high compared to the model (and the H2 fluxes, which should be greater).</a:t>
            </a:r>
          </a:p>
        </p:txBody>
      </p:sp>
      <p:sp>
        <p:nvSpPr>
          <p:cNvPr id="11" name="Rectangle 10">
            <a:extLst>
              <a:ext uri="{FF2B5EF4-FFF2-40B4-BE49-F238E27FC236}">
                <a16:creationId xmlns:a16="http://schemas.microsoft.com/office/drawing/2014/main" id="{6FCD1A55-21AB-2112-3CE6-6DF122238729}"/>
              </a:ext>
            </a:extLst>
          </p:cNvPr>
          <p:cNvSpPr/>
          <p:nvPr/>
        </p:nvSpPr>
        <p:spPr>
          <a:xfrm>
            <a:off x="593557" y="1146878"/>
            <a:ext cx="8001000" cy="646331"/>
          </a:xfrm>
          <a:prstGeom prst="rect">
            <a:avLst/>
          </a:prstGeom>
          <a:solidFill>
            <a:schemeClr val="tx2">
              <a:lumMod val="20000"/>
              <a:lumOff val="80000"/>
            </a:schemeClr>
          </a:solidFill>
        </p:spPr>
        <p:txBody>
          <a:bodyPr wrap="square">
            <a:spAutoFit/>
          </a:bodyPr>
          <a:lstStyle/>
          <a:p>
            <a:pPr algn="ctr"/>
            <a:r>
              <a:rPr lang="en-US" b="1" i="1" dirty="0"/>
              <a:t>If the backgrounds are composed of a single population, they should match a Poisson distribution calculated using the observed average count rate.</a:t>
            </a:r>
          </a:p>
        </p:txBody>
      </p:sp>
      <p:pic>
        <p:nvPicPr>
          <p:cNvPr id="13" name="Content Placeholder 12">
            <a:extLst>
              <a:ext uri="{FF2B5EF4-FFF2-40B4-BE49-F238E27FC236}">
                <a16:creationId xmlns:a16="http://schemas.microsoft.com/office/drawing/2014/main" id="{2B0A264C-5860-EB49-F8E0-B2CB5A14B13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6948" y="4040103"/>
            <a:ext cx="8776190" cy="2064984"/>
          </a:xfrm>
        </p:spPr>
      </p:pic>
      <p:pic>
        <p:nvPicPr>
          <p:cNvPr id="8" name="Content Placeholder 7">
            <a:extLst>
              <a:ext uri="{FF2B5EF4-FFF2-40B4-BE49-F238E27FC236}">
                <a16:creationId xmlns:a16="http://schemas.microsoft.com/office/drawing/2014/main" id="{F27D0C74-53F4-895F-459F-6DBE98B3A69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9770" y="1884164"/>
            <a:ext cx="8776190" cy="2064984"/>
          </a:xfrm>
        </p:spPr>
      </p:pic>
    </p:spTree>
    <p:extLst>
      <p:ext uri="{BB962C8B-B14F-4D97-AF65-F5344CB8AC3E}">
        <p14:creationId xmlns:p14="http://schemas.microsoft.com/office/powerpoint/2010/main" val="3916495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00D5-24C7-B647-A356-8B8D55919F47}"/>
              </a:ext>
            </a:extLst>
          </p:cNvPr>
          <p:cNvSpPr>
            <a:spLocks noGrp="1"/>
          </p:cNvSpPr>
          <p:nvPr>
            <p:ph type="title"/>
          </p:nvPr>
        </p:nvSpPr>
        <p:spPr/>
        <p:txBody>
          <a:bodyPr/>
          <a:lstStyle/>
          <a:p>
            <a:r>
              <a:rPr lang="en-US" dirty="0"/>
              <a:t>Galactic Cosmic Rays (GCRs)</a:t>
            </a:r>
          </a:p>
        </p:txBody>
      </p:sp>
      <p:sp>
        <p:nvSpPr>
          <p:cNvPr id="4" name="Slide Number Placeholder 3">
            <a:extLst>
              <a:ext uri="{FF2B5EF4-FFF2-40B4-BE49-F238E27FC236}">
                <a16:creationId xmlns:a16="http://schemas.microsoft.com/office/drawing/2014/main" id="{1958F366-9A92-094B-9EE8-AFA99C4FD454}"/>
              </a:ext>
            </a:extLst>
          </p:cNvPr>
          <p:cNvSpPr>
            <a:spLocks noGrp="1"/>
          </p:cNvSpPr>
          <p:nvPr>
            <p:ph type="sldNum" sz="quarter" idx="12"/>
          </p:nvPr>
        </p:nvSpPr>
        <p:spPr/>
        <p:txBody>
          <a:bodyPr/>
          <a:lstStyle/>
          <a:p>
            <a:fld id="{615ADB79-25D6-47C0-AB51-22A13A0BBB50}" type="slidenum">
              <a:rPr lang="en-US" altLang="en-US" smtClean="0"/>
              <a:pPr/>
              <a:t>8</a:t>
            </a:fld>
            <a:endParaRPr lang="en-US" altLang="en-US" dirty="0"/>
          </a:p>
        </p:txBody>
      </p:sp>
      <p:sp>
        <p:nvSpPr>
          <p:cNvPr id="7" name="Content Placeholder 5">
            <a:extLst>
              <a:ext uri="{FF2B5EF4-FFF2-40B4-BE49-F238E27FC236}">
                <a16:creationId xmlns:a16="http://schemas.microsoft.com/office/drawing/2014/main" id="{718D092A-F506-114A-8C55-13467E8DD0CE}"/>
              </a:ext>
            </a:extLst>
          </p:cNvPr>
          <p:cNvSpPr txBox="1">
            <a:spLocks/>
          </p:cNvSpPr>
          <p:nvPr/>
        </p:nvSpPr>
        <p:spPr>
          <a:xfrm>
            <a:off x="631963" y="4114800"/>
            <a:ext cx="7962594" cy="2743200"/>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Solar Energetic Particle (SEP) events are sporadic, with durations of several days</a:t>
            </a:r>
          </a:p>
          <a:p>
            <a:pPr lvl="1"/>
            <a:r>
              <a:rPr lang="en-US" sz="1600" dirty="0"/>
              <a:t>If large enough, trigger SWPC’s real-time solar radiation storm alerts (SGPS)</a:t>
            </a:r>
          </a:p>
          <a:p>
            <a:pPr lvl="1"/>
            <a:r>
              <a:rPr lang="en-US" sz="1600" dirty="0"/>
              <a:t>Protons and alphas used in FAA-SWPC aviation dose model (SGPS)</a:t>
            </a:r>
          </a:p>
          <a:p>
            <a:pPr lvl="1"/>
            <a:r>
              <a:rPr lang="en-US" sz="1600" dirty="0"/>
              <a:t>Heavy ion fluxes and event fluences used in upset calculations (EHIS)</a:t>
            </a:r>
          </a:p>
          <a:p>
            <a:pPr lvl="1"/>
            <a:r>
              <a:rPr lang="en-US" sz="1600" dirty="0"/>
              <a:t>Some weak events observed at Earth since GOES-18 launched</a:t>
            </a:r>
          </a:p>
          <a:p>
            <a:r>
              <a:rPr lang="en-US" sz="1800" dirty="0"/>
              <a:t>Galactic Cosmic Rays (GCRs) vary slowly (solar cycle ~ 11 </a:t>
            </a:r>
            <a:r>
              <a:rPr lang="en-US" sz="1800" dirty="0" err="1"/>
              <a:t>yrs</a:t>
            </a:r>
            <a:r>
              <a:rPr lang="en-US" sz="1800" dirty="0"/>
              <a:t>)</a:t>
            </a:r>
          </a:p>
          <a:p>
            <a:pPr lvl="1"/>
            <a:r>
              <a:rPr lang="en-US" sz="1600" dirty="0"/>
              <a:t>Very low flux levels but nonetheless pose a Single Event Effect (SEE) hazard</a:t>
            </a:r>
          </a:p>
          <a:p>
            <a:pPr lvl="1"/>
            <a:r>
              <a:rPr lang="en-US" sz="1600" dirty="0"/>
              <a:t>Measurements could be used to improve GCR flux models that are used in statistical predictions of upset rates  (EHIS)</a:t>
            </a:r>
          </a:p>
        </p:txBody>
      </p:sp>
      <p:pic>
        <p:nvPicPr>
          <p:cNvPr id="15" name="Content Placeholder 14">
            <a:extLst>
              <a:ext uri="{FF2B5EF4-FFF2-40B4-BE49-F238E27FC236}">
                <a16:creationId xmlns:a16="http://schemas.microsoft.com/office/drawing/2014/main" id="{0F9B0B37-1B24-E441-9D7A-0A4236DDA405}"/>
              </a:ext>
            </a:extLst>
          </p:cNvPr>
          <p:cNvPicPr>
            <a:picLocks noGrp="1" noChangeAspect="1"/>
          </p:cNvPicPr>
          <p:nvPr>
            <p:ph idx="1"/>
          </p:nvPr>
        </p:nvPicPr>
        <p:blipFill>
          <a:blip r:embed="rId2"/>
          <a:stretch>
            <a:fillRect/>
          </a:stretch>
        </p:blipFill>
        <p:spPr>
          <a:xfrm>
            <a:off x="1312030" y="989013"/>
            <a:ext cx="6527959" cy="3109222"/>
          </a:xfrm>
          <a:prstGeom prst="rect">
            <a:avLst/>
          </a:prstGeom>
        </p:spPr>
      </p:pic>
      <p:sp>
        <p:nvSpPr>
          <p:cNvPr id="16" name="Rectangle 15">
            <a:extLst>
              <a:ext uri="{FF2B5EF4-FFF2-40B4-BE49-F238E27FC236}">
                <a16:creationId xmlns:a16="http://schemas.microsoft.com/office/drawing/2014/main" id="{C236A3A5-C3AE-7C42-8CA3-906A031E3D2B}"/>
              </a:ext>
            </a:extLst>
          </p:cNvPr>
          <p:cNvSpPr/>
          <p:nvPr/>
        </p:nvSpPr>
        <p:spPr>
          <a:xfrm rot="16200000">
            <a:off x="-164461" y="2282014"/>
            <a:ext cx="1766542" cy="523220"/>
          </a:xfrm>
          <a:prstGeom prst="rect">
            <a:avLst/>
          </a:prstGeom>
          <a:solidFill>
            <a:schemeClr val="tx2">
              <a:lumMod val="20000"/>
              <a:lumOff val="80000"/>
            </a:schemeClr>
          </a:solidFill>
        </p:spPr>
        <p:txBody>
          <a:bodyPr wrap="square">
            <a:spAutoFit/>
          </a:bodyPr>
          <a:lstStyle/>
          <a:p>
            <a:pPr algn="ctr"/>
            <a:r>
              <a:rPr lang="en-US" sz="1400" b="1" i="1" dirty="0" err="1"/>
              <a:t>Mewaldt</a:t>
            </a:r>
            <a:r>
              <a:rPr lang="en-US" sz="1400" b="1" i="1" dirty="0"/>
              <a:t> et al., </a:t>
            </a:r>
          </a:p>
          <a:p>
            <a:pPr algn="ctr"/>
            <a:r>
              <a:rPr lang="en-US" sz="1400" b="1" i="1" dirty="0" err="1"/>
              <a:t>ApJLett</a:t>
            </a:r>
            <a:r>
              <a:rPr lang="en-US" sz="1400" b="1" i="1" dirty="0"/>
              <a:t>, 723, 2010</a:t>
            </a:r>
          </a:p>
        </p:txBody>
      </p:sp>
      <p:sp>
        <p:nvSpPr>
          <p:cNvPr id="3" name="Rectangle 2">
            <a:extLst>
              <a:ext uri="{FF2B5EF4-FFF2-40B4-BE49-F238E27FC236}">
                <a16:creationId xmlns:a16="http://schemas.microsoft.com/office/drawing/2014/main" id="{E6EB8CD3-C166-5B4C-3522-A9639A273BC0}"/>
              </a:ext>
            </a:extLst>
          </p:cNvPr>
          <p:cNvSpPr/>
          <p:nvPr/>
        </p:nvSpPr>
        <p:spPr>
          <a:xfrm>
            <a:off x="7009321" y="2543624"/>
            <a:ext cx="1542199" cy="461665"/>
          </a:xfrm>
          <a:prstGeom prst="rect">
            <a:avLst/>
          </a:prstGeom>
          <a:solidFill>
            <a:schemeClr val="tx2">
              <a:lumMod val="20000"/>
              <a:lumOff val="80000"/>
            </a:schemeClr>
          </a:solidFill>
        </p:spPr>
        <p:txBody>
          <a:bodyPr wrap="square">
            <a:spAutoFit/>
          </a:bodyPr>
          <a:lstStyle/>
          <a:p>
            <a:pPr algn="ctr"/>
            <a:r>
              <a:rPr lang="en-US" sz="1200" b="1" i="1" dirty="0"/>
              <a:t>Solar Cycle 23 Cosmic Ray Flux Variation</a:t>
            </a:r>
          </a:p>
        </p:txBody>
      </p:sp>
    </p:spTree>
    <p:extLst>
      <p:ext uri="{BB962C8B-B14F-4D97-AF65-F5344CB8AC3E}">
        <p14:creationId xmlns:p14="http://schemas.microsoft.com/office/powerpoint/2010/main" val="1619316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EEF4-E8F4-4D10-B517-EC58D38DA876}"/>
              </a:ext>
            </a:extLst>
          </p:cNvPr>
          <p:cNvSpPr>
            <a:spLocks noGrp="1"/>
          </p:cNvSpPr>
          <p:nvPr>
            <p:ph type="title"/>
          </p:nvPr>
        </p:nvSpPr>
        <p:spPr/>
        <p:txBody>
          <a:bodyPr/>
          <a:lstStyle/>
          <a:p>
            <a:r>
              <a:rPr lang="en-US" dirty="0"/>
              <a:t>EHIS Data Description</a:t>
            </a:r>
          </a:p>
        </p:txBody>
      </p:sp>
      <p:sp>
        <p:nvSpPr>
          <p:cNvPr id="3" name="Content Placeholder 2">
            <a:extLst>
              <a:ext uri="{FF2B5EF4-FFF2-40B4-BE49-F238E27FC236}">
                <a16:creationId xmlns:a16="http://schemas.microsoft.com/office/drawing/2014/main" id="{AF51606F-3488-4AB7-930A-51810601F5FC}"/>
              </a:ext>
            </a:extLst>
          </p:cNvPr>
          <p:cNvSpPr>
            <a:spLocks noGrp="1"/>
          </p:cNvSpPr>
          <p:nvPr>
            <p:ph idx="1"/>
          </p:nvPr>
        </p:nvSpPr>
        <p:spPr>
          <a:xfrm>
            <a:off x="457200" y="1219200"/>
            <a:ext cx="8229600" cy="5029200"/>
          </a:xfrm>
        </p:spPr>
        <p:txBody>
          <a:bodyPr/>
          <a:lstStyle/>
          <a:p>
            <a:pPr>
              <a:buFont typeface="Arial" panose="020B0604020202020204" pitchFamily="34" charset="0"/>
              <a:buChar char="•"/>
            </a:pPr>
            <a:r>
              <a:rPr lang="en-US" sz="1600" dirty="0"/>
              <a:t>L1b He and H (Priorities 2 and 3) fluxes are calculated from coincidence rates contained in SCI-HCR packets </a:t>
            </a:r>
          </a:p>
          <a:p>
            <a:pPr lvl="1">
              <a:buFont typeface="Arial" panose="020B0604020202020204" pitchFamily="34" charset="0"/>
              <a:buChar char="•"/>
            </a:pPr>
            <a:r>
              <a:rPr lang="en-US" sz="1200" dirty="0"/>
              <a:t>1-s cadence, complete set of rates in 3 s – averaged to 5 minutes</a:t>
            </a:r>
          </a:p>
          <a:p>
            <a:pPr lvl="1">
              <a:buFont typeface="Arial" panose="020B0604020202020204" pitchFamily="34" charset="0"/>
              <a:buChar char="•"/>
            </a:pPr>
            <a:r>
              <a:rPr lang="en-US" sz="1200" dirty="0"/>
              <a:t>Corrected for dead time using 3-s Priority counts contained in SCI-HCR packets</a:t>
            </a:r>
          </a:p>
          <a:p>
            <a:pPr>
              <a:buFont typeface="Arial" panose="020B0604020202020204" pitchFamily="34" charset="0"/>
              <a:buChar char="•"/>
            </a:pPr>
            <a:r>
              <a:rPr lang="en-US" sz="1600" dirty="0"/>
              <a:t>L1b heavy ion (Priority 1) fluxes [Z = 6 (C) to 29 (Cu)] calculated from histograms contained in SCI-ELF packets and summed Priority 1 counts from SCI-HCR packets</a:t>
            </a:r>
          </a:p>
          <a:p>
            <a:pPr lvl="1">
              <a:buFont typeface="Arial" panose="020B0604020202020204" pitchFamily="34" charset="0"/>
              <a:buChar char="•"/>
            </a:pPr>
            <a:r>
              <a:rPr lang="en-US" sz="1200" dirty="0"/>
              <a:t>1-m cadence, 5 histograms summed prior to nonlinear maximum likelihood fit</a:t>
            </a:r>
          </a:p>
          <a:p>
            <a:pPr lvl="1">
              <a:buFont typeface="Arial" panose="020B0604020202020204" pitchFamily="34" charset="0"/>
              <a:buChar char="•"/>
            </a:pPr>
            <a:r>
              <a:rPr lang="en-US" sz="1200" dirty="0"/>
              <a:t>Corrected for dead time using time-averages of 3-s Priority counts contained in SCI-HCR packets</a:t>
            </a:r>
          </a:p>
          <a:p>
            <a:pPr>
              <a:buFont typeface="Arial" panose="020B0604020202020204" pitchFamily="34" charset="0"/>
              <a:buChar char="•"/>
            </a:pPr>
            <a:r>
              <a:rPr lang="en-US" sz="1600" dirty="0"/>
              <a:t>Corrected for upward fluxes using Priority counts in SCI-PEC packets (1-m cadence)</a:t>
            </a:r>
          </a:p>
          <a:p>
            <a:pPr>
              <a:buFont typeface="Arial" panose="020B0604020202020204" pitchFamily="34" charset="0"/>
              <a:buChar char="•"/>
            </a:pPr>
            <a:r>
              <a:rPr lang="en-US" sz="1600" dirty="0"/>
              <a:t>Scintillator (S) used in anti-coincidence (.NOT.S) to exclude side-penetrating particles when S is less than ‘High Flux Level’ value in ‘</a:t>
            </a:r>
            <a:r>
              <a:rPr lang="en-US" sz="1600" dirty="0" err="1"/>
              <a:t>sci_cnfg</a:t>
            </a:r>
            <a:r>
              <a:rPr lang="en-US" sz="1600" dirty="0"/>
              <a:t>’ flight table</a:t>
            </a:r>
            <a:endParaRPr lang="en-US" sz="1200" dirty="0"/>
          </a:p>
          <a:p>
            <a:pPr lvl="1">
              <a:buFont typeface="Arial" panose="020B0604020202020204" pitchFamily="34" charset="0"/>
              <a:buChar char="•"/>
            </a:pPr>
            <a:r>
              <a:rPr lang="en-US" sz="1200" dirty="0"/>
              <a:t>.NOT.S = Non-Prime</a:t>
            </a:r>
          </a:p>
          <a:p>
            <a:pPr lvl="1">
              <a:buFont typeface="Arial" panose="020B0604020202020204" pitchFamily="34" charset="0"/>
              <a:buChar char="•"/>
            </a:pPr>
            <a:r>
              <a:rPr lang="en-US" sz="1200" dirty="0"/>
              <a:t>NO S = Prime</a:t>
            </a:r>
          </a:p>
          <a:p>
            <a:pPr lvl="1">
              <a:buFont typeface="Arial" panose="020B0604020202020204" pitchFamily="34" charset="0"/>
              <a:buChar char="•"/>
            </a:pPr>
            <a:r>
              <a:rPr lang="en-US" sz="1200" dirty="0"/>
              <a:t>SCI-HCR packets contain </a:t>
            </a:r>
            <a:r>
              <a:rPr lang="en-US" sz="1200" u="sng" dirty="0"/>
              <a:t>both</a:t>
            </a:r>
            <a:r>
              <a:rPr lang="en-US" sz="1200" dirty="0"/>
              <a:t> </a:t>
            </a:r>
            <a:r>
              <a:rPr lang="en-US" sz="1200" dirty="0" err="1"/>
              <a:t>NonPrime</a:t>
            </a:r>
            <a:r>
              <a:rPr lang="en-US" sz="1200" dirty="0"/>
              <a:t> and Prime rates </a:t>
            </a:r>
          </a:p>
          <a:p>
            <a:pPr lvl="1">
              <a:buFont typeface="Arial" panose="020B0604020202020204" pitchFamily="34" charset="0"/>
              <a:buChar char="•"/>
            </a:pPr>
            <a:r>
              <a:rPr lang="en-US" sz="1200" dirty="0"/>
              <a:t>Each minute, SCI-ELF (histograms) and SCI-PEC packets are </a:t>
            </a:r>
            <a:r>
              <a:rPr lang="en-US" sz="1200" u="sng" dirty="0"/>
              <a:t>either</a:t>
            </a:r>
            <a:r>
              <a:rPr lang="en-US" sz="1200" dirty="0"/>
              <a:t> </a:t>
            </a:r>
            <a:r>
              <a:rPr lang="en-US" sz="1200" dirty="0" err="1"/>
              <a:t>NonPrime</a:t>
            </a:r>
            <a:r>
              <a:rPr lang="en-US" sz="1200" dirty="0"/>
              <a:t> </a:t>
            </a:r>
            <a:r>
              <a:rPr lang="en-US" sz="1200" u="sng" dirty="0"/>
              <a:t>or</a:t>
            </a:r>
            <a:r>
              <a:rPr lang="en-US" sz="1200" dirty="0"/>
              <a:t> Prime, based on Scintillator state</a:t>
            </a:r>
          </a:p>
          <a:p>
            <a:pPr lvl="1">
              <a:buFont typeface="Arial" panose="020B0604020202020204" pitchFamily="34" charset="0"/>
              <a:buChar char="•"/>
            </a:pPr>
            <a:r>
              <a:rPr lang="en-US" sz="1200" dirty="0"/>
              <a:t>Reported L1b fluxes (H, He, heavies) are </a:t>
            </a:r>
            <a:r>
              <a:rPr lang="en-US" sz="1200" dirty="0" err="1"/>
              <a:t>NonPrime</a:t>
            </a:r>
            <a:r>
              <a:rPr lang="en-US" sz="1200" dirty="0"/>
              <a:t> or Prime based on Scintillator state </a:t>
            </a:r>
          </a:p>
          <a:p>
            <a:pPr>
              <a:buFont typeface="Arial" panose="020B0604020202020204" pitchFamily="34" charset="0"/>
              <a:buChar char="•"/>
            </a:pPr>
            <a:r>
              <a:rPr lang="en-US" sz="1600" dirty="0"/>
              <a:t>1-Hz SCI-PHA packets contain highest-priority particle event every second </a:t>
            </a:r>
          </a:p>
          <a:p>
            <a:pPr lvl="1">
              <a:buFont typeface="Arial" panose="020B0604020202020204" pitchFamily="34" charset="0"/>
              <a:buChar char="•"/>
            </a:pPr>
            <a:r>
              <a:rPr lang="en-US" sz="1200" dirty="0"/>
              <a:t>Designed as a valuable diagnostic; not used in real-time (L1b processing)</a:t>
            </a:r>
          </a:p>
          <a:p>
            <a:pPr lvl="1">
              <a:buFont typeface="Arial" panose="020B0604020202020204" pitchFamily="34" charset="0"/>
              <a:buChar char="•"/>
            </a:pPr>
            <a:r>
              <a:rPr lang="en-US" sz="1200" dirty="0" err="1"/>
              <a:t>NonPrime</a:t>
            </a:r>
            <a:r>
              <a:rPr lang="en-US" sz="1200" dirty="0"/>
              <a:t> is higher priority than Prime, Priority 1 is higher priority than Priority 2, etc.</a:t>
            </a:r>
          </a:p>
        </p:txBody>
      </p:sp>
      <p:sp>
        <p:nvSpPr>
          <p:cNvPr id="4" name="Slide Number Placeholder 3">
            <a:extLst>
              <a:ext uri="{FF2B5EF4-FFF2-40B4-BE49-F238E27FC236}">
                <a16:creationId xmlns:a16="http://schemas.microsoft.com/office/drawing/2014/main" id="{53D31F54-388D-22E6-4E3E-0671459DE453}"/>
              </a:ext>
            </a:extLst>
          </p:cNvPr>
          <p:cNvSpPr>
            <a:spLocks noGrp="1"/>
          </p:cNvSpPr>
          <p:nvPr>
            <p:ph type="sldNum" sz="quarter" idx="12"/>
          </p:nvPr>
        </p:nvSpPr>
        <p:spPr/>
        <p:txBody>
          <a:bodyPr/>
          <a:lstStyle/>
          <a:p>
            <a:fld id="{615ADB79-25D6-47C0-AB51-22A13A0BBB50}" type="slidenum">
              <a:rPr lang="en-US" altLang="en-US" smtClean="0"/>
              <a:pPr/>
              <a:t>9</a:t>
            </a:fld>
            <a:endParaRPr lang="en-US" altLang="en-US" dirty="0"/>
          </a:p>
        </p:txBody>
      </p:sp>
      <p:sp>
        <p:nvSpPr>
          <p:cNvPr id="7" name="Rectangle 6">
            <a:extLst>
              <a:ext uri="{FF2B5EF4-FFF2-40B4-BE49-F238E27FC236}">
                <a16:creationId xmlns:a16="http://schemas.microsoft.com/office/drawing/2014/main" id="{37EA36C1-DE25-8238-D741-4A1C752914D0}"/>
              </a:ext>
            </a:extLst>
          </p:cNvPr>
          <p:cNvSpPr/>
          <p:nvPr/>
        </p:nvSpPr>
        <p:spPr>
          <a:xfrm>
            <a:off x="597569" y="5954137"/>
            <a:ext cx="7948862" cy="584775"/>
          </a:xfrm>
          <a:prstGeom prst="rect">
            <a:avLst/>
          </a:prstGeom>
          <a:solidFill>
            <a:schemeClr val="tx2">
              <a:lumMod val="20000"/>
              <a:lumOff val="80000"/>
            </a:schemeClr>
          </a:solidFill>
        </p:spPr>
        <p:txBody>
          <a:bodyPr wrap="square">
            <a:spAutoFit/>
          </a:bodyPr>
          <a:lstStyle/>
          <a:p>
            <a:pPr algn="ctr"/>
            <a:r>
              <a:rPr lang="en-US" sz="1600" b="1" i="1" dirty="0"/>
              <a:t>In GEO, EHIS L1b data are almost always in Prime state due to high levels of radiation belt electron fluxes incident on the anti-coincidence Scintillator. </a:t>
            </a:r>
          </a:p>
        </p:txBody>
      </p:sp>
      <p:sp>
        <p:nvSpPr>
          <p:cNvPr id="5" name="Rectangle 4">
            <a:extLst>
              <a:ext uri="{FF2B5EF4-FFF2-40B4-BE49-F238E27FC236}">
                <a16:creationId xmlns:a16="http://schemas.microsoft.com/office/drawing/2014/main" id="{4BD1EEDA-8B86-7DBB-928C-AAF8DA3168B0}"/>
              </a:ext>
            </a:extLst>
          </p:cNvPr>
          <p:cNvSpPr/>
          <p:nvPr/>
        </p:nvSpPr>
        <p:spPr>
          <a:xfrm>
            <a:off x="6587290" y="1604668"/>
            <a:ext cx="2386262" cy="461665"/>
          </a:xfrm>
          <a:prstGeom prst="rect">
            <a:avLst/>
          </a:prstGeom>
          <a:solidFill>
            <a:schemeClr val="tx2">
              <a:lumMod val="20000"/>
              <a:lumOff val="80000"/>
            </a:schemeClr>
          </a:solidFill>
        </p:spPr>
        <p:txBody>
          <a:bodyPr wrap="square">
            <a:spAutoFit/>
          </a:bodyPr>
          <a:lstStyle/>
          <a:p>
            <a:pPr algn="ctr"/>
            <a:r>
              <a:rPr lang="en-US" sz="1200" b="1" i="1" dirty="0"/>
              <a:t>SEPs analyzed using L1b H and He fluxes from EHIS and SGPS</a:t>
            </a:r>
          </a:p>
        </p:txBody>
      </p:sp>
      <p:sp>
        <p:nvSpPr>
          <p:cNvPr id="6" name="Rectangle 5">
            <a:extLst>
              <a:ext uri="{FF2B5EF4-FFF2-40B4-BE49-F238E27FC236}">
                <a16:creationId xmlns:a16="http://schemas.microsoft.com/office/drawing/2014/main" id="{46DAC516-CC65-1507-660E-FDCDF004CB0B}"/>
              </a:ext>
            </a:extLst>
          </p:cNvPr>
          <p:cNvSpPr/>
          <p:nvPr/>
        </p:nvSpPr>
        <p:spPr>
          <a:xfrm>
            <a:off x="7006391" y="5017648"/>
            <a:ext cx="1929062" cy="830997"/>
          </a:xfrm>
          <a:prstGeom prst="rect">
            <a:avLst/>
          </a:prstGeom>
          <a:solidFill>
            <a:schemeClr val="tx2">
              <a:lumMod val="20000"/>
              <a:lumOff val="80000"/>
            </a:schemeClr>
          </a:solidFill>
        </p:spPr>
        <p:txBody>
          <a:bodyPr wrap="square">
            <a:spAutoFit/>
          </a:bodyPr>
          <a:lstStyle/>
          <a:p>
            <a:pPr algn="ctr"/>
            <a:r>
              <a:rPr lang="en-US" sz="1200" b="1" i="1" dirty="0"/>
              <a:t>Heavy ion GCRs analyzed using P1 histograms accumulated from PHA packets</a:t>
            </a:r>
          </a:p>
        </p:txBody>
      </p:sp>
    </p:spTree>
    <p:extLst>
      <p:ext uri="{BB962C8B-B14F-4D97-AF65-F5344CB8AC3E}">
        <p14:creationId xmlns:p14="http://schemas.microsoft.com/office/powerpoint/2010/main" val="148308965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29372</TotalTime>
  <Words>8039</Words>
  <Application>Microsoft Macintosh PowerPoint</Application>
  <PresentationFormat>On-screen Show (4:3)</PresentationFormat>
  <Paragraphs>972</Paragraphs>
  <Slides>70</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Calibri</vt:lpstr>
      <vt:lpstr>Courier New</vt:lpstr>
      <vt:lpstr>Noto Sans Symbols</vt:lpstr>
      <vt:lpstr>Symbol</vt:lpstr>
      <vt:lpstr>Times New Roman</vt:lpstr>
      <vt:lpstr>Wingdings</vt:lpstr>
      <vt:lpstr>Custom Design</vt:lpstr>
      <vt:lpstr>Peer Stakeholder-Product Validation Review (PS-PVR)  For the Full Maturity of GOES-18 SEISS  EHIS L1b Product</vt:lpstr>
      <vt:lpstr>Outline</vt:lpstr>
      <vt:lpstr>EHIS OVERVIEW</vt:lpstr>
      <vt:lpstr>Energetic Heavy Ion Sensor (EHIS)</vt:lpstr>
      <vt:lpstr>Nomenclature and Flux Units</vt:lpstr>
      <vt:lpstr>Solar Heavy Ions Are Much Less Abundant than He and H</vt:lpstr>
      <vt:lpstr>Solar Energetic Particle (SEP) Events since 01 July 2022</vt:lpstr>
      <vt:lpstr>Galactic Cosmic Rays (GCRs)</vt:lpstr>
      <vt:lpstr>EHIS Data Description</vt:lpstr>
      <vt:lpstr>Path to full Validation Maturity</vt:lpstr>
      <vt:lpstr>Path to Full Validation</vt:lpstr>
      <vt:lpstr>Summary of Issues Remaining after Provisional Validation</vt:lpstr>
      <vt:lpstr>G18 EHIS Flight and Ground Table History</vt:lpstr>
      <vt:lpstr>EHIS ADRs</vt:lpstr>
      <vt:lpstr>Path to Full Validation - PLPTs</vt:lpstr>
      <vt:lpstr>Product quality assessment</vt:lpstr>
      <vt:lpstr>Product Quality Assessment</vt:lpstr>
      <vt:lpstr>PLPTs for Full Validation</vt:lpstr>
      <vt:lpstr>PLPT-SEI-004: SEP Cross-Comparison</vt:lpstr>
      <vt:lpstr>Comparison of GOES and L1 Fluxes Reveals Source Anisotropy during Event Onset</vt:lpstr>
      <vt:lpstr>Comparison of GOES-18 and L1 Fluxes Reveals Source Anisotropy during Event Onset</vt:lpstr>
      <vt:lpstr>ADR 1064 Evaluation</vt:lpstr>
      <vt:lpstr>09-12 May 2024 SEP event during Gannon storm: Pdyn &gt; 10 nPa</vt:lpstr>
      <vt:lpstr>Though weak, 11 May 2024 event was sufficiently energetic to be observed by EHIS H5 and on the ground</vt:lpstr>
      <vt:lpstr>09-12 May 2024 SEP event during Gannon storm: Pdyn &gt; 10 nPa</vt:lpstr>
      <vt:lpstr>G18 vs G16 EHIS Comparisons,  2024.05.11 06-15 UT</vt:lpstr>
      <vt:lpstr>PLPT-SEI-004: Compare G18 EHIS H1 and SGPS P5 Proton Fluxes </vt:lpstr>
      <vt:lpstr>PLPT-SEI-004:  G18 H Fluence Spectra</vt:lpstr>
      <vt:lpstr>PLPT-SEI-004:  G18 He Fluence Spectra</vt:lpstr>
      <vt:lpstr>PLPT-SEI-004:  08 June 2024 event was largest to date in Solar Cycle 25</vt:lpstr>
      <vt:lpstr>PLPT-SEI-004: G18 EHIS L1b and ACE SIS C, N, O and Ne time series</vt:lpstr>
      <vt:lpstr>PLPT-SEI-004: G18 EHIS L1b and ACE SIS Mg, Al, Si and Fe time series</vt:lpstr>
      <vt:lpstr>PLPT-SEI-004: 08 June 2024, SCI-PHA histogram curve fits, one day of data</vt:lpstr>
      <vt:lpstr>PLPT-SEI-004: G18 and G16 EHIS and ACE SIS fluences (1) - ELF</vt:lpstr>
      <vt:lpstr>PLPT-SEI-004: G18 and G16 EHIS and ACE SIS fluences (2) - PHA</vt:lpstr>
      <vt:lpstr>PLPT-SEI-004 Conclusions</vt:lpstr>
      <vt:lpstr>Revisit High Flux Rate (HFR) Flag Setting</vt:lpstr>
      <vt:lpstr>Geometrical Factors for SEPs vs. GCRs</vt:lpstr>
      <vt:lpstr>Bowtie analysis of EHIS energy response functions</vt:lpstr>
      <vt:lpstr>Bowtie example: Oxygen</vt:lpstr>
      <vt:lpstr>PLPT-SEI-006: Backgrounds</vt:lpstr>
      <vt:lpstr>PLPT-SEI-006: Time Series Masked to Remove SEPs</vt:lpstr>
      <vt:lpstr>PLPT-SEI-006: GOES-18 H and He  .NOT.S (NonPrime) Only</vt:lpstr>
      <vt:lpstr>Observed and Calculated Counts Distributions Indicate EHIS Rates Channels are Free of Significant Instrumental Noise</vt:lpstr>
      <vt:lpstr>PLPT-SEI-006: Assessment,  H and He Backgrounds</vt:lpstr>
      <vt:lpstr>PLPT-SEI-006: Heavy Ion Backgrounds  GOES-18 NonPrime Histogram Fit</vt:lpstr>
      <vt:lpstr>PLPT-SEI-006: GOES-18  GCR Heavy Ion fluxes</vt:lpstr>
      <vt:lpstr>PLPT-SEI-006: Assessment,  Heavy Ion Backgrounds</vt:lpstr>
      <vt:lpstr>Top Level Evaluation</vt:lpstr>
      <vt:lpstr>PowerPoint Presentation</vt:lpstr>
      <vt:lpstr>FULL Maturity Assessment</vt:lpstr>
      <vt:lpstr>Full Validation</vt:lpstr>
      <vt:lpstr>Full Validation</vt:lpstr>
      <vt:lpstr>Risks at Full Validation</vt:lpstr>
      <vt:lpstr>Summary &amp; Recommendations</vt:lpstr>
      <vt:lpstr>Summary</vt:lpstr>
      <vt:lpstr>Recommendations</vt:lpstr>
      <vt:lpstr>Backup charts</vt:lpstr>
      <vt:lpstr>EHIS vs. SGPS</vt:lpstr>
      <vt:lpstr>Rigidities of GOES-18 EHIS Heavy Ion Channels (E1)</vt:lpstr>
      <vt:lpstr>Comparison of GOES-18, ACE and SOHO Fluxes Reveals Anisotropy during Event Onsets</vt:lpstr>
      <vt:lpstr>Comparison of GOES-16, ACE and SOHO Fluxes Reveals Anisotropy during Event Onsets</vt:lpstr>
      <vt:lpstr>PLPT-SEI-004: Compare G16 EHIS H1 and SGPS P5 Proton Fluxes </vt:lpstr>
      <vt:lpstr>PLPT-SEI-004: G16 H Fluence Spectra</vt:lpstr>
      <vt:lpstr>PLPT-SEI-004: G16 He Fluence Spectra</vt:lpstr>
      <vt:lpstr>PLPT-SEI-004: ACE SIS Fluences, 2024-06-08</vt:lpstr>
      <vt:lpstr>PLPT-SEI-004: 08 June 2024, SCI-ELF histogram curve fits, one day of data</vt:lpstr>
      <vt:lpstr>PLPT-SEI-006:  Short GCR-only Period</vt:lpstr>
      <vt:lpstr>PLPT-SEI-006: GOES-18 H and He  .NOT.S (NonPrime) Only</vt:lpstr>
      <vt:lpstr>Observed and Calculated Counts Distributions Indicate EHIS Rates Channels are Free of Significant Instrumental Noise</vt:lpstr>
    </vt:vector>
  </TitlesOfParts>
  <Company>NOAA / NESDIS / STAR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Juan Rodriguez</dc:creator>
  <cp:lastModifiedBy>Juan Rodriguez</cp:lastModifiedBy>
  <cp:revision>1209</cp:revision>
  <dcterms:created xsi:type="dcterms:W3CDTF">2017-02-26T14:41:57Z</dcterms:created>
  <dcterms:modified xsi:type="dcterms:W3CDTF">2024-11-19T23:03:34Z</dcterms:modified>
</cp:coreProperties>
</file>