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94"/>
  </p:notesMasterIdLst>
  <p:sldIdLst>
    <p:sldId id="880" r:id="rId2"/>
    <p:sldId id="258" r:id="rId3"/>
    <p:sldId id="986" r:id="rId4"/>
    <p:sldId id="670" r:id="rId5"/>
    <p:sldId id="689" r:id="rId6"/>
    <p:sldId id="972" r:id="rId7"/>
    <p:sldId id="522" r:id="rId8"/>
    <p:sldId id="973" r:id="rId9"/>
    <p:sldId id="307" r:id="rId10"/>
    <p:sldId id="1007" r:id="rId11"/>
    <p:sldId id="935" r:id="rId12"/>
    <p:sldId id="987" r:id="rId13"/>
    <p:sldId id="1006" r:id="rId14"/>
    <p:sldId id="717" r:id="rId15"/>
    <p:sldId id="719" r:id="rId16"/>
    <p:sldId id="937" r:id="rId17"/>
    <p:sldId id="936" r:id="rId18"/>
    <p:sldId id="938" r:id="rId19"/>
    <p:sldId id="939" r:id="rId20"/>
    <p:sldId id="1019" r:id="rId21"/>
    <p:sldId id="940" r:id="rId22"/>
    <p:sldId id="965" r:id="rId23"/>
    <p:sldId id="1002" r:id="rId24"/>
    <p:sldId id="1003" r:id="rId25"/>
    <p:sldId id="966" r:id="rId26"/>
    <p:sldId id="941" r:id="rId27"/>
    <p:sldId id="942" r:id="rId28"/>
    <p:sldId id="992" r:id="rId29"/>
    <p:sldId id="945" r:id="rId30"/>
    <p:sldId id="946" r:id="rId31"/>
    <p:sldId id="985" r:id="rId32"/>
    <p:sldId id="976" r:id="rId33"/>
    <p:sldId id="977" r:id="rId34"/>
    <p:sldId id="947" r:id="rId35"/>
    <p:sldId id="948" r:id="rId36"/>
    <p:sldId id="949" r:id="rId37"/>
    <p:sldId id="950" r:id="rId38"/>
    <p:sldId id="951" r:id="rId39"/>
    <p:sldId id="953" r:id="rId40"/>
    <p:sldId id="988" r:id="rId41"/>
    <p:sldId id="997" r:id="rId42"/>
    <p:sldId id="1028" r:id="rId43"/>
    <p:sldId id="1029" r:id="rId44"/>
    <p:sldId id="1030" r:id="rId45"/>
    <p:sldId id="1031" r:id="rId46"/>
    <p:sldId id="1032" r:id="rId47"/>
    <p:sldId id="1033" r:id="rId48"/>
    <p:sldId id="1034" r:id="rId49"/>
    <p:sldId id="960" r:id="rId50"/>
    <p:sldId id="795" r:id="rId51"/>
    <p:sldId id="933" r:id="rId52"/>
    <p:sldId id="538" r:id="rId53"/>
    <p:sldId id="551" r:id="rId54"/>
    <p:sldId id="576" r:id="rId55"/>
    <p:sldId id="662" r:id="rId56"/>
    <p:sldId id="934" r:id="rId57"/>
    <p:sldId id="901" r:id="rId58"/>
    <p:sldId id="577" r:id="rId59"/>
    <p:sldId id="657" r:id="rId60"/>
    <p:sldId id="548" r:id="rId61"/>
    <p:sldId id="1041" r:id="rId62"/>
    <p:sldId id="1040" r:id="rId63"/>
    <p:sldId id="1008" r:id="rId64"/>
    <p:sldId id="1009" r:id="rId65"/>
    <p:sldId id="1004" r:id="rId66"/>
    <p:sldId id="1005" r:id="rId67"/>
    <p:sldId id="1039" r:id="rId68"/>
    <p:sldId id="1021" r:id="rId69"/>
    <p:sldId id="1022" r:id="rId70"/>
    <p:sldId id="1023" r:id="rId71"/>
    <p:sldId id="1024" r:id="rId72"/>
    <p:sldId id="1025" r:id="rId73"/>
    <p:sldId id="1026" r:id="rId74"/>
    <p:sldId id="1027" r:id="rId75"/>
    <p:sldId id="1038" r:id="rId76"/>
    <p:sldId id="1037" r:id="rId77"/>
    <p:sldId id="1036" r:id="rId78"/>
    <p:sldId id="1018" r:id="rId79"/>
    <p:sldId id="1035" r:id="rId80"/>
    <p:sldId id="1010" r:id="rId81"/>
    <p:sldId id="1011" r:id="rId82"/>
    <p:sldId id="1012" r:id="rId83"/>
    <p:sldId id="1013" r:id="rId84"/>
    <p:sldId id="1014" r:id="rId85"/>
    <p:sldId id="1015" r:id="rId86"/>
    <p:sldId id="1016" r:id="rId87"/>
    <p:sldId id="1017" r:id="rId88"/>
    <p:sldId id="967" r:id="rId89"/>
    <p:sldId id="968" r:id="rId90"/>
    <p:sldId id="969" r:id="rId91"/>
    <p:sldId id="970" r:id="rId92"/>
    <p:sldId id="971"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2"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8" clrIdx="1">
    <p:extLst>
      <p:ext uri="{19B8F6BF-5375-455C-9EA6-DF929625EA0E}">
        <p15:presenceInfo xmlns:p15="http://schemas.microsoft.com/office/powerpoint/2012/main" userId="S-1-5-21-330711430-3775241029-4075259233-57826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9982B"/>
    <a:srgbClr val="5AF4FC"/>
    <a:srgbClr val="8BE1FF"/>
    <a:srgbClr val="57D3FF"/>
    <a:srgbClr val="242568"/>
    <a:srgbClr val="CFD7E7"/>
    <a:srgbClr val="E8ECF4"/>
    <a:srgbClr val="FF9999"/>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2354" autoAdjust="0"/>
  </p:normalViewPr>
  <p:slideViewPr>
    <p:cSldViewPr>
      <p:cViewPr varScale="1">
        <p:scale>
          <a:sx n="106" d="100"/>
          <a:sy n="106" d="100"/>
        </p:scale>
        <p:origin x="45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11/20/2023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1</a:t>
            </a:fld>
            <a:endParaRPr lang="en-US" dirty="0"/>
          </a:p>
        </p:txBody>
      </p:sp>
    </p:spTree>
    <p:extLst>
      <p:ext uri="{BB962C8B-B14F-4D97-AF65-F5344CB8AC3E}">
        <p14:creationId xmlns:p14="http://schemas.microsoft.com/office/powerpoint/2010/main" val="2032655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24</a:t>
            </a:fld>
            <a:endParaRPr lang="en-US" dirty="0"/>
          </a:p>
        </p:txBody>
      </p:sp>
    </p:spTree>
    <p:extLst>
      <p:ext uri="{BB962C8B-B14F-4D97-AF65-F5344CB8AC3E}">
        <p14:creationId xmlns:p14="http://schemas.microsoft.com/office/powerpoint/2010/main" val="255300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28</a:t>
            </a:fld>
            <a:endParaRPr lang="en-US"/>
          </a:p>
        </p:txBody>
      </p:sp>
    </p:spTree>
    <p:extLst>
      <p:ext uri="{BB962C8B-B14F-4D97-AF65-F5344CB8AC3E}">
        <p14:creationId xmlns:p14="http://schemas.microsoft.com/office/powerpoint/2010/main" val="3537079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t>30</a:t>
            </a:fld>
            <a:endParaRPr lang="en-US"/>
          </a:p>
        </p:txBody>
      </p:sp>
    </p:spTree>
    <p:extLst>
      <p:ext uri="{BB962C8B-B14F-4D97-AF65-F5344CB8AC3E}">
        <p14:creationId xmlns:p14="http://schemas.microsoft.com/office/powerpoint/2010/main" val="147214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31</a:t>
            </a:fld>
            <a:endParaRPr lang="en-US" dirty="0"/>
          </a:p>
        </p:txBody>
      </p:sp>
    </p:spTree>
    <p:extLst>
      <p:ext uri="{BB962C8B-B14F-4D97-AF65-F5344CB8AC3E}">
        <p14:creationId xmlns:p14="http://schemas.microsoft.com/office/powerpoint/2010/main" val="43136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32</a:t>
            </a:fld>
            <a:endParaRPr lang="en-US" dirty="0"/>
          </a:p>
        </p:txBody>
      </p:sp>
    </p:spTree>
    <p:extLst>
      <p:ext uri="{BB962C8B-B14F-4D97-AF65-F5344CB8AC3E}">
        <p14:creationId xmlns:p14="http://schemas.microsoft.com/office/powerpoint/2010/main" val="890281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35</a:t>
            </a:fld>
            <a:endParaRPr lang="en-US"/>
          </a:p>
        </p:txBody>
      </p:sp>
    </p:spTree>
    <p:extLst>
      <p:ext uri="{BB962C8B-B14F-4D97-AF65-F5344CB8AC3E}">
        <p14:creationId xmlns:p14="http://schemas.microsoft.com/office/powerpoint/2010/main" val="401120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36</a:t>
            </a:fld>
            <a:endParaRPr lang="en-US"/>
          </a:p>
        </p:txBody>
      </p:sp>
    </p:spTree>
    <p:extLst>
      <p:ext uri="{BB962C8B-B14F-4D97-AF65-F5344CB8AC3E}">
        <p14:creationId xmlns:p14="http://schemas.microsoft.com/office/powerpoint/2010/main" val="1164993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9" indent="-171419">
              <a:buFont typeface="Wingdings" panose="05000000000000000000" pitchFamily="2" charset="2"/>
              <a:buChar char="Ø"/>
            </a:pPr>
            <a:endParaRPr lang="en-US" dirty="0"/>
          </a:p>
        </p:txBody>
      </p:sp>
      <p:sp>
        <p:nvSpPr>
          <p:cNvPr id="4" name="Slide Number Placeholder 3"/>
          <p:cNvSpPr>
            <a:spLocks noGrp="1"/>
          </p:cNvSpPr>
          <p:nvPr>
            <p:ph type="sldNum" sz="quarter" idx="10"/>
          </p:nvPr>
        </p:nvSpPr>
        <p:spPr/>
        <p:txBody>
          <a:bodyPr/>
          <a:lstStyle/>
          <a:p>
            <a:pPr>
              <a:defRPr/>
            </a:pPr>
            <a:fld id="{B0B76C60-65FB-4AE5-A8BA-D5F0E93E1997}" type="slidenum">
              <a:rPr lang="en-US" smtClean="0"/>
              <a:pPr>
                <a:defRPr/>
              </a:pPr>
              <a:t>37</a:t>
            </a:fld>
            <a:endParaRPr lang="en-US" dirty="0"/>
          </a:p>
        </p:txBody>
      </p:sp>
    </p:spTree>
    <p:extLst>
      <p:ext uri="{BB962C8B-B14F-4D97-AF65-F5344CB8AC3E}">
        <p14:creationId xmlns:p14="http://schemas.microsoft.com/office/powerpoint/2010/main" val="4230588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39</a:t>
            </a:fld>
            <a:endParaRPr lang="en-US" dirty="0"/>
          </a:p>
        </p:txBody>
      </p:sp>
    </p:spTree>
    <p:extLst>
      <p:ext uri="{BB962C8B-B14F-4D97-AF65-F5344CB8AC3E}">
        <p14:creationId xmlns:p14="http://schemas.microsoft.com/office/powerpoint/2010/main" val="3567173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43</a:t>
            </a:fld>
            <a:endParaRPr lang="en-US" dirty="0"/>
          </a:p>
        </p:txBody>
      </p:sp>
    </p:spTree>
    <p:extLst>
      <p:ext uri="{BB962C8B-B14F-4D97-AF65-F5344CB8AC3E}">
        <p14:creationId xmlns:p14="http://schemas.microsoft.com/office/powerpoint/2010/main" val="2072059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053812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308382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7071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949012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50</a:t>
            </a:fld>
            <a:endParaRPr lang="en-US" dirty="0"/>
          </a:p>
        </p:txBody>
      </p:sp>
    </p:spTree>
    <p:extLst>
      <p:ext uri="{BB962C8B-B14F-4D97-AF65-F5344CB8AC3E}">
        <p14:creationId xmlns:p14="http://schemas.microsoft.com/office/powerpoint/2010/main" val="1212797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56</a:t>
            </a:fld>
            <a:endParaRPr lang="en-US" dirty="0"/>
          </a:p>
        </p:txBody>
      </p:sp>
    </p:spTree>
    <p:extLst>
      <p:ext uri="{BB962C8B-B14F-4D97-AF65-F5344CB8AC3E}">
        <p14:creationId xmlns:p14="http://schemas.microsoft.com/office/powerpoint/2010/main" val="3060641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61</a:t>
            </a:fld>
            <a:endParaRPr lang="en-US" dirty="0"/>
          </a:p>
        </p:txBody>
      </p:sp>
    </p:spTree>
    <p:extLst>
      <p:ext uri="{BB962C8B-B14F-4D97-AF65-F5344CB8AC3E}">
        <p14:creationId xmlns:p14="http://schemas.microsoft.com/office/powerpoint/2010/main" val="2903690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813264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294962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63</a:t>
            </a:fld>
            <a:endParaRPr lang="en-US"/>
          </a:p>
        </p:txBody>
      </p:sp>
    </p:spTree>
    <p:extLst>
      <p:ext uri="{BB962C8B-B14F-4D97-AF65-F5344CB8AC3E}">
        <p14:creationId xmlns:p14="http://schemas.microsoft.com/office/powerpoint/2010/main" val="1274222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64</a:t>
            </a:fld>
            <a:endParaRPr lang="en-US" dirty="0"/>
          </a:p>
        </p:txBody>
      </p:sp>
    </p:spTree>
    <p:extLst>
      <p:ext uri="{BB962C8B-B14F-4D97-AF65-F5344CB8AC3E}">
        <p14:creationId xmlns:p14="http://schemas.microsoft.com/office/powerpoint/2010/main" val="3558044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58C336-1633-44D9-B65E-30AEC673A17E}" type="slidenum">
              <a:rPr lang="en-US" smtClean="0"/>
              <a:pPr/>
              <a:t>65</a:t>
            </a:fld>
            <a:endParaRPr lang="en-US"/>
          </a:p>
        </p:txBody>
      </p:sp>
    </p:spTree>
    <p:extLst>
      <p:ext uri="{BB962C8B-B14F-4D97-AF65-F5344CB8AC3E}">
        <p14:creationId xmlns:p14="http://schemas.microsoft.com/office/powerpoint/2010/main" val="831757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C58C336-1633-44D9-B65E-30AEC673A17E}" type="slidenum">
              <a:rPr lang="en-US" smtClean="0"/>
              <a:pPr/>
              <a:t>66</a:t>
            </a:fld>
            <a:endParaRPr lang="en-US"/>
          </a:p>
        </p:txBody>
      </p:sp>
    </p:spTree>
    <p:extLst>
      <p:ext uri="{BB962C8B-B14F-4D97-AF65-F5344CB8AC3E}">
        <p14:creationId xmlns:p14="http://schemas.microsoft.com/office/powerpoint/2010/main" val="200739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2422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010879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E8DB41-2FAF-7C4F-A91B-EDDF4F060C66}"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773812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1008805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76</a:t>
            </a:fld>
            <a:endParaRPr lang="en-US" dirty="0"/>
          </a:p>
        </p:txBody>
      </p:sp>
    </p:spTree>
    <p:extLst>
      <p:ext uri="{BB962C8B-B14F-4D97-AF65-F5344CB8AC3E}">
        <p14:creationId xmlns:p14="http://schemas.microsoft.com/office/powerpoint/2010/main" val="3655851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77</a:t>
            </a:fld>
            <a:endParaRPr lang="en-US" dirty="0"/>
          </a:p>
        </p:txBody>
      </p:sp>
    </p:spTree>
    <p:extLst>
      <p:ext uri="{BB962C8B-B14F-4D97-AF65-F5344CB8AC3E}">
        <p14:creationId xmlns:p14="http://schemas.microsoft.com/office/powerpoint/2010/main" val="157124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4</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78</a:t>
            </a:fld>
            <a:endParaRPr lang="en-US" dirty="0"/>
          </a:p>
        </p:txBody>
      </p:sp>
    </p:spTree>
    <p:extLst>
      <p:ext uri="{BB962C8B-B14F-4D97-AF65-F5344CB8AC3E}">
        <p14:creationId xmlns:p14="http://schemas.microsoft.com/office/powerpoint/2010/main" val="1307473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2525036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2816060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pPr/>
              <a:t>9</a:t>
            </a:fld>
            <a:endParaRPr lang="en-US"/>
          </a:p>
        </p:txBody>
      </p:sp>
    </p:spTree>
    <p:extLst>
      <p:ext uri="{BB962C8B-B14F-4D97-AF65-F5344CB8AC3E}">
        <p14:creationId xmlns:p14="http://schemas.microsoft.com/office/powerpoint/2010/main" val="1399049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10</a:t>
            </a:fld>
            <a:endParaRPr lang="en-US" dirty="0"/>
          </a:p>
        </p:txBody>
      </p:sp>
    </p:spTree>
    <p:extLst>
      <p:ext uri="{BB962C8B-B14F-4D97-AF65-F5344CB8AC3E}">
        <p14:creationId xmlns:p14="http://schemas.microsoft.com/office/powerpoint/2010/main" val="364890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14A54DA-2AA6-4767-A5E7-EBD21B40BCE2}" type="slidenum">
              <a:rPr lang="en-US" smtClean="0"/>
              <a:t>11</a:t>
            </a:fld>
            <a:endParaRPr lang="en-US"/>
          </a:p>
        </p:txBody>
      </p:sp>
    </p:spTree>
    <p:extLst>
      <p:ext uri="{BB962C8B-B14F-4D97-AF65-F5344CB8AC3E}">
        <p14:creationId xmlns:p14="http://schemas.microsoft.com/office/powerpoint/2010/main" val="2531874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16</a:t>
            </a:fld>
            <a:endParaRPr lang="en-US" dirty="0"/>
          </a:p>
        </p:txBody>
      </p:sp>
    </p:spTree>
    <p:extLst>
      <p:ext uri="{BB962C8B-B14F-4D97-AF65-F5344CB8AC3E}">
        <p14:creationId xmlns:p14="http://schemas.microsoft.com/office/powerpoint/2010/main" val="3872407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03C173-D336-4429-BE64-F6CFCEA9010A}" type="slidenum">
              <a:rPr lang="en-US" smtClean="0"/>
              <a:pPr/>
              <a:t>22</a:t>
            </a:fld>
            <a:endParaRPr lang="en-US" dirty="0"/>
          </a:p>
        </p:txBody>
      </p:sp>
    </p:spTree>
    <p:extLst>
      <p:ext uri="{BB962C8B-B14F-4D97-AF65-F5344CB8AC3E}">
        <p14:creationId xmlns:p14="http://schemas.microsoft.com/office/powerpoint/2010/main" val="2252543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628650" y="365126"/>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5" name="Shape 35"/>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628650" y="6356351"/>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028950" y="6356351"/>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457950" y="6356351"/>
            <a:ext cx="2057400" cy="365125"/>
          </a:xfrm>
          <a:prstGeom prst="rect">
            <a:avLst/>
          </a:prstGeom>
          <a:noFill/>
          <a:ln>
            <a:noFill/>
          </a:ln>
        </p:spPr>
        <p:txBody>
          <a:bodyPr wrap="square" lIns="91425" tIns="45700" rIns="91425" bIns="45700" anchor="ctr" anchorCtr="0">
            <a:noAutofit/>
          </a:bodyPr>
          <a:lstStyle/>
          <a:p>
            <a:pPr>
              <a:buSzPct val="25000"/>
            </a:pPr>
            <a:fld id="{00000000-1234-1234-1234-123412341234}" type="slidenum">
              <a:rPr lang="en-US" sz="900" smtClean="0">
                <a:solidFill>
                  <a:srgbClr val="888888"/>
                </a:solidFill>
                <a:ea typeface="Calibri"/>
                <a:cs typeface="Calibri"/>
                <a:sym typeface="Calibri"/>
              </a:rPr>
              <a:pPr>
                <a:buSzPct val="25000"/>
              </a:pPr>
              <a:t>‹#›</a:t>
            </a:fld>
            <a:endParaRPr lang="en-US" sz="900">
              <a:solidFill>
                <a:srgbClr val="888888"/>
              </a:solidFill>
              <a:ea typeface="Calibri"/>
              <a:cs typeface="Calibri"/>
              <a:sym typeface="Calibri"/>
            </a:endParaRPr>
          </a:p>
        </p:txBody>
      </p:sp>
    </p:spTree>
    <p:extLst>
      <p:ext uri="{BB962C8B-B14F-4D97-AF65-F5344CB8AC3E}">
        <p14:creationId xmlns:p14="http://schemas.microsoft.com/office/powerpoint/2010/main" val="3290862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B2EFC58C-15BD-441D-B5ED-3859E2286C26}" type="slidenum">
              <a:rPr lang="en-US" altLang="en-US"/>
              <a:pPr/>
              <a:t>‹#›</a:t>
            </a:fld>
            <a:endParaRPr lang="en-US" altLang="en-US"/>
          </a:p>
        </p:txBody>
      </p:sp>
    </p:spTree>
    <p:extLst>
      <p:ext uri="{BB962C8B-B14F-4D97-AF65-F5344CB8AC3E}">
        <p14:creationId xmlns:p14="http://schemas.microsoft.com/office/powerpoint/2010/main" val="2475307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7" r:id="rId9"/>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 Id="rId9"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 y="990600"/>
            <a:ext cx="8115300" cy="2362201"/>
          </a:xfrm>
        </p:spPr>
        <p:txBody>
          <a:bodyPr>
            <a:normAutofit/>
          </a:bodyPr>
          <a:lstStyle/>
          <a:p>
            <a:r>
              <a:rPr lang="en-US" sz="2400" b="1" dirty="0" smtClean="0">
                <a:latin typeface="Times New Roman" panose="02020603050405020304" pitchFamily="18" charset="0"/>
                <a:cs typeface="Times New Roman" panose="02020603050405020304" pitchFamily="18" charset="0"/>
              </a:rPr>
              <a:t>Peer Stakeholder-Product Validation Review (PS-PVR) </a:t>
            </a:r>
            <a:r>
              <a:rPr lang="en-US" sz="2700" b="1" dirty="0" smtClean="0">
                <a:latin typeface="Times New Roman" panose="02020603050405020304" pitchFamily="18" charset="0"/>
                <a:cs typeface="Times New Roman" panose="02020603050405020304" pitchFamily="18" charset="0"/>
              </a:rPr>
              <a:t/>
            </a:r>
            <a:br>
              <a:rPr lang="en-US" sz="27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For the Full Maturity</a:t>
            </a:r>
            <a:br>
              <a:rPr lang="en-US" sz="40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of GOES-18</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SEISS</a:t>
            </a:r>
            <a:br>
              <a:rPr lang="en-US" sz="4000" b="1" dirty="0" smtClean="0">
                <a:latin typeface="Times New Roman" panose="02020603050405020304" pitchFamily="18" charset="0"/>
                <a:cs typeface="Times New Roman" panose="02020603050405020304" pitchFamily="18" charset="0"/>
              </a:rPr>
            </a:br>
            <a:r>
              <a:rPr lang="en-US" sz="4000" b="1" dirty="0" smtClean="0">
                <a:latin typeface="Times New Roman" panose="02020603050405020304" pitchFamily="18" charset="0"/>
                <a:cs typeface="Times New Roman" panose="02020603050405020304" pitchFamily="18" charset="0"/>
              </a:rPr>
              <a:t>MPS-HI L1b Product</a:t>
            </a:r>
            <a:endParaRPr lang="en-US" sz="4000" b="1"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8600" y="3352800"/>
            <a:ext cx="8686800" cy="2438400"/>
          </a:xfrm>
        </p:spPr>
        <p:txBody>
          <a:bodyPr>
            <a:no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November 16, 2023</a:t>
            </a:r>
            <a:endParaRPr lang="en-US" sz="2400" b="1" dirty="0">
              <a:solidFill>
                <a:srgbClr val="FFFF00"/>
              </a:solidFill>
              <a:latin typeface="Times New Roman" panose="02020603050405020304" pitchFamily="18" charset="0"/>
              <a:cs typeface="Times New Roman" panose="02020603050405020304" pitchFamily="18" charset="0"/>
            </a:endParaRPr>
          </a:p>
          <a:p>
            <a:pPr>
              <a:spcBef>
                <a:spcPts val="0"/>
              </a:spcBef>
              <a:spcAft>
                <a:spcPts val="1200"/>
              </a:spcAft>
            </a:pPr>
            <a:r>
              <a:rPr lang="en-US" sz="2400" b="1" dirty="0">
                <a:solidFill>
                  <a:srgbClr val="FFFF00"/>
                </a:solidFill>
                <a:latin typeface="Times New Roman" panose="02020603050405020304" pitchFamily="18" charset="0"/>
                <a:cs typeface="Times New Roman" panose="02020603050405020304" pitchFamily="18" charset="0"/>
              </a:rPr>
              <a:t>GOES-R Calibration Working Group (CWG</a:t>
            </a:r>
            <a:r>
              <a:rPr lang="en-US" sz="2400" b="1" dirty="0" smtClean="0">
                <a:solidFill>
                  <a:srgbClr val="FFFF00"/>
                </a:solidFill>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sz="2000" b="1" dirty="0">
                <a:solidFill>
                  <a:srgbClr val="FF9900"/>
                </a:solidFill>
                <a:latin typeface="Times New Roman" panose="02020603050405020304" pitchFamily="18" charset="0"/>
                <a:cs typeface="Times New Roman" panose="02020603050405020304" pitchFamily="18" charset="0"/>
              </a:rPr>
              <a:t>Presenter</a:t>
            </a:r>
            <a:r>
              <a:rPr lang="en-US" sz="2000" b="1" dirty="0" smtClean="0">
                <a:solidFill>
                  <a:srgbClr val="FF9900"/>
                </a:solidFill>
                <a:latin typeface="Times New Roman" panose="02020603050405020304" pitchFamily="18" charset="0"/>
                <a:cs typeface="Times New Roman" panose="02020603050405020304" pitchFamily="18" charset="0"/>
              </a:rPr>
              <a:t>: Athanasios Boudouridis (</a:t>
            </a:r>
            <a:r>
              <a:rPr lang="en-US" sz="2000" b="1" dirty="0">
                <a:solidFill>
                  <a:srgbClr val="FF9900"/>
                </a:solidFill>
                <a:latin typeface="Times New Roman" panose="02020603050405020304" pitchFamily="18" charset="0"/>
                <a:cs typeface="Times New Roman" panose="02020603050405020304" pitchFamily="18" charset="0"/>
              </a:rPr>
              <a:t>CIRES and NOAA NCEI</a:t>
            </a:r>
            <a:r>
              <a:rPr lang="en-US" sz="2000" b="1" dirty="0" smtClean="0">
                <a:solidFill>
                  <a:srgbClr val="FF9900"/>
                </a:solidFill>
                <a:latin typeface="Times New Roman" panose="02020603050405020304" pitchFamily="18" charset="0"/>
                <a:cs typeface="Times New Roman" panose="02020603050405020304" pitchFamily="18" charset="0"/>
              </a:rPr>
              <a:t>)</a:t>
            </a:r>
            <a:endParaRPr lang="en-US" sz="2000" b="1" dirty="0">
              <a:solidFill>
                <a:srgbClr val="FF9900"/>
              </a:solidFill>
              <a:latin typeface="Times New Roman" panose="02020603050405020304" pitchFamily="18" charset="0"/>
              <a:cs typeface="Times New Roman" panose="02020603050405020304" pitchFamily="18" charset="0"/>
            </a:endParaRPr>
          </a:p>
          <a:p>
            <a:r>
              <a:rPr lang="en-US" sz="2000" b="1" dirty="0" smtClean="0">
                <a:solidFill>
                  <a:srgbClr val="FF9900"/>
                </a:solidFill>
                <a:latin typeface="Times New Roman" panose="02020603050405020304" pitchFamily="18" charset="0"/>
                <a:cs typeface="Times New Roman" panose="02020603050405020304" pitchFamily="18" charset="0"/>
              </a:rPr>
              <a:t>Contributors</a:t>
            </a:r>
            <a:r>
              <a:rPr lang="en-US" sz="2000" b="1" dirty="0">
                <a:solidFill>
                  <a:srgbClr val="FF9900"/>
                </a:solidFill>
                <a:latin typeface="Times New Roman" panose="02020603050405020304" pitchFamily="18" charset="0"/>
                <a:cs typeface="Times New Roman" panose="02020603050405020304" pitchFamily="18" charset="0"/>
              </a:rPr>
              <a:t>: </a:t>
            </a:r>
            <a:r>
              <a:rPr lang="en-US" sz="2000" b="1" dirty="0" smtClean="0">
                <a:solidFill>
                  <a:srgbClr val="FF9900"/>
                </a:solidFill>
                <a:latin typeface="Times New Roman" panose="02020603050405020304" pitchFamily="18" charset="0"/>
                <a:cs typeface="Times New Roman" panose="02020603050405020304" pitchFamily="18" charset="0"/>
              </a:rPr>
              <a:t>Juan Rodriguez, </a:t>
            </a:r>
            <a:r>
              <a:rPr lang="en-US" sz="2000" b="1" dirty="0">
                <a:solidFill>
                  <a:srgbClr val="FF9900"/>
                </a:solidFill>
                <a:latin typeface="Times New Roman" panose="02020603050405020304" pitchFamily="18" charset="0"/>
                <a:cs typeface="Times New Roman" panose="02020603050405020304" pitchFamily="18" charset="0"/>
              </a:rPr>
              <a:t>Brian Kress</a:t>
            </a:r>
            <a:r>
              <a:rPr lang="en-US" sz="2000" b="1" dirty="0" smtClean="0">
                <a:solidFill>
                  <a:srgbClr val="FF9900"/>
                </a:solidFill>
                <a:latin typeface="Times New Roman" panose="02020603050405020304" pitchFamily="18" charset="0"/>
                <a:cs typeface="Times New Roman" panose="02020603050405020304" pitchFamily="18" charset="0"/>
              </a:rPr>
              <a:t>, Kevin Hallock, Robert Allsopp (CIRES and NOAA NCEI)</a:t>
            </a:r>
          </a:p>
          <a:p>
            <a:r>
              <a:rPr lang="en-US" sz="2000" b="1" dirty="0" smtClean="0">
                <a:solidFill>
                  <a:srgbClr val="FF9900"/>
                </a:solidFill>
                <a:latin typeface="Times New Roman" panose="02020603050405020304" pitchFamily="18" charset="0"/>
                <a:cs typeface="Times New Roman" panose="02020603050405020304" pitchFamily="18" charset="0"/>
              </a:rPr>
              <a:t>William Rowland (NOAA NCEI)</a:t>
            </a:r>
            <a:endParaRPr lang="en-US" sz="2000" b="1" dirty="0">
              <a:solidFill>
                <a:srgbClr val="FF99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52400" y="6019800"/>
            <a:ext cx="8839200" cy="646331"/>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The NCEI team wish to thank the MPS-HI vendor Assurance Technology Corporation, the MIT Lincoln Labs, the Space Weather Prediction Center, and the GOES-R Program </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7656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88F08-9B59-9A45-B295-07EFB501D263}"/>
              </a:ext>
            </a:extLst>
          </p:cNvPr>
          <p:cNvSpPr>
            <a:spLocks noGrp="1"/>
          </p:cNvSpPr>
          <p:nvPr>
            <p:ph type="title"/>
          </p:nvPr>
        </p:nvSpPr>
        <p:spPr>
          <a:xfrm>
            <a:off x="1591350" y="228600"/>
            <a:ext cx="5961300" cy="914400"/>
          </a:xfrm>
        </p:spPr>
        <p:txBody>
          <a:bodyPr/>
          <a:lstStyle/>
          <a:p>
            <a:pPr algn="ctr"/>
            <a:r>
              <a:rPr lang="en-US" sz="2400" b="1" dirty="0">
                <a:solidFill>
                  <a:srgbClr val="FFFF00"/>
                </a:solidFill>
                <a:latin typeface="Times New Roman" panose="02020603050405020304" pitchFamily="18" charset="0"/>
                <a:cs typeface="Times New Roman" panose="02020603050405020304" pitchFamily="18" charset="0"/>
              </a:rPr>
              <a:t>ADR 863: Graceful degradation when SGPS data not </a:t>
            </a:r>
            <a:r>
              <a:rPr lang="en-US" sz="2400" b="1" dirty="0" smtClean="0">
                <a:solidFill>
                  <a:srgbClr val="FFFF00"/>
                </a:solidFill>
                <a:latin typeface="Times New Roman" panose="02020603050405020304" pitchFamily="18" charset="0"/>
                <a:cs typeface="Times New Roman" panose="02020603050405020304" pitchFamily="18" charset="0"/>
              </a:rPr>
              <a:t>generated</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Text Placeholder 2">
            <a:extLst>
              <a:ext uri="{FF2B5EF4-FFF2-40B4-BE49-F238E27FC236}">
                <a16:creationId xmlns="" xmlns:a16="http://schemas.microsoft.com/office/drawing/2014/main" id="{5BA7E2F7-8F1B-D74D-8821-D41B5D5D01DF}"/>
              </a:ext>
            </a:extLst>
          </p:cNvPr>
          <p:cNvSpPr>
            <a:spLocks noGrp="1"/>
          </p:cNvSpPr>
          <p:nvPr>
            <p:ph type="body" idx="1"/>
          </p:nvPr>
        </p:nvSpPr>
        <p:spPr>
          <a:xfrm>
            <a:off x="311701" y="1676400"/>
            <a:ext cx="8520599" cy="4276627"/>
          </a:xfrm>
        </p:spPr>
        <p:txBody>
          <a:bodyPr/>
          <a:lstStyle/>
          <a:p>
            <a:pPr>
              <a:lnSpc>
                <a:spcPct val="100000"/>
              </a:lnSpc>
              <a:spcAft>
                <a:spcPts val="0"/>
              </a:spcAft>
            </a:pPr>
            <a:r>
              <a:rPr lang="en-US" dirty="0">
                <a:latin typeface="Times New Roman" panose="02020603050405020304" pitchFamily="18" charset="0"/>
                <a:cs typeface="Times New Roman" panose="02020603050405020304" pitchFamily="18" charset="0"/>
              </a:rPr>
              <a:t>Four electron channels from MPS-HI use SGPS-X data for a contamination correction.  The SGPS P5 channel uses data from the opposite SGPS for a contamination correction.  If for some reason (like a sensor failure) no data are being generated from one of the SGPS units, then the dependent products should still be produced with only graceful degradation. </a:t>
            </a:r>
            <a:r>
              <a:rPr lang="en-US" dirty="0" smtClean="0">
                <a:latin typeface="Times New Roman" panose="02020603050405020304" pitchFamily="18" charset="0"/>
                <a:cs typeface="Times New Roman" panose="02020603050405020304" pitchFamily="18" charset="0"/>
              </a:rPr>
              <a:t>This </a:t>
            </a:r>
            <a:r>
              <a:rPr lang="en-US" dirty="0">
                <a:latin typeface="Times New Roman" panose="02020603050405020304" pitchFamily="18" charset="0"/>
                <a:cs typeface="Times New Roman" panose="02020603050405020304" pitchFamily="18" charset="0"/>
              </a:rPr>
              <a:t>is a generalization of ADR 781.</a:t>
            </a:r>
          </a:p>
          <a:p>
            <a:pPr>
              <a:lnSpc>
                <a:spcPct val="100000"/>
              </a:lnSpc>
              <a:spcAft>
                <a:spcPts val="0"/>
              </a:spcAft>
            </a:pPr>
            <a:endParaRPr lang="en-US" dirty="0" smtClean="0">
              <a:latin typeface="Times New Roman" panose="02020603050405020304" pitchFamily="18" charset="0"/>
              <a:cs typeface="Times New Roman" panose="02020603050405020304" pitchFamily="18" charset="0"/>
            </a:endParaRPr>
          </a:p>
          <a:p>
            <a:pPr>
              <a:lnSpc>
                <a:spcPct val="100000"/>
              </a:lnSpc>
              <a:spcAft>
                <a:spcPts val="0"/>
              </a:spcAft>
            </a:pPr>
            <a:r>
              <a:rPr lang="en-US" dirty="0" smtClean="0">
                <a:latin typeface="Times New Roman" panose="02020603050405020304" pitchFamily="18" charset="0"/>
                <a:cs typeface="Times New Roman" panose="02020603050405020304" pitchFamily="18" charset="0"/>
              </a:rPr>
              <a:t>With respect to MPS-HI:</a:t>
            </a:r>
            <a:endParaRPr lang="en-US" dirty="0">
              <a:latin typeface="Times New Roman" panose="02020603050405020304" pitchFamily="18" charset="0"/>
              <a:cs typeface="Times New Roman" panose="02020603050405020304" pitchFamily="18" charset="0"/>
            </a:endParaRPr>
          </a:p>
          <a:p>
            <a:pPr marL="285750" indent="-285750">
              <a:lnSpc>
                <a:spcPct val="100000"/>
              </a:lnSpc>
              <a:spcAft>
                <a:spcPts val="0"/>
              </a:spcAf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Case 1: </a:t>
            </a:r>
            <a:r>
              <a:rPr lang="en-US" dirty="0">
                <a:solidFill>
                  <a:srgbClr val="FFFF00"/>
                </a:solidFill>
                <a:latin typeface="Times New Roman" panose="02020603050405020304" pitchFamily="18" charset="0"/>
                <a:cs typeface="Times New Roman" panose="02020603050405020304" pitchFamily="18" charset="0"/>
              </a:rPr>
              <a:t>SGPS-X data are not being generated</a:t>
            </a:r>
          </a:p>
          <a:p>
            <a:pPr marL="742950" lvl="1" indent="-285750">
              <a:lnSpc>
                <a:spcPct val="100000"/>
              </a:lnSpc>
              <a:spcAft>
                <a:spcPts val="0"/>
              </a:spcAft>
              <a:buFont typeface="Arial" panose="020B0604020202020204" pitchFamily="34" charset="0"/>
              <a:buChar char="•"/>
            </a:pPr>
            <a:r>
              <a:rPr lang="en-US" sz="1600" dirty="0">
                <a:solidFill>
                  <a:srgbClr val="99FF66"/>
                </a:solidFill>
                <a:latin typeface="Times New Roman" panose="02020603050405020304" pitchFamily="18" charset="0"/>
                <a:cs typeface="Times New Roman" panose="02020603050405020304" pitchFamily="18" charset="0"/>
              </a:rPr>
              <a:t>MPS-HI fluxes should be calculated as if SGPS-X fluxes were zero rather than missing -- graceful degradation of 4 electron channels.  </a:t>
            </a:r>
          </a:p>
          <a:p>
            <a:pPr marL="285750" indent="-285750">
              <a:lnSpc>
                <a:spcPct val="100000"/>
              </a:lnSpc>
              <a:spcAft>
                <a:spcPts val="0"/>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Case </a:t>
            </a:r>
            <a:r>
              <a:rPr lang="en-US" dirty="0">
                <a:latin typeface="Times New Roman" panose="02020603050405020304" pitchFamily="18" charset="0"/>
                <a:cs typeface="Times New Roman" panose="02020603050405020304" pitchFamily="18" charset="0"/>
              </a:rPr>
              <a:t>2: SGPS+X data are not being generated. </a:t>
            </a:r>
          </a:p>
          <a:p>
            <a:pPr marL="742950" lvl="1" indent="-285750">
              <a:lnSpc>
                <a:spcPct val="100000"/>
              </a:lnSpc>
              <a:spcAft>
                <a:spcPts val="0"/>
              </a:spcAf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MPS-HI fluxes should be produced, no dependence on SGPS+X, no degradation.  </a:t>
            </a:r>
          </a:p>
          <a:p>
            <a:pPr marL="285750" indent="-285750">
              <a:lnSpc>
                <a:spcPct val="100000"/>
              </a:lnSpc>
              <a:spcAft>
                <a:spcPts val="0"/>
              </a:spcAft>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Case </a:t>
            </a:r>
            <a:r>
              <a:rPr lang="en-US" dirty="0">
                <a:latin typeface="Times New Roman" panose="02020603050405020304" pitchFamily="18" charset="0"/>
                <a:cs typeface="Times New Roman" panose="02020603050405020304" pitchFamily="18" charset="0"/>
              </a:rPr>
              <a:t>3: </a:t>
            </a:r>
            <a:r>
              <a:rPr lang="en-US" dirty="0">
                <a:solidFill>
                  <a:srgbClr val="FFFF00"/>
                </a:solidFill>
                <a:latin typeface="Times New Roman" panose="02020603050405020304" pitchFamily="18" charset="0"/>
                <a:cs typeface="Times New Roman" panose="02020603050405020304" pitchFamily="18" charset="0"/>
              </a:rPr>
              <a:t>neither SGPS+X nor SGPS-X data being generated </a:t>
            </a:r>
          </a:p>
          <a:p>
            <a:pPr marL="742950" lvl="1" indent="-285750">
              <a:lnSpc>
                <a:spcPct val="100000"/>
              </a:lnSpc>
              <a:spcAft>
                <a:spcPts val="0"/>
              </a:spcAft>
              <a:buFont typeface="Arial" panose="020B0604020202020204" pitchFamily="34" charset="0"/>
              <a:buChar char="•"/>
            </a:pPr>
            <a:r>
              <a:rPr lang="en-US" sz="1600" dirty="0">
                <a:solidFill>
                  <a:srgbClr val="99FF66"/>
                </a:solidFill>
                <a:latin typeface="Times New Roman" panose="02020603050405020304" pitchFamily="18" charset="0"/>
                <a:cs typeface="Times New Roman" panose="02020603050405020304" pitchFamily="18" charset="0"/>
              </a:rPr>
              <a:t>MPS-HI fluxes should be calculated as if SGPS-X fluxes were zero rather than missing -- graceful degradation of 4 electron channels.</a:t>
            </a:r>
          </a:p>
          <a:p>
            <a:pPr>
              <a:lnSpc>
                <a:spcPct val="100000"/>
              </a:lnSpc>
              <a:spcAft>
                <a:spcPts val="0"/>
              </a:spcAft>
            </a:pP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C0986D51-357B-9643-9BDF-E3EF8798AA45}"/>
              </a:ext>
            </a:extLst>
          </p:cNvPr>
          <p:cNvSpPr>
            <a:spLocks noGrp="1"/>
          </p:cNvSpPr>
          <p:nvPr>
            <p:ph type="sldNum" idx="12"/>
          </p:nvPr>
        </p:nvSpPr>
        <p:spPr>
          <a:xfrm>
            <a:off x="8305800" y="6391373"/>
            <a:ext cx="630530" cy="350146"/>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10</a:t>
            </a:fld>
            <a:endParaRPr lang="en" b="0" i="0" u="none" strike="noStrike" cap="none" dirty="0">
              <a:ea typeface="Arial"/>
              <a:cs typeface="Arial"/>
              <a:sym typeface="Arial"/>
            </a:endParaRPr>
          </a:p>
        </p:txBody>
      </p:sp>
      <p:sp>
        <p:nvSpPr>
          <p:cNvPr id="5" name="Title 1">
            <a:extLst>
              <a:ext uri="{FF2B5EF4-FFF2-40B4-BE49-F238E27FC236}">
                <a16:creationId xmlns="" xmlns:a16="http://schemas.microsoft.com/office/drawing/2014/main" id="{95388F08-9B59-9A45-B295-07EFB501D263}"/>
              </a:ext>
            </a:extLst>
          </p:cNvPr>
          <p:cNvSpPr txBox="1">
            <a:spLocks/>
          </p:cNvSpPr>
          <p:nvPr/>
        </p:nvSpPr>
        <p:spPr bwMode="auto">
          <a:xfrm>
            <a:off x="311701" y="5867400"/>
            <a:ext cx="8298899" cy="79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r>
              <a:rPr lang="en-US" sz="2000" b="1" dirty="0" smtClean="0">
                <a:solidFill>
                  <a:srgbClr val="FF9900"/>
                </a:solidFill>
                <a:latin typeface="Times New Roman" panose="02020603050405020304" pitchFamily="18" charset="0"/>
                <a:cs typeface="Times New Roman" panose="02020603050405020304" pitchFamily="18" charset="0"/>
              </a:rPr>
              <a:t>CAUTION</a:t>
            </a:r>
            <a:r>
              <a:rPr lang="en-US" sz="2000" b="1" dirty="0" smtClean="0">
                <a:solidFill>
                  <a:srgbClr val="FFFF00"/>
                </a:solidFill>
                <a:latin typeface="Times New Roman" panose="02020603050405020304" pitchFamily="18" charset="0"/>
                <a:cs typeface="Times New Roman" panose="02020603050405020304" pitchFamily="18" charset="0"/>
              </a:rPr>
              <a:t>: ADR 863 can become critical in case of catastrophic failure of SGPS. MPS-HI E11 channel will be lost even though it is still functioning.</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95388F08-9B59-9A45-B295-07EFB501D263}"/>
              </a:ext>
            </a:extLst>
          </p:cNvPr>
          <p:cNvSpPr txBox="1">
            <a:spLocks/>
          </p:cNvSpPr>
          <p:nvPr/>
        </p:nvSpPr>
        <p:spPr bwMode="auto">
          <a:xfrm>
            <a:off x="2472075" y="1143000"/>
            <a:ext cx="4199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marL="0" marR="0" lvl="0" indent="0" algn="l" defTabSz="457200" rtl="0" eaLnBrk="1" fontAlgn="base" hangingPunct="1">
              <a:lnSpc>
                <a:spcPct val="100000"/>
              </a:lnSpc>
              <a:spcBef>
                <a:spcPts val="0"/>
              </a:spcBef>
              <a:spcAft>
                <a:spcPts val="0"/>
              </a:spcAft>
              <a:buClr>
                <a:srgbClr val="FFFFFF"/>
              </a:buClr>
              <a:buFont typeface="Arial"/>
              <a:buNone/>
              <a:defRPr sz="2800" b="0" i="0" u="none" strike="noStrike" kern="1200" cap="none">
                <a:solidFill>
                  <a:srgbClr val="FFFFFF"/>
                </a:solidFill>
                <a:latin typeface="Arial"/>
                <a:ea typeface="Arial"/>
                <a:cs typeface="Arial"/>
                <a:sym typeface="Arial"/>
              </a:defRPr>
            </a:lvl1pPr>
            <a:lvl2pPr lvl="1"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2pPr>
            <a:lvl3pPr lvl="2"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3pPr>
            <a:lvl4pPr lvl="3"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4pPr>
            <a:lvl5pPr lvl="4"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5pPr>
            <a:lvl6pPr marL="457200" lvl="5"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6pPr>
            <a:lvl7pPr marL="914400" lvl="6"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7pPr>
            <a:lvl8pPr marL="1371600" lvl="7"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8pPr>
            <a:lvl9pPr marL="1828800" lvl="8" indent="0" algn="ctr" defTabSz="457200" rtl="0" eaLnBrk="1" fontAlgn="base" hangingPunct="1">
              <a:spcBef>
                <a:spcPts val="0"/>
              </a:spcBef>
              <a:spcAft>
                <a:spcPct val="0"/>
              </a:spcAft>
              <a:buClr>
                <a:srgbClr val="FFFFFF"/>
              </a:buClr>
              <a:buFont typeface="Arial"/>
              <a:buNone/>
              <a:defRPr sz="2800">
                <a:solidFill>
                  <a:srgbClr val="FFFFFF"/>
                </a:solidFill>
                <a:latin typeface="Calibri" panose="020F0502020204030204" pitchFamily="34" charset="0"/>
                <a:ea typeface="MS PGothic" panose="020B0600070205080204" pitchFamily="34" charset="-128"/>
              </a:defRPr>
            </a:lvl9pPr>
          </a:lstStyle>
          <a:p>
            <a:pPr algn="ctr"/>
            <a:r>
              <a:rPr lang="en-US" sz="2000" b="1" dirty="0" smtClean="0">
                <a:solidFill>
                  <a:srgbClr val="99FF66"/>
                </a:solidFill>
                <a:latin typeface="Times New Roman" panose="02020603050405020304" pitchFamily="18" charset="0"/>
                <a:cs typeface="Times New Roman" panose="02020603050405020304" pitchFamily="18" charset="0"/>
              </a:rPr>
              <a:t>Applies to all GOES-R spacecraft</a:t>
            </a:r>
            <a:endParaRPr lang="en-US" sz="2000" b="1" dirty="0">
              <a:solidFill>
                <a:srgbClr val="99FF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8647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1" y="228600"/>
            <a:ext cx="6096000" cy="1066800"/>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ADR 1253: Modification of the</a:t>
            </a:r>
            <a:br>
              <a:rPr lang="en-US" sz="2800" b="1" dirty="0" smtClean="0">
                <a:solidFill>
                  <a:srgbClr val="FFFF00"/>
                </a:solidFill>
                <a:latin typeface="Times New Roman" panose="02020603050405020304" pitchFamily="18" charset="0"/>
                <a:cs typeface="Times New Roman" panose="02020603050405020304" pitchFamily="18" charset="0"/>
              </a:rPr>
            </a:br>
            <a:r>
              <a:rPr lang="en-US" sz="2800" b="1" dirty="0" smtClean="0">
                <a:solidFill>
                  <a:srgbClr val="FFFF00"/>
                </a:solidFill>
                <a:latin typeface="Times New Roman" panose="02020603050405020304" pitchFamily="18" charset="0"/>
                <a:cs typeface="Times New Roman" panose="02020603050405020304" pitchFamily="18" charset="0"/>
              </a:rPr>
              <a:t>GOES-18 MPS-HI LUT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114300" y="1524000"/>
            <a:ext cx="8915400" cy="4648200"/>
          </a:xfrm>
        </p:spPr>
        <p:txBody>
          <a:bodyPr>
            <a:noAutofit/>
          </a:bodyPr>
          <a:lstStyle/>
          <a:p>
            <a:pPr marL="457200" lvl="1" indent="-457200">
              <a:buFont typeface="Wingdings" panose="05000000000000000000" pitchFamily="2" charset="2"/>
              <a:buChar char="q"/>
            </a:pPr>
            <a:r>
              <a:rPr lang="en-US" sz="2400" b="1" dirty="0" smtClean="0">
                <a:solidFill>
                  <a:srgbClr val="FFFF00"/>
                </a:solidFill>
                <a:latin typeface="Times New Roman" panose="02020603050405020304" pitchFamily="18" charset="0"/>
                <a:cs typeface="Times New Roman" panose="02020603050405020304" pitchFamily="18" charset="0"/>
              </a:rPr>
              <a:t>L1b overcorrection </a:t>
            </a:r>
            <a:r>
              <a:rPr lang="en-US" sz="2400" b="1" dirty="0">
                <a:solidFill>
                  <a:srgbClr val="FFFF00"/>
                </a:solidFill>
                <a:latin typeface="Times New Roman" panose="02020603050405020304" pitchFamily="18" charset="0"/>
                <a:cs typeface="Times New Roman" panose="02020603050405020304" pitchFamily="18" charset="0"/>
              </a:rPr>
              <a:t>of MPS-HI </a:t>
            </a:r>
            <a:r>
              <a:rPr lang="en-US" sz="2400" b="1" dirty="0" smtClean="0">
                <a:solidFill>
                  <a:srgbClr val="FFFF00"/>
                </a:solidFill>
                <a:latin typeface="Times New Roman" panose="02020603050405020304" pitchFamily="18" charset="0"/>
                <a:cs typeface="Times New Roman" panose="02020603050405020304" pitchFamily="18" charset="0"/>
              </a:rPr>
              <a:t>electrons, resulting in artificial dropouts and unphysical fluxes</a:t>
            </a:r>
            <a:endParaRPr lang="en-US" sz="2400" b="1" dirty="0">
              <a:solidFill>
                <a:srgbClr val="FFFF00"/>
              </a:solidFill>
              <a:latin typeface="Times New Roman" panose="02020603050405020304" pitchFamily="18" charset="0"/>
              <a:cs typeface="Times New Roman" panose="02020603050405020304" pitchFamily="18" charset="0"/>
            </a:endParaRPr>
          </a:p>
          <a:p>
            <a:pPr marL="800100" lvl="3" indent="-342900">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Affects all electron channels, differential and integral</a:t>
            </a:r>
          </a:p>
          <a:p>
            <a:pPr marL="800100" lvl="3" indent="-342900">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Result of the inverse matrix technique to determine fluxes</a:t>
            </a:r>
          </a:p>
          <a:p>
            <a:pPr marL="800100" lvl="3" indent="-342900">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Solution: diagonal matrix derived using the Bowtie technique</a:t>
            </a:r>
          </a:p>
          <a:p>
            <a:pPr marL="457200" lvl="1" indent="-457200">
              <a:buFont typeface="Wingdings" panose="05000000000000000000" pitchFamily="2" charset="2"/>
              <a:buChar char="q"/>
            </a:pPr>
            <a:r>
              <a:rPr lang="en-US" sz="2400" b="1" dirty="0" smtClean="0">
                <a:solidFill>
                  <a:srgbClr val="FFFF00"/>
                </a:solidFill>
                <a:latin typeface="Times New Roman" panose="02020603050405020304" pitchFamily="18" charset="0"/>
                <a:cs typeface="Times New Roman" panose="02020603050405020304" pitchFamily="18" charset="0"/>
              </a:rPr>
              <a:t>L1b insufficient background correction for MPS-HI electrons, resulting in higher background levels</a:t>
            </a:r>
          </a:p>
          <a:p>
            <a:pPr marL="804672" lvl="3" indent="-347472">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Affects electron channels E9-E11</a:t>
            </a:r>
          </a:p>
          <a:p>
            <a:pPr marL="804672" lvl="3" indent="-347472">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Especially important for integral channel E11, as it affects the Space Weather Prediction Center alerts</a:t>
            </a:r>
          </a:p>
          <a:p>
            <a:pPr marL="804672" lvl="3" indent="-347472">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Result of small background removal coefficients</a:t>
            </a:r>
          </a:p>
          <a:p>
            <a:pPr marL="804672" lvl="3" indent="-347472">
              <a:buFont typeface="Wingdings" panose="05000000000000000000" pitchFamily="2" charset="2"/>
              <a:buChar char="Ø"/>
            </a:pPr>
            <a:r>
              <a:rPr lang="en-US" b="1" dirty="0" smtClean="0">
                <a:latin typeface="Times New Roman" panose="02020603050405020304" pitchFamily="18" charset="0"/>
                <a:cs typeface="Times New Roman" panose="02020603050405020304" pitchFamily="18" charset="0"/>
              </a:rPr>
              <a:t>Solution: calculate </a:t>
            </a:r>
            <a:r>
              <a:rPr lang="en-US" b="1" dirty="0">
                <a:latin typeface="Times New Roman" panose="02020603050405020304" pitchFamily="18" charset="0"/>
                <a:cs typeface="Times New Roman" panose="02020603050405020304" pitchFamily="18" charset="0"/>
              </a:rPr>
              <a:t>new background removal </a:t>
            </a:r>
            <a:r>
              <a:rPr lang="en-US" b="1" dirty="0" smtClean="0">
                <a:latin typeface="Times New Roman" panose="02020603050405020304" pitchFamily="18" charset="0"/>
                <a:cs typeface="Times New Roman" panose="02020603050405020304" pitchFamily="18" charset="0"/>
              </a:rPr>
              <a:t>coefficients (PLPT-SEI-006)</a:t>
            </a:r>
            <a:endParaRPr lang="en-US" b="1" dirty="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18A72C4A-6486-42CE-870D-5BD92511EE7D}" type="slidenum">
              <a:rPr lang="en-US" smtClean="0"/>
              <a:t>11</a:t>
            </a:fld>
            <a:endParaRPr lang="en-US"/>
          </a:p>
        </p:txBody>
      </p:sp>
    </p:spTree>
    <p:extLst>
      <p:ext uri="{BB962C8B-B14F-4D97-AF65-F5344CB8AC3E}">
        <p14:creationId xmlns:p14="http://schemas.microsoft.com/office/powerpoint/2010/main" val="2650699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t>
            </a:r>
            <a:r>
              <a:rPr lang="en-US" dirty="0" smtClean="0"/>
              <a:t>EVALUATION</a:t>
            </a:r>
            <a:endParaRPr lang="en-US" dirty="0"/>
          </a:p>
        </p:txBody>
      </p:sp>
      <p:sp>
        <p:nvSpPr>
          <p:cNvPr id="3" name="Text Placeholder 2"/>
          <p:cNvSpPr>
            <a:spLocks noGrp="1"/>
          </p:cNvSpPr>
          <p:nvPr>
            <p:ph type="body" idx="1"/>
          </p:nvPr>
        </p:nvSpPr>
        <p:spPr/>
        <p:txBody>
          <a:bodyPr/>
          <a:lstStyle/>
          <a:p>
            <a:r>
              <a:rPr lang="en-US" dirty="0" smtClean="0"/>
              <a:t>GOES-18 </a:t>
            </a:r>
            <a:r>
              <a:rPr lang="en-US" dirty="0"/>
              <a:t>MPS-HI L1b Products </a:t>
            </a:r>
            <a:r>
              <a:rPr lang="en-US" dirty="0" smtClean="0"/>
              <a:t>Full </a:t>
            </a:r>
            <a:r>
              <a:rPr lang="en-US" dirty="0"/>
              <a:t>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12</a:t>
            </a:fld>
            <a:endParaRPr lang="en-US" altLang="en-US" dirty="0"/>
          </a:p>
        </p:txBody>
      </p:sp>
    </p:spTree>
    <p:extLst>
      <p:ext uri="{BB962C8B-B14F-4D97-AF65-F5344CB8AC3E}">
        <p14:creationId xmlns:p14="http://schemas.microsoft.com/office/powerpoint/2010/main" val="36015759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600"/>
            <a:ext cx="6408821" cy="792163"/>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Path to Full Validation - </a:t>
            </a:r>
            <a:r>
              <a:rPr lang="en-US" sz="3200" b="1" dirty="0" smtClean="0">
                <a:solidFill>
                  <a:srgbClr val="FFFF00"/>
                </a:solidFill>
                <a:latin typeface="Times New Roman" panose="02020603050405020304" pitchFamily="18" charset="0"/>
                <a:cs typeface="Times New Roman" panose="02020603050405020304" pitchFamily="18" charset="0"/>
              </a:rPr>
              <a:t>PLPTs</a:t>
            </a:r>
            <a:endParaRPr lang="en-US" sz="32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nvPr>
        </p:nvGraphicFramePr>
        <p:xfrm>
          <a:off x="256673" y="1360805"/>
          <a:ext cx="8630654" cy="3820795"/>
        </p:xfrm>
        <a:graphic>
          <a:graphicData uri="http://schemas.openxmlformats.org/drawingml/2006/table">
            <a:tbl>
              <a:tblPr firstRow="1" firstCol="1" bandRow="1">
                <a:tableStyleId>{5C22544A-7EE6-4342-B048-85BDC9FD1C3A}</a:tableStyleId>
              </a:tblPr>
              <a:tblGrid>
                <a:gridCol w="1752601">
                  <a:extLst>
                    <a:ext uri="{9D8B030D-6E8A-4147-A177-3AD203B41FA5}">
                      <a16:colId xmlns="" xmlns:a16="http://schemas.microsoft.com/office/drawing/2014/main" val="20000"/>
                    </a:ext>
                  </a:extLst>
                </a:gridCol>
                <a:gridCol w="3066629">
                  <a:extLst>
                    <a:ext uri="{9D8B030D-6E8A-4147-A177-3AD203B41FA5}">
                      <a16:colId xmlns="" xmlns:a16="http://schemas.microsoft.com/office/drawing/2014/main" val="20001"/>
                    </a:ext>
                  </a:extLst>
                </a:gridCol>
                <a:gridCol w="1205943">
                  <a:extLst>
                    <a:ext uri="{9D8B030D-6E8A-4147-A177-3AD203B41FA5}">
                      <a16:colId xmlns="" xmlns:a16="http://schemas.microsoft.com/office/drawing/2014/main" val="20002"/>
                    </a:ext>
                  </a:extLst>
                </a:gridCol>
                <a:gridCol w="2605481">
                  <a:extLst>
                    <a:ext uri="{9D8B030D-6E8A-4147-A177-3AD203B41FA5}">
                      <a16:colId xmlns="" xmlns:a16="http://schemas.microsoft.com/office/drawing/2014/main" val="20003"/>
                    </a:ext>
                  </a:extLst>
                </a:gridCol>
              </a:tblGrid>
              <a:tr h="141436">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Title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Activity</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Data Needed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a:effectLst/>
                          <a:latin typeface="Times New Roman" panose="02020603050405020304" pitchFamily="18" charset="0"/>
                          <a:cs typeface="Times New Roman" panose="02020603050405020304" pitchFamily="18" charset="0"/>
                        </a:rPr>
                        <a:t>Success Criteria</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0"/>
                  </a:ext>
                </a:extLst>
              </a:tr>
              <a:tr h="704088">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A.3.2 </a:t>
                      </a:r>
                      <a:r>
                        <a:rPr lang="en-US" sz="1200" dirty="0">
                          <a:effectLst/>
                          <a:latin typeface="Times New Roman" panose="02020603050405020304" pitchFamily="18" charset="0"/>
                          <a:cs typeface="Times New Roman" panose="02020603050405020304" pitchFamily="18" charset="0"/>
                        </a:rPr>
                        <a:t>MPS-Hi Telescope Cross-Comparison [PLPT-SEI-002]</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Determine the relative sensitivity/response among MPS-HI telescopes</a:t>
                      </a:r>
                      <a:r>
                        <a:rPr lang="en-US" sz="1200" dirty="0" smtClean="0">
                          <a:effectLst/>
                          <a:latin typeface="Times New Roman" panose="02020603050405020304" pitchFamily="18" charset="0"/>
                          <a:cs typeface="Times New Roman" panose="02020603050405020304" pitchFamily="18" charset="0"/>
                        </a:rPr>
                        <a:t>.</a:t>
                      </a:r>
                      <a:endParaRPr lang="en-US" sz="1200" i="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Three months of continuous data. (</a:t>
                      </a:r>
                      <a:r>
                        <a:rPr lang="en-US" sz="1200" dirty="0" smtClean="0">
                          <a:effectLst/>
                          <a:latin typeface="Times New Roman" panose="02020603050405020304" pitchFamily="18" charset="0"/>
                          <a:cs typeface="Times New Roman" panose="02020603050405020304" pitchFamily="18" charset="0"/>
                        </a:rPr>
                        <a:t>MAG,</a:t>
                      </a:r>
                      <a:r>
                        <a:rPr lang="en-US" sz="1200" baseline="0" dirty="0" smtClean="0">
                          <a:effectLst/>
                          <a:latin typeface="Times New Roman" panose="02020603050405020304" pitchFamily="18" charset="0"/>
                          <a:cs typeface="Times New Roman" panose="02020603050405020304" pitchFamily="18" charset="0"/>
                        </a:rPr>
                        <a:t> </a:t>
                      </a:r>
                      <a:r>
                        <a:rPr lang="en-US" sz="1200" dirty="0" smtClean="0">
                          <a:effectLst/>
                          <a:latin typeface="Times New Roman" panose="02020603050405020304" pitchFamily="18" charset="0"/>
                          <a:cs typeface="Times New Roman" panose="02020603050405020304" pitchFamily="18" charset="0"/>
                        </a:rPr>
                        <a:t>MPS-HI</a:t>
                      </a:r>
                      <a:r>
                        <a:rPr lang="en-US" sz="1200" dirty="0">
                          <a:effectLst/>
                          <a:latin typeface="Times New Roman" panose="02020603050405020304" pitchFamily="18" charset="0"/>
                          <a:cs typeface="Times New Roman" panose="02020603050405020304" pitchFamily="18" charset="0"/>
                        </a:rPr>
                        <a:t>)</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Telescopes agree to within 25%.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A.3.4 </a:t>
                      </a:r>
                      <a:r>
                        <a:rPr lang="en-US" sz="1200" dirty="0">
                          <a:effectLst/>
                          <a:latin typeface="Times New Roman" panose="02020603050405020304" pitchFamily="18" charset="0"/>
                          <a:cs typeface="Times New Roman" panose="02020603050405020304" pitchFamily="18" charset="0"/>
                        </a:rPr>
                        <a:t>SEP Channel Cross-Comparison [PLPT-SEI-004]</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en-US" sz="1200" dirty="0" smtClean="0">
                          <a:effectLst/>
                          <a:latin typeface="Times New Roman" panose="02020603050405020304" pitchFamily="18" charset="0"/>
                          <a:cs typeface="Times New Roman" panose="02020603050405020304" pitchFamily="18" charset="0"/>
                        </a:rPr>
                        <a:t>On-orbit cross-calibration of MPS-HI with SGPS 1-12 MeV protons, and</a:t>
                      </a:r>
                      <a:r>
                        <a:rPr lang="en-US" sz="1200" baseline="0" dirty="0" smtClean="0">
                          <a:effectLst/>
                          <a:latin typeface="Times New Roman" panose="02020603050405020304" pitchFamily="18" charset="0"/>
                          <a:cs typeface="Times New Roman" panose="02020603050405020304" pitchFamily="18" charset="0"/>
                        </a:rPr>
                        <a:t> all operational </a:t>
                      </a:r>
                      <a:r>
                        <a:rPr lang="en-US" sz="1200" b="0" i="0" u="none" strike="noStrike" baseline="0" dirty="0" smtClean="0">
                          <a:solidFill>
                            <a:srgbClr val="000000"/>
                          </a:solidFill>
                          <a:latin typeface="Times New Roman" panose="02020603050405020304" pitchFamily="18" charset="0"/>
                        </a:rPr>
                        <a:t>GOES-R Series SEISS sensors.</a:t>
                      </a:r>
                      <a:endParaRPr lang="en-US" sz="1200" dirty="0" smtClean="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b="0" dirty="0">
                          <a:solidFill>
                            <a:schemeClr val="tx1"/>
                          </a:solidFill>
                          <a:effectLst/>
                          <a:latin typeface="Times New Roman" panose="02020603050405020304" pitchFamily="18" charset="0"/>
                          <a:cs typeface="Times New Roman" panose="02020603050405020304" pitchFamily="18" charset="0"/>
                        </a:rPr>
                        <a:t>Two Solar Energetic Particle (SEP) events.</a:t>
                      </a:r>
                      <a:endParaRPr lang="en-US" sz="12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Differences quantified on data taken through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2"/>
                  </a:ext>
                </a:extLst>
              </a:tr>
              <a:tr h="1382395">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A.3.5 </a:t>
                      </a:r>
                      <a:r>
                        <a:rPr lang="en-US" sz="1200" dirty="0">
                          <a:effectLst/>
                          <a:latin typeface="Times New Roman" panose="02020603050405020304" pitchFamily="18" charset="0"/>
                          <a:cs typeface="Times New Roman" panose="02020603050405020304" pitchFamily="18" charset="0"/>
                        </a:rPr>
                        <a:t>Cross Satellite Comparison of Trapped Particles [PLPT-SEI-005]</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r>
                        <a:rPr lang="en-US" sz="1200" b="0" i="0" u="none" strike="noStrike" baseline="0" dirty="0" smtClean="0">
                          <a:solidFill>
                            <a:srgbClr val="000000"/>
                          </a:solidFill>
                          <a:latin typeface="Times New Roman" panose="02020603050405020304" pitchFamily="18" charset="0"/>
                        </a:rPr>
                        <a:t>To inter-calibrate MPS-HI with the same measurements on other operational GOES-R Series satellites. The MPS-HI inter-calibration part of the test is critical for establishing the consistency of the NOAA real-time &gt;2 MeV electron flux alerts between operational GOES-R Series satellites.</a:t>
                      </a:r>
                      <a:endParaRPr lang="en-US" sz="1200" u="none"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Three months of continuous data. (MAG, MPS-HI)</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Differences quantified on data taken through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3"/>
                  </a:ext>
                </a:extLst>
              </a:tr>
              <a:tr h="838200">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A.3.6 </a:t>
                      </a:r>
                      <a:r>
                        <a:rPr lang="en-US" sz="1200" dirty="0">
                          <a:effectLst/>
                          <a:latin typeface="Times New Roman" panose="02020603050405020304" pitchFamily="18" charset="0"/>
                          <a:cs typeface="Times New Roman" panose="02020603050405020304" pitchFamily="18" charset="0"/>
                        </a:rPr>
                        <a:t>Backgrounds Trending [PLPT-SEI-006]</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b="0" i="0" u="none" strike="noStrike" baseline="0" dirty="0" smtClean="0">
                          <a:solidFill>
                            <a:srgbClr val="000000"/>
                          </a:solidFill>
                          <a:latin typeface="Times New Roman" panose="02020603050405020304" pitchFamily="18" charset="0"/>
                        </a:rPr>
                        <a:t>To evaluate MPS-HI backgrounds in terms of expected galactic cosmic ray (GCR) fluxes.</a:t>
                      </a:r>
                      <a:endParaRPr lang="en-US" sz="1200" i="1" dirty="0">
                        <a:solidFill>
                          <a:srgbClr val="0099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Four months of continuous data. (MPS-HI, SGPS)</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200" dirty="0">
                          <a:effectLst/>
                          <a:latin typeface="Times New Roman" panose="02020603050405020304" pitchFamily="18" charset="0"/>
                          <a:cs typeface="Times New Roman" panose="02020603050405020304" pitchFamily="18" charset="0"/>
                        </a:rPr>
                        <a:t>[Full] Perform analysis during validation phase.</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345" marR="55345" marT="0" marB="0"/>
                </a:tc>
                <a:extLst>
                  <a:ext uri="{0D108BD9-81ED-4DB2-BD59-A6C34878D82A}">
                    <a16:rowId xmlns=""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13</a:t>
            </a:fld>
            <a:endParaRPr lang="en-US" altLang="en-US" dirty="0">
              <a:solidFill>
                <a:prstClr val="white"/>
              </a:solidFill>
            </a:endParaRPr>
          </a:p>
        </p:txBody>
      </p:sp>
      <p:sp>
        <p:nvSpPr>
          <p:cNvPr id="6" name="TextBox 5"/>
          <p:cNvSpPr txBox="1"/>
          <p:nvPr/>
        </p:nvSpPr>
        <p:spPr>
          <a:xfrm>
            <a:off x="1309437" y="5943600"/>
            <a:ext cx="6525127" cy="369332"/>
          </a:xfrm>
          <a:prstGeom prst="rect">
            <a:avLst/>
          </a:prstGeom>
          <a:solidFill>
            <a:schemeClr val="bg1"/>
          </a:solidFill>
        </p:spPr>
        <p:txBody>
          <a:bodyPr wrap="square" rtlCol="0">
            <a:spAutoFit/>
          </a:bodyPr>
          <a:lstStyle/>
          <a:p>
            <a:pPr algn="ctr"/>
            <a:r>
              <a:rPr lang="en-US" i="1" dirty="0">
                <a:solidFill>
                  <a:srgbClr val="008000"/>
                </a:solidFill>
                <a:latin typeface="Times New Roman" panose="02020603050405020304" pitchFamily="18" charset="0"/>
                <a:cs typeface="Times New Roman" panose="02020603050405020304" pitchFamily="18" charset="0"/>
              </a:rPr>
              <a:t>MPS-HI </a:t>
            </a:r>
            <a:r>
              <a:rPr lang="en-US" i="1" dirty="0" smtClean="0">
                <a:solidFill>
                  <a:srgbClr val="008000"/>
                </a:solidFill>
                <a:latin typeface="Times New Roman" panose="02020603050405020304" pitchFamily="18" charset="0"/>
                <a:cs typeface="Times New Roman" panose="02020603050405020304" pitchFamily="18" charset="0"/>
              </a:rPr>
              <a:t>Full </a:t>
            </a:r>
            <a:r>
              <a:rPr lang="en-US" i="1" dirty="0">
                <a:solidFill>
                  <a:srgbClr val="008000"/>
                </a:solidFill>
                <a:latin typeface="Times New Roman" panose="02020603050405020304" pitchFamily="18" charset="0"/>
                <a:cs typeface="Times New Roman" panose="02020603050405020304" pitchFamily="18" charset="0"/>
              </a:rPr>
              <a:t>Validation PLPTs from RIMP v 2.0 (09 July 2021).</a:t>
            </a:r>
          </a:p>
        </p:txBody>
      </p:sp>
    </p:spTree>
    <p:extLst>
      <p:ext uri="{BB962C8B-B14F-4D97-AF65-F5344CB8AC3E}">
        <p14:creationId xmlns:p14="http://schemas.microsoft.com/office/powerpoint/2010/main" val="3337933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304800"/>
            <a:ext cx="6408821" cy="1143000"/>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Use of Reprocessed </a:t>
            </a:r>
            <a:r>
              <a:rPr lang="en-US" sz="3200" b="1" dirty="0" smtClean="0">
                <a:solidFill>
                  <a:srgbClr val="FFFF00"/>
                </a:solidFill>
                <a:latin typeface="Times New Roman" panose="02020603050405020304" pitchFamily="18" charset="0"/>
                <a:cs typeface="Times New Roman" panose="02020603050405020304" pitchFamily="18" charset="0"/>
              </a:rPr>
              <a:t>Data</a:t>
            </a:r>
            <a:br>
              <a:rPr lang="en-US" sz="3200" b="1" dirty="0" smtClean="0">
                <a:solidFill>
                  <a:srgbClr val="FFFF00"/>
                </a:solidFill>
                <a:latin typeface="Times New Roman" panose="02020603050405020304" pitchFamily="18" charset="0"/>
                <a:cs typeface="Times New Roman" panose="02020603050405020304" pitchFamily="18" charset="0"/>
              </a:rPr>
            </a:br>
            <a:r>
              <a:rPr lang="en-US" sz="3200" b="1" dirty="0" smtClean="0">
                <a:solidFill>
                  <a:srgbClr val="FFFF00"/>
                </a:solidFill>
                <a:latin typeface="Times New Roman" panose="02020603050405020304" pitchFamily="18" charset="0"/>
                <a:cs typeface="Times New Roman" panose="02020603050405020304" pitchFamily="18" charset="0"/>
              </a:rPr>
              <a:t>prior to ADR 1253 implementation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600200"/>
            <a:ext cx="8763000" cy="4800600"/>
          </a:xfrm>
        </p:spPr>
        <p:txBody>
          <a:bodyPr/>
          <a:lstStyle/>
          <a:p>
            <a:pPr marL="457200" indent="-457200">
              <a:buFont typeface="Wingdings" panose="05000000000000000000" pitchFamily="2" charset="2"/>
              <a:buChar char="q"/>
            </a:pPr>
            <a:r>
              <a:rPr lang="en-US" sz="2600" b="1" dirty="0" smtClean="0">
                <a:latin typeface="Times New Roman" panose="02020603050405020304" pitchFamily="18" charset="0"/>
                <a:cs typeface="Times New Roman" panose="02020603050405020304" pitchFamily="18" charset="0"/>
              </a:rPr>
              <a:t>ADR 1253 went live in the </a:t>
            </a:r>
            <a:r>
              <a:rPr lang="en-US" sz="2600" b="1" dirty="0">
                <a:latin typeface="Times New Roman" panose="02020603050405020304" pitchFamily="18" charset="0"/>
                <a:cs typeface="Times New Roman" panose="02020603050405020304" pitchFamily="18" charset="0"/>
              </a:rPr>
              <a:t>OE </a:t>
            </a:r>
            <a:r>
              <a:rPr lang="en-US" sz="2600" b="1" dirty="0" smtClean="0">
                <a:latin typeface="Times New Roman" panose="02020603050405020304" pitchFamily="18" charset="0"/>
                <a:cs typeface="Times New Roman" panose="02020603050405020304" pitchFamily="18" charset="0"/>
              </a:rPr>
              <a:t>on September 1, 2022</a:t>
            </a:r>
          </a:p>
          <a:p>
            <a:pPr marL="457200" indent="-457200">
              <a:buFont typeface="Wingdings" panose="05000000000000000000" pitchFamily="2" charset="2"/>
              <a:buChar char="q"/>
            </a:pPr>
            <a:r>
              <a:rPr lang="en-US" sz="2600" b="1" dirty="0" smtClean="0">
                <a:latin typeface="Times New Roman" panose="02020603050405020304" pitchFamily="18" charset="0"/>
                <a:cs typeface="Times New Roman" panose="02020603050405020304" pitchFamily="18" charset="0"/>
              </a:rPr>
              <a:t>Operational electron data prior to that cannot be used for any analysis</a:t>
            </a:r>
            <a:endParaRPr lang="en-US" sz="2600" b="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q"/>
            </a:pPr>
            <a:r>
              <a:rPr lang="en-US" sz="2600" b="1" dirty="0" smtClean="0">
                <a:latin typeface="Times New Roman" panose="02020603050405020304" pitchFamily="18" charset="0"/>
                <a:cs typeface="Times New Roman" panose="02020603050405020304" pitchFamily="18" charset="0"/>
              </a:rPr>
              <a:t>NCEI </a:t>
            </a:r>
            <a:r>
              <a:rPr lang="en-US" sz="2600" b="1" dirty="0">
                <a:latin typeface="Times New Roman" panose="02020603050405020304" pitchFamily="18" charset="0"/>
                <a:cs typeface="Times New Roman" panose="02020603050405020304" pitchFamily="18" charset="0"/>
              </a:rPr>
              <a:t>reprocessed L0 data using software that has been demonstrated to reproduce L1b results to ‘machine precision’ </a:t>
            </a:r>
            <a:r>
              <a:rPr lang="en-US" sz="2600" b="1" dirty="0" smtClean="0">
                <a:latin typeface="Times New Roman" panose="02020603050405020304" pitchFamily="18" charset="0"/>
                <a:cs typeface="Times New Roman" panose="02020603050405020304" pitchFamily="18" charset="0"/>
              </a:rPr>
              <a:t>(ADR 1253 verification)</a:t>
            </a:r>
            <a:endParaRPr lang="en-US" sz="2600" b="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q"/>
            </a:pPr>
            <a:r>
              <a:rPr lang="en-US" sz="2600" b="1" dirty="0">
                <a:latin typeface="Times New Roman" panose="02020603050405020304" pitchFamily="18" charset="0"/>
                <a:cs typeface="Times New Roman" panose="02020603050405020304" pitchFamily="18" charset="0"/>
              </a:rPr>
              <a:t>This demonstrated equivalence </a:t>
            </a:r>
            <a:r>
              <a:rPr lang="en-US" sz="2600" b="1" dirty="0" smtClean="0">
                <a:latin typeface="Times New Roman" panose="02020603050405020304" pitchFamily="18" charset="0"/>
                <a:cs typeface="Times New Roman" panose="02020603050405020304" pitchFamily="18" charset="0"/>
              </a:rPr>
              <a:t>allowed NCEI </a:t>
            </a:r>
            <a:r>
              <a:rPr lang="en-US" sz="2600" b="1" dirty="0">
                <a:latin typeface="Times New Roman" panose="02020603050405020304" pitchFamily="18" charset="0"/>
                <a:cs typeface="Times New Roman" panose="02020603050405020304" pitchFamily="18" charset="0"/>
              </a:rPr>
              <a:t>to perform </a:t>
            </a:r>
            <a:r>
              <a:rPr lang="en-US" sz="2600" b="1" dirty="0" smtClean="0">
                <a:latin typeface="Times New Roman" panose="02020603050405020304" pitchFamily="18" charset="0"/>
                <a:cs typeface="Times New Roman" panose="02020603050405020304" pitchFamily="18" charset="0"/>
              </a:rPr>
              <a:t>Provisional PLPTs </a:t>
            </a:r>
            <a:r>
              <a:rPr lang="en-US" sz="2600" b="1" dirty="0">
                <a:latin typeface="Times New Roman" panose="02020603050405020304" pitchFamily="18" charset="0"/>
                <a:cs typeface="Times New Roman" panose="02020603050405020304" pitchFamily="18" charset="0"/>
              </a:rPr>
              <a:t>using reprocessed MPS-HI </a:t>
            </a:r>
            <a:r>
              <a:rPr lang="en-US" sz="2600" b="1" dirty="0" smtClean="0">
                <a:latin typeface="Times New Roman" panose="02020603050405020304" pitchFamily="18" charset="0"/>
                <a:cs typeface="Times New Roman" panose="02020603050405020304" pitchFamily="18" charset="0"/>
              </a:rPr>
              <a:t>data</a:t>
            </a:r>
          </a:p>
          <a:p>
            <a:pPr marL="457200" indent="-457200">
              <a:buFont typeface="Wingdings" panose="05000000000000000000" pitchFamily="2" charset="2"/>
              <a:buChar char="q"/>
            </a:pPr>
            <a:r>
              <a:rPr lang="en-US" sz="2600" b="1" dirty="0" smtClean="0">
                <a:solidFill>
                  <a:srgbClr val="FFFF00"/>
                </a:solidFill>
                <a:latin typeface="Times New Roman" panose="02020603050405020304" pitchFamily="18" charset="0"/>
                <a:cs typeface="Times New Roman" panose="02020603050405020304" pitchFamily="18" charset="0"/>
              </a:rPr>
              <a:t>Any Full validation analysis that requires data prior to ADR 1253 implementation will use these reprocessed data</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Tree>
    <p:extLst>
      <p:ext uri="{BB962C8B-B14F-4D97-AF65-F5344CB8AC3E}">
        <p14:creationId xmlns:p14="http://schemas.microsoft.com/office/powerpoint/2010/main" val="105505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304800"/>
            <a:ext cx="6408821" cy="715962"/>
          </a:xfrm>
        </p:spPr>
        <p:txBody>
          <a:bodyPr/>
          <a:lstStyle/>
          <a:p>
            <a:r>
              <a:rPr lang="en-US" sz="3200" b="1" dirty="0">
                <a:solidFill>
                  <a:srgbClr val="FFFF00"/>
                </a:solidFill>
                <a:latin typeface="Times New Roman" panose="02020603050405020304" pitchFamily="18" charset="0"/>
                <a:cs typeface="Times New Roman" panose="02020603050405020304" pitchFamily="18" charset="0"/>
              </a:rPr>
              <a:t>PLPTs for </a:t>
            </a:r>
            <a:r>
              <a:rPr lang="en-US" sz="3200" b="1" dirty="0" smtClean="0">
                <a:solidFill>
                  <a:srgbClr val="FFFF00"/>
                </a:solidFill>
                <a:latin typeface="Times New Roman" panose="02020603050405020304" pitchFamily="18" charset="0"/>
                <a:cs typeface="Times New Roman" panose="02020603050405020304" pitchFamily="18" charset="0"/>
              </a:rPr>
              <a:t>Full Validation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571500" y="1492250"/>
            <a:ext cx="8001000" cy="4070350"/>
          </a:xfrm>
        </p:spPr>
        <p:txBody>
          <a:bodyPr/>
          <a:lstStyle/>
          <a:p>
            <a:pPr marL="457200" indent="-457200">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PLPT-SEI-002: </a:t>
            </a:r>
            <a:r>
              <a:rPr lang="en-US" sz="2800" b="1" dirty="0">
                <a:solidFill>
                  <a:srgbClr val="FFFF00"/>
                </a:solidFill>
                <a:latin typeface="Times New Roman" panose="02020603050405020304" pitchFamily="18" charset="0"/>
                <a:cs typeface="Times New Roman" panose="02020603050405020304" pitchFamily="18" charset="0"/>
              </a:rPr>
              <a:t>MPS-HI Telescope Cross-Comparison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(Hallock, Allsopp, Rowland)</a:t>
            </a:r>
            <a:endParaRPr lang="en-US" sz="2800" b="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PLPT-SEI-004: </a:t>
            </a:r>
            <a:r>
              <a:rPr lang="en-US" sz="2800" b="1" dirty="0">
                <a:solidFill>
                  <a:srgbClr val="FFFF00"/>
                </a:solidFill>
                <a:latin typeface="Times New Roman" panose="02020603050405020304" pitchFamily="18" charset="0"/>
                <a:cs typeface="Times New Roman" panose="02020603050405020304" pitchFamily="18" charset="0"/>
              </a:rPr>
              <a:t>Solar Energetic Particle (SEP) Cross-Comparison</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(Kress)</a:t>
            </a:r>
            <a:endParaRPr lang="en-US" sz="2800" b="1" i="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PLPT-SEI-005:  </a:t>
            </a:r>
            <a:r>
              <a:rPr lang="en-US" sz="2800" b="1" dirty="0">
                <a:solidFill>
                  <a:srgbClr val="FFFF00"/>
                </a:solidFill>
                <a:latin typeface="Times New Roman" panose="02020603050405020304" pitchFamily="18" charset="0"/>
                <a:cs typeface="Times New Roman" panose="02020603050405020304" pitchFamily="18" charset="0"/>
              </a:rPr>
              <a:t>Cross-Satellite Comparison of Trapped Particles</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(Boudouridis, Rodriguez</a:t>
            </a:r>
            <a:r>
              <a:rPr lang="en-US" sz="2800" b="1" dirty="0">
                <a:latin typeface="Times New Roman" panose="02020603050405020304" pitchFamily="18" charset="0"/>
                <a:cs typeface="Times New Roman" panose="02020603050405020304" pitchFamily="18" charset="0"/>
              </a:rPr>
              <a:t>)</a:t>
            </a:r>
          </a:p>
          <a:p>
            <a:pPr marL="457200" indent="-457200">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PLPT-SEI-006: </a:t>
            </a:r>
            <a:r>
              <a:rPr lang="en-US" sz="2800" b="1" dirty="0">
                <a:solidFill>
                  <a:srgbClr val="FFFF00"/>
                </a:solidFill>
                <a:latin typeface="Times New Roman" panose="02020603050405020304" pitchFamily="18" charset="0"/>
                <a:cs typeface="Times New Roman" panose="02020603050405020304" pitchFamily="18" charset="0"/>
              </a:rPr>
              <a:t>Backgrounds </a:t>
            </a:r>
            <a:r>
              <a:rPr lang="en-US" sz="2800" b="1" dirty="0" smtClean="0">
                <a:solidFill>
                  <a:srgbClr val="FFFF00"/>
                </a:solidFill>
                <a:latin typeface="Times New Roman" panose="02020603050405020304" pitchFamily="18" charset="0"/>
                <a:cs typeface="Times New Roman" panose="02020603050405020304" pitchFamily="18" charset="0"/>
              </a:rPr>
              <a:t>Trending </a:t>
            </a:r>
            <a:r>
              <a:rPr lang="en-US" sz="2800" b="1" dirty="0" smtClean="0">
                <a:latin typeface="Times New Roman" panose="02020603050405020304" pitchFamily="18" charset="0"/>
                <a:cs typeface="Times New Roman" panose="02020603050405020304" pitchFamily="18" charset="0"/>
              </a:rPr>
              <a:t>(Boudouridis, Rodriguez)</a:t>
            </a:r>
            <a:endParaRPr lang="en-US" sz="28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15</a:t>
            </a:fld>
            <a:endParaRPr lang="en-US" altLang="en-US" dirty="0"/>
          </a:p>
        </p:txBody>
      </p:sp>
    </p:spTree>
    <p:extLst>
      <p:ext uri="{BB962C8B-B14F-4D97-AF65-F5344CB8AC3E}">
        <p14:creationId xmlns:p14="http://schemas.microsoft.com/office/powerpoint/2010/main" val="755760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600" y="1741944"/>
            <a:ext cx="6705600" cy="412545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cxnSp>
        <p:nvCxnSpPr>
          <p:cNvPr id="4" name="Straight Arrow Connector 3"/>
          <p:cNvCxnSpPr/>
          <p:nvPr/>
        </p:nvCxnSpPr>
        <p:spPr>
          <a:xfrm flipH="1" flipV="1">
            <a:off x="3863340" y="2903220"/>
            <a:ext cx="200660" cy="9747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4064000" y="3581400"/>
            <a:ext cx="1346200" cy="30244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058920" y="2850515"/>
            <a:ext cx="1433830" cy="10320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486400" y="2590800"/>
            <a:ext cx="7553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Etel.1</a:t>
            </a:r>
            <a:endParaRPr lang="en-US" b="1"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flipV="1">
            <a:off x="4062095" y="2244090"/>
            <a:ext cx="595630" cy="16353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45810" y="1840468"/>
            <a:ext cx="7553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Etel.3</a:t>
            </a:r>
            <a:endParaRPr lang="en-US" b="1" dirty="0">
              <a:latin typeface="Times New Roman" panose="02020603050405020304" pitchFamily="18" charset="0"/>
              <a:cs typeface="Times New Roman" panose="02020603050405020304" pitchFamily="18" charset="0"/>
            </a:endParaRPr>
          </a:p>
        </p:txBody>
      </p:sp>
      <p:cxnSp>
        <p:nvCxnSpPr>
          <p:cNvPr id="18" name="Straight Arrow Connector 17"/>
          <p:cNvCxnSpPr/>
          <p:nvPr/>
        </p:nvCxnSpPr>
        <p:spPr>
          <a:xfrm flipV="1">
            <a:off x="4060825" y="3876040"/>
            <a:ext cx="1733550" cy="63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062095" y="3885565"/>
            <a:ext cx="1433830" cy="10320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062095" y="3885565"/>
            <a:ext cx="595630" cy="16353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057650" y="2148840"/>
            <a:ext cx="6350" cy="3073400"/>
          </a:xfrm>
          <a:prstGeom prst="line">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2495666" y="1764268"/>
            <a:ext cx="1435008"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G18 Upright</a:t>
            </a:r>
            <a:endParaRPr lang="en-US" b="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867400" y="3657600"/>
            <a:ext cx="7553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Etel.4</a:t>
            </a:r>
            <a:endParaRPr lang="en-US" b="1" dirty="0">
              <a:latin typeface="Times New Roman" panose="02020603050405020304" pitchFamily="18" charset="0"/>
              <a:cs typeface="Times New Roman" panose="02020603050405020304" pitchFamily="18" charset="0"/>
            </a:endParaRPr>
          </a:p>
        </p:txBody>
      </p:sp>
      <p:sp>
        <p:nvSpPr>
          <p:cNvPr id="47" name="TextBox 46"/>
          <p:cNvSpPr txBox="1"/>
          <p:nvPr/>
        </p:nvSpPr>
        <p:spPr>
          <a:xfrm>
            <a:off x="5486400" y="4812268"/>
            <a:ext cx="7553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Etel.2</a:t>
            </a:r>
            <a:endParaRPr lang="en-US" b="1" dirty="0">
              <a:latin typeface="Times New Roman" panose="02020603050405020304" pitchFamily="18" charset="0"/>
              <a:cs typeface="Times New Roman" panose="02020603050405020304" pitchFamily="18" charset="0"/>
            </a:endParaRPr>
          </a:p>
        </p:txBody>
      </p:sp>
      <p:sp>
        <p:nvSpPr>
          <p:cNvPr id="48" name="TextBox 47"/>
          <p:cNvSpPr txBox="1"/>
          <p:nvPr/>
        </p:nvSpPr>
        <p:spPr>
          <a:xfrm>
            <a:off x="4724400" y="5345668"/>
            <a:ext cx="755335"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Etel.5</a:t>
            </a:r>
            <a:endParaRPr lang="en-US" b="1" dirty="0">
              <a:latin typeface="Times New Roman" panose="02020603050405020304" pitchFamily="18" charset="0"/>
              <a:cs typeface="Times New Roman" panose="02020603050405020304" pitchFamily="18" charset="0"/>
            </a:endParaRPr>
          </a:p>
        </p:txBody>
      </p:sp>
      <p:sp>
        <p:nvSpPr>
          <p:cNvPr id="49" name="TextBox 48"/>
          <p:cNvSpPr txBox="1"/>
          <p:nvPr/>
        </p:nvSpPr>
        <p:spPr>
          <a:xfrm>
            <a:off x="3027904" y="2651502"/>
            <a:ext cx="854836" cy="369332"/>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B-field</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50" name="Straight Arrow Connector 49"/>
          <p:cNvCxnSpPr/>
          <p:nvPr/>
        </p:nvCxnSpPr>
        <p:spPr>
          <a:xfrm flipH="1" flipV="1">
            <a:off x="2305050" y="3879850"/>
            <a:ext cx="1733550" cy="6350"/>
          </a:xfrm>
          <a:prstGeom prst="straightConnector1">
            <a:avLst/>
          </a:prstGeom>
          <a:ln w="28575">
            <a:solidFill>
              <a:srgbClr val="3D7499"/>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295400" y="3516868"/>
            <a:ext cx="1895071" cy="307777"/>
          </a:xfrm>
          <a:prstGeom prst="rect">
            <a:avLst/>
          </a:prstGeom>
          <a:noFill/>
        </p:spPr>
        <p:txBody>
          <a:bodyPr wrap="none" rtlCol="0">
            <a:spAutoFit/>
          </a:bodyPr>
          <a:lstStyle/>
          <a:p>
            <a:r>
              <a:rPr lang="en-US" sz="1400" b="1" dirty="0" smtClean="0">
                <a:solidFill>
                  <a:srgbClr val="0070C0"/>
                </a:solidFill>
                <a:latin typeface="Times New Roman" panose="02020603050405020304" pitchFamily="18" charset="0"/>
                <a:cs typeface="Times New Roman" panose="02020603050405020304" pitchFamily="18" charset="0"/>
              </a:rPr>
              <a:t>Etel.4 particle velocity</a:t>
            </a:r>
            <a:endParaRPr lang="en-US" sz="1400" b="1"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2" name="TextBox 51"/>
              <p:cNvSpPr txBox="1"/>
              <p:nvPr/>
            </p:nvSpPr>
            <p:spPr>
              <a:xfrm>
                <a:off x="3230365" y="3426023"/>
                <a:ext cx="564578" cy="307777"/>
              </a:xfrm>
              <a:prstGeom prst="rect">
                <a:avLst/>
              </a:prstGeom>
              <a:noFill/>
            </p:spPr>
            <p:txBody>
              <a:bodyPr wrap="none" rtlCol="0">
                <a:spAutoFit/>
              </a:bodyPr>
              <a:lstStyle/>
              <a:p>
                <a14:m>
                  <m:oMath xmlns:m="http://schemas.openxmlformats.org/officeDocument/2006/math">
                    <m:r>
                      <a:rPr lang="en-US" sz="1400" b="1" i="1" smtClean="0">
                        <a:latin typeface="Cambria Math" charset="0"/>
                        <a:ea typeface="Cambria Math" charset="0"/>
                        <a:cs typeface="Cambria Math" charset="0"/>
                      </a:rPr>
                      <m:t>≈</m:t>
                    </m:r>
                  </m:oMath>
                </a14:m>
                <a:r>
                  <a:rPr lang="en-US" sz="1400" b="1" dirty="0" smtClean="0"/>
                  <a:t>80</a:t>
                </a:r>
                <a:r>
                  <a:rPr lang="en-US" sz="1400" b="1" baseline="30000" dirty="0" smtClean="0"/>
                  <a:t>○</a:t>
                </a:r>
                <a:endParaRPr lang="en-US" sz="1400" b="1" baseline="30000" dirty="0"/>
              </a:p>
            </p:txBody>
          </p:sp>
        </mc:Choice>
        <mc:Fallback xmlns="">
          <p:sp>
            <p:nvSpPr>
              <p:cNvPr id="52" name="TextBox 51"/>
              <p:cNvSpPr txBox="1">
                <a:spLocks noRot="1" noChangeAspect="1" noMove="1" noResize="1" noEditPoints="1" noAdjustHandles="1" noChangeArrowheads="1" noChangeShapeType="1" noTextEdit="1"/>
              </p:cNvSpPr>
              <p:nvPr/>
            </p:nvSpPr>
            <p:spPr>
              <a:xfrm>
                <a:off x="3230365" y="3426023"/>
                <a:ext cx="564578" cy="307777"/>
              </a:xfrm>
              <a:prstGeom prst="rect">
                <a:avLst/>
              </a:prstGeom>
              <a:blipFill rotWithShape="0">
                <a:blip r:embed="rId4"/>
                <a:stretch>
                  <a:fillRect t="-3922" b="-19608"/>
                </a:stretch>
              </a:blipFill>
            </p:spPr>
            <p:txBody>
              <a:bodyPr/>
              <a:lstStyle/>
              <a:p>
                <a:r>
                  <a:rPr lang="en-US">
                    <a:noFill/>
                  </a:rPr>
                  <a:t> </a:t>
                </a:r>
              </a:p>
            </p:txBody>
          </p:sp>
        </mc:Fallback>
      </mc:AlternateContent>
      <p:sp>
        <p:nvSpPr>
          <p:cNvPr id="53" name="Arc 52"/>
          <p:cNvSpPr/>
          <p:nvPr/>
        </p:nvSpPr>
        <p:spPr>
          <a:xfrm flipH="1">
            <a:off x="3657600" y="3505200"/>
            <a:ext cx="609600" cy="609600"/>
          </a:xfrm>
          <a:prstGeom prst="arc">
            <a:avLst>
              <a:gd name="adj1" fmla="val 16200000"/>
              <a:gd name="adj2" fmla="val 561614"/>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a:off x="7116744" y="1741944"/>
            <a:ext cx="1893906" cy="2677656"/>
          </a:xfrm>
          <a:prstGeom prst="rect">
            <a:avLst/>
          </a:prstGeom>
          <a:solidFill>
            <a:schemeClr val="bg1"/>
          </a:solid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Expected</a:t>
            </a:r>
          </a:p>
          <a:p>
            <a:r>
              <a:rPr lang="en-US" sz="2400" b="1" dirty="0">
                <a:latin typeface="Times New Roman" panose="02020603050405020304" pitchFamily="18" charset="0"/>
                <a:cs typeface="Times New Roman" panose="02020603050405020304" pitchFamily="18" charset="0"/>
              </a:rPr>
              <a:t>a</a:t>
            </a:r>
            <a:r>
              <a:rPr lang="en-US" sz="2400" b="1" dirty="0" smtClean="0">
                <a:latin typeface="Times New Roman" panose="02020603050405020304" pitchFamily="18" charset="0"/>
                <a:cs typeface="Times New Roman" panose="02020603050405020304" pitchFamily="18" charset="0"/>
              </a:rPr>
              <a:t>pprox. PAs:</a:t>
            </a:r>
          </a:p>
          <a:p>
            <a:r>
              <a:rPr lang="en-US" sz="2400" b="1" dirty="0" smtClean="0">
                <a:latin typeface="Times New Roman" panose="02020603050405020304" pitchFamily="18" charset="0"/>
                <a:cs typeface="Times New Roman" panose="02020603050405020304" pitchFamily="18" charset="0"/>
              </a:rPr>
              <a:t>Etel.3: 150</a:t>
            </a:r>
            <a:r>
              <a:rPr lang="en-US" sz="2400" b="1" baseline="3000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Etel.1: 115</a:t>
            </a:r>
            <a:r>
              <a:rPr lang="en-US" sz="2400" b="1" baseline="3000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Etel.4: 80</a:t>
            </a:r>
            <a:r>
              <a:rPr lang="en-US" sz="2400" b="1" baseline="30000"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Etel.2: 45</a:t>
            </a:r>
            <a:r>
              <a:rPr lang="en-US" sz="2400" b="1" baseline="3000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Etel.5: 10</a:t>
            </a:r>
            <a:r>
              <a:rPr lang="en-US" sz="2400" b="1" baseline="30000"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59" name="TextBox 58"/>
          <p:cNvSpPr txBox="1"/>
          <p:nvPr/>
        </p:nvSpPr>
        <p:spPr>
          <a:xfrm>
            <a:off x="3886200" y="5254823"/>
            <a:ext cx="356188" cy="307777"/>
          </a:xfrm>
          <a:prstGeom prst="rect">
            <a:avLst/>
          </a:prstGeom>
          <a:noFill/>
        </p:spPr>
        <p:txBody>
          <a:bodyPr wrap="none" rtlCol="0">
            <a:spAutoFit/>
          </a:bodyPr>
          <a:lstStyle/>
          <a:p>
            <a:r>
              <a:rPr lang="en-US" sz="1400" dirty="0" smtClean="0"/>
              <a:t>+y</a:t>
            </a:r>
            <a:endParaRPr lang="en-US" sz="1400" dirty="0"/>
          </a:p>
        </p:txBody>
      </p:sp>
      <p:sp>
        <p:nvSpPr>
          <p:cNvPr id="60" name="TextBox 59"/>
          <p:cNvSpPr txBox="1"/>
          <p:nvPr/>
        </p:nvSpPr>
        <p:spPr>
          <a:xfrm>
            <a:off x="1828800" y="3883223"/>
            <a:ext cx="344966" cy="307777"/>
          </a:xfrm>
          <a:prstGeom prst="rect">
            <a:avLst/>
          </a:prstGeom>
          <a:noFill/>
        </p:spPr>
        <p:txBody>
          <a:bodyPr wrap="none" rtlCol="0">
            <a:spAutoFit/>
          </a:bodyPr>
          <a:lstStyle/>
          <a:p>
            <a:r>
              <a:rPr lang="en-US" sz="1400" dirty="0" smtClean="0"/>
              <a:t>+z</a:t>
            </a:r>
            <a:endParaRPr lang="en-US" sz="1400" dirty="0"/>
          </a:p>
        </p:txBody>
      </p:sp>
      <p:cxnSp>
        <p:nvCxnSpPr>
          <p:cNvPr id="61" name="Straight Connector 60"/>
          <p:cNvCxnSpPr/>
          <p:nvPr/>
        </p:nvCxnSpPr>
        <p:spPr>
          <a:xfrm flipH="1">
            <a:off x="3505200" y="3886200"/>
            <a:ext cx="533400" cy="533400"/>
          </a:xfrm>
          <a:prstGeom prst="line">
            <a:avLst/>
          </a:prstGeom>
          <a:ln>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190690" y="4419600"/>
            <a:ext cx="314510" cy="307777"/>
          </a:xfrm>
          <a:prstGeom prst="rect">
            <a:avLst/>
          </a:prstGeom>
          <a:noFill/>
        </p:spPr>
        <p:txBody>
          <a:bodyPr wrap="none" rtlCol="0">
            <a:spAutoFit/>
          </a:bodyPr>
          <a:lstStyle/>
          <a:p>
            <a:r>
              <a:rPr lang="en-US" sz="1400" dirty="0"/>
              <a:t>-</a:t>
            </a:r>
            <a:r>
              <a:rPr lang="en-US" sz="1400" dirty="0" smtClean="0"/>
              <a:t>x</a:t>
            </a:r>
            <a:endParaRPr lang="en-US" sz="1400" dirty="0"/>
          </a:p>
        </p:txBody>
      </p:sp>
      <p:sp>
        <p:nvSpPr>
          <p:cNvPr id="65" name="TextBox 64"/>
          <p:cNvSpPr txBox="1"/>
          <p:nvPr/>
        </p:nvSpPr>
        <p:spPr>
          <a:xfrm>
            <a:off x="254560" y="1772696"/>
            <a:ext cx="2076450" cy="1477328"/>
          </a:xfrm>
          <a:prstGeom prst="rect">
            <a:avLst/>
          </a:prstGeom>
          <a:noFill/>
          <a:ln w="12700">
            <a:solidFill>
              <a:schemeClr val="tx1"/>
            </a:solidFill>
          </a:ln>
        </p:spPr>
        <p:txBody>
          <a:bodyPr wrap="square" rtlCol="0">
            <a:spAutoFit/>
          </a:bodyPr>
          <a:lstStyle/>
          <a:p>
            <a:r>
              <a:rPr lang="en-US" b="1" dirty="0" smtClean="0">
                <a:latin typeface="Times New Roman" panose="02020603050405020304" pitchFamily="18" charset="0"/>
                <a:cs typeface="Times New Roman" panose="02020603050405020304" pitchFamily="18" charset="0"/>
              </a:rPr>
              <a:t>Pitch angle (PA) is angle between the particle velocity and the magnetic field (B-field).</a:t>
            </a:r>
            <a:endParaRPr lang="en-US" b="1" dirty="0">
              <a:latin typeface="Times New Roman" panose="02020603050405020304" pitchFamily="18" charset="0"/>
              <a:cs typeface="Times New Roman" panose="02020603050405020304" pitchFamily="18" charset="0"/>
            </a:endParaRPr>
          </a:p>
        </p:txBody>
      </p:sp>
      <p:sp>
        <p:nvSpPr>
          <p:cNvPr id="66" name="TextBox 65"/>
          <p:cNvSpPr txBox="1"/>
          <p:nvPr/>
        </p:nvSpPr>
        <p:spPr>
          <a:xfrm>
            <a:off x="5104994" y="3959423"/>
            <a:ext cx="1731500" cy="307777"/>
          </a:xfrm>
          <a:prstGeom prst="rect">
            <a:avLst/>
          </a:prstGeom>
          <a:noFill/>
        </p:spPr>
        <p:txBody>
          <a:bodyPr wrap="none" rtlCol="0">
            <a:spAutoFit/>
          </a:bodyPr>
          <a:lstStyle/>
          <a:p>
            <a:r>
              <a:rPr lang="en-US" sz="1400" b="1" dirty="0" smtClean="0">
                <a:latin typeface="Times New Roman" panose="02020603050405020304" pitchFamily="18" charset="0"/>
                <a:cs typeface="Times New Roman" panose="02020603050405020304" pitchFamily="18" charset="0"/>
              </a:rPr>
              <a:t>Etel.4 look direction</a:t>
            </a:r>
            <a:endParaRPr lang="en-US" sz="1400" b="1" dirty="0">
              <a:latin typeface="Times New Roman" panose="02020603050405020304" pitchFamily="18" charset="0"/>
              <a:cs typeface="Times New Roman" panose="02020603050405020304" pitchFamily="18" charset="0"/>
            </a:endParaRPr>
          </a:p>
        </p:txBody>
      </p:sp>
      <p:sp>
        <p:nvSpPr>
          <p:cNvPr id="33" name="Title 1"/>
          <p:cNvSpPr>
            <a:spLocks noGrp="1"/>
          </p:cNvSpPr>
          <p:nvPr>
            <p:ph type="title"/>
          </p:nvPr>
        </p:nvSpPr>
        <p:spPr>
          <a:xfrm>
            <a:off x="1903659" y="196193"/>
            <a:ext cx="5336682" cy="868363"/>
          </a:xfrm>
        </p:spPr>
        <p:txBody>
          <a:bodyPr/>
          <a:lstStyle/>
          <a:p>
            <a:r>
              <a:rPr lang="en-US" sz="2400" b="1" dirty="0">
                <a:solidFill>
                  <a:srgbClr val="FFFF00"/>
                </a:solidFill>
                <a:latin typeface="Times New Roman" panose="02020603050405020304" pitchFamily="18" charset="0"/>
                <a:cs typeface="Times New Roman" panose="02020603050405020304" pitchFamily="18" charset="0"/>
              </a:rPr>
              <a:t>PLPT-SEI-002: MPS-HI Telescope Cross-Comparison: </a:t>
            </a:r>
            <a:r>
              <a:rPr lang="en-US" sz="2400" b="1" dirty="0" smtClean="0">
                <a:solidFill>
                  <a:srgbClr val="FFFF00"/>
                </a:solidFill>
                <a:latin typeface="Times New Roman" panose="02020603050405020304" pitchFamily="18" charset="0"/>
                <a:cs typeface="Times New Roman" panose="02020603050405020304" pitchFamily="18" charset="0"/>
              </a:rPr>
              <a:t>Introduction</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6" name="Text Placeholder 6"/>
          <p:cNvSpPr txBox="1">
            <a:spLocks/>
          </p:cNvSpPr>
          <p:nvPr/>
        </p:nvSpPr>
        <p:spPr bwMode="auto">
          <a:xfrm>
            <a:off x="359328" y="1365689"/>
            <a:ext cx="644414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b="1" dirty="0" smtClean="0">
                <a:solidFill>
                  <a:srgbClr val="FFFF00"/>
                </a:solidFill>
                <a:latin typeface="Times New Roman" panose="02020603050405020304" pitchFamily="18" charset="0"/>
                <a:cs typeface="Times New Roman" panose="02020603050405020304" pitchFamily="18" charset="0"/>
              </a:rPr>
              <a:t>Pitch Angle definition and telescope orientations</a:t>
            </a:r>
          </a:p>
        </p:txBody>
      </p:sp>
      <p:sp>
        <p:nvSpPr>
          <p:cNvPr id="37" name="Arc 36"/>
          <p:cNvSpPr/>
          <p:nvPr/>
        </p:nvSpPr>
        <p:spPr>
          <a:xfrm flipH="1">
            <a:off x="3870325" y="3463368"/>
            <a:ext cx="609600" cy="646630"/>
          </a:xfrm>
          <a:prstGeom prst="arc">
            <a:avLst>
              <a:gd name="adj1" fmla="val 10076854"/>
              <a:gd name="adj2" fmla="val 1821036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p:cNvSpPr txBox="1"/>
              <p:nvPr/>
            </p:nvSpPr>
            <p:spPr>
              <a:xfrm>
                <a:off x="4190741" y="3196590"/>
                <a:ext cx="726369" cy="307777"/>
              </a:xfrm>
              <a:prstGeom prst="rect">
                <a:avLst/>
              </a:prstGeom>
              <a:noFill/>
            </p:spPr>
            <p:txBody>
              <a:bodyPr wrap="square" rtlCol="0">
                <a:spAutoFit/>
              </a:bodyPr>
              <a:lstStyle/>
              <a:p>
                <a14:m>
                  <m:oMath xmlns:m="http://schemas.openxmlformats.org/officeDocument/2006/math">
                    <m:r>
                      <a:rPr lang="en-US" sz="1400" b="1" i="1" smtClean="0">
                        <a:latin typeface="Cambria Math" charset="0"/>
                        <a:ea typeface="Cambria Math" charset="0"/>
                        <a:cs typeface="Cambria Math" charset="0"/>
                      </a:rPr>
                      <m:t>≈</m:t>
                    </m:r>
                  </m:oMath>
                </a14:m>
                <a:r>
                  <a:rPr lang="en-US" sz="1400" b="1" dirty="0" smtClean="0"/>
                  <a:t>100</a:t>
                </a:r>
                <a:r>
                  <a:rPr lang="en-US" sz="1400" b="1" baseline="30000" dirty="0" smtClean="0"/>
                  <a:t>○</a:t>
                </a:r>
                <a:endParaRPr lang="en-US" sz="1400" b="1" baseline="30000" dirty="0"/>
              </a:p>
            </p:txBody>
          </p:sp>
        </mc:Choice>
        <mc:Fallback xmlns="">
          <p:sp>
            <p:nvSpPr>
              <p:cNvPr id="38" name="TextBox 37"/>
              <p:cNvSpPr txBox="1">
                <a:spLocks noRot="1" noChangeAspect="1" noMove="1" noResize="1" noEditPoints="1" noAdjustHandles="1" noChangeArrowheads="1" noChangeShapeType="1" noTextEdit="1"/>
              </p:cNvSpPr>
              <p:nvPr/>
            </p:nvSpPr>
            <p:spPr>
              <a:xfrm>
                <a:off x="4190741" y="3196590"/>
                <a:ext cx="726369" cy="307777"/>
              </a:xfrm>
              <a:prstGeom prst="rect">
                <a:avLst/>
              </a:prstGeom>
              <a:blipFill rotWithShape="0">
                <a:blip r:embed="rId5"/>
                <a:stretch>
                  <a:fillRect t="-1961" b="-19608"/>
                </a:stretch>
              </a:blipFill>
            </p:spPr>
            <p:txBody>
              <a:bodyPr/>
              <a:lstStyle/>
              <a:p>
                <a:r>
                  <a:rPr lang="en-US">
                    <a:noFill/>
                  </a:rPr>
                  <a:t> </a:t>
                </a:r>
              </a:p>
            </p:txBody>
          </p:sp>
        </mc:Fallback>
      </mc:AlternateContent>
      <p:sp>
        <p:nvSpPr>
          <p:cNvPr id="39" name="TextBox 38"/>
          <p:cNvSpPr txBox="1"/>
          <p:nvPr/>
        </p:nvSpPr>
        <p:spPr>
          <a:xfrm>
            <a:off x="256239" y="4419600"/>
            <a:ext cx="2289391" cy="1323439"/>
          </a:xfrm>
          <a:prstGeom prst="rect">
            <a:avLst/>
          </a:prstGeom>
          <a:noFill/>
          <a:ln w="12700">
            <a:solidFill>
              <a:schemeClr val="tx1"/>
            </a:solidFill>
          </a:ln>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Supplementary angle (SPA) = 180-PA</a:t>
            </a:r>
          </a:p>
          <a:p>
            <a:r>
              <a:rPr lang="en-US" sz="1600" b="1" dirty="0" smtClean="0">
                <a:latin typeface="Times New Roman" panose="02020603050405020304" pitchFamily="18" charset="0"/>
                <a:cs typeface="Times New Roman" panose="02020603050405020304" pitchFamily="18" charset="0"/>
              </a:rPr>
              <a:t>Particles return to the equator after bouncing near the poles with SPA</a:t>
            </a:r>
            <a:endParaRPr lang="en-US" sz="16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52400" y="5943600"/>
            <a:ext cx="8610600" cy="369332"/>
          </a:xfrm>
          <a:prstGeom prst="rect">
            <a:avLst/>
          </a:prstGeom>
          <a:noFill/>
        </p:spPr>
        <p:txBody>
          <a:bodyPr wrap="square" rtlCol="0">
            <a:spAutoFit/>
          </a:bodyPr>
          <a:lstStyle/>
          <a:p>
            <a:r>
              <a:rPr lang="en-US" b="1" dirty="0" smtClean="0">
                <a:solidFill>
                  <a:schemeClr val="bg1"/>
                </a:solidFill>
                <a:latin typeface="Times New Roman" panose="02020603050405020304" pitchFamily="18" charset="0"/>
                <a:cs typeface="Times New Roman" panose="02020603050405020304" pitchFamily="18" charset="0"/>
              </a:rPr>
              <a:t>Body Reference Frame (BRF) coordinate system: +X East, +Y South, +Z Earthward</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
        <p:nvSpPr>
          <p:cNvPr id="40" name="Rounded Rectangle 39"/>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811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7E4B54A-6AD9-824D-8CEC-7164E8525D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19" t="8585" r="8621" b="5043"/>
          <a:stretch/>
        </p:blipFill>
        <p:spPr>
          <a:xfrm>
            <a:off x="40192" y="1219200"/>
            <a:ext cx="7075370" cy="3719104"/>
          </a:xfrm>
          <a:prstGeom prst="rect">
            <a:avLst/>
          </a:prstGeom>
        </p:spPr>
      </p:pic>
      <p:sp>
        <p:nvSpPr>
          <p:cNvPr id="2" name="Title 1"/>
          <p:cNvSpPr>
            <a:spLocks noGrp="1"/>
          </p:cNvSpPr>
          <p:nvPr>
            <p:ph type="title"/>
          </p:nvPr>
        </p:nvSpPr>
        <p:spPr>
          <a:xfrm>
            <a:off x="1903659" y="196193"/>
            <a:ext cx="5336682" cy="868363"/>
          </a:xfrm>
        </p:spPr>
        <p:txBody>
          <a:bodyPr/>
          <a:lstStyle/>
          <a:p>
            <a:r>
              <a:rPr lang="en-US" sz="2400" b="1" dirty="0">
                <a:solidFill>
                  <a:srgbClr val="FFFF00"/>
                </a:solidFill>
                <a:latin typeface="Times New Roman" panose="02020603050405020304" pitchFamily="18" charset="0"/>
                <a:cs typeface="Times New Roman" panose="02020603050405020304" pitchFamily="18" charset="0"/>
              </a:rPr>
              <a:t>PLPT-SEI-002: MPS-HI Telescope Cross-Comparison: Method</a:t>
            </a:r>
          </a:p>
        </p:txBody>
      </p:sp>
      <p:sp>
        <p:nvSpPr>
          <p:cNvPr id="8" name="Content Placeholder 7"/>
          <p:cNvSpPr>
            <a:spLocks noGrp="1"/>
          </p:cNvSpPr>
          <p:nvPr>
            <p:ph sz="half" idx="2"/>
          </p:nvPr>
        </p:nvSpPr>
        <p:spPr>
          <a:xfrm>
            <a:off x="0" y="4935409"/>
            <a:ext cx="4448562" cy="1786066"/>
          </a:xfrm>
        </p:spPr>
        <p:txBody>
          <a:bodyPr/>
          <a:lstStyle/>
          <a:p>
            <a:pPr marL="182880" indent="-182880">
              <a:buFont typeface="Arial" panose="020B0604020202020204" pitchFamily="34" charset="0"/>
              <a:buChar char="•"/>
            </a:pPr>
            <a:r>
              <a:rPr lang="en-US" sz="1800" b="1" dirty="0" smtClean="0">
                <a:latin typeface="Times New Roman" panose="02020603050405020304" pitchFamily="18" charset="0"/>
                <a:cs typeface="Times New Roman" panose="02020603050405020304" pitchFamily="18" charset="0"/>
              </a:rPr>
              <a:t>Procedure steps</a:t>
            </a:r>
            <a:r>
              <a:rPr lang="en-US" sz="1800" b="1" dirty="0">
                <a:latin typeface="Times New Roman" panose="02020603050405020304" pitchFamily="18" charset="0"/>
                <a:cs typeface="Times New Roman" panose="02020603050405020304" pitchFamily="18" charset="0"/>
              </a:rPr>
              <a:t>:</a:t>
            </a:r>
          </a:p>
          <a:p>
            <a:pPr marL="365760" lvl="2" indent="-182880"/>
            <a:r>
              <a:rPr lang="en-US" sz="1400" b="1" dirty="0">
                <a:latin typeface="Times New Roman" panose="02020603050405020304" pitchFamily="18" charset="0"/>
                <a:cs typeface="Times New Roman" panose="02020603050405020304" pitchFamily="18" charset="0"/>
              </a:rPr>
              <a:t>Input MPS-HI fluxes and pitch angles calculated from MAG L1b BRF</a:t>
            </a:r>
          </a:p>
          <a:p>
            <a:pPr marL="365760" lvl="2" indent="-182880"/>
            <a:r>
              <a:rPr lang="en-US" sz="1400" b="1" dirty="0">
                <a:latin typeface="Times New Roman" panose="02020603050405020304" pitchFamily="18" charset="0"/>
                <a:cs typeface="Times New Roman" panose="02020603050405020304" pitchFamily="18" charset="0"/>
              </a:rPr>
              <a:t>Identify whenever a pair of telescopes has pitch angles within 1 degree</a:t>
            </a:r>
          </a:p>
          <a:p>
            <a:pPr marL="365760" lvl="2" indent="-182880"/>
            <a:r>
              <a:rPr lang="en-US" sz="1400" b="1" dirty="0">
                <a:latin typeface="Times New Roman" panose="02020603050405020304" pitchFamily="18" charset="0"/>
                <a:cs typeface="Times New Roman" panose="02020603050405020304" pitchFamily="18" charset="0"/>
              </a:rPr>
              <a:t>Fold pitch angles &gt; 90 degrees to get enough </a:t>
            </a:r>
            <a:r>
              <a:rPr lang="en-US" sz="1400" b="1" dirty="0" smtClean="0">
                <a:latin typeface="Times New Roman" panose="02020603050405020304" pitchFamily="18" charset="0"/>
                <a:cs typeface="Times New Roman" panose="02020603050405020304" pitchFamily="18" charset="0"/>
              </a:rPr>
              <a:t>matches</a:t>
            </a:r>
            <a:endParaRPr lang="en-US" sz="1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
        <p:nvSpPr>
          <p:cNvPr id="14" name="Shape 263"/>
          <p:cNvSpPr txBox="1"/>
          <p:nvPr/>
        </p:nvSpPr>
        <p:spPr>
          <a:xfrm>
            <a:off x="4267200" y="6064250"/>
            <a:ext cx="4286471" cy="641350"/>
          </a:xfrm>
          <a:prstGeom prst="rect">
            <a:avLst/>
          </a:prstGeom>
          <a:solidFill>
            <a:schemeClr val="bg1"/>
          </a:solidFill>
          <a:ln>
            <a:noFill/>
          </a:ln>
        </p:spPr>
        <p:txBody>
          <a:bodyPr lIns="91425" tIns="45700" rIns="91425" bIns="45700" anchor="t" anchorCtr="0">
            <a:noAutofit/>
          </a:bodyPr>
          <a:lstStyle/>
          <a:p>
            <a:pPr marL="0" marR="0" lvl="0" indent="0" rtl="0">
              <a:spcBef>
                <a:spcPts val="0"/>
              </a:spcBef>
              <a:buSzPct val="25000"/>
              <a:buNone/>
            </a:pPr>
            <a:r>
              <a:rPr lang="en" sz="1200" b="1" dirty="0">
                <a:solidFill>
                  <a:srgbClr val="0000FF"/>
                </a:solidFill>
                <a:latin typeface="Times New Roman" panose="02020603050405020304" pitchFamily="18" charset="0"/>
                <a:ea typeface="Calibri"/>
                <a:cs typeface="Times New Roman" panose="02020603050405020304" pitchFamily="18" charset="0"/>
                <a:sym typeface="Calibri"/>
              </a:rPr>
              <a:t>Ref:</a:t>
            </a:r>
            <a:r>
              <a:rPr lang="en" sz="1200" dirty="0">
                <a:solidFill>
                  <a:srgbClr val="0000FF"/>
                </a:solidFill>
                <a:latin typeface="Times New Roman" panose="02020603050405020304" pitchFamily="18" charset="0"/>
                <a:ea typeface="Calibri"/>
                <a:cs typeface="Times New Roman" panose="02020603050405020304" pitchFamily="18" charset="0"/>
                <a:sym typeface="Calibri"/>
              </a:rPr>
              <a:t> Rowland, W., and R. S. Weigel (2012), Intra-calibration of particle detectors on a three-axis stabilized geostationary platform, </a:t>
            </a:r>
            <a:r>
              <a:rPr lang="en" sz="1200" i="1" dirty="0">
                <a:solidFill>
                  <a:srgbClr val="0000FF"/>
                </a:solidFill>
                <a:latin typeface="Times New Roman" panose="02020603050405020304" pitchFamily="18" charset="0"/>
                <a:ea typeface="Calibri"/>
                <a:cs typeface="Times New Roman" panose="02020603050405020304" pitchFamily="18" charset="0"/>
                <a:sym typeface="Calibri"/>
              </a:rPr>
              <a:t>Space Weather, 10, </a:t>
            </a:r>
            <a:r>
              <a:rPr lang="en" sz="1200" dirty="0">
                <a:solidFill>
                  <a:srgbClr val="0000FF"/>
                </a:solidFill>
                <a:latin typeface="Times New Roman" panose="02020603050405020304" pitchFamily="18" charset="0"/>
                <a:ea typeface="Calibri"/>
                <a:cs typeface="Times New Roman" panose="02020603050405020304" pitchFamily="18" charset="0"/>
                <a:sym typeface="Calibri"/>
              </a:rPr>
              <a:t>S11002, doi:10.1029/2012SW000816.</a:t>
            </a:r>
          </a:p>
        </p:txBody>
      </p:sp>
      <p:sp>
        <p:nvSpPr>
          <p:cNvPr id="13" name="Shape 267"/>
          <p:cNvSpPr/>
          <p:nvPr/>
        </p:nvSpPr>
        <p:spPr>
          <a:xfrm>
            <a:off x="2667000" y="2782094"/>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267"/>
          <p:cNvSpPr/>
          <p:nvPr/>
        </p:nvSpPr>
        <p:spPr>
          <a:xfrm>
            <a:off x="4000499" y="1444249"/>
            <a:ext cx="1028701" cy="1167339"/>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267"/>
          <p:cNvSpPr/>
          <p:nvPr/>
        </p:nvSpPr>
        <p:spPr>
          <a:xfrm>
            <a:off x="2286000" y="1625696"/>
            <a:ext cx="990600" cy="804446"/>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9" name="Content Placeholder 7"/>
          <p:cNvSpPr>
            <a:spLocks noGrp="1"/>
          </p:cNvSpPr>
          <p:nvPr>
            <p:ph sz="half" idx="2"/>
          </p:nvPr>
        </p:nvSpPr>
        <p:spPr>
          <a:xfrm>
            <a:off x="4419600" y="5220291"/>
            <a:ext cx="4286471" cy="828084"/>
          </a:xfrm>
        </p:spPr>
        <p:txBody>
          <a:bodyPr/>
          <a:lstStyle/>
          <a:p>
            <a:pPr marL="182880" lvl="1" indent="-182880">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Report measured fluxes for each pitch angle match</a:t>
            </a:r>
          </a:p>
          <a:p>
            <a:pPr marL="182880" lvl="1" indent="-182880">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Estimate scaling factors </a:t>
            </a:r>
            <a:r>
              <a:rPr lang="en-US" sz="1400" b="1" dirty="0" smtClean="0">
                <a:latin typeface="Times New Roman" panose="02020603050405020304" pitchFamily="18" charset="0"/>
                <a:cs typeface="Times New Roman" panose="02020603050405020304" pitchFamily="18" charset="0"/>
              </a:rPr>
              <a:t>with respect to a </a:t>
            </a:r>
            <a:r>
              <a:rPr lang="en-US" sz="1400" b="1" dirty="0">
                <a:latin typeface="Times New Roman" panose="02020603050405020304" pitchFamily="18" charset="0"/>
                <a:cs typeface="Times New Roman" panose="02020603050405020304" pitchFamily="18" charset="0"/>
              </a:rPr>
              <a:t>reference </a:t>
            </a:r>
            <a:r>
              <a:rPr lang="en-US" sz="1400" b="1" dirty="0" smtClean="0">
                <a:latin typeface="Times New Roman" panose="02020603050405020304" pitchFamily="18" charset="0"/>
                <a:cs typeface="Times New Roman" panose="02020603050405020304" pitchFamily="18" charset="0"/>
              </a:rPr>
              <a:t>telescope</a:t>
            </a:r>
            <a:endParaRPr lang="en-US" sz="1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743200" y="2430142"/>
            <a:ext cx="1029449"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GOES-18</a:t>
            </a:r>
            <a:endParaRPr lang="en-US" sz="16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7162800" y="1324584"/>
            <a:ext cx="1942709" cy="3493264"/>
          </a:xfrm>
          <a:prstGeom prst="rect">
            <a:avLst/>
          </a:prstGeom>
          <a:solidFill>
            <a:schemeClr val="bg1"/>
          </a:solidFill>
          <a:ln>
            <a:solidFill>
              <a:schemeClr val="tx1"/>
            </a:solidFill>
          </a:ln>
        </p:spPr>
        <p:txBody>
          <a:bodyPr wrap="square" rtlCol="0">
            <a:spAutoFit/>
          </a:bodyPr>
          <a:lstStyle/>
          <a:p>
            <a:pPr marL="182880" indent="-18288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Compares responses of MPS-HI telescopes when central pitch angle is the same</a:t>
            </a:r>
          </a:p>
          <a:p>
            <a:pPr marL="182880" indent="-182880">
              <a:buFont typeface="Arial" panose="020B0604020202020204" pitchFamily="34" charset="0"/>
              <a:buChar char="•"/>
            </a:pPr>
            <a:r>
              <a:rPr lang="en-US" sz="1300" dirty="0">
                <a:latin typeface="Times New Roman" panose="02020603050405020304" pitchFamily="18" charset="0"/>
                <a:cs typeface="Times New Roman" panose="02020603050405020304" pitchFamily="18" charset="0"/>
              </a:rPr>
              <a:t>Under such conditions, telescopes </a:t>
            </a:r>
            <a:r>
              <a:rPr lang="en-US" sz="1300" dirty="0" smtClean="0">
                <a:latin typeface="Times New Roman" panose="02020603050405020304" pitchFamily="18" charset="0"/>
                <a:cs typeface="Times New Roman" panose="02020603050405020304" pitchFamily="18" charset="0"/>
              </a:rPr>
              <a:t>should be measuring </a:t>
            </a:r>
            <a:r>
              <a:rPr lang="en-US" sz="1300" dirty="0">
                <a:latin typeface="Times New Roman" panose="02020603050405020304" pitchFamily="18" charset="0"/>
                <a:cs typeface="Times New Roman" panose="02020603050405020304" pitchFamily="18" charset="0"/>
              </a:rPr>
              <a:t>the same flux </a:t>
            </a:r>
            <a:r>
              <a:rPr lang="en-US" sz="1300" dirty="0" smtClean="0">
                <a:latin typeface="Times New Roman" panose="02020603050405020304" pitchFamily="18" charset="0"/>
                <a:cs typeface="Times New Roman" panose="02020603050405020304" pitchFamily="18" charset="0"/>
              </a:rPr>
              <a:t>for the same </a:t>
            </a:r>
            <a:r>
              <a:rPr lang="en-US" sz="1300" dirty="0">
                <a:latin typeface="Times New Roman" panose="02020603050405020304" pitchFamily="18" charset="0"/>
                <a:cs typeface="Times New Roman" panose="02020603050405020304" pitchFamily="18" charset="0"/>
              </a:rPr>
              <a:t>effective </a:t>
            </a:r>
            <a:r>
              <a:rPr lang="en-US" sz="1300" dirty="0" smtClean="0">
                <a:latin typeface="Times New Roman" panose="02020603050405020304" pitchFamily="18" charset="0"/>
                <a:cs typeface="Times New Roman" panose="02020603050405020304" pitchFamily="18" charset="0"/>
              </a:rPr>
              <a:t>energy</a:t>
            </a:r>
            <a:endParaRPr lang="en-US" sz="1300" dirty="0">
              <a:latin typeface="Times New Roman" panose="02020603050405020304" pitchFamily="18" charset="0"/>
              <a:cs typeface="Times New Roman" panose="02020603050405020304" pitchFamily="18" charset="0"/>
            </a:endParaRPr>
          </a:p>
          <a:p>
            <a:pPr marL="182880" indent="-182880">
              <a:buFont typeface="Arial" panose="020B0604020202020204" pitchFamily="34" charset="0"/>
              <a:buChar char="•"/>
            </a:pPr>
            <a:r>
              <a:rPr lang="en-US" sz="1300" dirty="0" smtClean="0">
                <a:latin typeface="Times New Roman" panose="02020603050405020304" pitchFamily="18" charset="0"/>
                <a:cs typeface="Times New Roman" panose="02020603050405020304" pitchFamily="18" charset="0"/>
              </a:rPr>
              <a:t>The technique has been validated twice: 1) G17 MPS-LO zone intracal, and 2) G13/G15 MAGED/PD cross-telescope comparisons</a:t>
            </a:r>
            <a:r>
              <a:rPr lang="en-US" sz="1300" dirty="0">
                <a:latin typeface="Times New Roman" panose="02020603050405020304" pitchFamily="18" charset="0"/>
                <a:cs typeface="Times New Roman" panose="02020603050405020304" pitchFamily="18" charset="0"/>
              </a:rPr>
              <a:t> </a:t>
            </a:r>
            <a:r>
              <a:rPr lang="en-US" sz="1300" dirty="0" smtClean="0">
                <a:latin typeface="Times New Roman" panose="02020603050405020304" pitchFamily="18" charset="0"/>
                <a:cs typeface="Times New Roman" panose="02020603050405020304" pitchFamily="18" charset="0"/>
              </a:rPr>
              <a:t>(Rodriguez et al., [2020], JSWSC)</a:t>
            </a:r>
          </a:p>
        </p:txBody>
      </p:sp>
      <p:sp>
        <p:nvSpPr>
          <p:cNvPr id="20" name="TextBox 19"/>
          <p:cNvSpPr txBox="1"/>
          <p:nvPr/>
        </p:nvSpPr>
        <p:spPr>
          <a:xfrm>
            <a:off x="4837951" y="2438400"/>
            <a:ext cx="1014508"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Electrons</a:t>
            </a:r>
            <a:endParaRPr lang="en-US" sz="1600" b="1" dirty="0">
              <a:latin typeface="Times New Roman" panose="02020603050405020304" pitchFamily="18" charset="0"/>
              <a:cs typeface="Times New Roman" panose="02020603050405020304" pitchFamily="18" charset="0"/>
            </a:endParaRPr>
          </a:p>
        </p:txBody>
      </p:sp>
      <p:sp>
        <p:nvSpPr>
          <p:cNvPr id="22" name="Rounded Rectangle 21"/>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11874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7E4B54A-6AD9-824D-8CEC-7164E8525D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24" t="8207" r="9024" b="5636"/>
          <a:stretch/>
        </p:blipFill>
        <p:spPr>
          <a:xfrm>
            <a:off x="36676" y="1355557"/>
            <a:ext cx="7091277" cy="3732252"/>
          </a:xfrm>
          <a:prstGeom prst="rect">
            <a:avLst/>
          </a:prstGeom>
        </p:spPr>
      </p:pic>
      <p:sp>
        <p:nvSpPr>
          <p:cNvPr id="2" name="Title 1"/>
          <p:cNvSpPr>
            <a:spLocks noGrp="1"/>
          </p:cNvSpPr>
          <p:nvPr>
            <p:ph type="title"/>
          </p:nvPr>
        </p:nvSpPr>
        <p:spPr>
          <a:xfrm>
            <a:off x="1903659" y="196193"/>
            <a:ext cx="5336682" cy="868363"/>
          </a:xfrm>
        </p:spPr>
        <p:txBody>
          <a:bodyPr/>
          <a:lstStyle/>
          <a:p>
            <a:r>
              <a:rPr lang="en-US" sz="2400" b="1" dirty="0">
                <a:solidFill>
                  <a:srgbClr val="FFFF00"/>
                </a:solidFill>
                <a:latin typeface="Times New Roman" panose="02020603050405020304" pitchFamily="18" charset="0"/>
                <a:cs typeface="Times New Roman" panose="02020603050405020304" pitchFamily="18" charset="0"/>
              </a:rPr>
              <a:t>PLPT-SEI-002: MPS-HI Telescope Cross-Comparison: Method</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
        <p:nvSpPr>
          <p:cNvPr id="13" name="Shape 267"/>
          <p:cNvSpPr/>
          <p:nvPr/>
        </p:nvSpPr>
        <p:spPr>
          <a:xfrm>
            <a:off x="2667000" y="2934494"/>
            <a:ext cx="609600" cy="990600"/>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267"/>
          <p:cNvSpPr/>
          <p:nvPr/>
        </p:nvSpPr>
        <p:spPr>
          <a:xfrm>
            <a:off x="4000499" y="1596649"/>
            <a:ext cx="1028701" cy="1167339"/>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7" name="Shape 267"/>
          <p:cNvSpPr/>
          <p:nvPr/>
        </p:nvSpPr>
        <p:spPr>
          <a:xfrm>
            <a:off x="2286000" y="1778096"/>
            <a:ext cx="990600" cy="804446"/>
          </a:xfrm>
          <a:prstGeom prst="ellipse">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 name="TextBox 2"/>
          <p:cNvSpPr txBox="1"/>
          <p:nvPr/>
        </p:nvSpPr>
        <p:spPr>
          <a:xfrm>
            <a:off x="2743200" y="2582542"/>
            <a:ext cx="1029449"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GOES-18</a:t>
            </a:r>
            <a:endParaRPr lang="en-US" sz="16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162800" y="1524000"/>
            <a:ext cx="1905000" cy="3046988"/>
          </a:xfrm>
          <a:prstGeom prst="rect">
            <a:avLst/>
          </a:prstGeom>
          <a:noFill/>
        </p:spPr>
        <p:txBody>
          <a:bodyPr wrap="square" rtlCol="0">
            <a:spAutoFit/>
          </a:bodyPr>
          <a:lstStyle/>
          <a:p>
            <a:r>
              <a:rPr lang="en-US" sz="1600" b="1" dirty="0" smtClean="0">
                <a:solidFill>
                  <a:srgbClr val="FFFF00"/>
                </a:solidFill>
                <a:latin typeface="Times New Roman" panose="02020603050405020304" pitchFamily="18" charset="0"/>
                <a:cs typeface="Times New Roman" panose="02020603050405020304" pitchFamily="18" charset="0"/>
              </a:rPr>
              <a:t>Improvements over the years</a:t>
            </a:r>
          </a:p>
          <a:p>
            <a:pPr marL="285750" indent="-28575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Larger data sample (3 months in this case)</a:t>
            </a:r>
          </a:p>
          <a:p>
            <a:pPr marL="285750" indent="-28575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Use of supplementary angles</a:t>
            </a:r>
          </a:p>
          <a:p>
            <a:pPr marL="285750" indent="-28575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Thresholding to eliminate low fluxes</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0" y="5105400"/>
            <a:ext cx="9259725" cy="1600438"/>
          </a:xfrm>
          <a:prstGeom prst="rect">
            <a:avLst/>
          </a:prstGeom>
          <a:noFill/>
        </p:spPr>
        <p:txBody>
          <a:bodyPr wrap="square" rtlCol="0">
            <a:spAutoFit/>
          </a:bodyPr>
          <a:lstStyle/>
          <a:p>
            <a:r>
              <a:rPr lang="en-US" b="1" dirty="0" smtClean="0">
                <a:solidFill>
                  <a:srgbClr val="FFFF00"/>
                </a:solidFill>
                <a:latin typeface="Times New Roman" panose="02020603050405020304" pitchFamily="18" charset="0"/>
                <a:cs typeface="Times New Roman" panose="02020603050405020304" pitchFamily="18" charset="0"/>
              </a:rPr>
              <a:t>Remaining Caveats</a:t>
            </a:r>
          </a:p>
          <a:p>
            <a:pPr marL="285750" indent="-28575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Account for variation in channel energies across telescopes</a:t>
            </a:r>
          </a:p>
          <a:p>
            <a:pPr marL="285750" indent="-28575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GOES-18 GMAG: Missing 1 sample every 10 data points (ADR 1232, GMAG irregular timestamps)</a:t>
            </a:r>
          </a:p>
          <a:p>
            <a:pPr marL="742950" lvl="1" indent="-285750">
              <a:buFont typeface="Wingdings" panose="05000000000000000000" pitchFamily="2" charset="2"/>
              <a:buChar char="Ø"/>
            </a:pPr>
            <a:r>
              <a:rPr lang="en-US" sz="1600" b="1" dirty="0" smtClean="0">
                <a:solidFill>
                  <a:schemeClr val="bg1"/>
                </a:solidFill>
                <a:latin typeface="Times New Roman" panose="02020603050405020304" pitchFamily="18" charset="0"/>
                <a:cs typeface="Times New Roman" panose="02020603050405020304" pitchFamily="18" charset="0"/>
              </a:rPr>
              <a:t>MPS-HI uses 1-min averages, therefore 540 points instead of 600</a:t>
            </a:r>
          </a:p>
          <a:p>
            <a:pPr marL="742950" lvl="1" indent="-285750">
              <a:buFont typeface="Wingdings" panose="05000000000000000000" pitchFamily="2" charset="2"/>
              <a:buChar char="Ø"/>
            </a:pPr>
            <a:r>
              <a:rPr lang="en-US" sz="1600" b="1" dirty="0" smtClean="0">
                <a:solidFill>
                  <a:schemeClr val="bg1"/>
                </a:solidFill>
                <a:latin typeface="Times New Roman" panose="02020603050405020304" pitchFamily="18" charset="0"/>
                <a:cs typeface="Times New Roman" panose="02020603050405020304" pitchFamily="18" charset="0"/>
              </a:rPr>
              <a:t>Does not significantly affect the results of PLPT-002</a:t>
            </a:r>
          </a:p>
          <a:p>
            <a:pPr marL="742950" lvl="1" indent="-285750">
              <a:buFont typeface="Wingdings" panose="05000000000000000000" pitchFamily="2" charset="2"/>
              <a:buChar char="Ø"/>
            </a:pPr>
            <a:r>
              <a:rPr lang="en-US" sz="1600" b="1" dirty="0" smtClean="0">
                <a:solidFill>
                  <a:srgbClr val="FFC000"/>
                </a:solidFill>
                <a:latin typeface="Times New Roman" panose="02020603050405020304" pitchFamily="18" charset="0"/>
                <a:cs typeface="Times New Roman" panose="02020603050405020304" pitchFamily="18" charset="0"/>
              </a:rPr>
              <a:t>Issue was fixed on December 7, 2022</a:t>
            </a:r>
          </a:p>
        </p:txBody>
      </p:sp>
      <p:sp>
        <p:nvSpPr>
          <p:cNvPr id="22" name="TextBox 21"/>
          <p:cNvSpPr txBox="1"/>
          <p:nvPr/>
        </p:nvSpPr>
        <p:spPr>
          <a:xfrm>
            <a:off x="4837951" y="2590800"/>
            <a:ext cx="865430" cy="338554"/>
          </a:xfrm>
          <a:prstGeom prst="rect">
            <a:avLst/>
          </a:prstGeom>
          <a:noFill/>
        </p:spPr>
        <p:txBody>
          <a:bodyPr wrap="none" rtlCol="0">
            <a:spAutoFit/>
          </a:bodyPr>
          <a:lstStyle/>
          <a:p>
            <a:r>
              <a:rPr lang="en-US" sz="1600" b="1" dirty="0" smtClean="0">
                <a:latin typeface="Times New Roman" panose="02020603050405020304" pitchFamily="18" charset="0"/>
                <a:cs typeface="Times New Roman" panose="02020603050405020304" pitchFamily="18" charset="0"/>
              </a:rPr>
              <a:t>Protons</a:t>
            </a:r>
            <a:endParaRPr lang="en-US" sz="1600" b="1" dirty="0">
              <a:latin typeface="Times New Roman" panose="02020603050405020304" pitchFamily="18" charset="0"/>
              <a:cs typeface="Times New Roman" panose="02020603050405020304" pitchFamily="18" charset="0"/>
            </a:endParaRPr>
          </a:p>
        </p:txBody>
      </p:sp>
      <p:sp>
        <p:nvSpPr>
          <p:cNvPr id="23" name="Rounded Rectangle 22"/>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3242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Results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255556" y="1295400"/>
            <a:ext cx="4135791" cy="762000"/>
          </a:xfrm>
        </p:spPr>
        <p:txBody>
          <a:bodyPr/>
          <a:lstStyle/>
          <a:p>
            <a:pPr algn="ctr"/>
            <a:r>
              <a:rPr lang="en-US" sz="2000" dirty="0" smtClean="0">
                <a:latin typeface="Times New Roman" panose="02020603050405020304" pitchFamily="18" charset="0"/>
                <a:cs typeface="Times New Roman" panose="02020603050405020304" pitchFamily="18" charset="0"/>
              </a:rPr>
              <a:t>Electron Scale Factors</a:t>
            </a:r>
          </a:p>
          <a:p>
            <a:pPr algn="ctr"/>
            <a:r>
              <a:rPr lang="en-US" sz="2000" dirty="0" smtClean="0">
                <a:latin typeface="Times New Roman" panose="02020603050405020304" pitchFamily="18" charset="0"/>
                <a:cs typeface="Times New Roman" panose="02020603050405020304" pitchFamily="18" charset="0"/>
              </a:rPr>
              <a:t>September 7-December 6, 2022</a:t>
            </a:r>
            <a:endParaRPr lang="en-US" sz="20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19</a:t>
            </a:fld>
            <a:endParaRPr lang="en-US" altLang="en-US" dirty="0"/>
          </a:p>
        </p:txBody>
      </p:sp>
      <p:sp>
        <p:nvSpPr>
          <p:cNvPr id="5" name="TextBox 4"/>
          <p:cNvSpPr txBox="1"/>
          <p:nvPr/>
        </p:nvSpPr>
        <p:spPr>
          <a:xfrm>
            <a:off x="152400" y="5486400"/>
            <a:ext cx="4427622" cy="861774"/>
          </a:xfrm>
          <a:prstGeom prst="rect">
            <a:avLst/>
          </a:prstGeom>
          <a:solidFill>
            <a:srgbClr val="E8ECF4"/>
          </a:solid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a:t>
            </a:r>
            <a:r>
              <a:rPr lang="en-US" b="1" dirty="0" smtClean="0">
                <a:solidFill>
                  <a:srgbClr val="00B050"/>
                </a:solidFill>
                <a:latin typeface="Times New Roman" panose="02020603050405020304" pitchFamily="18" charset="0"/>
                <a:cs typeface="Times New Roman" panose="02020603050405020304" pitchFamily="18" charset="0"/>
              </a:rPr>
              <a:t>10-25%, </a:t>
            </a:r>
            <a:r>
              <a:rPr lang="en-US" b="1" dirty="0">
                <a:solidFill>
                  <a:srgbClr val="FF0000"/>
                </a:solidFill>
                <a:latin typeface="Times New Roman" panose="02020603050405020304" pitchFamily="18" charset="0"/>
                <a:cs typeface="Times New Roman" panose="02020603050405020304" pitchFamily="18" charset="0"/>
              </a:rPr>
              <a:t>Red: &gt;</a:t>
            </a:r>
            <a:r>
              <a:rPr lang="en-US" b="1" dirty="0" smtClean="0">
                <a:solidFill>
                  <a:srgbClr val="FF0000"/>
                </a:solidFill>
                <a:latin typeface="Times New Roman" panose="02020603050405020304" pitchFamily="18" charset="0"/>
                <a:cs typeface="Times New Roman" panose="02020603050405020304" pitchFamily="18" charset="0"/>
              </a:rPr>
              <a:t>25%</a:t>
            </a:r>
          </a:p>
          <a:p>
            <a:pPr algn="ctr"/>
            <a:r>
              <a:rPr lang="en-US" sz="1600" b="1" dirty="0" smtClean="0">
                <a:solidFill>
                  <a:srgbClr val="FF7C80"/>
                </a:solidFill>
                <a:latin typeface="Times New Roman" panose="02020603050405020304" pitchFamily="18" charset="0"/>
                <a:cs typeface="Times New Roman" panose="02020603050405020304" pitchFamily="18" charset="0"/>
              </a:rPr>
              <a:t>Pink: &lt;100 PA matches</a:t>
            </a:r>
          </a:p>
          <a:p>
            <a:pPr algn="ctr"/>
            <a:r>
              <a:rPr lang="en-US" sz="1600" b="1" dirty="0" smtClean="0">
                <a:solidFill>
                  <a:schemeClr val="accent6">
                    <a:lumMod val="75000"/>
                  </a:schemeClr>
                </a:solidFill>
                <a:latin typeface="Times New Roman" panose="02020603050405020304" pitchFamily="18" charset="0"/>
                <a:cs typeface="Times New Roman" panose="02020603050405020304" pitchFamily="18" charset="0"/>
              </a:rPr>
              <a:t>Orange: &lt;1000 PA matches</a:t>
            </a:r>
            <a:endParaRPr lang="en-US" sz="1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 name="Text Placeholder 6"/>
          <p:cNvSpPr>
            <a:spLocks noGrp="1"/>
          </p:cNvSpPr>
          <p:nvPr>
            <p:ph type="body" idx="1"/>
          </p:nvPr>
        </p:nvSpPr>
        <p:spPr>
          <a:xfrm>
            <a:off x="4752005" y="1332766"/>
            <a:ext cx="4135791" cy="724634"/>
          </a:xfrm>
        </p:spPr>
        <p:txBody>
          <a:bodyPr/>
          <a:lstStyle/>
          <a:p>
            <a:pPr algn="ctr"/>
            <a:r>
              <a:rPr lang="en-US" sz="2000" dirty="0" smtClean="0">
                <a:latin typeface="Times New Roman" panose="02020603050405020304" pitchFamily="18" charset="0"/>
                <a:cs typeface="Times New Roman" panose="02020603050405020304" pitchFamily="18" charset="0"/>
              </a:rPr>
              <a:t>Proton Scale Factors</a:t>
            </a:r>
          </a:p>
          <a:p>
            <a:pPr algn="ctr"/>
            <a:r>
              <a:rPr lang="en-US" sz="2000" dirty="0" smtClean="0">
                <a:latin typeface="Times New Roman" panose="02020603050405020304" pitchFamily="18" charset="0"/>
                <a:cs typeface="Times New Roman" panose="02020603050405020304" pitchFamily="18" charset="0"/>
              </a:rPr>
              <a:t>September 7-December 6, 2022</a:t>
            </a:r>
            <a:endParaRPr lang="en-US" sz="20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685902" y="4572000"/>
            <a:ext cx="4372267" cy="292388"/>
          </a:xfrm>
          <a:prstGeom prst="rect">
            <a:avLst/>
          </a:prstGeom>
          <a:solidFill>
            <a:schemeClr val="bg1"/>
          </a:solidFill>
        </p:spPr>
        <p:txBody>
          <a:bodyPr wrap="square" rtlCol="0">
            <a:spAutoFit/>
          </a:bodyPr>
          <a:lstStyle/>
          <a:p>
            <a:pPr algn="ctr"/>
            <a:r>
              <a:rPr lang="en-US" sz="1300" b="1" i="1" dirty="0" smtClean="0">
                <a:solidFill>
                  <a:srgbClr val="008000"/>
                </a:solidFill>
                <a:latin typeface="Times New Roman" panose="02020603050405020304" pitchFamily="18" charset="0"/>
                <a:cs typeface="Times New Roman" panose="02020603050405020304" pitchFamily="18" charset="0"/>
              </a:rPr>
              <a:t>Technique not applicable to solar proton channels P8-P11</a:t>
            </a:r>
            <a:endParaRPr lang="en-US" sz="1300" b="1" i="1" dirty="0">
              <a:solidFill>
                <a:srgbClr val="008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580022" y="4953000"/>
            <a:ext cx="4487778" cy="1569660"/>
          </a:xfrm>
          <a:prstGeom prst="rect">
            <a:avLst/>
          </a:prstGeom>
          <a:noFill/>
        </p:spPr>
        <p:txBody>
          <a:bodyPr wrap="square" rtlCol="0">
            <a:spAutoFit/>
          </a:bodyPr>
          <a:lstStyle/>
          <a:p>
            <a:pPr marL="342900" indent="-342900">
              <a:buFont typeface="Wingdings" panose="05000000000000000000" pitchFamily="2" charset="2"/>
              <a:buChar char="§"/>
            </a:pPr>
            <a:r>
              <a:rPr lang="en-US" sz="1600" b="1" dirty="0">
                <a:solidFill>
                  <a:schemeClr val="bg1"/>
                </a:solidFill>
                <a:latin typeface="Times New Roman" panose="02020603050405020304" pitchFamily="18" charset="0"/>
                <a:cs typeface="Times New Roman" panose="02020603050405020304" pitchFamily="18" charset="0"/>
              </a:rPr>
              <a:t>E</a:t>
            </a:r>
            <a:r>
              <a:rPr lang="en-US" sz="1600" b="1" dirty="0" smtClean="0">
                <a:solidFill>
                  <a:schemeClr val="bg1"/>
                </a:solidFill>
                <a:latin typeface="Times New Roman" panose="02020603050405020304" pitchFamily="18" charset="0"/>
                <a:cs typeface="Times New Roman" panose="02020603050405020304" pitchFamily="18" charset="0"/>
              </a:rPr>
              <a:t>lectron scale factors are mostly within the </a:t>
            </a:r>
            <a:r>
              <a:rPr lang="en-US" sz="1600" b="1" dirty="0" smtClean="0">
                <a:solidFill>
                  <a:srgbClr val="FFFF00"/>
                </a:solidFill>
                <a:latin typeface="Times New Roman" panose="02020603050405020304" pitchFamily="18" charset="0"/>
                <a:cs typeface="Times New Roman" panose="02020603050405020304" pitchFamily="18" charset="0"/>
              </a:rPr>
              <a:t>25%</a:t>
            </a:r>
            <a:r>
              <a:rPr lang="en-US" sz="1600" b="1" dirty="0" smtClean="0">
                <a:solidFill>
                  <a:schemeClr val="bg1"/>
                </a:solidFill>
                <a:latin typeface="Times New Roman" panose="02020603050405020304" pitchFamily="18" charset="0"/>
                <a:cs typeface="Times New Roman" panose="02020603050405020304" pitchFamily="18" charset="0"/>
              </a:rPr>
              <a:t> requirement.</a:t>
            </a:r>
          </a:p>
          <a:p>
            <a:pPr marL="342900" indent="-34290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Proton scale factors are mostly within the </a:t>
            </a:r>
            <a:r>
              <a:rPr lang="en-US" sz="1600" b="1" dirty="0" smtClean="0">
                <a:solidFill>
                  <a:srgbClr val="FFFF00"/>
                </a:solidFill>
                <a:latin typeface="Times New Roman" panose="02020603050405020304" pitchFamily="18" charset="0"/>
                <a:cs typeface="Times New Roman" panose="02020603050405020304" pitchFamily="18" charset="0"/>
              </a:rPr>
              <a:t>25%</a:t>
            </a:r>
            <a:r>
              <a:rPr lang="en-US" sz="1600" b="1" dirty="0" smtClean="0">
                <a:solidFill>
                  <a:schemeClr val="bg1"/>
                </a:solidFill>
                <a:latin typeface="Times New Roman" panose="02020603050405020304" pitchFamily="18" charset="0"/>
                <a:cs typeface="Times New Roman" panose="02020603050405020304" pitchFamily="18" charset="0"/>
              </a:rPr>
              <a:t> requirement.</a:t>
            </a:r>
          </a:p>
          <a:p>
            <a:pPr marL="342900" indent="-342900">
              <a:buFont typeface="Wingdings" panose="05000000000000000000" pitchFamily="2" charset="2"/>
              <a:buChar char="§"/>
            </a:pPr>
            <a:r>
              <a:rPr lang="en-US" sz="1600" b="1" dirty="0" smtClean="0">
                <a:solidFill>
                  <a:schemeClr val="bg1"/>
                </a:solidFill>
                <a:latin typeface="Times New Roman" panose="02020603050405020304" pitchFamily="18" charset="0"/>
                <a:cs typeface="Times New Roman" panose="02020603050405020304" pitchFamily="18" charset="0"/>
              </a:rPr>
              <a:t>Lower scale factors occur mostly for higher energy channels with less count rates.</a:t>
            </a:r>
          </a:p>
        </p:txBody>
      </p:sp>
      <p:sp>
        <p:nvSpPr>
          <p:cNvPr id="11" name="Rounded Rectangle 10"/>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749986324"/>
              </p:ext>
            </p:extLst>
          </p:nvPr>
        </p:nvGraphicFramePr>
        <p:xfrm>
          <a:off x="152400" y="2119312"/>
          <a:ext cx="4427624" cy="3264189"/>
        </p:xfrm>
        <a:graphic>
          <a:graphicData uri="http://schemas.openxmlformats.org/drawingml/2006/table">
            <a:tbl>
              <a:tblPr>
                <a:tableStyleId>{5C22544A-7EE6-4342-B048-85BDC9FD1C3A}</a:tableStyleId>
              </a:tblPr>
              <a:tblGrid>
                <a:gridCol w="632517"/>
                <a:gridCol w="790647"/>
                <a:gridCol w="600892"/>
                <a:gridCol w="600892"/>
                <a:gridCol w="600892"/>
                <a:gridCol w="600892"/>
                <a:gridCol w="600892"/>
              </a:tblGrid>
              <a:tr h="440115">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Count threshold</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T2</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T4</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1.233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1.104</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1.165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0.919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0.785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1.048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1.175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E8</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0.865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0.826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E9</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0.630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0.682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0.706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0.690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0.757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0.937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r h="256734">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0.718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0.747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66784548"/>
              </p:ext>
            </p:extLst>
          </p:nvPr>
        </p:nvGraphicFramePr>
        <p:xfrm>
          <a:off x="4676271" y="2119312"/>
          <a:ext cx="4391528" cy="2364074"/>
        </p:xfrm>
        <a:graphic>
          <a:graphicData uri="http://schemas.openxmlformats.org/drawingml/2006/table">
            <a:tbl>
              <a:tblPr>
                <a:tableStyleId>{5C22544A-7EE6-4342-B048-85BDC9FD1C3A}</a:tableStyleId>
              </a:tblPr>
              <a:tblGrid>
                <a:gridCol w="705724"/>
                <a:gridCol w="846869"/>
                <a:gridCol w="567787"/>
                <a:gridCol w="567787"/>
                <a:gridCol w="567787"/>
                <a:gridCol w="567787"/>
                <a:gridCol w="567787"/>
              </a:tblGrid>
              <a:tr h="516578">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Count threshold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T1</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0.723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0.760</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1.273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0.877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0.932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0.802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1.116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1.287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63928">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P7</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0.915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1.197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20494258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228600"/>
            <a:ext cx="4732421" cy="762000"/>
          </a:xfrm>
        </p:spPr>
        <p:txBody>
          <a:bodyPr/>
          <a:lstStyle/>
          <a:p>
            <a:r>
              <a:rPr lang="en-US" sz="4800" b="1" dirty="0">
                <a:solidFill>
                  <a:srgbClr val="FFFF00"/>
                </a:solidFill>
                <a:latin typeface="Times New Roman" panose="02020603050405020304" pitchFamily="18" charset="0"/>
                <a:cs typeface="Times New Roman" panose="02020603050405020304" pitchFamily="18" charset="0"/>
              </a:rPr>
              <a:t>Outline</a:t>
            </a:r>
          </a:p>
        </p:txBody>
      </p:sp>
      <p:sp>
        <p:nvSpPr>
          <p:cNvPr id="3" name="Content Placeholder 2"/>
          <p:cNvSpPr>
            <a:spLocks noGrp="1"/>
          </p:cNvSpPr>
          <p:nvPr>
            <p:ph idx="1"/>
          </p:nvPr>
        </p:nvSpPr>
        <p:spPr>
          <a:xfrm>
            <a:off x="1143000" y="1143001"/>
            <a:ext cx="6858000" cy="5486399"/>
          </a:xfrm>
        </p:spPr>
        <p:txBody>
          <a:bodyPr>
            <a:normAutofit fontScale="85000" lnSpcReduction="20000"/>
          </a:bodyPr>
          <a:lstStyle/>
          <a:p>
            <a:pPr>
              <a:buFont typeface="Wingdings" panose="05000000000000000000" pitchFamily="2" charset="2"/>
              <a:buChar char="§"/>
            </a:pPr>
            <a:r>
              <a:rPr lang="en-US" sz="3100" b="1" dirty="0" smtClean="0">
                <a:solidFill>
                  <a:srgbClr val="FFFF00"/>
                </a:solidFill>
                <a:latin typeface="Times New Roman" panose="02020603050405020304" pitchFamily="18" charset="0"/>
                <a:cs typeface="Times New Roman" panose="02020603050405020304" pitchFamily="18" charset="0"/>
              </a:rPr>
              <a:t>Introduction</a:t>
            </a:r>
          </a:p>
          <a:p>
            <a:pPr>
              <a:buFont typeface="Wingdings" panose="05000000000000000000" pitchFamily="2" charset="2"/>
              <a:buChar char="§"/>
            </a:pPr>
            <a:r>
              <a:rPr lang="en-US" sz="3100" b="1" dirty="0" smtClean="0">
                <a:solidFill>
                  <a:srgbClr val="FFFF00"/>
                </a:solidFill>
                <a:latin typeface="Times New Roman" panose="02020603050405020304" pitchFamily="18" charset="0"/>
                <a:cs typeface="Times New Roman" panose="02020603050405020304" pitchFamily="18" charset="0"/>
              </a:rPr>
              <a:t>Review of Provisional Maturity</a:t>
            </a:r>
          </a:p>
          <a:p>
            <a:pPr marL="640080" lvl="1" indent="-27432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Status at Provisional</a:t>
            </a:r>
          </a:p>
          <a:p>
            <a:pPr marL="640080" lvl="1" indent="-27432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ADR/WR status</a:t>
            </a:r>
          </a:p>
          <a:p>
            <a:pPr>
              <a:buFont typeface="Wingdings" panose="05000000000000000000" pitchFamily="2" charset="2"/>
              <a:buChar char="§"/>
            </a:pPr>
            <a:r>
              <a:rPr lang="en-US" sz="3100" b="1" dirty="0" smtClean="0">
                <a:solidFill>
                  <a:srgbClr val="FFFF00"/>
                </a:solidFill>
                <a:latin typeface="Times New Roman" panose="02020603050405020304" pitchFamily="18" charset="0"/>
                <a:cs typeface="Times New Roman" panose="02020603050405020304" pitchFamily="18" charset="0"/>
              </a:rPr>
              <a:t>Product </a:t>
            </a:r>
            <a:r>
              <a:rPr lang="en-US" sz="3100" b="1" dirty="0">
                <a:solidFill>
                  <a:srgbClr val="FFFF00"/>
                </a:solidFill>
                <a:latin typeface="Times New Roman" panose="02020603050405020304" pitchFamily="18" charset="0"/>
                <a:cs typeface="Times New Roman" panose="02020603050405020304" pitchFamily="18" charset="0"/>
              </a:rPr>
              <a:t>Quality Evaluation</a:t>
            </a:r>
          </a:p>
          <a:p>
            <a:pPr marL="731520" lvl="1" indent="-36576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PLPTs for </a:t>
            </a:r>
            <a:r>
              <a:rPr lang="en-US" b="1" dirty="0" smtClean="0">
                <a:latin typeface="Times New Roman" panose="02020603050405020304" pitchFamily="18" charset="0"/>
                <a:cs typeface="Times New Roman" panose="02020603050405020304" pitchFamily="18" charset="0"/>
              </a:rPr>
              <a:t>Full Maturity</a:t>
            </a:r>
          </a:p>
          <a:p>
            <a:pPr marL="731520" lvl="1" indent="-36576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Discussion of additional </a:t>
            </a:r>
            <a:r>
              <a:rPr lang="en-US" b="1" dirty="0" smtClean="0">
                <a:latin typeface="Times New Roman" panose="02020603050405020304" pitchFamily="18" charset="0"/>
                <a:cs typeface="Times New Roman" panose="02020603050405020304" pitchFamily="18" charset="0"/>
              </a:rPr>
              <a:t>investigations</a:t>
            </a:r>
          </a:p>
          <a:p>
            <a:pPr marL="731520" lvl="1" indent="-36576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Status at Full Validation Review </a:t>
            </a:r>
            <a:endParaRPr lang="en-US"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3100" b="1" dirty="0" smtClean="0">
                <a:solidFill>
                  <a:srgbClr val="FFFF00"/>
                </a:solidFill>
                <a:latin typeface="Times New Roman" panose="02020603050405020304" pitchFamily="18" charset="0"/>
                <a:cs typeface="Times New Roman" panose="02020603050405020304" pitchFamily="18" charset="0"/>
              </a:rPr>
              <a:t>Full </a:t>
            </a:r>
            <a:r>
              <a:rPr lang="en-US" sz="3100" b="1" dirty="0">
                <a:solidFill>
                  <a:srgbClr val="FFFF00"/>
                </a:solidFill>
                <a:latin typeface="Times New Roman" panose="02020603050405020304" pitchFamily="18" charset="0"/>
                <a:cs typeface="Times New Roman" panose="02020603050405020304" pitchFamily="18" charset="0"/>
              </a:rPr>
              <a:t>Maturity Assessment</a:t>
            </a:r>
          </a:p>
          <a:p>
            <a:pPr marL="731520" lvl="1" indent="-36576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Status</a:t>
            </a:r>
          </a:p>
          <a:p>
            <a:pPr marL="731520" lvl="1" indent="-36576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Performance</a:t>
            </a:r>
            <a:endParaRPr lang="en-US" b="1" dirty="0">
              <a:latin typeface="Times New Roman" panose="02020603050405020304" pitchFamily="18" charset="0"/>
              <a:cs typeface="Times New Roman" panose="02020603050405020304" pitchFamily="18" charset="0"/>
            </a:endParaRPr>
          </a:p>
          <a:p>
            <a:pPr marL="731520" lvl="1" indent="-36576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Risks</a:t>
            </a:r>
          </a:p>
          <a:p>
            <a:pPr>
              <a:buFont typeface="Wingdings" panose="05000000000000000000" pitchFamily="2" charset="2"/>
              <a:buChar char="§"/>
            </a:pPr>
            <a:r>
              <a:rPr lang="en-US" sz="3100" b="1" dirty="0" smtClean="0">
                <a:solidFill>
                  <a:srgbClr val="FFFF00"/>
                </a:solidFill>
                <a:latin typeface="Times New Roman" panose="02020603050405020304" pitchFamily="18" charset="0"/>
                <a:cs typeface="Times New Roman" panose="02020603050405020304" pitchFamily="18" charset="0"/>
              </a:rPr>
              <a:t>Summary </a:t>
            </a:r>
            <a:r>
              <a:rPr lang="en-US" sz="3100" b="1" dirty="0">
                <a:solidFill>
                  <a:srgbClr val="FFFF00"/>
                </a:solidFill>
                <a:latin typeface="Times New Roman" panose="02020603050405020304" pitchFamily="18" charset="0"/>
                <a:cs typeface="Times New Roman" panose="02020603050405020304" pitchFamily="18" charset="0"/>
              </a:rPr>
              <a:t>and Recommendations</a:t>
            </a:r>
          </a:p>
          <a:p>
            <a:pPr>
              <a:buFont typeface="Wingdings" panose="05000000000000000000" pitchFamily="2" charset="2"/>
              <a:buChar char="§"/>
            </a:pPr>
            <a:r>
              <a:rPr lang="en-US" sz="3100" b="1" dirty="0">
                <a:solidFill>
                  <a:srgbClr val="FFFF00"/>
                </a:solidFill>
                <a:latin typeface="Times New Roman" panose="02020603050405020304" pitchFamily="18" charset="0"/>
                <a:cs typeface="Times New Roman" panose="02020603050405020304" pitchFamily="18" charset="0"/>
              </a:rPr>
              <a:t>Backup S</a:t>
            </a:r>
            <a:r>
              <a:rPr lang="en-US" sz="3100" b="1" dirty="0" smtClean="0">
                <a:solidFill>
                  <a:srgbClr val="FFFF00"/>
                </a:solidFill>
                <a:latin typeface="Times New Roman" panose="02020603050405020304" pitchFamily="18" charset="0"/>
                <a:cs typeface="Times New Roman" panose="02020603050405020304" pitchFamily="18" charset="0"/>
              </a:rPr>
              <a:t>lides</a:t>
            </a:r>
            <a:endParaRPr lang="en-US" sz="3100"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228600"/>
            <a:ext cx="6019800" cy="1014278"/>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Long term</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idx="1"/>
          </p:nvPr>
        </p:nvSpPr>
        <p:spPr>
          <a:xfrm>
            <a:off x="455063" y="1371600"/>
            <a:ext cx="4135791" cy="381000"/>
          </a:xfrm>
        </p:spPr>
        <p:txBody>
          <a:bodyPr/>
          <a:lstStyle/>
          <a:p>
            <a:pPr algn="ctr"/>
            <a:r>
              <a:rPr lang="en-US" sz="1800" dirty="0" smtClean="0">
                <a:latin typeface="Times New Roman" panose="02020603050405020304" pitchFamily="18" charset="0"/>
                <a:cs typeface="Times New Roman" panose="02020603050405020304" pitchFamily="18" charset="0"/>
              </a:rPr>
              <a:t>Electron Summary, 06/2022-10/2023</a:t>
            </a:r>
            <a:endParaRPr lang="en-US" sz="18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792" y="1808987"/>
            <a:ext cx="3852333" cy="4815415"/>
          </a:xfrm>
          <a:prstGeom prst="rect">
            <a:avLst/>
          </a:prstGeom>
        </p:spPr>
      </p:pic>
      <p:sp>
        <p:nvSpPr>
          <p:cNvPr id="16" name="Text Placeholder 6"/>
          <p:cNvSpPr>
            <a:spLocks noGrp="1"/>
          </p:cNvSpPr>
          <p:nvPr>
            <p:ph type="body" idx="1"/>
          </p:nvPr>
        </p:nvSpPr>
        <p:spPr>
          <a:xfrm>
            <a:off x="4572000" y="1371600"/>
            <a:ext cx="4135791" cy="381000"/>
          </a:xfrm>
        </p:spPr>
        <p:txBody>
          <a:bodyPr/>
          <a:lstStyle/>
          <a:p>
            <a:pPr algn="ctr"/>
            <a:r>
              <a:rPr lang="en-US" sz="1800" dirty="0" smtClean="0">
                <a:latin typeface="Times New Roman" panose="02020603050405020304" pitchFamily="18" charset="0"/>
                <a:cs typeface="Times New Roman" panose="02020603050405020304" pitchFamily="18" charset="0"/>
              </a:rPr>
              <a:t>Proton Summary, 06/2022-10/2023</a:t>
            </a:r>
            <a:endParaRPr lang="en-US" sz="1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729" y="1808987"/>
            <a:ext cx="3852333" cy="4815415"/>
          </a:xfrm>
          <a:prstGeom prst="rect">
            <a:avLst/>
          </a:prstGeom>
        </p:spPr>
      </p:pic>
      <p:sp>
        <p:nvSpPr>
          <p:cNvPr id="9" name="TextBox 8"/>
          <p:cNvSpPr txBox="1"/>
          <p:nvPr/>
        </p:nvSpPr>
        <p:spPr>
          <a:xfrm>
            <a:off x="1022304" y="4800600"/>
            <a:ext cx="3246851"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Calculation every month for the next 3 months</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5105400" y="3406253"/>
            <a:ext cx="3346237" cy="276999"/>
          </a:xfrm>
          <a:prstGeom prst="rect">
            <a:avLst/>
          </a:prstGeom>
          <a:solidFill>
            <a:srgbClr val="00B050"/>
          </a:solidFill>
        </p:spPr>
        <p:txBody>
          <a:bodyPr wrap="none" rtlCol="0">
            <a:spAutoFit/>
          </a:bodyPr>
          <a:lstStyle/>
          <a:p>
            <a:r>
              <a:rPr lang="en-US" sz="1200" b="1" dirty="0" smtClean="0">
                <a:solidFill>
                  <a:schemeClr val="bg1"/>
                </a:solidFill>
                <a:latin typeface="Times New Roman" panose="02020603050405020304" pitchFamily="18" charset="0"/>
                <a:cs typeface="Times New Roman" panose="02020603050405020304" pitchFamily="18" charset="0"/>
              </a:rPr>
              <a:t>Mostly steady (except for low matches channels)</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5781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1447800"/>
            <a:ext cx="8458200" cy="4953000"/>
          </a:xfrm>
        </p:spPr>
        <p:txBody>
          <a:bodyPr/>
          <a:lstStyle/>
          <a:p>
            <a:pPr marL="457200" indent="-457200">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Found telescope </a:t>
            </a:r>
            <a:r>
              <a:rPr lang="en-US" sz="2400" b="1" dirty="0">
                <a:latin typeface="Times New Roman" panose="02020603050405020304" pitchFamily="18" charset="0"/>
                <a:cs typeface="Times New Roman" panose="02020603050405020304" pitchFamily="18" charset="0"/>
              </a:rPr>
              <a:t>p</a:t>
            </a:r>
            <a:r>
              <a:rPr lang="en-US" sz="2400" b="1" dirty="0" smtClean="0">
                <a:latin typeface="Times New Roman" panose="02020603050405020304" pitchFamily="18" charset="0"/>
                <a:cs typeface="Times New Roman" panose="02020603050405020304" pitchFamily="18" charset="0"/>
              </a:rPr>
              <a:t>itch </a:t>
            </a:r>
            <a:r>
              <a:rPr lang="en-US" sz="2400" b="1" dirty="0">
                <a:latin typeface="Times New Roman" panose="02020603050405020304" pitchFamily="18" charset="0"/>
                <a:cs typeface="Times New Roman" panose="02020603050405020304" pitchFamily="18" charset="0"/>
              </a:rPr>
              <a:t>a</a:t>
            </a:r>
            <a:r>
              <a:rPr lang="en-US" sz="2400" b="1" dirty="0" smtClean="0">
                <a:latin typeface="Times New Roman" panose="02020603050405020304" pitchFamily="18" charset="0"/>
                <a:cs typeface="Times New Roman" panose="02020603050405020304" pitchFamily="18" charset="0"/>
              </a:rPr>
              <a:t>ngle matches</a:t>
            </a:r>
          </a:p>
          <a:p>
            <a:pPr marL="457200" indent="-457200">
              <a:buFont typeface="Wingdings" panose="05000000000000000000" pitchFamily="2" charset="2"/>
              <a:buChar char="q"/>
            </a:pPr>
            <a:r>
              <a:rPr lang="en-US" sz="2400" b="1" dirty="0" smtClean="0">
                <a:solidFill>
                  <a:srgbClr val="FFFF00"/>
                </a:solidFill>
                <a:latin typeface="Times New Roman" panose="02020603050405020304" pitchFamily="18" charset="0"/>
                <a:cs typeface="Times New Roman" panose="02020603050405020304" pitchFamily="18" charset="0"/>
              </a:rPr>
              <a:t>Used the technique </a:t>
            </a:r>
            <a:r>
              <a:rPr lang="en-US" sz="2400" b="1" dirty="0">
                <a:solidFill>
                  <a:srgbClr val="FFFF00"/>
                </a:solidFill>
                <a:latin typeface="Times New Roman" panose="02020603050405020304" pitchFamily="18" charset="0"/>
                <a:cs typeface="Times New Roman" panose="02020603050405020304" pitchFamily="18" charset="0"/>
              </a:rPr>
              <a:t>of </a:t>
            </a:r>
            <a:r>
              <a:rPr lang="en-US" sz="2400" b="1" dirty="0" smtClean="0">
                <a:solidFill>
                  <a:srgbClr val="FFFF00"/>
                </a:solidFill>
                <a:latin typeface="Times New Roman" panose="02020603050405020304" pitchFamily="18" charset="0"/>
                <a:cs typeface="Times New Roman" panose="02020603050405020304" pitchFamily="18" charset="0"/>
              </a:rPr>
              <a:t>Rowland and Weigel </a:t>
            </a:r>
            <a:r>
              <a:rPr lang="en-US" sz="2400" b="1" dirty="0">
                <a:solidFill>
                  <a:srgbClr val="FFFF00"/>
                </a:solidFill>
                <a:latin typeface="Times New Roman" panose="02020603050405020304" pitchFamily="18" charset="0"/>
                <a:cs typeface="Times New Roman" panose="02020603050405020304" pitchFamily="18" charset="0"/>
              </a:rPr>
              <a:t>(2012</a:t>
            </a:r>
            <a:r>
              <a:rPr lang="en-US" sz="2400" b="1" dirty="0" smtClean="0">
                <a:solidFill>
                  <a:srgbClr val="FFFF00"/>
                </a:solidFill>
                <a:latin typeface="Times New Roman" panose="02020603050405020304" pitchFamily="18" charset="0"/>
                <a:cs typeface="Times New Roman" panose="02020603050405020304" pitchFamily="18" charset="0"/>
              </a:rPr>
              <a:t>) to calculate scale factors for all energies and telescopes </a:t>
            </a:r>
          </a:p>
          <a:p>
            <a:pPr marL="457200" indent="-457200">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The electron scale factors are mostly &lt; 25%, the telescopes agree within 25% accuracy</a:t>
            </a:r>
          </a:p>
          <a:p>
            <a:pPr marL="857250" lvl="1" indent="-457200">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GOES-18 electron telescopes performed better than GOES-16</a:t>
            </a:r>
          </a:p>
          <a:p>
            <a:pPr marL="857250" lvl="1" indent="-457200">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GOES-18 electron telescopes performed similarly to GOES-17</a:t>
            </a:r>
          </a:p>
          <a:p>
            <a:pPr marL="457200" indent="-457200">
              <a:buFont typeface="Wingdings" panose="05000000000000000000" pitchFamily="2" charset="2"/>
              <a:buChar char="q"/>
            </a:pPr>
            <a:r>
              <a:rPr lang="en-US" sz="2400" b="1" dirty="0" smtClean="0">
                <a:solidFill>
                  <a:srgbClr val="FFFF00"/>
                </a:solidFill>
                <a:latin typeface="Times New Roman" panose="02020603050405020304" pitchFamily="18" charset="0"/>
                <a:cs typeface="Times New Roman" panose="02020603050405020304" pitchFamily="18" charset="0"/>
              </a:rPr>
              <a:t>The proton scale factors are mostly &lt; 25</a:t>
            </a:r>
            <a:r>
              <a:rPr lang="en-US" sz="2400" b="1" dirty="0">
                <a:solidFill>
                  <a:srgbClr val="FFFF00"/>
                </a:solidFill>
                <a:latin typeface="Times New Roman" panose="02020603050405020304" pitchFamily="18" charset="0"/>
                <a:cs typeface="Times New Roman" panose="02020603050405020304" pitchFamily="18" charset="0"/>
              </a:rPr>
              <a:t>%, the telescopes agree within 25% </a:t>
            </a:r>
            <a:r>
              <a:rPr lang="en-US" sz="2400" b="1" dirty="0" smtClean="0">
                <a:solidFill>
                  <a:srgbClr val="FFFF00"/>
                </a:solidFill>
                <a:latin typeface="Times New Roman" panose="02020603050405020304" pitchFamily="18" charset="0"/>
                <a:cs typeface="Times New Roman" panose="02020603050405020304" pitchFamily="18" charset="0"/>
              </a:rPr>
              <a:t>accuracy</a:t>
            </a:r>
          </a:p>
          <a:p>
            <a:pPr marL="857250" lvl="1" indent="-457200">
              <a:buFont typeface="Wingdings" panose="05000000000000000000" pitchFamily="2" charset="2"/>
              <a:buChar char="Ø"/>
            </a:pPr>
            <a:r>
              <a:rPr lang="en-US" sz="2000" b="1" dirty="0">
                <a:solidFill>
                  <a:srgbClr val="FFFF00"/>
                </a:solidFill>
                <a:latin typeface="Times New Roman" panose="02020603050405020304" pitchFamily="18" charset="0"/>
                <a:cs typeface="Times New Roman" panose="02020603050405020304" pitchFamily="18" charset="0"/>
              </a:rPr>
              <a:t>GOES-18 </a:t>
            </a:r>
            <a:r>
              <a:rPr lang="en-US" sz="2000" b="1" dirty="0" smtClean="0">
                <a:solidFill>
                  <a:srgbClr val="FFFF00"/>
                </a:solidFill>
                <a:latin typeface="Times New Roman" panose="02020603050405020304" pitchFamily="18" charset="0"/>
                <a:cs typeface="Times New Roman" panose="02020603050405020304" pitchFamily="18" charset="0"/>
              </a:rPr>
              <a:t>proton </a:t>
            </a:r>
            <a:r>
              <a:rPr lang="en-US" sz="2000" b="1" dirty="0">
                <a:solidFill>
                  <a:srgbClr val="FFFF00"/>
                </a:solidFill>
                <a:latin typeface="Times New Roman" panose="02020603050405020304" pitchFamily="18" charset="0"/>
                <a:cs typeface="Times New Roman" panose="02020603050405020304" pitchFamily="18" charset="0"/>
              </a:rPr>
              <a:t>telescopes performed better than GOES-16</a:t>
            </a:r>
          </a:p>
          <a:p>
            <a:pPr marL="857250" lvl="1" indent="-457200">
              <a:buFont typeface="Wingdings" panose="05000000000000000000" pitchFamily="2" charset="2"/>
              <a:buChar char="Ø"/>
            </a:pPr>
            <a:r>
              <a:rPr lang="en-US" sz="2000" b="1" dirty="0">
                <a:solidFill>
                  <a:srgbClr val="FFFF00"/>
                </a:solidFill>
                <a:latin typeface="Times New Roman" panose="02020603050405020304" pitchFamily="18" charset="0"/>
                <a:cs typeface="Times New Roman" panose="02020603050405020304" pitchFamily="18" charset="0"/>
              </a:rPr>
              <a:t>GOES-18 </a:t>
            </a:r>
            <a:r>
              <a:rPr lang="en-US" sz="2000" b="1" dirty="0" smtClean="0">
                <a:solidFill>
                  <a:srgbClr val="FFFF00"/>
                </a:solidFill>
                <a:latin typeface="Times New Roman" panose="02020603050405020304" pitchFamily="18" charset="0"/>
                <a:cs typeface="Times New Roman" panose="02020603050405020304" pitchFamily="18" charset="0"/>
              </a:rPr>
              <a:t>proton </a:t>
            </a:r>
            <a:r>
              <a:rPr lang="en-US" sz="2000" b="1" dirty="0">
                <a:solidFill>
                  <a:srgbClr val="FFFF00"/>
                </a:solidFill>
                <a:latin typeface="Times New Roman" panose="02020603050405020304" pitchFamily="18" charset="0"/>
                <a:cs typeface="Times New Roman" panose="02020603050405020304" pitchFamily="18" charset="0"/>
              </a:rPr>
              <a:t>telescopes performed </a:t>
            </a:r>
            <a:r>
              <a:rPr lang="en-US" sz="2000" b="1" dirty="0" smtClean="0">
                <a:solidFill>
                  <a:srgbClr val="FFFF00"/>
                </a:solidFill>
                <a:latin typeface="Times New Roman" panose="02020603050405020304" pitchFamily="18" charset="0"/>
                <a:cs typeface="Times New Roman" panose="02020603050405020304" pitchFamily="18" charset="0"/>
              </a:rPr>
              <a:t>better than GOES-17</a:t>
            </a:r>
          </a:p>
          <a:p>
            <a:pPr marL="457200" indent="-457200">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PLPT-SEI-002 for GOES-18 is a solid </a:t>
            </a:r>
            <a:endParaRPr lang="en-US" sz="2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sp>
        <p:nvSpPr>
          <p:cNvPr id="8" name="Rounded Rectangle 7"/>
          <p:cNvSpPr/>
          <p:nvPr/>
        </p:nvSpPr>
        <p:spPr>
          <a:xfrm>
            <a:off x="5867400" y="5791200"/>
            <a:ext cx="1163053"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Title 1"/>
          <p:cNvSpPr>
            <a:spLocks noGrp="1"/>
          </p:cNvSpPr>
          <p:nvPr>
            <p:ph type="title"/>
          </p:nvPr>
        </p:nvSpPr>
        <p:spPr>
          <a:xfrm>
            <a:off x="1562100" y="228600"/>
            <a:ext cx="6019800" cy="944563"/>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Summary</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6299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939" t="6814" r="7407" b="2445"/>
          <a:stretch/>
        </p:blipFill>
        <p:spPr>
          <a:xfrm>
            <a:off x="190500" y="1243617"/>
            <a:ext cx="5374820" cy="3709383"/>
          </a:xfrm>
        </p:spPr>
      </p:pic>
      <p:sp>
        <p:nvSpPr>
          <p:cNvPr id="5" name="TextBox 4"/>
          <p:cNvSpPr txBox="1"/>
          <p:nvPr/>
        </p:nvSpPr>
        <p:spPr>
          <a:xfrm>
            <a:off x="190500" y="5105400"/>
            <a:ext cx="8343900" cy="1515800"/>
          </a:xfrm>
          <a:prstGeom prst="rect">
            <a:avLst/>
          </a:prstGeom>
          <a:solidFill>
            <a:srgbClr val="FFFF00"/>
          </a:solidFill>
        </p:spPr>
        <p:txBody>
          <a:bodyPr wrap="square" rtlCol="0">
            <a:spAutoFit/>
          </a:bodyPr>
          <a:lstStyle/>
          <a:p>
            <a:pPr marL="91440" indent="-91440">
              <a:spcAft>
                <a:spcPts val="300"/>
              </a:spcAft>
              <a:buFont typeface="Arial" charset="0"/>
              <a:buChar char="•"/>
            </a:pPr>
            <a:r>
              <a:rPr lang="en-US" b="1" dirty="0" smtClean="0">
                <a:latin typeface="Times New Roman" panose="02020603050405020304" pitchFamily="18" charset="0"/>
                <a:cs typeface="Times New Roman" panose="02020603050405020304" pitchFamily="18" charset="0"/>
              </a:rPr>
              <a:t>During periods of high solar wind dynamic pressure and/or increased geomagnetic activity, the geosynchronous orbit is immersed in the SEP fluxes, becoming homogeneous and isotropic with respect to SEPs</a:t>
            </a:r>
          </a:p>
          <a:p>
            <a:pPr marL="91440" indent="-91440">
              <a:spcAft>
                <a:spcPts val="300"/>
              </a:spcAft>
              <a:buFont typeface="Arial" charset="0"/>
              <a:buChar char="•"/>
            </a:pPr>
            <a:r>
              <a:rPr lang="en-US" b="1" dirty="0" smtClean="0">
                <a:latin typeface="Times New Roman" panose="02020603050405020304" pitchFamily="18" charset="0"/>
                <a:cs typeface="Times New Roman" panose="02020603050405020304" pitchFamily="18" charset="0"/>
              </a:rPr>
              <a:t>All 3 MPS-HI units and 6 SGPS units onboard the GOES 16-18 spacecraft should observe the same SEP fluxes in channels of similar energy range</a:t>
            </a:r>
            <a:endParaRPr lang="en-US" b="1" dirty="0">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367590" y="228600"/>
            <a:ext cx="6408821" cy="85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PLPT-SEI-004: SEP Channel</a:t>
            </a:r>
          </a:p>
          <a:p>
            <a:r>
              <a:rPr lang="en-US" sz="2800" b="1" dirty="0" smtClean="0">
                <a:solidFill>
                  <a:srgbClr val="FFFF00"/>
                </a:solidFill>
                <a:latin typeface="Times New Roman" panose="02020603050405020304" pitchFamily="18" charset="0"/>
                <a:cs typeface="Times New Roman" panose="02020603050405020304" pitchFamily="18" charset="0"/>
              </a:rPr>
              <a:t>Cross-Comparison: Provisional Event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715000" y="1859846"/>
            <a:ext cx="3250771" cy="3093154"/>
          </a:xfrm>
          <a:prstGeom prst="rect">
            <a:avLst/>
          </a:prstGeom>
          <a:solidFill>
            <a:srgbClr val="57D3FF"/>
          </a:solidFill>
        </p:spPr>
        <p:txBody>
          <a:bodyPr wrap="square" rtlCol="0">
            <a:spAutoFit/>
          </a:bodyPr>
          <a:lstStyle/>
          <a:p>
            <a:pPr marL="182880" indent="-182880">
              <a:buFont typeface="Wingdings" panose="05000000000000000000" pitchFamily="2" charset="2"/>
              <a:buChar char="§"/>
            </a:pPr>
            <a:r>
              <a:rPr lang="en-US" sz="1500" b="1" dirty="0" smtClean="0">
                <a:latin typeface="Times New Roman" panose="02020603050405020304" pitchFamily="18" charset="0"/>
                <a:cs typeface="Times New Roman" panose="02020603050405020304" pitchFamily="18" charset="0"/>
              </a:rPr>
              <a:t>During </a:t>
            </a:r>
            <a:r>
              <a:rPr lang="en-US" sz="1500" b="1" dirty="0">
                <a:latin typeface="Times New Roman" panose="02020603050405020304" pitchFamily="18" charset="0"/>
                <a:cs typeface="Times New Roman" panose="02020603050405020304" pitchFamily="18" charset="0"/>
              </a:rPr>
              <a:t>a</a:t>
            </a:r>
            <a:r>
              <a:rPr lang="en-US" sz="1500" b="1" dirty="0" smtClean="0">
                <a:latin typeface="Times New Roman" panose="02020603050405020304" pitchFamily="18" charset="0"/>
                <a:cs typeface="Times New Roman" panose="02020603050405020304" pitchFamily="18" charset="0"/>
              </a:rPr>
              <a:t> </a:t>
            </a:r>
            <a:r>
              <a:rPr lang="en-US" sz="1500" b="1" dirty="0">
                <a:latin typeface="Times New Roman" panose="02020603050405020304" pitchFamily="18" charset="0"/>
                <a:cs typeface="Times New Roman" panose="02020603050405020304" pitchFamily="18" charset="0"/>
              </a:rPr>
              <a:t>period of somewhat elevated solar wind dynamic pressure, all MPS-HI </a:t>
            </a:r>
            <a:r>
              <a:rPr lang="en-US" sz="1500" b="1" dirty="0" smtClean="0">
                <a:latin typeface="Times New Roman" panose="02020603050405020304" pitchFamily="18" charset="0"/>
                <a:cs typeface="Times New Roman" panose="02020603050405020304" pitchFamily="18" charset="0"/>
              </a:rPr>
              <a:t>units P8-P10 </a:t>
            </a:r>
            <a:r>
              <a:rPr lang="en-US" sz="1500" b="1" dirty="0">
                <a:latin typeface="Times New Roman" panose="02020603050405020304" pitchFamily="18" charset="0"/>
                <a:cs typeface="Times New Roman" panose="02020603050405020304" pitchFamily="18" charset="0"/>
              </a:rPr>
              <a:t>fluxes are significantly lower than </a:t>
            </a:r>
            <a:r>
              <a:rPr lang="en-US" sz="1500" b="1" dirty="0" smtClean="0">
                <a:latin typeface="Times New Roman" panose="02020603050405020304" pitchFamily="18" charset="0"/>
                <a:cs typeface="Times New Roman" panose="02020603050405020304" pitchFamily="18" charset="0"/>
              </a:rPr>
              <a:t>SGPS P1-P3 </a:t>
            </a:r>
            <a:r>
              <a:rPr lang="en-US" sz="1500" b="1" dirty="0">
                <a:latin typeface="Times New Roman" panose="02020603050405020304" pitchFamily="18" charset="0"/>
                <a:cs typeface="Times New Roman" panose="02020603050405020304" pitchFamily="18" charset="0"/>
              </a:rPr>
              <a:t>fluxes from all SGPS units</a:t>
            </a:r>
            <a:r>
              <a:rPr lang="en-US" sz="1500" b="1" dirty="0" smtClean="0">
                <a:latin typeface="Times New Roman" panose="02020603050405020304" pitchFamily="18" charset="0"/>
                <a:cs typeface="Times New Roman" panose="02020603050405020304" pitchFamily="18" charset="0"/>
              </a:rPr>
              <a:t>.</a:t>
            </a:r>
          </a:p>
          <a:p>
            <a:pPr marL="182880" indent="-182880">
              <a:buFont typeface="Wingdings" panose="05000000000000000000" pitchFamily="2" charset="2"/>
              <a:buChar char="§"/>
            </a:pPr>
            <a:r>
              <a:rPr lang="en-US" sz="1500" b="1" dirty="0" smtClean="0">
                <a:latin typeface="Times New Roman" panose="02020603050405020304" pitchFamily="18" charset="0"/>
                <a:cs typeface="Times New Roman" panose="02020603050405020304" pitchFamily="18" charset="0"/>
              </a:rPr>
              <a:t>MPS-HI P11 fluxes are similar to SGPS P4 fluxes.</a:t>
            </a:r>
          </a:p>
          <a:p>
            <a:pPr marL="182880" lvl="0" indent="-182880">
              <a:buFont typeface="Wingdings" panose="05000000000000000000" pitchFamily="2" charset="2"/>
              <a:buChar char="§"/>
            </a:pPr>
            <a:r>
              <a:rPr lang="en-US" sz="1500" b="1" dirty="0">
                <a:solidFill>
                  <a:prstClr val="black"/>
                </a:solidFill>
                <a:latin typeface="Times New Roman" panose="02020603050405020304" pitchFamily="18" charset="0"/>
                <a:cs typeface="Times New Roman" panose="02020603050405020304" pitchFamily="18" charset="0"/>
              </a:rPr>
              <a:t>All MPS-HI units report similar fluxes in the P8-P10 channel range.</a:t>
            </a:r>
          </a:p>
          <a:p>
            <a:pPr marL="182880" indent="-182880">
              <a:buFont typeface="Wingdings" panose="05000000000000000000" pitchFamily="2" charset="2"/>
              <a:buChar char="§"/>
            </a:pPr>
            <a:r>
              <a:rPr lang="en-US" sz="1500" b="1" dirty="0" smtClean="0">
                <a:latin typeface="Times New Roman" panose="02020603050405020304" pitchFamily="18" charset="0"/>
                <a:cs typeface="Times New Roman" panose="02020603050405020304" pitchFamily="18" charset="0"/>
              </a:rPr>
              <a:t>The GOES-18 MPS-HI P11 fluxes are higher than the P11 fluxes on the GOES-16 MPS-HI unit.</a:t>
            </a:r>
            <a:endParaRPr lang="en-US" sz="1500" b="1" dirty="0">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615ADB79-25D6-47C0-AB51-22A13A0BBB50}" type="slidenum">
              <a:rPr lang="en-US" altLang="en-US" smtClean="0"/>
              <a:pPr/>
              <a:t>22</a:t>
            </a:fld>
            <a:endParaRPr lang="en-US" altLang="en-US" dirty="0"/>
          </a:p>
        </p:txBody>
      </p:sp>
      <p:sp>
        <p:nvSpPr>
          <p:cNvPr id="9" name="TextBox 8">
            <a:extLst>
              <a:ext uri="{FF2B5EF4-FFF2-40B4-BE49-F238E27FC236}">
                <a16:creationId xmlns="" xmlns:a16="http://schemas.microsoft.com/office/drawing/2014/main" id="{70EFB7D5-CF13-624B-9245-57D7E8628B58}"/>
              </a:ext>
            </a:extLst>
          </p:cNvPr>
          <p:cNvSpPr txBox="1"/>
          <p:nvPr/>
        </p:nvSpPr>
        <p:spPr>
          <a:xfrm>
            <a:off x="5715000" y="1243617"/>
            <a:ext cx="2685607" cy="338554"/>
          </a:xfrm>
          <a:prstGeom prst="rect">
            <a:avLst/>
          </a:prstGeom>
          <a:solidFill>
            <a:schemeClr val="bg1">
              <a:lumMod val="95000"/>
            </a:schemeClr>
          </a:solidFill>
          <a:ln w="19050">
            <a:solidFill>
              <a:srgbClr val="00B050"/>
            </a:solidFill>
          </a:ln>
        </p:spPr>
        <p:txBody>
          <a:bodyPr wrap="none" rtlCol="0">
            <a:spAutoFit/>
          </a:bodyPr>
          <a:lstStyle/>
          <a:p>
            <a:pPr algn="ctr"/>
            <a:r>
              <a:rPr lang="en-US" sz="1600" dirty="0">
                <a:latin typeface="Times New Roman" panose="02020603050405020304" pitchFamily="18" charset="0"/>
                <a:cs typeface="Times New Roman" panose="02020603050405020304" pitchFamily="18" charset="0"/>
              </a:rPr>
              <a:t>27-30 </a:t>
            </a:r>
            <a:r>
              <a:rPr lang="en-US" sz="1600" dirty="0" smtClean="0">
                <a:latin typeface="Times New Roman" panose="02020603050405020304" pitchFamily="18" charset="0"/>
                <a:cs typeface="Times New Roman" panose="02020603050405020304" pitchFamily="18" charset="0"/>
              </a:rPr>
              <a:t>August </a:t>
            </a:r>
            <a:r>
              <a:rPr lang="en-US" sz="1600" dirty="0">
                <a:latin typeface="Times New Roman" panose="02020603050405020304" pitchFamily="18" charset="0"/>
                <a:cs typeface="Times New Roman" panose="02020603050405020304" pitchFamily="18" charset="0"/>
              </a:rPr>
              <a:t>2022 </a:t>
            </a:r>
            <a:r>
              <a:rPr lang="en-US" sz="1600" dirty="0" smtClean="0">
                <a:latin typeface="Times New Roman" panose="02020603050405020304" pitchFamily="18" charset="0"/>
                <a:cs typeface="Times New Roman" panose="02020603050405020304" pitchFamily="18" charset="0"/>
              </a:rPr>
              <a:t>SEP </a:t>
            </a:r>
            <a:r>
              <a:rPr lang="en-US" sz="1600" dirty="0">
                <a:latin typeface="Times New Roman" panose="02020603050405020304" pitchFamily="18" charset="0"/>
                <a:cs typeface="Times New Roman" panose="02020603050405020304" pitchFamily="18" charset="0"/>
              </a:rPr>
              <a:t>Event</a:t>
            </a:r>
          </a:p>
        </p:txBody>
      </p:sp>
    </p:spTree>
    <p:extLst>
      <p:ext uri="{BB962C8B-B14F-4D97-AF65-F5344CB8AC3E}">
        <p14:creationId xmlns:p14="http://schemas.microsoft.com/office/powerpoint/2010/main" val="481881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599"/>
            <a:ext cx="6408821" cy="868465"/>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PLPT-SEI-004: </a:t>
            </a:r>
            <a:r>
              <a:rPr lang="en-US" sz="2800" b="1" dirty="0">
                <a:solidFill>
                  <a:srgbClr val="FFFF00"/>
                </a:solidFill>
                <a:latin typeface="Times New Roman" panose="02020603050405020304" pitchFamily="18" charset="0"/>
                <a:cs typeface="Times New Roman" panose="02020603050405020304" pitchFamily="18" charset="0"/>
              </a:rPr>
              <a:t>SEP </a:t>
            </a:r>
            <a:r>
              <a:rPr lang="en-US" sz="2800" b="1" dirty="0" smtClean="0">
                <a:solidFill>
                  <a:srgbClr val="FFFF00"/>
                </a:solidFill>
                <a:latin typeface="Times New Roman" panose="02020603050405020304" pitchFamily="18" charset="0"/>
                <a:cs typeface="Times New Roman" panose="02020603050405020304" pitchFamily="18" charset="0"/>
              </a:rPr>
              <a:t>Channels</a:t>
            </a:r>
            <a:r>
              <a:rPr lang="en-US" sz="2800" b="1" dirty="0">
                <a:solidFill>
                  <a:srgbClr val="FFFF00"/>
                </a:solidFill>
                <a:latin typeface="Times New Roman" panose="02020603050405020304" pitchFamily="18" charset="0"/>
                <a:cs typeface="Times New Roman" panose="02020603050405020304" pitchFamily="18" charset="0"/>
              </a:rPr>
              <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Cross-Comparison: </a:t>
            </a:r>
            <a:r>
              <a:rPr lang="en-US" sz="2800" b="1" dirty="0" smtClean="0">
                <a:solidFill>
                  <a:srgbClr val="FFFF00"/>
                </a:solidFill>
                <a:latin typeface="Times New Roman" panose="02020603050405020304" pitchFamily="18" charset="0"/>
                <a:cs typeface="Times New Roman" panose="02020603050405020304" pitchFamily="18" charset="0"/>
              </a:rPr>
              <a:t>New Event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23</a:t>
            </a:fld>
            <a:endParaRPr lang="en-US" altLang="en-US" dirty="0"/>
          </a:p>
        </p:txBody>
      </p:sp>
      <p:sp>
        <p:nvSpPr>
          <p:cNvPr id="14" name="TextBox 13">
            <a:extLst>
              <a:ext uri="{FF2B5EF4-FFF2-40B4-BE49-F238E27FC236}">
                <a16:creationId xmlns="" xmlns:a16="http://schemas.microsoft.com/office/drawing/2014/main" id="{FE723A3A-93B5-6943-92CB-25710AF5DE1A}"/>
              </a:ext>
            </a:extLst>
          </p:cNvPr>
          <p:cNvSpPr txBox="1"/>
          <p:nvPr/>
        </p:nvSpPr>
        <p:spPr>
          <a:xfrm>
            <a:off x="76200" y="5285110"/>
            <a:ext cx="8382000" cy="1115690"/>
          </a:xfrm>
          <a:prstGeom prst="rect">
            <a:avLst/>
          </a:prstGeom>
          <a:solidFill>
            <a:srgbClr val="FFFF00"/>
          </a:solidFill>
        </p:spPr>
        <p:txBody>
          <a:bodyPr wrap="square" rtlCol="0">
            <a:spAutoFit/>
          </a:bodyPr>
          <a:lstStyle/>
          <a:p>
            <a:pPr marL="182880" indent="-182880">
              <a:spcAft>
                <a:spcPts val="300"/>
              </a:spcAft>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Suppression</a:t>
            </a:r>
            <a:r>
              <a:rPr lang="en-US" sz="1600" b="1" dirty="0">
                <a:latin typeface="Times New Roman" panose="02020603050405020304" pitchFamily="18" charset="0"/>
                <a:cs typeface="Times New Roman" panose="02020603050405020304" pitchFamily="18" charset="0"/>
              </a:rPr>
              <a:t> of geomagnetic shielding of SEPs by the </a:t>
            </a:r>
            <a:r>
              <a:rPr lang="en-US" sz="1600" b="1" dirty="0" smtClean="0">
                <a:latin typeface="Times New Roman" panose="02020603050405020304" pitchFamily="18" charset="0"/>
                <a:cs typeface="Times New Roman" panose="02020603050405020304" pitchFamily="18" charset="0"/>
              </a:rPr>
              <a:t>26-28 Feb. 2023 </a:t>
            </a:r>
            <a:r>
              <a:rPr lang="en-US" sz="1600" b="1" dirty="0">
                <a:latin typeface="Times New Roman" panose="02020603050405020304" pitchFamily="18" charset="0"/>
                <a:cs typeface="Times New Roman" panose="02020603050405020304" pitchFamily="18" charset="0"/>
              </a:rPr>
              <a:t>geomagnetic storm should bring the MPS-HI </a:t>
            </a:r>
            <a:r>
              <a:rPr lang="en-US" sz="1600" b="1" dirty="0" smtClean="0">
                <a:latin typeface="Times New Roman" panose="02020603050405020304" pitchFamily="18" charset="0"/>
                <a:cs typeface="Times New Roman" panose="02020603050405020304" pitchFamily="18" charset="0"/>
              </a:rPr>
              <a:t>P8-P11 fluxes into </a:t>
            </a:r>
            <a:r>
              <a:rPr lang="en-US" sz="1600" b="1" dirty="0">
                <a:latin typeface="Times New Roman" panose="02020603050405020304" pitchFamily="18" charset="0"/>
                <a:cs typeface="Times New Roman" panose="02020603050405020304" pitchFamily="18" charset="0"/>
              </a:rPr>
              <a:t>agreement with SGPS </a:t>
            </a:r>
            <a:r>
              <a:rPr lang="en-US" sz="1600" b="1" dirty="0" smtClean="0">
                <a:latin typeface="Times New Roman" panose="02020603050405020304" pitchFamily="18" charset="0"/>
                <a:cs typeface="Times New Roman" panose="02020603050405020304" pitchFamily="18" charset="0"/>
              </a:rPr>
              <a:t>P1-P4 fluxes.</a:t>
            </a:r>
          </a:p>
          <a:p>
            <a:pPr marL="182880" indent="-182880">
              <a:spcAft>
                <a:spcPts val="300"/>
              </a:spcAft>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Differences </a:t>
            </a:r>
            <a:r>
              <a:rPr lang="en-US" sz="1600" b="1" dirty="0">
                <a:latin typeface="Times New Roman" panose="02020603050405020304" pitchFamily="18" charset="0"/>
                <a:cs typeface="Times New Roman" panose="02020603050405020304" pitchFamily="18" charset="0"/>
              </a:rPr>
              <a:t>seen here are thought to be due to mischaracterization of the MPS-HI SEP </a:t>
            </a:r>
            <a:r>
              <a:rPr lang="en-US" sz="1600" b="1" dirty="0" smtClean="0">
                <a:latin typeface="Times New Roman" panose="02020603050405020304" pitchFamily="18" charset="0"/>
                <a:cs typeface="Times New Roman" panose="02020603050405020304" pitchFamily="18" charset="0"/>
              </a:rPr>
              <a:t>channels, </a:t>
            </a:r>
            <a:r>
              <a:rPr lang="en-US" sz="1600" b="1" dirty="0">
                <a:latin typeface="Times New Roman" panose="02020603050405020304" pitchFamily="18" charset="0"/>
                <a:cs typeface="Times New Roman" panose="02020603050405020304" pitchFamily="18" charset="0"/>
              </a:rPr>
              <a:t>which did not undergo calibration at a </a:t>
            </a:r>
            <a:r>
              <a:rPr lang="en-US" sz="1600" b="1" dirty="0" smtClean="0">
                <a:latin typeface="Times New Roman" panose="02020603050405020304" pitchFamily="18" charset="0"/>
                <a:cs typeface="Times New Roman" panose="02020603050405020304" pitchFamily="18" charset="0"/>
              </a:rPr>
              <a:t>beam </a:t>
            </a:r>
            <a:r>
              <a:rPr lang="en-US" sz="1600" b="1" dirty="0">
                <a:latin typeface="Times New Roman" panose="02020603050405020304" pitchFamily="18" charset="0"/>
                <a:cs typeface="Times New Roman" panose="02020603050405020304" pitchFamily="18" charset="0"/>
              </a:rPr>
              <a:t>facility during ground calibrations</a:t>
            </a:r>
            <a:r>
              <a:rPr lang="en-US" sz="1600" b="1" dirty="0" smtClean="0">
                <a:latin typeface="Times New Roman" panose="02020603050405020304" pitchFamily="18" charset="0"/>
                <a:cs typeface="Times New Roman" panose="02020603050405020304" pitchFamily="18" charset="0"/>
              </a:rPr>
              <a:t>.</a:t>
            </a:r>
            <a:endParaRPr lang="en-US" sz="16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7759206" y="4342499"/>
            <a:ext cx="1295399" cy="830997"/>
          </a:xfrm>
          <a:prstGeom prst="rect">
            <a:avLst/>
          </a:prstGeom>
          <a:solidFill>
            <a:schemeClr val="bg1"/>
          </a:solidFill>
        </p:spPr>
        <p:txBody>
          <a:bodyPr wrap="square" rtlCol="0">
            <a:spAutoFit/>
          </a:bodyPr>
          <a:lstStyle/>
          <a:p>
            <a:r>
              <a:rPr lang="en-US" sz="1600" b="1" dirty="0" smtClean="0">
                <a:latin typeface="Times New Roman" panose="02020603050405020304" pitchFamily="18" charset="0"/>
                <a:cs typeface="Times New Roman" panose="02020603050405020304" pitchFamily="18" charset="0"/>
              </a:rPr>
              <a:t>5-minute averaged L1b fluxes</a:t>
            </a:r>
            <a:endParaRPr lang="en-US" sz="1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76200" y="1208679"/>
            <a:ext cx="7566446" cy="3964817"/>
          </a:xfrm>
          <a:prstGeom prst="rect">
            <a:avLst/>
          </a:prstGeom>
        </p:spPr>
      </p:pic>
      <p:sp>
        <p:nvSpPr>
          <p:cNvPr id="11" name="Rounded Rectangle 10"/>
          <p:cNvSpPr/>
          <p:nvPr/>
        </p:nvSpPr>
        <p:spPr>
          <a:xfrm>
            <a:off x="7790330" y="908796"/>
            <a:ext cx="1163053"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2564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367590" y="228600"/>
            <a:ext cx="6408821" cy="85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PLPT-SEI-004 SEP Channels</a:t>
            </a:r>
          </a:p>
          <a:p>
            <a:r>
              <a:rPr lang="en-US" sz="2800" b="1" dirty="0" smtClean="0">
                <a:solidFill>
                  <a:srgbClr val="FFFF00"/>
                </a:solidFill>
                <a:latin typeface="Times New Roman" panose="02020603050405020304" pitchFamily="18" charset="0"/>
                <a:cs typeface="Times New Roman" panose="02020603050405020304" pitchFamily="18" charset="0"/>
              </a:rPr>
              <a:t>Cross-Comparison: SEP Spectra</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pic>
        <p:nvPicPr>
          <p:cNvPr id="12" name="Content Placeholder 11"/>
          <p:cNvPicPr>
            <a:picLocks noGrp="1" noChangeAspect="1"/>
          </p:cNvPicPr>
          <p:nvPr>
            <p:ph idx="1"/>
          </p:nvPr>
        </p:nvPicPr>
        <p:blipFill rotWithShape="1">
          <a:blip r:embed="rId3">
            <a:extLst>
              <a:ext uri="{28A0092B-C50C-407E-A947-70E740481C1C}">
                <a14:useLocalDpi xmlns:a14="http://schemas.microsoft.com/office/drawing/2010/main" val="0"/>
              </a:ext>
            </a:extLst>
          </a:blip>
          <a:srcRect l="4651" t="5234" r="8140" b="2325"/>
          <a:stretch/>
        </p:blipFill>
        <p:spPr>
          <a:xfrm>
            <a:off x="152400" y="1219200"/>
            <a:ext cx="5715000" cy="4038600"/>
          </a:xfrm>
        </p:spPr>
      </p:pic>
      <p:sp>
        <p:nvSpPr>
          <p:cNvPr id="7" name="TextBox 6">
            <a:extLst>
              <a:ext uri="{FF2B5EF4-FFF2-40B4-BE49-F238E27FC236}">
                <a16:creationId xmlns="" xmlns:a16="http://schemas.microsoft.com/office/drawing/2014/main" id="{70EFB7D5-CF13-624B-9245-57D7E8628B58}"/>
              </a:ext>
            </a:extLst>
          </p:cNvPr>
          <p:cNvSpPr txBox="1"/>
          <p:nvPr/>
        </p:nvSpPr>
        <p:spPr>
          <a:xfrm>
            <a:off x="6019800" y="2230851"/>
            <a:ext cx="2915653" cy="338554"/>
          </a:xfrm>
          <a:prstGeom prst="rect">
            <a:avLst/>
          </a:prstGeom>
          <a:solidFill>
            <a:schemeClr val="bg1">
              <a:lumMod val="95000"/>
            </a:schemeClr>
          </a:solidFill>
          <a:ln w="19050">
            <a:solidFill>
              <a:srgbClr val="00B050"/>
            </a:solidFill>
          </a:ln>
        </p:spPr>
        <p:txBody>
          <a:bodyPr wrap="square" rtlCol="0">
            <a:spAutoFit/>
          </a:bodyPr>
          <a:lstStyle/>
          <a:p>
            <a:pPr algn="ctr"/>
            <a:r>
              <a:rPr lang="en-US" sz="1600" dirty="0" smtClean="0">
                <a:latin typeface="Times New Roman" panose="02020603050405020304" pitchFamily="18" charset="0"/>
                <a:cs typeface="Times New Roman" panose="02020603050405020304" pitchFamily="18" charset="0"/>
              </a:rPr>
              <a:t>26-28 February 2023 SEP event</a:t>
            </a:r>
            <a:endParaRPr lang="en-US" sz="1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6019800" y="2718643"/>
            <a:ext cx="2925299" cy="2539157"/>
          </a:xfrm>
          <a:prstGeom prst="rect">
            <a:avLst/>
          </a:prstGeom>
          <a:solidFill>
            <a:srgbClr val="57D3FF"/>
          </a:solidFill>
        </p:spPr>
        <p:txBody>
          <a:bodyPr wrap="square" rtlCol="0">
            <a:spAutoFit/>
          </a:bodyPr>
          <a:lstStyle/>
          <a:p>
            <a:pPr marL="182880" indent="-182880">
              <a:buFont typeface="Wingdings" panose="05000000000000000000" pitchFamily="2" charset="2"/>
              <a:buChar char="§"/>
            </a:pPr>
            <a:r>
              <a:rPr lang="en-US" sz="1400" b="1" dirty="0" smtClean="0">
                <a:latin typeface="Times New Roman" panose="02020603050405020304" pitchFamily="18" charset="0"/>
                <a:cs typeface="Times New Roman" panose="02020603050405020304" pitchFamily="18" charset="0"/>
              </a:rPr>
              <a:t>In </a:t>
            </a:r>
            <a:r>
              <a:rPr lang="en-US" sz="1400" b="1" dirty="0">
                <a:latin typeface="Times New Roman" panose="02020603050405020304" pitchFamily="18" charset="0"/>
                <a:cs typeface="Times New Roman" panose="02020603050405020304" pitchFamily="18" charset="0"/>
              </a:rPr>
              <a:t>general, MPS-HI SEP channels are reporting significantly lower fluxes than similar SGPS channels, except for G17 and G18 MPS-HI P11 fluxes, which span the range of SGPS P4 fluxes</a:t>
            </a:r>
            <a:r>
              <a:rPr lang="en-US" sz="1500" b="1" dirty="0" smtClean="0">
                <a:latin typeface="Times New Roman" panose="02020603050405020304" pitchFamily="18" charset="0"/>
                <a:cs typeface="Times New Roman" panose="02020603050405020304" pitchFamily="18" charset="0"/>
              </a:rPr>
              <a:t> </a:t>
            </a:r>
          </a:p>
          <a:p>
            <a:pPr marL="182880" indent="-182880">
              <a:buFont typeface="Wingdings" panose="05000000000000000000" pitchFamily="2" charset="2"/>
              <a:buChar char="§"/>
            </a:pPr>
            <a:r>
              <a:rPr lang="en-US" sz="1500" b="1" dirty="0">
                <a:latin typeface="Times New Roman" panose="02020603050405020304" pitchFamily="18" charset="0"/>
                <a:cs typeface="Times New Roman" panose="02020603050405020304" pitchFamily="18" charset="0"/>
              </a:rPr>
              <a:t>G16 MPS-HI P10 and P11 channels are reporting lower than G17 and G18 P10 and P11 channels in all telescopes</a:t>
            </a:r>
          </a:p>
        </p:txBody>
      </p:sp>
      <p:sp>
        <p:nvSpPr>
          <p:cNvPr id="9" name="TextBox 8">
            <a:extLst>
              <a:ext uri="{FF2B5EF4-FFF2-40B4-BE49-F238E27FC236}">
                <a16:creationId xmlns="" xmlns:a16="http://schemas.microsoft.com/office/drawing/2014/main" id="{FE723A3A-93B5-6943-92CB-25710AF5DE1A}"/>
              </a:ext>
            </a:extLst>
          </p:cNvPr>
          <p:cNvSpPr txBox="1"/>
          <p:nvPr/>
        </p:nvSpPr>
        <p:spPr>
          <a:xfrm>
            <a:off x="152400" y="5401270"/>
            <a:ext cx="8382000" cy="1238801"/>
          </a:xfrm>
          <a:prstGeom prst="rect">
            <a:avLst/>
          </a:prstGeom>
          <a:solidFill>
            <a:srgbClr val="FFFF00"/>
          </a:solidFill>
        </p:spPr>
        <p:txBody>
          <a:bodyPr wrap="square" rtlCol="0">
            <a:spAutoFit/>
          </a:bodyPr>
          <a:lstStyle/>
          <a:p>
            <a:pPr marL="182880" indent="-182880">
              <a:spcAft>
                <a:spcPts val="300"/>
              </a:spcAft>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Overall </a:t>
            </a:r>
            <a:r>
              <a:rPr lang="en-US" b="1" dirty="0">
                <a:latin typeface="Times New Roman" panose="02020603050405020304" pitchFamily="18" charset="0"/>
                <a:cs typeface="Times New Roman" panose="02020603050405020304" pitchFamily="18" charset="0"/>
              </a:rPr>
              <a:t>adjustment </a:t>
            </a:r>
            <a:r>
              <a:rPr lang="en-US" b="1" dirty="0" smtClean="0">
                <a:latin typeface="Times New Roman" panose="02020603050405020304" pitchFamily="18" charset="0"/>
                <a:cs typeface="Times New Roman" panose="02020603050405020304" pitchFamily="18" charset="0"/>
              </a:rPr>
              <a:t>of the </a:t>
            </a:r>
            <a:r>
              <a:rPr lang="en-US" b="1" dirty="0">
                <a:latin typeface="Times New Roman" panose="02020603050405020304" pitchFamily="18" charset="0"/>
                <a:cs typeface="Times New Roman" panose="02020603050405020304" pitchFamily="18" charset="0"/>
              </a:rPr>
              <a:t>MPS-HI SEP channel LUT parameters is needed for all MPS-HI units, </a:t>
            </a:r>
            <a:r>
              <a:rPr lang="en-US" b="1" dirty="0" smtClean="0">
                <a:latin typeface="Times New Roman" panose="02020603050405020304" pitchFamily="18" charset="0"/>
                <a:cs typeface="Times New Roman" panose="02020603050405020304" pitchFamily="18" charset="0"/>
              </a:rPr>
              <a:t>in order to </a:t>
            </a:r>
            <a:r>
              <a:rPr lang="en-US" b="1" dirty="0">
                <a:latin typeface="Times New Roman" panose="02020603050405020304" pitchFamily="18" charset="0"/>
                <a:cs typeface="Times New Roman" panose="02020603050405020304" pitchFamily="18" charset="0"/>
              </a:rPr>
              <a:t>bring them into agreement with </a:t>
            </a:r>
            <a:r>
              <a:rPr lang="en-US" b="1" dirty="0" smtClean="0">
                <a:latin typeface="Times New Roman" panose="02020603050405020304" pitchFamily="18" charset="0"/>
                <a:cs typeface="Times New Roman" panose="02020603050405020304" pitchFamily="18" charset="0"/>
              </a:rPr>
              <a:t>the SGPS units.</a:t>
            </a:r>
          </a:p>
          <a:p>
            <a:pPr marL="182880" indent="-182880">
              <a:spcAft>
                <a:spcPts val="300"/>
              </a:spcAf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MPS-HI SN104 </a:t>
            </a:r>
            <a:r>
              <a:rPr lang="en-US" b="1" dirty="0" smtClean="0">
                <a:latin typeface="Times New Roman" panose="02020603050405020304" pitchFamily="18" charset="0"/>
                <a:cs typeface="Times New Roman" panose="02020603050405020304" pitchFamily="18" charset="0"/>
              </a:rPr>
              <a:t>(Serial Number 104, spare unit) is scheduled for calibration at </a:t>
            </a:r>
            <a:r>
              <a:rPr lang="en-US" b="1" dirty="0">
                <a:latin typeface="Times New Roman" panose="02020603050405020304" pitchFamily="18" charset="0"/>
                <a:cs typeface="Times New Roman" panose="02020603050405020304" pitchFamily="18" charset="0"/>
              </a:rPr>
              <a:t>the Brookhaven National Laboratory (BNL</a:t>
            </a:r>
            <a:r>
              <a:rPr lang="en-US" b="1" dirty="0" smtClean="0">
                <a:latin typeface="Times New Roman" panose="02020603050405020304" pitchFamily="18" charset="0"/>
                <a:cs typeface="Times New Roman" panose="02020603050405020304" pitchFamily="18" charset="0"/>
              </a:rPr>
              <a:t>) in December 2023.</a:t>
            </a:r>
            <a:endParaRPr lang="en-US" b="1" dirty="0">
              <a:latin typeface="Times New Roman" panose="02020603050405020304" pitchFamily="18" charset="0"/>
              <a:cs typeface="Times New Roman" panose="02020603050405020304" pitchFamily="18" charset="0"/>
            </a:endParaRPr>
          </a:p>
        </p:txBody>
      </p:sp>
      <p:sp>
        <p:nvSpPr>
          <p:cNvPr id="13" name="Rounded Rectangle 12"/>
          <p:cNvSpPr/>
          <p:nvPr/>
        </p:nvSpPr>
        <p:spPr>
          <a:xfrm>
            <a:off x="7790330" y="908796"/>
            <a:ext cx="1163053"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284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1199522-9397-F04D-AB95-6635C0B109DF}"/>
              </a:ext>
            </a:extLst>
          </p:cNvPr>
          <p:cNvSpPr>
            <a:spLocks noGrp="1"/>
          </p:cNvSpPr>
          <p:nvPr>
            <p:ph idx="1"/>
          </p:nvPr>
        </p:nvSpPr>
        <p:spPr>
          <a:xfrm>
            <a:off x="180474" y="1366743"/>
            <a:ext cx="8783053" cy="5034057"/>
          </a:xfrm>
        </p:spPr>
        <p:txBody>
          <a:bodyPr/>
          <a:lstStyle/>
          <a:p>
            <a:pPr algn="just">
              <a:spcBef>
                <a:spcPts val="0"/>
              </a:spcBef>
              <a:spcAft>
                <a:spcPts val="600"/>
              </a:spcAft>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In general, </a:t>
            </a:r>
            <a:r>
              <a:rPr lang="en-US" sz="2000" b="1" dirty="0" smtClean="0">
                <a:latin typeface="Times New Roman" panose="02020603050405020304" pitchFamily="18" charset="0"/>
                <a:cs typeface="Times New Roman" panose="02020603050405020304" pitchFamily="18" charset="0"/>
              </a:rPr>
              <a:t>GOES-16, GOES-17, </a:t>
            </a:r>
            <a:r>
              <a:rPr lang="en-US" sz="2000" b="1" dirty="0">
                <a:latin typeface="Times New Roman" panose="02020603050405020304" pitchFamily="18" charset="0"/>
                <a:cs typeface="Times New Roman" panose="02020603050405020304" pitchFamily="18" charset="0"/>
              </a:rPr>
              <a:t>and GOES-18 MPS-HI P8 and P9 like telescope-channel pairs agree well, within &lt;20% difference in most cases. </a:t>
            </a:r>
            <a:r>
              <a:rPr lang="en-US" sz="2000" b="1" dirty="0" smtClean="0">
                <a:latin typeface="Times New Roman" panose="02020603050405020304" pitchFamily="18" charset="0"/>
                <a:cs typeface="Times New Roman" panose="02020603050405020304" pitchFamily="18" charset="0"/>
              </a:rPr>
              <a:t>G</a:t>
            </a:r>
            <a:r>
              <a:rPr lang="en-US" sz="2000" b="1" dirty="0">
                <a:latin typeface="Times New Roman" panose="02020603050405020304" pitchFamily="18" charset="0"/>
                <a:cs typeface="Times New Roman" panose="02020603050405020304" pitchFamily="18" charset="0"/>
              </a:rPr>
              <a:t>OES-</a:t>
            </a:r>
            <a:r>
              <a:rPr lang="en-US" sz="2000" b="1" dirty="0" smtClean="0">
                <a:latin typeface="Times New Roman" panose="02020603050405020304" pitchFamily="18" charset="0"/>
                <a:cs typeface="Times New Roman" panose="02020603050405020304" pitchFamily="18" charset="0"/>
              </a:rPr>
              <a:t>16 </a:t>
            </a:r>
            <a:r>
              <a:rPr lang="en-US" sz="2000" b="1" dirty="0">
                <a:latin typeface="Times New Roman" panose="02020603050405020304" pitchFamily="18" charset="0"/>
                <a:cs typeface="Times New Roman" panose="02020603050405020304" pitchFamily="18" charset="0"/>
              </a:rPr>
              <a:t>MPS-HI P10 and P11 channels are reporting significantly lower than </a:t>
            </a:r>
            <a:r>
              <a:rPr lang="en-US" sz="2000" b="1" dirty="0" smtClean="0">
                <a:latin typeface="Times New Roman" panose="02020603050405020304" pitchFamily="18" charset="0"/>
                <a:cs typeface="Times New Roman" panose="02020603050405020304" pitchFamily="18" charset="0"/>
              </a:rPr>
              <a:t>GOES-17/G</a:t>
            </a:r>
            <a:r>
              <a:rPr lang="en-US" sz="2000" b="1" dirty="0">
                <a:latin typeface="Times New Roman" panose="02020603050405020304" pitchFamily="18" charset="0"/>
                <a:cs typeface="Times New Roman" panose="02020603050405020304" pitchFamily="18" charset="0"/>
              </a:rPr>
              <a:t>OES-</a:t>
            </a:r>
            <a:r>
              <a:rPr lang="en-US" sz="2000" b="1" dirty="0" smtClean="0">
                <a:latin typeface="Times New Roman" panose="02020603050405020304" pitchFamily="18" charset="0"/>
                <a:cs typeface="Times New Roman" panose="02020603050405020304" pitchFamily="18" charset="0"/>
              </a:rPr>
              <a:t>18 </a:t>
            </a:r>
            <a:r>
              <a:rPr lang="en-US" sz="2000" b="1" dirty="0">
                <a:latin typeface="Times New Roman" panose="02020603050405020304" pitchFamily="18" charset="0"/>
                <a:cs typeface="Times New Roman" panose="02020603050405020304" pitchFamily="18" charset="0"/>
              </a:rPr>
              <a:t>P10 and P11 channels in all </a:t>
            </a:r>
            <a:r>
              <a:rPr lang="en-US" sz="2000" b="1" dirty="0" smtClean="0">
                <a:latin typeface="Times New Roman" panose="02020603050405020304" pitchFamily="18" charset="0"/>
                <a:cs typeface="Times New Roman" panose="02020603050405020304" pitchFamily="18" charset="0"/>
              </a:rPr>
              <a:t>telescopes</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(the GOES-16/-18 MPS-HI SEP channel cross-comparison is included in the backup slides).</a:t>
            </a:r>
          </a:p>
          <a:p>
            <a:pPr algn="just">
              <a:spcBef>
                <a:spcPts val="0"/>
              </a:spcBef>
              <a:spcAft>
                <a:spcPts val="600"/>
              </a:spcAft>
              <a:buFont typeface="Wingdings" panose="05000000000000000000" pitchFamily="2" charset="2"/>
              <a:buChar char="Ø"/>
            </a:pPr>
            <a:r>
              <a:rPr lang="en-US" sz="2000" b="1" dirty="0" smtClean="0">
                <a:solidFill>
                  <a:srgbClr val="FFFF00"/>
                </a:solidFill>
                <a:latin typeface="Times New Roman" panose="02020603050405020304" pitchFamily="18" charset="0"/>
                <a:cs typeface="Times New Roman" panose="02020603050405020304" pitchFamily="18" charset="0"/>
              </a:rPr>
              <a:t>GOES-R </a:t>
            </a:r>
            <a:r>
              <a:rPr lang="en-US" sz="2000" b="1" dirty="0">
                <a:solidFill>
                  <a:srgbClr val="FFFF00"/>
                </a:solidFill>
                <a:latin typeface="Times New Roman" panose="02020603050405020304" pitchFamily="18" charset="0"/>
                <a:cs typeface="Times New Roman" panose="02020603050405020304" pitchFamily="18" charset="0"/>
              </a:rPr>
              <a:t>series MPS-HI SEP channels are in general reporting significantly low with respect to SGPS </a:t>
            </a:r>
            <a:r>
              <a:rPr lang="en-US" sz="2000" b="1" dirty="0" smtClean="0">
                <a:solidFill>
                  <a:srgbClr val="FFFF00"/>
                </a:solidFill>
                <a:latin typeface="Times New Roman" panose="02020603050405020304" pitchFamily="18" charset="0"/>
                <a:cs typeface="Times New Roman" panose="02020603050405020304" pitchFamily="18" charset="0"/>
              </a:rPr>
              <a:t>units, even during an SEP event accompanied by high solar wind dynamic pressure and a geomagnetic storm. </a:t>
            </a:r>
          </a:p>
          <a:p>
            <a:pPr algn="just">
              <a:spcBef>
                <a:spcPts val="0"/>
              </a:spcBef>
              <a:spcAft>
                <a:spcPts val="600"/>
              </a:spcAft>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Work </a:t>
            </a:r>
            <a:r>
              <a:rPr lang="en-US" sz="2000" b="1" dirty="0">
                <a:latin typeface="Times New Roman" panose="02020603050405020304" pitchFamily="18" charset="0"/>
                <a:cs typeface="Times New Roman" panose="02020603050405020304" pitchFamily="18" charset="0"/>
              </a:rPr>
              <a:t>to resolve </a:t>
            </a:r>
            <a:r>
              <a:rPr lang="en-US" sz="2000" b="1" dirty="0" smtClean="0">
                <a:latin typeface="Times New Roman" panose="02020603050405020304" pitchFamily="18" charset="0"/>
                <a:cs typeface="Times New Roman" panose="02020603050405020304" pitchFamily="18" charset="0"/>
              </a:rPr>
              <a:t>the above discrepancies is ongoing</a:t>
            </a:r>
            <a:endParaRPr lang="en-US" sz="2000" b="1" dirty="0">
              <a:latin typeface="Times New Roman" panose="02020603050405020304" pitchFamily="18" charset="0"/>
              <a:cs typeface="Times New Roman" panose="02020603050405020304" pitchFamily="18" charset="0"/>
            </a:endParaRPr>
          </a:p>
          <a:p>
            <a:pPr marL="548640" lvl="2" indent="-274320" algn="just">
              <a:spcBef>
                <a:spcPts val="0"/>
              </a:spcBef>
              <a:spcAft>
                <a:spcPts val="600"/>
              </a:spcAft>
              <a:buFont typeface="Wingdings" panose="05000000000000000000" pitchFamily="2" charset="2"/>
              <a:buChar char="v"/>
            </a:pPr>
            <a:r>
              <a:rPr lang="en-US" sz="1800" b="1" dirty="0">
                <a:latin typeface="Times New Roman" panose="02020603050405020304" pitchFamily="18" charset="0"/>
                <a:cs typeface="Times New Roman" panose="02020603050405020304" pitchFamily="18" charset="0"/>
              </a:rPr>
              <a:t>Upcoming ground/beam calibrations of MPS-HI and SGPS spare </a:t>
            </a:r>
            <a:r>
              <a:rPr lang="en-US" sz="1800" b="1" dirty="0" smtClean="0">
                <a:latin typeface="Times New Roman" panose="02020603050405020304" pitchFamily="18" charset="0"/>
                <a:cs typeface="Times New Roman" panose="02020603050405020304" pitchFamily="18" charset="0"/>
              </a:rPr>
              <a:t>units </a:t>
            </a:r>
            <a:r>
              <a:rPr lang="en-US" sz="1800" b="1" dirty="0">
                <a:latin typeface="Times New Roman" panose="02020603050405020304" pitchFamily="18" charset="0"/>
                <a:cs typeface="Times New Roman" panose="02020603050405020304" pitchFamily="18" charset="0"/>
              </a:rPr>
              <a:t>(MPS-HI SEP channels have never been beam </a:t>
            </a:r>
            <a:r>
              <a:rPr lang="en-US" sz="1800" b="1" dirty="0" smtClean="0">
                <a:latin typeface="Times New Roman" panose="02020603050405020304" pitchFamily="18" charset="0"/>
                <a:cs typeface="Times New Roman" panose="02020603050405020304" pitchFamily="18" charset="0"/>
              </a:rPr>
              <a:t>calibrated). The current schedule is:</a:t>
            </a:r>
          </a:p>
          <a:p>
            <a:pPr marL="731520" lvl="3" indent="-182880" algn="just">
              <a:spcBef>
                <a:spcPts val="0"/>
              </a:spcBef>
              <a:spcAft>
                <a:spcPts val="400"/>
              </a:spcAft>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MPS-HI </a:t>
            </a:r>
            <a:r>
              <a:rPr lang="en-US" sz="1600" b="1" dirty="0">
                <a:latin typeface="Times New Roman" panose="02020603050405020304" pitchFamily="18" charset="0"/>
                <a:cs typeface="Times New Roman" panose="02020603050405020304" pitchFamily="18" charset="0"/>
              </a:rPr>
              <a:t>SN104 </a:t>
            </a:r>
            <a:r>
              <a:rPr lang="en-US" sz="1600" b="1" dirty="0" smtClean="0">
                <a:latin typeface="Times New Roman" panose="02020603050405020304" pitchFamily="18" charset="0"/>
                <a:cs typeface="Times New Roman" panose="02020603050405020304" pitchFamily="18" charset="0"/>
              </a:rPr>
              <a:t>at the Brookhaven National Laboratory (BNL): December 2023</a:t>
            </a:r>
            <a:endParaRPr lang="en-US" sz="1600" b="1" dirty="0">
              <a:latin typeface="Times New Roman" panose="02020603050405020304" pitchFamily="18" charset="0"/>
              <a:cs typeface="Times New Roman" panose="02020603050405020304" pitchFamily="18" charset="0"/>
            </a:endParaRPr>
          </a:p>
          <a:p>
            <a:pPr marL="731520" lvl="3" indent="-182880" algn="just">
              <a:spcBef>
                <a:spcPts val="0"/>
              </a:spcBef>
              <a:spcAft>
                <a:spcPts val="400"/>
              </a:spcAft>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SGPS </a:t>
            </a:r>
            <a:r>
              <a:rPr lang="en-US" sz="1600" b="1" dirty="0">
                <a:latin typeface="Times New Roman" panose="02020603050405020304" pitchFamily="18" charset="0"/>
                <a:cs typeface="Times New Roman" panose="02020603050405020304" pitchFamily="18" charset="0"/>
              </a:rPr>
              <a:t>SN110 </a:t>
            </a:r>
            <a:r>
              <a:rPr lang="en-US" sz="1600" b="1" dirty="0" smtClean="0">
                <a:latin typeface="Times New Roman" panose="02020603050405020304" pitchFamily="18" charset="0"/>
                <a:cs typeface="Times New Roman" panose="02020603050405020304" pitchFamily="18" charset="0"/>
              </a:rPr>
              <a:t>at</a:t>
            </a:r>
            <a:r>
              <a:rPr lang="en-US" sz="1600" b="1" dirty="0">
                <a:latin typeface="Times New Roman" panose="02020603050405020304" pitchFamily="18" charset="0"/>
                <a:cs typeface="Times New Roman" panose="02020603050405020304" pitchFamily="18" charset="0"/>
              </a:rPr>
              <a:t> the Brookhaven National Laboratory (BNL</a:t>
            </a:r>
            <a:r>
              <a:rPr lang="en-US" sz="1600" b="1" dirty="0" smtClean="0">
                <a:latin typeface="Times New Roman" panose="02020603050405020304" pitchFamily="18" charset="0"/>
                <a:cs typeface="Times New Roman" panose="02020603050405020304" pitchFamily="18" charset="0"/>
              </a:rPr>
              <a:t>): December 2023</a:t>
            </a:r>
            <a:endParaRPr lang="en-US" sz="1800" b="1" dirty="0" smtClean="0">
              <a:latin typeface="Times New Roman" panose="02020603050405020304" pitchFamily="18" charset="0"/>
              <a:cs typeface="Times New Roman" panose="02020603050405020304" pitchFamily="18" charset="0"/>
            </a:endParaRPr>
          </a:p>
          <a:p>
            <a:pPr algn="just">
              <a:spcBef>
                <a:spcPts val="0"/>
              </a:spcBef>
              <a:spcAft>
                <a:spcPts val="600"/>
              </a:spcAft>
              <a:buFont typeface="Wingdings" panose="05000000000000000000" pitchFamily="2" charset="2"/>
              <a:buChar char="Ø"/>
            </a:pPr>
            <a:r>
              <a:rPr lang="en-US" sz="2000" b="1" dirty="0" smtClean="0">
                <a:solidFill>
                  <a:srgbClr val="FFFF00"/>
                </a:solidFill>
                <a:latin typeface="Times New Roman" panose="02020603050405020304" pitchFamily="18" charset="0"/>
                <a:cs typeface="Times New Roman" panose="02020603050405020304" pitchFamily="18" charset="0"/>
              </a:rPr>
              <a:t>PLPT-SEI-004 </a:t>
            </a:r>
            <a:r>
              <a:rPr lang="en-US" sz="2000" b="1" dirty="0">
                <a:solidFill>
                  <a:srgbClr val="FFFF00"/>
                </a:solidFill>
                <a:latin typeface="Times New Roman" panose="02020603050405020304" pitchFamily="18" charset="0"/>
                <a:cs typeface="Times New Roman" panose="02020603050405020304" pitchFamily="18" charset="0"/>
              </a:rPr>
              <a:t>for GOES-18 is a </a:t>
            </a:r>
          </a:p>
        </p:txBody>
      </p:sp>
      <p:sp>
        <p:nvSpPr>
          <p:cNvPr id="4" name="Slide Number Placeholder 3">
            <a:extLst>
              <a:ext uri="{FF2B5EF4-FFF2-40B4-BE49-F238E27FC236}">
                <a16:creationId xmlns:a16="http://schemas.microsoft.com/office/drawing/2014/main" xmlns="" id="{2FB91689-40D8-F341-B930-F2802AC6B885}"/>
              </a:ext>
            </a:extLst>
          </p:cNvPr>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6" name="Title 1"/>
          <p:cNvSpPr txBox="1">
            <a:spLocks/>
          </p:cNvSpPr>
          <p:nvPr/>
        </p:nvSpPr>
        <p:spPr bwMode="auto">
          <a:xfrm>
            <a:off x="1367590" y="228600"/>
            <a:ext cx="6408821" cy="85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PLPT-SEI-004: SEP Channel</a:t>
            </a:r>
          </a:p>
          <a:p>
            <a:r>
              <a:rPr lang="en-US" sz="2800" b="1" dirty="0" smtClean="0">
                <a:solidFill>
                  <a:srgbClr val="FFFF00"/>
                </a:solidFill>
                <a:latin typeface="Times New Roman" panose="02020603050405020304" pitchFamily="18" charset="0"/>
                <a:cs typeface="Times New Roman" panose="02020603050405020304" pitchFamily="18" charset="0"/>
              </a:rPr>
              <a:t>Cross-Comparison: Summary</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191000" y="5867400"/>
            <a:ext cx="1163053"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131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Technique</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26</a:t>
            </a:fld>
            <a:endParaRPr lang="en-US" altLang="en-US" dirty="0"/>
          </a:p>
        </p:txBody>
      </p:sp>
      <p:sp>
        <p:nvSpPr>
          <p:cNvPr id="3" name="TextBox 2"/>
          <p:cNvSpPr txBox="1"/>
          <p:nvPr/>
        </p:nvSpPr>
        <p:spPr>
          <a:xfrm>
            <a:off x="114300" y="1295400"/>
            <a:ext cx="8915401" cy="2203680"/>
          </a:xfrm>
          <a:prstGeom prst="rect">
            <a:avLst/>
          </a:prstGeom>
          <a:noFill/>
        </p:spPr>
        <p:txBody>
          <a:bodyPr wrap="square" rtlCol="0">
            <a:spAutoFit/>
          </a:bodyPr>
          <a:lstStyle/>
          <a:p>
            <a:r>
              <a:rPr lang="en-US" sz="20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Compare </a:t>
            </a: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statistical differential </a:t>
            </a:r>
            <a:r>
              <a:rPr lang="en-US" sz="20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flux spectra from </a:t>
            </a: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GOES-17 and GOES-18, </a:t>
            </a:r>
            <a:r>
              <a:rPr lang="en-US" sz="2000"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separated by </a:t>
            </a: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only 0.4 degrees longitude:</a:t>
            </a:r>
          </a:p>
          <a:p>
            <a:pPr marL="800100" lvl="1" indent="-342900">
              <a:buFont typeface="Wingdings" panose="05000000000000000000" pitchFamily="2" charset="2"/>
              <a:buChar char="q"/>
            </a:pP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GOES-17 (137.2W</a:t>
            </a:r>
            <a:r>
              <a:rPr lang="en-US"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to </a:t>
            </a: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GOES-18 (136.8W</a:t>
            </a:r>
            <a:r>
              <a:rPr lang="en-US"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a:t>
            </a:r>
            <a:r>
              <a:rPr lang="en-US"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09/07/2022-12/06/2022</a:t>
            </a: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(3 months)</a:t>
            </a:r>
          </a:p>
          <a:p>
            <a:pPr marL="800100" lvl="1" indent="-342900">
              <a:buFont typeface="Wingdings" panose="05000000000000000000" pitchFamily="2" charset="2"/>
              <a:buChar char="q"/>
            </a:pP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Calculate the particle distributions for all channels and telescopes</a:t>
            </a:r>
          </a:p>
          <a:p>
            <a:pPr marL="800100" lvl="1" indent="-342900">
              <a:buFont typeface="Wingdings" panose="05000000000000000000" pitchFamily="2" charset="2"/>
              <a:buChar char="q"/>
            </a:pP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Compare </a:t>
            </a:r>
            <a:r>
              <a:rPr lang="en-US"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flux percentile spectra </a:t>
            </a: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for telescopes of the same orientation</a:t>
            </a:r>
          </a:p>
          <a:p>
            <a:pPr marL="1200150" lvl="2" indent="-285750" defTabSz="457200" fontAlgn="base">
              <a:spcBef>
                <a:spcPct val="20000"/>
              </a:spcBef>
              <a:spcAft>
                <a:spcPct val="0"/>
              </a:spcAft>
              <a:buFont typeface="Wingdings" panose="05000000000000000000" pitchFamily="2" charset="2"/>
              <a:buChar char="Ø"/>
            </a:pP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0</a:t>
            </a:r>
            <a:r>
              <a:rPr lang="en-US"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 ±35, ±70 deg from zenith (radially outward</a:t>
            </a: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a:t>
            </a:r>
          </a:p>
          <a:p>
            <a:pPr marL="1200150" lvl="2" indent="-285750" defTabSz="457200" fontAlgn="base">
              <a:spcBef>
                <a:spcPct val="20000"/>
              </a:spcBef>
              <a:spcAft>
                <a:spcPct val="0"/>
              </a:spcAft>
              <a:buFont typeface="Wingdings" panose="05000000000000000000" pitchFamily="2" charset="2"/>
              <a:buChar char="Ø"/>
            </a:pPr>
            <a:r>
              <a:rPr lang="en-US"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Note: GOES-17 MPS-HI was inverted during this period</a:t>
            </a:r>
            <a:endParaRPr lang="en-US" b="1" dirty="0">
              <a:solidFill>
                <a:schemeClr val="bg1"/>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1" name="Rounded Rectangle 10"/>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629512"/>
            <a:ext cx="5999775" cy="2999888"/>
          </a:xfrm>
          <a:prstGeom prst="rect">
            <a:avLst/>
          </a:prstGeom>
        </p:spPr>
      </p:pic>
      <p:sp>
        <p:nvSpPr>
          <p:cNvPr id="6" name="TextBox 5"/>
          <p:cNvSpPr txBox="1"/>
          <p:nvPr/>
        </p:nvSpPr>
        <p:spPr>
          <a:xfrm>
            <a:off x="6324600" y="3546475"/>
            <a:ext cx="2610853" cy="2862322"/>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PDF: Number of fluxes in each flux bin</a:t>
            </a:r>
          </a:p>
          <a:p>
            <a:pPr marL="285750" indent="-285750">
              <a:buFont typeface="Arial" panose="020B0604020202020204"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CDF: Number of fluxes up to a flux bin</a:t>
            </a:r>
          </a:p>
          <a:p>
            <a:pPr marL="285750" indent="-285750">
              <a:buFont typeface="Arial" panose="020B0604020202020204"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Percentile fluxes: Flux at which number of fluxes &lt; percentile</a:t>
            </a:r>
          </a:p>
          <a:p>
            <a:pPr marL="285750" indent="-285750">
              <a:buFont typeface="Arial" panose="020B0604020202020204" pitchFamily="34" charset="0"/>
              <a:buChar char="•"/>
            </a:pPr>
            <a:r>
              <a:rPr lang="en-US" b="1" dirty="0" smtClean="0">
                <a:solidFill>
                  <a:schemeClr val="bg1"/>
                </a:solidFill>
                <a:latin typeface="Times New Roman" panose="02020603050405020304" pitchFamily="18" charset="0"/>
                <a:cs typeface="Times New Roman" panose="02020603050405020304" pitchFamily="18" charset="0"/>
              </a:rPr>
              <a:t>50% is the median of the distribution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8024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27</a:t>
            </a:fld>
            <a:endParaRPr lang="en-US" altLang="en-US" dirty="0"/>
          </a:p>
        </p:txBody>
      </p:sp>
      <p:sp>
        <p:nvSpPr>
          <p:cNvPr id="13" name="TextBox 12"/>
          <p:cNvSpPr txBox="1"/>
          <p:nvPr/>
        </p:nvSpPr>
        <p:spPr>
          <a:xfrm>
            <a:off x="1206370" y="1401577"/>
            <a:ext cx="4752046"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Electrons</a:t>
            </a:r>
            <a:r>
              <a:rPr lang="en-US" sz="1400" b="1" dirty="0">
                <a:solidFill>
                  <a:prstClr val="white"/>
                </a:solidFill>
                <a:latin typeface="Times New Roman" panose="02020603050405020304" pitchFamily="18" charset="0"/>
                <a:cs typeface="Times New Roman" panose="02020603050405020304" pitchFamily="18" charset="0"/>
              </a:rPr>
              <a:t> ,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72697"/>
            <a:ext cx="7084399" cy="4250640"/>
          </a:xfrm>
          <a:prstGeom prst="rect">
            <a:avLst/>
          </a:prstGeom>
        </p:spPr>
      </p:pic>
      <p:sp>
        <p:nvSpPr>
          <p:cNvPr id="16" name="Shape 263"/>
          <p:cNvSpPr txBox="1"/>
          <p:nvPr/>
        </p:nvSpPr>
        <p:spPr>
          <a:xfrm>
            <a:off x="40192" y="6063824"/>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293241" y="4287296"/>
            <a:ext cx="1774559" cy="954107"/>
          </a:xfrm>
          <a:prstGeom prst="rect">
            <a:avLst/>
          </a:prstGeom>
          <a:solidFill>
            <a:schemeClr val="bg1"/>
          </a:solidFill>
          <a:ln w="38100">
            <a:noFill/>
          </a:ln>
        </p:spPr>
        <p:txBody>
          <a:bodyPr wrap="square" rtlCol="0">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Missing or significantly lower fluxes are at </a:t>
            </a:r>
            <a:r>
              <a:rPr lang="en-US" sz="1400" b="1" dirty="0">
                <a:solidFill>
                  <a:srgbClr val="0000FF"/>
                </a:solidFill>
                <a:latin typeface="Times New Roman" panose="02020603050405020304" pitchFamily="18" charset="0"/>
                <a:cs typeface="Times New Roman" panose="02020603050405020304" pitchFamily="18" charset="0"/>
              </a:rPr>
              <a:t>residual background levels</a:t>
            </a:r>
          </a:p>
        </p:txBody>
      </p:sp>
      <p:sp>
        <p:nvSpPr>
          <p:cNvPr id="3" name="Oval 2"/>
          <p:cNvSpPr/>
          <p:nvPr/>
        </p:nvSpPr>
        <p:spPr>
          <a:xfrm>
            <a:off x="5829194" y="4744496"/>
            <a:ext cx="1105006" cy="7315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a:endCxn id="3" idx="7"/>
          </p:cNvCxnSpPr>
          <p:nvPr/>
        </p:nvCxnSpPr>
        <p:spPr>
          <a:xfrm flipH="1">
            <a:off x="6772376" y="4439696"/>
            <a:ext cx="520865" cy="41192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 xmlns:a16="http://schemas.microsoft.com/office/drawing/2014/main" id="{8F7E4F53-71D7-A943-A990-6F7E7072A292}"/>
              </a:ext>
            </a:extLst>
          </p:cNvPr>
          <p:cNvSpPr txBox="1"/>
          <p:nvPr/>
        </p:nvSpPr>
        <p:spPr>
          <a:xfrm>
            <a:off x="7293241" y="1772696"/>
            <a:ext cx="1774559" cy="1169551"/>
          </a:xfrm>
          <a:prstGeom prst="rect">
            <a:avLst/>
          </a:prstGeom>
          <a:solidFill>
            <a:schemeClr val="bg1"/>
          </a:solidFill>
          <a:ln w="28575">
            <a:solidFill>
              <a:schemeClr val="bg1"/>
            </a:solidFill>
          </a:ln>
        </p:spPr>
        <p:txBody>
          <a:bodyPr wrap="square" rtlCol="0">
            <a:spAutoFit/>
          </a:bodyPr>
          <a:lstStyle/>
          <a:p>
            <a:r>
              <a:rPr lang="en-US" sz="1400" b="1" dirty="0" smtClean="0">
                <a:latin typeface="Times New Roman" panose="02020603050405020304" pitchFamily="18" charset="0"/>
                <a:cs typeface="Times New Roman" panose="02020603050405020304" pitchFamily="18" charset="0"/>
              </a:rPr>
              <a:t>GOES-17 fluxes are slightly less than GOES-18: GOES-17 has been in orbit for over 5 years</a:t>
            </a:r>
          </a:p>
        </p:txBody>
      </p:sp>
      <p:sp>
        <p:nvSpPr>
          <p:cNvPr id="14" name="Rounded Rectangle 13"/>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8F7E4F53-71D7-A943-A990-6F7E7072A292}"/>
              </a:ext>
            </a:extLst>
          </p:cNvPr>
          <p:cNvSpPr txBox="1"/>
          <p:nvPr/>
        </p:nvSpPr>
        <p:spPr>
          <a:xfrm>
            <a:off x="4648200" y="2150601"/>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Excellent agreement!</a:t>
            </a:r>
          </a:p>
        </p:txBody>
      </p:sp>
    </p:spTree>
    <p:extLst>
      <p:ext uri="{BB962C8B-B14F-4D97-AF65-F5344CB8AC3E}">
        <p14:creationId xmlns:p14="http://schemas.microsoft.com/office/powerpoint/2010/main" val="4270545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28</a:t>
            </a:fld>
            <a:endParaRPr lang="en-US" altLang="en-US" dirty="0">
              <a:solidFill>
                <a:prstClr val="white"/>
              </a:solidFill>
            </a:endParaRPr>
          </a:p>
        </p:txBody>
      </p:sp>
      <p:sp>
        <p:nvSpPr>
          <p:cNvPr id="8" name="TextBox 7">
            <a:extLst>
              <a:ext uri="{FF2B5EF4-FFF2-40B4-BE49-F238E27FC236}">
                <a16:creationId xmlns="" xmlns:a16="http://schemas.microsoft.com/office/drawing/2014/main" id="{03C1C17E-6C53-A64B-936E-EAF60D042E20}"/>
              </a:ext>
            </a:extLst>
          </p:cNvPr>
          <p:cNvSpPr txBox="1"/>
          <p:nvPr/>
        </p:nvSpPr>
        <p:spPr>
          <a:xfrm>
            <a:off x="1990942" y="1447800"/>
            <a:ext cx="5162116" cy="323165"/>
          </a:xfrm>
          <a:prstGeom prst="rect">
            <a:avLst/>
          </a:prstGeom>
          <a:solidFill>
            <a:srgbClr val="00B050"/>
          </a:solidFill>
          <a:ln>
            <a:solidFill>
              <a:srgbClr val="92D050"/>
            </a:solidFill>
          </a:ln>
        </p:spPr>
        <p:txBody>
          <a:bodyPr wrap="square" rtlCol="0">
            <a:spAutoFit/>
          </a:bodyPr>
          <a:lstStyle/>
          <a:p>
            <a:pPr algn="ctr"/>
            <a:r>
              <a:rPr lang="en-US" sz="1500" b="1" dirty="0" smtClean="0">
                <a:solidFill>
                  <a:prstClr val="white"/>
                </a:solidFill>
                <a:latin typeface="Times New Roman" panose="02020603050405020304" pitchFamily="18" charset="0"/>
                <a:cs typeface="Times New Roman" panose="02020603050405020304" pitchFamily="18" charset="0"/>
              </a:rPr>
              <a:t>GOES-17 over GOES-18 Electrons</a:t>
            </a:r>
            <a:r>
              <a:rPr lang="en-US" sz="1500" b="1" dirty="0">
                <a:solidFill>
                  <a:prstClr val="white"/>
                </a:solidFill>
                <a:latin typeface="Times New Roman" panose="02020603050405020304" pitchFamily="18" charset="0"/>
                <a:cs typeface="Times New Roman" panose="02020603050405020304" pitchFamily="18" charset="0"/>
              </a:rPr>
              <a:t>, </a:t>
            </a:r>
            <a:r>
              <a:rPr lang="en-US" sz="1500" b="1" dirty="0" smtClean="0">
                <a:solidFill>
                  <a:prstClr val="white"/>
                </a:solidFill>
                <a:latin typeface="Times New Roman" panose="02020603050405020304" pitchFamily="18" charset="0"/>
                <a:cs typeface="Times New Roman" panose="02020603050405020304" pitchFamily="18" charset="0"/>
              </a:rPr>
              <a:t>09/07/2022–12/06/2022</a:t>
            </a:r>
            <a:endParaRPr lang="en-US" sz="1500" b="1" dirty="0">
              <a:solidFill>
                <a:prstClr val="white"/>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346" y="5181600"/>
            <a:ext cx="8981309" cy="738664"/>
          </a:xfrm>
          <a:prstGeom prst="rect">
            <a:avLst/>
          </a:prstGeom>
          <a:noFill/>
        </p:spPr>
        <p:txBody>
          <a:bodyPr wrap="square" rtlCol="0">
            <a:spAutoFit/>
          </a:bodyPr>
          <a:lstStyle/>
          <a:p>
            <a:pPr algn="just"/>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GOES‐17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GOES‐18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10 common energies (80, 130, 180, 278, 380, </a:t>
            </a:r>
            <a:r>
              <a:rPr lang="en-US" sz="1400" b="1" dirty="0" smtClean="0">
                <a:solidFill>
                  <a:schemeClr val="bg1"/>
                </a:solidFill>
                <a:latin typeface="Times New Roman" panose="02020603050405020304" pitchFamily="18" charset="0"/>
                <a:cs typeface="Times New Roman" panose="02020603050405020304" pitchFamily="18" charset="0"/>
              </a:rPr>
              <a:t>550, 900</a:t>
            </a:r>
            <a:r>
              <a:rPr lang="en-US" sz="1400" b="1" dirty="0">
                <a:solidFill>
                  <a:schemeClr val="bg1"/>
                </a:solidFill>
                <a:latin typeface="Times New Roman" panose="02020603050405020304" pitchFamily="18" charset="0"/>
                <a:cs typeface="Times New Roman" panose="02020603050405020304" pitchFamily="18" charset="0"/>
              </a:rPr>
              <a:t>, 1,493, 1,969, and </a:t>
            </a:r>
            <a:r>
              <a:rPr lang="en-US" sz="1400" b="1" dirty="0" smtClean="0">
                <a:solidFill>
                  <a:schemeClr val="bg1"/>
                </a:solidFill>
                <a:latin typeface="Times New Roman" panose="02020603050405020304" pitchFamily="18" charset="0"/>
                <a:cs typeface="Times New Roman" panose="02020603050405020304" pitchFamily="18" charset="0"/>
              </a:rPr>
              <a:t>2,880 keV) </a:t>
            </a:r>
            <a:r>
              <a:rPr lang="en-US" sz="1400" b="1" dirty="0">
                <a:solidFill>
                  <a:schemeClr val="bg1"/>
                </a:solidFill>
                <a:latin typeface="Times New Roman" panose="02020603050405020304" pitchFamily="18" charset="0"/>
                <a:cs typeface="Times New Roman" panose="02020603050405020304" pitchFamily="18" charset="0"/>
              </a:rPr>
              <a:t>assuming a piecewise power‐law distribution.</a:t>
            </a:r>
          </a:p>
        </p:txBody>
      </p:sp>
      <p:sp>
        <p:nvSpPr>
          <p:cNvPr id="13" name="Shape 263"/>
          <p:cNvSpPr txBox="1"/>
          <p:nvPr/>
        </p:nvSpPr>
        <p:spPr>
          <a:xfrm>
            <a:off x="152400" y="5987624"/>
            <a:ext cx="822960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0" name="Rounded Rectangle 19"/>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943100" y="4713467"/>
            <a:ext cx="5257800" cy="338554"/>
          </a:xfrm>
          <a:prstGeom prst="rect">
            <a:avLst/>
          </a:prstGeom>
          <a:solidFill>
            <a:schemeClr val="bg1"/>
          </a:solid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GOES-17 greater than GOES-18:</a:t>
            </a:r>
            <a:r>
              <a:rPr lang="en-US" sz="1600" b="1" dirty="0" smtClean="0">
                <a:solidFill>
                  <a:srgbClr val="0000FF"/>
                </a:solidFill>
                <a:latin typeface="Times New Roman" panose="02020603050405020304" pitchFamily="18" charset="0"/>
                <a:cs typeface="Times New Roman" panose="02020603050405020304" pitchFamily="18" charset="0"/>
              </a:rPr>
              <a:t> &lt;10%   </a:t>
            </a:r>
            <a:r>
              <a:rPr lang="en-US" sz="1600" b="1" dirty="0" smtClean="0">
                <a:solidFill>
                  <a:srgbClr val="00CC00"/>
                </a:solidFill>
                <a:latin typeface="Times New Roman" panose="02020603050405020304" pitchFamily="18" charset="0"/>
                <a:cs typeface="Times New Roman" panose="02020603050405020304" pitchFamily="18" charset="0"/>
              </a:rPr>
              <a:t>10-25%   </a:t>
            </a:r>
            <a:r>
              <a:rPr lang="en-US" sz="1600" b="1" dirty="0" smtClean="0">
                <a:solidFill>
                  <a:srgbClr val="FF0000"/>
                </a:solidFill>
                <a:latin typeface="Times New Roman" panose="02020603050405020304" pitchFamily="18" charset="0"/>
                <a:cs typeface="Times New Roman" panose="02020603050405020304" pitchFamily="18" charset="0"/>
              </a:rPr>
              <a:t>&gt;25%</a:t>
            </a:r>
            <a:endParaRPr lang="en-US" sz="16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342803934"/>
              </p:ext>
            </p:extLst>
          </p:nvPr>
        </p:nvGraphicFramePr>
        <p:xfrm>
          <a:off x="44665" y="1909041"/>
          <a:ext cx="9054671" cy="2689081"/>
        </p:xfrm>
        <a:graphic>
          <a:graphicData uri="http://schemas.openxmlformats.org/drawingml/2006/table">
            <a:tbl>
              <a:tblPr/>
              <a:tblGrid>
                <a:gridCol w="487896"/>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gridCol w="342671"/>
              </a:tblGrid>
              <a:tr h="325231">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G17 ET5</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G18 ET3</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G17 ET2</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G18 ET1</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G17 ET4</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G18 ET4</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G17 ET1</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G18 ET2</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G17 ET3</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G18 ET5</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07619">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Q</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Q</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Q</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Q</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Q</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9371">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Energy (keV)</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75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75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75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75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130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1.24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278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380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cs typeface="Times New Roman" panose="02020603050405020304" pitchFamily="18" charset="0"/>
                        </a:rPr>
                        <a:t>1.13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550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900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1.20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0.77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1.25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1.23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1.20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1493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1969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0.52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0.61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0.27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0.66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0.69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0.93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0.94</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9686">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2880</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0.87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cs typeface="Times New Roman" panose="02020603050405020304" pitchFamily="18" charset="0"/>
                        </a:rPr>
                        <a:t>1.01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0.81</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0.83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0.76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0.65</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0.68</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0.63</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0.56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0.59</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cs typeface="Times New Roman" panose="02020603050405020304" pitchFamily="18" charset="0"/>
                        </a:rPr>
                        <a:t>1.47</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1.22</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8984" marR="8984" marT="89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74270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13" name="TextBox 12"/>
          <p:cNvSpPr txBox="1"/>
          <p:nvPr/>
        </p:nvSpPr>
        <p:spPr>
          <a:xfrm>
            <a:off x="1206370" y="1371600"/>
            <a:ext cx="4752046"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Protons</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42720"/>
            <a:ext cx="7084399" cy="4250639"/>
          </a:xfrm>
          <a:prstGeom prst="rect">
            <a:avLst/>
          </a:prstGeom>
        </p:spPr>
      </p:pic>
      <p:sp>
        <p:nvSpPr>
          <p:cNvPr id="16" name="Shape 263"/>
          <p:cNvSpPr txBox="1"/>
          <p:nvPr/>
        </p:nvSpPr>
        <p:spPr>
          <a:xfrm>
            <a:off x="40192" y="6033847"/>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7" name="TextBox 16">
            <a:extLst>
              <a:ext uri="{FF2B5EF4-FFF2-40B4-BE49-F238E27FC236}">
                <a16:creationId xmlns="" xmlns:a16="http://schemas.microsoft.com/office/drawing/2014/main" id="{8F7E4F53-71D7-A943-A990-6F7E7072A292}"/>
              </a:ext>
            </a:extLst>
          </p:cNvPr>
          <p:cNvSpPr txBox="1"/>
          <p:nvPr/>
        </p:nvSpPr>
        <p:spPr>
          <a:xfrm>
            <a:off x="7183583" y="1742719"/>
            <a:ext cx="1905000" cy="3970318"/>
          </a:xfrm>
          <a:prstGeom prst="rect">
            <a:avLst/>
          </a:prstGeom>
          <a:solidFill>
            <a:schemeClr val="bg1"/>
          </a:solidFill>
          <a:ln w="28575">
            <a:solidFill>
              <a:schemeClr val="bg1"/>
            </a:solidFill>
          </a:ln>
        </p:spPr>
        <p:txBody>
          <a:bodyPr wrap="square" rtlCol="0">
            <a:spAutoFit/>
          </a:bodyPr>
          <a:lstStyle/>
          <a:p>
            <a:pPr marL="171450" indent="-171450">
              <a:buFont typeface="Wingdings" panose="05000000000000000000" pitchFamily="2" charset="2"/>
              <a:buChar char="Ø"/>
            </a:pPr>
            <a:r>
              <a:rPr lang="en-US" sz="1200" b="1" dirty="0" smtClean="0">
                <a:latin typeface="Times New Roman" panose="02020603050405020304" pitchFamily="18" charset="0"/>
                <a:cs typeface="Times New Roman" panose="02020603050405020304" pitchFamily="18" charset="0"/>
              </a:rPr>
              <a:t>GOES-17 fluxes are significantly less than GOES-18 in channels </a:t>
            </a:r>
            <a:r>
              <a:rPr lang="en-US" sz="1200" b="1" dirty="0" smtClean="0">
                <a:solidFill>
                  <a:srgbClr val="FF0000"/>
                </a:solidFill>
                <a:latin typeface="Times New Roman" panose="02020603050405020304" pitchFamily="18" charset="0"/>
                <a:cs typeface="Times New Roman" panose="02020603050405020304" pitchFamily="18" charset="0"/>
              </a:rPr>
              <a:t>P1-P5</a:t>
            </a:r>
            <a:r>
              <a:rPr lang="en-US" sz="1200" b="1" dirty="0" smtClean="0">
                <a:latin typeface="Times New Roman" panose="02020603050405020304" pitchFamily="18" charset="0"/>
                <a:cs typeface="Times New Roman" panose="02020603050405020304" pitchFamily="18" charset="0"/>
              </a:rPr>
              <a:t> and all telescopes</a:t>
            </a:r>
          </a:p>
          <a:p>
            <a:pPr marL="171450" indent="-171450">
              <a:buFont typeface="Wingdings" panose="05000000000000000000" pitchFamily="2" charset="2"/>
              <a:buChar char="Ø"/>
            </a:pPr>
            <a:r>
              <a:rPr lang="en-US" sz="1200" b="1" dirty="0">
                <a:latin typeface="Times New Roman" panose="02020603050405020304" pitchFamily="18" charset="0"/>
                <a:cs typeface="Times New Roman" panose="02020603050405020304" pitchFamily="18" charset="0"/>
              </a:rPr>
              <a:t>GOES-17 fluxes are </a:t>
            </a:r>
            <a:r>
              <a:rPr lang="en-US" sz="1200" b="1" dirty="0" smtClean="0">
                <a:latin typeface="Times New Roman" panose="02020603050405020304" pitchFamily="18" charset="0"/>
                <a:cs typeface="Times New Roman" panose="02020603050405020304" pitchFamily="18" charset="0"/>
              </a:rPr>
              <a:t>moderately less than GOES-18 in channels </a:t>
            </a:r>
            <a:r>
              <a:rPr lang="en-US" sz="1200" b="1" dirty="0" smtClean="0">
                <a:solidFill>
                  <a:srgbClr val="00B050"/>
                </a:solidFill>
                <a:latin typeface="Times New Roman" panose="02020603050405020304" pitchFamily="18" charset="0"/>
                <a:cs typeface="Times New Roman" panose="02020603050405020304" pitchFamily="18" charset="0"/>
              </a:rPr>
              <a:t>P6-P7</a:t>
            </a:r>
            <a:r>
              <a:rPr lang="en-US" sz="1200" b="1" dirty="0" smtClean="0">
                <a:latin typeface="Times New Roman" panose="02020603050405020304" pitchFamily="18" charset="0"/>
                <a:cs typeface="Times New Roman" panose="02020603050405020304" pitchFamily="18" charset="0"/>
              </a:rPr>
              <a:t> (except for PTel1)</a:t>
            </a:r>
          </a:p>
          <a:p>
            <a:pPr marL="171450" indent="-171450">
              <a:buFont typeface="Wingdings" panose="05000000000000000000" pitchFamily="2" charset="2"/>
              <a:buChar char="Ø"/>
            </a:pPr>
            <a:r>
              <a:rPr lang="en-US" sz="1200" b="1" dirty="0">
                <a:latin typeface="Times New Roman" panose="02020603050405020304" pitchFamily="18" charset="0"/>
                <a:cs typeface="Times New Roman" panose="02020603050405020304" pitchFamily="18" charset="0"/>
              </a:rPr>
              <a:t>T</a:t>
            </a:r>
            <a:r>
              <a:rPr lang="en-US" sz="1200" b="1" dirty="0" smtClean="0">
                <a:latin typeface="Times New Roman" panose="02020603050405020304" pitchFamily="18" charset="0"/>
                <a:cs typeface="Times New Roman" panose="02020603050405020304" pitchFamily="18" charset="0"/>
              </a:rPr>
              <a:t>his observation has been documented extensively (G16/G17 Full PS-PVR, G18 PLT SEI-011, and multiple NCEI and MIT studies)</a:t>
            </a:r>
          </a:p>
          <a:p>
            <a:pPr marL="171450" indent="-171450">
              <a:buFont typeface="Wingdings" panose="05000000000000000000" pitchFamily="2" charset="2"/>
              <a:buChar char="Ø"/>
            </a:pPr>
            <a:r>
              <a:rPr lang="en-US" sz="1200" b="1" dirty="0" smtClean="0">
                <a:latin typeface="Times New Roman" panose="02020603050405020304" pitchFamily="18" charset="0"/>
                <a:cs typeface="Times New Roman" panose="02020603050405020304" pitchFamily="18" charset="0"/>
              </a:rPr>
              <a:t>Also observed with G16</a:t>
            </a:r>
          </a:p>
          <a:p>
            <a:pPr marL="171450" indent="-171450">
              <a:buFont typeface="Wingdings" panose="05000000000000000000" pitchFamily="2" charset="2"/>
              <a:buChar char="Ø"/>
            </a:pPr>
            <a:r>
              <a:rPr lang="en-US" sz="1200" b="1" dirty="0" smtClean="0">
                <a:latin typeface="Times New Roman" panose="02020603050405020304" pitchFamily="18" charset="0"/>
                <a:cs typeface="Times New Roman" panose="02020603050405020304" pitchFamily="18" charset="0"/>
              </a:rPr>
              <a:t>A degradation of the proton detectors is actively being investigated</a:t>
            </a:r>
          </a:p>
        </p:txBody>
      </p:sp>
      <p:sp>
        <p:nvSpPr>
          <p:cNvPr id="14" name="Rounded Rectangle 13"/>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8F7E4F53-71D7-A943-A990-6F7E7072A292}"/>
              </a:ext>
            </a:extLst>
          </p:cNvPr>
          <p:cNvSpPr txBox="1"/>
          <p:nvPr/>
        </p:nvSpPr>
        <p:spPr>
          <a:xfrm>
            <a:off x="4648200" y="2120624"/>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Apply only to P1-P7</a:t>
            </a:r>
          </a:p>
        </p:txBody>
      </p:sp>
    </p:spTree>
    <p:extLst>
      <p:ext uri="{BB962C8B-B14F-4D97-AF65-F5344CB8AC3E}">
        <p14:creationId xmlns:p14="http://schemas.microsoft.com/office/powerpoint/2010/main" val="295382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304799"/>
            <a:ext cx="4732421" cy="914401"/>
          </a:xfrm>
        </p:spPr>
        <p:txBody>
          <a:bodyPr/>
          <a:lstStyle/>
          <a:p>
            <a:r>
              <a:rPr lang="en-US" sz="4000" b="1" dirty="0">
                <a:solidFill>
                  <a:srgbClr val="FFFF00"/>
                </a:solidFill>
                <a:latin typeface="Times New Roman" panose="02020603050405020304" pitchFamily="18" charset="0"/>
                <a:cs typeface="Times New Roman" panose="02020603050405020304" pitchFamily="18" charset="0"/>
              </a:rPr>
              <a:t>GOES-R </a:t>
            </a:r>
            <a:r>
              <a:rPr lang="en-US" sz="4000" b="1" dirty="0" smtClean="0">
                <a:solidFill>
                  <a:srgbClr val="FFFF00"/>
                </a:solidFill>
                <a:latin typeface="Times New Roman" panose="02020603050405020304" pitchFamily="18" charset="0"/>
                <a:cs typeface="Times New Roman" panose="02020603050405020304" pitchFamily="18" charset="0"/>
              </a:rPr>
              <a:t>Program</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295399"/>
            <a:ext cx="8229600" cy="5257801"/>
          </a:xfrm>
        </p:spPr>
        <p:txBody>
          <a:bodyPr>
            <a:normAutofit/>
          </a:bodyPr>
          <a:lstStyle/>
          <a:p>
            <a:pPr>
              <a:buFont typeface="Arial" panose="020B0604020202020204" pitchFamily="34" charset="0"/>
              <a:buChar char="•"/>
            </a:pPr>
            <a:r>
              <a:rPr lang="en-US" sz="2800" b="1" dirty="0">
                <a:solidFill>
                  <a:srgbClr val="FFFF00"/>
                </a:solidFill>
                <a:latin typeface="Times New Roman" panose="02020603050405020304" pitchFamily="18" charset="0"/>
                <a:cs typeface="Times New Roman" panose="02020603050405020304" pitchFamily="18" charset="0"/>
              </a:rPr>
              <a:t>Satellites launched to date:</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GOES-16 (R): launched 19 November 2016</a:t>
            </a:r>
          </a:p>
          <a:p>
            <a:pPr lvl="2"/>
            <a:r>
              <a:rPr lang="en-US" sz="2000" b="1" dirty="0">
                <a:latin typeface="Times New Roman" panose="02020603050405020304" pitchFamily="18" charset="0"/>
                <a:cs typeface="Times New Roman" panose="02020603050405020304" pitchFamily="18" charset="0"/>
              </a:rPr>
              <a:t>GOES-East (75.2ºW) since 18 December 2017</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GOES-17 (S): launched 01 March 2018</a:t>
            </a:r>
          </a:p>
          <a:p>
            <a:pPr lvl="2"/>
            <a:r>
              <a:rPr lang="en-US" sz="2000" b="1" dirty="0" smtClean="0">
                <a:latin typeface="Times New Roman" panose="02020603050405020304" pitchFamily="18" charset="0"/>
                <a:cs typeface="Times New Roman" panose="02020603050405020304" pitchFamily="18" charset="0"/>
              </a:rPr>
              <a:t>In storage </a:t>
            </a:r>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104.7ºW</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since 14 March 2023</a:t>
            </a:r>
          </a:p>
          <a:p>
            <a:pPr lvl="2"/>
            <a:r>
              <a:rPr lang="en-US" sz="2000" b="1" dirty="0" smtClean="0">
                <a:latin typeface="Times New Roman" panose="02020603050405020304" pitchFamily="18" charset="0"/>
                <a:cs typeface="Times New Roman" panose="02020603050405020304" pitchFamily="18" charset="0"/>
              </a:rPr>
              <a:t>Was </a:t>
            </a:r>
            <a:r>
              <a:rPr lang="en-US" sz="2000" b="1" dirty="0">
                <a:latin typeface="Times New Roman" panose="02020603050405020304" pitchFamily="18" charset="0"/>
                <a:cs typeface="Times New Roman" panose="02020603050405020304" pitchFamily="18" charset="0"/>
              </a:rPr>
              <a:t>GOES-West (137.2ºW) </a:t>
            </a:r>
            <a:r>
              <a:rPr lang="en-US" sz="2000" b="1" dirty="0" smtClean="0">
                <a:latin typeface="Times New Roman" panose="02020603050405020304" pitchFamily="18" charset="0"/>
                <a:cs typeface="Times New Roman" panose="02020603050405020304" pitchFamily="18" charset="0"/>
              </a:rPr>
              <a:t>from </a:t>
            </a:r>
            <a:r>
              <a:rPr lang="en-US" sz="2000" b="1" dirty="0">
                <a:latin typeface="Times New Roman" panose="02020603050405020304" pitchFamily="18" charset="0"/>
                <a:cs typeface="Times New Roman" panose="02020603050405020304" pitchFamily="18" charset="0"/>
              </a:rPr>
              <a:t>12 February </a:t>
            </a:r>
            <a:r>
              <a:rPr lang="en-US" sz="2000" b="1" dirty="0" smtClean="0">
                <a:latin typeface="Times New Roman" panose="02020603050405020304" pitchFamily="18" charset="0"/>
                <a:cs typeface="Times New Roman" panose="02020603050405020304" pitchFamily="18" charset="0"/>
              </a:rPr>
              <a:t>2019</a:t>
            </a:r>
          </a:p>
          <a:p>
            <a:pPr marL="914400" lvl="2" indent="0">
              <a:buNone/>
            </a:pPr>
            <a:r>
              <a:rPr lang="en-US" sz="2000" b="1" dirty="0" smtClean="0">
                <a:latin typeface="Times New Roman" panose="02020603050405020304" pitchFamily="18" charset="0"/>
                <a:cs typeface="Times New Roman" panose="02020603050405020304" pitchFamily="18" charset="0"/>
              </a:rPr>
              <a:t>to 3 January 2023</a:t>
            </a:r>
            <a:endParaRPr lang="en-US" sz="2000" b="1" dirty="0">
              <a:latin typeface="Times New Roman" panose="02020603050405020304" pitchFamily="18" charset="0"/>
              <a:cs typeface="Times New Roman" panose="02020603050405020304" pitchFamily="18" charset="0"/>
            </a:endParaRP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GOES-18 (T): launched 01 March 2022</a:t>
            </a:r>
          </a:p>
          <a:p>
            <a:pPr lvl="2"/>
            <a:r>
              <a:rPr lang="en-US" sz="2000" b="1" dirty="0" smtClean="0">
                <a:latin typeface="Times New Roman" panose="02020603050405020304" pitchFamily="18" charset="0"/>
                <a:cs typeface="Times New Roman" panose="02020603050405020304" pitchFamily="18" charset="0"/>
              </a:rPr>
              <a:t>GOES-West </a:t>
            </a:r>
            <a:r>
              <a:rPr lang="en-US" sz="2000" b="1" dirty="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136.8ºW</a:t>
            </a:r>
            <a:r>
              <a:rPr lang="en-US" sz="2000" b="1" dirty="0">
                <a:latin typeface="Times New Roman" panose="02020603050405020304" pitchFamily="18" charset="0"/>
                <a:cs typeface="Times New Roman" panose="02020603050405020304" pitchFamily="18" charset="0"/>
              </a:rPr>
              <a:t>) since </a:t>
            </a:r>
            <a:r>
              <a:rPr lang="en-US" sz="2000" b="1" dirty="0" smtClean="0">
                <a:latin typeface="Times New Roman" panose="02020603050405020304" pitchFamily="18" charset="0"/>
                <a:cs typeface="Times New Roman" panose="02020603050405020304" pitchFamily="18" charset="0"/>
              </a:rPr>
              <a:t>3 January 2023</a:t>
            </a:r>
          </a:p>
          <a:p>
            <a:pPr>
              <a:buFont typeface="Arial" panose="020B0604020202020204" pitchFamily="34" charset="0"/>
              <a:buChar char="•"/>
            </a:pPr>
            <a:r>
              <a:rPr lang="en-US" sz="2800" b="1" dirty="0" smtClean="0">
                <a:solidFill>
                  <a:srgbClr val="FFFF00"/>
                </a:solidFill>
                <a:latin typeface="Times New Roman" panose="02020603050405020304" pitchFamily="18" charset="0"/>
                <a:cs typeface="Times New Roman" panose="02020603050405020304" pitchFamily="18" charset="0"/>
              </a:rPr>
              <a:t>Each </a:t>
            </a:r>
            <a:r>
              <a:rPr lang="en-US" sz="2800" b="1" dirty="0">
                <a:solidFill>
                  <a:srgbClr val="FFFF00"/>
                </a:solidFill>
                <a:latin typeface="Times New Roman" panose="02020603050405020304" pitchFamily="18" charset="0"/>
                <a:cs typeface="Times New Roman" panose="02020603050405020304" pitchFamily="18" charset="0"/>
              </a:rPr>
              <a:t>GOES-R-series observatory carries a Space Environment In-Situ Suite (SEISS)</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GOES-18 SEISS turned on 25 April 2022</a:t>
            </a:r>
          </a:p>
          <a:p>
            <a:pPr lvl="1">
              <a:buFont typeface="Arial" panose="020B0604020202020204" pitchFamily="34" charset="0"/>
              <a:buChar char="•"/>
            </a:pP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3</a:t>
            </a:fld>
            <a:endParaRPr lang="en-US" altLang="en-US" dirty="0"/>
          </a:p>
        </p:txBody>
      </p:sp>
    </p:spTree>
    <p:extLst>
      <p:ext uri="{BB962C8B-B14F-4D97-AF65-F5344CB8AC3E}">
        <p14:creationId xmlns:p14="http://schemas.microsoft.com/office/powerpoint/2010/main" val="2982457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30</a:t>
            </a:fld>
            <a:endParaRPr lang="en-US" altLang="en-US" dirty="0">
              <a:solidFill>
                <a:prstClr val="white"/>
              </a:solidFill>
            </a:endParaRPr>
          </a:p>
        </p:txBody>
      </p:sp>
      <p:sp>
        <p:nvSpPr>
          <p:cNvPr id="8" name="TextBox 7">
            <a:extLst>
              <a:ext uri="{FF2B5EF4-FFF2-40B4-BE49-F238E27FC236}">
                <a16:creationId xmlns="" xmlns:a16="http://schemas.microsoft.com/office/drawing/2014/main" id="{03C1C17E-6C53-A64B-936E-EAF60D042E20}"/>
              </a:ext>
            </a:extLst>
          </p:cNvPr>
          <p:cNvSpPr txBox="1"/>
          <p:nvPr/>
        </p:nvSpPr>
        <p:spPr>
          <a:xfrm>
            <a:off x="1990934" y="1447800"/>
            <a:ext cx="5162116" cy="323165"/>
          </a:xfrm>
          <a:prstGeom prst="rect">
            <a:avLst/>
          </a:prstGeom>
          <a:solidFill>
            <a:srgbClr val="FF3399"/>
          </a:solidFill>
          <a:ln>
            <a:solidFill>
              <a:srgbClr val="92D050"/>
            </a:solidFill>
          </a:ln>
        </p:spPr>
        <p:txBody>
          <a:bodyPr wrap="square" rtlCol="0">
            <a:spAutoFit/>
          </a:bodyPr>
          <a:lstStyle/>
          <a:p>
            <a:pPr algn="ctr"/>
            <a:r>
              <a:rPr lang="en-US" sz="1500" b="1" dirty="0" smtClean="0">
                <a:solidFill>
                  <a:prstClr val="white"/>
                </a:solidFill>
                <a:latin typeface="Times New Roman" panose="02020603050405020304" pitchFamily="18" charset="0"/>
                <a:cs typeface="Times New Roman" panose="02020603050405020304" pitchFamily="18" charset="0"/>
              </a:rPr>
              <a:t>GOES-17 over GOES-18 Protons</a:t>
            </a:r>
            <a:r>
              <a:rPr lang="en-US" sz="1500" b="1" dirty="0">
                <a:solidFill>
                  <a:prstClr val="white"/>
                </a:solidFill>
                <a:latin typeface="Times New Roman" panose="02020603050405020304" pitchFamily="18" charset="0"/>
                <a:cs typeface="Times New Roman" panose="02020603050405020304" pitchFamily="18" charset="0"/>
              </a:rPr>
              <a:t>, </a:t>
            </a:r>
            <a:r>
              <a:rPr lang="en-US" sz="1500" b="1" dirty="0" smtClean="0">
                <a:solidFill>
                  <a:prstClr val="white"/>
                </a:solidFill>
                <a:latin typeface="Times New Roman" panose="02020603050405020304" pitchFamily="18" charset="0"/>
                <a:cs typeface="Times New Roman" panose="02020603050405020304" pitchFamily="18" charset="0"/>
              </a:rPr>
              <a:t>09/07/2022–12/07/2022</a:t>
            </a:r>
            <a:endParaRPr lang="en-US" sz="1500" b="1" dirty="0">
              <a:solidFill>
                <a:prstClr val="white"/>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81346" y="5181600"/>
            <a:ext cx="8981309" cy="738664"/>
          </a:xfrm>
          <a:prstGeom prst="rect">
            <a:avLst/>
          </a:prstGeom>
          <a:noFill/>
        </p:spPr>
        <p:txBody>
          <a:bodyPr wrap="square" rtlCol="0">
            <a:spAutoFit/>
          </a:bodyPr>
          <a:lstStyle/>
          <a:p>
            <a:pPr algn="just"/>
            <a:r>
              <a:rPr lang="en-US" sz="1400" b="1" dirty="0">
                <a:solidFill>
                  <a:schemeClr val="bg1"/>
                </a:solidFill>
                <a:latin typeface="Times New Roman" panose="02020603050405020304" pitchFamily="18" charset="0"/>
                <a:cs typeface="Times New Roman" panose="02020603050405020304" pitchFamily="18" charset="0"/>
              </a:rPr>
              <a:t>The comparisons are made by taking </a:t>
            </a:r>
            <a:r>
              <a:rPr lang="en-US" sz="1400" b="1" dirty="0" smtClean="0">
                <a:solidFill>
                  <a:schemeClr val="bg1"/>
                </a:solidFill>
                <a:latin typeface="Times New Roman" panose="02020603050405020304" pitchFamily="18" charset="0"/>
                <a:cs typeface="Times New Roman" panose="02020603050405020304" pitchFamily="18" charset="0"/>
              </a:rPr>
              <a:t>the ratio </a:t>
            </a:r>
            <a:r>
              <a:rPr lang="en-US" sz="1400" b="1" dirty="0">
                <a:solidFill>
                  <a:schemeClr val="bg1"/>
                </a:solidFill>
                <a:latin typeface="Times New Roman" panose="02020603050405020304" pitchFamily="18" charset="0"/>
                <a:cs typeface="Times New Roman" panose="02020603050405020304" pitchFamily="18" charset="0"/>
              </a:rPr>
              <a:t>of </a:t>
            </a:r>
            <a:r>
              <a:rPr lang="en-US" sz="1400" b="1" dirty="0" smtClean="0">
                <a:solidFill>
                  <a:schemeClr val="bg1"/>
                </a:solidFill>
                <a:latin typeface="Times New Roman" panose="02020603050405020304" pitchFamily="18" charset="0"/>
                <a:cs typeface="Times New Roman" panose="02020603050405020304" pitchFamily="18" charset="0"/>
              </a:rPr>
              <a:t>the GOES‐17 </a:t>
            </a:r>
            <a:r>
              <a:rPr lang="en-US" sz="1400" b="1" dirty="0">
                <a:solidFill>
                  <a:schemeClr val="bg1"/>
                </a:solidFill>
                <a:latin typeface="Times New Roman" panose="02020603050405020304" pitchFamily="18" charset="0"/>
                <a:cs typeface="Times New Roman" panose="02020603050405020304" pitchFamily="18" charset="0"/>
              </a:rPr>
              <a:t>to the </a:t>
            </a:r>
            <a:r>
              <a:rPr lang="en-US" sz="1400" b="1" dirty="0" smtClean="0">
                <a:solidFill>
                  <a:schemeClr val="bg1"/>
                </a:solidFill>
                <a:latin typeface="Times New Roman" panose="02020603050405020304" pitchFamily="18" charset="0"/>
                <a:cs typeface="Times New Roman" panose="02020603050405020304" pitchFamily="18" charset="0"/>
              </a:rPr>
              <a:t>GOES‐18 </a:t>
            </a:r>
            <a:r>
              <a:rPr lang="en-US" sz="1400" b="1" dirty="0">
                <a:solidFill>
                  <a:schemeClr val="bg1"/>
                </a:solidFill>
                <a:latin typeface="Times New Roman" panose="02020603050405020304" pitchFamily="18" charset="0"/>
                <a:cs typeface="Times New Roman" panose="02020603050405020304" pitchFamily="18" charset="0"/>
              </a:rPr>
              <a:t>percentile fluxes, following interpolation to 7</a:t>
            </a:r>
            <a:r>
              <a:rPr lang="en-US" sz="1400" b="1" dirty="0" smtClean="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common energies </a:t>
            </a:r>
            <a:r>
              <a:rPr lang="en-US" sz="1400" b="1" dirty="0" smtClean="0">
                <a:solidFill>
                  <a:schemeClr val="bg1"/>
                </a:solidFill>
                <a:latin typeface="Times New Roman" panose="02020603050405020304" pitchFamily="18" charset="0"/>
                <a:cs typeface="Times New Roman" panose="02020603050405020304" pitchFamily="18" charset="0"/>
              </a:rPr>
              <a:t>(110</a:t>
            </a:r>
            <a:r>
              <a:rPr lang="en-US" sz="1400" b="1" dirty="0">
                <a:solidFill>
                  <a:schemeClr val="bg1"/>
                </a:solidFill>
                <a:latin typeface="Times New Roman" panose="02020603050405020304" pitchFamily="18" charset="0"/>
                <a:cs typeface="Times New Roman" panose="02020603050405020304" pitchFamily="18" charset="0"/>
              </a:rPr>
              <a:t>, 130, </a:t>
            </a:r>
            <a:r>
              <a:rPr lang="en-US" sz="1400" b="1" dirty="0" smtClean="0">
                <a:solidFill>
                  <a:schemeClr val="bg1"/>
                </a:solidFill>
                <a:latin typeface="Times New Roman" panose="02020603050405020304" pitchFamily="18" charset="0"/>
                <a:cs typeface="Times New Roman" panose="02020603050405020304" pitchFamily="18" charset="0"/>
              </a:rPr>
              <a:t>190</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smtClean="0">
                <a:solidFill>
                  <a:schemeClr val="bg1"/>
                </a:solidFill>
                <a:latin typeface="Times New Roman" panose="02020603050405020304" pitchFamily="18" charset="0"/>
                <a:cs typeface="Times New Roman" panose="02020603050405020304" pitchFamily="18" charset="0"/>
              </a:rPr>
              <a:t>270, 410</a:t>
            </a:r>
            <a:r>
              <a:rPr lang="en-US" sz="1400" b="1" dirty="0">
                <a:solidFill>
                  <a:schemeClr val="bg1"/>
                </a:solidFill>
                <a:latin typeface="Times New Roman" panose="02020603050405020304" pitchFamily="18" charset="0"/>
                <a:cs typeface="Times New Roman" panose="02020603050405020304" pitchFamily="18" charset="0"/>
              </a:rPr>
              <a:t>, </a:t>
            </a:r>
            <a:r>
              <a:rPr lang="en-US" sz="1400" b="1" dirty="0" smtClean="0">
                <a:solidFill>
                  <a:schemeClr val="bg1"/>
                </a:solidFill>
                <a:latin typeface="Times New Roman" panose="02020603050405020304" pitchFamily="18" charset="0"/>
                <a:cs typeface="Times New Roman" panose="02020603050405020304" pitchFamily="18" charset="0"/>
              </a:rPr>
              <a:t>600, and 820 keV) </a:t>
            </a:r>
            <a:r>
              <a:rPr lang="en-US" sz="1400" b="1" dirty="0">
                <a:solidFill>
                  <a:schemeClr val="bg1"/>
                </a:solidFill>
                <a:latin typeface="Times New Roman" panose="02020603050405020304" pitchFamily="18" charset="0"/>
                <a:cs typeface="Times New Roman" panose="02020603050405020304" pitchFamily="18" charset="0"/>
              </a:rPr>
              <a:t>assuming a piecewise power‐law distribution.</a:t>
            </a:r>
          </a:p>
        </p:txBody>
      </p:sp>
      <p:sp>
        <p:nvSpPr>
          <p:cNvPr id="13" name="Shape 263"/>
          <p:cNvSpPr txBox="1"/>
          <p:nvPr/>
        </p:nvSpPr>
        <p:spPr>
          <a:xfrm>
            <a:off x="152400" y="5987624"/>
            <a:ext cx="822960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0" name="Rounded Rectangle 19"/>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075824" y="4766846"/>
            <a:ext cx="6992353" cy="338554"/>
          </a:xfrm>
          <a:prstGeom prst="rect">
            <a:avLst/>
          </a:prstGeom>
          <a:solidFill>
            <a:schemeClr val="bg1"/>
          </a:solid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GOES-17 less than GOES-18:</a:t>
            </a:r>
            <a:r>
              <a:rPr lang="en-US" sz="1600" b="1" dirty="0" smtClean="0">
                <a:solidFill>
                  <a:srgbClr val="0000FF"/>
                </a:solidFill>
                <a:latin typeface="Times New Roman" panose="02020603050405020304" pitchFamily="18" charset="0"/>
                <a:cs typeface="Times New Roman" panose="02020603050405020304" pitchFamily="18" charset="0"/>
              </a:rPr>
              <a:t> &lt;10%  </a:t>
            </a:r>
            <a:r>
              <a:rPr lang="en-US" sz="1600" b="1" dirty="0" smtClean="0">
                <a:solidFill>
                  <a:srgbClr val="00B050"/>
                </a:solidFill>
                <a:latin typeface="Times New Roman" panose="02020603050405020304" pitchFamily="18" charset="0"/>
                <a:cs typeface="Times New Roman" panose="02020603050405020304" pitchFamily="18" charset="0"/>
              </a:rPr>
              <a:t>10-25%</a:t>
            </a:r>
            <a:r>
              <a:rPr lang="en-US" sz="1600" b="1" dirty="0" smtClean="0">
                <a:solidFill>
                  <a:srgbClr val="00CC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25-50%  </a:t>
            </a:r>
            <a:r>
              <a:rPr lang="en-US" sz="1600" b="1" dirty="0" smtClean="0">
                <a:solidFill>
                  <a:srgbClr val="8912BE"/>
                </a:solidFill>
                <a:latin typeface="Times New Roman" panose="02020603050405020304" pitchFamily="18" charset="0"/>
                <a:cs typeface="Times New Roman" panose="02020603050405020304" pitchFamily="18" charset="0"/>
              </a:rPr>
              <a:t>50-75%  </a:t>
            </a:r>
            <a:r>
              <a:rPr lang="en-US" sz="1600" b="1" dirty="0" smtClean="0">
                <a:solidFill>
                  <a:srgbClr val="FF3399"/>
                </a:solidFill>
                <a:latin typeface="Times New Roman" panose="02020603050405020304" pitchFamily="18" charset="0"/>
                <a:cs typeface="Times New Roman" panose="02020603050405020304" pitchFamily="18" charset="0"/>
              </a:rPr>
              <a:t>&gt;75%</a:t>
            </a:r>
            <a:endParaRPr lang="en-US" sz="1600" b="1" dirty="0">
              <a:solidFill>
                <a:srgbClr val="FF3399"/>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777861213"/>
              </p:ext>
            </p:extLst>
          </p:nvPr>
        </p:nvGraphicFramePr>
        <p:xfrm>
          <a:off x="56255" y="1924406"/>
          <a:ext cx="9031491" cy="2727630"/>
        </p:xfrm>
        <a:graphic>
          <a:graphicData uri="http://schemas.openxmlformats.org/drawingml/2006/table">
            <a:tbl>
              <a:tblPr/>
              <a:tblGrid>
                <a:gridCol w="457291"/>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gridCol w="342968"/>
              </a:tblGrid>
              <a:tr h="391718">
                <a:tc>
                  <a:txBody>
                    <a:bodyPr/>
                    <a:lstStyle/>
                    <a:p>
                      <a:pPr algn="ctr" fontAlgn="ctr"/>
                      <a:endParaRPr lang="en-US" sz="1000" b="1" i="0" u="none" strike="noStrike" dirty="0">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G17 PT3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G18 PT1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G17 PT5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G18 PT4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G17 PT2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G18 PT2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G17 PT4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G18 PT5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G17 PT1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G18 PT3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dirty="0">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30422">
                <a:tc>
                  <a:txBody>
                    <a:bodyPr/>
                    <a:lstStyle/>
                    <a:p>
                      <a:pPr algn="ctr" fontAlgn="ctr"/>
                      <a:endParaRPr lang="en-US" sz="1000" b="1" i="0" u="none" strike="noStrike" dirty="0">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000" b="1" i="0" u="none" strike="noStrike">
                        <a:solidFill>
                          <a:schemeClr val="tx1"/>
                        </a:solidFill>
                        <a:effectLst/>
                        <a:latin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1718">
                <a:tc>
                  <a:txBody>
                    <a:bodyPr/>
                    <a:lstStyle/>
                    <a:p>
                      <a:pPr algn="ctr" fontAlgn="ctr"/>
                      <a:r>
                        <a:rPr lang="en-US" sz="1000" b="1" i="0" u="none" strike="noStrike">
                          <a:solidFill>
                            <a:schemeClr val="tx1"/>
                          </a:solidFill>
                          <a:effectLst/>
                          <a:latin typeface="Times New Roman" panose="02020603050405020304" pitchFamily="18" charset="0"/>
                        </a:rPr>
                        <a:t>Energy (keV)</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chemeClr val="tx1"/>
                          </a:solidFill>
                          <a:effectLst/>
                          <a:latin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110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130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FF0000"/>
                          </a:solidFill>
                          <a:effectLst/>
                          <a:latin typeface="Times New Roman" panose="02020603050405020304" pitchFamily="18" charset="0"/>
                        </a:rPr>
                        <a:t>0.50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FF0000"/>
                          </a:solidFill>
                          <a:effectLst/>
                          <a:latin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rPr>
                        <a:t>0.81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190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FF0000"/>
                          </a:solidFill>
                          <a:effectLst/>
                          <a:latin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270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3399"/>
                          </a:solidFill>
                          <a:effectLst/>
                          <a:latin typeface="Times New Roman" panose="02020603050405020304" pitchFamily="18" charset="0"/>
                        </a:rPr>
                        <a:t>0.24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0.34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410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000" b="1" i="0" u="none" strike="noStrike">
                          <a:solidFill>
                            <a:srgbClr val="8912BE"/>
                          </a:solidFill>
                          <a:effectLst/>
                          <a:latin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8912BE"/>
                          </a:solidFill>
                          <a:effectLst/>
                          <a:latin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8912BE"/>
                          </a:solidFill>
                          <a:effectLst/>
                          <a:latin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0.70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a:solidFill>
                            <a:schemeClr val="tx1"/>
                          </a:solidFill>
                          <a:effectLst/>
                          <a:latin typeface="Times New Roman" panose="02020603050405020304" pitchFamily="18" charset="0"/>
                        </a:rPr>
                        <a:t>600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0.74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0.72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0.73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0.78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rPr>
                        <a:t>0.76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rgbClr val="00B050"/>
                          </a:solidFill>
                          <a:effectLst/>
                          <a:latin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1.65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1.53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30422">
                <a:tc>
                  <a:txBody>
                    <a:bodyPr/>
                    <a:lstStyle/>
                    <a:p>
                      <a:pPr algn="ctr" fontAlgn="ctr"/>
                      <a:r>
                        <a:rPr lang="en-US" sz="1000" b="1" i="0" u="none" strike="noStrike" dirty="0">
                          <a:solidFill>
                            <a:schemeClr val="tx1"/>
                          </a:solidFill>
                          <a:effectLst/>
                          <a:latin typeface="Times New Roman" panose="02020603050405020304" pitchFamily="18" charset="0"/>
                        </a:rPr>
                        <a:t>820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dirty="0"/>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a:solidFill>
                            <a:schemeClr val="tx1"/>
                          </a:solidFill>
                          <a:effectLst/>
                          <a:latin typeface="Times New Roman" panose="02020603050405020304" pitchFamily="18" charset="0"/>
                        </a:rPr>
                        <a:t>1.05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0.72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FF0000"/>
                          </a:solidFill>
                          <a:effectLst/>
                          <a:latin typeface="Times New Roman" panose="02020603050405020304" pitchFamily="18" charset="0"/>
                        </a:rPr>
                        <a:t>0.69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B050"/>
                          </a:solidFill>
                          <a:effectLst/>
                          <a:latin typeface="Times New Roman" panose="02020603050405020304" pitchFamily="18" charset="0"/>
                        </a:rPr>
                        <a:t>0.85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rgbClr val="0000FF"/>
                          </a:solidFill>
                          <a:effectLst/>
                          <a:latin typeface="Times New Roman" panose="02020603050405020304" pitchFamily="18" charset="0"/>
                        </a:rPr>
                        <a:t>0.99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1.06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000" b="1" i="0" u="none" strike="noStrike" dirty="0">
                          <a:solidFill>
                            <a:schemeClr val="tx1"/>
                          </a:solidFill>
                          <a:effectLst/>
                          <a:latin typeface="Times New Roman" panose="02020603050405020304" pitchFamily="18" charset="0"/>
                        </a:rPr>
                        <a:t>1.10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59752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617" y="1428750"/>
            <a:ext cx="6629400" cy="4972050"/>
          </a:xfrm>
        </p:spPr>
      </p:pic>
      <p:sp>
        <p:nvSpPr>
          <p:cNvPr id="18" name="TextBox 17"/>
          <p:cNvSpPr txBox="1"/>
          <p:nvPr/>
        </p:nvSpPr>
        <p:spPr>
          <a:xfrm>
            <a:off x="72736" y="410174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T2</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2736" y="333974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T4</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2736" y="255340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T1</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2736" y="1751209"/>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T3</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0" y="5701941"/>
            <a:ext cx="602673" cy="307777"/>
          </a:xfrm>
          <a:prstGeom prst="rect">
            <a:avLst/>
          </a:prstGeom>
          <a:noFill/>
        </p:spPr>
        <p:txBody>
          <a:bodyPr wrap="square" rtlCol="0">
            <a:spAutoFit/>
          </a:bodyPr>
          <a:lstStyle/>
          <a:p>
            <a:pPr algn="ctr"/>
            <a:r>
              <a:rPr lang="en-US" sz="1400" b="1" dirty="0" smtClean="0">
                <a:solidFill>
                  <a:srgbClr val="FFFF00"/>
                </a:solidFill>
                <a:latin typeface="Times New Roman" panose="02020603050405020304" pitchFamily="18" charset="0"/>
                <a:cs typeface="Times New Roman" panose="02020603050405020304" pitchFamily="18" charset="0"/>
              </a:rPr>
              <a:t>DOS</a:t>
            </a:r>
            <a:endParaRPr lang="en-US" sz="14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6" y="4911417"/>
            <a:ext cx="5334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T5</a:t>
            </a:r>
            <a:endParaRPr lang="en-US"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p:cNvSpPr txBox="1"/>
              <p:nvPr/>
            </p:nvSpPr>
            <p:spPr>
              <a:xfrm>
                <a:off x="7391400" y="1663341"/>
                <a:ext cx="1676400" cy="923330"/>
              </a:xfrm>
              <a:prstGeom prst="rect">
                <a:avLst/>
              </a:prstGeom>
              <a:solidFill>
                <a:srgbClr val="57D3FF"/>
              </a:solidFill>
            </p:spPr>
            <p:txBody>
              <a:bodyPr wrap="square" rtlCol="0">
                <a:spAutoFit/>
              </a:bodyPr>
              <a:lstStyle/>
              <a:p>
                <a:pPr algn="ctr"/>
                <a:r>
                  <a:rPr lang="en-US" b="1" dirty="0" smtClean="0">
                    <a:solidFill>
                      <a:schemeClr val="tx1"/>
                    </a:solidFill>
                    <a:latin typeface="Times New Roman" panose="02020603050405020304" pitchFamily="18" charset="0"/>
                    <a:cs typeface="Times New Roman" panose="02020603050405020304" pitchFamily="18" charset="0"/>
                  </a:rPr>
                  <a:t>GOES-18 channel E11 </a:t>
                </a:r>
                <a14:m>
                  <m:oMath xmlns:m="http://schemas.openxmlformats.org/officeDocument/2006/math">
                    <m:r>
                      <a:rPr lang="en-US" b="1" i="1" dirty="0" smtClean="0">
                        <a:solidFill>
                          <a:schemeClr val="tx1"/>
                        </a:solidFill>
                        <a:latin typeface="Cambria Math" panose="02040503050406030204" pitchFamily="18" charset="0"/>
                        <a:cs typeface="Times New Roman" panose="02020603050405020304" pitchFamily="18" charset="0"/>
                      </a:rPr>
                      <m:t>(&gt;</m:t>
                    </m:r>
                    <m:r>
                      <a:rPr lang="en-US" b="1" i="1" dirty="0" smtClean="0">
                        <a:solidFill>
                          <a:schemeClr val="tx1"/>
                        </a:solidFill>
                        <a:latin typeface="Cambria Math" panose="02040503050406030204" pitchFamily="18" charset="0"/>
                        <a:cs typeface="Times New Roman" panose="02020603050405020304" pitchFamily="18" charset="0"/>
                      </a:rPr>
                      <m:t>𝟐</m:t>
                    </m:r>
                  </m:oMath>
                </a14:m>
                <a:r>
                  <a:rPr lang="en-US" b="1" dirty="0" smtClean="0">
                    <a:solidFill>
                      <a:schemeClr val="tx1"/>
                    </a:solidFill>
                    <a:latin typeface="Times New Roman" panose="02020603050405020304" pitchFamily="18" charset="0"/>
                    <a:cs typeface="Times New Roman" panose="02020603050405020304" pitchFamily="18" charset="0"/>
                  </a:rPr>
                  <a:t> MeV)</a:t>
                </a:r>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391400" y="1663341"/>
                <a:ext cx="1676400" cy="923330"/>
              </a:xfrm>
              <a:prstGeom prst="rect">
                <a:avLst/>
              </a:prstGeom>
              <a:blipFill rotWithShape="0">
                <a:blip r:embed="rId4"/>
                <a:stretch>
                  <a:fillRect t="-3974" b="-993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cxnSp>
        <p:nvCxnSpPr>
          <p:cNvPr id="17" name="Straight Arrow Connector 16"/>
          <p:cNvCxnSpPr/>
          <p:nvPr/>
        </p:nvCxnSpPr>
        <p:spPr>
          <a:xfrm flipH="1">
            <a:off x="7086600" y="3309066"/>
            <a:ext cx="391134" cy="19613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7391400" y="2653941"/>
            <a:ext cx="1658987" cy="646331"/>
          </a:xfrm>
          <a:prstGeom prst="rect">
            <a:avLst/>
          </a:prstGeom>
          <a:solidFill>
            <a:srgbClr val="57D3FF"/>
          </a:solidFill>
        </p:spPr>
        <p:txBody>
          <a:bodyPr wrap="square">
            <a:spAutoFit/>
          </a:bodyPr>
          <a:lstStyle/>
          <a:p>
            <a:r>
              <a:rPr lang="en-US" b="1" dirty="0">
                <a:latin typeface="Times New Roman" panose="02020603050405020304" pitchFamily="18" charset="0"/>
                <a:cs typeface="Times New Roman" panose="02020603050405020304" pitchFamily="18" charset="0"/>
              </a:rPr>
              <a:t>1000 </a:t>
            </a:r>
            <a:r>
              <a:rPr lang="en-US" b="1" dirty="0" smtClean="0">
                <a:latin typeface="Times New Roman" panose="02020603050405020304" pitchFamily="18" charset="0"/>
                <a:cs typeface="Times New Roman" panose="02020603050405020304" pitchFamily="18" charset="0"/>
              </a:rPr>
              <a:t>electrons per (cm</a:t>
            </a:r>
            <a:r>
              <a:rPr lang="en-US" b="1" baseline="30000"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sr s) </a:t>
            </a:r>
            <a:endParaRPr lang="en-US" b="1" dirty="0"/>
          </a:p>
        </p:txBody>
      </p:sp>
      <p:sp>
        <p:nvSpPr>
          <p:cNvPr id="32" name="Title 1"/>
          <p:cNvSpPr txBox="1">
            <a:spLocks/>
          </p:cNvSpPr>
          <p:nvPr/>
        </p:nvSpPr>
        <p:spPr>
          <a:xfrm>
            <a:off x="1225187" y="249382"/>
            <a:ext cx="6693627" cy="914399"/>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6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of Trapped 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8188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32</a:t>
            </a:fld>
            <a:endParaRPr lang="en-US" altLang="en-US" dirty="0"/>
          </a:p>
        </p:txBody>
      </p:sp>
      <p:sp>
        <p:nvSpPr>
          <p:cNvPr id="4" name="Title 1"/>
          <p:cNvSpPr txBox="1">
            <a:spLocks/>
          </p:cNvSpPr>
          <p:nvPr/>
        </p:nvSpPr>
        <p:spPr>
          <a:xfrm>
            <a:off x="1225187" y="249382"/>
            <a:ext cx="6693627" cy="914399"/>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6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of Trapped 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 xmlns:a16="http://schemas.microsoft.com/office/drawing/2014/main" id="{B805149E-34E4-ED42-8262-09AD0D2F7C86}"/>
              </a:ext>
            </a:extLst>
          </p:cNvPr>
          <p:cNvSpPr txBox="1">
            <a:spLocks/>
          </p:cNvSpPr>
          <p:nvPr/>
        </p:nvSpPr>
        <p:spPr>
          <a:xfrm>
            <a:off x="457200" y="1295400"/>
            <a:ext cx="8229600" cy="10668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2000" b="1" dirty="0" smtClean="0">
                <a:latin typeface="Times New Roman" panose="02020603050405020304" pitchFamily="18" charset="0"/>
                <a:cs typeface="Times New Roman" panose="02020603050405020304" pitchFamily="18" charset="0"/>
              </a:rPr>
              <a:t>Comparison of &gt;2 MeV electron fluxes for </a:t>
            </a:r>
            <a:r>
              <a:rPr lang="en-US" sz="2000" b="1" dirty="0" smtClean="0">
                <a:solidFill>
                  <a:srgbClr val="FFFF00"/>
                </a:solidFill>
                <a:latin typeface="Times New Roman" panose="02020603050405020304" pitchFamily="18" charset="0"/>
                <a:cs typeface="Times New Roman" panose="02020603050405020304" pitchFamily="18" charset="0"/>
              </a:rPr>
              <a:t>06/07/2022-09/05/2022</a:t>
            </a:r>
            <a:r>
              <a:rPr lang="en-US" sz="2000" dirty="0" smtClean="0">
                <a:latin typeface="Times New Roman" panose="02020603050405020304" pitchFamily="18" charset="0"/>
                <a:cs typeface="Times New Roman" panose="02020603050405020304" pitchFamily="18" charset="0"/>
              </a:rPr>
              <a:t>: Use a rigorous method to compare two time series at different satellites: </a:t>
            </a:r>
            <a:r>
              <a:rPr lang="en-US" sz="2000" b="1" dirty="0" smtClean="0">
                <a:latin typeface="Times New Roman" panose="02020603050405020304" pitchFamily="18" charset="0"/>
                <a:cs typeface="Times New Roman" panose="02020603050405020304" pitchFamily="18" charset="0"/>
              </a:rPr>
              <a:t>‘Statistical Asynchronous Regression’ </a:t>
            </a:r>
            <a:r>
              <a:rPr lang="en-US" sz="2000" dirty="0">
                <a:latin typeface="Times New Roman" panose="02020603050405020304" pitchFamily="18" charset="0"/>
                <a:cs typeface="Times New Roman" panose="02020603050405020304" pitchFamily="18" charset="0"/>
              </a:rPr>
              <a:t>[O’Brien et al., </a:t>
            </a:r>
            <a:r>
              <a:rPr lang="en-US" sz="2000" i="1" dirty="0">
                <a:latin typeface="Times New Roman" panose="02020603050405020304" pitchFamily="18" charset="0"/>
                <a:cs typeface="Times New Roman" panose="02020603050405020304" pitchFamily="18" charset="0"/>
              </a:rPr>
              <a:t>JGR, 106, </a:t>
            </a:r>
            <a:r>
              <a:rPr lang="en-US" sz="2000" dirty="0" smtClean="0">
                <a:latin typeface="Times New Roman" panose="02020603050405020304" pitchFamily="18" charset="0"/>
                <a:cs typeface="Times New Roman" panose="02020603050405020304" pitchFamily="18" charset="0"/>
              </a:rPr>
              <a:t>2001].</a:t>
            </a:r>
            <a:endParaRPr lang="en-US" sz="2000" dirty="0">
              <a:latin typeface="Times New Roman" panose="02020603050405020304" pitchFamily="18" charset="0"/>
              <a:cs typeface="Times New Roman" panose="02020603050405020304" pitchFamily="18" charset="0"/>
            </a:endParaRPr>
          </a:p>
        </p:txBody>
      </p:sp>
      <p:sp>
        <p:nvSpPr>
          <p:cNvPr id="6" name="Shape 263"/>
          <p:cNvSpPr txBox="1"/>
          <p:nvPr/>
        </p:nvSpPr>
        <p:spPr>
          <a:xfrm>
            <a:off x="457200" y="5835224"/>
            <a:ext cx="822960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O’Brien, T. P., Sornette, D., &amp; McPherron, R. L. (2001) Statistical asynchronous regression: Determining the relationship between two quantities that are not measured simultaneously, Journal of Geophys. Res., Space Phys.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106, 13,247</a:t>
            </a:r>
            <a:r>
              <a:rPr lang="en-US" sz="1000" b="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sym typeface="Calibri"/>
              </a:rPr>
              <a:t>‒</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13,259.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doi.org/10.1029/2000JA900193.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071" r="4167"/>
          <a:stretch/>
        </p:blipFill>
        <p:spPr>
          <a:xfrm>
            <a:off x="457200" y="2362200"/>
            <a:ext cx="3676479" cy="3271246"/>
          </a:xfrm>
          <a:prstGeom prst="rect">
            <a:avLst/>
          </a:prstGeom>
        </p:spPr>
      </p:pic>
      <p:sp>
        <p:nvSpPr>
          <p:cNvPr id="10" name="Rectangle 9"/>
          <p:cNvSpPr/>
          <p:nvPr/>
        </p:nvSpPr>
        <p:spPr>
          <a:xfrm>
            <a:off x="4193512" y="2416960"/>
            <a:ext cx="4493287" cy="3188565"/>
          </a:xfrm>
          <a:prstGeom prst="rect">
            <a:avLst/>
          </a:prstGeom>
        </p:spPr>
        <p:txBody>
          <a:bodyPr wrap="square">
            <a:spAutoFit/>
          </a:bodyPr>
          <a:lstStyle/>
          <a:p>
            <a:pPr marL="182880" lvl="1" indent="-182880" defTabSz="457200" fontAlgn="base">
              <a:spcBef>
                <a:spcPct val="20000"/>
              </a:spcBef>
              <a:spcAft>
                <a:spcPct val="0"/>
              </a:spcAft>
              <a:buFont typeface="Wingdings" panose="05000000000000000000" pitchFamily="2" charset="2"/>
              <a:buChar char="§"/>
            </a:pPr>
            <a:r>
              <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Finds the time-invariant function that relates two time-varying but non-simultaneous quantities X, Y:  Y = u(X)</a:t>
            </a:r>
          </a:p>
          <a:p>
            <a:pPr marL="182880" lvl="1" indent="-182880" defTabSz="457200" fontAlgn="base">
              <a:spcBef>
                <a:spcPct val="20000"/>
              </a:spcBef>
              <a:spcAft>
                <a:spcPct val="0"/>
              </a:spcAft>
              <a:buFont typeface="Wingdings" panose="05000000000000000000" pitchFamily="2" charset="2"/>
              <a:buChar char="§"/>
            </a:pPr>
            <a:r>
              <a:rPr lang="en-US" sz="1600" b="1" dirty="0" smtClean="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Uses </a:t>
            </a:r>
            <a:r>
              <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cumulative distribution functions (CDFs):  F(x), G(y)</a:t>
            </a:r>
          </a:p>
          <a:p>
            <a:pPr marL="182880" lvl="1" indent="-182880" defTabSz="457200" fontAlgn="base">
              <a:spcBef>
                <a:spcPct val="20000"/>
              </a:spcBef>
              <a:spcAft>
                <a:spcPct val="0"/>
              </a:spcAft>
              <a:buFont typeface="Wingdings" panose="05000000000000000000" pitchFamily="2" charset="2"/>
              <a:buChar char="§"/>
            </a:pPr>
            <a:r>
              <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To determine u(X) from data:</a:t>
            </a:r>
          </a:p>
          <a:p>
            <a:pPr marL="365760" lvl="2" indent="-182880" defTabSz="457200" fontAlgn="base">
              <a:spcBef>
                <a:spcPct val="20000"/>
              </a:spcBef>
              <a:spcAft>
                <a:spcPct val="0"/>
              </a:spcAft>
              <a:buFont typeface="Wingdings" panose="05000000000000000000" pitchFamily="2" charset="2"/>
              <a:buChar char="§"/>
            </a:pPr>
            <a:r>
              <a:rPr lang="en-US" sz="14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Map each x to y such that F(x) = G(y)</a:t>
            </a:r>
          </a:p>
          <a:p>
            <a:pPr marL="365760" lvl="2" indent="-182880" defTabSz="457200" fontAlgn="base">
              <a:spcBef>
                <a:spcPct val="20000"/>
              </a:spcBef>
              <a:spcAft>
                <a:spcPct val="0"/>
              </a:spcAft>
              <a:buFont typeface="Wingdings" panose="05000000000000000000" pitchFamily="2" charset="2"/>
              <a:buChar char="§"/>
            </a:pPr>
            <a:r>
              <a:rPr lang="en-US" sz="14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The resulting tabular relationship between mapped y and x defines u(X)</a:t>
            </a:r>
          </a:p>
          <a:p>
            <a:pPr marL="182880" lvl="1" indent="-182880" defTabSz="457200" fontAlgn="base">
              <a:spcBef>
                <a:spcPct val="20000"/>
              </a:spcBef>
              <a:spcAft>
                <a:spcPct val="0"/>
              </a:spcAft>
              <a:buFont typeface="Wingdings" panose="05000000000000000000" pitchFamily="2" charset="2"/>
              <a:buChar char="§"/>
            </a:pPr>
            <a:r>
              <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Plot complementary CDFs because electron flux distributions are biased toward low values:  F</a:t>
            </a:r>
            <a:r>
              <a:rPr lang="en-US" sz="1600" b="1" baseline="-25000"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&gt;</a:t>
            </a:r>
            <a:r>
              <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(x) = 1-F(x</a:t>
            </a:r>
            <a:r>
              <a:rPr lang="en-US" sz="1600" b="1" dirty="0" smtClean="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a:t>
            </a:r>
            <a:endPar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1" name="Oval 10">
            <a:extLst>
              <a:ext uri="{FF2B5EF4-FFF2-40B4-BE49-F238E27FC236}">
                <a16:creationId xmlns="" xmlns:a16="http://schemas.microsoft.com/office/drawing/2014/main" id="{DAAEFD0A-C270-F443-B445-489B6BBEA80F}"/>
              </a:ext>
            </a:extLst>
          </p:cNvPr>
          <p:cNvSpPr/>
          <p:nvPr/>
        </p:nvSpPr>
        <p:spPr>
          <a:xfrm>
            <a:off x="1371600" y="3048000"/>
            <a:ext cx="685800" cy="685800"/>
          </a:xfrm>
          <a:prstGeom prst="ellipse">
            <a:avLst/>
          </a:prstGeom>
          <a:noFill/>
          <a:ln w="19050">
            <a:solidFill>
              <a:srgbClr val="0000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358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33</a:t>
            </a:fld>
            <a:endParaRPr lang="en-US" altLang="en-US" dirty="0"/>
          </a:p>
        </p:txBody>
      </p:sp>
      <p:sp>
        <p:nvSpPr>
          <p:cNvPr id="4" name="Title 1"/>
          <p:cNvSpPr txBox="1">
            <a:spLocks/>
          </p:cNvSpPr>
          <p:nvPr/>
        </p:nvSpPr>
        <p:spPr>
          <a:xfrm>
            <a:off x="1225187" y="249382"/>
            <a:ext cx="6693627" cy="914399"/>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6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of Trapped 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 xmlns:a16="http://schemas.microsoft.com/office/drawing/2014/main" id="{B805149E-34E4-ED42-8262-09AD0D2F7C86}"/>
              </a:ext>
            </a:extLst>
          </p:cNvPr>
          <p:cNvSpPr txBox="1">
            <a:spLocks/>
          </p:cNvSpPr>
          <p:nvPr/>
        </p:nvSpPr>
        <p:spPr>
          <a:xfrm>
            <a:off x="457200" y="1295400"/>
            <a:ext cx="8229600" cy="10668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2000" b="1" dirty="0" smtClean="0">
                <a:latin typeface="Times New Roman" panose="02020603050405020304" pitchFamily="18" charset="0"/>
                <a:cs typeface="Times New Roman" panose="02020603050405020304" pitchFamily="18" charset="0"/>
              </a:rPr>
              <a:t>Comparison of &gt;2 MeV electron fluxes</a:t>
            </a:r>
            <a:r>
              <a:rPr lang="en-US" sz="2000" b="1" dirty="0">
                <a:latin typeface="Times New Roman" panose="02020603050405020304" pitchFamily="18" charset="0"/>
                <a:cs typeface="Times New Roman" panose="02020603050405020304" pitchFamily="18" charset="0"/>
              </a:rPr>
              <a:t> for </a:t>
            </a:r>
            <a:r>
              <a:rPr lang="en-US" sz="2000" b="1" dirty="0" smtClean="0">
                <a:solidFill>
                  <a:srgbClr val="FFFF00"/>
                </a:solidFill>
                <a:latin typeface="Times New Roman" panose="02020603050405020304" pitchFamily="18" charset="0"/>
                <a:cs typeface="Times New Roman" panose="02020603050405020304" pitchFamily="18" charset="0"/>
              </a:rPr>
              <a:t>06/07/2022-09/05/2022</a:t>
            </a:r>
            <a:r>
              <a:rPr lang="en-US" sz="2000" dirty="0" smtClean="0">
                <a:latin typeface="Times New Roman" panose="02020603050405020304" pitchFamily="18" charset="0"/>
                <a:cs typeface="Times New Roman" panose="02020603050405020304" pitchFamily="18" charset="0"/>
              </a:rPr>
              <a:t>: Use a rigorous method to compare two time series at different satellites: </a:t>
            </a:r>
            <a:r>
              <a:rPr lang="en-US" sz="2000" b="1" dirty="0" smtClean="0">
                <a:latin typeface="Times New Roman" panose="02020603050405020304" pitchFamily="18" charset="0"/>
                <a:cs typeface="Times New Roman" panose="02020603050405020304" pitchFamily="18" charset="0"/>
              </a:rPr>
              <a:t>‘Statistical Asynchronous Regression’ </a:t>
            </a:r>
            <a:r>
              <a:rPr lang="en-US" sz="2000" dirty="0">
                <a:latin typeface="Times New Roman" panose="02020603050405020304" pitchFamily="18" charset="0"/>
                <a:cs typeface="Times New Roman" panose="02020603050405020304" pitchFamily="18" charset="0"/>
              </a:rPr>
              <a:t>[O’Brien et al., </a:t>
            </a:r>
            <a:r>
              <a:rPr lang="en-US" sz="2000" i="1" dirty="0">
                <a:latin typeface="Times New Roman" panose="02020603050405020304" pitchFamily="18" charset="0"/>
                <a:cs typeface="Times New Roman" panose="02020603050405020304" pitchFamily="18" charset="0"/>
              </a:rPr>
              <a:t>JGR, 106, </a:t>
            </a:r>
            <a:r>
              <a:rPr lang="en-US" sz="2000" dirty="0" smtClean="0">
                <a:latin typeface="Times New Roman" panose="02020603050405020304" pitchFamily="18" charset="0"/>
                <a:cs typeface="Times New Roman" panose="02020603050405020304" pitchFamily="18" charset="0"/>
              </a:rPr>
              <a:t>2001].</a:t>
            </a:r>
            <a:endParaRPr lang="en-US" sz="2000" dirty="0">
              <a:latin typeface="Times New Roman" panose="02020603050405020304" pitchFamily="18" charset="0"/>
              <a:cs typeface="Times New Roman" panose="02020603050405020304" pitchFamily="18" charset="0"/>
            </a:endParaRPr>
          </a:p>
        </p:txBody>
      </p:sp>
      <p:sp>
        <p:nvSpPr>
          <p:cNvPr id="6" name="Shape 263"/>
          <p:cNvSpPr txBox="1"/>
          <p:nvPr/>
        </p:nvSpPr>
        <p:spPr>
          <a:xfrm>
            <a:off x="457202" y="5835224"/>
            <a:ext cx="822960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O’Brien, T. P., Sornette, D., &amp; McPherron, R. L. (2001) Statistical asynchronous regression: Determining the relationship between two quantities that are not measured simultaneously, Journal of Geophys. Res., Space Phys.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106, 13,247</a:t>
            </a:r>
            <a:r>
              <a:rPr lang="en-US" sz="1000" b="1" dirty="0"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sym typeface="Calibri"/>
              </a:rPr>
              <a:t>‒</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13,259.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doi.org/10.1029/2000JA900193.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778" r="4255"/>
          <a:stretch/>
        </p:blipFill>
        <p:spPr>
          <a:xfrm>
            <a:off x="457199" y="2362200"/>
            <a:ext cx="3687587" cy="3259958"/>
          </a:xfrm>
          <a:prstGeom prst="rect">
            <a:avLst/>
          </a:prstGeom>
        </p:spPr>
      </p:pic>
      <p:sp>
        <p:nvSpPr>
          <p:cNvPr id="11" name="Rectangle 10"/>
          <p:cNvSpPr/>
          <p:nvPr/>
        </p:nvSpPr>
        <p:spPr>
          <a:xfrm>
            <a:off x="4164259" y="2338122"/>
            <a:ext cx="4598741" cy="1421928"/>
          </a:xfrm>
          <a:prstGeom prst="rect">
            <a:avLst/>
          </a:prstGeom>
        </p:spPr>
        <p:txBody>
          <a:bodyPr wrap="square">
            <a:spAutoFit/>
          </a:bodyPr>
          <a:lstStyle/>
          <a:p>
            <a:pPr marL="182880" lvl="1" indent="-182880" defTabSz="457200" fontAlgn="base">
              <a:spcBef>
                <a:spcPct val="20000"/>
              </a:spcBef>
              <a:spcAft>
                <a:spcPct val="0"/>
              </a:spcAft>
              <a:buFont typeface="Wingdings" panose="05000000000000000000" pitchFamily="2" charset="2"/>
              <a:buChar char="§"/>
            </a:pPr>
            <a:r>
              <a:rPr lang="en-US" sz="1600" b="1" dirty="0" smtClean="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Calculate the percentile ratios of the G17/G18 E11 integral flux (note different E11 energies)</a:t>
            </a:r>
          </a:p>
          <a:p>
            <a:pPr marL="182880" lvl="1" indent="-182880" defTabSz="457200" fontAlgn="base">
              <a:spcBef>
                <a:spcPct val="20000"/>
              </a:spcBef>
              <a:spcAft>
                <a:spcPct val="0"/>
              </a:spcAft>
              <a:buFont typeface="Wingdings" panose="05000000000000000000" pitchFamily="2" charset="2"/>
              <a:buChar char="§"/>
            </a:pPr>
            <a:r>
              <a:rPr lang="en-US" sz="16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Good agreement for the central telescope T4 that is used by SWPC for its alerts</a:t>
            </a:r>
          </a:p>
          <a:p>
            <a:pPr marL="182880" lvl="1" indent="-182880" defTabSz="457200" fontAlgn="base">
              <a:spcBef>
                <a:spcPct val="20000"/>
              </a:spcBef>
              <a:spcAft>
                <a:spcPct val="0"/>
              </a:spcAft>
              <a:buFont typeface="Wingdings" panose="05000000000000000000" pitchFamily="2" charset="2"/>
              <a:buChar char="§"/>
            </a:pPr>
            <a:r>
              <a:rPr lang="en-US" sz="1600" b="1" dirty="0" smtClean="0">
                <a:solidFill>
                  <a:prstClr val="white"/>
                </a:solidFill>
                <a:latin typeface="Times New Roman" panose="02020603050405020304" pitchFamily="18" charset="0"/>
                <a:ea typeface="MS PGothic" panose="020B0600070205080204" pitchFamily="34" charset="-128"/>
                <a:cs typeface="Times New Roman" panose="02020603050405020304" pitchFamily="18" charset="0"/>
              </a:rPr>
              <a:t>Not so good agreement for T1 and T5, G17 lower</a:t>
            </a:r>
            <a:endParaRPr lang="en-US" sz="1600" b="1" dirty="0">
              <a:solidFill>
                <a:prstClr val="white"/>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2" name="Oval 11">
            <a:extLst>
              <a:ext uri="{FF2B5EF4-FFF2-40B4-BE49-F238E27FC236}">
                <a16:creationId xmlns="" xmlns:a16="http://schemas.microsoft.com/office/drawing/2014/main" id="{DAAEFD0A-C270-F443-B445-489B6BBEA80F}"/>
              </a:ext>
            </a:extLst>
          </p:cNvPr>
          <p:cNvSpPr/>
          <p:nvPr/>
        </p:nvSpPr>
        <p:spPr>
          <a:xfrm>
            <a:off x="2679561" y="3018692"/>
            <a:ext cx="702547" cy="685800"/>
          </a:xfrm>
          <a:prstGeom prst="ellipse">
            <a:avLst/>
          </a:prstGeom>
          <a:noFill/>
          <a:ln w="19050">
            <a:solidFill>
              <a:srgbClr val="0000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303151424"/>
              </p:ext>
            </p:extLst>
          </p:nvPr>
        </p:nvGraphicFramePr>
        <p:xfrm>
          <a:off x="4300595" y="3848603"/>
          <a:ext cx="4386204" cy="1773555"/>
        </p:xfrm>
        <a:graphic>
          <a:graphicData uri="http://schemas.openxmlformats.org/drawingml/2006/table">
            <a:tbl>
              <a:tblPr/>
              <a:tblGrid>
                <a:gridCol w="881005"/>
                <a:gridCol w="685800"/>
                <a:gridCol w="762000"/>
                <a:gridCol w="685800"/>
                <a:gridCol w="762000"/>
                <a:gridCol w="609599"/>
              </a:tblGrid>
              <a:tr h="354711">
                <a:tc gridSpan="6">
                  <a:txBody>
                    <a:bodyPr/>
                    <a:lstStyle/>
                    <a:p>
                      <a:pPr algn="ctr" fontAlgn="ctr"/>
                      <a:r>
                        <a:rPr lang="sv-SE" sz="1400" b="1" i="0" u="none" strike="noStrike" dirty="0">
                          <a:solidFill>
                            <a:srgbClr val="000000"/>
                          </a:solidFill>
                          <a:effectLst/>
                          <a:latin typeface="Times New Roman" panose="02020603050405020304" pitchFamily="18" charset="0"/>
                          <a:cs typeface="Times New Roman" panose="02020603050405020304" pitchFamily="18" charset="0"/>
                        </a:rPr>
                        <a:t>G17/G18 MPS-HI Integral Flux Ratio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54711">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Percentile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4711">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4711">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54711">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7" name="Rounded Rectangle 16"/>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7314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029200"/>
          </a:xfrm>
        </p:spPr>
        <p:txBody>
          <a:bodyPr/>
          <a:lstStyle/>
          <a:p>
            <a:pPr>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Differential fluxes (3 months)</a:t>
            </a:r>
          </a:p>
          <a:p>
            <a:pPr lvl="1">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Compared GOES-18 to GOES-17 when the two are only 0.4 degrees longitude apart (09/07/2022-12/06/2022)</a:t>
            </a:r>
          </a:p>
          <a:p>
            <a:pPr lvl="1">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Calculated particle distributions and flux percentile spectra</a:t>
            </a:r>
          </a:p>
          <a:p>
            <a:pPr lvl="1">
              <a:buFont typeface="Wingdings" panose="05000000000000000000" pitchFamily="2" charset="2"/>
              <a:buChar char="Ø"/>
            </a:pPr>
            <a:r>
              <a:rPr lang="en-US" sz="2000" b="1" dirty="0" smtClean="0">
                <a:solidFill>
                  <a:srgbClr val="FFFF00"/>
                </a:solidFill>
                <a:latin typeface="Times New Roman" panose="02020603050405020304" pitchFamily="18" charset="0"/>
                <a:cs typeface="Times New Roman" panose="02020603050405020304" pitchFamily="18" charset="0"/>
              </a:rPr>
              <a:t>The electron spectra are mostly identical</a:t>
            </a:r>
          </a:p>
          <a:p>
            <a:pPr lvl="2">
              <a:buFont typeface="Wingdings" panose="05000000000000000000" pitchFamily="2" charset="2"/>
              <a:buChar char="§"/>
            </a:pPr>
            <a:r>
              <a:rPr lang="en-US" sz="1600" b="1" dirty="0" smtClean="0">
                <a:solidFill>
                  <a:srgbClr val="FFFF00"/>
                </a:solidFill>
                <a:latin typeface="Times New Roman" panose="02020603050405020304" pitchFamily="18" charset="0"/>
                <a:cs typeface="Times New Roman" panose="02020603050405020304" pitchFamily="18" charset="0"/>
              </a:rPr>
              <a:t>Some lower G17 fluxes as expected by the age of the GOES-17 detector</a:t>
            </a:r>
          </a:p>
          <a:p>
            <a:pPr lvl="2">
              <a:buFont typeface="Wingdings" panose="05000000000000000000" pitchFamily="2" charset="2"/>
              <a:buChar char="§"/>
            </a:pPr>
            <a:r>
              <a:rPr lang="en-US" sz="1600" b="1" dirty="0" smtClean="0">
                <a:solidFill>
                  <a:srgbClr val="FFFF00"/>
                </a:solidFill>
                <a:latin typeface="Times New Roman" panose="02020603050405020304" pitchFamily="18" charset="0"/>
                <a:cs typeface="Times New Roman" panose="02020603050405020304" pitchFamily="18" charset="0"/>
              </a:rPr>
              <a:t>GOES-18 ETel5 has somewhat lower fluxes in some energy channels</a:t>
            </a:r>
          </a:p>
          <a:p>
            <a:pPr lvl="1">
              <a:buFont typeface="Wingdings" panose="05000000000000000000" pitchFamily="2" charset="2"/>
              <a:buChar char="Ø"/>
            </a:pPr>
            <a:r>
              <a:rPr lang="en-US" sz="2000" b="1" dirty="0" smtClean="0">
                <a:solidFill>
                  <a:srgbClr val="FFFF00"/>
                </a:solidFill>
                <a:latin typeface="Times New Roman" panose="02020603050405020304" pitchFamily="18" charset="0"/>
                <a:cs typeface="Times New Roman" panose="02020603050405020304" pitchFamily="18" charset="0"/>
              </a:rPr>
              <a:t>The proton spectra show much lower GOES-17 fluxes in channels P1-P5, and somewhat lower fluxes in P6-P7</a:t>
            </a:r>
          </a:p>
          <a:p>
            <a:pPr lvl="2">
              <a:buFont typeface="Wingdings" panose="05000000000000000000" pitchFamily="2" charset="2"/>
              <a:buChar char="§"/>
            </a:pPr>
            <a:r>
              <a:rPr lang="en-US" sz="1600" b="1" dirty="0" smtClean="0">
                <a:solidFill>
                  <a:srgbClr val="FFFF00"/>
                </a:solidFill>
                <a:latin typeface="Times New Roman" panose="02020603050405020304" pitchFamily="18" charset="0"/>
                <a:cs typeface="Times New Roman" panose="02020603050405020304" pitchFamily="18" charset="0"/>
              </a:rPr>
              <a:t>Known issue with GOES-17 (and GOES-16) that is being actively investigated</a:t>
            </a:r>
          </a:p>
          <a:p>
            <a:pPr>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Integral flux, channel E11 (3 months)</a:t>
            </a:r>
          </a:p>
          <a:p>
            <a:pPr lvl="1">
              <a:buFont typeface="Wingdings" panose="05000000000000000000" pitchFamily="2" charset="2"/>
              <a:buChar char="Ø"/>
            </a:pPr>
            <a:r>
              <a:rPr lang="en-US" sz="2000" b="1" dirty="0" smtClean="0">
                <a:latin typeface="Times New Roman" panose="02020603050405020304" pitchFamily="18" charset="0"/>
                <a:cs typeface="Times New Roman" panose="02020603050405020304" pitchFamily="18" charset="0"/>
              </a:rPr>
              <a:t>Used </a:t>
            </a:r>
            <a:r>
              <a:rPr lang="en-US" sz="2000" b="1" dirty="0">
                <a:latin typeface="Times New Roman" panose="02020603050405020304" pitchFamily="18" charset="0"/>
                <a:cs typeface="Times New Roman" panose="02020603050405020304" pitchFamily="18" charset="0"/>
              </a:rPr>
              <a:t>Statistical Asynchronous </a:t>
            </a:r>
            <a:r>
              <a:rPr lang="en-US" sz="2000" b="1" dirty="0" smtClean="0">
                <a:latin typeface="Times New Roman" panose="02020603050405020304" pitchFamily="18" charset="0"/>
                <a:cs typeface="Times New Roman" panose="02020603050405020304" pitchFamily="18" charset="0"/>
              </a:rPr>
              <a:t>Regression to compare G17 and G18</a:t>
            </a:r>
          </a:p>
          <a:p>
            <a:pPr lvl="1">
              <a:buFont typeface="Wingdings" panose="05000000000000000000" pitchFamily="2" charset="2"/>
              <a:buChar char="Ø"/>
            </a:pPr>
            <a:r>
              <a:rPr lang="en-US" sz="2000" b="1" dirty="0" smtClean="0">
                <a:solidFill>
                  <a:srgbClr val="FFFF00"/>
                </a:solidFill>
                <a:latin typeface="Times New Roman" panose="02020603050405020304" pitchFamily="18" charset="0"/>
                <a:cs typeface="Times New Roman" panose="02020603050405020304" pitchFamily="18" charset="0"/>
              </a:rPr>
              <a:t>Central telescope T4 in good agreement, G17 lower at </a:t>
            </a:r>
            <a:r>
              <a:rPr lang="en-US" sz="2000" b="1" dirty="0" smtClean="0">
                <a:solidFill>
                  <a:srgbClr val="FFFF00"/>
                </a:solidFill>
                <a:latin typeface="Times New Roman" panose="02020603050405020304" pitchFamily="18" charset="0"/>
                <a:cs typeface="Times New Roman" panose="02020603050405020304" pitchFamily="18" charset="0"/>
              </a:rPr>
              <a:t>T1 and T5 </a:t>
            </a:r>
            <a:endParaRPr lang="en-US" sz="2000" b="1" dirty="0" smtClean="0">
              <a:solidFill>
                <a:srgbClr val="FFFF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en-US" sz="2400" b="1" dirty="0" smtClean="0">
                <a:latin typeface="Times New Roman" panose="02020603050405020304" pitchFamily="18" charset="0"/>
                <a:cs typeface="Times New Roman" panose="02020603050405020304" pitchFamily="18" charset="0"/>
              </a:rPr>
              <a:t>PLPT-SEI-005 for GOES-18 is a  </a:t>
            </a:r>
            <a:endParaRPr lang="en-US" sz="24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
        <p:nvSpPr>
          <p:cNvPr id="8" name="Rounded Rectangle 7"/>
          <p:cNvSpPr/>
          <p:nvPr/>
        </p:nvSpPr>
        <p:spPr>
          <a:xfrm>
            <a:off x="5181600" y="5895378"/>
            <a:ext cx="12192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Summary</a:t>
            </a:r>
            <a:endParaRPr lang="en-US" sz="26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447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5"/>
          <p:cNvSpPr txBox="1">
            <a:spLocks noChangeArrowheads="1"/>
          </p:cNvSpPr>
          <p:nvPr/>
        </p:nvSpPr>
        <p:spPr bwMode="auto">
          <a:xfrm>
            <a:off x="990600" y="1219200"/>
            <a:ext cx="71627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MPS-HI E9-E11 Background Removal</a:t>
            </a:r>
          </a:p>
        </p:txBody>
      </p:sp>
      <mc:AlternateContent xmlns:mc="http://schemas.openxmlformats.org/markup-compatibility/2006" xmlns:a14="http://schemas.microsoft.com/office/drawing/2010/main">
        <mc:Choice Requires="a14">
          <p:sp>
            <p:nvSpPr>
              <p:cNvPr id="12" name="Rectangle 6"/>
              <p:cNvSpPr txBox="1">
                <a:spLocks noChangeArrowheads="1"/>
              </p:cNvSpPr>
              <p:nvPr/>
            </p:nvSpPr>
            <p:spPr bwMode="auto">
              <a:xfrm>
                <a:off x="128588" y="1603343"/>
                <a:ext cx="8886825" cy="456885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hlink"/>
                  </a:buClr>
                  <a:buSzPct val="90000"/>
                  <a:buFont typeface="Wingdings" panose="05000000000000000000"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accent2"/>
                  </a:buClr>
                  <a:buSzPct val="90000"/>
                  <a:buFont typeface="Wingdings" panose="05000000000000000000"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folHlink"/>
                  </a:buClr>
                  <a:buSzPct val="90000"/>
                  <a:buFont typeface="Wingdings" panose="05000000000000000000"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Aft>
                    <a:spcPts val="1200"/>
                  </a:spcAft>
                  <a:buClr>
                    <a:srgbClr val="FFFF00"/>
                  </a:buClr>
                  <a:buNone/>
                </a:pPr>
                <a:r>
                  <a:rPr lang="en-US" altLang="en-US" sz="2000" b="1" dirty="0" smtClean="0">
                    <a:solidFill>
                      <a:srgbClr val="FFFFFF"/>
                    </a:solidFill>
                    <a:effectLst/>
                    <a:latin typeface="Times New Roman" panose="02020603050405020304" pitchFamily="18" charset="0"/>
                  </a:rPr>
                  <a:t>The four highest-energy electron channels from MPS-HI (E9, E10, E10A, and E11) are susceptible to contamination by 100’s of MeV protons.  The baseline correction algorithm (CDRL80) uses fluxes from SGPS –X P9, P10 and P11 to estimate and remove the spurious rates due to proton contamination.</a:t>
                </a:r>
              </a:p>
              <a:p>
                <a:pPr marL="0" lvl="0" indent="0" algn="just">
                  <a:spcAft>
                    <a:spcPts val="1800"/>
                  </a:spcAft>
                  <a:buClr>
                    <a:srgbClr val="FFFF00"/>
                  </a:buClr>
                  <a:buNone/>
                </a:pPr>
                <a14:m>
                  <m:oMathPara xmlns:m="http://schemas.openxmlformats.org/officeDocument/2006/math">
                    <m:oMathParaPr>
                      <m:jc m:val="left"/>
                    </m:oMathParaPr>
                    <m:oMath xmlns:m="http://schemas.openxmlformats.org/officeDocument/2006/math">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𝑴</m:t>
                          </m:r>
                        </m:e>
                        <m:sub>
                          <m:r>
                            <a:rPr lang="en-US" altLang="en-US" sz="1900" b="1" i="1" smtClean="0">
                              <a:solidFill>
                                <a:srgbClr val="FFFFFF"/>
                              </a:solidFill>
                              <a:effectLst/>
                              <a:latin typeface="Cambria Math" panose="02040503050406030204" pitchFamily="18" charset="0"/>
                            </a:rPr>
                            <m:t>𝑬𝑳𝑬</m:t>
                          </m:r>
                        </m:sub>
                      </m:sSub>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sSubSup>
                        <m:sSubSupPr>
                          <m:ctrlPr>
                            <a:rPr lang="en-US" altLang="en-US" sz="1900" b="1" i="1">
                              <a:solidFill>
                                <a:srgbClr val="FFFFFF"/>
                              </a:solidFill>
                              <a:effectLst/>
                              <a:latin typeface="Cambria Math" panose="02040503050406030204" pitchFamily="18" charset="0"/>
                            </a:rPr>
                          </m:ctrlPr>
                        </m:sSubSupPr>
                        <m:e>
                          <m:r>
                            <a:rPr lang="en-US" altLang="en-US" sz="1900" b="1" i="1" smtClean="0">
                              <a:solidFill>
                                <a:srgbClr val="FFFFFF"/>
                              </a:solidFill>
                              <a:effectLst/>
                              <a:latin typeface="Cambria Math" panose="02040503050406030204" pitchFamily="18" charset="0"/>
                            </a:rPr>
                            <m:t>𝑵</m:t>
                          </m:r>
                        </m:e>
                        <m:sub>
                          <m:r>
                            <a:rPr lang="en-US" altLang="en-US" sz="1900" b="1" i="1">
                              <a:solidFill>
                                <a:srgbClr val="FFFFFF"/>
                              </a:solidFill>
                              <a:effectLst/>
                              <a:latin typeface="Cambria Math" panose="02040503050406030204" pitchFamily="18" charset="0"/>
                            </a:rPr>
                            <m:t>𝑬𝑳𝑬</m:t>
                          </m:r>
                        </m:sub>
                        <m:sup>
                          <m:r>
                            <a:rPr lang="en-US" altLang="en-US" sz="1900" b="1" i="1" smtClean="0">
                              <a:solidFill>
                                <a:srgbClr val="FFFFFF"/>
                              </a:solidFill>
                              <a:effectLst/>
                              <a:latin typeface="Cambria Math" panose="02040503050406030204" pitchFamily="18" charset="0"/>
                            </a:rPr>
                            <m:t>𝒕𝒓𝒖𝒆</m:t>
                          </m:r>
                        </m:sup>
                      </m:sSubSup>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sSubSup>
                        <m:sSubSupPr>
                          <m:ctrlPr>
                            <a:rPr lang="en-US" altLang="en-US" sz="1900" b="1" i="1">
                              <a:solidFill>
                                <a:srgbClr val="FFFFFF"/>
                              </a:solidFill>
                              <a:effectLst/>
                              <a:latin typeface="Cambria Math" panose="02040503050406030204" pitchFamily="18" charset="0"/>
                            </a:rPr>
                          </m:ctrlPr>
                        </m:sSubSupPr>
                        <m:e>
                          <m:r>
                            <a:rPr lang="en-US" altLang="en-US" sz="1900" b="1" i="1">
                              <a:solidFill>
                                <a:srgbClr val="FFFFFF"/>
                              </a:solidFill>
                              <a:effectLst/>
                              <a:latin typeface="Cambria Math" panose="02040503050406030204" pitchFamily="18" charset="0"/>
                            </a:rPr>
                            <m:t>𝑪</m:t>
                          </m:r>
                        </m:e>
                        <m:sub>
                          <m:r>
                            <a:rPr lang="en-US" altLang="en-US" sz="1900" b="1" i="1">
                              <a:solidFill>
                                <a:srgbClr val="FFFFFF"/>
                              </a:solidFill>
                              <a:effectLst/>
                              <a:latin typeface="Cambria Math" panose="02040503050406030204" pitchFamily="18" charset="0"/>
                            </a:rPr>
                            <m:t>𝑬𝑳𝑬</m:t>
                          </m:r>
                        </m:sub>
                        <m:sup>
                          <m:r>
                            <a:rPr lang="en-US" altLang="en-US" sz="1900" b="1" i="1">
                              <a:solidFill>
                                <a:srgbClr val="FFFFFF"/>
                              </a:solidFill>
                              <a:effectLst/>
                              <a:latin typeface="Cambria Math" panose="02040503050406030204" pitchFamily="18" charset="0"/>
                            </a:rPr>
                            <m:t>𝒐𝒃𝒄</m:t>
                          </m:r>
                        </m:sup>
                      </m:sSubSup>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oMath>
                  </m:oMathPara>
                </a14:m>
                <a:endParaRPr lang="en-US" altLang="en-US" sz="1900" b="1" dirty="0" smtClean="0">
                  <a:solidFill>
                    <a:srgbClr val="FFFFFF"/>
                  </a:solidFill>
                  <a:effectLst/>
                  <a:latin typeface="Times New Roman" panose="02020603050405020304" pitchFamily="18" charset="0"/>
                </a:endParaRPr>
              </a:p>
              <a:p>
                <a:pPr marL="0" lvl="0" indent="0" algn="just">
                  <a:spcAft>
                    <a:spcPts val="1200"/>
                  </a:spcAft>
                  <a:buClr>
                    <a:srgbClr val="FFFF00"/>
                  </a:buClr>
                  <a:buNone/>
                </a:pPr>
                <a14:m>
                  <m:oMathPara xmlns:m="http://schemas.openxmlformats.org/officeDocument/2006/math">
                    <m:oMathParaPr>
                      <m:jc m:val="left"/>
                    </m:oMathParaPr>
                    <m:oMath xmlns:m="http://schemas.openxmlformats.org/officeDocument/2006/math">
                      <m:sSubSup>
                        <m:sSubSupPr>
                          <m:ctrlPr>
                            <a:rPr lang="en-US" altLang="en-US" sz="1900" b="1" i="1" smtClean="0">
                              <a:solidFill>
                                <a:srgbClr val="FFFFFF"/>
                              </a:solidFill>
                              <a:effectLst/>
                              <a:latin typeface="Cambria Math" panose="02040503050406030204" pitchFamily="18" charset="0"/>
                            </a:rPr>
                          </m:ctrlPr>
                        </m:sSubSupPr>
                        <m:e>
                          <m:r>
                            <a:rPr lang="en-US" altLang="en-US" sz="1900" b="1" i="1" smtClean="0">
                              <a:solidFill>
                                <a:srgbClr val="FFFFFF"/>
                              </a:solidFill>
                              <a:effectLst/>
                              <a:latin typeface="Cambria Math" panose="02040503050406030204" pitchFamily="18" charset="0"/>
                            </a:rPr>
                            <m:t>𝑪</m:t>
                          </m:r>
                        </m:e>
                        <m:sub>
                          <m:r>
                            <a:rPr lang="en-US" altLang="en-US" sz="1900" b="1" i="1" smtClean="0">
                              <a:solidFill>
                                <a:srgbClr val="FFFFFF"/>
                              </a:solidFill>
                              <a:effectLst/>
                              <a:latin typeface="Cambria Math" panose="02040503050406030204" pitchFamily="18" charset="0"/>
                            </a:rPr>
                            <m:t>𝑬𝑳𝑬</m:t>
                          </m:r>
                        </m:sub>
                        <m:sup>
                          <m:r>
                            <a:rPr lang="en-US" altLang="en-US" sz="1900" b="1" i="1" smtClean="0">
                              <a:solidFill>
                                <a:srgbClr val="FFFFFF"/>
                              </a:solidFill>
                              <a:effectLst/>
                              <a:latin typeface="Cambria Math" panose="02040503050406030204" pitchFamily="18" charset="0"/>
                            </a:rPr>
                            <m:t>𝒐𝒃𝒄</m:t>
                          </m:r>
                        </m:sup>
                      </m:sSubSup>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𝜶</m:t>
                      </m:r>
                      <m:d>
                        <m:dPr>
                          <m:ctrlPr>
                            <a:rPr lang="en-US" altLang="en-US" sz="1900" b="1" i="1" smtClean="0">
                              <a:solidFill>
                                <a:srgbClr val="FFFFFF"/>
                              </a:solidFill>
                              <a:effectLst/>
                              <a:latin typeface="Cambria Math" panose="02040503050406030204" pitchFamily="18" charset="0"/>
                            </a:rPr>
                          </m:ctrlPr>
                        </m:dPr>
                        <m:e>
                          <m:r>
                            <a:rPr lang="en-US" altLang="en-US" sz="1900" b="1" i="1" smtClean="0">
                              <a:solidFill>
                                <a:srgbClr val="FFFFFF"/>
                              </a:solidFill>
                              <a:effectLst/>
                              <a:latin typeface="Cambria Math" panose="02040503050406030204" pitchFamily="18" charset="0"/>
                            </a:rPr>
                            <m:t>𝒊</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𝑬</m:t>
                          </m:r>
                          <m:r>
                            <a:rPr lang="en-US" altLang="en-US" sz="1900" b="1" i="1" smtClean="0">
                              <a:solidFill>
                                <a:srgbClr val="FFFFFF"/>
                              </a:solidFill>
                              <a:effectLst/>
                              <a:latin typeface="Cambria Math" panose="02040503050406030204" pitchFamily="18" charset="0"/>
                            </a:rPr>
                            <m:t>𝟏𝟏</m:t>
                          </m:r>
                        </m:e>
                      </m:d>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𝑭</m:t>
                          </m:r>
                        </m:e>
                        <m:sub>
                          <m:sSub>
                            <m:sSubPr>
                              <m:ctrlPr>
                                <a:rPr lang="en-US" altLang="en-US" sz="1900" b="1" i="1" smtClean="0">
                                  <a:solidFill>
                                    <a:srgbClr val="FFFFFF"/>
                                  </a:solidFill>
                                  <a:effectLst/>
                                  <a:latin typeface="Cambria Math" panose="02040503050406030204" pitchFamily="18" charset="0"/>
                                </a:rPr>
                              </m:ctrlPr>
                            </m:sSubPr>
                            <m:e>
                              <m:r>
                                <a:rPr lang="en-US" altLang="en-US" sz="1900" b="1" i="1" smtClean="0">
                                  <a:solidFill>
                                    <a:srgbClr val="FFFFFF"/>
                                  </a:solidFill>
                                  <a:effectLst/>
                                  <a:latin typeface="Cambria Math" panose="02040503050406030204" pitchFamily="18" charset="0"/>
                                </a:rPr>
                                <m:t>𝑺𝑮𝑷𝑺</m:t>
                              </m:r>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rPr>
                                <m:t>𝑿</m:t>
                              </m:r>
                            </m:e>
                            <m:sub>
                              <m:r>
                                <a:rPr lang="en-US" altLang="en-US" sz="1900" b="1" i="1" smtClean="0">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𝟗</m:t>
                              </m:r>
                            </m:sub>
                          </m:sSub>
                        </m:sub>
                      </m:sSub>
                      <m:r>
                        <a:rPr lang="en-US" altLang="en-US" sz="1900" b="1" i="1">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𝜷</m:t>
                      </m:r>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𝑭</m:t>
                          </m:r>
                        </m:e>
                        <m:sub>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𝑺𝑮𝑷𝑺</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𝑿</m:t>
                              </m:r>
                            </m:e>
                            <m:sub>
                              <m:r>
                                <a:rPr lang="en-US" altLang="en-US" sz="1900" b="1" i="1">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𝟏𝟎</m:t>
                              </m:r>
                            </m:sub>
                          </m:sSub>
                        </m:sub>
                      </m:sSub>
                      <m:r>
                        <a:rPr lang="en-US" altLang="en-US" sz="1900" b="1" i="1" smtClean="0">
                          <a:solidFill>
                            <a:srgbClr val="FFFFFF"/>
                          </a:solidFill>
                          <a:effectLst/>
                          <a:latin typeface="Cambria Math" panose="02040503050406030204" pitchFamily="18" charset="0"/>
                        </a:rPr>
                        <m:t>+</m:t>
                      </m:r>
                      <m:r>
                        <a:rPr lang="en-US" altLang="en-US" sz="1900" b="1" i="1" smtClean="0">
                          <a:solidFill>
                            <a:srgbClr val="FFFFFF"/>
                          </a:solidFill>
                          <a:effectLst/>
                          <a:latin typeface="Cambria Math" panose="02040503050406030204" pitchFamily="18" charset="0"/>
                          <a:ea typeface="Cambria Math" panose="02040503050406030204" pitchFamily="18" charset="0"/>
                        </a:rPr>
                        <m:t>𝜸</m:t>
                      </m:r>
                      <m:d>
                        <m:dPr>
                          <m:ctrlPr>
                            <a:rPr lang="en-US" altLang="en-US" sz="1900" b="1" i="1">
                              <a:solidFill>
                                <a:srgbClr val="FFFFFF"/>
                              </a:solidFill>
                              <a:effectLst/>
                              <a:latin typeface="Cambria Math" panose="02040503050406030204" pitchFamily="18" charset="0"/>
                            </a:rPr>
                          </m:ctrlPr>
                        </m:dPr>
                        <m:e>
                          <m:r>
                            <a:rPr lang="en-US" altLang="en-US" sz="1900" b="1" i="1">
                              <a:solidFill>
                                <a:srgbClr val="FFFFFF"/>
                              </a:solidFill>
                              <a:effectLst/>
                              <a:latin typeface="Cambria Math" panose="02040503050406030204" pitchFamily="18" charset="0"/>
                            </a:rPr>
                            <m:t>𝒊</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𝑬</m:t>
                          </m:r>
                          <m:r>
                            <a:rPr lang="en-US" altLang="en-US" sz="1900" b="1" i="1">
                              <a:solidFill>
                                <a:srgbClr val="FFFFFF"/>
                              </a:solidFill>
                              <a:effectLst/>
                              <a:latin typeface="Cambria Math" panose="02040503050406030204" pitchFamily="18" charset="0"/>
                            </a:rPr>
                            <m:t>𝟏𝟏</m:t>
                          </m:r>
                        </m:e>
                      </m:d>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𝑭</m:t>
                          </m:r>
                        </m:e>
                        <m:sub>
                          <m:sSub>
                            <m:sSubPr>
                              <m:ctrlPr>
                                <a:rPr lang="en-US" altLang="en-US" sz="1900" b="1" i="1">
                                  <a:solidFill>
                                    <a:srgbClr val="FFFFFF"/>
                                  </a:solidFill>
                                  <a:effectLst/>
                                  <a:latin typeface="Cambria Math" panose="02040503050406030204" pitchFamily="18" charset="0"/>
                                </a:rPr>
                              </m:ctrlPr>
                            </m:sSubPr>
                            <m:e>
                              <m:r>
                                <a:rPr lang="en-US" altLang="en-US" sz="1900" b="1" i="1">
                                  <a:solidFill>
                                    <a:srgbClr val="FFFFFF"/>
                                  </a:solidFill>
                                  <a:effectLst/>
                                  <a:latin typeface="Cambria Math" panose="02040503050406030204" pitchFamily="18" charset="0"/>
                                </a:rPr>
                                <m:t>𝑺𝑮𝑷𝑺</m:t>
                              </m:r>
                              <m:r>
                                <a:rPr lang="en-US" altLang="en-US" sz="1900" b="1" i="1">
                                  <a:solidFill>
                                    <a:srgbClr val="FFFFFF"/>
                                  </a:solidFill>
                                  <a:effectLst/>
                                  <a:latin typeface="Cambria Math" panose="02040503050406030204" pitchFamily="18" charset="0"/>
                                </a:rPr>
                                <m:t>−</m:t>
                              </m:r>
                              <m:r>
                                <a:rPr lang="en-US" altLang="en-US" sz="1900" b="1" i="1">
                                  <a:solidFill>
                                    <a:srgbClr val="FFFFFF"/>
                                  </a:solidFill>
                                  <a:effectLst/>
                                  <a:latin typeface="Cambria Math" panose="02040503050406030204" pitchFamily="18" charset="0"/>
                                </a:rPr>
                                <m:t>𝑿</m:t>
                              </m:r>
                            </m:e>
                            <m:sub>
                              <m:r>
                                <a:rPr lang="en-US" altLang="en-US" sz="1900" b="1" i="1">
                                  <a:solidFill>
                                    <a:srgbClr val="FFFFFF"/>
                                  </a:solidFill>
                                  <a:effectLst/>
                                  <a:latin typeface="Cambria Math" panose="02040503050406030204" pitchFamily="18" charset="0"/>
                                </a:rPr>
                                <m:t>𝑷</m:t>
                              </m:r>
                              <m:r>
                                <a:rPr lang="en-US" altLang="en-US" sz="1900" b="1" i="1" smtClean="0">
                                  <a:solidFill>
                                    <a:srgbClr val="FFFFFF"/>
                                  </a:solidFill>
                                  <a:effectLst/>
                                  <a:latin typeface="Cambria Math" panose="02040503050406030204" pitchFamily="18" charset="0"/>
                                </a:rPr>
                                <m:t>𝟏𝟏</m:t>
                              </m:r>
                            </m:sub>
                          </m:sSub>
                        </m:sub>
                      </m:sSub>
                    </m:oMath>
                  </m:oMathPara>
                </a14:m>
                <a:endParaRPr lang="en-US" altLang="en-US" sz="1900" b="1" dirty="0" smtClean="0">
                  <a:solidFill>
                    <a:srgbClr val="FFFFFF"/>
                  </a:solidFill>
                  <a:effectLst/>
                  <a:latin typeface="Times New Roman" panose="02020603050405020304" pitchFamily="18" charset="0"/>
                </a:endParaRPr>
              </a:p>
              <a:p>
                <a:pPr lvl="0" algn="just">
                  <a:spcBef>
                    <a:spcPts val="0"/>
                  </a:spcBef>
                  <a:buClr>
                    <a:srgbClr val="FFFF00"/>
                  </a:buClr>
                  <a:buFont typeface="Wingdings" panose="05000000000000000000" pitchFamily="2" charset="2"/>
                  <a:buChar char="q"/>
                </a:pPr>
                <a:r>
                  <a:rPr lang="en-US" altLang="en-US" sz="1800" b="1" dirty="0" smtClean="0">
                    <a:solidFill>
                      <a:srgbClr val="FFFFFF"/>
                    </a:solidFill>
                    <a:effectLst/>
                    <a:latin typeface="Times New Roman" panose="02020603050405020304" pitchFamily="18" charset="0"/>
                  </a:rPr>
                  <a:t>At launch CDRL80 sets </a:t>
                </a:r>
                <a14:m>
                  <m:oMath xmlns:m="http://schemas.openxmlformats.org/officeDocument/2006/math">
                    <m:r>
                      <a:rPr lang="en-US" altLang="en-US" sz="1800" b="1" i="1">
                        <a:solidFill>
                          <a:srgbClr val="FFFFFF"/>
                        </a:solidFill>
                        <a:effectLst/>
                        <a:latin typeface="Cambria Math" panose="02040503050406030204" pitchFamily="18" charset="0"/>
                        <a:ea typeface="Cambria Math" panose="02040503050406030204" pitchFamily="18" charset="0"/>
                      </a:rPr>
                      <m:t>𝜶</m:t>
                    </m:r>
                    <m:r>
                      <a:rPr lang="en-US" altLang="en-US" sz="1800" b="1" i="1" smtClean="0">
                        <a:solidFill>
                          <a:srgbClr val="FFFFFF"/>
                        </a:solidFill>
                        <a:effectLst/>
                        <a:latin typeface="Cambria Math" panose="02040503050406030204" pitchFamily="18" charset="0"/>
                        <a:ea typeface="Cambria Math" panose="02040503050406030204" pitchFamily="18" charset="0"/>
                      </a:rPr>
                      <m:t>=</m:t>
                    </m:r>
                    <m:r>
                      <a:rPr lang="en-US" altLang="en-US" sz="1800" b="1" i="1" smtClean="0">
                        <a:solidFill>
                          <a:srgbClr val="FFFFFF"/>
                        </a:solidFill>
                        <a:effectLst/>
                        <a:latin typeface="Cambria Math" panose="02040503050406030204" pitchFamily="18" charset="0"/>
                        <a:ea typeface="Cambria Math" panose="02040503050406030204" pitchFamily="18" charset="0"/>
                      </a:rPr>
                      <m:t>𝟎</m:t>
                    </m:r>
                  </m:oMath>
                </a14:m>
                <a:r>
                  <a:rPr kumimoji="0" lang="en-US" altLang="en-US" sz="1800" b="1" i="0" u="none" strike="noStrike" kern="1200" cap="none" spc="0" normalizeH="0" baseline="0" noProof="0" dirty="0" smtClean="0">
                    <a:ln>
                      <a:noFill/>
                    </a:ln>
                    <a:solidFill>
                      <a:srgbClr val="FFFFFF"/>
                    </a:solidFill>
                    <a:effectLst/>
                    <a:uLnTx/>
                    <a:uFillTx/>
                    <a:latin typeface="Times New Roman" panose="02020603050405020304" pitchFamily="18" charset="0"/>
                  </a:rPr>
                  <a:t>, </a:t>
                </a:r>
                <a14:m>
                  <m:oMath xmlns:m="http://schemas.openxmlformats.org/officeDocument/2006/math">
                    <m:r>
                      <a:rPr lang="en-US" altLang="en-US" sz="1800" b="1" i="1" smtClean="0">
                        <a:solidFill>
                          <a:srgbClr val="FFFFFF"/>
                        </a:solidFill>
                        <a:effectLst/>
                        <a:latin typeface="Cambria Math" panose="02040503050406030204" pitchFamily="18" charset="0"/>
                        <a:ea typeface="Cambria Math" panose="02040503050406030204" pitchFamily="18" charset="0"/>
                      </a:rPr>
                      <m:t>𝜷</m:t>
                    </m:r>
                    <m:r>
                      <a:rPr lang="en-US" altLang="en-US" sz="1800" b="1" i="1" smtClean="0">
                        <a:solidFill>
                          <a:srgbClr val="FFFFFF"/>
                        </a:solidFill>
                        <a:effectLst/>
                        <a:latin typeface="Cambria Math" panose="02040503050406030204" pitchFamily="18" charset="0"/>
                        <a:ea typeface="Cambria Math" panose="02040503050406030204" pitchFamily="18" charset="0"/>
                      </a:rPr>
                      <m:t>≠</m:t>
                    </m:r>
                    <m:r>
                      <a:rPr lang="en-US" altLang="en-US" sz="1800" b="1" i="1">
                        <a:solidFill>
                          <a:srgbClr val="FFFFFF"/>
                        </a:solidFill>
                        <a:effectLst/>
                        <a:latin typeface="Cambria Math" panose="02040503050406030204" pitchFamily="18" charset="0"/>
                        <a:ea typeface="Cambria Math" panose="02040503050406030204" pitchFamily="18" charset="0"/>
                      </a:rPr>
                      <m:t>𝟎</m:t>
                    </m:r>
                  </m:oMath>
                </a14:m>
                <a:r>
                  <a:rPr kumimoji="0" lang="en-US" altLang="en-US" sz="1800" b="1" i="0" u="none" strike="noStrike" kern="1200" cap="none" spc="0" normalizeH="0" baseline="0" noProof="0" dirty="0" smtClean="0">
                    <a:ln>
                      <a:noFill/>
                    </a:ln>
                    <a:solidFill>
                      <a:srgbClr val="FFFFFF"/>
                    </a:solidFill>
                    <a:effectLst/>
                    <a:uLnTx/>
                    <a:uFillTx/>
                    <a:latin typeface="Times New Roman" panose="02020603050405020304" pitchFamily="18" charset="0"/>
                  </a:rPr>
                  <a:t>, </a:t>
                </a:r>
                <a14:m>
                  <m:oMath xmlns:m="http://schemas.openxmlformats.org/officeDocument/2006/math">
                    <m:r>
                      <a:rPr lang="en-US" altLang="en-US" sz="1800" b="1" i="1" smtClean="0">
                        <a:solidFill>
                          <a:srgbClr val="FFFFFF"/>
                        </a:solidFill>
                        <a:effectLst/>
                        <a:latin typeface="Cambria Math" panose="02040503050406030204" pitchFamily="18" charset="0"/>
                        <a:ea typeface="Cambria Math" panose="02040503050406030204" pitchFamily="18" charset="0"/>
                      </a:rPr>
                      <m:t>𝜸</m:t>
                    </m:r>
                    <m:r>
                      <a:rPr lang="en-US" altLang="en-US" sz="1800" b="1" i="1" smtClean="0">
                        <a:solidFill>
                          <a:srgbClr val="FFFFFF"/>
                        </a:solidFill>
                        <a:effectLst/>
                        <a:latin typeface="Cambria Math" panose="02040503050406030204" pitchFamily="18" charset="0"/>
                        <a:ea typeface="Cambria Math" panose="02040503050406030204" pitchFamily="18" charset="0"/>
                      </a:rPr>
                      <m:t>≠</m:t>
                    </m:r>
                    <m:r>
                      <a:rPr lang="en-US" altLang="en-US" sz="1800" b="1" i="1">
                        <a:solidFill>
                          <a:srgbClr val="FFFFFF"/>
                        </a:solidFill>
                        <a:effectLst/>
                        <a:latin typeface="Cambria Math" panose="02040503050406030204" pitchFamily="18" charset="0"/>
                        <a:ea typeface="Cambria Math" panose="02040503050406030204" pitchFamily="18" charset="0"/>
                      </a:rPr>
                      <m:t>𝟎</m:t>
                    </m:r>
                  </m:oMath>
                </a14:m>
                <a:r>
                  <a:rPr kumimoji="0" lang="en-US" altLang="en-US" sz="1800" b="1" i="0" u="none" strike="noStrike" kern="1200" cap="none" spc="0" normalizeH="0" baseline="0" noProof="0" dirty="0" smtClean="0">
                    <a:ln>
                      <a:noFill/>
                    </a:ln>
                    <a:solidFill>
                      <a:srgbClr val="FFFFFF"/>
                    </a:solidFill>
                    <a:effectLst/>
                    <a:uLnTx/>
                    <a:uFillTx/>
                    <a:latin typeface="Times New Roman" panose="02020603050405020304" pitchFamily="18" charset="0"/>
                  </a:rPr>
                  <a:t>.</a:t>
                </a:r>
              </a:p>
              <a:p>
                <a:pPr lvl="0" algn="just">
                  <a:buClr>
                    <a:srgbClr val="FFFF00"/>
                  </a:buClr>
                  <a:buFont typeface="Wingdings" panose="05000000000000000000" pitchFamily="2" charset="2"/>
                  <a:buChar char="q"/>
                </a:pPr>
                <a:r>
                  <a:rPr lang="en-US" altLang="en-US" sz="1800" b="1" dirty="0" smtClean="0">
                    <a:solidFill>
                      <a:srgbClr val="FFFFFF"/>
                    </a:solidFill>
                    <a:effectLst/>
                    <a:latin typeface="Times New Roman" panose="02020603050405020304" pitchFamily="18" charset="0"/>
                  </a:rPr>
                  <a:t>Together with the values </a:t>
                </a:r>
                <a:r>
                  <a:rPr lang="en-US" altLang="en-US" sz="1800" b="1" dirty="0">
                    <a:solidFill>
                      <a:srgbClr val="FFFFFF"/>
                    </a:solidFill>
                    <a:effectLst/>
                    <a:latin typeface="Times New Roman" panose="02020603050405020304" pitchFamily="18" charset="0"/>
                  </a:rPr>
                  <a:t>for E9, E10, </a:t>
                </a:r>
                <a:r>
                  <a:rPr lang="en-US" altLang="en-US" sz="1800" b="1" dirty="0" smtClean="0">
                    <a:solidFill>
                      <a:srgbClr val="FFFFFF"/>
                    </a:solidFill>
                    <a:effectLst/>
                    <a:latin typeface="Times New Roman" panose="02020603050405020304" pitchFamily="18" charset="0"/>
                  </a:rPr>
                  <a:t>and E10A, they </a:t>
                </a:r>
                <a:r>
                  <a:rPr lang="en-US" altLang="en-US" sz="1800" b="1" dirty="0">
                    <a:solidFill>
                      <a:srgbClr val="FFFFFF"/>
                    </a:solidFill>
                    <a:effectLst/>
                    <a:latin typeface="Times New Roman" panose="02020603050405020304" pitchFamily="18" charset="0"/>
                  </a:rPr>
                  <a:t>comprise the dataset "theOutOfBandWeightingFactors" in </a:t>
                </a:r>
                <a:r>
                  <a:rPr lang="en-US" altLang="en-US" sz="1800" b="1" dirty="0" smtClean="0">
                    <a:solidFill>
                      <a:srgbClr val="FFFFFF"/>
                    </a:solidFill>
                    <a:effectLst/>
                    <a:latin typeface="Times New Roman" panose="02020603050405020304" pitchFamily="18" charset="0"/>
                  </a:rPr>
                  <a:t>the MPS-HI LUT.</a:t>
                </a:r>
                <a:endParaRPr kumimoji="0" lang="en-US" altLang="en-US" sz="1800" b="1" i="0" u="none" strike="noStrike" kern="1200" cap="none" spc="0" normalizeH="0" baseline="0" noProof="0" dirty="0" smtClean="0">
                  <a:ln>
                    <a:noFill/>
                  </a:ln>
                  <a:solidFill>
                    <a:srgbClr val="FFFFFF"/>
                  </a:solidFill>
                  <a:effectLst/>
                  <a:uLnTx/>
                  <a:uFillTx/>
                  <a:latin typeface="Times New Roman" panose="02020603050405020304" pitchFamily="18" charset="0"/>
                </a:endParaRPr>
              </a:p>
              <a:p>
                <a:pPr lvl="0" algn="just">
                  <a:buClr>
                    <a:srgbClr val="FFFF00"/>
                  </a:buClr>
                  <a:buFont typeface="Wingdings" panose="05000000000000000000" pitchFamily="2" charset="2"/>
                  <a:buChar char="q"/>
                </a:pPr>
                <a:r>
                  <a:rPr lang="en-US" altLang="en-US" sz="1800" b="1" dirty="0" smtClean="0">
                    <a:solidFill>
                      <a:srgbClr val="FFFFFF"/>
                    </a:solidFill>
                    <a:effectLst/>
                    <a:latin typeface="Times New Roman" panose="02020603050405020304" pitchFamily="18" charset="0"/>
                    <a:ea typeface="Cambria Math" panose="02040503050406030204" pitchFamily="18" charset="0"/>
                    <a:cs typeface="Times New Roman" panose="02020603050405020304" pitchFamily="18" charset="0"/>
                  </a:rPr>
                  <a:t>The baseline correction derives </a:t>
                </a:r>
                <a14:m>
                  <m:oMath xmlns:m="http://schemas.openxmlformats.org/officeDocument/2006/math">
                    <m:r>
                      <a:rPr lang="en-US" altLang="en-US" sz="1800" b="1" i="1" smtClean="0">
                        <a:solidFill>
                          <a:srgbClr val="FFFFFF"/>
                        </a:solidFill>
                        <a:effectLst/>
                        <a:latin typeface="Cambria Math" panose="02040503050406030204" pitchFamily="18" charset="0"/>
                        <a:ea typeface="Cambria Math" panose="02040503050406030204" pitchFamily="18" charset="0"/>
                      </a:rPr>
                      <m:t>𝜷</m:t>
                    </m:r>
                  </m:oMath>
                </a14:m>
                <a:r>
                  <a:rPr lang="en-US" altLang="en-US" sz="1800" b="1" dirty="0" smtClean="0">
                    <a:solidFill>
                      <a:srgbClr val="FFFFFF"/>
                    </a:solidFill>
                    <a:effectLst/>
                    <a:latin typeface="Times New Roman" panose="02020603050405020304" pitchFamily="18" charset="0"/>
                  </a:rPr>
                  <a:t> and </a:t>
                </a:r>
                <a14:m>
                  <m:oMath xmlns:m="http://schemas.openxmlformats.org/officeDocument/2006/math">
                    <m:r>
                      <a:rPr lang="en-US" altLang="en-US" sz="1800" b="1" i="1" smtClean="0">
                        <a:solidFill>
                          <a:srgbClr val="FFFFFF"/>
                        </a:solidFill>
                        <a:effectLst/>
                        <a:latin typeface="Cambria Math" panose="02040503050406030204" pitchFamily="18" charset="0"/>
                        <a:ea typeface="Cambria Math" panose="02040503050406030204" pitchFamily="18" charset="0"/>
                      </a:rPr>
                      <m:t>𝜸</m:t>
                    </m:r>
                  </m:oMath>
                </a14:m>
                <a:r>
                  <a:rPr lang="en-US" altLang="en-US" sz="1800" b="1" dirty="0" smtClean="0">
                    <a:solidFill>
                      <a:srgbClr val="FFFFFF"/>
                    </a:solidFill>
                    <a:effectLst/>
                    <a:latin typeface="Times New Roman" panose="02020603050405020304" pitchFamily="18" charset="0"/>
                  </a:rPr>
                  <a:t> for </a:t>
                </a:r>
                <a:r>
                  <a:rPr lang="en-US" altLang="en-US" sz="1800" b="1" dirty="0">
                    <a:solidFill>
                      <a:srgbClr val="FFFFFF"/>
                    </a:solidFill>
                    <a:effectLst/>
                    <a:latin typeface="Times New Roman" panose="02020603050405020304" pitchFamily="18" charset="0"/>
                  </a:rPr>
                  <a:t>solar proton spectra from </a:t>
                </a:r>
                <a:r>
                  <a:rPr lang="en-US" altLang="en-US" sz="1800" b="1" dirty="0" smtClean="0">
                    <a:solidFill>
                      <a:srgbClr val="FFFFFF"/>
                    </a:solidFill>
                    <a:effectLst/>
                    <a:latin typeface="Times New Roman" panose="02020603050405020304" pitchFamily="18" charset="0"/>
                  </a:rPr>
                  <a:t>GEANT4 </a:t>
                </a:r>
                <a:r>
                  <a:rPr lang="en-US" altLang="en-US" sz="1800" b="1" dirty="0">
                    <a:solidFill>
                      <a:srgbClr val="FFFFFF"/>
                    </a:solidFill>
                    <a:effectLst/>
                    <a:latin typeface="Times New Roman" panose="02020603050405020304" pitchFamily="18" charset="0"/>
                  </a:rPr>
                  <a:t>simulations of the proton responses of the electron </a:t>
                </a:r>
                <a:r>
                  <a:rPr lang="en-US" altLang="en-US" sz="1800" b="1" dirty="0" smtClean="0">
                    <a:solidFill>
                      <a:srgbClr val="FFFFFF"/>
                    </a:solidFill>
                    <a:effectLst/>
                    <a:latin typeface="Times New Roman" panose="02020603050405020304" pitchFamily="18" charset="0"/>
                  </a:rPr>
                  <a:t>channels.</a:t>
                </a:r>
              </a:p>
              <a:p>
                <a:pPr lvl="0" algn="just">
                  <a:buClr>
                    <a:srgbClr val="FFFF00"/>
                  </a:buClr>
                  <a:buFont typeface="Wingdings" panose="05000000000000000000" pitchFamily="2" charset="2"/>
                  <a:buChar char="q"/>
                </a:pPr>
                <a:r>
                  <a:rPr lang="en-US" altLang="en-US" sz="1800" b="1" dirty="0" smtClean="0">
                    <a:solidFill>
                      <a:srgbClr val="FFFF00"/>
                    </a:solidFill>
                    <a:effectLst/>
                    <a:latin typeface="Times New Roman" panose="02020603050405020304" pitchFamily="18" charset="0"/>
                  </a:rPr>
                  <a:t>The </a:t>
                </a:r>
                <a:r>
                  <a:rPr lang="en-US" altLang="en-US" sz="1800" b="1" dirty="0">
                    <a:solidFill>
                      <a:srgbClr val="FFFF00"/>
                    </a:solidFill>
                    <a:effectLst/>
                    <a:latin typeface="Times New Roman" panose="02020603050405020304" pitchFamily="18" charset="0"/>
                  </a:rPr>
                  <a:t>baseline algorithm i</a:t>
                </a:r>
                <a:r>
                  <a:rPr lang="en-US" altLang="en-US" sz="1800" b="1" dirty="0" smtClean="0">
                    <a:solidFill>
                      <a:srgbClr val="FFFF00"/>
                    </a:solidFill>
                    <a:effectLst/>
                    <a:latin typeface="Times New Roman" panose="02020603050405020304" pitchFamily="18" charset="0"/>
                  </a:rPr>
                  <a:t>s </a:t>
                </a:r>
                <a:r>
                  <a:rPr lang="en-US" altLang="en-US" sz="1800" b="1" dirty="0">
                    <a:solidFill>
                      <a:srgbClr val="FFFF00"/>
                    </a:solidFill>
                    <a:effectLst/>
                    <a:latin typeface="Times New Roman" panose="02020603050405020304" pitchFamily="18" charset="0"/>
                  </a:rPr>
                  <a:t>inadequate to correct for the observed slowly-varying background due presumably to </a:t>
                </a:r>
                <a:r>
                  <a:rPr lang="en-US" altLang="en-US" sz="1800" b="1" dirty="0" smtClean="0">
                    <a:solidFill>
                      <a:srgbClr val="FFFF00"/>
                    </a:solidFill>
                    <a:effectLst/>
                    <a:latin typeface="Times New Roman" panose="02020603050405020304" pitchFamily="18" charset="0"/>
                  </a:rPr>
                  <a:t>Galactic </a:t>
                </a:r>
                <a:r>
                  <a:rPr lang="en-US" altLang="en-US" sz="1800" b="1" dirty="0">
                    <a:solidFill>
                      <a:srgbClr val="FFFF00"/>
                    </a:solidFill>
                    <a:effectLst/>
                    <a:latin typeface="Times New Roman" panose="02020603050405020304" pitchFamily="18" charset="0"/>
                  </a:rPr>
                  <a:t>C</a:t>
                </a:r>
                <a:r>
                  <a:rPr lang="en-US" altLang="en-US" sz="1800" b="1" dirty="0" smtClean="0">
                    <a:solidFill>
                      <a:srgbClr val="FFFF00"/>
                    </a:solidFill>
                    <a:effectLst/>
                    <a:latin typeface="Times New Roman" panose="02020603050405020304" pitchFamily="18" charset="0"/>
                  </a:rPr>
                  <a:t>osmic </a:t>
                </a:r>
                <a:r>
                  <a:rPr lang="en-US" altLang="en-US" sz="1800" b="1" dirty="0">
                    <a:solidFill>
                      <a:srgbClr val="FFFF00"/>
                    </a:solidFill>
                    <a:effectLst/>
                    <a:latin typeface="Times New Roman" panose="02020603050405020304" pitchFamily="18" charset="0"/>
                  </a:rPr>
                  <a:t>R</a:t>
                </a:r>
                <a:r>
                  <a:rPr lang="en-US" altLang="en-US" sz="1800" b="1" dirty="0" smtClean="0">
                    <a:solidFill>
                      <a:srgbClr val="FFFF00"/>
                    </a:solidFill>
                    <a:effectLst/>
                    <a:latin typeface="Times New Roman" panose="02020603050405020304" pitchFamily="18" charset="0"/>
                  </a:rPr>
                  <a:t>ay </a:t>
                </a:r>
                <a:r>
                  <a:rPr lang="en-US" altLang="en-US" sz="1800" b="1" dirty="0">
                    <a:solidFill>
                      <a:srgbClr val="FFFF00"/>
                    </a:solidFill>
                    <a:effectLst/>
                    <a:latin typeface="Times New Roman" panose="02020603050405020304" pitchFamily="18" charset="0"/>
                  </a:rPr>
                  <a:t>(GCR) </a:t>
                </a:r>
                <a:r>
                  <a:rPr lang="en-US" altLang="en-US" sz="1800" b="1" dirty="0" smtClean="0">
                    <a:solidFill>
                      <a:srgbClr val="FFFF00"/>
                    </a:solidFill>
                    <a:effectLst/>
                    <a:latin typeface="Times New Roman" panose="02020603050405020304" pitchFamily="18" charset="0"/>
                  </a:rPr>
                  <a:t>protons.</a:t>
                </a:r>
                <a:endParaRPr kumimoji="0" lang="en-US" altLang="en-US" sz="1800" b="1" i="0" u="none" strike="noStrike" kern="1200" cap="none" spc="0" normalizeH="0" baseline="0" noProof="0" dirty="0" smtClean="0">
                  <a:ln>
                    <a:noFill/>
                  </a:ln>
                  <a:solidFill>
                    <a:srgbClr val="FFFF00"/>
                  </a:solidFill>
                  <a:effectLst/>
                  <a:uLnTx/>
                  <a:uFillTx/>
                  <a:latin typeface="Times New Roman" panose="02020603050405020304" pitchFamily="18" charset="0"/>
                </a:endParaRPr>
              </a:p>
            </p:txBody>
          </p:sp>
        </mc:Choice>
        <mc:Fallback xmlns="">
          <p:sp>
            <p:nvSpPr>
              <p:cNvPr id="12" name="Rectangle 6"/>
              <p:cNvSpPr txBox="1">
                <a:spLocks noRot="1" noChangeAspect="1" noMove="1" noResize="1" noEditPoints="1" noAdjustHandles="1" noChangeArrowheads="1" noChangeShapeType="1" noTextEdit="1"/>
              </p:cNvSpPr>
              <p:nvPr/>
            </p:nvSpPr>
            <p:spPr bwMode="auto">
              <a:xfrm>
                <a:off x="128588" y="1603343"/>
                <a:ext cx="8886825" cy="4568857"/>
              </a:xfrm>
              <a:prstGeom prst="rect">
                <a:avLst/>
              </a:prstGeom>
              <a:blipFill rotWithShape="0">
                <a:blip r:embed="rId7"/>
                <a:stretch>
                  <a:fillRect l="-686" t="-667" r="-754" b="-24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4" name="TextBox 3"/>
          <p:cNvSpPr txBox="1"/>
          <p:nvPr/>
        </p:nvSpPr>
        <p:spPr>
          <a:xfrm>
            <a:off x="18288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Introduction</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35</a:t>
            </a:fld>
            <a:endParaRPr lang="en-US" altLang="en-US" dirty="0"/>
          </a:p>
        </p:txBody>
      </p:sp>
      <p:sp>
        <p:nvSpPr>
          <p:cNvPr id="10" name="Rounded Rectangle 9"/>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987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278246" y="1622636"/>
            <a:ext cx="858750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G18 MPS-HI E9-E11 Revised Background Removal (ADR1253)</a:t>
            </a:r>
          </a:p>
        </p:txBody>
      </p:sp>
      <mc:AlternateContent xmlns:mc="http://schemas.openxmlformats.org/markup-compatibility/2006" xmlns:a14="http://schemas.microsoft.com/office/drawing/2010/main">
        <mc:Choice Requires="a14">
          <p:sp>
            <p:nvSpPr>
              <p:cNvPr id="3" name="Rectangle 2"/>
              <p:cNvSpPr/>
              <p:nvPr/>
            </p:nvSpPr>
            <p:spPr>
              <a:xfrm>
                <a:off x="147781" y="2232236"/>
                <a:ext cx="8820727" cy="4016164"/>
              </a:xfrm>
              <a:prstGeom prst="rect">
                <a:avLst/>
              </a:prstGeom>
            </p:spPr>
            <p:txBody>
              <a:bodyPr wrap="square">
                <a:spAutoFit/>
              </a:bodyPr>
              <a:lstStyle/>
              <a:p>
                <a:pPr algn="just"/>
                <a:r>
                  <a:rPr lang="en-US" altLang="en-US" b="1" dirty="0">
                    <a:solidFill>
                      <a:srgbClr val="FFFFFF"/>
                    </a:solidFill>
                    <a:latin typeface="Times New Roman" panose="02020603050405020304" pitchFamily="18" charset="0"/>
                  </a:rPr>
                  <a:t>T</a:t>
                </a:r>
                <a:r>
                  <a:rPr lang="en-US" altLang="en-US" b="1" dirty="0" smtClean="0">
                    <a:solidFill>
                      <a:srgbClr val="FFFFFF"/>
                    </a:solidFill>
                    <a:latin typeface="Times New Roman" panose="02020603050405020304" pitchFamily="18" charset="0"/>
                  </a:rPr>
                  <a:t>he background removal coefficients were corrected so as to better account for the GCR proton contamination (J. Rodriguez/A. Boudouridis). This involves a number of observations and assumptions (demonstrated for MPS-HI E11):</a:t>
                </a:r>
              </a:p>
              <a:p>
                <a:pPr marL="342900" indent="-342900" algn="just">
                  <a:spcBef>
                    <a:spcPts val="600"/>
                  </a:spcBef>
                  <a:spcAft>
                    <a:spcPts val="600"/>
                  </a:spcAft>
                  <a:buClr>
                    <a:srgbClr val="FFFF00"/>
                  </a:buClr>
                  <a:buFont typeface="Wingdings" panose="05000000000000000000" pitchFamily="2" charset="2"/>
                  <a:buChar char="q"/>
                </a:pPr>
                <a:r>
                  <a:rPr lang="en-US" altLang="en-US" b="1" dirty="0" smtClean="0">
                    <a:solidFill>
                      <a:srgbClr val="FFFFFF"/>
                    </a:solidFill>
                    <a:latin typeface="Times New Roman" panose="02020603050405020304" pitchFamily="18" charset="0"/>
                  </a:rPr>
                  <a:t>The first assumption is that the MPS-HI backgrounds are due to the GCRs.</a:t>
                </a:r>
              </a:p>
              <a:p>
                <a:pPr marL="342900" indent="-342900" algn="just">
                  <a:spcBef>
                    <a:spcPts val="600"/>
                  </a:spcBef>
                  <a:spcAft>
                    <a:spcPts val="600"/>
                  </a:spcAft>
                  <a:buClr>
                    <a:srgbClr val="FFFF00"/>
                  </a:buClr>
                  <a:buFont typeface="Wingdings" panose="05000000000000000000" pitchFamily="2" charset="2"/>
                  <a:buChar char="q"/>
                </a:pPr>
                <a:r>
                  <a:rPr lang="en-US" altLang="en-US" b="1" dirty="0" smtClean="0">
                    <a:solidFill>
                      <a:srgbClr val="FFFF00"/>
                    </a:solidFill>
                    <a:latin typeface="Times New Roman" panose="02020603050405020304" pitchFamily="18" charset="0"/>
                  </a:rPr>
                  <a:t>SGPS P11 is the best single measure of GCR fluxes, </a:t>
                </a:r>
                <a:r>
                  <a:rPr lang="en-US" altLang="en-US" b="1" dirty="0">
                    <a:solidFill>
                      <a:srgbClr val="FFFF00"/>
                    </a:solidFill>
                    <a:latin typeface="Times New Roman" panose="02020603050405020304" pitchFamily="18" charset="0"/>
                  </a:rPr>
                  <a:t>and therefore is used exclusively for the background correction, </a:t>
                </a:r>
                <a14:m>
                  <m:oMath xmlns:m="http://schemas.openxmlformats.org/officeDocument/2006/math">
                    <m:r>
                      <a:rPr lang="en-US" altLang="en-US" b="1" i="1">
                        <a:solidFill>
                          <a:srgbClr val="FFFF00"/>
                        </a:solidFill>
                        <a:latin typeface="Cambria Math" panose="02040503050406030204" pitchFamily="18" charset="0"/>
                        <a:ea typeface="Cambria Math" panose="02040503050406030204" pitchFamily="18" charset="0"/>
                      </a:rPr>
                      <m:t>𝜶</m:t>
                    </m:r>
                    <m:r>
                      <a:rPr lang="en-US" altLang="en-US" b="1" i="1">
                        <a:solidFill>
                          <a:srgbClr val="FFFF00"/>
                        </a:solidFill>
                        <a:latin typeface="Cambria Math" panose="02040503050406030204" pitchFamily="18" charset="0"/>
                        <a:ea typeface="Cambria Math" panose="02040503050406030204" pitchFamily="18" charset="0"/>
                      </a:rPr>
                      <m:t>=</m:t>
                    </m:r>
                    <m:r>
                      <a:rPr lang="en-US" altLang="en-US" b="1" i="1">
                        <a:solidFill>
                          <a:srgbClr val="FFFF00"/>
                        </a:solidFill>
                        <a:latin typeface="Cambria Math" panose="02040503050406030204" pitchFamily="18" charset="0"/>
                        <a:ea typeface="Cambria Math" panose="02040503050406030204" pitchFamily="18" charset="0"/>
                      </a:rPr>
                      <m:t>𝟎</m:t>
                    </m:r>
                  </m:oMath>
                </a14:m>
                <a:r>
                  <a:rPr lang="en-US" altLang="en-US" b="1" dirty="0">
                    <a:solidFill>
                      <a:srgbClr val="FFFF00"/>
                    </a:solidFill>
                    <a:latin typeface="Times New Roman" panose="02020603050405020304" pitchFamily="18" charset="0"/>
                  </a:rPr>
                  <a:t>, </a:t>
                </a:r>
                <a14:m>
                  <m:oMath xmlns:m="http://schemas.openxmlformats.org/officeDocument/2006/math">
                    <m:r>
                      <a:rPr lang="en-US" altLang="en-US" b="1" i="1">
                        <a:solidFill>
                          <a:srgbClr val="FFFF00"/>
                        </a:solidFill>
                        <a:latin typeface="Cambria Math" panose="02040503050406030204" pitchFamily="18" charset="0"/>
                        <a:ea typeface="Cambria Math" panose="02040503050406030204" pitchFamily="18" charset="0"/>
                      </a:rPr>
                      <m:t>𝜷</m:t>
                    </m:r>
                    <m:r>
                      <a:rPr lang="en-US" altLang="en-US" b="1" i="1">
                        <a:solidFill>
                          <a:srgbClr val="FFFF00"/>
                        </a:solidFill>
                        <a:latin typeface="Cambria Math" panose="02040503050406030204" pitchFamily="18" charset="0"/>
                        <a:ea typeface="Cambria Math" panose="02040503050406030204" pitchFamily="18" charset="0"/>
                      </a:rPr>
                      <m:t>=</m:t>
                    </m:r>
                    <m:r>
                      <a:rPr lang="en-US" altLang="en-US" b="1" i="1">
                        <a:solidFill>
                          <a:srgbClr val="FFFF00"/>
                        </a:solidFill>
                        <a:latin typeface="Cambria Math" panose="02040503050406030204" pitchFamily="18" charset="0"/>
                        <a:ea typeface="Cambria Math" panose="02040503050406030204" pitchFamily="18" charset="0"/>
                      </a:rPr>
                      <m:t>𝟎</m:t>
                    </m:r>
                  </m:oMath>
                </a14:m>
                <a:r>
                  <a:rPr lang="en-US" altLang="en-US" b="1" dirty="0">
                    <a:solidFill>
                      <a:srgbClr val="FFFF00"/>
                    </a:solidFill>
                    <a:latin typeface="Times New Roman" panose="02020603050405020304" pitchFamily="18" charset="0"/>
                  </a:rPr>
                  <a:t>, </a:t>
                </a:r>
                <a14:m>
                  <m:oMath xmlns:m="http://schemas.openxmlformats.org/officeDocument/2006/math">
                    <m:sSubSup>
                      <m:sSubSupPr>
                        <m:ctrlPr>
                          <a:rPr lang="en-US" altLang="en-US" b="1" i="1">
                            <a:solidFill>
                              <a:srgbClr val="FFFF00"/>
                            </a:solidFill>
                            <a:latin typeface="Cambria Math" panose="02040503050406030204" pitchFamily="18" charset="0"/>
                          </a:rPr>
                        </m:ctrlPr>
                      </m:sSubSupPr>
                      <m:e>
                        <m:r>
                          <a:rPr lang="en-US" altLang="en-US" b="1" i="1">
                            <a:solidFill>
                              <a:srgbClr val="FFFF00"/>
                            </a:solidFill>
                            <a:latin typeface="Cambria Math" panose="02040503050406030204" pitchFamily="18" charset="0"/>
                          </a:rPr>
                          <m:t>𝑪</m:t>
                        </m:r>
                      </m:e>
                      <m:sub>
                        <m:r>
                          <a:rPr lang="en-US" altLang="en-US" b="1" i="1">
                            <a:solidFill>
                              <a:srgbClr val="FFFF00"/>
                            </a:solidFill>
                            <a:latin typeface="Cambria Math" panose="02040503050406030204" pitchFamily="18" charset="0"/>
                          </a:rPr>
                          <m:t>𝑬𝑳𝑬</m:t>
                        </m:r>
                      </m:sub>
                      <m:sup>
                        <m:r>
                          <a:rPr lang="en-US" altLang="en-US" b="1" i="1">
                            <a:solidFill>
                              <a:srgbClr val="FFFF00"/>
                            </a:solidFill>
                            <a:latin typeface="Cambria Math" panose="02040503050406030204" pitchFamily="18" charset="0"/>
                          </a:rPr>
                          <m:t>𝒐𝒃𝒄</m:t>
                        </m:r>
                      </m:sup>
                    </m:sSubSup>
                    <m:d>
                      <m:dPr>
                        <m:ctrlPr>
                          <a:rPr lang="en-US" altLang="en-US" b="1" i="1">
                            <a:solidFill>
                              <a:srgbClr val="FFFF00"/>
                            </a:solidFill>
                            <a:latin typeface="Cambria Math" panose="02040503050406030204" pitchFamily="18" charset="0"/>
                          </a:rPr>
                        </m:ctrlPr>
                      </m:dPr>
                      <m:e>
                        <m:r>
                          <a:rPr lang="en-US" altLang="en-US" b="1" i="1">
                            <a:solidFill>
                              <a:srgbClr val="FFFF00"/>
                            </a:solidFill>
                            <a:latin typeface="Cambria Math" panose="02040503050406030204" pitchFamily="18" charset="0"/>
                          </a:rPr>
                          <m:t>𝒊</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𝑬</m:t>
                        </m:r>
                        <m:r>
                          <a:rPr lang="en-US" altLang="en-US" b="1" i="1">
                            <a:solidFill>
                              <a:srgbClr val="FFFF00"/>
                            </a:solidFill>
                            <a:latin typeface="Cambria Math" panose="02040503050406030204" pitchFamily="18" charset="0"/>
                          </a:rPr>
                          <m:t>𝟏𝟏</m:t>
                        </m:r>
                      </m:e>
                    </m:d>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ea typeface="Cambria Math" panose="02040503050406030204" pitchFamily="18" charset="0"/>
                      </a:rPr>
                      <m:t>𝜸</m:t>
                    </m:r>
                    <m:d>
                      <m:dPr>
                        <m:ctrlPr>
                          <a:rPr lang="en-US" altLang="en-US" b="1" i="1">
                            <a:solidFill>
                              <a:srgbClr val="FFFF00"/>
                            </a:solidFill>
                            <a:latin typeface="Cambria Math" panose="02040503050406030204" pitchFamily="18" charset="0"/>
                          </a:rPr>
                        </m:ctrlPr>
                      </m:dPr>
                      <m:e>
                        <m:r>
                          <a:rPr lang="en-US" altLang="en-US" b="1" i="1">
                            <a:solidFill>
                              <a:srgbClr val="FFFF00"/>
                            </a:solidFill>
                            <a:latin typeface="Cambria Math" panose="02040503050406030204" pitchFamily="18" charset="0"/>
                          </a:rPr>
                          <m:t>𝒊</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𝑬</m:t>
                        </m:r>
                        <m:r>
                          <a:rPr lang="en-US" altLang="en-US" b="1" i="1">
                            <a:solidFill>
                              <a:srgbClr val="FFFF00"/>
                            </a:solidFill>
                            <a:latin typeface="Cambria Math" panose="02040503050406030204" pitchFamily="18" charset="0"/>
                          </a:rPr>
                          <m:t>𝟏𝟏</m:t>
                        </m:r>
                      </m:e>
                    </m:d>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𝑭</m:t>
                        </m:r>
                      </m:e>
                      <m:sub>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𝑺𝑮𝑷𝑺</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𝑿</m:t>
                            </m:r>
                          </m:e>
                          <m:sub>
                            <m:r>
                              <a:rPr lang="en-US" altLang="en-US" b="1" i="1">
                                <a:solidFill>
                                  <a:srgbClr val="FFFF00"/>
                                </a:solidFill>
                                <a:latin typeface="Cambria Math" panose="02040503050406030204" pitchFamily="18" charset="0"/>
                              </a:rPr>
                              <m:t>𝑷</m:t>
                            </m:r>
                            <m:r>
                              <a:rPr lang="en-US" altLang="en-US" b="1" i="1">
                                <a:solidFill>
                                  <a:srgbClr val="FFFF00"/>
                                </a:solidFill>
                                <a:latin typeface="Cambria Math" panose="02040503050406030204" pitchFamily="18" charset="0"/>
                              </a:rPr>
                              <m:t>𝟏𝟏</m:t>
                            </m:r>
                          </m:sub>
                        </m:sSub>
                      </m:sub>
                    </m:sSub>
                  </m:oMath>
                </a14:m>
                <a:r>
                  <a:rPr lang="en-US" altLang="en-US" b="1" dirty="0">
                    <a:solidFill>
                      <a:srgbClr val="FFFF00"/>
                    </a:solidFill>
                    <a:latin typeface="Times New Roman" panose="02020603050405020304" pitchFamily="18" charset="0"/>
                  </a:rPr>
                  <a:t>.</a:t>
                </a:r>
              </a:p>
              <a:p>
                <a:pPr marL="342900" indent="-342900" algn="just">
                  <a:spcBef>
                    <a:spcPts val="600"/>
                  </a:spcBef>
                  <a:spcAft>
                    <a:spcPts val="600"/>
                  </a:spcAft>
                  <a:buClr>
                    <a:srgbClr val="FFFF00"/>
                  </a:buClr>
                  <a:buFont typeface="Wingdings" panose="05000000000000000000" pitchFamily="2" charset="2"/>
                  <a:buChar char="q"/>
                </a:pPr>
                <a:r>
                  <a:rPr lang="en-US" altLang="en-US" b="1" dirty="0">
                    <a:solidFill>
                      <a:schemeClr val="bg1"/>
                    </a:solidFill>
                    <a:latin typeface="Times New Roman" panose="02020603050405020304" pitchFamily="18" charset="0"/>
                  </a:rPr>
                  <a:t>The remaining coefficient </a:t>
                </a:r>
                <a14:m>
                  <m:oMath xmlns:m="http://schemas.openxmlformats.org/officeDocument/2006/math">
                    <m:r>
                      <a:rPr lang="en-US" altLang="en-US" b="1" i="1">
                        <a:solidFill>
                          <a:srgbClr val="FFFFFF"/>
                        </a:solidFill>
                        <a:latin typeface="Cambria Math" panose="02040503050406030204" pitchFamily="18" charset="0"/>
                        <a:ea typeface="Cambria Math" panose="02040503050406030204" pitchFamily="18" charset="0"/>
                      </a:rPr>
                      <m:t>𝜸</m:t>
                    </m:r>
                  </m:oMath>
                </a14:m>
                <a:r>
                  <a:rPr lang="en-US" altLang="en-US" b="1" dirty="0">
                    <a:solidFill>
                      <a:schemeClr val="bg1"/>
                    </a:solidFill>
                    <a:latin typeface="Times New Roman" panose="02020603050405020304" pitchFamily="18" charset="0"/>
                  </a:rPr>
                  <a:t> is calculated separately for each </a:t>
                </a:r>
                <a:r>
                  <a:rPr lang="en-US" altLang="en-US" b="1" dirty="0" smtClean="0">
                    <a:solidFill>
                      <a:schemeClr val="bg1"/>
                    </a:solidFill>
                    <a:latin typeface="Times New Roman" panose="02020603050405020304" pitchFamily="18" charset="0"/>
                  </a:rPr>
                  <a:t>telescope.</a:t>
                </a:r>
                <a:endParaRPr lang="en-US" altLang="en-US" b="1" dirty="0">
                  <a:solidFill>
                    <a:schemeClr val="bg1"/>
                  </a:solidFill>
                  <a:latin typeface="Times New Roman" panose="02020603050405020304" pitchFamily="18" charset="0"/>
                </a:endParaRPr>
              </a:p>
              <a:p>
                <a:pPr marL="342900" indent="-342900" algn="just">
                  <a:spcBef>
                    <a:spcPts val="600"/>
                  </a:spcBef>
                  <a:spcAft>
                    <a:spcPts val="1200"/>
                  </a:spcAft>
                  <a:buClr>
                    <a:srgbClr val="FFFF00"/>
                  </a:buClr>
                  <a:buFont typeface="Wingdings" panose="05000000000000000000" pitchFamily="2" charset="2"/>
                  <a:buChar char="q"/>
                </a:pPr>
                <a:r>
                  <a:rPr lang="en-US" altLang="en-US" b="1" dirty="0" smtClean="0">
                    <a:solidFill>
                      <a:srgbClr val="FFFF00"/>
                    </a:solidFill>
                    <a:latin typeface="Times New Roman" panose="02020603050405020304" pitchFamily="18" charset="0"/>
                  </a:rPr>
                  <a:t>Since SGPS-X P11 can track the GCR background well, we can average the SGPS-X P11 fluxes and the background fluxes in E11 due to the GCRs, yielding</a:t>
                </a:r>
              </a:p>
              <a:p>
                <a:pPr algn="just">
                  <a:spcBef>
                    <a:spcPts val="600"/>
                  </a:spcBef>
                  <a:buClr>
                    <a:srgbClr val="FFFF00"/>
                  </a:buClr>
                </a:pPr>
                <a14:m>
                  <m:oMathPara xmlns:m="http://schemas.openxmlformats.org/officeDocument/2006/math">
                    <m:oMathParaPr>
                      <m:jc m:val="centerGroup"/>
                    </m:oMathParaPr>
                    <m:oMath xmlns:m="http://schemas.openxmlformats.org/officeDocument/2006/math">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𝜸</m:t>
                      </m:r>
                      <m:d>
                        <m:d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e>
                      </m:d>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𝑭</m:t>
                                  </m:r>
                                </m:e>
                                <m:sub>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𝑺𝑮𝑷𝑺</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𝑿</m:t>
                                      </m:r>
                                    </m:e>
                                    <m:sub>
                                      <m:r>
                                        <a:rPr lang="en-US" altLang="en-US" b="1" i="1">
                                          <a:solidFill>
                                            <a:srgbClr val="FFFF00"/>
                                          </a:solidFill>
                                          <a:latin typeface="Cambria Math" panose="02040503050406030204" pitchFamily="18" charset="0"/>
                                        </a:rPr>
                                        <m:t>𝑷</m:t>
                                      </m:r>
                                      <m:r>
                                        <a:rPr lang="en-US" altLang="en-US" b="1" i="1">
                                          <a:solidFill>
                                            <a:srgbClr val="FFFF00"/>
                                          </a:solidFill>
                                          <a:latin typeface="Cambria Math" panose="02040503050406030204" pitchFamily="18" charset="0"/>
                                        </a:rPr>
                                        <m:t>𝟏𝟏</m:t>
                                      </m:r>
                                    </m:sub>
                                  </m:sSub>
                                </m:sub>
                              </m:sSub>
                            </m:e>
                          </m:bar>
                        </m:den>
                      </m:f>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𝑮</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f>
                        <m:fPr>
                          <m:type m:val="skw"/>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e>
                          </m:bar>
                        </m:den>
                      </m:f>
                    </m:oMath>
                  </m:oMathPara>
                </a14:m>
                <a:endParaRPr lang="en-US"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7781" y="2232236"/>
                <a:ext cx="8820727" cy="4016164"/>
              </a:xfrm>
              <a:prstGeom prst="rect">
                <a:avLst/>
              </a:prstGeom>
              <a:blipFill rotWithShape="0">
                <a:blip r:embed="rId3"/>
                <a:stretch>
                  <a:fillRect l="-553" t="-759" r="-62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
        <p:nvSpPr>
          <p:cNvPr id="7" name="TextBox 6"/>
          <p:cNvSpPr txBox="1"/>
          <p:nvPr/>
        </p:nvSpPr>
        <p:spPr>
          <a:xfrm>
            <a:off x="1828800" y="260839"/>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Methodology</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4942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08192" y="3631708"/>
            <a:ext cx="5659208" cy="2829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5"/>
          <p:cNvSpPr txBox="1">
            <a:spLocks noChangeArrowheads="1"/>
          </p:cNvSpPr>
          <p:nvPr/>
        </p:nvSpPr>
        <p:spPr bwMode="auto">
          <a:xfrm>
            <a:off x="1461155" y="1219200"/>
            <a:ext cx="6221691" cy="478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a:lstStyle>
          <a:p>
            <a:pPr>
              <a:buClrTx/>
              <a:buFontTx/>
            </a:pPr>
            <a:r>
              <a:rPr lang="en-US" altLang="en-US" sz="2400" b="1" dirty="0" smtClean="0">
                <a:solidFill>
                  <a:srgbClr val="FF9900"/>
                </a:solidFill>
                <a:effectLst/>
                <a:latin typeface="Times New Roman" panose="02020603050405020304" pitchFamily="18" charset="0"/>
              </a:rPr>
              <a:t>Modeling the GCR background</a:t>
            </a:r>
          </a:p>
        </p:txBody>
      </p:sp>
      <mc:AlternateContent xmlns:mc="http://schemas.openxmlformats.org/markup-compatibility/2006" xmlns:a14="http://schemas.microsoft.com/office/drawing/2010/main">
        <mc:Choice Requires="a14">
          <p:sp>
            <p:nvSpPr>
              <p:cNvPr id="3" name="Rectangle 2"/>
              <p:cNvSpPr/>
              <p:nvPr/>
            </p:nvSpPr>
            <p:spPr>
              <a:xfrm>
                <a:off x="76201" y="1683696"/>
                <a:ext cx="8910782" cy="1831527"/>
              </a:xfrm>
              <a:prstGeom prst="rect">
                <a:avLst/>
              </a:prstGeom>
            </p:spPr>
            <p:txBody>
              <a:bodyPr wrap="square">
                <a:spAutoFit/>
              </a:bodyPr>
              <a:lstStyle/>
              <a:p>
                <a:pPr marL="342900" indent="-342900" algn="just">
                  <a:buClr>
                    <a:srgbClr val="FFFF00"/>
                  </a:buClr>
                  <a:buFont typeface="Wingdings" panose="05000000000000000000" pitchFamily="2" charset="2"/>
                  <a:buChar char="v"/>
                </a:pPr>
                <a:r>
                  <a:rPr lang="en-US" altLang="en-US" sz="2000" b="1" dirty="0">
                    <a:solidFill>
                      <a:srgbClr val="FFFFFF"/>
                    </a:solidFill>
                    <a:latin typeface="Times New Roman" panose="02020603050405020304" pitchFamily="18" charset="0"/>
                  </a:rPr>
                  <a:t>Assume that the peak and the part of the PDF below the peak are dominated by the rates due to </a:t>
                </a:r>
                <a:r>
                  <a:rPr lang="en-US" altLang="en-US" sz="2000" b="1" dirty="0" smtClean="0">
                    <a:solidFill>
                      <a:srgbClr val="FFFFFF"/>
                    </a:solidFill>
                    <a:latin typeface="Times New Roman" panose="02020603050405020304" pitchFamily="18" charset="0"/>
                  </a:rPr>
                  <a:t>GCRs, model as Gaussians.</a:t>
                </a:r>
                <a:endParaRPr lang="en-US" altLang="en-US" sz="2000" b="1" dirty="0">
                  <a:solidFill>
                    <a:srgbClr val="FFFFFF"/>
                  </a:solidFill>
                  <a:latin typeface="Times New Roman" panose="02020603050405020304" pitchFamily="18" charset="0"/>
                </a:endParaRPr>
              </a:p>
              <a:p>
                <a:pPr marL="342900" lvl="0" indent="-342900" algn="jus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Gaussian PDF: </a:t>
                </a:r>
                <a14:m>
                  <m:oMath xmlns:m="http://schemas.openxmlformats.org/officeDocument/2006/math">
                    <m:r>
                      <a:rPr lang="en-US" altLang="en-US" sz="2000" b="1" i="1" smtClean="0">
                        <a:solidFill>
                          <a:srgbClr val="FFFFFF"/>
                        </a:solidFill>
                        <a:latin typeface="Cambria Math" panose="02040503050406030204" pitchFamily="18" charset="0"/>
                      </a:rPr>
                      <m:t>𝒇</m:t>
                    </m:r>
                    <m:d>
                      <m:dPr>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𝒙</m:t>
                        </m:r>
                      </m:e>
                    </m:d>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𝒂</m:t>
                    </m:r>
                    <m:r>
                      <a:rPr lang="en-US" altLang="en-US" sz="2000" b="1" i="1" smtClean="0">
                        <a:solidFill>
                          <a:srgbClr val="FFFFFF"/>
                        </a:solidFill>
                        <a:latin typeface="Cambria Math" panose="02040503050406030204" pitchFamily="18" charset="0"/>
                      </a:rPr>
                      <m:t> </m:t>
                    </m:r>
                    <m:r>
                      <a:rPr lang="en-US" altLang="en-US" sz="2000" b="1" i="1" smtClean="0">
                        <a:solidFill>
                          <a:srgbClr val="FFFFFF"/>
                        </a:solidFill>
                        <a:latin typeface="Cambria Math" panose="02040503050406030204" pitchFamily="18" charset="0"/>
                      </a:rPr>
                      <m:t>𝒆𝒙𝒑</m:t>
                    </m:r>
                    <m:d>
                      <m:dPr>
                        <m:begChr m:val="["/>
                        <m:endChr m:val="]"/>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m:t>
                        </m:r>
                        <m:f>
                          <m:fPr>
                            <m:ctrlPr>
                              <a:rPr lang="en-US" altLang="en-US" sz="2000" b="1" i="1" smtClean="0">
                                <a:solidFill>
                                  <a:srgbClr val="FFFFFF"/>
                                </a:solidFill>
                                <a:latin typeface="Cambria Math" panose="02040503050406030204" pitchFamily="18" charset="0"/>
                              </a:rPr>
                            </m:ctrlPr>
                          </m:fPr>
                          <m:num>
                            <m:sSup>
                              <m:sSupPr>
                                <m:ctrlPr>
                                  <a:rPr lang="en-US" altLang="en-US" sz="2000" b="1" i="1" smtClean="0">
                                    <a:solidFill>
                                      <a:srgbClr val="FFFFFF"/>
                                    </a:solidFill>
                                    <a:latin typeface="Cambria Math" panose="02040503050406030204" pitchFamily="18" charset="0"/>
                                  </a:rPr>
                                </m:ctrlPr>
                              </m:sSupPr>
                              <m:e>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𝒙</m:t>
                                </m:r>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𝝁</m:t>
                                </m:r>
                                <m:r>
                                  <a:rPr lang="en-US" altLang="en-US" sz="2000" b="1" i="1" smtClean="0">
                                    <a:solidFill>
                                      <a:srgbClr val="FFFFFF"/>
                                    </a:solidFill>
                                    <a:latin typeface="Cambria Math" panose="02040503050406030204" pitchFamily="18" charset="0"/>
                                    <a:ea typeface="Cambria Math" panose="02040503050406030204" pitchFamily="18" charset="0"/>
                                  </a:rPr>
                                  <m:t>)</m:t>
                                </m:r>
                              </m:e>
                              <m:sup>
                                <m:r>
                                  <a:rPr lang="en-US" altLang="en-US" sz="2000" b="1" i="1" smtClean="0">
                                    <a:solidFill>
                                      <a:srgbClr val="FFFFFF"/>
                                    </a:solidFill>
                                    <a:latin typeface="Cambria Math" panose="02040503050406030204" pitchFamily="18" charset="0"/>
                                  </a:rPr>
                                  <m:t>𝟐</m:t>
                                </m:r>
                              </m:sup>
                            </m:sSup>
                          </m:num>
                          <m:den>
                            <m:r>
                              <a:rPr lang="en-US" altLang="en-US" sz="2000" b="1" i="1" smtClean="0">
                                <a:solidFill>
                                  <a:srgbClr val="FFFFFF"/>
                                </a:solidFill>
                                <a:latin typeface="Cambria Math" panose="02040503050406030204" pitchFamily="18" charset="0"/>
                              </a:rPr>
                              <m:t>𝟐</m:t>
                            </m:r>
                            <m:sSup>
                              <m:sSupPr>
                                <m:ctrlPr>
                                  <a:rPr lang="en-US" altLang="en-US" sz="2000" b="1" i="1" smtClean="0">
                                    <a:solidFill>
                                      <a:srgbClr val="FFFFFF"/>
                                    </a:solidFill>
                                    <a:latin typeface="Cambria Math" panose="02040503050406030204" pitchFamily="18" charset="0"/>
                                  </a:rPr>
                                </m:ctrlPr>
                              </m:sSupPr>
                              <m:e>
                                <m:r>
                                  <a:rPr lang="en-US" altLang="en-US" sz="2000" b="1" i="1" smtClean="0">
                                    <a:solidFill>
                                      <a:srgbClr val="FFFFFF"/>
                                    </a:solidFill>
                                    <a:latin typeface="Cambria Math" panose="02040503050406030204" pitchFamily="18" charset="0"/>
                                    <a:ea typeface="Cambria Math" panose="02040503050406030204" pitchFamily="18" charset="0"/>
                                  </a:rPr>
                                  <m:t>𝝈</m:t>
                                </m:r>
                              </m:e>
                              <m:sup>
                                <m:r>
                                  <a:rPr lang="en-US" altLang="en-US" sz="2000" b="1" i="1" smtClean="0">
                                    <a:solidFill>
                                      <a:srgbClr val="FFFFFF"/>
                                    </a:solidFill>
                                    <a:latin typeface="Cambria Math" panose="02040503050406030204" pitchFamily="18" charset="0"/>
                                  </a:rPr>
                                  <m:t>𝟐</m:t>
                                </m:r>
                              </m:sup>
                            </m:sSup>
                          </m:den>
                        </m:f>
                      </m:e>
                    </m:d>
                  </m:oMath>
                </a14:m>
                <a:endParaRPr lang="en-US" altLang="en-US" sz="2000" b="1" dirty="0" smtClean="0">
                  <a:solidFill>
                    <a:srgbClr val="FFFFFF"/>
                  </a:solidFill>
                  <a:latin typeface="Times New Roman" panose="02020603050405020304" pitchFamily="18" charset="0"/>
                </a:endParaRPr>
              </a:p>
              <a:p>
                <a:pPr marL="342900" lvl="0" indent="-342900" algn="just">
                  <a:buClr>
                    <a:srgbClr val="FFFF00"/>
                  </a:buClr>
                  <a:buFont typeface="Wingdings" panose="05000000000000000000" pitchFamily="2" charset="2"/>
                  <a:buChar char="v"/>
                </a:pPr>
                <a:r>
                  <a:rPr lang="en-US" altLang="en-US" sz="2000" b="1" dirty="0" smtClean="0">
                    <a:solidFill>
                      <a:srgbClr val="FFFFFF"/>
                    </a:solidFill>
                    <a:latin typeface="Times New Roman" panose="02020603050405020304" pitchFamily="18" charset="0"/>
                  </a:rPr>
                  <a:t>Gaussian CDF: </a:t>
                </a:r>
                <a14:m>
                  <m:oMath xmlns:m="http://schemas.openxmlformats.org/officeDocument/2006/math">
                    <m:r>
                      <a:rPr lang="en-US" altLang="en-US" sz="2000" b="1" i="1" smtClean="0">
                        <a:solidFill>
                          <a:srgbClr val="FFFFFF"/>
                        </a:solidFill>
                        <a:latin typeface="Cambria Math" panose="02040503050406030204" pitchFamily="18" charset="0"/>
                      </a:rPr>
                      <m:t>𝑭</m:t>
                    </m:r>
                    <m:d>
                      <m:dPr>
                        <m:ctrlPr>
                          <a:rPr lang="en-US" altLang="en-US" sz="2000" b="1" i="1" smtClean="0">
                            <a:solidFill>
                              <a:srgbClr val="FFFFFF"/>
                            </a:solidFill>
                            <a:latin typeface="Cambria Math" panose="02040503050406030204" pitchFamily="18" charset="0"/>
                          </a:rPr>
                        </m:ctrlPr>
                      </m:dPr>
                      <m:e>
                        <m:r>
                          <a:rPr lang="en-US" altLang="en-US" sz="2000" b="1" i="1" smtClean="0">
                            <a:solidFill>
                              <a:srgbClr val="FFFFFF"/>
                            </a:solidFill>
                            <a:latin typeface="Cambria Math" panose="02040503050406030204" pitchFamily="18" charset="0"/>
                          </a:rPr>
                          <m:t>𝒙</m:t>
                        </m:r>
                      </m:e>
                    </m:d>
                    <m:r>
                      <a:rPr lang="en-US" altLang="en-US" sz="2000" b="1" i="1" smtClean="0">
                        <a:solidFill>
                          <a:srgbClr val="FFFFFF"/>
                        </a:solidFill>
                        <a:latin typeface="Cambria Math" panose="02040503050406030204" pitchFamily="18" charset="0"/>
                      </a:rPr>
                      <m:t>=</m:t>
                    </m:r>
                    <m:r>
                      <a:rPr lang="en-US" altLang="en-US" sz="2000" b="1" i="1" smtClean="0">
                        <a:solidFill>
                          <a:srgbClr val="FFFFFF"/>
                        </a:solidFill>
                        <a:latin typeface="Cambria Math" panose="02040503050406030204" pitchFamily="18" charset="0"/>
                      </a:rPr>
                      <m:t>𝒂</m:t>
                    </m:r>
                    <m:r>
                      <a:rPr lang="en-US" altLang="en-US" sz="2000" b="1" i="1" smtClean="0">
                        <a:solidFill>
                          <a:srgbClr val="FFFFFF"/>
                        </a:solidFill>
                        <a:latin typeface="Cambria Math" panose="02040503050406030204" pitchFamily="18" charset="0"/>
                        <a:ea typeface="Cambria Math" panose="02040503050406030204" pitchFamily="18" charset="0"/>
                      </a:rPr>
                      <m:t>𝝈</m:t>
                    </m:r>
                    <m:rad>
                      <m:radPr>
                        <m:degHide m:val="on"/>
                        <m:ctrlPr>
                          <a:rPr lang="en-US" altLang="en-US" sz="2000" b="1" i="1" smtClean="0">
                            <a:solidFill>
                              <a:srgbClr val="FFFFFF"/>
                            </a:solidFill>
                            <a:latin typeface="Cambria Math" panose="02040503050406030204" pitchFamily="18" charset="0"/>
                            <a:ea typeface="Cambria Math" panose="02040503050406030204" pitchFamily="18" charset="0"/>
                          </a:rPr>
                        </m:ctrlPr>
                      </m:radPr>
                      <m:deg/>
                      <m:e>
                        <m:f>
                          <m:fPr>
                            <m:ctrlPr>
                              <a:rPr lang="en-US" altLang="en-US" sz="2000" b="1" i="1" smtClean="0">
                                <a:solidFill>
                                  <a:srgbClr val="FFFFFF"/>
                                </a:solidFill>
                                <a:latin typeface="Cambria Math" panose="02040503050406030204" pitchFamily="18" charset="0"/>
                                <a:ea typeface="Cambria Math" panose="02040503050406030204" pitchFamily="18" charset="0"/>
                              </a:rPr>
                            </m:ctrlPr>
                          </m:fPr>
                          <m:num>
                            <m:r>
                              <a:rPr lang="en-US" altLang="en-US" sz="2000" b="1" i="1" smtClean="0">
                                <a:solidFill>
                                  <a:srgbClr val="FFFFFF"/>
                                </a:solidFill>
                                <a:latin typeface="Cambria Math" panose="02040503050406030204" pitchFamily="18" charset="0"/>
                                <a:ea typeface="Cambria Math" panose="02040503050406030204" pitchFamily="18" charset="0"/>
                              </a:rPr>
                              <m:t>𝝅</m:t>
                            </m:r>
                          </m:num>
                          <m:den>
                            <m:r>
                              <a:rPr lang="en-US" altLang="en-US" sz="2000" b="1" i="1" smtClean="0">
                                <a:solidFill>
                                  <a:srgbClr val="FFFFFF"/>
                                </a:solidFill>
                                <a:latin typeface="Cambria Math" panose="02040503050406030204" pitchFamily="18" charset="0"/>
                                <a:ea typeface="Cambria Math" panose="02040503050406030204" pitchFamily="18" charset="0"/>
                              </a:rPr>
                              <m:t>𝟐</m:t>
                            </m:r>
                          </m:den>
                        </m:f>
                      </m:e>
                    </m:rad>
                    <m:d>
                      <m:dPr>
                        <m:begChr m:val="["/>
                        <m:endChr m:val="]"/>
                        <m:ctrlPr>
                          <a:rPr lang="en-US" altLang="en-US" sz="2000" b="1" i="1" smtClean="0">
                            <a:solidFill>
                              <a:srgbClr val="FFFFFF"/>
                            </a:solidFill>
                            <a:latin typeface="Cambria Math" panose="02040503050406030204" pitchFamily="18" charset="0"/>
                            <a:ea typeface="Cambria Math" panose="02040503050406030204" pitchFamily="18" charset="0"/>
                          </a:rPr>
                        </m:ctrlPr>
                      </m:dPr>
                      <m:e>
                        <m:r>
                          <a:rPr lang="en-US" altLang="en-US" sz="2000" b="1" i="1" smtClean="0">
                            <a:solidFill>
                              <a:srgbClr val="FFFFFF"/>
                            </a:solidFill>
                            <a:latin typeface="Cambria Math" panose="02040503050406030204" pitchFamily="18" charset="0"/>
                            <a:ea typeface="Cambria Math" panose="02040503050406030204" pitchFamily="18" charset="0"/>
                          </a:rPr>
                          <m:t>𝟏</m:t>
                        </m:r>
                        <m:r>
                          <a:rPr lang="en-US" altLang="en-US" sz="2000" b="1" i="1" smtClean="0">
                            <a:solidFill>
                              <a:srgbClr val="FFFFFF"/>
                            </a:solidFill>
                            <a:latin typeface="Cambria Math" panose="02040503050406030204" pitchFamily="18" charset="0"/>
                            <a:ea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𝒆𝒓𝒇</m:t>
                        </m:r>
                        <m:d>
                          <m:dPr>
                            <m:ctrlPr>
                              <a:rPr lang="en-US" altLang="en-US" sz="2000" b="1" i="1" smtClean="0">
                                <a:solidFill>
                                  <a:srgbClr val="FFFFFF"/>
                                </a:solidFill>
                                <a:latin typeface="Cambria Math" panose="02040503050406030204" pitchFamily="18" charset="0"/>
                                <a:ea typeface="Cambria Math" panose="02040503050406030204" pitchFamily="18" charset="0"/>
                              </a:rPr>
                            </m:ctrlPr>
                          </m:dPr>
                          <m:e>
                            <m:f>
                              <m:fPr>
                                <m:ctrlPr>
                                  <a:rPr lang="en-US" altLang="en-US" sz="2000" b="1" i="1" smtClean="0">
                                    <a:solidFill>
                                      <a:srgbClr val="FFFFFF"/>
                                    </a:solidFill>
                                    <a:latin typeface="Cambria Math" panose="02040503050406030204" pitchFamily="18" charset="0"/>
                                    <a:ea typeface="Cambria Math" panose="02040503050406030204" pitchFamily="18" charset="0"/>
                                  </a:rPr>
                                </m:ctrlPr>
                              </m:fPr>
                              <m:num>
                                <m:r>
                                  <a:rPr lang="en-US" altLang="en-US" sz="2000" b="1" i="1" smtClean="0">
                                    <a:solidFill>
                                      <a:srgbClr val="FFFFFF"/>
                                    </a:solidFill>
                                    <a:latin typeface="Cambria Math" panose="02040503050406030204" pitchFamily="18" charset="0"/>
                                    <a:ea typeface="Cambria Math" panose="02040503050406030204" pitchFamily="18" charset="0"/>
                                  </a:rPr>
                                  <m:t>𝒙</m:t>
                                </m:r>
                                <m:r>
                                  <a:rPr lang="en-US" altLang="en-US" sz="2000" b="1" i="1" smtClean="0">
                                    <a:solidFill>
                                      <a:srgbClr val="FFFFFF"/>
                                    </a:solidFill>
                                    <a:latin typeface="Cambria Math" panose="02040503050406030204" pitchFamily="18" charset="0"/>
                                    <a:ea typeface="Cambria Math" panose="02040503050406030204" pitchFamily="18" charset="0"/>
                                  </a:rPr>
                                  <m:t>−</m:t>
                                </m:r>
                                <m:r>
                                  <a:rPr lang="en-US" altLang="en-US" sz="2000" b="1" i="1" smtClean="0">
                                    <a:solidFill>
                                      <a:srgbClr val="FFFFFF"/>
                                    </a:solidFill>
                                    <a:latin typeface="Cambria Math" panose="02040503050406030204" pitchFamily="18" charset="0"/>
                                    <a:ea typeface="Cambria Math" panose="02040503050406030204" pitchFamily="18" charset="0"/>
                                  </a:rPr>
                                  <m:t>𝝁</m:t>
                                </m:r>
                              </m:num>
                              <m:den>
                                <m:r>
                                  <a:rPr lang="en-US" altLang="en-US" sz="2000" b="1" i="1" smtClean="0">
                                    <a:solidFill>
                                      <a:srgbClr val="FFFFFF"/>
                                    </a:solidFill>
                                    <a:latin typeface="Cambria Math" panose="02040503050406030204" pitchFamily="18" charset="0"/>
                                    <a:ea typeface="Cambria Math" panose="02040503050406030204" pitchFamily="18" charset="0"/>
                                  </a:rPr>
                                  <m:t>𝝈</m:t>
                                </m:r>
                                <m:rad>
                                  <m:radPr>
                                    <m:degHide m:val="on"/>
                                    <m:ctrlPr>
                                      <a:rPr lang="en-US" altLang="en-US" sz="2000" b="1" i="1" smtClean="0">
                                        <a:solidFill>
                                          <a:srgbClr val="FFFFFF"/>
                                        </a:solidFill>
                                        <a:latin typeface="Cambria Math" panose="02040503050406030204" pitchFamily="18" charset="0"/>
                                        <a:ea typeface="Cambria Math" panose="02040503050406030204" pitchFamily="18" charset="0"/>
                                      </a:rPr>
                                    </m:ctrlPr>
                                  </m:radPr>
                                  <m:deg/>
                                  <m:e>
                                    <m:r>
                                      <a:rPr lang="en-US" altLang="en-US" sz="2000" b="1" i="1" smtClean="0">
                                        <a:solidFill>
                                          <a:srgbClr val="FFFFFF"/>
                                        </a:solidFill>
                                        <a:latin typeface="Cambria Math" panose="02040503050406030204" pitchFamily="18" charset="0"/>
                                        <a:ea typeface="Cambria Math" panose="02040503050406030204" pitchFamily="18" charset="0"/>
                                      </a:rPr>
                                      <m:t>𝟐</m:t>
                                    </m:r>
                                  </m:e>
                                </m:rad>
                              </m:den>
                            </m:f>
                          </m:e>
                        </m:d>
                      </m:e>
                    </m:d>
                  </m:oMath>
                </a14:m>
                <a:endParaRPr lang="en-US" altLang="en-US" sz="2000" b="1" dirty="0" smtClean="0">
                  <a:solidFill>
                    <a:srgbClr val="FFFFFF"/>
                  </a:solidFill>
                  <a:latin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201" y="1683696"/>
                <a:ext cx="8910782" cy="1831527"/>
              </a:xfrm>
              <a:prstGeom prst="rect">
                <a:avLst/>
              </a:prstGeom>
              <a:blipFill rotWithShape="0">
                <a:blip r:embed="rId4"/>
                <a:stretch>
                  <a:fillRect l="-616" t="-1661" r="-7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860559" y="2514600"/>
                <a:ext cx="3184206" cy="3927422"/>
              </a:xfrm>
              <a:prstGeom prst="rect">
                <a:avLst/>
              </a:prstGeom>
            </p:spPr>
            <p:txBody>
              <a:bodyPr wrap="square">
                <a:spAutoFit/>
              </a:bodyPr>
              <a:lstStyle/>
              <a:p>
                <a:pPr marL="342900" lvl="0" indent="-342900">
                  <a:spcAft>
                    <a:spcPts val="600"/>
                  </a:spcAft>
                  <a:buClr>
                    <a:srgbClr val="FFFF00"/>
                  </a:buClr>
                  <a:buFont typeface="Wingdings" panose="05000000000000000000" pitchFamily="2" charset="2"/>
                  <a:buChar char="v"/>
                </a:pPr>
                <a:r>
                  <a:rPr lang="en-US" altLang="en-US" b="1" dirty="0">
                    <a:solidFill>
                      <a:srgbClr val="FFFFFF"/>
                    </a:solidFill>
                    <a:latin typeface="Times New Roman" panose="02020603050405020304" pitchFamily="18" charset="0"/>
                  </a:rPr>
                  <a:t>Conduct the analysis using 5-min averages during </a:t>
                </a:r>
                <a:r>
                  <a:rPr lang="en-US" altLang="en-US" b="1" dirty="0" smtClean="0">
                    <a:solidFill>
                      <a:srgbClr val="FFFFFF"/>
                    </a:solidFill>
                    <a:latin typeface="Times New Roman" panose="02020603050405020304" pitchFamily="18" charset="0"/>
                  </a:rPr>
                  <a:t>a 4-month period, </a:t>
                </a:r>
                <a:r>
                  <a:rPr lang="en-US" altLang="en-US" b="1" dirty="0" smtClean="0">
                    <a:solidFill>
                      <a:srgbClr val="FFFF00"/>
                    </a:solidFill>
                    <a:latin typeface="Times New Roman" panose="02020603050405020304" pitchFamily="18" charset="0"/>
                  </a:rPr>
                  <a:t>09/01/2022-12/31/2022</a:t>
                </a:r>
                <a:r>
                  <a:rPr lang="en-US" altLang="en-US" b="1" dirty="0" smtClean="0">
                    <a:solidFill>
                      <a:srgbClr val="FFFFFF"/>
                    </a:solidFill>
                    <a:latin typeface="Times New Roman" panose="02020603050405020304" pitchFamily="18" charset="0"/>
                  </a:rPr>
                  <a:t>.</a:t>
                </a:r>
              </a:p>
              <a:p>
                <a:pPr marL="342900" lvl="0" indent="-342900">
                  <a:spcAft>
                    <a:spcPts val="600"/>
                  </a:spcAft>
                  <a:buClr>
                    <a:srgbClr val="FFFF00"/>
                  </a:buClr>
                  <a:buFont typeface="Wingdings" panose="05000000000000000000" pitchFamily="2" charset="2"/>
                  <a:buChar char="v"/>
                </a:pPr>
                <a:r>
                  <a:rPr lang="en-US" altLang="en-US" b="1" dirty="0" smtClean="0">
                    <a:solidFill>
                      <a:srgbClr val="FFFFFF"/>
                    </a:solidFill>
                    <a:latin typeface="Times New Roman" panose="02020603050405020304" pitchFamily="18" charset="0"/>
                  </a:rPr>
                  <a:t>Fit the CDF that is varying smoothly, instead of PDF. </a:t>
                </a:r>
              </a:p>
              <a:p>
                <a:pPr marL="342900" lvl="0" indent="-342900">
                  <a:spcAft>
                    <a:spcPts val="600"/>
                  </a:spcAft>
                  <a:buClr>
                    <a:srgbClr val="FFFF00"/>
                  </a:buClr>
                  <a:buFont typeface="Wingdings" panose="05000000000000000000" pitchFamily="2" charset="2"/>
                  <a:buChar char="v"/>
                </a:pPr>
                <a14:m>
                  <m:oMath xmlns:m="http://schemas.openxmlformats.org/officeDocument/2006/math">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oMath>
                </a14:m>
                <a:r>
                  <a:rPr lang="en-US" altLang="en-US" b="1" dirty="0" smtClean="0">
                    <a:solidFill>
                      <a:srgbClr val="FFFF00"/>
                    </a:solidFill>
                    <a:latin typeface="Times New Roman" panose="02020603050405020304" pitchFamily="18" charset="0"/>
                  </a:rPr>
                  <a:t> (fitted E11 mean).</a:t>
                </a:r>
              </a:p>
              <a:p>
                <a:pPr marL="342900" indent="-342900">
                  <a:spcAft>
                    <a:spcPts val="600"/>
                  </a:spcAft>
                  <a:buClr>
                    <a:srgbClr val="FFFF00"/>
                  </a:buClr>
                  <a:buFont typeface="Wingdings" panose="05000000000000000000" pitchFamily="2" charset="2"/>
                  <a:buChar char="v"/>
                </a:pPr>
                <a:r>
                  <a:rPr lang="en-US" altLang="en-US" b="1" dirty="0" smtClean="0">
                    <a:solidFill>
                      <a:schemeClr val="bg1"/>
                    </a:solidFill>
                    <a:latin typeface="Times New Roman" panose="02020603050405020304" pitchFamily="18" charset="0"/>
                  </a:rPr>
                  <a:t>Do the same for SGPS-X P11 counts, </a:t>
                </a:r>
                <a14:m>
                  <m:oMath xmlns:m="http://schemas.openxmlformats.org/officeDocument/2006/math">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e>
                    </m:ba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𝝁</m:t>
                        </m:r>
                      </m:e>
                      <m:sub>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𝑷</m:t>
                        </m:r>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sub>
                    </m:sSub>
                  </m:oMath>
                </a14:m>
                <a:endParaRPr lang="en-US" altLang="en-US" b="1" dirty="0" smtClean="0">
                  <a:solidFill>
                    <a:srgbClr val="FFFFFF"/>
                  </a:solidFill>
                  <a:latin typeface="Times New Roman" panose="02020603050405020304" pitchFamily="18" charset="0"/>
                </a:endParaRPr>
              </a:p>
              <a:p>
                <a:pPr marL="342900" indent="-342900">
                  <a:spcAft>
                    <a:spcPts val="600"/>
                  </a:spcAft>
                  <a:buClr>
                    <a:srgbClr val="FFFF00"/>
                  </a:buClr>
                  <a:buFont typeface="Wingdings" panose="05000000000000000000" pitchFamily="2" charset="2"/>
                  <a:buChar char="v"/>
                </a:pPr>
                <a:r>
                  <a:rPr lang="en-US" altLang="en-US" b="1" dirty="0" smtClean="0">
                    <a:solidFill>
                      <a:schemeClr val="bg1"/>
                    </a:solidFill>
                    <a:latin typeface="Times New Roman" panose="02020603050405020304" pitchFamily="18" charset="0"/>
                  </a:rPr>
                  <a:t>Repeat for E9, E10, E10A.</a:t>
                </a:r>
              </a:p>
              <a:p>
                <a:pPr marL="342900" indent="-342900">
                  <a:spcAft>
                    <a:spcPts val="600"/>
                  </a:spcAft>
                  <a:buClr>
                    <a:srgbClr val="FFFF00"/>
                  </a:buClr>
                  <a:buFont typeface="Wingdings" panose="05000000000000000000" pitchFamily="2" charset="2"/>
                  <a:buChar char="v"/>
                </a:pPr>
                <a:r>
                  <a:rPr lang="en-US" altLang="en-US" b="1" dirty="0" smtClean="0">
                    <a:solidFill>
                      <a:schemeClr val="bg1"/>
                    </a:solidFill>
                    <a:latin typeface="Times New Roman" panose="02020603050405020304" pitchFamily="18" charset="0"/>
                  </a:rPr>
                  <a:t>Estimate gammas.</a:t>
                </a:r>
              </a:p>
            </p:txBody>
          </p:sp>
        </mc:Choice>
        <mc:Fallback xmlns="">
          <p:sp>
            <p:nvSpPr>
              <p:cNvPr id="5" name="Rectangle 4"/>
              <p:cNvSpPr>
                <a:spLocks noRot="1" noChangeAspect="1" noMove="1" noResize="1" noEditPoints="1" noAdjustHandles="1" noChangeArrowheads="1" noChangeShapeType="1" noTextEdit="1"/>
              </p:cNvSpPr>
              <p:nvPr/>
            </p:nvSpPr>
            <p:spPr>
              <a:xfrm>
                <a:off x="5860559" y="2514600"/>
                <a:ext cx="3184206" cy="3927422"/>
              </a:xfrm>
              <a:prstGeom prst="rect">
                <a:avLst/>
              </a:prstGeom>
              <a:blipFill rotWithShape="0">
                <a:blip r:embed="rId5"/>
                <a:stretch>
                  <a:fillRect l="-1147" t="-932" r="-2294" b="-1398"/>
                </a:stretch>
              </a:blipFill>
            </p:spPr>
            <p:txBody>
              <a:bodyPr/>
              <a:lstStyle/>
              <a:p>
                <a:r>
                  <a:rPr lang="en-US">
                    <a:noFill/>
                  </a:rPr>
                  <a:t> </a:t>
                </a:r>
              </a:p>
            </p:txBody>
          </p:sp>
        </mc:Fallback>
      </mc:AlternateContent>
      <p:sp>
        <p:nvSpPr>
          <p:cNvPr id="7" name="TextBox 6"/>
          <p:cNvSpPr txBox="1"/>
          <p:nvPr/>
        </p:nvSpPr>
        <p:spPr>
          <a:xfrm>
            <a:off x="18288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Methodology</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spTree>
    <p:extLst>
      <p:ext uri="{BB962C8B-B14F-4D97-AF65-F5344CB8AC3E}">
        <p14:creationId xmlns:p14="http://schemas.microsoft.com/office/powerpoint/2010/main" val="161167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pPr/>
              <a:t>38</a:t>
            </a:fld>
            <a:endParaRPr lang="en-US" altLang="en-US" dirty="0"/>
          </a:p>
        </p:txBody>
      </p:sp>
      <p:graphicFrame>
        <p:nvGraphicFramePr>
          <p:cNvPr id="9" name="Table 8">
            <a:extLst>
              <a:ext uri="{FF2B5EF4-FFF2-40B4-BE49-F238E27FC236}">
                <a16:creationId xmlns=""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1114295161"/>
              </p:ext>
            </p:extLst>
          </p:nvPr>
        </p:nvGraphicFramePr>
        <p:xfrm>
          <a:off x="1431925" y="3278634"/>
          <a:ext cx="6280150" cy="2817366"/>
        </p:xfrm>
        <a:graphic>
          <a:graphicData uri="http://schemas.openxmlformats.org/drawingml/2006/table">
            <a:tbl>
              <a:tblPr firstRow="1" firstCol="1" bandRow="1">
                <a:tableStyleId>{5C22544A-7EE6-4342-B048-85BDC9FD1C3A}</a:tableStyleId>
              </a:tblPr>
              <a:tblGrid>
                <a:gridCol w="1256030">
                  <a:extLst>
                    <a:ext uri="{9D8B030D-6E8A-4147-A177-3AD203B41FA5}">
                      <a16:colId xmlns="" xmlns:a16="http://schemas.microsoft.com/office/drawing/2014/main" val="3724394416"/>
                    </a:ext>
                  </a:extLst>
                </a:gridCol>
                <a:gridCol w="1256030">
                  <a:extLst>
                    <a:ext uri="{9D8B030D-6E8A-4147-A177-3AD203B41FA5}">
                      <a16:colId xmlns="" xmlns:a16="http://schemas.microsoft.com/office/drawing/2014/main" val="1588663513"/>
                    </a:ext>
                  </a:extLst>
                </a:gridCol>
                <a:gridCol w="1256030">
                  <a:extLst>
                    <a:ext uri="{9D8B030D-6E8A-4147-A177-3AD203B41FA5}">
                      <a16:colId xmlns="" xmlns:a16="http://schemas.microsoft.com/office/drawing/2014/main" val="913241973"/>
                    </a:ext>
                  </a:extLst>
                </a:gridCol>
                <a:gridCol w="1256030">
                  <a:extLst>
                    <a:ext uri="{9D8B030D-6E8A-4147-A177-3AD203B41FA5}">
                      <a16:colId xmlns="" xmlns:a16="http://schemas.microsoft.com/office/drawing/2014/main" val="328062392"/>
                    </a:ext>
                  </a:extLst>
                </a:gridCol>
                <a:gridCol w="1256030">
                  <a:extLst>
                    <a:ext uri="{9D8B030D-6E8A-4147-A177-3AD203B41FA5}">
                      <a16:colId xmlns="" xmlns:a16="http://schemas.microsoft.com/office/drawing/2014/main" val="2493094571"/>
                    </a:ext>
                  </a:extLst>
                </a:gridCol>
              </a:tblGrid>
              <a:tr h="469561">
                <a:tc>
                  <a:txBody>
                    <a:bodyPr/>
                    <a:lstStyle/>
                    <a:p>
                      <a:pPr marL="0" marR="0" algn="ctr">
                        <a:lnSpc>
                          <a:spcPct val="115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 </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E9</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E10</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E10A</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E11</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178237"/>
                  </a:ext>
                </a:extLst>
              </a:tr>
              <a:tr h="469561">
                <a:tc>
                  <a:txBody>
                    <a:bodyPr/>
                    <a:lstStyle/>
                    <a:p>
                      <a:pPr marL="0" marR="0" algn="ctr">
                        <a:lnSpc>
                          <a:spcPct val="115000"/>
                        </a:lnSpc>
                        <a:spcBef>
                          <a:spcPts val="0"/>
                        </a:spcBef>
                        <a:spcAft>
                          <a:spcPts val="0"/>
                        </a:spcAft>
                      </a:pPr>
                      <a:r>
                        <a:rPr lang="en-US" sz="2400" b="1" dirty="0">
                          <a:effectLst/>
                          <a:latin typeface="Times New Roman" panose="02020603050405020304" pitchFamily="18" charset="0"/>
                          <a:cs typeface="Times New Roman" panose="02020603050405020304" pitchFamily="18" charset="0"/>
                        </a:rPr>
                        <a:t>T1</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0.3663</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0.6165</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0.6060</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1.4834</a:t>
                      </a:r>
                    </a:p>
                  </a:txBody>
                  <a:tcPr marL="9525" marR="9525" marT="9525" marB="0" anchor="ctr"/>
                </a:tc>
                <a:extLst>
                  <a:ext uri="{0D108BD9-81ED-4DB2-BD59-A6C34878D82A}">
                    <a16:rowId xmlns="" xmlns:a16="http://schemas.microsoft.com/office/drawing/2014/main" val="3480146401"/>
                  </a:ext>
                </a:extLst>
              </a:tr>
              <a:tr h="469561">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T2</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0.3914</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0.6183</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0.5683</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1.4698</a:t>
                      </a:r>
                    </a:p>
                  </a:txBody>
                  <a:tcPr marL="9525" marR="9525" marT="9525" marB="0" anchor="ctr"/>
                </a:tc>
                <a:extLst>
                  <a:ext uri="{0D108BD9-81ED-4DB2-BD59-A6C34878D82A}">
                    <a16:rowId xmlns="" xmlns:a16="http://schemas.microsoft.com/office/drawing/2014/main" val="2010420274"/>
                  </a:ext>
                </a:extLst>
              </a:tr>
              <a:tr h="469561">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T3</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0.4001</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0.6502</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0.4970</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1.4620</a:t>
                      </a:r>
                    </a:p>
                  </a:txBody>
                  <a:tcPr marL="9525" marR="9525" marT="9525" marB="0" anchor="ctr"/>
                </a:tc>
                <a:extLst>
                  <a:ext uri="{0D108BD9-81ED-4DB2-BD59-A6C34878D82A}">
                    <a16:rowId xmlns="" xmlns:a16="http://schemas.microsoft.com/office/drawing/2014/main" val="1357133876"/>
                  </a:ext>
                </a:extLst>
              </a:tr>
              <a:tr h="469561">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cs typeface="Times New Roman" panose="02020603050405020304" pitchFamily="18" charset="0"/>
                        </a:rPr>
                        <a:t>T4</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0.4467</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0.6691</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0.5466</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1.5488</a:t>
                      </a:r>
                    </a:p>
                  </a:txBody>
                  <a:tcPr marL="9525" marR="9525" marT="9525" marB="0" anchor="ctr"/>
                </a:tc>
                <a:extLst>
                  <a:ext uri="{0D108BD9-81ED-4DB2-BD59-A6C34878D82A}">
                    <a16:rowId xmlns="" xmlns:a16="http://schemas.microsoft.com/office/drawing/2014/main" val="3792791988"/>
                  </a:ext>
                </a:extLst>
              </a:tr>
              <a:tr h="469561">
                <a:tc>
                  <a:txBody>
                    <a:bodyPr/>
                    <a:lstStyle/>
                    <a:p>
                      <a:pPr marL="0" marR="0" algn="ctr">
                        <a:lnSpc>
                          <a:spcPct val="115000"/>
                        </a:lnSpc>
                        <a:spcBef>
                          <a:spcPts val="0"/>
                        </a:spcBef>
                        <a:spcAft>
                          <a:spcPts val="0"/>
                        </a:spcAft>
                      </a:pPr>
                      <a:r>
                        <a:rPr lang="en-US" sz="2400" b="1" dirty="0" smtClean="0">
                          <a:effectLst/>
                          <a:latin typeface="Times New Roman" panose="02020603050405020304" pitchFamily="18" charset="0"/>
                          <a:ea typeface="Calibri" panose="020F0502020204030204" pitchFamily="34" charset="0"/>
                          <a:cs typeface="Times New Roman" panose="02020603050405020304" pitchFamily="18" charset="0"/>
                        </a:rPr>
                        <a:t>T5</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0.3967</a:t>
                      </a:r>
                    </a:p>
                  </a:txBody>
                  <a:tcPr marL="9525" marR="9525" marT="9525" marB="0" anchor="ct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0.6018</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0.5267</a:t>
                      </a:r>
                    </a:p>
                  </a:txBody>
                  <a:tcPr marL="9525" marR="9525" marT="9525" marB="0" anchor="ct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1.4145</a:t>
                      </a:r>
                    </a:p>
                  </a:txBody>
                  <a:tcPr marL="9525" marR="9525" marT="9525" marB="0" anchor="ctr"/>
                </a:tc>
              </a:tr>
            </a:tbl>
          </a:graphicData>
        </a:graphic>
      </p:graphicFrame>
      <p:sp>
        <p:nvSpPr>
          <p:cNvPr id="12" name="Text Placeholder 9">
            <a:extLst>
              <a:ext uri="{FF2B5EF4-FFF2-40B4-BE49-F238E27FC236}">
                <a16:creationId xmlns="" xmlns:a16="http://schemas.microsoft.com/office/drawing/2014/main" id="{DDC00831-19D3-EB46-98E7-277FB1EBD9E5}"/>
              </a:ext>
            </a:extLst>
          </p:cNvPr>
          <p:cNvSpPr>
            <a:spLocks noGrp="1"/>
          </p:cNvSpPr>
          <p:nvPr>
            <p:ph type="body" sz="quarter" idx="3"/>
          </p:nvPr>
        </p:nvSpPr>
        <p:spPr>
          <a:xfrm>
            <a:off x="422413" y="2209800"/>
            <a:ext cx="8299174" cy="838200"/>
          </a:xfrm>
        </p:spPr>
        <p:txBody>
          <a:bodyPr/>
          <a:lstStyle/>
          <a:p>
            <a:pPr algn="ctr"/>
            <a:r>
              <a:rPr lang="en-US" dirty="0">
                <a:latin typeface="Times New Roman" panose="02020603050405020304" pitchFamily="18" charset="0"/>
                <a:cs typeface="Times New Roman" panose="02020603050405020304" pitchFamily="18" charset="0"/>
              </a:rPr>
              <a:t>Gamma correction </a:t>
            </a:r>
            <a:r>
              <a:rPr lang="en-US" dirty="0" smtClean="0">
                <a:latin typeface="Times New Roman" panose="02020603050405020304" pitchFamily="18" charset="0"/>
                <a:cs typeface="Times New Roman" panose="02020603050405020304" pitchFamily="18" charset="0"/>
              </a:rPr>
              <a:t>coefficients </a:t>
            </a:r>
            <a:r>
              <a:rPr lang="en-US" dirty="0">
                <a:latin typeface="Times New Roman" panose="02020603050405020304" pitchFamily="18" charset="0"/>
                <a:cs typeface="Times New Roman" panose="02020603050405020304" pitchFamily="18" charset="0"/>
              </a:rPr>
              <a:t>calculated for </a:t>
            </a:r>
            <a:r>
              <a:rPr lang="en-US" dirty="0" smtClean="0">
                <a:solidFill>
                  <a:srgbClr val="FFFF00"/>
                </a:solidFill>
                <a:latin typeface="Times New Roman" panose="02020603050405020304" pitchFamily="18" charset="0"/>
                <a:cs typeface="Times New Roman" panose="02020603050405020304" pitchFamily="18" charset="0"/>
              </a:rPr>
              <a:t>GOES-18</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MPS-HI </a:t>
            </a:r>
            <a:r>
              <a:rPr lang="en-US" dirty="0" smtClean="0">
                <a:latin typeface="Times New Roman" panose="02020603050405020304" pitchFamily="18" charset="0"/>
                <a:cs typeface="Times New Roman" panose="02020603050405020304" pitchFamily="18" charset="0"/>
              </a:rPr>
              <a:t>E9-E11,</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from 4 months of data, </a:t>
            </a:r>
            <a:r>
              <a:rPr lang="en-US" dirty="0" smtClean="0">
                <a:solidFill>
                  <a:srgbClr val="FFFF00"/>
                </a:solidFill>
                <a:latin typeface="Times New Roman" panose="02020603050405020304" pitchFamily="18" charset="0"/>
                <a:cs typeface="Times New Roman" panose="02020603050405020304" pitchFamily="18" charset="0"/>
              </a:rPr>
              <a:t>September-December 2022</a:t>
            </a:r>
          </a:p>
        </p:txBody>
      </p:sp>
      <p:sp>
        <p:nvSpPr>
          <p:cNvPr id="15" name="TextBox 14"/>
          <p:cNvSpPr txBox="1"/>
          <p:nvPr/>
        </p:nvSpPr>
        <p:spPr>
          <a:xfrm>
            <a:off x="18288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03C1C17E-6C53-A64B-936E-EAF60D042E20}"/>
              </a:ext>
            </a:extLst>
          </p:cNvPr>
          <p:cNvSpPr txBox="1"/>
          <p:nvPr/>
        </p:nvSpPr>
        <p:spPr>
          <a:xfrm>
            <a:off x="2829641" y="1748135"/>
            <a:ext cx="3484719" cy="461665"/>
          </a:xfrm>
          <a:prstGeom prst="rect">
            <a:avLst/>
          </a:prstGeom>
          <a:solidFill>
            <a:srgbClr val="FFFF00"/>
          </a:solidFill>
          <a:ln>
            <a:solidFill>
              <a:srgbClr val="92D050"/>
            </a:solidFill>
          </a:ln>
        </p:spPr>
        <p:txBody>
          <a:bodyPr wrap="square" rtlCol="0">
            <a:spAutoFit/>
          </a:bodyPr>
          <a:lstStyle/>
          <a:p>
            <a:pPr algn="ctr"/>
            <a:r>
              <a:rPr lang="en-US" sz="2400" b="1" dirty="0" smtClean="0">
                <a:latin typeface="Times New Roman" panose="02020603050405020304" pitchFamily="18" charset="0"/>
                <a:cs typeface="Times New Roman" panose="02020603050405020304" pitchFamily="18" charset="0"/>
              </a:rPr>
              <a:t>Full Validation Results</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4716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617" y="1213209"/>
            <a:ext cx="6629400" cy="4972050"/>
          </a:xfrm>
        </p:spPr>
      </p:pic>
      <p:sp>
        <p:nvSpPr>
          <p:cNvPr id="18" name="TextBox 17"/>
          <p:cNvSpPr txBox="1"/>
          <p:nvPr/>
        </p:nvSpPr>
        <p:spPr>
          <a:xfrm>
            <a:off x="72736" y="3886200"/>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T2</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2736" y="3124200"/>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T4</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2736" y="2337860"/>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T1</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2736" y="1535668"/>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T3</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0" y="5486400"/>
            <a:ext cx="602673" cy="307777"/>
          </a:xfrm>
          <a:prstGeom prst="rect">
            <a:avLst/>
          </a:prstGeom>
          <a:noFill/>
        </p:spPr>
        <p:txBody>
          <a:bodyPr wrap="square" rtlCol="0">
            <a:spAutoFit/>
          </a:bodyPr>
          <a:lstStyle/>
          <a:p>
            <a:pPr algn="ctr"/>
            <a:r>
              <a:rPr lang="en-US" sz="1400" b="1" dirty="0" smtClean="0">
                <a:solidFill>
                  <a:srgbClr val="FFFF00"/>
                </a:solidFill>
                <a:latin typeface="Times New Roman" panose="02020603050405020304" pitchFamily="18" charset="0"/>
                <a:cs typeface="Times New Roman" panose="02020603050405020304" pitchFamily="18" charset="0"/>
              </a:rPr>
              <a:t>DOS</a:t>
            </a:r>
            <a:endParaRPr lang="en-US" sz="14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6" y="4695876"/>
            <a:ext cx="5334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T5</a:t>
            </a:r>
            <a:endParaRPr lang="en-US"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p:cNvSpPr txBox="1"/>
              <p:nvPr/>
            </p:nvSpPr>
            <p:spPr>
              <a:xfrm>
                <a:off x="7391400" y="1447800"/>
                <a:ext cx="1676400" cy="923330"/>
              </a:xfrm>
              <a:prstGeom prst="rect">
                <a:avLst/>
              </a:prstGeom>
              <a:solidFill>
                <a:srgbClr val="57D3FF"/>
              </a:solidFill>
            </p:spPr>
            <p:txBody>
              <a:bodyPr wrap="square" rtlCol="0">
                <a:spAutoFit/>
              </a:bodyPr>
              <a:lstStyle/>
              <a:p>
                <a:pPr algn="ctr"/>
                <a:r>
                  <a:rPr lang="en-US" b="1" dirty="0" smtClean="0">
                    <a:solidFill>
                      <a:schemeClr val="tx1"/>
                    </a:solidFill>
                    <a:latin typeface="Times New Roman" panose="02020603050405020304" pitchFamily="18" charset="0"/>
                    <a:cs typeface="Times New Roman" panose="02020603050405020304" pitchFamily="18" charset="0"/>
                  </a:rPr>
                  <a:t>GOES-18 channel E11 </a:t>
                </a:r>
                <a14:m>
                  <m:oMath xmlns:m="http://schemas.openxmlformats.org/officeDocument/2006/math">
                    <m:r>
                      <a:rPr lang="en-US" b="1" i="1" dirty="0" smtClean="0">
                        <a:solidFill>
                          <a:schemeClr val="tx1"/>
                        </a:solidFill>
                        <a:latin typeface="Cambria Math" panose="02040503050406030204" pitchFamily="18" charset="0"/>
                        <a:cs typeface="Times New Roman" panose="02020603050405020304" pitchFamily="18" charset="0"/>
                      </a:rPr>
                      <m:t>(&gt;</m:t>
                    </m:r>
                    <m:r>
                      <a:rPr lang="en-US" b="1" i="1" dirty="0" smtClean="0">
                        <a:solidFill>
                          <a:schemeClr val="tx1"/>
                        </a:solidFill>
                        <a:latin typeface="Cambria Math" panose="02040503050406030204" pitchFamily="18" charset="0"/>
                        <a:cs typeface="Times New Roman" panose="02020603050405020304" pitchFamily="18" charset="0"/>
                      </a:rPr>
                      <m:t>𝟐</m:t>
                    </m:r>
                  </m:oMath>
                </a14:m>
                <a:r>
                  <a:rPr lang="en-US" b="1" dirty="0" smtClean="0">
                    <a:solidFill>
                      <a:schemeClr val="tx1"/>
                    </a:solidFill>
                    <a:latin typeface="Times New Roman" panose="02020603050405020304" pitchFamily="18" charset="0"/>
                    <a:cs typeface="Times New Roman" panose="02020603050405020304" pitchFamily="18" charset="0"/>
                  </a:rPr>
                  <a:t> MeV)</a:t>
                </a:r>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391400" y="1447800"/>
                <a:ext cx="1676400" cy="923330"/>
              </a:xfrm>
              <a:prstGeom prst="rect">
                <a:avLst/>
              </a:prstGeom>
              <a:blipFill rotWithShape="0">
                <a:blip r:embed="rId9"/>
                <a:stretch>
                  <a:fillRect t="-3974" b="-9272"/>
                </a:stretch>
              </a:blipFill>
            </p:spPr>
            <p:txBody>
              <a:bodyPr/>
              <a:lstStyle/>
              <a:p>
                <a:r>
                  <a:rPr lang="en-US">
                    <a:noFill/>
                  </a:rPr>
                  <a:t> </a:t>
                </a:r>
              </a:p>
            </p:txBody>
          </p:sp>
        </mc:Fallback>
      </mc:AlternateContent>
      <p:sp>
        <p:nvSpPr>
          <p:cNvPr id="31" name="TextBox 30"/>
          <p:cNvSpPr txBox="1"/>
          <p:nvPr/>
        </p:nvSpPr>
        <p:spPr>
          <a:xfrm>
            <a:off x="7391400" y="3570982"/>
            <a:ext cx="1676400" cy="1077218"/>
          </a:xfrm>
          <a:prstGeom prst="rect">
            <a:avLst/>
          </a:prstGeom>
          <a:solidFill>
            <a:schemeClr val="bg1"/>
          </a:solidFill>
          <a:ln w="12700">
            <a:noFill/>
          </a:ln>
        </p:spPr>
        <p:txBody>
          <a:bodyPr wrap="square" rtlCol="0">
            <a:spAutoFit/>
          </a:bodyPr>
          <a:lstStyle/>
          <a:p>
            <a:pPr algn="ctr"/>
            <a:r>
              <a:rPr lang="en-US" sz="1600" b="1" i="1" dirty="0" smtClean="0">
                <a:latin typeface="Times New Roman" panose="02020603050405020304" pitchFamily="18" charset="0"/>
                <a:cs typeface="Times New Roman" panose="02020603050405020304" pitchFamily="18" charset="0"/>
              </a:rPr>
              <a:t>SWPC alert level very close to uncorrected backgrounds</a:t>
            </a:r>
            <a:endParaRPr lang="en-US" sz="16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39</a:t>
            </a:fld>
            <a:endParaRPr lang="en-US" altLang="en-US" dirty="0"/>
          </a:p>
        </p:txBody>
      </p:sp>
      <p:sp>
        <p:nvSpPr>
          <p:cNvPr id="14" name="TextBox 13"/>
          <p:cNvSpPr txBox="1"/>
          <p:nvPr/>
        </p:nvSpPr>
        <p:spPr>
          <a:xfrm>
            <a:off x="18288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flipH="1">
            <a:off x="7086600" y="3093525"/>
            <a:ext cx="391134" cy="23745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91400" y="5110924"/>
            <a:ext cx="1676400" cy="954107"/>
          </a:xfrm>
          <a:prstGeom prst="rect">
            <a:avLst/>
          </a:prstGeom>
          <a:solidFill>
            <a:srgbClr val="FFFF00"/>
          </a:solidFill>
          <a:ln w="12700">
            <a:noFill/>
          </a:ln>
        </p:spPr>
        <p:txBody>
          <a:bodyPr wrap="square" rtlCol="0">
            <a:spAutoFit/>
          </a:bodyPr>
          <a:lstStyle/>
          <a:p>
            <a:pPr algn="ctr"/>
            <a:r>
              <a:rPr lang="en-US" sz="1400" b="1" i="1" dirty="0">
                <a:latin typeface="Times New Roman" panose="02020603050405020304" pitchFamily="18" charset="0"/>
                <a:cs typeface="Times New Roman" panose="02020603050405020304" pitchFamily="18" charset="0"/>
              </a:rPr>
              <a:t>C</a:t>
            </a:r>
            <a:r>
              <a:rPr lang="en-US" sz="1400" b="1" i="1" dirty="0" smtClean="0">
                <a:latin typeface="Times New Roman" panose="02020603050405020304" pitchFamily="18" charset="0"/>
                <a:cs typeface="Times New Roman" panose="02020603050405020304" pitchFamily="18" charset="0"/>
              </a:rPr>
              <a:t>orrected backgrounds more representative of the GCR spectrum</a:t>
            </a:r>
            <a:endParaRPr lang="en-US" sz="1400" b="1" i="1" dirty="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H="1" flipV="1">
            <a:off x="6498934" y="5110924"/>
            <a:ext cx="943716" cy="25062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6510353" y="4284334"/>
            <a:ext cx="905997" cy="103600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6472253" y="3521482"/>
            <a:ext cx="955517" cy="1840071"/>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6434153" y="2707192"/>
            <a:ext cx="1005481" cy="2643280"/>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6457373" y="1964257"/>
            <a:ext cx="958977" cy="3356085"/>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7391400" y="2438400"/>
            <a:ext cx="1658987" cy="646331"/>
          </a:xfrm>
          <a:prstGeom prst="rect">
            <a:avLst/>
          </a:prstGeom>
          <a:solidFill>
            <a:srgbClr val="57D3FF"/>
          </a:solidFill>
        </p:spPr>
        <p:txBody>
          <a:bodyPr wrap="square">
            <a:spAutoFit/>
          </a:bodyPr>
          <a:lstStyle/>
          <a:p>
            <a:r>
              <a:rPr lang="en-US" b="1" dirty="0">
                <a:latin typeface="Times New Roman" panose="02020603050405020304" pitchFamily="18" charset="0"/>
                <a:cs typeface="Times New Roman" panose="02020603050405020304" pitchFamily="18" charset="0"/>
              </a:rPr>
              <a:t>1000 </a:t>
            </a:r>
            <a:r>
              <a:rPr lang="en-US" b="1" dirty="0" smtClean="0">
                <a:latin typeface="Times New Roman" panose="02020603050405020304" pitchFamily="18" charset="0"/>
                <a:cs typeface="Times New Roman" panose="02020603050405020304" pitchFamily="18" charset="0"/>
              </a:rPr>
              <a:t>electrons per (cm</a:t>
            </a:r>
            <a:r>
              <a:rPr lang="en-US" b="1" baseline="30000"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sr s) </a:t>
            </a:r>
            <a:endParaRPr lang="en-US" b="1" dirty="0"/>
          </a:p>
        </p:txBody>
      </p:sp>
      <p:sp>
        <p:nvSpPr>
          <p:cNvPr id="43" name="Rounded Rectangle 42"/>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62405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67590" y="174374"/>
            <a:ext cx="6408821" cy="968626"/>
          </a:xfrm>
        </p:spPr>
        <p:txBody>
          <a:bodyPr/>
          <a:lstStyle/>
          <a:p>
            <a:r>
              <a:rPr lang="en-US" sz="2800" b="1" dirty="0">
                <a:solidFill>
                  <a:srgbClr val="FFFF00"/>
                </a:solidFill>
                <a:latin typeface="Times New Roman" panose="02020603050405020304" pitchFamily="18" charset="0"/>
                <a:cs typeface="Times New Roman" panose="02020603050405020304" pitchFamily="18" charset="0"/>
              </a:rPr>
              <a:t>Magnetospheric Particle Sensor – </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High Energy (MPS-HI)</a:t>
            </a:r>
          </a:p>
        </p:txBody>
      </p:sp>
      <p:pic>
        <p:nvPicPr>
          <p:cNvPr id="10" name="Content Placeholder 9"/>
          <p:cNvPicPr>
            <a:picLocks noGrp="1" noChangeAspect="1"/>
          </p:cNvPicPr>
          <p:nvPr>
            <p:ph idx="1"/>
          </p:nvPr>
        </p:nvPicPr>
        <p:blipFill>
          <a:blip r:embed="rId3" cstate="print"/>
          <a:stretch>
            <a:fillRect/>
          </a:stretch>
        </p:blipFill>
        <p:spPr>
          <a:xfrm>
            <a:off x="321884" y="1690302"/>
            <a:ext cx="5452231" cy="4525962"/>
          </a:xfrm>
          <a:prstGeom prst="rect">
            <a:avLst/>
          </a:prstGeom>
        </p:spPr>
      </p:pic>
      <p:sp>
        <p:nvSpPr>
          <p:cNvPr id="4" name="Slide Number Placeholder 3"/>
          <p:cNvSpPr>
            <a:spLocks noGrp="1"/>
          </p:cNvSpPr>
          <p:nvPr>
            <p:ph type="sldNum" sz="quarter" idx="12"/>
          </p:nvPr>
        </p:nvSpPr>
        <p:spPr/>
        <p:txBody>
          <a:bodyPr/>
          <a:lstStyle/>
          <a:p>
            <a:fld id="{4AB52BE0-4CA4-4BD3-BC9F-B41F86E8D2EE}" type="slidenum">
              <a:rPr lang="en-US" altLang="en-US" smtClean="0"/>
              <a:pPr/>
              <a:t>4</a:t>
            </a:fld>
            <a:endParaRPr lang="en-US" altLang="en-US" dirty="0"/>
          </a:p>
        </p:txBody>
      </p:sp>
      <p:sp>
        <p:nvSpPr>
          <p:cNvPr id="11" name="TextBox 10"/>
          <p:cNvSpPr txBox="1"/>
          <p:nvPr/>
        </p:nvSpPr>
        <p:spPr>
          <a:xfrm>
            <a:off x="1175816" y="6324600"/>
            <a:ext cx="3091384" cy="276999"/>
          </a:xfrm>
          <a:prstGeom prst="rect">
            <a:avLst/>
          </a:prstGeom>
          <a:solidFill>
            <a:schemeClr val="bg1"/>
          </a:solidFill>
        </p:spPr>
        <p:txBody>
          <a:bodyPr wrap="square" rtlCol="0">
            <a:spAutoFit/>
          </a:bodyPr>
          <a:lstStyle/>
          <a:p>
            <a:pPr algn="ctr"/>
            <a:r>
              <a:rPr lang="en-US" sz="1200" b="1" i="1" dirty="0">
                <a:solidFill>
                  <a:srgbClr val="008000"/>
                </a:solidFill>
              </a:rPr>
              <a:t>Credit: SEISS-TR-MH074-2 Rev C, Figure 3-1</a:t>
            </a:r>
          </a:p>
        </p:txBody>
      </p:sp>
      <p:sp>
        <p:nvSpPr>
          <p:cNvPr id="12" name="Text Placeholder 6"/>
          <p:cNvSpPr txBox="1">
            <a:spLocks/>
          </p:cNvSpPr>
          <p:nvPr/>
        </p:nvSpPr>
        <p:spPr>
          <a:xfrm>
            <a:off x="5758540" y="1295399"/>
            <a:ext cx="3309259" cy="54260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Primary purpose: measure radiation belt particle fluxes in the energy range responsible for internal charging</a:t>
            </a:r>
          </a:p>
          <a:p>
            <a:pPr marL="182880" indent="-18288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5 electron telescopes and 5 proton telescopes</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30 deg full-width conical FOVs, centers separated by 35 deg</a:t>
            </a:r>
          </a:p>
          <a:p>
            <a:pPr marL="182880" indent="-18288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Each electron telescope:</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10 differential channels, 50 keV – 4 MeV</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2 integral channels, &gt;2 MeV and &gt;4 MeV (latter not part of L1b)</a:t>
            </a:r>
          </a:p>
          <a:p>
            <a:pPr marL="182880" indent="-18288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Each proton telescope:</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11 differential channels</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7 channels, 80 keV – 1 MeV (trapped)</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4 channels, 1-12 MeV (solar protons)</a:t>
            </a:r>
          </a:p>
          <a:p>
            <a:pPr marL="182880" indent="-18288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Two dosimeters (250 and 100 mil Al)</a:t>
            </a:r>
          </a:p>
          <a:p>
            <a:pPr marL="365760" lvl="1" indent="-182880">
              <a:buFont typeface="Wingdings" panose="05000000000000000000" pitchFamily="2" charset="2"/>
              <a:buChar char="§"/>
            </a:pPr>
            <a:r>
              <a:rPr lang="en-US" sz="1200" b="1" dirty="0">
                <a:latin typeface="Times New Roman" panose="02020603050405020304" pitchFamily="18" charset="0"/>
                <a:cs typeface="Times New Roman" panose="02020603050405020304" pitchFamily="18" charset="0"/>
              </a:rPr>
              <a:t>Distinguish particles depositing &lt; 1 MeV and &gt;1 MeV</a:t>
            </a:r>
          </a:p>
          <a:p>
            <a:pPr>
              <a:buFont typeface="Wingdings" panose="05000000000000000000" pitchFamily="2" charset="2"/>
              <a:buChar char="§"/>
            </a:pPr>
            <a:endParaRPr lang="en-US" sz="18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321884" y="1323201"/>
            <a:ext cx="5316916" cy="276999"/>
          </a:xfrm>
          <a:prstGeom prst="rect">
            <a:avLst/>
          </a:prstGeom>
          <a:solidFill>
            <a:schemeClr val="bg1"/>
          </a:solidFill>
        </p:spPr>
        <p:txBody>
          <a:bodyPr wrap="square" rtlCol="0">
            <a:spAutoFit/>
          </a:bodyPr>
          <a:lstStyle/>
          <a:p>
            <a:pPr algn="ctr"/>
            <a:r>
              <a:rPr lang="en-US" sz="1200" b="1" i="1" dirty="0"/>
              <a:t>MRD 3.3.6.1.3 Magnetospheric Electrons and Protons: Medium and High Energy</a:t>
            </a:r>
          </a:p>
        </p:txBody>
      </p:sp>
      <p:sp>
        <p:nvSpPr>
          <p:cNvPr id="2" name="Rectangle 1"/>
          <p:cNvSpPr/>
          <p:nvPr/>
        </p:nvSpPr>
        <p:spPr>
          <a:xfrm>
            <a:off x="381000" y="1723372"/>
            <a:ext cx="762000"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066026" y="1723372"/>
            <a:ext cx="762000"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742426" y="1723372"/>
            <a:ext cx="796504"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1414732" y="5640234"/>
            <a:ext cx="770930" cy="43851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069770" y="5635450"/>
            <a:ext cx="816429" cy="4432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1235424" y="172337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2904226" y="172337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52826" y="5635450"/>
            <a:ext cx="785957"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2247900" y="5635450"/>
            <a:ext cx="762000"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919016" y="5635450"/>
            <a:ext cx="805383" cy="443298"/>
          </a:xfrm>
          <a:prstGeom prst="rect">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987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pPr/>
              <a:t>40</a:t>
            </a:fld>
            <a:endParaRPr lang="en-US" altLang="en-US" dirty="0"/>
          </a:p>
        </p:txBody>
      </p:sp>
      <p:graphicFrame>
        <p:nvGraphicFramePr>
          <p:cNvPr id="9" name="Table 8">
            <a:extLst>
              <a:ext uri="{FF2B5EF4-FFF2-40B4-BE49-F238E27FC236}">
                <a16:creationId xmlns=""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87732650"/>
              </p:ext>
            </p:extLst>
          </p:nvPr>
        </p:nvGraphicFramePr>
        <p:xfrm>
          <a:off x="76200" y="1354773"/>
          <a:ext cx="5334000" cy="1682496"/>
        </p:xfrm>
        <a:graphic>
          <a:graphicData uri="http://schemas.openxmlformats.org/drawingml/2006/table">
            <a:tbl>
              <a:tblPr firstRow="1" firstCol="1" bandRow="1">
                <a:tableStyleId>{5C22544A-7EE6-4342-B048-85BDC9FD1C3A}</a:tableStyleId>
              </a:tblPr>
              <a:tblGrid>
                <a:gridCol w="1066800">
                  <a:extLst>
                    <a:ext uri="{9D8B030D-6E8A-4147-A177-3AD203B41FA5}">
                      <a16:colId xmlns="" xmlns:a16="http://schemas.microsoft.com/office/drawing/2014/main" val="3724394416"/>
                    </a:ext>
                  </a:extLst>
                </a:gridCol>
                <a:gridCol w="1066800">
                  <a:extLst>
                    <a:ext uri="{9D8B030D-6E8A-4147-A177-3AD203B41FA5}">
                      <a16:colId xmlns="" xmlns:a16="http://schemas.microsoft.com/office/drawing/2014/main" val="1588663513"/>
                    </a:ext>
                  </a:extLst>
                </a:gridCol>
                <a:gridCol w="1066800">
                  <a:extLst>
                    <a:ext uri="{9D8B030D-6E8A-4147-A177-3AD203B41FA5}">
                      <a16:colId xmlns="" xmlns:a16="http://schemas.microsoft.com/office/drawing/2014/main" val="913241973"/>
                    </a:ext>
                  </a:extLst>
                </a:gridCol>
                <a:gridCol w="1066800">
                  <a:extLst>
                    <a:ext uri="{9D8B030D-6E8A-4147-A177-3AD203B41FA5}">
                      <a16:colId xmlns="" xmlns:a16="http://schemas.microsoft.com/office/drawing/2014/main" val="328062392"/>
                    </a:ext>
                  </a:extLst>
                </a:gridCol>
                <a:gridCol w="1066800">
                  <a:extLst>
                    <a:ext uri="{9D8B030D-6E8A-4147-A177-3AD203B41FA5}">
                      <a16:colId xmlns="" xmlns:a16="http://schemas.microsoft.com/office/drawing/2014/main" val="2493094571"/>
                    </a:ext>
                  </a:extLst>
                </a:gridCol>
              </a:tblGrid>
              <a:tr h="196992">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E9</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178237"/>
                  </a:ext>
                </a:extLst>
              </a:tr>
              <a:tr h="196992">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T1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0.2963</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0.6096</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0.6194</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1.4499</a:t>
                      </a:r>
                    </a:p>
                  </a:txBody>
                  <a:tcPr marL="9525" marR="9525" marT="9525" marB="0" anchor="ctr"/>
                </a:tc>
                <a:extLst>
                  <a:ext uri="{0D108BD9-81ED-4DB2-BD59-A6C34878D82A}">
                    <a16:rowId xmlns="" xmlns:a16="http://schemas.microsoft.com/office/drawing/2014/main" val="3480146401"/>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0.3139</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0.6045</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0.5876</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1.4328</a:t>
                      </a:r>
                    </a:p>
                  </a:txBody>
                  <a:tcPr marL="9525" marR="9525" marT="9525" marB="0" anchor="ctr"/>
                </a:tc>
                <a:extLst>
                  <a:ext uri="{0D108BD9-81ED-4DB2-BD59-A6C34878D82A}">
                    <a16:rowId xmlns="" xmlns:a16="http://schemas.microsoft.com/office/drawing/2014/main" val="2010420274"/>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T3</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0.3477</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0.6456</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0.5249</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1.4346</a:t>
                      </a:r>
                    </a:p>
                  </a:txBody>
                  <a:tcPr marL="9525" marR="9525" marT="9525" marB="0" anchor="ctr"/>
                </a:tc>
                <a:extLst>
                  <a:ext uri="{0D108BD9-81ED-4DB2-BD59-A6C34878D82A}">
                    <a16:rowId xmlns="" xmlns:a16="http://schemas.microsoft.com/office/drawing/2014/main" val="1357133876"/>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T4</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0.3869</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0.6686</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0.5662</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1.5167</a:t>
                      </a:r>
                    </a:p>
                  </a:txBody>
                  <a:tcPr marL="9525" marR="9525" marT="9525" marB="0" anchor="ctr"/>
                </a:tc>
                <a:extLst>
                  <a:ext uri="{0D108BD9-81ED-4DB2-BD59-A6C34878D82A}">
                    <a16:rowId xmlns="" xmlns:a16="http://schemas.microsoft.com/office/drawing/2014/main" val="3792791988"/>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T5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0.3440</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0.6092</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0.5519</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1.4253</a:t>
                      </a:r>
                    </a:p>
                  </a:txBody>
                  <a:tcPr marL="9525" marR="9525" marT="9525" marB="0" anchor="ctr"/>
                </a:tc>
              </a:tr>
            </a:tbl>
          </a:graphicData>
        </a:graphic>
      </p:graphicFrame>
      <p:sp>
        <p:nvSpPr>
          <p:cNvPr id="12" name="Text Placeholder 9">
            <a:extLst>
              <a:ext uri="{FF2B5EF4-FFF2-40B4-BE49-F238E27FC236}">
                <a16:creationId xmlns="" xmlns:a16="http://schemas.microsoft.com/office/drawing/2014/main" id="{DDC00831-19D3-EB46-98E7-277FB1EBD9E5}"/>
              </a:ext>
            </a:extLst>
          </p:cNvPr>
          <p:cNvSpPr>
            <a:spLocks noGrp="1"/>
          </p:cNvSpPr>
          <p:nvPr>
            <p:ph type="body" sz="quarter" idx="3"/>
          </p:nvPr>
        </p:nvSpPr>
        <p:spPr>
          <a:xfrm>
            <a:off x="5562600" y="1787822"/>
            <a:ext cx="3429000" cy="681524"/>
          </a:xfrm>
        </p:spPr>
        <p:txBody>
          <a:bodyPr>
            <a:noAutofit/>
          </a:bodyPr>
          <a:lstStyle/>
          <a:p>
            <a:pPr algn="ctr">
              <a:lnSpc>
                <a:spcPct val="110000"/>
              </a:lnSpc>
              <a:spcBef>
                <a:spcPts val="0"/>
              </a:spcBef>
            </a:pPr>
            <a:r>
              <a:rPr lang="en-US" sz="1800" dirty="0">
                <a:latin typeface="Times New Roman" panose="02020603050405020304" pitchFamily="18" charset="0"/>
                <a:cs typeface="Times New Roman" panose="02020603050405020304" pitchFamily="18" charset="0"/>
              </a:rPr>
              <a:t>Pre-drift </a:t>
            </a:r>
            <a:r>
              <a:rPr lang="en-US" sz="1800" dirty="0" smtClean="0">
                <a:latin typeface="Times New Roman" panose="02020603050405020304" pitchFamily="18" charset="0"/>
                <a:cs typeface="Times New Roman" panose="02020603050405020304" pitchFamily="18" charset="0"/>
              </a:rPr>
              <a:t>gammas</a:t>
            </a:r>
            <a:r>
              <a:rPr lang="en-US" sz="1800" dirty="0">
                <a:latin typeface="Times New Roman" panose="02020603050405020304" pitchFamily="18" charset="0"/>
                <a:cs typeface="Times New Roman" panose="02020603050405020304" pitchFamily="18" charset="0"/>
              </a:rPr>
              <a:t> (</a:t>
            </a:r>
            <a:r>
              <a:rPr lang="en-US" sz="1800" dirty="0">
                <a:solidFill>
                  <a:srgbClr val="FFFF00"/>
                </a:solidFill>
                <a:latin typeface="Times New Roman" panose="02020603050405020304" pitchFamily="18" charset="0"/>
                <a:cs typeface="Times New Roman" panose="02020603050405020304" pitchFamily="18" charset="0"/>
              </a:rPr>
              <a:t>ADR 1253</a:t>
            </a:r>
            <a:r>
              <a:rPr lang="en-US" sz="1800" dirty="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04/25/2022-05/17/2022</a:t>
            </a:r>
            <a:endParaRPr lang="en-US" sz="1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1676400" y="250448"/>
            <a:ext cx="5791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Comparisons with Past </a:t>
            </a:r>
            <a:r>
              <a:rPr lang="en-US" sz="2600" b="1" dirty="0">
                <a:solidFill>
                  <a:srgbClr val="FFFF00"/>
                </a:solidFill>
                <a:latin typeface="Times New Roman" panose="02020603050405020304" pitchFamily="18" charset="0"/>
                <a:cs typeface="Times New Roman" panose="02020603050405020304" pitchFamily="18" charset="0"/>
              </a:rPr>
              <a:t>E</a:t>
            </a:r>
            <a:r>
              <a:rPr lang="en-US" sz="2600" b="1" dirty="0" smtClean="0">
                <a:solidFill>
                  <a:srgbClr val="FFFF00"/>
                </a:solidFill>
                <a:latin typeface="Times New Roman" panose="02020603050405020304" pitchFamily="18" charset="0"/>
                <a:cs typeface="Times New Roman" panose="02020603050405020304" pitchFamily="18" charset="0"/>
              </a:rPr>
              <a:t>stimations</a:t>
            </a:r>
            <a:endParaRPr lang="en-US" sz="2600" b="1" dirty="0">
              <a:solidFill>
                <a:srgbClr val="FFFF00"/>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2538371967"/>
              </p:ext>
            </p:extLst>
          </p:nvPr>
        </p:nvGraphicFramePr>
        <p:xfrm>
          <a:off x="76200" y="5105400"/>
          <a:ext cx="5334000" cy="1682496"/>
        </p:xfrm>
        <a:graphic>
          <a:graphicData uri="http://schemas.openxmlformats.org/drawingml/2006/table">
            <a:tbl>
              <a:tblPr firstRow="1" firstCol="1" bandRow="1">
                <a:tableStyleId>{5C22544A-7EE6-4342-B048-85BDC9FD1C3A}</a:tableStyleId>
              </a:tblPr>
              <a:tblGrid>
                <a:gridCol w="1066800">
                  <a:extLst>
                    <a:ext uri="{9D8B030D-6E8A-4147-A177-3AD203B41FA5}">
                      <a16:colId xmlns="" xmlns:a16="http://schemas.microsoft.com/office/drawing/2014/main" val="3724394416"/>
                    </a:ext>
                  </a:extLst>
                </a:gridCol>
                <a:gridCol w="1066800">
                  <a:extLst>
                    <a:ext uri="{9D8B030D-6E8A-4147-A177-3AD203B41FA5}">
                      <a16:colId xmlns="" xmlns:a16="http://schemas.microsoft.com/office/drawing/2014/main" val="1588663513"/>
                    </a:ext>
                  </a:extLst>
                </a:gridCol>
                <a:gridCol w="1066800">
                  <a:extLst>
                    <a:ext uri="{9D8B030D-6E8A-4147-A177-3AD203B41FA5}">
                      <a16:colId xmlns="" xmlns:a16="http://schemas.microsoft.com/office/drawing/2014/main" val="913241973"/>
                    </a:ext>
                  </a:extLst>
                </a:gridCol>
                <a:gridCol w="1066800">
                  <a:extLst>
                    <a:ext uri="{9D8B030D-6E8A-4147-A177-3AD203B41FA5}">
                      <a16:colId xmlns="" xmlns:a16="http://schemas.microsoft.com/office/drawing/2014/main" val="328062392"/>
                    </a:ext>
                  </a:extLst>
                </a:gridCol>
                <a:gridCol w="1066800">
                  <a:extLst>
                    <a:ext uri="{9D8B030D-6E8A-4147-A177-3AD203B41FA5}">
                      <a16:colId xmlns="" xmlns:a16="http://schemas.microsoft.com/office/drawing/2014/main" val="2493094571"/>
                    </a:ext>
                  </a:extLst>
                </a:gridCol>
              </a:tblGrid>
              <a:tr h="196992">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E9</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178237"/>
                  </a:ext>
                </a:extLst>
              </a:tr>
              <a:tr h="196992">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T1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0.3763</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0.6447</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0.6313</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1.5764</a:t>
                      </a:r>
                    </a:p>
                  </a:txBody>
                  <a:tcPr marL="9525" marR="9525" marT="9525" marB="0" anchor="ctr"/>
                </a:tc>
                <a:extLst>
                  <a:ext uri="{0D108BD9-81ED-4DB2-BD59-A6C34878D82A}">
                    <a16:rowId xmlns="" xmlns:a16="http://schemas.microsoft.com/office/drawing/2014/main" val="3480146401"/>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0.4218</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0.6462</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0.5971</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1.6014</a:t>
                      </a:r>
                    </a:p>
                  </a:txBody>
                  <a:tcPr marL="9525" marR="9525" marT="9525" marB="0" anchor="ctr"/>
                </a:tc>
                <a:extLst>
                  <a:ext uri="{0D108BD9-81ED-4DB2-BD59-A6C34878D82A}">
                    <a16:rowId xmlns="" xmlns:a16="http://schemas.microsoft.com/office/drawing/2014/main" val="2010420274"/>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T3</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0.4226</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0.6789</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0.5204</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1.5521</a:t>
                      </a:r>
                    </a:p>
                  </a:txBody>
                  <a:tcPr marL="9525" marR="9525" marT="9525" marB="0" anchor="ctr"/>
                </a:tc>
                <a:extLst>
                  <a:ext uri="{0D108BD9-81ED-4DB2-BD59-A6C34878D82A}">
                    <a16:rowId xmlns="" xmlns:a16="http://schemas.microsoft.com/office/drawing/2014/main" val="1357133876"/>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T4</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0.4876</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0.7018</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0.5695</a:t>
                      </a:r>
                    </a:p>
                  </a:txBody>
                  <a:tcPr marL="9525" marR="9525" marT="9525"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1.6545</a:t>
                      </a:r>
                    </a:p>
                  </a:txBody>
                  <a:tcPr marL="9525" marR="9525" marT="9525" marB="0" anchor="ctr"/>
                </a:tc>
                <a:extLst>
                  <a:ext uri="{0D108BD9-81ED-4DB2-BD59-A6C34878D82A}">
                    <a16:rowId xmlns="" xmlns:a16="http://schemas.microsoft.com/office/drawing/2014/main" val="3792791988"/>
                  </a:ext>
                </a:extLst>
              </a:tr>
              <a:tr h="196992">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T5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ctr"/>
                      <a:r>
                        <a:rPr lang="en-US" sz="1600" b="1" i="0" u="none" strike="noStrike">
                          <a:solidFill>
                            <a:srgbClr val="000000"/>
                          </a:solidFill>
                          <a:effectLst/>
                          <a:latin typeface="Times New Roman" panose="02020603050405020304" pitchFamily="18" charset="0"/>
                          <a:cs typeface="Times New Roman" panose="02020603050405020304" pitchFamily="18" charset="0"/>
                        </a:rPr>
                        <a:t>0.4182</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0.6232</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0.5497</a:t>
                      </a:r>
                    </a:p>
                  </a:txBody>
                  <a:tcPr marL="9525" marR="9525" marT="9525" marB="0" anchor="ctr"/>
                </a:tc>
                <a:tc>
                  <a:txBody>
                    <a:bodyPr/>
                    <a:lstStyle/>
                    <a:p>
                      <a:pPr algn="ctr" fontAlgn="ctr"/>
                      <a:r>
                        <a:rPr lang="en-US" sz="1600" b="1" i="0" u="none" strike="noStrike" dirty="0">
                          <a:solidFill>
                            <a:srgbClr val="000000"/>
                          </a:solidFill>
                          <a:effectLst/>
                          <a:latin typeface="Times New Roman" panose="02020603050405020304" pitchFamily="18" charset="0"/>
                          <a:cs typeface="Times New Roman" panose="02020603050405020304" pitchFamily="18" charset="0"/>
                        </a:rPr>
                        <a:t>1.5384</a:t>
                      </a:r>
                    </a:p>
                  </a:txBody>
                  <a:tcPr marL="9525" marR="9525" marT="9525" marB="0" anchor="ctr"/>
                </a:tc>
              </a:tr>
            </a:tbl>
          </a:graphicData>
        </a:graphic>
      </p:graphicFrame>
      <p:sp>
        <p:nvSpPr>
          <p:cNvPr id="16" name="Text Placeholder 9">
            <a:extLst>
              <a:ext uri="{FF2B5EF4-FFF2-40B4-BE49-F238E27FC236}">
                <a16:creationId xmlns="" xmlns:a16="http://schemas.microsoft.com/office/drawing/2014/main" id="{DDC00831-19D3-EB46-98E7-277FB1EBD9E5}"/>
              </a:ext>
            </a:extLst>
          </p:cNvPr>
          <p:cNvSpPr>
            <a:spLocks noGrp="1"/>
          </p:cNvSpPr>
          <p:nvPr>
            <p:ph type="body" sz="quarter" idx="3"/>
          </p:nvPr>
        </p:nvSpPr>
        <p:spPr>
          <a:xfrm>
            <a:off x="5562600" y="5611114"/>
            <a:ext cx="3429000" cy="641350"/>
          </a:xfrm>
        </p:spPr>
        <p:txBody>
          <a:bodyPr>
            <a:noAutofit/>
          </a:bodyPr>
          <a:lstStyle/>
          <a:p>
            <a:pPr algn="ctr">
              <a:spcBef>
                <a:spcPts val="0"/>
              </a:spcBef>
            </a:pPr>
            <a:r>
              <a:rPr lang="en-US" sz="1800" dirty="0">
                <a:latin typeface="Times New Roman" panose="02020603050405020304" pitchFamily="18" charset="0"/>
                <a:cs typeface="Times New Roman" panose="02020603050405020304" pitchFamily="18" charset="0"/>
              </a:rPr>
              <a:t>Post-drift </a:t>
            </a:r>
            <a:r>
              <a:rPr lang="en-US" sz="1800" dirty="0" smtClean="0">
                <a:latin typeface="Times New Roman" panose="02020603050405020304" pitchFamily="18" charset="0"/>
                <a:cs typeface="Times New Roman" panose="02020603050405020304" pitchFamily="18" charset="0"/>
              </a:rPr>
              <a:t>gammas (</a:t>
            </a:r>
            <a:r>
              <a:rPr lang="en-US" sz="1800" dirty="0">
                <a:solidFill>
                  <a:srgbClr val="FFFF00"/>
                </a:solidFill>
                <a:latin typeface="Times New Roman" panose="02020603050405020304" pitchFamily="18" charset="0"/>
                <a:cs typeface="Times New Roman" panose="02020603050405020304" pitchFamily="18" charset="0"/>
              </a:rPr>
              <a:t>Provisional</a:t>
            </a:r>
            <a:r>
              <a:rPr lang="en-US" sz="1800" dirty="0" smtClean="0">
                <a:latin typeface="Times New Roman" panose="02020603050405020304" pitchFamily="18" charset="0"/>
                <a:cs typeface="Times New Roman" panose="02020603050405020304" pitchFamily="18" charset="0"/>
              </a:rPr>
              <a:t>), 07/01/2022-08/31/2022</a:t>
            </a:r>
            <a:endParaRPr lang="en-US" sz="18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486400" y="3828871"/>
            <a:ext cx="3581400" cy="1200329"/>
          </a:xfrm>
          <a:prstGeom prst="rect">
            <a:avLst/>
          </a:prstGeom>
          <a:solidFill>
            <a:srgbClr val="FFFF00"/>
          </a:solid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Full Validation</a:t>
            </a:r>
            <a:r>
              <a:rPr lang="en-US" b="1" dirty="0" smtClean="0">
                <a:solidFill>
                  <a:schemeClr val="tx1"/>
                </a:solidFill>
                <a:latin typeface="Times New Roman" panose="02020603050405020304" pitchFamily="18" charset="0"/>
                <a:cs typeface="Times New Roman" panose="02020603050405020304" pitchFamily="18" charset="0"/>
              </a:rPr>
              <a:t> gammas are, in general, higher than the </a:t>
            </a:r>
            <a:r>
              <a:rPr lang="en-US" b="1" dirty="0" smtClean="0">
                <a:latin typeface="Times New Roman" panose="02020603050405020304" pitchFamily="18" charset="0"/>
                <a:cs typeface="Times New Roman" panose="02020603050405020304" pitchFamily="18" charset="0"/>
              </a:rPr>
              <a:t>ADR 1253 gammas,</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but lower than the Provisional Validation gammas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7839850" y="858296"/>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11" name="Table 10">
            <a:extLst>
              <a:ext uri="{FF2B5EF4-FFF2-40B4-BE49-F238E27FC236}">
                <a16:creationId xmlns="" xmlns:a16="http://schemas.microsoft.com/office/drawing/2014/main" id="{72E7D95D-219E-114E-A08E-B2E6916A2069}"/>
              </a:ext>
            </a:extLst>
          </p:cNvPr>
          <p:cNvGraphicFramePr>
            <a:graphicFrameLocks noGrp="1"/>
          </p:cNvGraphicFramePr>
          <p:nvPr>
            <p:extLst>
              <p:ext uri="{D42A27DB-BD31-4B8C-83A1-F6EECF244321}">
                <p14:modId xmlns:p14="http://schemas.microsoft.com/office/powerpoint/2010/main" val="2763573551"/>
              </p:ext>
            </p:extLst>
          </p:nvPr>
        </p:nvGraphicFramePr>
        <p:xfrm>
          <a:off x="76200" y="3116706"/>
          <a:ext cx="5334000" cy="1912494"/>
        </p:xfrm>
        <a:graphic>
          <a:graphicData uri="http://schemas.openxmlformats.org/drawingml/2006/table">
            <a:tbl>
              <a:tblPr firstRow="1" firstCol="1" bandRow="1">
                <a:tableStyleId>{5C22544A-7EE6-4342-B048-85BDC9FD1C3A}</a:tableStyleId>
              </a:tblPr>
              <a:tblGrid>
                <a:gridCol w="1066800">
                  <a:extLst>
                    <a:ext uri="{9D8B030D-6E8A-4147-A177-3AD203B41FA5}">
                      <a16:colId xmlns="" xmlns:a16="http://schemas.microsoft.com/office/drawing/2014/main" val="3724394416"/>
                    </a:ext>
                  </a:extLst>
                </a:gridCol>
                <a:gridCol w="1066800">
                  <a:extLst>
                    <a:ext uri="{9D8B030D-6E8A-4147-A177-3AD203B41FA5}">
                      <a16:colId xmlns="" xmlns:a16="http://schemas.microsoft.com/office/drawing/2014/main" val="1588663513"/>
                    </a:ext>
                  </a:extLst>
                </a:gridCol>
                <a:gridCol w="1066800">
                  <a:extLst>
                    <a:ext uri="{9D8B030D-6E8A-4147-A177-3AD203B41FA5}">
                      <a16:colId xmlns="" xmlns:a16="http://schemas.microsoft.com/office/drawing/2014/main" val="913241973"/>
                    </a:ext>
                  </a:extLst>
                </a:gridCol>
                <a:gridCol w="1066800">
                  <a:extLst>
                    <a:ext uri="{9D8B030D-6E8A-4147-A177-3AD203B41FA5}">
                      <a16:colId xmlns="" xmlns:a16="http://schemas.microsoft.com/office/drawing/2014/main" val="328062392"/>
                    </a:ext>
                  </a:extLst>
                </a:gridCol>
                <a:gridCol w="1066800">
                  <a:extLst>
                    <a:ext uri="{9D8B030D-6E8A-4147-A177-3AD203B41FA5}">
                      <a16:colId xmlns="" xmlns:a16="http://schemas.microsoft.com/office/drawing/2014/main" val="2493094571"/>
                    </a:ext>
                  </a:extLst>
                </a:gridCol>
              </a:tblGrid>
              <a:tr h="318749">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 </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E9</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E10A</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E11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3178237"/>
                  </a:ext>
                </a:extLst>
              </a:tr>
              <a:tr h="318749">
                <a:tc>
                  <a:txBody>
                    <a:bodyPr/>
                    <a:lstStyle/>
                    <a:p>
                      <a:pPr marL="0" marR="0" algn="ctr">
                        <a:lnSpc>
                          <a:spcPct val="115000"/>
                        </a:lnSpc>
                        <a:spcBef>
                          <a:spcPts val="0"/>
                        </a:spcBef>
                        <a:spcAft>
                          <a:spcPts val="0"/>
                        </a:spcAft>
                      </a:pPr>
                      <a:r>
                        <a:rPr lang="en-US" sz="1600" b="1" dirty="0">
                          <a:effectLst/>
                          <a:latin typeface="Times New Roman" panose="02020603050405020304" pitchFamily="18" charset="0"/>
                          <a:cs typeface="Times New Roman" panose="02020603050405020304" pitchFamily="18" charset="0"/>
                        </a:rPr>
                        <a:t>T1</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0.3663</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0.6165</a:t>
                      </a:r>
                    </a:p>
                  </a:txBody>
                  <a:tcPr marL="9525" marR="9525" marT="9525" marB="0" anchor="ctr"/>
                </a:tc>
                <a:tc>
                  <a:txBody>
                    <a:bodyPr/>
                    <a:lstStyle/>
                    <a:p>
                      <a:pPr algn="ct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0.6060</a:t>
                      </a:r>
                    </a:p>
                  </a:txBody>
                  <a:tcPr marL="9525" marR="9525" marT="9525" marB="0" anchor="ctr"/>
                </a:tc>
                <a:tc>
                  <a:txBody>
                    <a:bodyPr/>
                    <a:lstStyle/>
                    <a:p>
                      <a:pPr algn="ct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1.4834</a:t>
                      </a:r>
                    </a:p>
                  </a:txBody>
                  <a:tcPr marL="9525" marR="9525" marT="9525" marB="0" anchor="ctr"/>
                </a:tc>
                <a:extLst>
                  <a:ext uri="{0D108BD9-81ED-4DB2-BD59-A6C34878D82A}">
                    <a16:rowId xmlns="" xmlns:a16="http://schemas.microsoft.com/office/drawing/2014/main" val="3480146401"/>
                  </a:ext>
                </a:extLst>
              </a:tr>
              <a:tr h="318749">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T2</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0.3914</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0.6183</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0.5683</a:t>
                      </a:r>
                    </a:p>
                  </a:txBody>
                  <a:tcPr marL="9525" marR="9525" marT="9525" marB="0" anchor="ctr"/>
                </a:tc>
                <a:tc>
                  <a:txBody>
                    <a:bodyPr/>
                    <a:lstStyle/>
                    <a:p>
                      <a:pPr algn="ct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1.4698</a:t>
                      </a:r>
                    </a:p>
                  </a:txBody>
                  <a:tcPr marL="9525" marR="9525" marT="9525" marB="0" anchor="ctr"/>
                </a:tc>
                <a:extLst>
                  <a:ext uri="{0D108BD9-81ED-4DB2-BD59-A6C34878D82A}">
                    <a16:rowId xmlns="" xmlns:a16="http://schemas.microsoft.com/office/drawing/2014/main" val="2010420274"/>
                  </a:ext>
                </a:extLst>
              </a:tr>
              <a:tr h="318749">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T3</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0.4001</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0.6502</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0.4970</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1.4620</a:t>
                      </a:r>
                    </a:p>
                  </a:txBody>
                  <a:tcPr marL="9525" marR="9525" marT="9525" marB="0" anchor="ctr"/>
                </a:tc>
                <a:extLst>
                  <a:ext uri="{0D108BD9-81ED-4DB2-BD59-A6C34878D82A}">
                    <a16:rowId xmlns="" xmlns:a16="http://schemas.microsoft.com/office/drawing/2014/main" val="1357133876"/>
                  </a:ext>
                </a:extLst>
              </a:tr>
              <a:tr h="318749">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cs typeface="Times New Roman" panose="02020603050405020304" pitchFamily="18" charset="0"/>
                        </a:rPr>
                        <a:t>T4</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0.4467</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0.6691</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0.5466</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1.5488</a:t>
                      </a:r>
                    </a:p>
                  </a:txBody>
                  <a:tcPr marL="9525" marR="9525" marT="9525" marB="0" anchor="ctr"/>
                </a:tc>
                <a:extLst>
                  <a:ext uri="{0D108BD9-81ED-4DB2-BD59-A6C34878D82A}">
                    <a16:rowId xmlns="" xmlns:a16="http://schemas.microsoft.com/office/drawing/2014/main" val="3792791988"/>
                  </a:ext>
                </a:extLst>
              </a:tr>
              <a:tr h="318749">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Calibri" panose="020F0502020204030204" pitchFamily="34" charset="0"/>
                          <a:cs typeface="Times New Roman" panose="02020603050405020304" pitchFamily="18" charset="0"/>
                        </a:rPr>
                        <a:t>T5</a:t>
                      </a:r>
                      <a:endParaRPr lang="en-US"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fontAlgn="b"/>
                      <a:r>
                        <a:rPr lang="en-US" sz="1600" b="1" i="0" u="none" strike="noStrike">
                          <a:solidFill>
                            <a:srgbClr val="000000"/>
                          </a:solidFill>
                          <a:effectLst/>
                          <a:latin typeface="Times New Roman" panose="02020603050405020304" pitchFamily="18" charset="0"/>
                          <a:cs typeface="Times New Roman" panose="02020603050405020304" pitchFamily="18" charset="0"/>
                        </a:rPr>
                        <a:t>0.3967</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0.6018</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0.5267</a:t>
                      </a:r>
                    </a:p>
                  </a:txBody>
                  <a:tcPr marL="9525" marR="9525" marT="9525" marB="0" anchor="ctr"/>
                </a:tc>
                <a:tc>
                  <a:txBody>
                    <a:bodyPr/>
                    <a:lstStyle/>
                    <a:p>
                      <a:pPr algn="ctr" fontAlgn="b"/>
                      <a:r>
                        <a:rPr lang="en-US" sz="1600" b="1" i="0" u="none" strike="noStrike" dirty="0">
                          <a:solidFill>
                            <a:srgbClr val="000000"/>
                          </a:solidFill>
                          <a:effectLst/>
                          <a:latin typeface="Times New Roman" panose="02020603050405020304" pitchFamily="18" charset="0"/>
                          <a:cs typeface="Times New Roman" panose="02020603050405020304" pitchFamily="18" charset="0"/>
                        </a:rPr>
                        <a:t>1.4145</a:t>
                      </a:r>
                    </a:p>
                  </a:txBody>
                  <a:tcPr marL="9525" marR="9525" marT="9525" marB="0" anchor="ctr"/>
                </a:tc>
              </a:tr>
            </a:tbl>
          </a:graphicData>
        </a:graphic>
      </p:graphicFrame>
      <p:sp>
        <p:nvSpPr>
          <p:cNvPr id="15" name="Text Placeholder 9">
            <a:extLst>
              <a:ext uri="{FF2B5EF4-FFF2-40B4-BE49-F238E27FC236}">
                <a16:creationId xmlns="" xmlns:a16="http://schemas.microsoft.com/office/drawing/2014/main" id="{DDC00831-19D3-EB46-98E7-277FB1EBD9E5}"/>
              </a:ext>
            </a:extLst>
          </p:cNvPr>
          <p:cNvSpPr>
            <a:spLocks noGrp="1"/>
          </p:cNvSpPr>
          <p:nvPr>
            <p:ph type="body" sz="quarter" idx="3"/>
          </p:nvPr>
        </p:nvSpPr>
        <p:spPr>
          <a:xfrm>
            <a:off x="5638800" y="3092354"/>
            <a:ext cx="3276600" cy="597325"/>
          </a:xfrm>
        </p:spPr>
        <p:txBody>
          <a:bodyPr>
            <a:noAutofit/>
          </a:bodyPr>
          <a:lstStyle/>
          <a:p>
            <a:pPr algn="ctr">
              <a:spcBef>
                <a:spcPts val="0"/>
              </a:spcBef>
            </a:pPr>
            <a:r>
              <a:rPr lang="en-US" sz="1800" dirty="0">
                <a:latin typeface="Times New Roman" panose="02020603050405020304" pitchFamily="18" charset="0"/>
                <a:cs typeface="Times New Roman" panose="02020603050405020304" pitchFamily="18" charset="0"/>
              </a:rPr>
              <a:t>Post-drift </a:t>
            </a:r>
            <a:r>
              <a:rPr lang="en-US" sz="1800" dirty="0" smtClean="0">
                <a:latin typeface="Times New Roman" panose="02020603050405020304" pitchFamily="18" charset="0"/>
                <a:cs typeface="Times New Roman" panose="02020603050405020304" pitchFamily="18" charset="0"/>
              </a:rPr>
              <a:t>gammas (</a:t>
            </a:r>
            <a:r>
              <a:rPr lang="en-US" sz="1800" dirty="0" smtClean="0">
                <a:solidFill>
                  <a:srgbClr val="FFFF00"/>
                </a:solidFill>
                <a:latin typeface="Times New Roman" panose="02020603050405020304" pitchFamily="18" charset="0"/>
                <a:cs typeface="Times New Roman" panose="02020603050405020304" pitchFamily="18" charset="0"/>
              </a:rPr>
              <a:t>Full</a:t>
            </a:r>
            <a:r>
              <a:rPr lang="en-US" sz="1800" dirty="0" smtClean="0">
                <a:latin typeface="Times New Roman" panose="02020603050405020304" pitchFamily="18" charset="0"/>
                <a:cs typeface="Times New Roman" panose="02020603050405020304" pitchFamily="18" charset="0"/>
              </a:rPr>
              <a:t>), 09/01/2022-12/31/2022</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115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382000" cy="5410200"/>
          </a:xfrm>
        </p:spPr>
        <p:txBody>
          <a:bodyPr/>
          <a:lstStyle/>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The baseline algorithm underestimates the backgrounds</a:t>
            </a:r>
          </a:p>
          <a:p>
            <a:pPr marL="64008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It is </a:t>
            </a:r>
            <a:r>
              <a:rPr lang="en-US" sz="1800" b="1" dirty="0">
                <a:latin typeface="Times New Roman" panose="02020603050405020304" pitchFamily="18" charset="0"/>
                <a:cs typeface="Times New Roman" panose="02020603050405020304" pitchFamily="18" charset="0"/>
              </a:rPr>
              <a:t>inadequate to correct for the observed slowly-varying </a:t>
            </a:r>
            <a:r>
              <a:rPr lang="en-US" sz="1800" b="1" dirty="0" smtClean="0">
                <a:latin typeface="Times New Roman" panose="02020603050405020304" pitchFamily="18" charset="0"/>
                <a:cs typeface="Times New Roman" panose="02020603050405020304" pitchFamily="18" charset="0"/>
              </a:rPr>
              <a:t>GCRs</a:t>
            </a:r>
          </a:p>
          <a:p>
            <a:pPr marL="64008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After the correction, the background level is still too close to the SWPC E11 (&gt; 2 MeV) alert level</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Revision of the algorithm performed by Juan Rodriguez for G16/G17 can be applied to GOES-18</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The revised algorithm is successful in reducing the backgrounds to appropriate levels</a:t>
            </a:r>
          </a:p>
          <a:p>
            <a:pPr>
              <a:buFont typeface="Wingdings" panose="05000000000000000000" pitchFamily="2" charset="2"/>
              <a:buChar char="q"/>
            </a:pPr>
            <a:r>
              <a:rPr lang="en-US" sz="2200" b="1" dirty="0" smtClean="0">
                <a:solidFill>
                  <a:srgbClr val="FFFF00"/>
                </a:solidFill>
                <a:latin typeface="Times New Roman" panose="02020603050405020304" pitchFamily="18" charset="0"/>
                <a:cs typeface="Times New Roman" panose="02020603050405020304" pitchFamily="18" charset="0"/>
              </a:rPr>
              <a:t>Caveat: the space environment is varying</a:t>
            </a:r>
          </a:p>
          <a:p>
            <a:pPr lvl="1">
              <a:buFont typeface="Wingdings" panose="05000000000000000000" pitchFamily="2" charset="2"/>
              <a:buChar char="Ø"/>
            </a:pPr>
            <a:r>
              <a:rPr lang="en-US" sz="1800" b="1" dirty="0" smtClean="0">
                <a:solidFill>
                  <a:srgbClr val="FFFF00"/>
                </a:solidFill>
                <a:latin typeface="Times New Roman" panose="02020603050405020304" pitchFamily="18" charset="0"/>
                <a:cs typeface="Times New Roman" panose="02020603050405020304" pitchFamily="18" charset="0"/>
              </a:rPr>
              <a:t>The SGPS-X P11 fluxes, that the correction is based on, are decreasing</a:t>
            </a:r>
          </a:p>
          <a:p>
            <a:pPr lvl="1">
              <a:buFont typeface="Wingdings" panose="05000000000000000000" pitchFamily="2" charset="2"/>
              <a:buChar char="Ø"/>
            </a:pPr>
            <a:r>
              <a:rPr lang="en-US" sz="1800" b="1" dirty="0" smtClean="0">
                <a:solidFill>
                  <a:srgbClr val="FFFF00"/>
                </a:solidFill>
                <a:latin typeface="Times New Roman" panose="02020603050405020304" pitchFamily="18" charset="0"/>
                <a:cs typeface="Times New Roman" panose="02020603050405020304" pitchFamily="18" charset="0"/>
              </a:rPr>
              <a:t>Gamma correction factors are nonetheless stable</a:t>
            </a:r>
          </a:p>
          <a:p>
            <a:pPr lvl="1">
              <a:buFont typeface="Wingdings" panose="05000000000000000000" pitchFamily="2" charset="2"/>
              <a:buChar char="Ø"/>
            </a:pPr>
            <a:r>
              <a:rPr lang="en-US" sz="1800" b="1" dirty="0">
                <a:solidFill>
                  <a:srgbClr val="FFFF00"/>
                </a:solidFill>
                <a:latin typeface="Times New Roman" panose="02020603050405020304" pitchFamily="18" charset="0"/>
                <a:cs typeface="Times New Roman" panose="02020603050405020304" pitchFamily="18" charset="0"/>
              </a:rPr>
              <a:t>T</a:t>
            </a:r>
            <a:r>
              <a:rPr lang="en-US" sz="1800" b="1" dirty="0" smtClean="0">
                <a:solidFill>
                  <a:srgbClr val="FFFF00"/>
                </a:solidFill>
                <a:latin typeface="Times New Roman" panose="02020603050405020304" pitchFamily="18" charset="0"/>
                <a:cs typeface="Times New Roman" panose="02020603050405020304" pitchFamily="18" charset="0"/>
              </a:rPr>
              <a:t>he E11 fluxes above the SWPC &gt;2 MeV alert level are not significantly affected</a:t>
            </a:r>
          </a:p>
          <a:p>
            <a:pPr lvl="1">
              <a:buFont typeface="Wingdings" panose="05000000000000000000" pitchFamily="2" charset="2"/>
              <a:buChar char="Ø"/>
            </a:pPr>
            <a:r>
              <a:rPr lang="en-US" sz="1800" b="1" dirty="0" smtClean="0">
                <a:solidFill>
                  <a:srgbClr val="FFFF00"/>
                </a:solidFill>
                <a:latin typeface="Times New Roman" panose="02020603050405020304" pitchFamily="18" charset="0"/>
                <a:cs typeface="Times New Roman" panose="02020603050405020304" pitchFamily="18" charset="0"/>
              </a:rPr>
              <a:t>NCEI will revise "theOutOfBandWeightingFactors</a:t>
            </a:r>
            <a:r>
              <a:rPr lang="en-US" sz="1800" b="1" dirty="0">
                <a:solidFill>
                  <a:srgbClr val="FFFF00"/>
                </a:solidFill>
                <a:latin typeface="Times New Roman" panose="02020603050405020304" pitchFamily="18" charset="0"/>
                <a:cs typeface="Times New Roman" panose="02020603050405020304" pitchFamily="18" charset="0"/>
              </a:rPr>
              <a:t>" in the MPS-HI </a:t>
            </a:r>
            <a:r>
              <a:rPr lang="en-US" sz="1800" b="1" dirty="0" smtClean="0">
                <a:solidFill>
                  <a:srgbClr val="FFFF00"/>
                </a:solidFill>
                <a:latin typeface="Times New Roman" panose="02020603050405020304" pitchFamily="18" charset="0"/>
                <a:cs typeface="Times New Roman" panose="02020603050405020304" pitchFamily="18" charset="0"/>
              </a:rPr>
              <a:t>LUT</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PLPT-SEI-006 is considered a </a:t>
            </a:r>
            <a:endParaRPr lang="en-US" sz="2200" b="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41</a:t>
            </a:fld>
            <a:endParaRPr lang="en-US" altLang="en-US" dirty="0"/>
          </a:p>
        </p:txBody>
      </p:sp>
      <p:sp>
        <p:nvSpPr>
          <p:cNvPr id="10" name="TextBox 9"/>
          <p:cNvSpPr txBox="1"/>
          <p:nvPr/>
        </p:nvSpPr>
        <p:spPr>
          <a:xfrm>
            <a:off x="18288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Summary</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4419600" y="6019800"/>
            <a:ext cx="115175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6693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sp>
        <p:nvSpPr>
          <p:cNvPr id="11" name="TextBox 10"/>
          <p:cNvSpPr txBox="1"/>
          <p:nvPr/>
        </p:nvSpPr>
        <p:spPr>
          <a:xfrm>
            <a:off x="18669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Additional 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 y="1384042"/>
            <a:ext cx="8915401" cy="5016758"/>
          </a:xfrm>
          <a:prstGeom prst="rect">
            <a:avLst/>
          </a:prstGeom>
          <a:noFill/>
        </p:spPr>
        <p:txBody>
          <a:bodyPr wrap="square" rtlCol="0">
            <a:spAutoFit/>
          </a:bodyPr>
          <a:lstStyle/>
          <a:p>
            <a:pPr lvl="1" indent="-457200" algn="just">
              <a:buFont typeface="Wingdings" panose="05000000000000000000" pitchFamily="2" charset="2"/>
              <a:buChar char="q"/>
            </a:pP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During the GOES-18 Provisional PS-PVR, the difference between the two estimates of the background removal coefficients (gammas) raised questions on the association of the E9-E11 backgrounds to the SGPS –X P11 (&gt;500 MeV) fluxes</a:t>
            </a:r>
          </a:p>
          <a:p>
            <a:pPr lvl="1" indent="-457200" algn="just">
              <a:buFont typeface="Wingdings" panose="05000000000000000000" pitchFamily="2" charset="2"/>
              <a:buChar char="q"/>
            </a:pP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A third estimate during the Full PS-PVR (this presentation), also different from the other two, prompted NCEI to investigate this association further</a:t>
            </a:r>
          </a:p>
          <a:p>
            <a:pPr lvl="1" indent="-457200" algn="just">
              <a:buFont typeface="Wingdings" panose="05000000000000000000" pitchFamily="2" charset="2"/>
              <a:buChar char="q"/>
            </a:pPr>
            <a:r>
              <a:rPr lang="en-US" sz="20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With one more year of GOES-18 data available, and nearly 7 years of GOES-16 data to date, we present our findings here </a:t>
            </a:r>
          </a:p>
          <a:p>
            <a:pPr lvl="1" indent="-457200" algn="just">
              <a:buFont typeface="Wingdings" panose="05000000000000000000" pitchFamily="2" charset="2"/>
              <a:buChar char="q"/>
            </a:pP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The results suggest a good relation </a:t>
            </a:r>
            <a:r>
              <a:rPr lang="en-US" sz="2000" b="1"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between E9-E11 backgrounds </a:t>
            </a: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and </a:t>
            </a:r>
            <a:r>
              <a:rPr lang="en-US" sz="2000" b="1"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SGPS –X P11 </a:t>
            </a: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fluxes, at least for some telescopes</a:t>
            </a:r>
            <a:endParaRPr lang="en-US" sz="2000" b="1" dirty="0">
              <a:solidFill>
                <a:srgbClr val="FFFF00"/>
              </a:solidFill>
              <a:latin typeface="Times New Roman" panose="02020603050405020304" pitchFamily="18" charset="0"/>
              <a:ea typeface="MS PGothic" panose="020B0600070205080204" pitchFamily="34" charset="-128"/>
              <a:cs typeface="Times New Roman" panose="02020603050405020304" pitchFamily="18" charset="0"/>
            </a:endParaRPr>
          </a:p>
          <a:p>
            <a:pPr lvl="1" indent="-457200" algn="just">
              <a:buFont typeface="Wingdings" panose="05000000000000000000" pitchFamily="2" charset="2"/>
              <a:buChar char="q"/>
            </a:pP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A path forward is envisioned where new gammas are calculated for GOES-18 from a longer time period, compared with the current estimates, and included in the MPS-HI LUT through a new ADR</a:t>
            </a:r>
          </a:p>
          <a:p>
            <a:pPr lvl="1" indent="-457200" algn="just">
              <a:buFont typeface="Wingdings" panose="05000000000000000000" pitchFamily="2" charset="2"/>
              <a:buChar char="q"/>
            </a:pP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A reprocessing of the past data is added to the NCEI ongoing reprocessing effort list</a:t>
            </a:r>
          </a:p>
          <a:p>
            <a:pPr lvl="1" indent="-457200" algn="just">
              <a:buFont typeface="Wingdings" panose="05000000000000000000" pitchFamily="2" charset="2"/>
              <a:buChar char="q"/>
            </a:pPr>
            <a:r>
              <a:rPr lang="en-US" sz="20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Similar considerations for GOES-16/-17 will be pursued in the future</a:t>
            </a:r>
          </a:p>
        </p:txBody>
      </p:sp>
    </p:spTree>
    <p:extLst>
      <p:ext uri="{BB962C8B-B14F-4D97-AF65-F5344CB8AC3E}">
        <p14:creationId xmlns:p14="http://schemas.microsoft.com/office/powerpoint/2010/main" val="3492421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C092295-9F10-274D-85F9-82D50BB4C23D}"/>
              </a:ext>
            </a:extLst>
          </p:cNvPr>
          <p:cNvSpPr>
            <a:spLocks noGrp="1"/>
          </p:cNvSpPr>
          <p:nvPr>
            <p:ph type="sldNum" sz="quarter" idx="12"/>
          </p:nvPr>
        </p:nvSpPr>
        <p:spPr/>
        <p:txBody>
          <a:bodyPr/>
          <a:lstStyle/>
          <a:p>
            <a:fld id="{615ADB79-25D6-47C0-AB51-22A13A0BBB50}" type="slidenum">
              <a:rPr lang="en-US" altLang="en-US" smtClean="0"/>
              <a:pPr/>
              <a:t>43</a:t>
            </a:fld>
            <a:endParaRPr lang="en-US" altLang="en-US" dirty="0"/>
          </a:p>
        </p:txBody>
      </p:sp>
      <p:sp>
        <p:nvSpPr>
          <p:cNvPr id="10" name="TextBox 9"/>
          <p:cNvSpPr txBox="1"/>
          <p:nvPr/>
        </p:nvSpPr>
        <p:spPr>
          <a:xfrm>
            <a:off x="18669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Additional 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4" y="1219200"/>
            <a:ext cx="6002866" cy="491143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90708" y="1143000"/>
                <a:ext cx="2877092" cy="5383782"/>
              </a:xfrm>
              <a:prstGeom prst="rect">
                <a:avLst/>
              </a:prstGeom>
            </p:spPr>
            <p:txBody>
              <a:bodyPr wrap="square">
                <a:spAutoFit/>
              </a:bodyPr>
              <a:lstStyle/>
              <a:p>
                <a:pPr marL="182880" indent="-182880">
                  <a:buFont typeface="Wingdings" panose="05000000000000000000" pitchFamily="2" charset="2"/>
                  <a:buChar char="§"/>
                </a:pPr>
                <a:r>
                  <a:rPr lang="en-US" b="1" dirty="0" smtClean="0">
                    <a:solidFill>
                      <a:schemeClr val="bg1"/>
                    </a:solidFill>
                    <a:latin typeface="Times New Roman" panose="02020603050405020304" pitchFamily="18" charset="0"/>
                    <a:ea typeface="Cambria Math" panose="02040503050406030204" pitchFamily="18" charset="0"/>
                    <a:cs typeface="Times New Roman" panose="02020603050405020304" pitchFamily="18" charset="0"/>
                  </a:rPr>
                  <a:t>Entire mission plot 04/25/2022-09/30/2022   (at Provisional)</a:t>
                </a:r>
              </a:p>
              <a:p>
                <a:pPr marL="182880" indent="-182880">
                  <a:buFont typeface="Wingdings" panose="05000000000000000000" pitchFamily="2" charset="2"/>
                  <a:buChar char="§"/>
                </a:pPr>
                <a14:m>
                  <m:oMath xmlns:m="http://schemas.openxmlformats.org/officeDocument/2006/math">
                    <m: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𝜸</m:t>
                    </m:r>
                    <m:d>
                      <m:d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e>
                    </m:d>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b="1" i="1" smtClean="0">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𝑭</m:t>
                                </m:r>
                              </m:e>
                              <m:sub>
                                <m:sSub>
                                  <m:sSubPr>
                                    <m:ctrlPr>
                                      <a:rPr lang="en-US" altLang="en-US" b="1" i="1">
                                        <a:solidFill>
                                          <a:srgbClr val="FFFF00"/>
                                        </a:solidFill>
                                        <a:latin typeface="Cambria Math" panose="02040503050406030204" pitchFamily="18" charset="0"/>
                                      </a:rPr>
                                    </m:ctrlPr>
                                  </m:sSubPr>
                                  <m:e>
                                    <m:r>
                                      <a:rPr lang="en-US" altLang="en-US" b="1" i="1">
                                        <a:solidFill>
                                          <a:srgbClr val="FFFF00"/>
                                        </a:solidFill>
                                        <a:latin typeface="Cambria Math" panose="02040503050406030204" pitchFamily="18" charset="0"/>
                                      </a:rPr>
                                      <m:t>𝑺𝑮𝑷𝑺</m:t>
                                    </m:r>
                                    <m:r>
                                      <a:rPr lang="en-US" altLang="en-US" b="1" i="1">
                                        <a:solidFill>
                                          <a:srgbClr val="FFFF00"/>
                                        </a:solidFill>
                                        <a:latin typeface="Cambria Math" panose="02040503050406030204" pitchFamily="18" charset="0"/>
                                      </a:rPr>
                                      <m:t>−</m:t>
                                    </m:r>
                                    <m:r>
                                      <a:rPr lang="en-US" altLang="en-US" b="1" i="1">
                                        <a:solidFill>
                                          <a:srgbClr val="FFFF00"/>
                                        </a:solidFill>
                                        <a:latin typeface="Cambria Math" panose="02040503050406030204" pitchFamily="18" charset="0"/>
                                      </a:rPr>
                                      <m:t>𝑿</m:t>
                                    </m:r>
                                  </m:e>
                                  <m:sub>
                                    <m:r>
                                      <a:rPr lang="en-US" altLang="en-US" b="1" i="1">
                                        <a:solidFill>
                                          <a:srgbClr val="FFFF00"/>
                                        </a:solidFill>
                                        <a:latin typeface="Cambria Math" panose="02040503050406030204" pitchFamily="18" charset="0"/>
                                      </a:rPr>
                                      <m:t>𝑷</m:t>
                                    </m:r>
                                    <m:r>
                                      <a:rPr lang="en-US" altLang="en-US" b="1" i="1">
                                        <a:solidFill>
                                          <a:srgbClr val="FFFF00"/>
                                        </a:solidFill>
                                        <a:latin typeface="Cambria Math" panose="02040503050406030204" pitchFamily="18" charset="0"/>
                                      </a:rPr>
                                      <m:t>𝟏𝟏</m:t>
                                    </m:r>
                                  </m:sub>
                                </m:sSub>
                              </m:sub>
                            </m:sSub>
                          </m:e>
                        </m:bar>
                      </m:den>
                    </m:f>
                  </m:oMath>
                </a14:m>
                <a:endParaRPr lang="en-US" dirty="0" smtClean="0"/>
              </a:p>
              <a:p>
                <a:pPr marL="182880" indent="-182880">
                  <a:buFont typeface="Wingdings" panose="05000000000000000000" pitchFamily="2" charset="2"/>
                  <a:buChar char="§"/>
                </a:pPr>
                <a:r>
                  <a:rPr lang="en-US" b="1" dirty="0" smtClean="0">
                    <a:solidFill>
                      <a:schemeClr val="bg1"/>
                    </a:solidFill>
                    <a:latin typeface="Times New Roman" panose="02020603050405020304" pitchFamily="18" charset="0"/>
                    <a:cs typeface="Times New Roman" panose="02020603050405020304" pitchFamily="18" charset="0"/>
                  </a:rPr>
                  <a:t>SGPS-X P11 flux is decreasing over time</a:t>
                </a:r>
              </a:p>
              <a:p>
                <a:pPr marL="182880" indent="-182880">
                  <a:buFont typeface="Wingdings" panose="05000000000000000000" pitchFamily="2" charset="2"/>
                  <a:buChar char="§"/>
                </a:pPr>
                <a:r>
                  <a:rPr lang="en-US" b="1" dirty="0" smtClean="0">
                    <a:solidFill>
                      <a:srgbClr val="FFFF00"/>
                    </a:solidFill>
                    <a:latin typeface="Times New Roman" panose="02020603050405020304" pitchFamily="18" charset="0"/>
                    <a:cs typeface="Times New Roman" panose="02020603050405020304" pitchFamily="18" charset="0"/>
                  </a:rPr>
                  <a:t>Post-drift gammas are greater than pre-drift gammas</a:t>
                </a:r>
              </a:p>
              <a:p>
                <a:pPr marL="182880" indent="-182880">
                  <a:buFont typeface="Wingdings" panose="05000000000000000000" pitchFamily="2" charset="2"/>
                  <a:buChar char="§"/>
                </a:pPr>
                <a:r>
                  <a:rPr lang="en-US" b="1" dirty="0" smtClean="0">
                    <a:solidFill>
                      <a:schemeClr val="bg1"/>
                    </a:solidFill>
                    <a:latin typeface="Times New Roman" panose="02020603050405020304" pitchFamily="18" charset="0"/>
                    <a:cs typeface="Times New Roman" panose="02020603050405020304" pitchFamily="18" charset="0"/>
                  </a:rPr>
                  <a:t>Inclusion of SGPS P9 and/or P10 will not improve the situation, as they are both decreasing at a faster rate</a:t>
                </a:r>
              </a:p>
              <a:p>
                <a:pPr marL="182880" indent="-182880">
                  <a:buFont typeface="Wingdings" panose="05000000000000000000" pitchFamily="2" charset="2"/>
                  <a:buChar char="§"/>
                </a:pPr>
                <a:r>
                  <a:rPr lang="en-US" b="1" dirty="0" smtClean="0">
                    <a:solidFill>
                      <a:srgbClr val="FFFF00"/>
                    </a:solidFill>
                    <a:latin typeface="Times New Roman" panose="02020603050405020304" pitchFamily="18" charset="0"/>
                    <a:cs typeface="Times New Roman" panose="02020603050405020304" pitchFamily="18" charset="0"/>
                  </a:rPr>
                  <a:t>Not an issue with G18 SGPS, shows in G16/G17</a:t>
                </a:r>
              </a:p>
              <a:p>
                <a:pPr marL="182880" indent="-182880">
                  <a:buFont typeface="Wingdings" panose="05000000000000000000" pitchFamily="2" charset="2"/>
                  <a:buChar char="§"/>
                </a:pPr>
                <a:r>
                  <a:rPr lang="en-US" b="1" dirty="0" smtClean="0">
                    <a:solidFill>
                      <a:srgbClr val="5AF4FC"/>
                    </a:solidFill>
                    <a:latin typeface="Times New Roman" panose="02020603050405020304" pitchFamily="18" charset="0"/>
                    <a:cs typeface="Times New Roman" panose="02020603050405020304" pitchFamily="18" charset="0"/>
                  </a:rPr>
                  <a:t>The space environment is changing</a:t>
                </a:r>
                <a:endParaRPr lang="en-US" b="1" dirty="0">
                  <a:solidFill>
                    <a:srgbClr val="5AF4FC"/>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190708" y="1143000"/>
                <a:ext cx="2877092" cy="5383782"/>
              </a:xfrm>
              <a:prstGeom prst="rect">
                <a:avLst/>
              </a:prstGeom>
              <a:blipFill rotWithShape="0">
                <a:blip r:embed="rId4"/>
                <a:stretch>
                  <a:fillRect l="-1483" t="-680" r="-2542" b="-793"/>
                </a:stretch>
              </a:blipFill>
            </p:spPr>
            <p:txBody>
              <a:bodyPr/>
              <a:lstStyle/>
              <a:p>
                <a:r>
                  <a:rPr lang="en-US">
                    <a:noFill/>
                  </a:rPr>
                  <a:t> </a:t>
                </a:r>
              </a:p>
            </p:txBody>
          </p:sp>
        </mc:Fallback>
      </mc:AlternateContent>
      <p:cxnSp>
        <p:nvCxnSpPr>
          <p:cNvPr id="11" name="Straight Connector 10"/>
          <p:cNvCxnSpPr/>
          <p:nvPr/>
        </p:nvCxnSpPr>
        <p:spPr>
          <a:xfrm>
            <a:off x="787167" y="1447800"/>
            <a:ext cx="8021" cy="4419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482423" y="1456189"/>
            <a:ext cx="8021" cy="441960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827789" y="1456189"/>
            <a:ext cx="8021" cy="4419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716379" y="1456888"/>
            <a:ext cx="8021" cy="4419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2000" y="2999601"/>
            <a:ext cx="752129" cy="246221"/>
          </a:xfrm>
          <a:prstGeom prst="rect">
            <a:avLst/>
          </a:prstGeom>
          <a:noFill/>
        </p:spPr>
        <p:txBody>
          <a:bodyPr wrap="none" rtlCol="0">
            <a:spAutoFit/>
          </a:bodyPr>
          <a:lstStyle/>
          <a:p>
            <a:pPr algn="ctr"/>
            <a:r>
              <a:rPr lang="en-US" sz="1000" b="1" dirty="0" smtClean="0">
                <a:solidFill>
                  <a:srgbClr val="00B050"/>
                </a:solidFill>
                <a:latin typeface="Times New Roman" panose="02020603050405020304" pitchFamily="18" charset="0"/>
                <a:cs typeface="Times New Roman" panose="02020603050405020304" pitchFamily="18" charset="0"/>
              </a:rPr>
              <a:t>ADR 1253</a:t>
            </a:r>
            <a:endParaRPr lang="en-US" sz="1000" b="1" dirty="0">
              <a:solidFill>
                <a:srgbClr val="00B050"/>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157756" y="1582579"/>
            <a:ext cx="1143000" cy="246221"/>
          </a:xfrm>
          <a:prstGeom prst="rect">
            <a:avLst/>
          </a:prstGeom>
          <a:noFill/>
        </p:spPr>
        <p:txBody>
          <a:bodyPr wrap="square" rtlCol="0">
            <a:spAutoFit/>
          </a:bodyPr>
          <a:lstStyle/>
          <a:p>
            <a:pPr algn="ctr"/>
            <a:r>
              <a:rPr lang="en-US" sz="1000" b="1" dirty="0" smtClean="0">
                <a:solidFill>
                  <a:srgbClr val="0000FF"/>
                </a:solidFill>
                <a:latin typeface="Times New Roman" panose="02020603050405020304" pitchFamily="18" charset="0"/>
                <a:cs typeface="Times New Roman" panose="02020603050405020304" pitchFamily="18" charset="0"/>
              </a:rPr>
              <a:t>PROVISIONAL</a:t>
            </a:r>
            <a:endParaRPr lang="en-US" sz="1000" b="1" dirty="0">
              <a:solidFill>
                <a:srgbClr val="0000FF"/>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762000" y="1905000"/>
            <a:ext cx="752129" cy="246221"/>
          </a:xfrm>
          <a:prstGeom prst="rect">
            <a:avLst/>
          </a:prstGeom>
          <a:noFill/>
        </p:spPr>
        <p:txBody>
          <a:bodyPr wrap="none" rtlCol="0">
            <a:spAutoFit/>
          </a:bodyPr>
          <a:lstStyle/>
          <a:p>
            <a:pPr algn="ctr"/>
            <a:r>
              <a:rPr lang="en-US" sz="1000" b="1" dirty="0" smtClean="0">
                <a:solidFill>
                  <a:srgbClr val="00B050"/>
                </a:solidFill>
                <a:latin typeface="Times New Roman" panose="02020603050405020304" pitchFamily="18" charset="0"/>
                <a:cs typeface="Times New Roman" panose="02020603050405020304" pitchFamily="18" charset="0"/>
              </a:rPr>
              <a:t>ADR 1253</a:t>
            </a:r>
            <a:endParaRPr lang="en-US" sz="1000" b="1" dirty="0">
              <a:solidFill>
                <a:srgbClr val="00B05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157756" y="3106579"/>
            <a:ext cx="1143000" cy="246221"/>
          </a:xfrm>
          <a:prstGeom prst="rect">
            <a:avLst/>
          </a:prstGeom>
          <a:noFill/>
        </p:spPr>
        <p:txBody>
          <a:bodyPr wrap="square" rtlCol="0">
            <a:spAutoFit/>
          </a:bodyPr>
          <a:lstStyle/>
          <a:p>
            <a:pPr algn="ctr"/>
            <a:r>
              <a:rPr lang="en-US" sz="1000" b="1" dirty="0" smtClean="0">
                <a:solidFill>
                  <a:srgbClr val="0000FF"/>
                </a:solidFill>
                <a:latin typeface="Times New Roman" panose="02020603050405020304" pitchFamily="18" charset="0"/>
                <a:cs typeface="Times New Roman" panose="02020603050405020304" pitchFamily="18" charset="0"/>
              </a:rPr>
              <a:t>PROVISIONAL</a:t>
            </a:r>
            <a:endParaRPr lang="en-US" sz="1000" b="1" dirty="0">
              <a:solidFill>
                <a:srgbClr val="0000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FE723A3A-93B5-6943-92CB-25710AF5DE1A}"/>
              </a:ext>
            </a:extLst>
          </p:cNvPr>
          <p:cNvSpPr txBox="1"/>
          <p:nvPr/>
        </p:nvSpPr>
        <p:spPr>
          <a:xfrm>
            <a:off x="93134" y="6269715"/>
            <a:ext cx="6002866" cy="369332"/>
          </a:xfrm>
          <a:prstGeom prst="rect">
            <a:avLst/>
          </a:prstGeom>
          <a:solidFill>
            <a:srgbClr val="FFFF00"/>
          </a:solidFill>
        </p:spPr>
        <p:txBody>
          <a:bodyPr wrap="square" rtlCol="0">
            <a:spAutoFit/>
          </a:bodyPr>
          <a:lstStyle/>
          <a:p>
            <a:pPr algn="ctr">
              <a:spcAft>
                <a:spcPts val="300"/>
              </a:spcAft>
            </a:pPr>
            <a:r>
              <a:rPr lang="en-US" b="1" dirty="0" smtClean="0">
                <a:latin typeface="Times New Roman" panose="02020603050405020304" pitchFamily="18" charset="0"/>
                <a:cs typeface="Times New Roman" panose="02020603050405020304" pitchFamily="18" charset="0"/>
              </a:rPr>
              <a:t>Results at Provisional Validation, 10/11/2022</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30867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44</a:t>
            </a:fld>
            <a:endParaRPr lang="en-US" altLang="en-US" dirty="0">
              <a:solidFill>
                <a:prstClr val="white"/>
              </a:solidFill>
            </a:endParaRPr>
          </a:p>
        </p:txBody>
      </p:sp>
      <p:sp>
        <p:nvSpPr>
          <p:cNvPr id="10" name="TextBox 9"/>
          <p:cNvSpPr txBox="1"/>
          <p:nvPr/>
        </p:nvSpPr>
        <p:spPr>
          <a:xfrm>
            <a:off x="1688824" y="250448"/>
            <a:ext cx="5766353"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Backgrounds Trending: Additional </a:t>
            </a:r>
            <a:r>
              <a:rPr lang="en-US" sz="2600" b="1" dirty="0" smtClean="0">
                <a:solidFill>
                  <a:srgbClr val="FFFF00"/>
                </a:solidFill>
                <a:latin typeface="Times New Roman" panose="02020603050405020304" pitchFamily="18" charset="0"/>
                <a:cs typeface="Times New Roman" panose="02020603050405020304" pitchFamily="18" charset="0"/>
              </a:rPr>
              <a:t>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4" y="1413165"/>
            <a:ext cx="6002865" cy="4911435"/>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190711" y="1371600"/>
                <a:ext cx="2800890" cy="3513398"/>
              </a:xfrm>
              <a:prstGeom prst="rect">
                <a:avLst/>
              </a:prstGeom>
            </p:spPr>
            <p:txBody>
              <a:bodyPr wrap="square">
                <a:spAutoFit/>
              </a:bodyPr>
              <a:lstStyle/>
              <a:p>
                <a:pPr marL="182880" indent="-182880">
                  <a:lnSpc>
                    <a:spcPct val="110000"/>
                  </a:lnSpc>
                  <a:buFont typeface="Wingdings" panose="05000000000000000000" pitchFamily="2" charset="2"/>
                  <a:buChar char="§"/>
                </a:pP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GOES-18 entire </a:t>
                </a:r>
                <a:r>
                  <a:rPr lang="en-US" sz="2000" b="1"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mission plot </a:t>
                </a: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04/25/2022-10/31/2023</a:t>
                </a:r>
                <a:endParaRPr lang="en-US" sz="2000" b="1"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endParaRPr>
              </a:p>
              <a:p>
                <a:pPr marL="182880" indent="-182880">
                  <a:lnSpc>
                    <a:spcPct val="110000"/>
                  </a:lnSpc>
                  <a:buFont typeface="Wingdings" panose="05000000000000000000" pitchFamily="2" charset="2"/>
                  <a:buChar char="§"/>
                </a:pPr>
                <a14:m>
                  <m:oMath xmlns:m="http://schemas.openxmlformats.org/officeDocument/2006/math">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𝜸</m:t>
                    </m:r>
                    <m:d>
                      <m:dPr>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e>
                    </m:d>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fPr>
                      <m:num>
                        <m:bar>
                          <m:barPr>
                            <m:pos m:val="top"/>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Sup>
                              <m:sSubSupPr>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𝑪</m:t>
                                </m:r>
                              </m:e>
                              <m:sub>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𝑬𝑳𝑬</m:t>
                                </m:r>
                              </m:sub>
                              <m:sup>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𝒐𝒃𝒄</m:t>
                                </m:r>
                              </m:sup>
                            </m:sSubSup>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𝒊</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𝑬</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𝟏𝟏</m:t>
                            </m:r>
                            <m: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t>)</m:t>
                            </m:r>
                          </m:e>
                        </m:bar>
                      </m:num>
                      <m:den>
                        <m:bar>
                          <m:barPr>
                            <m:pos m:val="top"/>
                            <m:ctrlPr>
                              <a:rPr lang="en-US" sz="2000" b="1" i="1">
                                <a:solidFill>
                                  <a:srgbClr val="FFFF00"/>
                                </a:solidFill>
                                <a:latin typeface="Cambria Math" panose="02040503050406030204" pitchFamily="18" charset="0"/>
                                <a:ea typeface="Cambria Math" panose="02040503050406030204" pitchFamily="18" charset="0"/>
                                <a:cs typeface="Times New Roman" panose="02020603050405020304" pitchFamily="18" charset="0"/>
                              </a:rPr>
                            </m:ctrlPr>
                          </m:barPr>
                          <m:e>
                            <m:sSub>
                              <m:sSubPr>
                                <m:ctrlPr>
                                  <a:rPr lang="en-US" altLang="en-US" sz="2000" b="1" i="1">
                                    <a:solidFill>
                                      <a:srgbClr val="FFFF00"/>
                                    </a:solidFill>
                                    <a:latin typeface="Cambria Math" panose="02040503050406030204" pitchFamily="18" charset="0"/>
                                  </a:rPr>
                                </m:ctrlPr>
                              </m:sSubPr>
                              <m:e>
                                <m:r>
                                  <a:rPr lang="en-US" altLang="en-US" sz="2000" b="1" i="1">
                                    <a:solidFill>
                                      <a:srgbClr val="FFFF00"/>
                                    </a:solidFill>
                                    <a:latin typeface="Cambria Math" panose="02040503050406030204" pitchFamily="18" charset="0"/>
                                  </a:rPr>
                                  <m:t>𝑭</m:t>
                                </m:r>
                              </m:e>
                              <m:sub>
                                <m:sSub>
                                  <m:sSubPr>
                                    <m:ctrlPr>
                                      <a:rPr lang="en-US" altLang="en-US" sz="2000" b="1" i="1">
                                        <a:solidFill>
                                          <a:srgbClr val="FFFF00"/>
                                        </a:solidFill>
                                        <a:latin typeface="Cambria Math" panose="02040503050406030204" pitchFamily="18" charset="0"/>
                                      </a:rPr>
                                    </m:ctrlPr>
                                  </m:sSubPr>
                                  <m:e>
                                    <m:r>
                                      <a:rPr lang="en-US" altLang="en-US" sz="2000" b="1" i="1">
                                        <a:solidFill>
                                          <a:srgbClr val="FFFF00"/>
                                        </a:solidFill>
                                        <a:latin typeface="Cambria Math" panose="02040503050406030204" pitchFamily="18" charset="0"/>
                                      </a:rPr>
                                      <m:t>𝑺𝑮𝑷𝑺</m:t>
                                    </m:r>
                                    <m:r>
                                      <a:rPr lang="en-US" altLang="en-US" sz="2000" b="1" i="1">
                                        <a:solidFill>
                                          <a:srgbClr val="FFFF00"/>
                                        </a:solidFill>
                                        <a:latin typeface="Cambria Math" panose="02040503050406030204" pitchFamily="18" charset="0"/>
                                      </a:rPr>
                                      <m:t>−</m:t>
                                    </m:r>
                                    <m:r>
                                      <a:rPr lang="en-US" altLang="en-US" sz="2000" b="1" i="1">
                                        <a:solidFill>
                                          <a:srgbClr val="FFFF00"/>
                                        </a:solidFill>
                                        <a:latin typeface="Cambria Math" panose="02040503050406030204" pitchFamily="18" charset="0"/>
                                      </a:rPr>
                                      <m:t>𝑿</m:t>
                                    </m:r>
                                  </m:e>
                                  <m:sub>
                                    <m:r>
                                      <a:rPr lang="en-US" altLang="en-US" sz="2000" b="1" i="1">
                                        <a:solidFill>
                                          <a:srgbClr val="FFFF00"/>
                                        </a:solidFill>
                                        <a:latin typeface="Cambria Math" panose="02040503050406030204" pitchFamily="18" charset="0"/>
                                      </a:rPr>
                                      <m:t>𝑷</m:t>
                                    </m:r>
                                    <m:r>
                                      <a:rPr lang="en-US" altLang="en-US" sz="2000" b="1" i="1">
                                        <a:solidFill>
                                          <a:srgbClr val="FFFF00"/>
                                        </a:solidFill>
                                        <a:latin typeface="Cambria Math" panose="02040503050406030204" pitchFamily="18" charset="0"/>
                                      </a:rPr>
                                      <m:t>𝟏𝟏</m:t>
                                    </m:r>
                                  </m:sub>
                                </m:sSub>
                              </m:sub>
                            </m:sSub>
                          </m:e>
                        </m:bar>
                      </m:den>
                    </m:f>
                  </m:oMath>
                </a14:m>
                <a:endParaRPr lang="en-US" sz="2000" dirty="0">
                  <a:solidFill>
                    <a:prstClr val="black"/>
                  </a:solidFill>
                </a:endParaRPr>
              </a:p>
              <a:p>
                <a:pPr marL="182880" indent="-182880">
                  <a:lnSpc>
                    <a:spcPct val="110000"/>
                  </a:lnSpc>
                  <a:buFont typeface="Wingdings" panose="05000000000000000000" pitchFamily="2" charset="2"/>
                  <a:buChar char="§"/>
                </a:pPr>
                <a:r>
                  <a:rPr lang="en-US" sz="2000" b="1" dirty="0">
                    <a:solidFill>
                      <a:prstClr val="white"/>
                    </a:solidFill>
                    <a:latin typeface="Times New Roman" panose="02020603050405020304" pitchFamily="18" charset="0"/>
                    <a:cs typeface="Times New Roman" panose="02020603050405020304" pitchFamily="18" charset="0"/>
                  </a:rPr>
                  <a:t>SGPS-X P11 flux is </a:t>
                </a:r>
                <a:r>
                  <a:rPr lang="en-US" sz="2000" b="1" dirty="0" smtClean="0">
                    <a:solidFill>
                      <a:prstClr val="white"/>
                    </a:solidFill>
                    <a:latin typeface="Times New Roman" panose="02020603050405020304" pitchFamily="18" charset="0"/>
                    <a:cs typeface="Times New Roman" panose="02020603050405020304" pitchFamily="18" charset="0"/>
                  </a:rPr>
                  <a:t>decreasing over time</a:t>
                </a:r>
                <a:endParaRPr lang="en-US" sz="2000" b="1" dirty="0">
                  <a:solidFill>
                    <a:prstClr val="white"/>
                  </a:solidFill>
                  <a:latin typeface="Times New Roman" panose="02020603050405020304" pitchFamily="18" charset="0"/>
                  <a:cs typeface="Times New Roman" panose="02020603050405020304" pitchFamily="18" charset="0"/>
                </a:endParaRPr>
              </a:p>
              <a:p>
                <a:pPr marL="182880" indent="-182880">
                  <a:lnSpc>
                    <a:spcPct val="110000"/>
                  </a:lnSpc>
                  <a:buFont typeface="Wingdings" panose="05000000000000000000" pitchFamily="2" charset="2"/>
                  <a:buChar char="§"/>
                </a:pPr>
                <a:r>
                  <a:rPr lang="en-US" sz="2000" b="1" dirty="0" smtClean="0">
                    <a:solidFill>
                      <a:srgbClr val="FFFF00"/>
                    </a:solidFill>
                    <a:latin typeface="Times New Roman" panose="02020603050405020304" pitchFamily="18" charset="0"/>
                    <a:cs typeface="Times New Roman" panose="02020603050405020304" pitchFamily="18" charset="0"/>
                  </a:rPr>
                  <a:t>E11 backgrounds seem to be decreasing as well</a:t>
                </a:r>
                <a:endParaRPr lang="en-US" sz="2000" b="1"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190711" y="1371600"/>
                <a:ext cx="2800890" cy="3513398"/>
              </a:xfrm>
              <a:prstGeom prst="rect">
                <a:avLst/>
              </a:prstGeom>
              <a:blipFill rotWithShape="0">
                <a:blip r:embed="rId4"/>
                <a:stretch>
                  <a:fillRect l="-1961" t="-694" r="-1525" b="-1563"/>
                </a:stretch>
              </a:blipFill>
            </p:spPr>
            <p:txBody>
              <a:bodyPr/>
              <a:lstStyle/>
              <a:p>
                <a:r>
                  <a:rPr lang="en-US">
                    <a:noFill/>
                  </a:rPr>
                  <a:t> </a:t>
                </a:r>
              </a:p>
            </p:txBody>
          </p:sp>
        </mc:Fallback>
      </mc:AlternateContent>
    </p:spTree>
    <p:extLst>
      <p:ext uri="{BB962C8B-B14F-4D97-AF65-F5344CB8AC3E}">
        <p14:creationId xmlns:p14="http://schemas.microsoft.com/office/powerpoint/2010/main" val="30112727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45</a:t>
            </a:fld>
            <a:endParaRPr lang="en-US" altLang="en-US" dirty="0">
              <a:solidFill>
                <a:prstClr val="white"/>
              </a:solidFill>
            </a:endParaRPr>
          </a:p>
        </p:txBody>
      </p:sp>
      <p:sp>
        <p:nvSpPr>
          <p:cNvPr id="10" name="TextBox 9"/>
          <p:cNvSpPr txBox="1"/>
          <p:nvPr/>
        </p:nvSpPr>
        <p:spPr>
          <a:xfrm>
            <a:off x="1707046" y="250448"/>
            <a:ext cx="5729908"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a:t>
            </a:r>
            <a:r>
              <a:rPr lang="en-US" sz="2600" b="1" dirty="0">
                <a:solidFill>
                  <a:srgbClr val="FFFF00"/>
                </a:solidFill>
                <a:latin typeface="Times New Roman" panose="02020603050405020304" pitchFamily="18" charset="0"/>
                <a:cs typeface="Times New Roman" panose="02020603050405020304" pitchFamily="18" charset="0"/>
              </a:rPr>
              <a:t>: Additional </a:t>
            </a:r>
            <a:r>
              <a:rPr lang="en-US" sz="2600" b="1" dirty="0" smtClean="0">
                <a:solidFill>
                  <a:srgbClr val="FFFF00"/>
                </a:solidFill>
                <a:latin typeface="Times New Roman" panose="02020603050405020304" pitchFamily="18" charset="0"/>
                <a:cs typeface="Times New Roman" panose="02020603050405020304" pitchFamily="18" charset="0"/>
              </a:rPr>
              <a:t>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4" y="1423178"/>
            <a:ext cx="6097575" cy="4434600"/>
          </a:xfrm>
          <a:prstGeom prst="rect">
            <a:avLst/>
          </a:prstGeom>
        </p:spPr>
      </p:pic>
      <p:sp>
        <p:nvSpPr>
          <p:cNvPr id="7" name="Rectangle 6"/>
          <p:cNvSpPr/>
          <p:nvPr/>
        </p:nvSpPr>
        <p:spPr>
          <a:xfrm>
            <a:off x="6190711" y="1371600"/>
            <a:ext cx="2877090" cy="4493538"/>
          </a:xfrm>
          <a:prstGeom prst="rect">
            <a:avLst/>
          </a:prstGeom>
        </p:spPr>
        <p:txBody>
          <a:bodyPr wrap="square">
            <a:spAutoFit/>
          </a:bodyPr>
          <a:lstStyle/>
          <a:p>
            <a:pPr marL="182880" indent="-182880">
              <a:lnSpc>
                <a:spcPct val="110000"/>
              </a:lnSpc>
              <a:buFont typeface="Wingdings" panose="05000000000000000000" pitchFamily="2" charset="2"/>
              <a:buChar char="§"/>
            </a:pP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GOES-16 entire </a:t>
            </a:r>
            <a:r>
              <a:rPr lang="en-US" sz="2000" b="1"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mission plot </a:t>
            </a: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01/08/2017-10/31/2023</a:t>
            </a:r>
          </a:p>
          <a:p>
            <a:pPr marL="182880" indent="-182880">
              <a:lnSpc>
                <a:spcPct val="110000"/>
              </a:lnSpc>
              <a:buFont typeface="Wingdings" panose="05000000000000000000" pitchFamily="2" charset="2"/>
              <a:buChar char="§"/>
            </a:pPr>
            <a:r>
              <a:rPr lang="en-US" sz="2000" b="1" dirty="0" smtClean="0">
                <a:solidFill>
                  <a:srgbClr val="FFFF00"/>
                </a:solidFill>
                <a:latin typeface="Times New Roman" panose="02020603050405020304" pitchFamily="18" charset="0"/>
                <a:ea typeface="Cambria Math" panose="02040503050406030204" pitchFamily="18" charset="0"/>
                <a:cs typeface="Times New Roman" panose="02020603050405020304" pitchFamily="18" charset="0"/>
              </a:rPr>
              <a:t>Bowtie analysis for MPS-HI E11 is included but the backgrounds are not removed</a:t>
            </a:r>
            <a:endParaRPr lang="en-US" sz="2000" dirty="0">
              <a:solidFill>
                <a:srgbClr val="FFFF00"/>
              </a:solidFill>
            </a:endParaRPr>
          </a:p>
          <a:p>
            <a:pPr marL="182880" indent="-182880">
              <a:lnSpc>
                <a:spcPct val="110000"/>
              </a:lnSpc>
              <a:buFont typeface="Wingdings" panose="05000000000000000000" pitchFamily="2" charset="2"/>
              <a:buChar char="§"/>
            </a:pPr>
            <a:r>
              <a:rPr lang="en-US" sz="2000" b="1" dirty="0">
                <a:solidFill>
                  <a:prstClr val="white"/>
                </a:solidFill>
                <a:latin typeface="Times New Roman" panose="02020603050405020304" pitchFamily="18" charset="0"/>
                <a:cs typeface="Times New Roman" panose="02020603050405020304" pitchFamily="18" charset="0"/>
              </a:rPr>
              <a:t>SGPS-X P11 flux is </a:t>
            </a:r>
            <a:r>
              <a:rPr lang="en-US" sz="2000" b="1" dirty="0" smtClean="0">
                <a:solidFill>
                  <a:prstClr val="white"/>
                </a:solidFill>
                <a:latin typeface="Times New Roman" panose="02020603050405020304" pitchFamily="18" charset="0"/>
                <a:cs typeface="Times New Roman" panose="02020603050405020304" pitchFamily="18" charset="0"/>
              </a:rPr>
              <a:t>decreasing over </a:t>
            </a:r>
            <a:r>
              <a:rPr lang="en-US" sz="2000" b="1" dirty="0">
                <a:solidFill>
                  <a:prstClr val="white"/>
                </a:solidFill>
                <a:latin typeface="Times New Roman" panose="02020603050405020304" pitchFamily="18" charset="0"/>
                <a:cs typeface="Times New Roman" panose="02020603050405020304" pitchFamily="18" charset="0"/>
              </a:rPr>
              <a:t>time</a:t>
            </a:r>
          </a:p>
          <a:p>
            <a:pPr marL="182880" indent="-182880">
              <a:lnSpc>
                <a:spcPct val="110000"/>
              </a:lnSpc>
              <a:buFont typeface="Wingdings" panose="05000000000000000000" pitchFamily="2" charset="2"/>
              <a:buChar char="§"/>
            </a:pPr>
            <a:r>
              <a:rPr lang="en-US" sz="2000" b="1" dirty="0" smtClean="0">
                <a:solidFill>
                  <a:srgbClr val="FFFF00"/>
                </a:solidFill>
                <a:latin typeface="Times New Roman" panose="02020603050405020304" pitchFamily="18" charset="0"/>
                <a:cs typeface="Times New Roman" panose="02020603050405020304" pitchFamily="18" charset="0"/>
              </a:rPr>
              <a:t>MPS-HI E11 backgrounds are also decreasing</a:t>
            </a:r>
            <a:endParaRPr lang="en-US" sz="2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502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46</a:t>
            </a:fld>
            <a:endParaRPr lang="en-US" altLang="en-US" dirty="0">
              <a:solidFill>
                <a:prstClr val="white"/>
              </a:solidFill>
            </a:endParaRPr>
          </a:p>
        </p:txBody>
      </p:sp>
      <p:sp>
        <p:nvSpPr>
          <p:cNvPr id="10" name="TextBox 9"/>
          <p:cNvSpPr txBox="1"/>
          <p:nvPr/>
        </p:nvSpPr>
        <p:spPr>
          <a:xfrm>
            <a:off x="1707046" y="250448"/>
            <a:ext cx="5729908"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Backgrounds Trending: Additional </a:t>
            </a:r>
            <a:r>
              <a:rPr lang="en-US" sz="2600" b="1" dirty="0" smtClean="0">
                <a:solidFill>
                  <a:srgbClr val="FFFF00"/>
                </a:solidFill>
                <a:latin typeface="Times New Roman" panose="02020603050405020304" pitchFamily="18" charset="0"/>
                <a:cs typeface="Times New Roman" panose="02020603050405020304" pitchFamily="18" charset="0"/>
              </a:rPr>
              <a:t>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27" y="1371600"/>
            <a:ext cx="6049983" cy="4949985"/>
          </a:xfrm>
          <a:prstGeom prst="rect">
            <a:avLst/>
          </a:prstGeom>
        </p:spPr>
      </p:pic>
      <p:sp>
        <p:nvSpPr>
          <p:cNvPr id="7" name="Rectangle 6"/>
          <p:cNvSpPr/>
          <p:nvPr/>
        </p:nvSpPr>
        <p:spPr>
          <a:xfrm>
            <a:off x="6190711" y="1371600"/>
            <a:ext cx="2877090" cy="2462213"/>
          </a:xfrm>
          <a:prstGeom prst="rect">
            <a:avLst/>
          </a:prstGeom>
        </p:spPr>
        <p:txBody>
          <a:bodyPr wrap="square">
            <a:spAutoFit/>
          </a:bodyPr>
          <a:lstStyle/>
          <a:p>
            <a:pPr marL="182880" indent="-182880">
              <a:lnSpc>
                <a:spcPct val="110000"/>
              </a:lnSpc>
              <a:buFont typeface="Wingdings" panose="05000000000000000000" pitchFamily="2" charset="2"/>
              <a:buChar char="§"/>
            </a:pP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GOES-16 MPS-HI E11 T4 entire </a:t>
            </a:r>
            <a:r>
              <a:rPr lang="en-US" sz="2000" b="1"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mission plot </a:t>
            </a: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01/08/2017-10/31/2023</a:t>
            </a:r>
          </a:p>
          <a:p>
            <a:pPr marL="182880" indent="-182880">
              <a:lnSpc>
                <a:spcPct val="110000"/>
              </a:lnSpc>
              <a:buFont typeface="Wingdings" panose="05000000000000000000" pitchFamily="2" charset="2"/>
              <a:buChar char="§"/>
            </a:pPr>
            <a:r>
              <a:rPr lang="en-US" sz="2000" b="1" dirty="0" smtClean="0">
                <a:solidFill>
                  <a:srgbClr val="FFFF00"/>
                </a:solidFill>
                <a:latin typeface="Times New Roman" panose="02020603050405020304" pitchFamily="18" charset="0"/>
                <a:ea typeface="Cambria Math" panose="02040503050406030204" pitchFamily="18" charset="0"/>
                <a:cs typeface="Times New Roman" panose="02020603050405020304" pitchFamily="18" charset="0"/>
              </a:rPr>
              <a:t>Take the ratio of E11 background counts over P11 mean flux (gamma-like)</a:t>
            </a:r>
            <a:endParaRPr lang="en-US" sz="2000" dirty="0">
              <a:solidFill>
                <a:srgbClr val="FFFF00"/>
              </a:solidFill>
            </a:endParaRPr>
          </a:p>
        </p:txBody>
      </p:sp>
      <p:sp>
        <p:nvSpPr>
          <p:cNvPr id="9" name="TextBox 8">
            <a:extLst>
              <a:ext uri="{FF2B5EF4-FFF2-40B4-BE49-F238E27FC236}">
                <a16:creationId xmlns="" xmlns:a16="http://schemas.microsoft.com/office/drawing/2014/main" id="{FE723A3A-93B5-6943-92CB-25710AF5DE1A}"/>
              </a:ext>
            </a:extLst>
          </p:cNvPr>
          <p:cNvSpPr txBox="1"/>
          <p:nvPr/>
        </p:nvSpPr>
        <p:spPr>
          <a:xfrm>
            <a:off x="6257656" y="3946571"/>
            <a:ext cx="2743200" cy="1006429"/>
          </a:xfrm>
          <a:prstGeom prst="rect">
            <a:avLst/>
          </a:prstGeom>
          <a:solidFill>
            <a:srgbClr val="FFFF00"/>
          </a:solidFill>
        </p:spPr>
        <p:txBody>
          <a:bodyPr wrap="square" rtlCol="0">
            <a:spAutoFit/>
          </a:bodyPr>
          <a:lstStyle/>
          <a:p>
            <a:pPr>
              <a:lnSpc>
                <a:spcPct val="110000"/>
              </a:lnSpc>
            </a:pPr>
            <a:r>
              <a:rPr lang="en-US" b="1" dirty="0">
                <a:latin typeface="Times New Roman" panose="02020603050405020304" pitchFamily="18" charset="0"/>
                <a:cs typeface="Times New Roman" panose="02020603050405020304" pitchFamily="18" charset="0"/>
              </a:rPr>
              <a:t>Ratio of </a:t>
            </a:r>
            <a:r>
              <a:rPr lang="en-US" b="1" dirty="0" smtClean="0">
                <a:latin typeface="Times New Roman" panose="02020603050405020304" pitchFamily="18" charset="0"/>
                <a:cs typeface="Times New Roman" panose="02020603050405020304" pitchFamily="18" charset="0"/>
              </a:rPr>
              <a:t>E11 </a:t>
            </a:r>
            <a:r>
              <a:rPr lang="en-US" b="1" dirty="0">
                <a:latin typeface="Times New Roman" panose="02020603050405020304" pitchFamily="18" charset="0"/>
                <a:cs typeface="Times New Roman" panose="02020603050405020304" pitchFamily="18" charset="0"/>
              </a:rPr>
              <a:t>backgrounds to SGPS-X P11 </a:t>
            </a:r>
            <a:r>
              <a:rPr lang="en-US" b="1" dirty="0" smtClean="0">
                <a:latin typeface="Times New Roman" panose="02020603050405020304" pitchFamily="18" charset="0"/>
                <a:cs typeface="Times New Roman" panose="02020603050405020304" pitchFamily="18" charset="0"/>
              </a:rPr>
              <a:t>fluxes stays </a:t>
            </a:r>
            <a:r>
              <a:rPr lang="en-US" b="1" dirty="0">
                <a:latin typeface="Times New Roman" panose="02020603050405020304" pitchFamily="18" charset="0"/>
                <a:cs typeface="Times New Roman" panose="02020603050405020304" pitchFamily="18" charset="0"/>
              </a:rPr>
              <a:t>constant</a:t>
            </a:r>
          </a:p>
        </p:txBody>
      </p:sp>
      <p:sp>
        <p:nvSpPr>
          <p:cNvPr id="12" name="TextBox 11">
            <a:extLst>
              <a:ext uri="{FF2B5EF4-FFF2-40B4-BE49-F238E27FC236}">
                <a16:creationId xmlns="" xmlns:a16="http://schemas.microsoft.com/office/drawing/2014/main" id="{FE723A3A-93B5-6943-92CB-25710AF5DE1A}"/>
              </a:ext>
            </a:extLst>
          </p:cNvPr>
          <p:cNvSpPr txBox="1"/>
          <p:nvPr/>
        </p:nvSpPr>
        <p:spPr>
          <a:xfrm>
            <a:off x="6257656" y="5145879"/>
            <a:ext cx="2743200" cy="1175706"/>
          </a:xfrm>
          <a:prstGeom prst="rect">
            <a:avLst/>
          </a:prstGeom>
          <a:solidFill>
            <a:srgbClr val="5AF4FC"/>
          </a:solidFill>
        </p:spPr>
        <p:txBody>
          <a:bodyPr wrap="square" rtlCol="0">
            <a:spAutoFit/>
          </a:bodyPr>
          <a:lstStyle/>
          <a:p>
            <a:pPr>
              <a:lnSpc>
                <a:spcPct val="110000"/>
              </a:lnSpc>
            </a:pPr>
            <a:r>
              <a:rPr lang="en-US" sz="1600" b="1" dirty="0" smtClean="0">
                <a:latin typeface="Times New Roman" panose="02020603050405020304" pitchFamily="18" charset="0"/>
                <a:cs typeface="Times New Roman" panose="02020603050405020304" pitchFamily="18" charset="0"/>
              </a:rPr>
              <a:t>Caveat: Off equatorial telescopes show a decline of gammas, higher the further away from the equator</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706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C092295-9F10-274D-85F9-82D50BB4C23D}"/>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47</a:t>
            </a:fld>
            <a:endParaRPr lang="en-US" altLang="en-US" dirty="0">
              <a:solidFill>
                <a:prstClr val="white"/>
              </a:solidFill>
            </a:endParaRPr>
          </a:p>
        </p:txBody>
      </p:sp>
      <p:sp>
        <p:nvSpPr>
          <p:cNvPr id="10" name="TextBox 9"/>
          <p:cNvSpPr txBox="1"/>
          <p:nvPr/>
        </p:nvSpPr>
        <p:spPr>
          <a:xfrm>
            <a:off x="1745146" y="250448"/>
            <a:ext cx="5653708"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Backgrounds Trending: Additional </a:t>
            </a:r>
            <a:r>
              <a:rPr lang="en-US" sz="2600" b="1" dirty="0" smtClean="0">
                <a:solidFill>
                  <a:srgbClr val="FFFF00"/>
                </a:solidFill>
                <a:latin typeface="Times New Roman" panose="02020603050405020304" pitchFamily="18" charset="0"/>
                <a:cs typeface="Times New Roman" panose="02020603050405020304" pitchFamily="18" charset="0"/>
              </a:rPr>
              <a:t>Investigation</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27" y="1371600"/>
            <a:ext cx="6049983" cy="4949985"/>
          </a:xfrm>
          <a:prstGeom prst="rect">
            <a:avLst/>
          </a:prstGeom>
        </p:spPr>
      </p:pic>
      <p:sp>
        <p:nvSpPr>
          <p:cNvPr id="7" name="Rectangle 6"/>
          <p:cNvSpPr/>
          <p:nvPr/>
        </p:nvSpPr>
        <p:spPr>
          <a:xfrm>
            <a:off x="6190711" y="1371600"/>
            <a:ext cx="2877090" cy="2462213"/>
          </a:xfrm>
          <a:prstGeom prst="rect">
            <a:avLst/>
          </a:prstGeom>
        </p:spPr>
        <p:txBody>
          <a:bodyPr wrap="square">
            <a:spAutoFit/>
          </a:bodyPr>
          <a:lstStyle/>
          <a:p>
            <a:pPr marL="182880" indent="-182880">
              <a:lnSpc>
                <a:spcPct val="110000"/>
              </a:lnSpc>
              <a:buFont typeface="Wingdings" panose="05000000000000000000" pitchFamily="2" charset="2"/>
              <a:buChar char="§"/>
            </a:pP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GOES-18 MPS-HI E11 T4 entire </a:t>
            </a:r>
            <a:r>
              <a:rPr lang="en-US" sz="2000" b="1" dirty="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mission plot </a:t>
            </a:r>
            <a:r>
              <a:rPr lang="en-US" sz="2000" b="1"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04/25/2022-10/31/2023</a:t>
            </a:r>
          </a:p>
          <a:p>
            <a:pPr marL="182880" indent="-182880">
              <a:lnSpc>
                <a:spcPct val="110000"/>
              </a:lnSpc>
              <a:buFont typeface="Wingdings" panose="05000000000000000000" pitchFamily="2" charset="2"/>
              <a:buChar char="§"/>
            </a:pPr>
            <a:r>
              <a:rPr lang="en-US" sz="2000" b="1" dirty="0" smtClean="0">
                <a:solidFill>
                  <a:srgbClr val="FFFF00"/>
                </a:solidFill>
                <a:latin typeface="Times New Roman" panose="02020603050405020304" pitchFamily="18" charset="0"/>
                <a:ea typeface="Cambria Math" panose="02040503050406030204" pitchFamily="18" charset="0"/>
                <a:cs typeface="Times New Roman" panose="02020603050405020304" pitchFamily="18" charset="0"/>
              </a:rPr>
              <a:t>Take the </a:t>
            </a:r>
            <a:r>
              <a:rPr lang="en-US" sz="2000" b="1" dirty="0">
                <a:solidFill>
                  <a:srgbClr val="FFFF00"/>
                </a:solidFill>
                <a:latin typeface="Times New Roman" panose="02020603050405020304" pitchFamily="18" charset="0"/>
                <a:ea typeface="Cambria Math" panose="02040503050406030204" pitchFamily="18" charset="0"/>
                <a:cs typeface="Times New Roman" panose="02020603050405020304" pitchFamily="18" charset="0"/>
              </a:rPr>
              <a:t>ratio of E11 background counts over P11 mean flux (gamma-like</a:t>
            </a:r>
            <a:r>
              <a:rPr lang="en-US" sz="2000" b="1" dirty="0" smtClean="0">
                <a:solidFill>
                  <a:srgbClr val="FFFF00"/>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2000" dirty="0">
              <a:solidFill>
                <a:srgbClr val="FFFF00"/>
              </a:solidFill>
            </a:endParaRPr>
          </a:p>
        </p:txBody>
      </p:sp>
      <p:sp>
        <p:nvSpPr>
          <p:cNvPr id="9" name="TextBox 8">
            <a:extLst>
              <a:ext uri="{FF2B5EF4-FFF2-40B4-BE49-F238E27FC236}">
                <a16:creationId xmlns="" xmlns:a16="http://schemas.microsoft.com/office/drawing/2014/main" id="{FE723A3A-93B5-6943-92CB-25710AF5DE1A}"/>
              </a:ext>
            </a:extLst>
          </p:cNvPr>
          <p:cNvSpPr txBox="1"/>
          <p:nvPr/>
        </p:nvSpPr>
        <p:spPr>
          <a:xfrm>
            <a:off x="6257656" y="3939540"/>
            <a:ext cx="2743200" cy="1006429"/>
          </a:xfrm>
          <a:prstGeom prst="rect">
            <a:avLst/>
          </a:prstGeom>
          <a:solidFill>
            <a:srgbClr val="FFFF00"/>
          </a:solidFill>
        </p:spPr>
        <p:txBody>
          <a:bodyPr wrap="square" rtlCol="0">
            <a:spAutoFit/>
          </a:bodyPr>
          <a:lstStyle/>
          <a:p>
            <a:pPr>
              <a:lnSpc>
                <a:spcPct val="110000"/>
              </a:lnSpc>
            </a:pPr>
            <a:r>
              <a:rPr lang="en-US" b="1" dirty="0">
                <a:latin typeface="Times New Roman" panose="02020603050405020304" pitchFamily="18" charset="0"/>
                <a:cs typeface="Times New Roman" panose="02020603050405020304" pitchFamily="18" charset="0"/>
              </a:rPr>
              <a:t>Ratio of </a:t>
            </a:r>
            <a:r>
              <a:rPr lang="en-US" b="1" dirty="0" smtClean="0">
                <a:latin typeface="Times New Roman" panose="02020603050405020304" pitchFamily="18" charset="0"/>
                <a:cs typeface="Times New Roman" panose="02020603050405020304" pitchFamily="18" charset="0"/>
              </a:rPr>
              <a:t>E11 </a:t>
            </a:r>
            <a:r>
              <a:rPr lang="en-US" b="1" dirty="0">
                <a:latin typeface="Times New Roman" panose="02020603050405020304" pitchFamily="18" charset="0"/>
                <a:cs typeface="Times New Roman" panose="02020603050405020304" pitchFamily="18" charset="0"/>
              </a:rPr>
              <a:t>backgrounds to SGPS-X P11 </a:t>
            </a:r>
            <a:r>
              <a:rPr lang="en-US" b="1" dirty="0" smtClean="0">
                <a:latin typeface="Times New Roman" panose="02020603050405020304" pitchFamily="18" charset="0"/>
                <a:cs typeface="Times New Roman" panose="02020603050405020304" pitchFamily="18" charset="0"/>
              </a:rPr>
              <a:t>fluxes stays </a:t>
            </a:r>
            <a:r>
              <a:rPr lang="en-US" b="1" dirty="0">
                <a:latin typeface="Times New Roman" panose="02020603050405020304" pitchFamily="18" charset="0"/>
                <a:cs typeface="Times New Roman" panose="02020603050405020304" pitchFamily="18" charset="0"/>
              </a:rPr>
              <a:t>constant</a:t>
            </a:r>
          </a:p>
        </p:txBody>
      </p:sp>
      <p:sp>
        <p:nvSpPr>
          <p:cNvPr id="8" name="TextBox 7">
            <a:extLst>
              <a:ext uri="{FF2B5EF4-FFF2-40B4-BE49-F238E27FC236}">
                <a16:creationId xmlns="" xmlns:a16="http://schemas.microsoft.com/office/drawing/2014/main" id="{FE723A3A-93B5-6943-92CB-25710AF5DE1A}"/>
              </a:ext>
            </a:extLst>
          </p:cNvPr>
          <p:cNvSpPr txBox="1"/>
          <p:nvPr/>
        </p:nvSpPr>
        <p:spPr>
          <a:xfrm>
            <a:off x="6257656" y="5145879"/>
            <a:ext cx="2743200" cy="1175706"/>
          </a:xfrm>
          <a:prstGeom prst="rect">
            <a:avLst/>
          </a:prstGeom>
          <a:solidFill>
            <a:srgbClr val="5AF4FC"/>
          </a:solidFill>
        </p:spPr>
        <p:txBody>
          <a:bodyPr wrap="square" rtlCol="0">
            <a:spAutoFit/>
          </a:bodyPr>
          <a:lstStyle/>
          <a:p>
            <a:pPr>
              <a:lnSpc>
                <a:spcPct val="110000"/>
              </a:lnSpc>
            </a:pPr>
            <a:r>
              <a:rPr lang="en-US" sz="1600" b="1" dirty="0" smtClean="0">
                <a:latin typeface="Times New Roman" panose="02020603050405020304" pitchFamily="18" charset="0"/>
                <a:cs typeface="Times New Roman" panose="02020603050405020304" pitchFamily="18" charset="0"/>
              </a:rPr>
              <a:t>Caveat: Off equatorial telescopes show a decline of gammas, higher the further away from the equator</a:t>
            </a:r>
            <a:endParaRPr lang="en-US"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8431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sp>
        <p:nvSpPr>
          <p:cNvPr id="11" name="TextBox 10"/>
          <p:cNvSpPr txBox="1"/>
          <p:nvPr/>
        </p:nvSpPr>
        <p:spPr>
          <a:xfrm>
            <a:off x="1866900" y="250448"/>
            <a:ext cx="5410200" cy="892552"/>
          </a:xfrm>
          <a:prstGeom prst="rect">
            <a:avLst/>
          </a:prstGeom>
          <a:noFill/>
        </p:spPr>
        <p:txBody>
          <a:bodyPr wrap="square" rtlCol="0">
            <a:spAutoFit/>
          </a:bodyPr>
          <a:lstStyle/>
          <a:p>
            <a:pPr algn="ctr"/>
            <a:r>
              <a:rPr lang="en-US" sz="2600" b="1" dirty="0" smtClean="0">
                <a:solidFill>
                  <a:srgbClr val="FFFF00"/>
                </a:solidFill>
                <a:latin typeface="Times New Roman" panose="02020603050405020304" pitchFamily="18" charset="0"/>
                <a:cs typeface="Times New Roman" panose="02020603050405020304" pitchFamily="18" charset="0"/>
              </a:rPr>
              <a:t>PLPT-SEI-006</a:t>
            </a:r>
            <a:r>
              <a:rPr lang="en-US" sz="2600" b="1" dirty="0">
                <a:solidFill>
                  <a:srgbClr val="FFFF00"/>
                </a:solidFill>
                <a:latin typeface="Times New Roman" panose="02020603050405020304" pitchFamily="18" charset="0"/>
                <a:cs typeface="Times New Roman" panose="02020603050405020304" pitchFamily="18" charset="0"/>
              </a:rPr>
              <a:t>: </a:t>
            </a:r>
            <a:r>
              <a:rPr lang="en-US" sz="2600" b="1" dirty="0" smtClean="0">
                <a:solidFill>
                  <a:srgbClr val="FFFF00"/>
                </a:solidFill>
                <a:latin typeface="Times New Roman" panose="02020603050405020304" pitchFamily="18" charset="0"/>
                <a:cs typeface="Times New Roman" panose="02020603050405020304" pitchFamily="18" charset="0"/>
              </a:rPr>
              <a:t>Backgrounds Trending: Path Forward</a:t>
            </a:r>
            <a:endParaRPr lang="en-US" sz="2600" b="1" dirty="0">
              <a:solidFill>
                <a:srgbClr val="FFFF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14300" y="1295400"/>
            <a:ext cx="8915401" cy="5170646"/>
          </a:xfrm>
          <a:prstGeom prst="rect">
            <a:avLst/>
          </a:prstGeom>
          <a:noFill/>
        </p:spPr>
        <p:txBody>
          <a:bodyPr wrap="square" rtlCol="0">
            <a:spAutoFit/>
          </a:bodyPr>
          <a:lstStyle/>
          <a:p>
            <a:pPr lvl="1" indent="-457200" algn="just">
              <a:buFont typeface="Wingdings" panose="05000000000000000000" pitchFamily="2" charset="2"/>
              <a:buChar char="q"/>
            </a:pPr>
            <a:r>
              <a:rPr lang="en-US" sz="22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Perform the rigorous E11 backgrounds and P11 mean calculation, Gaussian fits of the respective histograms, every month of GOES-18 data, estimate Gammas</a:t>
            </a:r>
          </a:p>
          <a:p>
            <a:pPr lvl="1" indent="-457200" algn="just">
              <a:buFont typeface="Wingdings" panose="05000000000000000000" pitchFamily="2" charset="2"/>
              <a:buChar char="q"/>
            </a:pPr>
            <a:r>
              <a:rPr lang="en-US" sz="22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Compare with current estimates: ADR 1253, Provisional/Full Validations</a:t>
            </a:r>
          </a:p>
          <a:p>
            <a:pPr lvl="1" indent="-457200" algn="just">
              <a:buFont typeface="Wingdings" panose="05000000000000000000" pitchFamily="2" charset="2"/>
              <a:buChar char="q"/>
            </a:pPr>
            <a:r>
              <a:rPr lang="en-US" sz="22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If in good agreement, estimate Gammas for a longer time period</a:t>
            </a:r>
          </a:p>
          <a:p>
            <a:pPr lvl="1" indent="-457200" algn="just">
              <a:buFont typeface="Wingdings" panose="05000000000000000000" pitchFamily="2" charset="2"/>
              <a:buChar char="q"/>
            </a:pPr>
            <a:r>
              <a:rPr lang="en-US" sz="22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Repeat the whole process for channels E9, E10, E10A</a:t>
            </a:r>
          </a:p>
          <a:p>
            <a:pPr lvl="1" indent="-457200" algn="just">
              <a:buFont typeface="Wingdings" panose="05000000000000000000" pitchFamily="2" charset="2"/>
              <a:buChar char="q"/>
            </a:pPr>
            <a:r>
              <a:rPr lang="en-US" sz="22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Submit an ADR to replace the current Gamma values of ADR 1253</a:t>
            </a:r>
          </a:p>
          <a:p>
            <a:pPr lvl="1" indent="-457200" algn="just">
              <a:buFont typeface="Wingdings" panose="05000000000000000000" pitchFamily="2" charset="2"/>
              <a:buChar char="q"/>
            </a:pPr>
            <a:r>
              <a:rPr lang="en-US" sz="2200" b="1" dirty="0" smtClean="0">
                <a:solidFill>
                  <a:srgbClr val="FFFF00"/>
                </a:solidFill>
                <a:latin typeface="Times New Roman" panose="02020603050405020304" pitchFamily="18" charset="0"/>
                <a:ea typeface="MS PGothic" panose="020B0600070205080204" pitchFamily="34" charset="-128"/>
                <a:cs typeface="Times New Roman" panose="02020603050405020304" pitchFamily="18" charset="0"/>
              </a:rPr>
              <a:t>Add a reprocessing item in the NCEI ongoing reprocessing effort list to correct past data</a:t>
            </a:r>
          </a:p>
          <a:p>
            <a:pPr lvl="1" indent="-457200" algn="just">
              <a:buFont typeface="Wingdings" panose="05000000000000000000" pitchFamily="2" charset="2"/>
              <a:buChar char="q"/>
            </a:pPr>
            <a:r>
              <a:rPr lang="en-US" sz="2200" b="1" dirty="0" smtClean="0">
                <a:solidFill>
                  <a:schemeClr val="bg1"/>
                </a:solidFill>
                <a:latin typeface="Times New Roman" panose="02020603050405020304" pitchFamily="18" charset="0"/>
                <a:ea typeface="MS PGothic" panose="020B0600070205080204" pitchFamily="34" charset="-128"/>
                <a:cs typeface="Times New Roman" panose="02020603050405020304" pitchFamily="18" charset="0"/>
              </a:rPr>
              <a:t>Investigate possible changes for GOES-16, reprocessing of past GOES-16/-17 data</a:t>
            </a:r>
          </a:p>
          <a:p>
            <a:pPr lvl="1" indent="-457200" algn="just">
              <a:buFont typeface="Wingdings" panose="05000000000000000000" pitchFamily="2" charset="2"/>
              <a:buChar char="q"/>
            </a:pPr>
            <a:r>
              <a:rPr lang="en-US" sz="2200" b="1" dirty="0" smtClean="0">
                <a:solidFill>
                  <a:srgbClr val="5AF4FC"/>
                </a:solidFill>
                <a:latin typeface="Times New Roman" panose="02020603050405020304" pitchFamily="18" charset="0"/>
                <a:ea typeface="MS PGothic" panose="020B0600070205080204" pitchFamily="34" charset="-128"/>
                <a:cs typeface="Times New Roman" panose="02020603050405020304" pitchFamily="18" charset="0"/>
              </a:rPr>
              <a:t>Keep monitoring of Gamma variations with SGPS P11 fluxes as we collect more data</a:t>
            </a:r>
          </a:p>
          <a:p>
            <a:pPr lvl="1" indent="-457200" algn="just">
              <a:buFont typeface="Wingdings" panose="05000000000000000000" pitchFamily="2" charset="2"/>
              <a:buChar char="q"/>
            </a:pPr>
            <a:r>
              <a:rPr lang="en-US" sz="2200" b="1" dirty="0" smtClean="0">
                <a:solidFill>
                  <a:srgbClr val="5AF4FC"/>
                </a:solidFill>
                <a:latin typeface="Times New Roman" panose="02020603050405020304" pitchFamily="18" charset="0"/>
                <a:ea typeface="MS PGothic" panose="020B0600070205080204" pitchFamily="34" charset="-128"/>
                <a:cs typeface="Times New Roman" panose="02020603050405020304" pitchFamily="18" charset="0"/>
              </a:rPr>
              <a:t>Conduct further revisions of the Gamma values in the LUT if needed</a:t>
            </a:r>
          </a:p>
        </p:txBody>
      </p:sp>
    </p:spTree>
    <p:extLst>
      <p:ext uri="{BB962C8B-B14F-4D97-AF65-F5344CB8AC3E}">
        <p14:creationId xmlns:p14="http://schemas.microsoft.com/office/powerpoint/2010/main" val="38409460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49</a:t>
            </a:fld>
            <a:endParaRPr lang="en-US" altLang="en-US" dirty="0"/>
          </a:p>
        </p:txBody>
      </p:sp>
      <p:sp>
        <p:nvSpPr>
          <p:cNvPr id="6" name="Shape 403"/>
          <p:cNvSpPr txBox="1">
            <a:spLocks noGrp="1"/>
          </p:cNvSpPr>
          <p:nvPr>
            <p:ph type="title"/>
          </p:nvPr>
        </p:nvSpPr>
        <p:spPr>
          <a:xfrm>
            <a:off x="1540042" y="188102"/>
            <a:ext cx="6063916" cy="742924"/>
          </a:xfrm>
          <a:prstGeom prst="rect">
            <a:avLst/>
          </a:prstGeom>
          <a:noFill/>
          <a:ln>
            <a:noFill/>
          </a:ln>
        </p:spPr>
        <p:txBody>
          <a:bodyPr wrap="square" lIns="91425" tIns="45700" rIns="91425" bIns="45700" anchor="ctr" anchorCtr="0">
            <a:noAutofit/>
          </a:bodyPr>
          <a:lstStyle/>
          <a:p>
            <a:pPr marL="0" marR="0" lvl="0" indent="0" algn="ctr" rtl="0">
              <a:spcBef>
                <a:spcPts val="0"/>
              </a:spcBef>
              <a:spcAft>
                <a:spcPts val="0"/>
              </a:spcAft>
              <a:buNone/>
            </a:pPr>
            <a:r>
              <a:rPr lang="en-US" sz="26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GOES-18 </a:t>
            </a:r>
            <a:r>
              <a:rPr lang="en-US" sz="2600" b="1" dirty="0" smtClean="0">
                <a:solidFill>
                  <a:srgbClr val="FFFF00"/>
                </a:solidFill>
                <a:latin typeface="Times New Roman" panose="02020603050405020304" pitchFamily="18" charset="0"/>
                <a:ea typeface="Calibri"/>
                <a:cs typeface="Times New Roman" panose="02020603050405020304" pitchFamily="18" charset="0"/>
                <a:sym typeface="Calibri"/>
              </a:rPr>
              <a:t>Full</a:t>
            </a:r>
            <a:r>
              <a:rPr lang="en-US" sz="2600" b="1" i="0" u="none" strike="noStrike" cap="none" dirty="0" smtClean="0">
                <a:solidFill>
                  <a:srgbClr val="FFFF00"/>
                </a:solidFill>
                <a:latin typeface="Times New Roman" panose="02020603050405020304" pitchFamily="18" charset="0"/>
                <a:ea typeface="Calibri"/>
                <a:cs typeface="Times New Roman" panose="02020603050405020304" pitchFamily="18" charset="0"/>
                <a:sym typeface="Calibri"/>
              </a:rPr>
              <a:t> PLPTs: Summary</a:t>
            </a:r>
            <a:endParaRPr lang="en-US" sz="2600" b="1" i="0" u="none" strike="noStrike" cap="none" dirty="0">
              <a:solidFill>
                <a:srgbClr val="FFFF00"/>
              </a:solidFill>
              <a:latin typeface="Times New Roman" panose="02020603050405020304" pitchFamily="18" charset="0"/>
              <a:ea typeface="Calibri"/>
              <a:cs typeface="Times New Roman" panose="02020603050405020304" pitchFamily="18" charset="0"/>
              <a:sym typeface="Calibri"/>
            </a:endParaRPr>
          </a:p>
        </p:txBody>
      </p:sp>
      <p:sp>
        <p:nvSpPr>
          <p:cNvPr id="8" name="Content Placeholder 2"/>
          <p:cNvSpPr>
            <a:spLocks noGrp="1"/>
          </p:cNvSpPr>
          <p:nvPr>
            <p:ph idx="1"/>
          </p:nvPr>
        </p:nvSpPr>
        <p:spPr>
          <a:xfrm>
            <a:off x="76200" y="1086896"/>
            <a:ext cx="8991600" cy="5542504"/>
          </a:xfrm>
        </p:spPr>
        <p:txBody>
          <a:bodyPr/>
          <a:lstStyle/>
          <a:p>
            <a:pPr marL="274320" indent="-27432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PLPT-SEI-002: </a:t>
            </a:r>
            <a:r>
              <a:rPr lang="en-US" sz="2000" b="1" dirty="0">
                <a:solidFill>
                  <a:srgbClr val="FFFF00"/>
                </a:solidFill>
                <a:latin typeface="Times New Roman" panose="02020603050405020304" pitchFamily="18" charset="0"/>
                <a:cs typeface="Times New Roman" panose="02020603050405020304" pitchFamily="18" charset="0"/>
              </a:rPr>
              <a:t>MPS-HI Telescope </a:t>
            </a:r>
            <a:r>
              <a:rPr lang="en-US" sz="2000" b="1" dirty="0" smtClean="0">
                <a:solidFill>
                  <a:srgbClr val="FFFF00"/>
                </a:solidFill>
                <a:latin typeface="Times New Roman" panose="02020603050405020304" pitchFamily="18" charset="0"/>
                <a:cs typeface="Times New Roman" panose="02020603050405020304" pitchFamily="18" charset="0"/>
              </a:rPr>
              <a:t>Cross-Comparison</a:t>
            </a:r>
            <a:endParaRPr lang="en-US" sz="2000" b="1" dirty="0" smtClean="0">
              <a:latin typeface="Times New Roman" panose="02020603050405020304" pitchFamily="18" charset="0"/>
              <a:cs typeface="Times New Roman" panose="02020603050405020304" pitchFamily="18" charset="0"/>
            </a:endParaRP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Calculated </a:t>
            </a:r>
            <a:r>
              <a:rPr lang="en-US" sz="1600" b="1" dirty="0">
                <a:latin typeface="Times New Roman" panose="02020603050405020304" pitchFamily="18" charset="0"/>
                <a:cs typeface="Times New Roman" panose="02020603050405020304" pitchFamily="18" charset="0"/>
              </a:rPr>
              <a:t>scale factors for all </a:t>
            </a:r>
            <a:r>
              <a:rPr lang="en-US" sz="1600" b="1" dirty="0" smtClean="0">
                <a:latin typeface="Times New Roman" panose="02020603050405020304" pitchFamily="18" charset="0"/>
                <a:cs typeface="Times New Roman" panose="02020603050405020304" pitchFamily="18" charset="0"/>
              </a:rPr>
              <a:t>energy </a:t>
            </a:r>
            <a:r>
              <a:rPr lang="en-US" sz="1600" b="1" dirty="0">
                <a:latin typeface="Times New Roman" panose="02020603050405020304" pitchFamily="18" charset="0"/>
                <a:cs typeface="Times New Roman" panose="02020603050405020304" pitchFamily="18" charset="0"/>
              </a:rPr>
              <a:t>and </a:t>
            </a:r>
            <a:r>
              <a:rPr lang="en-US" sz="1600" b="1" dirty="0" smtClean="0">
                <a:latin typeface="Times New Roman" panose="02020603050405020304" pitchFamily="18" charset="0"/>
                <a:cs typeface="Times New Roman" panose="02020603050405020304" pitchFamily="18" charset="0"/>
              </a:rPr>
              <a:t>telescope pairs, during pitch angle matches with significant flux levels [Rowland </a:t>
            </a:r>
            <a:r>
              <a:rPr lang="en-US" sz="1600" b="1" dirty="0">
                <a:latin typeface="Times New Roman" panose="02020603050405020304" pitchFamily="18" charset="0"/>
                <a:cs typeface="Times New Roman" panose="02020603050405020304" pitchFamily="18" charset="0"/>
              </a:rPr>
              <a:t>and </a:t>
            </a:r>
            <a:r>
              <a:rPr lang="en-US" sz="1600" b="1" dirty="0" smtClean="0">
                <a:latin typeface="Times New Roman" panose="02020603050405020304" pitchFamily="18" charset="0"/>
                <a:cs typeface="Times New Roman" panose="02020603050405020304" pitchFamily="18" charset="0"/>
              </a:rPr>
              <a:t>Weigel, 2012]</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Most electron and proton energy/telescope pairs are within 25% accuracy</a:t>
            </a:r>
            <a:endParaRPr lang="en-US" sz="1600" b="1" dirty="0">
              <a:latin typeface="Times New Roman" panose="02020603050405020304" pitchFamily="18" charset="0"/>
              <a:cs typeface="Times New Roman" panose="02020603050405020304" pitchFamily="18" charset="0"/>
            </a:endParaRPr>
          </a:p>
          <a:p>
            <a:pPr marL="274320" indent="-27432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PLPT-SEI-004: </a:t>
            </a:r>
            <a:r>
              <a:rPr lang="en-US" sz="2000" b="1" dirty="0">
                <a:solidFill>
                  <a:srgbClr val="FFFF00"/>
                </a:solidFill>
                <a:latin typeface="Times New Roman" panose="02020603050405020304" pitchFamily="18" charset="0"/>
                <a:cs typeface="Times New Roman" panose="02020603050405020304" pitchFamily="18" charset="0"/>
              </a:rPr>
              <a:t>Solar Energetic Particle (SEP) </a:t>
            </a:r>
            <a:r>
              <a:rPr lang="en-US" sz="2000" b="1" dirty="0" smtClean="0">
                <a:solidFill>
                  <a:srgbClr val="FFFF00"/>
                </a:solidFill>
                <a:latin typeface="Times New Roman" panose="02020603050405020304" pitchFamily="18" charset="0"/>
                <a:cs typeface="Times New Roman" panose="02020603050405020304" pitchFamily="18" charset="0"/>
              </a:rPr>
              <a:t>Cross-Comparison</a:t>
            </a:r>
            <a:endParaRPr lang="en-US" sz="2000" b="1" dirty="0" smtClean="0">
              <a:latin typeface="Times New Roman" panose="02020603050405020304" pitchFamily="18" charset="0"/>
              <a:cs typeface="Times New Roman" panose="02020603050405020304" pitchFamily="18" charset="0"/>
            </a:endParaRP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Compared G17 and G18 MPS-HI units, and G18 SGPS and MPS-HI units during a high dynamic pressure event (isotropy of fluxes has been achieved)</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MPS-HI units agree within ~20% (with some exceptions)</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G18 MPS-HI P8-P10 not in agreement with SGPS P1-P3, but P11 agrees with SGPS P4</a:t>
            </a:r>
            <a:endParaRPr lang="en-US" sz="1600" b="1" dirty="0">
              <a:latin typeface="Times New Roman" panose="02020603050405020304" pitchFamily="18" charset="0"/>
              <a:cs typeface="Times New Roman" panose="02020603050405020304" pitchFamily="18" charset="0"/>
            </a:endParaRPr>
          </a:p>
          <a:p>
            <a:pPr marL="274320" indent="-27432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PLPT-SEI-005:  </a:t>
            </a:r>
            <a:r>
              <a:rPr lang="en-US" sz="2000" b="1" dirty="0">
                <a:solidFill>
                  <a:srgbClr val="FFFF00"/>
                </a:solidFill>
                <a:latin typeface="Times New Roman" panose="02020603050405020304" pitchFamily="18" charset="0"/>
                <a:cs typeface="Times New Roman" panose="02020603050405020304" pitchFamily="18" charset="0"/>
              </a:rPr>
              <a:t>Cross-Satellite Comparison of Trapped </a:t>
            </a:r>
            <a:r>
              <a:rPr lang="en-US" sz="2000" b="1" dirty="0" smtClean="0">
                <a:solidFill>
                  <a:srgbClr val="FFFF00"/>
                </a:solidFill>
                <a:latin typeface="Times New Roman" panose="02020603050405020304" pitchFamily="18" charset="0"/>
                <a:cs typeface="Times New Roman" panose="02020603050405020304" pitchFamily="18" charset="0"/>
              </a:rPr>
              <a:t>Particles</a:t>
            </a:r>
            <a:endParaRPr lang="en-US" sz="2000" b="1" dirty="0" smtClean="0">
              <a:latin typeface="Times New Roman" panose="02020603050405020304" pitchFamily="18" charset="0"/>
              <a:cs typeface="Times New Roman" panose="02020603050405020304" pitchFamily="18" charset="0"/>
            </a:endParaRPr>
          </a:p>
          <a:p>
            <a:pPr marL="548640" lvl="1" indent="-274320">
              <a:buFont typeface="Wingdings" panose="05000000000000000000" pitchFamily="2" charset="2"/>
              <a:buChar char="v"/>
            </a:pPr>
            <a:r>
              <a:rPr lang="en-US" sz="1600" b="1" dirty="0">
                <a:latin typeface="Times New Roman" panose="02020603050405020304" pitchFamily="18" charset="0"/>
                <a:cs typeface="Times New Roman" panose="02020603050405020304" pitchFamily="18" charset="0"/>
              </a:rPr>
              <a:t>Compared GOES-18 to GOES-17 when </a:t>
            </a:r>
            <a:r>
              <a:rPr lang="en-US" sz="1600" b="1" dirty="0" smtClean="0">
                <a:latin typeface="Times New Roman" panose="02020603050405020304" pitchFamily="18" charset="0"/>
                <a:cs typeface="Times New Roman" panose="02020603050405020304" pitchFamily="18" charset="0"/>
              </a:rPr>
              <a:t>they </a:t>
            </a:r>
            <a:r>
              <a:rPr lang="en-US" sz="1600" b="1" dirty="0">
                <a:latin typeface="Times New Roman" panose="02020603050405020304" pitchFamily="18" charset="0"/>
                <a:cs typeface="Times New Roman" panose="02020603050405020304" pitchFamily="18" charset="0"/>
              </a:rPr>
              <a:t>are only 0.4 degrees longitude </a:t>
            </a:r>
            <a:r>
              <a:rPr lang="en-US" sz="1600" b="1" dirty="0" smtClean="0">
                <a:latin typeface="Times New Roman" panose="02020603050405020304" pitchFamily="18" charset="0"/>
                <a:cs typeface="Times New Roman" panose="02020603050405020304" pitchFamily="18" charset="0"/>
              </a:rPr>
              <a:t>apart, by calculating </a:t>
            </a:r>
            <a:r>
              <a:rPr lang="en-US" sz="1600" b="1" dirty="0">
                <a:latin typeface="Times New Roman" panose="02020603050405020304" pitchFamily="18" charset="0"/>
                <a:cs typeface="Times New Roman" panose="02020603050405020304" pitchFamily="18" charset="0"/>
              </a:rPr>
              <a:t>particle distributions and flux percentile </a:t>
            </a:r>
            <a:r>
              <a:rPr lang="en-US" sz="1600" b="1" dirty="0" smtClean="0">
                <a:latin typeface="Times New Roman" panose="02020603050405020304" pitchFamily="18" charset="0"/>
                <a:cs typeface="Times New Roman" panose="02020603050405020304" pitchFamily="18" charset="0"/>
              </a:rPr>
              <a:t>spectra</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Electron spectra agree well, G17 proton spectra are much lower in P1-P5, lower in P6-P7</a:t>
            </a:r>
            <a:endParaRPr lang="en-US" sz="1600" b="1" dirty="0">
              <a:latin typeface="Times New Roman" panose="02020603050405020304" pitchFamily="18" charset="0"/>
              <a:cs typeface="Times New Roman" panose="02020603050405020304" pitchFamily="18" charset="0"/>
            </a:endParaRPr>
          </a:p>
          <a:p>
            <a:pPr marL="274320" indent="-274320">
              <a:buFont typeface="Wingdings" panose="05000000000000000000" pitchFamily="2" charset="2"/>
              <a:buChar char="Ø"/>
            </a:pPr>
            <a:r>
              <a:rPr lang="en-US" sz="2000" b="1" dirty="0">
                <a:latin typeface="Times New Roman" panose="02020603050405020304" pitchFamily="18" charset="0"/>
                <a:cs typeface="Times New Roman" panose="02020603050405020304" pitchFamily="18" charset="0"/>
              </a:rPr>
              <a:t>PLPT-SEI-006: </a:t>
            </a:r>
            <a:r>
              <a:rPr lang="en-US" sz="2000" b="1" dirty="0">
                <a:solidFill>
                  <a:srgbClr val="FFFF00"/>
                </a:solidFill>
                <a:latin typeface="Times New Roman" panose="02020603050405020304" pitchFamily="18" charset="0"/>
                <a:cs typeface="Times New Roman" panose="02020603050405020304" pitchFamily="18" charset="0"/>
              </a:rPr>
              <a:t>Backgrounds </a:t>
            </a:r>
            <a:r>
              <a:rPr lang="en-US" sz="2000" b="1" dirty="0" smtClean="0">
                <a:solidFill>
                  <a:srgbClr val="FFFF00"/>
                </a:solidFill>
                <a:latin typeface="Times New Roman" panose="02020603050405020304" pitchFamily="18" charset="0"/>
                <a:cs typeface="Times New Roman" panose="02020603050405020304" pitchFamily="18" charset="0"/>
              </a:rPr>
              <a:t>Trending</a:t>
            </a:r>
            <a:endParaRPr lang="en-US" sz="2000" b="1" dirty="0" smtClean="0">
              <a:latin typeface="Times New Roman" panose="02020603050405020304" pitchFamily="18" charset="0"/>
              <a:cs typeface="Times New Roman" panose="02020603050405020304" pitchFamily="18" charset="0"/>
            </a:endParaRP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Calculated gamma correction factors by fitting lower part of MPS-HI E9-E11 distributions to Gaussians, and doing the same with SGPS-X P11 (considered the only source of backgrounds)</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Correction leads to appropriate background levels, but the space environment is varying</a:t>
            </a:r>
          </a:p>
          <a:p>
            <a:pPr marL="548640" lvl="1" indent="-274320">
              <a:buFont typeface="Wingdings" panose="05000000000000000000" pitchFamily="2" charset="2"/>
              <a:buChar char="v"/>
            </a:pPr>
            <a:r>
              <a:rPr lang="en-US" sz="1600" b="1" dirty="0" smtClean="0">
                <a:latin typeface="Times New Roman" panose="02020603050405020304" pitchFamily="18" charset="0"/>
                <a:cs typeface="Times New Roman" panose="02020603050405020304" pitchFamily="18" charset="0"/>
              </a:rPr>
              <a:t>Might require revision of the</a:t>
            </a:r>
            <a:r>
              <a:rPr lang="en-US" sz="1600" b="1" dirty="0">
                <a:latin typeface="Times New Roman" panose="02020603050405020304" pitchFamily="18" charset="0"/>
                <a:cs typeface="Times New Roman" panose="02020603050405020304" pitchFamily="18" charset="0"/>
              </a:rPr>
              <a:t> gamma correction </a:t>
            </a:r>
            <a:r>
              <a:rPr lang="en-US" sz="1600" b="1" dirty="0" smtClean="0">
                <a:latin typeface="Times New Roman" panose="02020603050405020304" pitchFamily="18" charset="0"/>
                <a:cs typeface="Times New Roman" panose="02020603050405020304" pitchFamily="18" charset="0"/>
              </a:rPr>
              <a:t>factors in the MPS-HI LUT </a:t>
            </a:r>
            <a:endParaRPr lang="en-US" sz="1600" b="1"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6400800" y="1112854"/>
            <a:ext cx="1143000" cy="3449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Pass</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620000" y="3789904"/>
            <a:ext cx="1143000" cy="3449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Pass</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800600" y="5009104"/>
            <a:ext cx="1143000" cy="3449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Pass</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7682162" y="2301763"/>
            <a:ext cx="1143000" cy="34499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Pass</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879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228600"/>
            <a:ext cx="5943600" cy="990600"/>
          </a:xfrm>
        </p:spPr>
        <p:txBody>
          <a:bodyPr>
            <a:norm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ALERT: Electron 2 MeV Integral Flux </a:t>
            </a:r>
            <a:r>
              <a:rPr lang="en-US" sz="2800" b="1" dirty="0" smtClean="0">
                <a:solidFill>
                  <a:srgbClr val="FFFF00"/>
                </a:solidFill>
                <a:latin typeface="Times New Roman" panose="02020603050405020304" pitchFamily="18" charset="0"/>
                <a:cs typeface="Times New Roman" panose="02020603050405020304" pitchFamily="18" charset="0"/>
              </a:rPr>
              <a:t>Exceeded 1000 pfu</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sz="half" idx="1"/>
          </p:nvPr>
        </p:nvSpPr>
        <p:spPr>
          <a:xfrm>
            <a:off x="49305" y="4267200"/>
            <a:ext cx="8668870" cy="2454276"/>
          </a:xfrm>
          <a:noFill/>
        </p:spPr>
        <p:txBody>
          <a:bodyPr>
            <a:noAutofit/>
          </a:bodyPr>
          <a:lstStyle/>
          <a:p>
            <a:pPr marL="285750" indent="-285750">
              <a:lnSpc>
                <a:spcPct val="100000"/>
              </a:lnSpc>
              <a:buClr>
                <a:schemeClr val="bg1"/>
              </a:buClr>
              <a:buFont typeface="Wingdings" panose="05000000000000000000" pitchFamily="2" charset="2"/>
              <a:buChar char="q"/>
            </a:pPr>
            <a:r>
              <a:rPr lang="en-US" sz="1600" b="1" dirty="0" smtClean="0">
                <a:solidFill>
                  <a:schemeClr val="bg1"/>
                </a:solidFill>
                <a:latin typeface="Times New Roman" panose="02020603050405020304" pitchFamily="18" charset="0"/>
                <a:cs typeface="Times New Roman" panose="02020603050405020304" pitchFamily="18" charset="0"/>
              </a:rPr>
              <a:t>Space Weather Prediction Center (SWPC) </a:t>
            </a:r>
            <a:r>
              <a:rPr lang="en-US" sz="1600" b="1" dirty="0">
                <a:solidFill>
                  <a:schemeClr val="bg1"/>
                </a:solidFill>
                <a:latin typeface="Times New Roman" panose="02020603050405020304" pitchFamily="18" charset="0"/>
                <a:cs typeface="Times New Roman" panose="02020603050405020304" pitchFamily="18" charset="0"/>
              </a:rPr>
              <a:t>alert at 1000 electrons/(cm</a:t>
            </a:r>
            <a:r>
              <a:rPr lang="en-US" sz="1600" b="1" baseline="30000" dirty="0">
                <a:solidFill>
                  <a:schemeClr val="bg1"/>
                </a:solidFill>
                <a:latin typeface="Times New Roman" panose="02020603050405020304" pitchFamily="18" charset="0"/>
                <a:cs typeface="Times New Roman" panose="02020603050405020304" pitchFamily="18" charset="0"/>
              </a:rPr>
              <a:t>2</a:t>
            </a:r>
            <a:r>
              <a:rPr lang="en-US" sz="1600" b="1" dirty="0">
                <a:solidFill>
                  <a:schemeClr val="bg1"/>
                </a:solidFill>
                <a:latin typeface="Times New Roman" panose="02020603050405020304" pitchFamily="18" charset="0"/>
                <a:cs typeface="Times New Roman" panose="02020603050405020304" pitchFamily="18" charset="0"/>
              </a:rPr>
              <a:t> sr s) [pfu] was developed in consultation with the satellite industry</a:t>
            </a:r>
          </a:p>
          <a:p>
            <a:pPr marL="285750" indent="-285750">
              <a:lnSpc>
                <a:spcPct val="100000"/>
              </a:lnSpc>
              <a:buClr>
                <a:schemeClr val="bg1"/>
              </a:buClr>
              <a:buFont typeface="Wingdings" panose="05000000000000000000" pitchFamily="2" charset="2"/>
              <a:buChar char="q"/>
            </a:pPr>
            <a:r>
              <a:rPr lang="en-US" sz="1600" b="1" dirty="0">
                <a:solidFill>
                  <a:schemeClr val="bg1"/>
                </a:solidFill>
                <a:latin typeface="Times New Roman" panose="02020603050405020304" pitchFamily="18" charset="0"/>
                <a:cs typeface="Times New Roman" panose="02020603050405020304" pitchFamily="18" charset="0"/>
              </a:rPr>
              <a:t>Based </a:t>
            </a:r>
            <a:r>
              <a:rPr lang="en-US" sz="1600" b="1" dirty="0" smtClean="0">
                <a:solidFill>
                  <a:schemeClr val="bg1"/>
                </a:solidFill>
                <a:latin typeface="Times New Roman" panose="02020603050405020304" pitchFamily="18" charset="0"/>
                <a:cs typeface="Times New Roman" panose="02020603050405020304" pitchFamily="18" charset="0"/>
              </a:rPr>
              <a:t>always on </a:t>
            </a:r>
            <a:r>
              <a:rPr lang="en-US" sz="1600" b="1" dirty="0">
                <a:solidFill>
                  <a:schemeClr val="bg1"/>
                </a:solidFill>
                <a:latin typeface="Times New Roman" panose="02020603050405020304" pitchFamily="18" charset="0"/>
                <a:cs typeface="Times New Roman" panose="02020603050405020304" pitchFamily="18" charset="0"/>
              </a:rPr>
              <a:t>GOES-East observations</a:t>
            </a:r>
          </a:p>
          <a:p>
            <a:pPr marL="468630" lvl="1" indent="-285750">
              <a:lnSpc>
                <a:spcPct val="100000"/>
              </a:lnSpc>
              <a:buClr>
                <a:schemeClr val="bg1"/>
              </a:buClr>
              <a:buFont typeface="Wingdings" panose="05000000000000000000" pitchFamily="2" charset="2"/>
              <a:buChar char="Ø"/>
            </a:pPr>
            <a:r>
              <a:rPr lang="en-US" sz="1400" b="1" dirty="0">
                <a:solidFill>
                  <a:schemeClr val="bg1"/>
                </a:solidFill>
                <a:latin typeface="Times New Roman" panose="02020603050405020304" pitchFamily="18" charset="0"/>
                <a:cs typeface="Times New Roman" panose="02020603050405020304" pitchFamily="18" charset="0"/>
              </a:rPr>
              <a:t>Fluxes systematically lower than at GOES-West by factor of 2.5 [Meredith et al., 2015]</a:t>
            </a:r>
          </a:p>
          <a:p>
            <a:pPr marL="285750" indent="-285750">
              <a:lnSpc>
                <a:spcPct val="100000"/>
              </a:lnSpc>
              <a:buClr>
                <a:schemeClr val="bg1"/>
              </a:buClr>
              <a:buFont typeface="Wingdings" panose="05000000000000000000" pitchFamily="2" charset="2"/>
              <a:buChar char="q"/>
            </a:pPr>
            <a:r>
              <a:rPr lang="en-US" sz="1600" b="1" dirty="0">
                <a:solidFill>
                  <a:schemeClr val="bg1"/>
                </a:solidFill>
                <a:latin typeface="Times New Roman" panose="02020603050405020304" pitchFamily="18" charset="0"/>
                <a:cs typeface="Times New Roman" panose="02020603050405020304" pitchFamily="18" charset="0"/>
              </a:rPr>
              <a:t>First alert </a:t>
            </a:r>
            <a:r>
              <a:rPr lang="en-US" sz="1600" b="1" dirty="0" smtClean="0">
                <a:solidFill>
                  <a:schemeClr val="bg1"/>
                </a:solidFill>
                <a:latin typeface="Times New Roman" panose="02020603050405020304" pitchFamily="18" charset="0"/>
                <a:cs typeface="Times New Roman" panose="02020603050405020304" pitchFamily="18" charset="0"/>
              </a:rPr>
              <a:t>was issued on 18 </a:t>
            </a:r>
            <a:r>
              <a:rPr lang="en-US" sz="1600" b="1" dirty="0">
                <a:solidFill>
                  <a:schemeClr val="bg1"/>
                </a:solidFill>
                <a:latin typeface="Times New Roman" panose="02020603050405020304" pitchFamily="18" charset="0"/>
                <a:cs typeface="Times New Roman" panose="02020603050405020304" pitchFamily="18" charset="0"/>
              </a:rPr>
              <a:t>May 1995</a:t>
            </a:r>
          </a:p>
          <a:p>
            <a:pPr marL="285750" indent="-285750">
              <a:lnSpc>
                <a:spcPct val="100000"/>
              </a:lnSpc>
              <a:buClr>
                <a:schemeClr val="bg1"/>
              </a:buClr>
              <a:buFont typeface="Wingdings" panose="05000000000000000000" pitchFamily="2" charset="2"/>
              <a:buChar char="q"/>
            </a:pPr>
            <a:r>
              <a:rPr lang="en-US" sz="1600" b="1" dirty="0" smtClean="0">
                <a:solidFill>
                  <a:schemeClr val="bg1"/>
                </a:solidFill>
                <a:latin typeface="Times New Roman" panose="02020603050405020304" pitchFamily="18" charset="0"/>
                <a:cs typeface="Times New Roman" panose="02020603050405020304" pitchFamily="18" charset="0"/>
              </a:rPr>
              <a:t>MeV </a:t>
            </a:r>
            <a:r>
              <a:rPr lang="en-US" sz="1600" b="1" dirty="0">
                <a:solidFill>
                  <a:schemeClr val="bg1"/>
                </a:solidFill>
                <a:latin typeface="Times New Roman" panose="02020603050405020304" pitchFamily="18" charset="0"/>
                <a:cs typeface="Times New Roman" panose="02020603050405020304" pitchFamily="18" charset="0"/>
              </a:rPr>
              <a:t>electron fluxes have been very elevated starting in 2015</a:t>
            </a:r>
          </a:p>
          <a:p>
            <a:pPr marL="468630" lvl="1" indent="-285750">
              <a:lnSpc>
                <a:spcPct val="100000"/>
              </a:lnSpc>
              <a:buClr>
                <a:schemeClr val="bg1"/>
              </a:buClr>
              <a:buFont typeface="Wingdings" panose="05000000000000000000" pitchFamily="2" charset="2"/>
              <a:buChar char="Ø"/>
            </a:pPr>
            <a:r>
              <a:rPr lang="en-US" sz="1400" b="1" dirty="0">
                <a:solidFill>
                  <a:schemeClr val="bg1"/>
                </a:solidFill>
                <a:latin typeface="Times New Roman" panose="02020603050405020304" pitchFamily="18" charset="0"/>
                <a:cs typeface="Times New Roman" panose="02020603050405020304" pitchFamily="18" charset="0"/>
              </a:rPr>
              <a:t>Primarily owing to the action of stream interaction regions (interface between solar wind of coronal hole and quiet sun origins) on the magnetosphere</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05" y="1297156"/>
            <a:ext cx="5280080" cy="2970044"/>
          </a:xfrm>
        </p:spPr>
      </p:pic>
      <p:sp>
        <p:nvSpPr>
          <p:cNvPr id="11" name="TextBox 10"/>
          <p:cNvSpPr txBox="1"/>
          <p:nvPr/>
        </p:nvSpPr>
        <p:spPr>
          <a:xfrm>
            <a:off x="5378825" y="1297156"/>
            <a:ext cx="3714750" cy="2970044"/>
          </a:xfrm>
          <a:prstGeom prst="rect">
            <a:avLst/>
          </a:prstGeom>
          <a:solidFill>
            <a:schemeClr val="bg1"/>
          </a:solidFill>
        </p:spPr>
        <p:txBody>
          <a:bodyPr wrap="square" rtlCol="0">
            <a:spAutoFit/>
          </a:bodyPr>
          <a:lstStyle/>
          <a:p>
            <a:r>
              <a:rPr lang="en-US" sz="1100" dirty="0">
                <a:latin typeface="Times New Roman" panose="02020603050405020304" pitchFamily="18" charset="0"/>
                <a:cs typeface="Times New Roman" panose="02020603050405020304" pitchFamily="18" charset="0"/>
              </a:rPr>
              <a:t>Space Weather Message Code: ALTEF3</a:t>
            </a:r>
          </a:p>
          <a:p>
            <a:r>
              <a:rPr lang="en-US" sz="1100" dirty="0">
                <a:latin typeface="Times New Roman" panose="02020603050405020304" pitchFamily="18" charset="0"/>
                <a:cs typeface="Times New Roman" panose="02020603050405020304" pitchFamily="18" charset="0"/>
              </a:rPr>
              <a:t>Serial Number: 3381</a:t>
            </a:r>
          </a:p>
          <a:p>
            <a:r>
              <a:rPr lang="en-US" sz="1100" dirty="0">
                <a:latin typeface="Times New Roman" panose="02020603050405020304" pitchFamily="18" charset="0"/>
                <a:cs typeface="Times New Roman" panose="02020603050405020304" pitchFamily="18" charset="0"/>
              </a:rPr>
              <a:t>Issue Time: </a:t>
            </a:r>
            <a:r>
              <a:rPr lang="en-US" sz="1100" dirty="0">
                <a:solidFill>
                  <a:srgbClr val="FF0000"/>
                </a:solidFill>
                <a:latin typeface="Times New Roman" panose="02020603050405020304" pitchFamily="18" charset="0"/>
                <a:cs typeface="Times New Roman" panose="02020603050405020304" pitchFamily="18" charset="0"/>
              </a:rPr>
              <a:t>2023 Nov 07 1624 </a:t>
            </a:r>
            <a:r>
              <a:rPr lang="en-US" sz="1100" dirty="0" smtClean="0">
                <a:solidFill>
                  <a:srgbClr val="FF0000"/>
                </a:solidFill>
                <a:latin typeface="Times New Roman" panose="02020603050405020304" pitchFamily="18" charset="0"/>
                <a:cs typeface="Times New Roman" panose="02020603050405020304" pitchFamily="18" charset="0"/>
              </a:rPr>
              <a:t>UTC</a:t>
            </a:r>
            <a:endParaRPr lang="en-US" sz="1100" dirty="0">
              <a:solidFill>
                <a:srgbClr val="FF0000"/>
              </a:solidFill>
              <a:latin typeface="Times New Roman" panose="02020603050405020304" pitchFamily="18" charset="0"/>
              <a:cs typeface="Times New Roman" panose="02020603050405020304" pitchFamily="18" charset="0"/>
            </a:endParaRPr>
          </a:p>
          <a:p>
            <a:r>
              <a:rPr lang="en-US" sz="1100" dirty="0">
                <a:latin typeface="Times New Roman" panose="02020603050405020304" pitchFamily="18" charset="0"/>
                <a:cs typeface="Times New Roman" panose="02020603050405020304" pitchFamily="18" charset="0"/>
              </a:rPr>
              <a:t>ALERT: Electron 2MeV Integral Flux exceeded 1000pfu</a:t>
            </a:r>
          </a:p>
          <a:p>
            <a:r>
              <a:rPr lang="en-US" sz="1100" dirty="0">
                <a:latin typeface="Times New Roman" panose="02020603050405020304" pitchFamily="18" charset="0"/>
                <a:cs typeface="Times New Roman" panose="02020603050405020304" pitchFamily="18" charset="0"/>
              </a:rPr>
              <a:t>Threshold Reached: 2023 Nov 07 1600 UTC</a:t>
            </a:r>
          </a:p>
          <a:p>
            <a:r>
              <a:rPr lang="en-US" sz="1100" dirty="0">
                <a:latin typeface="Times New Roman" panose="02020603050405020304" pitchFamily="18" charset="0"/>
                <a:cs typeface="Times New Roman" panose="02020603050405020304" pitchFamily="18" charset="0"/>
              </a:rPr>
              <a:t>Station: </a:t>
            </a:r>
            <a:r>
              <a:rPr lang="en-US" sz="1100" dirty="0" smtClean="0">
                <a:latin typeface="Times New Roman" panose="02020603050405020304" pitchFamily="18" charset="0"/>
                <a:cs typeface="Times New Roman" panose="02020603050405020304" pitchFamily="18" charset="0"/>
              </a:rPr>
              <a:t>GOES16</a:t>
            </a:r>
          </a:p>
          <a:p>
            <a:r>
              <a:rPr lang="en-US" sz="1100" dirty="0">
                <a:latin typeface="Times New Roman" panose="02020603050405020304" pitchFamily="18" charset="0"/>
                <a:cs typeface="Times New Roman" panose="02020603050405020304" pitchFamily="18" charset="0"/>
              </a:rPr>
              <a:t>Potential Impacts: Satellite systems may experience significant charging resulting in increased risk to satellite systems</a:t>
            </a:r>
            <a:r>
              <a:rPr lang="en-US" sz="1100" dirty="0" smtClean="0">
                <a:latin typeface="Times New Roman" panose="02020603050405020304" pitchFamily="18" charset="0"/>
                <a:cs typeface="Times New Roman" panose="02020603050405020304" pitchFamily="18" charset="0"/>
              </a:rPr>
              <a:t>.</a:t>
            </a:r>
          </a:p>
          <a:p>
            <a:endParaRPr lang="en-US" sz="1100" dirty="0" smtClean="0">
              <a:latin typeface="Times New Roman" panose="02020603050405020304" pitchFamily="18" charset="0"/>
              <a:cs typeface="Times New Roman" panose="02020603050405020304" pitchFamily="18" charset="0"/>
            </a:endParaRPr>
          </a:p>
          <a:p>
            <a:r>
              <a:rPr lang="en-US" sz="1100" dirty="0" smtClean="0">
                <a:latin typeface="Times New Roman" panose="02020603050405020304" pitchFamily="18" charset="0"/>
                <a:cs typeface="Times New Roman" panose="02020603050405020304" pitchFamily="18" charset="0"/>
              </a:rPr>
              <a:t>Space Weather Message Code: ALTEF3</a:t>
            </a:r>
          </a:p>
          <a:p>
            <a:r>
              <a:rPr lang="en-US" sz="1100" dirty="0" smtClean="0">
                <a:latin typeface="Times New Roman" panose="02020603050405020304" pitchFamily="18" charset="0"/>
                <a:cs typeface="Times New Roman" panose="02020603050405020304" pitchFamily="18" charset="0"/>
              </a:rPr>
              <a:t>Serial Number: 3386</a:t>
            </a:r>
          </a:p>
          <a:p>
            <a:r>
              <a:rPr lang="en-US" sz="1100" dirty="0" smtClean="0">
                <a:latin typeface="Times New Roman" panose="02020603050405020304" pitchFamily="18" charset="0"/>
                <a:cs typeface="Times New Roman" panose="02020603050405020304" pitchFamily="18" charset="0"/>
              </a:rPr>
              <a:t>Issue Time: </a:t>
            </a:r>
            <a:r>
              <a:rPr lang="en-US" sz="1100" dirty="0" smtClean="0">
                <a:solidFill>
                  <a:srgbClr val="FF0000"/>
                </a:solidFill>
                <a:latin typeface="Times New Roman" panose="02020603050405020304" pitchFamily="18" charset="0"/>
                <a:cs typeface="Times New Roman" panose="02020603050405020304" pitchFamily="18" charset="0"/>
              </a:rPr>
              <a:t>2023 Nov 12 0500 UTC</a:t>
            </a:r>
          </a:p>
          <a:p>
            <a:r>
              <a:rPr lang="en-US" sz="1100" dirty="0" smtClean="0">
                <a:latin typeface="Times New Roman" panose="02020603050405020304" pitchFamily="18" charset="0"/>
                <a:cs typeface="Times New Roman" panose="02020603050405020304" pitchFamily="18" charset="0"/>
              </a:rPr>
              <a:t>CONTINUED ALERT: Electron 2MeV Integral Flux exceeded 1000pfu</a:t>
            </a:r>
          </a:p>
          <a:p>
            <a:r>
              <a:rPr lang="en-US" sz="1100" dirty="0" smtClean="0">
                <a:latin typeface="Times New Roman" panose="02020603050405020304" pitchFamily="18" charset="0"/>
                <a:cs typeface="Times New Roman" panose="02020603050405020304" pitchFamily="18" charset="0"/>
              </a:rPr>
              <a:t>Continuation of Serial Number: 3385</a:t>
            </a:r>
          </a:p>
          <a:p>
            <a:r>
              <a:rPr lang="en-US" sz="1100" dirty="0" smtClean="0">
                <a:latin typeface="Times New Roman" panose="02020603050405020304" pitchFamily="18" charset="0"/>
                <a:cs typeface="Times New Roman" panose="02020603050405020304" pitchFamily="18" charset="0"/>
              </a:rPr>
              <a:t>Begin Time: 2023 Nov 07 1600 UTC</a:t>
            </a:r>
          </a:p>
          <a:p>
            <a:r>
              <a:rPr lang="en-US" sz="1100" dirty="0" smtClean="0">
                <a:latin typeface="Times New Roman" panose="02020603050405020304" pitchFamily="18" charset="0"/>
                <a:cs typeface="Times New Roman" panose="02020603050405020304" pitchFamily="18" charset="0"/>
              </a:rPr>
              <a:t>Yesterday Maximum 2MeV Flux: 4373 pfu</a:t>
            </a:r>
          </a:p>
        </p:txBody>
      </p:sp>
      <p:cxnSp>
        <p:nvCxnSpPr>
          <p:cNvPr id="9" name="Straight Arrow Connector 8"/>
          <p:cNvCxnSpPr/>
          <p:nvPr/>
        </p:nvCxnSpPr>
        <p:spPr>
          <a:xfrm flipH="1">
            <a:off x="4495800" y="1905000"/>
            <a:ext cx="954740" cy="9144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idx="12"/>
          </p:nvPr>
        </p:nvSpPr>
        <p:spPr>
          <a:xfrm>
            <a:off x="8629650" y="6356351"/>
            <a:ext cx="361950" cy="365125"/>
          </a:xfrm>
        </p:spPr>
        <p:txBody>
          <a:bodyPr/>
          <a:lstStyle/>
          <a:p>
            <a:pPr>
              <a:buSzPct val="25000"/>
            </a:pPr>
            <a:fld id="{00000000-1234-1234-1234-123412341234}" type="slidenum">
              <a:rPr lang="en-US" smtClean="0">
                <a:ea typeface="Calibri"/>
                <a:cs typeface="Calibri"/>
                <a:sym typeface="Calibri"/>
              </a:rPr>
              <a:pPr>
                <a:buSzPct val="25000"/>
              </a:pPr>
              <a:t>5</a:t>
            </a:fld>
            <a:endParaRPr lang="en-US" dirty="0">
              <a:ea typeface="Calibri"/>
              <a:cs typeface="Calibri"/>
              <a:sym typeface="Calibri"/>
            </a:endParaRPr>
          </a:p>
        </p:txBody>
      </p:sp>
      <p:sp>
        <p:nvSpPr>
          <p:cNvPr id="14" name="Oval 13"/>
          <p:cNvSpPr/>
          <p:nvPr/>
        </p:nvSpPr>
        <p:spPr>
          <a:xfrm>
            <a:off x="8175810" y="1734670"/>
            <a:ext cx="533400" cy="38100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5381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7590" y="228600"/>
            <a:ext cx="6408821" cy="685800"/>
          </a:xfrm>
        </p:spPr>
        <p:txBody>
          <a:bodyPr/>
          <a:lstStyle/>
          <a:p>
            <a:r>
              <a:rPr lang="en-US" sz="2400" b="1" dirty="0" smtClean="0">
                <a:latin typeface="Times New Roman" panose="02020603050405020304" pitchFamily="18" charset="0"/>
                <a:cs typeface="Times New Roman" panose="02020603050405020304" pitchFamily="18" charset="0"/>
              </a:rPr>
              <a:t>GOES-18: Status at Full Review</a:t>
            </a:r>
            <a:endParaRPr lang="en-US" sz="2400" dirty="0">
              <a:latin typeface="Times New Roman" panose="02020603050405020304" pitchFamily="18" charset="0"/>
              <a:cs typeface="Times New Roman" panose="02020603050405020304"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45650359"/>
              </p:ext>
            </p:extLst>
          </p:nvPr>
        </p:nvGraphicFramePr>
        <p:xfrm>
          <a:off x="157847" y="1143000"/>
          <a:ext cx="8836326" cy="5212080"/>
        </p:xfrm>
        <a:graphic>
          <a:graphicData uri="http://schemas.openxmlformats.org/drawingml/2006/table">
            <a:tbl>
              <a:tblPr firstRow="1" bandRow="1">
                <a:tableStyleId>{5C22544A-7EE6-4342-B048-85BDC9FD1C3A}</a:tableStyleId>
              </a:tblPr>
              <a:tblGrid>
                <a:gridCol w="1497684">
                  <a:extLst>
                    <a:ext uri="{9D8B030D-6E8A-4147-A177-3AD203B41FA5}">
                      <a16:colId xmlns="" xmlns:a16="http://schemas.microsoft.com/office/drawing/2014/main" val="20000"/>
                    </a:ext>
                  </a:extLst>
                </a:gridCol>
                <a:gridCol w="2535469">
                  <a:extLst>
                    <a:ext uri="{9D8B030D-6E8A-4147-A177-3AD203B41FA5}">
                      <a16:colId xmlns="" xmlns:a16="http://schemas.microsoft.com/office/drawing/2014/main" val="20002"/>
                    </a:ext>
                  </a:extLst>
                </a:gridCol>
                <a:gridCol w="2438400"/>
                <a:gridCol w="2364773">
                  <a:extLst>
                    <a:ext uri="{9D8B030D-6E8A-4147-A177-3AD203B41FA5}">
                      <a16:colId xmlns="" xmlns:a16="http://schemas.microsoft.com/office/drawing/2014/main" val="20003"/>
                    </a:ext>
                  </a:extLst>
                </a:gridCol>
              </a:tblGrid>
              <a:tr h="329553">
                <a:tc>
                  <a:txBody>
                    <a:bodyPr/>
                    <a:lstStyle/>
                    <a:p>
                      <a:pPr algn="ct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latin typeface="Times New Roman" panose="02020603050405020304" pitchFamily="18" charset="0"/>
                          <a:cs typeface="Times New Roman" panose="02020603050405020304" pitchFamily="18" charset="0"/>
                        </a:rPr>
                        <a:t>Observed Issue</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latin typeface="Times New Roman" panose="02020603050405020304" pitchFamily="18" charset="0"/>
                          <a:cs typeface="Times New Roman" panose="02020603050405020304" pitchFamily="18" charset="0"/>
                        </a:rPr>
                        <a:t>Current Status</a:t>
                      </a:r>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Times New Roman" panose="02020603050405020304" pitchFamily="18" charset="0"/>
                          <a:cs typeface="Times New Roman" panose="02020603050405020304" pitchFamily="18" charset="0"/>
                        </a:rPr>
                        <a:t>Future Outlook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1082040">
                <a:tc>
                  <a:txBody>
                    <a:bodyPr/>
                    <a:lstStyle/>
                    <a:p>
                      <a:pPr algn="ctr"/>
                      <a:r>
                        <a:rPr lang="en-US" sz="1600" b="1" dirty="0">
                          <a:latin typeface="Times New Roman" panose="02020603050405020304" pitchFamily="18" charset="0"/>
                          <a:cs typeface="Times New Roman" panose="02020603050405020304" pitchFamily="18" charset="0"/>
                        </a:rPr>
                        <a:t>Backgrounds (E9-E11)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Backgrounds too high in E11 for SWPC to use this channel for &gt;2 MeV alerts</a:t>
                      </a:r>
                    </a:p>
                    <a:p>
                      <a:pPr marL="111125" indent="-111125" algn="l">
                        <a:buFont typeface="Arial" pitchFamily="34" charset="0"/>
                        <a:buChar char="•"/>
                      </a:pPr>
                      <a:r>
                        <a:rPr lang="en-US" sz="1500" b="1" dirty="0">
                          <a:solidFill>
                            <a:schemeClr val="bg1"/>
                          </a:solidFill>
                          <a:latin typeface="Times New Roman" panose="02020603050405020304" pitchFamily="18" charset="0"/>
                          <a:cs typeface="Times New Roman" panose="02020603050405020304" pitchFamily="18" charset="0"/>
                        </a:rPr>
                        <a:t>Existing contamination</a:t>
                      </a:r>
                      <a:r>
                        <a:rPr lang="en-US" sz="1500" b="1" baseline="0" dirty="0">
                          <a:solidFill>
                            <a:schemeClr val="bg1"/>
                          </a:solidFill>
                          <a:latin typeface="Times New Roman" panose="02020603050405020304" pitchFamily="18" charset="0"/>
                          <a:cs typeface="Times New Roman" panose="02020603050405020304" pitchFamily="18" charset="0"/>
                        </a:rPr>
                        <a:t> correction coefficients are too small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111125" indent="-111125" algn="l">
                        <a:buFont typeface="Arial" pitchFamily="34" charset="0"/>
                        <a:buChar char="•"/>
                      </a:pPr>
                      <a:r>
                        <a:rPr lang="en-US" sz="1500" b="1" dirty="0">
                          <a:solidFill>
                            <a:schemeClr val="tx1"/>
                          </a:solidFill>
                          <a:latin typeface="Times New Roman" panose="02020603050405020304" pitchFamily="18" charset="0"/>
                          <a:cs typeface="Times New Roman" panose="02020603050405020304" pitchFamily="18" charset="0"/>
                        </a:rPr>
                        <a:t>Modified MPS-HI LUT installed </a:t>
                      </a:r>
                      <a:r>
                        <a:rPr lang="en-US" sz="1500" b="1" dirty="0" smtClean="0">
                          <a:solidFill>
                            <a:schemeClr val="tx1"/>
                          </a:solidFill>
                          <a:latin typeface="Times New Roman" panose="02020603050405020304" pitchFamily="18" charset="0"/>
                          <a:cs typeface="Times New Roman" panose="02020603050405020304" pitchFamily="18" charset="0"/>
                        </a:rPr>
                        <a:t>on</a:t>
                      </a:r>
                      <a:r>
                        <a:rPr lang="en-US" sz="1500" b="1" baseline="0" dirty="0" smtClean="0">
                          <a:solidFill>
                            <a:schemeClr val="tx1"/>
                          </a:solidFill>
                          <a:latin typeface="Times New Roman" panose="02020603050405020304" pitchFamily="18" charset="0"/>
                          <a:cs typeface="Times New Roman" panose="02020603050405020304" pitchFamily="18" charset="0"/>
                        </a:rPr>
                        <a:t> 09/01/2022 is</a:t>
                      </a:r>
                      <a:r>
                        <a:rPr lang="en-US" sz="1500" b="1" dirty="0" smtClean="0">
                          <a:solidFill>
                            <a:schemeClr val="tx1"/>
                          </a:solidFill>
                          <a:latin typeface="Times New Roman" panose="02020603050405020304" pitchFamily="18" charset="0"/>
                          <a:cs typeface="Times New Roman" panose="02020603050405020304" pitchFamily="18" charset="0"/>
                        </a:rPr>
                        <a:t> </a:t>
                      </a:r>
                      <a:r>
                        <a:rPr lang="en-US" sz="1500" b="1" dirty="0">
                          <a:solidFill>
                            <a:schemeClr val="tx1"/>
                          </a:solidFill>
                          <a:latin typeface="Times New Roman" panose="02020603050405020304" pitchFamily="18" charset="0"/>
                          <a:cs typeface="Times New Roman" panose="02020603050405020304" pitchFamily="18" charset="0"/>
                        </a:rPr>
                        <a:t>working properly</a:t>
                      </a:r>
                      <a:r>
                        <a:rPr lang="en-US" sz="1500" b="1" baseline="0" dirty="0">
                          <a:solidFill>
                            <a:schemeClr val="tx1"/>
                          </a:solidFill>
                          <a:latin typeface="Times New Roman" panose="02020603050405020304" pitchFamily="18" charset="0"/>
                          <a:cs typeface="Times New Roman" panose="02020603050405020304" pitchFamily="18" charset="0"/>
                        </a:rPr>
                        <a:t> in OE</a:t>
                      </a:r>
                    </a:p>
                    <a:p>
                      <a:pPr marL="111125" indent="-111125" algn="l">
                        <a:buFont typeface="Arial" pitchFamily="34" charset="0"/>
                        <a:buChar char="•"/>
                      </a:pPr>
                      <a:r>
                        <a:rPr lang="en-US" sz="1500" b="1" baseline="0" dirty="0">
                          <a:solidFill>
                            <a:schemeClr val="tx1"/>
                          </a:solidFill>
                          <a:latin typeface="Times New Roman" panose="02020603050405020304" pitchFamily="18" charset="0"/>
                          <a:cs typeface="Times New Roman" panose="02020603050405020304" pitchFamily="18" charset="0"/>
                        </a:rPr>
                        <a:t>Modified LUT provides adequate background correction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500" b="1" baseline="0" dirty="0" smtClean="0">
                          <a:solidFill>
                            <a:schemeClr val="tx1"/>
                          </a:solidFill>
                          <a:latin typeface="Times New Roman" panose="02020603050405020304" pitchFamily="18" charset="0"/>
                          <a:cs typeface="Times New Roman" panose="02020603050405020304" pitchFamily="18" charset="0"/>
                        </a:rPr>
                        <a:t>Varying space environment warrants update of the background removal coefficients in the LUT</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500" b="1" baseline="0" dirty="0" smtClean="0">
                          <a:solidFill>
                            <a:schemeClr val="tx1"/>
                          </a:solidFill>
                          <a:latin typeface="Times New Roman" panose="02020603050405020304" pitchFamily="18" charset="0"/>
                          <a:cs typeface="Times New Roman" panose="02020603050405020304" pitchFamily="18" charset="0"/>
                        </a:rPr>
                        <a:t>NCEI will keep monitoring</a:t>
                      </a:r>
                      <a:endParaRPr lang="en-US" sz="15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r>
              <a:tr h="1082040">
                <a:tc>
                  <a:txBody>
                    <a:bodyPr/>
                    <a:lstStyle/>
                    <a:p>
                      <a:pPr algn="ctr"/>
                      <a:r>
                        <a:rPr lang="en-US" sz="1600" b="1" dirty="0">
                          <a:latin typeface="Times New Roman" panose="02020603050405020304" pitchFamily="18" charset="0"/>
                          <a:cs typeface="Times New Roman" panose="02020603050405020304" pitchFamily="18" charset="0"/>
                        </a:rPr>
                        <a:t>Proton differential </a:t>
                      </a:r>
                      <a:r>
                        <a:rPr lang="en-US" sz="1600" b="1" dirty="0" smtClean="0">
                          <a:latin typeface="Times New Roman" panose="02020603050405020304" pitchFamily="18" charset="0"/>
                          <a:cs typeface="Times New Roman" panose="02020603050405020304" pitchFamily="18" charset="0"/>
                        </a:rPr>
                        <a:t>flux (P1-P7)</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500" b="1" baseline="0" dirty="0">
                          <a:latin typeface="Times New Roman" panose="02020603050405020304" pitchFamily="18" charset="0"/>
                          <a:cs typeface="Times New Roman" panose="02020603050405020304" pitchFamily="18" charset="0"/>
                        </a:rPr>
                        <a:t>No issues evident upon initial inspection of data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c>
                  <a:txBody>
                    <a:bodyPr/>
                    <a:lstStyle/>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Comparisons </a:t>
                      </a:r>
                      <a:r>
                        <a:rPr lang="en-US" sz="1500" b="1" baseline="0" dirty="0">
                          <a:solidFill>
                            <a:schemeClr val="tx1"/>
                          </a:solidFill>
                          <a:latin typeface="Times New Roman" panose="02020603050405020304" pitchFamily="18" charset="0"/>
                          <a:cs typeface="Times New Roman" panose="02020603050405020304" pitchFamily="18" charset="0"/>
                        </a:rPr>
                        <a:t>with </a:t>
                      </a:r>
                      <a:r>
                        <a:rPr lang="en-US" sz="1500" b="1" baseline="0" dirty="0" smtClean="0">
                          <a:solidFill>
                            <a:schemeClr val="tx1"/>
                          </a:solidFill>
                          <a:latin typeface="Times New Roman" panose="02020603050405020304" pitchFamily="18" charset="0"/>
                          <a:cs typeface="Times New Roman" panose="02020603050405020304" pitchFamily="18" charset="0"/>
                        </a:rPr>
                        <a:t>G16/G17 </a:t>
                      </a:r>
                      <a:r>
                        <a:rPr lang="en-US" sz="1500" b="1" baseline="0" dirty="0">
                          <a:solidFill>
                            <a:schemeClr val="tx1"/>
                          </a:solidFill>
                          <a:latin typeface="Times New Roman" panose="02020603050405020304" pitchFamily="18" charset="0"/>
                          <a:cs typeface="Times New Roman" panose="02020603050405020304" pitchFamily="18" charset="0"/>
                        </a:rPr>
                        <a:t>indicates that </a:t>
                      </a:r>
                      <a:r>
                        <a:rPr lang="en-US" sz="1500" b="1" baseline="0" dirty="0" smtClean="0">
                          <a:solidFill>
                            <a:schemeClr val="tx1"/>
                          </a:solidFill>
                          <a:latin typeface="Times New Roman" panose="02020603050405020304" pitchFamily="18" charset="0"/>
                          <a:cs typeface="Times New Roman" panose="02020603050405020304" pitchFamily="18" charset="0"/>
                        </a:rPr>
                        <a:t>G16/G17 </a:t>
                      </a:r>
                      <a:r>
                        <a:rPr lang="en-US" sz="1500" b="1" baseline="0" dirty="0">
                          <a:solidFill>
                            <a:schemeClr val="tx1"/>
                          </a:solidFill>
                          <a:latin typeface="Times New Roman" panose="02020603050405020304" pitchFamily="18" charset="0"/>
                          <a:cs typeface="Times New Roman" panose="02020603050405020304" pitchFamily="18" charset="0"/>
                        </a:rPr>
                        <a:t>may have degraded on-orbit due to radiation damage</a:t>
                      </a:r>
                    </a:p>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Expect G18 </a:t>
                      </a:r>
                      <a:r>
                        <a:rPr lang="en-US" sz="1500" b="1" baseline="0" dirty="0">
                          <a:solidFill>
                            <a:schemeClr val="tx1"/>
                          </a:solidFill>
                          <a:latin typeface="Times New Roman" panose="02020603050405020304" pitchFamily="18" charset="0"/>
                          <a:cs typeface="Times New Roman" panose="02020603050405020304" pitchFamily="18" charset="0"/>
                        </a:rPr>
                        <a:t>to degrade as </a:t>
                      </a:r>
                      <a:r>
                        <a:rPr lang="en-US" sz="1500" b="1" baseline="0" dirty="0" smtClean="0">
                          <a:solidFill>
                            <a:schemeClr val="tx1"/>
                          </a:solidFill>
                          <a:latin typeface="Times New Roman" panose="02020603050405020304" pitchFamily="18" charset="0"/>
                          <a:cs typeface="Times New Roman" panose="02020603050405020304" pitchFamily="18" charset="0"/>
                        </a:rPr>
                        <a:t>well?</a:t>
                      </a:r>
                      <a:endParaRPr lang="en-US" sz="15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500" b="1" baseline="0" dirty="0">
                          <a:solidFill>
                            <a:schemeClr val="tx1"/>
                          </a:solidFill>
                          <a:latin typeface="Times New Roman" panose="02020603050405020304" pitchFamily="18" charset="0"/>
                          <a:cs typeface="Times New Roman" panose="02020603050405020304" pitchFamily="18" charset="0"/>
                        </a:rPr>
                        <a:t>Options include modifying geometrical factors in LUTs </a:t>
                      </a:r>
                      <a:r>
                        <a:rPr lang="en-US" sz="1500" b="1" u="sng" baseline="0" dirty="0">
                          <a:solidFill>
                            <a:schemeClr val="tx1"/>
                          </a:solidFill>
                          <a:latin typeface="Times New Roman" panose="02020603050405020304" pitchFamily="18" charset="0"/>
                          <a:cs typeface="Times New Roman" panose="02020603050405020304" pitchFamily="18" charset="0"/>
                        </a:rPr>
                        <a:t>or</a:t>
                      </a:r>
                      <a:r>
                        <a:rPr lang="en-US" sz="1500" b="1" baseline="0" dirty="0">
                          <a:solidFill>
                            <a:schemeClr val="tx1"/>
                          </a:solidFill>
                          <a:latin typeface="Times New Roman" panose="02020603050405020304" pitchFamily="18" charset="0"/>
                          <a:cs typeface="Times New Roman" panose="02020603050405020304" pitchFamily="18" charset="0"/>
                        </a:rPr>
                        <a:t> determining different effective energies (metadata</a:t>
                      </a:r>
                      <a:r>
                        <a:rPr lang="en-US" sz="1500" b="1" baseline="0" dirty="0" smtClean="0">
                          <a:solidFill>
                            <a:schemeClr val="tx1"/>
                          </a:solidFill>
                          <a:latin typeface="Times New Roman" panose="02020603050405020304" pitchFamily="18" charset="0"/>
                          <a:cs typeface="Times New Roman" panose="02020603050405020304" pitchFamily="18" charset="0"/>
                        </a:rPr>
                        <a:t>)</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500" b="1" baseline="0" dirty="0" smtClean="0">
                          <a:solidFill>
                            <a:schemeClr val="tx1"/>
                          </a:solidFill>
                          <a:latin typeface="Times New Roman" panose="02020603050405020304" pitchFamily="18" charset="0"/>
                          <a:cs typeface="Times New Roman" panose="02020603050405020304" pitchFamily="18" charset="0"/>
                        </a:rPr>
                        <a:t>NCEI will keep monitoring</a:t>
                      </a:r>
                      <a:endParaRPr lang="en-US" sz="15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r>
              <a:tr h="822960">
                <a:tc>
                  <a:txBody>
                    <a:bodyPr/>
                    <a:lstStyle/>
                    <a:p>
                      <a:pPr algn="ctr"/>
                      <a:r>
                        <a:rPr lang="en-US" sz="1600" b="1" dirty="0" smtClean="0">
                          <a:latin typeface="Times New Roman" panose="02020603050405020304" pitchFamily="18" charset="0"/>
                          <a:cs typeface="Times New Roman" panose="02020603050405020304" pitchFamily="18" charset="0"/>
                        </a:rPr>
                        <a:t>Solar proton channels</a:t>
                      </a:r>
                    </a:p>
                    <a:p>
                      <a:pPr algn="ctr"/>
                      <a:r>
                        <a:rPr lang="en-US" sz="1600" b="1" dirty="0" smtClean="0">
                          <a:latin typeface="Times New Roman" panose="02020603050405020304" pitchFamily="18" charset="0"/>
                          <a:cs typeface="Times New Roman" panose="02020603050405020304" pitchFamily="18" charset="0"/>
                        </a:rPr>
                        <a:t>(P8-P11)</a:t>
                      </a:r>
                      <a:endParaRPr lang="en-US" sz="1600"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MPS-HI channels P8-P10 lower than SGPS P1-P3</a:t>
                      </a:r>
                    </a:p>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GOES-18 MPS-HI P10-P11 higher than GOES-16/-17</a:t>
                      </a:r>
                      <a:endParaRPr lang="en-US" sz="15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500" b="1" baseline="0" dirty="0" smtClean="0">
                          <a:solidFill>
                            <a:schemeClr val="tx1"/>
                          </a:solidFill>
                          <a:latin typeface="Times New Roman" panose="02020603050405020304" pitchFamily="18" charset="0"/>
                          <a:cs typeface="Times New Roman" panose="02020603050405020304" pitchFamily="18" charset="0"/>
                        </a:rPr>
                        <a:t>Possible root cause: </a:t>
                      </a:r>
                      <a:r>
                        <a:rPr kumimoji="0" lang="en-US" sz="15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Inaccurate geometric factors or energies</a:t>
                      </a:r>
                      <a:endParaRPr lang="en-US" sz="1500" b="1" baseline="0" dirty="0" smtClean="0">
                        <a:solidFill>
                          <a:schemeClr val="tx1"/>
                        </a:solidFill>
                        <a:latin typeface="Times New Roman" panose="02020603050405020304" pitchFamily="18" charset="0"/>
                        <a:cs typeface="Times New Roman" panose="02020603050405020304" pitchFamily="18" charset="0"/>
                      </a:endParaRPr>
                    </a:p>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Under investigation</a:t>
                      </a:r>
                      <a:endParaRPr lang="en-US" sz="1500" b="1" baseline="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Calibration of later MPS-HI and SGPS T1 units at BNL</a:t>
                      </a:r>
                    </a:p>
                    <a:p>
                      <a:pPr marL="111125" indent="-111125" algn="l">
                        <a:buFont typeface="Arial" pitchFamily="34" charset="0"/>
                        <a:buChar char="•"/>
                      </a:pPr>
                      <a:r>
                        <a:rPr lang="en-US" sz="1500" b="1" baseline="0" dirty="0" smtClean="0">
                          <a:solidFill>
                            <a:schemeClr val="tx1"/>
                          </a:solidFill>
                          <a:latin typeface="Times New Roman" panose="02020603050405020304" pitchFamily="18" charset="0"/>
                          <a:cs typeface="Times New Roman" panose="02020603050405020304" pitchFamily="18" charset="0"/>
                        </a:rPr>
                        <a:t>Planned for December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FF66"/>
                    </a:solidFill>
                  </a:tcPr>
                </a:tc>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50</a:t>
            </a:fld>
            <a:endParaRPr lang="en-US" altLang="en-US" dirty="0"/>
          </a:p>
        </p:txBody>
      </p:sp>
    </p:spTree>
    <p:extLst>
      <p:ext uri="{BB962C8B-B14F-4D97-AF65-F5344CB8AC3E}">
        <p14:creationId xmlns:p14="http://schemas.microsoft.com/office/powerpoint/2010/main" val="1477371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E3F7B00-1FAD-C245-89EE-199C66B4B7E8}"/>
              </a:ext>
            </a:extLst>
          </p:cNvPr>
          <p:cNvSpPr>
            <a:spLocks noGrp="1"/>
          </p:cNvSpPr>
          <p:nvPr>
            <p:ph idx="1"/>
          </p:nvPr>
        </p:nvSpPr>
        <p:spPr>
          <a:xfrm>
            <a:off x="266700" y="1295400"/>
            <a:ext cx="8610600" cy="5181600"/>
          </a:xfrm>
        </p:spPr>
        <p:txBody>
          <a:bodyPr/>
          <a:lstStyle/>
          <a:p>
            <a:pPr marL="365760" indent="-365760"/>
            <a:r>
              <a:rPr lang="en-US" sz="2400" b="1" dirty="0" smtClean="0">
                <a:solidFill>
                  <a:srgbClr val="FFFF00"/>
                </a:solidFill>
                <a:latin typeface="Times New Roman" panose="02020603050405020304" pitchFamily="18" charset="0"/>
                <a:cs typeface="Times New Roman" panose="02020603050405020304" pitchFamily="18" charset="0"/>
              </a:rPr>
              <a:t>Solar Proton Channels</a:t>
            </a:r>
          </a:p>
          <a:p>
            <a:pPr marL="640080" lvl="1" indent="-274320">
              <a:buFont typeface="Wingdings" panose="05000000000000000000" pitchFamily="2" charset="2"/>
              <a:buChar char="§"/>
            </a:pPr>
            <a:r>
              <a:rPr lang="en-US" sz="1800" b="1" dirty="0" smtClean="0">
                <a:latin typeface="Times New Roman" panose="02020603050405020304" pitchFamily="18" charset="0"/>
                <a:cs typeface="Times New Roman" panose="02020603050405020304" pitchFamily="18" charset="0"/>
              </a:rPr>
              <a:t>Comparison </a:t>
            </a:r>
            <a:r>
              <a:rPr lang="en-US" sz="1800" b="1" dirty="0">
                <a:latin typeface="Times New Roman" panose="02020603050405020304" pitchFamily="18" charset="0"/>
                <a:cs typeface="Times New Roman" panose="02020603050405020304" pitchFamily="18" charset="0"/>
              </a:rPr>
              <a:t>of MPS-HI channels </a:t>
            </a:r>
            <a:r>
              <a:rPr lang="en-US" sz="1800" b="1" dirty="0" smtClean="0">
                <a:latin typeface="Times New Roman" panose="02020603050405020304" pitchFamily="18" charset="0"/>
                <a:cs typeface="Times New Roman" panose="02020603050405020304" pitchFamily="18" charset="0"/>
              </a:rPr>
              <a:t>P8-P11 </a:t>
            </a:r>
            <a:r>
              <a:rPr lang="en-US" sz="1800" b="1" dirty="0">
                <a:latin typeface="Times New Roman" panose="02020603050405020304" pitchFamily="18" charset="0"/>
                <a:cs typeface="Times New Roman" panose="02020603050405020304" pitchFamily="18" charset="0"/>
              </a:rPr>
              <a:t>with SGPS </a:t>
            </a:r>
            <a:r>
              <a:rPr lang="en-US" sz="1800" b="1" dirty="0" smtClean="0">
                <a:latin typeface="Times New Roman" panose="02020603050405020304" pitchFamily="18" charset="0"/>
                <a:cs typeface="Times New Roman" panose="02020603050405020304" pitchFamily="18" charset="0"/>
              </a:rPr>
              <a:t>P1-P4</a:t>
            </a:r>
          </a:p>
          <a:p>
            <a:pPr marL="925830" lvl="1">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Disagreement of MPS-HI P8-P10 fluxes with those of SGPS P1-P3</a:t>
            </a:r>
          </a:p>
          <a:p>
            <a:pPr marL="925830" lvl="1">
              <a:buFont typeface="Arial" panose="020B0604020202020204" pitchFamily="34" charset="0"/>
              <a:buChar char="•"/>
            </a:pPr>
            <a:r>
              <a:rPr lang="en-US" sz="1600" b="1" dirty="0" smtClean="0">
                <a:latin typeface="Times New Roman" panose="02020603050405020304" pitchFamily="18" charset="0"/>
                <a:cs typeface="Times New Roman" panose="02020603050405020304" pitchFamily="18" charset="0"/>
              </a:rPr>
              <a:t>Similar flux levels in MPS-HI channel P11 and SGPS channel P4</a:t>
            </a:r>
            <a:endParaRPr lang="en-US" sz="1600" b="1" dirty="0">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
            </a:pPr>
            <a:r>
              <a:rPr lang="en-US" sz="1800" b="1" dirty="0">
                <a:latin typeface="Times New Roman" panose="02020603050405020304" pitchFamily="18" charset="0"/>
                <a:cs typeface="Times New Roman" panose="02020603050405020304" pitchFamily="18" charset="0"/>
              </a:rPr>
              <a:t>Comparison of GOES-18 MPS-HI with other operational GOES-R series </a:t>
            </a:r>
            <a:r>
              <a:rPr lang="en-US" sz="1800" b="1" dirty="0" smtClean="0">
                <a:latin typeface="Times New Roman" panose="02020603050405020304" pitchFamily="18" charset="0"/>
                <a:cs typeface="Times New Roman" panose="02020603050405020304" pitchFamily="18" charset="0"/>
              </a:rPr>
              <a:t>satellites</a:t>
            </a:r>
          </a:p>
          <a:p>
            <a:pPr marL="925830" lvl="2" indent="-285750"/>
            <a:r>
              <a:rPr lang="en-US" sz="1600" b="1" dirty="0" smtClean="0">
                <a:latin typeface="Times New Roman" panose="02020603050405020304" pitchFamily="18" charset="0"/>
                <a:cs typeface="Times New Roman" panose="02020603050405020304" pitchFamily="18" charset="0"/>
              </a:rPr>
              <a:t>Good agreement between GOES-17 and GOES-18 for most cases</a:t>
            </a:r>
          </a:p>
          <a:p>
            <a:pPr marL="925830" lvl="2" indent="-285750"/>
            <a:r>
              <a:rPr lang="en-US" sz="1600" b="1" dirty="0" smtClean="0">
                <a:latin typeface="Times New Roman" panose="02020603050405020304" pitchFamily="18" charset="0"/>
                <a:cs typeface="Times New Roman" panose="02020603050405020304" pitchFamily="18" charset="0"/>
              </a:rPr>
              <a:t>Much higher GOES-18 P11 channel fluxes compared to GOES-16</a:t>
            </a:r>
          </a:p>
          <a:p>
            <a:pPr marL="640080" lvl="1" indent="-274320">
              <a:buFont typeface="Wingdings" panose="05000000000000000000" pitchFamily="2" charset="2"/>
              <a:buChar char="§"/>
            </a:pPr>
            <a:r>
              <a:rPr lang="en-US" sz="1800" b="1" dirty="0" smtClean="0">
                <a:latin typeface="Times New Roman" panose="02020603050405020304" pitchFamily="18" charset="0"/>
                <a:cs typeface="Times New Roman" panose="02020603050405020304" pitchFamily="18" charset="0"/>
              </a:rPr>
              <a:t>Requires beam calibration of MPS-HI and SGPS (has </a:t>
            </a:r>
            <a:r>
              <a:rPr lang="en-US" sz="1800" b="1" dirty="0">
                <a:latin typeface="Times New Roman" panose="02020603050405020304" pitchFamily="18" charset="0"/>
                <a:cs typeface="Times New Roman" panose="02020603050405020304" pitchFamily="18" charset="0"/>
              </a:rPr>
              <a:t>been </a:t>
            </a:r>
            <a:r>
              <a:rPr lang="en-US" sz="1800" b="1" dirty="0" smtClean="0">
                <a:latin typeface="Times New Roman" panose="02020603050405020304" pitchFamily="18" charset="0"/>
                <a:cs typeface="Times New Roman" panose="02020603050405020304" pitchFamily="18" charset="0"/>
              </a:rPr>
              <a:t>approved </a:t>
            </a:r>
            <a:r>
              <a:rPr lang="en-US" sz="1800" b="1" dirty="0">
                <a:latin typeface="Times New Roman" panose="02020603050405020304" pitchFamily="18" charset="0"/>
                <a:cs typeface="Times New Roman" panose="02020603050405020304" pitchFamily="18" charset="0"/>
              </a:rPr>
              <a:t>by the program, </a:t>
            </a:r>
            <a:r>
              <a:rPr lang="en-US" sz="1800" b="1" dirty="0" smtClean="0">
                <a:latin typeface="Times New Roman" panose="02020603050405020304" pitchFamily="18" charset="0"/>
                <a:cs typeface="Times New Roman" panose="02020603050405020304" pitchFamily="18" charset="0"/>
              </a:rPr>
              <a:t>planned </a:t>
            </a:r>
            <a:r>
              <a:rPr lang="en-US" sz="1800" b="1" dirty="0">
                <a:latin typeface="Times New Roman" panose="02020603050405020304" pitchFamily="18" charset="0"/>
                <a:cs typeface="Times New Roman" panose="02020603050405020304" pitchFamily="18" charset="0"/>
              </a:rPr>
              <a:t>by </a:t>
            </a:r>
            <a:r>
              <a:rPr lang="en-US" sz="1800" b="1" dirty="0" smtClean="0">
                <a:latin typeface="Times New Roman" panose="02020603050405020304" pitchFamily="18" charset="0"/>
                <a:cs typeface="Times New Roman" panose="02020603050405020304" pitchFamily="18" charset="0"/>
              </a:rPr>
              <a:t>the instrument vendor for December 2023)</a:t>
            </a:r>
            <a:endParaRPr lang="en-US" sz="1800" b="1" dirty="0">
              <a:latin typeface="Times New Roman" panose="02020603050405020304" pitchFamily="18" charset="0"/>
              <a:cs typeface="Times New Roman" panose="02020603050405020304" pitchFamily="18" charset="0"/>
            </a:endParaRPr>
          </a:p>
          <a:p>
            <a:pPr marL="365760" indent="-365760"/>
            <a:r>
              <a:rPr lang="en-US" sz="2400" b="1" dirty="0" smtClean="0">
                <a:solidFill>
                  <a:srgbClr val="FFFF00"/>
                </a:solidFill>
                <a:latin typeface="Times New Roman" panose="02020603050405020304" pitchFamily="18" charset="0"/>
                <a:cs typeface="Times New Roman" panose="02020603050405020304" pitchFamily="18" charset="0"/>
              </a:rPr>
              <a:t>Background Removal</a:t>
            </a:r>
            <a:endParaRPr lang="en-US" sz="2400" b="1" dirty="0">
              <a:solidFill>
                <a:srgbClr val="FFFF00"/>
              </a:solidFill>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
            </a:pPr>
            <a:r>
              <a:rPr lang="en-US" sz="1800" b="1" dirty="0" smtClean="0">
                <a:latin typeface="Times New Roman" panose="02020603050405020304" pitchFamily="18" charset="0"/>
                <a:cs typeface="Times New Roman" panose="02020603050405020304" pitchFamily="18" charset="0"/>
              </a:rPr>
              <a:t>Modification of the background removal coefficients is successful in yielding appropriate background levels, consistent with Galactic Cosmic Ray (GCR) fluxes</a:t>
            </a:r>
          </a:p>
          <a:p>
            <a:pPr marL="640080" lvl="1" indent="-274320">
              <a:buFont typeface="Wingdings" panose="05000000000000000000" pitchFamily="2" charset="2"/>
              <a:buChar char="§"/>
            </a:pPr>
            <a:r>
              <a:rPr lang="en-US" sz="1800" b="1" dirty="0" smtClean="0">
                <a:latin typeface="Times New Roman" panose="02020603050405020304" pitchFamily="18" charset="0"/>
                <a:cs typeface="Times New Roman" panose="02020603050405020304" pitchFamily="18" charset="0"/>
              </a:rPr>
              <a:t>Complication: the space environment is varying</a:t>
            </a:r>
            <a:endParaRPr lang="en-US" sz="1800" b="1" dirty="0">
              <a:latin typeface="Times New Roman" panose="02020603050405020304" pitchFamily="18" charset="0"/>
              <a:cs typeface="Times New Roman" panose="02020603050405020304" pitchFamily="18" charset="0"/>
            </a:endParaRPr>
          </a:p>
          <a:p>
            <a:pPr marL="914400" lvl="2" indent="-274320"/>
            <a:r>
              <a:rPr lang="en-US" sz="1600" b="1" dirty="0" smtClean="0">
                <a:latin typeface="Times New Roman" panose="02020603050405020304" pitchFamily="18" charset="0"/>
                <a:cs typeface="Times New Roman" panose="02020603050405020304" pitchFamily="18" charset="0"/>
              </a:rPr>
              <a:t>Might require </a:t>
            </a:r>
            <a:r>
              <a:rPr lang="en-US" sz="1600" b="1" dirty="0">
                <a:latin typeface="Times New Roman" panose="02020603050405020304" pitchFamily="18" charset="0"/>
                <a:cs typeface="Times New Roman" panose="02020603050405020304" pitchFamily="18" charset="0"/>
              </a:rPr>
              <a:t>r</a:t>
            </a:r>
            <a:r>
              <a:rPr lang="en-US" sz="1600" b="1" dirty="0" smtClean="0">
                <a:latin typeface="Times New Roman" panose="02020603050405020304" pitchFamily="18" charset="0"/>
                <a:cs typeface="Times New Roman" panose="02020603050405020304" pitchFamily="18" charset="0"/>
              </a:rPr>
              <a:t>evision of the background removal coefficients in the MPS-HI LUT</a:t>
            </a:r>
            <a:endParaRPr lang="en-US" sz="16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51</a:t>
            </a:fld>
            <a:endParaRPr lang="en-US" altLang="en-US" dirty="0"/>
          </a:p>
        </p:txBody>
      </p:sp>
      <p:sp>
        <p:nvSpPr>
          <p:cNvPr id="5" name="Title 1"/>
          <p:cNvSpPr txBox="1">
            <a:spLocks/>
          </p:cNvSpPr>
          <p:nvPr/>
        </p:nvSpPr>
        <p:spPr bwMode="auto">
          <a:xfrm>
            <a:off x="1367590" y="204537"/>
            <a:ext cx="6408821" cy="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latin typeface="Times New Roman" panose="02020603050405020304" pitchFamily="18" charset="0"/>
                <a:cs typeface="Times New Roman" panose="02020603050405020304" pitchFamily="18" charset="0"/>
              </a:rPr>
              <a:t>GOES-18: Remaining Issues</a:t>
            </a:r>
            <a:endParaRPr lang="en-US" sz="28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762000"/>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Summary</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849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406900"/>
            <a:ext cx="8402053" cy="1362075"/>
          </a:xfrm>
        </p:spPr>
        <p:txBody>
          <a:bodyPr/>
          <a:lstStyle/>
          <a:p>
            <a:r>
              <a:rPr lang="en-US" dirty="0" smtClean="0"/>
              <a:t>Full </a:t>
            </a:r>
            <a:r>
              <a:rPr lang="en-US" dirty="0"/>
              <a:t>Maturity Assessment</a:t>
            </a:r>
          </a:p>
        </p:txBody>
      </p:sp>
      <p:sp>
        <p:nvSpPr>
          <p:cNvPr id="3" name="Text Placeholder 2"/>
          <p:cNvSpPr>
            <a:spLocks noGrp="1"/>
          </p:cNvSpPr>
          <p:nvPr>
            <p:ph type="body" idx="1"/>
          </p:nvPr>
        </p:nvSpPr>
        <p:spPr>
          <a:xfrm>
            <a:off x="533400" y="2906713"/>
            <a:ext cx="7772400" cy="1500187"/>
          </a:xfrm>
        </p:spPr>
        <p:txBody>
          <a:bodyPr/>
          <a:lstStyle/>
          <a:p>
            <a:r>
              <a:rPr lang="en-US" dirty="0" smtClean="0"/>
              <a:t>GOES-18 MPS-HI </a:t>
            </a:r>
            <a:r>
              <a:rPr lang="en-US" dirty="0"/>
              <a:t>L1b Products </a:t>
            </a:r>
            <a:r>
              <a:rPr lang="en-US" dirty="0" smtClean="0"/>
              <a:t>Full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52</a:t>
            </a:fld>
            <a:endParaRPr lang="en-US"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smtClean="0">
                <a:latin typeface="Times New Roman" panose="02020603050405020304" pitchFamily="18" charset="0"/>
                <a:cs typeface="Times New Roman" panose="02020603050405020304" pitchFamily="18" charset="0"/>
              </a:rPr>
              <a:t>Full</a:t>
            </a:r>
            <a:r>
              <a:rPr lang="en" sz="3600" b="1" i="0" u="none" strike="noStrike" cap="none" dirty="0" smtClean="0">
                <a:solidFill>
                  <a:srgbClr val="FFFFFF"/>
                </a:solidFill>
                <a:latin typeface="Times New Roman" panose="02020603050405020304" pitchFamily="18" charset="0"/>
                <a:cs typeface="Times New Roman" panose="02020603050405020304" pitchFamily="18" charset="0"/>
                <a:sym typeface="Arial"/>
              </a:rPr>
              <a:t> </a:t>
            </a:r>
            <a:r>
              <a:rPr lang="en" sz="3600" b="1" i="0" u="none" strike="noStrike" cap="none" dirty="0">
                <a:solidFill>
                  <a:srgbClr val="FFFFFF"/>
                </a:solidFill>
                <a:latin typeface="Times New Roman" panose="02020603050405020304" pitchFamily="18" charset="0"/>
                <a:cs typeface="Times New Roman" panose="02020603050405020304" pitchFamily="18" charset="0"/>
                <a:sym typeface="Arial"/>
              </a:rPr>
              <a:t>Validation</a:t>
            </a:r>
          </a:p>
        </p:txBody>
      </p:sp>
      <p:graphicFrame>
        <p:nvGraphicFramePr>
          <p:cNvPr id="202" name="Shape 202"/>
          <p:cNvGraphicFramePr/>
          <p:nvPr>
            <p:extLst>
              <p:ext uri="{D42A27DB-BD31-4B8C-83A1-F6EECF244321}">
                <p14:modId xmlns:p14="http://schemas.microsoft.com/office/powerpoint/2010/main" val="3318449723"/>
              </p:ext>
            </p:extLst>
          </p:nvPr>
        </p:nvGraphicFramePr>
        <p:xfrm>
          <a:off x="228600" y="1295400"/>
          <a:ext cx="8686800" cy="3474760"/>
        </p:xfrm>
        <a:graphic>
          <a:graphicData uri="http://schemas.openxmlformats.org/drawingml/2006/table">
            <a:tbl>
              <a:tblPr>
                <a:noFill/>
              </a:tblPr>
              <a:tblGrid>
                <a:gridCol w="4343400">
                  <a:extLst>
                    <a:ext uri="{9D8B030D-6E8A-4147-A177-3AD203B41FA5}">
                      <a16:colId xmlns="" xmlns:a16="http://schemas.microsoft.com/office/drawing/2014/main" val="20000"/>
                    </a:ext>
                  </a:extLst>
                </a:gridCol>
                <a:gridCol w="43434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Times New Roman" panose="02020603050405020304" pitchFamily="18" charset="0"/>
                          <a:cs typeface="Times New Roman" panose="02020603050405020304" pitchFamily="18" charset="0"/>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400" b="1" u="none" strike="noStrike" cap="none" dirty="0">
                          <a:solidFill>
                            <a:srgbClr val="FFFFFF"/>
                          </a:solidFill>
                          <a:latin typeface="Times New Roman" panose="02020603050405020304" pitchFamily="18" charset="0"/>
                          <a:cs typeface="Times New Roman" panose="02020603050405020304" pitchFamily="18" charset="0"/>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Validation,</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quality assurance, and anomaly resolution activities are ongoing</a:t>
                      </a:r>
                      <a:r>
                        <a:rPr lang="en-US"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Validation activities are ongoing.</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a:t>
                      </a:r>
                      <a:r>
                        <a:rPr lang="en-US"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Path forward for the main issues has been identified.</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Incremental</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product improvements may still be occurring.</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Incremental product improvements are expected,</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primarily through updated LUTs incorporating results of cross-cal.</a:t>
                      </a:r>
                      <a:endParaRPr lang="en" sz="1800" u="none" strike="noStrike" cap="none" dirty="0" smtClean="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Users are engaged and user feedback is assessed.</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u="none" strike="noStrike" cap="none" dirty="0" smtClean="0">
                          <a:solidFill>
                            <a:schemeClr val="tx1"/>
                          </a:solidFill>
                          <a:latin typeface="Times New Roman" panose="02020603050405020304" pitchFamily="18" charset="0"/>
                          <a:cs typeface="Times New Roman" panose="02020603050405020304" pitchFamily="18" charset="0"/>
                        </a:rPr>
                        <a:t>Engagement</a:t>
                      </a:r>
                      <a:r>
                        <a:rPr lang="en" sz="1800" u="none" strike="noStrike" cap="none" baseline="0" dirty="0" smtClean="0">
                          <a:solidFill>
                            <a:schemeClr val="tx1"/>
                          </a:solidFill>
                          <a:latin typeface="Times New Roman" panose="02020603050405020304" pitchFamily="18" charset="0"/>
                          <a:cs typeface="Times New Roman" panose="02020603050405020304" pitchFamily="18" charset="0"/>
                        </a:rPr>
                        <a:t> with the operational and scientific community is on an ongoing basis. User concerns and questions are routinely addressed.</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3"/>
                  </a:ext>
                </a:extLst>
              </a:tr>
            </a:tbl>
          </a:graphicData>
        </a:graphic>
      </p:graphicFrame>
      <p:sp>
        <p:nvSpPr>
          <p:cNvPr id="7" name="TextBox 6"/>
          <p:cNvSpPr txBox="1"/>
          <p:nvPr/>
        </p:nvSpPr>
        <p:spPr>
          <a:xfrm>
            <a:off x="228600" y="6182380"/>
            <a:ext cx="5105400" cy="523220"/>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F</a:t>
            </a:r>
            <a:r>
              <a:rPr lang="en-US" sz="1400" dirty="0" smtClean="0">
                <a:solidFill>
                  <a:schemeClr val="bg1"/>
                </a:solidFill>
                <a:latin typeface="Times New Roman" panose="02020603050405020304" pitchFamily="18" charset="0"/>
                <a:cs typeface="Times New Roman" panose="02020603050405020304" pitchFamily="18" charset="0"/>
              </a:rPr>
              <a:t>rom 410-R-RIMP-0318  Version 2.0 07/09/2021,</a:t>
            </a:r>
            <a:endParaRPr lang="en-US" sz="1400" dirty="0">
              <a:solidFill>
                <a:schemeClr val="bg1"/>
              </a:solidFill>
              <a:latin typeface="Times New Roman" panose="02020603050405020304" pitchFamily="18" charset="0"/>
              <a:cs typeface="Times New Roman" panose="02020603050405020304" pitchFamily="18" charset="0"/>
            </a:endParaRPr>
          </a:p>
          <a:p>
            <a:r>
              <a:rPr lang="en-US" sz="1400" dirty="0">
                <a:solidFill>
                  <a:schemeClr val="bg1"/>
                </a:solidFill>
                <a:latin typeface="Times New Roman" panose="02020603050405020304" pitchFamily="18" charset="0"/>
                <a:cs typeface="Times New Roman" panose="02020603050405020304" pitchFamily="18" charset="0"/>
              </a:rPr>
              <a:t>Responsible Organization: </a:t>
            </a:r>
            <a:r>
              <a:rPr lang="en-US" sz="1400" dirty="0" smtClean="0">
                <a:solidFill>
                  <a:schemeClr val="bg1"/>
                </a:solidFill>
                <a:latin typeface="Times New Roman" panose="02020603050405020304" pitchFamily="18" charset="0"/>
                <a:cs typeface="Times New Roman" panose="02020603050405020304" pitchFamily="18" charset="0"/>
              </a:rPr>
              <a:t>GOES-R </a:t>
            </a:r>
            <a:r>
              <a:rPr lang="en-US" sz="1400" dirty="0">
                <a:solidFill>
                  <a:schemeClr val="bg1"/>
                </a:solidFill>
                <a:latin typeface="Times New Roman" panose="02020603050405020304" pitchFamily="18" charset="0"/>
                <a:cs typeface="Times New Roman" panose="02020603050405020304" pitchFamily="18" charset="0"/>
              </a:rPr>
              <a:t>Program/Code 410 </a:t>
            </a:r>
          </a:p>
        </p:txBody>
      </p:sp>
      <p:sp>
        <p:nvSpPr>
          <p:cNvPr id="3" name="Slide Number Placeholder 2"/>
          <p:cNvSpPr>
            <a:spLocks noGrp="1"/>
          </p:cNvSpPr>
          <p:nvPr>
            <p:ph type="sldNum" idx="12"/>
          </p:nvPr>
        </p:nvSpPr>
        <p:spPr>
          <a:xfrm>
            <a:off x="8229600" y="6364588"/>
            <a:ext cx="715357" cy="341520"/>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ea typeface="Arial"/>
                <a:cs typeface="Arial"/>
                <a:sym typeface="Arial"/>
              </a:rPr>
              <a:pPr marL="0" marR="0" lvl="0" indent="0" rtl="0">
                <a:lnSpc>
                  <a:spcPct val="100000"/>
                </a:lnSpc>
                <a:spcBef>
                  <a:spcPts val="0"/>
                </a:spcBef>
                <a:spcAft>
                  <a:spcPts val="0"/>
                </a:spcAft>
                <a:buClr>
                  <a:srgbClr val="000000"/>
                </a:buClr>
                <a:buSzPct val="25000"/>
                <a:buFont typeface="Arial"/>
                <a:buNone/>
              </a:pPr>
              <a:t>53</a:t>
            </a:fld>
            <a:endParaRPr lang="en" b="0" i="0" u="none" strike="noStrike" cap="none" dirty="0">
              <a:ea typeface="Arial"/>
              <a:cs typeface="Arial"/>
              <a:sym typeface="Aria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8600"/>
            <a:ext cx="5961300" cy="7775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3600" b="1" dirty="0" smtClean="0">
                <a:latin typeface="Times New Roman" panose="02020603050405020304" pitchFamily="18" charset="0"/>
                <a:cs typeface="Times New Roman" panose="02020603050405020304" pitchFamily="18" charset="0"/>
              </a:rPr>
              <a:t>Full</a:t>
            </a:r>
            <a:r>
              <a:rPr lang="en" sz="3600" b="1" i="0" u="none" strike="noStrike" cap="none" dirty="0" smtClean="0">
                <a:solidFill>
                  <a:srgbClr val="FFFFFF"/>
                </a:solidFill>
                <a:latin typeface="Times New Roman" panose="02020603050405020304" pitchFamily="18" charset="0"/>
                <a:cs typeface="Times New Roman" panose="02020603050405020304" pitchFamily="18" charset="0"/>
                <a:sym typeface="Arial"/>
              </a:rPr>
              <a:t> </a:t>
            </a:r>
            <a:r>
              <a:rPr lang="en" sz="3600" b="1" i="0" u="none" strike="noStrike" cap="none" dirty="0">
                <a:solidFill>
                  <a:srgbClr val="FFFFFF"/>
                </a:solidFill>
                <a:latin typeface="Times New Roman" panose="02020603050405020304" pitchFamily="18" charset="0"/>
                <a:cs typeface="Times New Roman" panose="02020603050405020304" pitchFamily="18" charset="0"/>
                <a:sym typeface="Arial"/>
              </a:rPr>
              <a:t>Validation</a:t>
            </a:r>
          </a:p>
        </p:txBody>
      </p:sp>
      <p:sp>
        <p:nvSpPr>
          <p:cNvPr id="7" name="TextBox 6"/>
          <p:cNvSpPr txBox="1"/>
          <p:nvPr/>
        </p:nvSpPr>
        <p:spPr>
          <a:xfrm>
            <a:off x="228600" y="6182380"/>
            <a:ext cx="5334000" cy="523220"/>
          </a:xfrm>
          <a:prstGeom prst="rect">
            <a:avLst/>
          </a:prstGeom>
          <a:noFill/>
        </p:spPr>
        <p:txBody>
          <a:bodyPr wrap="square" rtlCol="0">
            <a:spAutoFit/>
          </a:bodyPr>
          <a:lstStyle/>
          <a:p>
            <a:r>
              <a:rPr lang="en-US" sz="1400" dirty="0">
                <a:solidFill>
                  <a:schemeClr val="bg1"/>
                </a:solidFill>
                <a:latin typeface="Times New Roman" panose="02020603050405020304" pitchFamily="18" charset="0"/>
                <a:cs typeface="Times New Roman" panose="02020603050405020304" pitchFamily="18" charset="0"/>
              </a:rPr>
              <a:t>F</a:t>
            </a:r>
            <a:r>
              <a:rPr lang="en-US" sz="1400" dirty="0" smtClean="0">
                <a:solidFill>
                  <a:schemeClr val="bg1"/>
                </a:solidFill>
                <a:latin typeface="Times New Roman" panose="02020603050405020304" pitchFamily="18" charset="0"/>
                <a:cs typeface="Times New Roman" panose="02020603050405020304" pitchFamily="18" charset="0"/>
              </a:rPr>
              <a:t>rom 410-R-RIMP-0318  Version 2.0 07/09/2021,</a:t>
            </a:r>
            <a:endParaRPr lang="en-US" sz="1400" dirty="0">
              <a:solidFill>
                <a:schemeClr val="bg1"/>
              </a:solidFill>
              <a:latin typeface="Times New Roman" panose="02020603050405020304" pitchFamily="18" charset="0"/>
              <a:cs typeface="Times New Roman" panose="02020603050405020304" pitchFamily="18" charset="0"/>
            </a:endParaRPr>
          </a:p>
          <a:p>
            <a:r>
              <a:rPr lang="en-US" sz="1400" dirty="0">
                <a:solidFill>
                  <a:schemeClr val="bg1"/>
                </a:solidFill>
                <a:latin typeface="Times New Roman" panose="02020603050405020304" pitchFamily="18" charset="0"/>
                <a:cs typeface="Times New Roman" panose="02020603050405020304" pitchFamily="18" charset="0"/>
              </a:rPr>
              <a:t>Responsible Organization: </a:t>
            </a:r>
            <a:r>
              <a:rPr lang="en-US" sz="1400" dirty="0" smtClean="0">
                <a:solidFill>
                  <a:schemeClr val="bg1"/>
                </a:solidFill>
                <a:latin typeface="Times New Roman" panose="02020603050405020304" pitchFamily="18" charset="0"/>
                <a:cs typeface="Times New Roman" panose="02020603050405020304" pitchFamily="18" charset="0"/>
              </a:rPr>
              <a:t>GOES-R </a:t>
            </a:r>
            <a:r>
              <a:rPr lang="en-US" sz="1400" dirty="0">
                <a:solidFill>
                  <a:schemeClr val="bg1"/>
                </a:solidFill>
                <a:latin typeface="Times New Roman" panose="02020603050405020304" pitchFamily="18" charset="0"/>
                <a:cs typeface="Times New Roman" panose="02020603050405020304" pitchFamily="18" charset="0"/>
              </a:rPr>
              <a:t>Program/Code 410 </a:t>
            </a:r>
          </a:p>
        </p:txBody>
      </p:sp>
      <p:sp>
        <p:nvSpPr>
          <p:cNvPr id="2" name="Slide Number Placeholder 1"/>
          <p:cNvSpPr>
            <a:spLocks noGrp="1"/>
          </p:cNvSpPr>
          <p:nvPr>
            <p:ph type="sldNum" idx="12"/>
          </p:nvPr>
        </p:nvSpPr>
        <p:spPr>
          <a:xfrm>
            <a:off x="8229600" y="6342706"/>
            <a:ext cx="715357" cy="385970"/>
          </a:xfrm>
        </p:spPr>
        <p:txBody>
          <a:bodyPr/>
          <a:lstStyle/>
          <a:p>
            <a:pPr marL="0" marR="0" lvl="0" indent="0" rtl="0">
              <a:lnSpc>
                <a:spcPct val="100000"/>
              </a:lnSpc>
              <a:spcBef>
                <a:spcPts val="0"/>
              </a:spcBef>
              <a:spcAft>
                <a:spcPts val="0"/>
              </a:spcAft>
              <a:buClr>
                <a:srgbClr val="000000"/>
              </a:buClr>
              <a:buSzPct val="25000"/>
              <a:buFont typeface="Arial"/>
              <a:buNone/>
            </a:pPr>
            <a:fld id="{00000000-1234-1234-1234-123412341234}" type="slidenum">
              <a:rPr lang="en" b="0" i="0" u="none" strike="noStrike" cap="none" smtClean="0">
                <a:latin typeface="+mj-lt"/>
                <a:ea typeface="Arial"/>
                <a:cs typeface="Arial"/>
                <a:sym typeface="Arial"/>
              </a:rPr>
              <a:pPr marL="0" marR="0" lvl="0" indent="0" rtl="0">
                <a:lnSpc>
                  <a:spcPct val="100000"/>
                </a:lnSpc>
                <a:spcBef>
                  <a:spcPts val="0"/>
                </a:spcBef>
                <a:spcAft>
                  <a:spcPts val="0"/>
                </a:spcAft>
                <a:buClr>
                  <a:srgbClr val="000000"/>
                </a:buClr>
                <a:buSzPct val="25000"/>
                <a:buFont typeface="Arial"/>
                <a:buNone/>
              </a:pPr>
              <a:t>54</a:t>
            </a:fld>
            <a:endParaRPr lang="en" b="0" i="0" u="none" strike="noStrike" cap="none" dirty="0">
              <a:latin typeface="+mj-lt"/>
              <a:ea typeface="Arial"/>
              <a:cs typeface="Arial"/>
              <a:sym typeface="Arial"/>
            </a:endParaRPr>
          </a:p>
        </p:txBody>
      </p:sp>
      <p:graphicFrame>
        <p:nvGraphicFramePr>
          <p:cNvPr id="6" name="Shape 202"/>
          <p:cNvGraphicFramePr/>
          <p:nvPr>
            <p:extLst>
              <p:ext uri="{D42A27DB-BD31-4B8C-83A1-F6EECF244321}">
                <p14:modId xmlns:p14="http://schemas.microsoft.com/office/powerpoint/2010/main" val="2830734646"/>
              </p:ext>
            </p:extLst>
          </p:nvPr>
        </p:nvGraphicFramePr>
        <p:xfrm>
          <a:off x="228600" y="1251336"/>
          <a:ext cx="8686800" cy="4768464"/>
        </p:xfrm>
        <a:graphic>
          <a:graphicData uri="http://schemas.openxmlformats.org/drawingml/2006/table">
            <a:tbl>
              <a:tblPr>
                <a:noFill/>
              </a:tblPr>
              <a:tblGrid>
                <a:gridCol w="5334000">
                  <a:extLst>
                    <a:ext uri="{9D8B030D-6E8A-4147-A177-3AD203B41FA5}">
                      <a16:colId xmlns="" xmlns:a16="http://schemas.microsoft.com/office/drawing/2014/main" val="20000"/>
                    </a:ext>
                  </a:extLst>
                </a:gridCol>
                <a:gridCol w="3352800">
                  <a:extLst>
                    <a:ext uri="{9D8B030D-6E8A-4147-A177-3AD203B41FA5}">
                      <a16:colId xmlns=""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Times New Roman" panose="02020603050405020304" pitchFamily="18" charset="0"/>
                          <a:cs typeface="Times New Roman" panose="02020603050405020304" pitchFamily="18" charset="0"/>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latin typeface="Times New Roman" panose="02020603050405020304" pitchFamily="18" charset="0"/>
                          <a:cs typeface="Times New Roman" panose="02020603050405020304" pitchFamily="18" charset="0"/>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Product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performance</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for all products is defined and documented over a wide range of representative conditions via ongoing ground-truth and validation efforts.</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PLPTs</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 performed on reprocessed </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and/or L1b MPS-HI fluxes during various periods throughout the mission.</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smtClean="0">
                          <a:solidFill>
                            <a:schemeClr val="tx1"/>
                          </a:solidFill>
                          <a:latin typeface="Times New Roman" panose="02020603050405020304" pitchFamily="18" charset="0"/>
                          <a:cs typeface="Times New Roman" panose="02020603050405020304" pitchFamily="18" charset="0"/>
                        </a:rPr>
                        <a:t>Products</a:t>
                      </a:r>
                      <a:r>
                        <a:rPr lang="en" sz="1800" u="none" strike="noStrike" cap="none" baseline="0" dirty="0" smtClean="0">
                          <a:solidFill>
                            <a:schemeClr val="tx1"/>
                          </a:solidFill>
                          <a:latin typeface="Times New Roman" panose="02020603050405020304" pitchFamily="18" charset="0"/>
                          <a:cs typeface="Times New Roman" panose="02020603050405020304" pitchFamily="18" charset="0"/>
                        </a:rPr>
                        <a:t> are operationally optimized, as necessary, considering mission parameters </a:t>
                      </a:r>
                      <a:r>
                        <a:rPr lang="en-US" sz="1800" u="none" strike="noStrike" cap="none" baseline="0" dirty="0" smtClean="0">
                          <a:solidFill>
                            <a:schemeClr val="tx1"/>
                          </a:solidFill>
                          <a:latin typeface="Times New Roman" panose="02020603050405020304" pitchFamily="18" charset="0"/>
                          <a:cs typeface="Times New Roman" panose="02020603050405020304" pitchFamily="18" charset="0"/>
                        </a:rPr>
                        <a:t>of cost, schedule, and technical competence as compared to user expectations.</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latin typeface="Times New Roman" panose="02020603050405020304" pitchFamily="18" charset="0"/>
                          <a:cs typeface="Times New Roman" panose="02020603050405020304" pitchFamily="18" charset="0"/>
                        </a:rPr>
                        <a:t>Yes,</a:t>
                      </a:r>
                      <a:r>
                        <a:rPr lang="en" sz="1800" u="none" strike="noStrike" cap="none" baseline="0" dirty="0">
                          <a:solidFill>
                            <a:schemeClr val="tx1"/>
                          </a:solidFill>
                          <a:latin typeface="Times New Roman" panose="02020603050405020304" pitchFamily="18" charset="0"/>
                          <a:cs typeface="Times New Roman" panose="02020603050405020304" pitchFamily="18" charset="0"/>
                        </a:rPr>
                        <a:t> to the limited extent </a:t>
                      </a:r>
                      <a:r>
                        <a:rPr lang="en" sz="1800" u="none" strike="noStrike" cap="none" baseline="0" dirty="0" smtClean="0">
                          <a:solidFill>
                            <a:schemeClr val="tx1"/>
                          </a:solidFill>
                          <a:latin typeface="Times New Roman" panose="02020603050405020304" pitchFamily="18" charset="0"/>
                          <a:cs typeface="Times New Roman" panose="02020603050405020304" pitchFamily="18" charset="0"/>
                        </a:rPr>
                        <a:t>of available resources and time, prioritized based on customer needs.</a:t>
                      </a:r>
                      <a:endParaRPr lang="en" sz="1800" u="none" strike="noStrike" cap="none" dirty="0">
                        <a:solidFill>
                          <a:schemeClr val="tx1"/>
                        </a:solidFill>
                        <a:latin typeface="Times New Roman" panose="02020603050405020304" pitchFamily="18" charset="0"/>
                        <a:cs typeface="Times New Roman" panose="02020603050405020304" pitchFamily="18" charset="0"/>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2"/>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All known product anomalies are documented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This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presentation,</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 the L1b Readme files, the memos </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on background </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correction, and article by Boudouridis et al. [2020] in </a:t>
                      </a:r>
                      <a:r>
                        <a:rPr lang="en" sz="1800" b="0" i="1"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Space Weather</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Product </a:t>
                      </a:r>
                      <a:r>
                        <a:rPr lang="en" sz="1800" b="0" i="0" u="none" strike="noStrike" cap="none" dirty="0" smtClean="0">
                          <a:solidFill>
                            <a:schemeClr val="tx1"/>
                          </a:solidFill>
                          <a:latin typeface="Times New Roman" panose="02020603050405020304" pitchFamily="18" charset="0"/>
                          <a:ea typeface="Arial"/>
                          <a:cs typeface="Times New Roman" panose="02020603050405020304" pitchFamily="18" charset="0"/>
                          <a:sym typeface="Arial"/>
                        </a:rPr>
                        <a:t>is operational.</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rPr>
                        <a:t>NCEI:</a:t>
                      </a:r>
                      <a:r>
                        <a:rPr lang="en" sz="1800" b="0" i="0" u="none" strike="noStrike" cap="none" baseline="0" dirty="0">
                          <a:solidFill>
                            <a:schemeClr val="tx1"/>
                          </a:solidFill>
                          <a:latin typeface="Times New Roman" panose="02020603050405020304" pitchFamily="18" charset="0"/>
                          <a:ea typeface="Arial"/>
                          <a:cs typeface="Times New Roman" panose="02020603050405020304" pitchFamily="18" charset="0"/>
                          <a:sym typeface="Arial"/>
                        </a:rPr>
                        <a:t> yes</a:t>
                      </a:r>
                      <a:r>
                        <a:rPr lang="en" sz="1800" b="0" i="0" u="none" strike="noStrike" cap="none" baseline="0" dirty="0" smtClean="0">
                          <a:solidFill>
                            <a:schemeClr val="tx1"/>
                          </a:solidFill>
                          <a:latin typeface="Times New Roman" panose="02020603050405020304" pitchFamily="18" charset="0"/>
                          <a:ea typeface="Arial"/>
                          <a:cs typeface="Times New Roman" panose="02020603050405020304" pitchFamily="18" charset="0"/>
                          <a:sym typeface="Arial"/>
                        </a:rPr>
                        <a:t>.</a:t>
                      </a:r>
                      <a:endParaRPr lang="en" sz="1800" b="0" i="0" u="none" strike="noStrike" cap="none" dirty="0">
                        <a:solidFill>
                          <a:schemeClr val="tx1"/>
                        </a:solidFill>
                        <a:latin typeface="Times New Roman" panose="02020603050405020304" pitchFamily="18" charset="0"/>
                        <a:ea typeface="Arial"/>
                        <a:cs typeface="Times New Roman" panose="02020603050405020304" pitchFamily="18" charset="0"/>
                        <a:sym typeface="Aria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55</a:t>
            </a:fld>
            <a:endParaRPr lang="en" dirty="0">
              <a:solidFill>
                <a:schemeClr val="bg1"/>
              </a:solidFill>
            </a:endParaRPr>
          </a:p>
        </p:txBody>
      </p:sp>
      <p:sp>
        <p:nvSpPr>
          <p:cNvPr id="3" name="Title 1"/>
          <p:cNvSpPr txBox="1">
            <a:spLocks/>
          </p:cNvSpPr>
          <p:nvPr/>
        </p:nvSpPr>
        <p:spPr>
          <a:xfrm>
            <a:off x="1543050" y="201168"/>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800" b="1" dirty="0">
                <a:solidFill>
                  <a:schemeClr val="bg1"/>
                </a:solidFill>
                <a:latin typeface="Times New Roman" panose="02020603050405020304" pitchFamily="18" charset="0"/>
                <a:cs typeface="Times New Roman" panose="02020603050405020304" pitchFamily="18" charset="0"/>
              </a:rPr>
              <a:t>Performance Baseline Status</a:t>
            </a:r>
          </a:p>
          <a:p>
            <a:pPr algn="ctr"/>
            <a:r>
              <a:rPr lang="en-US" sz="1800" b="1" i="1" dirty="0">
                <a:solidFill>
                  <a:schemeClr val="bg1"/>
                </a:solidFill>
                <a:latin typeface="Times New Roman" panose="02020603050405020304" pitchFamily="18" charset="0"/>
                <a:cs typeface="Times New Roman" panose="02020603050405020304" pitchFamily="18" charset="0"/>
              </a:rPr>
              <a:t>Assessment at </a:t>
            </a:r>
            <a:r>
              <a:rPr lang="en-US" sz="1800" b="1" i="1" dirty="0" smtClean="0">
                <a:solidFill>
                  <a:schemeClr val="bg1"/>
                </a:solidFill>
                <a:latin typeface="Times New Roman" panose="02020603050405020304" pitchFamily="18" charset="0"/>
                <a:cs typeface="Times New Roman" panose="02020603050405020304" pitchFamily="18" charset="0"/>
              </a:rPr>
              <a:t>Full Validation</a:t>
            </a:r>
            <a:endParaRPr lang="en-US" sz="1800" b="1" i="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p:cNvGraphicFramePr>
          <p:nvPr>
            <p:extLst>
              <p:ext uri="{D42A27DB-BD31-4B8C-83A1-F6EECF244321}">
                <p14:modId xmlns:p14="http://schemas.microsoft.com/office/powerpoint/2010/main" val="3800225900"/>
              </p:ext>
            </p:extLst>
          </p:nvPr>
        </p:nvGraphicFramePr>
        <p:xfrm>
          <a:off x="962751" y="1066800"/>
          <a:ext cx="7226046" cy="1483360"/>
        </p:xfrm>
        <a:graphic>
          <a:graphicData uri="http://schemas.openxmlformats.org/drawingml/2006/table">
            <a:tbl>
              <a:tblPr firstRow="1" bandRow="1">
                <a:tableStyleId>{5940675A-B579-460E-94D1-54222C63F5DA}</a:tableStyleId>
              </a:tblPr>
              <a:tblGrid>
                <a:gridCol w="850194">
                  <a:extLst>
                    <a:ext uri="{9D8B030D-6E8A-4147-A177-3AD203B41FA5}">
                      <a16:colId xmlns="" xmlns:a16="http://schemas.microsoft.com/office/drawing/2014/main" val="20000"/>
                    </a:ext>
                  </a:extLst>
                </a:gridCol>
                <a:gridCol w="2936609">
                  <a:extLst>
                    <a:ext uri="{9D8B030D-6E8A-4147-A177-3AD203B41FA5}">
                      <a16:colId xmlns="" xmlns:a16="http://schemas.microsoft.com/office/drawing/2014/main" val="20001"/>
                    </a:ext>
                  </a:extLst>
                </a:gridCol>
                <a:gridCol w="1560804">
                  <a:extLst>
                    <a:ext uri="{9D8B030D-6E8A-4147-A177-3AD203B41FA5}">
                      <a16:colId xmlns="" xmlns:a16="http://schemas.microsoft.com/office/drawing/2014/main" val="20002"/>
                    </a:ext>
                  </a:extLst>
                </a:gridCol>
                <a:gridCol w="1878439">
                  <a:extLst>
                    <a:ext uri="{9D8B030D-6E8A-4147-A177-3AD203B41FA5}">
                      <a16:colId xmlns="" xmlns:a16="http://schemas.microsoft.com/office/drawing/2014/main" val="20003"/>
                    </a:ext>
                  </a:extLst>
                </a:gridCol>
              </a:tblGrid>
              <a:tr h="370840">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200" b="1" dirty="0">
                          <a:solidFill>
                            <a:schemeClr val="tx1"/>
                          </a:solidFill>
                          <a:latin typeface="Times New Roman" panose="02020603050405020304" pitchFamily="18" charset="0"/>
                          <a:cs typeface="Times New Roman" panose="02020603050405020304" pitchFamily="18" charset="0"/>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Times New Roman" panose="02020603050405020304" pitchFamily="18" charset="0"/>
                          <a:cs typeface="Times New Roman" panose="02020603050405020304" pitchFamily="18" charset="0"/>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 xmlns:a16="http://schemas.microsoft.com/office/drawing/2014/main" val="10000"/>
                  </a:ext>
                </a:extLst>
              </a:tr>
              <a:tr h="370840">
                <a:tc>
                  <a:txBody>
                    <a:bodyPr/>
                    <a:lstStyle/>
                    <a:p>
                      <a:pPr algn="ctr"/>
                      <a:r>
                        <a:rPr lang="en-US" sz="1200" dirty="0">
                          <a:latin typeface="Times New Roman" panose="02020603050405020304" pitchFamily="18" charset="0"/>
                          <a:cs typeface="Times New Roman" panose="02020603050405020304" pitchFamily="18" charset="0"/>
                        </a:rPr>
                        <a:t>1996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a:t>
                      </a:r>
                      <a:r>
                        <a:rPr lang="en-US" sz="1200" baseline="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underway</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a:txBody>
                    <a:bodyPr/>
                    <a:lstStyle/>
                    <a:p>
                      <a:pPr algn="ctr"/>
                      <a:r>
                        <a:rPr lang="en-US" sz="1200" dirty="0">
                          <a:latin typeface="Times New Roman" panose="02020603050405020304" pitchFamily="18" charset="0"/>
                          <a:cs typeface="Times New Roman" panose="02020603050405020304" pitchFamily="18" charset="0"/>
                        </a:rPr>
                        <a:t>2000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underway</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370840">
                <a:tc>
                  <a:txBody>
                    <a:bodyPr/>
                    <a:lstStyle/>
                    <a:p>
                      <a:pPr algn="ctr"/>
                      <a:r>
                        <a:rPr lang="en-US" sz="1200" dirty="0">
                          <a:latin typeface="Times New Roman" panose="02020603050405020304" pitchFamily="18" charset="0"/>
                          <a:cs typeface="Times New Roman" panose="02020603050405020304" pitchFamily="18" charset="0"/>
                        </a:rPr>
                        <a:t>2001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MPS-HI</a:t>
                      </a:r>
                      <a:r>
                        <a:rPr lang="en-US" sz="1200" baseline="0" dirty="0">
                          <a:latin typeface="Times New Roman" panose="02020603050405020304" pitchFamily="18" charset="0"/>
                          <a:cs typeface="Times New Roman" panose="02020603050405020304" pitchFamily="18" charset="0"/>
                        </a:rPr>
                        <a:t> Measurement Accuracy</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latin typeface="Times New Roman" panose="02020603050405020304" pitchFamily="18" charset="0"/>
                          <a:cs typeface="Times New Roman" panose="02020603050405020304" pitchFamily="18" charset="0"/>
                        </a:rPr>
                        <a:t>-02, -04, -05,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PLPTs</a:t>
                      </a:r>
                      <a:r>
                        <a:rPr lang="en-US" sz="1200" baseline="0" dirty="0">
                          <a:latin typeface="Times New Roman" panose="02020603050405020304" pitchFamily="18" charset="0"/>
                          <a:cs typeface="Times New Roman" panose="02020603050405020304" pitchFamily="18" charset="0"/>
                        </a:rPr>
                        <a:t> </a:t>
                      </a:r>
                      <a:r>
                        <a:rPr lang="en-US" sz="1200" baseline="0" dirty="0" smtClean="0">
                          <a:latin typeface="Times New Roman" panose="02020603050405020304" pitchFamily="18" charset="0"/>
                          <a:cs typeface="Times New Roman" panose="02020603050405020304" pitchFamily="18" charset="0"/>
                        </a:rPr>
                        <a:t>underway</a:t>
                      </a:r>
                      <a:endParaRPr lang="en-US" sz="1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bl>
          </a:graphicData>
        </a:graphic>
      </p:graphicFrame>
      <p:sp>
        <p:nvSpPr>
          <p:cNvPr id="6" name="Content Placeholder 2"/>
          <p:cNvSpPr txBox="1">
            <a:spLocks/>
          </p:cNvSpPr>
          <p:nvPr/>
        </p:nvSpPr>
        <p:spPr>
          <a:xfrm>
            <a:off x="152400" y="2667000"/>
            <a:ext cx="8915400" cy="40544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80" indent="-18288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MRD1996:  Data in 5 directions</a:t>
            </a: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Currently being met for electrons and protons</a:t>
            </a:r>
          </a:p>
          <a:p>
            <a:pPr marL="182880" indent="-18288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MRD2000:  Measurement Range  </a:t>
            </a: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Requirements:  Electrons 50 keV to 4 MeV plus &gt;2 MeV; </a:t>
            </a:r>
            <a:br>
              <a:rPr lang="en-US" sz="1400" dirty="0" smtClean="0">
                <a:latin typeface="Times New Roman" panose="02020603050405020304" pitchFamily="18" charset="0"/>
                <a:cs typeface="Times New Roman" panose="02020603050405020304" pitchFamily="18" charset="0"/>
              </a:rPr>
            </a:br>
            <a:r>
              <a:rPr lang="en-US" sz="1400" dirty="0" smtClean="0">
                <a:latin typeface="Times New Roman" panose="02020603050405020304" pitchFamily="18" charset="0"/>
                <a:cs typeface="Times New Roman" panose="02020603050405020304" pitchFamily="18" charset="0"/>
              </a:rPr>
              <a:t>Protons 80 keV to 10 MeV</a:t>
            </a: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Currently, all channels are functional and exhibit characteristic variation in behavior w/ energy</a:t>
            </a: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Ground cal &amp; cross-cal activities indicate that energy measurement range is covered</a:t>
            </a:r>
          </a:p>
          <a:p>
            <a:pPr marL="182880" indent="-182880">
              <a:buFont typeface="Arial" panose="020B0604020202020204" pitchFamily="34" charset="0"/>
              <a:buChar char="•"/>
            </a:pPr>
            <a:r>
              <a:rPr lang="en-US" sz="1800" dirty="0" smtClean="0">
                <a:latin typeface="Times New Roman" panose="02020603050405020304" pitchFamily="18" charset="0"/>
                <a:cs typeface="Times New Roman" panose="02020603050405020304" pitchFamily="18" charset="0"/>
              </a:rPr>
              <a:t>MRD2001:  Measurement Accuracy</a:t>
            </a: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Requirements:  @min flux &lt;45%, @10X min flux &lt; 25%</a:t>
            </a:r>
          </a:p>
          <a:p>
            <a:pPr marL="365760" lvl="1" indent="-182880">
              <a:buFont typeface="Arial" panose="020B0604020202020204" pitchFamily="34" charset="0"/>
              <a:buChar char="•"/>
            </a:pPr>
            <a:r>
              <a:rPr lang="en-US" sz="1400" u="sng" dirty="0" smtClean="0">
                <a:latin typeface="Times New Roman" panose="02020603050405020304" pitchFamily="18" charset="0"/>
                <a:cs typeface="Times New Roman" panose="02020603050405020304" pitchFamily="18" charset="0"/>
              </a:rPr>
              <a:t>Absolute accuracy cannot be verified on-orbit</a:t>
            </a:r>
          </a:p>
          <a:p>
            <a:pPr marL="365760" lvl="1" indent="-18288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Results of PLPT-002 indicate that </a:t>
            </a:r>
            <a:r>
              <a:rPr lang="en-US" sz="1400" b="1" dirty="0">
                <a:solidFill>
                  <a:srgbClr val="FFFF00"/>
                </a:solidFill>
                <a:latin typeface="Times New Roman" panose="02020603050405020304" pitchFamily="18" charset="0"/>
                <a:cs typeface="Times New Roman" panose="02020603050405020304" pitchFamily="18" charset="0"/>
              </a:rPr>
              <a:t>the inter-telescope differences are rarely greater than 25%</a:t>
            </a:r>
          </a:p>
          <a:p>
            <a:pPr marL="365760" lvl="1" indent="-18288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Results of PLPT-004 </a:t>
            </a:r>
            <a:r>
              <a:rPr lang="en-US" sz="1400" dirty="0" smtClean="0">
                <a:latin typeface="Times New Roman" panose="02020603050405020304" pitchFamily="18" charset="0"/>
                <a:cs typeface="Times New Roman" panose="02020603050405020304" pitchFamily="18" charset="0"/>
              </a:rPr>
              <a:t>show </a:t>
            </a:r>
            <a:r>
              <a:rPr lang="en-US" sz="1400" dirty="0">
                <a:latin typeface="Times New Roman" panose="02020603050405020304" pitchFamily="18" charset="0"/>
                <a:cs typeface="Times New Roman" panose="02020603050405020304" pitchFamily="18" charset="0"/>
              </a:rPr>
              <a:t>that </a:t>
            </a:r>
            <a:r>
              <a:rPr lang="en-US" sz="1400" b="1" dirty="0" smtClean="0">
                <a:solidFill>
                  <a:srgbClr val="FFFF00"/>
                </a:solidFill>
                <a:latin typeface="Times New Roman" panose="02020603050405020304" pitchFamily="18" charset="0"/>
                <a:cs typeface="Times New Roman" panose="02020603050405020304" pitchFamily="18" charset="0"/>
              </a:rPr>
              <a:t>GOES-18 </a:t>
            </a:r>
            <a:r>
              <a:rPr lang="en-US" sz="1400" b="1" dirty="0">
                <a:solidFill>
                  <a:srgbClr val="FFFF00"/>
                </a:solidFill>
                <a:latin typeface="Times New Roman" panose="02020603050405020304" pitchFamily="18" charset="0"/>
                <a:cs typeface="Times New Roman" panose="02020603050405020304" pitchFamily="18" charset="0"/>
              </a:rPr>
              <a:t>MPS-HI P8-P10 reported fluxes are systematically low compared to SGPS channels </a:t>
            </a:r>
            <a:r>
              <a:rPr lang="en-US" sz="1400" b="1" dirty="0" smtClean="0">
                <a:solidFill>
                  <a:srgbClr val="FFFF00"/>
                </a:solidFill>
                <a:latin typeface="Times New Roman" panose="02020603050405020304" pitchFamily="18" charset="0"/>
                <a:cs typeface="Times New Roman" panose="02020603050405020304" pitchFamily="18" charset="0"/>
              </a:rPr>
              <a:t>P1-P3, and GOES-18 P10-P11 are higher than GOES-16/-17 P10-P11</a:t>
            </a:r>
            <a:endParaRPr lang="en-US" sz="1400" dirty="0" smtClean="0">
              <a:latin typeface="Times New Roman" panose="02020603050405020304" pitchFamily="18" charset="0"/>
              <a:cs typeface="Times New Roman" panose="02020603050405020304" pitchFamily="18" charset="0"/>
            </a:endParaRPr>
          </a:p>
          <a:p>
            <a:pPr marL="365760" lvl="1" indent="-18288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Results of PLPT-005 indicate that </a:t>
            </a:r>
            <a:r>
              <a:rPr lang="en-US" sz="1400" b="1" dirty="0" smtClean="0">
                <a:solidFill>
                  <a:srgbClr val="FFFF00"/>
                </a:solidFill>
                <a:latin typeface="Times New Roman" panose="02020603050405020304" pitchFamily="18" charset="0"/>
                <a:cs typeface="Times New Roman" panose="02020603050405020304" pitchFamily="18" charset="0"/>
              </a:rPr>
              <a:t>GOES-18 proton fluxes are systematically higher than GOES-16/-17 fluxes</a:t>
            </a:r>
          </a:p>
          <a:p>
            <a:pPr marL="365760" lvl="1" indent="-18288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Results of </a:t>
            </a:r>
            <a:r>
              <a:rPr lang="en-US" sz="1400" dirty="0" smtClean="0">
                <a:latin typeface="Times New Roman" panose="02020603050405020304" pitchFamily="18" charset="0"/>
                <a:cs typeface="Times New Roman" panose="02020603050405020304" pitchFamily="18" charset="0"/>
              </a:rPr>
              <a:t>PLPT-006 </a:t>
            </a:r>
            <a:r>
              <a:rPr lang="en-US" sz="1400" dirty="0">
                <a:latin typeface="Times New Roman" panose="02020603050405020304" pitchFamily="18" charset="0"/>
                <a:cs typeface="Times New Roman" panose="02020603050405020304" pitchFamily="18" charset="0"/>
              </a:rPr>
              <a:t>show </a:t>
            </a:r>
            <a:r>
              <a:rPr lang="en-US" sz="1400" dirty="0" smtClean="0">
                <a:latin typeface="Times New Roman" panose="02020603050405020304" pitchFamily="18" charset="0"/>
                <a:cs typeface="Times New Roman" panose="02020603050405020304" pitchFamily="18" charset="0"/>
              </a:rPr>
              <a:t>that </a:t>
            </a:r>
            <a:r>
              <a:rPr lang="en-US" sz="1400" b="1" dirty="0" smtClean="0">
                <a:solidFill>
                  <a:srgbClr val="FFFF00"/>
                </a:solidFill>
                <a:latin typeface="Times New Roman" panose="02020603050405020304" pitchFamily="18" charset="0"/>
                <a:cs typeface="Times New Roman" panose="02020603050405020304" pitchFamily="18" charset="0"/>
              </a:rPr>
              <a:t>the space environment is varying, backgrounds need to be monitored</a:t>
            </a:r>
          </a:p>
        </p:txBody>
      </p:sp>
    </p:spTree>
    <p:extLst>
      <p:ext uri="{BB962C8B-B14F-4D97-AF65-F5344CB8AC3E}">
        <p14:creationId xmlns:p14="http://schemas.microsoft.com/office/powerpoint/2010/main" val="23894431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80999"/>
            <a:ext cx="6408821" cy="715963"/>
          </a:xfrm>
        </p:spPr>
        <p:txBody>
          <a:bodyPr/>
          <a:lstStyle/>
          <a:p>
            <a:r>
              <a:rPr lang="en-US" b="1" dirty="0" smtClean="0">
                <a:latin typeface="Times New Roman" panose="02020603050405020304" pitchFamily="18" charset="0"/>
                <a:cs typeface="Times New Roman" panose="02020603050405020304" pitchFamily="18" charset="0"/>
              </a:rPr>
              <a:t>Remaining </a:t>
            </a:r>
            <a:r>
              <a:rPr lang="en-US" b="1" dirty="0">
                <a:latin typeface="Times New Roman" panose="02020603050405020304" pitchFamily="18" charset="0"/>
                <a:cs typeface="Times New Roman" panose="02020603050405020304" pitchFamily="18" charset="0"/>
              </a:rPr>
              <a:t>Risks</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56</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20702093"/>
              </p:ext>
            </p:extLst>
          </p:nvPr>
        </p:nvGraphicFramePr>
        <p:xfrm>
          <a:off x="132524" y="1465263"/>
          <a:ext cx="8865704" cy="2992120"/>
        </p:xfrm>
        <a:graphic>
          <a:graphicData uri="http://schemas.openxmlformats.org/drawingml/2006/table">
            <a:tbl>
              <a:tblPr firstRow="1" bandRow="1">
                <a:tableStyleId>{5C22544A-7EE6-4342-B048-85BDC9FD1C3A}</a:tableStyleId>
              </a:tblPr>
              <a:tblGrid>
                <a:gridCol w="1696276">
                  <a:extLst>
                    <a:ext uri="{9D8B030D-6E8A-4147-A177-3AD203B41FA5}">
                      <a16:colId xmlns:a16="http://schemas.microsoft.com/office/drawing/2014/main" xmlns="" val="20000"/>
                    </a:ext>
                  </a:extLst>
                </a:gridCol>
                <a:gridCol w="2133600">
                  <a:extLst>
                    <a:ext uri="{9D8B030D-6E8A-4147-A177-3AD203B41FA5}">
                      <a16:colId xmlns:a16="http://schemas.microsoft.com/office/drawing/2014/main" xmlns="" val="20001"/>
                    </a:ext>
                  </a:extLst>
                </a:gridCol>
                <a:gridCol w="2133600">
                  <a:extLst>
                    <a:ext uri="{9D8B030D-6E8A-4147-A177-3AD203B41FA5}">
                      <a16:colId xmlns:a16="http://schemas.microsoft.com/office/drawing/2014/main" xmlns="" val="20002"/>
                    </a:ext>
                  </a:extLst>
                </a:gridCol>
                <a:gridCol w="2902228">
                  <a:extLst>
                    <a:ext uri="{9D8B030D-6E8A-4147-A177-3AD203B41FA5}">
                      <a16:colId xmlns:a16="http://schemas.microsoft.com/office/drawing/2014/main" xmlns="" val="20003"/>
                    </a:ext>
                  </a:extLst>
                </a:gridCol>
              </a:tblGrid>
              <a:tr h="370840">
                <a:tc>
                  <a:txBody>
                    <a:bodyPr/>
                    <a:lstStyle/>
                    <a:p>
                      <a:pPr algn="ctr"/>
                      <a:r>
                        <a:rPr lang="en-US" sz="1600" b="0" dirty="0">
                          <a:latin typeface="Times New Roman" panose="02020603050405020304" pitchFamily="18" charset="0"/>
                          <a:cs typeface="Times New Roman" panose="02020603050405020304" pitchFamily="18" charset="0"/>
                        </a:rPr>
                        <a:t>Risk</a:t>
                      </a:r>
                      <a:r>
                        <a:rPr lang="en-US" sz="1600" b="0" baseline="0" dirty="0">
                          <a:latin typeface="Times New Roman" panose="02020603050405020304" pitchFamily="18" charset="0"/>
                          <a:cs typeface="Times New Roman" panose="02020603050405020304" pitchFamily="18" charset="0"/>
                        </a:rPr>
                        <a:t> Name</a:t>
                      </a:r>
                      <a:endParaRPr lang="en-US" sz="1600" b="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600" b="0" dirty="0">
                          <a:latin typeface="Times New Roman" panose="02020603050405020304" pitchFamily="18" charset="0"/>
                          <a:cs typeface="Times New Roman" panose="02020603050405020304" pitchFamily="18" charset="0"/>
                        </a:rPr>
                        <a:t>Mitigation</a:t>
                      </a:r>
                      <a:r>
                        <a:rPr lang="en-US" sz="1600" b="0" baseline="0" dirty="0">
                          <a:latin typeface="Times New Roman" panose="02020603050405020304" pitchFamily="18" charset="0"/>
                          <a:cs typeface="Times New Roman" panose="02020603050405020304" pitchFamily="18" charset="0"/>
                        </a:rPr>
                        <a:t> and Schedule</a:t>
                      </a:r>
                      <a:endParaRPr lang="en-US" sz="1600" b="0" dirty="0">
                        <a:latin typeface="Times New Roman" panose="02020603050405020304" pitchFamily="18"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370840">
                <a:tc>
                  <a:txBody>
                    <a:bodyPr/>
                    <a:lstStyle/>
                    <a:p>
                      <a:pPr algn="ctr"/>
                      <a:r>
                        <a:rPr lang="en-US" sz="1600" b="0" dirty="0" smtClean="0">
                          <a:latin typeface="Times New Roman" panose="02020603050405020304" pitchFamily="18" charset="0"/>
                          <a:cs typeface="Times New Roman" panose="02020603050405020304" pitchFamily="18" charset="0"/>
                        </a:rPr>
                        <a:t>MPS-HI E9-E11 Background removal variation</a:t>
                      </a:r>
                      <a:endParaRPr lang="en-US" sz="16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smtClean="0">
                          <a:solidFill>
                            <a:srgbClr val="FF0000"/>
                          </a:solidFill>
                          <a:latin typeface="Times New Roman" panose="02020603050405020304" pitchFamily="18" charset="0"/>
                          <a:cs typeface="Times New Roman" panose="02020603050405020304" pitchFamily="18" charset="0"/>
                        </a:rPr>
                        <a:t>IF </a:t>
                      </a:r>
                      <a:r>
                        <a:rPr lang="en-US" sz="1600" b="0" dirty="0" smtClean="0">
                          <a:solidFill>
                            <a:schemeClr val="tx1"/>
                          </a:solidFill>
                          <a:latin typeface="Times New Roman" panose="02020603050405020304" pitchFamily="18" charset="0"/>
                          <a:cs typeface="Times New Roman" panose="02020603050405020304" pitchFamily="18" charset="0"/>
                        </a:rPr>
                        <a:t>the variation of the space environment is not adequately assessed</a:t>
                      </a:r>
                      <a:endParaRPr lang="en-US" sz="1600" b="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smtClean="0">
                          <a:solidFill>
                            <a:srgbClr val="FF0000"/>
                          </a:solidFill>
                          <a:latin typeface="Times New Roman" panose="02020603050405020304" pitchFamily="18" charset="0"/>
                          <a:cs typeface="Times New Roman" panose="02020603050405020304" pitchFamily="18" charset="0"/>
                        </a:rPr>
                        <a:t>THEN </a:t>
                      </a:r>
                      <a:r>
                        <a:rPr lang="en-US" sz="1600" b="0" baseline="0" dirty="0" smtClean="0">
                          <a:solidFill>
                            <a:schemeClr val="tx1"/>
                          </a:solidFill>
                          <a:latin typeface="Times New Roman" panose="02020603050405020304" pitchFamily="18" charset="0"/>
                          <a:cs typeface="Times New Roman" panose="02020603050405020304" pitchFamily="18" charset="0"/>
                        </a:rPr>
                        <a:t>proper tracking of the backgrounds will be insufficient</a:t>
                      </a:r>
                      <a:endParaRPr lang="en-US" sz="1600" b="0" baseline="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b="0" dirty="0" smtClean="0">
                          <a:latin typeface="Times New Roman" panose="02020603050405020304" pitchFamily="18" charset="0"/>
                          <a:cs typeface="Times New Roman" panose="02020603050405020304" pitchFamily="18" charset="0"/>
                        </a:rPr>
                        <a:t>NCEI</a:t>
                      </a:r>
                      <a:r>
                        <a:rPr lang="en-US" sz="1600" b="0" baseline="0" dirty="0" smtClean="0">
                          <a:latin typeface="Times New Roman" panose="02020603050405020304" pitchFamily="18" charset="0"/>
                          <a:cs typeface="Times New Roman" panose="02020603050405020304" pitchFamily="18" charset="0"/>
                        </a:rPr>
                        <a:t> will monitor the changes in the space environment</a:t>
                      </a:r>
                    </a:p>
                    <a:p>
                      <a:pPr marL="230188" indent="-230188">
                        <a:buFont typeface="Arial" pitchFamily="34" charset="0"/>
                        <a:buChar char="•"/>
                      </a:pPr>
                      <a:r>
                        <a:rPr lang="en-US" sz="1600" b="0" baseline="0" dirty="0" smtClean="0">
                          <a:latin typeface="Times New Roman" panose="02020603050405020304" pitchFamily="18" charset="0"/>
                          <a:cs typeface="Times New Roman" panose="02020603050405020304" pitchFamily="18" charset="0"/>
                        </a:rPr>
                        <a:t>Will revisit background removal and modify the LUT accordingly</a:t>
                      </a:r>
                      <a:endParaRPr lang="en-US" sz="16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pPr algn="ctr"/>
                      <a:r>
                        <a:rPr lang="en-US" sz="1600" b="0" dirty="0">
                          <a:latin typeface="Times New Roman" panose="02020603050405020304" pitchFamily="18" charset="0"/>
                          <a:cs typeface="Times New Roman" panose="02020603050405020304" pitchFamily="18" charset="0"/>
                        </a:rPr>
                        <a:t>MPS-HI solar proton channel disagreement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dirty="0">
                          <a:solidFill>
                            <a:srgbClr val="FF0000"/>
                          </a:solidFill>
                          <a:latin typeface="Times New Roman" panose="02020603050405020304" pitchFamily="18" charset="0"/>
                          <a:cs typeface="Times New Roman" panose="02020603050405020304" pitchFamily="18" charset="0"/>
                        </a:rPr>
                        <a:t>IF </a:t>
                      </a:r>
                      <a:r>
                        <a:rPr lang="en-US" sz="1600" b="0" dirty="0">
                          <a:latin typeface="Times New Roman" panose="02020603050405020304" pitchFamily="18" charset="0"/>
                          <a:cs typeface="Times New Roman" panose="02020603050405020304" pitchFamily="18" charset="0"/>
                        </a:rPr>
                        <a:t>MPS-HI </a:t>
                      </a:r>
                      <a:r>
                        <a:rPr lang="en-US" sz="1600" b="0" dirty="0" smtClean="0">
                          <a:latin typeface="Times New Roman" panose="02020603050405020304" pitchFamily="18" charset="0"/>
                          <a:cs typeface="Times New Roman" panose="02020603050405020304" pitchFamily="18" charset="0"/>
                        </a:rPr>
                        <a:t>P8-P10 </a:t>
                      </a:r>
                      <a:r>
                        <a:rPr lang="en-US" sz="1600" b="0" dirty="0">
                          <a:latin typeface="Times New Roman" panose="02020603050405020304" pitchFamily="18" charset="0"/>
                          <a:cs typeface="Times New Roman" panose="02020603050405020304" pitchFamily="18" charset="0"/>
                        </a:rPr>
                        <a:t>and SGPS </a:t>
                      </a:r>
                      <a:r>
                        <a:rPr lang="en-US" sz="1600" b="0" dirty="0" smtClean="0">
                          <a:latin typeface="Times New Roman" panose="02020603050405020304" pitchFamily="18" charset="0"/>
                          <a:cs typeface="Times New Roman" panose="02020603050405020304" pitchFamily="18" charset="0"/>
                        </a:rPr>
                        <a:t>P1-P3 </a:t>
                      </a:r>
                      <a:r>
                        <a:rPr lang="en-US" sz="1600" b="0" dirty="0">
                          <a:latin typeface="Times New Roman" panose="02020603050405020304" pitchFamily="18" charset="0"/>
                          <a:cs typeface="Times New Roman" panose="02020603050405020304" pitchFamily="18" charset="0"/>
                        </a:rPr>
                        <a:t>are not both </a:t>
                      </a:r>
                      <a:r>
                        <a:rPr lang="en-US" sz="1600" b="0" dirty="0" smtClean="0">
                          <a:latin typeface="Times New Roman" panose="02020603050405020304" pitchFamily="18" charset="0"/>
                          <a:cs typeface="Times New Roman" panose="02020603050405020304" pitchFamily="18" charset="0"/>
                        </a:rPr>
                        <a:t>calibrated</a:t>
                      </a:r>
                      <a:endParaRPr lang="en-US" sz="1600" b="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baseline="0" dirty="0">
                          <a:solidFill>
                            <a:srgbClr val="FF0000"/>
                          </a:solidFill>
                          <a:latin typeface="Times New Roman" panose="02020603050405020304" pitchFamily="18" charset="0"/>
                          <a:cs typeface="Times New Roman" panose="02020603050405020304" pitchFamily="18" charset="0"/>
                        </a:rPr>
                        <a:t>THEN</a:t>
                      </a:r>
                      <a:r>
                        <a:rPr lang="en-US" sz="1600" b="0" baseline="0" dirty="0">
                          <a:latin typeface="Times New Roman" panose="02020603050405020304" pitchFamily="18" charset="0"/>
                          <a:cs typeface="Times New Roman" panose="02020603050405020304" pitchFamily="18" charset="0"/>
                        </a:rPr>
                        <a:t> root cause of large disagreement will not be understood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600" b="0" dirty="0">
                          <a:latin typeface="Times New Roman" panose="02020603050405020304" pitchFamily="18" charset="0"/>
                          <a:cs typeface="Times New Roman" panose="02020603050405020304" pitchFamily="18" charset="0"/>
                        </a:rPr>
                        <a:t>Program</a:t>
                      </a:r>
                      <a:r>
                        <a:rPr lang="en-US" sz="1600" b="0" baseline="0" dirty="0">
                          <a:latin typeface="Times New Roman" panose="02020603050405020304" pitchFamily="18" charset="0"/>
                          <a:cs typeface="Times New Roman" panose="02020603050405020304" pitchFamily="18" charset="0"/>
                        </a:rPr>
                        <a:t> has authorized </a:t>
                      </a:r>
                      <a:r>
                        <a:rPr lang="en-US" sz="1600" b="0" baseline="0" dirty="0" smtClean="0">
                          <a:latin typeface="Times New Roman" panose="02020603050405020304" pitchFamily="18" charset="0"/>
                          <a:cs typeface="Times New Roman" panose="02020603050405020304" pitchFamily="18" charset="0"/>
                        </a:rPr>
                        <a:t>MPS-HI and SGPS units calibrations, and vendor has planned for them</a:t>
                      </a:r>
                      <a:endParaRPr lang="en-US" sz="1600" b="0" baseline="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317741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927100"/>
          </a:xfrm>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smtClean="0"/>
              <a:t>GOES-18 </a:t>
            </a:r>
            <a:r>
              <a:rPr lang="en-US" dirty="0"/>
              <a:t>MPS-HI L1b Products </a:t>
            </a:r>
            <a:r>
              <a:rPr lang="en-US" dirty="0" smtClean="0"/>
              <a:t>Full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57</a:t>
            </a:fld>
            <a:endParaRPr lang="en-US" altLang="en-US" dirty="0"/>
          </a:p>
        </p:txBody>
      </p:sp>
    </p:spTree>
    <p:extLst>
      <p:ext uri="{BB962C8B-B14F-4D97-AF65-F5344CB8AC3E}">
        <p14:creationId xmlns:p14="http://schemas.microsoft.com/office/powerpoint/2010/main" val="17993434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152400"/>
            <a:ext cx="4732421" cy="685800"/>
          </a:xfrm>
        </p:spPr>
        <p:txBody>
          <a:bodyPr/>
          <a:lstStyle/>
          <a:p>
            <a:r>
              <a:rPr lang="en-US" sz="4400" b="1" dirty="0">
                <a:solidFill>
                  <a:srgbClr val="FFFF00"/>
                </a:solidFill>
                <a:latin typeface="Times New Roman" panose="02020603050405020304" pitchFamily="18" charset="0"/>
                <a:cs typeface="Times New Roman" panose="02020603050405020304" pitchFamily="18" charset="0"/>
              </a:rPr>
              <a:t>Summary</a:t>
            </a:r>
          </a:p>
        </p:txBody>
      </p:sp>
      <p:sp>
        <p:nvSpPr>
          <p:cNvPr id="3" name="Content Placeholder 2"/>
          <p:cNvSpPr>
            <a:spLocks noGrp="1"/>
          </p:cNvSpPr>
          <p:nvPr>
            <p:ph idx="1"/>
          </p:nvPr>
        </p:nvSpPr>
        <p:spPr>
          <a:xfrm>
            <a:off x="228600" y="1219200"/>
            <a:ext cx="8686800" cy="3352800"/>
          </a:xfrm>
        </p:spPr>
        <p:txBody>
          <a:bodyPr>
            <a:normAutofit/>
          </a:bodyPr>
          <a:lstStyle/>
          <a:p>
            <a:pPr marL="365760" indent="-365760">
              <a:buFont typeface="Wingdings" panose="05000000000000000000" pitchFamily="2" charset="2"/>
              <a:buChar char="q"/>
            </a:pPr>
            <a:r>
              <a:rPr lang="en-US" sz="2000" b="1" dirty="0" smtClean="0">
                <a:latin typeface="Times New Roman" panose="02020603050405020304" pitchFamily="18" charset="0"/>
                <a:cs typeface="Times New Roman" panose="02020603050405020304" pitchFamily="18" charset="0"/>
              </a:rPr>
              <a:t>ADR/WR status: all ADRs identified for GOES-18 or indirectly affect it have been closed or have clear path forward</a:t>
            </a:r>
            <a:endParaRPr lang="en-US" sz="2000" b="1" dirty="0">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ADR 863: back in analysis, a </a:t>
            </a:r>
            <a:r>
              <a:rPr lang="en-US" sz="1800" b="1" dirty="0">
                <a:latin typeface="Times New Roman" panose="02020603050405020304" pitchFamily="18" charset="0"/>
                <a:cs typeface="Times New Roman" panose="02020603050405020304" pitchFamily="18" charset="0"/>
              </a:rPr>
              <a:t>possible solution has been </a:t>
            </a:r>
            <a:r>
              <a:rPr lang="en-US" sz="1800" b="1" dirty="0" smtClean="0">
                <a:latin typeface="Times New Roman" panose="02020603050405020304" pitchFamily="18" charset="0"/>
                <a:cs typeface="Times New Roman" panose="02020603050405020304" pitchFamily="18" charset="0"/>
              </a:rPr>
              <a:t>identified</a:t>
            </a:r>
          </a:p>
          <a:p>
            <a:pPr marL="822960" lvl="2" indent="-182880">
              <a:buFont typeface="Wingdings" panose="05000000000000000000" pitchFamily="2" charset="2"/>
              <a:buChar char="§"/>
            </a:pPr>
            <a:r>
              <a:rPr lang="en-US" sz="1400" b="1" dirty="0">
                <a:latin typeface="Times New Roman" panose="02020603050405020304" pitchFamily="18" charset="0"/>
                <a:cs typeface="Times New Roman" panose="02020603050405020304" pitchFamily="18" charset="0"/>
              </a:rPr>
              <a:t>C</a:t>
            </a:r>
            <a:r>
              <a:rPr lang="en-US" sz="1400" b="1" dirty="0" smtClean="0">
                <a:latin typeface="Times New Roman" panose="02020603050405020304" pitchFamily="18" charset="0"/>
                <a:cs typeface="Times New Roman" panose="02020603050405020304" pitchFamily="18" charset="0"/>
              </a:rPr>
              <a:t>an become critical in case of catastrophic SGPS failure, as SWPC alert channel E11 will be lost</a:t>
            </a:r>
          </a:p>
          <a:p>
            <a:pPr marL="365760" indent="-365760">
              <a:buFont typeface="Wingdings" panose="05000000000000000000" pitchFamily="2" charset="2"/>
              <a:buChar char="q"/>
            </a:pPr>
            <a:r>
              <a:rPr lang="en-US" sz="2000" b="1" dirty="0" smtClean="0">
                <a:latin typeface="Times New Roman" panose="02020603050405020304" pitchFamily="18" charset="0"/>
                <a:cs typeface="Times New Roman" panose="02020603050405020304" pitchFamily="18" charset="0"/>
              </a:rPr>
              <a:t>Planned Full </a:t>
            </a:r>
            <a:r>
              <a:rPr lang="en-US" sz="2000" b="1" dirty="0">
                <a:latin typeface="Times New Roman" panose="02020603050405020304" pitchFamily="18" charset="0"/>
                <a:cs typeface="Times New Roman" panose="02020603050405020304" pitchFamily="18" charset="0"/>
              </a:rPr>
              <a:t>PLPTs </a:t>
            </a:r>
            <a:r>
              <a:rPr lang="en-US" sz="2000" b="1" dirty="0" smtClean="0">
                <a:latin typeface="Times New Roman" panose="02020603050405020304" pitchFamily="18" charset="0"/>
                <a:cs typeface="Times New Roman" panose="02020603050405020304" pitchFamily="18" charset="0"/>
              </a:rPr>
              <a:t>have been completed</a:t>
            </a:r>
            <a:endParaRPr lang="en-US" sz="2000" b="1" dirty="0">
              <a:latin typeface="Times New Roman" panose="02020603050405020304" pitchFamily="18" charset="0"/>
              <a:cs typeface="Times New Roman" panose="02020603050405020304" pitchFamily="18" charset="0"/>
            </a:endParaRPr>
          </a:p>
          <a:p>
            <a:pPr marL="365760" indent="-365760">
              <a:buFont typeface="Wingdings" panose="05000000000000000000" pitchFamily="2" charset="2"/>
              <a:buChar char="q"/>
            </a:pPr>
            <a:r>
              <a:rPr lang="en-US" sz="2000" b="1" dirty="0" smtClean="0">
                <a:latin typeface="Times New Roman" panose="02020603050405020304" pitchFamily="18" charset="0"/>
                <a:cs typeface="Times New Roman" panose="02020603050405020304" pitchFamily="18" charset="0"/>
              </a:rPr>
              <a:t>Remaining risks that have </a:t>
            </a:r>
            <a:r>
              <a:rPr lang="en-US" sz="2000" b="1" dirty="0">
                <a:latin typeface="Times New Roman" panose="02020603050405020304" pitchFamily="18" charset="0"/>
                <a:cs typeface="Times New Roman" panose="02020603050405020304" pitchFamily="18" charset="0"/>
              </a:rPr>
              <a:t>been </a:t>
            </a:r>
            <a:r>
              <a:rPr lang="en-US" sz="2000" b="1" dirty="0" smtClean="0">
                <a:latin typeface="Times New Roman" panose="02020603050405020304" pitchFamily="18" charset="0"/>
                <a:cs typeface="Times New Roman" panose="02020603050405020304" pitchFamily="18" charset="0"/>
              </a:rPr>
              <a:t>identified</a:t>
            </a:r>
            <a:endParaRPr lang="en-US" sz="1800" b="1" dirty="0">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MPS-HI </a:t>
            </a:r>
            <a:r>
              <a:rPr lang="en-US" sz="1800" b="1" dirty="0">
                <a:latin typeface="Times New Roman" panose="02020603050405020304" pitchFamily="18" charset="0"/>
                <a:cs typeface="Times New Roman" panose="02020603050405020304" pitchFamily="18" charset="0"/>
              </a:rPr>
              <a:t>and SGPS </a:t>
            </a:r>
            <a:r>
              <a:rPr lang="en-US" sz="1800" b="1" dirty="0" smtClean="0">
                <a:latin typeface="Times New Roman" panose="02020603050405020304" pitchFamily="18" charset="0"/>
                <a:cs typeface="Times New Roman" panose="02020603050405020304" pitchFamily="18" charset="0"/>
              </a:rPr>
              <a:t>SEP channel disagreement: Beam Calibration is scheduled for MPS-HI P8-P11 and SGPS P1-P4 channels</a:t>
            </a:r>
          </a:p>
          <a:p>
            <a:pPr marL="640080" lvl="1" indent="-274320">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Space environment is varying: E9-E11 background removal might need a revision</a:t>
            </a:r>
            <a:endParaRPr lang="en-US" sz="18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graphicFrame>
        <p:nvGraphicFramePr>
          <p:cNvPr id="4" name="Table 3"/>
          <p:cNvGraphicFramePr>
            <a:graphicFrameLocks noGrp="1"/>
          </p:cNvGraphicFramePr>
          <p:nvPr>
            <p:extLst>
              <p:ext uri="{D42A27DB-BD31-4B8C-83A1-F6EECF244321}">
                <p14:modId xmlns:p14="http://schemas.microsoft.com/office/powerpoint/2010/main" val="4056359091"/>
              </p:ext>
            </p:extLst>
          </p:nvPr>
        </p:nvGraphicFramePr>
        <p:xfrm>
          <a:off x="190500" y="4892040"/>
          <a:ext cx="8763000" cy="640080"/>
        </p:xfrm>
        <a:graphic>
          <a:graphicData uri="http://schemas.openxmlformats.org/drawingml/2006/table">
            <a:tbl>
              <a:tblPr firstRow="1" bandRow="1">
                <a:tableStyleId>{5C22544A-7EE6-4342-B048-85BDC9FD1C3A}</a:tableStyleId>
              </a:tblPr>
              <a:tblGrid>
                <a:gridCol w="914400"/>
                <a:gridCol w="762000"/>
                <a:gridCol w="3962400"/>
                <a:gridCol w="1371600"/>
                <a:gridCol w="1752600"/>
              </a:tblGrid>
              <a:tr h="370840">
                <a:tc>
                  <a:txBody>
                    <a:bodyPr/>
                    <a:lstStyle/>
                    <a:p>
                      <a:r>
                        <a:rPr lang="en-US" dirty="0">
                          <a:solidFill>
                            <a:schemeClr val="tx1"/>
                          </a:solidFill>
                          <a:latin typeface="Times New Roman" panose="02020603050405020304" pitchFamily="18" charset="0"/>
                          <a:cs typeface="Times New Roman" panose="02020603050405020304" pitchFamily="18" charset="0"/>
                        </a:rPr>
                        <a:t>863</a:t>
                      </a:r>
                    </a:p>
                  </a:txBody>
                  <a:tcPr anchor="ctr">
                    <a:solidFill>
                      <a:srgbClr val="CFD7E7"/>
                    </a:solidFill>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6736 9318</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rgbClr val="CFD7E7"/>
                    </a:solidFill>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Graceful degradation when SGPS data not generated</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rgbClr val="CFD7E7"/>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Times New Roman" panose="02020603050405020304" pitchFamily="18" charset="0"/>
                          <a:cs typeface="Times New Roman" panose="02020603050405020304" pitchFamily="18" charset="0"/>
                        </a:rPr>
                        <a:t>In</a:t>
                      </a:r>
                      <a:r>
                        <a:rPr lang="en-US" baseline="0"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Analysis</a:t>
                      </a:r>
                    </a:p>
                  </a:txBody>
                  <a:tcPr anchor="ctr">
                    <a:solidFill>
                      <a:srgbClr val="CFD7E7"/>
                    </a:solidFill>
                  </a:tcPr>
                </a:tc>
                <a:tc>
                  <a:txBody>
                    <a:bodyPr/>
                    <a:lstStyle/>
                    <a:p>
                      <a:r>
                        <a:rPr lang="en-US" dirty="0" smtClean="0">
                          <a:solidFill>
                            <a:schemeClr val="tx1"/>
                          </a:solidFill>
                          <a:latin typeface="Times New Roman" panose="02020603050405020304" pitchFamily="18" charset="0"/>
                          <a:cs typeface="Times New Roman" panose="02020603050405020304" pitchFamily="18" charset="0"/>
                        </a:rPr>
                        <a:t>DO.14.00.00</a:t>
                      </a:r>
                      <a:endParaRPr lang="en-US" dirty="0">
                        <a:solidFill>
                          <a:schemeClr val="tx1"/>
                        </a:solidFill>
                        <a:latin typeface="Times New Roman" panose="02020603050405020304" pitchFamily="18" charset="0"/>
                        <a:cs typeface="Times New Roman" panose="02020603050405020304" pitchFamily="18" charset="0"/>
                      </a:endParaRPr>
                    </a:p>
                  </a:txBody>
                  <a:tcPr anchor="ctr">
                    <a:solidFill>
                      <a:srgbClr val="CFD7E7"/>
                    </a:solid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599"/>
            <a:ext cx="6408821" cy="868363"/>
          </a:xfrm>
        </p:spPr>
        <p:txBody>
          <a:bodyPr/>
          <a:lstStyle/>
          <a:p>
            <a:r>
              <a:rPr lang="en-US" sz="4400" b="1" dirty="0" smtClean="0">
                <a:solidFill>
                  <a:srgbClr val="FFFF00"/>
                </a:solidFill>
                <a:latin typeface="Times New Roman" panose="02020603050405020304" pitchFamily="18" charset="0"/>
                <a:cs typeface="Times New Roman" panose="02020603050405020304" pitchFamily="18" charset="0"/>
              </a:rPr>
              <a:t>Recommendations</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jus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NCEI believes that the </a:t>
            </a:r>
            <a:r>
              <a:rPr lang="en-US" sz="2800" b="1" dirty="0" smtClean="0">
                <a:latin typeface="Times New Roman" panose="02020603050405020304" pitchFamily="18" charset="0"/>
                <a:cs typeface="Times New Roman" panose="02020603050405020304" pitchFamily="18" charset="0"/>
              </a:rPr>
              <a:t>GOES-18 </a:t>
            </a:r>
            <a:r>
              <a:rPr lang="en-US" sz="2800" b="1" dirty="0">
                <a:latin typeface="Times New Roman" panose="02020603050405020304" pitchFamily="18" charset="0"/>
                <a:cs typeface="Times New Roman" panose="02020603050405020304" pitchFamily="18" charset="0"/>
              </a:rPr>
              <a:t>MPS-HI L1b product has reached the </a:t>
            </a:r>
            <a:r>
              <a:rPr lang="en-US" sz="2800" b="1" dirty="0" smtClean="0">
                <a:latin typeface="Times New Roman" panose="02020603050405020304" pitchFamily="18" charset="0"/>
                <a:cs typeface="Times New Roman" panose="02020603050405020304" pitchFamily="18" charset="0"/>
              </a:rPr>
              <a:t>Full </a:t>
            </a:r>
            <a:r>
              <a:rPr lang="en-US" sz="2800" b="1" dirty="0">
                <a:latin typeface="Times New Roman" panose="02020603050405020304" pitchFamily="18" charset="0"/>
                <a:cs typeface="Times New Roman" panose="02020603050405020304" pitchFamily="18" charset="0"/>
              </a:rPr>
              <a:t>Maturity as defined by the GOES-R </a:t>
            </a:r>
            <a:r>
              <a:rPr lang="en-US" sz="2800" b="1" dirty="0" smtClean="0">
                <a:latin typeface="Times New Roman" panose="02020603050405020304" pitchFamily="18" charset="0"/>
                <a:cs typeface="Times New Roman" panose="02020603050405020304" pitchFamily="18" charset="0"/>
              </a:rPr>
              <a:t>Program</a:t>
            </a:r>
          </a:p>
          <a:p>
            <a:pPr marL="0" indent="0" algn="just">
              <a:buNone/>
            </a:pPr>
            <a:endParaRPr lang="en-US" sz="2800" b="1" dirty="0">
              <a:latin typeface="Times New Roman" panose="02020603050405020304" pitchFamily="18" charset="0"/>
              <a:cs typeface="Times New Roman" panose="02020603050405020304" pitchFamily="18" charset="0"/>
            </a:endParaRPr>
          </a:p>
          <a:p>
            <a:pPr marL="0" indent="0" algn="just">
              <a:buNone/>
            </a:pPr>
            <a:endParaRPr lang="en-US" sz="2800" b="1" dirty="0">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spTree>
    <p:extLst>
      <p:ext uri="{BB962C8B-B14F-4D97-AF65-F5344CB8AC3E}">
        <p14:creationId xmlns:p14="http://schemas.microsoft.com/office/powerpoint/2010/main" val="28593543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6</a:t>
            </a:fld>
            <a:endParaRPr lang="en-US" altLang="en-US" dirty="0"/>
          </a:p>
        </p:txBody>
      </p:sp>
      <p:sp>
        <p:nvSpPr>
          <p:cNvPr id="4" name="Title 1"/>
          <p:cNvSpPr txBox="1">
            <a:spLocks/>
          </p:cNvSpPr>
          <p:nvPr/>
        </p:nvSpPr>
        <p:spPr>
          <a:xfrm>
            <a:off x="1888943" y="228600"/>
            <a:ext cx="5328014" cy="9906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GOES-18 SEISS</a:t>
            </a:r>
          </a:p>
          <a:p>
            <a:r>
              <a:rPr lang="en-US" sz="2800" b="1" dirty="0" smtClean="0">
                <a:solidFill>
                  <a:srgbClr val="FFFF00"/>
                </a:solidFill>
                <a:latin typeface="Times New Roman" panose="02020603050405020304" pitchFamily="18" charset="0"/>
                <a:cs typeface="Times New Roman" panose="02020603050405020304" pitchFamily="18" charset="0"/>
              </a:rPr>
              <a:t>First Public Image (MPS-HI)</a:t>
            </a:r>
            <a:endParaRPr lang="en-US" sz="2800" b="1" dirty="0">
              <a:solidFill>
                <a:srgbClr val="FFFF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538" y="1343608"/>
            <a:ext cx="7400925" cy="5230324"/>
          </a:xfrm>
          <a:prstGeom prst="rect">
            <a:avLst/>
          </a:prstGeom>
        </p:spPr>
      </p:pic>
    </p:spTree>
    <p:extLst>
      <p:ext uri="{BB962C8B-B14F-4D97-AF65-F5344CB8AC3E}">
        <p14:creationId xmlns:p14="http://schemas.microsoft.com/office/powerpoint/2010/main" val="1928054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850900"/>
          </a:xfrm>
        </p:spPr>
        <p:txBody>
          <a:bodyPr/>
          <a:lstStyle/>
          <a:p>
            <a:r>
              <a:rPr lang="en-US" dirty="0"/>
              <a:t>Backup slides</a:t>
            </a:r>
          </a:p>
        </p:txBody>
      </p:sp>
      <p:sp>
        <p:nvSpPr>
          <p:cNvPr id="3" name="Text Placeholder 2"/>
          <p:cNvSpPr>
            <a:spLocks noGrp="1"/>
          </p:cNvSpPr>
          <p:nvPr>
            <p:ph type="body" idx="1"/>
          </p:nvPr>
        </p:nvSpPr>
        <p:spPr/>
        <p:txBody>
          <a:bodyPr/>
          <a:lstStyle/>
          <a:p>
            <a:r>
              <a:rPr lang="en-US" dirty="0" smtClean="0"/>
              <a:t>GOES-18 </a:t>
            </a:r>
            <a:r>
              <a:rPr lang="en-US" dirty="0"/>
              <a:t>MPS-HI L1b Products </a:t>
            </a:r>
            <a:r>
              <a:rPr lang="en-US" dirty="0" smtClean="0"/>
              <a:t>Full PS-PVR</a:t>
            </a:r>
            <a:endParaRPr lang="en-US" dirty="0"/>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60</a:t>
            </a:fld>
            <a:endParaRPr lang="en-US"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5790" y="228599"/>
            <a:ext cx="4732421" cy="914401"/>
          </a:xfrm>
        </p:spPr>
        <p:txBody>
          <a:bodyPr/>
          <a:lstStyle/>
          <a:p>
            <a:r>
              <a:rPr lang="en-US" sz="4800" b="1" dirty="0" smtClean="0">
                <a:solidFill>
                  <a:srgbClr val="FFFF00"/>
                </a:solidFill>
                <a:latin typeface="Times New Roman" panose="02020603050405020304" pitchFamily="18" charset="0"/>
                <a:cs typeface="Times New Roman" panose="02020603050405020304" pitchFamily="18" charset="0"/>
              </a:rPr>
              <a:t>Topics covered</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81000" y="1371601"/>
            <a:ext cx="8458200" cy="5029199"/>
          </a:xfrm>
        </p:spPr>
        <p:txBody>
          <a:bodyPr>
            <a:noAutofit/>
          </a:bodyPr>
          <a:lstStyle/>
          <a:p>
            <a:pPr>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ADR 1253: Demonstration </a:t>
            </a:r>
            <a:r>
              <a:rPr lang="en-US" sz="2800" b="1" dirty="0">
                <a:latin typeface="Times New Roman" panose="02020603050405020304" pitchFamily="18" charset="0"/>
                <a:cs typeface="Times New Roman" panose="02020603050405020304" pitchFamily="18" charset="0"/>
              </a:rPr>
              <a:t>and Verification</a:t>
            </a:r>
            <a:endParaRPr lang="en-US" sz="2800" b="1" dirty="0" smtClean="0">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b="1" dirty="0" smtClean="0">
                <a:solidFill>
                  <a:srgbClr val="FFFF00"/>
                </a:solidFill>
                <a:latin typeface="Times New Roman" panose="02020603050405020304" pitchFamily="18" charset="0"/>
                <a:cs typeface="Times New Roman" panose="02020603050405020304" pitchFamily="18" charset="0"/>
              </a:rPr>
              <a:t>GOES-18 </a:t>
            </a:r>
            <a:r>
              <a:rPr lang="en-US" sz="2800" b="1" dirty="0">
                <a:solidFill>
                  <a:srgbClr val="FFFF00"/>
                </a:solidFill>
                <a:latin typeface="Times New Roman" panose="02020603050405020304" pitchFamily="18" charset="0"/>
                <a:cs typeface="Times New Roman" panose="02020603050405020304" pitchFamily="18" charset="0"/>
              </a:rPr>
              <a:t>PLPT Comparisons</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of Full and Provisional Validations</a:t>
            </a:r>
          </a:p>
          <a:p>
            <a:pPr>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PLPT-SEI-004</a:t>
            </a:r>
            <a:r>
              <a:rPr lang="en-US" sz="2800" b="1" dirty="0">
                <a:latin typeface="Times New Roman" panose="02020603050405020304" pitchFamily="18" charset="0"/>
                <a:cs typeface="Times New Roman" panose="02020603050405020304" pitchFamily="18" charset="0"/>
              </a:rPr>
              <a:t>: SEP Channel</a:t>
            </a:r>
            <a:br>
              <a:rPr lang="en-US" sz="2800" b="1" dirty="0">
                <a:latin typeface="Times New Roman" panose="02020603050405020304" pitchFamily="18" charset="0"/>
                <a:cs typeface="Times New Roman" panose="02020603050405020304" pitchFamily="18" charset="0"/>
              </a:rPr>
            </a:br>
            <a:r>
              <a:rPr lang="en-US" sz="2800" b="1" dirty="0" smtClean="0">
                <a:latin typeface="Times New Roman" panose="02020603050405020304" pitchFamily="18" charset="0"/>
                <a:cs typeface="Times New Roman" panose="02020603050405020304" pitchFamily="18" charset="0"/>
              </a:rPr>
              <a:t>Cross-Comparison: GOES-16 </a:t>
            </a:r>
            <a:r>
              <a:rPr lang="en-US" sz="2800" b="1" dirty="0">
                <a:latin typeface="Times New Roman" panose="02020603050405020304" pitchFamily="18" charset="0"/>
                <a:cs typeface="Times New Roman" panose="02020603050405020304" pitchFamily="18" charset="0"/>
              </a:rPr>
              <a:t>vs GOES-18 MPS-HI</a:t>
            </a:r>
          </a:p>
          <a:p>
            <a:pPr>
              <a:buFont typeface="Wingdings" panose="05000000000000000000" pitchFamily="2" charset="2"/>
              <a:buChar char="§"/>
            </a:pPr>
            <a:r>
              <a:rPr lang="en-US" sz="2800" b="1" dirty="0" smtClean="0">
                <a:solidFill>
                  <a:srgbClr val="FFFF00"/>
                </a:solidFill>
                <a:latin typeface="Times New Roman" panose="02020603050405020304" pitchFamily="18" charset="0"/>
                <a:cs typeface="Times New Roman" panose="02020603050405020304" pitchFamily="18" charset="0"/>
              </a:rPr>
              <a:t>PLPT-SEI-005</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Cross-Satellite Comparison </a:t>
            </a:r>
            <a:r>
              <a:rPr lang="en-US" sz="2800" b="1" dirty="0">
                <a:solidFill>
                  <a:srgbClr val="FFFF00"/>
                </a:solidFill>
                <a:latin typeface="Times New Roman" panose="02020603050405020304" pitchFamily="18" charset="0"/>
                <a:cs typeface="Times New Roman" panose="02020603050405020304" pitchFamily="18" charset="0"/>
              </a:rPr>
              <a:t>of Trapped </a:t>
            </a:r>
            <a:r>
              <a:rPr lang="en-US" sz="2800" b="1" dirty="0" smtClean="0">
                <a:solidFill>
                  <a:srgbClr val="FFFF00"/>
                </a:solidFill>
                <a:latin typeface="Times New Roman" panose="02020603050405020304" pitchFamily="18" charset="0"/>
                <a:cs typeface="Times New Roman" panose="02020603050405020304" pitchFamily="18" charset="0"/>
              </a:rPr>
              <a:t>Particles: </a:t>
            </a:r>
            <a:r>
              <a:rPr lang="en-US" sz="2800" b="1" dirty="0">
                <a:solidFill>
                  <a:srgbClr val="FFFF00"/>
                </a:solidFill>
                <a:latin typeface="Times New Roman" panose="02020603050405020304" pitchFamily="18" charset="0"/>
                <a:cs typeface="Times New Roman" panose="02020603050405020304" pitchFamily="18" charset="0"/>
              </a:rPr>
              <a:t>GOES-17/GOES-18 remaining </a:t>
            </a:r>
            <a:r>
              <a:rPr lang="en-US" sz="2800" b="1" dirty="0" smtClean="0">
                <a:solidFill>
                  <a:srgbClr val="FFFF00"/>
                </a:solidFill>
                <a:latin typeface="Times New Roman" panose="02020603050405020304" pitchFamily="18" charset="0"/>
                <a:cs typeface="Times New Roman" panose="02020603050405020304" pitchFamily="18" charset="0"/>
              </a:rPr>
              <a:t>telescope percentile spectra</a:t>
            </a:r>
            <a:endParaRPr lang="en-US" sz="2800" b="1" dirty="0">
              <a:solidFill>
                <a:srgbClr val="FFFF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
            </a:pPr>
            <a:r>
              <a:rPr lang="en-US" sz="2800" b="1" dirty="0" smtClean="0">
                <a:latin typeface="Times New Roman" panose="02020603050405020304" pitchFamily="18" charset="0"/>
                <a:cs typeface="Times New Roman" panose="02020603050405020304" pitchFamily="18" charset="0"/>
              </a:rPr>
              <a:t>GOES-16/GOES-17 </a:t>
            </a:r>
            <a:r>
              <a:rPr lang="en-US" sz="2800" b="1" dirty="0">
                <a:latin typeface="Times New Roman" panose="02020603050405020304" pitchFamily="18" charset="0"/>
                <a:cs typeface="Times New Roman" panose="02020603050405020304" pitchFamily="18" charset="0"/>
              </a:rPr>
              <a:t>proton sensor comparison to GOES-18</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extLst>
      <p:ext uri="{BB962C8B-B14F-4D97-AF65-F5344CB8AC3E}">
        <p14:creationId xmlns:p14="http://schemas.microsoft.com/office/powerpoint/2010/main" val="41938296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74" y="2362200"/>
            <a:ext cx="8249653" cy="2133600"/>
          </a:xfrm>
        </p:spPr>
        <p:txBody>
          <a:bodyPr/>
          <a:lstStyle/>
          <a:p>
            <a:r>
              <a:rPr lang="en-US" b="1" dirty="0" smtClean="0">
                <a:solidFill>
                  <a:srgbClr val="FFFF00"/>
                </a:solidFill>
                <a:latin typeface="Times New Roman" panose="02020603050405020304" pitchFamily="18" charset="0"/>
                <a:cs typeface="Times New Roman" panose="02020603050405020304" pitchFamily="18" charset="0"/>
              </a:rPr>
              <a:t>ADR 1253</a:t>
            </a:r>
            <a:br>
              <a:rPr lang="en-US" b="1" dirty="0" smtClean="0">
                <a:solidFill>
                  <a:srgbClr val="FFFF00"/>
                </a:solidFill>
                <a:latin typeface="Times New Roman" panose="02020603050405020304" pitchFamily="18" charset="0"/>
                <a:cs typeface="Times New Roman" panose="02020603050405020304" pitchFamily="18" charset="0"/>
              </a:rPr>
            </a:br>
            <a:r>
              <a:rPr lang="en-US" b="1" dirty="0" smtClean="0">
                <a:solidFill>
                  <a:srgbClr val="FFFF00"/>
                </a:solidFill>
                <a:latin typeface="Times New Roman" panose="02020603050405020304" pitchFamily="18" charset="0"/>
                <a:cs typeface="Times New Roman" panose="02020603050405020304" pitchFamily="18" charset="0"/>
              </a:rPr>
              <a:t>Demonstration and Verification</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62</a:t>
            </a:fld>
            <a:endParaRPr lang="en-US" altLang="en-US" dirty="0">
              <a:solidFill>
                <a:prstClr val="white"/>
              </a:solidFill>
            </a:endParaRPr>
          </a:p>
        </p:txBody>
      </p:sp>
    </p:spTree>
    <p:extLst>
      <p:ext uri="{BB962C8B-B14F-4D97-AF65-F5344CB8AC3E}">
        <p14:creationId xmlns:p14="http://schemas.microsoft.com/office/powerpoint/2010/main" val="1232655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1" y="228600"/>
            <a:ext cx="6096000" cy="1066800"/>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ADR 1253: Modification of the</a:t>
            </a:r>
            <a:br>
              <a:rPr lang="en-US" sz="2800" b="1" dirty="0" smtClean="0">
                <a:solidFill>
                  <a:srgbClr val="FFFF00"/>
                </a:solidFill>
                <a:latin typeface="Times New Roman" panose="02020603050405020304" pitchFamily="18" charset="0"/>
                <a:cs typeface="Times New Roman" panose="02020603050405020304" pitchFamily="18" charset="0"/>
              </a:rPr>
            </a:br>
            <a:r>
              <a:rPr lang="en-US" sz="2800" b="1" dirty="0" smtClean="0">
                <a:solidFill>
                  <a:srgbClr val="FFFF00"/>
                </a:solidFill>
                <a:latin typeface="Times New Roman" panose="02020603050405020304" pitchFamily="18" charset="0"/>
                <a:cs typeface="Times New Roman" panose="02020603050405020304" pitchFamily="18" charset="0"/>
              </a:rPr>
              <a:t>GOES-18 MPS-HI LUT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18A72C4A-6486-42CE-870D-5BD92511EE7D}" type="slidenum">
              <a:rPr lang="en-US" smtClean="0"/>
              <a:t>63</a:t>
            </a:fld>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 y="1676400"/>
            <a:ext cx="4400550" cy="32004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7704" y="1676400"/>
            <a:ext cx="4400550" cy="3200400"/>
          </a:xfrm>
          <a:prstGeom prst="rect">
            <a:avLst/>
          </a:prstGeom>
        </p:spPr>
      </p:pic>
      <p:sp>
        <p:nvSpPr>
          <p:cNvPr id="9" name="Text Placeholder 6"/>
          <p:cNvSpPr txBox="1">
            <a:spLocks/>
          </p:cNvSpPr>
          <p:nvPr/>
        </p:nvSpPr>
        <p:spPr bwMode="auto">
          <a:xfrm>
            <a:off x="227630" y="1331612"/>
            <a:ext cx="41357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FF00"/>
                </a:solidFill>
                <a:latin typeface="Times New Roman" panose="02020603050405020304" pitchFamily="18" charset="0"/>
                <a:cs typeface="Times New Roman" panose="02020603050405020304" pitchFamily="18" charset="0"/>
              </a:rPr>
              <a:t>OPS L1b, July 15-19, 2022</a:t>
            </a:r>
            <a:endParaRPr lang="en-US" sz="1800" b="1" dirty="0">
              <a:solidFill>
                <a:srgbClr val="FFFF00"/>
              </a:solidFill>
              <a:latin typeface="Times New Roman" panose="02020603050405020304" pitchFamily="18" charset="0"/>
              <a:cs typeface="Times New Roman" panose="02020603050405020304" pitchFamily="18" charset="0"/>
            </a:endParaRPr>
          </a:p>
        </p:txBody>
      </p:sp>
      <p:sp>
        <p:nvSpPr>
          <p:cNvPr id="10" name="Text Placeholder 6"/>
          <p:cNvSpPr txBox="1">
            <a:spLocks/>
          </p:cNvSpPr>
          <p:nvPr/>
        </p:nvSpPr>
        <p:spPr bwMode="auto">
          <a:xfrm>
            <a:off x="4770084" y="1331612"/>
            <a:ext cx="4135791"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b="1" dirty="0" smtClean="0">
                <a:solidFill>
                  <a:srgbClr val="FFFF00"/>
                </a:solidFill>
                <a:latin typeface="Times New Roman" panose="02020603050405020304" pitchFamily="18" charset="0"/>
                <a:cs typeface="Times New Roman" panose="02020603050405020304" pitchFamily="18" charset="0"/>
              </a:rPr>
              <a:t>Bowtie technique, July 15-19, 2022</a:t>
            </a:r>
            <a:endParaRPr lang="en-US" sz="1800" b="1" dirty="0">
              <a:solidFill>
                <a:srgbClr val="FFFF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95250" y="4876800"/>
            <a:ext cx="8943004" cy="954107"/>
          </a:xfrm>
          <a:prstGeom prst="rect">
            <a:avLst/>
          </a:prstGeom>
          <a:noFill/>
        </p:spPr>
        <p:txBody>
          <a:bodyPr wrap="square" rtlCol="0">
            <a:spAutoFit/>
          </a:bodyPr>
          <a:lstStyle/>
          <a:p>
            <a:pPr marL="274320" indent="-274320">
              <a:buFont typeface="Wingdings" panose="05000000000000000000" pitchFamily="2" charset="2"/>
              <a:buChar char="v"/>
            </a:pPr>
            <a:r>
              <a:rPr lang="en-US" sz="1400" b="1" dirty="0" smtClean="0">
                <a:solidFill>
                  <a:schemeClr val="bg1"/>
                </a:solidFill>
                <a:latin typeface="Times New Roman" panose="02020603050405020304" pitchFamily="18" charset="0"/>
                <a:cs typeface="Times New Roman" panose="02020603050405020304" pitchFamily="18" charset="0"/>
              </a:rPr>
              <a:t>Application of the bowtie analysis to produce L1b electron fluxes from L0 counts</a:t>
            </a:r>
          </a:p>
          <a:p>
            <a:pPr marL="274320" indent="-274320">
              <a:buFont typeface="Wingdings" panose="05000000000000000000" pitchFamily="2" charset="2"/>
              <a:buChar char="v"/>
            </a:pPr>
            <a:r>
              <a:rPr lang="en-US" sz="1400" b="1" dirty="0" smtClean="0">
                <a:solidFill>
                  <a:schemeClr val="bg1"/>
                </a:solidFill>
                <a:latin typeface="Times New Roman" panose="02020603050405020304" pitchFamily="18" charset="0"/>
                <a:cs typeface="Times New Roman" panose="02020603050405020304" pitchFamily="18" charset="0"/>
              </a:rPr>
              <a:t>Uses a diagonal matrix with Geometric </a:t>
            </a:r>
            <a:r>
              <a:rPr lang="en-US" sz="1400" b="1" dirty="0">
                <a:solidFill>
                  <a:schemeClr val="bg1"/>
                </a:solidFill>
                <a:latin typeface="Times New Roman" panose="02020603050405020304" pitchFamily="18" charset="0"/>
                <a:cs typeface="Times New Roman" panose="02020603050405020304" pitchFamily="18" charset="0"/>
              </a:rPr>
              <a:t>F</a:t>
            </a:r>
            <a:r>
              <a:rPr lang="en-US" sz="1400" b="1" dirty="0" smtClean="0">
                <a:solidFill>
                  <a:schemeClr val="bg1"/>
                </a:solidFill>
                <a:latin typeface="Times New Roman" panose="02020603050405020304" pitchFamily="18" charset="0"/>
                <a:cs typeface="Times New Roman" panose="02020603050405020304" pitchFamily="18" charset="0"/>
              </a:rPr>
              <a:t>actors (GF) and channel Effective Energies derived from the minimalization of the variation of the GF for a variety of spectra, using a proxy dataset (CRRES)</a:t>
            </a:r>
          </a:p>
          <a:p>
            <a:pPr marL="274320" indent="-274320">
              <a:buFont typeface="Wingdings" panose="05000000000000000000" pitchFamily="2" charset="2"/>
              <a:buChar char="v"/>
            </a:pPr>
            <a:r>
              <a:rPr lang="en-US" sz="1400" b="1" dirty="0" smtClean="0">
                <a:solidFill>
                  <a:srgbClr val="FFFF00"/>
                </a:solidFill>
                <a:latin typeface="Times New Roman" panose="02020603050405020304" pitchFamily="18" charset="0"/>
                <a:cs typeface="Times New Roman" panose="02020603050405020304" pitchFamily="18" charset="0"/>
              </a:rPr>
              <a:t>The bowtie technique is successful in producing good quality L1b electron data from L0 counts</a:t>
            </a:r>
          </a:p>
        </p:txBody>
      </p:sp>
      <p:sp>
        <p:nvSpPr>
          <p:cNvPr id="12" name="Shape 263"/>
          <p:cNvSpPr txBox="1"/>
          <p:nvPr/>
        </p:nvSpPr>
        <p:spPr>
          <a:xfrm>
            <a:off x="95250" y="5835224"/>
            <a:ext cx="822960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Tree>
    <p:extLst>
      <p:ext uri="{BB962C8B-B14F-4D97-AF65-F5344CB8AC3E}">
        <p14:creationId xmlns:p14="http://schemas.microsoft.com/office/powerpoint/2010/main" val="10402575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617" y="1428750"/>
            <a:ext cx="6629400" cy="4972050"/>
          </a:xfrm>
        </p:spPr>
      </p:pic>
      <p:sp>
        <p:nvSpPr>
          <p:cNvPr id="18" name="TextBox 17"/>
          <p:cNvSpPr txBox="1"/>
          <p:nvPr/>
        </p:nvSpPr>
        <p:spPr>
          <a:xfrm>
            <a:off x="72736" y="410174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T2</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72736" y="333974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T4</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72736" y="2553401"/>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T1</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72736" y="1751209"/>
            <a:ext cx="4572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T3</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0" y="5701941"/>
            <a:ext cx="602673" cy="307777"/>
          </a:xfrm>
          <a:prstGeom prst="rect">
            <a:avLst/>
          </a:prstGeom>
          <a:noFill/>
        </p:spPr>
        <p:txBody>
          <a:bodyPr wrap="square" rtlCol="0">
            <a:spAutoFit/>
          </a:bodyPr>
          <a:lstStyle/>
          <a:p>
            <a:pPr algn="ctr"/>
            <a:r>
              <a:rPr lang="en-US" sz="1400" b="1" dirty="0" smtClean="0">
                <a:solidFill>
                  <a:srgbClr val="FFFF00"/>
                </a:solidFill>
                <a:latin typeface="Times New Roman" panose="02020603050405020304" pitchFamily="18" charset="0"/>
                <a:cs typeface="Times New Roman" panose="02020603050405020304" pitchFamily="18" charset="0"/>
              </a:rPr>
              <a:t>DOS</a:t>
            </a:r>
            <a:endParaRPr lang="en-US" sz="1400" b="1" dirty="0">
              <a:solidFill>
                <a:srgbClr val="FFFF00"/>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4636" y="4911417"/>
            <a:ext cx="533400"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T5</a:t>
            </a:r>
            <a:endParaRPr lang="en-US"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p:cNvSpPr txBox="1"/>
              <p:nvPr/>
            </p:nvSpPr>
            <p:spPr>
              <a:xfrm>
                <a:off x="7391400" y="1663341"/>
                <a:ext cx="1676400" cy="923330"/>
              </a:xfrm>
              <a:prstGeom prst="rect">
                <a:avLst/>
              </a:prstGeom>
              <a:solidFill>
                <a:srgbClr val="57D3FF"/>
              </a:solidFill>
            </p:spPr>
            <p:txBody>
              <a:bodyPr wrap="square" rtlCol="0">
                <a:spAutoFit/>
              </a:bodyPr>
              <a:lstStyle/>
              <a:p>
                <a:pPr algn="ctr"/>
                <a:r>
                  <a:rPr lang="en-US" b="1" dirty="0" smtClean="0">
                    <a:solidFill>
                      <a:schemeClr val="tx1"/>
                    </a:solidFill>
                    <a:latin typeface="Times New Roman" panose="02020603050405020304" pitchFamily="18" charset="0"/>
                    <a:cs typeface="Times New Roman" panose="02020603050405020304" pitchFamily="18" charset="0"/>
                  </a:rPr>
                  <a:t>GOES-18 channel E11 </a:t>
                </a:r>
                <a14:m>
                  <m:oMath xmlns:m="http://schemas.openxmlformats.org/officeDocument/2006/math">
                    <m:r>
                      <a:rPr lang="en-US" b="1" i="1" dirty="0" smtClean="0">
                        <a:solidFill>
                          <a:schemeClr val="tx1"/>
                        </a:solidFill>
                        <a:latin typeface="Cambria Math" panose="02040503050406030204" pitchFamily="18" charset="0"/>
                        <a:cs typeface="Times New Roman" panose="02020603050405020304" pitchFamily="18" charset="0"/>
                      </a:rPr>
                      <m:t>(&gt;</m:t>
                    </m:r>
                    <m:r>
                      <a:rPr lang="en-US" b="1" i="1" dirty="0" smtClean="0">
                        <a:solidFill>
                          <a:schemeClr val="tx1"/>
                        </a:solidFill>
                        <a:latin typeface="Cambria Math" panose="02040503050406030204" pitchFamily="18" charset="0"/>
                        <a:cs typeface="Times New Roman" panose="02020603050405020304" pitchFamily="18" charset="0"/>
                      </a:rPr>
                      <m:t>𝟐</m:t>
                    </m:r>
                  </m:oMath>
                </a14:m>
                <a:r>
                  <a:rPr lang="en-US" b="1" dirty="0" smtClean="0">
                    <a:solidFill>
                      <a:schemeClr val="tx1"/>
                    </a:solidFill>
                    <a:latin typeface="Times New Roman" panose="02020603050405020304" pitchFamily="18" charset="0"/>
                    <a:cs typeface="Times New Roman" panose="02020603050405020304" pitchFamily="18" charset="0"/>
                  </a:rPr>
                  <a:t> MeV)</a:t>
                </a:r>
                <a:endParaRPr lang="en-US"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7391400" y="1663341"/>
                <a:ext cx="1676400" cy="923330"/>
              </a:xfrm>
              <a:prstGeom prst="rect">
                <a:avLst/>
              </a:prstGeom>
              <a:blipFill rotWithShape="0">
                <a:blip r:embed="rId4"/>
                <a:stretch>
                  <a:fillRect t="-3974" b="-9934"/>
                </a:stretch>
              </a:blipFill>
            </p:spPr>
            <p:txBody>
              <a:bodyPr/>
              <a:lstStyle/>
              <a:p>
                <a:r>
                  <a:rPr lang="en-US">
                    <a:noFill/>
                  </a:rPr>
                  <a:t> </a:t>
                </a:r>
              </a:p>
            </p:txBody>
          </p:sp>
        </mc:Fallback>
      </mc:AlternateContent>
      <p:sp>
        <p:nvSpPr>
          <p:cNvPr id="31" name="TextBox 30"/>
          <p:cNvSpPr txBox="1"/>
          <p:nvPr/>
        </p:nvSpPr>
        <p:spPr>
          <a:xfrm>
            <a:off x="7391400" y="3786523"/>
            <a:ext cx="1676400" cy="1077218"/>
          </a:xfrm>
          <a:prstGeom prst="rect">
            <a:avLst/>
          </a:prstGeom>
          <a:solidFill>
            <a:schemeClr val="bg1"/>
          </a:solidFill>
          <a:ln w="12700">
            <a:noFill/>
          </a:ln>
        </p:spPr>
        <p:txBody>
          <a:bodyPr wrap="square" rtlCol="0">
            <a:spAutoFit/>
          </a:bodyPr>
          <a:lstStyle/>
          <a:p>
            <a:pPr algn="ctr"/>
            <a:r>
              <a:rPr lang="en-US" sz="1600" b="1" i="1" dirty="0" smtClean="0">
                <a:latin typeface="Times New Roman" panose="02020603050405020304" pitchFamily="18" charset="0"/>
                <a:cs typeface="Times New Roman" panose="02020603050405020304" pitchFamily="18" charset="0"/>
              </a:rPr>
              <a:t>SWPC alert level very close to uncorrected backgrounds</a:t>
            </a:r>
            <a:endParaRPr lang="en-US" sz="1600" b="1" i="1"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cxnSp>
        <p:nvCxnSpPr>
          <p:cNvPr id="17" name="Straight Arrow Connector 16"/>
          <p:cNvCxnSpPr/>
          <p:nvPr/>
        </p:nvCxnSpPr>
        <p:spPr>
          <a:xfrm flipH="1">
            <a:off x="7086600" y="3309066"/>
            <a:ext cx="391134" cy="23745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391400" y="5326465"/>
            <a:ext cx="1676400" cy="954107"/>
          </a:xfrm>
          <a:prstGeom prst="rect">
            <a:avLst/>
          </a:prstGeom>
          <a:solidFill>
            <a:srgbClr val="FFFF00"/>
          </a:solidFill>
          <a:ln w="12700">
            <a:noFill/>
          </a:ln>
        </p:spPr>
        <p:txBody>
          <a:bodyPr wrap="square" rtlCol="0">
            <a:spAutoFit/>
          </a:bodyPr>
          <a:lstStyle/>
          <a:p>
            <a:pPr algn="ctr"/>
            <a:r>
              <a:rPr lang="en-US" sz="1400" b="1" i="1" dirty="0">
                <a:latin typeface="Times New Roman" panose="02020603050405020304" pitchFamily="18" charset="0"/>
                <a:cs typeface="Times New Roman" panose="02020603050405020304" pitchFamily="18" charset="0"/>
              </a:rPr>
              <a:t>C</a:t>
            </a:r>
            <a:r>
              <a:rPr lang="en-US" sz="1400" b="1" i="1" dirty="0" smtClean="0">
                <a:latin typeface="Times New Roman" panose="02020603050405020304" pitchFamily="18" charset="0"/>
                <a:cs typeface="Times New Roman" panose="02020603050405020304" pitchFamily="18" charset="0"/>
              </a:rPr>
              <a:t>orrected backgrounds more representative of the GCR spectrum</a:t>
            </a:r>
            <a:endParaRPr lang="en-US" sz="1400" b="1" i="1" dirty="0">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a:xfrm flipH="1" flipV="1">
            <a:off x="6498934" y="5326465"/>
            <a:ext cx="943716" cy="25062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6510353" y="4499875"/>
            <a:ext cx="905997" cy="1036008"/>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6472253" y="3737023"/>
            <a:ext cx="955517" cy="1840071"/>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6434153" y="2922733"/>
            <a:ext cx="1005481" cy="2643280"/>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6457373" y="2179798"/>
            <a:ext cx="958977" cy="3356085"/>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7391400" y="2653941"/>
            <a:ext cx="1658987" cy="646331"/>
          </a:xfrm>
          <a:prstGeom prst="rect">
            <a:avLst/>
          </a:prstGeom>
          <a:solidFill>
            <a:srgbClr val="57D3FF"/>
          </a:solidFill>
        </p:spPr>
        <p:txBody>
          <a:bodyPr wrap="square">
            <a:spAutoFit/>
          </a:bodyPr>
          <a:lstStyle/>
          <a:p>
            <a:r>
              <a:rPr lang="en-US" b="1" dirty="0">
                <a:latin typeface="Times New Roman" panose="02020603050405020304" pitchFamily="18" charset="0"/>
                <a:cs typeface="Times New Roman" panose="02020603050405020304" pitchFamily="18" charset="0"/>
              </a:rPr>
              <a:t>1000 </a:t>
            </a:r>
            <a:r>
              <a:rPr lang="en-US" b="1" dirty="0" smtClean="0">
                <a:latin typeface="Times New Roman" panose="02020603050405020304" pitchFamily="18" charset="0"/>
                <a:cs typeface="Times New Roman" panose="02020603050405020304" pitchFamily="18" charset="0"/>
              </a:rPr>
              <a:t>electrons per (cm</a:t>
            </a:r>
            <a:r>
              <a:rPr lang="en-US" b="1" baseline="30000"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sr s) </a:t>
            </a:r>
            <a:endParaRPr lang="en-US" b="1" dirty="0"/>
          </a:p>
        </p:txBody>
      </p:sp>
      <p:sp>
        <p:nvSpPr>
          <p:cNvPr id="28" name="Title 3"/>
          <p:cNvSpPr>
            <a:spLocks noGrp="1"/>
          </p:cNvSpPr>
          <p:nvPr>
            <p:ph type="title"/>
          </p:nvPr>
        </p:nvSpPr>
        <p:spPr>
          <a:xfrm>
            <a:off x="1371601" y="228600"/>
            <a:ext cx="6096000" cy="1066800"/>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ADR 1253: Modification of the</a:t>
            </a:r>
            <a:br>
              <a:rPr lang="en-US" sz="2800" b="1" dirty="0" smtClean="0">
                <a:solidFill>
                  <a:srgbClr val="FFFF00"/>
                </a:solidFill>
                <a:latin typeface="Times New Roman" panose="02020603050405020304" pitchFamily="18" charset="0"/>
                <a:cs typeface="Times New Roman" panose="02020603050405020304" pitchFamily="18" charset="0"/>
              </a:rPr>
            </a:br>
            <a:r>
              <a:rPr lang="en-US" sz="2800" b="1" dirty="0" smtClean="0">
                <a:solidFill>
                  <a:srgbClr val="FFFF00"/>
                </a:solidFill>
                <a:latin typeface="Times New Roman" panose="02020603050405020304" pitchFamily="18" charset="0"/>
                <a:cs typeface="Times New Roman" panose="02020603050405020304" pitchFamily="18" charset="0"/>
              </a:rPr>
              <a:t>GOES-18 MPS-HI LUT</a:t>
            </a:r>
            <a:endParaRPr lang="en-US" sz="28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2264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580" y="228600"/>
            <a:ext cx="6586841" cy="917972"/>
          </a:xfrm>
        </p:spPr>
        <p:txBody>
          <a:bodyPr/>
          <a:lstStyle/>
          <a:p>
            <a:r>
              <a:rPr lang="en-US" sz="2400" b="1" dirty="0" smtClean="0">
                <a:solidFill>
                  <a:srgbClr val="FFFF00"/>
                </a:solidFill>
                <a:latin typeface="Times New Roman" panose="02020603050405020304" pitchFamily="18" charset="0"/>
                <a:cs typeface="Times New Roman" panose="02020603050405020304" pitchFamily="18" charset="0"/>
              </a:rPr>
              <a:t>Demonstration of equivalence of reprocessed NCEI data and OE L1b (ADR 1253)</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6200" y="1229248"/>
            <a:ext cx="8915400" cy="5029201"/>
          </a:xfrm>
        </p:spPr>
        <p:txBody>
          <a:bodyPr>
            <a:noAutofit/>
          </a:bodyPr>
          <a:lstStyle/>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Goal: verify that ADR 1253 (GOES-18) was successfully implemented in the OE</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Compared to fluxes and flux errors calculated from L0 by NCEI</a:t>
            </a:r>
          </a:p>
          <a:p>
            <a:pPr marL="65151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MPS-HI and SGPS L0 data aggregated into separate day files</a:t>
            </a:r>
          </a:p>
          <a:p>
            <a:pPr marL="65151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L0 day files processed into L1b day files based on CDRL79/CDRL80</a:t>
            </a:r>
          </a:p>
          <a:p>
            <a:pPr marL="65151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MPS-HI electron fluxes were derived using the bowtie diagonal matrix</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For </a:t>
            </a:r>
            <a:r>
              <a:rPr lang="en-US" sz="2200" b="1" dirty="0">
                <a:latin typeface="Times New Roman" panose="02020603050405020304" pitchFamily="18" charset="0"/>
                <a:cs typeface="Times New Roman" panose="02020603050405020304" pitchFamily="18" charset="0"/>
              </a:rPr>
              <a:t>each L1b file </a:t>
            </a:r>
            <a:r>
              <a:rPr lang="en-US" sz="2200" b="1" dirty="0" smtClean="0">
                <a:latin typeface="Times New Roman" panose="02020603050405020304" pitchFamily="18" charset="0"/>
                <a:cs typeface="Times New Roman" panose="02020603050405020304" pitchFamily="18" charset="0"/>
              </a:rPr>
              <a:t>(30 </a:t>
            </a:r>
            <a:r>
              <a:rPr lang="en-US" sz="2200" b="1" dirty="0">
                <a:latin typeface="Times New Roman" panose="02020603050405020304" pitchFamily="18" charset="0"/>
                <a:cs typeface="Times New Roman" panose="02020603050405020304" pitchFamily="18" charset="0"/>
              </a:rPr>
              <a:t>samples per channel):</a:t>
            </a:r>
          </a:p>
          <a:p>
            <a:pPr marL="651510" lvl="1">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Calculate ratio of </a:t>
            </a:r>
            <a:r>
              <a:rPr lang="en-US" sz="1800" b="1" dirty="0" smtClean="0">
                <a:latin typeface="Times New Roman" panose="02020603050405020304" pitchFamily="18" charset="0"/>
                <a:cs typeface="Times New Roman" panose="02020603050405020304" pitchFamily="18" charset="0"/>
              </a:rPr>
              <a:t>OE </a:t>
            </a:r>
            <a:r>
              <a:rPr lang="en-US" sz="1800" b="1" dirty="0">
                <a:latin typeface="Times New Roman" panose="02020603050405020304" pitchFamily="18" charset="0"/>
                <a:cs typeface="Times New Roman" panose="02020603050405020304" pitchFamily="18" charset="0"/>
              </a:rPr>
              <a:t>to NCEI products (flux and flux error, both in flux units)</a:t>
            </a:r>
          </a:p>
          <a:p>
            <a:pPr marL="651510" lvl="1">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Take mean and standard deviation of ratios</a:t>
            </a:r>
          </a:p>
          <a:p>
            <a:pPr marL="651510" lvl="1">
              <a:buFont typeface="Wingdings" panose="05000000000000000000" pitchFamily="2" charset="2"/>
              <a:buChar char="Ø"/>
            </a:pPr>
            <a:r>
              <a:rPr lang="en-US" sz="1800" b="1" dirty="0">
                <a:latin typeface="Times New Roman" panose="02020603050405020304" pitchFamily="18" charset="0"/>
                <a:cs typeface="Times New Roman" panose="02020603050405020304" pitchFamily="18" charset="0"/>
              </a:rPr>
              <a:t>This gives a mean and a standard deviation for each L1b file </a:t>
            </a:r>
            <a:endParaRPr lang="en-US" sz="1800" b="1" dirty="0" smtClean="0">
              <a:latin typeface="Times New Roman" panose="02020603050405020304" pitchFamily="18" charset="0"/>
              <a:cs typeface="Times New Roman" panose="02020603050405020304" pitchFamily="18" charset="0"/>
            </a:endParaRPr>
          </a:p>
          <a:p>
            <a:pPr marL="651510" lvl="1">
              <a:buFont typeface="Wingdings" panose="05000000000000000000" pitchFamily="2" charset="2"/>
              <a:buChar char="Ø"/>
            </a:pPr>
            <a:r>
              <a:rPr lang="en-US" sz="1800" b="1" dirty="0" smtClean="0">
                <a:latin typeface="Times New Roman" panose="02020603050405020304" pitchFamily="18" charset="0"/>
                <a:cs typeface="Times New Roman" panose="02020603050405020304" pitchFamily="18" charset="0"/>
              </a:rPr>
              <a:t>Ideally</a:t>
            </a:r>
            <a:r>
              <a:rPr lang="en-US" sz="1800" b="1" dirty="0">
                <a:latin typeface="Times New Roman" panose="02020603050405020304" pitchFamily="18" charset="0"/>
                <a:cs typeface="Times New Roman" panose="02020603050405020304" pitchFamily="18" charset="0"/>
              </a:rPr>
              <a:t>, mean = 1.0 and standard deviation = </a:t>
            </a:r>
            <a:r>
              <a:rPr lang="en-US" sz="1800" b="1" dirty="0" smtClean="0">
                <a:latin typeface="Times New Roman" panose="02020603050405020304" pitchFamily="18" charset="0"/>
                <a:cs typeface="Times New Roman" panose="02020603050405020304" pitchFamily="18" charset="0"/>
              </a:rPr>
              <a:t>0.0</a:t>
            </a:r>
          </a:p>
          <a:p>
            <a:pPr>
              <a:buFont typeface="Wingdings" panose="05000000000000000000" pitchFamily="2" charset="2"/>
              <a:buChar char="q"/>
            </a:pPr>
            <a:r>
              <a:rPr lang="en-US" sz="2200" b="1" dirty="0" smtClean="0">
                <a:latin typeface="Times New Roman" panose="02020603050405020304" pitchFamily="18" charset="0"/>
                <a:cs typeface="Times New Roman" panose="02020603050405020304" pitchFamily="18" charset="0"/>
              </a:rPr>
              <a:t>Results are good: ratio mean = 1.0, ratio standard deviation = 0.0 or </a:t>
            </a:r>
            <a:r>
              <a:rPr lang="en-US" sz="2200" b="1" dirty="0" smtClean="0">
                <a:latin typeface="Cambria Math" panose="02040503050406030204" pitchFamily="18" charset="0"/>
                <a:ea typeface="Cambria Math" panose="02040503050406030204" pitchFamily="18" charset="0"/>
                <a:cs typeface="Times New Roman" panose="02020603050405020304" pitchFamily="18" charset="0"/>
              </a:rPr>
              <a:t>≲</a:t>
            </a:r>
            <a:r>
              <a:rPr lang="en-US" sz="2200" b="1" dirty="0" smtClean="0">
                <a:latin typeface="Times New Roman" panose="02020603050405020304" pitchFamily="18" charset="0"/>
                <a:cs typeface="Times New Roman" panose="02020603050405020304" pitchFamily="18" charset="0"/>
              </a:rPr>
              <a:t>10</a:t>
            </a:r>
            <a:r>
              <a:rPr lang="en-US" sz="2200" b="1" baseline="30000" dirty="0" smtClean="0">
                <a:latin typeface="Times New Roman" panose="02020603050405020304" pitchFamily="18" charset="0"/>
                <a:cs typeface="Times New Roman" panose="02020603050405020304" pitchFamily="18" charset="0"/>
              </a:rPr>
              <a:t>-7</a:t>
            </a:r>
            <a:r>
              <a:rPr lang="en-US" sz="2200" b="1" dirty="0" smtClean="0">
                <a:latin typeface="Times New Roman" panose="02020603050405020304" pitchFamily="18" charset="0"/>
                <a:cs typeface="Times New Roman" panose="02020603050405020304" pitchFamily="18" charset="0"/>
              </a:rPr>
              <a:t> (latter observed when quantity involves special function such as square root)</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Tree>
    <p:extLst>
      <p:ext uri="{BB962C8B-B14F-4D97-AF65-F5344CB8AC3E}">
        <p14:creationId xmlns:p14="http://schemas.microsoft.com/office/powerpoint/2010/main" val="31566309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07816" y="1290633"/>
            <a:ext cx="6659784" cy="4994838"/>
          </a:xfrm>
        </p:spPr>
      </p:pic>
      <p:sp>
        <p:nvSpPr>
          <p:cNvPr id="4" name="Title 3"/>
          <p:cNvSpPr>
            <a:spLocks noGrp="1"/>
          </p:cNvSpPr>
          <p:nvPr>
            <p:ph type="title"/>
          </p:nvPr>
        </p:nvSpPr>
        <p:spPr>
          <a:xfrm>
            <a:off x="7549274" y="1289623"/>
            <a:ext cx="1470264" cy="595406"/>
          </a:xfrm>
        </p:spPr>
        <p:txBody>
          <a:bodyPr>
            <a:noAutofit/>
          </a:bodyPr>
          <a:lstStyle/>
          <a:p>
            <a:r>
              <a:rPr lang="en-US" sz="2000" dirty="0">
                <a:latin typeface="Times New Roman" panose="02020603050405020304" pitchFamily="18" charset="0"/>
                <a:cs typeface="Times New Roman" panose="02020603050405020304" pitchFamily="18" charset="0"/>
              </a:rPr>
              <a:t>2</a:t>
            </a:r>
            <a:r>
              <a:rPr lang="en-US" sz="2000" dirty="0" smtClean="0">
                <a:latin typeface="Times New Roman" panose="02020603050405020304" pitchFamily="18" charset="0"/>
                <a:cs typeface="Times New Roman" panose="02020603050405020304" pitchFamily="18" charset="0"/>
              </a:rPr>
              <a:t> September 2022</a:t>
            </a:r>
            <a:endParaRPr lang="en-US" sz="2000" dirty="0">
              <a:latin typeface="Times New Roman" panose="02020603050405020304" pitchFamily="18" charset="0"/>
              <a:cs typeface="Times New Roman" panose="02020603050405020304" pitchFamily="18" charset="0"/>
            </a:endParaRPr>
          </a:p>
        </p:txBody>
      </p:sp>
      <p:sp>
        <p:nvSpPr>
          <p:cNvPr id="41" name="Oval 40"/>
          <p:cNvSpPr/>
          <p:nvPr/>
        </p:nvSpPr>
        <p:spPr>
          <a:xfrm>
            <a:off x="4400046" y="1375784"/>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p:cNvSpPr/>
          <p:nvPr/>
        </p:nvSpPr>
        <p:spPr>
          <a:xfrm>
            <a:off x="4400046" y="1849603"/>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p:cNvSpPr/>
          <p:nvPr/>
        </p:nvSpPr>
        <p:spPr>
          <a:xfrm>
            <a:off x="4400046" y="2773344"/>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p:cNvSpPr/>
          <p:nvPr/>
        </p:nvSpPr>
        <p:spPr>
          <a:xfrm>
            <a:off x="4400046" y="3246456"/>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p:cNvSpPr/>
          <p:nvPr/>
        </p:nvSpPr>
        <p:spPr>
          <a:xfrm>
            <a:off x="4400046" y="3713704"/>
            <a:ext cx="314306" cy="15169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p:cNvSpPr txBox="1"/>
          <p:nvPr/>
        </p:nvSpPr>
        <p:spPr>
          <a:xfrm>
            <a:off x="7636706" y="2141437"/>
            <a:ext cx="1295400" cy="800219"/>
          </a:xfrm>
          <a:prstGeom prst="rect">
            <a:avLst/>
          </a:prstGeom>
          <a:solidFill>
            <a:schemeClr val="bg1"/>
          </a:solidFill>
        </p:spPr>
        <p:txBody>
          <a:bodyPr wrap="square" rtlCol="0">
            <a:spAutoFit/>
          </a:bodyPr>
          <a:lstStyle/>
          <a:p>
            <a:pPr algn="ctr"/>
            <a:r>
              <a:rPr lang="en-US" sz="1500" b="1" dirty="0">
                <a:solidFill>
                  <a:srgbClr val="7030A0"/>
                </a:solidFill>
                <a:latin typeface="Times New Roman" panose="02020603050405020304" pitchFamily="18" charset="0"/>
                <a:cs typeface="Times New Roman" panose="02020603050405020304" pitchFamily="18" charset="0"/>
              </a:rPr>
              <a:t>In general:</a:t>
            </a:r>
          </a:p>
          <a:p>
            <a:pPr algn="ctr"/>
            <a:r>
              <a:rPr lang="en-US" sz="1500" b="1" dirty="0">
                <a:solidFill>
                  <a:srgbClr val="7030A0"/>
                </a:solidFill>
                <a:latin typeface="Times New Roman" panose="02020603050405020304" pitchFamily="18" charset="0"/>
                <a:cs typeface="Times New Roman" panose="02020603050405020304" pitchFamily="18" charset="0"/>
              </a:rPr>
              <a:t>M</a:t>
            </a:r>
            <a:r>
              <a:rPr lang="en-US" sz="1500" b="1" dirty="0" smtClean="0">
                <a:solidFill>
                  <a:srgbClr val="7030A0"/>
                </a:solidFill>
                <a:latin typeface="Times New Roman" panose="02020603050405020304" pitchFamily="18" charset="0"/>
                <a:cs typeface="Times New Roman" panose="02020603050405020304" pitchFamily="18" charset="0"/>
              </a:rPr>
              <a:t>ean </a:t>
            </a:r>
            <a:r>
              <a:rPr lang="en-US" sz="1500" b="1" dirty="0">
                <a:solidFill>
                  <a:srgbClr val="7030A0"/>
                </a:solidFill>
                <a:latin typeface="Times New Roman" panose="02020603050405020304" pitchFamily="18" charset="0"/>
                <a:cs typeface="Times New Roman" panose="02020603050405020304" pitchFamily="18" charset="0"/>
              </a:rPr>
              <a:t>= 1.0</a:t>
            </a:r>
          </a:p>
          <a:p>
            <a:pPr algn="ctr"/>
            <a:r>
              <a:rPr lang="en-US" sz="1500" b="1" dirty="0" smtClean="0">
                <a:solidFill>
                  <a:srgbClr val="7030A0"/>
                </a:solidFill>
                <a:latin typeface="Times New Roman" panose="02020603050405020304" pitchFamily="18" charset="0"/>
                <a:cs typeface="Times New Roman" panose="02020603050405020304" pitchFamily="18" charset="0"/>
              </a:rPr>
              <a:t>StDev </a:t>
            </a:r>
            <a:r>
              <a:rPr lang="en-US" sz="1500" b="1" dirty="0" smtClean="0">
                <a:solidFill>
                  <a:srgbClr val="7030A0"/>
                </a:solidFill>
                <a:latin typeface="Cambria Math" panose="02040503050406030204" pitchFamily="18" charset="0"/>
                <a:ea typeface="Cambria Math" panose="02040503050406030204" pitchFamily="18" charset="0"/>
                <a:cs typeface="Times New Roman" panose="02020603050405020304" pitchFamily="18" charset="0"/>
              </a:rPr>
              <a:t>≲</a:t>
            </a:r>
            <a:r>
              <a:rPr lang="en-US" sz="1500" b="1" dirty="0" smtClean="0">
                <a:solidFill>
                  <a:srgbClr val="7030A0"/>
                </a:solidFill>
                <a:latin typeface="Times New Roman" panose="02020603050405020304" pitchFamily="18" charset="0"/>
                <a:cs typeface="Times New Roman" panose="02020603050405020304" pitchFamily="18" charset="0"/>
              </a:rPr>
              <a:t> </a:t>
            </a:r>
            <a:r>
              <a:rPr lang="en-US" sz="1600" b="1" dirty="0" smtClean="0">
                <a:solidFill>
                  <a:srgbClr val="7030A0"/>
                </a:solidFill>
                <a:latin typeface="Times New Roman" panose="02020603050405020304" pitchFamily="18" charset="0"/>
                <a:cs typeface="Times New Roman" panose="02020603050405020304" pitchFamily="18" charset="0"/>
              </a:rPr>
              <a:t>10</a:t>
            </a:r>
            <a:r>
              <a:rPr lang="en-US" sz="1600" b="1" baseline="30000" dirty="0" smtClean="0">
                <a:solidFill>
                  <a:srgbClr val="7030A0"/>
                </a:solidFill>
                <a:latin typeface="Times New Roman" panose="02020603050405020304" pitchFamily="18" charset="0"/>
                <a:cs typeface="Times New Roman" panose="02020603050405020304" pitchFamily="18" charset="0"/>
              </a:rPr>
              <a:t>-7</a:t>
            </a:r>
            <a:endParaRPr lang="en-US" sz="1500" b="1" dirty="0">
              <a:solidFill>
                <a:srgbClr val="7030A0"/>
              </a:solidFill>
              <a:latin typeface="Times New Roman" panose="02020603050405020304" pitchFamily="18" charset="0"/>
              <a:cs typeface="Times New Roman" panose="02020603050405020304" pitchFamily="18" charset="0"/>
            </a:endParaRPr>
          </a:p>
        </p:txBody>
      </p:sp>
      <p:sp>
        <p:nvSpPr>
          <p:cNvPr id="11" name="Slide Number Placeholder 10"/>
          <p:cNvSpPr>
            <a:spLocks noGrp="1"/>
          </p:cNvSpPr>
          <p:nvPr>
            <p:ph type="sldNum" sz="quarter" idx="12"/>
          </p:nvPr>
        </p:nvSpPr>
        <p:spPr/>
        <p:txBody>
          <a:bodyPr/>
          <a:lstStyle/>
          <a:p>
            <a:fld id="{615ADB79-25D6-47C0-AB51-22A13A0BBB50}" type="slidenum">
              <a:rPr lang="en-US" altLang="en-US" smtClean="0"/>
              <a:pPr/>
              <a:t>66</a:t>
            </a:fld>
            <a:endParaRPr lang="en-US" altLang="en-US" dirty="0"/>
          </a:p>
        </p:txBody>
      </p:sp>
      <p:sp>
        <p:nvSpPr>
          <p:cNvPr id="12" name="Title 1"/>
          <p:cNvSpPr txBox="1">
            <a:spLocks/>
          </p:cNvSpPr>
          <p:nvPr/>
        </p:nvSpPr>
        <p:spPr bwMode="auto">
          <a:xfrm>
            <a:off x="1278580" y="228600"/>
            <a:ext cx="6586841"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Demonstration of equivalence of reprocessed NCEI data and OE L1b (ADR 1253, GOES-18)</a:t>
            </a:r>
            <a:endParaRPr lang="en-US"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3652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74" y="2362200"/>
            <a:ext cx="8249653" cy="2133600"/>
          </a:xfrm>
        </p:spPr>
        <p:txBody>
          <a:bodyPr/>
          <a:lstStyle/>
          <a:p>
            <a:r>
              <a:rPr lang="en-US" b="1" dirty="0" smtClean="0">
                <a:solidFill>
                  <a:srgbClr val="FFFF00"/>
                </a:solidFill>
                <a:latin typeface="Times New Roman" panose="02020603050405020304" pitchFamily="18" charset="0"/>
                <a:cs typeface="Times New Roman" panose="02020603050405020304" pitchFamily="18" charset="0"/>
              </a:rPr>
              <a:t>GOES-18 PLPT Comparisons</a:t>
            </a:r>
            <a:br>
              <a:rPr lang="en-US" b="1" dirty="0" smtClean="0">
                <a:solidFill>
                  <a:srgbClr val="FFFF00"/>
                </a:solidFill>
                <a:latin typeface="Times New Roman" panose="02020603050405020304" pitchFamily="18" charset="0"/>
                <a:cs typeface="Times New Roman" panose="02020603050405020304" pitchFamily="18" charset="0"/>
              </a:rPr>
            </a:br>
            <a:r>
              <a:rPr lang="en-US" b="1" dirty="0" smtClean="0">
                <a:solidFill>
                  <a:srgbClr val="FFFF00"/>
                </a:solidFill>
                <a:latin typeface="Times New Roman" panose="02020603050405020304" pitchFamily="18" charset="0"/>
                <a:cs typeface="Times New Roman" panose="02020603050405020304" pitchFamily="18" charset="0"/>
              </a:rPr>
              <a:t>of Full and Provisional Validations</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67</a:t>
            </a:fld>
            <a:endParaRPr lang="en-US" altLang="en-US" dirty="0">
              <a:solidFill>
                <a:prstClr val="white"/>
              </a:solidFill>
            </a:endParaRPr>
          </a:p>
        </p:txBody>
      </p:sp>
    </p:spTree>
    <p:extLst>
      <p:ext uri="{BB962C8B-B14F-4D97-AF65-F5344CB8AC3E}">
        <p14:creationId xmlns:p14="http://schemas.microsoft.com/office/powerpoint/2010/main" val="13404262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0" y="152400"/>
            <a:ext cx="5676900" cy="1345248"/>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Comparison with Provisional results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68</a:t>
            </a:fld>
            <a:endParaRPr lang="en-US" altLang="en-US" dirty="0"/>
          </a:p>
        </p:txBody>
      </p:sp>
      <p:sp>
        <p:nvSpPr>
          <p:cNvPr id="5" name="TextBox 4"/>
          <p:cNvSpPr txBox="1"/>
          <p:nvPr/>
        </p:nvSpPr>
        <p:spPr>
          <a:xfrm>
            <a:off x="2358189" y="5817176"/>
            <a:ext cx="4427622" cy="861774"/>
          </a:xfrm>
          <a:prstGeom prst="rect">
            <a:avLst/>
          </a:prstGeom>
          <a:solidFill>
            <a:srgbClr val="E8ECF4"/>
          </a:solid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a:t>
            </a:r>
            <a:r>
              <a:rPr lang="en-US" b="1" dirty="0" smtClean="0">
                <a:solidFill>
                  <a:srgbClr val="00B050"/>
                </a:solidFill>
                <a:latin typeface="Times New Roman" panose="02020603050405020304" pitchFamily="18" charset="0"/>
                <a:cs typeface="Times New Roman" panose="02020603050405020304" pitchFamily="18" charset="0"/>
              </a:rPr>
              <a:t>10-25%, </a:t>
            </a:r>
            <a:r>
              <a:rPr lang="en-US" b="1" dirty="0">
                <a:solidFill>
                  <a:srgbClr val="FF0000"/>
                </a:solidFill>
                <a:latin typeface="Times New Roman" panose="02020603050405020304" pitchFamily="18" charset="0"/>
                <a:cs typeface="Times New Roman" panose="02020603050405020304" pitchFamily="18" charset="0"/>
              </a:rPr>
              <a:t>Red: &gt;</a:t>
            </a:r>
            <a:r>
              <a:rPr lang="en-US" b="1" dirty="0" smtClean="0">
                <a:solidFill>
                  <a:srgbClr val="FF0000"/>
                </a:solidFill>
                <a:latin typeface="Times New Roman" panose="02020603050405020304" pitchFamily="18" charset="0"/>
                <a:cs typeface="Times New Roman" panose="02020603050405020304" pitchFamily="18" charset="0"/>
              </a:rPr>
              <a:t>25%</a:t>
            </a:r>
          </a:p>
          <a:p>
            <a:pPr algn="ctr"/>
            <a:r>
              <a:rPr lang="en-US" sz="1600" b="1" dirty="0" smtClean="0">
                <a:solidFill>
                  <a:srgbClr val="FF7C80"/>
                </a:solidFill>
                <a:latin typeface="Times New Roman" panose="02020603050405020304" pitchFamily="18" charset="0"/>
                <a:cs typeface="Times New Roman" panose="02020603050405020304" pitchFamily="18" charset="0"/>
              </a:rPr>
              <a:t>Pink: &lt;100 PA matches</a:t>
            </a:r>
          </a:p>
          <a:p>
            <a:pPr algn="ctr"/>
            <a:r>
              <a:rPr lang="en-US" sz="1600" b="1" dirty="0" smtClean="0">
                <a:solidFill>
                  <a:schemeClr val="accent6">
                    <a:lumMod val="75000"/>
                  </a:schemeClr>
                </a:solidFill>
                <a:latin typeface="Times New Roman" panose="02020603050405020304" pitchFamily="18" charset="0"/>
                <a:cs typeface="Times New Roman" panose="02020603050405020304" pitchFamily="18" charset="0"/>
              </a:rPr>
              <a:t>Orange: &lt;1000 PA matches</a:t>
            </a:r>
            <a:endParaRPr lang="en-US" sz="1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4640176" y="2362200"/>
          <a:ext cx="4427624" cy="3302574"/>
        </p:xfrm>
        <a:graphic>
          <a:graphicData uri="http://schemas.openxmlformats.org/drawingml/2006/table">
            <a:tbl>
              <a:tblPr>
                <a:tableStyleId>{5C22544A-7EE6-4342-B048-85BDC9FD1C3A}</a:tableStyleId>
              </a:tblPr>
              <a:tblGrid>
                <a:gridCol w="632517"/>
                <a:gridCol w="790647"/>
                <a:gridCol w="600892"/>
                <a:gridCol w="600892"/>
                <a:gridCol w="600892"/>
                <a:gridCol w="600892"/>
                <a:gridCol w="600892"/>
              </a:tblGrid>
              <a:tr h="445291">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Count threshold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T2</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T4</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1.233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1.104</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1.165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0.919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0.785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1.048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1.175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E8</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0.865</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0.826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E9</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0.630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0.682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0.706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0.690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0.757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0.937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r h="259753">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0.718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0.812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1.000</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0.747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r>
            </a:tbl>
          </a:graphicData>
        </a:graphic>
      </p:graphicFrame>
      <p:graphicFrame>
        <p:nvGraphicFramePr>
          <p:cNvPr id="15" name="Table 14"/>
          <p:cNvGraphicFramePr>
            <a:graphicFrameLocks noGrp="1"/>
          </p:cNvGraphicFramePr>
          <p:nvPr>
            <p:extLst/>
          </p:nvPr>
        </p:nvGraphicFramePr>
        <p:xfrm>
          <a:off x="76200" y="2362200"/>
          <a:ext cx="4427624" cy="3302576"/>
        </p:xfrm>
        <a:graphic>
          <a:graphicData uri="http://schemas.openxmlformats.org/drawingml/2006/table">
            <a:tbl>
              <a:tblPr>
                <a:solidFill>
                  <a:schemeClr val="tx2">
                    <a:lumMod val="60000"/>
                    <a:lumOff val="40000"/>
                  </a:schemeClr>
                </a:solidFill>
                <a:tableStyleId>{5C22544A-7EE6-4342-B048-85BDC9FD1C3A}</a:tableStyleId>
              </a:tblPr>
              <a:tblGrid>
                <a:gridCol w="632517"/>
                <a:gridCol w="790647"/>
                <a:gridCol w="600892"/>
                <a:gridCol w="600892"/>
                <a:gridCol w="600892"/>
                <a:gridCol w="600892"/>
                <a:gridCol w="600892"/>
              </a:tblGrid>
              <a:tr h="533151">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Count threshold</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T1</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T2</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T3</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T4</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1.050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0.857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1.151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1.138</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0.727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0.773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0.871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0.915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0.903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0.861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0.901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0.874</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1.104</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E8</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0.748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0.742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E9</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0.593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0.556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0.602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0.608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tr>
              <a:tr h="251766">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E10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0.777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0.861</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0.763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tr>
              <a:tr h="251765">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E11</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400" b="1" u="none" strike="noStrike" dirty="0">
                          <a:effectLst/>
                          <a:latin typeface="Times New Roman" panose="02020603050405020304" pitchFamily="18" charset="0"/>
                          <a:cs typeface="Times New Roman" panose="02020603050405020304" pitchFamily="18" charset="0"/>
                        </a:rPr>
                        <a:t>100/min</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smtClean="0">
                          <a:solidFill>
                            <a:srgbClr val="FF0000"/>
                          </a:solidFill>
                          <a:effectLst/>
                          <a:latin typeface="Times New Roman" panose="02020603050405020304" pitchFamily="18" charset="0"/>
                          <a:cs typeface="Times New Roman" panose="02020603050405020304" pitchFamily="18" charset="0"/>
                        </a:rPr>
                        <a:t>0.677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smtClean="0">
                          <a:solidFill>
                            <a:srgbClr val="FF0000"/>
                          </a:solidFill>
                          <a:effectLst/>
                          <a:latin typeface="Times New Roman" panose="02020603050405020304" pitchFamily="18" charset="0"/>
                          <a:cs typeface="Times New Roman" panose="02020603050405020304" pitchFamily="18" charset="0"/>
                        </a:rPr>
                        <a:t>0.704</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0.849</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0.673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99"/>
                    </a:solidFill>
                  </a:tcPr>
                </a:tc>
              </a:tr>
            </a:tbl>
          </a:graphicData>
        </a:graphic>
      </p:graphicFrame>
      <p:sp>
        <p:nvSpPr>
          <p:cNvPr id="16" name="TextBox 15"/>
          <p:cNvSpPr txBox="1"/>
          <p:nvPr/>
        </p:nvSpPr>
        <p:spPr>
          <a:xfrm>
            <a:off x="5408728" y="2003623"/>
            <a:ext cx="2890520"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prstClr val="white"/>
                </a:solidFill>
                <a:latin typeface="Times New Roman" panose="02020603050405020304" pitchFamily="18" charset="0"/>
                <a:cs typeface="Times New Roman" panose="02020603050405020304" pitchFamily="18" charset="0"/>
              </a:rPr>
              <a:t>Electrons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prstClr val="white"/>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44752" y="2003623"/>
            <a:ext cx="2890520"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prstClr val="white"/>
                </a:solidFill>
                <a:latin typeface="Times New Roman" panose="02020603050405020304" pitchFamily="18" charset="0"/>
                <a:cs typeface="Times New Roman" panose="02020603050405020304" pitchFamily="18" charset="0"/>
              </a:rPr>
              <a:t>Electrons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06/07/2022–09/06/2022</a:t>
            </a:r>
            <a:endParaRPr lang="en-US" sz="1400" b="1" dirty="0">
              <a:solidFill>
                <a:prstClr val="whit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03C1C17E-6C53-A64B-936E-EAF60D042E20}"/>
              </a:ext>
            </a:extLst>
          </p:cNvPr>
          <p:cNvSpPr txBox="1"/>
          <p:nvPr/>
        </p:nvSpPr>
        <p:spPr>
          <a:xfrm>
            <a:off x="1307577" y="1626552"/>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Provisional Validation</a:t>
            </a:r>
            <a:endParaRPr lang="en-US" sz="1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03C1C17E-6C53-A64B-936E-EAF60D042E20}"/>
              </a:ext>
            </a:extLst>
          </p:cNvPr>
          <p:cNvSpPr txBox="1"/>
          <p:nvPr/>
        </p:nvSpPr>
        <p:spPr>
          <a:xfrm>
            <a:off x="5871553" y="1626552"/>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Full Validation</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154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550" y="152400"/>
            <a:ext cx="5676900" cy="1345248"/>
          </a:xfrm>
        </p:spPr>
        <p:txBody>
          <a:bodyPr/>
          <a:lstStyle/>
          <a:p>
            <a:r>
              <a:rPr lang="en-US" sz="2800" b="1" dirty="0" smtClean="0">
                <a:solidFill>
                  <a:srgbClr val="FFFF00"/>
                </a:solidFill>
                <a:latin typeface="Times New Roman" panose="02020603050405020304" pitchFamily="18" charset="0"/>
                <a:cs typeface="Times New Roman" panose="02020603050405020304" pitchFamily="18" charset="0"/>
              </a:rPr>
              <a:t>PLPT-SEI-002: MPS-HI Telescope Cross-Comparison: Comparison with Provisional results</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69</a:t>
            </a:fld>
            <a:endParaRPr lang="en-US" altLang="en-US" dirty="0"/>
          </a:p>
        </p:txBody>
      </p:sp>
      <p:sp>
        <p:nvSpPr>
          <p:cNvPr id="5" name="TextBox 4"/>
          <p:cNvSpPr txBox="1"/>
          <p:nvPr/>
        </p:nvSpPr>
        <p:spPr>
          <a:xfrm>
            <a:off x="2358189" y="5257800"/>
            <a:ext cx="4427622" cy="861774"/>
          </a:xfrm>
          <a:prstGeom prst="rect">
            <a:avLst/>
          </a:prstGeom>
          <a:solidFill>
            <a:srgbClr val="E8ECF4"/>
          </a:solid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Blue: &lt;10%, </a:t>
            </a:r>
            <a:r>
              <a:rPr lang="en-US" b="1" dirty="0">
                <a:solidFill>
                  <a:srgbClr val="00B050"/>
                </a:solidFill>
                <a:latin typeface="Times New Roman" panose="02020603050405020304" pitchFamily="18" charset="0"/>
                <a:cs typeface="Times New Roman" panose="02020603050405020304" pitchFamily="18" charset="0"/>
              </a:rPr>
              <a:t>Green: </a:t>
            </a:r>
            <a:r>
              <a:rPr lang="en-US" b="1" dirty="0" smtClean="0">
                <a:solidFill>
                  <a:srgbClr val="00B050"/>
                </a:solidFill>
                <a:latin typeface="Times New Roman" panose="02020603050405020304" pitchFamily="18" charset="0"/>
                <a:cs typeface="Times New Roman" panose="02020603050405020304" pitchFamily="18" charset="0"/>
              </a:rPr>
              <a:t>10-25%, </a:t>
            </a:r>
            <a:r>
              <a:rPr lang="en-US" b="1" dirty="0">
                <a:solidFill>
                  <a:srgbClr val="FF0000"/>
                </a:solidFill>
                <a:latin typeface="Times New Roman" panose="02020603050405020304" pitchFamily="18" charset="0"/>
                <a:cs typeface="Times New Roman" panose="02020603050405020304" pitchFamily="18" charset="0"/>
              </a:rPr>
              <a:t>Red: &gt;</a:t>
            </a:r>
            <a:r>
              <a:rPr lang="en-US" b="1" dirty="0" smtClean="0">
                <a:solidFill>
                  <a:srgbClr val="FF0000"/>
                </a:solidFill>
                <a:latin typeface="Times New Roman" panose="02020603050405020304" pitchFamily="18" charset="0"/>
                <a:cs typeface="Times New Roman" panose="02020603050405020304" pitchFamily="18" charset="0"/>
              </a:rPr>
              <a:t>25%</a:t>
            </a:r>
          </a:p>
          <a:p>
            <a:pPr algn="ctr"/>
            <a:r>
              <a:rPr lang="en-US" sz="1600" b="1" dirty="0" smtClean="0">
                <a:solidFill>
                  <a:srgbClr val="FF7C80"/>
                </a:solidFill>
                <a:latin typeface="Times New Roman" panose="02020603050405020304" pitchFamily="18" charset="0"/>
                <a:cs typeface="Times New Roman" panose="02020603050405020304" pitchFamily="18" charset="0"/>
              </a:rPr>
              <a:t>Pink: &lt;100 PA matches</a:t>
            </a:r>
          </a:p>
          <a:p>
            <a:pPr algn="ctr"/>
            <a:r>
              <a:rPr lang="en-US" sz="1600" b="1" dirty="0" smtClean="0">
                <a:solidFill>
                  <a:schemeClr val="accent6">
                    <a:lumMod val="75000"/>
                  </a:schemeClr>
                </a:solidFill>
                <a:latin typeface="Times New Roman" panose="02020603050405020304" pitchFamily="18" charset="0"/>
                <a:cs typeface="Times New Roman" panose="02020603050405020304" pitchFamily="18" charset="0"/>
              </a:rPr>
              <a:t>Orange: &lt;1000 PA matches</a:t>
            </a:r>
            <a:endParaRPr lang="en-US" sz="1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7467600" y="914400"/>
            <a:ext cx="1371600" cy="381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anose="02020603050405020304" pitchFamily="18" charset="0"/>
                <a:cs typeface="Times New Roman" panose="02020603050405020304" pitchFamily="18" charset="0"/>
              </a:rPr>
              <a:t>Pass</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08728" y="2310342"/>
            <a:ext cx="2890520"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prstClr val="white"/>
                </a:solidFill>
                <a:latin typeface="Times New Roman" panose="02020603050405020304" pitchFamily="18" charset="0"/>
                <a:cs typeface="Times New Roman" panose="02020603050405020304" pitchFamily="18" charset="0"/>
              </a:rPr>
              <a:t>Protons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prstClr val="white"/>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844752" y="2310342"/>
            <a:ext cx="2890520"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prstClr val="white"/>
                </a:solidFill>
                <a:latin typeface="Times New Roman" panose="02020603050405020304" pitchFamily="18" charset="0"/>
                <a:cs typeface="Times New Roman" panose="02020603050405020304" pitchFamily="18" charset="0"/>
              </a:rPr>
              <a:t>Protons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06/07/2022–09/06/2022</a:t>
            </a:r>
            <a:endParaRPr lang="en-US" sz="1400" b="1" dirty="0">
              <a:solidFill>
                <a:prstClr val="white"/>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03C1C17E-6C53-A64B-936E-EAF60D042E20}"/>
              </a:ext>
            </a:extLst>
          </p:cNvPr>
          <p:cNvSpPr txBox="1"/>
          <p:nvPr/>
        </p:nvSpPr>
        <p:spPr>
          <a:xfrm>
            <a:off x="1307577" y="1933271"/>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Provisional Validation</a:t>
            </a:r>
            <a:endParaRPr lang="en-US" sz="1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03C1C17E-6C53-A64B-936E-EAF60D042E20}"/>
              </a:ext>
            </a:extLst>
          </p:cNvPr>
          <p:cNvSpPr txBox="1"/>
          <p:nvPr/>
        </p:nvSpPr>
        <p:spPr>
          <a:xfrm>
            <a:off x="5871553" y="1933271"/>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Full Validation</a:t>
            </a:r>
            <a:endParaRPr lang="en-US" sz="14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extLst/>
          </p:nvPr>
        </p:nvGraphicFramePr>
        <p:xfrm>
          <a:off x="103877" y="2668919"/>
          <a:ext cx="4468123" cy="2360281"/>
        </p:xfrm>
        <a:graphic>
          <a:graphicData uri="http://schemas.openxmlformats.org/drawingml/2006/table">
            <a:tbl>
              <a:tblPr>
                <a:tableStyleId>{5C22544A-7EE6-4342-B048-85BDC9FD1C3A}</a:tableStyleId>
              </a:tblPr>
              <a:tblGrid>
                <a:gridCol w="718033"/>
                <a:gridCol w="861640"/>
                <a:gridCol w="577690"/>
                <a:gridCol w="577690"/>
                <a:gridCol w="577690"/>
                <a:gridCol w="577690"/>
                <a:gridCol w="577690"/>
              </a:tblGrid>
              <a:tr h="508592">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Count threshold</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T5</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0.798</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0.752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1.253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1.052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1.142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1.090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0.987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0.950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1.310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1.167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1.383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4527">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chemeClr val="tx1"/>
                          </a:solidFill>
                          <a:effectLst/>
                          <a:latin typeface="Times New Roman" panose="02020603050405020304" pitchFamily="18" charset="0"/>
                          <a:cs typeface="Times New Roman" panose="02020603050405020304" pitchFamily="18" charset="0"/>
                        </a:rPr>
                        <a:t>1.000</a:t>
                      </a:r>
                      <a:endParaRPr lang="en-US" sz="14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1.154</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1.269</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graphicFrame>
        <p:nvGraphicFramePr>
          <p:cNvPr id="13" name="Table 12"/>
          <p:cNvGraphicFramePr>
            <a:graphicFrameLocks noGrp="1"/>
          </p:cNvGraphicFramePr>
          <p:nvPr/>
        </p:nvGraphicFramePr>
        <p:xfrm>
          <a:off x="4658224" y="2665125"/>
          <a:ext cx="4391528" cy="2364074"/>
        </p:xfrm>
        <a:graphic>
          <a:graphicData uri="http://schemas.openxmlformats.org/drawingml/2006/table">
            <a:tbl>
              <a:tblPr>
                <a:tableStyleId>{5C22544A-7EE6-4342-B048-85BDC9FD1C3A}</a:tableStyleId>
              </a:tblPr>
              <a:tblGrid>
                <a:gridCol w="705724"/>
                <a:gridCol w="846869"/>
                <a:gridCol w="567787"/>
                <a:gridCol w="567787"/>
                <a:gridCol w="567787"/>
                <a:gridCol w="567787"/>
                <a:gridCol w="567787"/>
              </a:tblGrid>
              <a:tr h="516578">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Energy band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Count threshold</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T1</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T5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0.723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0.760</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0.977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1.273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1.064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0.877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1.084</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0.932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1.031</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1.088</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0.963</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0.802</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0.942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3928">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0.926</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1.103</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1.116</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1.287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63928">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P7</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100/min</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0.915</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1.000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1.002</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400" b="1" u="none" strike="noStrike" dirty="0">
                          <a:solidFill>
                            <a:srgbClr val="00B050"/>
                          </a:solidFill>
                          <a:effectLst/>
                          <a:latin typeface="Times New Roman" panose="02020603050405020304" pitchFamily="18" charset="0"/>
                          <a:cs typeface="Times New Roman" panose="02020603050405020304" pitchFamily="18" charset="0"/>
                        </a:rPr>
                        <a:t>1.197</a:t>
                      </a:r>
                      <a:endParaRPr lang="en-US" sz="1400" b="1" i="0" u="none" strike="noStrike" dirty="0">
                        <a:solidFill>
                          <a:srgbClr val="00B05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199422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0"/>
            <a:ext cx="7964487" cy="1362075"/>
          </a:xfrm>
        </p:spPr>
        <p:txBody>
          <a:bodyPr lIns="91440" rIns="91440"/>
          <a:lstStyle/>
          <a:p>
            <a:r>
              <a:rPr lang="en-US" dirty="0"/>
              <a:t>Review of </a:t>
            </a:r>
            <a:r>
              <a:rPr lang="en-US" dirty="0" smtClean="0"/>
              <a:t>Provisional Maturity</a:t>
            </a:r>
            <a:br>
              <a:rPr lang="en-US" dirty="0" smtClean="0"/>
            </a:br>
            <a:r>
              <a:rPr lang="en-US" sz="3200" kern="0" cap="none" dirty="0" smtClean="0">
                <a:solidFill>
                  <a:srgbClr val="FFFFFF"/>
                </a:solidFill>
                <a:cs typeface="Calibri"/>
                <a:sym typeface="Calibri"/>
              </a:rPr>
              <a:t>G18 </a:t>
            </a:r>
            <a:r>
              <a:rPr lang="en-US" sz="3200" kern="0" cap="none" dirty="0">
                <a:solidFill>
                  <a:srgbClr val="FFFFFF"/>
                </a:solidFill>
                <a:cs typeface="Calibri"/>
                <a:sym typeface="Calibri"/>
              </a:rPr>
              <a:t>SEISS </a:t>
            </a:r>
            <a:r>
              <a:rPr lang="en-US" sz="3200" kern="0" cap="none" dirty="0" smtClean="0">
                <a:solidFill>
                  <a:srgbClr val="FFFFFF"/>
                </a:solidFill>
                <a:cs typeface="Calibri"/>
                <a:sym typeface="Calibri"/>
              </a:rPr>
              <a:t>MPS-HI Provisional, Oct. 11, </a:t>
            </a:r>
            <a:r>
              <a:rPr lang="en-US" sz="3200" kern="0" cap="none" dirty="0">
                <a:solidFill>
                  <a:srgbClr val="FFFFFF"/>
                </a:solidFill>
                <a:cs typeface="Calibri"/>
                <a:sym typeface="Calibri"/>
              </a:rPr>
              <a:t>2022</a:t>
            </a:r>
            <a:endParaRPr lang="en-US" dirty="0"/>
          </a:p>
        </p:txBody>
      </p:sp>
      <p:sp>
        <p:nvSpPr>
          <p:cNvPr id="3" name="Text Placeholder 2"/>
          <p:cNvSpPr>
            <a:spLocks noGrp="1"/>
          </p:cNvSpPr>
          <p:nvPr>
            <p:ph type="body" idx="1"/>
          </p:nvPr>
        </p:nvSpPr>
        <p:spPr/>
        <p:txBody>
          <a:bodyPr/>
          <a:lstStyle/>
          <a:p>
            <a:r>
              <a:rPr lang="en-US" dirty="0" smtClean="0"/>
              <a:t>GOES-18 MPS-HI </a:t>
            </a:r>
            <a:r>
              <a:rPr lang="en-US" dirty="0"/>
              <a:t>L1b Products </a:t>
            </a:r>
            <a:r>
              <a:rPr lang="en-US" dirty="0" smtClean="0"/>
              <a:t>Full </a:t>
            </a:r>
            <a:r>
              <a:rPr lang="en-US" dirty="0"/>
              <a:t>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7</a:t>
            </a:fld>
            <a:endParaRPr lang="en-US" alt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70</a:t>
            </a:fld>
            <a:endParaRPr lang="en-US" altLang="en-US" dirty="0">
              <a:solidFill>
                <a:prstClr val="white"/>
              </a:solidFill>
            </a:endParaRPr>
          </a:p>
        </p:txBody>
      </p:sp>
      <p:sp>
        <p:nvSpPr>
          <p:cNvPr id="13" name="TextBox 12"/>
          <p:cNvSpPr txBox="1"/>
          <p:nvPr/>
        </p:nvSpPr>
        <p:spPr>
          <a:xfrm>
            <a:off x="4853752" y="1982649"/>
            <a:ext cx="3983860" cy="276999"/>
          </a:xfrm>
          <a:prstGeom prst="rect">
            <a:avLst/>
          </a:prstGeom>
          <a:solidFill>
            <a:srgbClr val="00B050"/>
          </a:solidFill>
          <a:ln>
            <a:solidFill>
              <a:srgbClr val="92D050"/>
            </a:solidFill>
          </a:ln>
        </p:spPr>
        <p:txBody>
          <a:bodyPr wrap="square" rtlCol="0">
            <a:spAutoFit/>
          </a:bodyPr>
          <a:lstStyle/>
          <a:p>
            <a:pPr algn="ctr"/>
            <a:r>
              <a:rPr lang="en-US" sz="1200" b="1" dirty="0">
                <a:solidFill>
                  <a:prstClr val="white"/>
                </a:solidFill>
                <a:latin typeface="Times New Roman" panose="02020603050405020304" pitchFamily="18" charset="0"/>
                <a:cs typeface="Times New Roman" panose="02020603050405020304" pitchFamily="18" charset="0"/>
              </a:rPr>
              <a:t>GOES-18 vs GOES-17 Electrons , </a:t>
            </a:r>
            <a:r>
              <a:rPr lang="en-US" sz="1200" b="1" dirty="0" smtClean="0">
                <a:solidFill>
                  <a:prstClr val="white"/>
                </a:solidFill>
                <a:latin typeface="Times New Roman" panose="02020603050405020304" pitchFamily="18" charset="0"/>
                <a:cs typeface="Times New Roman" panose="02020603050405020304" pitchFamily="18" charset="0"/>
              </a:rPr>
              <a:t>09/07/2022–12/06/2022</a:t>
            </a:r>
            <a:endParaRPr lang="en-US" sz="1200" b="1" dirty="0">
              <a:solidFill>
                <a:prstClr val="white"/>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06" y="2310791"/>
            <a:ext cx="4403684" cy="2642209"/>
          </a:xfrm>
          <a:prstGeom prst="rect">
            <a:avLst/>
          </a:prstGeom>
        </p:spPr>
      </p:pic>
      <p:cxnSp>
        <p:nvCxnSpPr>
          <p:cNvPr id="6" name="Straight Arrow Connector 5"/>
          <p:cNvCxnSpPr/>
          <p:nvPr/>
        </p:nvCxnSpPr>
        <p:spPr>
          <a:xfrm flipH="1">
            <a:off x="6222283" y="4264068"/>
            <a:ext cx="390649" cy="308946"/>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842" y="2310791"/>
            <a:ext cx="4403681" cy="2642209"/>
          </a:xfrm>
          <a:prstGeom prst="rect">
            <a:avLst/>
          </a:prstGeom>
        </p:spPr>
      </p:pic>
      <p:sp>
        <p:nvSpPr>
          <p:cNvPr id="18" name="TextBox 17"/>
          <p:cNvSpPr txBox="1"/>
          <p:nvPr/>
        </p:nvSpPr>
        <p:spPr>
          <a:xfrm>
            <a:off x="309218" y="1982649"/>
            <a:ext cx="3983860" cy="276999"/>
          </a:xfrm>
          <a:prstGeom prst="rect">
            <a:avLst/>
          </a:prstGeom>
          <a:solidFill>
            <a:srgbClr val="00B050"/>
          </a:solidFill>
          <a:ln>
            <a:solidFill>
              <a:srgbClr val="92D050"/>
            </a:solidFill>
          </a:ln>
        </p:spPr>
        <p:txBody>
          <a:bodyPr wrap="square" rtlCol="0">
            <a:spAutoFit/>
          </a:bodyPr>
          <a:lstStyle/>
          <a:p>
            <a:pPr algn="ctr"/>
            <a:r>
              <a:rPr lang="en-US" sz="1200" b="1" dirty="0">
                <a:solidFill>
                  <a:prstClr val="white"/>
                </a:solidFill>
                <a:latin typeface="Times New Roman" panose="02020603050405020304" pitchFamily="18" charset="0"/>
                <a:cs typeface="Times New Roman" panose="02020603050405020304" pitchFamily="18" charset="0"/>
              </a:rPr>
              <a:t>GOES-18 vs GOES-17 Electrons , </a:t>
            </a:r>
            <a:r>
              <a:rPr lang="en-US" sz="1200" b="1" dirty="0" smtClean="0">
                <a:solidFill>
                  <a:prstClr val="white"/>
                </a:solidFill>
                <a:latin typeface="Times New Roman" panose="02020603050405020304" pitchFamily="18" charset="0"/>
                <a:cs typeface="Times New Roman" panose="02020603050405020304" pitchFamily="18" charset="0"/>
              </a:rPr>
              <a:t>06/07/2022–09/05/2022</a:t>
            </a:r>
            <a:endParaRPr lang="en-US" sz="1200" b="1" dirty="0">
              <a:solidFill>
                <a:prstClr val="white"/>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225187" y="76200"/>
            <a:ext cx="6693627" cy="11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400" b="1" dirty="0" smtClean="0">
                <a:solidFill>
                  <a:srgbClr val="FFFF00"/>
                </a:solidFill>
                <a:latin typeface="Times New Roman" panose="02020603050405020304" pitchFamily="18" charset="0"/>
                <a:cs typeface="Times New Roman" panose="02020603050405020304" pitchFamily="18" charset="0"/>
              </a:rPr>
            </a:br>
            <a:r>
              <a:rPr lang="en-US" sz="2400" b="1" dirty="0" smtClean="0">
                <a:solidFill>
                  <a:srgbClr val="FFFF00"/>
                </a:solidFill>
                <a:latin typeface="Times New Roman" panose="02020603050405020304" pitchFamily="18" charset="0"/>
                <a:cs typeface="Times New Roman" panose="02020603050405020304" pitchFamily="18" charset="0"/>
              </a:rPr>
              <a:t>Comparison of Trapped Particles:</a:t>
            </a:r>
          </a:p>
          <a:p>
            <a:r>
              <a:rPr lang="en-US" sz="2400" b="1" dirty="0" smtClean="0">
                <a:solidFill>
                  <a:srgbClr val="FFFF00"/>
                </a:solidFill>
                <a:latin typeface="Times New Roman" panose="02020603050405020304" pitchFamily="18" charset="0"/>
                <a:cs typeface="Times New Roman" panose="02020603050405020304" pitchFamily="18" charset="0"/>
              </a:rPr>
              <a:t>Comparison with Provisional Results</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1346" y="5232737"/>
            <a:ext cx="8981309" cy="1015663"/>
          </a:xfrm>
          <a:prstGeom prst="rect">
            <a:avLst/>
          </a:prstGeom>
          <a:noFill/>
        </p:spPr>
        <p:txBody>
          <a:bodyPr wrap="square" rtlCol="0">
            <a:spAutoFit/>
          </a:bodyPr>
          <a:lstStyle/>
          <a:p>
            <a:pPr marL="285750" indent="-285750" algn="just">
              <a:buFont typeface="Wingdings" panose="05000000000000000000" pitchFamily="2" charset="2"/>
              <a:buChar char="q"/>
            </a:pPr>
            <a:r>
              <a:rPr lang="en-US" sz="2000" b="1" dirty="0" smtClean="0">
                <a:solidFill>
                  <a:schemeClr val="bg1"/>
                </a:solidFill>
                <a:latin typeface="Times New Roman" panose="02020603050405020304" pitchFamily="18" charset="0"/>
                <a:cs typeface="Times New Roman" panose="02020603050405020304" pitchFamily="18" charset="0"/>
              </a:rPr>
              <a:t>The electron spectra from the two 3-months periods agree very well</a:t>
            </a:r>
          </a:p>
          <a:p>
            <a:pPr marL="285750" indent="-285750" algn="just">
              <a:buFont typeface="Wingdings" panose="05000000000000000000" pitchFamily="2" charset="2"/>
              <a:buChar char="q"/>
            </a:pPr>
            <a:r>
              <a:rPr lang="en-US" sz="2000" b="1" dirty="0" smtClean="0">
                <a:solidFill>
                  <a:schemeClr val="bg1"/>
                </a:solidFill>
                <a:latin typeface="Times New Roman" panose="02020603050405020304" pitchFamily="18" charset="0"/>
                <a:cs typeface="Times New Roman" panose="02020603050405020304" pitchFamily="18" charset="0"/>
              </a:rPr>
              <a:t>Electron telescope 4 is not affected by the GOES-17 yaw flip</a:t>
            </a:r>
          </a:p>
          <a:p>
            <a:pPr marL="285750" indent="-285750" algn="just">
              <a:buFont typeface="Wingdings" panose="05000000000000000000" pitchFamily="2" charset="2"/>
              <a:buChar char="q"/>
            </a:pPr>
            <a:r>
              <a:rPr lang="en-US" sz="2000" b="1" dirty="0" smtClean="0">
                <a:solidFill>
                  <a:srgbClr val="FFFF00"/>
                </a:solidFill>
                <a:latin typeface="Times New Roman" panose="02020603050405020304" pitchFamily="18" charset="0"/>
                <a:cs typeface="Times New Roman" panose="02020603050405020304" pitchFamily="18" charset="0"/>
              </a:rPr>
              <a:t>GOES-18 electron telescope 4 is consistent with GOES-17 electron telescope 4</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3C1C17E-6C53-A64B-936E-EAF60D042E20}"/>
              </a:ext>
            </a:extLst>
          </p:cNvPr>
          <p:cNvSpPr txBox="1"/>
          <p:nvPr/>
        </p:nvSpPr>
        <p:spPr>
          <a:xfrm>
            <a:off x="1318713"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Provisional Validation</a:t>
            </a:r>
            <a:endParaRPr lang="en-US" sz="1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03C1C17E-6C53-A64B-936E-EAF60D042E20}"/>
              </a:ext>
            </a:extLst>
          </p:cNvPr>
          <p:cNvSpPr txBox="1"/>
          <p:nvPr/>
        </p:nvSpPr>
        <p:spPr>
          <a:xfrm>
            <a:off x="5863247"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Full Validation</a:t>
            </a:r>
            <a:endParaRPr lang="en-US"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412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71</a:t>
            </a:fld>
            <a:endParaRPr lang="en-US" altLang="en-US" dirty="0">
              <a:solidFill>
                <a:prstClr val="white"/>
              </a:solidFill>
            </a:endParaRPr>
          </a:p>
        </p:txBody>
      </p:sp>
      <p:sp>
        <p:nvSpPr>
          <p:cNvPr id="8" name="TextBox 7">
            <a:extLst>
              <a:ext uri="{FF2B5EF4-FFF2-40B4-BE49-F238E27FC236}">
                <a16:creationId xmlns="" xmlns:a16="http://schemas.microsoft.com/office/drawing/2014/main" id="{03C1C17E-6C53-A64B-936E-EAF60D042E20}"/>
              </a:ext>
            </a:extLst>
          </p:cNvPr>
          <p:cNvSpPr txBox="1"/>
          <p:nvPr/>
        </p:nvSpPr>
        <p:spPr>
          <a:xfrm>
            <a:off x="2619873" y="1410943"/>
            <a:ext cx="3871587" cy="265457"/>
          </a:xfrm>
          <a:prstGeom prst="rect">
            <a:avLst/>
          </a:prstGeom>
          <a:solidFill>
            <a:srgbClr val="00B050"/>
          </a:solidFill>
          <a:ln>
            <a:solidFill>
              <a:srgbClr val="92D050"/>
            </a:solidFill>
          </a:ln>
        </p:spPr>
        <p:txBody>
          <a:bodyPr wrap="square" rtlCol="0">
            <a:spAutoFit/>
          </a:bodyPr>
          <a:lstStyle/>
          <a:p>
            <a:pPr algn="ctr"/>
            <a:r>
              <a:rPr lang="en-US" sz="1125" b="1" dirty="0">
                <a:solidFill>
                  <a:prstClr val="white"/>
                </a:solidFill>
                <a:latin typeface="Times New Roman" panose="02020603050405020304" pitchFamily="18" charset="0"/>
                <a:cs typeface="Times New Roman" panose="02020603050405020304" pitchFamily="18" charset="0"/>
              </a:rPr>
              <a:t>GOES-17 over GOES-18 Electrons, </a:t>
            </a:r>
            <a:r>
              <a:rPr lang="en-US" sz="1125" b="1" dirty="0" smtClean="0">
                <a:solidFill>
                  <a:prstClr val="white"/>
                </a:solidFill>
                <a:latin typeface="Times New Roman" panose="02020603050405020304" pitchFamily="18" charset="0"/>
                <a:cs typeface="Times New Roman" panose="02020603050405020304" pitchFamily="18" charset="0"/>
              </a:rPr>
              <a:t>06/07/2022–09/05/2022</a:t>
            </a:r>
            <a:endParaRPr lang="en-US" sz="1125" b="1" dirty="0">
              <a:solidFill>
                <a:prstClr val="white"/>
              </a:solidFill>
              <a:latin typeface="Times New Roman" panose="02020603050405020304" pitchFamily="18" charset="0"/>
              <a:cs typeface="Times New Roman" panose="02020603050405020304" pitchFamily="18" charset="0"/>
            </a:endParaRPr>
          </a:p>
        </p:txBody>
      </p:sp>
      <p:graphicFrame>
        <p:nvGraphicFramePr>
          <p:cNvPr id="11" name="Table 10"/>
          <p:cNvGraphicFramePr>
            <a:graphicFrameLocks noGrp="1"/>
          </p:cNvGraphicFramePr>
          <p:nvPr>
            <p:extLst/>
          </p:nvPr>
        </p:nvGraphicFramePr>
        <p:xfrm>
          <a:off x="440859" y="1720535"/>
          <a:ext cx="8229615" cy="2100782"/>
        </p:xfrm>
        <a:graphic>
          <a:graphicData uri="http://schemas.openxmlformats.org/drawingml/2006/table">
            <a:tbl>
              <a:tblPr/>
              <a:tblGrid>
                <a:gridCol w="366015"/>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gridCol w="314544"/>
              </a:tblGrid>
              <a:tr h="261713">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G17 ET3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G18 ET3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G17 ET1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G18 ET1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G17 ET4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G18 ET4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G17 ET2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G18 ET2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G17 ET5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G18 ET5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141467">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Q</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Q</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Q</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Q</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Q</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r>
                        <a:rPr lang="en-US" sz="7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82932">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Energy (keV)</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1.00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130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0.69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0.71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278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380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550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900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1.34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1493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0.97</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1.00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FF"/>
                          </a:solidFill>
                          <a:effectLst/>
                          <a:latin typeface="Times New Roman" panose="02020603050405020304" pitchFamily="18" charset="0"/>
                          <a:cs typeface="Times New Roman" panose="02020603050405020304" pitchFamily="18" charset="0"/>
                        </a:rPr>
                        <a:t>1.02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1969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0.20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0.34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0.24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0.63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0.69</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0.74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0.93</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0.95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41467">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2880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1.00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0.86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0.72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0.70</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0.61</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0.64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0.64</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0.56</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0.62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1.45</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1.12</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0.98</a:t>
                      </a:r>
                    </a:p>
                  </a:txBody>
                  <a:tcPr marL="4314" marR="4314" marT="43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0" name="Table 9"/>
          <p:cNvGraphicFramePr>
            <a:graphicFrameLocks noGrp="1"/>
          </p:cNvGraphicFramePr>
          <p:nvPr>
            <p:extLst/>
          </p:nvPr>
        </p:nvGraphicFramePr>
        <p:xfrm>
          <a:off x="440862" y="4224930"/>
          <a:ext cx="8229609" cy="2023470"/>
        </p:xfrm>
        <a:graphic>
          <a:graphicData uri="http://schemas.openxmlformats.org/drawingml/2006/table">
            <a:tbl>
              <a:tblPr/>
              <a:tblGrid>
                <a:gridCol w="365859"/>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gridCol w="314550"/>
              </a:tblGrid>
              <a:tr h="243923">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G17 ET5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G18 ET3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G17 ET2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G18 ET1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G17 ET4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G18 ET4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G17 ET1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G18 ET2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G17 ET3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G18 ET5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155714">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Q</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Q</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Q</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Q</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Q</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9528">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Energy (keV)</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0.79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130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278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380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B050"/>
                          </a:solidFill>
                          <a:effectLst/>
                          <a:latin typeface="Times New Roman" panose="02020603050405020304" pitchFamily="18" charset="0"/>
                          <a:cs typeface="Times New Roman" panose="02020603050405020304" pitchFamily="18" charset="0"/>
                        </a:rPr>
                        <a:t>1.13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550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900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0.70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1.25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1493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1.00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1969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0.52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0.61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0.27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0.66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0.69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0.74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0.76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0.93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0.94</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4765">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2880</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5555FF"/>
                          </a:solidFill>
                          <a:effectLst/>
                          <a:latin typeface="Times New Roman" panose="02020603050405020304" pitchFamily="18" charset="0"/>
                          <a:cs typeface="Times New Roman" panose="02020603050405020304" pitchFamily="18" charset="0"/>
                        </a:rPr>
                        <a:t>1.01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0.81</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0.83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0.76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0.65</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0.68</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0.63</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0.56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0.59</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 </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FF0000"/>
                          </a:solidFill>
                          <a:effectLst/>
                          <a:latin typeface="Times New Roman" panose="02020603050405020304" pitchFamily="18" charset="0"/>
                          <a:cs typeface="Times New Roman" panose="02020603050405020304" pitchFamily="18" charset="0"/>
                        </a:rPr>
                        <a:t>1.47</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1.22</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B050"/>
                          </a:solidFill>
                          <a:effectLst/>
                          <a:latin typeface="Times New Roman" panose="02020603050405020304" pitchFamily="18" charset="0"/>
                          <a:cs typeface="Times New Roman" panose="02020603050405020304" pitchFamily="18" charset="0"/>
                        </a:rPr>
                        <a:t>1.16</a:t>
                      </a:r>
                    </a:p>
                  </a:txBody>
                  <a:tcPr marL="6738" marR="6738" marT="67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4" name="TextBox 13">
            <a:extLst>
              <a:ext uri="{FF2B5EF4-FFF2-40B4-BE49-F238E27FC236}">
                <a16:creationId xmlns="" xmlns:a16="http://schemas.microsoft.com/office/drawing/2014/main" id="{03C1C17E-6C53-A64B-936E-EAF60D042E20}"/>
              </a:ext>
            </a:extLst>
          </p:cNvPr>
          <p:cNvSpPr txBox="1"/>
          <p:nvPr/>
        </p:nvSpPr>
        <p:spPr>
          <a:xfrm>
            <a:off x="2619873" y="3915152"/>
            <a:ext cx="3871587" cy="265457"/>
          </a:xfrm>
          <a:prstGeom prst="rect">
            <a:avLst/>
          </a:prstGeom>
          <a:solidFill>
            <a:srgbClr val="00B050"/>
          </a:solidFill>
          <a:ln>
            <a:solidFill>
              <a:srgbClr val="92D050"/>
            </a:solidFill>
          </a:ln>
        </p:spPr>
        <p:txBody>
          <a:bodyPr wrap="square" rtlCol="0">
            <a:spAutoFit/>
          </a:bodyPr>
          <a:lstStyle/>
          <a:p>
            <a:pPr algn="ctr"/>
            <a:r>
              <a:rPr lang="en-US" sz="1125" b="1" dirty="0">
                <a:solidFill>
                  <a:prstClr val="white"/>
                </a:solidFill>
                <a:latin typeface="Times New Roman" panose="02020603050405020304" pitchFamily="18" charset="0"/>
                <a:cs typeface="Times New Roman" panose="02020603050405020304" pitchFamily="18" charset="0"/>
              </a:rPr>
              <a:t>GOES-17 over GOES-18 Electrons, </a:t>
            </a:r>
            <a:r>
              <a:rPr lang="en-US" sz="1125" b="1" dirty="0" smtClean="0">
                <a:solidFill>
                  <a:prstClr val="white"/>
                </a:solidFill>
                <a:latin typeface="Times New Roman" panose="02020603050405020304" pitchFamily="18" charset="0"/>
                <a:cs typeface="Times New Roman" panose="02020603050405020304" pitchFamily="18" charset="0"/>
              </a:rPr>
              <a:t>09/07/2022–12/06/2022</a:t>
            </a:r>
            <a:endParaRPr lang="en-US" sz="1125" b="1"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926766" y="6367046"/>
            <a:ext cx="5257800" cy="338554"/>
          </a:xfrm>
          <a:prstGeom prst="rect">
            <a:avLst/>
          </a:prstGeom>
          <a:solidFill>
            <a:schemeClr val="bg1"/>
          </a:solid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GOES-17 higher than GOES-18:</a:t>
            </a:r>
            <a:r>
              <a:rPr lang="en-US" sz="1600" b="1" dirty="0" smtClean="0">
                <a:solidFill>
                  <a:srgbClr val="0000FF"/>
                </a:solidFill>
                <a:latin typeface="Times New Roman" panose="02020603050405020304" pitchFamily="18" charset="0"/>
                <a:cs typeface="Times New Roman" panose="02020603050405020304" pitchFamily="18" charset="0"/>
              </a:rPr>
              <a:t> &lt;10%   </a:t>
            </a:r>
            <a:r>
              <a:rPr lang="en-US" sz="1600" b="1" dirty="0" smtClean="0">
                <a:solidFill>
                  <a:srgbClr val="00CC00"/>
                </a:solidFill>
                <a:latin typeface="Times New Roman" panose="02020603050405020304" pitchFamily="18" charset="0"/>
                <a:cs typeface="Times New Roman" panose="02020603050405020304" pitchFamily="18" charset="0"/>
              </a:rPr>
              <a:t>10-25%   </a:t>
            </a:r>
            <a:r>
              <a:rPr lang="en-US" sz="1600" b="1" dirty="0" smtClean="0">
                <a:solidFill>
                  <a:srgbClr val="FF0000"/>
                </a:solidFill>
                <a:latin typeface="Times New Roman" panose="02020603050405020304" pitchFamily="18" charset="0"/>
                <a:cs typeface="Times New Roman" panose="02020603050405020304" pitchFamily="18" charset="0"/>
              </a:rPr>
              <a:t>&gt;25%</a:t>
            </a:r>
            <a:endParaRPr lang="en-US" sz="1600" b="1" dirty="0">
              <a:solidFill>
                <a:srgbClr val="FF0000"/>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bwMode="auto">
          <a:xfrm>
            <a:off x="1208853" y="76200"/>
            <a:ext cx="6693627" cy="11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400" b="1" dirty="0" smtClean="0">
                <a:solidFill>
                  <a:srgbClr val="FFFF00"/>
                </a:solidFill>
                <a:latin typeface="Times New Roman" panose="02020603050405020304" pitchFamily="18" charset="0"/>
                <a:cs typeface="Times New Roman" panose="02020603050405020304" pitchFamily="18" charset="0"/>
              </a:rPr>
            </a:br>
            <a:r>
              <a:rPr lang="en-US" sz="2400" b="1" dirty="0" smtClean="0">
                <a:solidFill>
                  <a:srgbClr val="FFFF00"/>
                </a:solidFill>
                <a:latin typeface="Times New Roman" panose="02020603050405020304" pitchFamily="18" charset="0"/>
                <a:cs typeface="Times New Roman" panose="02020603050405020304" pitchFamily="18" charset="0"/>
              </a:rPr>
              <a:t>Comparison of Trapped Particles:</a:t>
            </a:r>
          </a:p>
          <a:p>
            <a:r>
              <a:rPr lang="en-US" sz="2400" b="1" dirty="0" smtClean="0">
                <a:solidFill>
                  <a:srgbClr val="FFFF00"/>
                </a:solidFill>
                <a:latin typeface="Times New Roman" panose="02020603050405020304" pitchFamily="18" charset="0"/>
                <a:cs typeface="Times New Roman" panose="02020603050405020304" pitchFamily="18" charset="0"/>
              </a:rPr>
              <a:t>Comparison with Provisional Results</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3C1C17E-6C53-A64B-936E-EAF60D042E20}"/>
              </a:ext>
            </a:extLst>
          </p:cNvPr>
          <p:cNvSpPr txBox="1"/>
          <p:nvPr/>
        </p:nvSpPr>
        <p:spPr>
          <a:xfrm>
            <a:off x="6705600" y="1410943"/>
            <a:ext cx="1964871" cy="265457"/>
          </a:xfrm>
          <a:prstGeom prst="rect">
            <a:avLst/>
          </a:prstGeom>
          <a:solidFill>
            <a:srgbClr val="FFFF00"/>
          </a:solidFill>
          <a:ln>
            <a:solidFill>
              <a:srgbClr val="92D050"/>
            </a:solidFill>
          </a:ln>
        </p:spPr>
        <p:txBody>
          <a:bodyPr wrap="square" rtlCol="0">
            <a:spAutoFit/>
          </a:bodyPr>
          <a:lstStyle/>
          <a:p>
            <a:pPr algn="ctr"/>
            <a:r>
              <a:rPr lang="en-US" sz="1125" b="1" dirty="0" smtClean="0">
                <a:latin typeface="Times New Roman" panose="02020603050405020304" pitchFamily="18" charset="0"/>
                <a:cs typeface="Times New Roman" panose="02020603050405020304" pitchFamily="18" charset="0"/>
              </a:rPr>
              <a:t>Provisional Validation</a:t>
            </a:r>
            <a:endParaRPr lang="en-US" sz="1125"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03C1C17E-6C53-A64B-936E-EAF60D042E20}"/>
              </a:ext>
            </a:extLst>
          </p:cNvPr>
          <p:cNvSpPr txBox="1"/>
          <p:nvPr/>
        </p:nvSpPr>
        <p:spPr>
          <a:xfrm>
            <a:off x="6705600" y="3915152"/>
            <a:ext cx="1964871" cy="265457"/>
          </a:xfrm>
          <a:prstGeom prst="rect">
            <a:avLst/>
          </a:prstGeom>
          <a:solidFill>
            <a:srgbClr val="FFFF00"/>
          </a:solidFill>
          <a:ln>
            <a:solidFill>
              <a:srgbClr val="92D050"/>
            </a:solidFill>
          </a:ln>
        </p:spPr>
        <p:txBody>
          <a:bodyPr wrap="square" rtlCol="0">
            <a:spAutoFit/>
          </a:bodyPr>
          <a:lstStyle/>
          <a:p>
            <a:pPr algn="ctr"/>
            <a:r>
              <a:rPr lang="en-US" sz="1125" b="1" dirty="0" smtClean="0">
                <a:latin typeface="Times New Roman" panose="02020603050405020304" pitchFamily="18" charset="0"/>
                <a:cs typeface="Times New Roman" panose="02020603050405020304" pitchFamily="18" charset="0"/>
              </a:rPr>
              <a:t>Full Validation</a:t>
            </a:r>
            <a:endParaRPr lang="en-US" sz="1125"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054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solidFill>
                  <a:prstClr val="white"/>
                </a:solidFill>
              </a:rPr>
              <a:pPr/>
              <a:t>72</a:t>
            </a:fld>
            <a:endParaRPr lang="en-US" altLang="en-US" dirty="0">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07" y="2310791"/>
            <a:ext cx="4403681" cy="2642209"/>
          </a:xfrm>
          <a:prstGeom prst="rect">
            <a:avLst/>
          </a:prstGeom>
        </p:spPr>
      </p:pic>
      <p:cxnSp>
        <p:nvCxnSpPr>
          <p:cNvPr id="6" name="Straight Arrow Connector 5"/>
          <p:cNvCxnSpPr/>
          <p:nvPr/>
        </p:nvCxnSpPr>
        <p:spPr>
          <a:xfrm flipH="1">
            <a:off x="6222283" y="4264068"/>
            <a:ext cx="390649" cy="308946"/>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3842" y="2310791"/>
            <a:ext cx="4403681" cy="2642208"/>
          </a:xfrm>
          <a:prstGeom prst="rect">
            <a:avLst/>
          </a:prstGeom>
        </p:spPr>
      </p:pic>
      <p:sp>
        <p:nvSpPr>
          <p:cNvPr id="18" name="TextBox 17"/>
          <p:cNvSpPr txBox="1"/>
          <p:nvPr/>
        </p:nvSpPr>
        <p:spPr>
          <a:xfrm>
            <a:off x="519131" y="1985480"/>
            <a:ext cx="3564035" cy="253916"/>
          </a:xfrm>
          <a:prstGeom prst="rect">
            <a:avLst/>
          </a:prstGeom>
          <a:solidFill>
            <a:srgbClr val="00B050"/>
          </a:solidFill>
          <a:ln>
            <a:solidFill>
              <a:srgbClr val="92D050"/>
            </a:solidFill>
          </a:ln>
        </p:spPr>
        <p:txBody>
          <a:bodyPr wrap="square" rtlCol="0">
            <a:spAutoFit/>
          </a:bodyPr>
          <a:lstStyle/>
          <a:p>
            <a:pPr algn="ctr"/>
            <a:r>
              <a:rPr lang="en-US" sz="1050" b="1" dirty="0">
                <a:solidFill>
                  <a:prstClr val="white"/>
                </a:solidFill>
              </a:rPr>
              <a:t>GOES-18 vs GOES-17 Electrons , 06/07/2022– 09/05/2022</a:t>
            </a:r>
          </a:p>
        </p:txBody>
      </p:sp>
      <p:sp>
        <p:nvSpPr>
          <p:cNvPr id="9" name="Title 1"/>
          <p:cNvSpPr txBox="1">
            <a:spLocks/>
          </p:cNvSpPr>
          <p:nvPr/>
        </p:nvSpPr>
        <p:spPr bwMode="auto">
          <a:xfrm>
            <a:off x="1225187" y="76200"/>
            <a:ext cx="6693627" cy="11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400" b="1" dirty="0" smtClean="0">
                <a:solidFill>
                  <a:srgbClr val="FFFF00"/>
                </a:solidFill>
                <a:latin typeface="Times New Roman" panose="02020603050405020304" pitchFamily="18" charset="0"/>
                <a:cs typeface="Times New Roman" panose="02020603050405020304" pitchFamily="18" charset="0"/>
              </a:rPr>
            </a:br>
            <a:r>
              <a:rPr lang="en-US" sz="2400" b="1" dirty="0" smtClean="0">
                <a:solidFill>
                  <a:srgbClr val="FFFF00"/>
                </a:solidFill>
                <a:latin typeface="Times New Roman" panose="02020603050405020304" pitchFamily="18" charset="0"/>
                <a:cs typeface="Times New Roman" panose="02020603050405020304" pitchFamily="18" charset="0"/>
              </a:rPr>
              <a:t>Comparison of Trapped Particles:</a:t>
            </a:r>
          </a:p>
          <a:p>
            <a:r>
              <a:rPr lang="en-US" sz="2400" b="1" dirty="0" smtClean="0">
                <a:solidFill>
                  <a:srgbClr val="FFFF00"/>
                </a:solidFill>
                <a:latin typeface="Times New Roman" panose="02020603050405020304" pitchFamily="18" charset="0"/>
                <a:cs typeface="Times New Roman" panose="02020603050405020304" pitchFamily="18" charset="0"/>
              </a:rPr>
              <a:t>Comparison with Provisional Results</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1346" y="5232737"/>
            <a:ext cx="8966177" cy="1323439"/>
          </a:xfrm>
          <a:prstGeom prst="rect">
            <a:avLst/>
          </a:prstGeom>
          <a:noFill/>
        </p:spPr>
        <p:txBody>
          <a:bodyPr wrap="square" rtlCol="0">
            <a:spAutoFit/>
          </a:bodyPr>
          <a:lstStyle/>
          <a:p>
            <a:pPr marL="285750" indent="-285750" algn="just">
              <a:buFont typeface="Wingdings" panose="05000000000000000000" pitchFamily="2" charset="2"/>
              <a:buChar char="q"/>
            </a:pPr>
            <a:r>
              <a:rPr lang="en-US" sz="2000" b="1" dirty="0" smtClean="0">
                <a:solidFill>
                  <a:schemeClr val="bg1"/>
                </a:solidFill>
                <a:latin typeface="Times New Roman" panose="02020603050405020304" pitchFamily="18" charset="0"/>
                <a:cs typeface="Times New Roman" panose="02020603050405020304" pitchFamily="18" charset="0"/>
              </a:rPr>
              <a:t>The proton spectra from the two 3-months periods agree very well</a:t>
            </a:r>
          </a:p>
          <a:p>
            <a:pPr marL="285750" indent="-285750" algn="just">
              <a:buFont typeface="Wingdings" panose="05000000000000000000" pitchFamily="2" charset="2"/>
              <a:buChar char="q"/>
            </a:pPr>
            <a:r>
              <a:rPr lang="en-US" sz="2000" b="1" dirty="0" smtClean="0">
                <a:solidFill>
                  <a:schemeClr val="bg1"/>
                </a:solidFill>
                <a:latin typeface="Times New Roman" panose="02020603050405020304" pitchFamily="18" charset="0"/>
                <a:cs typeface="Times New Roman" panose="02020603050405020304" pitchFamily="18" charset="0"/>
              </a:rPr>
              <a:t>Proton telescope 2 is not affected by the GOES-17 yaw flip</a:t>
            </a:r>
          </a:p>
          <a:p>
            <a:pPr marL="285750" indent="-285750" algn="just">
              <a:buFont typeface="Wingdings" panose="05000000000000000000" pitchFamily="2" charset="2"/>
              <a:buChar char="q"/>
            </a:pPr>
            <a:r>
              <a:rPr lang="en-US" sz="2000" b="1" dirty="0" smtClean="0">
                <a:solidFill>
                  <a:srgbClr val="FFFF00"/>
                </a:solidFill>
                <a:latin typeface="Times New Roman" panose="02020603050405020304" pitchFamily="18" charset="0"/>
                <a:cs typeface="Times New Roman" panose="02020603050405020304" pitchFamily="18" charset="0"/>
              </a:rPr>
              <a:t>GOES-18 proton telescope 2 </a:t>
            </a:r>
            <a:r>
              <a:rPr lang="en-US" sz="2000" b="1" dirty="0">
                <a:solidFill>
                  <a:srgbClr val="FFFF00"/>
                </a:solidFill>
                <a:latin typeface="Times New Roman" panose="02020603050405020304" pitchFamily="18" charset="0"/>
                <a:cs typeface="Times New Roman" panose="02020603050405020304" pitchFamily="18" charset="0"/>
              </a:rPr>
              <a:t>i</a:t>
            </a:r>
            <a:r>
              <a:rPr lang="en-US" sz="2000" b="1" dirty="0" smtClean="0">
                <a:solidFill>
                  <a:srgbClr val="FFFF00"/>
                </a:solidFill>
                <a:latin typeface="Times New Roman" panose="02020603050405020304" pitchFamily="18" charset="0"/>
                <a:cs typeface="Times New Roman" panose="02020603050405020304" pitchFamily="18" charset="0"/>
              </a:rPr>
              <a:t>s higher than GOES-17 proton telescope 2</a:t>
            </a:r>
          </a:p>
          <a:p>
            <a:pPr marL="285750" indent="-285750" algn="just">
              <a:buFont typeface="Wingdings" panose="05000000000000000000" pitchFamily="2" charset="2"/>
              <a:buChar char="q"/>
            </a:pPr>
            <a:r>
              <a:rPr lang="en-US" sz="2000" b="1" dirty="0" smtClean="0">
                <a:solidFill>
                  <a:srgbClr val="FFFF00"/>
                </a:solidFill>
                <a:latin typeface="Times New Roman" panose="02020603050405020304" pitchFamily="18" charset="0"/>
                <a:cs typeface="Times New Roman" panose="02020603050405020304" pitchFamily="18" charset="0"/>
              </a:rPr>
              <a:t>Well known issue with GOES-17 proton data (also with GOES-16)</a:t>
            </a:r>
            <a:endParaRPr lang="en-US" sz="2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3C1C17E-6C53-A64B-936E-EAF60D042E20}"/>
              </a:ext>
            </a:extLst>
          </p:cNvPr>
          <p:cNvSpPr txBox="1"/>
          <p:nvPr/>
        </p:nvSpPr>
        <p:spPr>
          <a:xfrm>
            <a:off x="1318713"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Provisional Validation</a:t>
            </a:r>
            <a:endParaRPr lang="en-US" sz="1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03C1C17E-6C53-A64B-936E-EAF60D042E20}"/>
              </a:ext>
            </a:extLst>
          </p:cNvPr>
          <p:cNvSpPr txBox="1"/>
          <p:nvPr/>
        </p:nvSpPr>
        <p:spPr>
          <a:xfrm>
            <a:off x="5863247"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Full Validation</a:t>
            </a:r>
            <a:endParaRPr lang="en-US" sz="1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50913" y="1973939"/>
            <a:ext cx="3900469" cy="276999"/>
          </a:xfrm>
          <a:prstGeom prst="rect">
            <a:avLst/>
          </a:prstGeom>
          <a:solidFill>
            <a:srgbClr val="FF3399"/>
          </a:solidFill>
          <a:ln>
            <a:solidFill>
              <a:srgbClr val="92D050"/>
            </a:solidFill>
          </a:ln>
        </p:spPr>
        <p:txBody>
          <a:bodyPr wrap="square" rtlCol="0">
            <a:spAutoFit/>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GOES-18 vs GOES-17 Protons</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smtClean="0">
                <a:solidFill>
                  <a:prstClr val="white"/>
                </a:solidFill>
                <a:latin typeface="Times New Roman" panose="02020603050405020304" pitchFamily="18" charset="0"/>
                <a:cs typeface="Times New Roman" panose="02020603050405020304" pitchFamily="18" charset="0"/>
              </a:rPr>
              <a:t>06/07/2022–09/05/2022</a:t>
            </a:r>
            <a:endParaRPr lang="en-US" sz="1200" b="1" dirty="0">
              <a:solidFill>
                <a:schemeClr val="bg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895448" y="1973939"/>
            <a:ext cx="3900469" cy="276999"/>
          </a:xfrm>
          <a:prstGeom prst="rect">
            <a:avLst/>
          </a:prstGeom>
          <a:solidFill>
            <a:srgbClr val="FF3399"/>
          </a:solidFill>
          <a:ln>
            <a:solidFill>
              <a:srgbClr val="92D050"/>
            </a:solidFill>
          </a:ln>
        </p:spPr>
        <p:txBody>
          <a:bodyPr wrap="square" rtlCol="0">
            <a:spAutoFit/>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GOES-18 vs GOES-17 Protons</a:t>
            </a:r>
            <a:r>
              <a:rPr lang="en-US" sz="1200" b="1" dirty="0" smtClean="0">
                <a:solidFill>
                  <a:prstClr val="white"/>
                </a:solidFill>
                <a:latin typeface="Times New Roman" panose="02020603050405020304" pitchFamily="18" charset="0"/>
                <a:cs typeface="Times New Roman" panose="02020603050405020304" pitchFamily="18" charset="0"/>
              </a:rPr>
              <a:t> </a:t>
            </a:r>
            <a:r>
              <a:rPr lang="en-US" sz="1200" b="1" dirty="0">
                <a:solidFill>
                  <a:prstClr val="white"/>
                </a:solidFill>
                <a:latin typeface="Times New Roman" panose="02020603050405020304" pitchFamily="18" charset="0"/>
                <a:cs typeface="Times New Roman" panose="02020603050405020304" pitchFamily="18" charset="0"/>
              </a:rPr>
              <a:t>, </a:t>
            </a:r>
            <a:r>
              <a:rPr lang="en-US" sz="1200" b="1" dirty="0" smtClean="0">
                <a:solidFill>
                  <a:prstClr val="white"/>
                </a:solidFill>
                <a:latin typeface="Times New Roman" panose="02020603050405020304" pitchFamily="18" charset="0"/>
                <a:cs typeface="Times New Roman" panose="02020603050405020304" pitchFamily="18" charset="0"/>
              </a:rPr>
              <a:t>09/07/2022–12/06/2022</a:t>
            </a:r>
            <a:endParaRPr lang="en-US" sz="1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309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D35163A7-B93B-D74B-BCE8-A33003B3076A}"/>
              </a:ext>
            </a:extLst>
          </p:cNvPr>
          <p:cNvSpPr>
            <a:spLocks noGrp="1"/>
          </p:cNvSpPr>
          <p:nvPr>
            <p:ph type="sldNum" sz="quarter" idx="12"/>
          </p:nvPr>
        </p:nvSpPr>
        <p:spPr/>
        <p:txBody>
          <a:bodyPr/>
          <a:lstStyle/>
          <a:p>
            <a:fld id="{615ADB79-25D6-47C0-AB51-22A13A0BBB50}" type="slidenum">
              <a:rPr lang="en-US" altLang="en-US" smtClean="0">
                <a:solidFill>
                  <a:prstClr val="white"/>
                </a:solidFill>
              </a:rPr>
              <a:pPr/>
              <a:t>73</a:t>
            </a:fld>
            <a:endParaRPr lang="en-US" altLang="en-US" dirty="0">
              <a:solidFill>
                <a:prstClr val="white"/>
              </a:solidFill>
            </a:endParaRPr>
          </a:p>
        </p:txBody>
      </p:sp>
      <p:sp>
        <p:nvSpPr>
          <p:cNvPr id="8" name="TextBox 7">
            <a:extLst>
              <a:ext uri="{FF2B5EF4-FFF2-40B4-BE49-F238E27FC236}">
                <a16:creationId xmlns="" xmlns:a16="http://schemas.microsoft.com/office/drawing/2014/main" id="{03C1C17E-6C53-A64B-936E-EAF60D042E20}"/>
              </a:ext>
            </a:extLst>
          </p:cNvPr>
          <p:cNvSpPr txBox="1"/>
          <p:nvPr/>
        </p:nvSpPr>
        <p:spPr>
          <a:xfrm>
            <a:off x="2644385" y="1410943"/>
            <a:ext cx="3871587" cy="265457"/>
          </a:xfrm>
          <a:prstGeom prst="rect">
            <a:avLst/>
          </a:prstGeom>
          <a:solidFill>
            <a:srgbClr val="FF3399"/>
          </a:solidFill>
          <a:ln>
            <a:solidFill>
              <a:srgbClr val="92D050"/>
            </a:solidFill>
          </a:ln>
        </p:spPr>
        <p:txBody>
          <a:bodyPr wrap="square" rtlCol="0">
            <a:spAutoFit/>
          </a:bodyPr>
          <a:lstStyle/>
          <a:p>
            <a:pPr algn="ctr"/>
            <a:r>
              <a:rPr lang="en-US" sz="1125" b="1" dirty="0">
                <a:solidFill>
                  <a:prstClr val="white"/>
                </a:solidFill>
                <a:latin typeface="Times New Roman" panose="02020603050405020304" pitchFamily="18" charset="0"/>
                <a:cs typeface="Times New Roman" panose="02020603050405020304" pitchFamily="18" charset="0"/>
              </a:rPr>
              <a:t>GOES-17 over GOES-18 </a:t>
            </a:r>
            <a:r>
              <a:rPr lang="en-US" sz="1125" b="1" dirty="0" smtClean="0">
                <a:solidFill>
                  <a:prstClr val="white"/>
                </a:solidFill>
                <a:latin typeface="Times New Roman" panose="02020603050405020304" pitchFamily="18" charset="0"/>
                <a:cs typeface="Times New Roman" panose="02020603050405020304" pitchFamily="18" charset="0"/>
              </a:rPr>
              <a:t>Protons</a:t>
            </a:r>
            <a:r>
              <a:rPr lang="en-US" sz="1125" b="1" dirty="0">
                <a:solidFill>
                  <a:prstClr val="white"/>
                </a:solidFill>
                <a:latin typeface="Times New Roman" panose="02020603050405020304" pitchFamily="18" charset="0"/>
                <a:cs typeface="Times New Roman" panose="02020603050405020304" pitchFamily="18" charset="0"/>
              </a:rPr>
              <a:t>, </a:t>
            </a:r>
            <a:r>
              <a:rPr lang="en-US" sz="1125" b="1" dirty="0" smtClean="0">
                <a:solidFill>
                  <a:prstClr val="white"/>
                </a:solidFill>
                <a:latin typeface="Times New Roman" panose="02020603050405020304" pitchFamily="18" charset="0"/>
                <a:cs typeface="Times New Roman" panose="02020603050405020304" pitchFamily="18" charset="0"/>
              </a:rPr>
              <a:t>06/07/2022–09/05/2022</a:t>
            </a:r>
            <a:endParaRPr lang="en-US" sz="1125" b="1" dirty="0">
              <a:solidFill>
                <a:prstClr val="white"/>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 xmlns:a16="http://schemas.microsoft.com/office/drawing/2014/main" id="{03C1C17E-6C53-A64B-936E-EAF60D042E20}"/>
              </a:ext>
            </a:extLst>
          </p:cNvPr>
          <p:cNvSpPr txBox="1"/>
          <p:nvPr/>
        </p:nvSpPr>
        <p:spPr>
          <a:xfrm>
            <a:off x="2644385" y="3925543"/>
            <a:ext cx="3871587" cy="265457"/>
          </a:xfrm>
          <a:prstGeom prst="rect">
            <a:avLst/>
          </a:prstGeom>
          <a:solidFill>
            <a:srgbClr val="FF3399"/>
          </a:solidFill>
          <a:ln>
            <a:solidFill>
              <a:srgbClr val="92D050"/>
            </a:solidFill>
          </a:ln>
        </p:spPr>
        <p:txBody>
          <a:bodyPr wrap="square" rtlCol="0">
            <a:spAutoFit/>
          </a:bodyPr>
          <a:lstStyle/>
          <a:p>
            <a:pPr algn="ctr"/>
            <a:r>
              <a:rPr lang="en-US" sz="1125" b="1" dirty="0">
                <a:solidFill>
                  <a:prstClr val="white"/>
                </a:solidFill>
                <a:latin typeface="Times New Roman" panose="02020603050405020304" pitchFamily="18" charset="0"/>
                <a:cs typeface="Times New Roman" panose="02020603050405020304" pitchFamily="18" charset="0"/>
              </a:rPr>
              <a:t>GOES-17 over GOES-18 </a:t>
            </a:r>
            <a:r>
              <a:rPr lang="en-US" sz="1125" b="1" dirty="0" smtClean="0">
                <a:solidFill>
                  <a:prstClr val="white"/>
                </a:solidFill>
                <a:latin typeface="Times New Roman" panose="02020603050405020304" pitchFamily="18" charset="0"/>
                <a:cs typeface="Times New Roman" panose="02020603050405020304" pitchFamily="18" charset="0"/>
              </a:rPr>
              <a:t>Protons</a:t>
            </a:r>
            <a:r>
              <a:rPr lang="en-US" sz="1125" b="1" dirty="0">
                <a:solidFill>
                  <a:prstClr val="white"/>
                </a:solidFill>
                <a:latin typeface="Times New Roman" panose="02020603050405020304" pitchFamily="18" charset="0"/>
                <a:cs typeface="Times New Roman" panose="02020603050405020304" pitchFamily="18" charset="0"/>
              </a:rPr>
              <a:t>, </a:t>
            </a:r>
            <a:r>
              <a:rPr lang="en-US" sz="1125" b="1" dirty="0" smtClean="0">
                <a:solidFill>
                  <a:prstClr val="white"/>
                </a:solidFill>
                <a:latin typeface="Times New Roman" panose="02020603050405020304" pitchFamily="18" charset="0"/>
                <a:cs typeface="Times New Roman" panose="02020603050405020304" pitchFamily="18" charset="0"/>
              </a:rPr>
              <a:t>09/07/2022–12/06/2022</a:t>
            </a:r>
            <a:endParaRPr lang="en-US" sz="1125" b="1" dirty="0">
              <a:solidFill>
                <a:prstClr val="white"/>
              </a:solidFill>
              <a:latin typeface="Times New Roman" panose="02020603050405020304" pitchFamily="18" charset="0"/>
              <a:cs typeface="Times New Roman" panose="02020603050405020304" pitchFamily="18" charset="0"/>
            </a:endParaRPr>
          </a:p>
        </p:txBody>
      </p:sp>
      <p:sp>
        <p:nvSpPr>
          <p:cNvPr id="15" name="Title 1"/>
          <p:cNvSpPr txBox="1">
            <a:spLocks/>
          </p:cNvSpPr>
          <p:nvPr/>
        </p:nvSpPr>
        <p:spPr bwMode="auto">
          <a:xfrm>
            <a:off x="1233365" y="76200"/>
            <a:ext cx="6693627" cy="11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400" b="1" dirty="0" smtClean="0">
                <a:solidFill>
                  <a:srgbClr val="FFFF00"/>
                </a:solidFill>
                <a:latin typeface="Times New Roman" panose="02020603050405020304" pitchFamily="18" charset="0"/>
                <a:cs typeface="Times New Roman" panose="02020603050405020304" pitchFamily="18" charset="0"/>
              </a:rPr>
            </a:br>
            <a:r>
              <a:rPr lang="en-US" sz="2400" b="1" dirty="0" smtClean="0">
                <a:solidFill>
                  <a:srgbClr val="FFFF00"/>
                </a:solidFill>
                <a:latin typeface="Times New Roman" panose="02020603050405020304" pitchFamily="18" charset="0"/>
                <a:cs typeface="Times New Roman" panose="02020603050405020304" pitchFamily="18" charset="0"/>
              </a:rPr>
              <a:t>Comparison of Trapped Particles:</a:t>
            </a:r>
          </a:p>
          <a:p>
            <a:r>
              <a:rPr lang="en-US" sz="2400" b="1" dirty="0" smtClean="0">
                <a:solidFill>
                  <a:srgbClr val="FFFF00"/>
                </a:solidFill>
                <a:latin typeface="Times New Roman" panose="02020603050405020304" pitchFamily="18" charset="0"/>
                <a:cs typeface="Times New Roman" panose="02020603050405020304" pitchFamily="18" charset="0"/>
              </a:rPr>
              <a:t>Comparison with Provisional Results</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03C1C17E-6C53-A64B-936E-EAF60D042E20}"/>
              </a:ext>
            </a:extLst>
          </p:cNvPr>
          <p:cNvSpPr txBox="1"/>
          <p:nvPr/>
        </p:nvSpPr>
        <p:spPr>
          <a:xfrm>
            <a:off x="6814486" y="1410943"/>
            <a:ext cx="1964871" cy="265457"/>
          </a:xfrm>
          <a:prstGeom prst="rect">
            <a:avLst/>
          </a:prstGeom>
          <a:solidFill>
            <a:srgbClr val="FFFF00"/>
          </a:solidFill>
          <a:ln>
            <a:solidFill>
              <a:srgbClr val="92D050"/>
            </a:solidFill>
          </a:ln>
        </p:spPr>
        <p:txBody>
          <a:bodyPr wrap="square" rtlCol="0">
            <a:spAutoFit/>
          </a:bodyPr>
          <a:lstStyle/>
          <a:p>
            <a:pPr algn="ctr"/>
            <a:r>
              <a:rPr lang="en-US" sz="1125" b="1" dirty="0" smtClean="0">
                <a:latin typeface="Times New Roman" panose="02020603050405020304" pitchFamily="18" charset="0"/>
                <a:cs typeface="Times New Roman" panose="02020603050405020304" pitchFamily="18" charset="0"/>
              </a:rPr>
              <a:t>Provisional Validation</a:t>
            </a:r>
            <a:endParaRPr lang="en-US" sz="1125"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03C1C17E-6C53-A64B-936E-EAF60D042E20}"/>
              </a:ext>
            </a:extLst>
          </p:cNvPr>
          <p:cNvSpPr txBox="1"/>
          <p:nvPr/>
        </p:nvSpPr>
        <p:spPr>
          <a:xfrm>
            <a:off x="6814486" y="3925543"/>
            <a:ext cx="1964871" cy="265457"/>
          </a:xfrm>
          <a:prstGeom prst="rect">
            <a:avLst/>
          </a:prstGeom>
          <a:solidFill>
            <a:srgbClr val="FFFF00"/>
          </a:solidFill>
          <a:ln>
            <a:solidFill>
              <a:srgbClr val="92D050"/>
            </a:solidFill>
          </a:ln>
        </p:spPr>
        <p:txBody>
          <a:bodyPr wrap="square" rtlCol="0">
            <a:spAutoFit/>
          </a:bodyPr>
          <a:lstStyle/>
          <a:p>
            <a:pPr algn="ctr"/>
            <a:r>
              <a:rPr lang="en-US" sz="1125" b="1" dirty="0" smtClean="0">
                <a:latin typeface="Times New Roman" panose="02020603050405020304" pitchFamily="18" charset="0"/>
                <a:cs typeface="Times New Roman" panose="02020603050405020304" pitchFamily="18" charset="0"/>
              </a:rPr>
              <a:t>Full Validation</a:t>
            </a:r>
            <a:endParaRPr lang="en-US" sz="1125"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084002" y="6367046"/>
            <a:ext cx="6992353" cy="338554"/>
          </a:xfrm>
          <a:prstGeom prst="rect">
            <a:avLst/>
          </a:prstGeom>
          <a:solidFill>
            <a:schemeClr val="bg1"/>
          </a:solidFill>
        </p:spPr>
        <p:txBody>
          <a:bodyPr wrap="square" rtlCol="0">
            <a:spAutoFit/>
          </a:bodyPr>
          <a:lstStyle/>
          <a:p>
            <a:pPr algn="ctr"/>
            <a:r>
              <a:rPr lang="en-US" sz="1600" b="1" dirty="0" smtClean="0">
                <a:latin typeface="Times New Roman" panose="02020603050405020304" pitchFamily="18" charset="0"/>
                <a:cs typeface="Times New Roman" panose="02020603050405020304" pitchFamily="18" charset="0"/>
              </a:rPr>
              <a:t>GOES-17 lower than GOES-18:</a:t>
            </a:r>
            <a:r>
              <a:rPr lang="en-US" sz="1600" b="1" dirty="0" smtClean="0">
                <a:solidFill>
                  <a:srgbClr val="0000FF"/>
                </a:solidFill>
                <a:latin typeface="Times New Roman" panose="02020603050405020304" pitchFamily="18" charset="0"/>
                <a:cs typeface="Times New Roman" panose="02020603050405020304" pitchFamily="18" charset="0"/>
              </a:rPr>
              <a:t> &lt;10%  </a:t>
            </a:r>
            <a:r>
              <a:rPr lang="en-US" sz="1600" b="1" dirty="0" smtClean="0">
                <a:solidFill>
                  <a:srgbClr val="00B050"/>
                </a:solidFill>
                <a:latin typeface="Times New Roman" panose="02020603050405020304" pitchFamily="18" charset="0"/>
                <a:cs typeface="Times New Roman" panose="02020603050405020304" pitchFamily="18" charset="0"/>
              </a:rPr>
              <a:t>10-25%</a:t>
            </a:r>
            <a:r>
              <a:rPr lang="en-US" sz="1600" b="1" dirty="0" smtClean="0">
                <a:solidFill>
                  <a:srgbClr val="00CC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25-50%  </a:t>
            </a:r>
            <a:r>
              <a:rPr lang="en-US" sz="1600" b="1" dirty="0" smtClean="0">
                <a:solidFill>
                  <a:srgbClr val="8912BE"/>
                </a:solidFill>
                <a:latin typeface="Times New Roman" panose="02020603050405020304" pitchFamily="18" charset="0"/>
                <a:cs typeface="Times New Roman" panose="02020603050405020304" pitchFamily="18" charset="0"/>
              </a:rPr>
              <a:t>50-75%  </a:t>
            </a:r>
            <a:r>
              <a:rPr lang="en-US" sz="1600" b="1" dirty="0" smtClean="0">
                <a:solidFill>
                  <a:srgbClr val="FF3399"/>
                </a:solidFill>
                <a:latin typeface="Times New Roman" panose="02020603050405020304" pitchFamily="18" charset="0"/>
                <a:cs typeface="Times New Roman" panose="02020603050405020304" pitchFamily="18" charset="0"/>
              </a:rPr>
              <a:t>&gt;75%</a:t>
            </a:r>
            <a:endParaRPr lang="en-US" sz="1600" b="1" dirty="0">
              <a:solidFill>
                <a:srgbClr val="FF3399"/>
              </a:solidFill>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extLst>
              <p:ext uri="{D42A27DB-BD31-4B8C-83A1-F6EECF244321}">
                <p14:modId xmlns:p14="http://schemas.microsoft.com/office/powerpoint/2010/main" val="287342167"/>
              </p:ext>
            </p:extLst>
          </p:nvPr>
        </p:nvGraphicFramePr>
        <p:xfrm>
          <a:off x="381000" y="1716819"/>
          <a:ext cx="8398357" cy="2100776"/>
        </p:xfrm>
        <a:graphic>
          <a:graphicData uri="http://schemas.openxmlformats.org/drawingml/2006/table">
            <a:tbl>
              <a:tblPr/>
              <a:tblGrid>
                <a:gridCol w="384657"/>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gridCol w="320548"/>
              </a:tblGrid>
              <a:tr h="302253">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G17 PT1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G18 PT1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G17 PT4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G18 PT4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G17 PT2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G18 PT2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G17 PT5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G18 PT5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G17 PT3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G18 PT3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r>
              <a:tr h="185896">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Q</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Q</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Q</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Q</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Q</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311355">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Energy (keV)</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75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110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130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190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270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410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a:solidFill>
                            <a:srgbClr val="000000"/>
                          </a:solidFill>
                          <a:effectLst/>
                          <a:latin typeface="Times New Roman" panose="02020603050405020304" pitchFamily="18" charset="0"/>
                          <a:cs typeface="Times New Roman" panose="02020603050405020304" pitchFamily="18" charset="0"/>
                        </a:rPr>
                        <a:t>600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1.01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0.64</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896">
                <a:tc>
                  <a:txBody>
                    <a:bodyPr/>
                    <a:lstStyle/>
                    <a:p>
                      <a:pPr algn="ctr" fontAlgn="ctr"/>
                      <a:r>
                        <a:rPr lang="en-US" sz="800" b="1" i="0" u="none" strike="noStrike" dirty="0">
                          <a:solidFill>
                            <a:srgbClr val="000000"/>
                          </a:solidFill>
                          <a:effectLst/>
                          <a:latin typeface="Times New Roman" panose="02020603050405020304" pitchFamily="18" charset="0"/>
                          <a:cs typeface="Times New Roman" panose="02020603050405020304" pitchFamily="18" charset="0"/>
                        </a:rPr>
                        <a:t>820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0.66</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0.69</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0.85</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0.71</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0.78</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0.90</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00"/>
                          </a:solidFill>
                          <a:effectLst/>
                          <a:latin typeface="Times New Roman" panose="02020603050405020304" pitchFamily="18" charset="0"/>
                          <a:cs typeface="Times New Roman" panose="02020603050405020304" pitchFamily="18" charset="0"/>
                        </a:rPr>
                        <a:t> </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0.93</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0.72</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5890" marR="5890" marT="589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626885132"/>
              </p:ext>
            </p:extLst>
          </p:nvPr>
        </p:nvGraphicFramePr>
        <p:xfrm>
          <a:off x="381000" y="4229210"/>
          <a:ext cx="8398357" cy="2019189"/>
        </p:xfrm>
        <a:graphic>
          <a:graphicData uri="http://schemas.openxmlformats.org/drawingml/2006/table">
            <a:tbl>
              <a:tblPr/>
              <a:tblGrid>
                <a:gridCol w="425232"/>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gridCol w="318925"/>
              </a:tblGrid>
              <a:tr h="306236">
                <a:tc>
                  <a:txBody>
                    <a:bodyPr/>
                    <a:lstStyle/>
                    <a:p>
                      <a:pPr algn="ctr" fontAlgn="ctr"/>
                      <a:endParaRPr lang="en-US" sz="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G17 PT3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G18 PT1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G17 PT5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G18 PT4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G17 PT2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G18 PT2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G17 PT4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G18 PT5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G17 PT1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G18 PT3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233748">
                <a:tc>
                  <a:txBody>
                    <a:bodyPr/>
                    <a:lstStyle/>
                    <a:p>
                      <a:pPr algn="ctr" fontAlgn="ctr"/>
                      <a:endParaRPr lang="en-US" sz="8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endParaRPr lang="en-US" sz="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Q</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9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8636">
                <a:tc>
                  <a:txBody>
                    <a:bodyPr/>
                    <a:lstStyle/>
                    <a:p>
                      <a:pPr algn="ctr" fontAlgn="ctr"/>
                      <a:r>
                        <a:rPr lang="en-US" sz="800" b="1" i="0" u="none" strike="noStrike">
                          <a:solidFill>
                            <a:schemeClr val="tx1"/>
                          </a:solidFill>
                          <a:effectLst/>
                          <a:latin typeface="Times New Roman" panose="02020603050405020304" pitchFamily="18" charset="0"/>
                          <a:cs typeface="Times New Roman" panose="02020603050405020304" pitchFamily="18" charset="0"/>
                        </a:rPr>
                        <a:t>Energy (keV)</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25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8344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FF0000"/>
                          </a:solidFill>
                          <a:effectLst/>
                          <a:latin typeface="Times New Roman" panose="02020603050405020304" pitchFamily="18" charset="0"/>
                          <a:cs typeface="Times New Roman" panose="02020603050405020304" pitchFamily="18" charset="0"/>
                        </a:rPr>
                        <a:t>0.50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FF0000"/>
                          </a:solidFill>
                          <a:effectLst/>
                          <a:latin typeface="Times New Roman" panose="02020603050405020304" pitchFamily="18" charset="0"/>
                          <a:cs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00B050"/>
                          </a:solidFill>
                          <a:effectLst/>
                          <a:latin typeface="Times New Roman" panose="02020603050405020304" pitchFamily="18" charset="0"/>
                          <a:cs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00B050"/>
                          </a:solidFill>
                          <a:effectLst/>
                          <a:latin typeface="Times New Roman" panose="02020603050405020304" pitchFamily="18" charset="0"/>
                          <a:cs typeface="Times New Roman" panose="02020603050405020304" pitchFamily="18" charset="0"/>
                        </a:rPr>
                        <a:t>0.81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00B050"/>
                          </a:solidFill>
                          <a:effectLst/>
                          <a:latin typeface="Times New Roman" panose="02020603050405020304" pitchFamily="18" charset="0"/>
                          <a:cs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190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FF0000"/>
                          </a:solidFill>
                          <a:effectLst/>
                          <a:latin typeface="Times New Roman" panose="02020603050405020304" pitchFamily="18" charset="0"/>
                          <a:cs typeface="Times New Roman" panose="02020603050405020304" pitchFamily="18" charset="0"/>
                        </a:rPr>
                        <a:t>0.61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270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3399"/>
                          </a:solidFill>
                          <a:effectLst/>
                          <a:latin typeface="Times New Roman" panose="02020603050405020304" pitchFamily="18" charset="0"/>
                          <a:cs typeface="Times New Roman" panose="02020603050405020304" pitchFamily="18" charset="0"/>
                        </a:rPr>
                        <a:t>0.24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0.34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410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0.33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rgbClr val="8912BE"/>
                          </a:solidFill>
                          <a:effectLst/>
                          <a:latin typeface="Times New Roman" panose="02020603050405020304" pitchFamily="18" charset="0"/>
                          <a:cs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0.29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8912BE"/>
                          </a:solidFill>
                          <a:effectLst/>
                          <a:latin typeface="Times New Roman" panose="02020603050405020304" pitchFamily="18" charset="0"/>
                          <a:cs typeface="Times New Roman" panose="02020603050405020304" pitchFamily="18" charset="0"/>
                        </a:rPr>
                        <a:t>0.47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600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900" dirty="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0.51</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0.77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1.54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1.47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1.53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66187">
                <a:tc>
                  <a:txBody>
                    <a:bodyPr/>
                    <a:lstStyle/>
                    <a:p>
                      <a:pPr algn="ctr" fontAlgn="ctr"/>
                      <a:r>
                        <a:rPr lang="en-US" sz="800" b="1" i="0" u="none" strike="noStrike" dirty="0">
                          <a:solidFill>
                            <a:schemeClr val="tx1"/>
                          </a:solidFill>
                          <a:effectLst/>
                          <a:latin typeface="Times New Roman" panose="02020603050405020304" pitchFamily="18" charset="0"/>
                          <a:cs typeface="Times New Roman" panose="02020603050405020304" pitchFamily="18" charset="0"/>
                        </a:rPr>
                        <a:t>820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900" dirty="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a:solidFill>
                            <a:schemeClr val="tx1"/>
                          </a:solidFill>
                          <a:effectLst/>
                          <a:latin typeface="Times New Roman" panose="02020603050405020304" pitchFamily="18" charset="0"/>
                          <a:cs typeface="Times New Roman" panose="02020603050405020304" pitchFamily="18" charset="0"/>
                        </a:rPr>
                        <a:t>1.05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0.72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FF0000"/>
                          </a:solidFill>
                          <a:effectLst/>
                          <a:latin typeface="Times New Roman" panose="02020603050405020304" pitchFamily="18" charset="0"/>
                          <a:cs typeface="Times New Roman" panose="02020603050405020304" pitchFamily="18" charset="0"/>
                        </a:rPr>
                        <a:t>0.69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0.90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0.94</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0.92</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B050"/>
                          </a:solidFill>
                          <a:effectLst/>
                          <a:latin typeface="Times New Roman" panose="02020603050405020304" pitchFamily="18" charset="0"/>
                          <a:cs typeface="Times New Roman" panose="02020603050405020304" pitchFamily="18" charset="0"/>
                        </a:rPr>
                        <a:t>0.85</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0.97</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0.98</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900" dirty="0">
                        <a:latin typeface="Times New Roman" panose="02020603050405020304" pitchFamily="18" charset="0"/>
                        <a:cs typeface="Times New Roman" panose="02020603050405020304" pitchFamily="18" charset="0"/>
                      </a:endParaRP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0.93</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rgbClr val="0000FF"/>
                          </a:solidFill>
                          <a:effectLst/>
                          <a:latin typeface="Times New Roman" panose="02020603050405020304" pitchFamily="18" charset="0"/>
                          <a:cs typeface="Times New Roman" panose="02020603050405020304" pitchFamily="18" charset="0"/>
                        </a:rPr>
                        <a:t>0.99</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1.06</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900" b="1" i="0" u="none" strike="noStrike" dirty="0">
                          <a:solidFill>
                            <a:schemeClr val="tx1"/>
                          </a:solidFill>
                          <a:effectLst/>
                          <a:latin typeface="Times New Roman" panose="02020603050405020304" pitchFamily="18" charset="0"/>
                          <a:cs typeface="Times New Roman" panose="02020603050405020304" pitchFamily="18" charset="0"/>
                        </a:rPr>
                        <a:t>1.10</a:t>
                      </a:r>
                    </a:p>
                  </a:txBody>
                  <a:tcPr marL="6511" marR="6511" marT="65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97121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pPr/>
              <a:t>74</a:t>
            </a:fld>
            <a:endParaRPr lang="en-US" altLang="en-US" dirty="0"/>
          </a:p>
        </p:txBody>
      </p:sp>
      <p:sp>
        <p:nvSpPr>
          <p:cNvPr id="4" name="Title 1"/>
          <p:cNvSpPr txBox="1">
            <a:spLocks/>
          </p:cNvSpPr>
          <p:nvPr/>
        </p:nvSpPr>
        <p:spPr>
          <a:xfrm>
            <a:off x="1225187" y="152400"/>
            <a:ext cx="6693627" cy="13716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600" b="1" dirty="0" smtClean="0">
                <a:solidFill>
                  <a:srgbClr val="FFFF00"/>
                </a:solidFill>
                <a:latin typeface="Times New Roman" panose="02020603050405020304" pitchFamily="18" charset="0"/>
                <a:cs typeface="Times New Roman" panose="02020603050405020304" pitchFamily="18" charset="0"/>
              </a:rPr>
              <a:t>PLPT-SEI-005: 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of Trapped Particles:</a:t>
            </a:r>
          </a:p>
          <a:p>
            <a:r>
              <a:rPr lang="en-US" sz="2600" b="1" dirty="0" smtClean="0">
                <a:solidFill>
                  <a:srgbClr val="FFFF00"/>
                </a:solidFill>
                <a:latin typeface="Times New Roman" panose="02020603050405020304" pitchFamily="18" charset="0"/>
                <a:cs typeface="Times New Roman" panose="02020603050405020304" pitchFamily="18" charset="0"/>
              </a:rPr>
              <a:t>Comparison with Provisional</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4300" r="5607"/>
          <a:stretch/>
        </p:blipFill>
        <p:spPr>
          <a:xfrm>
            <a:off x="5036464" y="1984177"/>
            <a:ext cx="3546370" cy="3196007"/>
          </a:xfrm>
          <a:prstGeom prst="rect">
            <a:avLst/>
          </a:prstGeom>
        </p:spPr>
      </p:pic>
      <p:sp>
        <p:nvSpPr>
          <p:cNvPr id="12" name="Oval 11">
            <a:extLst>
              <a:ext uri="{FF2B5EF4-FFF2-40B4-BE49-F238E27FC236}">
                <a16:creationId xmlns="" xmlns:a16="http://schemas.microsoft.com/office/drawing/2014/main" id="{DAAEFD0A-C270-F443-B445-489B6BBEA80F}"/>
              </a:ext>
            </a:extLst>
          </p:cNvPr>
          <p:cNvSpPr/>
          <p:nvPr/>
        </p:nvSpPr>
        <p:spPr>
          <a:xfrm>
            <a:off x="7191138" y="2629713"/>
            <a:ext cx="702547" cy="685800"/>
          </a:xfrm>
          <a:prstGeom prst="ellipse">
            <a:avLst/>
          </a:prstGeom>
          <a:noFill/>
          <a:ln w="19050">
            <a:solidFill>
              <a:srgbClr val="0000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3" name="Table 12"/>
          <p:cNvGraphicFramePr>
            <a:graphicFrameLocks noGrp="1"/>
          </p:cNvGraphicFramePr>
          <p:nvPr>
            <p:extLst/>
          </p:nvPr>
        </p:nvGraphicFramePr>
        <p:xfrm>
          <a:off x="228600" y="5334834"/>
          <a:ext cx="4078701" cy="1446965"/>
        </p:xfrm>
        <a:graphic>
          <a:graphicData uri="http://schemas.openxmlformats.org/drawingml/2006/table">
            <a:tbl>
              <a:tblPr/>
              <a:tblGrid>
                <a:gridCol w="854157"/>
                <a:gridCol w="698856"/>
                <a:gridCol w="698856"/>
                <a:gridCol w="621205"/>
                <a:gridCol w="621205"/>
                <a:gridCol w="584422"/>
              </a:tblGrid>
              <a:tr h="289393">
                <a:tc gridSpan="6">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G17/G18 MPS-HI E11 Integral Flux Ratio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9393">
                <a:tc>
                  <a:txBody>
                    <a:bodyPr/>
                    <a:lstStyle/>
                    <a:p>
                      <a:pPr algn="ctr" fontAlgn="b"/>
                      <a:r>
                        <a:rPr lang="en-US" sz="1400" b="1" i="0" u="none" strike="noStrike">
                          <a:solidFill>
                            <a:srgbClr val="000000"/>
                          </a:solidFill>
                          <a:effectLst/>
                          <a:latin typeface="Times New Roman" panose="02020603050405020304" pitchFamily="18" charset="0"/>
                          <a:cs typeface="Times New Roman" panose="02020603050405020304" pitchFamily="18" charset="0"/>
                        </a:rPr>
                        <a:t>Percentile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89393">
                <a:tc>
                  <a:txBody>
                    <a:bodyPr/>
                    <a:lstStyle/>
                    <a:p>
                      <a:pPr algn="ctr" fontAlgn="b"/>
                      <a:r>
                        <a:rPr lang="en-US" sz="14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7D3FF"/>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89393">
                <a:tc>
                  <a:txBody>
                    <a:bodyPr/>
                    <a:lstStyle/>
                    <a:p>
                      <a:pPr algn="ctr" fontAlgn="b"/>
                      <a:r>
                        <a:rPr lang="en-US" sz="1400" b="1" i="0" u="none" strike="noStrike">
                          <a:solidFill>
                            <a:srgbClr val="000000"/>
                          </a:solidFill>
                          <a:effectLst/>
                          <a:latin typeface="Times New Roman" panose="02020603050405020304" pitchFamily="18" charset="0"/>
                          <a:cs typeface="Times New Roman" panose="02020603050405020304" pitchFamily="18" charset="0"/>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7D3FF"/>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89393">
                <a:tc>
                  <a:txBody>
                    <a:bodyPr/>
                    <a:lstStyle/>
                    <a:p>
                      <a:pPr algn="ctr" fontAlgn="b"/>
                      <a:r>
                        <a:rPr lang="en-US" sz="14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7D3FF"/>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t="3966" r="6250"/>
          <a:stretch/>
        </p:blipFill>
        <p:spPr>
          <a:xfrm>
            <a:off x="228600" y="1974986"/>
            <a:ext cx="3536233" cy="3219881"/>
          </a:xfrm>
          <a:prstGeom prst="rect">
            <a:avLst/>
          </a:prstGeom>
        </p:spPr>
      </p:pic>
      <p:sp>
        <p:nvSpPr>
          <p:cNvPr id="15" name="Oval 14">
            <a:extLst>
              <a:ext uri="{FF2B5EF4-FFF2-40B4-BE49-F238E27FC236}">
                <a16:creationId xmlns:a16="http://schemas.microsoft.com/office/drawing/2014/main" xmlns="" id="{DAAEFD0A-C270-F443-B445-489B6BBEA80F}"/>
              </a:ext>
            </a:extLst>
          </p:cNvPr>
          <p:cNvSpPr/>
          <p:nvPr/>
        </p:nvSpPr>
        <p:spPr>
          <a:xfrm>
            <a:off x="2418304" y="2629713"/>
            <a:ext cx="702547" cy="685800"/>
          </a:xfrm>
          <a:prstGeom prst="ellipse">
            <a:avLst/>
          </a:prstGeom>
          <a:noFill/>
          <a:ln w="19050">
            <a:solidFill>
              <a:srgbClr val="0000FF"/>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03C1C17E-6C53-A64B-936E-EAF60D042E20}"/>
              </a:ext>
            </a:extLst>
          </p:cNvPr>
          <p:cNvSpPr txBox="1"/>
          <p:nvPr/>
        </p:nvSpPr>
        <p:spPr>
          <a:xfrm>
            <a:off x="1014281"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Provisional Validation</a:t>
            </a:r>
            <a:endParaRPr lang="en-US" sz="14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03C1C17E-6C53-A64B-936E-EAF60D042E20}"/>
              </a:ext>
            </a:extLst>
          </p:cNvPr>
          <p:cNvSpPr txBox="1"/>
          <p:nvPr/>
        </p:nvSpPr>
        <p:spPr>
          <a:xfrm>
            <a:off x="5827214" y="1600200"/>
            <a:ext cx="1964871" cy="307777"/>
          </a:xfrm>
          <a:prstGeom prst="rect">
            <a:avLst/>
          </a:prstGeom>
          <a:solidFill>
            <a:srgbClr val="FFFF00"/>
          </a:solidFill>
          <a:ln>
            <a:solidFill>
              <a:srgbClr val="92D050"/>
            </a:solidFill>
          </a:ln>
        </p:spPr>
        <p:txBody>
          <a:bodyPr wrap="square" rtlCol="0">
            <a:spAutoFit/>
          </a:bodyPr>
          <a:lstStyle/>
          <a:p>
            <a:pPr algn="ctr"/>
            <a:r>
              <a:rPr lang="en-US" sz="1400" b="1" dirty="0" smtClean="0">
                <a:latin typeface="Times New Roman" panose="02020603050405020304" pitchFamily="18" charset="0"/>
                <a:cs typeface="Times New Roman" panose="02020603050405020304" pitchFamily="18" charset="0"/>
              </a:rPr>
              <a:t>Full Validation</a:t>
            </a:r>
            <a:endParaRPr lang="en-US" sz="1400" b="1" dirty="0">
              <a:latin typeface="Times New Roman" panose="02020603050405020304" pitchFamily="18" charset="0"/>
              <a:cs typeface="Times New Roman" panose="02020603050405020304" pitchFamily="18" charset="0"/>
            </a:endParaRPr>
          </a:p>
        </p:txBody>
      </p:sp>
      <p:graphicFrame>
        <p:nvGraphicFramePr>
          <p:cNvPr id="18" name="Table 17"/>
          <p:cNvGraphicFramePr>
            <a:graphicFrameLocks noGrp="1"/>
          </p:cNvGraphicFramePr>
          <p:nvPr/>
        </p:nvGraphicFramePr>
        <p:xfrm>
          <a:off x="4495799" y="5334833"/>
          <a:ext cx="4087035" cy="1446965"/>
        </p:xfrm>
        <a:graphic>
          <a:graphicData uri="http://schemas.openxmlformats.org/drawingml/2006/table">
            <a:tbl>
              <a:tblPr/>
              <a:tblGrid>
                <a:gridCol w="820915"/>
                <a:gridCol w="639024"/>
                <a:gridCol w="710026"/>
                <a:gridCol w="639024"/>
                <a:gridCol w="710026"/>
                <a:gridCol w="568020"/>
              </a:tblGrid>
              <a:tr h="289393">
                <a:tc gridSpan="6">
                  <a:txBody>
                    <a:bodyPr/>
                    <a:lstStyle/>
                    <a:p>
                      <a:pPr algn="ctr" fontAlgn="ctr"/>
                      <a:r>
                        <a:rPr lang="sv-SE" sz="1400" b="1" i="0" u="none" strike="noStrike" dirty="0">
                          <a:solidFill>
                            <a:srgbClr val="000000"/>
                          </a:solidFill>
                          <a:effectLst/>
                          <a:latin typeface="Times New Roman" panose="02020603050405020304" pitchFamily="18" charset="0"/>
                          <a:cs typeface="Times New Roman" panose="02020603050405020304" pitchFamily="18" charset="0"/>
                        </a:rPr>
                        <a:t>G17/G18 MPS-HI Integral Flux Ratio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9393">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Percentile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9393">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9393">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75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89393">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0.73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0.92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1.06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D3FF"/>
                    </a:solidFill>
                  </a:tcPr>
                </a:tc>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0.81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288178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74" y="2362200"/>
            <a:ext cx="8249653" cy="2133600"/>
          </a:xfrm>
        </p:spPr>
        <p:txBody>
          <a:bodyPr/>
          <a:lstStyle/>
          <a:p>
            <a:r>
              <a:rPr lang="en-US" b="1" dirty="0" smtClean="0">
                <a:solidFill>
                  <a:srgbClr val="FFFF00"/>
                </a:solidFill>
                <a:latin typeface="Times New Roman" panose="02020603050405020304" pitchFamily="18" charset="0"/>
                <a:cs typeface="Times New Roman" panose="02020603050405020304" pitchFamily="18" charset="0"/>
              </a:rPr>
              <a:t>PLPT-SEI-004</a:t>
            </a:r>
            <a:r>
              <a:rPr lang="en-US" b="1" dirty="0">
                <a:solidFill>
                  <a:srgbClr val="FFFF00"/>
                </a:solidFill>
                <a:latin typeface="Times New Roman" panose="02020603050405020304" pitchFamily="18" charset="0"/>
                <a:cs typeface="Times New Roman" panose="02020603050405020304" pitchFamily="18" charset="0"/>
              </a:rPr>
              <a:t>: SEP Channel</a:t>
            </a:r>
            <a:br>
              <a:rPr lang="en-US" b="1" dirty="0">
                <a:solidFill>
                  <a:srgbClr val="FFFF00"/>
                </a:solidFill>
                <a:latin typeface="Times New Roman" panose="02020603050405020304" pitchFamily="18" charset="0"/>
                <a:cs typeface="Times New Roman" panose="02020603050405020304" pitchFamily="18" charset="0"/>
              </a:rPr>
            </a:br>
            <a:r>
              <a:rPr lang="en-US" b="1" dirty="0" smtClean="0">
                <a:solidFill>
                  <a:srgbClr val="FFFF00"/>
                </a:solidFill>
                <a:latin typeface="Times New Roman" panose="02020603050405020304" pitchFamily="18" charset="0"/>
                <a:cs typeface="Times New Roman" panose="02020603050405020304" pitchFamily="18" charset="0"/>
              </a:rPr>
              <a:t>Cross-Comparison:</a:t>
            </a:r>
            <a:br>
              <a:rPr lang="en-US" b="1" dirty="0" smtClean="0">
                <a:solidFill>
                  <a:srgbClr val="FFFF00"/>
                </a:solidFill>
                <a:latin typeface="Times New Roman" panose="02020603050405020304" pitchFamily="18" charset="0"/>
                <a:cs typeface="Times New Roman" panose="02020603050405020304" pitchFamily="18" charset="0"/>
              </a:rPr>
            </a:br>
            <a:r>
              <a:rPr lang="en-US" b="1" dirty="0" smtClean="0">
                <a:solidFill>
                  <a:srgbClr val="FFFF00"/>
                </a:solidFill>
                <a:latin typeface="Times New Roman" panose="02020603050405020304" pitchFamily="18" charset="0"/>
                <a:cs typeface="Times New Roman" panose="02020603050405020304" pitchFamily="18" charset="0"/>
              </a:rPr>
              <a:t>GOES-16 </a:t>
            </a:r>
            <a:r>
              <a:rPr lang="en-US" b="1" dirty="0">
                <a:solidFill>
                  <a:srgbClr val="FFFF00"/>
                </a:solidFill>
                <a:latin typeface="Times New Roman" panose="02020603050405020304" pitchFamily="18" charset="0"/>
                <a:cs typeface="Times New Roman" panose="02020603050405020304" pitchFamily="18" charset="0"/>
              </a:rPr>
              <a:t>vs </a:t>
            </a:r>
            <a:r>
              <a:rPr lang="en-US" b="1" dirty="0" smtClean="0">
                <a:solidFill>
                  <a:srgbClr val="FFFF00"/>
                </a:solidFill>
                <a:latin typeface="Times New Roman" panose="02020603050405020304" pitchFamily="18" charset="0"/>
                <a:cs typeface="Times New Roman" panose="02020603050405020304" pitchFamily="18" charset="0"/>
              </a:rPr>
              <a:t>GOES-18 MPS-HI</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75</a:t>
            </a:fld>
            <a:endParaRPr lang="en-US" altLang="en-US" dirty="0">
              <a:solidFill>
                <a:prstClr val="white"/>
              </a:solidFill>
            </a:endParaRPr>
          </a:p>
        </p:txBody>
      </p:sp>
    </p:spTree>
    <p:extLst>
      <p:ext uri="{BB962C8B-B14F-4D97-AF65-F5344CB8AC3E}">
        <p14:creationId xmlns:p14="http://schemas.microsoft.com/office/powerpoint/2010/main" val="4827260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447801"/>
            <a:ext cx="8610600" cy="5105399"/>
          </a:xfrm>
        </p:spPr>
        <p:txBody>
          <a:bodyPr>
            <a:noAutofit/>
          </a:bodyPr>
          <a:lstStyle/>
          <a:p>
            <a:pPr marL="182880" indent="-182880">
              <a:spcBef>
                <a:spcPts val="0"/>
              </a:spcBef>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August 2022 SEP event comparisons </a:t>
            </a:r>
            <a:r>
              <a:rPr lang="en-US" sz="1600" dirty="0">
                <a:latin typeface="Times New Roman" panose="02020603050405020304" pitchFamily="18" charset="0"/>
                <a:cs typeface="Times New Roman" panose="02020603050405020304" pitchFamily="18" charset="0"/>
              </a:rPr>
              <a:t>between G18 and G17 MPS-HI SEP </a:t>
            </a:r>
            <a:r>
              <a:rPr lang="en-US" sz="1600" dirty="0" smtClean="0">
                <a:latin typeface="Times New Roman" panose="02020603050405020304" pitchFamily="18" charset="0"/>
                <a:cs typeface="Times New Roman" panose="02020603050405020304" pitchFamily="18" charset="0"/>
              </a:rPr>
              <a:t>channel fluxes were presented at the G18 MPS-HI provisional PS-PVR. The worst case discrepancy between G18 and G17 MPS-HI channels was approximately a factor of 2.</a:t>
            </a:r>
          </a:p>
          <a:p>
            <a:pPr marL="182880" indent="-182880">
              <a:spcBef>
                <a:spcPts val="0"/>
              </a:spcBef>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Since G18 and G17 were in close proximity during this </a:t>
            </a:r>
            <a:r>
              <a:rPr lang="en-US" sz="1600" dirty="0">
                <a:latin typeface="Times New Roman" panose="02020603050405020304" pitchFamily="18" charset="0"/>
                <a:cs typeface="Times New Roman" panose="02020603050405020304" pitchFamily="18" charset="0"/>
              </a:rPr>
              <a:t>period </a:t>
            </a:r>
            <a:r>
              <a:rPr lang="en-US" sz="1600" dirty="0" smtClean="0">
                <a:latin typeface="Times New Roman" panose="02020603050405020304" pitchFamily="18" charset="0"/>
                <a:cs typeface="Times New Roman" panose="02020603050405020304" pitchFamily="18" charset="0"/>
              </a:rPr>
              <a:t>(~0.4 </a:t>
            </a:r>
            <a:r>
              <a:rPr lang="en-US" sz="1600" dirty="0">
                <a:latin typeface="Times New Roman" panose="02020603050405020304" pitchFamily="18" charset="0"/>
                <a:cs typeface="Times New Roman" panose="02020603050405020304" pitchFamily="18" charset="0"/>
              </a:rPr>
              <a:t>degrees longitude apart), we </a:t>
            </a:r>
            <a:r>
              <a:rPr lang="en-US" sz="1600" dirty="0" smtClean="0">
                <a:latin typeface="Times New Roman" panose="02020603050405020304" pitchFamily="18" charset="0"/>
                <a:cs typeface="Times New Roman" panose="02020603050405020304" pitchFamily="18" charset="0"/>
              </a:rPr>
              <a:t>expected nearly </a:t>
            </a:r>
            <a:r>
              <a:rPr lang="en-US" sz="1600" dirty="0">
                <a:latin typeface="Times New Roman" panose="02020603050405020304" pitchFamily="18" charset="0"/>
                <a:cs typeface="Times New Roman" panose="02020603050405020304" pitchFamily="18" charset="0"/>
              </a:rPr>
              <a:t>identical flux measurements from like </a:t>
            </a:r>
            <a:r>
              <a:rPr lang="en-US" sz="1600" dirty="0" smtClean="0">
                <a:latin typeface="Times New Roman" panose="02020603050405020304" pitchFamily="18" charset="0"/>
                <a:cs typeface="Times New Roman" panose="02020603050405020304" pitchFamily="18" charset="0"/>
              </a:rPr>
              <a:t>MPS-HI channels </a:t>
            </a:r>
            <a:r>
              <a:rPr lang="en-US" sz="1600" dirty="0">
                <a:latin typeface="Times New Roman" panose="02020603050405020304" pitchFamily="18" charset="0"/>
                <a:cs typeface="Times New Roman" panose="02020603050405020304" pitchFamily="18" charset="0"/>
              </a:rPr>
              <a:t>with same telescope look directions.</a:t>
            </a:r>
          </a:p>
          <a:p>
            <a:pPr marL="182880" indent="-182880">
              <a:spcBef>
                <a:spcPts val="0"/>
              </a:spcBef>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However, MPS-HI channels are reporting low with respect to SGPS, which has undergone ground/beam calibrations and has been validated against the older G13 and G15 EPS and ACE-EPAM measurements</a:t>
            </a:r>
            <a:r>
              <a:rPr lang="en-US" sz="1600" dirty="0" smtClean="0">
                <a:solidFill>
                  <a:prstClr val="white"/>
                </a:solidFill>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This is </a:t>
            </a:r>
            <a:r>
              <a:rPr lang="en-US" sz="1600" dirty="0">
                <a:latin typeface="Times New Roman" panose="02020603050405020304" pitchFamily="18" charset="0"/>
                <a:cs typeface="Times New Roman" panose="02020603050405020304" pitchFamily="18" charset="0"/>
              </a:rPr>
              <a:t>thought to be due to mischaracterization of the MPS-HI SEP channel geometric factors and/or energy bounds, </a:t>
            </a:r>
            <a:r>
              <a:rPr lang="en-US" sz="1600" dirty="0" smtClean="0">
                <a:latin typeface="Times New Roman" panose="02020603050405020304" pitchFamily="18" charset="0"/>
                <a:cs typeface="Times New Roman" panose="02020603050405020304" pitchFamily="18" charset="0"/>
              </a:rPr>
              <a:t>since the MPS-HI SEP channels </a:t>
            </a:r>
            <a:r>
              <a:rPr lang="en-US" sz="1600" dirty="0">
                <a:latin typeface="Times New Roman" panose="02020603050405020304" pitchFamily="18" charset="0"/>
                <a:cs typeface="Times New Roman" panose="02020603050405020304" pitchFamily="18" charset="0"/>
              </a:rPr>
              <a:t>did not undergo calibration at a beam facility during ground calibrations.</a:t>
            </a:r>
          </a:p>
          <a:p>
            <a:pPr marL="182880" lvl="3" indent="-182880">
              <a:spcBef>
                <a:spcPts val="0"/>
              </a:spcBef>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Upcoming ground calibrations of MPS-HI SN104 (spare unit) SEP channels </a:t>
            </a:r>
            <a:r>
              <a:rPr lang="en-US" sz="1600" dirty="0">
                <a:latin typeface="Times New Roman" panose="02020603050405020304" pitchFamily="18" charset="0"/>
                <a:cs typeface="Times New Roman" panose="02020603050405020304" pitchFamily="18" charset="0"/>
              </a:rPr>
              <a:t>at </a:t>
            </a:r>
            <a:r>
              <a:rPr lang="en-US" sz="1600" dirty="0" smtClean="0">
                <a:latin typeface="Times New Roman" panose="02020603050405020304" pitchFamily="18" charset="0"/>
                <a:cs typeface="Times New Roman" panose="02020603050405020304" pitchFamily="18" charset="0"/>
              </a:rPr>
              <a:t>Brookhaven </a:t>
            </a:r>
            <a:r>
              <a:rPr lang="en-US" sz="1600" dirty="0">
                <a:latin typeface="Times New Roman" panose="02020603050405020304" pitchFamily="18" charset="0"/>
                <a:cs typeface="Times New Roman" panose="02020603050405020304" pitchFamily="18" charset="0"/>
              </a:rPr>
              <a:t>National Laboratory </a:t>
            </a:r>
            <a:r>
              <a:rPr lang="en-US" sz="1600" dirty="0" smtClean="0">
                <a:latin typeface="Times New Roman" panose="02020603050405020304" pitchFamily="18" charset="0"/>
                <a:cs typeface="Times New Roman" panose="02020603050405020304" pitchFamily="18" charset="0"/>
              </a:rPr>
              <a:t>(BNL) (early December 2023) may inform adjustments of </a:t>
            </a:r>
            <a:r>
              <a:rPr lang="en-US" sz="1600" dirty="0">
                <a:latin typeface="Times New Roman" panose="02020603050405020304" pitchFamily="18" charset="0"/>
                <a:cs typeface="Times New Roman" panose="02020603050405020304" pitchFamily="18" charset="0"/>
              </a:rPr>
              <a:t>geometric </a:t>
            </a:r>
            <a:r>
              <a:rPr lang="en-US" sz="1600" dirty="0" smtClean="0">
                <a:latin typeface="Times New Roman" panose="02020603050405020304" pitchFamily="18" charset="0"/>
                <a:cs typeface="Times New Roman" panose="02020603050405020304" pitchFamily="18" charset="0"/>
              </a:rPr>
              <a:t>factors or </a:t>
            </a:r>
            <a:r>
              <a:rPr lang="en-US" sz="1600" dirty="0">
                <a:latin typeface="Times New Roman" panose="02020603050405020304" pitchFamily="18" charset="0"/>
                <a:cs typeface="Times New Roman" panose="02020603050405020304" pitchFamily="18" charset="0"/>
              </a:rPr>
              <a:t>energy </a:t>
            </a:r>
            <a:r>
              <a:rPr lang="en-US" sz="1600" dirty="0" smtClean="0">
                <a:latin typeface="Times New Roman" panose="02020603050405020304" pitchFamily="18" charset="0"/>
                <a:cs typeface="Times New Roman" panose="02020603050405020304" pitchFamily="18" charset="0"/>
              </a:rPr>
              <a:t>bounds in the on-orbit MPS-HI units, to bring the MPS-HI SEP channels into better agreement with SGPS and other space based measurements.</a:t>
            </a:r>
            <a:endParaRPr lang="en-US" sz="1600" dirty="0">
              <a:latin typeface="Times New Roman" panose="02020603050405020304" pitchFamily="18" charset="0"/>
              <a:cs typeface="Times New Roman" panose="02020603050405020304" pitchFamily="18" charset="0"/>
            </a:endParaRPr>
          </a:p>
          <a:p>
            <a:pPr marL="182880" lvl="3" indent="-182880">
              <a:spcBef>
                <a:spcPts val="0"/>
              </a:spcBef>
              <a:spcAft>
                <a:spcPts val="600"/>
              </a:spcAft>
              <a:buFont typeface="Arial" panose="020B0604020202020204" pitchFamily="34" charset="0"/>
              <a:buChar char="•"/>
            </a:pPr>
            <a:r>
              <a:rPr lang="en-US" sz="1600" dirty="0" smtClean="0">
                <a:latin typeface="Times New Roman" panose="02020603050405020304" pitchFamily="18" charset="0"/>
                <a:cs typeface="Times New Roman" panose="02020603050405020304" pitchFamily="18" charset="0"/>
              </a:rPr>
              <a:t>Scaling factors characterizing differences between G18 and G16 MPS-HI SEP channel reported fluxes are included in the backup slides, however, overall adjustment of MPS-HI SEP channel LUT parameters is needed for all MPS-HI units, to bring them into agreement with the other validated space-based measurements.</a:t>
            </a:r>
            <a:endParaRPr lang="en-US" sz="1600" dirty="0">
              <a:latin typeface="Times New Roman" panose="02020603050405020304" pitchFamily="18" charset="0"/>
              <a:cs typeface="Times New Roman" panose="02020603050405020304" pitchFamily="18" charset="0"/>
            </a:endParaRPr>
          </a:p>
        </p:txBody>
      </p:sp>
      <p:sp>
        <p:nvSpPr>
          <p:cNvPr id="4" name="Title 1"/>
          <p:cNvSpPr txBox="1">
            <a:spLocks/>
          </p:cNvSpPr>
          <p:nvPr/>
        </p:nvSpPr>
        <p:spPr bwMode="auto">
          <a:xfrm>
            <a:off x="1215189" y="436118"/>
            <a:ext cx="6785811" cy="85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PLPT-SEI-004 SEP Channels</a:t>
            </a:r>
          </a:p>
          <a:p>
            <a:r>
              <a:rPr lang="en-US" sz="2400" b="1" dirty="0" smtClean="0">
                <a:solidFill>
                  <a:srgbClr val="FFFF00"/>
                </a:solidFill>
                <a:latin typeface="Times New Roman" panose="02020603050405020304" pitchFamily="18" charset="0"/>
                <a:cs typeface="Times New Roman" panose="02020603050405020304" pitchFamily="18" charset="0"/>
              </a:rPr>
              <a:t>Cross-Comparison: Summary and Considerations</a:t>
            </a:r>
            <a:endParaRPr lang="en-US" sz="2400" b="1" dirty="0">
              <a:solidFill>
                <a:srgbClr val="FFFF00"/>
              </a:solidFill>
              <a:latin typeface="Times New Roman" panose="02020603050405020304" pitchFamily="18" charset="0"/>
              <a:cs typeface="Times New Roman" panose="02020603050405020304" pitchFamily="18" charset="0"/>
            </a:endParaRPr>
          </a:p>
        </p:txBody>
      </p:sp>
      <p:sp>
        <p:nvSpPr>
          <p:cNvPr id="7" name="Slide Number Placeholder 6"/>
          <p:cNvSpPr>
            <a:spLocks noGrp="1"/>
          </p:cNvSpPr>
          <p:nvPr>
            <p:ph type="sldNum" sz="quarter" idx="12"/>
          </p:nvPr>
        </p:nvSpPr>
        <p:spPr/>
        <p:txBody>
          <a:bodyPr/>
          <a:lstStyle/>
          <a:p>
            <a:fld id="{615ADB79-25D6-47C0-AB51-22A13A0BBB50}" type="slidenum">
              <a:rPr lang="en-US" altLang="en-US" smtClean="0"/>
              <a:pPr/>
              <a:t>76</a:t>
            </a:fld>
            <a:endParaRPr lang="en-US" altLang="en-US" dirty="0"/>
          </a:p>
        </p:txBody>
      </p:sp>
    </p:spTree>
    <p:extLst>
      <p:ext uri="{BB962C8B-B14F-4D97-AF65-F5344CB8AC3E}">
        <p14:creationId xmlns:p14="http://schemas.microsoft.com/office/powerpoint/2010/main" val="18560203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2978" y="5417403"/>
            <a:ext cx="8300022" cy="1077218"/>
          </a:xfrm>
          <a:prstGeom prst="rect">
            <a:avLst/>
          </a:prstGeom>
          <a:noFill/>
        </p:spPr>
        <p:txBody>
          <a:bodyPr wrap="square" rtlCol="0">
            <a:spAutoFit/>
          </a:bodyPr>
          <a:lstStyle/>
          <a:p>
            <a:pPr marL="182880" indent="-182880">
              <a:buFont typeface="Arial" charset="0"/>
              <a:buChar char="•"/>
            </a:pPr>
            <a:r>
              <a:rPr lang="en-US" sz="1600" b="1" dirty="0">
                <a:solidFill>
                  <a:schemeClr val="bg1"/>
                </a:solidFill>
                <a:latin typeface="Times New Roman" panose="02020603050405020304" pitchFamily="18" charset="0"/>
                <a:cs typeface="Times New Roman" panose="02020603050405020304" pitchFamily="18" charset="0"/>
              </a:rPr>
              <a:t>Scatter plot of </a:t>
            </a:r>
            <a:r>
              <a:rPr lang="en-US" sz="1600" b="1" dirty="0" smtClean="0">
                <a:solidFill>
                  <a:schemeClr val="bg1"/>
                </a:solidFill>
                <a:latin typeface="Times New Roman" panose="02020603050405020304" pitchFamily="18" charset="0"/>
                <a:cs typeface="Times New Roman" panose="02020603050405020304" pitchFamily="18" charset="0"/>
              </a:rPr>
              <a:t>5 min </a:t>
            </a:r>
            <a:r>
              <a:rPr lang="en-US" sz="1600" b="1" dirty="0">
                <a:solidFill>
                  <a:schemeClr val="bg1"/>
                </a:solidFill>
                <a:latin typeface="Times New Roman" panose="02020603050405020304" pitchFamily="18" charset="0"/>
                <a:cs typeface="Times New Roman" panose="02020603050405020304" pitchFamily="18" charset="0"/>
              </a:rPr>
              <a:t>averaged </a:t>
            </a:r>
            <a:r>
              <a:rPr lang="en-US" sz="1600" b="1" dirty="0" smtClean="0">
                <a:solidFill>
                  <a:schemeClr val="bg1"/>
                </a:solidFill>
                <a:latin typeface="Times New Roman" panose="02020603050405020304" pitchFamily="18" charset="0"/>
                <a:cs typeface="Times New Roman" panose="02020603050405020304" pitchFamily="18" charset="0"/>
              </a:rPr>
              <a:t>GOES-16 </a:t>
            </a:r>
            <a:r>
              <a:rPr lang="en-US" sz="1600" b="1" dirty="0">
                <a:solidFill>
                  <a:schemeClr val="bg1"/>
                </a:solidFill>
                <a:latin typeface="Times New Roman" panose="02020603050405020304" pitchFamily="18" charset="0"/>
                <a:cs typeface="Times New Roman" panose="02020603050405020304" pitchFamily="18" charset="0"/>
              </a:rPr>
              <a:t>and </a:t>
            </a:r>
            <a:r>
              <a:rPr lang="en-US" sz="1600" b="1" dirty="0" smtClean="0">
                <a:solidFill>
                  <a:schemeClr val="bg1"/>
                </a:solidFill>
                <a:latin typeface="Times New Roman" panose="02020603050405020304" pitchFamily="18" charset="0"/>
                <a:cs typeface="Times New Roman" panose="02020603050405020304" pitchFamily="18" charset="0"/>
              </a:rPr>
              <a:t>GOES-18 </a:t>
            </a:r>
            <a:r>
              <a:rPr lang="en-US" sz="1600" b="1" dirty="0">
                <a:solidFill>
                  <a:schemeClr val="bg1"/>
                </a:solidFill>
                <a:latin typeface="Times New Roman" panose="02020603050405020304" pitchFamily="18" charset="0"/>
                <a:cs typeface="Times New Roman" panose="02020603050405020304" pitchFamily="18" charset="0"/>
              </a:rPr>
              <a:t>MPS-HI </a:t>
            </a:r>
            <a:r>
              <a:rPr lang="en-US" sz="1600" b="1" dirty="0" smtClean="0">
                <a:solidFill>
                  <a:schemeClr val="bg1"/>
                </a:solidFill>
                <a:latin typeface="Times New Roman" panose="02020603050405020304" pitchFamily="18" charset="0"/>
                <a:cs typeface="Times New Roman" panose="02020603050405020304" pitchFamily="18" charset="0"/>
              </a:rPr>
              <a:t>L1b </a:t>
            </a:r>
            <a:r>
              <a:rPr lang="en-US" sz="1600" b="1" dirty="0" smtClean="0">
                <a:solidFill>
                  <a:srgbClr val="FFFF00"/>
                </a:solidFill>
                <a:latin typeface="Times New Roman" panose="02020603050405020304" pitchFamily="18" charset="0"/>
                <a:cs typeface="Times New Roman" panose="02020603050405020304" pitchFamily="18" charset="0"/>
              </a:rPr>
              <a:t>PTel3 P8 </a:t>
            </a:r>
            <a:r>
              <a:rPr lang="en-US" sz="1600" b="1" dirty="0">
                <a:solidFill>
                  <a:schemeClr val="bg1"/>
                </a:solidFill>
                <a:latin typeface="Times New Roman" panose="02020603050405020304" pitchFamily="18" charset="0"/>
                <a:cs typeface="Times New Roman" panose="02020603050405020304" pitchFamily="18" charset="0"/>
              </a:rPr>
              <a:t>fluxes, on linear </a:t>
            </a:r>
            <a:r>
              <a:rPr lang="en-US" sz="1600" b="1" dirty="0" smtClean="0">
                <a:solidFill>
                  <a:schemeClr val="bg1"/>
                </a:solidFill>
                <a:latin typeface="Times New Roman" panose="02020603050405020304" pitchFamily="18" charset="0"/>
                <a:cs typeface="Times New Roman" panose="02020603050405020304" pitchFamily="18" charset="0"/>
              </a:rPr>
              <a:t>scales </a:t>
            </a:r>
            <a:r>
              <a:rPr lang="en-US" sz="1600" b="1" dirty="0">
                <a:solidFill>
                  <a:schemeClr val="bg1"/>
                </a:solidFill>
                <a:latin typeface="Times New Roman" panose="02020603050405020304" pitchFamily="18" charset="0"/>
                <a:cs typeface="Times New Roman" panose="02020603050405020304" pitchFamily="18" charset="0"/>
              </a:rPr>
              <a:t>in left panel and log scales in right </a:t>
            </a:r>
            <a:r>
              <a:rPr lang="en-US" sz="1600" b="1" dirty="0" smtClean="0">
                <a:solidFill>
                  <a:schemeClr val="bg1"/>
                </a:solidFill>
                <a:latin typeface="Times New Roman" panose="02020603050405020304" pitchFamily="18" charset="0"/>
                <a:cs typeface="Times New Roman" panose="02020603050405020304" pitchFamily="18" charset="0"/>
              </a:rPr>
              <a:t>panel (same </a:t>
            </a:r>
            <a:r>
              <a:rPr lang="en-US" sz="1600" b="1" dirty="0">
                <a:solidFill>
                  <a:schemeClr val="bg1"/>
                </a:solidFill>
                <a:latin typeface="Times New Roman" panose="02020603050405020304" pitchFamily="18" charset="0"/>
                <a:cs typeface="Times New Roman" panose="02020603050405020304" pitchFamily="18" charset="0"/>
              </a:rPr>
              <a:t>data and fit is shown in both </a:t>
            </a:r>
            <a:r>
              <a:rPr lang="en-US" sz="1600" b="1" dirty="0" smtClean="0">
                <a:solidFill>
                  <a:schemeClr val="bg1"/>
                </a:solidFill>
                <a:latin typeface="Times New Roman" panose="02020603050405020304" pitchFamily="18" charset="0"/>
                <a:cs typeface="Times New Roman" panose="02020603050405020304" pitchFamily="18" charset="0"/>
              </a:rPr>
              <a:t>plots). The full G16-G18 MPS-HI P8-P11, PTels 1-5 comparison results are shown on the following slide.</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1367590" y="436118"/>
            <a:ext cx="6408821" cy="85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PLPT-SEI-004: SEP Channel</a:t>
            </a:r>
          </a:p>
          <a:p>
            <a:r>
              <a:rPr lang="en-US" sz="2800" b="1" dirty="0" smtClean="0">
                <a:solidFill>
                  <a:srgbClr val="FFFF00"/>
                </a:solidFill>
                <a:latin typeface="Times New Roman" panose="02020603050405020304" pitchFamily="18" charset="0"/>
                <a:cs typeface="Times New Roman" panose="02020603050405020304" pitchFamily="18" charset="0"/>
              </a:rPr>
              <a:t>Cross-Comparison: G16 vs G18 MPS-HI</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8" name="Slide Number Placeholder 7"/>
          <p:cNvSpPr>
            <a:spLocks noGrp="1"/>
          </p:cNvSpPr>
          <p:nvPr>
            <p:ph type="sldNum" sz="quarter" idx="12"/>
          </p:nvPr>
        </p:nvSpPr>
        <p:spPr/>
        <p:txBody>
          <a:bodyPr/>
          <a:lstStyle/>
          <a:p>
            <a:fld id="{615ADB79-25D6-47C0-AB51-22A13A0BBB50}" type="slidenum">
              <a:rPr lang="en-US" altLang="en-US" smtClean="0"/>
              <a:pPr/>
              <a:t>77</a:t>
            </a:fld>
            <a:endParaRPr lang="en-US" alt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460539"/>
            <a:ext cx="8229600" cy="3779639"/>
          </a:xfrm>
        </p:spPr>
      </p:pic>
    </p:spTree>
    <p:extLst>
      <p:ext uri="{BB962C8B-B14F-4D97-AF65-F5344CB8AC3E}">
        <p14:creationId xmlns:p14="http://schemas.microsoft.com/office/powerpoint/2010/main" val="25722154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62600" y="1520536"/>
            <a:ext cx="3276600" cy="2939266"/>
          </a:xfrm>
          <a:prstGeom prst="rect">
            <a:avLst/>
          </a:prstGeom>
          <a:noFill/>
        </p:spPr>
        <p:txBody>
          <a:bodyPr wrap="square" rtlCol="0">
            <a:spAutoFit/>
          </a:bodyPr>
          <a:lstStyle/>
          <a:p>
            <a:pPr marL="182880" indent="-182880">
              <a:spcAft>
                <a:spcPts val="600"/>
              </a:spcAft>
              <a:buFont typeface="Arial" charset="0"/>
              <a:buChar char="•"/>
            </a:pPr>
            <a:r>
              <a:rPr lang="en-US" b="1" dirty="0">
                <a:solidFill>
                  <a:schemeClr val="bg1"/>
                </a:solidFill>
                <a:latin typeface="Times New Roman" panose="02020603050405020304" pitchFamily="18" charset="0"/>
                <a:cs typeface="Times New Roman" panose="02020603050405020304" pitchFamily="18" charset="0"/>
              </a:rPr>
              <a:t>In general, </a:t>
            </a:r>
            <a:r>
              <a:rPr lang="en-US" b="1" dirty="0" smtClean="0">
                <a:solidFill>
                  <a:schemeClr val="bg1"/>
                </a:solidFill>
                <a:latin typeface="Times New Roman" panose="02020603050405020304" pitchFamily="18" charset="0"/>
                <a:cs typeface="Times New Roman" panose="02020603050405020304" pitchFamily="18" charset="0"/>
              </a:rPr>
              <a:t>GOES-16 </a:t>
            </a:r>
            <a:r>
              <a:rPr lang="en-US" b="1" dirty="0">
                <a:solidFill>
                  <a:schemeClr val="bg1"/>
                </a:solidFill>
                <a:latin typeface="Times New Roman" panose="02020603050405020304" pitchFamily="18" charset="0"/>
                <a:cs typeface="Times New Roman" panose="02020603050405020304" pitchFamily="18" charset="0"/>
              </a:rPr>
              <a:t>and </a:t>
            </a:r>
            <a:r>
              <a:rPr lang="en-US" b="1" dirty="0" smtClean="0">
                <a:solidFill>
                  <a:schemeClr val="bg1"/>
                </a:solidFill>
                <a:latin typeface="Times New Roman" panose="02020603050405020304" pitchFamily="18" charset="0"/>
                <a:cs typeface="Times New Roman" panose="02020603050405020304" pitchFamily="18" charset="0"/>
              </a:rPr>
              <a:t>GOES-18 </a:t>
            </a:r>
            <a:r>
              <a:rPr lang="en-US" b="1" dirty="0">
                <a:solidFill>
                  <a:schemeClr val="bg1"/>
                </a:solidFill>
                <a:latin typeface="Times New Roman" panose="02020603050405020304" pitchFamily="18" charset="0"/>
                <a:cs typeface="Times New Roman" panose="02020603050405020304" pitchFamily="18" charset="0"/>
              </a:rPr>
              <a:t>MPS-HI </a:t>
            </a:r>
            <a:r>
              <a:rPr lang="en-US" b="1" dirty="0" smtClean="0">
                <a:solidFill>
                  <a:schemeClr val="bg1"/>
                </a:solidFill>
                <a:latin typeface="Times New Roman" panose="02020603050405020304" pitchFamily="18" charset="0"/>
                <a:cs typeface="Times New Roman" panose="02020603050405020304" pitchFamily="18" charset="0"/>
              </a:rPr>
              <a:t>P8 and P9 like </a:t>
            </a:r>
            <a:r>
              <a:rPr lang="en-US" b="1" dirty="0">
                <a:solidFill>
                  <a:schemeClr val="bg1"/>
                </a:solidFill>
                <a:latin typeface="Times New Roman" panose="02020603050405020304" pitchFamily="18" charset="0"/>
                <a:cs typeface="Times New Roman" panose="02020603050405020304" pitchFamily="18" charset="0"/>
              </a:rPr>
              <a:t>telescope-channel pairs agree well, </a:t>
            </a:r>
            <a:r>
              <a:rPr lang="en-US" b="1" dirty="0" smtClean="0">
                <a:solidFill>
                  <a:schemeClr val="bg1"/>
                </a:solidFill>
                <a:latin typeface="Times New Roman" panose="02020603050405020304" pitchFamily="18" charset="0"/>
                <a:cs typeface="Times New Roman" panose="02020603050405020304" pitchFamily="18" charset="0"/>
              </a:rPr>
              <a:t>within &lt;20</a:t>
            </a:r>
            <a:r>
              <a:rPr lang="en-US" b="1" dirty="0">
                <a:solidFill>
                  <a:schemeClr val="bg1"/>
                </a:solidFill>
                <a:latin typeface="Times New Roman" panose="02020603050405020304" pitchFamily="18" charset="0"/>
                <a:cs typeface="Times New Roman" panose="02020603050405020304" pitchFamily="18" charset="0"/>
              </a:rPr>
              <a:t>% difference in most cases.</a:t>
            </a:r>
          </a:p>
          <a:p>
            <a:pPr marL="182880" indent="-182880">
              <a:spcAft>
                <a:spcPts val="600"/>
              </a:spcAft>
              <a:buFont typeface="Arial" charset="0"/>
              <a:buChar char="•"/>
            </a:pPr>
            <a:r>
              <a:rPr lang="en-US" b="1" dirty="0">
                <a:solidFill>
                  <a:schemeClr val="bg1"/>
                </a:solidFill>
                <a:latin typeface="Times New Roman" panose="02020603050405020304" pitchFamily="18" charset="0"/>
                <a:cs typeface="Times New Roman" panose="02020603050405020304" pitchFamily="18" charset="0"/>
              </a:rPr>
              <a:t>G16 MPS-HI P10 and P11 channels are reporting </a:t>
            </a:r>
            <a:r>
              <a:rPr lang="en-US" b="1" dirty="0" smtClean="0">
                <a:solidFill>
                  <a:schemeClr val="bg1"/>
                </a:solidFill>
                <a:latin typeface="Times New Roman" panose="02020603050405020304" pitchFamily="18" charset="0"/>
                <a:cs typeface="Times New Roman" panose="02020603050405020304" pitchFamily="18" charset="0"/>
              </a:rPr>
              <a:t>significantly lower </a:t>
            </a:r>
            <a:r>
              <a:rPr lang="en-US" b="1" dirty="0">
                <a:solidFill>
                  <a:schemeClr val="bg1"/>
                </a:solidFill>
                <a:latin typeface="Times New Roman" panose="02020603050405020304" pitchFamily="18" charset="0"/>
                <a:cs typeface="Times New Roman" panose="02020603050405020304" pitchFamily="18" charset="0"/>
              </a:rPr>
              <a:t>than </a:t>
            </a:r>
            <a:r>
              <a:rPr lang="en-US" b="1" dirty="0" smtClean="0">
                <a:solidFill>
                  <a:schemeClr val="bg1"/>
                </a:solidFill>
                <a:latin typeface="Times New Roman" panose="02020603050405020304" pitchFamily="18" charset="0"/>
                <a:cs typeface="Times New Roman" panose="02020603050405020304" pitchFamily="18" charset="0"/>
              </a:rPr>
              <a:t>G18 </a:t>
            </a:r>
            <a:r>
              <a:rPr lang="en-US" b="1" dirty="0">
                <a:solidFill>
                  <a:schemeClr val="bg1"/>
                </a:solidFill>
                <a:latin typeface="Times New Roman" panose="02020603050405020304" pitchFamily="18" charset="0"/>
                <a:cs typeface="Times New Roman" panose="02020603050405020304" pitchFamily="18" charset="0"/>
              </a:rPr>
              <a:t>P10 and P11 channels in all telescopes</a:t>
            </a:r>
            <a:r>
              <a:rPr lang="en-US" b="1" dirty="0" smtClean="0">
                <a:solidFill>
                  <a:schemeClr val="bg1"/>
                </a:solidFill>
                <a:latin typeface="Times New Roman" panose="02020603050405020304" pitchFamily="18" charset="0"/>
                <a:cs typeface="Times New Roman" panose="02020603050405020304" pitchFamily="18" charset="0"/>
              </a:rPr>
              <a:t>.</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bwMode="auto">
          <a:xfrm>
            <a:off x="1367590" y="381000"/>
            <a:ext cx="640882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solidFill>
                  <a:srgbClr val="FFFF00"/>
                </a:solidFill>
                <a:latin typeface="Times New Roman" panose="02020603050405020304" pitchFamily="18" charset="0"/>
                <a:cs typeface="Times New Roman" panose="02020603050405020304" pitchFamily="18" charset="0"/>
              </a:rPr>
              <a:t>PLPT-SEI-004: SEP Channel</a:t>
            </a:r>
          </a:p>
          <a:p>
            <a:r>
              <a:rPr lang="en-US" sz="2800" b="1" dirty="0" smtClean="0">
                <a:solidFill>
                  <a:srgbClr val="FFFF00"/>
                </a:solidFill>
                <a:latin typeface="Times New Roman" panose="02020603050405020304" pitchFamily="18" charset="0"/>
                <a:cs typeface="Times New Roman" panose="02020603050405020304" pitchFamily="18" charset="0"/>
              </a:rPr>
              <a:t>Cross-Comparison: G16 vs G18 MPS-HI</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1" name="Slide Number Placeholder 20"/>
          <p:cNvSpPr>
            <a:spLocks noGrp="1"/>
          </p:cNvSpPr>
          <p:nvPr>
            <p:ph type="sldNum" sz="quarter" idx="12"/>
          </p:nvPr>
        </p:nvSpPr>
        <p:spPr/>
        <p:txBody>
          <a:bodyPr/>
          <a:lstStyle/>
          <a:p>
            <a:fld id="{615ADB79-25D6-47C0-AB51-22A13A0BBB50}" type="slidenum">
              <a:rPr lang="en-US" altLang="en-US" smtClean="0"/>
              <a:pPr/>
              <a:t>78</a:t>
            </a:fld>
            <a:endParaRPr lang="en-US" alt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520536"/>
            <a:ext cx="4953000" cy="4727864"/>
          </a:xfrm>
        </p:spPr>
      </p:pic>
    </p:spTree>
    <p:extLst>
      <p:ext uri="{BB962C8B-B14F-4D97-AF65-F5344CB8AC3E}">
        <p14:creationId xmlns:p14="http://schemas.microsoft.com/office/powerpoint/2010/main" val="2119172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74" y="2171700"/>
            <a:ext cx="8249653" cy="2514600"/>
          </a:xfrm>
        </p:spPr>
        <p:txBody>
          <a:bodyPr/>
          <a:lstStyle/>
          <a:p>
            <a:r>
              <a:rPr lang="en-US" b="1" dirty="0" smtClean="0">
                <a:solidFill>
                  <a:srgbClr val="FFFF00"/>
                </a:solidFill>
                <a:latin typeface="Times New Roman" panose="02020603050405020304" pitchFamily="18" charset="0"/>
                <a:cs typeface="Times New Roman" panose="02020603050405020304" pitchFamily="18" charset="0"/>
              </a:rPr>
              <a:t>PLPT-SEI-005</a:t>
            </a:r>
            <a:r>
              <a:rPr lang="en-US" b="1" dirty="0">
                <a:solidFill>
                  <a:srgbClr val="FFFF00"/>
                </a:solidFill>
                <a:latin typeface="Times New Roman" panose="02020603050405020304" pitchFamily="18" charset="0"/>
                <a:cs typeface="Times New Roman" panose="02020603050405020304" pitchFamily="18" charset="0"/>
              </a:rPr>
              <a:t>: Cross-Satellite</a:t>
            </a:r>
            <a:br>
              <a:rPr lang="en-US" b="1" dirty="0">
                <a:solidFill>
                  <a:srgbClr val="FFFF00"/>
                </a:solidFill>
                <a:latin typeface="Times New Roman" panose="02020603050405020304" pitchFamily="18" charset="0"/>
                <a:cs typeface="Times New Roman" panose="02020603050405020304" pitchFamily="18" charset="0"/>
              </a:rPr>
            </a:br>
            <a:r>
              <a:rPr lang="en-US" b="1" dirty="0">
                <a:solidFill>
                  <a:srgbClr val="FFFF00"/>
                </a:solidFill>
                <a:latin typeface="Times New Roman" panose="02020603050405020304" pitchFamily="18" charset="0"/>
                <a:cs typeface="Times New Roman" panose="02020603050405020304" pitchFamily="18" charset="0"/>
              </a:rPr>
              <a:t>Comparison of Trapped </a:t>
            </a:r>
            <a:r>
              <a:rPr lang="en-US" b="1" dirty="0" smtClean="0">
                <a:solidFill>
                  <a:srgbClr val="FFFF00"/>
                </a:solidFill>
                <a:latin typeface="Times New Roman" panose="02020603050405020304" pitchFamily="18" charset="0"/>
                <a:cs typeface="Times New Roman" panose="02020603050405020304" pitchFamily="18" charset="0"/>
              </a:rPr>
              <a:t>Particles: </a:t>
            </a:r>
            <a:r>
              <a:rPr lang="en-US" b="1" dirty="0">
                <a:solidFill>
                  <a:srgbClr val="FFFF00"/>
                </a:solidFill>
                <a:latin typeface="Times New Roman" panose="02020603050405020304" pitchFamily="18" charset="0"/>
                <a:cs typeface="Times New Roman" panose="02020603050405020304" pitchFamily="18" charset="0"/>
              </a:rPr>
              <a:t>GOES-17/GOES-18 remaining </a:t>
            </a:r>
            <a:r>
              <a:rPr lang="en-US" b="1" dirty="0" smtClean="0">
                <a:solidFill>
                  <a:srgbClr val="FFFF00"/>
                </a:solidFill>
                <a:latin typeface="Times New Roman" panose="02020603050405020304" pitchFamily="18" charset="0"/>
                <a:cs typeface="Times New Roman" panose="02020603050405020304" pitchFamily="18" charset="0"/>
              </a:rPr>
              <a:t>telescope </a:t>
            </a:r>
            <a:r>
              <a:rPr lang="en-US" b="1" dirty="0">
                <a:solidFill>
                  <a:srgbClr val="FFFF00"/>
                </a:solidFill>
                <a:latin typeface="Times New Roman" panose="02020603050405020304" pitchFamily="18" charset="0"/>
                <a:cs typeface="Times New Roman" panose="02020603050405020304" pitchFamily="18" charset="0"/>
              </a:rPr>
              <a:t>percentile spectra</a:t>
            </a:r>
            <a:r>
              <a:rPr lang="en-US" b="1" dirty="0" smtClean="0">
                <a:solidFill>
                  <a:srgbClr val="FFFF00"/>
                </a:solidFill>
                <a:latin typeface="Times New Roman" panose="02020603050405020304" pitchFamily="18" charset="0"/>
                <a:cs typeface="Times New Roman" panose="02020603050405020304" pitchFamily="18" charset="0"/>
              </a:rPr>
              <a:t> </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79</a:t>
            </a:fld>
            <a:endParaRPr lang="en-US" altLang="en-US" dirty="0">
              <a:solidFill>
                <a:prstClr val="white"/>
              </a:solidFill>
            </a:endParaRPr>
          </a:p>
        </p:txBody>
      </p:sp>
    </p:spTree>
    <p:extLst>
      <p:ext uri="{BB962C8B-B14F-4D97-AF65-F5344CB8AC3E}">
        <p14:creationId xmlns:p14="http://schemas.microsoft.com/office/powerpoint/2010/main" val="970628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CE3F7B00-1FAD-C245-89EE-199C66B4B7E8}"/>
              </a:ext>
            </a:extLst>
          </p:cNvPr>
          <p:cNvSpPr>
            <a:spLocks noGrp="1"/>
          </p:cNvSpPr>
          <p:nvPr>
            <p:ph idx="1"/>
          </p:nvPr>
        </p:nvSpPr>
        <p:spPr>
          <a:xfrm>
            <a:off x="266700" y="1600200"/>
            <a:ext cx="8610600" cy="4876800"/>
          </a:xfrm>
        </p:spPr>
        <p:txBody>
          <a:bodyPr/>
          <a:lstStyle/>
          <a:p>
            <a:pPr marL="365760" indent="-365760"/>
            <a:r>
              <a:rPr lang="en-US" sz="2000" b="1" dirty="0" smtClean="0">
                <a:solidFill>
                  <a:srgbClr val="FFFF00"/>
                </a:solidFill>
                <a:latin typeface="Times New Roman" panose="02020603050405020304" pitchFamily="18" charset="0"/>
                <a:cs typeface="Times New Roman" panose="02020603050405020304" pitchFamily="18" charset="0"/>
              </a:rPr>
              <a:t>Solar Proton Channels</a:t>
            </a:r>
          </a:p>
          <a:p>
            <a:pPr marL="640080" lvl="1" indent="-274320">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Comparison </a:t>
            </a:r>
            <a:r>
              <a:rPr lang="en-US" sz="1600" b="1" dirty="0">
                <a:latin typeface="Times New Roman" panose="02020603050405020304" pitchFamily="18" charset="0"/>
                <a:cs typeface="Times New Roman" panose="02020603050405020304" pitchFamily="18" charset="0"/>
              </a:rPr>
              <a:t>of MPS-HI channels </a:t>
            </a:r>
            <a:r>
              <a:rPr lang="en-US" sz="1600" b="1" dirty="0" smtClean="0">
                <a:latin typeface="Times New Roman" panose="02020603050405020304" pitchFamily="18" charset="0"/>
                <a:cs typeface="Times New Roman" panose="02020603050405020304" pitchFamily="18" charset="0"/>
              </a:rPr>
              <a:t>P8-P11 </a:t>
            </a:r>
            <a:r>
              <a:rPr lang="en-US" sz="1600" b="1" dirty="0">
                <a:latin typeface="Times New Roman" panose="02020603050405020304" pitchFamily="18" charset="0"/>
                <a:cs typeface="Times New Roman" panose="02020603050405020304" pitchFamily="18" charset="0"/>
              </a:rPr>
              <a:t>with SGPS </a:t>
            </a:r>
            <a:r>
              <a:rPr lang="en-US" sz="1600" b="1" dirty="0" smtClean="0">
                <a:latin typeface="Times New Roman" panose="02020603050405020304" pitchFamily="18" charset="0"/>
                <a:cs typeface="Times New Roman" panose="02020603050405020304" pitchFamily="18" charset="0"/>
              </a:rPr>
              <a:t>P1-P4 for a suitable Solar Energetic Particle (SEP) event</a:t>
            </a:r>
          </a:p>
          <a:p>
            <a:pPr marL="925830" lvl="1">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Disagreement of MPS-HI </a:t>
            </a:r>
            <a:r>
              <a:rPr lang="en-US" sz="1400" b="1" dirty="0" smtClean="0">
                <a:latin typeface="Times New Roman" panose="02020603050405020304" pitchFamily="18" charset="0"/>
                <a:cs typeface="Times New Roman" panose="02020603050405020304" pitchFamily="18" charset="0"/>
              </a:rPr>
              <a:t>P8-P10 </a:t>
            </a:r>
            <a:r>
              <a:rPr lang="en-US" sz="1400" b="1" dirty="0">
                <a:latin typeface="Times New Roman" panose="02020603050405020304" pitchFamily="18" charset="0"/>
                <a:cs typeface="Times New Roman" panose="02020603050405020304" pitchFamily="18" charset="0"/>
              </a:rPr>
              <a:t>fluxes with those of SGPS </a:t>
            </a:r>
            <a:r>
              <a:rPr lang="en-US" sz="1400" b="1" dirty="0" smtClean="0">
                <a:latin typeface="Times New Roman" panose="02020603050405020304" pitchFamily="18" charset="0"/>
                <a:cs typeface="Times New Roman" panose="02020603050405020304" pitchFamily="18" charset="0"/>
              </a:rPr>
              <a:t>P1-P3</a:t>
            </a:r>
            <a:endParaRPr lang="en-US" sz="1400" b="1" dirty="0">
              <a:latin typeface="Times New Roman" panose="02020603050405020304" pitchFamily="18" charset="0"/>
              <a:cs typeface="Times New Roman" panose="02020603050405020304" pitchFamily="18" charset="0"/>
            </a:endParaRPr>
          </a:p>
          <a:p>
            <a:pPr marL="925830" lvl="1">
              <a:buFont typeface="Arial" panose="020B0604020202020204" pitchFamily="34" charset="0"/>
              <a:buChar char="•"/>
            </a:pPr>
            <a:r>
              <a:rPr lang="en-US" sz="1400" b="1" dirty="0" smtClean="0">
                <a:latin typeface="Times New Roman" panose="02020603050405020304" pitchFamily="18" charset="0"/>
                <a:cs typeface="Times New Roman" panose="02020603050405020304" pitchFamily="18" charset="0"/>
              </a:rPr>
              <a:t>Similar flux levels in MPS-HI channel P11 and SGPS channel P4</a:t>
            </a:r>
            <a:endParaRPr lang="en-US" sz="1400" b="1" dirty="0">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
            </a:pPr>
            <a:r>
              <a:rPr lang="en-US" sz="1600" b="1" dirty="0">
                <a:latin typeface="Times New Roman" panose="02020603050405020304" pitchFamily="18" charset="0"/>
                <a:cs typeface="Times New Roman" panose="02020603050405020304" pitchFamily="18" charset="0"/>
              </a:rPr>
              <a:t>Comparison of GOES-18 MPS-HI with other operational GOES-R series </a:t>
            </a:r>
            <a:r>
              <a:rPr lang="en-US" sz="1600" b="1" dirty="0" smtClean="0">
                <a:latin typeface="Times New Roman" panose="02020603050405020304" pitchFamily="18" charset="0"/>
                <a:cs typeface="Times New Roman" panose="02020603050405020304" pitchFamily="18" charset="0"/>
              </a:rPr>
              <a:t>satellites</a:t>
            </a:r>
          </a:p>
          <a:p>
            <a:pPr marL="925830" lvl="2" indent="-285750"/>
            <a:r>
              <a:rPr lang="en-US" sz="1400" b="1" dirty="0" smtClean="0">
                <a:latin typeface="Times New Roman" panose="02020603050405020304" pitchFamily="18" charset="0"/>
                <a:cs typeface="Times New Roman" panose="02020603050405020304" pitchFamily="18" charset="0"/>
              </a:rPr>
              <a:t>Good agreement between GOES-17 and GOES-18 for most cases</a:t>
            </a:r>
          </a:p>
          <a:p>
            <a:pPr marL="925830" lvl="2" indent="-285750"/>
            <a:r>
              <a:rPr lang="en-US" sz="1400" b="1" dirty="0" smtClean="0">
                <a:latin typeface="Times New Roman" panose="02020603050405020304" pitchFamily="18" charset="0"/>
                <a:cs typeface="Times New Roman" panose="02020603050405020304" pitchFamily="18" charset="0"/>
              </a:rPr>
              <a:t>Much higher GOES-18 P11 channel fluxes compared to GOES-16</a:t>
            </a:r>
          </a:p>
          <a:p>
            <a:pPr marL="640080" lvl="1" indent="-274320">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a more suitable SEP event</a:t>
            </a:r>
          </a:p>
          <a:p>
            <a:pPr marL="640080" lvl="1" indent="-274320">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Requires beam calibration of MPS-HI and SGPS (has </a:t>
            </a:r>
            <a:r>
              <a:rPr lang="en-US" sz="1600" b="1" dirty="0">
                <a:latin typeface="Times New Roman" panose="02020603050405020304" pitchFamily="18" charset="0"/>
                <a:cs typeface="Times New Roman" panose="02020603050405020304" pitchFamily="18" charset="0"/>
              </a:rPr>
              <a:t>been </a:t>
            </a:r>
            <a:r>
              <a:rPr lang="en-US" sz="1600" b="1" dirty="0" smtClean="0">
                <a:latin typeface="Times New Roman" panose="02020603050405020304" pitchFamily="18" charset="0"/>
                <a:cs typeface="Times New Roman" panose="02020603050405020304" pitchFamily="18" charset="0"/>
              </a:rPr>
              <a:t>approved </a:t>
            </a:r>
            <a:r>
              <a:rPr lang="en-US" sz="1600" b="1" dirty="0">
                <a:latin typeface="Times New Roman" panose="02020603050405020304" pitchFamily="18" charset="0"/>
                <a:cs typeface="Times New Roman" panose="02020603050405020304" pitchFamily="18" charset="0"/>
              </a:rPr>
              <a:t>by the program, </a:t>
            </a:r>
            <a:r>
              <a:rPr lang="en-US" sz="1600" b="1" dirty="0" smtClean="0">
                <a:latin typeface="Times New Roman" panose="02020603050405020304" pitchFamily="18" charset="0"/>
                <a:cs typeface="Times New Roman" panose="02020603050405020304" pitchFamily="18" charset="0"/>
              </a:rPr>
              <a:t>planned </a:t>
            </a:r>
            <a:r>
              <a:rPr lang="en-US" sz="1600" b="1" dirty="0">
                <a:latin typeface="Times New Roman" panose="02020603050405020304" pitchFamily="18" charset="0"/>
                <a:cs typeface="Times New Roman" panose="02020603050405020304" pitchFamily="18" charset="0"/>
              </a:rPr>
              <a:t>by </a:t>
            </a:r>
            <a:r>
              <a:rPr lang="en-US" sz="1600" b="1" dirty="0" smtClean="0">
                <a:latin typeface="Times New Roman" panose="02020603050405020304" pitchFamily="18" charset="0"/>
                <a:cs typeface="Times New Roman" panose="02020603050405020304" pitchFamily="18" charset="0"/>
              </a:rPr>
              <a:t>the instrument vendor)</a:t>
            </a:r>
            <a:endParaRPr lang="en-US" sz="1600" b="1" dirty="0">
              <a:latin typeface="Times New Roman" panose="02020603050405020304" pitchFamily="18" charset="0"/>
              <a:cs typeface="Times New Roman" panose="02020603050405020304" pitchFamily="18" charset="0"/>
            </a:endParaRPr>
          </a:p>
          <a:p>
            <a:pPr marL="365760" indent="-365760"/>
            <a:r>
              <a:rPr lang="en-US" sz="2000" b="1" dirty="0" smtClean="0">
                <a:solidFill>
                  <a:srgbClr val="FFFF00"/>
                </a:solidFill>
                <a:latin typeface="Times New Roman" panose="02020603050405020304" pitchFamily="18" charset="0"/>
                <a:cs typeface="Times New Roman" panose="02020603050405020304" pitchFamily="18" charset="0"/>
              </a:rPr>
              <a:t>Background Removal</a:t>
            </a:r>
            <a:endParaRPr lang="en-US" sz="2000" b="1" dirty="0">
              <a:solidFill>
                <a:srgbClr val="FFFF00"/>
              </a:solidFill>
              <a:latin typeface="Times New Roman" panose="02020603050405020304" pitchFamily="18" charset="0"/>
              <a:cs typeface="Times New Roman" panose="02020603050405020304" pitchFamily="18" charset="0"/>
            </a:endParaRPr>
          </a:p>
          <a:p>
            <a:pPr marL="640080" lvl="1" indent="-274320">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Modification of the background removal coefficients is successful in yielding appropriate background levels, consistent with Galactic Cosmic Ray (GCR) fluxes</a:t>
            </a:r>
          </a:p>
          <a:p>
            <a:pPr marL="640080" lvl="1" indent="-274320">
              <a:buFont typeface="Wingdings" panose="05000000000000000000" pitchFamily="2" charset="2"/>
              <a:buChar char="§"/>
            </a:pPr>
            <a:r>
              <a:rPr lang="en-US" sz="1600" b="1" dirty="0" smtClean="0">
                <a:latin typeface="Times New Roman" panose="02020603050405020304" pitchFamily="18" charset="0"/>
                <a:cs typeface="Times New Roman" panose="02020603050405020304" pitchFamily="18" charset="0"/>
              </a:rPr>
              <a:t>Complication: the space environment is changing</a:t>
            </a:r>
            <a:endParaRPr lang="en-US" sz="1600" b="1" dirty="0">
              <a:latin typeface="Times New Roman" panose="02020603050405020304" pitchFamily="18" charset="0"/>
              <a:cs typeface="Times New Roman" panose="02020603050405020304" pitchFamily="18" charset="0"/>
            </a:endParaRPr>
          </a:p>
          <a:p>
            <a:pPr marL="914400" lvl="2" indent="-274320"/>
            <a:r>
              <a:rPr lang="en-US" sz="1400" b="1" dirty="0" smtClean="0">
                <a:latin typeface="Times New Roman" panose="02020603050405020304" pitchFamily="18" charset="0"/>
                <a:cs typeface="Times New Roman" panose="02020603050405020304" pitchFamily="18" charset="0"/>
              </a:rPr>
              <a:t>Requires continued monitoring</a:t>
            </a:r>
          </a:p>
          <a:p>
            <a:pPr marL="914400" lvl="2" indent="-274320"/>
            <a:r>
              <a:rPr lang="en-US" sz="1400" b="1" dirty="0" smtClean="0">
                <a:latin typeface="Times New Roman" panose="02020603050405020304" pitchFamily="18" charset="0"/>
                <a:cs typeface="Times New Roman" panose="02020603050405020304" pitchFamily="18" charset="0"/>
              </a:rPr>
              <a:t>Possible revision of the background removal coefficients in the future</a:t>
            </a:r>
            <a:endParaRPr lang="en-US" sz="14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 xmlns:a16="http://schemas.microsoft.com/office/drawing/2014/main" id="{ADC6D270-91FD-5549-8854-7EDBC81B7140}"/>
              </a:ext>
            </a:extLst>
          </p:cNvPr>
          <p:cNvSpPr>
            <a:spLocks noGrp="1"/>
          </p:cNvSpPr>
          <p:nvPr>
            <p:ph type="sldNum" sz="quarter" idx="12"/>
          </p:nvPr>
        </p:nvSpPr>
        <p:spPr/>
        <p:txBody>
          <a:bodyPr/>
          <a:lstStyle/>
          <a:p>
            <a:fld id="{615ADB79-25D6-47C0-AB51-22A13A0BBB50}" type="slidenum">
              <a:rPr lang="en-US" altLang="en-US" smtClean="0"/>
              <a:pPr/>
              <a:t>8</a:t>
            </a:fld>
            <a:endParaRPr lang="en-US" altLang="en-US" dirty="0"/>
          </a:p>
        </p:txBody>
      </p:sp>
      <p:sp>
        <p:nvSpPr>
          <p:cNvPr id="5" name="Title 1"/>
          <p:cNvSpPr txBox="1">
            <a:spLocks/>
          </p:cNvSpPr>
          <p:nvPr/>
        </p:nvSpPr>
        <p:spPr bwMode="auto">
          <a:xfrm>
            <a:off x="1367590" y="304800"/>
            <a:ext cx="640882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800" b="1" dirty="0" smtClean="0">
                <a:latin typeface="Times New Roman" panose="02020603050405020304" pitchFamily="18" charset="0"/>
                <a:cs typeface="Times New Roman" panose="02020603050405020304" pitchFamily="18" charset="0"/>
              </a:rPr>
              <a:t>GOES-18: Status at Provisional</a:t>
            </a:r>
            <a:endParaRPr lang="en-US" sz="2800" dirty="0">
              <a:latin typeface="Times New Roman" panose="02020603050405020304" pitchFamily="18" charset="0"/>
              <a:cs typeface="Times New Roman" panose="02020603050405020304" pitchFamily="18" charset="0"/>
            </a:endParaRPr>
          </a:p>
        </p:txBody>
      </p:sp>
      <p:sp>
        <p:nvSpPr>
          <p:cNvPr id="8" name="Title 1"/>
          <p:cNvSpPr txBox="1">
            <a:spLocks/>
          </p:cNvSpPr>
          <p:nvPr/>
        </p:nvSpPr>
        <p:spPr bwMode="auto">
          <a:xfrm>
            <a:off x="1371600" y="966537"/>
            <a:ext cx="6408821" cy="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2400" b="1" dirty="0" smtClean="0">
                <a:solidFill>
                  <a:srgbClr val="FFFF00"/>
                </a:solidFill>
                <a:latin typeface="Times New Roman" panose="02020603050405020304" pitchFamily="18" charset="0"/>
                <a:cs typeface="Times New Roman" panose="02020603050405020304" pitchFamily="18" charset="0"/>
              </a:rPr>
              <a:t>Summary of remaining issues</a:t>
            </a:r>
            <a:endParaRPr lang="en-US" sz="24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99567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80</a:t>
            </a:fld>
            <a:endParaRPr lang="en-US" altLang="en-US" dirty="0"/>
          </a:p>
        </p:txBody>
      </p:sp>
      <p:sp>
        <p:nvSpPr>
          <p:cNvPr id="13" name="TextBox 12"/>
          <p:cNvSpPr txBox="1"/>
          <p:nvPr/>
        </p:nvSpPr>
        <p:spPr>
          <a:xfrm>
            <a:off x="1206370" y="1401577"/>
            <a:ext cx="4752046"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Electrons</a:t>
            </a:r>
            <a:r>
              <a:rPr lang="en-US" sz="1400" b="1" dirty="0">
                <a:solidFill>
                  <a:prstClr val="white"/>
                </a:solidFill>
                <a:latin typeface="Times New Roman" panose="02020603050405020304" pitchFamily="18" charset="0"/>
                <a:cs typeface="Times New Roman" panose="02020603050405020304" pitchFamily="18" charset="0"/>
              </a:rPr>
              <a:t> ,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72697"/>
            <a:ext cx="7084399" cy="4250639"/>
          </a:xfrm>
          <a:prstGeom prst="rect">
            <a:avLst/>
          </a:prstGeom>
        </p:spPr>
      </p:pic>
      <p:sp>
        <p:nvSpPr>
          <p:cNvPr id="16" name="Shape 263"/>
          <p:cNvSpPr txBox="1"/>
          <p:nvPr/>
        </p:nvSpPr>
        <p:spPr>
          <a:xfrm>
            <a:off x="40192" y="6063824"/>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293241" y="4287296"/>
            <a:ext cx="1774559" cy="954107"/>
          </a:xfrm>
          <a:prstGeom prst="rect">
            <a:avLst/>
          </a:prstGeom>
          <a:solidFill>
            <a:schemeClr val="bg1"/>
          </a:solidFill>
          <a:ln w="38100">
            <a:noFill/>
          </a:ln>
        </p:spPr>
        <p:txBody>
          <a:bodyPr wrap="square" rtlCol="0">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Missing or significantly lower fluxes are at </a:t>
            </a:r>
            <a:r>
              <a:rPr lang="en-US" sz="1400" b="1" dirty="0">
                <a:solidFill>
                  <a:srgbClr val="0000FF"/>
                </a:solidFill>
                <a:latin typeface="Times New Roman" panose="02020603050405020304" pitchFamily="18" charset="0"/>
                <a:cs typeface="Times New Roman" panose="02020603050405020304" pitchFamily="18" charset="0"/>
              </a:rPr>
              <a:t>residual background levels</a:t>
            </a:r>
          </a:p>
        </p:txBody>
      </p:sp>
      <p:sp>
        <p:nvSpPr>
          <p:cNvPr id="3" name="Oval 2"/>
          <p:cNvSpPr/>
          <p:nvPr/>
        </p:nvSpPr>
        <p:spPr>
          <a:xfrm>
            <a:off x="5829194" y="4744496"/>
            <a:ext cx="1105006" cy="7315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a:endCxn id="3" idx="7"/>
          </p:cNvCxnSpPr>
          <p:nvPr/>
        </p:nvCxnSpPr>
        <p:spPr>
          <a:xfrm flipH="1">
            <a:off x="6772376" y="4439696"/>
            <a:ext cx="520865" cy="41192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8F7E4F53-71D7-A943-A990-6F7E7072A292}"/>
              </a:ext>
            </a:extLst>
          </p:cNvPr>
          <p:cNvSpPr txBox="1"/>
          <p:nvPr/>
        </p:nvSpPr>
        <p:spPr>
          <a:xfrm>
            <a:off x="4648200" y="2150601"/>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Excellent agreement!</a:t>
            </a:r>
          </a:p>
        </p:txBody>
      </p:sp>
    </p:spTree>
    <p:extLst>
      <p:ext uri="{BB962C8B-B14F-4D97-AF65-F5344CB8AC3E}">
        <p14:creationId xmlns:p14="http://schemas.microsoft.com/office/powerpoint/2010/main" val="11694937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81</a:t>
            </a:fld>
            <a:endParaRPr lang="en-US" altLang="en-US" dirty="0"/>
          </a:p>
        </p:txBody>
      </p:sp>
      <p:sp>
        <p:nvSpPr>
          <p:cNvPr id="13" name="TextBox 12"/>
          <p:cNvSpPr txBox="1"/>
          <p:nvPr/>
        </p:nvSpPr>
        <p:spPr>
          <a:xfrm>
            <a:off x="1206370" y="1401577"/>
            <a:ext cx="4752046"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Electrons</a:t>
            </a:r>
            <a:r>
              <a:rPr lang="en-US" sz="1400" b="1" dirty="0">
                <a:solidFill>
                  <a:prstClr val="white"/>
                </a:solidFill>
                <a:latin typeface="Times New Roman" panose="02020603050405020304" pitchFamily="18" charset="0"/>
                <a:cs typeface="Times New Roman" panose="02020603050405020304" pitchFamily="18" charset="0"/>
              </a:rPr>
              <a:t> ,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72697"/>
            <a:ext cx="7084398" cy="4250639"/>
          </a:xfrm>
          <a:prstGeom prst="rect">
            <a:avLst/>
          </a:prstGeom>
        </p:spPr>
      </p:pic>
      <p:sp>
        <p:nvSpPr>
          <p:cNvPr id="16" name="Shape 263"/>
          <p:cNvSpPr txBox="1"/>
          <p:nvPr/>
        </p:nvSpPr>
        <p:spPr>
          <a:xfrm>
            <a:off x="40192" y="6063824"/>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293241" y="4287296"/>
            <a:ext cx="1774559" cy="954107"/>
          </a:xfrm>
          <a:prstGeom prst="rect">
            <a:avLst/>
          </a:prstGeom>
          <a:solidFill>
            <a:schemeClr val="bg1"/>
          </a:solidFill>
          <a:ln w="38100">
            <a:noFill/>
          </a:ln>
        </p:spPr>
        <p:txBody>
          <a:bodyPr wrap="square" rtlCol="0">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Missing or significantly lower fluxes are at </a:t>
            </a:r>
            <a:r>
              <a:rPr lang="en-US" sz="1400" b="1" dirty="0">
                <a:solidFill>
                  <a:srgbClr val="0000FF"/>
                </a:solidFill>
                <a:latin typeface="Times New Roman" panose="02020603050405020304" pitchFamily="18" charset="0"/>
                <a:cs typeface="Times New Roman" panose="02020603050405020304" pitchFamily="18" charset="0"/>
              </a:rPr>
              <a:t>residual background levels</a:t>
            </a:r>
          </a:p>
        </p:txBody>
      </p:sp>
      <p:sp>
        <p:nvSpPr>
          <p:cNvPr id="3" name="Oval 2"/>
          <p:cNvSpPr/>
          <p:nvPr/>
        </p:nvSpPr>
        <p:spPr>
          <a:xfrm>
            <a:off x="5829194" y="4744496"/>
            <a:ext cx="1105006" cy="7315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a:endCxn id="3" idx="7"/>
          </p:cNvCxnSpPr>
          <p:nvPr/>
        </p:nvCxnSpPr>
        <p:spPr>
          <a:xfrm flipH="1">
            <a:off x="6772376" y="4439696"/>
            <a:ext cx="520865" cy="41192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8F7E4F53-71D7-A943-A990-6F7E7072A292}"/>
              </a:ext>
            </a:extLst>
          </p:cNvPr>
          <p:cNvSpPr txBox="1"/>
          <p:nvPr/>
        </p:nvSpPr>
        <p:spPr>
          <a:xfrm>
            <a:off x="4648200" y="2150601"/>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Excellent agreement!</a:t>
            </a:r>
          </a:p>
        </p:txBody>
      </p:sp>
    </p:spTree>
    <p:extLst>
      <p:ext uri="{BB962C8B-B14F-4D97-AF65-F5344CB8AC3E}">
        <p14:creationId xmlns:p14="http://schemas.microsoft.com/office/powerpoint/2010/main" val="3079582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82</a:t>
            </a:fld>
            <a:endParaRPr lang="en-US" altLang="en-US" dirty="0"/>
          </a:p>
        </p:txBody>
      </p:sp>
      <p:sp>
        <p:nvSpPr>
          <p:cNvPr id="13" name="TextBox 12"/>
          <p:cNvSpPr txBox="1"/>
          <p:nvPr/>
        </p:nvSpPr>
        <p:spPr>
          <a:xfrm>
            <a:off x="1206370" y="1401577"/>
            <a:ext cx="4752046"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Electrons</a:t>
            </a:r>
            <a:r>
              <a:rPr lang="en-US" sz="1400" b="1" dirty="0">
                <a:solidFill>
                  <a:prstClr val="white"/>
                </a:solidFill>
                <a:latin typeface="Times New Roman" panose="02020603050405020304" pitchFamily="18" charset="0"/>
                <a:cs typeface="Times New Roman" panose="02020603050405020304" pitchFamily="18" charset="0"/>
              </a:rPr>
              <a:t> ,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72697"/>
            <a:ext cx="7084398" cy="4250638"/>
          </a:xfrm>
          <a:prstGeom prst="rect">
            <a:avLst/>
          </a:prstGeom>
        </p:spPr>
      </p:pic>
      <p:sp>
        <p:nvSpPr>
          <p:cNvPr id="16" name="Shape 263"/>
          <p:cNvSpPr txBox="1"/>
          <p:nvPr/>
        </p:nvSpPr>
        <p:spPr>
          <a:xfrm>
            <a:off x="40192" y="6063824"/>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293241" y="4287296"/>
            <a:ext cx="1774559" cy="954107"/>
          </a:xfrm>
          <a:prstGeom prst="rect">
            <a:avLst/>
          </a:prstGeom>
          <a:solidFill>
            <a:schemeClr val="bg1"/>
          </a:solidFill>
          <a:ln w="38100">
            <a:noFill/>
          </a:ln>
        </p:spPr>
        <p:txBody>
          <a:bodyPr wrap="square" rtlCol="0">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Missing or significantly lower fluxes are at </a:t>
            </a:r>
            <a:r>
              <a:rPr lang="en-US" sz="1400" b="1" dirty="0">
                <a:solidFill>
                  <a:srgbClr val="0000FF"/>
                </a:solidFill>
                <a:latin typeface="Times New Roman" panose="02020603050405020304" pitchFamily="18" charset="0"/>
                <a:cs typeface="Times New Roman" panose="02020603050405020304" pitchFamily="18" charset="0"/>
              </a:rPr>
              <a:t>residual background levels</a:t>
            </a:r>
          </a:p>
        </p:txBody>
      </p:sp>
      <p:sp>
        <p:nvSpPr>
          <p:cNvPr id="3" name="Oval 2"/>
          <p:cNvSpPr/>
          <p:nvPr/>
        </p:nvSpPr>
        <p:spPr>
          <a:xfrm>
            <a:off x="5829194" y="4744496"/>
            <a:ext cx="1105006" cy="7315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a:endCxn id="3" idx="7"/>
          </p:cNvCxnSpPr>
          <p:nvPr/>
        </p:nvCxnSpPr>
        <p:spPr>
          <a:xfrm flipH="1">
            <a:off x="6772376" y="4439696"/>
            <a:ext cx="520865" cy="41192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8F7E4F53-71D7-A943-A990-6F7E7072A292}"/>
              </a:ext>
            </a:extLst>
          </p:cNvPr>
          <p:cNvSpPr txBox="1"/>
          <p:nvPr/>
        </p:nvSpPr>
        <p:spPr>
          <a:xfrm>
            <a:off x="4648200" y="2150601"/>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Excellent agreement!</a:t>
            </a:r>
          </a:p>
        </p:txBody>
      </p:sp>
    </p:spTree>
    <p:extLst>
      <p:ext uri="{BB962C8B-B14F-4D97-AF65-F5344CB8AC3E}">
        <p14:creationId xmlns:p14="http://schemas.microsoft.com/office/powerpoint/2010/main" val="3530621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83</a:t>
            </a:fld>
            <a:endParaRPr lang="en-US" altLang="en-US" dirty="0"/>
          </a:p>
        </p:txBody>
      </p:sp>
      <p:sp>
        <p:nvSpPr>
          <p:cNvPr id="13" name="TextBox 12"/>
          <p:cNvSpPr txBox="1"/>
          <p:nvPr/>
        </p:nvSpPr>
        <p:spPr>
          <a:xfrm>
            <a:off x="1206370" y="1401577"/>
            <a:ext cx="4752046" cy="307777"/>
          </a:xfrm>
          <a:prstGeom prst="rect">
            <a:avLst/>
          </a:prstGeom>
          <a:solidFill>
            <a:srgbClr val="00B050"/>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Electrons</a:t>
            </a:r>
            <a:r>
              <a:rPr lang="en-US" sz="1400" b="1" dirty="0">
                <a:solidFill>
                  <a:prstClr val="white"/>
                </a:solidFill>
                <a:latin typeface="Times New Roman" panose="02020603050405020304" pitchFamily="18" charset="0"/>
                <a:cs typeface="Times New Roman" panose="02020603050405020304" pitchFamily="18" charset="0"/>
              </a:rPr>
              <a:t> ,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4" y="1772697"/>
            <a:ext cx="7084396" cy="4250638"/>
          </a:xfrm>
          <a:prstGeom prst="rect">
            <a:avLst/>
          </a:prstGeom>
        </p:spPr>
      </p:pic>
      <p:sp>
        <p:nvSpPr>
          <p:cNvPr id="16" name="Shape 263"/>
          <p:cNvSpPr txBox="1"/>
          <p:nvPr/>
        </p:nvSpPr>
        <p:spPr>
          <a:xfrm>
            <a:off x="40192" y="6063824"/>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2" name="TextBox 1"/>
          <p:cNvSpPr txBox="1"/>
          <p:nvPr/>
        </p:nvSpPr>
        <p:spPr>
          <a:xfrm>
            <a:off x="7293241" y="4287296"/>
            <a:ext cx="1774559" cy="954107"/>
          </a:xfrm>
          <a:prstGeom prst="rect">
            <a:avLst/>
          </a:prstGeom>
          <a:solidFill>
            <a:schemeClr val="bg1"/>
          </a:solidFill>
          <a:ln w="38100">
            <a:noFill/>
          </a:ln>
        </p:spPr>
        <p:txBody>
          <a:bodyPr wrap="square" rtlCol="0">
            <a:spAutoFit/>
          </a:bodyPr>
          <a:lstStyle/>
          <a:p>
            <a:r>
              <a:rPr lang="en-US" sz="1400" b="1" dirty="0" smtClean="0">
                <a:solidFill>
                  <a:srgbClr val="0000FF"/>
                </a:solidFill>
                <a:latin typeface="Times New Roman" panose="02020603050405020304" pitchFamily="18" charset="0"/>
                <a:cs typeface="Times New Roman" panose="02020603050405020304" pitchFamily="18" charset="0"/>
              </a:rPr>
              <a:t>Missing or significantly lower fluxes are at </a:t>
            </a:r>
            <a:r>
              <a:rPr lang="en-US" sz="1400" b="1" dirty="0">
                <a:solidFill>
                  <a:srgbClr val="0000FF"/>
                </a:solidFill>
                <a:latin typeface="Times New Roman" panose="02020603050405020304" pitchFamily="18" charset="0"/>
                <a:cs typeface="Times New Roman" panose="02020603050405020304" pitchFamily="18" charset="0"/>
              </a:rPr>
              <a:t>residual background levels</a:t>
            </a:r>
          </a:p>
        </p:txBody>
      </p:sp>
      <p:sp>
        <p:nvSpPr>
          <p:cNvPr id="3" name="Oval 2"/>
          <p:cNvSpPr/>
          <p:nvPr/>
        </p:nvSpPr>
        <p:spPr>
          <a:xfrm>
            <a:off x="5829194" y="4744496"/>
            <a:ext cx="1105006" cy="73151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6" name="Straight Arrow Connector 5"/>
          <p:cNvCxnSpPr>
            <a:endCxn id="3" idx="7"/>
          </p:cNvCxnSpPr>
          <p:nvPr/>
        </p:nvCxnSpPr>
        <p:spPr>
          <a:xfrm flipH="1">
            <a:off x="6772376" y="4439696"/>
            <a:ext cx="520865" cy="411928"/>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 xmlns:a16="http://schemas.microsoft.com/office/drawing/2014/main" id="{8F7E4F53-71D7-A943-A990-6F7E7072A292}"/>
              </a:ext>
            </a:extLst>
          </p:cNvPr>
          <p:cNvSpPr txBox="1"/>
          <p:nvPr/>
        </p:nvSpPr>
        <p:spPr>
          <a:xfrm>
            <a:off x="4648200" y="2150601"/>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Excellent agreement!</a:t>
            </a:r>
          </a:p>
        </p:txBody>
      </p:sp>
    </p:spTree>
    <p:extLst>
      <p:ext uri="{BB962C8B-B14F-4D97-AF65-F5344CB8AC3E}">
        <p14:creationId xmlns:p14="http://schemas.microsoft.com/office/powerpoint/2010/main" val="37763759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84</a:t>
            </a:fld>
            <a:endParaRPr lang="en-US" altLang="en-US" dirty="0"/>
          </a:p>
        </p:txBody>
      </p:sp>
      <p:sp>
        <p:nvSpPr>
          <p:cNvPr id="13" name="TextBox 12"/>
          <p:cNvSpPr txBox="1"/>
          <p:nvPr/>
        </p:nvSpPr>
        <p:spPr>
          <a:xfrm>
            <a:off x="1206370" y="1371600"/>
            <a:ext cx="4752046"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Protons</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42720"/>
            <a:ext cx="7084398" cy="4250639"/>
          </a:xfrm>
          <a:prstGeom prst="rect">
            <a:avLst/>
          </a:prstGeom>
        </p:spPr>
      </p:pic>
      <p:sp>
        <p:nvSpPr>
          <p:cNvPr id="16" name="Shape 263"/>
          <p:cNvSpPr txBox="1"/>
          <p:nvPr/>
        </p:nvSpPr>
        <p:spPr>
          <a:xfrm>
            <a:off x="40192" y="6033847"/>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8" name="TextBox 17">
            <a:extLst>
              <a:ext uri="{FF2B5EF4-FFF2-40B4-BE49-F238E27FC236}">
                <a16:creationId xmlns="" xmlns:a16="http://schemas.microsoft.com/office/drawing/2014/main" id="{8F7E4F53-71D7-A943-A990-6F7E7072A292}"/>
              </a:ext>
            </a:extLst>
          </p:cNvPr>
          <p:cNvSpPr txBox="1"/>
          <p:nvPr/>
        </p:nvSpPr>
        <p:spPr>
          <a:xfrm>
            <a:off x="4648200" y="2120624"/>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Apply only to P1-P7</a:t>
            </a:r>
          </a:p>
        </p:txBody>
      </p:sp>
    </p:spTree>
    <p:extLst>
      <p:ext uri="{BB962C8B-B14F-4D97-AF65-F5344CB8AC3E}">
        <p14:creationId xmlns:p14="http://schemas.microsoft.com/office/powerpoint/2010/main" val="3746577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85</a:t>
            </a:fld>
            <a:endParaRPr lang="en-US" altLang="en-US" dirty="0"/>
          </a:p>
        </p:txBody>
      </p:sp>
      <p:sp>
        <p:nvSpPr>
          <p:cNvPr id="13" name="TextBox 12"/>
          <p:cNvSpPr txBox="1"/>
          <p:nvPr/>
        </p:nvSpPr>
        <p:spPr>
          <a:xfrm>
            <a:off x="1206370" y="1371600"/>
            <a:ext cx="4752046"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Protons</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3" y="1742720"/>
            <a:ext cx="7084398" cy="4250638"/>
          </a:xfrm>
          <a:prstGeom prst="rect">
            <a:avLst/>
          </a:prstGeom>
        </p:spPr>
      </p:pic>
      <p:sp>
        <p:nvSpPr>
          <p:cNvPr id="16" name="Shape 263"/>
          <p:cNvSpPr txBox="1"/>
          <p:nvPr/>
        </p:nvSpPr>
        <p:spPr>
          <a:xfrm>
            <a:off x="40192" y="6033847"/>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8" name="TextBox 17">
            <a:extLst>
              <a:ext uri="{FF2B5EF4-FFF2-40B4-BE49-F238E27FC236}">
                <a16:creationId xmlns="" xmlns:a16="http://schemas.microsoft.com/office/drawing/2014/main" id="{8F7E4F53-71D7-A943-A990-6F7E7072A292}"/>
              </a:ext>
            </a:extLst>
          </p:cNvPr>
          <p:cNvSpPr txBox="1"/>
          <p:nvPr/>
        </p:nvSpPr>
        <p:spPr>
          <a:xfrm>
            <a:off x="4648200" y="2120624"/>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Apply only to P1-P7</a:t>
            </a:r>
          </a:p>
        </p:txBody>
      </p:sp>
    </p:spTree>
    <p:extLst>
      <p:ext uri="{BB962C8B-B14F-4D97-AF65-F5344CB8AC3E}">
        <p14:creationId xmlns:p14="http://schemas.microsoft.com/office/powerpoint/2010/main" val="641411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86</a:t>
            </a:fld>
            <a:endParaRPr lang="en-US" altLang="en-US" dirty="0"/>
          </a:p>
        </p:txBody>
      </p:sp>
      <p:sp>
        <p:nvSpPr>
          <p:cNvPr id="13" name="TextBox 12"/>
          <p:cNvSpPr txBox="1"/>
          <p:nvPr/>
        </p:nvSpPr>
        <p:spPr>
          <a:xfrm>
            <a:off x="1206370" y="1371600"/>
            <a:ext cx="4752046"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Protons</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4" y="1742720"/>
            <a:ext cx="7084396" cy="4250638"/>
          </a:xfrm>
          <a:prstGeom prst="rect">
            <a:avLst/>
          </a:prstGeom>
        </p:spPr>
      </p:pic>
      <p:sp>
        <p:nvSpPr>
          <p:cNvPr id="16" name="Shape 263"/>
          <p:cNvSpPr txBox="1"/>
          <p:nvPr/>
        </p:nvSpPr>
        <p:spPr>
          <a:xfrm>
            <a:off x="40192" y="6033847"/>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8" name="TextBox 17">
            <a:extLst>
              <a:ext uri="{FF2B5EF4-FFF2-40B4-BE49-F238E27FC236}">
                <a16:creationId xmlns="" xmlns:a16="http://schemas.microsoft.com/office/drawing/2014/main" id="{8F7E4F53-71D7-A943-A990-6F7E7072A292}"/>
              </a:ext>
            </a:extLst>
          </p:cNvPr>
          <p:cNvSpPr txBox="1"/>
          <p:nvPr/>
        </p:nvSpPr>
        <p:spPr>
          <a:xfrm>
            <a:off x="4648200" y="2120624"/>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Apply only to P1-P7</a:t>
            </a:r>
          </a:p>
        </p:txBody>
      </p:sp>
    </p:spTree>
    <p:extLst>
      <p:ext uri="{BB962C8B-B14F-4D97-AF65-F5344CB8AC3E}">
        <p14:creationId xmlns:p14="http://schemas.microsoft.com/office/powerpoint/2010/main" val="39768226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5ADB79-25D6-47C0-AB51-22A13A0BBB50}" type="slidenum">
              <a:rPr lang="en-US" altLang="en-US" smtClean="0"/>
              <a:pPr/>
              <a:t>87</a:t>
            </a:fld>
            <a:endParaRPr lang="en-US" altLang="en-US" dirty="0"/>
          </a:p>
        </p:txBody>
      </p:sp>
      <p:sp>
        <p:nvSpPr>
          <p:cNvPr id="13" name="TextBox 12"/>
          <p:cNvSpPr txBox="1"/>
          <p:nvPr/>
        </p:nvSpPr>
        <p:spPr>
          <a:xfrm>
            <a:off x="1206370" y="1371600"/>
            <a:ext cx="4752046" cy="307777"/>
          </a:xfrm>
          <a:prstGeom prst="rect">
            <a:avLst/>
          </a:prstGeom>
          <a:solidFill>
            <a:srgbClr val="FF3399"/>
          </a:solidFill>
          <a:ln>
            <a:solidFill>
              <a:srgbClr val="92D050"/>
            </a:solidFill>
          </a:ln>
        </p:spPr>
        <p:txBody>
          <a:bodyPr wrap="square" rtlCol="0">
            <a:spAutoFit/>
          </a:bodyPr>
          <a:lstStyle/>
          <a:p>
            <a:pPr algn="ctr"/>
            <a:r>
              <a:rPr lang="en-US" sz="1400" b="1" dirty="0" smtClean="0">
                <a:solidFill>
                  <a:schemeClr val="bg1"/>
                </a:solidFill>
                <a:latin typeface="Times New Roman" panose="02020603050405020304" pitchFamily="18" charset="0"/>
                <a:cs typeface="Times New Roman" panose="02020603050405020304" pitchFamily="18" charset="0"/>
              </a:rPr>
              <a:t>GOES-18 vs GOES-17 Protons</a:t>
            </a:r>
            <a:r>
              <a:rPr lang="en-US" sz="1400" b="1" dirty="0" smtClean="0">
                <a:solidFill>
                  <a:prstClr val="white"/>
                </a:solidFill>
                <a:latin typeface="Times New Roman" panose="02020603050405020304" pitchFamily="18" charset="0"/>
                <a:cs typeface="Times New Roman" panose="02020603050405020304" pitchFamily="18" charset="0"/>
              </a:rPr>
              <a:t> </a:t>
            </a:r>
            <a:r>
              <a:rPr lang="en-US" sz="1400" b="1" dirty="0">
                <a:solidFill>
                  <a:prstClr val="white"/>
                </a:solidFill>
                <a:latin typeface="Times New Roman" panose="02020603050405020304" pitchFamily="18" charset="0"/>
                <a:cs typeface="Times New Roman" panose="02020603050405020304" pitchFamily="18" charset="0"/>
              </a:rPr>
              <a:t>, </a:t>
            </a:r>
            <a:r>
              <a:rPr lang="en-US" sz="1400" b="1" dirty="0" smtClean="0">
                <a:solidFill>
                  <a:prstClr val="white"/>
                </a:solidFill>
                <a:latin typeface="Times New Roman" panose="02020603050405020304" pitchFamily="18" charset="0"/>
                <a:cs typeface="Times New Roman" panose="02020603050405020304" pitchFamily="18" charset="0"/>
              </a:rPr>
              <a:t>09/07/2022–12/06/2022</a:t>
            </a:r>
            <a:endParaRPr lang="en-US" sz="1400" b="1" dirty="0">
              <a:solidFill>
                <a:schemeClr val="bg1"/>
              </a:solidFill>
              <a:latin typeface="Times New Roman" panose="02020603050405020304" pitchFamily="18" charset="0"/>
              <a:cs typeface="Times New Roman" panose="02020603050405020304" pitchFamily="18" charset="0"/>
            </a:endParaRPr>
          </a:p>
        </p:txBody>
      </p:sp>
      <p:sp>
        <p:nvSpPr>
          <p:cNvPr id="11" name="Title 1"/>
          <p:cNvSpPr>
            <a:spLocks noGrp="1"/>
          </p:cNvSpPr>
          <p:nvPr>
            <p:ph type="title"/>
          </p:nvPr>
        </p:nvSpPr>
        <p:spPr>
          <a:xfrm>
            <a:off x="1225187" y="228600"/>
            <a:ext cx="6693627" cy="914399"/>
          </a:xfrm>
        </p:spPr>
        <p:txBody>
          <a:bodyPr/>
          <a:lstStyle/>
          <a:p>
            <a:r>
              <a:rPr lang="en-US" sz="2600" b="1" dirty="0">
                <a:solidFill>
                  <a:srgbClr val="FFFF00"/>
                </a:solidFill>
                <a:latin typeface="Times New Roman" panose="02020603050405020304" pitchFamily="18" charset="0"/>
                <a:cs typeface="Times New Roman" panose="02020603050405020304" pitchFamily="18" charset="0"/>
              </a:rPr>
              <a:t>PLPT-SEI-005: </a:t>
            </a:r>
            <a:r>
              <a:rPr lang="en-US" sz="2600" b="1" dirty="0" smtClean="0">
                <a:solidFill>
                  <a:srgbClr val="FFFF00"/>
                </a:solidFill>
                <a:latin typeface="Times New Roman" panose="02020603050405020304" pitchFamily="18" charset="0"/>
                <a:cs typeface="Times New Roman" panose="02020603050405020304" pitchFamily="18" charset="0"/>
              </a:rPr>
              <a:t>Cross-Satellite</a:t>
            </a:r>
            <a:br>
              <a:rPr lang="en-US" sz="2600" b="1" dirty="0" smtClean="0">
                <a:solidFill>
                  <a:srgbClr val="FFFF00"/>
                </a:solidFill>
                <a:latin typeface="Times New Roman" panose="02020603050405020304" pitchFamily="18" charset="0"/>
                <a:cs typeface="Times New Roman" panose="02020603050405020304" pitchFamily="18" charset="0"/>
              </a:rPr>
            </a:br>
            <a:r>
              <a:rPr lang="en-US" sz="2600" b="1" dirty="0" smtClean="0">
                <a:solidFill>
                  <a:srgbClr val="FFFF00"/>
                </a:solidFill>
                <a:latin typeface="Times New Roman" panose="02020603050405020304" pitchFamily="18" charset="0"/>
                <a:cs typeface="Times New Roman" panose="02020603050405020304" pitchFamily="18" charset="0"/>
              </a:rPr>
              <a:t>Comparison </a:t>
            </a:r>
            <a:r>
              <a:rPr lang="en-US" sz="2600" b="1" dirty="0">
                <a:solidFill>
                  <a:srgbClr val="FFFF00"/>
                </a:solidFill>
                <a:latin typeface="Times New Roman" panose="02020603050405020304" pitchFamily="18" charset="0"/>
                <a:cs typeface="Times New Roman" panose="02020603050405020304" pitchFamily="18" charset="0"/>
              </a:rPr>
              <a:t>of Trapped </a:t>
            </a:r>
            <a:r>
              <a:rPr lang="en-US" sz="2600" b="1" dirty="0" smtClean="0">
                <a:solidFill>
                  <a:srgbClr val="FFFF00"/>
                </a:solidFill>
                <a:latin typeface="Times New Roman" panose="02020603050405020304" pitchFamily="18" charset="0"/>
                <a:cs typeface="Times New Roman" panose="02020603050405020304" pitchFamily="18" charset="0"/>
              </a:rPr>
              <a:t>Particles: Results</a:t>
            </a:r>
            <a:endParaRPr lang="en-US" sz="2600" b="1" dirty="0">
              <a:solidFill>
                <a:srgbClr val="FFFF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94" y="1742720"/>
            <a:ext cx="7084396" cy="4250637"/>
          </a:xfrm>
          <a:prstGeom prst="rect">
            <a:avLst/>
          </a:prstGeom>
        </p:spPr>
      </p:pic>
      <p:sp>
        <p:nvSpPr>
          <p:cNvPr id="16" name="Shape 263"/>
          <p:cNvSpPr txBox="1"/>
          <p:nvPr/>
        </p:nvSpPr>
        <p:spPr>
          <a:xfrm>
            <a:off x="40192" y="6033847"/>
            <a:ext cx="8213470" cy="413176"/>
          </a:xfrm>
          <a:prstGeom prst="rect">
            <a:avLst/>
          </a:prstGeom>
          <a:solidFill>
            <a:schemeClr val="bg1"/>
          </a:solidFill>
          <a:ln>
            <a:noFill/>
          </a:ln>
        </p:spPr>
        <p:txBody>
          <a:bodyPr lIns="91425" tIns="45700" rIns="91425" bIns="45700" anchor="t" anchorCtr="0">
            <a:noAutofit/>
          </a:bodyPr>
          <a:lstStyle/>
          <a:p>
            <a:pPr lvl="0">
              <a:buSzPct val="25000"/>
            </a:pP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Boudouridis, A., Rodriguez, J. V.,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Kress, B</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T., Dichter, B. K., &amp; Onsager, T. G</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2020). Development of a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bowtie inversion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technique for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real‐time processing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of the GOES‐16/‐17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SEISS MPS‐HI </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electron channels. </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Space Weather</a:t>
            </a:r>
            <a:r>
              <a:rPr lang="en-US" sz="1000" b="1" dirty="0">
                <a:solidFill>
                  <a:srgbClr val="0000FF"/>
                </a:solidFill>
                <a:latin typeface="Times New Roman" panose="02020603050405020304" pitchFamily="18" charset="0"/>
                <a:ea typeface="Calibri"/>
                <a:cs typeface="Times New Roman" panose="02020603050405020304" pitchFamily="18" charset="0"/>
                <a:sym typeface="Calibri"/>
              </a:rPr>
              <a:t>, 18, e2019SW002403. https</a:t>
            </a:r>
            <a:r>
              <a:rPr lang="en-US" sz="1000" b="1" dirty="0" smtClean="0">
                <a:solidFill>
                  <a:srgbClr val="0000FF"/>
                </a:solidFill>
                <a:latin typeface="Times New Roman" panose="02020603050405020304" pitchFamily="18" charset="0"/>
                <a:ea typeface="Calibri"/>
                <a:cs typeface="Times New Roman" panose="02020603050405020304" pitchFamily="18" charset="0"/>
                <a:sym typeface="Calibri"/>
              </a:rPr>
              <a:t>://doi.org/10.1029/2019SW002403</a:t>
            </a:r>
            <a:endParaRPr lang="en" sz="1000" b="1" dirty="0">
              <a:solidFill>
                <a:srgbClr val="0000FF"/>
              </a:solidFill>
              <a:latin typeface="Times New Roman" panose="02020603050405020304" pitchFamily="18" charset="0"/>
              <a:ea typeface="Calibri"/>
              <a:cs typeface="Times New Roman" panose="02020603050405020304" pitchFamily="18" charset="0"/>
              <a:sym typeface="Calibri"/>
            </a:endParaRPr>
          </a:p>
        </p:txBody>
      </p:sp>
      <p:sp>
        <p:nvSpPr>
          <p:cNvPr id="18" name="TextBox 17">
            <a:extLst>
              <a:ext uri="{FF2B5EF4-FFF2-40B4-BE49-F238E27FC236}">
                <a16:creationId xmlns="" xmlns:a16="http://schemas.microsoft.com/office/drawing/2014/main" id="{8F7E4F53-71D7-A943-A990-6F7E7072A292}"/>
              </a:ext>
            </a:extLst>
          </p:cNvPr>
          <p:cNvSpPr txBox="1"/>
          <p:nvPr/>
        </p:nvSpPr>
        <p:spPr>
          <a:xfrm>
            <a:off x="4648200" y="2120624"/>
            <a:ext cx="2286000" cy="369332"/>
          </a:xfrm>
          <a:prstGeom prst="rect">
            <a:avLst/>
          </a:prstGeom>
          <a:solidFill>
            <a:schemeClr val="bg1"/>
          </a:solidFill>
          <a:ln w="28575">
            <a:solidFill>
              <a:srgbClr val="92D050"/>
            </a:solidFill>
          </a:ln>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Apply only to P1-P7</a:t>
            </a:r>
          </a:p>
        </p:txBody>
      </p:sp>
    </p:spTree>
    <p:extLst>
      <p:ext uri="{BB962C8B-B14F-4D97-AF65-F5344CB8AC3E}">
        <p14:creationId xmlns:p14="http://schemas.microsoft.com/office/powerpoint/2010/main" val="2695134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28600"/>
            <a:ext cx="5715000" cy="990601"/>
          </a:xfrm>
        </p:spPr>
        <p:txBody>
          <a:bodyPr/>
          <a:lstStyle/>
          <a:p>
            <a:r>
              <a:rPr lang="en-US" sz="3200" b="1" dirty="0" smtClean="0">
                <a:solidFill>
                  <a:srgbClr val="FFFF00"/>
                </a:solidFill>
                <a:latin typeface="Times New Roman" panose="02020603050405020304" pitchFamily="18" charset="0"/>
                <a:cs typeface="Times New Roman" panose="02020603050405020304" pitchFamily="18" charset="0"/>
              </a:rPr>
              <a:t>GOES-16/GOES-17 proton sensor comparison to GOES-18</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4876800"/>
          </a:xfrm>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Satellite proximities permitting </a:t>
            </a:r>
            <a:r>
              <a:rPr lang="en-US" b="1" dirty="0" smtClean="0">
                <a:latin typeface="Times New Roman" panose="02020603050405020304" pitchFamily="18" charset="0"/>
                <a:cs typeface="Times New Roman" panose="02020603050405020304" pitchFamily="18" charset="0"/>
              </a:rPr>
              <a:t>comparisons:</a:t>
            </a:r>
            <a:endParaRPr lang="en-US" sz="2800" b="1" dirty="0" smtClean="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2800" b="1" dirty="0" smtClean="0">
                <a:solidFill>
                  <a:srgbClr val="FFFF00"/>
                </a:solidFill>
                <a:latin typeface="Times New Roman" panose="02020603050405020304" pitchFamily="18" charset="0"/>
                <a:cs typeface="Times New Roman" panose="02020603050405020304" pitchFamily="18" charset="0"/>
              </a:rPr>
              <a:t>Until </a:t>
            </a:r>
            <a:r>
              <a:rPr lang="en-US" sz="2800" b="1" dirty="0">
                <a:solidFill>
                  <a:srgbClr val="FFFF00"/>
                </a:solidFill>
                <a:latin typeface="Times New Roman" panose="02020603050405020304" pitchFamily="18" charset="0"/>
                <a:cs typeface="Times New Roman" panose="02020603050405020304" pitchFamily="18" charset="0"/>
              </a:rPr>
              <a:t>16 May 2022: GOES-18 at 89.5</a:t>
            </a:r>
            <a:r>
              <a:rPr lang="en-US" b="1" dirty="0">
                <a:solidFill>
                  <a:srgbClr val="FFFF00"/>
                </a:solidFill>
                <a:latin typeface="Times New Roman" panose="02020603050405020304" pitchFamily="18" charset="0"/>
                <a:cs typeface="Times New Roman" panose="02020603050405020304" pitchFamily="18" charset="0"/>
              </a:rPr>
              <a:t>º</a:t>
            </a:r>
            <a:r>
              <a:rPr lang="en-US" sz="2800" b="1" dirty="0">
                <a:solidFill>
                  <a:srgbClr val="FFFF00"/>
                </a:solidFill>
                <a:latin typeface="Times New Roman" panose="02020603050405020304" pitchFamily="18" charset="0"/>
                <a:cs typeface="Times New Roman" panose="02020603050405020304" pitchFamily="18" charset="0"/>
              </a:rPr>
              <a:t>W </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14.3º (~1 </a:t>
            </a:r>
            <a:r>
              <a:rPr lang="en-US" sz="2400" b="1" dirty="0" smtClean="0">
                <a:latin typeface="Times New Roman" panose="02020603050405020304" pitchFamily="18" charset="0"/>
                <a:cs typeface="Times New Roman" panose="02020603050405020304" pitchFamily="18" charset="0"/>
              </a:rPr>
              <a:t>hour </a:t>
            </a:r>
            <a:r>
              <a:rPr lang="en-US" sz="2400" b="1" dirty="0">
                <a:latin typeface="Times New Roman" panose="02020603050405020304" pitchFamily="18" charset="0"/>
                <a:cs typeface="Times New Roman" panose="02020603050405020304" pitchFamily="18" charset="0"/>
              </a:rPr>
              <a:t>LT) from GOES-16</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Common separation distance for past comparisons between GOES satellites</a:t>
            </a:r>
          </a:p>
          <a:p>
            <a:pPr>
              <a:buFont typeface="Arial" panose="020B0604020202020204" pitchFamily="34" charset="0"/>
              <a:buChar char="•"/>
            </a:pPr>
            <a:r>
              <a:rPr lang="en-US" sz="2800" b="1" dirty="0">
                <a:solidFill>
                  <a:srgbClr val="FFFF00"/>
                </a:solidFill>
                <a:latin typeface="Times New Roman" panose="02020603050405020304" pitchFamily="18" charset="0"/>
                <a:cs typeface="Times New Roman" panose="02020603050405020304" pitchFamily="18" charset="0"/>
              </a:rPr>
              <a:t>GOES-18 drifted to near GOES-West</a:t>
            </a:r>
          </a:p>
          <a:p>
            <a:pPr>
              <a:buFont typeface="Arial" panose="020B0604020202020204" pitchFamily="34" charset="0"/>
              <a:buChar char="•"/>
            </a:pPr>
            <a:r>
              <a:rPr lang="en-US" sz="2800" b="1" dirty="0">
                <a:solidFill>
                  <a:srgbClr val="FFFF00"/>
                </a:solidFill>
                <a:latin typeface="Times New Roman" panose="02020603050405020304" pitchFamily="18" charset="0"/>
                <a:cs typeface="Times New Roman" panose="02020603050405020304" pitchFamily="18" charset="0"/>
              </a:rPr>
              <a:t>After 06 June 2022: GOES-18 at 136.8ºW</a:t>
            </a:r>
          </a:p>
          <a:p>
            <a:pPr lvl="1">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0.4º from GOES-17</a:t>
            </a:r>
          </a:p>
          <a:p>
            <a:pPr>
              <a:buFont typeface="Arial" panose="020B0604020202020204" pitchFamily="34" charset="0"/>
              <a:buChar char="•"/>
            </a:pPr>
            <a:r>
              <a:rPr lang="en-US" sz="2800" b="1" dirty="0">
                <a:solidFill>
                  <a:srgbClr val="FFFF00"/>
                </a:solidFill>
                <a:latin typeface="Times New Roman" panose="02020603050405020304" pitchFamily="18" charset="0"/>
                <a:cs typeface="Times New Roman" panose="02020603050405020304" pitchFamily="18" charset="0"/>
              </a:rPr>
              <a:t>Comparison periods:  3 weeks before drift and 3 weeks after drift</a:t>
            </a:r>
          </a:p>
          <a:p>
            <a:pPr>
              <a:buFont typeface="Arial" panose="020B0604020202020204" pitchFamily="34" charset="0"/>
              <a:buChar char="•"/>
            </a:pP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solidFill>
                  <a:prstClr val="white"/>
                </a:solidFill>
              </a:rPr>
              <a:pPr/>
              <a:t>88</a:t>
            </a:fld>
            <a:endParaRPr lang="en-US" altLang="en-US" dirty="0">
              <a:solidFill>
                <a:prstClr val="white"/>
              </a:solidFill>
            </a:endParaRPr>
          </a:p>
        </p:txBody>
      </p:sp>
    </p:spTree>
    <p:extLst>
      <p:ext uri="{BB962C8B-B14F-4D97-AF65-F5344CB8AC3E}">
        <p14:creationId xmlns:p14="http://schemas.microsoft.com/office/powerpoint/2010/main" val="25066999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89</a:t>
            </a:fld>
            <a:endParaRPr lang="en-US" altLang="en-US" dirty="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855761"/>
            <a:ext cx="4963884" cy="2895599"/>
          </a:xfrm>
          <a:prstGeom prst="rect">
            <a:avLst/>
          </a:prstGeom>
        </p:spPr>
      </p:pic>
      <p:sp>
        <p:nvSpPr>
          <p:cNvPr id="4" name="Title 1"/>
          <p:cNvSpPr txBox="1">
            <a:spLocks/>
          </p:cNvSpPr>
          <p:nvPr/>
        </p:nvSpPr>
        <p:spPr>
          <a:xfrm>
            <a:off x="1825140" y="228600"/>
            <a:ext cx="5493720"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a:solidFill>
                  <a:srgbClr val="FFFF00"/>
                </a:solidFill>
                <a:latin typeface="Times New Roman" panose="02020603050405020304" pitchFamily="18" charset="0"/>
                <a:cs typeface="Times New Roman" panose="02020603050405020304" pitchFamily="18" charset="0"/>
              </a:rPr>
              <a:t>GOES-16/-18 flux comparison</a:t>
            </a:r>
          </a:p>
        </p:txBody>
      </p:sp>
      <p:sp>
        <p:nvSpPr>
          <p:cNvPr id="5" name="Title 1"/>
          <p:cNvSpPr txBox="1">
            <a:spLocks/>
          </p:cNvSpPr>
          <p:nvPr/>
        </p:nvSpPr>
        <p:spPr>
          <a:xfrm>
            <a:off x="190500" y="1172817"/>
            <a:ext cx="8763000" cy="1570383"/>
          </a:xfrm>
          <a:prstGeom prst="rect">
            <a:avLst/>
          </a:prstGeom>
          <a:noFill/>
        </p:spPr>
        <p:txBody>
          <a:bodyPr>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Plot GOES-18 and GOES-16 MPS-HI channel </a:t>
            </a:r>
            <a:r>
              <a:rPr lang="en-US" sz="1600" b="1" dirty="0" smtClean="0">
                <a:solidFill>
                  <a:prstClr val="white"/>
                </a:solidFill>
                <a:latin typeface="Times New Roman" panose="02020603050405020304" pitchFamily="18" charset="0"/>
                <a:cs typeface="Times New Roman" panose="02020603050405020304" pitchFamily="18" charset="0"/>
              </a:rPr>
              <a:t>P3 Proton </a:t>
            </a:r>
            <a:r>
              <a:rPr lang="en-US" sz="1600" b="1" dirty="0">
                <a:solidFill>
                  <a:prstClr val="white"/>
                </a:solidFill>
                <a:latin typeface="Times New Roman" panose="02020603050405020304" pitchFamily="18" charset="0"/>
                <a:cs typeface="Times New Roman" panose="02020603050405020304" pitchFamily="18" charset="0"/>
              </a:rPr>
              <a:t>Telescope </a:t>
            </a:r>
            <a:r>
              <a:rPr lang="en-US" sz="1600" b="1" dirty="0" smtClean="0">
                <a:solidFill>
                  <a:prstClr val="white"/>
                </a:solidFill>
                <a:latin typeface="Times New Roman" panose="02020603050405020304" pitchFamily="18" charset="0"/>
                <a:cs typeface="Times New Roman" panose="02020603050405020304" pitchFamily="18" charset="0"/>
              </a:rPr>
              <a:t>2 (</a:t>
            </a:r>
            <a:r>
              <a:rPr lang="en-US" sz="1600" b="1" dirty="0">
                <a:solidFill>
                  <a:prstClr val="white"/>
                </a:solidFill>
                <a:latin typeface="Times New Roman" panose="02020603050405020304" pitchFamily="18" charset="0"/>
                <a:cs typeface="Times New Roman" panose="02020603050405020304" pitchFamily="18" charset="0"/>
              </a:rPr>
              <a:t>P</a:t>
            </a:r>
            <a:r>
              <a:rPr lang="en-US" sz="1600" b="1" dirty="0" smtClean="0">
                <a:solidFill>
                  <a:prstClr val="white"/>
                </a:solidFill>
                <a:latin typeface="Times New Roman" panose="02020603050405020304" pitchFamily="18" charset="0"/>
                <a:cs typeface="Times New Roman" panose="02020603050405020304" pitchFamily="18" charset="0"/>
              </a:rPr>
              <a:t>Tel2 </a:t>
            </a:r>
            <a:r>
              <a:rPr lang="en-US" sz="1600" b="1" dirty="0">
                <a:solidFill>
                  <a:prstClr val="white"/>
                </a:solidFill>
                <a:latin typeface="Times New Roman" panose="02020603050405020304" pitchFamily="18" charset="0"/>
                <a:cs typeface="Times New Roman" panose="02020603050405020304" pitchFamily="18" charset="0"/>
              </a:rPr>
              <a:t>) 5-min averaged fluxes for 3 weeks while the two spacecraft were in proximity, GOES-16 at 75.2W longitude and GOES-18 at 89.5W longitude, April 26 to May 16, 2022.</a:t>
            </a:r>
          </a:p>
          <a:p>
            <a:pPr marL="285750" indent="-285750" algn="l">
              <a:buFont typeface="Arial" panose="020B0604020202020204" pitchFamily="34" charset="0"/>
              <a:buChar char="•"/>
            </a:pPr>
            <a:r>
              <a:rPr lang="en-US" sz="1600" b="1" dirty="0" smtClean="0">
                <a:solidFill>
                  <a:prstClr val="white"/>
                </a:solidFill>
                <a:latin typeface="Times New Roman" panose="02020603050405020304" pitchFamily="18" charset="0"/>
                <a:cs typeface="Times New Roman" panose="02020603050405020304" pitchFamily="18" charset="0"/>
              </a:rPr>
              <a:t>PTel2 </a:t>
            </a:r>
            <a:r>
              <a:rPr lang="en-US" sz="1600" b="1" dirty="0">
                <a:solidFill>
                  <a:prstClr val="white"/>
                </a:solidFill>
                <a:latin typeface="Times New Roman" panose="02020603050405020304" pitchFamily="18" charset="0"/>
                <a:cs typeface="Times New Roman" panose="02020603050405020304" pitchFamily="18" charset="0"/>
              </a:rPr>
              <a:t>is the central </a:t>
            </a:r>
            <a:r>
              <a:rPr lang="en-US" sz="1600" b="1" dirty="0" smtClean="0">
                <a:solidFill>
                  <a:prstClr val="white"/>
                </a:solidFill>
                <a:latin typeface="Times New Roman" panose="02020603050405020304" pitchFamily="18" charset="0"/>
                <a:cs typeface="Times New Roman" panose="02020603050405020304" pitchFamily="18" charset="0"/>
              </a:rPr>
              <a:t>Proton </a:t>
            </a:r>
            <a:r>
              <a:rPr lang="en-US" sz="1600" b="1" dirty="0">
                <a:solidFill>
                  <a:prstClr val="white"/>
                </a:solidFill>
                <a:latin typeface="Times New Roman" panose="02020603050405020304" pitchFamily="18" charset="0"/>
                <a:cs typeface="Times New Roman" panose="02020603050405020304" pitchFamily="18" charset="0"/>
              </a:rPr>
              <a:t>telescope looking along the equator. </a:t>
            </a:r>
          </a:p>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Take the ratio GOES-16/GOES-18 of </a:t>
            </a:r>
            <a:r>
              <a:rPr lang="en-US" sz="1600" b="1" dirty="0" smtClean="0">
                <a:solidFill>
                  <a:prstClr val="white"/>
                </a:solidFill>
                <a:latin typeface="Times New Roman" panose="02020603050405020304" pitchFamily="18" charset="0"/>
                <a:cs typeface="Times New Roman" panose="02020603050405020304" pitchFamily="18" charset="0"/>
              </a:rPr>
              <a:t>P3 PTel2 </a:t>
            </a:r>
            <a:r>
              <a:rPr lang="en-US" sz="1600" b="1" dirty="0">
                <a:solidFill>
                  <a:prstClr val="white"/>
                </a:solidFill>
                <a:latin typeface="Times New Roman" panose="02020603050405020304" pitchFamily="18" charset="0"/>
                <a:cs typeface="Times New Roman" panose="02020603050405020304" pitchFamily="18" charset="0"/>
              </a:rPr>
              <a:t>5-min averaged fluxes.</a:t>
            </a:r>
          </a:p>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Make the histogram of GOES-16/-18 </a:t>
            </a:r>
            <a:r>
              <a:rPr lang="en-US" sz="1600" b="1" dirty="0" smtClean="0">
                <a:solidFill>
                  <a:prstClr val="white"/>
                </a:solidFill>
                <a:latin typeface="Times New Roman" panose="02020603050405020304" pitchFamily="18" charset="0"/>
                <a:cs typeface="Times New Roman" panose="02020603050405020304" pitchFamily="18" charset="0"/>
              </a:rPr>
              <a:t>MPS-HI P3 PTel2 </a:t>
            </a:r>
            <a:r>
              <a:rPr lang="en-US" sz="1600" b="1" dirty="0">
                <a:solidFill>
                  <a:prstClr val="white"/>
                </a:solidFill>
                <a:latin typeface="Times New Roman" panose="02020603050405020304" pitchFamily="18" charset="0"/>
                <a:cs typeface="Times New Roman" panose="02020603050405020304" pitchFamily="18" charset="0"/>
              </a:rPr>
              <a:t>5-min averaged fluxes for this period.</a:t>
            </a:r>
          </a:p>
          <a:p>
            <a:pPr marL="285750" indent="-285750" algn="l">
              <a:buFont typeface="Arial" panose="020B0604020202020204" pitchFamily="34" charset="0"/>
              <a:buChar char="•"/>
            </a:pPr>
            <a:endParaRPr lang="en-US" sz="1600" b="1"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52399" y="5843694"/>
            <a:ext cx="4963885" cy="338554"/>
          </a:xfrm>
          <a:prstGeom prst="rect">
            <a:avLst/>
          </a:prstGeom>
          <a:solidFill>
            <a:schemeClr val="bg1">
              <a:lumMod val="85000"/>
            </a:schemeClr>
          </a:solidFill>
        </p:spPr>
        <p:txBody>
          <a:bodyPr wrap="square" rtlCol="0">
            <a:spAutoFit/>
          </a:bodyPr>
          <a:lstStyle/>
          <a:p>
            <a:r>
              <a:rPr lang="en-US" sz="1600" b="1" dirty="0">
                <a:solidFill>
                  <a:srgbClr val="0000FF"/>
                </a:solidFill>
                <a:latin typeface="Times New Roman" panose="02020603050405020304" pitchFamily="18" charset="0"/>
                <a:cs typeface="Times New Roman" panose="02020603050405020304" pitchFamily="18" charset="0"/>
              </a:rPr>
              <a:t>T</a:t>
            </a:r>
            <a:r>
              <a:rPr lang="en-US" sz="1600" b="1" dirty="0" smtClean="0">
                <a:solidFill>
                  <a:srgbClr val="0000FF"/>
                </a:solidFill>
                <a:latin typeface="Times New Roman" panose="02020603050405020304" pitchFamily="18" charset="0"/>
                <a:cs typeface="Times New Roman" panose="02020603050405020304" pitchFamily="18" charset="0"/>
              </a:rPr>
              <a:t>he </a:t>
            </a:r>
            <a:r>
              <a:rPr lang="en-US" sz="1600" b="1" dirty="0">
                <a:solidFill>
                  <a:srgbClr val="0000FF"/>
                </a:solidFill>
                <a:latin typeface="Times New Roman" panose="02020603050405020304" pitchFamily="18" charset="0"/>
                <a:cs typeface="Times New Roman" panose="02020603050405020304" pitchFamily="18" charset="0"/>
              </a:rPr>
              <a:t>G16/G18 flux ratios are </a:t>
            </a:r>
            <a:r>
              <a:rPr lang="en-US" sz="1600" b="1" dirty="0" smtClean="0">
                <a:solidFill>
                  <a:srgbClr val="0000FF"/>
                </a:solidFill>
                <a:latin typeface="Times New Roman" panose="02020603050405020304" pitchFamily="18" charset="0"/>
                <a:cs typeface="Times New Roman" panose="02020603050405020304" pitchFamily="18" charset="0"/>
              </a:rPr>
              <a:t>around 0.2.</a:t>
            </a:r>
            <a:endParaRPr lang="en-US" sz="1600" b="1"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1" y="2855761"/>
            <a:ext cx="3858258" cy="2726679"/>
          </a:xfrm>
          <a:prstGeom prst="rect">
            <a:avLst/>
          </a:prstGeom>
        </p:spPr>
      </p:pic>
      <p:sp>
        <p:nvSpPr>
          <p:cNvPr id="18" name="TextBox 17"/>
          <p:cNvSpPr txBox="1"/>
          <p:nvPr/>
        </p:nvSpPr>
        <p:spPr>
          <a:xfrm>
            <a:off x="5181601" y="5659028"/>
            <a:ext cx="3858259" cy="523220"/>
          </a:xfrm>
          <a:prstGeom prst="rect">
            <a:avLst/>
          </a:prstGeom>
          <a:solidFill>
            <a:schemeClr val="bg1">
              <a:lumMod val="85000"/>
            </a:schemeClr>
          </a:solidFill>
        </p:spPr>
        <p:txBody>
          <a:bodyPr wrap="square" rtlCol="0">
            <a:spAutoFit/>
          </a:bodyPr>
          <a:lstStyle/>
          <a:p>
            <a:r>
              <a:rPr lang="en-US" sz="1400" b="1" dirty="0">
                <a:solidFill>
                  <a:srgbClr val="0000FF"/>
                </a:solidFill>
                <a:latin typeface="Times New Roman" panose="02020603050405020304" pitchFamily="18" charset="0"/>
                <a:cs typeface="Times New Roman" panose="02020603050405020304" pitchFamily="18" charset="0"/>
              </a:rPr>
              <a:t>The median of the GOES-16 to GOES-18 </a:t>
            </a:r>
            <a:r>
              <a:rPr lang="en-US" sz="1400" b="1" dirty="0" smtClean="0">
                <a:solidFill>
                  <a:srgbClr val="0000FF"/>
                </a:solidFill>
                <a:latin typeface="Times New Roman" panose="02020603050405020304" pitchFamily="18" charset="0"/>
                <a:cs typeface="Times New Roman" panose="02020603050405020304" pitchFamily="18" charset="0"/>
              </a:rPr>
              <a:t>PTel2 P3 </a:t>
            </a:r>
            <a:r>
              <a:rPr lang="en-US" sz="1400" b="1" dirty="0">
                <a:solidFill>
                  <a:srgbClr val="0000FF"/>
                </a:solidFill>
                <a:latin typeface="Times New Roman" panose="02020603050405020304" pitchFamily="18" charset="0"/>
                <a:cs typeface="Times New Roman" panose="02020603050405020304" pitchFamily="18" charset="0"/>
              </a:rPr>
              <a:t>flux ratio distribution is </a:t>
            </a:r>
            <a:r>
              <a:rPr lang="en-US" sz="1400" b="1" dirty="0" smtClean="0">
                <a:solidFill>
                  <a:srgbClr val="0000FF"/>
                </a:solidFill>
                <a:latin typeface="Times New Roman" panose="02020603050405020304" pitchFamily="18" charset="0"/>
                <a:cs typeface="Times New Roman" panose="02020603050405020304" pitchFamily="18" charset="0"/>
              </a:rPr>
              <a:t>0.17</a:t>
            </a:r>
            <a:r>
              <a:rPr lang="en-US" sz="1400" b="1" dirty="0">
                <a:solidFill>
                  <a:srgbClr val="0000FF"/>
                </a:solidFill>
                <a:latin typeface="Times New Roman" panose="02020603050405020304" pitchFamily="18" charset="0"/>
                <a:cs typeface="Times New Roman" panose="02020603050405020304" pitchFamily="18" charset="0"/>
              </a:rPr>
              <a:t> </a:t>
            </a:r>
            <a:r>
              <a:rPr lang="en-US" sz="1400" b="1" dirty="0" smtClean="0">
                <a:solidFill>
                  <a:srgbClr val="0000FF"/>
                </a:solidFill>
                <a:latin typeface="Times New Roman" panose="02020603050405020304" pitchFamily="18" charset="0"/>
                <a:cs typeface="Times New Roman" panose="02020603050405020304" pitchFamily="18" charset="0"/>
              </a:rPr>
              <a:t>(</a:t>
            </a:r>
            <a:r>
              <a:rPr lang="en-US" sz="1400" b="1" dirty="0" smtClean="0">
                <a:solidFill>
                  <a:srgbClr val="FF0000"/>
                </a:solidFill>
                <a:latin typeface="Times New Roman" panose="02020603050405020304" pitchFamily="18" charset="0"/>
                <a:cs typeface="Times New Roman" panose="02020603050405020304" pitchFamily="18" charset="0"/>
              </a:rPr>
              <a:t>factor of 6</a:t>
            </a:r>
            <a:r>
              <a:rPr lang="en-US" sz="1400" b="1" dirty="0" smtClean="0">
                <a:solidFill>
                  <a:srgbClr val="0000FF"/>
                </a:solidFill>
                <a:latin typeface="Times New Roman" panose="02020603050405020304" pitchFamily="18" charset="0"/>
                <a:cs typeface="Times New Roman" panose="02020603050405020304" pitchFamily="18" charset="0"/>
              </a:rPr>
              <a:t>).</a:t>
            </a:r>
            <a:endParaRPr lang="en-US" sz="1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03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6863" y="321653"/>
            <a:ext cx="6010275" cy="897547"/>
          </a:xfrm>
        </p:spPr>
        <p:txBody>
          <a:bodyPr/>
          <a:lstStyle/>
          <a:p>
            <a:r>
              <a:rPr lang="en-US" sz="2800" b="1" dirty="0">
                <a:solidFill>
                  <a:srgbClr val="FFFF00"/>
                </a:solidFill>
                <a:latin typeface="Times New Roman" panose="02020603050405020304" pitchFamily="18" charset="0"/>
                <a:cs typeface="Times New Roman" panose="02020603050405020304" pitchFamily="18" charset="0"/>
              </a:rPr>
              <a:t>Instrument/GPA Issues Identified </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and </a:t>
            </a:r>
            <a:r>
              <a:rPr lang="en-US" sz="2800" b="1" dirty="0" smtClean="0">
                <a:solidFill>
                  <a:srgbClr val="FFFF00"/>
                </a:solidFill>
                <a:latin typeface="Times New Roman" panose="02020603050405020304" pitchFamily="18" charset="0"/>
                <a:cs typeface="Times New Roman" panose="02020603050405020304" pitchFamily="18" charset="0"/>
              </a:rPr>
              <a:t>Progress </a:t>
            </a:r>
            <a:r>
              <a:rPr lang="en-US" sz="2800" b="1" dirty="0">
                <a:solidFill>
                  <a:srgbClr val="FFFF00"/>
                </a:solidFill>
                <a:latin typeface="Times New Roman" panose="02020603050405020304" pitchFamily="18" charset="0"/>
                <a:cs typeface="Times New Roman" panose="02020603050405020304" pitchFamily="18" charset="0"/>
              </a:rPr>
              <a:t>Status: MPS-HI</a:t>
            </a:r>
          </a:p>
        </p:txBody>
      </p:sp>
      <p:sp>
        <p:nvSpPr>
          <p:cNvPr id="4" name="TextBox 3"/>
          <p:cNvSpPr txBox="1"/>
          <p:nvPr/>
        </p:nvSpPr>
        <p:spPr>
          <a:xfrm>
            <a:off x="444815" y="1600200"/>
            <a:ext cx="8254371" cy="369332"/>
          </a:xfrm>
          <a:prstGeom prst="rect">
            <a:avLst/>
          </a:prstGeom>
          <a:noFill/>
        </p:spPr>
        <p:txBody>
          <a:bodyPr wrap="square" rtlCol="0">
            <a:spAutoFit/>
          </a:bodyPr>
          <a:lstStyle/>
          <a:p>
            <a:pPr algn="ctr"/>
            <a:r>
              <a:rPr lang="en-US" b="1" dirty="0" smtClean="0">
                <a:solidFill>
                  <a:srgbClr val="FFFF00"/>
                </a:solidFill>
                <a:latin typeface="Times New Roman" panose="02020603050405020304" pitchFamily="18" charset="0"/>
                <a:cs typeface="Times New Roman" panose="02020603050405020304" pitchFamily="18" charset="0"/>
              </a:rPr>
              <a:t>Following is a list of ADRs that directly or indirectly affect the GOES-18 MPS-HI. </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615ADB79-25D6-47C0-AB51-22A13A0BBB50}" type="slidenum">
              <a:rPr lang="en-US" altLang="en-US" smtClean="0"/>
              <a:pPr/>
              <a:t>9</a:t>
            </a:fld>
            <a:endParaRPr lang="en-US" altLang="en-US" dirty="0"/>
          </a:p>
        </p:txBody>
      </p:sp>
      <p:graphicFrame>
        <p:nvGraphicFramePr>
          <p:cNvPr id="8" name="Table 7"/>
          <p:cNvGraphicFramePr>
            <a:graphicFrameLocks noGrp="1"/>
          </p:cNvGraphicFramePr>
          <p:nvPr>
            <p:extLst>
              <p:ext uri="{D42A27DB-BD31-4B8C-83A1-F6EECF244321}">
                <p14:modId xmlns:p14="http://schemas.microsoft.com/office/powerpoint/2010/main" val="1810763504"/>
              </p:ext>
            </p:extLst>
          </p:nvPr>
        </p:nvGraphicFramePr>
        <p:xfrm>
          <a:off x="228600" y="2147332"/>
          <a:ext cx="8763000" cy="3362960"/>
        </p:xfrm>
        <a:graphic>
          <a:graphicData uri="http://schemas.openxmlformats.org/drawingml/2006/table">
            <a:tbl>
              <a:tblPr firstRow="1" bandRow="1">
                <a:tableStyleId>{5C22544A-7EE6-4342-B048-85BDC9FD1C3A}</a:tableStyleId>
              </a:tblPr>
              <a:tblGrid>
                <a:gridCol w="914400">
                  <a:extLst>
                    <a:ext uri="{9D8B030D-6E8A-4147-A177-3AD203B41FA5}">
                      <a16:colId xmlns="" xmlns:a16="http://schemas.microsoft.com/office/drawing/2014/main" val="20000"/>
                    </a:ext>
                  </a:extLst>
                </a:gridCol>
                <a:gridCol w="762000">
                  <a:extLst>
                    <a:ext uri="{9D8B030D-6E8A-4147-A177-3AD203B41FA5}">
                      <a16:colId xmlns="" xmlns:a16="http://schemas.microsoft.com/office/drawing/2014/main" val="20001"/>
                    </a:ext>
                  </a:extLst>
                </a:gridCol>
                <a:gridCol w="39624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752600">
                  <a:extLst>
                    <a:ext uri="{9D8B030D-6E8A-4147-A177-3AD203B41FA5}">
                      <a16:colId xmlns="" xmlns:a16="http://schemas.microsoft.com/office/drawing/2014/main" val="20004"/>
                    </a:ext>
                  </a:extLst>
                </a:gridCol>
              </a:tblGrid>
              <a:tr h="370840">
                <a:tc>
                  <a:txBody>
                    <a:bodyPr/>
                    <a:lstStyle/>
                    <a:p>
                      <a:pPr algn="ctr"/>
                      <a:r>
                        <a:rPr lang="en-US" sz="2000" dirty="0">
                          <a:latin typeface="Times New Roman" panose="02020603050405020304" pitchFamily="18" charset="0"/>
                          <a:cs typeface="Times New Roman" panose="02020603050405020304" pitchFamily="18" charset="0"/>
                        </a:rPr>
                        <a:t>ADR#</a:t>
                      </a:r>
                    </a:p>
                  </a:txBody>
                  <a:tcPr anchor="ctr"/>
                </a:tc>
                <a:tc>
                  <a:txBody>
                    <a:bodyPr/>
                    <a:lstStyle/>
                    <a:p>
                      <a:pPr algn="ctr"/>
                      <a:r>
                        <a:rPr lang="en-US" sz="2000" dirty="0">
                          <a:latin typeface="Times New Roman" panose="02020603050405020304" pitchFamily="18" charset="0"/>
                          <a:cs typeface="Times New Roman" panose="02020603050405020304" pitchFamily="18" charset="0"/>
                        </a:rPr>
                        <a:t>WR#</a:t>
                      </a:r>
                    </a:p>
                  </a:txBody>
                  <a:tcPr anchor="ctr"/>
                </a:tc>
                <a:tc>
                  <a:txBody>
                    <a:bodyPr/>
                    <a:lstStyle/>
                    <a:p>
                      <a:r>
                        <a:rPr lang="en-US" sz="2000" dirty="0">
                          <a:latin typeface="Times New Roman" panose="02020603050405020304" pitchFamily="18" charset="0"/>
                          <a:cs typeface="Times New Roman" panose="02020603050405020304" pitchFamily="18" charset="0"/>
                        </a:rPr>
                        <a:t>Short Description</a:t>
                      </a:r>
                    </a:p>
                  </a:txBody>
                  <a:tcPr anchor="ctr"/>
                </a:tc>
                <a:tc>
                  <a:txBody>
                    <a:bodyPr/>
                    <a:lstStyle/>
                    <a:p>
                      <a:r>
                        <a:rPr lang="en-US" sz="2000" dirty="0" smtClean="0">
                          <a:latin typeface="Times New Roman" panose="02020603050405020304" pitchFamily="18" charset="0"/>
                          <a:cs typeface="Times New Roman" panose="02020603050405020304" pitchFamily="18" charset="0"/>
                        </a:rPr>
                        <a:t>Current</a:t>
                      </a:r>
                    </a:p>
                    <a:p>
                      <a:r>
                        <a:rPr lang="en-US" sz="2000" dirty="0" smtClean="0">
                          <a:latin typeface="Times New Roman" panose="02020603050405020304" pitchFamily="18" charset="0"/>
                          <a:cs typeface="Times New Roman" panose="02020603050405020304" pitchFamily="18" charset="0"/>
                        </a:rPr>
                        <a:t>Status</a:t>
                      </a:r>
                      <a:endParaRPr lang="en-US" sz="2000" dirty="0">
                        <a:latin typeface="Times New Roman" panose="02020603050405020304" pitchFamily="18" charset="0"/>
                        <a:cs typeface="Times New Roman" panose="02020603050405020304" pitchFamily="18" charset="0"/>
                      </a:endParaRPr>
                    </a:p>
                  </a:txBody>
                  <a:tcPr anchor="ctr"/>
                </a:tc>
                <a:tc>
                  <a:txBody>
                    <a:bodyPr/>
                    <a:lstStyle/>
                    <a:p>
                      <a:pPr algn="ctr"/>
                      <a:r>
                        <a:rPr lang="en-US" sz="2000" dirty="0">
                          <a:latin typeface="Times New Roman" panose="02020603050405020304" pitchFamily="18" charset="0"/>
                          <a:cs typeface="Times New Roman" panose="02020603050405020304" pitchFamily="18" charset="0"/>
                        </a:rPr>
                        <a:t>Expected Closure</a:t>
                      </a:r>
                    </a:p>
                  </a:txBody>
                  <a:tcPr anchor="ctr"/>
                </a:tc>
                <a:extLst>
                  <a:ext uri="{0D108BD9-81ED-4DB2-BD59-A6C34878D82A}">
                    <a16:rowId xmlns="" xmlns:a16="http://schemas.microsoft.com/office/drawing/2014/main" val="10000"/>
                  </a:ext>
                </a:extLst>
              </a:tr>
              <a:tr h="370840">
                <a:tc>
                  <a:txBody>
                    <a:bodyPr/>
                    <a:lstStyle/>
                    <a:p>
                      <a:pPr algn="ctr"/>
                      <a:r>
                        <a:rPr lang="en-US" dirty="0">
                          <a:latin typeface="Times New Roman" panose="02020603050405020304" pitchFamily="18" charset="0"/>
                          <a:cs typeface="Times New Roman" panose="02020603050405020304" pitchFamily="18" charset="0"/>
                        </a:rPr>
                        <a:t>780</a:t>
                      </a:r>
                    </a:p>
                  </a:txBody>
                  <a:tcPr anchor="ctr">
                    <a:solidFill>
                      <a:srgbClr val="D0D8E8"/>
                    </a:solidFill>
                  </a:tcPr>
                </a:tc>
                <a:tc>
                  <a:txBody>
                    <a:bodyPr/>
                    <a:lstStyle/>
                    <a:p>
                      <a:pPr algn="ctr"/>
                      <a:r>
                        <a:rPr lang="en-US" dirty="0" smtClean="0">
                          <a:latin typeface="Times New Roman" panose="02020603050405020304" pitchFamily="18" charset="0"/>
                          <a:cs typeface="Times New Roman" panose="02020603050405020304" pitchFamily="18" charset="0"/>
                        </a:rPr>
                        <a:t>6845</a:t>
                      </a:r>
                      <a:endParaRPr lang="en-US" dirty="0">
                        <a:latin typeface="Times New Roman" panose="02020603050405020304" pitchFamily="18" charset="0"/>
                        <a:cs typeface="Times New Roman" panose="02020603050405020304" pitchFamily="18" charset="0"/>
                      </a:endParaRPr>
                    </a:p>
                  </a:txBody>
                  <a:tcPr anchor="ctr">
                    <a:solidFill>
                      <a:srgbClr val="D0D8E8"/>
                    </a:solidFill>
                  </a:tcPr>
                </a:tc>
                <a:tc>
                  <a:txBody>
                    <a:bodyPr/>
                    <a:lstStyle/>
                    <a:p>
                      <a:r>
                        <a:rPr lang="en-US" dirty="0">
                          <a:solidFill>
                            <a:schemeClr val="tx1"/>
                          </a:solidFill>
                          <a:latin typeface="Times New Roman" panose="02020603050405020304" pitchFamily="18" charset="0"/>
                          <a:cs typeface="Times New Roman" panose="02020603050405020304" pitchFamily="18" charset="0"/>
                        </a:rPr>
                        <a:t>G16 &amp; G17 MPS-HI and </a:t>
                      </a:r>
                      <a:r>
                        <a:rPr lang="en-US" dirty="0" smtClean="0">
                          <a:solidFill>
                            <a:schemeClr val="tx1"/>
                          </a:solidFill>
                          <a:latin typeface="Times New Roman" panose="02020603050405020304" pitchFamily="18" charset="0"/>
                          <a:cs typeface="Times New Roman" panose="02020603050405020304" pitchFamily="18" charset="0"/>
                        </a:rPr>
                        <a:t>MPS-LO L1b </a:t>
                      </a:r>
                      <a:r>
                        <a:rPr lang="en-US" dirty="0">
                          <a:solidFill>
                            <a:schemeClr val="tx1"/>
                          </a:solidFill>
                          <a:latin typeface="Times New Roman" panose="02020603050405020304" pitchFamily="18" charset="0"/>
                          <a:cs typeface="Times New Roman" panose="02020603050405020304" pitchFamily="18" charset="0"/>
                        </a:rPr>
                        <a:t>IFC Leakage</a:t>
                      </a:r>
                    </a:p>
                  </a:txBody>
                  <a:tcPr anchor="ctr">
                    <a:solidFill>
                      <a:srgbClr val="D0D8E8"/>
                    </a:solidFill>
                  </a:tcPr>
                </a:tc>
                <a:tc>
                  <a:txBody>
                    <a:bodyPr/>
                    <a:lstStyle/>
                    <a:p>
                      <a:r>
                        <a:rPr lang="en-US" dirty="0" smtClean="0">
                          <a:latin typeface="Times New Roman" panose="02020603050405020304" pitchFamily="18" charset="0"/>
                          <a:cs typeface="Times New Roman" panose="02020603050405020304" pitchFamily="18" charset="0"/>
                        </a:rPr>
                        <a:t>Closed</a:t>
                      </a:r>
                      <a:endParaRPr lang="en-US" dirty="0">
                        <a:latin typeface="Times New Roman" panose="02020603050405020304" pitchFamily="18" charset="0"/>
                        <a:cs typeface="Times New Roman" panose="02020603050405020304" pitchFamily="18" charset="0"/>
                      </a:endParaRPr>
                    </a:p>
                  </a:txBody>
                  <a:tcPr anchor="ctr">
                    <a:solidFill>
                      <a:srgbClr val="D0D8E8"/>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DO</a:t>
                      </a:r>
                      <a:r>
                        <a:rPr lang="en-US" baseline="0" dirty="0" smtClean="0">
                          <a:latin typeface="Times New Roman" panose="02020603050405020304" pitchFamily="18" charset="0"/>
                          <a:cs typeface="Times New Roman" panose="02020603050405020304" pitchFamily="18" charset="0"/>
                        </a:rPr>
                        <a:t>.12.00.00</a:t>
                      </a:r>
                      <a:endParaRPr lang="en-US" dirty="0" smtClean="0">
                        <a:latin typeface="Times New Roman" panose="02020603050405020304" pitchFamily="18" charset="0"/>
                        <a:cs typeface="Times New Roman" panose="02020603050405020304" pitchFamily="18" charset="0"/>
                      </a:endParaRPr>
                    </a:p>
                  </a:txBody>
                  <a:tcPr anchor="ctr">
                    <a:solidFill>
                      <a:srgbClr val="D0D8E8"/>
                    </a:solidFill>
                  </a:tcPr>
                </a:tc>
                <a:extLst>
                  <a:ext uri="{0D108BD9-81ED-4DB2-BD59-A6C34878D82A}">
                    <a16:rowId xmlns="" xmlns:a16="http://schemas.microsoft.com/office/drawing/2014/main" val="10002"/>
                  </a:ext>
                </a:extLst>
              </a:tr>
              <a:tr h="370840">
                <a:tc>
                  <a:txBody>
                    <a:bodyPr/>
                    <a:lstStyle/>
                    <a:p>
                      <a:pPr algn="ctr"/>
                      <a:r>
                        <a:rPr lang="en-US" dirty="0">
                          <a:latin typeface="Times New Roman" panose="02020603050405020304" pitchFamily="18" charset="0"/>
                          <a:cs typeface="Times New Roman" panose="02020603050405020304" pitchFamily="18" charset="0"/>
                        </a:rPr>
                        <a:t>781</a:t>
                      </a:r>
                    </a:p>
                  </a:txBody>
                  <a:tcPr anchor="ctr"/>
                </a:tc>
                <a:tc>
                  <a:txBody>
                    <a:bodyPr/>
                    <a:lstStyle/>
                    <a:p>
                      <a:pPr algn="ctr"/>
                      <a:r>
                        <a:rPr lang="en-US" dirty="0" smtClean="0">
                          <a:latin typeface="Times New Roman" panose="02020603050405020304" pitchFamily="18" charset="0"/>
                          <a:cs typeface="Times New Roman" panose="02020603050405020304" pitchFamily="18" charset="0"/>
                        </a:rPr>
                        <a:t>6477</a:t>
                      </a:r>
                    </a:p>
                    <a:p>
                      <a:pPr algn="ctr"/>
                      <a:r>
                        <a:rPr lang="en-US" dirty="0" smtClean="0">
                          <a:latin typeface="Times New Roman" panose="02020603050405020304" pitchFamily="18" charset="0"/>
                          <a:cs typeface="Times New Roman" panose="02020603050405020304" pitchFamily="18" charset="0"/>
                        </a:rPr>
                        <a:t>8404</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solidFill>
                            <a:schemeClr val="tx1"/>
                          </a:solidFill>
                          <a:latin typeface="Times New Roman" panose="02020603050405020304" pitchFamily="18" charset="0"/>
                          <a:cs typeface="Times New Roman" panose="02020603050405020304" pitchFamily="18" charset="0"/>
                        </a:rPr>
                        <a:t>G16 </a:t>
                      </a:r>
                      <a:r>
                        <a:rPr lang="en-US" dirty="0">
                          <a:solidFill>
                            <a:schemeClr val="tx1"/>
                          </a:solidFill>
                          <a:latin typeface="Times New Roman" panose="02020603050405020304" pitchFamily="18" charset="0"/>
                          <a:cs typeface="Times New Roman" panose="02020603050405020304" pitchFamily="18" charset="0"/>
                        </a:rPr>
                        <a:t>&amp; G17 MPS-HI and SGPS L1b data gaps near IFCs</a:t>
                      </a:r>
                    </a:p>
                  </a:txBody>
                  <a:tcPr anchor="ctr"/>
                </a:tc>
                <a:tc>
                  <a:txBody>
                    <a:bodyPr/>
                    <a:lstStyle/>
                    <a:p>
                      <a:r>
                        <a:rPr lang="en-US" dirty="0" smtClean="0">
                          <a:latin typeface="Times New Roman" panose="02020603050405020304" pitchFamily="18" charset="0"/>
                          <a:cs typeface="Times New Roman" panose="02020603050405020304" pitchFamily="18" charset="0"/>
                        </a:rPr>
                        <a:t>Fixed</a:t>
                      </a:r>
                    </a:p>
                  </a:txBody>
                  <a:tcPr anchor="ctr"/>
                </a:tc>
                <a:tc>
                  <a:txBody>
                    <a:bodyPr/>
                    <a:lstStyle/>
                    <a:p>
                      <a:pPr algn="ctr"/>
                      <a:r>
                        <a:rPr lang="en-US" dirty="0" smtClean="0">
                          <a:latin typeface="Times New Roman" panose="02020603050405020304" pitchFamily="18" charset="0"/>
                          <a:cs typeface="Times New Roman" panose="02020603050405020304" pitchFamily="18" charset="0"/>
                        </a:rPr>
                        <a:t>DO.09.02.00</a:t>
                      </a:r>
                    </a:p>
                    <a:p>
                      <a:pPr algn="ctr"/>
                      <a:r>
                        <a:rPr lang="en-US" dirty="0" smtClean="0">
                          <a:latin typeface="Times New Roman" panose="02020603050405020304" pitchFamily="18" charset="0"/>
                          <a:cs typeface="Times New Roman" panose="02020603050405020304" pitchFamily="18" charset="0"/>
                        </a:rPr>
                        <a:t>DO.13.00.00</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10003"/>
                  </a:ext>
                </a:extLst>
              </a:tr>
              <a:tr h="370840">
                <a:tc>
                  <a:txBody>
                    <a:bodyPr/>
                    <a:lstStyle/>
                    <a:p>
                      <a:pPr algn="ctr"/>
                      <a:r>
                        <a:rPr lang="en-US" dirty="0">
                          <a:latin typeface="Times New Roman" panose="02020603050405020304" pitchFamily="18" charset="0"/>
                          <a:cs typeface="Times New Roman" panose="02020603050405020304" pitchFamily="18" charset="0"/>
                        </a:rPr>
                        <a:t>863</a:t>
                      </a:r>
                    </a:p>
                  </a:txBody>
                  <a:tcPr anchor="ctr"/>
                </a:tc>
                <a:tc>
                  <a:txBody>
                    <a:bodyPr/>
                    <a:lstStyle/>
                    <a:p>
                      <a:pPr algn="ctr"/>
                      <a:r>
                        <a:rPr lang="en-US" dirty="0" smtClean="0">
                          <a:latin typeface="Times New Roman" panose="02020603050405020304" pitchFamily="18" charset="0"/>
                          <a:cs typeface="Times New Roman" panose="02020603050405020304" pitchFamily="18" charset="0"/>
                        </a:rPr>
                        <a:t>6736</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solidFill>
                            <a:schemeClr val="tx1"/>
                          </a:solidFill>
                          <a:latin typeface="Times New Roman" panose="02020603050405020304" pitchFamily="18" charset="0"/>
                          <a:cs typeface="Times New Roman" panose="02020603050405020304" pitchFamily="18" charset="0"/>
                        </a:rPr>
                        <a:t>Graceful degradation when SGPS data not generated</a:t>
                      </a:r>
                      <a:endParaRPr 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cs typeface="Times New Roman" panose="02020603050405020304" pitchFamily="18" charset="0"/>
                        </a:rPr>
                        <a:t>In</a:t>
                      </a:r>
                      <a:r>
                        <a:rPr lang="en-US" baseline="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Analysis</a:t>
                      </a:r>
                    </a:p>
                  </a:txBody>
                  <a:tcPr anchor="ctr"/>
                </a:tc>
                <a:tc>
                  <a:txBody>
                    <a:bodyPr/>
                    <a:lstStyle/>
                    <a:p>
                      <a:pPr algn="ctr"/>
                      <a:r>
                        <a:rPr lang="en-US" dirty="0" smtClean="0">
                          <a:latin typeface="Times New Roman" panose="02020603050405020304" pitchFamily="18" charset="0"/>
                          <a:cs typeface="Times New Roman" panose="02020603050405020304" pitchFamily="18" charset="0"/>
                        </a:rPr>
                        <a:t>DO.14.00.00</a:t>
                      </a:r>
                      <a:endParaRPr lang="en-US" dirty="0">
                        <a:latin typeface="Times New Roman" panose="02020603050405020304" pitchFamily="18" charset="0"/>
                        <a:cs typeface="Times New Roman" panose="02020603050405020304" pitchFamily="18" charset="0"/>
                      </a:endParaRPr>
                    </a:p>
                  </a:txBody>
                  <a:tcPr anchor="ctr"/>
                </a:tc>
                <a:extLst>
                  <a:ext uri="{0D108BD9-81ED-4DB2-BD59-A6C34878D82A}">
                    <a16:rowId xmlns="" xmlns:a16="http://schemas.microsoft.com/office/drawing/2014/main" val="2616329985"/>
                  </a:ext>
                </a:extLst>
              </a:tr>
              <a:tr h="370840">
                <a:tc>
                  <a:txBody>
                    <a:bodyPr/>
                    <a:lstStyle/>
                    <a:p>
                      <a:pPr algn="ctr"/>
                      <a:r>
                        <a:rPr lang="en-US" dirty="0" smtClean="0">
                          <a:latin typeface="Times New Roman" panose="02020603050405020304" pitchFamily="18" charset="0"/>
                          <a:cs typeface="Times New Roman" panose="02020603050405020304" pitchFamily="18" charset="0"/>
                        </a:rPr>
                        <a:t>1209</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N/A</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solidFill>
                            <a:schemeClr val="tx1"/>
                          </a:solidFill>
                          <a:latin typeface="Times New Roman" panose="02020603050405020304" pitchFamily="18" charset="0"/>
                          <a:cs typeface="Times New Roman" panose="02020603050405020304" pitchFamily="18" charset="0"/>
                        </a:rPr>
                        <a:t>G18 SEISS LUTs</a:t>
                      </a:r>
                      <a:endParaRPr 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Closed</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PR.09.08.14</a:t>
                      </a:r>
                      <a:endParaRPr lang="en-US" dirty="0">
                        <a:latin typeface="Times New Roman" panose="02020603050405020304" pitchFamily="18" charset="0"/>
                        <a:cs typeface="Times New Roman" panose="02020603050405020304" pitchFamily="18" charset="0"/>
                      </a:endParaRPr>
                    </a:p>
                  </a:txBody>
                  <a:tcPr anchor="ctr"/>
                </a:tc>
              </a:tr>
              <a:tr h="370840">
                <a:tc>
                  <a:txBody>
                    <a:bodyPr/>
                    <a:lstStyle/>
                    <a:p>
                      <a:pPr algn="ctr"/>
                      <a:r>
                        <a:rPr lang="en-US" dirty="0" smtClean="0">
                          <a:latin typeface="Times New Roman" panose="02020603050405020304" pitchFamily="18" charset="0"/>
                          <a:cs typeface="Times New Roman" panose="02020603050405020304" pitchFamily="18" charset="0"/>
                        </a:rPr>
                        <a:t>1253</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N/A</a:t>
                      </a:r>
                      <a:endParaRPr lang="en-US" dirty="0">
                        <a:latin typeface="Times New Roman" panose="02020603050405020304" pitchFamily="18" charset="0"/>
                        <a:cs typeface="Times New Roman" panose="02020603050405020304" pitchFamily="18" charset="0"/>
                      </a:endParaRPr>
                    </a:p>
                  </a:txBody>
                  <a:tcPr anchor="ctr"/>
                </a:tc>
                <a:tc>
                  <a:txBody>
                    <a:bodyPr/>
                    <a:lstStyle/>
                    <a:p>
                      <a:r>
                        <a:rPr lang="en-US" dirty="0" smtClean="0">
                          <a:solidFill>
                            <a:schemeClr val="tx1"/>
                          </a:solidFill>
                          <a:latin typeface="Times New Roman" panose="02020603050405020304" pitchFamily="18" charset="0"/>
                          <a:cs typeface="Times New Roman" panose="02020603050405020304" pitchFamily="18" charset="0"/>
                        </a:rPr>
                        <a:t>Update to G18 MPS-HI LUT</a:t>
                      </a:r>
                      <a:endParaRPr lang="en-US"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r>
                        <a:rPr lang="en-US" dirty="0" smtClean="0">
                          <a:latin typeface="Times New Roman" panose="02020603050405020304" pitchFamily="18" charset="0"/>
                          <a:cs typeface="Times New Roman" panose="02020603050405020304" pitchFamily="18" charset="0"/>
                        </a:rPr>
                        <a:t>Closed</a:t>
                      </a:r>
                      <a:endParaRPr lang="en-US" dirty="0">
                        <a:latin typeface="Times New Roman" panose="02020603050405020304" pitchFamily="18" charset="0"/>
                        <a:cs typeface="Times New Roman" panose="02020603050405020304" pitchFamily="18" charset="0"/>
                      </a:endParaRPr>
                    </a:p>
                  </a:txBody>
                  <a:tcPr anchor="ctr"/>
                </a:tc>
                <a:tc>
                  <a:txBody>
                    <a:bodyPr/>
                    <a:lstStyle/>
                    <a:p>
                      <a:pPr algn="ctr"/>
                      <a:r>
                        <a:rPr lang="en-US" dirty="0" smtClean="0">
                          <a:latin typeface="Times New Roman" panose="02020603050405020304" pitchFamily="18" charset="0"/>
                          <a:cs typeface="Times New Roman" panose="02020603050405020304" pitchFamily="18" charset="0"/>
                        </a:rPr>
                        <a:t>PR.09.08.34</a:t>
                      </a:r>
                      <a:endParaRPr lang="en-US" dirty="0">
                        <a:latin typeface="Times New Roman" panose="02020603050405020304" pitchFamily="18" charset="0"/>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29761436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90</a:t>
            </a:fld>
            <a:endParaRPr lang="en-US" altLang="en-US" dirty="0">
              <a:solidFill>
                <a:prstClr val="white"/>
              </a:solidFill>
            </a:endParaRPr>
          </a:p>
        </p:txBody>
      </p:sp>
      <p:sp>
        <p:nvSpPr>
          <p:cNvPr id="4" name="Title 1"/>
          <p:cNvSpPr txBox="1">
            <a:spLocks/>
          </p:cNvSpPr>
          <p:nvPr/>
        </p:nvSpPr>
        <p:spPr>
          <a:xfrm>
            <a:off x="1825140" y="228600"/>
            <a:ext cx="5493720"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a:solidFill>
                  <a:srgbClr val="FFFF00"/>
                </a:solidFill>
                <a:latin typeface="Times New Roman" panose="02020603050405020304" pitchFamily="18" charset="0"/>
                <a:cs typeface="Times New Roman" panose="02020603050405020304" pitchFamily="18" charset="0"/>
              </a:rPr>
              <a:t>GOES-16/-18 flux comparison</a:t>
            </a:r>
          </a:p>
        </p:txBody>
      </p:sp>
      <p:graphicFrame>
        <p:nvGraphicFramePr>
          <p:cNvPr id="6" name="Table 5"/>
          <p:cNvGraphicFramePr>
            <a:graphicFrameLocks noGrp="1"/>
          </p:cNvGraphicFramePr>
          <p:nvPr>
            <p:extLst>
              <p:ext uri="{D42A27DB-BD31-4B8C-83A1-F6EECF244321}">
                <p14:modId xmlns:p14="http://schemas.microsoft.com/office/powerpoint/2010/main" val="3301815863"/>
              </p:ext>
            </p:extLst>
          </p:nvPr>
        </p:nvGraphicFramePr>
        <p:xfrm>
          <a:off x="2324100" y="2057400"/>
          <a:ext cx="4495800" cy="3276600"/>
        </p:xfrm>
        <a:graphic>
          <a:graphicData uri="http://schemas.openxmlformats.org/drawingml/2006/table">
            <a:tbl>
              <a:tblPr/>
              <a:tblGrid>
                <a:gridCol w="749300">
                  <a:extLst>
                    <a:ext uri="{9D8B030D-6E8A-4147-A177-3AD203B41FA5}">
                      <a16:colId xmlns:a16="http://schemas.microsoft.com/office/drawing/2014/main" xmlns="" val="20000"/>
                    </a:ext>
                  </a:extLst>
                </a:gridCol>
                <a:gridCol w="749300">
                  <a:extLst>
                    <a:ext uri="{9D8B030D-6E8A-4147-A177-3AD203B41FA5}">
                      <a16:colId xmlns:a16="http://schemas.microsoft.com/office/drawing/2014/main" xmlns="" val="20001"/>
                    </a:ext>
                  </a:extLst>
                </a:gridCol>
                <a:gridCol w="749300">
                  <a:extLst>
                    <a:ext uri="{9D8B030D-6E8A-4147-A177-3AD203B41FA5}">
                      <a16:colId xmlns:a16="http://schemas.microsoft.com/office/drawing/2014/main" xmlns="" val="20002"/>
                    </a:ext>
                  </a:extLst>
                </a:gridCol>
                <a:gridCol w="749300">
                  <a:extLst>
                    <a:ext uri="{9D8B030D-6E8A-4147-A177-3AD203B41FA5}">
                      <a16:colId xmlns:a16="http://schemas.microsoft.com/office/drawing/2014/main" xmlns="" val="20003"/>
                    </a:ext>
                  </a:extLst>
                </a:gridCol>
                <a:gridCol w="749300">
                  <a:extLst>
                    <a:ext uri="{9D8B030D-6E8A-4147-A177-3AD203B41FA5}">
                      <a16:colId xmlns:a16="http://schemas.microsoft.com/office/drawing/2014/main" xmlns="" val="20004"/>
                    </a:ext>
                  </a:extLst>
                </a:gridCol>
                <a:gridCol w="749300">
                  <a:extLst>
                    <a:ext uri="{9D8B030D-6E8A-4147-A177-3AD203B41FA5}">
                      <a16:colId xmlns:a16="http://schemas.microsoft.com/office/drawing/2014/main" xmlns="" val="20005"/>
                    </a:ext>
                  </a:extLst>
                </a:gridCol>
              </a:tblGrid>
              <a:tr h="273050">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Channel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PTel1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PTel4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PTel2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PTel5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PTel3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FF"/>
                          </a:solidFill>
                          <a:effectLst/>
                          <a:latin typeface="Times New Roman" panose="02020603050405020304" pitchFamily="18" charset="0"/>
                          <a:cs typeface="Times New Roman" panose="02020603050405020304" pitchFamily="18" charset="0"/>
                        </a:rPr>
                        <a:t>0.97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FF"/>
                          </a:solidFill>
                          <a:effectLst/>
                          <a:latin typeface="Times New Roman" panose="02020603050405020304" pitchFamily="18" charset="0"/>
                          <a:cs typeface="Times New Roman" panose="02020603050405020304" pitchFamily="18" charset="0"/>
                        </a:rPr>
                        <a:t>0.97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0.54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1.11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0.72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1.22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FF"/>
                          </a:solidFill>
                          <a:effectLst/>
                          <a:latin typeface="Times New Roman" panose="02020603050405020304" pitchFamily="18" charset="0"/>
                          <a:cs typeface="Times New Roman" panose="02020603050405020304" pitchFamily="18" charset="0"/>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0.83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1.18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FF"/>
                          </a:solidFill>
                          <a:effectLst/>
                          <a:latin typeface="Times New Roman" panose="02020603050405020304" pitchFamily="18" charset="0"/>
                          <a:cs typeface="Times New Roman" panose="02020603050405020304" pitchFamily="18" charset="0"/>
                        </a:rPr>
                        <a:t>0.95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00FF"/>
                          </a:solidFill>
                          <a:effectLst/>
                          <a:latin typeface="Times New Roman" panose="02020603050405020304" pitchFamily="18" charset="0"/>
                          <a:cs typeface="Times New Roman" panose="02020603050405020304" pitchFamily="18" charset="0"/>
                        </a:rPr>
                        <a:t>1.03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73050">
                <a:tc>
                  <a:txBody>
                    <a:bodyPr/>
                    <a:lstStyle/>
                    <a:p>
                      <a:pPr algn="ctr" fontAlgn="ctr"/>
                      <a:r>
                        <a:rPr lang="en-US" sz="1400" b="1" i="0" u="none" strike="noStrike">
                          <a:solidFill>
                            <a:srgbClr val="000000"/>
                          </a:solidFill>
                          <a:effectLst/>
                          <a:latin typeface="Times New Roman" panose="02020603050405020304" pitchFamily="18" charset="0"/>
                          <a:cs typeface="Times New Roman" panose="02020603050405020304" pitchFamily="18" charset="0"/>
                        </a:rPr>
                        <a:t>P10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0.84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0.69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00CC00"/>
                          </a:solidFill>
                          <a:effectLst/>
                          <a:latin typeface="Times New Roman" panose="02020603050405020304" pitchFamily="18" charset="0"/>
                          <a:cs typeface="Times New Roman" panose="02020603050405020304" pitchFamily="18" charset="0"/>
                        </a:rPr>
                        <a:t>0.78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73050">
                <a:tc>
                  <a:txBody>
                    <a:bodyPr/>
                    <a:lstStyle/>
                    <a:p>
                      <a:pPr algn="ctr" fontAlgn="ctr"/>
                      <a:r>
                        <a:rPr lang="en-US" sz="1400" b="1" i="0" u="none" strike="noStrike" dirty="0">
                          <a:solidFill>
                            <a:srgbClr val="000000"/>
                          </a:solidFill>
                          <a:effectLst/>
                          <a:latin typeface="Times New Roman" panose="02020603050405020304" pitchFamily="18" charset="0"/>
                          <a:cs typeface="Times New Roman" panose="02020603050405020304" pitchFamily="18" charset="0"/>
                        </a:rPr>
                        <a:t>P11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i="0" u="none" strike="noStrike" dirty="0">
                          <a:solidFill>
                            <a:srgbClr val="FF0000"/>
                          </a:solidFill>
                          <a:effectLst/>
                          <a:latin typeface="Times New Roman" panose="02020603050405020304" pitchFamily="18" charset="0"/>
                          <a:cs typeface="Times New Roman" panose="02020603050405020304" pitchFamily="18" charset="0"/>
                        </a:rPr>
                        <a:t>0.31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
        <p:nvSpPr>
          <p:cNvPr id="10" name="TextBox 9"/>
          <p:cNvSpPr txBox="1"/>
          <p:nvPr/>
        </p:nvSpPr>
        <p:spPr>
          <a:xfrm>
            <a:off x="2438400" y="1600200"/>
            <a:ext cx="1205010" cy="461665"/>
          </a:xfrm>
          <a:prstGeom prst="rect">
            <a:avLst/>
          </a:prstGeom>
          <a:noFill/>
        </p:spPr>
        <p:txBody>
          <a:bodyPr wrap="non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Protons</a:t>
            </a:r>
          </a:p>
        </p:txBody>
      </p:sp>
      <p:sp>
        <p:nvSpPr>
          <p:cNvPr id="11" name="TextBox 10"/>
          <p:cNvSpPr txBox="1"/>
          <p:nvPr/>
        </p:nvSpPr>
        <p:spPr>
          <a:xfrm>
            <a:off x="2057400" y="852100"/>
            <a:ext cx="5029200"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Ratio medians</a:t>
            </a:r>
          </a:p>
        </p:txBody>
      </p:sp>
      <p:sp>
        <p:nvSpPr>
          <p:cNvPr id="12" name="TextBox 11"/>
          <p:cNvSpPr txBox="1"/>
          <p:nvPr/>
        </p:nvSpPr>
        <p:spPr>
          <a:xfrm>
            <a:off x="2271452" y="5486400"/>
            <a:ext cx="4601096" cy="523220"/>
          </a:xfrm>
          <a:prstGeom prst="rect">
            <a:avLst/>
          </a:prstGeom>
          <a:solidFill>
            <a:schemeClr val="bg1">
              <a:lumMod val="85000"/>
            </a:schemeClr>
          </a:solidFill>
        </p:spPr>
        <p:txBody>
          <a:bodyPr wrap="square" rtlCol="0">
            <a:spAutoFit/>
          </a:bodyPr>
          <a:lstStyle/>
          <a:p>
            <a:r>
              <a:rPr lang="en-US" sz="1400" b="1" dirty="0">
                <a:solidFill>
                  <a:srgbClr val="0000FF"/>
                </a:solidFill>
                <a:latin typeface="Times New Roman" panose="02020603050405020304" pitchFamily="18" charset="0"/>
                <a:cs typeface="Times New Roman" panose="02020603050405020304" pitchFamily="18" charset="0"/>
              </a:rPr>
              <a:t>The GOES-16/GOES-18 proton flux ratio median is in general small, but especially small for the </a:t>
            </a:r>
            <a:r>
              <a:rPr lang="en-US" sz="1400" b="1" dirty="0" smtClean="0">
                <a:solidFill>
                  <a:srgbClr val="0000FF"/>
                </a:solidFill>
                <a:latin typeface="Times New Roman" panose="02020603050405020304" pitchFamily="18" charset="0"/>
                <a:cs typeface="Times New Roman" panose="02020603050405020304" pitchFamily="18" charset="0"/>
              </a:rPr>
              <a:t>P1-P5 </a:t>
            </a:r>
            <a:r>
              <a:rPr lang="en-US" sz="1400" b="1" dirty="0">
                <a:solidFill>
                  <a:srgbClr val="0000FF"/>
                </a:solidFill>
                <a:latin typeface="Times New Roman" panose="02020603050405020304" pitchFamily="18" charset="0"/>
                <a:cs typeface="Times New Roman" panose="02020603050405020304" pitchFamily="18" charset="0"/>
              </a:rPr>
              <a:t>channels. </a:t>
            </a:r>
          </a:p>
        </p:txBody>
      </p:sp>
      <p:sp>
        <p:nvSpPr>
          <p:cNvPr id="15" name="TextBox 14"/>
          <p:cNvSpPr txBox="1"/>
          <p:nvPr/>
        </p:nvSpPr>
        <p:spPr>
          <a:xfrm>
            <a:off x="3623493" y="1646366"/>
            <a:ext cx="2989808" cy="369332"/>
          </a:xfrm>
          <a:prstGeom prst="rect">
            <a:avLst/>
          </a:prstGeom>
          <a:solidFill>
            <a:schemeClr val="bg1"/>
          </a:solid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&lt;10%   </a:t>
            </a:r>
            <a:r>
              <a:rPr lang="en-US" b="1" dirty="0">
                <a:solidFill>
                  <a:srgbClr val="00CC00"/>
                </a:solidFill>
                <a:latin typeface="Times New Roman" panose="02020603050405020304" pitchFamily="18" charset="0"/>
                <a:cs typeface="Times New Roman" panose="02020603050405020304" pitchFamily="18" charset="0"/>
              </a:rPr>
              <a:t>10-25%   </a:t>
            </a:r>
            <a:r>
              <a:rPr lang="en-US" b="1" dirty="0">
                <a:solidFill>
                  <a:srgbClr val="FF0000"/>
                </a:solidFill>
                <a:latin typeface="Times New Roman" panose="02020603050405020304" pitchFamily="18" charset="0"/>
                <a:cs typeface="Times New Roman" panose="02020603050405020304" pitchFamily="18" charset="0"/>
              </a:rPr>
              <a:t>&gt;25%</a:t>
            </a:r>
          </a:p>
        </p:txBody>
      </p:sp>
    </p:spTree>
    <p:extLst>
      <p:ext uri="{BB962C8B-B14F-4D97-AF65-F5344CB8AC3E}">
        <p14:creationId xmlns:p14="http://schemas.microsoft.com/office/powerpoint/2010/main" val="26456956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91</a:t>
            </a:fld>
            <a:endParaRPr lang="en-US" altLang="en-US" dirty="0">
              <a:solidFill>
                <a:prstClr val="white"/>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2840614"/>
            <a:ext cx="4963884" cy="2895599"/>
          </a:xfrm>
          <a:prstGeom prst="rect">
            <a:avLst/>
          </a:prstGeom>
        </p:spPr>
      </p:pic>
      <p:sp>
        <p:nvSpPr>
          <p:cNvPr id="4" name="Title 1"/>
          <p:cNvSpPr txBox="1">
            <a:spLocks/>
          </p:cNvSpPr>
          <p:nvPr/>
        </p:nvSpPr>
        <p:spPr>
          <a:xfrm>
            <a:off x="1825140" y="228600"/>
            <a:ext cx="5493720"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smtClean="0">
                <a:solidFill>
                  <a:srgbClr val="FFFF00"/>
                </a:solidFill>
                <a:latin typeface="Times New Roman" panose="02020603050405020304" pitchFamily="18" charset="0"/>
                <a:cs typeface="Times New Roman" panose="02020603050405020304" pitchFamily="18" charset="0"/>
              </a:rPr>
              <a:t>GOES-17/-</a:t>
            </a:r>
            <a:r>
              <a:rPr lang="en-US" sz="3200" b="1" dirty="0">
                <a:solidFill>
                  <a:srgbClr val="FFFF00"/>
                </a:solidFill>
                <a:latin typeface="Times New Roman" panose="02020603050405020304" pitchFamily="18" charset="0"/>
                <a:cs typeface="Times New Roman" panose="02020603050405020304" pitchFamily="18" charset="0"/>
              </a:rPr>
              <a:t>18 flux comparison</a:t>
            </a:r>
          </a:p>
        </p:txBody>
      </p:sp>
      <p:sp>
        <p:nvSpPr>
          <p:cNvPr id="5" name="Title 1"/>
          <p:cNvSpPr txBox="1">
            <a:spLocks/>
          </p:cNvSpPr>
          <p:nvPr/>
        </p:nvSpPr>
        <p:spPr>
          <a:xfrm>
            <a:off x="147321" y="1172817"/>
            <a:ext cx="8849358" cy="1570383"/>
          </a:xfrm>
          <a:prstGeom prst="rect">
            <a:avLst/>
          </a:prstGeom>
          <a:noFill/>
        </p:spPr>
        <p:txBody>
          <a:bodyPr>
            <a:noAutofit/>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Plot GOES-18 and </a:t>
            </a:r>
            <a:r>
              <a:rPr lang="en-US" sz="1600" b="1" dirty="0" smtClean="0">
                <a:solidFill>
                  <a:prstClr val="white"/>
                </a:solidFill>
                <a:latin typeface="Times New Roman" panose="02020603050405020304" pitchFamily="18" charset="0"/>
                <a:cs typeface="Times New Roman" panose="02020603050405020304" pitchFamily="18" charset="0"/>
              </a:rPr>
              <a:t>GOES-17 </a:t>
            </a:r>
            <a:r>
              <a:rPr lang="en-US" sz="1600" b="1" dirty="0">
                <a:solidFill>
                  <a:prstClr val="white"/>
                </a:solidFill>
                <a:latin typeface="Times New Roman" panose="02020603050405020304" pitchFamily="18" charset="0"/>
                <a:cs typeface="Times New Roman" panose="02020603050405020304" pitchFamily="18" charset="0"/>
              </a:rPr>
              <a:t>MPS-HI channel </a:t>
            </a:r>
            <a:r>
              <a:rPr lang="en-US" sz="1600" b="1" dirty="0" smtClean="0">
                <a:solidFill>
                  <a:prstClr val="white"/>
                </a:solidFill>
                <a:latin typeface="Times New Roman" panose="02020603050405020304" pitchFamily="18" charset="0"/>
                <a:cs typeface="Times New Roman" panose="02020603050405020304" pitchFamily="18" charset="0"/>
              </a:rPr>
              <a:t>P3 Proton </a:t>
            </a:r>
            <a:r>
              <a:rPr lang="en-US" sz="1600" b="1" dirty="0">
                <a:solidFill>
                  <a:prstClr val="white"/>
                </a:solidFill>
                <a:latin typeface="Times New Roman" panose="02020603050405020304" pitchFamily="18" charset="0"/>
                <a:cs typeface="Times New Roman" panose="02020603050405020304" pitchFamily="18" charset="0"/>
              </a:rPr>
              <a:t>Telescope </a:t>
            </a:r>
            <a:r>
              <a:rPr lang="en-US" sz="1600" b="1" dirty="0" smtClean="0">
                <a:solidFill>
                  <a:prstClr val="white"/>
                </a:solidFill>
                <a:latin typeface="Times New Roman" panose="02020603050405020304" pitchFamily="18" charset="0"/>
                <a:cs typeface="Times New Roman" panose="02020603050405020304" pitchFamily="18" charset="0"/>
              </a:rPr>
              <a:t>2 (</a:t>
            </a:r>
            <a:r>
              <a:rPr lang="en-US" sz="1600" b="1" dirty="0">
                <a:solidFill>
                  <a:prstClr val="white"/>
                </a:solidFill>
                <a:latin typeface="Times New Roman" panose="02020603050405020304" pitchFamily="18" charset="0"/>
                <a:cs typeface="Times New Roman" panose="02020603050405020304" pitchFamily="18" charset="0"/>
              </a:rPr>
              <a:t>P</a:t>
            </a:r>
            <a:r>
              <a:rPr lang="en-US" sz="1600" b="1" dirty="0" smtClean="0">
                <a:solidFill>
                  <a:prstClr val="white"/>
                </a:solidFill>
                <a:latin typeface="Times New Roman" panose="02020603050405020304" pitchFamily="18" charset="0"/>
                <a:cs typeface="Times New Roman" panose="02020603050405020304" pitchFamily="18" charset="0"/>
              </a:rPr>
              <a:t>Tel2 </a:t>
            </a:r>
            <a:r>
              <a:rPr lang="en-US" sz="1600" b="1" dirty="0">
                <a:solidFill>
                  <a:prstClr val="white"/>
                </a:solidFill>
                <a:latin typeface="Times New Roman" panose="02020603050405020304" pitchFamily="18" charset="0"/>
                <a:cs typeface="Times New Roman" panose="02020603050405020304" pitchFamily="18" charset="0"/>
              </a:rPr>
              <a:t>) 5-min averaged fluxes for 3 weeks while the two spacecraft were in proximity, </a:t>
            </a:r>
            <a:r>
              <a:rPr lang="en-US" sz="1600" b="1" dirty="0" smtClean="0">
                <a:solidFill>
                  <a:prstClr val="white"/>
                </a:solidFill>
                <a:latin typeface="Times New Roman" panose="02020603050405020304" pitchFamily="18" charset="0"/>
                <a:cs typeface="Times New Roman" panose="02020603050405020304" pitchFamily="18" charset="0"/>
              </a:rPr>
              <a:t>GOES-17 </a:t>
            </a:r>
            <a:r>
              <a:rPr lang="en-US" sz="1600" b="1" dirty="0">
                <a:solidFill>
                  <a:prstClr val="white"/>
                </a:solidFill>
                <a:latin typeface="Times New Roman" panose="02020603050405020304" pitchFamily="18" charset="0"/>
                <a:cs typeface="Times New Roman" panose="02020603050405020304" pitchFamily="18" charset="0"/>
              </a:rPr>
              <a:t>at </a:t>
            </a:r>
            <a:r>
              <a:rPr lang="en-US" sz="1600" b="1" dirty="0" smtClean="0">
                <a:solidFill>
                  <a:prstClr val="white"/>
                </a:solidFill>
                <a:latin typeface="Times New Roman" panose="02020603050405020304" pitchFamily="18" charset="0"/>
                <a:cs typeface="Times New Roman" panose="02020603050405020304" pitchFamily="18" charset="0"/>
              </a:rPr>
              <a:t>137.2W </a:t>
            </a:r>
            <a:r>
              <a:rPr lang="en-US" sz="1600" b="1" dirty="0">
                <a:solidFill>
                  <a:prstClr val="white"/>
                </a:solidFill>
                <a:latin typeface="Times New Roman" panose="02020603050405020304" pitchFamily="18" charset="0"/>
                <a:cs typeface="Times New Roman" panose="02020603050405020304" pitchFamily="18" charset="0"/>
              </a:rPr>
              <a:t>longitude and GOES-18 at </a:t>
            </a:r>
            <a:r>
              <a:rPr lang="en-US" sz="1600" b="1" dirty="0" smtClean="0">
                <a:solidFill>
                  <a:prstClr val="white"/>
                </a:solidFill>
                <a:latin typeface="Times New Roman" panose="02020603050405020304" pitchFamily="18" charset="0"/>
                <a:cs typeface="Times New Roman" panose="02020603050405020304" pitchFamily="18" charset="0"/>
              </a:rPr>
              <a:t>136.8W </a:t>
            </a:r>
            <a:r>
              <a:rPr lang="en-US" sz="1600" b="1" dirty="0">
                <a:solidFill>
                  <a:prstClr val="white"/>
                </a:solidFill>
                <a:latin typeface="Times New Roman" panose="02020603050405020304" pitchFamily="18" charset="0"/>
                <a:cs typeface="Times New Roman" panose="02020603050405020304" pitchFamily="18" charset="0"/>
              </a:rPr>
              <a:t>longitude</a:t>
            </a:r>
            <a:r>
              <a:rPr lang="en-US" sz="1600" b="1" dirty="0" smtClean="0">
                <a:solidFill>
                  <a:prstClr val="white"/>
                </a:solidFill>
                <a:latin typeface="Times New Roman" panose="02020603050405020304" pitchFamily="18" charset="0"/>
                <a:cs typeface="Times New Roman" panose="02020603050405020304" pitchFamily="18" charset="0"/>
              </a:rPr>
              <a:t>, June 7 to June 27, </a:t>
            </a:r>
            <a:r>
              <a:rPr lang="en-US" sz="1600" b="1" dirty="0">
                <a:solidFill>
                  <a:prstClr val="white"/>
                </a:solidFill>
                <a:latin typeface="Times New Roman" panose="02020603050405020304" pitchFamily="18" charset="0"/>
                <a:cs typeface="Times New Roman" panose="02020603050405020304" pitchFamily="18" charset="0"/>
              </a:rPr>
              <a:t>2022.</a:t>
            </a:r>
          </a:p>
          <a:p>
            <a:pPr marL="285750" indent="-285750" algn="l">
              <a:buFont typeface="Arial" panose="020B0604020202020204" pitchFamily="34" charset="0"/>
              <a:buChar char="•"/>
            </a:pPr>
            <a:r>
              <a:rPr lang="en-US" sz="1600" b="1" dirty="0" smtClean="0">
                <a:solidFill>
                  <a:prstClr val="white"/>
                </a:solidFill>
                <a:latin typeface="Times New Roman" panose="02020603050405020304" pitchFamily="18" charset="0"/>
                <a:cs typeface="Times New Roman" panose="02020603050405020304" pitchFamily="18" charset="0"/>
              </a:rPr>
              <a:t>PTel2 </a:t>
            </a:r>
            <a:r>
              <a:rPr lang="en-US" sz="1600" b="1" dirty="0">
                <a:solidFill>
                  <a:prstClr val="white"/>
                </a:solidFill>
                <a:latin typeface="Times New Roman" panose="02020603050405020304" pitchFamily="18" charset="0"/>
                <a:cs typeface="Times New Roman" panose="02020603050405020304" pitchFamily="18" charset="0"/>
              </a:rPr>
              <a:t>is the central </a:t>
            </a:r>
            <a:r>
              <a:rPr lang="en-US" sz="1600" b="1" dirty="0" smtClean="0">
                <a:solidFill>
                  <a:prstClr val="white"/>
                </a:solidFill>
                <a:latin typeface="Times New Roman" panose="02020603050405020304" pitchFamily="18" charset="0"/>
                <a:cs typeface="Times New Roman" panose="02020603050405020304" pitchFamily="18" charset="0"/>
              </a:rPr>
              <a:t>Proton </a:t>
            </a:r>
            <a:r>
              <a:rPr lang="en-US" sz="1600" b="1" dirty="0">
                <a:solidFill>
                  <a:prstClr val="white"/>
                </a:solidFill>
                <a:latin typeface="Times New Roman" panose="02020603050405020304" pitchFamily="18" charset="0"/>
                <a:cs typeface="Times New Roman" panose="02020603050405020304" pitchFamily="18" charset="0"/>
              </a:rPr>
              <a:t>telescope looking along the equator. </a:t>
            </a:r>
          </a:p>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Take the ratio </a:t>
            </a:r>
            <a:r>
              <a:rPr lang="en-US" sz="1600" b="1" dirty="0" smtClean="0">
                <a:solidFill>
                  <a:prstClr val="white"/>
                </a:solidFill>
                <a:latin typeface="Times New Roman" panose="02020603050405020304" pitchFamily="18" charset="0"/>
                <a:cs typeface="Times New Roman" panose="02020603050405020304" pitchFamily="18" charset="0"/>
              </a:rPr>
              <a:t>GOES-17/GOES-18 </a:t>
            </a:r>
            <a:r>
              <a:rPr lang="en-US" sz="1600" b="1" dirty="0">
                <a:solidFill>
                  <a:prstClr val="white"/>
                </a:solidFill>
                <a:latin typeface="Times New Roman" panose="02020603050405020304" pitchFamily="18" charset="0"/>
                <a:cs typeface="Times New Roman" panose="02020603050405020304" pitchFamily="18" charset="0"/>
              </a:rPr>
              <a:t>of </a:t>
            </a:r>
            <a:r>
              <a:rPr lang="en-US" sz="1600" b="1" dirty="0" smtClean="0">
                <a:solidFill>
                  <a:prstClr val="white"/>
                </a:solidFill>
                <a:latin typeface="Times New Roman" panose="02020603050405020304" pitchFamily="18" charset="0"/>
                <a:cs typeface="Times New Roman" panose="02020603050405020304" pitchFamily="18" charset="0"/>
              </a:rPr>
              <a:t>P3 PTel2 </a:t>
            </a:r>
            <a:r>
              <a:rPr lang="en-US" sz="1600" b="1" dirty="0">
                <a:solidFill>
                  <a:prstClr val="white"/>
                </a:solidFill>
                <a:latin typeface="Times New Roman" panose="02020603050405020304" pitchFamily="18" charset="0"/>
                <a:cs typeface="Times New Roman" panose="02020603050405020304" pitchFamily="18" charset="0"/>
              </a:rPr>
              <a:t>5-min averaged fluxes.</a:t>
            </a:r>
          </a:p>
          <a:p>
            <a:pPr marL="285750" indent="-285750" algn="l">
              <a:buFont typeface="Arial" panose="020B0604020202020204" pitchFamily="34" charset="0"/>
              <a:buChar char="•"/>
            </a:pPr>
            <a:r>
              <a:rPr lang="en-US" sz="1600" b="1" dirty="0">
                <a:solidFill>
                  <a:prstClr val="white"/>
                </a:solidFill>
                <a:latin typeface="Times New Roman" panose="02020603050405020304" pitchFamily="18" charset="0"/>
                <a:cs typeface="Times New Roman" panose="02020603050405020304" pitchFamily="18" charset="0"/>
              </a:rPr>
              <a:t>Make the histogram of </a:t>
            </a:r>
            <a:r>
              <a:rPr lang="en-US" sz="1600" b="1" dirty="0" smtClean="0">
                <a:solidFill>
                  <a:prstClr val="white"/>
                </a:solidFill>
                <a:latin typeface="Times New Roman" panose="02020603050405020304" pitchFamily="18" charset="0"/>
                <a:cs typeface="Times New Roman" panose="02020603050405020304" pitchFamily="18" charset="0"/>
              </a:rPr>
              <a:t>GOES-17/-</a:t>
            </a:r>
            <a:r>
              <a:rPr lang="en-US" sz="1600" b="1" dirty="0">
                <a:solidFill>
                  <a:prstClr val="white"/>
                </a:solidFill>
                <a:latin typeface="Times New Roman" panose="02020603050405020304" pitchFamily="18" charset="0"/>
                <a:cs typeface="Times New Roman" panose="02020603050405020304" pitchFamily="18" charset="0"/>
              </a:rPr>
              <a:t>18 </a:t>
            </a:r>
            <a:r>
              <a:rPr lang="en-US" sz="1600" b="1" dirty="0" smtClean="0">
                <a:solidFill>
                  <a:prstClr val="white"/>
                </a:solidFill>
                <a:latin typeface="Times New Roman" panose="02020603050405020304" pitchFamily="18" charset="0"/>
                <a:cs typeface="Times New Roman" panose="02020603050405020304" pitchFamily="18" charset="0"/>
              </a:rPr>
              <a:t>MPS-HI P3 PTel2 </a:t>
            </a:r>
            <a:r>
              <a:rPr lang="en-US" sz="1600" b="1" dirty="0">
                <a:solidFill>
                  <a:prstClr val="white"/>
                </a:solidFill>
                <a:latin typeface="Times New Roman" panose="02020603050405020304" pitchFamily="18" charset="0"/>
                <a:cs typeface="Times New Roman" panose="02020603050405020304" pitchFamily="18" charset="0"/>
              </a:rPr>
              <a:t>5-min averaged fluxes for this period.</a:t>
            </a:r>
          </a:p>
          <a:p>
            <a:pPr marL="285750" indent="-285750" algn="l">
              <a:buFont typeface="Arial" panose="020B0604020202020204" pitchFamily="34" charset="0"/>
              <a:buChar char="•"/>
            </a:pPr>
            <a:endParaRPr lang="en-US" sz="1600" b="1"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152399" y="5833646"/>
            <a:ext cx="4963885" cy="338554"/>
          </a:xfrm>
          <a:prstGeom prst="rect">
            <a:avLst/>
          </a:prstGeom>
          <a:solidFill>
            <a:schemeClr val="bg1">
              <a:lumMod val="85000"/>
            </a:schemeClr>
          </a:solidFill>
        </p:spPr>
        <p:txBody>
          <a:bodyPr wrap="square" rtlCol="0">
            <a:spAutoFit/>
          </a:bodyPr>
          <a:lstStyle/>
          <a:p>
            <a:r>
              <a:rPr lang="en-US" sz="1600" b="1" dirty="0">
                <a:solidFill>
                  <a:srgbClr val="0000FF"/>
                </a:solidFill>
                <a:latin typeface="Times New Roman" panose="02020603050405020304" pitchFamily="18" charset="0"/>
                <a:cs typeface="Times New Roman" panose="02020603050405020304" pitchFamily="18" charset="0"/>
              </a:rPr>
              <a:t>T</a:t>
            </a:r>
            <a:r>
              <a:rPr lang="en-US" sz="1600" b="1" dirty="0" smtClean="0">
                <a:solidFill>
                  <a:srgbClr val="0000FF"/>
                </a:solidFill>
                <a:latin typeface="Times New Roman" panose="02020603050405020304" pitchFamily="18" charset="0"/>
                <a:cs typeface="Times New Roman" panose="02020603050405020304" pitchFamily="18" charset="0"/>
              </a:rPr>
              <a:t>he G17/G18 </a:t>
            </a:r>
            <a:r>
              <a:rPr lang="en-US" sz="1600" b="1" dirty="0">
                <a:solidFill>
                  <a:srgbClr val="0000FF"/>
                </a:solidFill>
                <a:latin typeface="Times New Roman" panose="02020603050405020304" pitchFamily="18" charset="0"/>
                <a:cs typeface="Times New Roman" panose="02020603050405020304" pitchFamily="18" charset="0"/>
              </a:rPr>
              <a:t>flux ratios are </a:t>
            </a:r>
            <a:r>
              <a:rPr lang="en-US" sz="1600" b="1" dirty="0" smtClean="0">
                <a:solidFill>
                  <a:srgbClr val="0000FF"/>
                </a:solidFill>
                <a:latin typeface="Times New Roman" panose="02020603050405020304" pitchFamily="18" charset="0"/>
                <a:cs typeface="Times New Roman" panose="02020603050405020304" pitchFamily="18" charset="0"/>
              </a:rPr>
              <a:t>around 0.3.</a:t>
            </a:r>
            <a:endParaRPr lang="en-US" sz="1600" b="1" dirty="0">
              <a:solidFill>
                <a:srgbClr val="0000FF"/>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1600" y="2840614"/>
            <a:ext cx="3858258" cy="2726678"/>
          </a:xfrm>
          <a:prstGeom prst="rect">
            <a:avLst/>
          </a:prstGeom>
        </p:spPr>
      </p:pic>
      <p:sp>
        <p:nvSpPr>
          <p:cNvPr id="18" name="TextBox 17"/>
          <p:cNvSpPr txBox="1"/>
          <p:nvPr/>
        </p:nvSpPr>
        <p:spPr>
          <a:xfrm>
            <a:off x="5181600" y="5648980"/>
            <a:ext cx="3858259" cy="523220"/>
          </a:xfrm>
          <a:prstGeom prst="rect">
            <a:avLst/>
          </a:prstGeom>
          <a:solidFill>
            <a:schemeClr val="bg1">
              <a:lumMod val="85000"/>
            </a:schemeClr>
          </a:solidFill>
        </p:spPr>
        <p:txBody>
          <a:bodyPr wrap="square" rtlCol="0">
            <a:spAutoFit/>
          </a:bodyPr>
          <a:lstStyle/>
          <a:p>
            <a:r>
              <a:rPr lang="en-US" sz="1400" b="1" dirty="0">
                <a:solidFill>
                  <a:srgbClr val="0000FF"/>
                </a:solidFill>
                <a:latin typeface="Times New Roman" panose="02020603050405020304" pitchFamily="18" charset="0"/>
                <a:cs typeface="Times New Roman" panose="02020603050405020304" pitchFamily="18" charset="0"/>
              </a:rPr>
              <a:t>The median of the </a:t>
            </a:r>
            <a:r>
              <a:rPr lang="en-US" sz="1400" b="1" dirty="0" smtClean="0">
                <a:solidFill>
                  <a:srgbClr val="0000FF"/>
                </a:solidFill>
                <a:latin typeface="Times New Roman" panose="02020603050405020304" pitchFamily="18" charset="0"/>
                <a:cs typeface="Times New Roman" panose="02020603050405020304" pitchFamily="18" charset="0"/>
              </a:rPr>
              <a:t>GOES-17 </a:t>
            </a:r>
            <a:r>
              <a:rPr lang="en-US" sz="1400" b="1" dirty="0">
                <a:solidFill>
                  <a:srgbClr val="0000FF"/>
                </a:solidFill>
                <a:latin typeface="Times New Roman" panose="02020603050405020304" pitchFamily="18" charset="0"/>
                <a:cs typeface="Times New Roman" panose="02020603050405020304" pitchFamily="18" charset="0"/>
              </a:rPr>
              <a:t>to GOES-18 </a:t>
            </a:r>
            <a:r>
              <a:rPr lang="en-US" sz="1400" b="1" dirty="0" smtClean="0">
                <a:solidFill>
                  <a:srgbClr val="0000FF"/>
                </a:solidFill>
                <a:latin typeface="Times New Roman" panose="02020603050405020304" pitchFamily="18" charset="0"/>
                <a:cs typeface="Times New Roman" panose="02020603050405020304" pitchFamily="18" charset="0"/>
              </a:rPr>
              <a:t>PTel2 P3 </a:t>
            </a:r>
            <a:r>
              <a:rPr lang="en-US" sz="1400" b="1" dirty="0">
                <a:solidFill>
                  <a:srgbClr val="0000FF"/>
                </a:solidFill>
                <a:latin typeface="Times New Roman" panose="02020603050405020304" pitchFamily="18" charset="0"/>
                <a:cs typeface="Times New Roman" panose="02020603050405020304" pitchFamily="18" charset="0"/>
              </a:rPr>
              <a:t>flux ratio distribution is </a:t>
            </a:r>
            <a:r>
              <a:rPr lang="en-US" sz="1400" b="1" dirty="0" smtClean="0">
                <a:solidFill>
                  <a:srgbClr val="0000FF"/>
                </a:solidFill>
                <a:latin typeface="Times New Roman" panose="02020603050405020304" pitchFamily="18" charset="0"/>
                <a:cs typeface="Times New Roman" panose="02020603050405020304" pitchFamily="18" charset="0"/>
              </a:rPr>
              <a:t>0.25 (</a:t>
            </a:r>
            <a:r>
              <a:rPr lang="en-US" sz="1400" b="1" dirty="0" smtClean="0">
                <a:solidFill>
                  <a:srgbClr val="FF0000"/>
                </a:solidFill>
                <a:latin typeface="Times New Roman" panose="02020603050405020304" pitchFamily="18" charset="0"/>
                <a:cs typeface="Times New Roman" panose="02020603050405020304" pitchFamily="18" charset="0"/>
              </a:rPr>
              <a:t>factor of 4</a:t>
            </a:r>
            <a:r>
              <a:rPr lang="en-US" sz="1400" b="1" dirty="0" smtClean="0">
                <a:solidFill>
                  <a:srgbClr val="0000FF"/>
                </a:solidFill>
                <a:latin typeface="Times New Roman" panose="02020603050405020304" pitchFamily="18" charset="0"/>
                <a:cs typeface="Times New Roman" panose="02020603050405020304" pitchFamily="18" charset="0"/>
              </a:rPr>
              <a:t>).</a:t>
            </a:r>
            <a:endParaRPr lang="en-US" sz="1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434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121078A-E944-47F9-B7BA-CEAF4D470424}" type="slidenum">
              <a:rPr lang="en-US" altLang="en-US" smtClean="0">
                <a:solidFill>
                  <a:prstClr val="white"/>
                </a:solidFill>
              </a:rPr>
              <a:pPr/>
              <a:t>92</a:t>
            </a:fld>
            <a:endParaRPr lang="en-US" altLang="en-US" dirty="0">
              <a:solidFill>
                <a:prstClr val="white"/>
              </a:solidFill>
            </a:endParaRPr>
          </a:p>
        </p:txBody>
      </p:sp>
      <p:sp>
        <p:nvSpPr>
          <p:cNvPr id="4" name="Title 1"/>
          <p:cNvSpPr txBox="1">
            <a:spLocks/>
          </p:cNvSpPr>
          <p:nvPr/>
        </p:nvSpPr>
        <p:spPr>
          <a:xfrm>
            <a:off x="1825140" y="228600"/>
            <a:ext cx="5493720" cy="685800"/>
          </a:xfrm>
          <a:prstGeom prst="rect">
            <a:avLst/>
          </a:prstGeom>
        </p:spPr>
        <p:txBody>
          <a:bodyPr/>
          <a:lst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a:lstStyle>
          <a:p>
            <a:r>
              <a:rPr lang="en-US" sz="3200" b="1" dirty="0">
                <a:solidFill>
                  <a:srgbClr val="FFFF00"/>
                </a:solidFill>
                <a:latin typeface="Times New Roman" panose="02020603050405020304" pitchFamily="18" charset="0"/>
                <a:cs typeface="Times New Roman" panose="02020603050405020304" pitchFamily="18" charset="0"/>
              </a:rPr>
              <a:t>GOES-17/-18 flux comparison</a:t>
            </a:r>
          </a:p>
        </p:txBody>
      </p:sp>
      <p:sp>
        <p:nvSpPr>
          <p:cNvPr id="10" name="TextBox 9"/>
          <p:cNvSpPr txBox="1"/>
          <p:nvPr/>
        </p:nvSpPr>
        <p:spPr>
          <a:xfrm>
            <a:off x="2438400" y="1595650"/>
            <a:ext cx="1205010" cy="461665"/>
          </a:xfrm>
          <a:prstGeom prst="rect">
            <a:avLst/>
          </a:prstGeom>
          <a:noFill/>
        </p:spPr>
        <p:txBody>
          <a:bodyPr wrap="none" rtlCol="0">
            <a:spAutoFit/>
          </a:bodyPr>
          <a:lstStyle/>
          <a:p>
            <a:r>
              <a:rPr lang="en-US" sz="2400" b="1" dirty="0">
                <a:solidFill>
                  <a:srgbClr val="FFFF00"/>
                </a:solidFill>
                <a:latin typeface="Times New Roman" panose="02020603050405020304" pitchFamily="18" charset="0"/>
                <a:cs typeface="Times New Roman" panose="02020603050405020304" pitchFamily="18" charset="0"/>
              </a:rPr>
              <a:t>Protons</a:t>
            </a:r>
          </a:p>
        </p:txBody>
      </p:sp>
      <p:sp>
        <p:nvSpPr>
          <p:cNvPr id="11" name="TextBox 10"/>
          <p:cNvSpPr txBox="1"/>
          <p:nvPr/>
        </p:nvSpPr>
        <p:spPr>
          <a:xfrm>
            <a:off x="2057400" y="852100"/>
            <a:ext cx="5029200" cy="523220"/>
          </a:xfrm>
          <a:prstGeom prst="rect">
            <a:avLst/>
          </a:prstGeom>
          <a:noFill/>
        </p:spPr>
        <p:txBody>
          <a:bodyPr wrap="square" rtlCol="0">
            <a:sp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Ratio medians</a:t>
            </a:r>
          </a:p>
        </p:txBody>
      </p:sp>
      <p:sp>
        <p:nvSpPr>
          <p:cNvPr id="12" name="TextBox 11"/>
          <p:cNvSpPr txBox="1"/>
          <p:nvPr/>
        </p:nvSpPr>
        <p:spPr>
          <a:xfrm>
            <a:off x="2324100" y="5486400"/>
            <a:ext cx="4495800" cy="523220"/>
          </a:xfrm>
          <a:prstGeom prst="rect">
            <a:avLst/>
          </a:prstGeom>
          <a:solidFill>
            <a:schemeClr val="bg1">
              <a:lumMod val="85000"/>
            </a:schemeClr>
          </a:solidFill>
        </p:spPr>
        <p:txBody>
          <a:bodyPr wrap="square" rtlCol="0">
            <a:spAutoFit/>
          </a:bodyPr>
          <a:lstStyle/>
          <a:p>
            <a:r>
              <a:rPr lang="en-US" sz="1400" b="1" dirty="0">
                <a:solidFill>
                  <a:srgbClr val="0000FF"/>
                </a:solidFill>
                <a:latin typeface="Times New Roman" panose="02020603050405020304" pitchFamily="18" charset="0"/>
                <a:cs typeface="Times New Roman" panose="02020603050405020304" pitchFamily="18" charset="0"/>
              </a:rPr>
              <a:t>The GOES-17/GOES-18 proton flux ratio median is very small for the </a:t>
            </a:r>
            <a:r>
              <a:rPr lang="en-US" sz="1400" b="1" dirty="0" smtClean="0">
                <a:solidFill>
                  <a:srgbClr val="0000FF"/>
                </a:solidFill>
                <a:latin typeface="Times New Roman" panose="02020603050405020304" pitchFamily="18" charset="0"/>
                <a:cs typeface="Times New Roman" panose="02020603050405020304" pitchFamily="18" charset="0"/>
              </a:rPr>
              <a:t>P1-P5 </a:t>
            </a:r>
            <a:r>
              <a:rPr lang="en-US" sz="1400" b="1" dirty="0">
                <a:solidFill>
                  <a:srgbClr val="0000FF"/>
                </a:solidFill>
                <a:latin typeface="Times New Roman" panose="02020603050405020304" pitchFamily="18" charset="0"/>
                <a:cs typeface="Times New Roman" panose="02020603050405020304" pitchFamily="18" charset="0"/>
              </a:rPr>
              <a:t>channels. </a:t>
            </a:r>
          </a:p>
        </p:txBody>
      </p:sp>
      <p:graphicFrame>
        <p:nvGraphicFramePr>
          <p:cNvPr id="8" name="Table 7"/>
          <p:cNvGraphicFramePr>
            <a:graphicFrameLocks noGrp="1"/>
          </p:cNvGraphicFramePr>
          <p:nvPr>
            <p:extLst>
              <p:ext uri="{D42A27DB-BD31-4B8C-83A1-F6EECF244321}">
                <p14:modId xmlns:p14="http://schemas.microsoft.com/office/powerpoint/2010/main" val="1063002789"/>
              </p:ext>
            </p:extLst>
          </p:nvPr>
        </p:nvGraphicFramePr>
        <p:xfrm>
          <a:off x="2330271" y="2055721"/>
          <a:ext cx="4483458" cy="3278280"/>
        </p:xfrm>
        <a:graphic>
          <a:graphicData uri="http://schemas.openxmlformats.org/drawingml/2006/table">
            <a:tbl>
              <a:tblPr>
                <a:tableStyleId>{5C22544A-7EE6-4342-B048-85BDC9FD1C3A}</a:tableStyleId>
              </a:tblPr>
              <a:tblGrid>
                <a:gridCol w="747243">
                  <a:extLst>
                    <a:ext uri="{9D8B030D-6E8A-4147-A177-3AD203B41FA5}">
                      <a16:colId xmlns:a16="http://schemas.microsoft.com/office/drawing/2014/main" xmlns="" val="20000"/>
                    </a:ext>
                  </a:extLst>
                </a:gridCol>
                <a:gridCol w="747243">
                  <a:extLst>
                    <a:ext uri="{9D8B030D-6E8A-4147-A177-3AD203B41FA5}">
                      <a16:colId xmlns:a16="http://schemas.microsoft.com/office/drawing/2014/main" xmlns="" val="20001"/>
                    </a:ext>
                  </a:extLst>
                </a:gridCol>
                <a:gridCol w="747243">
                  <a:extLst>
                    <a:ext uri="{9D8B030D-6E8A-4147-A177-3AD203B41FA5}">
                      <a16:colId xmlns:a16="http://schemas.microsoft.com/office/drawing/2014/main" xmlns="" val="20002"/>
                    </a:ext>
                  </a:extLst>
                </a:gridCol>
                <a:gridCol w="747243">
                  <a:extLst>
                    <a:ext uri="{9D8B030D-6E8A-4147-A177-3AD203B41FA5}">
                      <a16:colId xmlns:a16="http://schemas.microsoft.com/office/drawing/2014/main" xmlns="" val="20003"/>
                    </a:ext>
                  </a:extLst>
                </a:gridCol>
                <a:gridCol w="747243">
                  <a:extLst>
                    <a:ext uri="{9D8B030D-6E8A-4147-A177-3AD203B41FA5}">
                      <a16:colId xmlns:a16="http://schemas.microsoft.com/office/drawing/2014/main" xmlns="" val="20004"/>
                    </a:ext>
                  </a:extLst>
                </a:gridCol>
                <a:gridCol w="747243">
                  <a:extLst>
                    <a:ext uri="{9D8B030D-6E8A-4147-A177-3AD203B41FA5}">
                      <a16:colId xmlns:a16="http://schemas.microsoft.com/office/drawing/2014/main" xmlns="" val="20005"/>
                    </a:ext>
                  </a:extLst>
                </a:gridCol>
              </a:tblGrid>
              <a:tr h="273190">
                <a:tc>
                  <a:txBody>
                    <a:bodyPr/>
                    <a:lstStyle/>
                    <a:p>
                      <a:pPr algn="ctr" fontAlgn="ctr"/>
                      <a:r>
                        <a:rPr lang="en-US" sz="1400" b="1" u="none" strike="noStrike" dirty="0">
                          <a:effectLst/>
                          <a:latin typeface="Times New Roman" panose="02020603050405020304" pitchFamily="18" charset="0"/>
                          <a:cs typeface="Times New Roman" panose="02020603050405020304" pitchFamily="18" charset="0"/>
                        </a:rPr>
                        <a:t>Channel</a:t>
                      </a: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PTel1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PTel4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PTel2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PTel5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PTel3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0.50</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0.49</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0.61</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P2</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0.21</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0.35</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P3</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0.29</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0.25</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3"/>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P4</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0.26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solidFill>
                            <a:srgbClr val="FF0000"/>
                          </a:solidFill>
                          <a:effectLst/>
                          <a:latin typeface="Times New Roman" panose="02020603050405020304" pitchFamily="18" charset="0"/>
                          <a:cs typeface="Times New Roman" panose="02020603050405020304" pitchFamily="18" charset="0"/>
                        </a:rPr>
                        <a:t>0.29</a:t>
                      </a:r>
                      <a:endParaRPr lang="en-US" sz="1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solidFill>
                            <a:srgbClr val="FF0000"/>
                          </a:solidFill>
                          <a:effectLst/>
                          <a:latin typeface="Times New Roman" panose="02020603050405020304" pitchFamily="18" charset="0"/>
                          <a:cs typeface="Times New Roman" panose="02020603050405020304" pitchFamily="18" charset="0"/>
                        </a:rPr>
                        <a:t>0.20</a:t>
                      </a:r>
                      <a:endParaRPr lang="en-US" sz="1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solidFill>
                            <a:srgbClr val="FF0000"/>
                          </a:solidFill>
                          <a:effectLst/>
                          <a:latin typeface="Times New Roman" panose="02020603050405020304" pitchFamily="18" charset="0"/>
                          <a:cs typeface="Times New Roman" panose="02020603050405020304" pitchFamily="18" charset="0"/>
                        </a:rPr>
                        <a:t>0.23</a:t>
                      </a:r>
                      <a:endParaRPr lang="en-US" sz="1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a:solidFill>
                            <a:srgbClr val="FF0000"/>
                          </a:solidFill>
                          <a:effectLst/>
                          <a:latin typeface="Times New Roman" panose="02020603050405020304" pitchFamily="18" charset="0"/>
                          <a:cs typeface="Times New Roman" panose="02020603050405020304" pitchFamily="18" charset="0"/>
                        </a:rPr>
                        <a:t>0.37</a:t>
                      </a:r>
                      <a:endParaRPr lang="en-US" sz="1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4"/>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P5</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0.31</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0.39</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0.31</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0.34</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0.38</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5"/>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P6</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0.99</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0.57</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0.46</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6"/>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P7</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0.86</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0.69</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0.80</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0.84</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0.71</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7"/>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P8</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0.83</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1.25</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0.76</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0.73</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8"/>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P9</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1.18</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FF0000"/>
                          </a:solidFill>
                          <a:effectLst/>
                          <a:latin typeface="Times New Roman" panose="02020603050405020304" pitchFamily="18" charset="0"/>
                          <a:cs typeface="Times New Roman" panose="02020603050405020304" pitchFamily="18" charset="0"/>
                        </a:rPr>
                        <a:t>0.52</a:t>
                      </a:r>
                      <a:endParaRPr lang="en-US" sz="14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1.07</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1.17</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9"/>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P10</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1.16</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CC00"/>
                          </a:solidFill>
                          <a:effectLst/>
                          <a:latin typeface="Times New Roman" panose="02020603050405020304" pitchFamily="18" charset="0"/>
                          <a:cs typeface="Times New Roman" panose="02020603050405020304" pitchFamily="18" charset="0"/>
                        </a:rPr>
                        <a:t>0.86</a:t>
                      </a:r>
                      <a:endParaRPr lang="en-US" sz="1400" b="1" i="0" u="none" strike="noStrike" dirty="0">
                        <a:solidFill>
                          <a:srgbClr val="00CC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0"/>
                  </a:ext>
                </a:extLst>
              </a:tr>
              <a:tr h="273190">
                <a:tc>
                  <a:txBody>
                    <a:bodyPr/>
                    <a:lstStyle/>
                    <a:p>
                      <a:pPr algn="ctr" fontAlgn="ctr"/>
                      <a:r>
                        <a:rPr lang="en-US" sz="1400" b="1" u="none" strike="noStrike">
                          <a:effectLst/>
                          <a:latin typeface="Times New Roman" panose="02020603050405020304" pitchFamily="18" charset="0"/>
                          <a:cs typeface="Times New Roman" panose="02020603050405020304" pitchFamily="18" charset="0"/>
                        </a:rPr>
                        <a:t>P11</a:t>
                      </a:r>
                      <a:endParaRPr lang="en-US" sz="1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400" b="1" u="none" strike="noStrike" dirty="0">
                          <a:solidFill>
                            <a:srgbClr val="0000FF"/>
                          </a:solidFill>
                          <a:effectLst/>
                          <a:latin typeface="Times New Roman" panose="02020603050405020304" pitchFamily="18" charset="0"/>
                          <a:cs typeface="Times New Roman" panose="02020603050405020304" pitchFamily="18" charset="0"/>
                        </a:rPr>
                        <a:t>1.00</a:t>
                      </a:r>
                      <a:endParaRPr lang="en-US" sz="1400" b="1" i="0" u="none" strike="noStrike" dirty="0">
                        <a:solidFill>
                          <a:srgbClr val="0000FF"/>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11"/>
                  </a:ext>
                </a:extLst>
              </a:tr>
            </a:tbl>
          </a:graphicData>
        </a:graphic>
      </p:graphicFrame>
      <p:sp>
        <p:nvSpPr>
          <p:cNvPr id="14" name="TextBox 13"/>
          <p:cNvSpPr txBox="1"/>
          <p:nvPr/>
        </p:nvSpPr>
        <p:spPr>
          <a:xfrm>
            <a:off x="3623493" y="1641816"/>
            <a:ext cx="2989808" cy="369332"/>
          </a:xfrm>
          <a:prstGeom prst="rect">
            <a:avLst/>
          </a:prstGeom>
          <a:solidFill>
            <a:schemeClr val="bg1"/>
          </a:solidFill>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&lt;10%   </a:t>
            </a:r>
            <a:r>
              <a:rPr lang="en-US" b="1" dirty="0">
                <a:solidFill>
                  <a:srgbClr val="00CC00"/>
                </a:solidFill>
                <a:latin typeface="Times New Roman" panose="02020603050405020304" pitchFamily="18" charset="0"/>
                <a:cs typeface="Times New Roman" panose="02020603050405020304" pitchFamily="18" charset="0"/>
              </a:rPr>
              <a:t>10-25%   </a:t>
            </a:r>
            <a:r>
              <a:rPr lang="en-US" b="1" dirty="0">
                <a:solidFill>
                  <a:srgbClr val="FF0000"/>
                </a:solidFill>
                <a:latin typeface="Times New Roman" panose="02020603050405020304" pitchFamily="18" charset="0"/>
                <a:cs typeface="Times New Roman" panose="02020603050405020304" pitchFamily="18" charset="0"/>
              </a:rPr>
              <a:t>&gt;25%</a:t>
            </a:r>
          </a:p>
        </p:txBody>
      </p:sp>
    </p:spTree>
    <p:extLst>
      <p:ext uri="{BB962C8B-B14F-4D97-AF65-F5344CB8AC3E}">
        <p14:creationId xmlns:p14="http://schemas.microsoft.com/office/powerpoint/2010/main" val="144627633"/>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137205</TotalTime>
  <Words>9960</Words>
  <Application>Microsoft Office PowerPoint</Application>
  <PresentationFormat>On-screen Show (4:3)</PresentationFormat>
  <Paragraphs>3440</Paragraphs>
  <Slides>92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MS PGothic</vt:lpstr>
      <vt:lpstr>Arial</vt:lpstr>
      <vt:lpstr>Calibri</vt:lpstr>
      <vt:lpstr>Cambria Math</vt:lpstr>
      <vt:lpstr>Courier New</vt:lpstr>
      <vt:lpstr>Times New Roman</vt:lpstr>
      <vt:lpstr>Wingdings</vt:lpstr>
      <vt:lpstr>Custom Design</vt:lpstr>
      <vt:lpstr>Peer Stakeholder-Product Validation Review (PS-PVR)  For the Full Maturity of GOES-18 SEISS MPS-HI L1b Product</vt:lpstr>
      <vt:lpstr>Outline</vt:lpstr>
      <vt:lpstr>GOES-R Program</vt:lpstr>
      <vt:lpstr>Magnetospheric Particle Sensor –  High Energy (MPS-HI)</vt:lpstr>
      <vt:lpstr>ALERT: Electron 2 MeV Integral Flux Exceeded 1000 pfu</vt:lpstr>
      <vt:lpstr>PowerPoint Presentation</vt:lpstr>
      <vt:lpstr>Review of Provisional Maturity G18 SEISS MPS-HI Provisional, Oct. 11, 2022</vt:lpstr>
      <vt:lpstr>PowerPoint Presentation</vt:lpstr>
      <vt:lpstr>Instrument/GPA Issues Identified  and Progress Status: MPS-HI</vt:lpstr>
      <vt:lpstr>ADR 863: Graceful degradation when SGPS data not generated</vt:lpstr>
      <vt:lpstr>ADR 1253: Modification of the GOES-18 MPS-HI LUT</vt:lpstr>
      <vt:lpstr>Product quality EVALUATION</vt:lpstr>
      <vt:lpstr>Path to Full Validation - PLPTs</vt:lpstr>
      <vt:lpstr>Use of Reprocessed Data prior to ADR 1253 implementation</vt:lpstr>
      <vt:lpstr>PLPTs for Full Validation</vt:lpstr>
      <vt:lpstr>PLPT-SEI-002: MPS-HI Telescope Cross-Comparison: Introduction</vt:lpstr>
      <vt:lpstr>PLPT-SEI-002: MPS-HI Telescope Cross-Comparison: Method</vt:lpstr>
      <vt:lpstr>PLPT-SEI-002: MPS-HI Telescope Cross-Comparison: Method</vt:lpstr>
      <vt:lpstr>PLPT-SEI-002: MPS-HI Telescope Cross-Comparison: Results</vt:lpstr>
      <vt:lpstr>PLPT-SEI-002: MPS-HI Telescope Cross-Comparison: Long term</vt:lpstr>
      <vt:lpstr>PLPT-SEI-002: MPS-HI Telescope Cross-Comparison: Summary</vt:lpstr>
      <vt:lpstr>PowerPoint Presentation</vt:lpstr>
      <vt:lpstr>PLPT-SEI-004: SEP Channels Cross-Comparison: New Event</vt:lpstr>
      <vt:lpstr>PowerPoint Presentation</vt:lpstr>
      <vt:lpstr>PowerPoint Presentation</vt:lpstr>
      <vt:lpstr>PLPT-SEI-005: Cross-Satellite Comparison of Trapped Particles: Technique</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PowerPoint Presentation</vt:lpstr>
      <vt:lpstr>PowerPoint Presentation</vt:lpstr>
      <vt:lpstr>PowerPoint Presentation</vt:lpstr>
      <vt:lpstr>PLPT-SEI-005: Cross-Satellite Comparison of Trapped Particles: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GOES-18 Full PLPTs: Summary</vt:lpstr>
      <vt:lpstr>GOES-18: Status at Full Review</vt:lpstr>
      <vt:lpstr>PowerPoint Presentation</vt:lpstr>
      <vt:lpstr>Full Maturity Assessment</vt:lpstr>
      <vt:lpstr>Full Validation</vt:lpstr>
      <vt:lpstr>Full Validation</vt:lpstr>
      <vt:lpstr>PowerPoint Presentation</vt:lpstr>
      <vt:lpstr>Remaining Risks</vt:lpstr>
      <vt:lpstr>Summary &amp; Recommendations</vt:lpstr>
      <vt:lpstr>Summary</vt:lpstr>
      <vt:lpstr>Recommendations</vt:lpstr>
      <vt:lpstr>Backup slides</vt:lpstr>
      <vt:lpstr>Topics covered</vt:lpstr>
      <vt:lpstr>ADR 1253 Demonstration and Verification</vt:lpstr>
      <vt:lpstr>ADR 1253: Modification of the GOES-18 MPS-HI LUT</vt:lpstr>
      <vt:lpstr>ADR 1253: Modification of the GOES-18 MPS-HI LUT</vt:lpstr>
      <vt:lpstr>Demonstration of equivalence of reprocessed NCEI data and OE L1b (ADR 1253)</vt:lpstr>
      <vt:lpstr>2 September 2022</vt:lpstr>
      <vt:lpstr>GOES-18 PLPT Comparisons of Full and Provisional Validations</vt:lpstr>
      <vt:lpstr>PLPT-SEI-002: MPS-HI Telescope Cross-Comparison: Comparison with Provisional results</vt:lpstr>
      <vt:lpstr>PLPT-SEI-002: MPS-HI Telescope Cross-Comparison: Comparison with Provisional results</vt:lpstr>
      <vt:lpstr>PowerPoint Presentation</vt:lpstr>
      <vt:lpstr>PowerPoint Presentation</vt:lpstr>
      <vt:lpstr>PowerPoint Presentation</vt:lpstr>
      <vt:lpstr>PowerPoint Presentation</vt:lpstr>
      <vt:lpstr>PowerPoint Presentation</vt:lpstr>
      <vt:lpstr>PLPT-SEI-004: SEP Channel Cross-Comparison: GOES-16 vs GOES-18 MPS-HI</vt:lpstr>
      <vt:lpstr>PowerPoint Presentation</vt:lpstr>
      <vt:lpstr>PowerPoint Presentation</vt:lpstr>
      <vt:lpstr>PowerPoint Presentation</vt:lpstr>
      <vt:lpstr>PLPT-SEI-005: Cross-Satellite Comparison of Trapped Particles: GOES-17/GOES-18 remaining telescope percentile spectra </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PLPT-SEI-005: Cross-Satellite Comparison of Trapped Particles: Results</vt:lpstr>
      <vt:lpstr>GOES-16/GOES-17 proton sensor comparison to GOES-18</vt:lpstr>
      <vt:lpstr>PowerPoint Presentation</vt:lpstr>
      <vt:lpstr>PowerPoint Presentation</vt:lpstr>
      <vt:lpstr>PowerPoint Presentation</vt:lpstr>
      <vt:lpstr>PowerPoint Presentation</vt:lpstr>
    </vt:vector>
  </TitlesOfParts>
  <Company>NOAA / NESDIS / STAR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Athanasios Boudouridis</cp:lastModifiedBy>
  <cp:revision>1903</cp:revision>
  <dcterms:created xsi:type="dcterms:W3CDTF">2017-02-26T14:41:57Z</dcterms:created>
  <dcterms:modified xsi:type="dcterms:W3CDTF">2023-11-20T18:23:44Z</dcterms:modified>
</cp:coreProperties>
</file>