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 id="2147483670" r:id="rId3"/>
  </p:sldMasterIdLst>
  <p:notesMasterIdLst>
    <p:notesMasterId r:id="rId53"/>
  </p:notesMasterIdLst>
  <p:sldIdLst>
    <p:sldId id="256" r:id="rId4"/>
    <p:sldId id="342" r:id="rId5"/>
    <p:sldId id="346" r:id="rId6"/>
    <p:sldId id="523" r:id="rId7"/>
    <p:sldId id="524" r:id="rId8"/>
    <p:sldId id="525" r:id="rId9"/>
    <p:sldId id="474" r:id="rId10"/>
    <p:sldId id="343" r:id="rId11"/>
    <p:sldId id="345" r:id="rId12"/>
    <p:sldId id="691" r:id="rId13"/>
    <p:sldId id="679" r:id="rId14"/>
    <p:sldId id="347" r:id="rId15"/>
    <p:sldId id="436" r:id="rId16"/>
    <p:sldId id="463" r:id="rId17"/>
    <p:sldId id="432" r:id="rId18"/>
    <p:sldId id="437" r:id="rId19"/>
    <p:sldId id="439" r:id="rId20"/>
    <p:sldId id="440" r:id="rId21"/>
    <p:sldId id="680" r:id="rId22"/>
    <p:sldId id="692" r:id="rId23"/>
    <p:sldId id="681" r:id="rId24"/>
    <p:sldId id="682" r:id="rId25"/>
    <p:sldId id="477" r:id="rId26"/>
    <p:sldId id="458" r:id="rId27"/>
    <p:sldId id="489" r:id="rId28"/>
    <p:sldId id="468" r:id="rId29"/>
    <p:sldId id="675" r:id="rId30"/>
    <p:sldId id="349" r:id="rId31"/>
    <p:sldId id="445" r:id="rId32"/>
    <p:sldId id="447" r:id="rId33"/>
    <p:sldId id="448" r:id="rId34"/>
    <p:sldId id="450" r:id="rId35"/>
    <p:sldId id="471" r:id="rId36"/>
    <p:sldId id="697" r:id="rId37"/>
    <p:sldId id="430" r:id="rId38"/>
    <p:sldId id="693" r:id="rId39"/>
    <p:sldId id="540" r:id="rId40"/>
    <p:sldId id="696" r:id="rId41"/>
    <p:sldId id="431" r:id="rId42"/>
    <p:sldId id="469" r:id="rId43"/>
    <p:sldId id="353" r:id="rId44"/>
    <p:sldId id="417" r:id="rId45"/>
    <p:sldId id="494" r:id="rId46"/>
    <p:sldId id="354" r:id="rId47"/>
    <p:sldId id="355" r:id="rId48"/>
    <p:sldId id="306" r:id="rId49"/>
    <p:sldId id="307" r:id="rId50"/>
    <p:sldId id="308" r:id="rId51"/>
    <p:sldId id="490" r:id="rId5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6" clrIdx="0"/>
  <p:cmAuthor id="1" name="Trevor Leonard" initials="TWL" lastIdx="1" clrIdx="1">
    <p:extLst>
      <p:ext uri="{19B8F6BF-5375-455C-9EA6-DF929625EA0E}">
        <p15:presenceInfo xmlns:p15="http://schemas.microsoft.com/office/powerpoint/2012/main" userId="Trevor Leon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6316"/>
    <a:srgbClr val="D615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2DEBC4-4F6B-44C8-AECD-D6E7C8D4A6FB}">
  <a:tblStyle styleId="{C82DEBC4-4F6B-44C8-AECD-D6E7C8D4A6F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93F556-932D-4B0D-9798-D749DA44B50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27"/>
    <p:restoredTop sz="95915"/>
  </p:normalViewPr>
  <p:slideViewPr>
    <p:cSldViewPr snapToGrid="0">
      <p:cViewPr varScale="1">
        <p:scale>
          <a:sx n="172" d="100"/>
          <a:sy n="172" d="100"/>
        </p:scale>
        <p:origin x="118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33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43</a:t>
            </a:fld>
            <a:endParaRPr lang="en-US" dirty="0"/>
          </a:p>
        </p:txBody>
      </p:sp>
    </p:spTree>
    <p:extLst>
      <p:ext uri="{BB962C8B-B14F-4D97-AF65-F5344CB8AC3E}">
        <p14:creationId xmlns:p14="http://schemas.microsoft.com/office/powerpoint/2010/main" val="1821661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1388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7572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13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8</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3076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460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72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8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24</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0022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910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0157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Noto Sans Symbols"/>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Courier New"/>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Noto Sans Symbols"/>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Courier New"/>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53441" y="88777"/>
            <a:ext cx="6675120" cy="72796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2400" b="0" i="0" u="none" strike="noStrike" cap="none">
                <a:solidFill>
                  <a:srgbClr val="CF102D"/>
                </a:solidFill>
                <a:latin typeface="Arial"/>
                <a:ea typeface="Arial"/>
                <a:cs typeface="Arial"/>
                <a:sym typeface="Arial"/>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6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12567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9">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84" r:id="rId6"/>
    <p:sldLayoutId id="214748368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buClrTx/>
              <a:buFontTx/>
              <a:buNone/>
              <a:defRPr/>
            </a:pPr>
            <a:endParaRPr lang="en-US" altLang="en-US" kern="1200">
              <a:solidFill>
                <a:prstClr val="white"/>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buClrTx/>
              <a:buFontTx/>
              <a:buNone/>
              <a:defRPr/>
            </a:pPr>
            <a:endParaRPr lang="en-US" kern="1200" dirty="0">
              <a:solidFill>
                <a:prstClr val="white"/>
              </a:solidFill>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buClrTx/>
              <a:buFontTx/>
              <a:buNone/>
            </a:pPr>
            <a:fld id="{9D60F4D7-1FAC-41F5-8B13-40B192A29539}" type="slidenum">
              <a:rPr lang="en-US" altLang="en-US" kern="1200">
                <a:solidFill>
                  <a:prstClr val="white"/>
                </a:solidFill>
                <a:latin typeface="Calibri"/>
                <a:ea typeface=""/>
                <a:cs typeface=""/>
              </a:rPr>
              <a:pPr>
                <a:buClrTx/>
                <a:buFontTx/>
                <a:buNone/>
              </a:pPr>
              <a:t>‹#›</a:t>
            </a:fld>
            <a:endParaRPr lang="en-US" altLang="en-US" kern="1200">
              <a:solidFill>
                <a:prstClr val="white"/>
              </a:solidFill>
              <a:latin typeface="Calibri"/>
              <a:ea typeface=""/>
              <a:cs typeface=""/>
            </a:endParaRPr>
          </a:p>
        </p:txBody>
      </p:sp>
    </p:spTree>
    <p:extLst>
      <p:ext uri="{BB962C8B-B14F-4D97-AF65-F5344CB8AC3E}">
        <p14:creationId xmlns:p14="http://schemas.microsoft.com/office/powerpoint/2010/main" val="123144294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buClrTx/>
              <a:buFontTx/>
              <a:buNone/>
              <a:defRPr/>
            </a:pPr>
            <a:endParaRPr lang="en-US" altLang="en-US" kern="1200">
              <a:solidFill>
                <a:prstClr val="white"/>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buClrTx/>
              <a:buFontTx/>
              <a:buNone/>
              <a:defRPr/>
            </a:pPr>
            <a:endParaRPr lang="en-US" kern="1200" dirty="0">
              <a:solidFill>
                <a:prstClr val="white"/>
              </a:solidFill>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buClrTx/>
              <a:buFontTx/>
              <a:buNone/>
            </a:pPr>
            <a:fld id="{9D60F4D7-1FAC-41F5-8B13-40B192A29539}" type="slidenum">
              <a:rPr lang="en-US" altLang="en-US" kern="1200">
                <a:solidFill>
                  <a:prstClr val="white"/>
                </a:solidFill>
                <a:latin typeface="Calibri"/>
                <a:ea typeface=""/>
                <a:cs typeface=""/>
              </a:rPr>
              <a:pPr>
                <a:buClrTx/>
                <a:buFontTx/>
                <a:buNone/>
              </a:pPr>
              <a:t>‹#›</a:t>
            </a:fld>
            <a:endParaRPr lang="en-US" altLang="en-US" kern="1200">
              <a:solidFill>
                <a:prstClr val="white"/>
              </a:solidFill>
              <a:latin typeface="Calibri"/>
              <a:ea typeface=""/>
              <a:cs typeface=""/>
            </a:endParaRPr>
          </a:p>
        </p:txBody>
      </p:sp>
    </p:spTree>
    <p:extLst>
      <p:ext uri="{BB962C8B-B14F-4D97-AF65-F5344CB8AC3E}">
        <p14:creationId xmlns:p14="http://schemas.microsoft.com/office/powerpoint/2010/main" val="56384650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685800" y="1676400"/>
            <a:ext cx="7772400" cy="176524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dirty="0">
                <a:solidFill>
                  <a:schemeClr val="lt1"/>
                </a:solidFill>
                <a:latin typeface="Calibri"/>
                <a:ea typeface="Calibri"/>
                <a:cs typeface="Calibri"/>
                <a:sym typeface="Calibri"/>
              </a:rPr>
              <a:t>Peer Stakeholder-Product Validation Review (PS-PVR)</a:t>
            </a:r>
            <a:br>
              <a:rPr lang="en-US" sz="2430" b="0" i="0" u="none" strike="noStrike" cap="none" dirty="0">
                <a:solidFill>
                  <a:schemeClr val="lt1"/>
                </a:solidFill>
                <a:latin typeface="Calibri"/>
                <a:ea typeface="Calibri"/>
                <a:cs typeface="Calibri"/>
                <a:sym typeface="Calibri"/>
              </a:rPr>
            </a:br>
            <a:r>
              <a:rPr lang="en-US" sz="4400" b="0" i="0" u="none" strike="noStrike" cap="none" dirty="0">
                <a:solidFill>
                  <a:schemeClr val="lt1"/>
                </a:solidFill>
                <a:latin typeface="Calibri"/>
                <a:ea typeface="Calibri"/>
                <a:cs typeface="Calibri"/>
                <a:sym typeface="Calibri"/>
              </a:rPr>
              <a:t>For the Full Maturity of GOES-18 SEISS </a:t>
            </a:r>
            <a:r>
              <a:rPr lang="en-US" sz="4400" dirty="0"/>
              <a:t>MPS-LO</a:t>
            </a:r>
            <a:r>
              <a:rPr lang="en-US" sz="4400" b="0" i="0" u="none" strike="noStrike" cap="none" dirty="0">
                <a:solidFill>
                  <a:schemeClr val="lt1"/>
                </a:solidFill>
                <a:latin typeface="Calibri"/>
                <a:ea typeface="Calibri"/>
                <a:cs typeface="Calibri"/>
                <a:sym typeface="Calibri"/>
              </a:rPr>
              <a:t> L1b Product</a:t>
            </a:r>
            <a:endParaRPr sz="4400" dirty="0"/>
          </a:p>
        </p:txBody>
      </p:sp>
      <p:sp>
        <p:nvSpPr>
          <p:cNvPr id="54" name="Shape 54"/>
          <p:cNvSpPr txBox="1">
            <a:spLocks noGrp="1"/>
          </p:cNvSpPr>
          <p:nvPr>
            <p:ph type="subTitle" idx="1"/>
          </p:nvPr>
        </p:nvSpPr>
        <p:spPr>
          <a:xfrm>
            <a:off x="609600" y="3803598"/>
            <a:ext cx="8077200" cy="2438400"/>
          </a:xfrm>
          <a:prstGeom prst="rect">
            <a:avLst/>
          </a:prstGeom>
          <a:noFill/>
          <a:ln>
            <a:noFill/>
          </a:ln>
        </p:spPr>
        <p:txBody>
          <a:bodyPr spcFirstLastPara="1" wrap="square" lIns="91425" tIns="45700" rIns="91425" bIns="45700" anchor="t" anchorCtr="0">
            <a:noAutofit/>
          </a:bodyPr>
          <a:lstStyle/>
          <a:p>
            <a:pPr marL="0" indent="0">
              <a:lnSpc>
                <a:spcPct val="80000"/>
              </a:lnSpc>
              <a:spcBef>
                <a:spcPts val="448"/>
              </a:spcBef>
              <a:buClr>
                <a:srgbClr val="FFFF00"/>
              </a:buClr>
              <a:buSzPts val="2240"/>
            </a:pPr>
            <a:r>
              <a:rPr lang="en-US" sz="2000" dirty="0">
                <a:solidFill>
                  <a:srgbClr val="FFFF00"/>
                </a:solidFill>
              </a:rPr>
              <a:t>December 6, 2023</a:t>
            </a:r>
            <a:endParaRPr sz="2000" dirty="0"/>
          </a:p>
          <a:p>
            <a:pPr marL="0" marR="0" lvl="0" indent="0" algn="ctr" rtl="0">
              <a:lnSpc>
                <a:spcPct val="80000"/>
              </a:lnSpc>
              <a:spcBef>
                <a:spcPts val="448"/>
              </a:spcBef>
              <a:spcAft>
                <a:spcPts val="0"/>
              </a:spcAft>
              <a:buClr>
                <a:srgbClr val="FFFF00"/>
              </a:buClr>
              <a:buSzPts val="2240"/>
              <a:buFont typeface="Noto Sans Symbols"/>
              <a:buNone/>
            </a:pPr>
            <a:r>
              <a:rPr lang="en-US" sz="2000" b="0" i="0" u="none" strike="noStrike" cap="none" dirty="0">
                <a:solidFill>
                  <a:srgbClr val="FFFF00"/>
                </a:solidFill>
                <a:latin typeface="Calibri"/>
                <a:ea typeface="Calibri"/>
                <a:cs typeface="Calibri"/>
                <a:sym typeface="Calibri"/>
              </a:rPr>
              <a:t>GOES-R Calibration Working Group (CWG)</a:t>
            </a:r>
          </a:p>
          <a:p>
            <a:pPr marL="0" marR="0" lvl="0" indent="0" algn="ctr" rtl="0">
              <a:lnSpc>
                <a:spcPct val="80000"/>
              </a:lnSpc>
              <a:spcBef>
                <a:spcPts val="448"/>
              </a:spcBef>
              <a:spcAft>
                <a:spcPts val="0"/>
              </a:spcAft>
              <a:buClr>
                <a:srgbClr val="FFFF00"/>
              </a:buClr>
              <a:buSzPts val="2240"/>
              <a:buFont typeface="Noto Sans Symbols"/>
              <a:buNone/>
            </a:pPr>
            <a:endParaRPr lang="en-US" sz="2000" dirty="0"/>
          </a:p>
          <a:p>
            <a:pPr marL="0" marR="0" lvl="0" indent="0" algn="ctr" rtl="0">
              <a:lnSpc>
                <a:spcPct val="80000"/>
              </a:lnSpc>
              <a:spcBef>
                <a:spcPts val="448"/>
              </a:spcBef>
              <a:spcAft>
                <a:spcPts val="0"/>
              </a:spcAft>
              <a:buClr>
                <a:srgbClr val="FFFF00"/>
              </a:buClr>
              <a:buSzPts val="2240"/>
              <a:buFont typeface="Noto Sans Symbols"/>
              <a:buNone/>
            </a:pPr>
            <a:endParaRPr sz="200" b="0" i="0" u="none" strike="noStrike" cap="none" dirty="0">
              <a:solidFill>
                <a:srgbClr val="888888"/>
              </a:solidFill>
              <a:latin typeface="Calibri"/>
              <a:ea typeface="Calibri"/>
              <a:cs typeface="Calibri"/>
              <a:sym typeface="Calibri"/>
            </a:endParaRPr>
          </a:p>
          <a:p>
            <a:pPr marL="0" indent="0">
              <a:lnSpc>
                <a:spcPct val="80000"/>
              </a:lnSpc>
              <a:spcBef>
                <a:spcPts val="406"/>
              </a:spcBef>
              <a:buClr>
                <a:srgbClr val="FF9900"/>
              </a:buClr>
              <a:buSzPts val="2029"/>
            </a:pPr>
            <a:r>
              <a:rPr lang="en-US" sz="1800" b="0" i="0" u="none" strike="noStrike" cap="none" dirty="0">
                <a:solidFill>
                  <a:srgbClr val="FFFF00"/>
                </a:solidFill>
                <a:latin typeface="Calibri"/>
                <a:ea typeface="Calibri"/>
                <a:cs typeface="Calibri"/>
                <a:sym typeface="Calibri"/>
              </a:rPr>
              <a:t>Trevor Leonard</a:t>
            </a:r>
          </a:p>
          <a:p>
            <a:pPr marL="0" indent="0">
              <a:lnSpc>
                <a:spcPct val="80000"/>
              </a:lnSpc>
              <a:spcBef>
                <a:spcPts val="406"/>
              </a:spcBef>
              <a:buClr>
                <a:srgbClr val="FF9900"/>
              </a:buClr>
              <a:buSzPts val="2029"/>
            </a:pPr>
            <a:r>
              <a:rPr lang="en-US" sz="1800" dirty="0">
                <a:solidFill>
                  <a:srgbClr val="FFFF00"/>
                </a:solidFill>
              </a:rPr>
              <a:t>CIRES CU Boulder / NOAA NCEI</a:t>
            </a:r>
          </a:p>
          <a:p>
            <a:pPr marL="0" indent="0">
              <a:lnSpc>
                <a:spcPct val="80000"/>
              </a:lnSpc>
              <a:spcBef>
                <a:spcPts val="406"/>
              </a:spcBef>
              <a:buClr>
                <a:srgbClr val="FF9900"/>
              </a:buClr>
              <a:buSzPts val="2029"/>
            </a:pPr>
            <a:r>
              <a:rPr lang="en-US" sz="2029" dirty="0">
                <a:solidFill>
                  <a:srgbClr val="FF9900"/>
                </a:solidFill>
              </a:rPr>
              <a:t> </a:t>
            </a:r>
            <a:endParaRPr dirty="0"/>
          </a:p>
          <a:p>
            <a:pPr marL="0" indent="0">
              <a:lnSpc>
                <a:spcPct val="80000"/>
              </a:lnSpc>
              <a:spcBef>
                <a:spcPts val="406"/>
              </a:spcBef>
              <a:buClr>
                <a:srgbClr val="FF9900"/>
              </a:buClr>
              <a:buSzPts val="2029"/>
            </a:pPr>
            <a:r>
              <a:rPr lang="en-US" sz="1600" b="0" i="0" u="none" strike="noStrike" cap="none" dirty="0">
                <a:solidFill>
                  <a:srgbClr val="FF9900"/>
                </a:solidFill>
                <a:latin typeface="Calibri"/>
                <a:ea typeface="Calibri"/>
                <a:cs typeface="Calibri"/>
                <a:sym typeface="Calibri"/>
              </a:rPr>
              <a:t>Contributors: Athanasios </a:t>
            </a:r>
            <a:r>
              <a:rPr lang="en-US" sz="1600" b="0" i="0" u="none" strike="noStrike" cap="none" dirty="0" err="1">
                <a:solidFill>
                  <a:srgbClr val="FF9900"/>
                </a:solidFill>
                <a:latin typeface="Calibri"/>
                <a:ea typeface="Calibri"/>
                <a:cs typeface="Calibri"/>
                <a:sym typeface="Calibri"/>
              </a:rPr>
              <a:t>Boudouridis</a:t>
            </a:r>
            <a:r>
              <a:rPr lang="en-US" sz="1600" b="0" i="0" u="none" strike="noStrike" cap="none" dirty="0">
                <a:solidFill>
                  <a:srgbClr val="FF9900"/>
                </a:solidFill>
                <a:latin typeface="Calibri"/>
                <a:ea typeface="Calibri"/>
                <a:cs typeface="Calibri"/>
                <a:sym typeface="Calibri"/>
              </a:rPr>
              <a:t>, Brian Kress, </a:t>
            </a:r>
            <a:r>
              <a:rPr lang="en-US" sz="1600" dirty="0">
                <a:solidFill>
                  <a:srgbClr val="FF9900"/>
                </a:solidFill>
              </a:rPr>
              <a:t>Juan Rodriguez</a:t>
            </a:r>
            <a:endParaRPr sz="1600" dirty="0"/>
          </a:p>
          <a:p>
            <a:pPr marL="0" marR="0" lvl="0" indent="0" algn="ctr" rtl="0">
              <a:lnSpc>
                <a:spcPct val="80000"/>
              </a:lnSpc>
              <a:spcBef>
                <a:spcPts val="406"/>
              </a:spcBef>
              <a:spcAft>
                <a:spcPts val="0"/>
              </a:spcAft>
              <a:buClr>
                <a:srgbClr val="FF9900"/>
              </a:buClr>
              <a:buSzPts val="2029"/>
              <a:buFont typeface="Noto Sans Symbols"/>
              <a:buNone/>
            </a:pPr>
            <a:r>
              <a:rPr lang="en-US" sz="1600" b="0" i="0" u="none" strike="noStrike" cap="none" dirty="0">
                <a:solidFill>
                  <a:srgbClr val="FF9900"/>
                </a:solidFill>
                <a:latin typeface="Calibri"/>
                <a:ea typeface="Calibri"/>
                <a:cs typeface="Calibri"/>
                <a:sym typeface="Calibri"/>
              </a:rPr>
              <a:t>CIRES CU Boulder / NOAA NCEI</a:t>
            </a:r>
            <a:endParaRPr sz="1600"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Instrument/GPA Issues</a:t>
            </a:r>
            <a:br>
              <a:rPr lang="en-US" sz="3200" dirty="0"/>
            </a:br>
            <a:r>
              <a:rPr lang="en-US" sz="3200" dirty="0"/>
              <a:t>Identified and Resolution Status</a:t>
            </a:r>
            <a:br>
              <a:rPr lang="en-US" sz="3200" dirty="0"/>
            </a:br>
            <a:r>
              <a:rPr lang="en-US" sz="1400" b="0" i="0" u="none" strike="noStrike" cap="none" dirty="0">
                <a:solidFill>
                  <a:srgbClr val="FFFF00"/>
                </a:solidFill>
                <a:latin typeface="Calibri"/>
                <a:ea typeface="Calibri"/>
                <a:cs typeface="Calibri"/>
                <a:sym typeface="Calibri"/>
              </a:rPr>
              <a:t>(Presented at G18 SEISS MPS-LO Provisional PS-PVR on 2022/11/29)</a:t>
            </a:r>
            <a:endParaRPr lang="en-US" sz="1400" dirty="0">
              <a:solidFill>
                <a:srgbClr val="FFFF00"/>
              </a:solidFill>
            </a:endParaRPr>
          </a:p>
        </p:txBody>
      </p:sp>
      <p:sp>
        <p:nvSpPr>
          <p:cNvPr id="3" name="Text Placeholder 2"/>
          <p:cNvSpPr>
            <a:spLocks noGrp="1"/>
          </p:cNvSpPr>
          <p:nvPr>
            <p:ph type="body" idx="1"/>
          </p:nvPr>
        </p:nvSpPr>
        <p:spPr/>
        <p:txBody>
          <a:bodyPr/>
          <a:lstStyle/>
          <a:p>
            <a:pPr marL="285750" indent="-285750">
              <a:spcBef>
                <a:spcPts val="0"/>
              </a:spcBef>
              <a:spcAft>
                <a:spcPts val="900"/>
              </a:spcAft>
              <a:buSzPct val="100000"/>
              <a:buFont typeface="Arial" panose="020B0604020202020204" pitchFamily="34" charset="0"/>
              <a:buChar char="•"/>
            </a:pPr>
            <a:r>
              <a:rPr lang="en-US" sz="1800" dirty="0"/>
              <a:t>High Backgrounds / Negative Fluxes </a:t>
            </a:r>
          </a:p>
          <a:p>
            <a:pPr marL="742950" lvl="1" indent="-285750">
              <a:spcBef>
                <a:spcPts val="0"/>
              </a:spcBef>
              <a:spcAft>
                <a:spcPts val="900"/>
              </a:spcAft>
              <a:buSzPct val="100000"/>
            </a:pPr>
            <a:r>
              <a:rPr lang="en-US" sz="1400" dirty="0"/>
              <a:t>Addressed by ADR 326 MPS-LO GPA Changes, ADR 1277 and ADR 1316 G18 MPS-LO LUT Updates, and empirical derivation of background removal coefficients by NCEI. </a:t>
            </a:r>
          </a:p>
          <a:p>
            <a:pPr marL="742950" lvl="1" indent="-285750">
              <a:spcBef>
                <a:spcPts val="0"/>
              </a:spcBef>
              <a:spcAft>
                <a:spcPts val="900"/>
              </a:spcAft>
              <a:buSzPct val="100000"/>
            </a:pPr>
            <a:r>
              <a:rPr lang="en-US" sz="1400" dirty="0"/>
              <a:t>Background removal coefficients will need additional updates.</a:t>
            </a:r>
          </a:p>
          <a:p>
            <a:pPr marL="285750" indent="-285750">
              <a:spcBef>
                <a:spcPts val="0"/>
              </a:spcBef>
              <a:spcAft>
                <a:spcPts val="900"/>
              </a:spcAft>
              <a:buSzPct val="100000"/>
              <a:buFont typeface="Arial" panose="020B0604020202020204" pitchFamily="34" charset="0"/>
              <a:buChar char="•"/>
            </a:pPr>
            <a:r>
              <a:rPr lang="en-US" sz="1800" dirty="0"/>
              <a:t>Interzonal crosstalk observed in energy-dependent background count rates on-orbit. </a:t>
            </a:r>
          </a:p>
          <a:p>
            <a:pPr marL="742950" lvl="1" indent="-285750">
              <a:spcBef>
                <a:spcPts val="0"/>
              </a:spcBef>
              <a:spcAft>
                <a:spcPts val="900"/>
              </a:spcAft>
              <a:buSzPct val="100000"/>
            </a:pPr>
            <a:r>
              <a:rPr lang="en-US" sz="1400" dirty="0"/>
              <a:t>Monitor the effect of on-orbit HV changes, when required after MPS-LO HV optimization.</a:t>
            </a:r>
            <a:endParaRPr lang="en-US" sz="1800" dirty="0"/>
          </a:p>
          <a:p>
            <a:pPr marL="285750" indent="-285750">
              <a:spcBef>
                <a:spcPts val="0"/>
              </a:spcBef>
              <a:spcAft>
                <a:spcPts val="900"/>
              </a:spcAft>
              <a:buSzPct val="100000"/>
              <a:buFont typeface="Arial" panose="020B0604020202020204" pitchFamily="34" charset="0"/>
              <a:buChar char="•"/>
            </a:pPr>
            <a:r>
              <a:rPr lang="en-US" sz="1800" dirty="0"/>
              <a:t>Evidence for significant error in absolute values of reported fluxes (e.g., PLPT-SEI-003: MPS-LO Zone Cross-Comparison and PLPT-SEI-005 Cross satellite Comparison of Trapped Particles). </a:t>
            </a:r>
          </a:p>
          <a:p>
            <a:pPr marL="742950" lvl="1" indent="-285750">
              <a:spcBef>
                <a:spcPts val="0"/>
              </a:spcBef>
              <a:spcAft>
                <a:spcPts val="900"/>
              </a:spcAft>
              <a:buSzPct val="100000"/>
            </a:pPr>
            <a:r>
              <a:rPr lang="en-US" sz="1400" dirty="0">
                <a:solidFill>
                  <a:srgbClr val="FFFFFF"/>
                </a:solidFill>
              </a:rPr>
              <a:t>Scale geometric factors using results from [Full] PLPT-SEI-003 MPS-LO Zone Cross-Comparison to bring MPS-LO zones into agreement. The Zone Cross-Comparison procedure should be repeated periodically to check for agreement among MPS-LO zones and scale geometric factors as needed.</a:t>
            </a:r>
            <a:endParaRPr lang="en-US" sz="1400" dirty="0"/>
          </a:p>
          <a:p>
            <a:pPr marL="742950" lvl="1" indent="-285750">
              <a:spcBef>
                <a:spcPts val="0"/>
              </a:spcBef>
              <a:spcAft>
                <a:spcPts val="900"/>
              </a:spcAft>
              <a:buSzPct val="100000"/>
            </a:pPr>
            <a:r>
              <a:rPr lang="en-US" sz="1400" dirty="0"/>
              <a:t>Densities and temperatures from L2 processing will be affected by error in absolute values of reported fluxes, but the empirical relation used to determine level of charging from density and temperature (yet to be determined for MPS-LO) will compensate for these errors. </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10</a:t>
            </a:fld>
            <a:endParaRPr lang="uk-UA" dirty="0"/>
          </a:p>
        </p:txBody>
      </p:sp>
    </p:spTree>
    <p:extLst>
      <p:ext uri="{BB962C8B-B14F-4D97-AF65-F5344CB8AC3E}">
        <p14:creationId xmlns:p14="http://schemas.microsoft.com/office/powerpoint/2010/main" val="4027748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447800" y="213001"/>
            <a:ext cx="60960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3200" dirty="0">
                <a:latin typeface="+mj-lt"/>
              </a:rPr>
              <a:t>MPS-LO Specific </a:t>
            </a:r>
            <a:r>
              <a:rPr lang="en" sz="3200" b="0" i="0" u="none" strike="noStrike" cap="none" dirty="0">
                <a:solidFill>
                  <a:srgbClr val="FFFFFF"/>
                </a:solidFill>
                <a:latin typeface="+mj-lt"/>
                <a:sym typeface="Arial"/>
              </a:rPr>
              <a:t>ADRs/WRs </a:t>
            </a:r>
          </a:p>
        </p:txBody>
      </p:sp>
      <p:graphicFrame>
        <p:nvGraphicFramePr>
          <p:cNvPr id="6" name="Table 5"/>
          <p:cNvGraphicFramePr>
            <a:graphicFrameLocks noGrp="1"/>
          </p:cNvGraphicFramePr>
          <p:nvPr>
            <p:extLst>
              <p:ext uri="{D42A27DB-BD31-4B8C-83A1-F6EECF244321}">
                <p14:modId xmlns:p14="http://schemas.microsoft.com/office/powerpoint/2010/main" val="3022859553"/>
              </p:ext>
            </p:extLst>
          </p:nvPr>
        </p:nvGraphicFramePr>
        <p:xfrm>
          <a:off x="304800" y="1503660"/>
          <a:ext cx="8540750" cy="4511080"/>
        </p:xfrm>
        <a:graphic>
          <a:graphicData uri="http://schemas.openxmlformats.org/drawingml/2006/table">
            <a:tbl>
              <a:tblPr firstRow="1" bandRow="1">
                <a:tableStyleId>{5C22544A-7EE6-4342-B048-85BDC9FD1C3A}</a:tableStyleId>
              </a:tblPr>
              <a:tblGrid>
                <a:gridCol w="565150">
                  <a:extLst>
                    <a:ext uri="{9D8B030D-6E8A-4147-A177-3AD203B41FA5}">
                      <a16:colId xmlns:a16="http://schemas.microsoft.com/office/drawing/2014/main" val="20000"/>
                    </a:ext>
                  </a:extLst>
                </a:gridCol>
                <a:gridCol w="590550">
                  <a:extLst>
                    <a:ext uri="{9D8B030D-6E8A-4147-A177-3AD203B41FA5}">
                      <a16:colId xmlns:a16="http://schemas.microsoft.com/office/drawing/2014/main" val="20001"/>
                    </a:ext>
                  </a:extLst>
                </a:gridCol>
                <a:gridCol w="4102100">
                  <a:extLst>
                    <a:ext uri="{9D8B030D-6E8A-4147-A177-3AD203B41FA5}">
                      <a16:colId xmlns:a16="http://schemas.microsoft.com/office/drawing/2014/main" val="20002"/>
                    </a:ext>
                  </a:extLst>
                </a:gridCol>
                <a:gridCol w="692150">
                  <a:extLst>
                    <a:ext uri="{9D8B030D-6E8A-4147-A177-3AD203B41FA5}">
                      <a16:colId xmlns:a16="http://schemas.microsoft.com/office/drawing/2014/main" val="20003"/>
                    </a:ext>
                  </a:extLst>
                </a:gridCol>
                <a:gridCol w="2590800">
                  <a:extLst>
                    <a:ext uri="{9D8B030D-6E8A-4147-A177-3AD203B41FA5}">
                      <a16:colId xmlns:a16="http://schemas.microsoft.com/office/drawing/2014/main" val="20004"/>
                    </a:ext>
                  </a:extLst>
                </a:gridCol>
              </a:tblGrid>
              <a:tr h="370840">
                <a:tc>
                  <a:txBody>
                    <a:bodyPr/>
                    <a:lstStyle/>
                    <a:p>
                      <a:pPr algn="ctr"/>
                      <a:r>
                        <a:rPr lang="en-US" sz="1200" dirty="0"/>
                        <a:t>ADR</a:t>
                      </a:r>
                    </a:p>
                  </a:txBody>
                  <a:tcPr anchor="ctr"/>
                </a:tc>
                <a:tc>
                  <a:txBody>
                    <a:bodyPr/>
                    <a:lstStyle/>
                    <a:p>
                      <a:pPr algn="ctr"/>
                      <a:r>
                        <a:rPr lang="en-US" sz="1200" dirty="0"/>
                        <a:t>WR</a:t>
                      </a:r>
                    </a:p>
                  </a:txBody>
                  <a:tcPr anchor="ctr"/>
                </a:tc>
                <a:tc>
                  <a:txBody>
                    <a:bodyPr/>
                    <a:lstStyle/>
                    <a:p>
                      <a:r>
                        <a:rPr lang="en-US" sz="1200" dirty="0"/>
                        <a:t>Short Description</a:t>
                      </a:r>
                    </a:p>
                  </a:txBody>
                  <a:tcPr anchor="ctr"/>
                </a:tc>
                <a:tc>
                  <a:txBody>
                    <a:bodyPr/>
                    <a:lstStyle/>
                    <a:p>
                      <a:r>
                        <a:rPr lang="en-US" sz="1200"/>
                        <a:t>Status</a:t>
                      </a:r>
                    </a:p>
                  </a:txBody>
                  <a:tcPr anchor="ctr"/>
                </a:tc>
                <a:tc>
                  <a:txBody>
                    <a:bodyPr/>
                    <a:lstStyle/>
                    <a:p>
                      <a:r>
                        <a:rPr lang="en-US" sz="1200" dirty="0"/>
                        <a:t>Closure</a:t>
                      </a:r>
                    </a:p>
                  </a:txBody>
                  <a:tcPr anchor="ctr"/>
                </a:tc>
                <a:extLst>
                  <a:ext uri="{0D108BD9-81ED-4DB2-BD59-A6C34878D82A}">
                    <a16:rowId xmlns:a16="http://schemas.microsoft.com/office/drawing/2014/main" val="10000"/>
                  </a:ext>
                </a:extLst>
              </a:tr>
              <a:tr h="370840">
                <a:tc>
                  <a:txBody>
                    <a:bodyPr/>
                    <a:lstStyle/>
                    <a:p>
                      <a:pPr marL="0" marR="0" lvl="0" indent="0" algn="l" rtl="0">
                        <a:spcBef>
                          <a:spcPts val="0"/>
                        </a:spcBef>
                        <a:spcAft>
                          <a:spcPts val="0"/>
                        </a:spcAft>
                        <a:buNone/>
                      </a:pPr>
                      <a:r>
                        <a:rPr lang="en-US" sz="1200" dirty="0"/>
                        <a:t>228</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t>3961/7067</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t>SEISS record time mismatches with filenames</a:t>
                      </a:r>
                      <a:endParaRPr sz="1200" dirty="0">
                        <a:latin typeface="+mn-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endParaRPr lang="en-US" sz="1200" dirty="0">
                        <a:latin typeface="+mn-lt"/>
                      </a:endParaRPr>
                    </a:p>
                  </a:txBody>
                  <a:tcPr marL="91450" marR="91450" marT="45725" marB="45725" anchor="ctr"/>
                </a:tc>
                <a:tc>
                  <a:txBody>
                    <a:bodyPr/>
                    <a:lstStyle/>
                    <a:p>
                      <a:pPr marL="0" marR="0" lvl="0" indent="0" algn="l" rtl="0">
                        <a:spcBef>
                          <a:spcPts val="0"/>
                        </a:spcBef>
                        <a:spcAft>
                          <a:spcPts val="0"/>
                        </a:spcAft>
                        <a:buNone/>
                      </a:pPr>
                      <a:r>
                        <a:rPr lang="hr-HR" sz="1200" dirty="0"/>
                        <a:t>DO.07.01.00/DO.10.01.01 (2021/12/09)</a:t>
                      </a:r>
                      <a:endParaRPr sz="1200" dirty="0"/>
                    </a:p>
                  </a:txBody>
                  <a:tcPr marL="91450" marR="91450" marT="45725" marB="45725" anchor="ctr"/>
                </a:tc>
                <a:extLst>
                  <a:ext uri="{0D108BD9-81ED-4DB2-BD59-A6C34878D82A}">
                    <a16:rowId xmlns:a16="http://schemas.microsoft.com/office/drawing/2014/main" val="3390467383"/>
                  </a:ext>
                </a:extLst>
              </a:tr>
              <a:tr h="370840">
                <a:tc>
                  <a:txBody>
                    <a:bodyPr/>
                    <a:lstStyle/>
                    <a:p>
                      <a:pPr marL="0" marR="0" lvl="0" indent="0" algn="l" rtl="0">
                        <a:spcBef>
                          <a:spcPts val="0"/>
                        </a:spcBef>
                        <a:spcAft>
                          <a:spcPts val="0"/>
                        </a:spcAft>
                        <a:buNone/>
                      </a:pPr>
                      <a:r>
                        <a:rPr lang="is-IS" sz="1200" b="0" u="none" strike="noStrike" cap="none" dirty="0">
                          <a:solidFill>
                            <a:schemeClr val="dk1"/>
                          </a:solidFill>
                          <a:effectLst/>
                          <a:sym typeface="Arial"/>
                        </a:rPr>
                        <a:t>326</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t>5424/5860</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b="0" u="none" strike="noStrike" cap="none" dirty="0">
                          <a:solidFill>
                            <a:schemeClr val="dk1"/>
                          </a:solidFill>
                          <a:effectLst/>
                          <a:sym typeface="Arial"/>
                        </a:rPr>
                        <a:t>MPS-LO GPA Changes</a:t>
                      </a:r>
                      <a:endParaRPr sz="1200" dirty="0">
                        <a:latin typeface="+mn-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endParaRPr lang="en-US"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t>DO.07.01.00</a:t>
                      </a:r>
                      <a:endParaRPr sz="1200" dirty="0"/>
                    </a:p>
                  </a:txBody>
                  <a:tcPr marL="91450" marR="91450" marT="45725" marB="45725" anchor="ctr"/>
                </a:tc>
                <a:extLst>
                  <a:ext uri="{0D108BD9-81ED-4DB2-BD59-A6C34878D82A}">
                    <a16:rowId xmlns:a16="http://schemas.microsoft.com/office/drawing/2014/main" val="10006"/>
                  </a:ext>
                </a:extLst>
              </a:tr>
              <a:tr h="370840">
                <a:tc>
                  <a:txBody>
                    <a:bodyPr/>
                    <a:lstStyle/>
                    <a:p>
                      <a:pPr marL="0" marR="0" lvl="0" indent="0" algn="l" rtl="0">
                        <a:spcBef>
                          <a:spcPts val="0"/>
                        </a:spcBef>
                        <a:spcAft>
                          <a:spcPts val="0"/>
                        </a:spcAft>
                        <a:buNone/>
                      </a:pPr>
                      <a:r>
                        <a:rPr lang="en-US" sz="1200" dirty="0"/>
                        <a:t>449/</a:t>
                      </a:r>
                    </a:p>
                    <a:p>
                      <a:pPr marL="0" marR="0" lvl="0" indent="0" algn="l" rtl="0">
                        <a:spcBef>
                          <a:spcPts val="0"/>
                        </a:spcBef>
                        <a:spcAft>
                          <a:spcPts val="0"/>
                        </a:spcAft>
                        <a:buNone/>
                      </a:pPr>
                      <a:r>
                        <a:rPr lang="en-US" sz="1200" dirty="0"/>
                        <a:t>596</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5133/5800</a:t>
                      </a:r>
                      <a:endParaRPr sz="1200" dirty="0"/>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dk1"/>
                          </a:solidFill>
                        </a:rPr>
                        <a:t>Make Arc Jet Flag available for SEISS MPS-LO </a:t>
                      </a:r>
                    </a:p>
                  </a:txBody>
                  <a:tcPr marL="91450" marR="91450" marT="45725" marB="45725" anchor="ctr"/>
                </a:tc>
                <a:tc>
                  <a:txBody>
                    <a:bodyPr/>
                    <a:lstStyle/>
                    <a:p>
                      <a:pPr marL="0" marR="0" lvl="0" indent="0" algn="l" rtl="0">
                        <a:spcBef>
                          <a:spcPts val="0"/>
                        </a:spcBef>
                        <a:spcAft>
                          <a:spcPts val="0"/>
                        </a:spcAft>
                        <a:buNone/>
                      </a:pPr>
                      <a:r>
                        <a:rPr lang="en-US" sz="1200" baseline="0" dirty="0"/>
                        <a:t>Closed</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200" dirty="0"/>
                        <a:t>DO.07.00.00/DO.10.01.00 </a:t>
                      </a:r>
                      <a:endParaRPr lang="hr-HR" sz="1200" dirty="0">
                        <a:latin typeface="+mn-lt"/>
                      </a:endParaRPr>
                    </a:p>
                  </a:txBody>
                  <a:tcPr marL="91450" marR="91450" marT="45725" marB="45725" anchor="ctr"/>
                </a:tc>
                <a:extLst>
                  <a:ext uri="{0D108BD9-81ED-4DB2-BD59-A6C34878D82A}">
                    <a16:rowId xmlns:a16="http://schemas.microsoft.com/office/drawing/2014/main" val="10007"/>
                  </a:ext>
                </a:extLst>
              </a:tr>
              <a:tr h="370840">
                <a:tc>
                  <a:txBody>
                    <a:bodyPr/>
                    <a:lstStyle/>
                    <a:p>
                      <a:pPr marL="0" marR="0" lvl="0" indent="0" algn="l" rtl="0">
                        <a:spcBef>
                          <a:spcPts val="0"/>
                        </a:spcBef>
                        <a:spcAft>
                          <a:spcPts val="0"/>
                        </a:spcAft>
                        <a:buNone/>
                      </a:pPr>
                      <a:r>
                        <a:rPr lang="en-US" sz="1200" dirty="0"/>
                        <a:t>780</a:t>
                      </a:r>
                      <a:endParaRPr sz="1200" dirty="0"/>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6585/6845</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GPA update for SEISS MPS-HI and MPS-LO L1b IFC leakage </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Closed</a:t>
                      </a:r>
                    </a:p>
                  </a:txBody>
                  <a:tcPr marL="91450" marR="91450" marT="45725" marB="45725" anchor="ctr"/>
                </a:tc>
                <a:tc>
                  <a:txBody>
                    <a:bodyPr/>
                    <a:lstStyle/>
                    <a:p>
                      <a:pPr marL="0" marR="0" lvl="0" indent="0" algn="l" rtl="0">
                        <a:spcBef>
                          <a:spcPts val="0"/>
                        </a:spcBef>
                        <a:spcAft>
                          <a:spcPts val="0"/>
                        </a:spcAft>
                        <a:buNone/>
                      </a:pPr>
                      <a:r>
                        <a:rPr lang="hr-HR" sz="1200" dirty="0"/>
                        <a:t>DO.12.00.00 (2023 May)</a:t>
                      </a:r>
                    </a:p>
                  </a:txBody>
                  <a:tcPr marL="91450" marR="91450" marT="45725" marB="45725" anchor="ctr"/>
                </a:tc>
                <a:extLst>
                  <a:ext uri="{0D108BD9-81ED-4DB2-BD59-A6C34878D82A}">
                    <a16:rowId xmlns:a16="http://schemas.microsoft.com/office/drawing/2014/main" val="10003"/>
                  </a:ext>
                </a:extLst>
              </a:tr>
              <a:tr h="370840">
                <a:tc>
                  <a:txBody>
                    <a:bodyPr/>
                    <a:lstStyle/>
                    <a:p>
                      <a:pPr algn="l"/>
                      <a:r>
                        <a:rPr lang="en-US" sz="1200" dirty="0"/>
                        <a:t>1003</a:t>
                      </a:r>
                    </a:p>
                  </a:txBody>
                  <a:tcPr anchor="ctr"/>
                </a:tc>
                <a:tc>
                  <a:txBody>
                    <a:bodyPr/>
                    <a:lstStyle/>
                    <a:p>
                      <a:pPr algn="l"/>
                      <a:r>
                        <a:rPr lang="en-US" sz="1200" dirty="0">
                          <a:solidFill>
                            <a:schemeClr val="tx1"/>
                          </a:solidFill>
                        </a:rPr>
                        <a:t>7506</a:t>
                      </a:r>
                    </a:p>
                  </a:txBody>
                  <a:tcPr anchor="ctr"/>
                </a:tc>
                <a:tc>
                  <a:txBody>
                    <a:bodyPr/>
                    <a:lstStyle/>
                    <a:p>
                      <a:r>
                        <a:rPr lang="en-US" sz="1200" dirty="0">
                          <a:solidFill>
                            <a:schemeClr val="tx1"/>
                          </a:solidFill>
                        </a:rPr>
                        <a:t>Flight delivery of SEISS FM3 LUTs</a:t>
                      </a:r>
                    </a:p>
                  </a:txBody>
                  <a:tcPr anchor="ctr"/>
                </a:tc>
                <a:tc>
                  <a:txBody>
                    <a:bodyPr/>
                    <a:lstStyle/>
                    <a:p>
                      <a:pPr algn="l"/>
                      <a:r>
                        <a:rPr lang="en-US" sz="1200" dirty="0"/>
                        <a:t>Closed</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PR.09.05.01 (2021/08/20)</a:t>
                      </a:r>
                    </a:p>
                  </a:txBody>
                  <a:tcPr anchor="ctr"/>
                </a:tc>
                <a:extLst>
                  <a:ext uri="{0D108BD9-81ED-4DB2-BD59-A6C34878D82A}">
                    <a16:rowId xmlns:a16="http://schemas.microsoft.com/office/drawing/2014/main" val="10004"/>
                  </a:ext>
                </a:extLst>
              </a:tr>
              <a:tr h="370840">
                <a:tc>
                  <a:txBody>
                    <a:bodyPr/>
                    <a:lstStyle/>
                    <a:p>
                      <a:pPr algn="l"/>
                      <a:r>
                        <a:rPr lang="en-US" sz="1200" dirty="0"/>
                        <a:t>1171</a:t>
                      </a:r>
                    </a:p>
                  </a:txBody>
                  <a:tcPr anchor="ctr"/>
                </a:tc>
                <a:tc>
                  <a:txBody>
                    <a:bodyPr/>
                    <a:lstStyle/>
                    <a:p>
                      <a:pPr algn="l"/>
                      <a:r>
                        <a:rPr lang="is-IS" sz="1200" dirty="0">
                          <a:solidFill>
                            <a:schemeClr val="tx1"/>
                          </a:solidFill>
                        </a:rPr>
                        <a:t>9326</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EXIS/MAG/SEISS ECEF_Z range</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r>
                        <a:rPr lang="en-US" sz="1200" dirty="0"/>
                        <a:t>DO.12.00.00 (2023/05/23)</a:t>
                      </a:r>
                    </a:p>
                  </a:txBody>
                  <a:tcPr anchor="ctr"/>
                </a:tc>
                <a:extLst>
                  <a:ext uri="{0D108BD9-81ED-4DB2-BD59-A6C34878D82A}">
                    <a16:rowId xmlns:a16="http://schemas.microsoft.com/office/drawing/2014/main" val="3754562955"/>
                  </a:ext>
                </a:extLst>
              </a:tr>
              <a:tr h="370840">
                <a:tc>
                  <a:txBody>
                    <a:bodyPr/>
                    <a:lstStyle/>
                    <a:p>
                      <a:pPr algn="l"/>
                      <a:r>
                        <a:rPr lang="en-US" sz="1200" dirty="0"/>
                        <a:t>1198/1199</a:t>
                      </a:r>
                    </a:p>
                  </a:txBody>
                  <a:tcPr anchor="ctr"/>
                </a:tc>
                <a:tc>
                  <a:txBody>
                    <a:bodyPr/>
                    <a:lstStyle/>
                    <a:p>
                      <a:pPr algn="l"/>
                      <a:r>
                        <a:rPr lang="is-IS" sz="1200" dirty="0">
                          <a:solidFill>
                            <a:schemeClr val="tx1"/>
                          </a:solidFill>
                        </a:rPr>
                        <a:t>N/A</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G16/G17 MPS-LO LUT updates</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PR.09.08.08 (2022/10/02)</a:t>
                      </a:r>
                    </a:p>
                  </a:txBody>
                  <a:tcPr anchor="ctr"/>
                </a:tc>
                <a:extLst>
                  <a:ext uri="{0D108BD9-81ED-4DB2-BD59-A6C34878D82A}">
                    <a16:rowId xmlns:a16="http://schemas.microsoft.com/office/drawing/2014/main" val="522625642"/>
                  </a:ext>
                </a:extLst>
              </a:tr>
              <a:tr h="370840">
                <a:tc>
                  <a:txBody>
                    <a:bodyPr/>
                    <a:lstStyle/>
                    <a:p>
                      <a:pPr algn="l"/>
                      <a:r>
                        <a:rPr lang="en-US" sz="1200" dirty="0"/>
                        <a:t>1209</a:t>
                      </a:r>
                    </a:p>
                  </a:txBody>
                  <a:tcPr anchor="ctr"/>
                </a:tc>
                <a:tc>
                  <a:txBody>
                    <a:bodyPr/>
                    <a:lstStyle/>
                    <a:p>
                      <a:pPr algn="l"/>
                      <a:r>
                        <a:rPr lang="is-IS" sz="1200" dirty="0">
                          <a:solidFill>
                            <a:schemeClr val="tx1"/>
                          </a:solidFill>
                        </a:rPr>
                        <a:t>N/A</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NCEI G18 SEISS LUT Actions (the real prelaunch LUTs)</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r>
                        <a:rPr lang="hr-HR" sz="1200" dirty="0"/>
                        <a:t>PR.09.08.14 (2022/04/14)</a:t>
                      </a:r>
                      <a:endParaRPr lang="en-US" sz="1200" dirty="0"/>
                    </a:p>
                  </a:txBody>
                  <a:tcPr anchor="ctr"/>
                </a:tc>
                <a:extLst>
                  <a:ext uri="{0D108BD9-81ED-4DB2-BD59-A6C34878D82A}">
                    <a16:rowId xmlns:a16="http://schemas.microsoft.com/office/drawing/2014/main" val="10009"/>
                  </a:ext>
                </a:extLst>
              </a:tr>
              <a:tr h="370840">
                <a:tc>
                  <a:txBody>
                    <a:bodyPr/>
                    <a:lstStyle/>
                    <a:p>
                      <a:pPr algn="l"/>
                      <a:r>
                        <a:rPr lang="en-US" sz="1200" dirty="0"/>
                        <a:t>1277</a:t>
                      </a:r>
                    </a:p>
                  </a:txBody>
                  <a:tcPr anchor="ctr"/>
                </a:tc>
                <a:tc>
                  <a:txBody>
                    <a:bodyPr/>
                    <a:lstStyle/>
                    <a:p>
                      <a:pPr algn="l"/>
                      <a:r>
                        <a:rPr lang="en-US" sz="1200" dirty="0">
                          <a:solidFill>
                            <a:schemeClr val="tx1"/>
                          </a:solidFill>
                        </a:rPr>
                        <a:t>N/A</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tx1"/>
                          </a:solidFill>
                        </a:rPr>
                        <a:t>G18 SEISS MPS-LO LUT Update</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r>
                        <a:rPr lang="en-US" sz="1200" dirty="0">
                          <a:solidFill>
                            <a:schemeClr val="tx1"/>
                          </a:solidFill>
                        </a:rPr>
                        <a:t>PR.08.08.38 (2022/11/01)</a:t>
                      </a:r>
                    </a:p>
                  </a:txBody>
                  <a:tcPr anchor="ctr"/>
                </a:tc>
                <a:extLst>
                  <a:ext uri="{0D108BD9-81ED-4DB2-BD59-A6C34878D82A}">
                    <a16:rowId xmlns:a16="http://schemas.microsoft.com/office/drawing/2014/main" val="10005"/>
                  </a:ext>
                </a:extLst>
              </a:tr>
              <a:tr h="370840">
                <a:tc>
                  <a:txBody>
                    <a:bodyPr/>
                    <a:lstStyle/>
                    <a:p>
                      <a:pPr algn="l"/>
                      <a:r>
                        <a:rPr lang="en-US" sz="1200" dirty="0"/>
                        <a:t>1316</a:t>
                      </a:r>
                    </a:p>
                  </a:txBody>
                  <a:tcPr anchor="ctr"/>
                </a:tc>
                <a:tc>
                  <a:txBody>
                    <a:bodyPr/>
                    <a:lstStyle/>
                    <a:p>
                      <a:pPr algn="l"/>
                      <a:r>
                        <a:rPr lang="en-US" sz="1200" dirty="0">
                          <a:solidFill>
                            <a:schemeClr val="tx1"/>
                          </a:solidFill>
                        </a:rPr>
                        <a:t>N/A</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tx1"/>
                          </a:solidFill>
                        </a:rPr>
                        <a:t>G16 and G18 SEISS MPS-LO LUT Update</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r>
                        <a:rPr lang="en-US" sz="1200" dirty="0">
                          <a:solidFill>
                            <a:schemeClr val="tx1"/>
                          </a:solidFill>
                        </a:rPr>
                        <a:t>PR.11.04.04 (2023/05/04)</a:t>
                      </a:r>
                    </a:p>
                  </a:txBody>
                  <a:tcPr anchor="ctr"/>
                </a:tc>
                <a:extLst>
                  <a:ext uri="{0D108BD9-81ED-4DB2-BD59-A6C34878D82A}">
                    <a16:rowId xmlns:a16="http://schemas.microsoft.com/office/drawing/2014/main" val="647405609"/>
                  </a:ext>
                </a:extLst>
              </a:tr>
            </a:tbl>
          </a:graphicData>
        </a:graphic>
      </p:graphicFrame>
      <p:sp>
        <p:nvSpPr>
          <p:cNvPr id="4" name="Slide Number Placeholder 3">
            <a:extLst>
              <a:ext uri="{FF2B5EF4-FFF2-40B4-BE49-F238E27FC236}">
                <a16:creationId xmlns:a16="http://schemas.microsoft.com/office/drawing/2014/main" id="{A03DBBC6-0B30-0F95-F5FE-7A005EFD0F55}"/>
              </a:ext>
            </a:extLst>
          </p:cNvPr>
          <p:cNvSpPr>
            <a:spLocks noGrp="1"/>
          </p:cNvSpPr>
          <p:nvPr>
            <p:ph type="sldNum" idx="12"/>
          </p:nvPr>
        </p:nvSpPr>
        <p:spPr>
          <a:xfrm>
            <a:off x="8253662" y="6356350"/>
            <a:ext cx="681791" cy="365125"/>
          </a:xfrm>
        </p:spPr>
        <p:txBody>
          <a:bodyPr/>
          <a:lstStyle/>
          <a:p>
            <a:pPr marL="0" lvl="0" indent="0" algn="r">
              <a:spcBef>
                <a:spcPts val="0"/>
              </a:spcBef>
              <a:spcAft>
                <a:spcPts val="0"/>
              </a:spcAft>
              <a:buNone/>
            </a:pPr>
            <a:fld id="{00000000-1234-1234-1234-123412341234}" type="slidenum">
              <a:rPr lang="uk-UA" sz="1200" smtClean="0">
                <a:solidFill>
                  <a:schemeClr val="bg1"/>
                </a:solidFill>
                <a:latin typeface="Calibri" panose="020F0502020204030204" pitchFamily="34" charset="0"/>
                <a:cs typeface="Calibri" panose="020F0502020204030204" pitchFamily="34" charset="0"/>
              </a:rPr>
              <a:pPr marL="0" lvl="0" indent="0" algn="r">
                <a:spcBef>
                  <a:spcPts val="0"/>
                </a:spcBef>
                <a:spcAft>
                  <a:spcPts val="0"/>
                </a:spcAft>
                <a:buNone/>
              </a:pPr>
              <a:t>11</a:t>
            </a:fld>
            <a:endParaRPr lang="uk-UA"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6510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lvl="0" indent="-461963"/>
            <a:r>
              <a:rPr lang="en-US" dirty="0"/>
              <a:t>PRODUCT QUALITY EVALUATION</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a:t>
            </a:r>
            <a:r>
              <a:rPr lang="en-US" dirty="0"/>
              <a:t>MPS-LO</a:t>
            </a:r>
            <a:r>
              <a:rPr lang="en-US" sz="2000" b="0" i="0" u="none" strike="noStrike" cap="none" dirty="0">
                <a:solidFill>
                  <a:srgbClr val="888888"/>
                </a:solidFill>
                <a:latin typeface="Calibri"/>
                <a:ea typeface="Calibri"/>
                <a:cs typeface="Calibri"/>
                <a:sym typeface="Calibri"/>
              </a:rPr>
              <a:t> L1b Product Full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12</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68214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sz="3200" dirty="0"/>
              <a:t>Summary of MPS-LO Anomalies</a:t>
            </a:r>
            <a:br>
              <a:rPr lang="en-US" dirty="0"/>
            </a:br>
            <a:r>
              <a:rPr lang="en-US" sz="1600" dirty="0"/>
              <a:t>(Common to all MPS-LO flight models to date)</a:t>
            </a:r>
            <a:endParaRPr lang="en-US" sz="1800" dirty="0">
              <a:solidFill>
                <a:srgbClr val="FFFF00"/>
              </a:solidFill>
            </a:endParaRPr>
          </a:p>
        </p:txBody>
      </p:sp>
      <p:sp>
        <p:nvSpPr>
          <p:cNvPr id="6" name="Text Placeholder 5"/>
          <p:cNvSpPr>
            <a:spLocks noGrp="1"/>
          </p:cNvSpPr>
          <p:nvPr>
            <p:ph type="body" idx="1"/>
          </p:nvPr>
        </p:nvSpPr>
        <p:spPr>
          <a:xfrm>
            <a:off x="457200" y="1023669"/>
            <a:ext cx="8229600" cy="5206444"/>
          </a:xfrm>
        </p:spPr>
        <p:txBody>
          <a:bodyPr/>
          <a:lstStyle/>
          <a:p>
            <a:pPr marL="236538" indent="-236538">
              <a:buSzPct val="100000"/>
              <a:buFont typeface="Arial" charset="0"/>
              <a:buChar char="•"/>
            </a:pPr>
            <a:r>
              <a:rPr lang="en-US" sz="1600" dirty="0"/>
              <a:t>High Backgrounds / Negative Fluxes</a:t>
            </a:r>
          </a:p>
          <a:p>
            <a:pPr marL="465138" lvl="1" indent="-228600">
              <a:spcBef>
                <a:spcPts val="0"/>
              </a:spcBef>
              <a:spcAft>
                <a:spcPts val="300"/>
              </a:spcAft>
              <a:buSzPct val="100000"/>
              <a:buFont typeface=".AppleSystemUIFont" charset="-120"/>
              <a:buChar char="-"/>
            </a:pPr>
            <a:r>
              <a:rPr lang="en-US" sz="1400" dirty="0"/>
              <a:t>Previous strategy with ADR 326 for G16 and G17 is also applied to G18</a:t>
            </a:r>
          </a:p>
          <a:p>
            <a:pPr marL="465138" lvl="1" indent="-228600">
              <a:spcBef>
                <a:spcPts val="0"/>
              </a:spcBef>
              <a:spcAft>
                <a:spcPts val="300"/>
              </a:spcAft>
              <a:buSzPct val="100000"/>
              <a:buFont typeface=".AppleSystemUIFont" charset="-120"/>
              <a:buChar char="-"/>
            </a:pPr>
            <a:r>
              <a:rPr lang="en-US" sz="1400" dirty="0"/>
              <a:t>Continued work on the empirical derivation of background removal coefficients</a:t>
            </a:r>
          </a:p>
          <a:p>
            <a:pPr marL="465138" lvl="1" indent="-228600">
              <a:spcBef>
                <a:spcPts val="0"/>
              </a:spcBef>
              <a:spcAft>
                <a:spcPts val="300"/>
              </a:spcAft>
              <a:buSzPct val="100000"/>
              <a:buFont typeface=".AppleSystemUIFont" charset="-120"/>
              <a:buChar char="-"/>
            </a:pPr>
            <a:r>
              <a:rPr lang="en-US" sz="1400" dirty="0"/>
              <a:t>Source of backgrounds is not fully understood</a:t>
            </a:r>
          </a:p>
          <a:p>
            <a:pPr marL="236538" indent="-236538">
              <a:buSzPct val="100000"/>
              <a:buFont typeface="Arial" charset="0"/>
              <a:buChar char="•"/>
            </a:pPr>
            <a:r>
              <a:rPr lang="en-US" sz="1600" dirty="0" err="1"/>
              <a:t>Interzonal</a:t>
            </a:r>
            <a:r>
              <a:rPr lang="en-US" sz="1600" dirty="0"/>
              <a:t> Crosstalk</a:t>
            </a:r>
          </a:p>
          <a:p>
            <a:pPr marL="465138" lvl="1" indent="-228600">
              <a:buSzPct val="100000"/>
              <a:buFont typeface=".AppleSystemUIFont" charset="-120"/>
              <a:buChar char="-"/>
            </a:pPr>
            <a:r>
              <a:rPr lang="en-US" sz="1400" dirty="0"/>
              <a:t>G16/FM1 crosstalk seen in on-orbit data. Analysis to estimate correction coefficients not developed</a:t>
            </a:r>
          </a:p>
          <a:p>
            <a:pPr marL="465138" lvl="1" indent="-228600">
              <a:buSzPct val="100000"/>
              <a:buFont typeface=".AppleSystemUIFont" charset="-120"/>
              <a:buChar char="-"/>
            </a:pPr>
            <a:r>
              <a:rPr lang="en-US" sz="1400" dirty="0"/>
              <a:t>G17/FM2 crosstalk measured with ground/beam calibrations and is apparent in on-orbit data.</a:t>
            </a:r>
          </a:p>
          <a:p>
            <a:pPr marL="465138" lvl="1" indent="-228600">
              <a:buSzPct val="100000"/>
              <a:buFont typeface=".AppleSystemUIFont" charset="-120"/>
              <a:buChar char="-"/>
            </a:pPr>
            <a:r>
              <a:rPr lang="en-US" sz="1400" dirty="0"/>
              <a:t>G18/FM3 crosstalk observed on-orbit (slide 24)</a:t>
            </a:r>
            <a:endParaRPr lang="en-US" sz="1400" dirty="0">
              <a:solidFill>
                <a:schemeClr val="bg1"/>
              </a:solidFill>
            </a:endParaRPr>
          </a:p>
          <a:p>
            <a:pPr marL="236538" indent="-228600">
              <a:buSzPct val="100000"/>
              <a:buFont typeface="Arial" charset="0"/>
              <a:buChar char="•"/>
            </a:pPr>
            <a:r>
              <a:rPr lang="en-US" sz="1600" dirty="0"/>
              <a:t>Evidence for significant error in absolute values of reported fluxes (e.g., PLPT-SEI-003 and PLPT-SEI-005), which was also studied on G16 and G17 with no resolution. 		  Possible sources of error in reported fluxes:</a:t>
            </a:r>
            <a:endParaRPr lang="en-US" sz="1600" dirty="0">
              <a:solidFill>
                <a:srgbClr val="FFFF00"/>
              </a:solidFill>
            </a:endParaRPr>
          </a:p>
          <a:p>
            <a:pPr marL="465138" lvl="1" indent="-228600">
              <a:spcBef>
                <a:spcPts val="0"/>
              </a:spcBef>
              <a:spcAft>
                <a:spcPts val="300"/>
              </a:spcAft>
              <a:buSzPct val="100000"/>
              <a:buFont typeface=".AppleSystemUIFont" charset="-120"/>
              <a:buChar char="-"/>
            </a:pPr>
            <a:r>
              <a:rPr lang="en-US" sz="1400" dirty="0"/>
              <a:t>Gradual decrease in in-band and background zone response with time (seen on slide </a:t>
            </a:r>
            <a:r>
              <a:rPr lang="en-US" sz="1400" dirty="0">
                <a:solidFill>
                  <a:schemeClr val="bg1"/>
                </a:solidFill>
              </a:rPr>
              <a:t>34</a:t>
            </a:r>
            <a:r>
              <a:rPr lang="en-US" sz="1400" dirty="0"/>
              <a:t>)</a:t>
            </a:r>
          </a:p>
          <a:p>
            <a:pPr marL="465138" lvl="1" indent="-228600">
              <a:spcBef>
                <a:spcPts val="0"/>
              </a:spcBef>
              <a:spcAft>
                <a:spcPts val="300"/>
              </a:spcAft>
              <a:buSzPct val="100000"/>
              <a:buFont typeface=".AppleSystemUIFont" charset="-120"/>
              <a:buChar char="-"/>
            </a:pPr>
            <a:r>
              <a:rPr lang="en-US" sz="1400" dirty="0"/>
              <a:t>No crosstalk correction scaling of geometric factors</a:t>
            </a:r>
          </a:p>
          <a:p>
            <a:pPr marL="465138" lvl="1" indent="-228600">
              <a:spcBef>
                <a:spcPts val="0"/>
              </a:spcBef>
              <a:spcAft>
                <a:spcPts val="300"/>
              </a:spcAft>
              <a:buSzPct val="100000"/>
              <a:buFont typeface=".AppleSystemUIFont" charset="-120"/>
              <a:buChar char="-"/>
            </a:pPr>
            <a:r>
              <a:rPr lang="en-US" sz="1400" dirty="0"/>
              <a:t>May be insufficient or too much background removal </a:t>
            </a:r>
          </a:p>
          <a:p>
            <a:pPr marL="465138" lvl="1" indent="-228600">
              <a:spcBef>
                <a:spcPts val="0"/>
              </a:spcBef>
              <a:spcAft>
                <a:spcPts val="300"/>
              </a:spcAft>
              <a:buSzPct val="100000"/>
              <a:buFont typeface=".AppleSystemUIFont" charset="-120"/>
              <a:buChar char="-"/>
            </a:pPr>
            <a:r>
              <a:rPr lang="en-US" sz="1400" dirty="0"/>
              <a:t>To reduce crosstalk and noise, instrument not operated in full saturation</a:t>
            </a:r>
          </a:p>
          <a:p>
            <a:pPr marL="236538" indent="-236538">
              <a:buSzPct val="100000"/>
              <a:buFont typeface="Arial" charset="0"/>
              <a:buChar char="•"/>
            </a:pPr>
            <a:r>
              <a:rPr lang="en-US" sz="1600" dirty="0"/>
              <a:t>Degraded performance of lower energy ion channels due to persistent high backgrounds</a:t>
            </a:r>
          </a:p>
          <a:p>
            <a:pPr marL="465138" lvl="1" indent="-228600">
              <a:spcBef>
                <a:spcPts val="0"/>
              </a:spcBef>
              <a:spcAft>
                <a:spcPts val="300"/>
              </a:spcAft>
              <a:buSzPct val="100000"/>
              <a:buFont typeface=".AppleSystemUIFont" charset="-120"/>
              <a:buChar char="-"/>
            </a:pPr>
            <a:r>
              <a:rPr lang="en-US" sz="1400" dirty="0"/>
              <a:t>Previously studied on G16 and G17 with no resolution</a:t>
            </a:r>
            <a:endParaRPr lang="en-US" sz="1200" dirty="0">
              <a:solidFill>
                <a:srgbClr val="FFFF00"/>
              </a:solidFill>
            </a:endParaRPr>
          </a:p>
          <a:p>
            <a:pPr marL="236538" indent="-236538">
              <a:buSzPct val="100000"/>
              <a:buFont typeface="Arial" charset="0"/>
              <a:buChar char="•"/>
            </a:pPr>
            <a:r>
              <a:rPr lang="en-US" sz="1600" dirty="0"/>
              <a:t>Effect of arc jet firing </a:t>
            </a:r>
          </a:p>
          <a:p>
            <a:pPr marL="465138" lvl="1" indent="-228600">
              <a:spcBef>
                <a:spcPts val="0"/>
              </a:spcBef>
              <a:spcAft>
                <a:spcPts val="300"/>
              </a:spcAft>
              <a:buSzPct val="100000"/>
              <a:buFont typeface=".AppleSystemUIFont" charset="-120"/>
              <a:buChar char="-"/>
            </a:pPr>
            <a:r>
              <a:rPr lang="en-US" sz="1400" dirty="0"/>
              <a:t>Previously resolved on G16 and G17 with ADR 596 and resolution is true for G18</a:t>
            </a:r>
          </a:p>
          <a:p>
            <a:pPr marL="465138" lvl="1" indent="-228600">
              <a:spcBef>
                <a:spcPts val="0"/>
              </a:spcBef>
              <a:spcAft>
                <a:spcPts val="300"/>
              </a:spcAft>
              <a:buSzPct val="100000"/>
              <a:buFont typeface=".AppleSystemUIFont" charset="-120"/>
              <a:buChar char="-"/>
            </a:pPr>
            <a:endParaRPr lang="en-US" sz="1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13</a:t>
            </a:fld>
            <a:endParaRPr lang="uk-UA"/>
          </a:p>
        </p:txBody>
      </p:sp>
    </p:spTree>
    <p:extLst>
      <p:ext uri="{BB962C8B-B14F-4D97-AF65-F5344CB8AC3E}">
        <p14:creationId xmlns:p14="http://schemas.microsoft.com/office/powerpoint/2010/main" val="889776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r>
              <a:rPr lang="en-US" dirty="0"/>
              <a:t>High Backgrounds / Negative Fluxes </a:t>
            </a:r>
            <a:r>
              <a:rPr lang="mr-IN" dirty="0"/>
              <a:t>–</a:t>
            </a:r>
            <a:r>
              <a:rPr lang="en-US" dirty="0"/>
              <a:t> </a:t>
            </a:r>
            <a:br>
              <a:rPr lang="en-US" dirty="0"/>
            </a:br>
            <a:r>
              <a:rPr lang="en-US" sz="2400" dirty="0"/>
              <a:t>ADR 326 and Empirical Derivation of Background Removal Coefficients at NCEI</a:t>
            </a:r>
            <a:br>
              <a:rPr lang="en-US" sz="2400" dirty="0"/>
            </a:br>
            <a:br>
              <a:rPr lang="en-US" dirty="0"/>
            </a:br>
            <a:endParaRPr lang="en-US" dirty="0"/>
          </a:p>
        </p:txBody>
      </p:sp>
      <p:sp>
        <p:nvSpPr>
          <p:cNvPr id="3" name="Text Placeholder 2"/>
          <p:cNvSpPr>
            <a:spLocks noGrp="1"/>
          </p:cNvSpPr>
          <p:nvPr>
            <p:ph type="body" idx="1"/>
          </p:nvPr>
        </p:nvSpPr>
        <p:spPr/>
        <p:txBody>
          <a:bodyPr/>
          <a:lstStyle/>
          <a:p>
            <a:pPr marL="0" lvl="0" indent="0"/>
            <a:r>
              <a:rPr lang="en-US" dirty="0"/>
              <a:t>GOES-18 MPS-LO L1b Product Full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14</a:t>
            </a:fld>
            <a:endParaRPr lang="uk-UA"/>
          </a:p>
        </p:txBody>
      </p:sp>
    </p:spTree>
    <p:extLst>
      <p:ext uri="{BB962C8B-B14F-4D97-AF65-F5344CB8AC3E}">
        <p14:creationId xmlns:p14="http://schemas.microsoft.com/office/powerpoint/2010/main" val="562518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DB74045-3237-C13E-6882-87F78B2032AC}"/>
              </a:ext>
            </a:extLst>
          </p:cNvPr>
          <p:cNvPicPr>
            <a:picLocks noChangeAspect="1"/>
          </p:cNvPicPr>
          <p:nvPr/>
        </p:nvPicPr>
        <p:blipFill>
          <a:blip r:embed="rId2"/>
          <a:stretch>
            <a:fillRect/>
          </a:stretch>
        </p:blipFill>
        <p:spPr>
          <a:xfrm>
            <a:off x="996696" y="1096963"/>
            <a:ext cx="3575304" cy="4626864"/>
          </a:xfrm>
          <a:prstGeom prst="rect">
            <a:avLst/>
          </a:prstGeom>
        </p:spPr>
      </p:pic>
      <p:pic>
        <p:nvPicPr>
          <p:cNvPr id="18" name="Picture 17">
            <a:extLst>
              <a:ext uri="{FF2B5EF4-FFF2-40B4-BE49-F238E27FC236}">
                <a16:creationId xmlns:a16="http://schemas.microsoft.com/office/drawing/2014/main" id="{8E1CF976-0EC5-293F-7604-74965795DC01}"/>
              </a:ext>
            </a:extLst>
          </p:cNvPr>
          <p:cNvPicPr>
            <a:picLocks noChangeAspect="1"/>
          </p:cNvPicPr>
          <p:nvPr/>
        </p:nvPicPr>
        <p:blipFill>
          <a:blip r:embed="rId3"/>
          <a:stretch>
            <a:fillRect/>
          </a:stretch>
        </p:blipFill>
        <p:spPr>
          <a:xfrm>
            <a:off x="4572000" y="1096963"/>
            <a:ext cx="3575304" cy="4626864"/>
          </a:xfrm>
          <a:prstGeom prst="rect">
            <a:avLst/>
          </a:prstGeom>
        </p:spPr>
      </p:pic>
      <p:sp>
        <p:nvSpPr>
          <p:cNvPr id="5" name="Title 4"/>
          <p:cNvSpPr>
            <a:spLocks noGrp="1"/>
          </p:cNvSpPr>
          <p:nvPr>
            <p:ph type="title"/>
          </p:nvPr>
        </p:nvSpPr>
        <p:spPr>
          <a:xfrm>
            <a:off x="1295400" y="128337"/>
            <a:ext cx="6408821" cy="968626"/>
          </a:xfrm>
        </p:spPr>
        <p:txBody>
          <a:bodyPr/>
          <a:lstStyle/>
          <a:p>
            <a:r>
              <a:rPr lang="en-US" sz="3200" dirty="0"/>
              <a:t>G18 MPS-LO L1b Fluxes 2022/08/12</a:t>
            </a:r>
            <a:br>
              <a:rPr lang="en-US" sz="2800" dirty="0"/>
            </a:br>
            <a:r>
              <a:rPr lang="en-US" sz="1400" dirty="0"/>
              <a:t>(Prior to implementation of ADR 1277 MPS-LO LUT Update)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15</a:t>
            </a:fld>
            <a:endParaRPr lang="uk-UA"/>
          </a:p>
        </p:txBody>
      </p:sp>
      <p:sp>
        <p:nvSpPr>
          <p:cNvPr id="13" name="Shape 227"/>
          <p:cNvSpPr txBox="1">
            <a:spLocks/>
          </p:cNvSpPr>
          <p:nvPr/>
        </p:nvSpPr>
        <p:spPr bwMode="auto">
          <a:xfrm>
            <a:off x="228600" y="5638800"/>
            <a:ext cx="87830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0020" indent="-160020">
              <a:spcBef>
                <a:spcPts val="0"/>
              </a:spcBef>
              <a:spcAft>
                <a:spcPts val="300"/>
              </a:spcAft>
              <a:buClr>
                <a:schemeClr val="bg1"/>
              </a:buClr>
              <a:buSzPct val="78571"/>
            </a:pPr>
            <a:r>
              <a:rPr lang="en-US" sz="1400" dirty="0"/>
              <a:t>Negative flux (black pixels) due to high backgrounds:  </a:t>
            </a:r>
            <a:r>
              <a:rPr lang="en-US" sz="1400" i="1" dirty="0">
                <a:solidFill>
                  <a:srgbClr val="FFFF00"/>
                </a:solidFill>
              </a:rPr>
              <a:t>Corrected counts = total counts – background counts</a:t>
            </a:r>
          </a:p>
          <a:p>
            <a:pPr marL="160020" indent="-160020">
              <a:spcBef>
                <a:spcPts val="0"/>
              </a:spcBef>
              <a:spcAft>
                <a:spcPts val="300"/>
              </a:spcAft>
              <a:buClr>
                <a:schemeClr val="bg1"/>
              </a:buClr>
              <a:buSzPct val="78571"/>
            </a:pPr>
            <a:r>
              <a:rPr lang="en-US" sz="1400" dirty="0"/>
              <a:t>Addressed by ADR326/WR5860 MPS-Lo GPA Changes, in build DO.07.01.00, and LUT updates (ADR1277 and ADR1316).</a:t>
            </a:r>
          </a:p>
        </p:txBody>
      </p:sp>
      <p:sp>
        <p:nvSpPr>
          <p:cNvPr id="11" name="TextBox 10"/>
          <p:cNvSpPr txBox="1"/>
          <p:nvPr/>
        </p:nvSpPr>
        <p:spPr>
          <a:xfrm>
            <a:off x="996696" y="1019582"/>
            <a:ext cx="3575304" cy="307777"/>
          </a:xfrm>
          <a:prstGeom prst="rect">
            <a:avLst/>
          </a:prstGeom>
          <a:solidFill>
            <a:schemeClr val="bg1"/>
          </a:solidFill>
        </p:spPr>
        <p:txBody>
          <a:bodyPr wrap="square" rtlCol="0">
            <a:spAutoFit/>
          </a:bodyPr>
          <a:lstStyle/>
          <a:p>
            <a:pPr algn="ctr"/>
            <a:r>
              <a:rPr lang="en-US" dirty="0"/>
              <a:t>Right Sensor Head Ions</a:t>
            </a:r>
          </a:p>
        </p:txBody>
      </p:sp>
      <p:sp>
        <p:nvSpPr>
          <p:cNvPr id="6" name="TextBox 5"/>
          <p:cNvSpPr txBox="1"/>
          <p:nvPr/>
        </p:nvSpPr>
        <p:spPr>
          <a:xfrm>
            <a:off x="304800" y="2133600"/>
            <a:ext cx="2895600" cy="646331"/>
          </a:xfrm>
          <a:prstGeom prst="rect">
            <a:avLst/>
          </a:prstGeom>
          <a:solidFill>
            <a:schemeClr val="bg1">
              <a:lumMod val="95000"/>
            </a:schemeClr>
          </a:solidFill>
          <a:ln w="6350">
            <a:solidFill>
              <a:schemeClr val="tx1"/>
            </a:solidFill>
          </a:ln>
        </p:spPr>
        <p:txBody>
          <a:bodyPr wrap="square" rtlCol="0">
            <a:spAutoFit/>
          </a:bodyPr>
          <a:lstStyle/>
          <a:p>
            <a:pPr marL="171450" indent="-171450">
              <a:buSzPct val="100000"/>
              <a:buFont typeface=".AppleSystemUIFont" charset="-120"/>
              <a:buChar char="*"/>
            </a:pPr>
            <a:r>
              <a:rPr lang="en-US" sz="1200" b="1" dirty="0"/>
              <a:t>Black pixels indicate negative flux (non-physical), due to excessive background subtraction.</a:t>
            </a:r>
          </a:p>
        </p:txBody>
      </p:sp>
      <p:sp>
        <p:nvSpPr>
          <p:cNvPr id="21" name="TextBox 20">
            <a:extLst>
              <a:ext uri="{FF2B5EF4-FFF2-40B4-BE49-F238E27FC236}">
                <a16:creationId xmlns:a16="http://schemas.microsoft.com/office/drawing/2014/main" id="{64EE823C-C141-D661-6FDB-21A5AD00616C}"/>
              </a:ext>
            </a:extLst>
          </p:cNvPr>
          <p:cNvSpPr txBox="1"/>
          <p:nvPr/>
        </p:nvSpPr>
        <p:spPr>
          <a:xfrm>
            <a:off x="4572000" y="1019582"/>
            <a:ext cx="3575304" cy="307777"/>
          </a:xfrm>
          <a:prstGeom prst="rect">
            <a:avLst/>
          </a:prstGeom>
          <a:solidFill>
            <a:schemeClr val="bg1"/>
          </a:solidFill>
        </p:spPr>
        <p:txBody>
          <a:bodyPr wrap="square" rtlCol="0">
            <a:spAutoFit/>
          </a:bodyPr>
          <a:lstStyle/>
          <a:p>
            <a:pPr algn="ctr"/>
            <a:r>
              <a:rPr lang="en-US" dirty="0"/>
              <a:t>Left Sensor Head Ions</a:t>
            </a:r>
          </a:p>
        </p:txBody>
      </p:sp>
    </p:spTree>
    <p:extLst>
      <p:ext uri="{BB962C8B-B14F-4D97-AF65-F5344CB8AC3E}">
        <p14:creationId xmlns:p14="http://schemas.microsoft.com/office/powerpoint/2010/main" val="1848501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MPS-LO Background Removal</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16</a:t>
            </a:fld>
            <a:endParaRPr lang="uk-UA"/>
          </a:p>
        </p:txBody>
      </p:sp>
      <p:grpSp>
        <p:nvGrpSpPr>
          <p:cNvPr id="43" name="Group 42"/>
          <p:cNvGrpSpPr/>
          <p:nvPr/>
        </p:nvGrpSpPr>
        <p:grpSpPr>
          <a:xfrm>
            <a:off x="1066800" y="1230775"/>
            <a:ext cx="7391400" cy="3646025"/>
            <a:chOff x="685800" y="1772851"/>
            <a:chExt cx="7391400" cy="3646025"/>
          </a:xfrm>
        </p:grpSpPr>
        <p:grpSp>
          <p:nvGrpSpPr>
            <p:cNvPr id="41" name="Group 40"/>
            <p:cNvGrpSpPr/>
            <p:nvPr/>
          </p:nvGrpSpPr>
          <p:grpSpPr>
            <a:xfrm>
              <a:off x="685800" y="1772851"/>
              <a:ext cx="7391400" cy="3646025"/>
              <a:chOff x="-30644" y="2655425"/>
              <a:chExt cx="7391400" cy="3646025"/>
            </a:xfrm>
          </p:grpSpPr>
          <p:sp>
            <p:nvSpPr>
              <p:cNvPr id="6" name="Parallelogram 5"/>
              <p:cNvSpPr/>
              <p:nvPr/>
            </p:nvSpPr>
            <p:spPr>
              <a:xfrm>
                <a:off x="1981200" y="4724400"/>
                <a:ext cx="838200" cy="304800"/>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30644" y="2655425"/>
                <a:ext cx="7391400" cy="3646025"/>
                <a:chOff x="-30644" y="2655425"/>
                <a:chExt cx="7391400" cy="3646025"/>
              </a:xfrm>
            </p:grpSpPr>
            <p:sp>
              <p:nvSpPr>
                <p:cNvPr id="5" name="Parallelogram 4"/>
                <p:cNvSpPr/>
                <p:nvPr/>
              </p:nvSpPr>
              <p:spPr>
                <a:xfrm>
                  <a:off x="685800" y="4724400"/>
                  <a:ext cx="838200" cy="304800"/>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69425" y="5073574"/>
                  <a:ext cx="1417376" cy="738664"/>
                </a:xfrm>
                <a:prstGeom prst="rect">
                  <a:avLst/>
                </a:prstGeom>
                <a:noFill/>
              </p:spPr>
              <p:txBody>
                <a:bodyPr wrap="none" rtlCol="0">
                  <a:spAutoFit/>
                </a:bodyPr>
                <a:lstStyle/>
                <a:p>
                  <a:r>
                    <a:rPr lang="en-US" b="1" dirty="0">
                      <a:solidFill>
                        <a:schemeClr val="bg1"/>
                      </a:solidFill>
                    </a:rPr>
                    <a:t>Unilluminated </a:t>
                  </a:r>
                </a:p>
                <a:p>
                  <a:r>
                    <a:rPr lang="en-US" b="1" dirty="0">
                      <a:solidFill>
                        <a:schemeClr val="bg1"/>
                      </a:solidFill>
                    </a:rPr>
                    <a:t>Background </a:t>
                  </a:r>
                </a:p>
                <a:p>
                  <a:r>
                    <a:rPr lang="en-US" b="1" dirty="0">
                      <a:solidFill>
                        <a:schemeClr val="bg1"/>
                      </a:solidFill>
                    </a:rPr>
                    <a:t>Zone</a:t>
                  </a:r>
                </a:p>
              </p:txBody>
            </p:sp>
            <p:cxnSp>
              <p:nvCxnSpPr>
                <p:cNvPr id="19" name="Straight Arrow Connector 18"/>
                <p:cNvCxnSpPr/>
                <p:nvPr/>
              </p:nvCxnSpPr>
              <p:spPr>
                <a:xfrm>
                  <a:off x="914400" y="3365957"/>
                  <a:ext cx="190500" cy="1434643"/>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095500" y="3352800"/>
                  <a:ext cx="190500" cy="1434643"/>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flipH="1">
                  <a:off x="2579225" y="3266607"/>
                  <a:ext cx="4781531" cy="3034843"/>
                </a:xfrm>
                <a:prstGeom prst="arc">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30644" y="2926471"/>
                  <a:ext cx="3445174" cy="338554"/>
                </a:xfrm>
                <a:prstGeom prst="rect">
                  <a:avLst/>
                </a:prstGeom>
                <a:noFill/>
              </p:spPr>
              <p:txBody>
                <a:bodyPr wrap="none" rtlCol="0">
                  <a:spAutoFit/>
                </a:bodyPr>
                <a:lstStyle/>
                <a:p>
                  <a:r>
                    <a:rPr lang="en-US" sz="1600" dirty="0">
                      <a:solidFill>
                        <a:srgbClr val="92D050"/>
                      </a:solidFill>
                    </a:rPr>
                    <a:t>Penetrating radiation / Backgrounds</a:t>
                  </a:r>
                </a:p>
              </p:txBody>
            </p:sp>
            <p:sp>
              <p:nvSpPr>
                <p:cNvPr id="24" name="TextBox 23"/>
                <p:cNvSpPr txBox="1"/>
                <p:nvPr/>
              </p:nvSpPr>
              <p:spPr>
                <a:xfrm>
                  <a:off x="879902" y="4752201"/>
                  <a:ext cx="415498" cy="276999"/>
                </a:xfrm>
                <a:prstGeom prst="rect">
                  <a:avLst/>
                </a:prstGeom>
                <a:noFill/>
              </p:spPr>
              <p:txBody>
                <a:bodyPr wrap="none" rtlCol="0">
                  <a:spAutoFit/>
                </a:bodyPr>
                <a:lstStyle/>
                <a:p>
                  <a:r>
                    <a:rPr lang="en-US" sz="1200" b="1" dirty="0"/>
                    <a:t>BG</a:t>
                  </a:r>
                </a:p>
              </p:txBody>
            </p:sp>
            <p:sp>
              <p:nvSpPr>
                <p:cNvPr id="25" name="TextBox 24"/>
                <p:cNvSpPr txBox="1"/>
                <p:nvPr/>
              </p:nvSpPr>
              <p:spPr>
                <a:xfrm>
                  <a:off x="2036175" y="4752201"/>
                  <a:ext cx="742511" cy="276999"/>
                </a:xfrm>
                <a:prstGeom prst="rect">
                  <a:avLst/>
                </a:prstGeom>
                <a:noFill/>
              </p:spPr>
              <p:txBody>
                <a:bodyPr wrap="none" rtlCol="0">
                  <a:spAutoFit/>
                </a:bodyPr>
                <a:lstStyle/>
                <a:p>
                  <a:r>
                    <a:rPr lang="en-US" sz="1200" b="1" dirty="0"/>
                    <a:t>In-band</a:t>
                  </a:r>
                </a:p>
              </p:txBody>
            </p:sp>
            <p:sp>
              <p:nvSpPr>
                <p:cNvPr id="28" name="TextBox 27"/>
                <p:cNvSpPr txBox="1"/>
                <p:nvPr/>
              </p:nvSpPr>
              <p:spPr>
                <a:xfrm>
                  <a:off x="3562108" y="2729705"/>
                  <a:ext cx="1527982" cy="523220"/>
                </a:xfrm>
                <a:prstGeom prst="rect">
                  <a:avLst/>
                </a:prstGeom>
                <a:noFill/>
              </p:spPr>
              <p:txBody>
                <a:bodyPr wrap="none" rtlCol="0">
                  <a:spAutoFit/>
                </a:bodyPr>
                <a:lstStyle/>
                <a:p>
                  <a:r>
                    <a:rPr lang="en-US" sz="1600" b="1" dirty="0">
                      <a:solidFill>
                        <a:srgbClr val="FF0000"/>
                      </a:solidFill>
                    </a:rPr>
                    <a:t>In-band </a:t>
                  </a:r>
                </a:p>
                <a:p>
                  <a:r>
                    <a:rPr lang="en-US" sz="1200" b="1" dirty="0">
                      <a:solidFill>
                        <a:srgbClr val="FF0000"/>
                      </a:solidFill>
                    </a:rPr>
                    <a:t>(electrons or ions)</a:t>
                  </a:r>
                </a:p>
              </p:txBody>
            </p:sp>
            <p:grpSp>
              <p:nvGrpSpPr>
                <p:cNvPr id="39" name="Group 38"/>
                <p:cNvGrpSpPr/>
                <p:nvPr/>
              </p:nvGrpSpPr>
              <p:grpSpPr>
                <a:xfrm>
                  <a:off x="5074756" y="2655425"/>
                  <a:ext cx="1709160" cy="1808549"/>
                  <a:chOff x="6556315" y="2667000"/>
                  <a:chExt cx="1709160" cy="1808549"/>
                </a:xfrm>
              </p:grpSpPr>
              <p:sp>
                <p:nvSpPr>
                  <p:cNvPr id="29" name="Left Bracket 28"/>
                  <p:cNvSpPr/>
                  <p:nvPr/>
                </p:nvSpPr>
                <p:spPr>
                  <a:xfrm rot="5400000">
                    <a:off x="7192440" y="2247900"/>
                    <a:ext cx="381000" cy="1219200"/>
                  </a:xfrm>
                  <a:prstGeom prst="lef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eft Bracket 29"/>
                  <p:cNvSpPr/>
                  <p:nvPr/>
                </p:nvSpPr>
                <p:spPr>
                  <a:xfrm rot="16200000" flipV="1">
                    <a:off x="7192440" y="3086100"/>
                    <a:ext cx="381000" cy="1219200"/>
                  </a:xfrm>
                  <a:prstGeom prst="lef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p:nvPr/>
                </p:nvCxnSpPr>
                <p:spPr>
                  <a:xfrm>
                    <a:off x="6556315" y="30480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56315" y="35052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7729215" y="3048000"/>
                    <a:ext cx="509338" cy="45719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781305" y="2997839"/>
                    <a:ext cx="425116" cy="584775"/>
                  </a:xfrm>
                  <a:prstGeom prst="rect">
                    <a:avLst/>
                  </a:prstGeom>
                  <a:noFill/>
                </p:spPr>
                <p:txBody>
                  <a:bodyPr wrap="none" rtlCol="0">
                    <a:spAutoFit/>
                  </a:bodyPr>
                  <a:lstStyle/>
                  <a:p>
                    <a:r>
                      <a:rPr lang="en-US" sz="3200" dirty="0">
                        <a:solidFill>
                          <a:schemeClr val="bg1"/>
                        </a:solidFill>
                      </a:rPr>
                      <a:t>~</a:t>
                    </a:r>
                  </a:p>
                </p:txBody>
              </p:sp>
              <p:sp>
                <p:nvSpPr>
                  <p:cNvPr id="38" name="TextBox 37"/>
                  <p:cNvSpPr txBox="1"/>
                  <p:nvPr/>
                </p:nvSpPr>
                <p:spPr>
                  <a:xfrm>
                    <a:off x="6570780" y="3952329"/>
                    <a:ext cx="1694695" cy="523220"/>
                  </a:xfrm>
                  <a:prstGeom prst="rect">
                    <a:avLst/>
                  </a:prstGeom>
                  <a:noFill/>
                </p:spPr>
                <p:txBody>
                  <a:bodyPr wrap="none" rtlCol="0">
                    <a:spAutoFit/>
                  </a:bodyPr>
                  <a:lstStyle/>
                  <a:p>
                    <a:r>
                      <a:rPr lang="en-US" sz="1600" b="1" dirty="0">
                        <a:solidFill>
                          <a:schemeClr val="bg1"/>
                        </a:solidFill>
                      </a:rPr>
                      <a:t>Sweep voltage</a:t>
                    </a:r>
                  </a:p>
                  <a:p>
                    <a:r>
                      <a:rPr lang="en-US" sz="1200" b="1" dirty="0">
                        <a:solidFill>
                          <a:schemeClr val="bg1"/>
                        </a:solidFill>
                      </a:rPr>
                      <a:t>(selects 15 energies)</a:t>
                    </a:r>
                  </a:p>
                </p:txBody>
              </p:sp>
            </p:grpSp>
          </p:grpSp>
        </p:grpSp>
        <p:sp>
          <p:nvSpPr>
            <p:cNvPr id="42" name="TextBox 41"/>
            <p:cNvSpPr txBox="1"/>
            <p:nvPr/>
          </p:nvSpPr>
          <p:spPr>
            <a:xfrm>
              <a:off x="2514600" y="4201180"/>
              <a:ext cx="1863011" cy="523220"/>
            </a:xfrm>
            <a:prstGeom prst="rect">
              <a:avLst/>
            </a:prstGeom>
            <a:noFill/>
          </p:spPr>
          <p:txBody>
            <a:bodyPr wrap="none" rtlCol="0">
              <a:spAutoFit/>
            </a:bodyPr>
            <a:lstStyle/>
            <a:p>
              <a:r>
                <a:rPr lang="en-US" b="1" dirty="0">
                  <a:solidFill>
                    <a:schemeClr val="bg1"/>
                  </a:solidFill>
                </a:rPr>
                <a:t>14 zones </a:t>
              </a:r>
            </a:p>
            <a:p>
              <a:r>
                <a:rPr lang="en-US" b="1" dirty="0">
                  <a:solidFill>
                    <a:schemeClr val="bg1"/>
                  </a:solidFill>
                </a:rPr>
                <a:t>(viewing directions)</a:t>
              </a:r>
            </a:p>
          </p:txBody>
        </p:sp>
      </p:grpSp>
      <p:sp>
        <p:nvSpPr>
          <p:cNvPr id="44" name="TextBox 43"/>
          <p:cNvSpPr txBox="1"/>
          <p:nvPr/>
        </p:nvSpPr>
        <p:spPr>
          <a:xfrm>
            <a:off x="304800" y="4495800"/>
            <a:ext cx="8478253" cy="1723549"/>
          </a:xfrm>
          <a:prstGeom prst="rect">
            <a:avLst/>
          </a:prstGeom>
          <a:noFill/>
        </p:spPr>
        <p:txBody>
          <a:bodyPr wrap="square" rtlCol="0">
            <a:spAutoFit/>
          </a:bodyPr>
          <a:lstStyle/>
          <a:p>
            <a:pPr>
              <a:spcAft>
                <a:spcPts val="1200"/>
              </a:spcAft>
            </a:pPr>
            <a:r>
              <a:rPr lang="en-US" dirty="0">
                <a:solidFill>
                  <a:schemeClr val="bg1"/>
                </a:solidFill>
              </a:rPr>
              <a:t>Simplified background (BG) removal expression :</a:t>
            </a:r>
          </a:p>
          <a:p>
            <a:pPr>
              <a:spcAft>
                <a:spcPts val="1200"/>
              </a:spcAft>
            </a:pPr>
            <a:r>
              <a:rPr lang="en-US" sz="1600" b="1" i="1" dirty="0">
                <a:solidFill>
                  <a:schemeClr val="bg1"/>
                </a:solidFill>
              </a:rPr>
              <a:t>Corrected Counts  =  Total counts  </a:t>
            </a:r>
            <a:r>
              <a:rPr lang="mr-IN" sz="1600" b="1" i="1" dirty="0">
                <a:solidFill>
                  <a:schemeClr val="bg1"/>
                </a:solidFill>
              </a:rPr>
              <a:t>–</a:t>
            </a:r>
            <a:r>
              <a:rPr lang="en-US" sz="1600" b="1" i="1" dirty="0">
                <a:solidFill>
                  <a:schemeClr val="bg1"/>
                </a:solidFill>
              </a:rPr>
              <a:t>  BG Removal Coefficient  </a:t>
            </a:r>
            <a:r>
              <a:rPr lang="en-US" sz="1600" i="1" dirty="0">
                <a:solidFill>
                  <a:schemeClr val="bg1"/>
                </a:solidFill>
              </a:rPr>
              <a:t>x </a:t>
            </a:r>
            <a:r>
              <a:rPr lang="en-US" sz="1600" b="1" i="1" dirty="0">
                <a:solidFill>
                  <a:schemeClr val="bg1"/>
                </a:solidFill>
              </a:rPr>
              <a:t> BG Counts</a:t>
            </a:r>
          </a:p>
          <a:p>
            <a:pPr>
              <a:spcAft>
                <a:spcPts val="1200"/>
              </a:spcAft>
            </a:pPr>
            <a:r>
              <a:rPr lang="en-US" dirty="0">
                <a:solidFill>
                  <a:schemeClr val="bg1"/>
                </a:solidFill>
              </a:rPr>
              <a:t>Pre- ADR326 CDRL80 expression has 4 BG removal coefficients, one for each species and sensor head, all were set to one in the launch version of the MPS-LO LUT. Analysis shows need for energy and zone dependent BG removal coefficients with values &lt;1 for most energy-zone pairs. Need to characterize in-band vs. BG response for 14 zones x 15 energies for electrons and ions.</a:t>
            </a:r>
          </a:p>
        </p:txBody>
      </p:sp>
      <p:sp>
        <p:nvSpPr>
          <p:cNvPr id="3" name="TextBox 2"/>
          <p:cNvSpPr txBox="1"/>
          <p:nvPr/>
        </p:nvSpPr>
        <p:spPr>
          <a:xfrm>
            <a:off x="3966891" y="3200400"/>
            <a:ext cx="2238113" cy="461665"/>
          </a:xfrm>
          <a:prstGeom prst="rect">
            <a:avLst/>
          </a:prstGeom>
          <a:noFill/>
        </p:spPr>
        <p:txBody>
          <a:bodyPr wrap="none" rtlCol="0">
            <a:spAutoFit/>
          </a:bodyPr>
          <a:lstStyle/>
          <a:p>
            <a:r>
              <a:rPr lang="en-US" sz="1200" dirty="0">
                <a:solidFill>
                  <a:schemeClr val="bg1"/>
                </a:solidFill>
              </a:rPr>
              <a:t>Illuminated zone accumulates </a:t>
            </a:r>
          </a:p>
          <a:p>
            <a:r>
              <a:rPr lang="en-US" sz="1200" dirty="0">
                <a:solidFill>
                  <a:schemeClr val="bg1"/>
                </a:solidFill>
              </a:rPr>
              <a:t>both in-band and BG counts</a:t>
            </a:r>
          </a:p>
        </p:txBody>
      </p:sp>
    </p:spTree>
    <p:extLst>
      <p:ext uri="{BB962C8B-B14F-4D97-AF65-F5344CB8AC3E}">
        <p14:creationId xmlns:p14="http://schemas.microsoft.com/office/powerpoint/2010/main" val="68531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Three Actions Addressing MPS-LO</a:t>
            </a:r>
            <a:br>
              <a:rPr lang="en-US" dirty="0"/>
            </a:br>
            <a:r>
              <a:rPr lang="en-US" dirty="0"/>
              <a:t>High Backgrounds / Negative Fluxes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17637"/>
                <a:ext cx="8229600" cy="4983163"/>
              </a:xfrm>
            </p:spPr>
            <p:txBody>
              <a:bodyPr>
                <a:noAutofit/>
              </a:bodyPr>
              <a:lstStyle/>
              <a:p>
                <a:pPr indent="-457200">
                  <a:spcBef>
                    <a:spcPts val="0"/>
                  </a:spcBef>
                  <a:spcAft>
                    <a:spcPts val="3000"/>
                  </a:spcAft>
                  <a:buSzPct val="100000"/>
                  <a:buFont typeface="+mj-lt"/>
                  <a:buAutoNum type="arabicParenR"/>
                </a:pPr>
                <a:r>
                  <a:rPr lang="en-US" sz="1800" dirty="0"/>
                  <a:t>ADR326: Implement energy dependent background subtraction, previously energy-sweep averaged (Also involves non-trivial modification to error term </a:t>
                </a:r>
                <a:r>
                  <a:rPr lang="mr-IN" sz="1800" dirty="0"/>
                  <a:t>–</a:t>
                </a:r>
                <a:r>
                  <a:rPr lang="en-US" sz="1800" dirty="0"/>
                  <a:t> Complete description in </a:t>
                </a:r>
                <a:r>
                  <a:rPr lang="en-US" sz="1800" i="1" dirty="0"/>
                  <a:t>ADR_326_Addendum_Revised_10-2-18.pdf.</a:t>
                </a:r>
                <a:r>
                  <a:rPr lang="en-US" sz="1800" dirty="0"/>
                  <a:t>)</a:t>
                </a:r>
              </a:p>
              <a:p>
                <a:pPr marL="400050" lvl="1" indent="0">
                  <a:spcBef>
                    <a:spcPts val="0"/>
                  </a:spcBef>
                  <a:spcAft>
                    <a:spcPts val="3000"/>
                  </a:spcAft>
                  <a:buSzPct val="100000"/>
                  <a:buNone/>
                </a:pPr>
                <a14:m>
                  <m:oMath xmlns:m="http://schemas.openxmlformats.org/officeDocument/2006/math">
                    <m:r>
                      <a:rPr lang="en-US" sz="1400" b="0" i="1" smtClean="0">
                        <a:latin typeface="Cambria Math" charset="0"/>
                        <a:ea typeface="Arial" charset="0"/>
                        <a:cs typeface="Arial" charset="0"/>
                      </a:rPr>
                      <m:t>𝐶𝑢𝑟𝑟𝑒𝑛𝑡𝑙𝑦</m:t>
                    </m:r>
                    <m:r>
                      <a:rPr lang="en-US" sz="1400" b="0" i="1" smtClean="0">
                        <a:latin typeface="Cambria Math" charset="0"/>
                        <a:ea typeface="Arial" charset="0"/>
                        <a:cs typeface="Arial" charset="0"/>
                      </a:rPr>
                      <m:t>:  </m:t>
                    </m:r>
                    <m:sSub>
                      <m:sSubPr>
                        <m:ctrlPr>
                          <a:rPr lang="en-US" sz="1400" i="1">
                            <a:latin typeface="Cambria Math" panose="02040503050406030204" pitchFamily="18" charset="0"/>
                            <a:ea typeface="Arial" charset="0"/>
                            <a:cs typeface="Arial" charset="0"/>
                          </a:rPr>
                        </m:ctrlPr>
                      </m:sSubPr>
                      <m:e>
                        <m:r>
                          <a:rPr lang="en-US" sz="1400" i="1">
                            <a:latin typeface="Cambria Math" charset="0"/>
                            <a:ea typeface="Arial" charset="0"/>
                            <a:cs typeface="Arial" charset="0"/>
                          </a:rPr>
                          <m:t>𝑀</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r>
                          <a:rPr lang="en-US" sz="1400" b="0" i="1" smtClean="0">
                            <a:latin typeface="Cambria Math" charset="0"/>
                            <a:ea typeface="Arial" charset="0"/>
                            <a:cs typeface="Arial" charset="0"/>
                          </a:rPr>
                          <m:t>,</m:t>
                        </m:r>
                        <m:r>
                          <a:rPr lang="en-US" sz="1400" i="1">
                            <a:latin typeface="Cambria Math" charset="0"/>
                            <a:ea typeface="Arial" charset="0"/>
                            <a:cs typeface="Arial" charset="0"/>
                          </a:rPr>
                          <m:t>𝑖</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𝑗</m:t>
                        </m:r>
                      </m:sub>
                    </m:sSub>
                    <m:r>
                      <a:rPr lang="en-US" sz="1400" i="1">
                        <a:latin typeface="Cambria Math" charset="0"/>
                        <a:ea typeface="Arial" charset="0"/>
                        <a:cs typeface="Arial" charset="0"/>
                      </a:rPr>
                      <m:t>=</m:t>
                    </m:r>
                    <m:sSubSup>
                      <m:sSubSupPr>
                        <m:ctrlPr>
                          <a:rPr lang="en-US" sz="1400" i="1">
                            <a:latin typeface="Cambria Math" panose="02040503050406030204" pitchFamily="18" charset="0"/>
                            <a:ea typeface="Arial" charset="0"/>
                            <a:cs typeface="Arial" charset="0"/>
                          </a:rPr>
                        </m:ctrlPr>
                      </m:sSubSupPr>
                      <m:e>
                        <m:r>
                          <a:rPr lang="en-US" sz="1400" i="1">
                            <a:latin typeface="Cambria Math" charset="0"/>
                            <a:ea typeface="Arial" charset="0"/>
                            <a:cs typeface="Arial" charset="0"/>
                          </a:rPr>
                          <m:t>𝑁</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r>
                          <a:rPr lang="en-US" sz="1400" b="0" i="1" smtClean="0">
                            <a:latin typeface="Cambria Math" charset="0"/>
                            <a:ea typeface="Arial" charset="0"/>
                            <a:cs typeface="Arial" charset="0"/>
                          </a:rPr>
                          <m:t>,</m:t>
                        </m:r>
                        <m:r>
                          <a:rPr lang="en-US" sz="1400" i="1">
                            <a:latin typeface="Cambria Math" charset="0"/>
                            <a:ea typeface="Arial" charset="0"/>
                            <a:cs typeface="Arial" charset="0"/>
                          </a:rPr>
                          <m:t>𝑖</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𝑗</m:t>
                        </m:r>
                      </m:sub>
                      <m:sup>
                        <m:r>
                          <a:rPr lang="en-US" sz="1400" i="1">
                            <a:latin typeface="Cambria Math" charset="0"/>
                            <a:ea typeface="Arial" charset="0"/>
                            <a:cs typeface="Arial" charset="0"/>
                          </a:rPr>
                          <m:t>𝑡𝑜𝑡</m:t>
                        </m:r>
                        <m:r>
                          <a:rPr lang="en-US" sz="1400" i="1">
                            <a:latin typeface="Cambria Math" charset="0"/>
                            <a:ea typeface="Arial" charset="0"/>
                            <a:cs typeface="Arial" charset="0"/>
                          </a:rPr>
                          <m:t>.</m:t>
                        </m:r>
                      </m:sup>
                    </m:sSubSup>
                    <m:r>
                      <a:rPr lang="en-US" sz="1400" i="1">
                        <a:latin typeface="Cambria Math" charset="0"/>
                        <a:ea typeface="Arial" charset="0"/>
                        <a:cs typeface="Arial" charset="0"/>
                      </a:rPr>
                      <m:t>−</m:t>
                    </m:r>
                    <m:sSub>
                      <m:sSubPr>
                        <m:ctrlPr>
                          <a:rPr lang="en-US" sz="1400" i="1" smtClean="0">
                            <a:latin typeface="Cambria Math" panose="02040503050406030204" pitchFamily="18" charset="0"/>
                            <a:ea typeface="Arial" charset="0"/>
                            <a:cs typeface="Arial" charset="0"/>
                          </a:rPr>
                        </m:ctrlPr>
                      </m:sSubPr>
                      <m:e>
                        <m:r>
                          <a:rPr lang="en-US" sz="1400" b="0" i="1" smtClean="0">
                            <a:latin typeface="Cambria Math" charset="0"/>
                            <a:ea typeface="Arial" charset="0"/>
                            <a:cs typeface="Arial" charset="0"/>
                          </a:rPr>
                          <m:t>𝐶</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sub>
                    </m:sSub>
                    <m:sSubSup>
                      <m:sSubSupPr>
                        <m:ctrlPr>
                          <a:rPr lang="en-US" sz="1400" i="1" smtClean="0">
                            <a:latin typeface="Cambria Math" panose="02040503050406030204" pitchFamily="18" charset="0"/>
                            <a:ea typeface="Arial" charset="0"/>
                            <a:cs typeface="Arial" charset="0"/>
                          </a:rPr>
                        </m:ctrlPr>
                      </m:sSubSupPr>
                      <m:e>
                        <m:r>
                          <a:rPr lang="en-US" sz="1400" b="0" i="1" smtClean="0">
                            <a:latin typeface="Cambria Math" charset="0"/>
                            <a:ea typeface="Arial" charset="0"/>
                            <a:cs typeface="Arial" charset="0"/>
                          </a:rPr>
                          <m:t>𝐴𝑣𝑔</m:t>
                        </m:r>
                        <m:r>
                          <a:rPr lang="en-US" sz="1400" b="0" i="1" smtClean="0">
                            <a:latin typeface="Cambria Math" charset="0"/>
                            <a:ea typeface="Arial" charset="0"/>
                            <a:cs typeface="Arial" charset="0"/>
                          </a:rPr>
                          <m:t>_</m:t>
                        </m:r>
                        <m:r>
                          <a:rPr lang="en-US" sz="1400" b="0" i="1" smtClean="0">
                            <a:latin typeface="Cambria Math" charset="0"/>
                            <a:ea typeface="Arial" charset="0"/>
                            <a:cs typeface="Arial" charset="0"/>
                          </a:rPr>
                          <m:t>𝑁</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sub>
                      <m:sup>
                        <m:r>
                          <a:rPr lang="en-US" sz="1400" b="0" i="1" smtClean="0">
                            <a:latin typeface="Cambria Math" charset="0"/>
                            <a:ea typeface="Arial" charset="0"/>
                            <a:cs typeface="Arial" charset="0"/>
                          </a:rPr>
                          <m:t>𝐵𝐺</m:t>
                        </m:r>
                      </m:sup>
                    </m:sSubSup>
                  </m:oMath>
                </a14:m>
                <a:r>
                  <a:rPr lang="en-US" sz="1400" dirty="0">
                    <a:latin typeface="Arial" charset="0"/>
                    <a:ea typeface="Arial" charset="0"/>
                    <a:cs typeface="Arial" charset="0"/>
                  </a:rPr>
                  <a:t> </a:t>
                </a:r>
              </a:p>
              <a:p>
                <a:pPr marL="400050" lvl="1" indent="0">
                  <a:spcBef>
                    <a:spcPts val="0"/>
                  </a:spcBef>
                  <a:spcAft>
                    <a:spcPts val="3000"/>
                  </a:spcAft>
                  <a:buSzPct val="100000"/>
                  <a:buNone/>
                </a:pPr>
                <a14:m>
                  <m:oMath xmlns:m="http://schemas.openxmlformats.org/officeDocument/2006/math">
                    <m:r>
                      <a:rPr lang="en-US" sz="1400" b="0" i="1" smtClean="0">
                        <a:latin typeface="Cambria Math" charset="0"/>
                        <a:ea typeface="Arial" charset="0"/>
                        <a:cs typeface="Arial" charset="0"/>
                      </a:rPr>
                      <m:t>𝑀𝑜𝑑𝑖𝑓𝑦</m:t>
                    </m:r>
                    <m:r>
                      <a:rPr lang="en-US" sz="1400" b="0" i="1" smtClean="0">
                        <a:latin typeface="Cambria Math" charset="0"/>
                        <a:ea typeface="Arial" charset="0"/>
                        <a:cs typeface="Arial" charset="0"/>
                      </a:rPr>
                      <m:t> </m:t>
                    </m:r>
                    <m:r>
                      <a:rPr lang="en-US" sz="1400" b="0" i="1" smtClean="0">
                        <a:latin typeface="Cambria Math" charset="0"/>
                        <a:ea typeface="Arial" charset="0"/>
                        <a:cs typeface="Arial" charset="0"/>
                      </a:rPr>
                      <m:t>𝑡𝑜</m:t>
                    </m:r>
                    <m:r>
                      <a:rPr lang="en-US" sz="1400" b="0" i="1" smtClean="0">
                        <a:latin typeface="Cambria Math" charset="0"/>
                        <a:ea typeface="Arial" charset="0"/>
                        <a:cs typeface="Arial" charset="0"/>
                      </a:rPr>
                      <m:t>:  </m:t>
                    </m:r>
                    <m:sSub>
                      <m:sSubPr>
                        <m:ctrlPr>
                          <a:rPr lang="en-US" sz="1400" i="1">
                            <a:latin typeface="Cambria Math" panose="02040503050406030204" pitchFamily="18" charset="0"/>
                            <a:ea typeface="Arial" charset="0"/>
                            <a:cs typeface="Arial" charset="0"/>
                          </a:rPr>
                        </m:ctrlPr>
                      </m:sSubPr>
                      <m:e>
                        <m:r>
                          <a:rPr lang="en-US" sz="1400" i="1">
                            <a:latin typeface="Cambria Math" charset="0"/>
                            <a:ea typeface="Arial" charset="0"/>
                            <a:cs typeface="Arial" charset="0"/>
                          </a:rPr>
                          <m:t>𝑀</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𝑖</m:t>
                        </m:r>
                        <m:r>
                          <a:rPr lang="en-US" sz="1400" i="1">
                            <a:latin typeface="Cambria Math" charset="0"/>
                            <a:ea typeface="Arial" charset="0"/>
                            <a:cs typeface="Arial" charset="0"/>
                          </a:rPr>
                          <m:t>,</m:t>
                        </m:r>
                        <m:r>
                          <a:rPr lang="en-US" sz="1400" i="1">
                            <a:latin typeface="Cambria Math" charset="0"/>
                            <a:ea typeface="Arial" charset="0"/>
                            <a:cs typeface="Arial" charset="0"/>
                          </a:rPr>
                          <m:t>𝑗</m:t>
                        </m:r>
                      </m:sub>
                    </m:sSub>
                    <m:r>
                      <a:rPr lang="en-US" sz="1400" i="1">
                        <a:latin typeface="Cambria Math" charset="0"/>
                        <a:ea typeface="Arial" charset="0"/>
                        <a:cs typeface="Arial" charset="0"/>
                      </a:rPr>
                      <m:t>=</m:t>
                    </m:r>
                    <m:sSubSup>
                      <m:sSubSupPr>
                        <m:ctrlPr>
                          <a:rPr lang="en-US" sz="1400" i="1">
                            <a:latin typeface="Cambria Math" panose="02040503050406030204" pitchFamily="18" charset="0"/>
                            <a:ea typeface="Arial" charset="0"/>
                            <a:cs typeface="Arial" charset="0"/>
                          </a:rPr>
                        </m:ctrlPr>
                      </m:sSubSupPr>
                      <m:e>
                        <m:r>
                          <a:rPr lang="en-US" sz="1400" i="1">
                            <a:latin typeface="Cambria Math" charset="0"/>
                            <a:ea typeface="Arial" charset="0"/>
                            <a:cs typeface="Arial" charset="0"/>
                          </a:rPr>
                          <m:t>𝑁</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𝑖</m:t>
                        </m:r>
                        <m:r>
                          <a:rPr lang="en-US" sz="1400" i="1">
                            <a:latin typeface="Cambria Math" charset="0"/>
                            <a:ea typeface="Arial" charset="0"/>
                            <a:cs typeface="Arial" charset="0"/>
                          </a:rPr>
                          <m:t>,</m:t>
                        </m:r>
                        <m:r>
                          <a:rPr lang="en-US" sz="1400" i="1">
                            <a:latin typeface="Cambria Math" charset="0"/>
                            <a:ea typeface="Arial" charset="0"/>
                            <a:cs typeface="Arial" charset="0"/>
                          </a:rPr>
                          <m:t>𝑗</m:t>
                        </m:r>
                      </m:sub>
                      <m:sup>
                        <m:r>
                          <a:rPr lang="en-US" sz="1400" i="1">
                            <a:latin typeface="Cambria Math" charset="0"/>
                            <a:ea typeface="Arial" charset="0"/>
                            <a:cs typeface="Arial" charset="0"/>
                          </a:rPr>
                          <m:t>𝑡𝑜𝑡</m:t>
                        </m:r>
                        <m:r>
                          <a:rPr lang="en-US" sz="1400" i="1">
                            <a:latin typeface="Cambria Math" charset="0"/>
                            <a:ea typeface="Arial" charset="0"/>
                            <a:cs typeface="Arial" charset="0"/>
                          </a:rPr>
                          <m:t>.</m:t>
                        </m:r>
                      </m:sup>
                    </m:sSubSup>
                    <m:r>
                      <a:rPr lang="en-US" sz="1400" i="1">
                        <a:latin typeface="Cambria Math" charset="0"/>
                        <a:ea typeface="Arial" charset="0"/>
                        <a:cs typeface="Arial" charset="0"/>
                      </a:rPr>
                      <m:t>−</m:t>
                    </m:r>
                    <m:sSub>
                      <m:sSubPr>
                        <m:ctrlPr>
                          <a:rPr lang="en-US" sz="1400" i="1">
                            <a:latin typeface="Cambria Math" panose="02040503050406030204" pitchFamily="18" charset="0"/>
                            <a:ea typeface="Arial" charset="0"/>
                            <a:cs typeface="Arial" charset="0"/>
                          </a:rPr>
                        </m:ctrlPr>
                      </m:sSubPr>
                      <m:e>
                        <m:r>
                          <a:rPr lang="en-US" sz="1400" i="1">
                            <a:latin typeface="Cambria Math" charset="0"/>
                            <a:ea typeface="Arial" charset="0"/>
                            <a:cs typeface="Arial" charset="0"/>
                          </a:rPr>
                          <m:t>𝐶</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sub>
                    </m:sSub>
                    <m:sSubSup>
                      <m:sSubSupPr>
                        <m:ctrlPr>
                          <a:rPr lang="en-US" sz="1400" i="1">
                            <a:latin typeface="Cambria Math" panose="02040503050406030204" pitchFamily="18" charset="0"/>
                            <a:ea typeface="Arial" charset="0"/>
                            <a:cs typeface="Arial" charset="0"/>
                          </a:rPr>
                        </m:ctrlPr>
                      </m:sSubSupPr>
                      <m:e>
                        <m:r>
                          <a:rPr lang="en-US" sz="1400" i="1">
                            <a:latin typeface="Cambria Math" charset="0"/>
                            <a:ea typeface="Arial" charset="0"/>
                            <a:cs typeface="Arial" charset="0"/>
                          </a:rPr>
                          <m:t>𝑁</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𝑗</m:t>
                        </m:r>
                      </m:sub>
                      <m:sup>
                        <m:r>
                          <a:rPr lang="en-US" sz="1400" i="1">
                            <a:latin typeface="Cambria Math" charset="0"/>
                            <a:ea typeface="Arial" charset="0"/>
                            <a:cs typeface="Arial" charset="0"/>
                          </a:rPr>
                          <m:t>𝐵𝐺</m:t>
                        </m:r>
                      </m:sup>
                    </m:sSubSup>
                  </m:oMath>
                </a14:m>
                <a:r>
                  <a:rPr lang="en-US" sz="1400" dirty="0">
                    <a:latin typeface="Arial" charset="0"/>
                    <a:ea typeface="Arial" charset="0"/>
                    <a:cs typeface="Arial" charset="0"/>
                  </a:rPr>
                  <a:t> </a:t>
                </a:r>
              </a:p>
              <a:p>
                <a:pPr indent="-457200">
                  <a:spcBef>
                    <a:spcPts val="0"/>
                  </a:spcBef>
                  <a:spcAft>
                    <a:spcPts val="3000"/>
                  </a:spcAft>
                  <a:buSzPct val="100000"/>
                  <a:buFont typeface="+mj-lt"/>
                  <a:buAutoNum type="arabicParenR"/>
                </a:pPr>
                <a:r>
                  <a:rPr lang="en-US" sz="1800" dirty="0"/>
                  <a:t>ADR326: Generalization of background (BG) removal coefficient to include zone and energy dependence</a:t>
                </a:r>
              </a:p>
              <a:p>
                <a:pPr marL="400050" lvl="1" indent="0">
                  <a:spcBef>
                    <a:spcPts val="0"/>
                  </a:spcBef>
                  <a:spcAft>
                    <a:spcPts val="3000"/>
                  </a:spcAft>
                  <a:buSzPct val="100000"/>
                  <a:buNone/>
                </a:pP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charset="0"/>
                          </a:rPr>
                          <m:t>𝐶</m:t>
                        </m:r>
                      </m:e>
                      <m:sub>
                        <m:r>
                          <a:rPr lang="en-US" sz="1600" b="0" i="1" smtClean="0">
                            <a:latin typeface="Cambria Math" charset="0"/>
                          </a:rPr>
                          <m:t>𝑚</m:t>
                        </m:r>
                        <m:r>
                          <a:rPr lang="en-US" sz="1600" b="0" i="1" smtClean="0">
                            <a:latin typeface="Cambria Math" charset="0"/>
                          </a:rPr>
                          <m:t>,</m:t>
                        </m:r>
                        <m:r>
                          <a:rPr lang="en-US" sz="1600" b="0" i="1" smtClean="0">
                            <a:latin typeface="Cambria Math" charset="0"/>
                          </a:rPr>
                          <m:t>𝑘</m:t>
                        </m:r>
                      </m:sub>
                    </m:sSub>
                  </m:oMath>
                </a14:m>
                <a:r>
                  <a:rPr lang="en-US" sz="1600" dirty="0"/>
                  <a:t> (2</a:t>
                </a:r>
                <a:r>
                  <a:rPr lang="en-US" sz="1200" dirty="0"/>
                  <a:t>✕</a:t>
                </a:r>
                <a:r>
                  <a:rPr lang="en-US" sz="1600" dirty="0"/>
                  <a:t>2)  →  </a:t>
                </a:r>
                <a14:m>
                  <m:oMath xmlns:m="http://schemas.openxmlformats.org/officeDocument/2006/math">
                    <m:sSub>
                      <m:sSubPr>
                        <m:ctrlPr>
                          <a:rPr lang="en-US" sz="1600" i="1">
                            <a:latin typeface="Cambria Math" panose="02040503050406030204" pitchFamily="18" charset="0"/>
                          </a:rPr>
                        </m:ctrlPr>
                      </m:sSubPr>
                      <m:e>
                        <m:r>
                          <a:rPr lang="en-US" sz="1600" i="1">
                            <a:latin typeface="Cambria Math" charset="0"/>
                          </a:rPr>
                          <m:t>𝐶</m:t>
                        </m:r>
                      </m:e>
                      <m:sub>
                        <m:r>
                          <a:rPr lang="en-US" sz="1600" i="1">
                            <a:latin typeface="Cambria Math" charset="0"/>
                          </a:rPr>
                          <m:t>𝑚</m:t>
                        </m:r>
                        <m:r>
                          <a:rPr lang="en-US" sz="1600" i="1">
                            <a:latin typeface="Cambria Math" charset="0"/>
                          </a:rPr>
                          <m:t>,</m:t>
                        </m:r>
                        <m:r>
                          <a:rPr lang="en-US" sz="1600" i="1">
                            <a:latin typeface="Cambria Math" charset="0"/>
                          </a:rPr>
                          <m:t>𝑘</m:t>
                        </m:r>
                        <m:r>
                          <a:rPr lang="en-US" sz="1600" b="0" i="1" smtClean="0">
                            <a:latin typeface="Cambria Math" charset="0"/>
                          </a:rPr>
                          <m:t>,</m:t>
                        </m:r>
                        <m:r>
                          <a:rPr lang="en-US" sz="1600" b="0" i="1" smtClean="0">
                            <a:latin typeface="Cambria Math" charset="0"/>
                          </a:rPr>
                          <m:t>𝑖</m:t>
                        </m:r>
                        <m:r>
                          <a:rPr lang="en-US" sz="1600" b="0" i="1" smtClean="0">
                            <a:latin typeface="Cambria Math" charset="0"/>
                          </a:rPr>
                          <m:t>,</m:t>
                        </m:r>
                        <m:r>
                          <a:rPr lang="en-US" sz="1600" b="0" i="1" smtClean="0">
                            <a:latin typeface="Cambria Math" charset="0"/>
                          </a:rPr>
                          <m:t>𝑗</m:t>
                        </m:r>
                      </m:sub>
                    </m:sSub>
                  </m:oMath>
                </a14:m>
                <a:r>
                  <a:rPr lang="en-US" sz="1600" dirty="0"/>
                  <a:t> (2</a:t>
                </a:r>
                <a:r>
                  <a:rPr lang="en-US" sz="1200" dirty="0"/>
                  <a:t>✕</a:t>
                </a:r>
                <a:r>
                  <a:rPr lang="en-US" sz="1600" dirty="0"/>
                  <a:t>2</a:t>
                </a:r>
                <a:r>
                  <a:rPr lang="en-US" sz="1200" dirty="0"/>
                  <a:t>✕</a:t>
                </a:r>
                <a:r>
                  <a:rPr lang="en-US" sz="1600" dirty="0"/>
                  <a:t>7</a:t>
                </a:r>
                <a:r>
                  <a:rPr lang="en-US" sz="1200" dirty="0"/>
                  <a:t>✕</a:t>
                </a:r>
                <a:r>
                  <a:rPr lang="en-US" sz="1600" dirty="0"/>
                  <a:t>15)</a:t>
                </a:r>
              </a:p>
              <a:p>
                <a:pPr indent="-457200">
                  <a:spcBef>
                    <a:spcPts val="0"/>
                  </a:spcBef>
                  <a:spcAft>
                    <a:spcPts val="3000"/>
                  </a:spcAft>
                  <a:buSzPct val="100000"/>
                  <a:buFont typeface="+mj-lt"/>
                  <a:buAutoNum type="arabicParenR"/>
                </a:pPr>
                <a:r>
                  <a:rPr lang="en-US" sz="1800" dirty="0"/>
                  <a:t>NCEI: Empirical derivation of BG removal coefficients </a:t>
                </a:r>
                <a:r>
                  <a:rPr lang="en-US" sz="1600" dirty="0"/>
                  <a:t>(by demanding positive fluxes, averaged over some interval, using many months of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17637"/>
                <a:ext cx="8229600" cy="4983163"/>
              </a:xfrm>
              <a:blipFill>
                <a:blip r:embed="rId2"/>
                <a:stretch>
                  <a:fillRect l="-617" t="-508"/>
                </a:stretch>
              </a:blipFill>
            </p:spPr>
            <p:txBody>
              <a:bodyPr/>
              <a:lstStyle/>
              <a:p>
                <a:r>
                  <a:rPr lang="en-US">
                    <a:noFill/>
                  </a:rPr>
                  <a:t> </a:t>
                </a:r>
              </a:p>
            </p:txBody>
          </p:sp>
        </mc:Fallback>
      </mc:AlternateContent>
      <p:sp>
        <p:nvSpPr>
          <p:cNvPr id="4" name="TextBox 3"/>
          <p:cNvSpPr txBox="1"/>
          <p:nvPr/>
        </p:nvSpPr>
        <p:spPr>
          <a:xfrm>
            <a:off x="5125655" y="2533471"/>
            <a:ext cx="3429000" cy="1200329"/>
          </a:xfrm>
          <a:prstGeom prst="rect">
            <a:avLst/>
          </a:prstGeom>
          <a:solidFill>
            <a:schemeClr val="bg1">
              <a:lumMod val="85000"/>
            </a:schemeClr>
          </a:solidFill>
        </p:spPr>
        <p:txBody>
          <a:bodyPr wrap="square" rtlCol="0">
            <a:spAutoFit/>
          </a:bodyPr>
          <a:lstStyle/>
          <a:p>
            <a:r>
              <a:rPr lang="en-US" sz="1200" i="1" dirty="0"/>
              <a:t>m</a:t>
            </a:r>
            <a:r>
              <a:rPr lang="en-US" sz="1200" dirty="0"/>
              <a:t> = 1,2 for electrons and ions respectively. </a:t>
            </a:r>
          </a:p>
          <a:p>
            <a:r>
              <a:rPr lang="en-US" sz="1200" i="1" dirty="0"/>
              <a:t>k</a:t>
            </a:r>
            <a:r>
              <a:rPr lang="en-US" sz="1200" dirty="0"/>
              <a:t> = 1,2 for right and left sensor heads. </a:t>
            </a:r>
          </a:p>
          <a:p>
            <a:r>
              <a:rPr lang="en-US" sz="1200" i="1" dirty="0"/>
              <a:t>r</a:t>
            </a:r>
            <a:r>
              <a:rPr lang="en-US" sz="1200" dirty="0"/>
              <a:t> = 1-4 is species &amp; sensor head group index, </a:t>
            </a:r>
          </a:p>
          <a:p>
            <a:r>
              <a:rPr lang="en-US" sz="1200" dirty="0"/>
              <a:t>      for ions-R, ions-L, electrons-R, electrons-L. </a:t>
            </a:r>
          </a:p>
          <a:p>
            <a:r>
              <a:rPr lang="en-US" sz="1200" i="1" dirty="0" err="1"/>
              <a:t>i</a:t>
            </a:r>
            <a:r>
              <a:rPr lang="en-US" sz="1200" dirty="0"/>
              <a:t> = 1-7 is zone index for 7 zones in each SH. </a:t>
            </a:r>
          </a:p>
          <a:p>
            <a:r>
              <a:rPr lang="en-US" sz="1200" i="1" dirty="0"/>
              <a:t>j</a:t>
            </a:r>
            <a:r>
              <a:rPr lang="en-US" sz="1200" dirty="0"/>
              <a:t> = 1-15 is energy channel index. </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17</a:t>
            </a:fld>
            <a:endParaRPr lang="uk-UA"/>
          </a:p>
        </p:txBody>
      </p:sp>
    </p:spTree>
    <p:extLst>
      <p:ext uri="{BB962C8B-B14F-4D97-AF65-F5344CB8AC3E}">
        <p14:creationId xmlns:p14="http://schemas.microsoft.com/office/powerpoint/2010/main" val="400014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Empirical Determination of Background Removal Coefficients</a:t>
            </a:r>
            <a:endParaRPr lang="en-US" sz="2000" dirty="0">
              <a:solidFill>
                <a:srgbClr val="FFFF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229600" cy="5029200"/>
              </a:xfrm>
            </p:spPr>
            <p:txBody>
              <a:bodyPr>
                <a:noAutofit/>
              </a:bodyPr>
              <a:lstStyle/>
              <a:p>
                <a:pPr marL="0" indent="0">
                  <a:spcBef>
                    <a:spcPts val="0"/>
                  </a:spcBef>
                  <a:spcAft>
                    <a:spcPts val="600"/>
                  </a:spcAft>
                  <a:buNone/>
                </a:pPr>
                <a:r>
                  <a:rPr lang="en-US" sz="1600" dirty="0">
                    <a:latin typeface="Calibri" charset="0"/>
                    <a:ea typeface="Calibri" charset="0"/>
                    <a:cs typeface="Times New Roman" charset="0"/>
                  </a:rPr>
                  <a:t>The corrected counts </a:t>
                </a:r>
                <a:r>
                  <a:rPr lang="en-US" sz="1600" i="1" dirty="0">
                    <a:effectLst/>
                    <a:latin typeface="Calibri" charset="0"/>
                    <a:ea typeface="Calibri" charset="0"/>
                    <a:cs typeface="Times New Roman" charset="0"/>
                  </a:rPr>
                  <a:t>M</a:t>
                </a:r>
                <a:r>
                  <a:rPr lang="en-US" sz="1600" dirty="0">
                    <a:effectLst/>
                    <a:latin typeface="Calibri" charset="0"/>
                    <a:ea typeface="Calibri" charset="0"/>
                    <a:cs typeface="Times New Roman" charset="0"/>
                  </a:rPr>
                  <a:t> in a given zone and energy channel are the total counts </a:t>
                </a:r>
                <a:r>
                  <a:rPr lang="en-US" sz="1600" i="1" dirty="0" err="1">
                    <a:effectLst/>
                    <a:latin typeface="Calibri" charset="0"/>
                    <a:ea typeface="Calibri" charset="0"/>
                    <a:cs typeface="Times New Roman" charset="0"/>
                  </a:rPr>
                  <a:t>N</a:t>
                </a:r>
                <a:r>
                  <a:rPr lang="en-US" sz="1600" i="1" baseline="30000" dirty="0" err="1">
                    <a:effectLst/>
                    <a:latin typeface="Calibri" charset="0"/>
                    <a:ea typeface="Calibri" charset="0"/>
                    <a:cs typeface="Times New Roman" charset="0"/>
                  </a:rPr>
                  <a:t>tot</a:t>
                </a:r>
                <a:r>
                  <a:rPr lang="en-US" sz="1600" i="1" baseline="30000" dirty="0">
                    <a:effectLst/>
                    <a:latin typeface="Calibri" charset="0"/>
                    <a:ea typeface="Calibri" charset="0"/>
                    <a:cs typeface="Times New Roman" charset="0"/>
                  </a:rPr>
                  <a:t>.</a:t>
                </a:r>
                <a:r>
                  <a:rPr lang="en-US" sz="1600" dirty="0">
                    <a:effectLst/>
                    <a:latin typeface="Calibri" charset="0"/>
                    <a:ea typeface="Calibri" charset="0"/>
                    <a:cs typeface="Times New Roman" charset="0"/>
                  </a:rPr>
                  <a:t> minus the counts from penetrating radiation</a:t>
                </a:r>
              </a:p>
              <a:p>
                <a:pPr marL="0" indent="0" algn="ctr">
                  <a:spcBef>
                    <a:spcPts val="0"/>
                  </a:spcBef>
                  <a:spcAft>
                    <a:spcPts val="600"/>
                  </a:spcAft>
                  <a:buNone/>
                </a:pPr>
                <a14:m>
                  <m:oMath xmlns:m="http://schemas.openxmlformats.org/officeDocument/2006/math">
                    <m:sSub>
                      <m:sSubPr>
                        <m:ctrlPr>
                          <a:rPr lang="en-US" sz="1600" i="1">
                            <a:effectLst/>
                            <a:latin typeface="Cambria Math" panose="02040503050406030204" pitchFamily="18" charset="0"/>
                            <a:ea typeface="Calibri" charset="0"/>
                            <a:cs typeface="Times New Roman" charset="0"/>
                          </a:rPr>
                        </m:ctrlPr>
                      </m:sSubPr>
                      <m:e>
                        <m:r>
                          <a:rPr lang="en-US" sz="1600" i="1">
                            <a:effectLst/>
                            <a:latin typeface="Cambria Math" charset="0"/>
                            <a:ea typeface="Calibri" charset="0"/>
                            <a:cs typeface="Times New Roman" charset="0"/>
                          </a:rPr>
                          <m:t>𝑀</m:t>
                        </m:r>
                      </m:e>
                      <m:sub>
                        <m:r>
                          <a:rPr lang="en-US" sz="1600" i="1">
                            <a:effectLst/>
                            <a:latin typeface="Cambria Math" charset="0"/>
                            <a:ea typeface="Calibri" charset="0"/>
                            <a:cs typeface="Times New Roman" charset="0"/>
                          </a:rPr>
                          <m:t>𝑖</m:t>
                        </m:r>
                        <m:r>
                          <a:rPr lang="en-US" sz="1600" i="1">
                            <a:effectLst/>
                            <a:latin typeface="Cambria Math" charset="0"/>
                            <a:ea typeface="Calibri" charset="0"/>
                            <a:cs typeface="Times New Roman" charset="0"/>
                          </a:rPr>
                          <m:t>,</m:t>
                        </m:r>
                        <m:r>
                          <a:rPr lang="en-US" sz="1600" i="1">
                            <a:effectLst/>
                            <a:latin typeface="Cambria Math" charset="0"/>
                            <a:ea typeface="Calibri" charset="0"/>
                            <a:cs typeface="Times New Roman" charset="0"/>
                          </a:rPr>
                          <m:t>𝑗</m:t>
                        </m:r>
                      </m:sub>
                    </m:sSub>
                    <m:r>
                      <a:rPr lang="en-US" sz="1600" i="1">
                        <a:effectLst/>
                        <a:latin typeface="Cambria Math" charset="0"/>
                        <a:ea typeface="Times New Roman" charset="0"/>
                        <a:cs typeface="Times New Roman" charset="0"/>
                      </a:rPr>
                      <m:t>=</m:t>
                    </m:r>
                    <m:sSubSup>
                      <m:sSubSupPr>
                        <m:ctrlPr>
                          <a:rPr lang="en-US" sz="1600" i="1">
                            <a:effectLst/>
                            <a:latin typeface="Cambria Math" panose="02040503050406030204" pitchFamily="18" charset="0"/>
                            <a:ea typeface="Times New Roman" charset="0"/>
                            <a:cs typeface="Times New Roman" charset="0"/>
                          </a:rPr>
                        </m:ctrlPr>
                      </m:sSubSupPr>
                      <m:e>
                        <m:r>
                          <a:rPr lang="en-US" sz="1600" i="1">
                            <a:effectLst/>
                            <a:latin typeface="Cambria Math" charset="0"/>
                            <a:ea typeface="Times New Roman" charset="0"/>
                            <a:cs typeface="Times New Roman" charset="0"/>
                          </a:rPr>
                          <m:t>𝑁</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r>
                      <a:rPr lang="en-US" sz="1600" i="1">
                        <a:effectLst/>
                        <a:latin typeface="Cambria Math" charset="0"/>
                        <a:ea typeface="Times New Roman" charset="0"/>
                        <a:cs typeface="Times New Roman" charset="0"/>
                      </a:rPr>
                      <m:t>−</m:t>
                    </m:r>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sSup>
                      <m:sSupPr>
                        <m:ctrlPr>
                          <a:rPr lang="en-US" sz="1600" i="1">
                            <a:effectLst/>
                            <a:latin typeface="Cambria Math" panose="02040503050406030204" pitchFamily="18" charset="0"/>
                            <a:ea typeface="Times New Roman" charset="0"/>
                            <a:cs typeface="Times New Roman" charset="0"/>
                          </a:rPr>
                        </m:ctrlPr>
                      </m:sSupPr>
                      <m:e>
                        <m:r>
                          <a:rPr lang="en-US" sz="1600" i="1">
                            <a:effectLst/>
                            <a:latin typeface="Cambria Math" charset="0"/>
                            <a:ea typeface="Times New Roman" charset="0"/>
                            <a:cs typeface="Times New Roman" charset="0"/>
                          </a:rPr>
                          <m:t>𝑁</m:t>
                        </m:r>
                      </m:e>
                      <m:sup>
                        <m:r>
                          <a:rPr lang="en-US" sz="1600" i="1">
                            <a:effectLst/>
                            <a:latin typeface="Cambria Math" charset="0"/>
                            <a:ea typeface="Times New Roman" charset="0"/>
                            <a:cs typeface="Times New Roman" charset="0"/>
                          </a:rPr>
                          <m:t>𝐵𝐺</m:t>
                        </m:r>
                      </m:sup>
                    </m:sSup>
                  </m:oMath>
                </a14:m>
                <a:r>
                  <a:rPr lang="en-US" sz="1600" dirty="0">
                    <a:effectLst/>
                    <a:latin typeface="Calibri" charset="0"/>
                    <a:ea typeface="Calibri" charset="0"/>
                    <a:cs typeface="Times New Roman" charset="0"/>
                  </a:rPr>
                  <a:t>,</a:t>
                </a:r>
              </a:p>
              <a:p>
                <a:pPr marL="0" indent="0">
                  <a:spcBef>
                    <a:spcPts val="0"/>
                  </a:spcBef>
                  <a:spcAft>
                    <a:spcPts val="600"/>
                  </a:spcAft>
                  <a:buNone/>
                </a:pPr>
                <a:r>
                  <a:rPr lang="en-US" sz="1600" dirty="0">
                    <a:effectLst/>
                    <a:latin typeface="Calibri" charset="0"/>
                    <a:ea typeface="Calibri" charset="0"/>
                    <a:cs typeface="Times New Roman" charset="0"/>
                  </a:rPr>
                  <a:t>where </a:t>
                </a:r>
                <a:r>
                  <a:rPr lang="en-US" sz="1600" i="1" dirty="0" err="1">
                    <a:effectLst/>
                    <a:latin typeface="Calibri" charset="0"/>
                    <a:ea typeface="Calibri" charset="0"/>
                    <a:cs typeface="Times New Roman" charset="0"/>
                  </a:rPr>
                  <a:t>i</a:t>
                </a:r>
                <a:r>
                  <a:rPr lang="en-US" sz="1600" dirty="0">
                    <a:effectLst/>
                    <a:latin typeface="Calibri" charset="0"/>
                    <a:ea typeface="Calibri" charset="0"/>
                    <a:cs typeface="Times New Roman" charset="0"/>
                  </a:rPr>
                  <a:t> and </a:t>
                </a:r>
                <a:r>
                  <a:rPr lang="en-US" sz="1600" i="1" dirty="0">
                    <a:effectLst/>
                    <a:latin typeface="Calibri" charset="0"/>
                    <a:ea typeface="Calibri" charset="0"/>
                    <a:cs typeface="Times New Roman" charset="0"/>
                  </a:rPr>
                  <a:t>j</a:t>
                </a:r>
                <a:r>
                  <a:rPr lang="en-US" sz="1600" dirty="0">
                    <a:effectLst/>
                    <a:latin typeface="Calibri" charset="0"/>
                    <a:ea typeface="Calibri" charset="0"/>
                    <a:cs typeface="Times New Roman" charset="0"/>
                  </a:rPr>
                  <a:t> are the is the zone and energy indices, respectively, and the counts in zone </a:t>
                </a:r>
                <a:r>
                  <a:rPr lang="en-US" sz="1600" i="1" dirty="0" err="1">
                    <a:effectLst/>
                    <a:latin typeface="Calibri" charset="0"/>
                    <a:ea typeface="Calibri" charset="0"/>
                    <a:cs typeface="Times New Roman" charset="0"/>
                  </a:rPr>
                  <a:t>i</a:t>
                </a:r>
                <a:r>
                  <a:rPr lang="en-US" sz="1600" dirty="0">
                    <a:effectLst/>
                    <a:latin typeface="Calibri" charset="0"/>
                    <a:ea typeface="Calibri" charset="0"/>
                    <a:cs typeface="Times New Roman" charset="0"/>
                  </a:rPr>
                  <a:t> due to penetrating radiation is assumed to be proportional to the counts in the associated (same species and sensor head) background zone </a:t>
                </a:r>
                <a:r>
                  <a:rPr lang="en-US" sz="1600" i="1" dirty="0">
                    <a:effectLst/>
                    <a:latin typeface="Calibri" charset="0"/>
                    <a:ea typeface="Calibri" charset="0"/>
                    <a:cs typeface="Times New Roman" charset="0"/>
                  </a:rPr>
                  <a:t>N</a:t>
                </a:r>
                <a:r>
                  <a:rPr lang="en-US" sz="1600" i="1" baseline="30000" dirty="0">
                    <a:effectLst/>
                    <a:latin typeface="Calibri" charset="0"/>
                    <a:ea typeface="Calibri" charset="0"/>
                    <a:cs typeface="Times New Roman" charset="0"/>
                  </a:rPr>
                  <a:t>BG</a:t>
                </a:r>
                <a:r>
                  <a:rPr lang="en-US" sz="1600" dirty="0">
                    <a:effectLst/>
                    <a:latin typeface="Calibri" charset="0"/>
                    <a:ea typeface="Calibri" charset="0"/>
                    <a:cs typeface="Times New Roman" charset="0"/>
                  </a:rPr>
                  <a:t>.</a:t>
                </a:r>
              </a:p>
              <a:p>
                <a:pPr marL="0" indent="0">
                  <a:spcBef>
                    <a:spcPts val="0"/>
                  </a:spcBef>
                  <a:spcAft>
                    <a:spcPts val="600"/>
                  </a:spcAft>
                  <a:buNone/>
                </a:pPr>
                <a:r>
                  <a:rPr lang="en-US" sz="1600" dirty="0">
                    <a:effectLst/>
                    <a:latin typeface="Calibri" charset="0"/>
                    <a:ea typeface="Calibri" charset="0"/>
                    <a:cs typeface="Times New Roman" charset="0"/>
                  </a:rPr>
                  <a:t>If we demand that the flux averaged over some time-interval is non-negative, this places an upper bound on the background removal coefficient.</a:t>
                </a:r>
              </a:p>
              <a:p>
                <a:pPr marL="0" indent="0" algn="just">
                  <a:spcBef>
                    <a:spcPts val="0"/>
                  </a:spcBef>
                  <a:spcAft>
                    <a:spcPts val="600"/>
                  </a:spcAft>
                  <a:buNone/>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ea typeface="Calibri" charset="0"/>
                              <a:cs typeface="Times New Roman" charset="0"/>
                            </a:rPr>
                          </m:ctrlPr>
                        </m:sSubPr>
                        <m:e>
                          <m:acc>
                            <m:accPr>
                              <m:chr m:val="̅"/>
                              <m:ctrlPr>
                                <a:rPr lang="en-US" sz="1600" i="1">
                                  <a:effectLst/>
                                  <a:latin typeface="Cambria Math" panose="02040503050406030204" pitchFamily="18" charset="0"/>
                                  <a:ea typeface="Calibri" charset="0"/>
                                  <a:cs typeface="Times New Roman" charset="0"/>
                                </a:rPr>
                              </m:ctrlPr>
                            </m:accPr>
                            <m:e>
                              <m:r>
                                <a:rPr lang="en-US" sz="1600" i="1">
                                  <a:effectLst/>
                                  <a:latin typeface="Cambria Math" charset="0"/>
                                  <a:ea typeface="Calibri" charset="0"/>
                                  <a:cs typeface="Times New Roman" charset="0"/>
                                </a:rPr>
                                <m:t>𝑀</m:t>
                              </m:r>
                            </m:e>
                          </m:acc>
                        </m:e>
                        <m:sub>
                          <m:r>
                            <a:rPr lang="en-US" sz="1600" i="1">
                              <a:effectLst/>
                              <a:latin typeface="Cambria Math" charset="0"/>
                              <a:ea typeface="Calibri" charset="0"/>
                              <a:cs typeface="Times New Roman" charset="0"/>
                            </a:rPr>
                            <m:t>𝑖</m:t>
                          </m:r>
                          <m:r>
                            <a:rPr lang="en-US" sz="1600" i="1">
                              <a:effectLst/>
                              <a:latin typeface="Cambria Math" charset="0"/>
                              <a:ea typeface="Calibri" charset="0"/>
                              <a:cs typeface="Times New Roman" charset="0"/>
                            </a:rPr>
                            <m:t>,</m:t>
                          </m:r>
                          <m:r>
                            <a:rPr lang="en-US" sz="1600" i="1">
                              <a:effectLst/>
                              <a:latin typeface="Cambria Math" charset="0"/>
                              <a:ea typeface="Calibri" charset="0"/>
                              <a:cs typeface="Times New Roman" charset="0"/>
                            </a:rPr>
                            <m:t>𝑗</m:t>
                          </m:r>
                        </m:sub>
                      </m:sSub>
                      <m:r>
                        <a:rPr lang="en-US" sz="1600" i="1">
                          <a:effectLst/>
                          <a:latin typeface="Cambria Math" charset="0"/>
                          <a:ea typeface="Times New Roman" charset="0"/>
                          <a:cs typeface="Times New Roman" charset="0"/>
                        </a:rPr>
                        <m:t>=</m:t>
                      </m:r>
                      <m:sSubSup>
                        <m:sSubSupPr>
                          <m:ctrlPr>
                            <a:rPr lang="en-US" sz="1600" i="1">
                              <a:effectLst/>
                              <a:latin typeface="Cambria Math" panose="02040503050406030204" pitchFamily="18" charset="0"/>
                              <a:ea typeface="Times New Roman" charset="0"/>
                              <a:cs typeface="Times New Roman" charset="0"/>
                            </a:rPr>
                          </m:ctrlPr>
                        </m:sSub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r>
                        <a:rPr lang="en-US" sz="1600" i="1">
                          <a:effectLst/>
                          <a:latin typeface="Cambria Math" charset="0"/>
                          <a:ea typeface="Times New Roman" charset="0"/>
                          <a:cs typeface="Times New Roman" charset="0"/>
                        </a:rPr>
                        <m:t>−</m:t>
                      </m:r>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sSup>
                        <m:sSupPr>
                          <m:ctrlPr>
                            <a:rPr lang="en-US" sz="1600" i="1">
                              <a:effectLst/>
                              <a:latin typeface="Cambria Math" panose="02040503050406030204" pitchFamily="18" charset="0"/>
                              <a:ea typeface="Times New Roman" charset="0"/>
                              <a:cs typeface="Times New Roman" charset="0"/>
                            </a:rPr>
                          </m:ctrlPr>
                        </m:s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r>
                        <a:rPr lang="en-US" sz="1600" i="1">
                          <a:effectLst/>
                          <a:latin typeface="Cambria Math" charset="0"/>
                          <a:ea typeface="Times New Roman" charset="0"/>
                          <a:cs typeface="Times New Roman" charset="0"/>
                        </a:rPr>
                        <m:t>≥0  →  </m:t>
                      </m:r>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r>
                        <a:rPr lang="en-US" sz="1600" i="1">
                          <a:effectLst/>
                          <a:latin typeface="Cambria Math" charset="0"/>
                          <a:ea typeface="Times New Roman" charset="0"/>
                          <a:cs typeface="Times New Roman" charset="0"/>
                        </a:rPr>
                        <m:t>≤</m:t>
                      </m:r>
                      <m:f>
                        <m:fPr>
                          <m:ctrlPr>
                            <a:rPr lang="en-US" sz="1600" i="1">
                              <a:effectLst/>
                              <a:latin typeface="Cambria Math" panose="02040503050406030204" pitchFamily="18" charset="0"/>
                              <a:ea typeface="Times New Roman" charset="0"/>
                              <a:cs typeface="Times New Roman" charset="0"/>
                            </a:rPr>
                          </m:ctrlPr>
                        </m:fPr>
                        <m:num>
                          <m:sSubSup>
                            <m:sSubSupPr>
                              <m:ctrlPr>
                                <a:rPr lang="en-US" sz="1600" i="1">
                                  <a:effectLst/>
                                  <a:latin typeface="Cambria Math" panose="02040503050406030204" pitchFamily="18" charset="0"/>
                                  <a:ea typeface="Times New Roman" charset="0"/>
                                  <a:cs typeface="Times New Roman" charset="0"/>
                                </a:rPr>
                              </m:ctrlPr>
                            </m:sSub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num>
                        <m:den>
                          <m:sSup>
                            <m:sSupPr>
                              <m:ctrlPr>
                                <a:rPr lang="en-US" sz="1600" i="1">
                                  <a:effectLst/>
                                  <a:latin typeface="Cambria Math" panose="02040503050406030204" pitchFamily="18" charset="0"/>
                                  <a:ea typeface="Times New Roman" charset="0"/>
                                  <a:cs typeface="Times New Roman" charset="0"/>
                                </a:rPr>
                              </m:ctrlPr>
                            </m:s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den>
                      </m:f>
                    </m:oMath>
                  </m:oMathPara>
                </a14:m>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Times New Roman" charset="0"/>
                    <a:cs typeface="Times New Roman" charset="0"/>
                  </a:rPr>
                  <a:t>where the overbar denotes an average over some time interval (e.g., 5 min. averages from 1s data). An upper bound for </a:t>
                </a:r>
                <a14:m>
                  <m:oMath xmlns:m="http://schemas.openxmlformats.org/officeDocument/2006/math">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b="0" i="1" smtClean="0">
                            <a:effectLst/>
                            <a:latin typeface="Cambria Math" charset="0"/>
                            <a:ea typeface="Times New Roman" charset="0"/>
                            <a:cs typeface="Times New Roman" charset="0"/>
                          </a:rPr>
                          <m:t>𝑖</m:t>
                        </m:r>
                        <m:r>
                          <a:rPr lang="en-US" sz="1600" b="0" i="1" smtClean="0">
                            <a:effectLst/>
                            <a:latin typeface="Cambria Math" charset="0"/>
                            <a:ea typeface="Times New Roman" charset="0"/>
                            <a:cs typeface="Times New Roman" charset="0"/>
                          </a:rPr>
                          <m:t>,</m:t>
                        </m:r>
                        <m:r>
                          <a:rPr lang="en-US" sz="1600" b="0" i="1" smtClean="0">
                            <a:effectLst/>
                            <a:latin typeface="Cambria Math" charset="0"/>
                            <a:ea typeface="Times New Roman" charset="0"/>
                            <a:cs typeface="Times New Roman" charset="0"/>
                          </a:rPr>
                          <m:t>𝑗</m:t>
                        </m:r>
                      </m:sub>
                    </m:sSub>
                  </m:oMath>
                </a14:m>
                <a:r>
                  <a:rPr lang="en-US" sz="1600" dirty="0">
                    <a:effectLst/>
                    <a:latin typeface="Calibri" charset="0"/>
                    <a:ea typeface="Times New Roman" charset="0"/>
                    <a:cs typeface="Times New Roman" charset="0"/>
                  </a:rPr>
                  <a:t> can be determined empirically by taking the minimum value of </a:t>
                </a:r>
                <a14:m>
                  <m:oMath xmlns:m="http://schemas.openxmlformats.org/officeDocument/2006/math">
                    <m:sSubSup>
                      <m:sSubSupPr>
                        <m:ctrlPr>
                          <a:rPr lang="en-US" sz="1400" i="1">
                            <a:effectLst/>
                            <a:latin typeface="Cambria Math" panose="02040503050406030204" pitchFamily="18" charset="0"/>
                            <a:ea typeface="Times New Roman" charset="0"/>
                            <a:cs typeface="Times New Roman" charset="0"/>
                          </a:rPr>
                        </m:ctrlPr>
                      </m:sSubSupPr>
                      <m:e>
                        <m:acc>
                          <m:accPr>
                            <m:chr m:val="̅"/>
                            <m:ctrlPr>
                              <a:rPr lang="en-US" sz="1400" i="1">
                                <a:effectLst/>
                                <a:latin typeface="Cambria Math" panose="02040503050406030204" pitchFamily="18" charset="0"/>
                                <a:ea typeface="Times New Roman" charset="0"/>
                                <a:cs typeface="Times New Roman" charset="0"/>
                              </a:rPr>
                            </m:ctrlPr>
                          </m:accPr>
                          <m:e>
                            <m:r>
                              <a:rPr lang="en-US" sz="1400" i="1">
                                <a:effectLst/>
                                <a:latin typeface="Cambria Math" charset="0"/>
                                <a:ea typeface="Times New Roman" charset="0"/>
                                <a:cs typeface="Times New Roman" charset="0"/>
                              </a:rPr>
                              <m:t>𝑁</m:t>
                            </m:r>
                          </m:e>
                        </m:acc>
                      </m:e>
                      <m:sub>
                        <m:r>
                          <a:rPr lang="en-US" sz="1400" i="1">
                            <a:effectLst/>
                            <a:latin typeface="Cambria Math" charset="0"/>
                            <a:ea typeface="Times New Roman" charset="0"/>
                            <a:cs typeface="Times New Roman" charset="0"/>
                          </a:rPr>
                          <m:t>𝑖</m:t>
                        </m:r>
                        <m:r>
                          <a:rPr lang="en-US" sz="1400" i="1">
                            <a:effectLst/>
                            <a:latin typeface="Cambria Math" charset="0"/>
                            <a:ea typeface="Times New Roman" charset="0"/>
                            <a:cs typeface="Times New Roman" charset="0"/>
                          </a:rPr>
                          <m:t>,</m:t>
                        </m:r>
                        <m:r>
                          <a:rPr lang="en-US" sz="1400" i="1">
                            <a:effectLst/>
                            <a:latin typeface="Cambria Math" charset="0"/>
                            <a:ea typeface="Times New Roman" charset="0"/>
                            <a:cs typeface="Times New Roman" charset="0"/>
                          </a:rPr>
                          <m:t>𝑗</m:t>
                        </m:r>
                      </m:sub>
                      <m:sup>
                        <m:r>
                          <a:rPr lang="en-US" sz="1400" i="1">
                            <a:effectLst/>
                            <a:latin typeface="Cambria Math" charset="0"/>
                            <a:ea typeface="Times New Roman" charset="0"/>
                            <a:cs typeface="Times New Roman" charset="0"/>
                          </a:rPr>
                          <m:t>𝑡𝑜𝑡</m:t>
                        </m:r>
                        <m:r>
                          <a:rPr lang="en-US" sz="1400" i="1">
                            <a:effectLst/>
                            <a:latin typeface="Cambria Math" charset="0"/>
                            <a:ea typeface="Times New Roman" charset="0"/>
                            <a:cs typeface="Times New Roman" charset="0"/>
                          </a:rPr>
                          <m:t>.</m:t>
                        </m:r>
                      </m:sup>
                    </m:sSubSup>
                    <m:r>
                      <a:rPr lang="en-US" sz="1400" i="1">
                        <a:effectLst/>
                        <a:latin typeface="Cambria Math" charset="0"/>
                        <a:ea typeface="Times New Roman" charset="0"/>
                        <a:cs typeface="Times New Roman" charset="0"/>
                      </a:rPr>
                      <m:t>/</m:t>
                    </m:r>
                    <m:sSup>
                      <m:sSupPr>
                        <m:ctrlPr>
                          <a:rPr lang="en-US" sz="1400" i="1">
                            <a:effectLst/>
                            <a:latin typeface="Cambria Math" panose="02040503050406030204" pitchFamily="18" charset="0"/>
                            <a:ea typeface="Times New Roman" charset="0"/>
                            <a:cs typeface="Times New Roman" charset="0"/>
                          </a:rPr>
                        </m:ctrlPr>
                      </m:sSupPr>
                      <m:e>
                        <m:acc>
                          <m:accPr>
                            <m:chr m:val="̅"/>
                            <m:ctrlPr>
                              <a:rPr lang="en-US" sz="1400" i="1">
                                <a:effectLst/>
                                <a:latin typeface="Cambria Math" panose="02040503050406030204" pitchFamily="18" charset="0"/>
                                <a:ea typeface="Times New Roman" charset="0"/>
                                <a:cs typeface="Times New Roman" charset="0"/>
                              </a:rPr>
                            </m:ctrlPr>
                          </m:accPr>
                          <m:e>
                            <m:r>
                              <a:rPr lang="en-US" sz="1400" i="1">
                                <a:effectLst/>
                                <a:latin typeface="Cambria Math" charset="0"/>
                                <a:ea typeface="Times New Roman" charset="0"/>
                                <a:cs typeface="Times New Roman" charset="0"/>
                              </a:rPr>
                              <m:t>𝑁</m:t>
                            </m:r>
                          </m:e>
                        </m:acc>
                      </m:e>
                      <m:sup>
                        <m:r>
                          <a:rPr lang="en-US" sz="1400" i="1">
                            <a:effectLst/>
                            <a:latin typeface="Cambria Math" charset="0"/>
                            <a:ea typeface="Times New Roman" charset="0"/>
                            <a:cs typeface="Times New Roman" charset="0"/>
                          </a:rPr>
                          <m:t>𝐵𝐺</m:t>
                        </m:r>
                      </m:sup>
                    </m:sSup>
                  </m:oMath>
                </a14:m>
                <a:r>
                  <a:rPr lang="en-US" sz="1600" dirty="0">
                    <a:effectLst/>
                    <a:latin typeface="Calibri" charset="0"/>
                    <a:ea typeface="Times New Roman" charset="0"/>
                    <a:cs typeface="Times New Roman" charset="0"/>
                  </a:rPr>
                  <a:t> attained over months of data</a:t>
                </a:r>
                <a:endParaRPr lang="en-US" sz="1600" dirty="0">
                  <a:effectLst/>
                  <a:latin typeface="Calibri" charset="0"/>
                  <a:ea typeface="Calibri" charset="0"/>
                  <a:cs typeface="Times New Roman" charset="0"/>
                </a:endParaRPr>
              </a:p>
              <a:p>
                <a:pPr marL="0" indent="0" algn="ctr">
                  <a:spcBef>
                    <a:spcPts val="0"/>
                  </a:spcBef>
                  <a:spcAft>
                    <a:spcPts val="600"/>
                  </a:spcAft>
                  <a:buNone/>
                </a:pPr>
                <a:r>
                  <a:rPr lang="en-US" sz="1600" dirty="0">
                    <a:effectLst/>
                    <a:ea typeface="Times New Roman" charset="0"/>
                    <a:cs typeface="Times New Roman" charset="0"/>
                  </a:rPr>
                  <a:t>Set </a:t>
                </a:r>
                <a14:m>
                  <m:oMath xmlns:m="http://schemas.openxmlformats.org/officeDocument/2006/math">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r>
                      <a:rPr lang="en-US" sz="1600" i="1">
                        <a:effectLst/>
                        <a:latin typeface="Cambria Math" charset="0"/>
                        <a:ea typeface="Times New Roman" charset="0"/>
                        <a:cs typeface="Times New Roman" charset="0"/>
                      </a:rPr>
                      <m:t>=</m:t>
                    </m:r>
                    <m:r>
                      <m:rPr>
                        <m:sty m:val="p"/>
                      </m:rPr>
                      <a:rPr lang="en-US" sz="1600">
                        <a:effectLst/>
                        <a:latin typeface="Cambria Math" charset="0"/>
                        <a:ea typeface="Times New Roman" charset="0"/>
                        <a:cs typeface="Times New Roman" charset="0"/>
                      </a:rPr>
                      <m:t>Min</m:t>
                    </m:r>
                    <m:d>
                      <m:dPr>
                        <m:begChr m:val="["/>
                        <m:endChr m:val="]"/>
                        <m:ctrlPr>
                          <a:rPr lang="en-US" sz="1600" i="1">
                            <a:effectLst/>
                            <a:latin typeface="Cambria Math" panose="02040503050406030204" pitchFamily="18" charset="0"/>
                            <a:ea typeface="Times New Roman" charset="0"/>
                            <a:cs typeface="Times New Roman" charset="0"/>
                          </a:rPr>
                        </m:ctrlPr>
                      </m:dPr>
                      <m:e>
                        <m:sSub>
                          <m:sSubPr>
                            <m:ctrlPr>
                              <a:rPr lang="en-US" sz="1600" i="1">
                                <a:effectLst/>
                                <a:latin typeface="Cambria Math" panose="02040503050406030204" pitchFamily="18" charset="0"/>
                                <a:ea typeface="Times New Roman" charset="0"/>
                                <a:cs typeface="Times New Roman" charset="0"/>
                              </a:rPr>
                            </m:ctrlPr>
                          </m:sSubPr>
                          <m:e>
                            <m:d>
                              <m:dPr>
                                <m:ctrlPr>
                                  <a:rPr lang="en-US" sz="1600" i="1">
                                    <a:effectLst/>
                                    <a:latin typeface="Cambria Math" panose="02040503050406030204" pitchFamily="18" charset="0"/>
                                    <a:ea typeface="Times New Roman" charset="0"/>
                                    <a:cs typeface="Times New Roman" charset="0"/>
                                  </a:rPr>
                                </m:ctrlPr>
                              </m:dPr>
                              <m:e>
                                <m:f>
                                  <m:fPr>
                                    <m:ctrlPr>
                                      <a:rPr lang="en-US" sz="1600" i="1">
                                        <a:effectLst/>
                                        <a:latin typeface="Cambria Math" panose="02040503050406030204" pitchFamily="18" charset="0"/>
                                        <a:ea typeface="Times New Roman" charset="0"/>
                                        <a:cs typeface="Times New Roman" charset="0"/>
                                      </a:rPr>
                                    </m:ctrlPr>
                                  </m:fPr>
                                  <m:num>
                                    <m:sSubSup>
                                      <m:sSubSupPr>
                                        <m:ctrlPr>
                                          <a:rPr lang="en-US" sz="1600" i="1">
                                            <a:effectLst/>
                                            <a:latin typeface="Cambria Math" panose="02040503050406030204" pitchFamily="18" charset="0"/>
                                            <a:ea typeface="Times New Roman" charset="0"/>
                                            <a:cs typeface="Times New Roman" charset="0"/>
                                          </a:rPr>
                                        </m:ctrlPr>
                                      </m:sSub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num>
                                  <m:den>
                                    <m:sSup>
                                      <m:sSupPr>
                                        <m:ctrlPr>
                                          <a:rPr lang="en-US" sz="1600" i="1">
                                            <a:effectLst/>
                                            <a:latin typeface="Cambria Math" panose="02040503050406030204" pitchFamily="18" charset="0"/>
                                            <a:ea typeface="Times New Roman" charset="0"/>
                                            <a:cs typeface="Times New Roman" charset="0"/>
                                          </a:rPr>
                                        </m:ctrlPr>
                                      </m:s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den>
                                </m:f>
                              </m:e>
                            </m:d>
                          </m:e>
                          <m:sub>
                            <m:r>
                              <a:rPr lang="en-US" sz="1600" i="1">
                                <a:effectLst/>
                                <a:latin typeface="Cambria Math" charset="0"/>
                                <a:ea typeface="Times New Roman" charset="0"/>
                                <a:cs typeface="Times New Roman" charset="0"/>
                              </a:rPr>
                              <m:t>𝑘</m:t>
                            </m:r>
                          </m:sub>
                        </m:sSub>
                      </m:e>
                    </m:d>
                  </m:oMath>
                </a14:m>
                <a:r>
                  <a:rPr lang="en-US" sz="1600" dirty="0">
                    <a:effectLst/>
                    <a:latin typeface="Calibri" charset="0"/>
                    <a:ea typeface="Times New Roman" charset="0"/>
                    <a:cs typeface="Times New Roman" charset="0"/>
                  </a:rPr>
                  <a:t>,</a:t>
                </a:r>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Times New Roman" charset="0"/>
                    <a:cs typeface="Times New Roman" charset="0"/>
                  </a:rPr>
                  <a:t>where </a:t>
                </a:r>
                <a:r>
                  <a:rPr lang="en-US" sz="1600" i="1" dirty="0">
                    <a:effectLst/>
                    <a:latin typeface="Calibri" charset="0"/>
                    <a:ea typeface="Times New Roman" charset="0"/>
                    <a:cs typeface="Times New Roman" charset="0"/>
                  </a:rPr>
                  <a:t>k</a:t>
                </a:r>
                <a:r>
                  <a:rPr lang="en-US" sz="1600" dirty="0">
                    <a:effectLst/>
                    <a:latin typeface="Calibri" charset="0"/>
                    <a:ea typeface="Times New Roman" charset="0"/>
                    <a:cs typeface="Times New Roman" charset="0"/>
                  </a:rPr>
                  <a:t> is index for the averaging interval, and we take minimum from many such intervals. </a:t>
                </a:r>
                <a:r>
                  <a:rPr lang="en-US" sz="1600" dirty="0">
                    <a:latin typeface="Calibri" charset="0"/>
                    <a:ea typeface="Times New Roman" charset="0"/>
                    <a:cs typeface="Times New Roman" charset="0"/>
                  </a:rPr>
                  <a:t>An upper bound of 1 is also placed on the </a:t>
                </a:r>
                <a:r>
                  <a:rPr lang="en-US" sz="1600" i="1" dirty="0">
                    <a:latin typeface="Calibri" charset="0"/>
                    <a:ea typeface="Times New Roman" charset="0"/>
                    <a:cs typeface="Times New Roman" charset="0"/>
                  </a:rPr>
                  <a:t>C</a:t>
                </a:r>
                <a:r>
                  <a:rPr lang="en-US" sz="1600" dirty="0">
                    <a:latin typeface="Calibri" charset="0"/>
                    <a:ea typeface="Times New Roman" charset="0"/>
                    <a:cs typeface="Times New Roman" charset="0"/>
                  </a:rPr>
                  <a:t> coefficients.</a:t>
                </a:r>
                <a:endParaRPr lang="en-US" sz="1600" dirty="0">
                  <a:effectLst/>
                  <a:latin typeface="Calibri" charset="0"/>
                  <a:ea typeface="Calibri" charset="0"/>
                  <a:cs typeface="Times New Roman" charset="0"/>
                </a:endParaRPr>
              </a:p>
              <a:p>
                <a:pPr marL="0" indent="0">
                  <a:spcAft>
                    <a:spcPts val="600"/>
                  </a:spcAft>
                  <a:buNone/>
                </a:pP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5029200"/>
              </a:xfrm>
              <a:blipFill rotWithShape="0">
                <a:blip r:embed="rId2"/>
                <a:stretch>
                  <a:fillRect l="-444" t="-485"/>
                </a:stretch>
              </a:blipFill>
            </p:spPr>
            <p:txBody>
              <a:bodyPr/>
              <a:lstStyle/>
              <a:p>
                <a:r>
                  <a:rPr lang="en-US">
                    <a:noFill/>
                  </a:rPr>
                  <a:t> </a:t>
                </a:r>
              </a:p>
            </p:txBody>
          </p:sp>
        </mc:Fallback>
      </mc:AlternateContent>
      <p:grpSp>
        <p:nvGrpSpPr>
          <p:cNvPr id="7" name="Group 6"/>
          <p:cNvGrpSpPr/>
          <p:nvPr/>
        </p:nvGrpSpPr>
        <p:grpSpPr>
          <a:xfrm>
            <a:off x="5943600" y="4935312"/>
            <a:ext cx="2971800" cy="627288"/>
            <a:chOff x="5943600" y="4935312"/>
            <a:chExt cx="2971800" cy="627288"/>
          </a:xfrm>
        </p:grpSpPr>
        <mc:AlternateContent xmlns:mc="http://schemas.openxmlformats.org/markup-compatibility/2006" xmlns:a14="http://schemas.microsoft.com/office/drawing/2010/main">
          <mc:Choice Requires="a14">
            <p:sp>
              <p:nvSpPr>
                <p:cNvPr id="4" name="TextBox 3"/>
                <p:cNvSpPr txBox="1"/>
                <p:nvPr/>
              </p:nvSpPr>
              <p:spPr>
                <a:xfrm>
                  <a:off x="5966757" y="4935312"/>
                  <a:ext cx="2948643" cy="627288"/>
                </a:xfrm>
                <a:prstGeom prst="rect">
                  <a:avLst/>
                </a:prstGeom>
                <a:noFill/>
              </p:spPr>
              <p:txBody>
                <a:bodyPr wrap="square" rtlCol="0">
                  <a:spAutoFit/>
                </a:bodyPr>
                <a:lstStyle/>
                <a:p>
                  <a:r>
                    <a:rPr lang="en-US" sz="1100" dirty="0">
                      <a:solidFill>
                        <a:schemeClr val="accent2">
                          <a:lumMod val="20000"/>
                          <a:lumOff val="80000"/>
                        </a:schemeClr>
                      </a:solidFill>
                    </a:rPr>
                    <a:t>We only use cases </a:t>
                  </a:r>
                </a:p>
                <a:p>
                  <a:r>
                    <a:rPr lang="en-US" sz="1100" dirty="0">
                      <a:solidFill>
                        <a:schemeClr val="accent2">
                          <a:lumMod val="20000"/>
                          <a:lumOff val="80000"/>
                        </a:schemeClr>
                      </a:solidFill>
                    </a:rPr>
                    <a:t>where </a:t>
                  </a:r>
                  <a14:m>
                    <m:oMath xmlns:m="http://schemas.openxmlformats.org/officeDocument/2006/math">
                      <m:sSubSup>
                        <m:sSubSupPr>
                          <m:ctrlPr>
                            <a:rPr lang="en-US" sz="1100" i="1">
                              <a:solidFill>
                                <a:schemeClr val="accent2">
                                  <a:lumMod val="20000"/>
                                  <a:lumOff val="80000"/>
                                </a:schemeClr>
                              </a:solidFill>
                              <a:latin typeface="Cambria Math" panose="02040503050406030204" pitchFamily="18" charset="0"/>
                              <a:ea typeface="Times New Roman" charset="0"/>
                              <a:cs typeface="Times New Roman" charset="0"/>
                            </a:rPr>
                          </m:ctrlPr>
                        </m:sSubSupPr>
                        <m:e>
                          <m:r>
                            <a:rPr lang="en-US" sz="1100" i="1">
                              <a:solidFill>
                                <a:schemeClr val="accent2">
                                  <a:lumMod val="20000"/>
                                  <a:lumOff val="80000"/>
                                </a:schemeClr>
                              </a:solidFill>
                              <a:latin typeface="Cambria Math" charset="0"/>
                              <a:ea typeface="Times New Roman" charset="0"/>
                              <a:cs typeface="Times New Roman" charset="0"/>
                            </a:rPr>
                            <m:t>𝑁</m:t>
                          </m:r>
                        </m:e>
                        <m:sub>
                          <m:r>
                            <a:rPr lang="en-US" sz="1100" i="1">
                              <a:solidFill>
                                <a:schemeClr val="accent2">
                                  <a:lumMod val="20000"/>
                                  <a:lumOff val="80000"/>
                                </a:schemeClr>
                              </a:solidFill>
                              <a:latin typeface="Cambria Math" charset="0"/>
                              <a:ea typeface="Times New Roman" charset="0"/>
                              <a:cs typeface="Times New Roman" charset="0"/>
                            </a:rPr>
                            <m:t>𝑖</m:t>
                          </m:r>
                          <m:r>
                            <a:rPr lang="en-US" sz="1100" i="1">
                              <a:solidFill>
                                <a:schemeClr val="accent2">
                                  <a:lumMod val="20000"/>
                                  <a:lumOff val="80000"/>
                                </a:schemeClr>
                              </a:solidFill>
                              <a:latin typeface="Cambria Math" charset="0"/>
                              <a:ea typeface="Times New Roman" charset="0"/>
                              <a:cs typeface="Times New Roman" charset="0"/>
                            </a:rPr>
                            <m:t>,</m:t>
                          </m:r>
                          <m:r>
                            <a:rPr lang="en-US" sz="1100" i="1">
                              <a:solidFill>
                                <a:schemeClr val="accent2">
                                  <a:lumMod val="20000"/>
                                  <a:lumOff val="80000"/>
                                </a:schemeClr>
                              </a:solidFill>
                              <a:latin typeface="Cambria Math" charset="0"/>
                              <a:ea typeface="Times New Roman" charset="0"/>
                              <a:cs typeface="Times New Roman" charset="0"/>
                            </a:rPr>
                            <m:t>𝑗</m:t>
                          </m:r>
                        </m:sub>
                        <m:sup>
                          <m:r>
                            <a:rPr lang="en-US" sz="1100" i="1">
                              <a:solidFill>
                                <a:schemeClr val="accent2">
                                  <a:lumMod val="20000"/>
                                  <a:lumOff val="80000"/>
                                </a:schemeClr>
                              </a:solidFill>
                              <a:latin typeface="Cambria Math" charset="0"/>
                              <a:ea typeface="Times New Roman" charset="0"/>
                              <a:cs typeface="Times New Roman" charset="0"/>
                            </a:rPr>
                            <m:t>𝑡𝑜𝑡</m:t>
                          </m:r>
                          <m:r>
                            <a:rPr lang="en-US" sz="1100" i="1">
                              <a:solidFill>
                                <a:schemeClr val="accent2">
                                  <a:lumMod val="20000"/>
                                  <a:lumOff val="80000"/>
                                </a:schemeClr>
                              </a:solidFill>
                              <a:latin typeface="Cambria Math" charset="0"/>
                              <a:ea typeface="Times New Roman" charset="0"/>
                              <a:cs typeface="Times New Roman" charset="0"/>
                            </a:rPr>
                            <m:t>.</m:t>
                          </m:r>
                        </m:sup>
                      </m:sSubSup>
                      <m:r>
                        <a:rPr lang="en-US" sz="1100" b="0" i="1" smtClean="0">
                          <a:solidFill>
                            <a:schemeClr val="accent2">
                              <a:lumMod val="20000"/>
                              <a:lumOff val="80000"/>
                            </a:schemeClr>
                          </a:solidFill>
                          <a:latin typeface="Cambria Math" charset="0"/>
                          <a:ea typeface="Times New Roman" charset="0"/>
                          <a:cs typeface="Times New Roman" charset="0"/>
                        </a:rPr>
                        <m:t>&gt;50</m:t>
                      </m:r>
                    </m:oMath>
                  </a14:m>
                  <a:r>
                    <a:rPr lang="en-US" sz="1100" dirty="0">
                      <a:solidFill>
                        <a:schemeClr val="accent2">
                          <a:lumMod val="20000"/>
                          <a:lumOff val="80000"/>
                        </a:schemeClr>
                      </a:solidFill>
                    </a:rPr>
                    <a:t> and </a:t>
                  </a:r>
                  <a14:m>
                    <m:oMath xmlns:m="http://schemas.openxmlformats.org/officeDocument/2006/math">
                      <m:sSup>
                        <m:sSupPr>
                          <m:ctrlPr>
                            <a:rPr lang="en-US" sz="1100" i="1">
                              <a:solidFill>
                                <a:schemeClr val="accent2">
                                  <a:lumMod val="20000"/>
                                  <a:lumOff val="80000"/>
                                </a:schemeClr>
                              </a:solidFill>
                              <a:latin typeface="Cambria Math" panose="02040503050406030204" pitchFamily="18" charset="0"/>
                              <a:ea typeface="Times New Roman" charset="0"/>
                              <a:cs typeface="Times New Roman" charset="0"/>
                            </a:rPr>
                          </m:ctrlPr>
                        </m:sSupPr>
                        <m:e>
                          <m:r>
                            <a:rPr lang="en-US" sz="1100" i="1">
                              <a:solidFill>
                                <a:schemeClr val="accent2">
                                  <a:lumMod val="20000"/>
                                  <a:lumOff val="80000"/>
                                </a:schemeClr>
                              </a:solidFill>
                              <a:latin typeface="Cambria Math" charset="0"/>
                              <a:ea typeface="Times New Roman" charset="0"/>
                              <a:cs typeface="Times New Roman" charset="0"/>
                            </a:rPr>
                            <m:t>𝑁</m:t>
                          </m:r>
                        </m:e>
                        <m:sup>
                          <m:r>
                            <a:rPr lang="en-US" sz="1100" i="1">
                              <a:solidFill>
                                <a:schemeClr val="accent2">
                                  <a:lumMod val="20000"/>
                                  <a:lumOff val="80000"/>
                                </a:schemeClr>
                              </a:solidFill>
                              <a:latin typeface="Cambria Math" charset="0"/>
                              <a:ea typeface="Times New Roman" charset="0"/>
                              <a:cs typeface="Times New Roman" charset="0"/>
                            </a:rPr>
                            <m:t>𝐵𝐺</m:t>
                          </m:r>
                        </m:sup>
                      </m:sSup>
                      <m:r>
                        <a:rPr lang="en-US" sz="1100" b="0" i="1" smtClean="0">
                          <a:solidFill>
                            <a:schemeClr val="accent2">
                              <a:lumMod val="20000"/>
                              <a:lumOff val="80000"/>
                            </a:schemeClr>
                          </a:solidFill>
                          <a:latin typeface="Cambria Math" charset="0"/>
                          <a:ea typeface="Times New Roman" charset="0"/>
                          <a:cs typeface="Times New Roman" charset="0"/>
                        </a:rPr>
                        <m:t>&gt;50</m:t>
                      </m:r>
                    </m:oMath>
                  </a14:m>
                  <a:r>
                    <a:rPr lang="en-US" sz="1100" dirty="0">
                      <a:solidFill>
                        <a:schemeClr val="accent2">
                          <a:lumMod val="20000"/>
                          <a:lumOff val="80000"/>
                        </a:schemeClr>
                      </a:solidFill>
                    </a:rPr>
                    <a:t>, so that rel. Poisson error associated with </a:t>
                  </a:r>
                  <a:r>
                    <a:rPr lang="en-US" sz="1100" i="1" dirty="0">
                      <a:solidFill>
                        <a:schemeClr val="accent2">
                          <a:lumMod val="20000"/>
                          <a:lumOff val="80000"/>
                        </a:schemeClr>
                      </a:solidFill>
                    </a:rPr>
                    <a:t>C</a:t>
                  </a:r>
                  <a:r>
                    <a:rPr lang="en-US" sz="1100" dirty="0">
                      <a:solidFill>
                        <a:schemeClr val="accent2">
                          <a:lumMod val="20000"/>
                          <a:lumOff val="80000"/>
                        </a:schemeClr>
                      </a:solidFill>
                    </a:rPr>
                    <a:t> is &lt; 20%.</a:t>
                  </a:r>
                </a:p>
              </p:txBody>
            </p:sp>
          </mc:Choice>
          <mc:Fallback xmlns="">
            <p:sp>
              <p:nvSpPr>
                <p:cNvPr id="4" name="TextBox 3"/>
                <p:cNvSpPr txBox="1">
                  <a:spLocks noRot="1" noChangeAspect="1" noMove="1" noResize="1" noEditPoints="1" noAdjustHandles="1" noChangeArrowheads="1" noChangeShapeType="1" noTextEdit="1"/>
                </p:cNvSpPr>
                <p:nvPr/>
              </p:nvSpPr>
              <p:spPr>
                <a:xfrm>
                  <a:off x="5966757" y="4935312"/>
                  <a:ext cx="2948643" cy="627288"/>
                </a:xfrm>
                <a:prstGeom prst="rect">
                  <a:avLst/>
                </a:prstGeom>
                <a:blipFill rotWithShape="0">
                  <a:blip r:embed="rId3"/>
                  <a:stretch>
                    <a:fillRect t="-971" b="-5825"/>
                  </a:stretch>
                </a:blipFill>
              </p:spPr>
              <p:txBody>
                <a:bodyPr/>
                <a:lstStyle/>
                <a:p>
                  <a:r>
                    <a:rPr lang="en-US">
                      <a:noFill/>
                    </a:rPr>
                    <a:t> </a:t>
                  </a:r>
                </a:p>
              </p:txBody>
            </p:sp>
          </mc:Fallback>
        </mc:AlternateContent>
        <p:sp>
          <p:nvSpPr>
            <p:cNvPr id="6" name="Double Bracket 5"/>
            <p:cNvSpPr/>
            <p:nvPr/>
          </p:nvSpPr>
          <p:spPr>
            <a:xfrm>
              <a:off x="5943600" y="4935312"/>
              <a:ext cx="2853159" cy="627288"/>
            </a:xfrm>
            <a:prstGeom prst="bracketPair">
              <a:avLst/>
            </a:prstGeom>
            <a:ln w="254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Slide Number Placeholder 7"/>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18</a:t>
            </a:fld>
            <a:endParaRPr lang="uk-UA"/>
          </a:p>
        </p:txBody>
      </p:sp>
    </p:spTree>
    <p:extLst>
      <p:ext uri="{BB962C8B-B14F-4D97-AF65-F5344CB8AC3E}">
        <p14:creationId xmlns:p14="http://schemas.microsoft.com/office/powerpoint/2010/main" val="1041512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963627"/>
            <a:ext cx="9144001" cy="391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4606B10-17F0-0082-7827-A9077CB29B76}"/>
              </a:ext>
            </a:extLst>
          </p:cNvPr>
          <p:cNvPicPr>
            <a:picLocks noChangeAspect="1"/>
          </p:cNvPicPr>
          <p:nvPr/>
        </p:nvPicPr>
        <p:blipFill rotWithShape="1">
          <a:blip r:embed="rId2"/>
          <a:srcRect l="-1" t="167" r="1421" b="10275"/>
          <a:stretch/>
        </p:blipFill>
        <p:spPr>
          <a:xfrm rot="16200000">
            <a:off x="307727" y="1752180"/>
            <a:ext cx="3831336" cy="4507454"/>
          </a:xfrm>
          <a:prstGeom prst="rect">
            <a:avLst/>
          </a:prstGeom>
        </p:spPr>
      </p:pic>
      <p:pic>
        <p:nvPicPr>
          <p:cNvPr id="16" name="Picture 15">
            <a:extLst>
              <a:ext uri="{FF2B5EF4-FFF2-40B4-BE49-F238E27FC236}">
                <a16:creationId xmlns:a16="http://schemas.microsoft.com/office/drawing/2014/main" id="{F5001E9E-9CE2-1232-03CA-B98C33635C96}"/>
              </a:ext>
            </a:extLst>
          </p:cNvPr>
          <p:cNvPicPr>
            <a:picLocks noChangeAspect="1"/>
          </p:cNvPicPr>
          <p:nvPr/>
        </p:nvPicPr>
        <p:blipFill rotWithShape="1">
          <a:blip r:embed="rId3"/>
          <a:srcRect l="108" t="7676" r="1361" b="1172"/>
          <a:stretch/>
        </p:blipFill>
        <p:spPr>
          <a:xfrm rot="16200000">
            <a:off x="4826212" y="1709145"/>
            <a:ext cx="3826603" cy="4581144"/>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19</a:t>
            </a:fld>
            <a:endParaRPr lang="uk-UA"/>
          </a:p>
        </p:txBody>
      </p:sp>
      <p:sp>
        <p:nvSpPr>
          <p:cNvPr id="8" name="TextBox 7"/>
          <p:cNvSpPr txBox="1"/>
          <p:nvPr/>
        </p:nvSpPr>
        <p:spPr>
          <a:xfrm>
            <a:off x="4695061" y="1963627"/>
            <a:ext cx="4140972" cy="369332"/>
          </a:xfrm>
          <a:prstGeom prst="rect">
            <a:avLst/>
          </a:prstGeom>
          <a:solidFill>
            <a:schemeClr val="bg1"/>
          </a:solidFill>
        </p:spPr>
        <p:txBody>
          <a:bodyPr wrap="square" rtlCol="0">
            <a:spAutoFit/>
          </a:bodyPr>
          <a:lstStyle/>
          <a:p>
            <a:r>
              <a:rPr lang="en-US" sz="1800" u="sng" dirty="0"/>
              <a:t>Ion Background Removal Coefficients </a:t>
            </a:r>
          </a:p>
        </p:txBody>
      </p:sp>
      <p:sp>
        <p:nvSpPr>
          <p:cNvPr id="9" name="TextBox 8"/>
          <p:cNvSpPr txBox="1"/>
          <p:nvPr/>
        </p:nvSpPr>
        <p:spPr>
          <a:xfrm>
            <a:off x="60458" y="1970492"/>
            <a:ext cx="4634602" cy="369332"/>
          </a:xfrm>
          <a:prstGeom prst="rect">
            <a:avLst/>
          </a:prstGeom>
          <a:solidFill>
            <a:schemeClr val="bg1"/>
          </a:solidFill>
        </p:spPr>
        <p:txBody>
          <a:bodyPr wrap="none" rtlCol="0">
            <a:spAutoFit/>
          </a:bodyPr>
          <a:lstStyle/>
          <a:p>
            <a:r>
              <a:rPr lang="en-US" sz="1800" u="sng" dirty="0"/>
              <a:t>Electron Background Removal Coefficients</a:t>
            </a:r>
          </a:p>
        </p:txBody>
      </p:sp>
      <p:sp>
        <p:nvSpPr>
          <p:cNvPr id="3" name="TextBox 2"/>
          <p:cNvSpPr txBox="1"/>
          <p:nvPr/>
        </p:nvSpPr>
        <p:spPr>
          <a:xfrm>
            <a:off x="457200" y="1410469"/>
            <a:ext cx="8229600" cy="307777"/>
          </a:xfrm>
          <a:prstGeom prst="rect">
            <a:avLst/>
          </a:prstGeom>
          <a:noFill/>
        </p:spPr>
        <p:txBody>
          <a:bodyPr wrap="square" rtlCol="0">
            <a:spAutoFit/>
          </a:bodyPr>
          <a:lstStyle/>
          <a:p>
            <a:r>
              <a:rPr lang="en-US" dirty="0">
                <a:solidFill>
                  <a:schemeClr val="bg1"/>
                </a:solidFill>
              </a:rPr>
              <a:t>ADR 1277 </a:t>
            </a:r>
            <a:r>
              <a:rPr lang="en-US" sz="1400" dirty="0">
                <a:solidFill>
                  <a:schemeClr val="bg1"/>
                </a:solidFill>
              </a:rPr>
              <a:t>G18 SEISS MPS-LO LUT Update implemented the following BRC tables (2022/11/01).</a:t>
            </a:r>
          </a:p>
        </p:txBody>
      </p:sp>
      <p:sp>
        <p:nvSpPr>
          <p:cNvPr id="11" name="Title 1">
            <a:extLst>
              <a:ext uri="{FF2B5EF4-FFF2-40B4-BE49-F238E27FC236}">
                <a16:creationId xmlns:a16="http://schemas.microsoft.com/office/drawing/2014/main" id="{CDEFA33A-5CAD-C716-3060-659AACD431B0}"/>
              </a:ext>
            </a:extLst>
          </p:cNvPr>
          <p:cNvSpPr>
            <a:spLocks noGrp="1"/>
          </p:cNvSpPr>
          <p:nvPr>
            <p:ph type="title"/>
          </p:nvPr>
        </p:nvSpPr>
        <p:spPr/>
        <p:txBody>
          <a:bodyPr>
            <a:normAutofit fontScale="90000"/>
          </a:bodyPr>
          <a:lstStyle/>
          <a:p>
            <a:r>
              <a:rPr lang="en-US" dirty="0"/>
              <a:t>Empirical Background</a:t>
            </a:r>
            <a:br>
              <a:rPr lang="en-US" dirty="0"/>
            </a:br>
            <a:r>
              <a:rPr lang="en-US" dirty="0"/>
              <a:t>Removal Coefficients</a:t>
            </a:r>
            <a:endParaRPr lang="en-US" sz="2000" dirty="0">
              <a:solidFill>
                <a:srgbClr val="FFFF00"/>
              </a:solidFill>
            </a:endParaRPr>
          </a:p>
        </p:txBody>
      </p:sp>
    </p:spTree>
    <p:extLst>
      <p:ext uri="{BB962C8B-B14F-4D97-AF65-F5344CB8AC3E}">
        <p14:creationId xmlns:p14="http://schemas.microsoft.com/office/powerpoint/2010/main" val="2846752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Text Placeholder 2"/>
          <p:cNvSpPr>
            <a:spLocks noGrp="1"/>
          </p:cNvSpPr>
          <p:nvPr>
            <p:ph type="body" idx="1"/>
          </p:nvPr>
        </p:nvSpPr>
        <p:spPr>
          <a:xfrm>
            <a:off x="457200" y="1465263"/>
            <a:ext cx="8229600" cy="3640137"/>
          </a:xfrm>
        </p:spPr>
        <p:txBody>
          <a:bodyPr/>
          <a:lstStyle/>
          <a:p>
            <a:pPr>
              <a:buFont typeface="Arial" charset="0"/>
              <a:buChar char="•"/>
            </a:pPr>
            <a:r>
              <a:rPr lang="en-US" sz="2800" dirty="0"/>
              <a:t>MPS-LO Overview</a:t>
            </a:r>
          </a:p>
          <a:p>
            <a:pPr>
              <a:buFont typeface="Arial" charset="0"/>
              <a:buChar char="•"/>
            </a:pPr>
            <a:r>
              <a:rPr lang="en-US" sz="2800" dirty="0"/>
              <a:t>Review of Provisional Maturity Assessment</a:t>
            </a:r>
          </a:p>
          <a:p>
            <a:pPr lvl="0">
              <a:buFont typeface="Arial" charset="0"/>
              <a:buChar char="•"/>
            </a:pPr>
            <a:r>
              <a:rPr lang="en-US" sz="2800" dirty="0"/>
              <a:t>Product Quality Evaluation</a:t>
            </a:r>
          </a:p>
          <a:p>
            <a:pPr lvl="1">
              <a:buFont typeface=".AppleSystemUIFont" charset="-120"/>
              <a:buChar char="-"/>
            </a:pPr>
            <a:r>
              <a:rPr lang="en-US" sz="2000" dirty="0"/>
              <a:t>Instrument and GPA Anomalies and Resolution</a:t>
            </a:r>
          </a:p>
          <a:p>
            <a:pPr lvl="1">
              <a:buFont typeface=".AppleSystemUIFont" charset="-120"/>
              <a:buChar char="-"/>
            </a:pPr>
            <a:r>
              <a:rPr lang="en-US" sz="2000" dirty="0"/>
              <a:t>Analysis and PLPTs Supporting Assessment for Full Status</a:t>
            </a:r>
          </a:p>
          <a:p>
            <a:pPr>
              <a:buFont typeface="Arial" charset="0"/>
              <a:buChar char="•"/>
            </a:pPr>
            <a:r>
              <a:rPr lang="en-US" sz="2800" dirty="0"/>
              <a:t>Full Maturity Assessment</a:t>
            </a:r>
          </a:p>
          <a:p>
            <a:pPr>
              <a:buFont typeface="Arial" charset="0"/>
              <a:buChar char="•"/>
            </a:pPr>
            <a:r>
              <a:rPr lang="en-US" sz="2800" dirty="0"/>
              <a:t>Summary and Recommendations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a:t>
            </a:fld>
            <a:endParaRPr lang="uk-UA"/>
          </a:p>
        </p:txBody>
      </p:sp>
    </p:spTree>
    <p:extLst>
      <p:ext uri="{BB962C8B-B14F-4D97-AF65-F5344CB8AC3E}">
        <p14:creationId xmlns:p14="http://schemas.microsoft.com/office/powerpoint/2010/main" val="705462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963627"/>
            <a:ext cx="9144001" cy="391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4606B10-17F0-0082-7827-A9077CB29B76}"/>
              </a:ext>
            </a:extLst>
          </p:cNvPr>
          <p:cNvPicPr>
            <a:picLocks noChangeAspect="1"/>
          </p:cNvPicPr>
          <p:nvPr/>
        </p:nvPicPr>
        <p:blipFill rotWithShape="1">
          <a:blip r:embed="rId2"/>
          <a:srcRect t="-294" r="1176" b="9385"/>
          <a:stretch/>
        </p:blipFill>
        <p:spPr>
          <a:xfrm rot="16200000">
            <a:off x="312580" y="1708828"/>
            <a:ext cx="3840480" cy="4572046"/>
          </a:xfrm>
          <a:prstGeom prst="rect">
            <a:avLst/>
          </a:prstGeom>
        </p:spPr>
      </p:pic>
      <p:pic>
        <p:nvPicPr>
          <p:cNvPr id="16" name="Picture 15">
            <a:extLst>
              <a:ext uri="{FF2B5EF4-FFF2-40B4-BE49-F238E27FC236}">
                <a16:creationId xmlns:a16="http://schemas.microsoft.com/office/drawing/2014/main" id="{F5001E9E-9CE2-1232-03CA-B98C33635C96}"/>
              </a:ext>
            </a:extLst>
          </p:cNvPr>
          <p:cNvPicPr>
            <a:picLocks noChangeAspect="1"/>
          </p:cNvPicPr>
          <p:nvPr/>
        </p:nvPicPr>
        <p:blipFill rotWithShape="1">
          <a:blip r:embed="rId3"/>
          <a:srcRect l="-1778" t="8087" r="7658" b="-816"/>
          <a:stretch/>
        </p:blipFill>
        <p:spPr>
          <a:xfrm rot="16200000">
            <a:off x="4971912" y="1832716"/>
            <a:ext cx="3648456" cy="4651782"/>
          </a:xfrm>
          <a:prstGeom prst="rect">
            <a:avLst/>
          </a:prstGeom>
        </p:spPr>
      </p:pic>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20</a:t>
            </a:fld>
            <a:endParaRPr lang="uk-UA"/>
          </a:p>
        </p:txBody>
      </p:sp>
      <p:sp>
        <p:nvSpPr>
          <p:cNvPr id="8" name="TextBox 7"/>
          <p:cNvSpPr txBox="1"/>
          <p:nvPr/>
        </p:nvSpPr>
        <p:spPr>
          <a:xfrm>
            <a:off x="4695061" y="1963627"/>
            <a:ext cx="4140972" cy="369332"/>
          </a:xfrm>
          <a:prstGeom prst="rect">
            <a:avLst/>
          </a:prstGeom>
          <a:solidFill>
            <a:schemeClr val="bg1"/>
          </a:solidFill>
        </p:spPr>
        <p:txBody>
          <a:bodyPr wrap="square" rtlCol="0">
            <a:spAutoFit/>
          </a:bodyPr>
          <a:lstStyle/>
          <a:p>
            <a:r>
              <a:rPr lang="en-US" sz="1800" u="sng" dirty="0"/>
              <a:t>Ion Background Removal Coefficients </a:t>
            </a:r>
          </a:p>
        </p:txBody>
      </p:sp>
      <p:sp>
        <p:nvSpPr>
          <p:cNvPr id="9" name="TextBox 8"/>
          <p:cNvSpPr txBox="1"/>
          <p:nvPr/>
        </p:nvSpPr>
        <p:spPr>
          <a:xfrm>
            <a:off x="60458" y="1970492"/>
            <a:ext cx="4634602" cy="369332"/>
          </a:xfrm>
          <a:prstGeom prst="rect">
            <a:avLst/>
          </a:prstGeom>
          <a:solidFill>
            <a:schemeClr val="bg1"/>
          </a:solidFill>
        </p:spPr>
        <p:txBody>
          <a:bodyPr wrap="none" rtlCol="0">
            <a:spAutoFit/>
          </a:bodyPr>
          <a:lstStyle/>
          <a:p>
            <a:r>
              <a:rPr lang="en-US" sz="1800" u="sng" dirty="0"/>
              <a:t>Electron Background Removal Coefficients</a:t>
            </a:r>
          </a:p>
        </p:txBody>
      </p:sp>
      <p:sp>
        <p:nvSpPr>
          <p:cNvPr id="3" name="TextBox 2"/>
          <p:cNvSpPr txBox="1"/>
          <p:nvPr/>
        </p:nvSpPr>
        <p:spPr>
          <a:xfrm>
            <a:off x="457200" y="1410469"/>
            <a:ext cx="8229600" cy="307777"/>
          </a:xfrm>
          <a:prstGeom prst="rect">
            <a:avLst/>
          </a:prstGeom>
          <a:noFill/>
        </p:spPr>
        <p:txBody>
          <a:bodyPr wrap="square" rtlCol="0">
            <a:spAutoFit/>
          </a:bodyPr>
          <a:lstStyle/>
          <a:p>
            <a:r>
              <a:rPr lang="en-US" dirty="0">
                <a:solidFill>
                  <a:schemeClr val="bg1"/>
                </a:solidFill>
              </a:rPr>
              <a:t>ADR 1316 </a:t>
            </a:r>
            <a:r>
              <a:rPr lang="en-US" sz="1400" dirty="0">
                <a:solidFill>
                  <a:schemeClr val="bg1"/>
                </a:solidFill>
              </a:rPr>
              <a:t>G18 SEISS MPS-LO LUT Update implemented the following BRC tables (2023/05/04).</a:t>
            </a:r>
          </a:p>
        </p:txBody>
      </p:sp>
      <p:sp>
        <p:nvSpPr>
          <p:cNvPr id="11" name="Title 1">
            <a:extLst>
              <a:ext uri="{FF2B5EF4-FFF2-40B4-BE49-F238E27FC236}">
                <a16:creationId xmlns:a16="http://schemas.microsoft.com/office/drawing/2014/main" id="{CDEFA33A-5CAD-C716-3060-659AACD431B0}"/>
              </a:ext>
            </a:extLst>
          </p:cNvPr>
          <p:cNvSpPr>
            <a:spLocks noGrp="1"/>
          </p:cNvSpPr>
          <p:nvPr>
            <p:ph type="title"/>
          </p:nvPr>
        </p:nvSpPr>
        <p:spPr/>
        <p:txBody>
          <a:bodyPr>
            <a:normAutofit fontScale="90000"/>
          </a:bodyPr>
          <a:lstStyle/>
          <a:p>
            <a:r>
              <a:rPr lang="en-US" dirty="0"/>
              <a:t>Empirical Background</a:t>
            </a:r>
            <a:br>
              <a:rPr lang="en-US" dirty="0"/>
            </a:br>
            <a:r>
              <a:rPr lang="en-US" dirty="0"/>
              <a:t>Removal Coefficients</a:t>
            </a:r>
            <a:endParaRPr lang="en-US" sz="2000" dirty="0">
              <a:solidFill>
                <a:srgbClr val="FFFF00"/>
              </a:solidFill>
            </a:endParaRPr>
          </a:p>
        </p:txBody>
      </p:sp>
    </p:spTree>
    <p:extLst>
      <p:ext uri="{BB962C8B-B14F-4D97-AF65-F5344CB8AC3E}">
        <p14:creationId xmlns:p14="http://schemas.microsoft.com/office/powerpoint/2010/main" val="2539244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258028-D382-1ED9-7B90-425CDC2CE4E8}"/>
              </a:ext>
            </a:extLst>
          </p:cNvPr>
          <p:cNvPicPr>
            <a:picLocks noChangeAspect="1"/>
          </p:cNvPicPr>
          <p:nvPr/>
        </p:nvPicPr>
        <p:blipFill>
          <a:blip r:embed="rId2"/>
          <a:stretch>
            <a:fillRect/>
          </a:stretch>
        </p:blipFill>
        <p:spPr>
          <a:xfrm>
            <a:off x="609600" y="1378397"/>
            <a:ext cx="3439279" cy="4450831"/>
          </a:xfrm>
          <a:prstGeom prst="rect">
            <a:avLst/>
          </a:prstGeom>
        </p:spPr>
      </p:pic>
      <p:pic>
        <p:nvPicPr>
          <p:cNvPr id="26" name="Picture 25">
            <a:extLst>
              <a:ext uri="{FF2B5EF4-FFF2-40B4-BE49-F238E27FC236}">
                <a16:creationId xmlns:a16="http://schemas.microsoft.com/office/drawing/2014/main" id="{107BC9E5-7544-8E78-56BB-C9371E201FB2}"/>
              </a:ext>
            </a:extLst>
          </p:cNvPr>
          <p:cNvPicPr>
            <a:picLocks noChangeAspect="1"/>
          </p:cNvPicPr>
          <p:nvPr/>
        </p:nvPicPr>
        <p:blipFill>
          <a:blip r:embed="rId3"/>
          <a:stretch>
            <a:fillRect/>
          </a:stretch>
        </p:blipFill>
        <p:spPr>
          <a:xfrm>
            <a:off x="4039892" y="3838590"/>
            <a:ext cx="1243584" cy="1609344"/>
          </a:xfrm>
          <a:prstGeom prst="rect">
            <a:avLst/>
          </a:prstGeom>
        </p:spPr>
      </p:pic>
      <p:pic>
        <p:nvPicPr>
          <p:cNvPr id="31" name="Picture 30">
            <a:extLst>
              <a:ext uri="{FF2B5EF4-FFF2-40B4-BE49-F238E27FC236}">
                <a16:creationId xmlns:a16="http://schemas.microsoft.com/office/drawing/2014/main" id="{22554F9D-2B35-1265-18C0-966A3285C408}"/>
              </a:ext>
            </a:extLst>
          </p:cNvPr>
          <p:cNvPicPr>
            <a:picLocks noChangeAspect="1"/>
          </p:cNvPicPr>
          <p:nvPr/>
        </p:nvPicPr>
        <p:blipFill>
          <a:blip r:embed="rId4"/>
          <a:stretch>
            <a:fillRect/>
          </a:stretch>
        </p:blipFill>
        <p:spPr>
          <a:xfrm>
            <a:off x="5177958" y="3838262"/>
            <a:ext cx="1243584" cy="1609344"/>
          </a:xfrm>
          <a:prstGeom prst="rect">
            <a:avLst/>
          </a:prstGeom>
        </p:spPr>
      </p:pic>
      <p:pic>
        <p:nvPicPr>
          <p:cNvPr id="33" name="Picture 32">
            <a:extLst>
              <a:ext uri="{FF2B5EF4-FFF2-40B4-BE49-F238E27FC236}">
                <a16:creationId xmlns:a16="http://schemas.microsoft.com/office/drawing/2014/main" id="{AEFA0258-8852-B587-2339-6FD008F9074B}"/>
              </a:ext>
            </a:extLst>
          </p:cNvPr>
          <p:cNvPicPr>
            <a:picLocks noChangeAspect="1"/>
          </p:cNvPicPr>
          <p:nvPr/>
        </p:nvPicPr>
        <p:blipFill>
          <a:blip r:embed="rId5"/>
          <a:stretch>
            <a:fillRect/>
          </a:stretch>
        </p:blipFill>
        <p:spPr>
          <a:xfrm>
            <a:off x="6316024" y="3838262"/>
            <a:ext cx="1243584" cy="1609344"/>
          </a:xfrm>
          <a:prstGeom prst="rect">
            <a:avLst/>
          </a:prstGeom>
        </p:spPr>
      </p:pic>
      <p:pic>
        <p:nvPicPr>
          <p:cNvPr id="35" name="Picture 34">
            <a:extLst>
              <a:ext uri="{FF2B5EF4-FFF2-40B4-BE49-F238E27FC236}">
                <a16:creationId xmlns:a16="http://schemas.microsoft.com/office/drawing/2014/main" id="{5982B143-8A73-CDF5-3E9D-6256EB2940E4}"/>
              </a:ext>
            </a:extLst>
          </p:cNvPr>
          <p:cNvPicPr>
            <a:picLocks noChangeAspect="1"/>
          </p:cNvPicPr>
          <p:nvPr/>
        </p:nvPicPr>
        <p:blipFill>
          <a:blip r:embed="rId6"/>
          <a:stretch>
            <a:fillRect/>
          </a:stretch>
        </p:blipFill>
        <p:spPr>
          <a:xfrm>
            <a:off x="7457634" y="3838698"/>
            <a:ext cx="1243584" cy="1609344"/>
          </a:xfrm>
          <a:prstGeom prst="rect">
            <a:avLst/>
          </a:prstGeom>
        </p:spPr>
      </p:pic>
      <p:pic>
        <p:nvPicPr>
          <p:cNvPr id="10" name="Picture 9">
            <a:extLst>
              <a:ext uri="{FF2B5EF4-FFF2-40B4-BE49-F238E27FC236}">
                <a16:creationId xmlns:a16="http://schemas.microsoft.com/office/drawing/2014/main" id="{AD62D9B1-A98F-15D5-7573-BAF058319156}"/>
              </a:ext>
            </a:extLst>
          </p:cNvPr>
          <p:cNvPicPr>
            <a:picLocks noChangeAspect="1"/>
          </p:cNvPicPr>
          <p:nvPr/>
        </p:nvPicPr>
        <p:blipFill>
          <a:blip r:embed="rId7"/>
          <a:stretch>
            <a:fillRect/>
          </a:stretch>
        </p:blipFill>
        <p:spPr>
          <a:xfrm>
            <a:off x="3715840" y="1378396"/>
            <a:ext cx="1737360" cy="2248349"/>
          </a:xfrm>
          <a:prstGeom prst="rect">
            <a:avLst/>
          </a:prstGeom>
        </p:spPr>
      </p:pic>
      <p:sp>
        <p:nvSpPr>
          <p:cNvPr id="2" name="Title 1"/>
          <p:cNvSpPr>
            <a:spLocks noGrp="1"/>
          </p:cNvSpPr>
          <p:nvPr>
            <p:ph type="title"/>
          </p:nvPr>
        </p:nvSpPr>
        <p:spPr>
          <a:xfrm>
            <a:off x="1143000" y="128337"/>
            <a:ext cx="6637421" cy="968626"/>
          </a:xfrm>
        </p:spPr>
        <p:txBody>
          <a:bodyPr/>
          <a:lstStyle/>
          <a:p>
            <a:r>
              <a:rPr lang="en-US" sz="3200" dirty="0"/>
              <a:t>Verification of ADRs 1277/1316</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21</a:t>
            </a:fld>
            <a:endParaRPr lang="uk-UA"/>
          </a:p>
        </p:txBody>
      </p:sp>
      <p:sp>
        <p:nvSpPr>
          <p:cNvPr id="29" name="TextBox 28"/>
          <p:cNvSpPr txBox="1"/>
          <p:nvPr/>
        </p:nvSpPr>
        <p:spPr>
          <a:xfrm>
            <a:off x="921621" y="5867400"/>
            <a:ext cx="7270911" cy="523220"/>
          </a:xfrm>
          <a:prstGeom prst="rect">
            <a:avLst/>
          </a:prstGeom>
          <a:noFill/>
        </p:spPr>
        <p:txBody>
          <a:bodyPr wrap="square" rtlCol="0">
            <a:spAutoFit/>
          </a:bodyPr>
          <a:lstStyle/>
          <a:p>
            <a:pPr>
              <a:buClr>
                <a:schemeClr val="bg1"/>
              </a:buClr>
            </a:pPr>
            <a:r>
              <a:rPr lang="en-US" dirty="0">
                <a:solidFill>
                  <a:schemeClr val="bg1"/>
                </a:solidFill>
              </a:rPr>
              <a:t>Verification of ADR 1277: G18 L1b flux and error in agreement with NCEI’s in-house L0 to L1b result to within 1.E-7 (using single precision floats). </a:t>
            </a:r>
          </a:p>
        </p:txBody>
      </p:sp>
      <p:sp>
        <p:nvSpPr>
          <p:cNvPr id="15" name="TextBox 14"/>
          <p:cNvSpPr txBox="1"/>
          <p:nvPr/>
        </p:nvSpPr>
        <p:spPr>
          <a:xfrm>
            <a:off x="1155860" y="1592647"/>
            <a:ext cx="2412840" cy="307777"/>
          </a:xfrm>
          <a:prstGeom prst="rect">
            <a:avLst/>
          </a:prstGeom>
          <a:solidFill>
            <a:schemeClr val="lt1"/>
          </a:solidFill>
        </p:spPr>
        <p:txBody>
          <a:bodyPr wrap="none" rtlCol="0">
            <a:spAutoFit/>
          </a:bodyPr>
          <a:lstStyle/>
          <a:p>
            <a:r>
              <a:rPr lang="en-US" dirty="0"/>
              <a:t>Right sensor head electrons</a:t>
            </a:r>
          </a:p>
        </p:txBody>
      </p:sp>
      <p:sp>
        <p:nvSpPr>
          <p:cNvPr id="16" name="TextBox 15"/>
          <p:cNvSpPr txBox="1"/>
          <p:nvPr/>
        </p:nvSpPr>
        <p:spPr>
          <a:xfrm>
            <a:off x="3736390" y="1383318"/>
            <a:ext cx="1685077" cy="246221"/>
          </a:xfrm>
          <a:prstGeom prst="rect">
            <a:avLst/>
          </a:prstGeom>
          <a:solidFill>
            <a:schemeClr val="lt1"/>
          </a:solidFill>
        </p:spPr>
        <p:txBody>
          <a:bodyPr wrap="none" rtlCol="0">
            <a:spAutoFit/>
          </a:bodyPr>
          <a:lstStyle/>
          <a:p>
            <a:pPr algn="ctr"/>
            <a:r>
              <a:rPr lang="en-US" sz="1000" dirty="0"/>
              <a:t>Left sensor head electrons</a:t>
            </a:r>
          </a:p>
        </p:txBody>
      </p:sp>
      <p:sp>
        <p:nvSpPr>
          <p:cNvPr id="19" name="TextBox 18"/>
          <p:cNvSpPr txBox="1"/>
          <p:nvPr/>
        </p:nvSpPr>
        <p:spPr>
          <a:xfrm>
            <a:off x="4048879" y="3624689"/>
            <a:ext cx="4650782" cy="307777"/>
          </a:xfrm>
          <a:prstGeom prst="rect">
            <a:avLst/>
          </a:prstGeom>
          <a:solidFill>
            <a:schemeClr val="lt1"/>
          </a:solidFill>
        </p:spPr>
        <p:txBody>
          <a:bodyPr wrap="square" rtlCol="0">
            <a:spAutoFit/>
          </a:bodyPr>
          <a:lstStyle/>
          <a:p>
            <a:pPr algn="ctr"/>
            <a:r>
              <a:rPr lang="en-US" dirty="0"/>
              <a:t>Flux error term for R &amp; L SH electrons and ions</a:t>
            </a:r>
          </a:p>
        </p:txBody>
      </p:sp>
      <p:sp>
        <p:nvSpPr>
          <p:cNvPr id="28" name="TextBox 27"/>
          <p:cNvSpPr txBox="1"/>
          <p:nvPr/>
        </p:nvSpPr>
        <p:spPr>
          <a:xfrm>
            <a:off x="4039892" y="5435126"/>
            <a:ext cx="3352800" cy="338554"/>
          </a:xfrm>
          <a:prstGeom prst="rect">
            <a:avLst/>
          </a:prstGeom>
          <a:solidFill>
            <a:schemeClr val="accent2">
              <a:lumMod val="20000"/>
              <a:lumOff val="80000"/>
            </a:schemeClr>
          </a:solidFill>
        </p:spPr>
        <p:txBody>
          <a:bodyPr wrap="square" rtlCol="0">
            <a:spAutoFit/>
          </a:bodyPr>
          <a:lstStyle/>
          <a:p>
            <a:r>
              <a:rPr lang="en-US" sz="1600" i="1" dirty="0"/>
              <a:t>Rel. difference &lt; 1.E-7 in all cases. </a:t>
            </a:r>
          </a:p>
        </p:txBody>
      </p:sp>
      <p:pic>
        <p:nvPicPr>
          <p:cNvPr id="12" name="Picture 11">
            <a:extLst>
              <a:ext uri="{FF2B5EF4-FFF2-40B4-BE49-F238E27FC236}">
                <a16:creationId xmlns:a16="http://schemas.microsoft.com/office/drawing/2014/main" id="{705F48F2-3234-DC62-A9C0-2655BA555EB2}"/>
              </a:ext>
            </a:extLst>
          </p:cNvPr>
          <p:cNvPicPr>
            <a:picLocks noChangeAspect="1"/>
          </p:cNvPicPr>
          <p:nvPr/>
        </p:nvPicPr>
        <p:blipFill>
          <a:blip r:embed="rId8"/>
          <a:stretch>
            <a:fillRect/>
          </a:stretch>
        </p:blipFill>
        <p:spPr>
          <a:xfrm>
            <a:off x="5349345" y="1378395"/>
            <a:ext cx="1737360" cy="2248349"/>
          </a:xfrm>
          <a:prstGeom prst="rect">
            <a:avLst/>
          </a:prstGeom>
        </p:spPr>
      </p:pic>
      <p:sp>
        <p:nvSpPr>
          <p:cNvPr id="21" name="TextBox 20"/>
          <p:cNvSpPr txBox="1"/>
          <p:nvPr/>
        </p:nvSpPr>
        <p:spPr>
          <a:xfrm rot="21096866">
            <a:off x="4465042" y="4271326"/>
            <a:ext cx="3218829" cy="338554"/>
          </a:xfrm>
          <a:prstGeom prst="rect">
            <a:avLst/>
          </a:prstGeom>
          <a:solidFill>
            <a:schemeClr val="accent2">
              <a:lumMod val="20000"/>
              <a:lumOff val="80000"/>
            </a:schemeClr>
          </a:solidFill>
        </p:spPr>
        <p:txBody>
          <a:bodyPr wrap="square" rtlCol="0">
            <a:spAutoFit/>
          </a:bodyPr>
          <a:lstStyle/>
          <a:p>
            <a:pPr algn="ctr"/>
            <a:r>
              <a:rPr lang="en-US" sz="1600" dirty="0"/>
              <a:t>Verification of flux error term</a:t>
            </a:r>
          </a:p>
        </p:txBody>
      </p:sp>
      <p:sp>
        <p:nvSpPr>
          <p:cNvPr id="24" name="TextBox 23"/>
          <p:cNvSpPr txBox="1"/>
          <p:nvPr/>
        </p:nvSpPr>
        <p:spPr>
          <a:xfrm>
            <a:off x="1752600" y="990600"/>
            <a:ext cx="5754552" cy="307777"/>
          </a:xfrm>
          <a:prstGeom prst="rect">
            <a:avLst/>
          </a:prstGeom>
          <a:solidFill>
            <a:schemeClr val="bg1">
              <a:lumMod val="95000"/>
            </a:schemeClr>
          </a:solidFill>
        </p:spPr>
        <p:txBody>
          <a:bodyPr wrap="square" rtlCol="0">
            <a:spAutoFit/>
          </a:bodyPr>
          <a:lstStyle/>
          <a:p>
            <a:r>
              <a:rPr lang="en-US" b="1" dirty="0"/>
              <a:t>(L1b  </a:t>
            </a:r>
            <a:r>
              <a:rPr lang="mr-IN" b="1" dirty="0"/>
              <a:t>–</a:t>
            </a:r>
            <a:r>
              <a:rPr lang="en-US" b="1" dirty="0"/>
              <a:t>  NCEI_in-house_L0_to_L1b)  /  NCEI_in-house_L0_to_L1b</a:t>
            </a:r>
          </a:p>
        </p:txBody>
      </p:sp>
      <p:pic>
        <p:nvPicPr>
          <p:cNvPr id="14" name="Picture 13">
            <a:extLst>
              <a:ext uri="{FF2B5EF4-FFF2-40B4-BE49-F238E27FC236}">
                <a16:creationId xmlns:a16="http://schemas.microsoft.com/office/drawing/2014/main" id="{DD080979-6104-63EA-DEB9-EAA301D995BB}"/>
              </a:ext>
            </a:extLst>
          </p:cNvPr>
          <p:cNvPicPr>
            <a:picLocks noChangeAspect="1"/>
          </p:cNvPicPr>
          <p:nvPr/>
        </p:nvPicPr>
        <p:blipFill>
          <a:blip r:embed="rId9"/>
          <a:stretch>
            <a:fillRect/>
          </a:stretch>
        </p:blipFill>
        <p:spPr>
          <a:xfrm>
            <a:off x="6962300" y="1378395"/>
            <a:ext cx="1737360" cy="2248349"/>
          </a:xfrm>
          <a:prstGeom prst="rect">
            <a:avLst/>
          </a:prstGeom>
        </p:spPr>
      </p:pic>
      <p:sp>
        <p:nvSpPr>
          <p:cNvPr id="17" name="TextBox 16"/>
          <p:cNvSpPr txBox="1"/>
          <p:nvPr/>
        </p:nvSpPr>
        <p:spPr>
          <a:xfrm>
            <a:off x="7130307" y="1383317"/>
            <a:ext cx="1401346" cy="246221"/>
          </a:xfrm>
          <a:prstGeom prst="rect">
            <a:avLst/>
          </a:prstGeom>
          <a:solidFill>
            <a:schemeClr val="lt1"/>
          </a:solidFill>
        </p:spPr>
        <p:txBody>
          <a:bodyPr wrap="none" rtlCol="0">
            <a:spAutoFit/>
          </a:bodyPr>
          <a:lstStyle/>
          <a:p>
            <a:pPr algn="ctr"/>
            <a:r>
              <a:rPr lang="en-US" sz="1000" dirty="0"/>
              <a:t>Left sensor head ions</a:t>
            </a:r>
          </a:p>
        </p:txBody>
      </p:sp>
      <p:sp>
        <p:nvSpPr>
          <p:cNvPr id="18" name="TextBox 17"/>
          <p:cNvSpPr txBox="1"/>
          <p:nvPr/>
        </p:nvSpPr>
        <p:spPr>
          <a:xfrm>
            <a:off x="5476683" y="1383317"/>
            <a:ext cx="1494320" cy="246221"/>
          </a:xfrm>
          <a:prstGeom prst="rect">
            <a:avLst/>
          </a:prstGeom>
          <a:solidFill>
            <a:schemeClr val="lt1"/>
          </a:solidFill>
        </p:spPr>
        <p:txBody>
          <a:bodyPr wrap="none" rtlCol="0">
            <a:spAutoFit/>
          </a:bodyPr>
          <a:lstStyle/>
          <a:p>
            <a:pPr algn="ctr"/>
            <a:r>
              <a:rPr lang="en-US" sz="1000" dirty="0"/>
              <a:t>Right sensor head ions</a:t>
            </a:r>
          </a:p>
        </p:txBody>
      </p:sp>
      <p:sp>
        <p:nvSpPr>
          <p:cNvPr id="23" name="TextBox 22"/>
          <p:cNvSpPr txBox="1"/>
          <p:nvPr/>
        </p:nvSpPr>
        <p:spPr>
          <a:xfrm rot="21096866">
            <a:off x="1284760" y="2729406"/>
            <a:ext cx="6608787" cy="338554"/>
          </a:xfrm>
          <a:prstGeom prst="rect">
            <a:avLst/>
          </a:prstGeom>
          <a:solidFill>
            <a:schemeClr val="accent2">
              <a:lumMod val="20000"/>
              <a:lumOff val="80000"/>
            </a:schemeClr>
          </a:solidFill>
        </p:spPr>
        <p:txBody>
          <a:bodyPr wrap="square" rtlCol="0">
            <a:spAutoFit/>
          </a:bodyPr>
          <a:lstStyle/>
          <a:p>
            <a:pPr algn="ctr"/>
            <a:r>
              <a:rPr lang="en-US" sz="1600" dirty="0"/>
              <a:t>Verification of fluxes for ~13hrs of test data</a:t>
            </a:r>
          </a:p>
        </p:txBody>
      </p:sp>
    </p:spTree>
    <p:extLst>
      <p:ext uri="{BB962C8B-B14F-4D97-AF65-F5344CB8AC3E}">
        <p14:creationId xmlns:p14="http://schemas.microsoft.com/office/powerpoint/2010/main" val="3564613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651483-5AFD-4C4D-4565-3214B8EA67BC}"/>
              </a:ext>
            </a:extLst>
          </p:cNvPr>
          <p:cNvPicPr>
            <a:picLocks noChangeAspect="1"/>
          </p:cNvPicPr>
          <p:nvPr/>
        </p:nvPicPr>
        <p:blipFill>
          <a:blip r:embed="rId2"/>
          <a:stretch>
            <a:fillRect/>
          </a:stretch>
        </p:blipFill>
        <p:spPr>
          <a:xfrm>
            <a:off x="4572000" y="1096963"/>
            <a:ext cx="3575304" cy="4626863"/>
          </a:xfrm>
          <a:prstGeom prst="rect">
            <a:avLst/>
          </a:prstGeom>
        </p:spPr>
      </p:pic>
      <p:pic>
        <p:nvPicPr>
          <p:cNvPr id="20" name="Picture 19">
            <a:extLst>
              <a:ext uri="{FF2B5EF4-FFF2-40B4-BE49-F238E27FC236}">
                <a16:creationId xmlns:a16="http://schemas.microsoft.com/office/drawing/2014/main" id="{6DB74045-3237-C13E-6882-87F78B2032AC}"/>
              </a:ext>
            </a:extLst>
          </p:cNvPr>
          <p:cNvPicPr>
            <a:picLocks noChangeAspect="1"/>
          </p:cNvPicPr>
          <p:nvPr/>
        </p:nvPicPr>
        <p:blipFill>
          <a:blip r:embed="rId3"/>
          <a:stretch>
            <a:fillRect/>
          </a:stretch>
        </p:blipFill>
        <p:spPr>
          <a:xfrm>
            <a:off x="996696" y="1096963"/>
            <a:ext cx="3575304" cy="4626864"/>
          </a:xfrm>
          <a:prstGeom prst="rect">
            <a:avLst/>
          </a:prstGeom>
        </p:spPr>
      </p:pic>
      <p:sp>
        <p:nvSpPr>
          <p:cNvPr id="5" name="Title 4"/>
          <p:cNvSpPr>
            <a:spLocks noGrp="1"/>
          </p:cNvSpPr>
          <p:nvPr>
            <p:ph type="title"/>
          </p:nvPr>
        </p:nvSpPr>
        <p:spPr>
          <a:xfrm>
            <a:off x="1295400" y="128337"/>
            <a:ext cx="6408821" cy="968626"/>
          </a:xfrm>
        </p:spPr>
        <p:txBody>
          <a:bodyPr anchor="ctr"/>
          <a:lstStyle/>
          <a:p>
            <a:r>
              <a:rPr lang="en-US" sz="3200" dirty="0"/>
              <a:t>Background Removal Example 2022/08/10</a:t>
            </a:r>
            <a:endParaRPr lang="en-US" sz="1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22</a:t>
            </a:fld>
            <a:endParaRPr lang="uk-UA"/>
          </a:p>
        </p:txBody>
      </p:sp>
      <p:sp>
        <p:nvSpPr>
          <p:cNvPr id="13" name="Shape 227"/>
          <p:cNvSpPr txBox="1">
            <a:spLocks/>
          </p:cNvSpPr>
          <p:nvPr/>
        </p:nvSpPr>
        <p:spPr bwMode="auto">
          <a:xfrm>
            <a:off x="228600" y="5638800"/>
            <a:ext cx="87830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0020" indent="-160020">
              <a:spcBef>
                <a:spcPts val="0"/>
              </a:spcBef>
              <a:spcAft>
                <a:spcPts val="300"/>
              </a:spcAft>
              <a:buClr>
                <a:schemeClr val="bg1"/>
              </a:buClr>
              <a:buSzPct val="78571"/>
            </a:pPr>
            <a:r>
              <a:rPr lang="en-US" sz="1400" dirty="0"/>
              <a:t>Negative flux (black pixels) due to high backgrounds:  </a:t>
            </a:r>
            <a:r>
              <a:rPr lang="en-US" sz="1400" i="1" dirty="0">
                <a:solidFill>
                  <a:srgbClr val="FFFF00"/>
                </a:solidFill>
              </a:rPr>
              <a:t>Corrected counts = total counts – background counts</a:t>
            </a:r>
          </a:p>
          <a:p>
            <a:pPr marL="160020" indent="-160020">
              <a:spcBef>
                <a:spcPts val="0"/>
              </a:spcBef>
              <a:spcAft>
                <a:spcPts val="300"/>
              </a:spcAft>
              <a:buClr>
                <a:schemeClr val="bg1"/>
              </a:buClr>
              <a:buSzPct val="78571"/>
            </a:pPr>
            <a:r>
              <a:rPr lang="en-US" sz="1400" dirty="0"/>
              <a:t>Addressed by ADR326/WR5860 MPS-Lo GPA Changes and ADR1277 (LUT update).</a:t>
            </a:r>
          </a:p>
        </p:txBody>
      </p:sp>
      <p:sp>
        <p:nvSpPr>
          <p:cNvPr id="11" name="TextBox 10"/>
          <p:cNvSpPr txBox="1"/>
          <p:nvPr/>
        </p:nvSpPr>
        <p:spPr>
          <a:xfrm>
            <a:off x="996696" y="1019582"/>
            <a:ext cx="3575304" cy="276999"/>
          </a:xfrm>
          <a:prstGeom prst="rect">
            <a:avLst/>
          </a:prstGeom>
          <a:solidFill>
            <a:schemeClr val="bg1"/>
          </a:solidFill>
        </p:spPr>
        <p:txBody>
          <a:bodyPr wrap="square" rtlCol="0">
            <a:spAutoFit/>
          </a:bodyPr>
          <a:lstStyle/>
          <a:p>
            <a:pPr algn="ctr"/>
            <a:r>
              <a:rPr lang="en-US" sz="1200" dirty="0"/>
              <a:t>No Empirical Background Removal Coefficients</a:t>
            </a:r>
          </a:p>
        </p:txBody>
      </p:sp>
      <p:sp>
        <p:nvSpPr>
          <p:cNvPr id="6" name="TextBox 5"/>
          <p:cNvSpPr txBox="1"/>
          <p:nvPr/>
        </p:nvSpPr>
        <p:spPr>
          <a:xfrm>
            <a:off x="304800" y="2133600"/>
            <a:ext cx="2895600" cy="646331"/>
          </a:xfrm>
          <a:prstGeom prst="rect">
            <a:avLst/>
          </a:prstGeom>
          <a:solidFill>
            <a:schemeClr val="bg1">
              <a:lumMod val="95000"/>
            </a:schemeClr>
          </a:solidFill>
          <a:ln w="6350">
            <a:solidFill>
              <a:schemeClr val="tx1"/>
            </a:solidFill>
          </a:ln>
        </p:spPr>
        <p:txBody>
          <a:bodyPr wrap="square" rtlCol="0">
            <a:spAutoFit/>
          </a:bodyPr>
          <a:lstStyle/>
          <a:p>
            <a:pPr marL="171450" indent="-171450">
              <a:buSzPct val="100000"/>
              <a:buFont typeface=".AppleSystemUIFont" charset="-120"/>
              <a:buChar char="*"/>
            </a:pPr>
            <a:r>
              <a:rPr lang="en-US" sz="1200" b="1" dirty="0"/>
              <a:t>Black pixels indicate negative flux (non-physical), due to excessive background subtraction.</a:t>
            </a:r>
          </a:p>
        </p:txBody>
      </p:sp>
      <p:sp>
        <p:nvSpPr>
          <p:cNvPr id="2" name="TextBox 1">
            <a:extLst>
              <a:ext uri="{FF2B5EF4-FFF2-40B4-BE49-F238E27FC236}">
                <a16:creationId xmlns:a16="http://schemas.microsoft.com/office/drawing/2014/main" id="{678668A2-7328-A088-1F5B-43BE43CF530B}"/>
              </a:ext>
            </a:extLst>
          </p:cNvPr>
          <p:cNvSpPr txBox="1"/>
          <p:nvPr/>
        </p:nvSpPr>
        <p:spPr>
          <a:xfrm>
            <a:off x="4572000" y="1019581"/>
            <a:ext cx="3575304" cy="276999"/>
          </a:xfrm>
          <a:prstGeom prst="rect">
            <a:avLst/>
          </a:prstGeom>
          <a:solidFill>
            <a:schemeClr val="bg1"/>
          </a:solidFill>
        </p:spPr>
        <p:txBody>
          <a:bodyPr wrap="square" rtlCol="0">
            <a:spAutoFit/>
          </a:bodyPr>
          <a:lstStyle/>
          <a:p>
            <a:pPr algn="ctr"/>
            <a:r>
              <a:rPr lang="en-US" sz="1200" dirty="0"/>
              <a:t>New Empirical Background Removal Coefficients</a:t>
            </a:r>
          </a:p>
        </p:txBody>
      </p:sp>
    </p:spTree>
    <p:extLst>
      <p:ext uri="{BB962C8B-B14F-4D97-AF65-F5344CB8AC3E}">
        <p14:creationId xmlns:p14="http://schemas.microsoft.com/office/powerpoint/2010/main" val="642154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408821" cy="968626"/>
          </a:xfrm>
        </p:spPr>
        <p:txBody>
          <a:bodyPr/>
          <a:lstStyle/>
          <a:p>
            <a:r>
              <a:rPr lang="en-US" dirty="0"/>
              <a:t>Additional MPS-LO Anomalies</a:t>
            </a:r>
          </a:p>
        </p:txBody>
      </p:sp>
      <p:sp>
        <p:nvSpPr>
          <p:cNvPr id="3" name="Text Placeholder 2"/>
          <p:cNvSpPr>
            <a:spLocks noGrp="1"/>
          </p:cNvSpPr>
          <p:nvPr>
            <p:ph type="body" idx="1"/>
          </p:nvPr>
        </p:nvSpPr>
        <p:spPr>
          <a:xfrm>
            <a:off x="457200" y="1646238"/>
            <a:ext cx="8229600" cy="4525962"/>
          </a:xfrm>
        </p:spPr>
        <p:txBody>
          <a:bodyPr/>
          <a:lstStyle/>
          <a:p>
            <a:pPr>
              <a:buFont typeface="Arial" charset="0"/>
              <a:buChar char="•"/>
            </a:pPr>
            <a:r>
              <a:rPr lang="en-US" dirty="0"/>
              <a:t>Interzonal Crosstalk</a:t>
            </a:r>
            <a:r>
              <a:rPr lang="en-US" sz="2400" dirty="0"/>
              <a:t> </a:t>
            </a:r>
          </a:p>
          <a:p>
            <a:pPr marL="690563" lvl="1" indent="-233363">
              <a:buFontTx/>
              <a:buChar char="-"/>
            </a:pPr>
            <a:r>
              <a:rPr lang="en-US" sz="2000" dirty="0"/>
              <a:t>Partial resolution on slide 27 of G16/G17 Full Validation PS-PVR</a:t>
            </a:r>
          </a:p>
          <a:p>
            <a:pPr>
              <a:buFont typeface="Arial" charset="0"/>
              <a:buChar char="•"/>
            </a:pPr>
            <a:r>
              <a:rPr lang="en-US" dirty="0"/>
              <a:t>Effect of High Backgrounds on Low Energy Ions Measurement </a:t>
            </a:r>
            <a:endParaRPr lang="en-US" sz="2400" dirty="0"/>
          </a:p>
          <a:p>
            <a:pPr marL="690563" lvl="1" indent="-233363">
              <a:buFontTx/>
              <a:buChar char="-"/>
            </a:pPr>
            <a:r>
              <a:rPr lang="en-US" sz="2000" dirty="0"/>
              <a:t>Low signal to noise instrument/environment issue </a:t>
            </a:r>
            <a:r>
              <a:rPr lang="mr-IN" sz="2000" dirty="0"/>
              <a:t>–</a:t>
            </a:r>
            <a:r>
              <a:rPr lang="en-US" sz="2000" dirty="0"/>
              <a:t> No L1b resolution.</a:t>
            </a:r>
          </a:p>
          <a:p>
            <a:pPr>
              <a:buFont typeface="Arial" charset="0"/>
              <a:buChar char="•"/>
            </a:pPr>
            <a:r>
              <a:rPr lang="en-US" dirty="0"/>
              <a:t>Effect of Arc Jet Firing </a:t>
            </a:r>
          </a:p>
          <a:p>
            <a:pPr marL="690563" lvl="1" indent="-233363">
              <a:buFontTx/>
              <a:buChar char="-"/>
            </a:pPr>
            <a:r>
              <a:rPr lang="en-US" sz="2000" dirty="0"/>
              <a:t>Resolved with </a:t>
            </a:r>
            <a:r>
              <a:rPr lang="mr-IN" sz="2000" dirty="0"/>
              <a:t>ADR596</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23</a:t>
            </a:fld>
            <a:endParaRPr lang="uk-UA"/>
          </a:p>
        </p:txBody>
      </p:sp>
      <p:pic>
        <p:nvPicPr>
          <p:cNvPr id="1025" name="Picture 1" descr="age10image69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10image72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10image74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10image78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ge10image79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10image80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99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DFF6B3-906A-F3EF-F908-7D1A9D21AB69}"/>
              </a:ext>
            </a:extLst>
          </p:cNvPr>
          <p:cNvPicPr>
            <a:picLocks noChangeAspect="1"/>
          </p:cNvPicPr>
          <p:nvPr/>
        </p:nvPicPr>
        <p:blipFill>
          <a:blip r:embed="rId3"/>
          <a:stretch>
            <a:fillRect/>
          </a:stretch>
        </p:blipFill>
        <p:spPr>
          <a:xfrm>
            <a:off x="3236830" y="1096963"/>
            <a:ext cx="4064072" cy="5259387"/>
          </a:xfrm>
          <a:prstGeom prst="rect">
            <a:avLst/>
          </a:prstGeom>
        </p:spPr>
      </p:pic>
      <p:sp>
        <p:nvSpPr>
          <p:cNvPr id="2" name="Title 1"/>
          <p:cNvSpPr>
            <a:spLocks noGrp="1"/>
          </p:cNvSpPr>
          <p:nvPr>
            <p:ph type="title"/>
          </p:nvPr>
        </p:nvSpPr>
        <p:spPr/>
        <p:txBody>
          <a:bodyPr/>
          <a:lstStyle/>
          <a:p>
            <a:r>
              <a:rPr lang="en-US" sz="2800" dirty="0"/>
              <a:t>Crosstalk Between Zones Seen in G18 MPS-LO Background Zones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24</a:t>
            </a:fld>
            <a:endParaRPr lang="uk-UA"/>
          </a:p>
        </p:txBody>
      </p:sp>
      <p:sp>
        <p:nvSpPr>
          <p:cNvPr id="8" name="TextBox 7"/>
          <p:cNvSpPr txBox="1"/>
          <p:nvPr/>
        </p:nvSpPr>
        <p:spPr>
          <a:xfrm>
            <a:off x="4156857" y="4231829"/>
            <a:ext cx="2015342" cy="461665"/>
          </a:xfrm>
          <a:prstGeom prst="rect">
            <a:avLst/>
          </a:prstGeom>
          <a:solidFill>
            <a:schemeClr val="bg1">
              <a:lumMod val="85000"/>
            </a:schemeClr>
          </a:solidFill>
        </p:spPr>
        <p:txBody>
          <a:bodyPr wrap="square" rtlCol="0">
            <a:spAutoFit/>
          </a:bodyPr>
          <a:lstStyle/>
          <a:p>
            <a:r>
              <a:rPr lang="en-US" sz="800" b="1" dirty="0"/>
              <a:t>Energy-sweep independent backgrounds from penetrating radiation</a:t>
            </a:r>
          </a:p>
        </p:txBody>
      </p:sp>
      <p:sp>
        <p:nvSpPr>
          <p:cNvPr id="10" name="TextBox 9"/>
          <p:cNvSpPr txBox="1"/>
          <p:nvPr/>
        </p:nvSpPr>
        <p:spPr>
          <a:xfrm>
            <a:off x="584128" y="1699578"/>
            <a:ext cx="2652701" cy="1600438"/>
          </a:xfrm>
          <a:prstGeom prst="rect">
            <a:avLst/>
          </a:prstGeom>
          <a:noFill/>
        </p:spPr>
        <p:txBody>
          <a:bodyPr wrap="square" rtlCol="0">
            <a:spAutoFit/>
          </a:bodyPr>
          <a:lstStyle/>
          <a:p>
            <a:r>
              <a:rPr lang="en-US" dirty="0">
                <a:solidFill>
                  <a:schemeClr val="bg1"/>
                </a:solidFill>
              </a:rPr>
              <a:t>Crosstalk is apparent in energy-sweep dependent count rates in electron background zones in on-orbit data. (Counts from penetrating radiation/particles should be independent of energy-sweep.)</a:t>
            </a:r>
          </a:p>
        </p:txBody>
      </p:sp>
      <p:sp>
        <p:nvSpPr>
          <p:cNvPr id="14" name="TextBox 13"/>
          <p:cNvSpPr txBox="1"/>
          <p:nvPr/>
        </p:nvSpPr>
        <p:spPr>
          <a:xfrm>
            <a:off x="7283727" y="1577094"/>
            <a:ext cx="1803123" cy="738664"/>
          </a:xfrm>
          <a:prstGeom prst="rect">
            <a:avLst/>
          </a:prstGeom>
          <a:noFill/>
        </p:spPr>
        <p:txBody>
          <a:bodyPr wrap="square" rtlCol="0">
            <a:spAutoFit/>
          </a:bodyPr>
          <a:lstStyle/>
          <a:p>
            <a:r>
              <a:rPr lang="en-US" dirty="0">
                <a:solidFill>
                  <a:schemeClr val="bg1"/>
                </a:solidFill>
              </a:rPr>
              <a:t>Right sensor head</a:t>
            </a:r>
          </a:p>
          <a:p>
            <a:r>
              <a:rPr lang="en-US" dirty="0">
                <a:solidFill>
                  <a:schemeClr val="bg1"/>
                </a:solidFill>
              </a:rPr>
              <a:t>electron background zone</a:t>
            </a:r>
          </a:p>
        </p:txBody>
      </p:sp>
      <p:sp>
        <p:nvSpPr>
          <p:cNvPr id="18" name="TextBox 17"/>
          <p:cNvSpPr txBox="1"/>
          <p:nvPr/>
        </p:nvSpPr>
        <p:spPr>
          <a:xfrm>
            <a:off x="7283727" y="2702114"/>
            <a:ext cx="1847574" cy="738664"/>
          </a:xfrm>
          <a:prstGeom prst="rect">
            <a:avLst/>
          </a:prstGeom>
          <a:noFill/>
        </p:spPr>
        <p:txBody>
          <a:bodyPr wrap="square" rtlCol="0">
            <a:spAutoFit/>
          </a:bodyPr>
          <a:lstStyle/>
          <a:p>
            <a:r>
              <a:rPr lang="en-US" dirty="0">
                <a:solidFill>
                  <a:schemeClr val="bg1"/>
                </a:solidFill>
              </a:rPr>
              <a:t>Left sensor head</a:t>
            </a:r>
          </a:p>
          <a:p>
            <a:r>
              <a:rPr lang="en-US" dirty="0">
                <a:solidFill>
                  <a:schemeClr val="bg1"/>
                </a:solidFill>
              </a:rPr>
              <a:t>electron background zone</a:t>
            </a:r>
          </a:p>
        </p:txBody>
      </p:sp>
      <p:sp>
        <p:nvSpPr>
          <p:cNvPr id="19" name="TextBox 18"/>
          <p:cNvSpPr txBox="1"/>
          <p:nvPr/>
        </p:nvSpPr>
        <p:spPr>
          <a:xfrm>
            <a:off x="7283725" y="3860404"/>
            <a:ext cx="1860275" cy="523220"/>
          </a:xfrm>
          <a:prstGeom prst="rect">
            <a:avLst/>
          </a:prstGeom>
          <a:noFill/>
        </p:spPr>
        <p:txBody>
          <a:bodyPr wrap="square" rtlCol="0">
            <a:spAutoFit/>
          </a:bodyPr>
          <a:lstStyle/>
          <a:p>
            <a:r>
              <a:rPr lang="en-US" dirty="0">
                <a:solidFill>
                  <a:schemeClr val="bg1"/>
                </a:solidFill>
              </a:rPr>
              <a:t>Right sensor head</a:t>
            </a:r>
          </a:p>
          <a:p>
            <a:r>
              <a:rPr lang="en-US" dirty="0">
                <a:solidFill>
                  <a:schemeClr val="bg1"/>
                </a:solidFill>
              </a:rPr>
              <a:t>ion background zone</a:t>
            </a:r>
          </a:p>
        </p:txBody>
      </p:sp>
      <p:sp>
        <p:nvSpPr>
          <p:cNvPr id="20" name="TextBox 19"/>
          <p:cNvSpPr txBox="1"/>
          <p:nvPr/>
        </p:nvSpPr>
        <p:spPr>
          <a:xfrm>
            <a:off x="7283725" y="4969927"/>
            <a:ext cx="1860276" cy="523220"/>
          </a:xfrm>
          <a:prstGeom prst="rect">
            <a:avLst/>
          </a:prstGeom>
          <a:noFill/>
        </p:spPr>
        <p:txBody>
          <a:bodyPr wrap="square" rtlCol="0">
            <a:spAutoFit/>
          </a:bodyPr>
          <a:lstStyle/>
          <a:p>
            <a:r>
              <a:rPr lang="en-US" dirty="0">
                <a:solidFill>
                  <a:schemeClr val="bg1"/>
                </a:solidFill>
              </a:rPr>
              <a:t>Left sensor head</a:t>
            </a:r>
          </a:p>
          <a:p>
            <a:r>
              <a:rPr lang="en-US" dirty="0">
                <a:solidFill>
                  <a:schemeClr val="bg1"/>
                </a:solidFill>
              </a:rPr>
              <a:t>ion background zone</a:t>
            </a:r>
          </a:p>
        </p:txBody>
      </p:sp>
      <p:sp>
        <p:nvSpPr>
          <p:cNvPr id="22" name="TextBox 21"/>
          <p:cNvSpPr txBox="1"/>
          <p:nvPr/>
        </p:nvSpPr>
        <p:spPr>
          <a:xfrm>
            <a:off x="3236829" y="1057762"/>
            <a:ext cx="4064073" cy="276999"/>
          </a:xfrm>
          <a:prstGeom prst="rect">
            <a:avLst/>
          </a:prstGeom>
          <a:solidFill>
            <a:schemeClr val="bg1"/>
          </a:solidFill>
        </p:spPr>
        <p:txBody>
          <a:bodyPr wrap="square" rtlCol="0">
            <a:spAutoFit/>
          </a:bodyPr>
          <a:lstStyle/>
          <a:p>
            <a:pPr algn="ctr"/>
            <a:r>
              <a:rPr lang="en-US" sz="1200" b="1" dirty="0"/>
              <a:t>G18 MPS-LO Backgrounds 2022/08/01</a:t>
            </a:r>
          </a:p>
        </p:txBody>
      </p:sp>
      <p:cxnSp>
        <p:nvCxnSpPr>
          <p:cNvPr id="32" name="Straight Arrow Connector 31"/>
          <p:cNvCxnSpPr/>
          <p:nvPr/>
        </p:nvCxnSpPr>
        <p:spPr>
          <a:xfrm>
            <a:off x="4343400" y="2400201"/>
            <a:ext cx="304800" cy="3472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56857" y="2104093"/>
            <a:ext cx="2015343" cy="338554"/>
          </a:xfrm>
          <a:prstGeom prst="rect">
            <a:avLst/>
          </a:prstGeom>
          <a:solidFill>
            <a:schemeClr val="bg1">
              <a:lumMod val="85000"/>
            </a:schemeClr>
          </a:solidFill>
        </p:spPr>
        <p:txBody>
          <a:bodyPr wrap="square" rtlCol="0">
            <a:spAutoFit/>
          </a:bodyPr>
          <a:lstStyle/>
          <a:p>
            <a:r>
              <a:rPr lang="en-US" sz="800" b="1" dirty="0"/>
              <a:t>Energy-sweep dependent crosstalk from illuminated zones</a:t>
            </a:r>
          </a:p>
        </p:txBody>
      </p:sp>
      <p:cxnSp>
        <p:nvCxnSpPr>
          <p:cNvPr id="34" name="Straight Arrow Connector 33"/>
          <p:cNvCxnSpPr/>
          <p:nvPr/>
        </p:nvCxnSpPr>
        <p:spPr>
          <a:xfrm flipV="1">
            <a:off x="4495800" y="1767027"/>
            <a:ext cx="609600" cy="33706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982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4E7C136-C78D-FF33-2C94-28BDDAF9AF13}"/>
              </a:ext>
            </a:extLst>
          </p:cNvPr>
          <p:cNvPicPr>
            <a:picLocks noChangeAspect="1"/>
          </p:cNvPicPr>
          <p:nvPr/>
        </p:nvPicPr>
        <p:blipFill>
          <a:blip r:embed="rId2"/>
          <a:stretch>
            <a:fillRect/>
          </a:stretch>
        </p:blipFill>
        <p:spPr>
          <a:xfrm>
            <a:off x="1371600" y="3714917"/>
            <a:ext cx="5440680" cy="2560320"/>
          </a:xfrm>
          <a:prstGeom prst="rect">
            <a:avLst/>
          </a:prstGeom>
        </p:spPr>
      </p:pic>
      <p:pic>
        <p:nvPicPr>
          <p:cNvPr id="22" name="Picture 21">
            <a:extLst>
              <a:ext uri="{FF2B5EF4-FFF2-40B4-BE49-F238E27FC236}">
                <a16:creationId xmlns:a16="http://schemas.microsoft.com/office/drawing/2014/main" id="{4CDA61EC-71F3-B79C-78B2-474ACA45EFA1}"/>
              </a:ext>
            </a:extLst>
          </p:cNvPr>
          <p:cNvPicPr>
            <a:picLocks noChangeAspect="1"/>
          </p:cNvPicPr>
          <p:nvPr/>
        </p:nvPicPr>
        <p:blipFill>
          <a:blip r:embed="rId3"/>
          <a:stretch>
            <a:fillRect/>
          </a:stretch>
        </p:blipFill>
        <p:spPr>
          <a:xfrm>
            <a:off x="1371600" y="1154597"/>
            <a:ext cx="5440680" cy="2560320"/>
          </a:xfrm>
          <a:prstGeom prst="rect">
            <a:avLst/>
          </a:prstGeom>
        </p:spPr>
      </p:pic>
      <p:sp>
        <p:nvSpPr>
          <p:cNvPr id="10" name="TextBox 9"/>
          <p:cNvSpPr txBox="1"/>
          <p:nvPr/>
        </p:nvSpPr>
        <p:spPr>
          <a:xfrm>
            <a:off x="2705407" y="2417439"/>
            <a:ext cx="1717137" cy="523220"/>
          </a:xfrm>
          <a:prstGeom prst="rect">
            <a:avLst/>
          </a:prstGeom>
          <a:noFill/>
        </p:spPr>
        <p:txBody>
          <a:bodyPr wrap="none" rtlCol="0">
            <a:spAutoFit/>
          </a:bodyPr>
          <a:lstStyle/>
          <a:p>
            <a:r>
              <a:rPr lang="en-US" dirty="0"/>
              <a:t>High radiation belts</a:t>
            </a:r>
          </a:p>
          <a:p>
            <a:r>
              <a:rPr lang="en-US" dirty="0"/>
              <a:t>(high backgrounds)</a:t>
            </a:r>
          </a:p>
        </p:txBody>
      </p:sp>
      <p:sp>
        <p:nvSpPr>
          <p:cNvPr id="11" name="TextBox 10"/>
          <p:cNvSpPr txBox="1"/>
          <p:nvPr/>
        </p:nvSpPr>
        <p:spPr>
          <a:xfrm>
            <a:off x="2521864" y="4047259"/>
            <a:ext cx="2848857" cy="523220"/>
          </a:xfrm>
          <a:prstGeom prst="rect">
            <a:avLst/>
          </a:prstGeom>
          <a:noFill/>
        </p:spPr>
        <p:txBody>
          <a:bodyPr wrap="none" rtlCol="0">
            <a:spAutoFit/>
          </a:bodyPr>
          <a:lstStyle/>
          <a:p>
            <a:r>
              <a:rPr lang="en-US" dirty="0"/>
              <a:t>Moderate geomagnetic storm day</a:t>
            </a:r>
          </a:p>
          <a:p>
            <a:r>
              <a:rPr lang="en-US" dirty="0"/>
              <a:t>(elevated ions)</a:t>
            </a:r>
          </a:p>
        </p:txBody>
      </p:sp>
      <p:sp>
        <p:nvSpPr>
          <p:cNvPr id="6" name="Title 5"/>
          <p:cNvSpPr>
            <a:spLocks noGrp="1"/>
          </p:cNvSpPr>
          <p:nvPr>
            <p:ph type="title"/>
          </p:nvPr>
        </p:nvSpPr>
        <p:spPr/>
        <p:txBody>
          <a:bodyPr/>
          <a:lstStyle/>
          <a:p>
            <a:r>
              <a:rPr lang="en-US" sz="3200" dirty="0"/>
              <a:t>Effect of High Backgrounds on Low Energy Ions Measurement</a:t>
            </a:r>
          </a:p>
        </p:txBody>
      </p:sp>
      <p:sp>
        <p:nvSpPr>
          <p:cNvPr id="5" name="Slide Number Placeholder 4"/>
          <p:cNvSpPr>
            <a:spLocks noGrp="1"/>
          </p:cNvSpPr>
          <p:nvPr>
            <p:ph type="sldNum" idx="12"/>
          </p:nvPr>
        </p:nvSpPr>
        <p:spPr/>
        <p:txBody>
          <a:bodyPr/>
          <a:lstStyle/>
          <a:p>
            <a:pPr>
              <a:buSzPct val="25000"/>
            </a:pPr>
            <a:fld id="{00000000-1234-1234-1234-123412341234}" type="slidenum">
              <a:rPr lang="en-US" smtClean="0">
                <a:solidFill>
                  <a:schemeClr val="bg1"/>
                </a:solidFill>
                <a:ea typeface="Calibri"/>
                <a:cs typeface="Calibri"/>
                <a:sym typeface="Calibri"/>
              </a:rPr>
              <a:pPr>
                <a:buSzPct val="25000"/>
              </a:pPr>
              <a:t>25</a:t>
            </a:fld>
            <a:endParaRPr lang="en-US" dirty="0">
              <a:solidFill>
                <a:schemeClr val="bg1"/>
              </a:solidFill>
              <a:ea typeface="Calibri"/>
              <a:cs typeface="Calibri"/>
              <a:sym typeface="Calibri"/>
            </a:endParaRPr>
          </a:p>
        </p:txBody>
      </p:sp>
      <p:sp>
        <p:nvSpPr>
          <p:cNvPr id="25" name="TextBox 24">
            <a:extLst>
              <a:ext uri="{FF2B5EF4-FFF2-40B4-BE49-F238E27FC236}">
                <a16:creationId xmlns:a16="http://schemas.microsoft.com/office/drawing/2014/main" id="{6B67836F-BC80-FE3F-8107-3B1A01B13220}"/>
              </a:ext>
            </a:extLst>
          </p:cNvPr>
          <p:cNvSpPr txBox="1"/>
          <p:nvPr/>
        </p:nvSpPr>
        <p:spPr>
          <a:xfrm>
            <a:off x="6400800" y="2231225"/>
            <a:ext cx="2458453" cy="2862322"/>
          </a:xfrm>
          <a:prstGeom prst="rect">
            <a:avLst/>
          </a:prstGeom>
          <a:solidFill>
            <a:schemeClr val="bg1">
              <a:lumMod val="85000"/>
            </a:schemeClr>
          </a:solidFill>
        </p:spPr>
        <p:txBody>
          <a:bodyPr wrap="square" rtlCol="0">
            <a:spAutoFit/>
          </a:bodyPr>
          <a:lstStyle/>
          <a:p>
            <a:pPr marL="171450" indent="-171450">
              <a:buFont typeface="Arial" charset="0"/>
              <a:buChar char="•"/>
            </a:pPr>
            <a:r>
              <a:rPr lang="en-US" sz="1200" dirty="0">
                <a:solidFill>
                  <a:schemeClr val="tx1"/>
                </a:solidFill>
              </a:rPr>
              <a:t>Energy independent count rate at lower energies dominated by background counts.</a:t>
            </a:r>
          </a:p>
          <a:p>
            <a:pPr marL="171450" indent="-171450">
              <a:buFont typeface="Arial" charset="0"/>
              <a:buChar char="•"/>
            </a:pPr>
            <a:endParaRPr lang="en-US" sz="1200" dirty="0">
              <a:solidFill>
                <a:schemeClr val="tx1"/>
              </a:solidFill>
            </a:endParaRPr>
          </a:p>
          <a:p>
            <a:pPr marL="171450" indent="-171450">
              <a:buFont typeface="Arial" charset="0"/>
              <a:buChar char="•"/>
            </a:pPr>
            <a:r>
              <a:rPr lang="en-US" sz="1200" dirty="0">
                <a:solidFill>
                  <a:schemeClr val="tx1"/>
                </a:solidFill>
              </a:rPr>
              <a:t>Signal to background ratio low on days when backgrounds are high. </a:t>
            </a:r>
          </a:p>
          <a:p>
            <a:pPr marL="171450" indent="-171450">
              <a:buFont typeface="Arial" charset="0"/>
              <a:buChar char="•"/>
            </a:pPr>
            <a:endParaRPr lang="en-US" sz="1200" dirty="0">
              <a:solidFill>
                <a:schemeClr val="tx1"/>
              </a:solidFill>
            </a:endParaRPr>
          </a:p>
          <a:p>
            <a:pPr marL="171450" indent="-171450">
              <a:buFont typeface="Arial" charset="0"/>
              <a:buChar char="•"/>
            </a:pPr>
            <a:r>
              <a:rPr lang="en-US" sz="1200" dirty="0">
                <a:solidFill>
                  <a:schemeClr val="tx1"/>
                </a:solidFill>
              </a:rPr>
              <a:t>Similar result for G16 and G17 MPS-LO</a:t>
            </a:r>
          </a:p>
          <a:p>
            <a:pPr marL="171450" indent="-171450">
              <a:buFont typeface="Arial" charset="0"/>
              <a:buChar char="•"/>
            </a:pPr>
            <a:endParaRPr lang="en-US" sz="1200" dirty="0">
              <a:solidFill>
                <a:schemeClr val="tx1"/>
              </a:solidFill>
            </a:endParaRPr>
          </a:p>
          <a:p>
            <a:pPr marL="171450" indent="-171450">
              <a:buFont typeface="Arial" charset="0"/>
              <a:buChar char="•"/>
            </a:pPr>
            <a:r>
              <a:rPr lang="en-US" sz="1200" dirty="0">
                <a:solidFill>
                  <a:schemeClr val="tx1"/>
                </a:solidFill>
              </a:rPr>
              <a:t>This is an instrument issue due to unexpectedly high background rates. There is no known resolution.</a:t>
            </a:r>
          </a:p>
        </p:txBody>
      </p:sp>
    </p:spTree>
    <p:extLst>
      <p:ext uri="{BB962C8B-B14F-4D97-AF65-F5344CB8AC3E}">
        <p14:creationId xmlns:p14="http://schemas.microsoft.com/office/powerpoint/2010/main" val="1857664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r>
              <a:rPr lang="en-US" dirty="0"/>
              <a:t>MPS-LO Full Post Launch Product Tests (PLPTs)</a:t>
            </a:r>
          </a:p>
        </p:txBody>
      </p:sp>
      <p:sp>
        <p:nvSpPr>
          <p:cNvPr id="3" name="Text Placeholder 2"/>
          <p:cNvSpPr>
            <a:spLocks noGrp="1"/>
          </p:cNvSpPr>
          <p:nvPr>
            <p:ph type="body" idx="1"/>
          </p:nvPr>
        </p:nvSpPr>
        <p:spPr/>
        <p:txBody>
          <a:bodyPr/>
          <a:lstStyle/>
          <a:p>
            <a:pPr marL="0" lvl="0" indent="0"/>
            <a:r>
              <a:rPr lang="en-US" dirty="0"/>
              <a:t>GOES-18 MPS-LO L1b Product Full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26</a:t>
            </a:fld>
            <a:endParaRPr lang="uk-UA"/>
          </a:p>
        </p:txBody>
      </p:sp>
    </p:spTree>
    <p:extLst>
      <p:ext uri="{BB962C8B-B14F-4D97-AF65-F5344CB8AC3E}">
        <p14:creationId xmlns:p14="http://schemas.microsoft.com/office/powerpoint/2010/main" val="731444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Maturity - PLPTs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03534132"/>
              </p:ext>
            </p:extLst>
          </p:nvPr>
        </p:nvGraphicFramePr>
        <p:xfrm>
          <a:off x="262464" y="1435752"/>
          <a:ext cx="8630654" cy="3655874"/>
        </p:xfrm>
        <a:graphic>
          <a:graphicData uri="http://schemas.openxmlformats.org/drawingml/2006/table">
            <a:tbl>
              <a:tblPr firstRow="1" firstCol="1" bandRow="1">
                <a:tableStyleId>{5C22544A-7EE6-4342-B048-85BDC9FD1C3A}</a:tableStyleId>
              </a:tblPr>
              <a:tblGrid>
                <a:gridCol w="1845736">
                  <a:extLst>
                    <a:ext uri="{9D8B030D-6E8A-4147-A177-3AD203B41FA5}">
                      <a16:colId xmlns:a16="http://schemas.microsoft.com/office/drawing/2014/main" val="20000"/>
                    </a:ext>
                  </a:extLst>
                </a:gridCol>
                <a:gridCol w="3081867">
                  <a:extLst>
                    <a:ext uri="{9D8B030D-6E8A-4147-A177-3AD203B41FA5}">
                      <a16:colId xmlns:a16="http://schemas.microsoft.com/office/drawing/2014/main" val="20001"/>
                    </a:ext>
                  </a:extLst>
                </a:gridCol>
                <a:gridCol w="1473200">
                  <a:extLst>
                    <a:ext uri="{9D8B030D-6E8A-4147-A177-3AD203B41FA5}">
                      <a16:colId xmlns:a16="http://schemas.microsoft.com/office/drawing/2014/main" val="20002"/>
                    </a:ext>
                  </a:extLst>
                </a:gridCol>
                <a:gridCol w="2229851">
                  <a:extLst>
                    <a:ext uri="{9D8B030D-6E8A-4147-A177-3AD203B41FA5}">
                      <a16:colId xmlns:a16="http://schemas.microsoft.com/office/drawing/2014/main" val="20003"/>
                    </a:ext>
                  </a:extLst>
                </a:gridCol>
              </a:tblGrid>
              <a:tr h="141436">
                <a:tc>
                  <a:txBody>
                    <a:bodyPr/>
                    <a:lstStyle/>
                    <a:p>
                      <a:pPr marL="0" marR="0">
                        <a:lnSpc>
                          <a:spcPct val="115000"/>
                        </a:lnSpc>
                        <a:spcBef>
                          <a:spcPts val="0"/>
                        </a:spcBef>
                        <a:spcAft>
                          <a:spcPts val="0"/>
                        </a:spcAft>
                      </a:pPr>
                      <a:r>
                        <a:rPr lang="en-US" sz="1400" dirty="0">
                          <a:effectLst/>
                          <a:latin typeface="+mn-lt"/>
                        </a:rPr>
                        <a:t>Title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Activity</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Data Needed</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a:effectLst/>
                          <a:latin typeface="+mn-lt"/>
                        </a:rPr>
                        <a:t>Success Criteria</a:t>
                      </a:r>
                      <a:endParaRPr lang="en-US" sz="14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565745">
                <a:tc>
                  <a:txBody>
                    <a:bodyPr/>
                    <a:lstStyle/>
                    <a:p>
                      <a:pPr marL="0" marR="0">
                        <a:lnSpc>
                          <a:spcPct val="115000"/>
                        </a:lnSpc>
                        <a:spcBef>
                          <a:spcPts val="0"/>
                        </a:spcBef>
                        <a:spcAft>
                          <a:spcPts val="0"/>
                        </a:spcAft>
                      </a:pPr>
                      <a:r>
                        <a:rPr lang="en-US" sz="1400" dirty="0">
                          <a:effectLst/>
                          <a:latin typeface="+mn-lt"/>
                        </a:rPr>
                        <a:t>A.3.3 MPS-LO Zone Cross-Comparison [PLPT-SEI-003]</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Evaluate PADs, determine relative sensitivity/response among MPS-LO zones, and calculate inter-calibration factors for Z6L/Z6R and Z7L/Z7R for all 15 energies and for both electrons and ions.</a:t>
                      </a:r>
                    </a:p>
                  </a:txBody>
                  <a:tcPr marL="55345" marR="55345" marT="0" marB="0"/>
                </a:tc>
                <a:tc>
                  <a:txBody>
                    <a:bodyPr/>
                    <a:lstStyle/>
                    <a:p>
                      <a:pPr marL="0" marR="0">
                        <a:lnSpc>
                          <a:spcPct val="115000"/>
                        </a:lnSpc>
                        <a:spcBef>
                          <a:spcPts val="0"/>
                        </a:spcBef>
                        <a:spcAft>
                          <a:spcPts val="0"/>
                        </a:spcAft>
                      </a:pPr>
                      <a:r>
                        <a:rPr lang="en-US" sz="1400" dirty="0">
                          <a:effectLst/>
                          <a:latin typeface="+mn-lt"/>
                        </a:rPr>
                        <a:t>Three months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b="0" i="0" u="none" strike="noStrike" cap="none" dirty="0">
                          <a:solidFill>
                            <a:schemeClr val="dk1"/>
                          </a:solidFill>
                          <a:effectLst/>
                          <a:latin typeface="+mn-lt"/>
                          <a:ea typeface="+mn-ea"/>
                          <a:cs typeface="+mn-cs"/>
                          <a:sym typeface="Arial"/>
                        </a:rPr>
                        <a:t>Zones agree to within 25% absent spacecraft charging similar to or greater than channel energy.</a:t>
                      </a:r>
                      <a:r>
                        <a:rPr lang="en-US" dirty="0">
                          <a:effectLst/>
                        </a:rPr>
                        <a:t> </a:t>
                      </a:r>
                      <a:r>
                        <a:rPr lang="en-US" sz="1400" dirty="0">
                          <a:effectLst/>
                          <a:latin typeface="+mn-lt"/>
                        </a:rPr>
                        <a:t>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990054">
                <a:tc>
                  <a:txBody>
                    <a:bodyPr/>
                    <a:lstStyle/>
                    <a:p>
                      <a:pPr marL="0" marR="0">
                        <a:lnSpc>
                          <a:spcPct val="115000"/>
                        </a:lnSpc>
                        <a:spcBef>
                          <a:spcPts val="0"/>
                        </a:spcBef>
                        <a:spcAft>
                          <a:spcPts val="0"/>
                        </a:spcAft>
                      </a:pPr>
                      <a:r>
                        <a:rPr lang="en-US" sz="1400" dirty="0">
                          <a:effectLst/>
                          <a:latin typeface="+mn-lt"/>
                        </a:rPr>
                        <a:t>A.3.5 Cross Satellite Comparison of Trapped Particles </a:t>
                      </a:r>
                    </a:p>
                    <a:p>
                      <a:pPr marL="0" marR="0">
                        <a:lnSpc>
                          <a:spcPct val="115000"/>
                        </a:lnSpc>
                        <a:spcBef>
                          <a:spcPts val="0"/>
                        </a:spcBef>
                        <a:spcAft>
                          <a:spcPts val="0"/>
                        </a:spcAft>
                      </a:pPr>
                      <a:r>
                        <a:rPr lang="en-US" sz="1400" dirty="0">
                          <a:effectLst/>
                          <a:latin typeface="+mn-lt"/>
                        </a:rPr>
                        <a:t>[PLPT-SEI-005]</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Inter-calibrate MPS-LO with the same measurements on other operational GOES-R Series satellites.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Three months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Differences quantified on data taken through validation phase.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r h="990054">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A.3.6 Backgrounds Trending </a:t>
                      </a:r>
                    </a:p>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[PLPT-SEI-006]</a:t>
                      </a:r>
                    </a:p>
                  </a:txBody>
                  <a:tcPr marL="55345" marR="55345" marT="0" marB="0"/>
                </a:tc>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Trend daily/weekly minima from MPS-LO ion and electron background zones</a:t>
                      </a:r>
                    </a:p>
                  </a:txBody>
                  <a:tcPr marL="55345" marR="5534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effectLst/>
                          <a:latin typeface="+mn-lt"/>
                        </a:rPr>
                        <a:t>Four months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b="0" i="0" u="none" strike="noStrike" cap="none" dirty="0">
                          <a:solidFill>
                            <a:schemeClr val="dk1"/>
                          </a:solidFill>
                          <a:effectLst/>
                          <a:latin typeface="+mn-lt"/>
                          <a:ea typeface="+mn-ea"/>
                          <a:cs typeface="+mn-cs"/>
                          <a:sym typeface="Arial"/>
                        </a:rPr>
                        <a:t>Perform analysis during validation phase.</a:t>
                      </a:r>
                      <a:r>
                        <a:rPr lang="en-US" dirty="0">
                          <a:effectLst/>
                        </a:rPr>
                        <a:t>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3579565932"/>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27</a:t>
            </a:fld>
            <a:endParaRPr lang="en-US" altLang="en-US" dirty="0"/>
          </a:p>
        </p:txBody>
      </p:sp>
      <p:sp>
        <p:nvSpPr>
          <p:cNvPr id="6" name="TextBox 5"/>
          <p:cNvSpPr txBox="1"/>
          <p:nvPr/>
        </p:nvSpPr>
        <p:spPr>
          <a:xfrm>
            <a:off x="3635318" y="5091626"/>
            <a:ext cx="5257800" cy="307777"/>
          </a:xfrm>
          <a:prstGeom prst="rect">
            <a:avLst/>
          </a:prstGeom>
          <a:noFill/>
        </p:spPr>
        <p:txBody>
          <a:bodyPr wrap="square" rtlCol="0">
            <a:spAutoFit/>
          </a:bodyPr>
          <a:lstStyle/>
          <a:p>
            <a:pPr algn="r"/>
            <a:r>
              <a:rPr lang="en-US" i="1" dirty="0">
                <a:solidFill>
                  <a:schemeClr val="bg1"/>
                </a:solidFill>
              </a:rPr>
              <a:t>MPS-LO Full PLPTs from RIMP v 2.0 (09 July 2021)</a:t>
            </a:r>
          </a:p>
        </p:txBody>
      </p:sp>
    </p:spTree>
    <p:extLst>
      <p:ext uri="{BB962C8B-B14F-4D97-AF65-F5344CB8AC3E}">
        <p14:creationId xmlns:p14="http://schemas.microsoft.com/office/powerpoint/2010/main" val="2852130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408821" cy="968626"/>
          </a:xfrm>
        </p:spPr>
        <p:txBody>
          <a:bodyPr/>
          <a:lstStyle/>
          <a:p>
            <a:r>
              <a:rPr lang="en-US" dirty="0"/>
              <a:t>MPS-LO PLPTs Supporting</a:t>
            </a:r>
            <a:br>
              <a:rPr lang="en-US" dirty="0"/>
            </a:br>
            <a:r>
              <a:rPr lang="en-US" dirty="0"/>
              <a:t>Full Maturity </a:t>
            </a:r>
          </a:p>
        </p:txBody>
      </p:sp>
      <p:sp>
        <p:nvSpPr>
          <p:cNvPr id="3" name="Text Placeholder 2"/>
          <p:cNvSpPr>
            <a:spLocks noGrp="1"/>
          </p:cNvSpPr>
          <p:nvPr>
            <p:ph type="body" idx="1"/>
          </p:nvPr>
        </p:nvSpPr>
        <p:spPr>
          <a:xfrm>
            <a:off x="457200" y="1646238"/>
            <a:ext cx="8229600" cy="4525962"/>
          </a:xfrm>
        </p:spPr>
        <p:txBody>
          <a:bodyPr/>
          <a:lstStyle/>
          <a:p>
            <a:pPr marL="228600" indent="-228600">
              <a:buFont typeface="Arial" charset="0"/>
              <a:buChar char="•"/>
            </a:pPr>
            <a:r>
              <a:rPr lang="en-US" dirty="0"/>
              <a:t>PLPT-SEI-003 MPS-Lo Zone Cross-Comparison </a:t>
            </a:r>
          </a:p>
          <a:p>
            <a:pPr marL="228600" indent="-228600">
              <a:buFont typeface="Arial" charset="0"/>
              <a:buChar char="•"/>
            </a:pPr>
            <a:endParaRPr lang="en-US" dirty="0"/>
          </a:p>
          <a:p>
            <a:pPr marL="228600" indent="-228600">
              <a:buFont typeface="Arial" charset="0"/>
              <a:buChar char="•"/>
            </a:pPr>
            <a:r>
              <a:rPr lang="en-US" dirty="0"/>
              <a:t>PLPT-SEI-005 Cross satellite Comparison of Trapped Particles</a:t>
            </a:r>
          </a:p>
          <a:p>
            <a:pPr marL="228600" indent="-228600">
              <a:buFont typeface="Arial" charset="0"/>
              <a:buChar char="•"/>
            </a:pPr>
            <a:endParaRPr lang="en-US" dirty="0"/>
          </a:p>
          <a:p>
            <a:pPr marL="228600" indent="-228600">
              <a:buFont typeface="Arial" charset="0"/>
              <a:buChar char="•"/>
            </a:pPr>
            <a:r>
              <a:rPr lang="en-US" dirty="0"/>
              <a:t>PLPT-SEI-006 Backgrounds Trending</a:t>
            </a:r>
          </a:p>
          <a:p>
            <a:pPr marL="25400" indent="0">
              <a:buNone/>
            </a:pPr>
            <a:endParaRPr lang="en-US" dirty="0"/>
          </a:p>
          <a:p>
            <a:pPr marL="25400" indent="0">
              <a:buNone/>
            </a:pPr>
            <a:endParaRPr lang="en-US" sz="1600" dirty="0"/>
          </a:p>
          <a:p>
            <a:pPr marL="25400" indent="0">
              <a:buNone/>
            </a:pPr>
            <a:r>
              <a:rPr lang="en-US" sz="1600" dirty="0"/>
              <a:t>* </a:t>
            </a:r>
            <a:r>
              <a:rPr lang="en-US" sz="1600" dirty="0">
                <a:solidFill>
                  <a:schemeClr val="bg1"/>
                </a:solidFill>
              </a:rPr>
              <a:t>Results from these full validation PLPTs will need to be applied to bring G18 MPS-LO into compliance with requirements.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28</a:t>
            </a:fld>
            <a:endParaRPr lang="uk-UA"/>
          </a:p>
        </p:txBody>
      </p:sp>
      <p:pic>
        <p:nvPicPr>
          <p:cNvPr id="1025" name="Picture 1" descr="age10image69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10image72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10image74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10image78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ge10image79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10image80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C6755179-44F4-C15B-F928-96660DF9F8A1}"/>
              </a:ext>
            </a:extLst>
          </p:cNvPr>
          <p:cNvSpPr/>
          <p:nvPr/>
        </p:nvSpPr>
        <p:spPr>
          <a:xfrm>
            <a:off x="3886200" y="3429000"/>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PASS</a:t>
            </a:r>
          </a:p>
        </p:txBody>
      </p:sp>
      <p:sp>
        <p:nvSpPr>
          <p:cNvPr id="7" name="Rounded Rectangle 6">
            <a:extLst>
              <a:ext uri="{FF2B5EF4-FFF2-40B4-BE49-F238E27FC236}">
                <a16:creationId xmlns:a16="http://schemas.microsoft.com/office/drawing/2014/main" id="{C00CF848-625C-325A-6C28-F5B13B28228C}"/>
              </a:ext>
            </a:extLst>
          </p:cNvPr>
          <p:cNvSpPr/>
          <p:nvPr/>
        </p:nvSpPr>
        <p:spPr>
          <a:xfrm>
            <a:off x="3886200" y="5021262"/>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PASS</a:t>
            </a:r>
          </a:p>
        </p:txBody>
      </p:sp>
      <p:sp>
        <p:nvSpPr>
          <p:cNvPr id="8" name="Rounded Rectangle 7">
            <a:extLst>
              <a:ext uri="{FF2B5EF4-FFF2-40B4-BE49-F238E27FC236}">
                <a16:creationId xmlns:a16="http://schemas.microsoft.com/office/drawing/2014/main" id="{45844D75-624C-F150-C430-942A4D97FDD7}"/>
              </a:ext>
            </a:extLst>
          </p:cNvPr>
          <p:cNvSpPr/>
          <p:nvPr/>
        </p:nvSpPr>
        <p:spPr>
          <a:xfrm>
            <a:off x="3826416" y="2217738"/>
            <a:ext cx="1491168"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PARTIAL PASS</a:t>
            </a:r>
          </a:p>
        </p:txBody>
      </p:sp>
    </p:spTree>
    <p:extLst>
      <p:ext uri="{BB962C8B-B14F-4D97-AF65-F5344CB8AC3E}">
        <p14:creationId xmlns:p14="http://schemas.microsoft.com/office/powerpoint/2010/main" val="1169237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71424-AC43-0848-BE7D-E01648E66B1C}"/>
              </a:ext>
            </a:extLst>
          </p:cNvPr>
          <p:cNvSpPr>
            <a:spLocks noGrp="1"/>
          </p:cNvSpPr>
          <p:nvPr>
            <p:ph type="title"/>
          </p:nvPr>
        </p:nvSpPr>
        <p:spPr/>
        <p:txBody>
          <a:bodyPr/>
          <a:lstStyle/>
          <a:p>
            <a:r>
              <a:rPr lang="en-US" sz="3200" dirty="0"/>
              <a:t>PLPT-SEI-003: MPS-LO Zone Cross-Comparison – Method (1/4) </a:t>
            </a:r>
          </a:p>
        </p:txBody>
      </p:sp>
      <p:sp>
        <p:nvSpPr>
          <p:cNvPr id="5" name="Content Placeholder 4">
            <a:extLst>
              <a:ext uri="{FF2B5EF4-FFF2-40B4-BE49-F238E27FC236}">
                <a16:creationId xmlns:a16="http://schemas.microsoft.com/office/drawing/2014/main" id="{79539C9F-A4B4-9247-A96A-30A349B7D25F}"/>
              </a:ext>
            </a:extLst>
          </p:cNvPr>
          <p:cNvSpPr>
            <a:spLocks noGrp="1"/>
          </p:cNvSpPr>
          <p:nvPr>
            <p:ph idx="1"/>
          </p:nvPr>
        </p:nvSpPr>
        <p:spPr>
          <a:xfrm>
            <a:off x="457200" y="1149096"/>
            <a:ext cx="8229600" cy="4557794"/>
          </a:xfrm>
        </p:spPr>
        <p:txBody>
          <a:bodyPr/>
          <a:lstStyle/>
          <a:p>
            <a:pPr marL="228600" indent="-228600">
              <a:buSzPct val="100000"/>
              <a:buFont typeface="Arial" charset="0"/>
              <a:buChar char="•"/>
            </a:pPr>
            <a:r>
              <a:rPr lang="en-US" sz="1800" dirty="0"/>
              <a:t>Compares fluxes measured by pairs of MPS-LO angular zones when central pitch angles (</a:t>
            </a:r>
            <a:r>
              <a:rPr lang="en-US" sz="1800" dirty="0">
                <a:solidFill>
                  <a:schemeClr val="bg1"/>
                </a:solidFill>
              </a:rPr>
              <a:t>α) </a:t>
            </a:r>
            <a:r>
              <a:rPr lang="en-US" sz="1800" dirty="0"/>
              <a:t>are the same or supplementary. </a:t>
            </a:r>
          </a:p>
          <a:p>
            <a:pPr marL="228600" indent="-228600">
              <a:buSzPct val="100000"/>
              <a:buFont typeface="Arial" charset="0"/>
              <a:buChar char="•"/>
            </a:pPr>
            <a:r>
              <a:rPr lang="en-US" sz="1800" dirty="0"/>
              <a:t>Under such conditions, zones should observe the same flux at the same energy</a:t>
            </a:r>
          </a:p>
          <a:p>
            <a:pPr>
              <a:buSzPct val="100000"/>
              <a:buFont typeface="Arial" charset="0"/>
              <a:buChar char="•"/>
            </a:pPr>
            <a:endParaRPr lang="en-US" sz="1800" dirty="0"/>
          </a:p>
          <a:p>
            <a:pPr>
              <a:buSzPct val="100000"/>
              <a:buFont typeface="Arial" charset="0"/>
              <a:buChar char="•"/>
            </a:pPr>
            <a:endParaRPr lang="en-US" sz="1800" dirty="0"/>
          </a:p>
          <a:p>
            <a:pPr>
              <a:buSzPct val="100000"/>
              <a:buFont typeface="Arial" charset="0"/>
              <a:buChar char="•"/>
            </a:pPr>
            <a:endParaRPr lang="en-US" sz="1800" dirty="0"/>
          </a:p>
          <a:p>
            <a:pPr>
              <a:buSzPct val="100000"/>
              <a:buFont typeface="Arial" charset="0"/>
              <a:buChar char="•"/>
            </a:pPr>
            <a:endParaRPr lang="en-US" sz="1800" dirty="0"/>
          </a:p>
          <a:p>
            <a:pPr marL="228600" indent="-228600">
              <a:buSzPct val="100000"/>
              <a:buFont typeface="Arial" charset="0"/>
              <a:buChar char="•"/>
            </a:pPr>
            <a:r>
              <a:rPr lang="en-US" sz="1800" dirty="0"/>
              <a:t>Steps:</a:t>
            </a:r>
          </a:p>
          <a:p>
            <a:pPr marL="457200" lvl="1" indent="-228600">
              <a:spcBef>
                <a:spcPts val="0"/>
              </a:spcBef>
              <a:spcAft>
                <a:spcPts val="300"/>
              </a:spcAft>
              <a:buSzPct val="100000"/>
            </a:pPr>
            <a:r>
              <a:rPr lang="en-US" sz="1600" dirty="0"/>
              <a:t>Input 1-min MPS-LO fluxes and pitch angles calculated from MAG BRF</a:t>
            </a:r>
          </a:p>
          <a:p>
            <a:pPr marL="457200" lvl="1" indent="-228600">
              <a:spcBef>
                <a:spcPts val="0"/>
              </a:spcBef>
              <a:spcAft>
                <a:spcPts val="300"/>
              </a:spcAft>
              <a:buSzPct val="100000"/>
            </a:pPr>
            <a:r>
              <a:rPr lang="en-US" sz="1600" dirty="0"/>
              <a:t>Identify whenever a pair of zones has pitch angles within 1 degree and pitch angles varying more slowly than 30 </a:t>
            </a:r>
            <a:r>
              <a:rPr lang="en-US" sz="1600" dirty="0" err="1"/>
              <a:t>deg</a:t>
            </a:r>
            <a:r>
              <a:rPr lang="en-US" sz="1600" dirty="0"/>
              <a:t>/minute</a:t>
            </a:r>
          </a:p>
          <a:p>
            <a:pPr marL="457200" lvl="1" indent="-228600">
              <a:spcBef>
                <a:spcPts val="0"/>
              </a:spcBef>
              <a:spcAft>
                <a:spcPts val="300"/>
              </a:spcAft>
              <a:buSzPct val="100000"/>
            </a:pPr>
            <a:r>
              <a:rPr lang="en-US" sz="1600" dirty="0"/>
              <a:t>Use supplementary angles of pitch angles &gt; 90 degrees to have sufficient matches (assumes up- and down-going trapped fluxes are the same on a 1-minute timescale)</a:t>
            </a:r>
          </a:p>
          <a:p>
            <a:pPr marL="457200" lvl="1" indent="-228600">
              <a:spcBef>
                <a:spcPts val="0"/>
              </a:spcBef>
              <a:spcAft>
                <a:spcPts val="300"/>
              </a:spcAft>
              <a:buSzPct val="100000"/>
            </a:pPr>
            <a:r>
              <a:rPr lang="en-US" sz="1600" dirty="0"/>
              <a:t>Report observed fluxes for each pitch angle match</a:t>
            </a:r>
          </a:p>
          <a:p>
            <a:pPr marL="457200" lvl="1" indent="-228600">
              <a:spcBef>
                <a:spcPts val="0"/>
              </a:spcBef>
              <a:spcAft>
                <a:spcPts val="300"/>
              </a:spcAft>
              <a:buSzPct val="100000"/>
            </a:pPr>
            <a:r>
              <a:rPr lang="en-US" sz="1600" dirty="0"/>
              <a:t>Estimate scaling factors optimally based on set of all matches</a:t>
            </a:r>
          </a:p>
        </p:txBody>
      </p:sp>
      <p:sp>
        <p:nvSpPr>
          <p:cNvPr id="6" name="Shape 263">
            <a:extLst>
              <a:ext uri="{FF2B5EF4-FFF2-40B4-BE49-F238E27FC236}">
                <a16:creationId xmlns:a16="http://schemas.microsoft.com/office/drawing/2014/main" id="{6EE1FB30-A5D8-3D47-9C33-84C00F96080A}"/>
              </a:ext>
            </a:extLst>
          </p:cNvPr>
          <p:cNvSpPr txBox="1"/>
          <p:nvPr/>
        </p:nvSpPr>
        <p:spPr>
          <a:xfrm>
            <a:off x="1905001" y="5889770"/>
            <a:ext cx="5176932" cy="410653"/>
          </a:xfrm>
          <a:prstGeom prst="rect">
            <a:avLst/>
          </a:prstGeom>
          <a:solidFill>
            <a:schemeClr val="bg1"/>
          </a:solidFill>
          <a:ln>
            <a:noFill/>
          </a:ln>
        </p:spPr>
        <p:txBody>
          <a:bodyPr lIns="91425" tIns="45700" rIns="91425" bIns="45700" anchor="t" anchorCtr="0">
            <a:noAutofit/>
          </a:bodyPr>
          <a:lstStyle/>
          <a:p>
            <a:pPr marL="0" marR="0" lvl="0" indent="0" algn="l" rtl="0">
              <a:spcBef>
                <a:spcPts val="0"/>
              </a:spcBef>
              <a:buSzPct val="25000"/>
              <a:buNone/>
            </a:pPr>
            <a:r>
              <a:rPr lang="en" sz="1000" dirty="0">
                <a:solidFill>
                  <a:schemeClr val="tx1"/>
                </a:solidFill>
                <a:latin typeface="Calibri"/>
                <a:ea typeface="Calibri"/>
                <a:cs typeface="Calibri"/>
                <a:sym typeface="Calibri"/>
              </a:rPr>
              <a:t>Ref: Rowland, W., and R. S. Weigel (2012), Intra-calibration of particle detectors on a three-axis stabilized geostationary platform, </a:t>
            </a:r>
            <a:r>
              <a:rPr lang="en" sz="1000" i="1" dirty="0">
                <a:solidFill>
                  <a:schemeClr val="tx1"/>
                </a:solidFill>
                <a:latin typeface="Calibri"/>
                <a:ea typeface="Calibri"/>
                <a:cs typeface="Calibri"/>
                <a:sym typeface="Calibri"/>
              </a:rPr>
              <a:t>Space Weather, 10, </a:t>
            </a:r>
            <a:r>
              <a:rPr lang="en" sz="1000" dirty="0">
                <a:solidFill>
                  <a:schemeClr val="tx1"/>
                </a:solidFill>
                <a:latin typeface="Calibri"/>
                <a:ea typeface="Calibri"/>
                <a:cs typeface="Calibri"/>
                <a:sym typeface="Calibri"/>
              </a:rPr>
              <a:t>S11002, doi:10.1029/2012SW000816.</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29</a:t>
            </a:fld>
            <a:endParaRPr lang="uk-UA"/>
          </a:p>
        </p:txBody>
      </p:sp>
      <p:grpSp>
        <p:nvGrpSpPr>
          <p:cNvPr id="8" name="Group 7"/>
          <p:cNvGrpSpPr/>
          <p:nvPr/>
        </p:nvGrpSpPr>
        <p:grpSpPr>
          <a:xfrm>
            <a:off x="914400" y="2337465"/>
            <a:ext cx="3942033" cy="1503015"/>
            <a:chOff x="-436225" y="3581400"/>
            <a:chExt cx="6966899" cy="2335119"/>
          </a:xfrm>
        </p:grpSpPr>
        <p:cxnSp>
          <p:nvCxnSpPr>
            <p:cNvPr id="9" name="Straight Arrow Connector 8"/>
            <p:cNvCxnSpPr/>
            <p:nvPr/>
          </p:nvCxnSpPr>
          <p:spPr>
            <a:xfrm rot="5400000" flipH="1" flipV="1">
              <a:off x="1714500" y="4457700"/>
              <a:ext cx="1828800" cy="533400"/>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V="1">
              <a:off x="1485900" y="4762500"/>
              <a:ext cx="11430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362200" y="4925232"/>
              <a:ext cx="1190701" cy="7135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Arc 11"/>
            <p:cNvSpPr/>
            <p:nvPr/>
          </p:nvSpPr>
          <p:spPr>
            <a:xfrm rot="21357990">
              <a:off x="2250941" y="4849719"/>
              <a:ext cx="838200" cy="1066800"/>
            </a:xfrm>
            <a:prstGeom prst="arc">
              <a:avLst>
                <a:gd name="adj1" fmla="val 16200000"/>
                <a:gd name="adj2" fmla="val 20186189"/>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17325011">
              <a:off x="1973309" y="4689484"/>
              <a:ext cx="838200" cy="1066800"/>
            </a:xfrm>
            <a:prstGeom prst="arc">
              <a:avLst>
                <a:gd name="adj1" fmla="val 17509279"/>
                <a:gd name="adj2" fmla="val 5331"/>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36225" y="4876800"/>
              <a:ext cx="2541808" cy="478169"/>
            </a:xfrm>
            <a:prstGeom prst="rect">
              <a:avLst/>
            </a:prstGeom>
            <a:noFill/>
          </p:spPr>
          <p:txBody>
            <a:bodyPr wrap="none" rtlCol="0">
              <a:spAutoFit/>
            </a:bodyPr>
            <a:lstStyle/>
            <a:p>
              <a:r>
                <a:rPr lang="en-US" dirty="0">
                  <a:solidFill>
                    <a:schemeClr val="bg1"/>
                  </a:solidFill>
                </a:rPr>
                <a:t>Zone A look dir.</a:t>
              </a:r>
            </a:p>
          </p:txBody>
        </p:sp>
        <p:sp>
          <p:nvSpPr>
            <p:cNvPr id="15" name="TextBox 14"/>
            <p:cNvSpPr txBox="1"/>
            <p:nvPr/>
          </p:nvSpPr>
          <p:spPr>
            <a:xfrm>
              <a:off x="3164199" y="5117068"/>
              <a:ext cx="2541809" cy="478169"/>
            </a:xfrm>
            <a:prstGeom prst="rect">
              <a:avLst/>
            </a:prstGeom>
            <a:noFill/>
          </p:spPr>
          <p:txBody>
            <a:bodyPr wrap="none" rtlCol="0">
              <a:spAutoFit/>
            </a:bodyPr>
            <a:lstStyle/>
            <a:p>
              <a:r>
                <a:rPr lang="en-US" dirty="0">
                  <a:solidFill>
                    <a:schemeClr val="bg1"/>
                  </a:solidFill>
                </a:rPr>
                <a:t>Zone B look dir.</a:t>
              </a:r>
            </a:p>
          </p:txBody>
        </p:sp>
        <p:sp>
          <p:nvSpPr>
            <p:cNvPr id="16" name="TextBox 15"/>
            <p:cNvSpPr txBox="1"/>
            <p:nvPr/>
          </p:nvSpPr>
          <p:spPr>
            <a:xfrm>
              <a:off x="2971801" y="3581400"/>
              <a:ext cx="3558873" cy="478169"/>
            </a:xfrm>
            <a:prstGeom prst="rect">
              <a:avLst/>
            </a:prstGeom>
            <a:noFill/>
          </p:spPr>
          <p:txBody>
            <a:bodyPr wrap="none" rtlCol="0">
              <a:spAutoFit/>
            </a:bodyPr>
            <a:lstStyle/>
            <a:p>
              <a:r>
                <a:rPr lang="en-US" b="1" dirty="0">
                  <a:solidFill>
                    <a:srgbClr val="00B050"/>
                  </a:solidFill>
                </a:rPr>
                <a:t>B (magnetic field dir.)</a:t>
              </a:r>
            </a:p>
          </p:txBody>
        </p:sp>
        <p:sp>
          <p:nvSpPr>
            <p:cNvPr id="17" name="TextBox 16"/>
            <p:cNvSpPr txBox="1"/>
            <p:nvPr/>
          </p:nvSpPr>
          <p:spPr>
            <a:xfrm>
              <a:off x="1965718" y="4096989"/>
              <a:ext cx="604007" cy="621620"/>
            </a:xfrm>
            <a:prstGeom prst="rect">
              <a:avLst/>
            </a:prstGeom>
            <a:noFill/>
          </p:spPr>
          <p:txBody>
            <a:bodyPr wrap="none" rtlCol="0">
              <a:spAutoFit/>
            </a:bodyPr>
            <a:lstStyle/>
            <a:p>
              <a:r>
                <a:rPr lang="en-US" sz="2000" dirty="0" err="1">
                  <a:solidFill>
                    <a:schemeClr val="bg1"/>
                  </a:solidFill>
                </a:rPr>
                <a:t>α</a:t>
              </a:r>
              <a:endParaRPr lang="en-US" sz="2000" baseline="-25000" dirty="0">
                <a:solidFill>
                  <a:schemeClr val="bg1"/>
                </a:solidFill>
              </a:endParaRPr>
            </a:p>
          </p:txBody>
        </p:sp>
        <p:sp>
          <p:nvSpPr>
            <p:cNvPr id="18" name="TextBox 17"/>
            <p:cNvSpPr txBox="1"/>
            <p:nvPr/>
          </p:nvSpPr>
          <p:spPr>
            <a:xfrm>
              <a:off x="2905589" y="4230446"/>
              <a:ext cx="604007" cy="621620"/>
            </a:xfrm>
            <a:prstGeom prst="rect">
              <a:avLst/>
            </a:prstGeom>
            <a:noFill/>
          </p:spPr>
          <p:txBody>
            <a:bodyPr wrap="none" rtlCol="0">
              <a:spAutoFit/>
            </a:bodyPr>
            <a:lstStyle/>
            <a:p>
              <a:r>
                <a:rPr lang="en-US" sz="2000" dirty="0" err="1">
                  <a:solidFill>
                    <a:schemeClr val="bg1"/>
                  </a:solidFill>
                </a:rPr>
                <a:t>α</a:t>
              </a:r>
              <a:endParaRPr lang="en-US" sz="2000" baseline="-25000" dirty="0">
                <a:solidFill>
                  <a:schemeClr val="bg1"/>
                </a:solidFill>
              </a:endParaRPr>
            </a:p>
          </p:txBody>
        </p:sp>
      </p:grpSp>
      <p:grpSp>
        <p:nvGrpSpPr>
          <p:cNvPr id="20" name="Group 19"/>
          <p:cNvGrpSpPr/>
          <p:nvPr/>
        </p:nvGrpSpPr>
        <p:grpSpPr>
          <a:xfrm>
            <a:off x="5498259" y="2313066"/>
            <a:ext cx="2544194" cy="1442636"/>
            <a:chOff x="-1098085" y="3964396"/>
            <a:chExt cx="4496448" cy="2241310"/>
          </a:xfrm>
        </p:grpSpPr>
        <p:cxnSp>
          <p:nvCxnSpPr>
            <p:cNvPr id="22" name="Straight Arrow Connector 21"/>
            <p:cNvCxnSpPr/>
            <p:nvPr/>
          </p:nvCxnSpPr>
          <p:spPr>
            <a:xfrm flipV="1">
              <a:off x="2362200" y="3964396"/>
              <a:ext cx="402074" cy="167440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6200000" flipV="1">
              <a:off x="1485900" y="4762500"/>
              <a:ext cx="11430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V="1">
              <a:off x="1364134" y="5638798"/>
              <a:ext cx="998074" cy="5371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rot="18173673">
              <a:off x="1988500" y="4977833"/>
              <a:ext cx="838200" cy="1066799"/>
            </a:xfrm>
            <a:prstGeom prst="arc">
              <a:avLst>
                <a:gd name="adj1" fmla="val 11855581"/>
                <a:gd name="adj2" fmla="val 20186189"/>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p:nvPr/>
          </p:nvSpPr>
          <p:spPr>
            <a:xfrm rot="17325011">
              <a:off x="1973309" y="4689484"/>
              <a:ext cx="838200" cy="1066800"/>
            </a:xfrm>
            <a:prstGeom prst="arc">
              <a:avLst>
                <a:gd name="adj1" fmla="val 17509279"/>
                <a:gd name="adj2" fmla="val 5331"/>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603488" y="4133741"/>
              <a:ext cx="2541809" cy="478169"/>
            </a:xfrm>
            <a:prstGeom prst="rect">
              <a:avLst/>
            </a:prstGeom>
            <a:noFill/>
          </p:spPr>
          <p:txBody>
            <a:bodyPr wrap="none" rtlCol="0">
              <a:spAutoFit/>
            </a:bodyPr>
            <a:lstStyle/>
            <a:p>
              <a:r>
                <a:rPr lang="en-US" dirty="0">
                  <a:solidFill>
                    <a:schemeClr val="bg1"/>
                  </a:solidFill>
                </a:rPr>
                <a:t>Zone A look dir.</a:t>
              </a:r>
            </a:p>
          </p:txBody>
        </p:sp>
        <p:sp>
          <p:nvSpPr>
            <p:cNvPr id="28" name="TextBox 27"/>
            <p:cNvSpPr txBox="1"/>
            <p:nvPr/>
          </p:nvSpPr>
          <p:spPr>
            <a:xfrm>
              <a:off x="-1098085" y="5727537"/>
              <a:ext cx="2541809" cy="478169"/>
            </a:xfrm>
            <a:prstGeom prst="rect">
              <a:avLst/>
            </a:prstGeom>
            <a:noFill/>
          </p:spPr>
          <p:txBody>
            <a:bodyPr wrap="none" rtlCol="0">
              <a:spAutoFit/>
            </a:bodyPr>
            <a:lstStyle/>
            <a:p>
              <a:r>
                <a:rPr lang="en-US">
                  <a:solidFill>
                    <a:schemeClr val="bg1"/>
                  </a:solidFill>
                </a:rPr>
                <a:t>Zone </a:t>
              </a:r>
              <a:r>
                <a:rPr lang="en-US" dirty="0">
                  <a:solidFill>
                    <a:schemeClr val="bg1"/>
                  </a:solidFill>
                </a:rPr>
                <a:t>B look dir.</a:t>
              </a:r>
            </a:p>
          </p:txBody>
        </p:sp>
        <p:sp>
          <p:nvSpPr>
            <p:cNvPr id="29" name="TextBox 28"/>
            <p:cNvSpPr txBox="1"/>
            <p:nvPr/>
          </p:nvSpPr>
          <p:spPr>
            <a:xfrm>
              <a:off x="2842516" y="4017062"/>
              <a:ext cx="555847" cy="478169"/>
            </a:xfrm>
            <a:prstGeom prst="rect">
              <a:avLst/>
            </a:prstGeom>
            <a:noFill/>
          </p:spPr>
          <p:txBody>
            <a:bodyPr wrap="none" rtlCol="0">
              <a:spAutoFit/>
            </a:bodyPr>
            <a:lstStyle/>
            <a:p>
              <a:r>
                <a:rPr lang="en-US" b="1" dirty="0">
                  <a:solidFill>
                    <a:srgbClr val="00B050"/>
                  </a:solidFill>
                </a:rPr>
                <a:t>B</a:t>
              </a:r>
            </a:p>
          </p:txBody>
        </p:sp>
        <p:sp>
          <p:nvSpPr>
            <p:cNvPr id="30" name="TextBox 29"/>
            <p:cNvSpPr txBox="1"/>
            <p:nvPr/>
          </p:nvSpPr>
          <p:spPr>
            <a:xfrm>
              <a:off x="1922623" y="4115930"/>
              <a:ext cx="604007" cy="621619"/>
            </a:xfrm>
            <a:prstGeom prst="rect">
              <a:avLst/>
            </a:prstGeom>
            <a:noFill/>
          </p:spPr>
          <p:txBody>
            <a:bodyPr wrap="none" rtlCol="0">
              <a:spAutoFit/>
            </a:bodyPr>
            <a:lstStyle/>
            <a:p>
              <a:r>
                <a:rPr lang="en-US" sz="2000" dirty="0" err="1">
                  <a:solidFill>
                    <a:schemeClr val="bg1"/>
                  </a:solidFill>
                </a:rPr>
                <a:t>α</a:t>
              </a:r>
              <a:endParaRPr lang="en-US" sz="2000" baseline="-25000" dirty="0">
                <a:solidFill>
                  <a:schemeClr val="bg1"/>
                </a:solidFill>
              </a:endParaRPr>
            </a:p>
          </p:txBody>
        </p:sp>
        <p:sp>
          <p:nvSpPr>
            <p:cNvPr id="31" name="TextBox 30"/>
            <p:cNvSpPr txBox="1"/>
            <p:nvPr/>
          </p:nvSpPr>
          <p:spPr>
            <a:xfrm>
              <a:off x="420725" y="5010522"/>
              <a:ext cx="1555910" cy="621619"/>
            </a:xfrm>
            <a:prstGeom prst="rect">
              <a:avLst/>
            </a:prstGeom>
            <a:noFill/>
          </p:spPr>
          <p:txBody>
            <a:bodyPr wrap="none" rtlCol="0">
              <a:spAutoFit/>
            </a:bodyPr>
            <a:lstStyle/>
            <a:p>
              <a:r>
                <a:rPr lang="en-US" sz="2000" dirty="0">
                  <a:solidFill>
                    <a:schemeClr val="bg1"/>
                  </a:solidFill>
                </a:rPr>
                <a:t>α+90</a:t>
              </a:r>
              <a:r>
                <a:rPr lang="en-US" sz="2000" baseline="38000" dirty="0">
                  <a:solidFill>
                    <a:schemeClr val="bg1"/>
                  </a:solidFill>
                </a:rPr>
                <a:t>o</a:t>
              </a:r>
            </a:p>
          </p:txBody>
        </p:sp>
      </p:grpSp>
      <p:sp>
        <p:nvSpPr>
          <p:cNvPr id="33" name="TextBox 32"/>
          <p:cNvSpPr txBox="1"/>
          <p:nvPr/>
        </p:nvSpPr>
        <p:spPr>
          <a:xfrm>
            <a:off x="4364736" y="2812938"/>
            <a:ext cx="723275" cy="523220"/>
          </a:xfrm>
          <a:prstGeom prst="rect">
            <a:avLst/>
          </a:prstGeom>
          <a:noFill/>
        </p:spPr>
        <p:txBody>
          <a:bodyPr wrap="none" rtlCol="0">
            <a:spAutoFit/>
          </a:bodyPr>
          <a:lstStyle/>
          <a:p>
            <a:r>
              <a:rPr lang="en-US" sz="2800" u="sng" dirty="0">
                <a:solidFill>
                  <a:schemeClr val="bg1"/>
                </a:solidFill>
              </a:rPr>
              <a:t>OR</a:t>
            </a:r>
          </a:p>
        </p:txBody>
      </p:sp>
    </p:spTree>
    <p:extLst>
      <p:ext uri="{BB962C8B-B14F-4D97-AF65-F5344CB8AC3E}">
        <p14:creationId xmlns:p14="http://schemas.microsoft.com/office/powerpoint/2010/main" val="1025448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dirty="0"/>
              <a:t>MPS-LO OVERVIEW</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MPS-LO L1b Product Full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25392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2A169E-027F-6D4D-8089-EFB2503C6C6A}"/>
              </a:ext>
            </a:extLst>
          </p:cNvPr>
          <p:cNvSpPr>
            <a:spLocks noGrp="1"/>
          </p:cNvSpPr>
          <p:nvPr>
            <p:ph type="title"/>
          </p:nvPr>
        </p:nvSpPr>
        <p:spPr/>
        <p:txBody>
          <a:bodyPr/>
          <a:lstStyle/>
          <a:p>
            <a:r>
              <a:rPr lang="en-US" sz="3200" dirty="0"/>
              <a:t>PLPT-SEI-003 – Method (2/4) </a:t>
            </a:r>
          </a:p>
        </p:txBody>
      </p:sp>
      <p:sp>
        <p:nvSpPr>
          <p:cNvPr id="7" name="Slide Number Placeholder 6">
            <a:extLst>
              <a:ext uri="{FF2B5EF4-FFF2-40B4-BE49-F238E27FC236}">
                <a16:creationId xmlns:a16="http://schemas.microsoft.com/office/drawing/2014/main" id="{52E9A7DB-A839-1A4B-8AA6-F118D5CC9B31}"/>
              </a:ext>
            </a:extLst>
          </p:cNvPr>
          <p:cNvSpPr>
            <a:spLocks noGrp="1"/>
          </p:cNvSpPr>
          <p:nvPr>
            <p:ph type="sldNum" sz="quarter" idx="12"/>
          </p:nvPr>
        </p:nvSpPr>
        <p:spPr/>
        <p:txBody>
          <a:bodyPr/>
          <a:lstStyle/>
          <a:p>
            <a:fld id="{B2EFC58C-15BD-441D-B5ED-3859E2286C26}" type="slidenum">
              <a:rPr lang="en-US" altLang="en-US" smtClean="0"/>
              <a:pPr/>
              <a:t>30</a:t>
            </a:fld>
            <a:endParaRPr lang="en-US" altLang="en-US"/>
          </a:p>
        </p:txBody>
      </p:sp>
      <p:sp>
        <p:nvSpPr>
          <p:cNvPr id="14" name="TextBox 13">
            <a:extLst>
              <a:ext uri="{FF2B5EF4-FFF2-40B4-BE49-F238E27FC236}">
                <a16:creationId xmlns:a16="http://schemas.microsoft.com/office/drawing/2014/main" id="{77CBF9B0-CE02-454A-88CF-FB56C657BBFF}"/>
              </a:ext>
            </a:extLst>
          </p:cNvPr>
          <p:cNvSpPr txBox="1"/>
          <p:nvPr/>
        </p:nvSpPr>
        <p:spPr>
          <a:xfrm>
            <a:off x="533400" y="2040176"/>
            <a:ext cx="497252" cy="369332"/>
          </a:xfrm>
          <a:prstGeom prst="rect">
            <a:avLst/>
          </a:prstGeom>
          <a:noFill/>
        </p:spPr>
        <p:txBody>
          <a:bodyPr wrap="none" rtlCol="0">
            <a:spAutoFit/>
          </a:bodyPr>
          <a:lstStyle/>
          <a:p>
            <a:pPr algn="ctr"/>
            <a:r>
              <a:rPr lang="en-US" dirty="0"/>
              <a:t>90°</a:t>
            </a:r>
          </a:p>
        </p:txBody>
      </p:sp>
      <p:sp>
        <p:nvSpPr>
          <p:cNvPr id="15" name="TextBox 14">
            <a:extLst>
              <a:ext uri="{FF2B5EF4-FFF2-40B4-BE49-F238E27FC236}">
                <a16:creationId xmlns:a16="http://schemas.microsoft.com/office/drawing/2014/main" id="{160AE782-F83C-4146-B8DE-E93C7B36B0A0}"/>
              </a:ext>
            </a:extLst>
          </p:cNvPr>
          <p:cNvSpPr txBox="1"/>
          <p:nvPr/>
        </p:nvSpPr>
        <p:spPr>
          <a:xfrm>
            <a:off x="533400" y="3179491"/>
            <a:ext cx="497252" cy="369332"/>
          </a:xfrm>
          <a:prstGeom prst="rect">
            <a:avLst/>
          </a:prstGeom>
          <a:noFill/>
        </p:spPr>
        <p:txBody>
          <a:bodyPr wrap="none" rtlCol="0">
            <a:spAutoFit/>
          </a:bodyPr>
          <a:lstStyle/>
          <a:p>
            <a:pPr algn="ctr"/>
            <a:r>
              <a:rPr lang="en-US" dirty="0"/>
              <a:t>60°</a:t>
            </a:r>
          </a:p>
        </p:txBody>
      </p:sp>
      <p:sp>
        <p:nvSpPr>
          <p:cNvPr id="16" name="TextBox 15">
            <a:extLst>
              <a:ext uri="{FF2B5EF4-FFF2-40B4-BE49-F238E27FC236}">
                <a16:creationId xmlns:a16="http://schemas.microsoft.com/office/drawing/2014/main" id="{F14E289B-CCD2-B445-8895-2E6DFCA0460D}"/>
              </a:ext>
            </a:extLst>
          </p:cNvPr>
          <p:cNvSpPr txBox="1"/>
          <p:nvPr/>
        </p:nvSpPr>
        <p:spPr>
          <a:xfrm>
            <a:off x="533400" y="4278496"/>
            <a:ext cx="497252" cy="369332"/>
          </a:xfrm>
          <a:prstGeom prst="rect">
            <a:avLst/>
          </a:prstGeom>
          <a:noFill/>
        </p:spPr>
        <p:txBody>
          <a:bodyPr wrap="none" rtlCol="0">
            <a:spAutoFit/>
          </a:bodyPr>
          <a:lstStyle/>
          <a:p>
            <a:pPr algn="ctr"/>
            <a:r>
              <a:rPr lang="en-US" dirty="0"/>
              <a:t>30°</a:t>
            </a:r>
          </a:p>
        </p:txBody>
      </p:sp>
      <p:sp>
        <p:nvSpPr>
          <p:cNvPr id="17" name="TextBox 16">
            <a:extLst>
              <a:ext uri="{FF2B5EF4-FFF2-40B4-BE49-F238E27FC236}">
                <a16:creationId xmlns:a16="http://schemas.microsoft.com/office/drawing/2014/main" id="{FE33E8AD-FE8F-EE49-A868-FE72EBCE22D0}"/>
              </a:ext>
            </a:extLst>
          </p:cNvPr>
          <p:cNvSpPr txBox="1"/>
          <p:nvPr/>
        </p:nvSpPr>
        <p:spPr>
          <a:xfrm>
            <a:off x="591910" y="5410200"/>
            <a:ext cx="380232" cy="369332"/>
          </a:xfrm>
          <a:prstGeom prst="rect">
            <a:avLst/>
          </a:prstGeom>
          <a:noFill/>
        </p:spPr>
        <p:txBody>
          <a:bodyPr wrap="none" rtlCol="0">
            <a:spAutoFit/>
          </a:bodyPr>
          <a:lstStyle/>
          <a:p>
            <a:pPr algn="ctr"/>
            <a:r>
              <a:rPr lang="en-US" dirty="0"/>
              <a:t>0°</a:t>
            </a:r>
          </a:p>
        </p:txBody>
      </p:sp>
      <p:sp>
        <p:nvSpPr>
          <p:cNvPr id="20" name="TextBox 19">
            <a:extLst>
              <a:ext uri="{FF2B5EF4-FFF2-40B4-BE49-F238E27FC236}">
                <a16:creationId xmlns:a16="http://schemas.microsoft.com/office/drawing/2014/main" id="{D654259C-86F9-E943-900C-91BE9D263156}"/>
              </a:ext>
            </a:extLst>
          </p:cNvPr>
          <p:cNvSpPr txBox="1"/>
          <p:nvPr/>
        </p:nvSpPr>
        <p:spPr>
          <a:xfrm>
            <a:off x="274321" y="1295400"/>
            <a:ext cx="8595358" cy="307777"/>
          </a:xfrm>
          <a:prstGeom prst="rect">
            <a:avLst/>
          </a:prstGeom>
          <a:solidFill>
            <a:schemeClr val="bg1"/>
          </a:solidFill>
        </p:spPr>
        <p:txBody>
          <a:bodyPr wrap="square" rtlCol="0">
            <a:spAutoFit/>
          </a:bodyPr>
          <a:lstStyle/>
          <a:p>
            <a:pPr algn="ctr"/>
            <a:r>
              <a:rPr lang="en-US" b="1" i="1" dirty="0"/>
              <a:t>Example: Ion Pitch Angles, March 2023 (supplementary angles of p.a. &gt; 90 </a:t>
            </a:r>
            <a:r>
              <a:rPr lang="en-US" b="1" i="1" dirty="0" err="1"/>
              <a:t>deg</a:t>
            </a:r>
            <a:r>
              <a:rPr lang="en-US" b="1" i="1" dirty="0"/>
              <a:t>)</a:t>
            </a:r>
          </a:p>
        </p:txBody>
      </p:sp>
      <p:sp>
        <p:nvSpPr>
          <p:cNvPr id="21" name="TextBox 20">
            <a:extLst>
              <a:ext uri="{FF2B5EF4-FFF2-40B4-BE49-F238E27FC236}">
                <a16:creationId xmlns:a16="http://schemas.microsoft.com/office/drawing/2014/main" id="{A58B61AE-51A7-2E4A-8353-64169D4CEB62}"/>
              </a:ext>
            </a:extLst>
          </p:cNvPr>
          <p:cNvSpPr txBox="1"/>
          <p:nvPr/>
        </p:nvSpPr>
        <p:spPr>
          <a:xfrm>
            <a:off x="274320" y="5815269"/>
            <a:ext cx="8595359" cy="523220"/>
          </a:xfrm>
          <a:prstGeom prst="rect">
            <a:avLst/>
          </a:prstGeom>
          <a:solidFill>
            <a:schemeClr val="bg1"/>
          </a:solidFill>
        </p:spPr>
        <p:txBody>
          <a:bodyPr wrap="square" rtlCol="0">
            <a:spAutoFit/>
          </a:bodyPr>
          <a:lstStyle/>
          <a:p>
            <a:pPr algn="ctr"/>
            <a:r>
              <a:rPr lang="en-US" b="1" i="1" dirty="0"/>
              <a:t>Dots indicate pitch angle matches </a:t>
            </a:r>
          </a:p>
          <a:p>
            <a:pPr algn="ctr"/>
            <a:r>
              <a:rPr lang="en-US" b="1" i="1" dirty="0"/>
              <a:t>1,000-10,000 matches per month per energy-zone pair</a:t>
            </a:r>
          </a:p>
        </p:txBody>
      </p:sp>
      <p:sp>
        <p:nvSpPr>
          <p:cNvPr id="3" name="TextBox 2"/>
          <p:cNvSpPr txBox="1"/>
          <p:nvPr/>
        </p:nvSpPr>
        <p:spPr>
          <a:xfrm>
            <a:off x="3316224" y="1954832"/>
            <a:ext cx="611065" cy="307777"/>
          </a:xfrm>
          <a:prstGeom prst="rect">
            <a:avLst/>
          </a:prstGeom>
          <a:noFill/>
        </p:spPr>
        <p:txBody>
          <a:bodyPr wrap="none" rtlCol="0">
            <a:spAutoFit/>
          </a:bodyPr>
          <a:lstStyle/>
          <a:p>
            <a:r>
              <a:rPr lang="en-US"/>
              <a:t>Zone</a:t>
            </a:r>
          </a:p>
        </p:txBody>
      </p:sp>
      <p:pic>
        <p:nvPicPr>
          <p:cNvPr id="5" name="Picture 4">
            <a:extLst>
              <a:ext uri="{FF2B5EF4-FFF2-40B4-BE49-F238E27FC236}">
                <a16:creationId xmlns:a16="http://schemas.microsoft.com/office/drawing/2014/main" id="{E1CCA186-4F16-7F06-17A1-0240E2534E2E}"/>
              </a:ext>
            </a:extLst>
          </p:cNvPr>
          <p:cNvPicPr>
            <a:picLocks noChangeAspect="1"/>
          </p:cNvPicPr>
          <p:nvPr/>
        </p:nvPicPr>
        <p:blipFill>
          <a:blip r:embed="rId2"/>
          <a:srcRect/>
          <a:stretch/>
        </p:blipFill>
        <p:spPr>
          <a:xfrm>
            <a:off x="274320" y="1603177"/>
            <a:ext cx="8595360" cy="4297680"/>
          </a:xfrm>
          <a:prstGeom prst="rect">
            <a:avLst/>
          </a:prstGeom>
        </p:spPr>
      </p:pic>
    </p:spTree>
    <p:extLst>
      <p:ext uri="{BB962C8B-B14F-4D97-AF65-F5344CB8AC3E}">
        <p14:creationId xmlns:p14="http://schemas.microsoft.com/office/powerpoint/2010/main" val="1731795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71424-AC43-0848-BE7D-E01648E66B1C}"/>
              </a:ext>
            </a:extLst>
          </p:cNvPr>
          <p:cNvSpPr>
            <a:spLocks noGrp="1"/>
          </p:cNvSpPr>
          <p:nvPr>
            <p:ph type="title"/>
          </p:nvPr>
        </p:nvSpPr>
        <p:spPr/>
        <p:txBody>
          <a:bodyPr/>
          <a:lstStyle/>
          <a:p>
            <a:r>
              <a:rPr lang="en-US" sz="3200" dirty="0"/>
              <a:t>PLPT-SEI-003 – Method (3/4) </a:t>
            </a:r>
          </a:p>
        </p:txBody>
      </p:sp>
      <p:sp>
        <p:nvSpPr>
          <p:cNvPr id="5" name="Content Placeholder 4">
            <a:extLst>
              <a:ext uri="{FF2B5EF4-FFF2-40B4-BE49-F238E27FC236}">
                <a16:creationId xmlns:a16="http://schemas.microsoft.com/office/drawing/2014/main" id="{79539C9F-A4B4-9247-A96A-30A349B7D25F}"/>
              </a:ext>
            </a:extLst>
          </p:cNvPr>
          <p:cNvSpPr>
            <a:spLocks noGrp="1"/>
          </p:cNvSpPr>
          <p:nvPr>
            <p:ph idx="1"/>
          </p:nvPr>
        </p:nvSpPr>
        <p:spPr>
          <a:xfrm>
            <a:off x="457200" y="1206500"/>
            <a:ext cx="8229600" cy="4876800"/>
          </a:xfrm>
        </p:spPr>
        <p:txBody>
          <a:bodyPr/>
          <a:lstStyle/>
          <a:p>
            <a:pPr marL="228600" indent="-228600">
              <a:buSzPct val="100000"/>
              <a:buFont typeface="Arial" charset="0"/>
              <a:buChar char="•"/>
            </a:pPr>
            <a:r>
              <a:rPr lang="en-US" sz="1800" dirty="0"/>
              <a:t>Use </a:t>
            </a:r>
            <a:r>
              <a:rPr lang="en-US" sz="1800" dirty="0" err="1"/>
              <a:t>Nelder</a:t>
            </a:r>
            <a:r>
              <a:rPr lang="en-US" sz="1800" dirty="0"/>
              <a:t>-Mead method to minimize the following objective function: sum of squares of the following difference term (</a:t>
            </a:r>
            <a:r>
              <a:rPr lang="en-US" sz="2400" baseline="-8000" dirty="0"/>
              <a:t>~</a:t>
            </a:r>
            <a:r>
              <a:rPr lang="en-US" sz="1800" dirty="0"/>
              <a:t>30k terms [matches] in the sum per energy)</a:t>
            </a:r>
          </a:p>
          <a:p>
            <a:pPr marL="228600" indent="-228600">
              <a:buFont typeface="Arial" charset="0"/>
              <a:buChar char="•"/>
            </a:pPr>
            <a:endParaRPr lang="en-US" sz="1800" dirty="0"/>
          </a:p>
          <a:p>
            <a:pPr marL="228600" indent="-228600">
              <a:buFont typeface="Arial" charset="0"/>
              <a:buChar char="•"/>
            </a:pPr>
            <a:endParaRPr lang="en-US" sz="1800" dirty="0"/>
          </a:p>
          <a:p>
            <a:pPr marL="228600" indent="-228600">
              <a:buSzPct val="100000"/>
              <a:buFont typeface="Arial" charset="0"/>
              <a:buChar char="•"/>
            </a:pPr>
            <a:r>
              <a:rPr lang="en-US" sz="1800" dirty="0"/>
              <a:t>To reduce effect of statistical noise, use only matches where both fluxes correspond to at least 1000 counts/minute</a:t>
            </a:r>
          </a:p>
          <a:p>
            <a:pPr marL="228600" indent="-228600">
              <a:buSzPct val="100000"/>
              <a:buFont typeface="Arial" charset="0"/>
              <a:buChar char="•"/>
            </a:pPr>
            <a:r>
              <a:rPr lang="en-US" sz="1800" dirty="0"/>
              <a:t>A non-linear problem: need a good initial guess for the scale factors in order for the solution to converge</a:t>
            </a:r>
          </a:p>
          <a:p>
            <a:pPr marL="457200" lvl="1" indent="-228600">
              <a:buSzPct val="100000"/>
              <a:buFont typeface=".AppleSystemUIFont" charset="-120"/>
              <a:buChar char="-"/>
            </a:pPr>
            <a:r>
              <a:rPr lang="en-US" sz="1600" dirty="0"/>
              <a:t>1000-6000 iterations needed, depending on the energy and species</a:t>
            </a:r>
          </a:p>
          <a:p>
            <a:pPr marL="457200" lvl="1" indent="-228600">
              <a:buSzPct val="100000"/>
              <a:buFont typeface=".AppleSystemUIFont" charset="-120"/>
              <a:buChar char="-"/>
            </a:pPr>
            <a:r>
              <a:rPr lang="en-US" sz="1600" dirty="0"/>
              <a:t>2.5 (4.3) hours needed for three months, 14 zones, 15 energies of ions (electrons) on macOS 2.4 GHz 8-Core Intel Core i9</a:t>
            </a:r>
          </a:p>
          <a:p>
            <a:pPr marL="228600" indent="-228600">
              <a:buSzPct val="100000"/>
              <a:buFont typeface="Arial" charset="0"/>
              <a:buChar char="•"/>
            </a:pPr>
            <a:r>
              <a:rPr lang="en-US" sz="1800" dirty="0"/>
              <a:t>Because they are only valid in a relative sense, scale factors must be normalized – here, normalized to those of Zone 8 (arbitrary choice)</a:t>
            </a:r>
          </a:p>
        </p:txBody>
      </p:sp>
      <p:sp>
        <p:nvSpPr>
          <p:cNvPr id="6" name="Shape 263">
            <a:extLst>
              <a:ext uri="{FF2B5EF4-FFF2-40B4-BE49-F238E27FC236}">
                <a16:creationId xmlns:a16="http://schemas.microsoft.com/office/drawing/2014/main" id="{6EE1FB30-A5D8-3D47-9C33-84C00F96080A}"/>
              </a:ext>
            </a:extLst>
          </p:cNvPr>
          <p:cNvSpPr txBox="1"/>
          <p:nvPr/>
        </p:nvSpPr>
        <p:spPr>
          <a:xfrm>
            <a:off x="1941576" y="5828810"/>
            <a:ext cx="5333999" cy="400069"/>
          </a:xfrm>
          <a:prstGeom prst="rect">
            <a:avLst/>
          </a:prstGeom>
          <a:solidFill>
            <a:schemeClr val="bg1"/>
          </a:solidFill>
          <a:ln>
            <a:noFill/>
          </a:ln>
        </p:spPr>
        <p:txBody>
          <a:bodyPr lIns="91425" tIns="45700" rIns="91425" bIns="45700" anchor="t" anchorCtr="0">
            <a:spAutoFit/>
          </a:bodyPr>
          <a:lstStyle/>
          <a:p>
            <a:pPr marL="0" marR="0" lvl="0" indent="0" algn="l" rtl="0">
              <a:spcBef>
                <a:spcPts val="200"/>
              </a:spcBef>
              <a:spcAft>
                <a:spcPts val="200"/>
              </a:spcAft>
              <a:buSzPct val="25000"/>
              <a:buNone/>
            </a:pPr>
            <a:r>
              <a:rPr lang="en" sz="1000" dirty="0">
                <a:solidFill>
                  <a:schemeClr val="tx1"/>
                </a:solidFill>
                <a:latin typeface="Calibri"/>
                <a:ea typeface="Calibri"/>
                <a:cs typeface="Calibri"/>
                <a:sym typeface="Calibri"/>
              </a:rPr>
              <a:t>Ref: Rowland, W., and R. S. Weigel (2012), Intra-calibration of particle detectors on a three-axis stabilized geostationary platform, </a:t>
            </a:r>
            <a:r>
              <a:rPr lang="en" sz="1000" i="1" dirty="0">
                <a:solidFill>
                  <a:schemeClr val="tx1"/>
                </a:solidFill>
                <a:latin typeface="Calibri"/>
                <a:ea typeface="Calibri"/>
                <a:cs typeface="Calibri"/>
                <a:sym typeface="Calibri"/>
              </a:rPr>
              <a:t>Space Weather, 10, </a:t>
            </a:r>
            <a:r>
              <a:rPr lang="en" sz="1000" dirty="0">
                <a:solidFill>
                  <a:schemeClr val="tx1"/>
                </a:solidFill>
                <a:latin typeface="Calibri"/>
                <a:ea typeface="Calibri"/>
                <a:cs typeface="Calibri"/>
                <a:sym typeface="Calibri"/>
              </a:rPr>
              <a:t>S11002, doi:10.1029/2012SW000816.</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A878041-15FF-E74B-ACFD-C0A85379F1F5}"/>
                  </a:ext>
                </a:extLst>
              </p:cNvPr>
              <p:cNvSpPr/>
              <p:nvPr/>
            </p:nvSpPr>
            <p:spPr>
              <a:xfrm>
                <a:off x="2667000" y="2243135"/>
                <a:ext cx="3857531" cy="7159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𝑅</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num>
                        <m:den>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den>
                      </m:f>
                    </m:oMath>
                  </m:oMathPara>
                </a14:m>
                <a:endParaRPr lang="en-US" dirty="0">
                  <a:solidFill>
                    <a:schemeClr val="bg1"/>
                  </a:solidFill>
                </a:endParaRPr>
              </a:p>
            </p:txBody>
          </p:sp>
        </mc:Choice>
        <mc:Fallback xmlns="">
          <p:sp>
            <p:nvSpPr>
              <p:cNvPr id="2" name="Rectangle 1">
                <a:extLst>
                  <a:ext uri="{FF2B5EF4-FFF2-40B4-BE49-F238E27FC236}">
                    <a16:creationId xmlns:a16="http://schemas.microsoft.com/office/drawing/2014/main" id="{8A878041-15FF-E74B-ACFD-C0A85379F1F5}"/>
                  </a:ext>
                </a:extLst>
              </p:cNvPr>
              <p:cNvSpPr>
                <a:spLocks noRot="1" noChangeAspect="1" noMove="1" noResize="1" noEditPoints="1" noAdjustHandles="1" noChangeArrowheads="1" noChangeShapeType="1" noTextEdit="1"/>
              </p:cNvSpPr>
              <p:nvPr/>
            </p:nvSpPr>
            <p:spPr>
              <a:xfrm>
                <a:off x="2667000" y="2243135"/>
                <a:ext cx="3857531" cy="715965"/>
              </a:xfrm>
              <a:prstGeom prst="rect">
                <a:avLst/>
              </a:prstGeom>
              <a:blipFill>
                <a:blip r:embed="rId2"/>
                <a:stretch>
                  <a:fillRect/>
                </a:stretch>
              </a:blipFill>
            </p:spPr>
            <p:txBody>
              <a:bodyPr/>
              <a:lstStyle/>
              <a:p>
                <a:r>
                  <a:rPr lang="en-US">
                    <a:noFill/>
                  </a:rPr>
                  <a:t> </a:t>
                </a:r>
              </a:p>
            </p:txBody>
          </p:sp>
        </mc:Fallback>
      </mc:AlternateContent>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31</a:t>
            </a:fld>
            <a:endParaRPr lang="uk-UA"/>
          </a:p>
        </p:txBody>
      </p:sp>
    </p:spTree>
    <p:extLst>
      <p:ext uri="{BB962C8B-B14F-4D97-AF65-F5344CB8AC3E}">
        <p14:creationId xmlns:p14="http://schemas.microsoft.com/office/powerpoint/2010/main" val="1438344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009D0272-4DDB-0547-96A7-6BB0B5DD6B72}"/>
              </a:ext>
            </a:extLst>
          </p:cNvPr>
          <p:cNvSpPr>
            <a:spLocks noGrp="1"/>
          </p:cNvSpPr>
          <p:nvPr>
            <p:ph type="title"/>
          </p:nvPr>
        </p:nvSpPr>
        <p:spPr/>
        <p:txBody>
          <a:bodyPr/>
          <a:lstStyle/>
          <a:p>
            <a:r>
              <a:rPr lang="en-US" sz="2800" dirty="0">
                <a:solidFill>
                  <a:schemeClr val="bg1"/>
                </a:solidFill>
              </a:rPr>
              <a:t>PLPT-SEI-003 – Scale Factor Results (4/4)</a:t>
            </a:r>
          </a:p>
        </p:txBody>
      </p:sp>
      <p:sp>
        <p:nvSpPr>
          <p:cNvPr id="4" name="Slide Number Placeholder 3">
            <a:extLst>
              <a:ext uri="{FF2B5EF4-FFF2-40B4-BE49-F238E27FC236}">
                <a16:creationId xmlns:a16="http://schemas.microsoft.com/office/drawing/2014/main" id="{303CA662-A4C5-4649-9592-637C63EAB197}"/>
              </a:ext>
            </a:extLst>
          </p:cNvPr>
          <p:cNvSpPr>
            <a:spLocks noGrp="1"/>
          </p:cNvSpPr>
          <p:nvPr>
            <p:ph type="sldNum" idx="12"/>
          </p:nvPr>
        </p:nvSpPr>
        <p:spPr/>
        <p:txBody>
          <a:bodyPr/>
          <a:lstStyle/>
          <a:p>
            <a:fld id="{615ADB79-25D6-47C0-AB51-22A13A0BBB50}" type="slidenum">
              <a:rPr lang="en-US" altLang="en-US" smtClean="0"/>
              <a:pPr/>
              <a:t>32</a:t>
            </a:fld>
            <a:endParaRPr lang="en-US" altLang="en-US" dirty="0"/>
          </a:p>
        </p:txBody>
      </p:sp>
      <p:sp>
        <p:nvSpPr>
          <p:cNvPr id="15" name="TextBox 14">
            <a:extLst>
              <a:ext uri="{FF2B5EF4-FFF2-40B4-BE49-F238E27FC236}">
                <a16:creationId xmlns:a16="http://schemas.microsoft.com/office/drawing/2014/main" id="{2521DF04-43E4-7243-8DD3-084EE66C325E}"/>
              </a:ext>
            </a:extLst>
          </p:cNvPr>
          <p:cNvSpPr txBox="1"/>
          <p:nvPr/>
        </p:nvSpPr>
        <p:spPr>
          <a:xfrm>
            <a:off x="1024441" y="5682903"/>
            <a:ext cx="7097209" cy="692497"/>
          </a:xfrm>
          <a:prstGeom prst="rect">
            <a:avLst/>
          </a:prstGeom>
          <a:noFill/>
        </p:spPr>
        <p:txBody>
          <a:bodyPr wrap="square" rtlCol="0">
            <a:spAutoFit/>
          </a:bodyPr>
          <a:lstStyle/>
          <a:p>
            <a:pPr marL="228600" indent="-228600">
              <a:buClr>
                <a:schemeClr val="bg1"/>
              </a:buClr>
              <a:buFont typeface="Arial" charset="0"/>
              <a:buChar char="•"/>
            </a:pPr>
            <a:r>
              <a:rPr lang="en-US" sz="1300" b="1" dirty="0">
                <a:solidFill>
                  <a:schemeClr val="bg1"/>
                </a:solidFill>
              </a:rPr>
              <a:t>Multiplicative scale factors plotted vs. energy channel for each zone </a:t>
            </a:r>
          </a:p>
          <a:p>
            <a:pPr marL="228600" indent="-228600">
              <a:buClr>
                <a:schemeClr val="bg1"/>
              </a:buClr>
              <a:buFont typeface="Arial" charset="0"/>
              <a:buChar char="•"/>
            </a:pPr>
            <a:r>
              <a:rPr lang="en-US" sz="1300" b="1" dirty="0">
                <a:solidFill>
                  <a:schemeClr val="bg1"/>
                </a:solidFill>
              </a:rPr>
              <a:t>Marginal consistency month-to-month indicates need to do this on a monthly basis</a:t>
            </a:r>
          </a:p>
          <a:p>
            <a:pPr marL="228600" indent="-228600">
              <a:buClr>
                <a:schemeClr val="bg1"/>
              </a:buClr>
              <a:buFont typeface="Arial" charset="0"/>
              <a:buChar char="•"/>
            </a:pPr>
            <a:r>
              <a:rPr lang="en-US" sz="1300" b="1" dirty="0">
                <a:solidFill>
                  <a:schemeClr val="bg1"/>
                </a:solidFill>
              </a:rPr>
              <a:t>Large monthly deviations of the electron scale factors continues to be monitored</a:t>
            </a:r>
            <a:endParaRPr lang="en-US" sz="1300" b="1" dirty="0">
              <a:solidFill>
                <a:srgbClr val="FF0000"/>
              </a:solidFill>
            </a:endParaRPr>
          </a:p>
        </p:txBody>
      </p:sp>
      <p:pic>
        <p:nvPicPr>
          <p:cNvPr id="8" name="Picture 7">
            <a:extLst>
              <a:ext uri="{FF2B5EF4-FFF2-40B4-BE49-F238E27FC236}">
                <a16:creationId xmlns:a16="http://schemas.microsoft.com/office/drawing/2014/main" id="{0A50C297-A366-EF0B-2A5C-FD0B413AA955}"/>
              </a:ext>
            </a:extLst>
          </p:cNvPr>
          <p:cNvPicPr>
            <a:picLocks noChangeAspect="1"/>
          </p:cNvPicPr>
          <p:nvPr/>
        </p:nvPicPr>
        <p:blipFill>
          <a:blip r:embed="rId2"/>
          <a:srcRect/>
          <a:stretch/>
        </p:blipFill>
        <p:spPr>
          <a:xfrm>
            <a:off x="372946" y="1073324"/>
            <a:ext cx="4023360" cy="4626864"/>
          </a:xfrm>
          <a:prstGeom prst="rect">
            <a:avLst/>
          </a:prstGeom>
        </p:spPr>
      </p:pic>
      <p:pic>
        <p:nvPicPr>
          <p:cNvPr id="11" name="Picture 10">
            <a:extLst>
              <a:ext uri="{FF2B5EF4-FFF2-40B4-BE49-F238E27FC236}">
                <a16:creationId xmlns:a16="http://schemas.microsoft.com/office/drawing/2014/main" id="{3CB2FA17-D727-73FB-DEAF-84AA7E42637B}"/>
              </a:ext>
            </a:extLst>
          </p:cNvPr>
          <p:cNvPicPr>
            <a:picLocks noChangeAspect="1"/>
          </p:cNvPicPr>
          <p:nvPr/>
        </p:nvPicPr>
        <p:blipFill>
          <a:blip r:embed="rId3"/>
          <a:srcRect/>
          <a:stretch/>
        </p:blipFill>
        <p:spPr>
          <a:xfrm>
            <a:off x="4747694" y="1073324"/>
            <a:ext cx="4023360" cy="4626864"/>
          </a:xfrm>
          <a:prstGeom prst="rect">
            <a:avLst/>
          </a:prstGeom>
        </p:spPr>
      </p:pic>
    </p:spTree>
    <p:extLst>
      <p:ext uri="{BB962C8B-B14F-4D97-AF65-F5344CB8AC3E}">
        <p14:creationId xmlns:p14="http://schemas.microsoft.com/office/powerpoint/2010/main" val="688943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CCDDAB-151B-E8AA-362A-E33B4E99D8DE}"/>
              </a:ext>
            </a:extLst>
          </p:cNvPr>
          <p:cNvPicPr>
            <a:picLocks noChangeAspect="1"/>
          </p:cNvPicPr>
          <p:nvPr/>
        </p:nvPicPr>
        <p:blipFill>
          <a:blip r:embed="rId2"/>
          <a:srcRect/>
          <a:stretch/>
        </p:blipFill>
        <p:spPr>
          <a:xfrm>
            <a:off x="45395" y="1475139"/>
            <a:ext cx="4526280" cy="3497580"/>
          </a:xfrm>
          <a:prstGeom prst="rect">
            <a:avLst/>
          </a:prstGeom>
        </p:spPr>
      </p:pic>
      <p:pic>
        <p:nvPicPr>
          <p:cNvPr id="11" name="Picture 10">
            <a:extLst>
              <a:ext uri="{FF2B5EF4-FFF2-40B4-BE49-F238E27FC236}">
                <a16:creationId xmlns:a16="http://schemas.microsoft.com/office/drawing/2014/main" id="{92D81E05-968C-4692-A6CE-41A3BA87C2C6}"/>
              </a:ext>
            </a:extLst>
          </p:cNvPr>
          <p:cNvPicPr>
            <a:picLocks noChangeAspect="1"/>
          </p:cNvPicPr>
          <p:nvPr/>
        </p:nvPicPr>
        <p:blipFill>
          <a:blip r:embed="rId3"/>
          <a:stretch>
            <a:fillRect/>
          </a:stretch>
        </p:blipFill>
        <p:spPr>
          <a:xfrm>
            <a:off x="4577783" y="1475036"/>
            <a:ext cx="4526280" cy="3497580"/>
          </a:xfrm>
          <a:prstGeom prst="rect">
            <a:avLst/>
          </a:prstGeom>
        </p:spPr>
      </p:pic>
      <p:sp>
        <p:nvSpPr>
          <p:cNvPr id="5" name="Title 4"/>
          <p:cNvSpPr>
            <a:spLocks noGrp="1"/>
          </p:cNvSpPr>
          <p:nvPr>
            <p:ph type="title"/>
          </p:nvPr>
        </p:nvSpPr>
        <p:spPr/>
        <p:txBody>
          <a:bodyPr/>
          <a:lstStyle/>
          <a:p>
            <a:r>
              <a:rPr lang="en-US" sz="2400" dirty="0"/>
              <a:t>PLPT-SEI-003 – Overlapping Zones Comparison </a:t>
            </a:r>
            <a:r>
              <a:rPr lang="en-US" sz="2000" dirty="0"/>
              <a:t>(Z6R/Z6L  and  Z7R/Z7L)</a:t>
            </a:r>
            <a:r>
              <a:rPr lang="en-US" sz="2400" dirty="0"/>
              <a:t> </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33</a:t>
            </a:fld>
            <a:endParaRPr lang="uk-UA"/>
          </a:p>
        </p:txBody>
      </p:sp>
      <p:sp>
        <p:nvSpPr>
          <p:cNvPr id="8" name="TextBox 7"/>
          <p:cNvSpPr txBox="1"/>
          <p:nvPr/>
        </p:nvSpPr>
        <p:spPr>
          <a:xfrm>
            <a:off x="304801" y="4930459"/>
            <a:ext cx="8534400" cy="1487587"/>
          </a:xfrm>
          <a:prstGeom prst="rect">
            <a:avLst/>
          </a:prstGeom>
          <a:noFill/>
        </p:spPr>
        <p:txBody>
          <a:bodyPr wrap="square" rtlCol="0">
            <a:spAutoFit/>
          </a:bodyPr>
          <a:lstStyle/>
          <a:p>
            <a:pPr marL="285750" indent="-285750">
              <a:spcAft>
                <a:spcPts val="400"/>
              </a:spcAft>
              <a:buClr>
                <a:schemeClr val="bg1"/>
              </a:buClr>
              <a:buFont typeface="Arial" charset="0"/>
              <a:buChar char="•"/>
            </a:pPr>
            <a:r>
              <a:rPr lang="en-US" dirty="0">
                <a:solidFill>
                  <a:schemeClr val="bg1"/>
                </a:solidFill>
                <a:latin typeface="Calibri" charset="0"/>
                <a:ea typeface="Calibri" charset="0"/>
                <a:cs typeface="Calibri" charset="0"/>
              </a:rPr>
              <a:t>Using 3 months of 1 min. averaged fluxes, the percent error with respect to the avg. of the overlapping pair is calculated for each 1 min. Then, the mean value of errors is calculated. </a:t>
            </a:r>
          </a:p>
          <a:p>
            <a:pPr marL="285750" indent="-285750">
              <a:spcAft>
                <a:spcPts val="400"/>
              </a:spcAft>
              <a:buClr>
                <a:schemeClr val="bg1"/>
              </a:buClr>
              <a:buFont typeface="Arial" charset="0"/>
              <a:buChar char="•"/>
            </a:pPr>
            <a:r>
              <a:rPr lang="en-US" dirty="0">
                <a:solidFill>
                  <a:schemeClr val="bg1"/>
                </a:solidFill>
                <a:latin typeface="Calibri" charset="0"/>
                <a:ea typeface="Calibri" charset="0"/>
                <a:cs typeface="Calibri" charset="0"/>
              </a:rPr>
              <a:t>The error computed by comparing fluxes from overlapping zones (left) is mostly in agreement with scale factor error described on previous slides (right), showing verification of results by an independent method.</a:t>
            </a:r>
          </a:p>
          <a:p>
            <a:pPr marL="285750" indent="-285750">
              <a:spcAft>
                <a:spcPts val="400"/>
              </a:spcAft>
              <a:buClr>
                <a:schemeClr val="bg1"/>
              </a:buClr>
              <a:buFont typeface="Arial" charset="0"/>
              <a:buChar char="•"/>
            </a:pPr>
            <a:r>
              <a:rPr lang="en-US" dirty="0">
                <a:solidFill>
                  <a:schemeClr val="bg1"/>
                </a:solidFill>
                <a:latin typeface="Calibri" charset="0"/>
                <a:ea typeface="Calibri" charset="0"/>
                <a:cs typeface="Calibri" charset="0"/>
              </a:rPr>
              <a:t>Success Criteria (RIMP): Zones agree to within 25% absent spacecraft charging similar to or greater than channel energy.</a:t>
            </a:r>
          </a:p>
        </p:txBody>
      </p:sp>
      <p:sp>
        <p:nvSpPr>
          <p:cNvPr id="3" name="TextBox 2"/>
          <p:cNvSpPr txBox="1"/>
          <p:nvPr/>
        </p:nvSpPr>
        <p:spPr>
          <a:xfrm>
            <a:off x="4572000" y="1220282"/>
            <a:ext cx="4535424" cy="461665"/>
          </a:xfrm>
          <a:prstGeom prst="rect">
            <a:avLst/>
          </a:prstGeom>
          <a:solidFill>
            <a:schemeClr val="bg1"/>
          </a:solidFill>
        </p:spPr>
        <p:txBody>
          <a:bodyPr wrap="square" rtlCol="0">
            <a:spAutoFit/>
          </a:bodyPr>
          <a:lstStyle/>
          <a:p>
            <a:pPr algn="ctr"/>
            <a:r>
              <a:rPr lang="en-US" sz="1200" dirty="0"/>
              <a:t>Error computed from Z6 and Z7 scale factors</a:t>
            </a:r>
          </a:p>
          <a:p>
            <a:pPr algn="ctr"/>
            <a:r>
              <a:rPr lang="en-US" sz="1200" dirty="0"/>
              <a:t>determined with method described on previous slides   </a:t>
            </a:r>
          </a:p>
        </p:txBody>
      </p:sp>
      <p:sp>
        <p:nvSpPr>
          <p:cNvPr id="10" name="TextBox 9"/>
          <p:cNvSpPr txBox="1"/>
          <p:nvPr/>
        </p:nvSpPr>
        <p:spPr>
          <a:xfrm>
            <a:off x="45720" y="1220281"/>
            <a:ext cx="4526280" cy="461665"/>
          </a:xfrm>
          <a:prstGeom prst="rect">
            <a:avLst/>
          </a:prstGeom>
          <a:solidFill>
            <a:schemeClr val="bg1"/>
          </a:solidFill>
        </p:spPr>
        <p:txBody>
          <a:bodyPr wrap="square" rtlCol="0">
            <a:spAutoFit/>
          </a:bodyPr>
          <a:lstStyle/>
          <a:p>
            <a:pPr algn="ctr"/>
            <a:r>
              <a:rPr lang="en-US" sz="1200" dirty="0"/>
              <a:t>3-month mean of error of each overlapping zone with respect to average of overlapping pair </a:t>
            </a:r>
          </a:p>
        </p:txBody>
      </p:sp>
      <p:sp>
        <p:nvSpPr>
          <p:cNvPr id="12" name="Rounded Rectangle 11"/>
          <p:cNvSpPr/>
          <p:nvPr/>
        </p:nvSpPr>
        <p:spPr>
          <a:xfrm>
            <a:off x="3832576" y="6266456"/>
            <a:ext cx="1491168"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PARTIAL PASS</a:t>
            </a:r>
          </a:p>
        </p:txBody>
      </p:sp>
    </p:spTree>
    <p:extLst>
      <p:ext uri="{BB962C8B-B14F-4D97-AF65-F5344CB8AC3E}">
        <p14:creationId xmlns:p14="http://schemas.microsoft.com/office/powerpoint/2010/main" val="2108874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EAC1E31-DE01-F848-AD30-E8A95A06DAA2}"/>
              </a:ext>
            </a:extLst>
          </p:cNvPr>
          <p:cNvSpPr txBox="1"/>
          <p:nvPr/>
        </p:nvSpPr>
        <p:spPr>
          <a:xfrm>
            <a:off x="3356611" y="1375882"/>
            <a:ext cx="5511799" cy="5016758"/>
          </a:xfrm>
          <a:prstGeom prst="rect">
            <a:avLst/>
          </a:prstGeom>
          <a:solidFill>
            <a:schemeClr val="lt1"/>
          </a:solidFill>
        </p:spPr>
        <p:txBody>
          <a:bodyPr wrap="square" rtlCol="0">
            <a:spAutoFit/>
          </a:bodyPr>
          <a:lstStyle/>
          <a:p>
            <a:pPr algn="ctr"/>
            <a:r>
              <a:rPr lang="en-US" sz="1600" dirty="0"/>
              <a:t>Comparison of G16, G17 &amp; G18 MPS-LO Z10 E12 fluxes</a:t>
            </a:r>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p:txBody>
      </p:sp>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34</a:t>
            </a:fld>
            <a:endParaRPr lang="uk-UA"/>
          </a:p>
        </p:txBody>
      </p:sp>
      <p:grpSp>
        <p:nvGrpSpPr>
          <p:cNvPr id="15" name="Group 14">
            <a:extLst>
              <a:ext uri="{FF2B5EF4-FFF2-40B4-BE49-F238E27FC236}">
                <a16:creationId xmlns:a16="http://schemas.microsoft.com/office/drawing/2014/main" id="{44C04C57-DAFC-1146-AFA9-569D19E83ED8}"/>
              </a:ext>
            </a:extLst>
          </p:cNvPr>
          <p:cNvGrpSpPr/>
          <p:nvPr/>
        </p:nvGrpSpPr>
        <p:grpSpPr>
          <a:xfrm>
            <a:off x="3356611" y="1785770"/>
            <a:ext cx="5511800" cy="4570580"/>
            <a:chOff x="1981200" y="1314450"/>
            <a:chExt cx="5511800" cy="4570580"/>
          </a:xfrm>
        </p:grpSpPr>
        <p:pic>
          <p:nvPicPr>
            <p:cNvPr id="5" name="Picture 4">
              <a:extLst>
                <a:ext uri="{FF2B5EF4-FFF2-40B4-BE49-F238E27FC236}">
                  <a16:creationId xmlns:a16="http://schemas.microsoft.com/office/drawing/2014/main" id="{ABCE1A58-1820-3742-B139-173388F8A763}"/>
                </a:ext>
              </a:extLst>
            </p:cNvPr>
            <p:cNvPicPr>
              <a:picLocks noChangeAspect="1"/>
            </p:cNvPicPr>
            <p:nvPr/>
          </p:nvPicPr>
          <p:blipFill>
            <a:blip r:embed="rId2"/>
            <a:srcRect/>
            <a:stretch/>
          </p:blipFill>
          <p:spPr>
            <a:xfrm>
              <a:off x="1981200" y="1314450"/>
              <a:ext cx="5511800" cy="4133850"/>
            </a:xfrm>
            <a:prstGeom prst="rect">
              <a:avLst/>
            </a:prstGeom>
          </p:spPr>
        </p:pic>
        <p:sp>
          <p:nvSpPr>
            <p:cNvPr id="7" name="TextBox 6">
              <a:extLst>
                <a:ext uri="{FF2B5EF4-FFF2-40B4-BE49-F238E27FC236}">
                  <a16:creationId xmlns:a16="http://schemas.microsoft.com/office/drawing/2014/main" id="{891C7FA2-A85C-0641-8C38-A553AAD18E67}"/>
                </a:ext>
              </a:extLst>
            </p:cNvPr>
            <p:cNvSpPr txBox="1"/>
            <p:nvPr/>
          </p:nvSpPr>
          <p:spPr>
            <a:xfrm>
              <a:off x="3483606" y="5307949"/>
              <a:ext cx="1905000" cy="577081"/>
            </a:xfrm>
            <a:prstGeom prst="rect">
              <a:avLst/>
            </a:prstGeom>
            <a:solidFill>
              <a:schemeClr val="accent3">
                <a:lumMod val="40000"/>
                <a:lumOff val="60000"/>
                <a:alpha val="87000"/>
              </a:schemeClr>
            </a:solidFill>
          </p:spPr>
          <p:txBody>
            <a:bodyPr wrap="square" rtlCol="0">
              <a:spAutoFit/>
            </a:bodyPr>
            <a:lstStyle/>
            <a:p>
              <a:r>
                <a:rPr lang="en-US" sz="1050" dirty="0"/>
                <a:t>G16 EMCP changed from step 25 to 26 on 2019-08-06 13:56:00 UT. </a:t>
              </a:r>
            </a:p>
          </p:txBody>
        </p:sp>
        <p:sp>
          <p:nvSpPr>
            <p:cNvPr id="8" name="TextBox 7">
              <a:extLst>
                <a:ext uri="{FF2B5EF4-FFF2-40B4-BE49-F238E27FC236}">
                  <a16:creationId xmlns:a16="http://schemas.microsoft.com/office/drawing/2014/main" id="{A783A248-1396-E344-988C-C8FDA2837A73}"/>
                </a:ext>
              </a:extLst>
            </p:cNvPr>
            <p:cNvSpPr txBox="1"/>
            <p:nvPr/>
          </p:nvSpPr>
          <p:spPr>
            <a:xfrm>
              <a:off x="2223823" y="1331074"/>
              <a:ext cx="1379482" cy="415498"/>
            </a:xfrm>
            <a:prstGeom prst="rect">
              <a:avLst/>
            </a:prstGeom>
            <a:solidFill>
              <a:schemeClr val="accent3">
                <a:lumMod val="40000"/>
                <a:lumOff val="60000"/>
              </a:schemeClr>
            </a:solidFill>
          </p:spPr>
          <p:txBody>
            <a:bodyPr wrap="square" rtlCol="0">
              <a:spAutoFit/>
            </a:bodyPr>
            <a:lstStyle/>
            <a:p>
              <a:r>
                <a:rPr lang="en-US" sz="1050" dirty="0"/>
                <a:t>G16 drift 89.5º to 75.2ºW GOES West</a:t>
              </a:r>
            </a:p>
          </p:txBody>
        </p:sp>
        <p:sp>
          <p:nvSpPr>
            <p:cNvPr id="9" name="TextBox 8">
              <a:extLst>
                <a:ext uri="{FF2B5EF4-FFF2-40B4-BE49-F238E27FC236}">
                  <a16:creationId xmlns:a16="http://schemas.microsoft.com/office/drawing/2014/main" id="{A62BD85B-C681-3D47-828C-72B87463BC2E}"/>
                </a:ext>
              </a:extLst>
            </p:cNvPr>
            <p:cNvSpPr txBox="1"/>
            <p:nvPr/>
          </p:nvSpPr>
          <p:spPr>
            <a:xfrm>
              <a:off x="3799434" y="1331074"/>
              <a:ext cx="1465957" cy="415498"/>
            </a:xfrm>
            <a:prstGeom prst="rect">
              <a:avLst/>
            </a:prstGeom>
            <a:solidFill>
              <a:schemeClr val="accent3">
                <a:lumMod val="40000"/>
                <a:lumOff val="60000"/>
              </a:schemeClr>
            </a:solidFill>
          </p:spPr>
          <p:txBody>
            <a:bodyPr wrap="square" rtlCol="0">
              <a:spAutoFit/>
            </a:bodyPr>
            <a:lstStyle/>
            <a:p>
              <a:r>
                <a:rPr lang="en-US" sz="1050" dirty="0"/>
                <a:t>G17 drift 89.5ºW to 137.2ºW GOES East</a:t>
              </a:r>
            </a:p>
          </p:txBody>
        </p:sp>
        <p:cxnSp>
          <p:nvCxnSpPr>
            <p:cNvPr id="11" name="Straight Arrow Connector 10">
              <a:extLst>
                <a:ext uri="{FF2B5EF4-FFF2-40B4-BE49-F238E27FC236}">
                  <a16:creationId xmlns:a16="http://schemas.microsoft.com/office/drawing/2014/main" id="{899B0F8C-842E-464E-8C0B-8B581E7A9FF7}"/>
                </a:ext>
              </a:extLst>
            </p:cNvPr>
            <p:cNvCxnSpPr>
              <a:cxnSpLocks/>
            </p:cNvCxnSpPr>
            <p:nvPr/>
          </p:nvCxnSpPr>
          <p:spPr>
            <a:xfrm>
              <a:off x="3382650" y="1746572"/>
              <a:ext cx="0" cy="11490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6FB00F6-A8FE-C642-88F3-5F1B96182E27}"/>
                </a:ext>
              </a:extLst>
            </p:cNvPr>
            <p:cNvCxnSpPr>
              <a:cxnSpLocks/>
            </p:cNvCxnSpPr>
            <p:nvPr/>
          </p:nvCxnSpPr>
          <p:spPr>
            <a:xfrm>
              <a:off x="3891638" y="1746572"/>
              <a:ext cx="0" cy="3489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9F708CA-FCCA-D447-A0E8-8A1BFF168CC2}"/>
                </a:ext>
              </a:extLst>
            </p:cNvPr>
            <p:cNvCxnSpPr>
              <a:cxnSpLocks/>
            </p:cNvCxnSpPr>
            <p:nvPr/>
          </p:nvCxnSpPr>
          <p:spPr>
            <a:xfrm flipH="1" flipV="1">
              <a:off x="4350938" y="3620782"/>
              <a:ext cx="181474" cy="169695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EA751F8-BE8B-154D-9413-893F00539FA0}"/>
                </a:ext>
              </a:extLst>
            </p:cNvPr>
            <p:cNvSpPr txBox="1"/>
            <p:nvPr/>
          </p:nvSpPr>
          <p:spPr>
            <a:xfrm>
              <a:off x="5461520" y="1331074"/>
              <a:ext cx="1465957" cy="415498"/>
            </a:xfrm>
            <a:prstGeom prst="rect">
              <a:avLst/>
            </a:prstGeom>
            <a:solidFill>
              <a:schemeClr val="accent3">
                <a:lumMod val="40000"/>
                <a:lumOff val="60000"/>
              </a:schemeClr>
            </a:solidFill>
          </p:spPr>
          <p:txBody>
            <a:bodyPr wrap="square" rtlCol="0">
              <a:spAutoFit/>
            </a:bodyPr>
            <a:lstStyle/>
            <a:p>
              <a:r>
                <a:rPr lang="en-US" sz="1050" dirty="0"/>
                <a:t>G18 drift 89.5º to GOES west location</a:t>
              </a:r>
            </a:p>
          </p:txBody>
        </p:sp>
        <p:cxnSp>
          <p:nvCxnSpPr>
            <p:cNvPr id="14" name="Straight Arrow Connector 13">
              <a:extLst>
                <a:ext uri="{FF2B5EF4-FFF2-40B4-BE49-F238E27FC236}">
                  <a16:creationId xmlns:a16="http://schemas.microsoft.com/office/drawing/2014/main" id="{1F901925-28C3-CD44-AF2C-C57E3EBAED54}"/>
                </a:ext>
              </a:extLst>
            </p:cNvPr>
            <p:cNvCxnSpPr>
              <a:cxnSpLocks/>
            </p:cNvCxnSpPr>
            <p:nvPr/>
          </p:nvCxnSpPr>
          <p:spPr>
            <a:xfrm>
              <a:off x="5865920" y="1746572"/>
              <a:ext cx="0" cy="63555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9111D8D5-C304-6A43-8E45-10F78CD5DB79}"/>
              </a:ext>
            </a:extLst>
          </p:cNvPr>
          <p:cNvSpPr txBox="1"/>
          <p:nvPr/>
        </p:nvSpPr>
        <p:spPr>
          <a:xfrm>
            <a:off x="76200" y="2057400"/>
            <a:ext cx="3048000" cy="3847207"/>
          </a:xfrm>
          <a:prstGeom prst="rect">
            <a:avLst/>
          </a:prstGeom>
          <a:noFill/>
        </p:spPr>
        <p:txBody>
          <a:bodyPr wrap="square" rtlCol="0">
            <a:spAutoFit/>
          </a:bodyPr>
          <a:lstStyle/>
          <a:p>
            <a:pPr marL="285750" indent="-285750">
              <a:spcAft>
                <a:spcPts val="600"/>
              </a:spcAft>
              <a:buClr>
                <a:schemeClr val="bg1"/>
              </a:buClr>
              <a:buFont typeface="Arial" panose="020B0604020202020204" pitchFamily="34" charset="0"/>
              <a:buChar char="•"/>
            </a:pPr>
            <a:r>
              <a:rPr lang="en-US" dirty="0">
                <a:solidFill>
                  <a:schemeClr val="bg1"/>
                </a:solidFill>
              </a:rPr>
              <a:t>Long term trending of day-averaged MPS-LO fluxes show steady non-geophysical decline.</a:t>
            </a:r>
          </a:p>
          <a:p>
            <a:pPr marL="285750" indent="-285750">
              <a:spcAft>
                <a:spcPts val="600"/>
              </a:spcAft>
              <a:buClr>
                <a:schemeClr val="bg1"/>
              </a:buClr>
              <a:buFont typeface="Arial" panose="020B0604020202020204" pitchFamily="34" charset="0"/>
              <a:buChar char="•"/>
            </a:pPr>
            <a:r>
              <a:rPr lang="en-US" dirty="0">
                <a:solidFill>
                  <a:schemeClr val="bg1"/>
                </a:solidFill>
              </a:rPr>
              <a:t>Similar orders-of-magnitude decline is seen in all electron zone-energy channels.</a:t>
            </a:r>
          </a:p>
          <a:p>
            <a:pPr marL="285750" indent="-285750">
              <a:spcAft>
                <a:spcPts val="600"/>
              </a:spcAft>
              <a:buClr>
                <a:schemeClr val="bg1"/>
              </a:buClr>
              <a:buFont typeface="Arial" panose="020B0604020202020204" pitchFamily="34" charset="0"/>
              <a:buChar char="•"/>
            </a:pPr>
            <a:r>
              <a:rPr lang="en-US" dirty="0">
                <a:solidFill>
                  <a:schemeClr val="bg1"/>
                </a:solidFill>
              </a:rPr>
              <a:t>Ion zone-energy channels show significantly less decline (420 analogous ion and electron flux plots created, available on request).</a:t>
            </a:r>
          </a:p>
          <a:p>
            <a:pPr marL="285750" indent="-285750">
              <a:spcAft>
                <a:spcPts val="600"/>
              </a:spcAft>
              <a:buClr>
                <a:schemeClr val="bg1"/>
              </a:buClr>
              <a:buFont typeface="Arial" panose="020B0604020202020204" pitchFamily="34" charset="0"/>
              <a:buChar char="•"/>
            </a:pPr>
            <a:r>
              <a:rPr lang="en-US" dirty="0">
                <a:solidFill>
                  <a:schemeClr val="bg1"/>
                </a:solidFill>
              </a:rPr>
              <a:t>Steady decline in MPS-LO response since launch makes cross-comparison analysis ineffective.</a:t>
            </a:r>
          </a:p>
          <a:p>
            <a:pPr marL="285750" indent="-285750">
              <a:spcAft>
                <a:spcPts val="600"/>
              </a:spcAft>
              <a:buClr>
                <a:schemeClr val="bg1"/>
              </a:buClr>
              <a:buFont typeface="Arial" panose="020B0604020202020204" pitchFamily="34" charset="0"/>
              <a:buChar char="•"/>
            </a:pPr>
            <a:endParaRPr lang="en-US" dirty="0">
              <a:solidFill>
                <a:schemeClr val="bg1"/>
              </a:solidFill>
            </a:endParaRPr>
          </a:p>
        </p:txBody>
      </p:sp>
      <p:sp>
        <p:nvSpPr>
          <p:cNvPr id="34" name="TextBox 33">
            <a:extLst>
              <a:ext uri="{FF2B5EF4-FFF2-40B4-BE49-F238E27FC236}">
                <a16:creationId xmlns:a16="http://schemas.microsoft.com/office/drawing/2014/main" id="{ADB0FCBB-8F76-3D45-AC64-AA4FDEDDBA95}"/>
              </a:ext>
            </a:extLst>
          </p:cNvPr>
          <p:cNvSpPr txBox="1"/>
          <p:nvPr/>
        </p:nvSpPr>
        <p:spPr>
          <a:xfrm>
            <a:off x="6963411" y="5779268"/>
            <a:ext cx="1905000" cy="577081"/>
          </a:xfrm>
          <a:prstGeom prst="rect">
            <a:avLst/>
          </a:prstGeom>
          <a:solidFill>
            <a:schemeClr val="accent3">
              <a:lumMod val="40000"/>
              <a:lumOff val="60000"/>
              <a:alpha val="87000"/>
            </a:schemeClr>
          </a:solidFill>
        </p:spPr>
        <p:txBody>
          <a:bodyPr wrap="square" rtlCol="0">
            <a:spAutoFit/>
          </a:bodyPr>
          <a:lstStyle/>
          <a:p>
            <a:r>
              <a:rPr lang="en-US" sz="1050" dirty="0"/>
              <a:t>G18 EMCP changed from step 24 to 25 on 2023-05-25 14:27:00 UT. </a:t>
            </a:r>
          </a:p>
        </p:txBody>
      </p:sp>
      <p:cxnSp>
        <p:nvCxnSpPr>
          <p:cNvPr id="35" name="Straight Arrow Connector 34">
            <a:extLst>
              <a:ext uri="{FF2B5EF4-FFF2-40B4-BE49-F238E27FC236}">
                <a16:creationId xmlns:a16="http://schemas.microsoft.com/office/drawing/2014/main" id="{C801CE26-378F-34BC-384E-2B5C2B46E959}"/>
              </a:ext>
            </a:extLst>
          </p:cNvPr>
          <p:cNvCxnSpPr>
            <a:cxnSpLocks/>
          </p:cNvCxnSpPr>
          <p:nvPr/>
        </p:nvCxnSpPr>
        <p:spPr>
          <a:xfrm flipH="1" flipV="1">
            <a:off x="7846979" y="3366920"/>
            <a:ext cx="320915" cy="242213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104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535BA1-8418-3E7F-55E3-55813AE019BA}"/>
              </a:ext>
            </a:extLst>
          </p:cNvPr>
          <p:cNvPicPr>
            <a:picLocks noChangeAspect="1"/>
          </p:cNvPicPr>
          <p:nvPr/>
        </p:nvPicPr>
        <p:blipFill>
          <a:blip r:embed="rId2"/>
          <a:stretch>
            <a:fillRect/>
          </a:stretch>
        </p:blipFill>
        <p:spPr>
          <a:xfrm>
            <a:off x="1752600" y="1409700"/>
            <a:ext cx="5638800" cy="4229100"/>
          </a:xfrm>
          <a:prstGeom prst="rect">
            <a:avLst/>
          </a:prstGeom>
        </p:spPr>
      </p:pic>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35</a:t>
            </a:fld>
            <a:endParaRPr lang="uk-UA"/>
          </a:p>
        </p:txBody>
      </p:sp>
      <p:sp>
        <p:nvSpPr>
          <p:cNvPr id="6" name="TextBox 5">
            <a:extLst>
              <a:ext uri="{FF2B5EF4-FFF2-40B4-BE49-F238E27FC236}">
                <a16:creationId xmlns:a16="http://schemas.microsoft.com/office/drawing/2014/main" id="{433E0C49-2399-EB4A-A051-61BB4C413AAF}"/>
              </a:ext>
            </a:extLst>
          </p:cNvPr>
          <p:cNvSpPr txBox="1"/>
          <p:nvPr/>
        </p:nvSpPr>
        <p:spPr>
          <a:xfrm>
            <a:off x="838200" y="5715000"/>
            <a:ext cx="7620000" cy="523220"/>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Note similar variations in G17 and G18 MPS-LO Z10 E12 fluxes, but initially rapid decline in G18 reported fluxes  </a:t>
            </a:r>
          </a:p>
        </p:txBody>
      </p:sp>
      <p:sp>
        <p:nvSpPr>
          <p:cNvPr id="3" name="TextBox 2">
            <a:extLst>
              <a:ext uri="{FF2B5EF4-FFF2-40B4-BE49-F238E27FC236}">
                <a16:creationId xmlns:a16="http://schemas.microsoft.com/office/drawing/2014/main" id="{D54F5D6C-FC09-AFBB-4D58-FB6E07023F8A}"/>
              </a:ext>
            </a:extLst>
          </p:cNvPr>
          <p:cNvSpPr txBox="1"/>
          <p:nvPr/>
        </p:nvSpPr>
        <p:spPr>
          <a:xfrm>
            <a:off x="1752600" y="1409700"/>
            <a:ext cx="5638800" cy="338554"/>
          </a:xfrm>
          <a:prstGeom prst="rect">
            <a:avLst/>
          </a:prstGeom>
          <a:solidFill>
            <a:schemeClr val="lt1"/>
          </a:solidFill>
        </p:spPr>
        <p:txBody>
          <a:bodyPr wrap="square" rtlCol="0">
            <a:spAutoFit/>
          </a:bodyPr>
          <a:lstStyle/>
          <a:p>
            <a:pPr algn="ctr"/>
            <a:r>
              <a:rPr lang="en-US" sz="1600" dirty="0"/>
              <a:t>Comparison of G16, G17 &amp; G18 MPS-LO Z10 E12 fluxes</a:t>
            </a:r>
          </a:p>
        </p:txBody>
      </p:sp>
      <p:sp>
        <p:nvSpPr>
          <p:cNvPr id="9" name="TextBox 8">
            <a:extLst>
              <a:ext uri="{FF2B5EF4-FFF2-40B4-BE49-F238E27FC236}">
                <a16:creationId xmlns:a16="http://schemas.microsoft.com/office/drawing/2014/main" id="{64289794-A0BB-CDB4-1249-DC6772C1063C}"/>
              </a:ext>
            </a:extLst>
          </p:cNvPr>
          <p:cNvSpPr txBox="1"/>
          <p:nvPr/>
        </p:nvSpPr>
        <p:spPr>
          <a:xfrm>
            <a:off x="5355076" y="1824454"/>
            <a:ext cx="2036324" cy="253916"/>
          </a:xfrm>
          <a:prstGeom prst="rect">
            <a:avLst/>
          </a:prstGeom>
          <a:solidFill>
            <a:schemeClr val="accent3">
              <a:lumMod val="40000"/>
              <a:lumOff val="60000"/>
            </a:schemeClr>
          </a:solidFill>
        </p:spPr>
        <p:txBody>
          <a:bodyPr wrap="square" rtlCol="0">
            <a:spAutoFit/>
          </a:bodyPr>
          <a:lstStyle/>
          <a:p>
            <a:r>
              <a:rPr lang="en-US" sz="1050" dirty="0"/>
              <a:t>Similar timing of flux variations</a:t>
            </a:r>
          </a:p>
        </p:txBody>
      </p:sp>
      <p:cxnSp>
        <p:nvCxnSpPr>
          <p:cNvPr id="17" name="Straight Arrow Connector 16">
            <a:extLst>
              <a:ext uri="{FF2B5EF4-FFF2-40B4-BE49-F238E27FC236}">
                <a16:creationId xmlns:a16="http://schemas.microsoft.com/office/drawing/2014/main" id="{F65FA876-CCCC-0626-8A18-A15D646959C9}"/>
              </a:ext>
            </a:extLst>
          </p:cNvPr>
          <p:cNvCxnSpPr>
            <a:cxnSpLocks/>
            <a:stCxn id="9" idx="2"/>
          </p:cNvCxnSpPr>
          <p:nvPr/>
        </p:nvCxnSpPr>
        <p:spPr>
          <a:xfrm flipH="1">
            <a:off x="5622587" y="2078370"/>
            <a:ext cx="750651" cy="5351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94B04D1-8A94-7E96-EF01-9EB3B338ECEB}"/>
              </a:ext>
            </a:extLst>
          </p:cNvPr>
          <p:cNvSpPr/>
          <p:nvPr/>
        </p:nvSpPr>
        <p:spPr>
          <a:xfrm>
            <a:off x="3002604" y="2457855"/>
            <a:ext cx="3164731" cy="1381328"/>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049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t>In Development Correction of</a:t>
            </a:r>
            <a:br>
              <a:rPr lang="en-US" sz="2800" dirty="0"/>
            </a:br>
            <a:r>
              <a:rPr lang="en-US" sz="2800" dirty="0"/>
              <a:t>MPS-LO MCP Gain Decline (1/2)</a:t>
            </a:r>
            <a:endParaRPr sz="2800" dirty="0"/>
          </a:p>
        </p:txBody>
      </p:sp>
      <mc:AlternateContent xmlns:mc="http://schemas.openxmlformats.org/markup-compatibility/2006" xmlns:a14="http://schemas.microsoft.com/office/drawing/2010/main">
        <mc:Choice Requires="a14">
          <p:sp>
            <p:nvSpPr>
              <p:cNvPr id="507" name="Shape 507"/>
              <p:cNvSpPr txBox="1">
                <a:spLocks noGrp="1"/>
              </p:cNvSpPr>
              <p:nvPr>
                <p:ph type="body" idx="1"/>
              </p:nvPr>
            </p:nvSpPr>
            <p:spPr>
              <a:xfrm>
                <a:off x="424775" y="1472184"/>
                <a:ext cx="8305800" cy="2286000"/>
              </a:xfrm>
              <a:prstGeom prst="rect">
                <a:avLst/>
              </a:prstGeom>
              <a:noFill/>
              <a:ln>
                <a:noFill/>
              </a:ln>
            </p:spPr>
            <p:txBody>
              <a:bodyPr spcFirstLastPara="1" wrap="square" lIns="91425" tIns="45700" rIns="91425" bIns="45700" anchor="t" anchorCtr="0">
                <a:noAutofit/>
              </a:bodyPr>
              <a:lstStyle/>
              <a:p>
                <a:pPr marL="342900" indent="-342900">
                  <a:spcBef>
                    <a:spcPts val="0"/>
                  </a:spcBef>
                  <a:spcAft>
                    <a:spcPts val="900"/>
                  </a:spcAft>
                  <a:buSzPct val="100000"/>
                  <a:buFont typeface="Arial"/>
                  <a:buChar char="•"/>
                </a:pPr>
                <a:r>
                  <a:rPr lang="en-US" sz="1800" dirty="0"/>
                  <a:t>Analysis to determine corrections for each zone-energy channel:</a:t>
                </a:r>
              </a:p>
              <a:p>
                <a:pPr marL="742950" lvl="1" indent="-285750">
                  <a:spcBef>
                    <a:spcPts val="0"/>
                  </a:spcBef>
                  <a:spcAft>
                    <a:spcPts val="900"/>
                  </a:spcAft>
                  <a:buSzPct val="100000"/>
                </a:pPr>
                <a:r>
                  <a:rPr lang="en-US" sz="1600" dirty="0"/>
                  <a:t>Nonlinear fit (black trace) to: </a:t>
                </a:r>
                <a14:m>
                  <m:oMath xmlns:m="http://schemas.openxmlformats.org/officeDocument/2006/math">
                    <m:func>
                      <m:funcPr>
                        <m:ctrlPr>
                          <a:rPr lang="en-US" sz="1600" b="0" i="1" smtClean="0">
                            <a:latin typeface="Cambria Math" panose="02040503050406030204" pitchFamily="18" charset="0"/>
                          </a:rPr>
                        </m:ctrlPr>
                      </m:funcPr>
                      <m:fName>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log</m:t>
                            </m:r>
                          </m:e>
                          <m:sub>
                            <m:r>
                              <a:rPr lang="en-US" sz="1600" b="0" i="1" smtClean="0">
                                <a:latin typeface="Cambria Math" panose="02040503050406030204" pitchFamily="18" charset="0"/>
                              </a:rPr>
                              <m:t>10</m:t>
                            </m:r>
                          </m:sub>
                        </m:sSub>
                        <m:r>
                          <a:rPr lang="en-US" sz="1600" b="0" i="1" smtClean="0">
                            <a:latin typeface="Cambria Math" panose="02040503050406030204" pitchFamily="18" charset="0"/>
                          </a:rPr>
                          <m:t>(</m:t>
                        </m:r>
                      </m:fName>
                      <m:e>
                        <m:r>
                          <a:rPr lang="en-US" sz="1600" b="0" i="1" smtClean="0">
                            <a:latin typeface="Cambria Math" panose="02040503050406030204" pitchFamily="18" charset="0"/>
                          </a:rPr>
                          <m:t>𝑟𝑎𝑡𝑒</m:t>
                        </m:r>
                        <m:r>
                          <a:rPr lang="en-US" sz="1600" b="0" i="1" smtClean="0">
                            <a:latin typeface="Cambria Math" panose="02040503050406030204" pitchFamily="18" charset="0"/>
                          </a:rPr>
                          <m:t>)=</m:t>
                        </m:r>
                        <m:r>
                          <a:rPr lang="en-US" sz="1600" b="0" i="1" smtClean="0">
                            <a:latin typeface="Cambria Math" panose="02040503050406030204" pitchFamily="18" charset="0"/>
                          </a:rPr>
                          <m:t>𝐴</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r>
                              <a:rPr lang="en-US" sz="1600" b="0" i="1" smtClean="0">
                                <a:latin typeface="Cambria Math" panose="02040503050406030204" pitchFamily="18" charset="0"/>
                              </a:rPr>
                              <m:t>−</m:t>
                            </m:r>
                            <m:r>
                              <a:rPr lang="en-US" sz="1600" b="0" i="1" smtClean="0">
                                <a:latin typeface="Cambria Math" panose="02040503050406030204" pitchFamily="18" charset="0"/>
                              </a:rPr>
                              <m:t>𝐷𝑂𝑌</m:t>
                            </m:r>
                            <m:r>
                              <a:rPr lang="en-US" sz="1600" b="0"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𝜏</m:t>
                            </m:r>
                          </m:sup>
                        </m:sSup>
                        <m:r>
                          <a:rPr lang="en-US" sz="1600" b="0" i="1" smtClean="0">
                            <a:latin typeface="Cambria Math" panose="02040503050406030204" pitchFamily="18" charset="0"/>
                          </a:rPr>
                          <m:t>+</m:t>
                        </m:r>
                        <m:r>
                          <a:rPr lang="en-US" sz="1600" b="0" i="1" smtClean="0">
                            <a:latin typeface="Cambria Math" panose="02040503050406030204" pitchFamily="18" charset="0"/>
                          </a:rPr>
                          <m:t>𝑐</m:t>
                        </m:r>
                      </m:e>
                    </m:func>
                  </m:oMath>
                </a14:m>
                <a:r>
                  <a:rPr lang="en-US" sz="1600" dirty="0"/>
                  <a:t>	(3 parameters)</a:t>
                </a:r>
                <a:endParaRPr lang="en-US" sz="1600" i="1" dirty="0"/>
              </a:p>
              <a:p>
                <a:pPr marL="742950" lvl="1" indent="-285750">
                  <a:spcBef>
                    <a:spcPts val="0"/>
                  </a:spcBef>
                  <a:spcAft>
                    <a:spcPts val="900"/>
                  </a:spcAft>
                  <a:buSzPct val="100000"/>
                </a:pPr>
                <a:r>
                  <a:rPr lang="en-US" sz="1600" dirty="0"/>
                  <a:t>Dead-time corrected day-averaged count rate scaled up to fit at first light, i.e., Correction factor = fit(t=0) / fit(t)</a:t>
                </a:r>
                <a:r>
                  <a:rPr lang="en-US" sz="1400" dirty="0"/>
                  <a:t> </a:t>
                </a:r>
                <a:endParaRPr lang="en-US" sz="1400" i="1" dirty="0"/>
              </a:p>
              <a:p>
                <a:pPr marL="914400" lvl="2" indent="0">
                  <a:spcBef>
                    <a:spcPts val="0"/>
                  </a:spcBef>
                  <a:spcAft>
                    <a:spcPts val="900"/>
                  </a:spcAft>
                  <a:buSzPct val="100000"/>
                  <a:buNone/>
                </a:pPr>
                <a:endParaRPr lang="en-US" sz="1400" dirty="0"/>
              </a:p>
            </p:txBody>
          </p:sp>
        </mc:Choice>
        <mc:Fallback xmlns="">
          <p:sp>
            <p:nvSpPr>
              <p:cNvPr id="507" name="Shape 507"/>
              <p:cNvSpPr txBox="1">
                <a:spLocks noGrp="1" noRot="1" noChangeAspect="1" noMove="1" noResize="1" noEditPoints="1" noAdjustHandles="1" noChangeArrowheads="1" noChangeShapeType="1" noTextEdit="1"/>
              </p:cNvSpPr>
              <p:nvPr>
                <p:ph type="body" idx="1"/>
              </p:nvPr>
            </p:nvSpPr>
            <p:spPr>
              <a:xfrm>
                <a:off x="424775" y="1472184"/>
                <a:ext cx="8305800" cy="2286000"/>
              </a:xfrm>
              <a:prstGeom prst="rect">
                <a:avLst/>
              </a:prstGeom>
              <a:blipFill>
                <a:blip r:embed="rId3"/>
                <a:stretch>
                  <a:fillRect l="-458" t="-1657" r="-763"/>
                </a:stretch>
              </a:blipFill>
              <a:ln>
                <a:noFill/>
              </a:ln>
            </p:spPr>
            <p:txBody>
              <a:bodyPr/>
              <a:lstStyle/>
              <a:p>
                <a:r>
                  <a:rPr lang="en-US">
                    <a:noFill/>
                  </a:rPr>
                  <a:t> </a:t>
                </a:r>
              </a:p>
            </p:txBody>
          </p:sp>
        </mc:Fallback>
      </mc:AlternateContent>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36</a:t>
            </a:fld>
            <a:endParaRPr sz="1200">
              <a:solidFill>
                <a:schemeClr val="lt1"/>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4DD3FC0E-4AB3-F768-F218-F74E1470F8B0}"/>
              </a:ext>
            </a:extLst>
          </p:cNvPr>
          <p:cNvGrpSpPr/>
          <p:nvPr/>
        </p:nvGrpSpPr>
        <p:grpSpPr>
          <a:xfrm>
            <a:off x="4572000" y="2631518"/>
            <a:ext cx="4594411" cy="3294106"/>
            <a:chOff x="4953000" y="3657600"/>
            <a:chExt cx="4038600" cy="2895600"/>
          </a:xfrm>
        </p:grpSpPr>
        <p:pic>
          <p:nvPicPr>
            <p:cNvPr id="4" name="Picture 3">
              <a:extLst>
                <a:ext uri="{FF2B5EF4-FFF2-40B4-BE49-F238E27FC236}">
                  <a16:creationId xmlns:a16="http://schemas.microsoft.com/office/drawing/2014/main" id="{8F68A383-FA72-3CF2-B0D5-FB4465B29741}"/>
                </a:ext>
              </a:extLst>
            </p:cNvPr>
            <p:cNvPicPr>
              <a:picLocks noChangeAspect="1"/>
            </p:cNvPicPr>
            <p:nvPr/>
          </p:nvPicPr>
          <p:blipFill>
            <a:blip r:embed="rId4"/>
            <a:stretch>
              <a:fillRect/>
            </a:stretch>
          </p:blipFill>
          <p:spPr>
            <a:xfrm>
              <a:off x="4953000" y="3657600"/>
              <a:ext cx="3860800" cy="2895600"/>
            </a:xfrm>
            <a:prstGeom prst="rect">
              <a:avLst/>
            </a:prstGeom>
          </p:spPr>
        </p:pic>
        <p:sp>
          <p:nvSpPr>
            <p:cNvPr id="6" name="TextBox 5">
              <a:extLst>
                <a:ext uri="{FF2B5EF4-FFF2-40B4-BE49-F238E27FC236}">
                  <a16:creationId xmlns:a16="http://schemas.microsoft.com/office/drawing/2014/main" id="{781B9A77-006D-5368-EC75-C9BA74D6CF71}"/>
                </a:ext>
              </a:extLst>
            </p:cNvPr>
            <p:cNvSpPr txBox="1"/>
            <p:nvPr/>
          </p:nvSpPr>
          <p:spPr>
            <a:xfrm>
              <a:off x="5486400" y="3711341"/>
              <a:ext cx="2971800" cy="276999"/>
            </a:xfrm>
            <a:prstGeom prst="rect">
              <a:avLst/>
            </a:prstGeom>
            <a:solidFill>
              <a:schemeClr val="bg1"/>
            </a:solidFill>
          </p:spPr>
          <p:txBody>
            <a:bodyPr wrap="square" rtlCol="0">
              <a:spAutoFit/>
            </a:bodyPr>
            <a:lstStyle/>
            <a:p>
              <a:pPr algn="ctr"/>
              <a:r>
                <a:rPr lang="en-US" sz="1200" b="1" dirty="0"/>
                <a:t>G16 MPS-LO Electron Zone 7R, E15</a:t>
              </a:r>
            </a:p>
          </p:txBody>
        </p:sp>
        <p:sp>
          <p:nvSpPr>
            <p:cNvPr id="7" name="TextBox 6">
              <a:extLst>
                <a:ext uri="{FF2B5EF4-FFF2-40B4-BE49-F238E27FC236}">
                  <a16:creationId xmlns:a16="http://schemas.microsoft.com/office/drawing/2014/main" id="{E1E6DE89-7CB9-9FF8-07DF-D8A0391F0526}"/>
                </a:ext>
              </a:extLst>
            </p:cNvPr>
            <p:cNvSpPr txBox="1"/>
            <p:nvPr/>
          </p:nvSpPr>
          <p:spPr>
            <a:xfrm>
              <a:off x="7086600" y="5791200"/>
              <a:ext cx="1905000" cy="400110"/>
            </a:xfrm>
            <a:prstGeom prst="rect">
              <a:avLst/>
            </a:prstGeom>
            <a:solidFill>
              <a:schemeClr val="bg1">
                <a:lumMod val="95000"/>
              </a:schemeClr>
            </a:solidFill>
          </p:spPr>
          <p:txBody>
            <a:bodyPr wrap="square" rtlCol="0">
              <a:spAutoFit/>
            </a:bodyPr>
            <a:lstStyle/>
            <a:p>
              <a:r>
                <a:rPr lang="en-US" sz="1000" dirty="0"/>
                <a:t>Two fits performed then forced to agree on 2019-08-06.</a:t>
              </a:r>
            </a:p>
          </p:txBody>
        </p:sp>
        <p:sp>
          <p:nvSpPr>
            <p:cNvPr id="8" name="TextBox 7">
              <a:extLst>
                <a:ext uri="{FF2B5EF4-FFF2-40B4-BE49-F238E27FC236}">
                  <a16:creationId xmlns:a16="http://schemas.microsoft.com/office/drawing/2014/main" id="{EF96FE0E-4098-9773-B5B3-E0AB714F5D7A}"/>
                </a:ext>
              </a:extLst>
            </p:cNvPr>
            <p:cNvSpPr txBox="1"/>
            <p:nvPr/>
          </p:nvSpPr>
          <p:spPr>
            <a:xfrm>
              <a:off x="5638800" y="4062920"/>
              <a:ext cx="1447800" cy="307777"/>
            </a:xfrm>
            <a:prstGeom prst="rect">
              <a:avLst/>
            </a:prstGeom>
            <a:noFill/>
          </p:spPr>
          <p:txBody>
            <a:bodyPr wrap="square" rtlCol="0">
              <a:spAutoFit/>
            </a:bodyPr>
            <a:lstStyle/>
            <a:p>
              <a:pPr algn="ctr"/>
              <a:r>
                <a:rPr lang="en-US" b="1" dirty="0">
                  <a:solidFill>
                    <a:srgbClr val="016316"/>
                  </a:solidFill>
                </a:rPr>
                <a:t>Corrected</a:t>
              </a:r>
            </a:p>
          </p:txBody>
        </p:sp>
        <p:sp>
          <p:nvSpPr>
            <p:cNvPr id="9" name="TextBox 8">
              <a:extLst>
                <a:ext uri="{FF2B5EF4-FFF2-40B4-BE49-F238E27FC236}">
                  <a16:creationId xmlns:a16="http://schemas.microsoft.com/office/drawing/2014/main" id="{9C4BCCD0-17B1-E72A-636C-8D6E866855A5}"/>
                </a:ext>
              </a:extLst>
            </p:cNvPr>
            <p:cNvSpPr txBox="1"/>
            <p:nvPr/>
          </p:nvSpPr>
          <p:spPr>
            <a:xfrm>
              <a:off x="5280500" y="5831439"/>
              <a:ext cx="1447800" cy="307777"/>
            </a:xfrm>
            <a:prstGeom prst="rect">
              <a:avLst/>
            </a:prstGeom>
            <a:noFill/>
          </p:spPr>
          <p:txBody>
            <a:bodyPr wrap="square" rtlCol="0">
              <a:spAutoFit/>
            </a:bodyPr>
            <a:lstStyle/>
            <a:p>
              <a:pPr algn="ctr"/>
              <a:r>
                <a:rPr lang="en-US" b="1" dirty="0">
                  <a:solidFill>
                    <a:srgbClr val="D615CA"/>
                  </a:solidFill>
                </a:rPr>
                <a:t>Uncorrected</a:t>
              </a:r>
            </a:p>
          </p:txBody>
        </p:sp>
      </p:grpSp>
      <p:sp>
        <p:nvSpPr>
          <p:cNvPr id="12" name="Shape 507">
            <a:extLst>
              <a:ext uri="{FF2B5EF4-FFF2-40B4-BE49-F238E27FC236}">
                <a16:creationId xmlns:a16="http://schemas.microsoft.com/office/drawing/2014/main" id="{154955BD-2745-7BDE-2F62-042F1A12D001}"/>
              </a:ext>
            </a:extLst>
          </p:cNvPr>
          <p:cNvSpPr txBox="1">
            <a:spLocks/>
          </p:cNvSpPr>
          <p:nvPr/>
        </p:nvSpPr>
        <p:spPr>
          <a:xfrm>
            <a:off x="457200" y="2833986"/>
            <a:ext cx="4114800" cy="31858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1200150" lvl="2" indent="-285750">
              <a:spcBef>
                <a:spcPts val="0"/>
              </a:spcBef>
              <a:spcAft>
                <a:spcPts val="900"/>
              </a:spcAft>
              <a:buSzPct val="100000"/>
            </a:pPr>
            <a:r>
              <a:rPr lang="en-US" sz="1400" dirty="0"/>
              <a:t>Assumes relatively steady long-term rates over several year period. (Figure on following slide shows this is a reasonable assumption at higher MPS-LO energies.</a:t>
            </a:r>
          </a:p>
          <a:p>
            <a:pPr marL="1200150" lvl="2" indent="-285750">
              <a:spcBef>
                <a:spcPts val="0"/>
              </a:spcBef>
              <a:spcAft>
                <a:spcPts val="900"/>
              </a:spcAft>
              <a:buSzPct val="100000"/>
            </a:pPr>
            <a:r>
              <a:rPr lang="en-US" sz="1400" dirty="0"/>
              <a:t>Does not account for different MCP HV settings on-orbit and during ground/beam cal.</a:t>
            </a:r>
          </a:p>
          <a:p>
            <a:pPr marL="742950" lvl="1" indent="-285750">
              <a:spcBef>
                <a:spcPts val="0"/>
              </a:spcBef>
              <a:spcAft>
                <a:spcPts val="900"/>
              </a:spcAft>
              <a:buSzPct val="100000"/>
            </a:pPr>
            <a:r>
              <a:rPr lang="en-US" sz="1400" dirty="0"/>
              <a:t>Must recompute BG removal coefficients after applying corrections.</a:t>
            </a:r>
            <a:endParaRPr lang="en-US" sz="1600" dirty="0"/>
          </a:p>
          <a:p>
            <a:pPr marL="342900" indent="-342900">
              <a:spcBef>
                <a:spcPts val="0"/>
              </a:spcBef>
              <a:spcAft>
                <a:spcPts val="900"/>
              </a:spcAft>
              <a:buSzPct val="100000"/>
              <a:buFont typeface="Arial"/>
              <a:buChar char="•"/>
            </a:pPr>
            <a:endParaRPr lang="en-US" sz="1600" dirty="0"/>
          </a:p>
        </p:txBody>
      </p:sp>
    </p:spTree>
    <p:extLst>
      <p:ext uri="{BB962C8B-B14F-4D97-AF65-F5344CB8AC3E}">
        <p14:creationId xmlns:p14="http://schemas.microsoft.com/office/powerpoint/2010/main" val="1504974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C82D0-99DD-1343-8D17-3BE321F4F866}"/>
              </a:ext>
            </a:extLst>
          </p:cNvPr>
          <p:cNvSpPr>
            <a:spLocks noGrp="1"/>
          </p:cNvSpPr>
          <p:nvPr>
            <p:ph type="title"/>
          </p:nvPr>
        </p:nvSpPr>
        <p:spPr>
          <a:xfrm>
            <a:off x="457200" y="76199"/>
            <a:ext cx="8229600" cy="1143001"/>
          </a:xfrm>
        </p:spPr>
        <p:txBody>
          <a:bodyPr>
            <a:normAutofit fontScale="90000"/>
          </a:bodyPr>
          <a:lstStyle/>
          <a:p>
            <a:r>
              <a:rPr lang="en-US" dirty="0"/>
              <a:t>Compare G16 MPS-LO 30 </a:t>
            </a:r>
            <a:r>
              <a:rPr lang="en-US" dirty="0" err="1"/>
              <a:t>keV</a:t>
            </a:r>
            <a:r>
              <a:rPr lang="en-US" dirty="0"/>
              <a:t> </a:t>
            </a:r>
            <a:br>
              <a:rPr lang="en-US" dirty="0"/>
            </a:br>
            <a:r>
              <a:rPr lang="en-US" dirty="0"/>
              <a:t>and G16 MPS-HI 72 </a:t>
            </a:r>
            <a:r>
              <a:rPr lang="en-US" dirty="0" err="1"/>
              <a:t>keV</a:t>
            </a:r>
            <a:endParaRPr lang="en-US" dirty="0"/>
          </a:p>
        </p:txBody>
      </p:sp>
      <p:grpSp>
        <p:nvGrpSpPr>
          <p:cNvPr id="3" name="Group 2">
            <a:extLst>
              <a:ext uri="{FF2B5EF4-FFF2-40B4-BE49-F238E27FC236}">
                <a16:creationId xmlns:a16="http://schemas.microsoft.com/office/drawing/2014/main" id="{171BF26A-AAE6-D44F-8FF4-BD64D90F0F76}"/>
              </a:ext>
            </a:extLst>
          </p:cNvPr>
          <p:cNvGrpSpPr/>
          <p:nvPr/>
        </p:nvGrpSpPr>
        <p:grpSpPr>
          <a:xfrm>
            <a:off x="685800" y="1551801"/>
            <a:ext cx="8229600" cy="4620399"/>
            <a:chOff x="685800" y="1143000"/>
            <a:chExt cx="8229600" cy="4620399"/>
          </a:xfrm>
        </p:grpSpPr>
        <p:pic>
          <p:nvPicPr>
            <p:cNvPr id="5" name="Picture 4">
              <a:extLst>
                <a:ext uri="{FF2B5EF4-FFF2-40B4-BE49-F238E27FC236}">
                  <a16:creationId xmlns:a16="http://schemas.microsoft.com/office/drawing/2014/main" id="{52515ECB-5759-9449-985D-1A1A39D6CC40}"/>
                </a:ext>
              </a:extLst>
            </p:cNvPr>
            <p:cNvPicPr>
              <a:picLocks noChangeAspect="1"/>
            </p:cNvPicPr>
            <p:nvPr/>
          </p:nvPicPr>
          <p:blipFill>
            <a:blip r:embed="rId2"/>
            <a:stretch>
              <a:fillRect/>
            </a:stretch>
          </p:blipFill>
          <p:spPr>
            <a:xfrm>
              <a:off x="685800" y="1143000"/>
              <a:ext cx="7696200" cy="4617720"/>
            </a:xfrm>
            <a:prstGeom prst="rect">
              <a:avLst/>
            </a:prstGeom>
          </p:spPr>
        </p:pic>
        <p:sp>
          <p:nvSpPr>
            <p:cNvPr id="6" name="TextBox 5">
              <a:extLst>
                <a:ext uri="{FF2B5EF4-FFF2-40B4-BE49-F238E27FC236}">
                  <a16:creationId xmlns:a16="http://schemas.microsoft.com/office/drawing/2014/main" id="{C5CA3FCF-3514-4442-8AF4-4454EFEDD112}"/>
                </a:ext>
              </a:extLst>
            </p:cNvPr>
            <p:cNvSpPr txBox="1"/>
            <p:nvPr/>
          </p:nvSpPr>
          <p:spPr>
            <a:xfrm>
              <a:off x="6096000" y="5486400"/>
              <a:ext cx="2299027" cy="276999"/>
            </a:xfrm>
            <a:prstGeom prst="rect">
              <a:avLst/>
            </a:prstGeom>
            <a:noFill/>
          </p:spPr>
          <p:txBody>
            <a:bodyPr wrap="none" rtlCol="0">
              <a:spAutoFit/>
            </a:bodyPr>
            <a:lstStyle/>
            <a:p>
              <a:r>
                <a:rPr lang="en-US" sz="1200" dirty="0">
                  <a:solidFill>
                    <a:schemeClr val="tx1"/>
                  </a:solidFill>
                </a:rPr>
                <a:t>(Last day in plot is 2021-12-31)</a:t>
              </a:r>
            </a:p>
          </p:txBody>
        </p:sp>
        <p:sp>
          <p:nvSpPr>
            <p:cNvPr id="7" name="TextBox 6">
              <a:extLst>
                <a:ext uri="{FF2B5EF4-FFF2-40B4-BE49-F238E27FC236}">
                  <a16:creationId xmlns:a16="http://schemas.microsoft.com/office/drawing/2014/main" id="{C5C386DA-7D59-934A-9563-396E3F5254AE}"/>
                </a:ext>
              </a:extLst>
            </p:cNvPr>
            <p:cNvSpPr txBox="1"/>
            <p:nvPr/>
          </p:nvSpPr>
          <p:spPr>
            <a:xfrm>
              <a:off x="7626665" y="2252246"/>
              <a:ext cx="1288735" cy="338554"/>
            </a:xfrm>
            <a:prstGeom prst="rect">
              <a:avLst/>
            </a:prstGeom>
            <a:noFill/>
          </p:spPr>
          <p:txBody>
            <a:bodyPr wrap="square" rtlCol="0">
              <a:spAutoFit/>
            </a:bodyPr>
            <a:lstStyle/>
            <a:p>
              <a:r>
                <a:rPr lang="en-US" sz="1600" dirty="0">
                  <a:solidFill>
                    <a:srgbClr val="FF0000"/>
                  </a:solidFill>
                </a:rPr>
                <a:t>Mean value</a:t>
              </a:r>
            </a:p>
          </p:txBody>
        </p:sp>
      </p:grpSp>
      <p:sp>
        <p:nvSpPr>
          <p:cNvPr id="8" name="Shape 501">
            <a:extLst>
              <a:ext uri="{FF2B5EF4-FFF2-40B4-BE49-F238E27FC236}">
                <a16:creationId xmlns:a16="http://schemas.microsoft.com/office/drawing/2014/main" id="{6C03BDF9-903F-B865-AC42-C2F42E0558A0}"/>
              </a:ext>
            </a:extLst>
          </p:cNvPr>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37</a:t>
            </a:fld>
            <a:endParaRPr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32493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t>In Development Correction of</a:t>
            </a:r>
            <a:br>
              <a:rPr lang="en-US" sz="2800" dirty="0"/>
            </a:br>
            <a:r>
              <a:rPr lang="en-US" sz="2800" dirty="0"/>
              <a:t>MPS-LO MCP Gain Decline (2/2)</a:t>
            </a:r>
            <a:endParaRPr sz="2800" dirty="0"/>
          </a:p>
        </p:txBody>
      </p:sp>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38</a:t>
            </a:fld>
            <a:endParaRPr sz="1200">
              <a:solidFill>
                <a:schemeClr val="lt1"/>
              </a:solidFill>
              <a:latin typeface="Calibri"/>
              <a:ea typeface="Calibri"/>
              <a:cs typeface="Calibri"/>
              <a:sym typeface="Calibri"/>
            </a:endParaRPr>
          </a:p>
        </p:txBody>
      </p:sp>
      <p:sp>
        <p:nvSpPr>
          <p:cNvPr id="2" name="Shape 507">
            <a:extLst>
              <a:ext uri="{FF2B5EF4-FFF2-40B4-BE49-F238E27FC236}">
                <a16:creationId xmlns:a16="http://schemas.microsoft.com/office/drawing/2014/main" id="{DE8EFEDE-6D1F-9E57-8759-A604BCACD0A0}"/>
              </a:ext>
            </a:extLst>
          </p:cNvPr>
          <p:cNvSpPr txBox="1">
            <a:spLocks/>
          </p:cNvSpPr>
          <p:nvPr/>
        </p:nvSpPr>
        <p:spPr>
          <a:xfrm>
            <a:off x="424775" y="1471683"/>
            <a:ext cx="8305800" cy="47215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342900" indent="-342900">
              <a:spcBef>
                <a:spcPts val="0"/>
              </a:spcBef>
              <a:spcAft>
                <a:spcPts val="900"/>
              </a:spcAft>
              <a:buSzPct val="100000"/>
              <a:buFont typeface="Arial"/>
              <a:buChar char="•"/>
            </a:pPr>
            <a:r>
              <a:rPr lang="en-US" sz="1800" dirty="0"/>
              <a:t>Some possible ways to constrain/modify fits include:</a:t>
            </a:r>
          </a:p>
          <a:p>
            <a:pPr marL="742950" lvl="1" indent="-285750">
              <a:spcBef>
                <a:spcPts val="0"/>
              </a:spcBef>
              <a:spcAft>
                <a:spcPts val="900"/>
              </a:spcAft>
              <a:buSzPct val="100000"/>
            </a:pPr>
            <a:r>
              <a:rPr lang="en-US" sz="1600" dirty="0"/>
              <a:t>Demand agreement between G16, G17 and G18 MPS-LO long-term flux variations</a:t>
            </a:r>
          </a:p>
          <a:p>
            <a:pPr marL="742950" lvl="1" indent="-285750">
              <a:spcBef>
                <a:spcPts val="0"/>
              </a:spcBef>
              <a:spcAft>
                <a:spcPts val="900"/>
              </a:spcAft>
              <a:buSzPct val="100000"/>
            </a:pPr>
            <a:r>
              <a:rPr lang="en-US" sz="1600" dirty="0"/>
              <a:t>Demand similar G16, G17 and G18 MPS-LO fits in like zone-energy channels</a:t>
            </a:r>
          </a:p>
          <a:p>
            <a:pPr marL="742950" lvl="1" indent="-285750">
              <a:spcBef>
                <a:spcPts val="0"/>
              </a:spcBef>
              <a:spcAft>
                <a:spcPts val="900"/>
              </a:spcAft>
              <a:buSzPct val="100000"/>
            </a:pPr>
            <a:r>
              <a:rPr lang="en-US" sz="1600" dirty="0"/>
              <a:t>Choose fits that force G17 and G18 fluxes to agree, while both are operating at GOES west location</a:t>
            </a:r>
          </a:p>
          <a:p>
            <a:pPr marL="742950" lvl="1" indent="-285750">
              <a:spcBef>
                <a:spcPts val="0"/>
              </a:spcBef>
              <a:spcAft>
                <a:spcPts val="900"/>
              </a:spcAft>
              <a:buSzPct val="100000"/>
            </a:pPr>
            <a:r>
              <a:rPr lang="en-US" sz="1600" dirty="0"/>
              <a:t>Reproduce long-term MPS-HI flux variations at highest MPS-LO energies</a:t>
            </a:r>
          </a:p>
          <a:p>
            <a:pPr marL="342900" indent="-342900">
              <a:spcBef>
                <a:spcPts val="0"/>
              </a:spcBef>
              <a:spcAft>
                <a:spcPts val="900"/>
              </a:spcAft>
              <a:buSzPct val="100000"/>
              <a:buFont typeface="Arial" panose="020B0604020202020204" pitchFamily="34" charset="0"/>
              <a:buChar char="•"/>
            </a:pPr>
            <a:r>
              <a:rPr lang="en-US" sz="1800" dirty="0"/>
              <a:t>Requirements for implementation in L2 processing (used by SWPC)</a:t>
            </a:r>
          </a:p>
          <a:p>
            <a:pPr marL="742950" lvl="1" indent="-285750">
              <a:spcBef>
                <a:spcPts val="0"/>
              </a:spcBef>
              <a:spcAft>
                <a:spcPts val="900"/>
              </a:spcAft>
              <a:buSzPct val="100000"/>
            </a:pPr>
            <a:r>
              <a:rPr lang="en-US" sz="1600" dirty="0"/>
              <a:t>Set L1b background removal coefficients to zero to avoid convoluting background zone decline with in-band zone decline</a:t>
            </a:r>
          </a:p>
          <a:p>
            <a:pPr marL="742950" lvl="1" indent="-285750">
              <a:spcBef>
                <a:spcPts val="0"/>
              </a:spcBef>
              <a:spcAft>
                <a:spcPts val="900"/>
              </a:spcAft>
              <a:buSzPct val="100000"/>
            </a:pPr>
            <a:r>
              <a:rPr lang="en-US" sz="1600" dirty="0"/>
              <a:t>Include background zone count rates in L1b products to allow for post-ops background removal [current L1b: (2 species x 14 zones x 15 energies) to suggested L1b: (2x16x15)]</a:t>
            </a:r>
          </a:p>
          <a:p>
            <a:pPr marL="742950" lvl="1" indent="-285750">
              <a:spcBef>
                <a:spcPts val="0"/>
              </a:spcBef>
              <a:spcAft>
                <a:spcPts val="900"/>
              </a:spcAft>
              <a:buSzPct val="100000"/>
            </a:pPr>
            <a:r>
              <a:rPr lang="en-US" sz="1600" dirty="0"/>
              <a:t>Deploy NCEI MPS-LO MCP gain correction code and background removal to SWPC L2 product processing</a:t>
            </a:r>
          </a:p>
          <a:p>
            <a:pPr marL="342900" indent="-342900">
              <a:spcBef>
                <a:spcPts val="0"/>
              </a:spcBef>
              <a:spcAft>
                <a:spcPts val="900"/>
              </a:spcAft>
              <a:buSzPct val="100000"/>
              <a:buFont typeface="Arial"/>
              <a:buChar char="•"/>
            </a:pPr>
            <a:endParaRPr lang="en-US" sz="1600" dirty="0"/>
          </a:p>
        </p:txBody>
      </p:sp>
    </p:spTree>
    <p:extLst>
      <p:ext uri="{BB962C8B-B14F-4D97-AF65-F5344CB8AC3E}">
        <p14:creationId xmlns:p14="http://schemas.microsoft.com/office/powerpoint/2010/main" val="1660545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PLPT-SEI-005: Cross Satellite Comparison of Trapped Particles: Summary</a:t>
            </a:r>
          </a:p>
        </p:txBody>
      </p:sp>
      <p:sp>
        <p:nvSpPr>
          <p:cNvPr id="3" name="Text Placeholder 2">
            <a:extLst>
              <a:ext uri="{FF2B5EF4-FFF2-40B4-BE49-F238E27FC236}">
                <a16:creationId xmlns:a16="http://schemas.microsoft.com/office/drawing/2014/main" id="{80E7DB60-1163-844F-9586-AC751D3CFF32}"/>
              </a:ext>
            </a:extLst>
          </p:cNvPr>
          <p:cNvSpPr>
            <a:spLocks noGrp="1"/>
          </p:cNvSpPr>
          <p:nvPr>
            <p:ph type="body" idx="1"/>
          </p:nvPr>
        </p:nvSpPr>
        <p:spPr>
          <a:xfrm>
            <a:off x="441469" y="1493838"/>
            <a:ext cx="8264786" cy="4678362"/>
          </a:xfrm>
        </p:spPr>
        <p:txBody>
          <a:bodyPr/>
          <a:lstStyle/>
          <a:p>
            <a:pPr marL="231775" indent="-219075">
              <a:spcBef>
                <a:spcPts val="0"/>
              </a:spcBef>
              <a:spcAft>
                <a:spcPts val="1200"/>
              </a:spcAft>
              <a:buSzPct val="100000"/>
              <a:buFont typeface="Arial" panose="020B0604020202020204" pitchFamily="34" charset="0"/>
              <a:buChar char="•"/>
            </a:pPr>
            <a:r>
              <a:rPr lang="en-US" sz="2000" dirty="0"/>
              <a:t>Previously: G16 &amp; G17 MPS-LO Statistical Comparisons with Denton et al. [2015; 2016] model, based on 1990-2007 observations from the Magnetospheric Plasma Analyzer (MPA) instruments on-board seven Los Alamos National Laboratory (LANL) satellites at GEO (e.g., shown in G16/G17 Full Validation PS-PVR, slides 45 &amp; 46).</a:t>
            </a:r>
          </a:p>
          <a:p>
            <a:pPr marL="231775" indent="-219075">
              <a:spcBef>
                <a:spcPts val="0"/>
              </a:spcBef>
              <a:spcAft>
                <a:spcPts val="1200"/>
              </a:spcAft>
              <a:buSzPct val="100000"/>
              <a:buFont typeface="Arial" panose="020B0604020202020204" pitchFamily="34" charset="0"/>
              <a:buChar char="•"/>
            </a:pPr>
            <a:r>
              <a:rPr lang="en-US" sz="2000" dirty="0" err="1"/>
              <a:t>Geophysically</a:t>
            </a:r>
            <a:r>
              <a:rPr lang="en-US" sz="2000" dirty="0"/>
              <a:t> different eV-keV ion and electron flux levels at GOES East and West locations make direct comparisons between G16 and G18 MPS-LO units ineffective for determining relative responses.</a:t>
            </a:r>
          </a:p>
          <a:p>
            <a:pPr marL="231775" indent="-219075">
              <a:spcBef>
                <a:spcPts val="0"/>
              </a:spcBef>
              <a:spcAft>
                <a:spcPts val="1200"/>
              </a:spcAft>
              <a:buSzPct val="100000"/>
              <a:buFont typeface="Arial" panose="020B0604020202020204" pitchFamily="34" charset="0"/>
              <a:buChar char="•"/>
            </a:pPr>
            <a:r>
              <a:rPr lang="en-US" sz="2000" dirty="0"/>
              <a:t>Proximity of G17 and G18 warrant direct comparisons; however, </a:t>
            </a:r>
            <a:r>
              <a:rPr lang="en-US" sz="2000" i="1" dirty="0">
                <a:solidFill>
                  <a:srgbClr val="FFFF00"/>
                </a:solidFill>
              </a:rPr>
              <a:t>decline in MCP gain in all MPS-LO units since launch (seen on previous slide) make G17 and G18 MPS-LO absolute cross-comparison analysis ineffective</a:t>
            </a:r>
            <a:r>
              <a:rPr lang="en-US" sz="2000" dirty="0">
                <a:solidFill>
                  <a:srgbClr val="FFFF00"/>
                </a:solidFill>
              </a:rPr>
              <a:t>.</a:t>
            </a:r>
            <a:r>
              <a:rPr lang="en-US" sz="2000" dirty="0"/>
              <a:t> </a:t>
            </a:r>
          </a:p>
          <a:p>
            <a:pPr marL="231775" indent="-219075">
              <a:spcBef>
                <a:spcPts val="0"/>
              </a:spcBef>
              <a:spcAft>
                <a:spcPts val="1200"/>
              </a:spcAft>
              <a:buSzPct val="100000"/>
              <a:buFont typeface="Arial" panose="020B0604020202020204" pitchFamily="34" charset="0"/>
              <a:buChar char="•"/>
            </a:pPr>
            <a:r>
              <a:rPr lang="en-US" sz="2000" dirty="0"/>
              <a:t>Corrections for decline in MCP gain are under development at NCEI.</a:t>
            </a:r>
          </a:p>
          <a:p>
            <a:pPr marL="231775" indent="-219075">
              <a:spcBef>
                <a:spcPts val="0"/>
              </a:spcBef>
              <a:spcAft>
                <a:spcPts val="1200"/>
              </a:spcAft>
              <a:buSzPct val="100000"/>
              <a:buFont typeface="Arial" panose="020B0604020202020204" pitchFamily="34" charset="0"/>
              <a:buChar char="•"/>
            </a:pPr>
            <a:r>
              <a:rPr lang="en-US" sz="2000" dirty="0">
                <a:effectLst/>
                <a:latin typeface="Calibri" panose="020F0502020204030204" pitchFamily="34" charset="0"/>
                <a:cs typeface="Calibri" panose="020F0502020204030204" pitchFamily="34" charset="0"/>
              </a:rPr>
              <a:t>Success criteria (RIMP): Differences quantified on data taken through validation phase. </a:t>
            </a:r>
            <a:endParaRPr lang="en-US" sz="2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39</a:t>
            </a:fld>
            <a:endParaRPr lang="uk-UA"/>
          </a:p>
        </p:txBody>
      </p:sp>
      <p:sp>
        <p:nvSpPr>
          <p:cNvPr id="5" name="Rounded Rectangle 4">
            <a:extLst>
              <a:ext uri="{FF2B5EF4-FFF2-40B4-BE49-F238E27FC236}">
                <a16:creationId xmlns:a16="http://schemas.microsoft.com/office/drawing/2014/main" id="{62CEA8AC-9E7C-AE59-5FFC-B0B5CFEE516E}"/>
              </a:ext>
            </a:extLst>
          </p:cNvPr>
          <p:cNvSpPr/>
          <p:nvPr/>
        </p:nvSpPr>
        <p:spPr>
          <a:xfrm>
            <a:off x="3886200" y="6275622"/>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PASS</a:t>
            </a:r>
          </a:p>
        </p:txBody>
      </p:sp>
    </p:spTree>
    <p:extLst>
      <p:ext uri="{BB962C8B-B14F-4D97-AF65-F5344CB8AC3E}">
        <p14:creationId xmlns:p14="http://schemas.microsoft.com/office/powerpoint/2010/main" val="1324925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D431E7-B05A-D007-D4DD-06E0D8D2683F}"/>
              </a:ext>
            </a:extLst>
          </p:cNvPr>
          <p:cNvSpPr>
            <a:spLocks noGrp="1"/>
          </p:cNvSpPr>
          <p:nvPr>
            <p:ph type="title"/>
          </p:nvPr>
        </p:nvSpPr>
        <p:spPr/>
        <p:txBody>
          <a:bodyPr anchor="t"/>
          <a:lstStyle/>
          <a:p>
            <a:r>
              <a:rPr lang="en-US" sz="2400" dirty="0"/>
              <a:t>Space Environment In-Situ Suite (SEISS) </a:t>
            </a:r>
            <a:br>
              <a:rPr lang="en-US" sz="2400" dirty="0"/>
            </a:br>
            <a:r>
              <a:rPr lang="en-US" sz="2400" dirty="0"/>
              <a:t> Magnetospheric Particle Sensor - Low Energy (MPS-LO)</a:t>
            </a:r>
          </a:p>
        </p:txBody>
      </p:sp>
      <p:sp>
        <p:nvSpPr>
          <p:cNvPr id="9" name="Text Placeholder 8">
            <a:extLst>
              <a:ext uri="{FF2B5EF4-FFF2-40B4-BE49-F238E27FC236}">
                <a16:creationId xmlns:a16="http://schemas.microsoft.com/office/drawing/2014/main" id="{9F7B51CB-37F3-5429-AE38-9042BA6E77A4}"/>
              </a:ext>
            </a:extLst>
          </p:cNvPr>
          <p:cNvSpPr>
            <a:spLocks noGrp="1"/>
          </p:cNvSpPr>
          <p:nvPr>
            <p:ph type="body" idx="1"/>
          </p:nvPr>
        </p:nvSpPr>
        <p:spPr>
          <a:xfrm>
            <a:off x="457202" y="1465263"/>
            <a:ext cx="3589866" cy="4525962"/>
          </a:xfrm>
        </p:spPr>
        <p:txBody>
          <a:bodyPr/>
          <a:lstStyle/>
          <a:p>
            <a:pPr marL="236538" indent="-228600">
              <a:buSzPct val="100000"/>
              <a:buFont typeface="Arial" panose="020B0604020202020204" pitchFamily="34" charset="0"/>
              <a:buChar char="•"/>
            </a:pPr>
            <a:r>
              <a:rPr lang="en-US" sz="1600" dirty="0"/>
              <a:t>Primary purpose: measure GOES frame charging and spacecraft charging environment</a:t>
            </a:r>
          </a:p>
          <a:p>
            <a:pPr marL="236538" indent="-228600">
              <a:buSzPct val="100000"/>
              <a:buFont typeface="Arial" panose="020B0604020202020204" pitchFamily="34" charset="0"/>
              <a:buChar char="•"/>
            </a:pPr>
            <a:r>
              <a:rPr lang="en-US" altLang="en-US" sz="1600" dirty="0"/>
              <a:t>Electrostatic analyzers (2 ESAs per species) with Microchannel plates (MCPs) as the detection elements</a:t>
            </a:r>
          </a:p>
          <a:p>
            <a:pPr marL="236538" indent="-228600">
              <a:buSzPct val="100000"/>
              <a:buFont typeface="Arial" panose="020B0604020202020204" pitchFamily="34" charset="0"/>
              <a:buChar char="•"/>
            </a:pPr>
            <a:r>
              <a:rPr lang="en-US" sz="1600" dirty="0"/>
              <a:t>Measures e</a:t>
            </a:r>
            <a:r>
              <a:rPr lang="en-US" altLang="en-US" sz="1600" dirty="0"/>
              <a:t>lectrons and ions within 30 eV – 30 keV over 15 logarithmically-spaced energy channels</a:t>
            </a:r>
            <a:endParaRPr lang="en-US" sz="1600" dirty="0"/>
          </a:p>
        </p:txBody>
      </p:sp>
      <p:sp>
        <p:nvSpPr>
          <p:cNvPr id="4" name="Slide Number Placeholder 3">
            <a:extLst>
              <a:ext uri="{FF2B5EF4-FFF2-40B4-BE49-F238E27FC236}">
                <a16:creationId xmlns:a16="http://schemas.microsoft.com/office/drawing/2014/main" id="{B9519C94-689F-D633-DF81-237687C37C3D}"/>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a:t>
            </a:fld>
            <a:endParaRPr lang="en-US"/>
          </a:p>
        </p:txBody>
      </p:sp>
      <p:pic>
        <p:nvPicPr>
          <p:cNvPr id="1026" name="Picture 2">
            <a:extLst>
              <a:ext uri="{FF2B5EF4-FFF2-40B4-BE49-F238E27FC236}">
                <a16:creationId xmlns:a16="http://schemas.microsoft.com/office/drawing/2014/main" id="{812395B1-A857-5546-2EE0-05593857A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346" y="1465263"/>
            <a:ext cx="4363453" cy="29159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8">
            <a:extLst>
              <a:ext uri="{FF2B5EF4-FFF2-40B4-BE49-F238E27FC236}">
                <a16:creationId xmlns:a16="http://schemas.microsoft.com/office/drawing/2014/main" id="{E419C6CE-CC7C-C667-3A53-C19B085C8611}"/>
              </a:ext>
            </a:extLst>
          </p:cNvPr>
          <p:cNvSpPr txBox="1">
            <a:spLocks/>
          </p:cNvSpPr>
          <p:nvPr/>
        </p:nvSpPr>
        <p:spPr>
          <a:xfrm>
            <a:off x="457200" y="4267186"/>
            <a:ext cx="8127999" cy="1742017"/>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36538" indent="-228600">
              <a:buSzPct val="100000"/>
              <a:buFont typeface="Arial" panose="020B0604020202020204" pitchFamily="34" charset="0"/>
              <a:buChar char="•"/>
            </a:pPr>
            <a:r>
              <a:rPr lang="en-US" sz="1600" dirty="0"/>
              <a:t>14 angular zones (12 unique) in the north-south plane and 2 background zones</a:t>
            </a:r>
          </a:p>
          <a:p>
            <a:pPr marL="693738" lvl="1" indent="-228600">
              <a:buSzPct val="100000"/>
              <a:buFont typeface="Arial" panose="020B0604020202020204" pitchFamily="34" charset="0"/>
              <a:buChar char="•"/>
            </a:pPr>
            <a:r>
              <a:rPr lang="en-US" sz="1400" dirty="0"/>
              <a:t>15 deg FOV angular zones with combined total 180 deg FOV </a:t>
            </a:r>
          </a:p>
          <a:p>
            <a:pPr marL="693738" lvl="1" indent="-228600">
              <a:buSzPct val="100000"/>
              <a:buFont typeface="Arial" panose="020B0604020202020204" pitchFamily="34" charset="0"/>
              <a:buChar char="•"/>
            </a:pPr>
            <a:r>
              <a:rPr lang="en-US" sz="1400" dirty="0"/>
              <a:t>30 deg overlap in FOV across 4 angular zones should yield similar fluxes</a:t>
            </a:r>
            <a:endParaRPr lang="en-US" sz="1600" dirty="0"/>
          </a:p>
          <a:p>
            <a:pPr marL="236538" indent="-228600">
              <a:buSzPct val="100000"/>
              <a:buFont typeface="Arial" panose="020B0604020202020204" pitchFamily="34" charset="0"/>
              <a:buChar char="•"/>
            </a:pPr>
            <a:r>
              <a:rPr lang="en-US" altLang="en-US" sz="1600" dirty="0"/>
              <a:t>L1b product: low energy magnetospheric electron and proton fluxes (counts/cm</a:t>
            </a:r>
            <a:r>
              <a:rPr lang="en-US" altLang="en-US" sz="1600" baseline="30000" dirty="0"/>
              <a:t>2</a:t>
            </a:r>
            <a:r>
              <a:rPr lang="en-US" altLang="en-US" sz="1600" dirty="0"/>
              <a:t>-s-str-keV) </a:t>
            </a:r>
          </a:p>
          <a:p>
            <a:pPr marL="693738" lvl="1" indent="-228600">
              <a:buSzPct val="100000"/>
              <a:buFont typeface="Arial" panose="020B0604020202020204" pitchFamily="34" charset="0"/>
              <a:buChar char="•"/>
            </a:pPr>
            <a:r>
              <a:rPr lang="en-US" altLang="en-US" sz="1400" dirty="0"/>
              <a:t>2 x 14 x 15 = 420 flux time-series in MPS-LO L1b data</a:t>
            </a:r>
            <a:endParaRPr lang="en-US" altLang="en-US" sz="1200" dirty="0"/>
          </a:p>
          <a:p>
            <a:pPr marL="236538" indent="-228600">
              <a:buSzPct val="100000"/>
              <a:buFont typeface="Arial" panose="020B0604020202020204" pitchFamily="34" charset="0"/>
              <a:buChar char="•"/>
            </a:pPr>
            <a:endParaRPr lang="en-US" altLang="en-US" sz="1600" dirty="0"/>
          </a:p>
          <a:p>
            <a:pPr marL="25400" indent="0">
              <a:buFont typeface="Noto Sans Symbols"/>
              <a:buNone/>
            </a:pPr>
            <a:endParaRPr lang="en-US" sz="1400" dirty="0"/>
          </a:p>
        </p:txBody>
      </p:sp>
      <p:sp>
        <p:nvSpPr>
          <p:cNvPr id="13" name="TextBox 12">
            <a:extLst>
              <a:ext uri="{FF2B5EF4-FFF2-40B4-BE49-F238E27FC236}">
                <a16:creationId xmlns:a16="http://schemas.microsoft.com/office/drawing/2014/main" id="{B564ADDC-84B1-B081-D042-27B14C56C315}"/>
              </a:ext>
            </a:extLst>
          </p:cNvPr>
          <p:cNvSpPr txBox="1"/>
          <p:nvPr/>
        </p:nvSpPr>
        <p:spPr>
          <a:xfrm>
            <a:off x="762000" y="5943600"/>
            <a:ext cx="7543800" cy="276999"/>
          </a:xfrm>
          <a:prstGeom prst="rect">
            <a:avLst/>
          </a:prstGeom>
          <a:solidFill>
            <a:schemeClr val="tx2">
              <a:lumMod val="20000"/>
              <a:lumOff val="80000"/>
            </a:schemeClr>
          </a:solidFill>
        </p:spPr>
        <p:txBody>
          <a:bodyPr wrap="square" rtlCol="0">
            <a:spAutoFit/>
          </a:bodyPr>
          <a:lstStyle/>
          <a:p>
            <a:pPr algn="ctr"/>
            <a:r>
              <a:rPr lang="en-US" sz="1200" b="1" i="1" dirty="0"/>
              <a:t>SEISS MPS-LO designed, built, tested and calibrated by Assurance Technology Corporation (ATC)</a:t>
            </a:r>
          </a:p>
        </p:txBody>
      </p:sp>
    </p:spTree>
    <p:extLst>
      <p:ext uri="{BB962C8B-B14F-4D97-AF65-F5344CB8AC3E}">
        <p14:creationId xmlns:p14="http://schemas.microsoft.com/office/powerpoint/2010/main" val="4039030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PLPT-SEI-006: </a:t>
            </a:r>
            <a:br>
              <a:rPr lang="en-US" dirty="0"/>
            </a:br>
            <a:r>
              <a:rPr lang="en-US" dirty="0"/>
              <a:t>Backgrounds Trending</a:t>
            </a:r>
          </a:p>
        </p:txBody>
      </p:sp>
      <p:sp>
        <p:nvSpPr>
          <p:cNvPr id="3" name="Text Placeholder 2"/>
          <p:cNvSpPr>
            <a:spLocks noGrp="1"/>
          </p:cNvSpPr>
          <p:nvPr>
            <p:ph type="body" idx="1"/>
          </p:nvPr>
        </p:nvSpPr>
        <p:spPr/>
        <p:txBody>
          <a:bodyPr/>
          <a:lstStyle/>
          <a:p>
            <a:pPr marL="230188" indent="-230188">
              <a:spcAft>
                <a:spcPts val="600"/>
              </a:spcAft>
              <a:buSzPct val="100000"/>
              <a:buFont typeface="Arial" charset="0"/>
              <a:buChar char="•"/>
            </a:pPr>
            <a:r>
              <a:rPr lang="en-US" sz="1800" dirty="0"/>
              <a:t>Extensive analysis of G18 MPS-LO backgrounds were performed for empirical determination of BG removal coefficients (slides 15-22). </a:t>
            </a:r>
          </a:p>
          <a:p>
            <a:pPr marL="230188" indent="-230188">
              <a:spcAft>
                <a:spcPts val="600"/>
              </a:spcAft>
              <a:buSzPct val="100000"/>
              <a:buFont typeface="Arial" charset="0"/>
              <a:buChar char="•"/>
            </a:pPr>
            <a:r>
              <a:rPr lang="en-US" sz="1800" dirty="0"/>
              <a:t>Ratio of G18 MPS-LO in-band to background response characterized with determination of background removal coefficients.</a:t>
            </a:r>
          </a:p>
          <a:p>
            <a:pPr marL="230188" indent="-230188">
              <a:spcAft>
                <a:spcPts val="600"/>
              </a:spcAft>
              <a:buSzPct val="100000"/>
              <a:buFont typeface="Arial" charset="0"/>
              <a:buChar char="•"/>
            </a:pPr>
            <a:r>
              <a:rPr lang="en-US" sz="1800" dirty="0"/>
              <a:t>As shown in previous MPS-LO PS-PVR, the source of backgrounds is not fully understood (mainly radiation belt electrons, but at lower energies than expected).</a:t>
            </a:r>
            <a:endParaRPr lang="en-US" sz="2000" dirty="0"/>
          </a:p>
          <a:p>
            <a:pPr marL="461963" lvl="1" indent="-231775">
              <a:spcAft>
                <a:spcPts val="600"/>
              </a:spcAft>
              <a:buSzPct val="100000"/>
              <a:buFont typeface=".AppleSystemUIFont" charset="-120"/>
              <a:buChar char="-"/>
            </a:pPr>
            <a:r>
              <a:rPr lang="en-US" sz="1600" dirty="0"/>
              <a:t>Simulations show that penetration of MPS-LO box by electrons should be limited &gt;=MeV.</a:t>
            </a:r>
          </a:p>
          <a:p>
            <a:pPr marL="461963" lvl="1" indent="-231775">
              <a:spcAft>
                <a:spcPts val="600"/>
              </a:spcAft>
              <a:buSzPct val="100000"/>
              <a:buFont typeface=".AppleSystemUIFont" charset="-120"/>
              <a:buChar char="-"/>
            </a:pPr>
            <a:r>
              <a:rPr lang="en-US" sz="1600" dirty="0"/>
              <a:t>Good correlation between MPS-LO backgrounds and 100s of keV electrons (400-800 keV).</a:t>
            </a:r>
            <a:endParaRPr lang="en-US" sz="1800" dirty="0"/>
          </a:p>
          <a:p>
            <a:pPr marL="230188" indent="-230188">
              <a:spcAft>
                <a:spcPts val="600"/>
              </a:spcAft>
              <a:buSzPct val="100000"/>
              <a:buFont typeface="Arial" charset="0"/>
              <a:buChar char="•"/>
            </a:pPr>
            <a:r>
              <a:rPr lang="en-US" sz="1800" dirty="0"/>
              <a:t>The ion observations can be severely impacted during high background time periods due to low signal to noise ratio (slide 25).</a:t>
            </a:r>
          </a:p>
          <a:p>
            <a:pPr marL="230188" indent="-230188">
              <a:spcAft>
                <a:spcPts val="600"/>
              </a:spcAft>
              <a:buSzPct val="100000"/>
              <a:buFont typeface="Arial" charset="0"/>
              <a:buChar char="•"/>
            </a:pPr>
            <a:r>
              <a:rPr lang="en-US" sz="1800" dirty="0"/>
              <a:t>In general, in-band and background zone responses have been gradually decreasing since launch (slide </a:t>
            </a:r>
            <a:r>
              <a:rPr lang="en-US" sz="1800" dirty="0">
                <a:solidFill>
                  <a:schemeClr val="bg1"/>
                </a:solidFill>
              </a:rPr>
              <a:t>34</a:t>
            </a:r>
            <a:r>
              <a:rPr lang="en-US" sz="1800" dirty="0"/>
              <a:t>).</a:t>
            </a:r>
          </a:p>
          <a:p>
            <a:pPr marL="230188" indent="-230188">
              <a:spcAft>
                <a:spcPts val="600"/>
              </a:spcAft>
              <a:buSzPct val="100000"/>
              <a:buFont typeface="Arial" charset="0"/>
              <a:buChar char="•"/>
            </a:pPr>
            <a:r>
              <a:rPr lang="en-US" sz="1800" dirty="0"/>
              <a:t>Success criteria (RIMP): Perform analysis during validation phase. </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40</a:t>
            </a:fld>
            <a:endParaRPr lang="uk-UA"/>
          </a:p>
        </p:txBody>
      </p:sp>
      <p:sp>
        <p:nvSpPr>
          <p:cNvPr id="6" name="Rounded Rectangle 5">
            <a:extLst>
              <a:ext uri="{FF2B5EF4-FFF2-40B4-BE49-F238E27FC236}">
                <a16:creationId xmlns:a16="http://schemas.microsoft.com/office/drawing/2014/main" id="{FC44867D-18BC-308F-9293-580802965B52}"/>
              </a:ext>
            </a:extLst>
          </p:cNvPr>
          <p:cNvSpPr/>
          <p:nvPr/>
        </p:nvSpPr>
        <p:spPr>
          <a:xfrm>
            <a:off x="3886200" y="6282107"/>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PASS</a:t>
            </a:r>
          </a:p>
        </p:txBody>
      </p:sp>
    </p:spTree>
    <p:extLst>
      <p:ext uri="{BB962C8B-B14F-4D97-AF65-F5344CB8AC3E}">
        <p14:creationId xmlns:p14="http://schemas.microsoft.com/office/powerpoint/2010/main" val="1277217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FULL MATURITY ASSESSMENT</a:t>
            </a:r>
            <a:endParaRPr dirty="0"/>
          </a:p>
        </p:txBody>
      </p:sp>
      <p:sp>
        <p:nvSpPr>
          <p:cNvPr id="398" name="Shape 39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a:t>
            </a:r>
            <a:r>
              <a:rPr lang="en-US" dirty="0"/>
              <a:t>MPS-LO</a:t>
            </a:r>
            <a:r>
              <a:rPr lang="en-US" sz="2000" b="0" i="0" u="none" strike="noStrike" cap="none" dirty="0">
                <a:solidFill>
                  <a:srgbClr val="888888"/>
                </a:solidFill>
                <a:latin typeface="Calibri"/>
                <a:ea typeface="Calibri"/>
                <a:cs typeface="Calibri"/>
                <a:sym typeface="Calibri"/>
              </a:rPr>
              <a:t> L1b Product Full PS-PVR</a:t>
            </a:r>
            <a:endParaRPr dirty="0"/>
          </a:p>
        </p:txBody>
      </p:sp>
      <p:sp>
        <p:nvSpPr>
          <p:cNvPr id="399" name="Shape 399"/>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41</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25296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t>Summary of G18 MPS-LO Instrument/GPA </a:t>
            </a:r>
            <a:br>
              <a:rPr lang="en-US" sz="2400" dirty="0"/>
            </a:br>
            <a:r>
              <a:rPr lang="en-US" sz="2400" dirty="0"/>
              <a:t>Issues Identified and Resolution Status</a:t>
            </a:r>
          </a:p>
        </p:txBody>
      </p:sp>
      <p:sp>
        <p:nvSpPr>
          <p:cNvPr id="6" name="Text Placeholder 5"/>
          <p:cNvSpPr>
            <a:spLocks noGrp="1"/>
          </p:cNvSpPr>
          <p:nvPr>
            <p:ph type="body" idx="1"/>
          </p:nvPr>
        </p:nvSpPr>
        <p:spPr>
          <a:xfrm>
            <a:off x="457200" y="1278543"/>
            <a:ext cx="8229600" cy="4894262"/>
          </a:xfrm>
        </p:spPr>
        <p:txBody>
          <a:bodyPr/>
          <a:lstStyle/>
          <a:p>
            <a:pPr marL="230188" indent="-230188">
              <a:spcBef>
                <a:spcPts val="0"/>
              </a:spcBef>
              <a:spcAft>
                <a:spcPts val="600"/>
              </a:spcAft>
              <a:buSzPct val="100000"/>
              <a:buFont typeface="Arial" charset="0"/>
              <a:buChar char="•"/>
            </a:pPr>
            <a:r>
              <a:rPr lang="en-US" sz="1800" dirty="0">
                <a:latin typeface="Calibri" panose="020F0502020204030204" pitchFamily="34" charset="0"/>
                <a:cs typeface="Calibri" panose="020F0502020204030204" pitchFamily="34" charset="0"/>
              </a:rPr>
              <a:t>High Backgrounds / Negative Fluxes</a:t>
            </a:r>
          </a:p>
          <a:p>
            <a:pPr marL="461963" lvl="2" indent="-231775">
              <a:spcBef>
                <a:spcPts val="0"/>
              </a:spcBef>
              <a:spcAft>
                <a:spcPts val="600"/>
              </a:spcAft>
              <a:buSzPct val="100000"/>
              <a:buFont typeface=".AppleSystemUIFont" charset="-120"/>
              <a:buChar char="-"/>
            </a:pPr>
            <a:r>
              <a:rPr lang="en-US" sz="1600" dirty="0">
                <a:latin typeface="Calibri" panose="020F0502020204030204" pitchFamily="34" charset="0"/>
                <a:cs typeface="Calibri" panose="020F0502020204030204" pitchFamily="34" charset="0"/>
              </a:rPr>
              <a:t>Resolution: ADR 326 MPS-LO GPA Changes, ADRs 1277/1316 G18 MPS-LO LUT update, and empirical derivation of background removal coefficients by NCEI.</a:t>
            </a:r>
          </a:p>
          <a:p>
            <a:pPr marL="461963" lvl="2" indent="-231775">
              <a:spcBef>
                <a:spcPts val="0"/>
              </a:spcBef>
              <a:spcAft>
                <a:spcPts val="600"/>
              </a:spcAft>
              <a:buSzPct val="100000"/>
              <a:buFont typeface=".AppleSystemUIFont" charset="-120"/>
              <a:buChar char="-"/>
            </a:pPr>
            <a:r>
              <a:rPr lang="en-US" sz="1600" dirty="0">
                <a:latin typeface="Calibri" panose="020F0502020204030204" pitchFamily="34" charset="0"/>
                <a:cs typeface="Calibri" panose="020F0502020204030204" pitchFamily="34" charset="0"/>
              </a:rPr>
              <a:t>BG removal coefficients will need additional updates and the source of backgrounds not fully understood.</a:t>
            </a:r>
          </a:p>
          <a:p>
            <a:pPr marL="230188" indent="-230188">
              <a:spcBef>
                <a:spcPts val="0"/>
              </a:spcBef>
              <a:spcAft>
                <a:spcPts val="600"/>
              </a:spcAft>
              <a:buSzPct val="100000"/>
              <a:buFont typeface="Arial" charset="0"/>
              <a:buChar char="•"/>
            </a:pPr>
            <a:r>
              <a:rPr lang="en-US" sz="1800" dirty="0" err="1">
                <a:latin typeface="Calibri" panose="020F0502020204030204" pitchFamily="34" charset="0"/>
                <a:cs typeface="Calibri" panose="020F0502020204030204" pitchFamily="34" charset="0"/>
              </a:rPr>
              <a:t>Interzonal</a:t>
            </a:r>
            <a:r>
              <a:rPr lang="en-US" sz="1800" dirty="0">
                <a:latin typeface="Calibri" panose="020F0502020204030204" pitchFamily="34" charset="0"/>
                <a:cs typeface="Calibri" panose="020F0502020204030204" pitchFamily="34" charset="0"/>
              </a:rPr>
              <a:t> crosstalk</a:t>
            </a:r>
          </a:p>
          <a:p>
            <a:pPr marL="461963" lvl="2" indent="-247650">
              <a:spcBef>
                <a:spcPts val="0"/>
              </a:spcBef>
              <a:spcAft>
                <a:spcPts val="600"/>
              </a:spcAft>
              <a:buSzPct val="100000"/>
              <a:buFont typeface=".AppleSystemUIFont" charset="-120"/>
              <a:buChar char="-"/>
            </a:pPr>
            <a:r>
              <a:rPr lang="en-US" sz="1600" dirty="0">
                <a:latin typeface="Calibri" panose="020F0502020204030204" pitchFamily="34" charset="0"/>
                <a:cs typeface="Calibri" panose="020F0502020204030204" pitchFamily="34" charset="0"/>
              </a:rPr>
              <a:t>Observed on-orbit with G16, G17, and now G18 MPS-LO.</a:t>
            </a:r>
          </a:p>
          <a:p>
            <a:pPr marL="461963" lvl="2" indent="-247650">
              <a:spcBef>
                <a:spcPts val="0"/>
              </a:spcBef>
              <a:spcAft>
                <a:spcPts val="600"/>
              </a:spcAft>
              <a:buSzPct val="100000"/>
              <a:buFont typeface=".AppleSystemUIFont" charset="-120"/>
              <a:buChar char="-"/>
            </a:pPr>
            <a:r>
              <a:rPr lang="en-US" sz="1600" dirty="0">
                <a:latin typeface="Calibri" panose="020F0502020204030204" pitchFamily="34" charset="0"/>
                <a:cs typeface="Calibri" panose="020F0502020204030204" pitchFamily="34" charset="0"/>
              </a:rPr>
              <a:t>MPS-LO HV optimized to reduce crosstalk but a complete solution is not currently available.</a:t>
            </a:r>
          </a:p>
          <a:p>
            <a:pPr marL="230188" indent="-230188">
              <a:spcBef>
                <a:spcPts val="0"/>
              </a:spcBef>
              <a:spcAft>
                <a:spcPts val="600"/>
              </a:spcAft>
              <a:buSzPct val="100000"/>
              <a:buFont typeface="Arial" charset="0"/>
              <a:buChar char="•"/>
            </a:pPr>
            <a:r>
              <a:rPr lang="en-US" sz="1800" dirty="0">
                <a:latin typeface="Calibri" panose="020F0502020204030204" pitchFamily="34" charset="0"/>
                <a:cs typeface="Calibri" panose="020F0502020204030204" pitchFamily="34" charset="0"/>
              </a:rPr>
              <a:t>Evidence for significant error in absolute values of reported fluxes (e.g., PLPT-SEI-003: MPS-LO Zone Cross-Comparison and PLPT-SEI-005: Cross Satellite Comparison of Trapped Particles)</a:t>
            </a:r>
          </a:p>
          <a:p>
            <a:pPr marL="461963" lvl="2" indent="-247650">
              <a:spcBef>
                <a:spcPts val="0"/>
              </a:spcBef>
              <a:spcAft>
                <a:spcPts val="600"/>
              </a:spcAft>
              <a:buSzPct val="100000"/>
              <a:buFont typeface=".AppleSystemUIFont" charset="-120"/>
              <a:buChar char="-"/>
            </a:pPr>
            <a:r>
              <a:rPr lang="en-US" sz="1600" dirty="0">
                <a:latin typeface="Calibri" panose="020F0502020204030204" pitchFamily="34" charset="0"/>
                <a:cs typeface="Calibri" panose="020F0502020204030204" pitchFamily="34" charset="0"/>
              </a:rPr>
              <a:t>MCP decline has a significant impact on absolute values of reported fluxes.</a:t>
            </a:r>
          </a:p>
          <a:p>
            <a:pPr marL="461963" lvl="2" indent="-247650">
              <a:spcBef>
                <a:spcPts val="0"/>
              </a:spcBef>
              <a:spcAft>
                <a:spcPts val="600"/>
              </a:spcAft>
              <a:buSzPct val="100000"/>
              <a:buFont typeface=".AppleSystemUIFont" charset="-120"/>
              <a:buChar char="-"/>
            </a:pPr>
            <a:r>
              <a:rPr lang="en-US" sz="1600" dirty="0">
                <a:latin typeface="Calibri" panose="020F0502020204030204" pitchFamily="34" charset="0"/>
                <a:cs typeface="Calibri" panose="020F0502020204030204" pitchFamily="34" charset="0"/>
              </a:rPr>
              <a:t>Gradual decrease in in-band and background zone response with time (seen on slide </a:t>
            </a:r>
            <a:r>
              <a:rPr lang="en-US" sz="1600" dirty="0">
                <a:solidFill>
                  <a:schemeClr val="bg1"/>
                </a:solidFill>
                <a:latin typeface="Calibri" panose="020F0502020204030204" pitchFamily="34" charset="0"/>
                <a:cs typeface="Calibri" panose="020F0502020204030204" pitchFamily="34" charset="0"/>
              </a:rPr>
              <a:t>34</a:t>
            </a:r>
            <a:r>
              <a:rPr lang="en-US" sz="1600" dirty="0">
                <a:latin typeface="Calibri" panose="020F0502020204030204" pitchFamily="34" charset="0"/>
                <a:cs typeface="Calibri" panose="020F0502020204030204" pitchFamily="34" charset="0"/>
              </a:rPr>
              <a:t>)</a:t>
            </a:r>
          </a:p>
          <a:p>
            <a:pPr marL="236538" indent="-236538">
              <a:buSzPct val="100000"/>
              <a:buFont typeface="Arial" charset="0"/>
              <a:buChar char="•"/>
            </a:pPr>
            <a:r>
              <a:rPr lang="en-US" sz="1800" dirty="0"/>
              <a:t>Degraded performance of lower energy ion channels due to persistent high backgrounds</a:t>
            </a:r>
            <a:endParaRPr lang="en-US" sz="1600" dirty="0"/>
          </a:p>
          <a:p>
            <a:pPr marL="465138" lvl="1" indent="-228600">
              <a:spcBef>
                <a:spcPts val="0"/>
              </a:spcBef>
              <a:spcAft>
                <a:spcPts val="300"/>
              </a:spcAft>
              <a:buSzPct val="100000"/>
              <a:buFont typeface=".AppleSystemUIFont" charset="-120"/>
              <a:buChar char="-"/>
            </a:pPr>
            <a:r>
              <a:rPr lang="en-US" sz="1600" dirty="0"/>
              <a:t>Previously studied on G16 and G17 with no resolution</a:t>
            </a:r>
            <a:endParaRPr lang="en-US" sz="2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42</a:t>
            </a:fld>
            <a:endParaRPr lang="uk-UA" dirty="0"/>
          </a:p>
        </p:txBody>
      </p:sp>
    </p:spTree>
    <p:extLst>
      <p:ext uri="{BB962C8B-B14F-4D97-AF65-F5344CB8AC3E}">
        <p14:creationId xmlns:p14="http://schemas.microsoft.com/office/powerpoint/2010/main" val="1294085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43</a:t>
            </a:fld>
            <a:endParaRPr lang="en" dirty="0">
              <a:solidFill>
                <a:schemeClr val="bg1"/>
              </a:solidFill>
            </a:endParaRPr>
          </a:p>
        </p:txBody>
      </p:sp>
      <p:sp>
        <p:nvSpPr>
          <p:cNvPr id="3" name="Title 1"/>
          <p:cNvSpPr txBox="1">
            <a:spLocks/>
          </p:cNvSpPr>
          <p:nvPr/>
        </p:nvSpPr>
        <p:spPr>
          <a:xfrm>
            <a:off x="1543050" y="304800"/>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400" dirty="0">
                <a:solidFill>
                  <a:schemeClr val="bg1"/>
                </a:solidFill>
              </a:rPr>
              <a:t>GOES-18 MPS-LO </a:t>
            </a:r>
          </a:p>
          <a:p>
            <a:pPr algn="ctr"/>
            <a:r>
              <a:rPr lang="en-US" sz="2400" dirty="0">
                <a:solidFill>
                  <a:schemeClr val="bg1"/>
                </a:solidFill>
              </a:rPr>
              <a:t>Performance Baseline Status</a:t>
            </a:r>
          </a:p>
          <a:p>
            <a:pPr algn="ctr"/>
            <a:r>
              <a:rPr lang="en-US" sz="1600" i="1" dirty="0">
                <a:solidFill>
                  <a:schemeClr val="bg1"/>
                </a:solidFill>
              </a:rPr>
              <a:t>Assessment at Full PS-PVR</a:t>
            </a:r>
          </a:p>
        </p:txBody>
      </p:sp>
      <p:graphicFrame>
        <p:nvGraphicFramePr>
          <p:cNvPr id="4" name="Content Placeholder 3"/>
          <p:cNvGraphicFramePr>
            <a:graphicFrameLocks/>
          </p:cNvGraphicFramePr>
          <p:nvPr>
            <p:extLst>
              <p:ext uri="{D42A27DB-BD31-4B8C-83A1-F6EECF244321}">
                <p14:modId xmlns:p14="http://schemas.microsoft.com/office/powerpoint/2010/main" val="320987287"/>
              </p:ext>
            </p:extLst>
          </p:nvPr>
        </p:nvGraphicFramePr>
        <p:xfrm>
          <a:off x="170796" y="1283043"/>
          <a:ext cx="8799095" cy="4389120"/>
        </p:xfrm>
        <a:graphic>
          <a:graphicData uri="http://schemas.openxmlformats.org/drawingml/2006/table">
            <a:tbl>
              <a:tblPr firstRow="1" bandRow="1">
                <a:tableStyleId>{5940675A-B579-460E-94D1-54222C63F5DA}</a:tableStyleId>
              </a:tblPr>
              <a:tblGrid>
                <a:gridCol w="308026">
                  <a:extLst>
                    <a:ext uri="{9D8B030D-6E8A-4147-A177-3AD203B41FA5}">
                      <a16:colId xmlns:a16="http://schemas.microsoft.com/office/drawing/2014/main" val="20000"/>
                    </a:ext>
                  </a:extLst>
                </a:gridCol>
                <a:gridCol w="1277396">
                  <a:extLst>
                    <a:ext uri="{9D8B030D-6E8A-4147-A177-3AD203B41FA5}">
                      <a16:colId xmlns:a16="http://schemas.microsoft.com/office/drawing/2014/main" val="20001"/>
                    </a:ext>
                  </a:extLst>
                </a:gridCol>
                <a:gridCol w="1417410">
                  <a:extLst>
                    <a:ext uri="{9D8B030D-6E8A-4147-A177-3AD203B41FA5}">
                      <a16:colId xmlns:a16="http://schemas.microsoft.com/office/drawing/2014/main" val="2286325374"/>
                    </a:ext>
                  </a:extLst>
                </a:gridCol>
                <a:gridCol w="1905000">
                  <a:extLst>
                    <a:ext uri="{9D8B030D-6E8A-4147-A177-3AD203B41FA5}">
                      <a16:colId xmlns:a16="http://schemas.microsoft.com/office/drawing/2014/main" val="1228089856"/>
                    </a:ext>
                  </a:extLst>
                </a:gridCol>
                <a:gridCol w="2261286">
                  <a:extLst>
                    <a:ext uri="{9D8B030D-6E8A-4147-A177-3AD203B41FA5}">
                      <a16:colId xmlns:a16="http://schemas.microsoft.com/office/drawing/2014/main" val="2169976079"/>
                    </a:ext>
                  </a:extLst>
                </a:gridCol>
                <a:gridCol w="757995">
                  <a:extLst>
                    <a:ext uri="{9D8B030D-6E8A-4147-A177-3AD203B41FA5}">
                      <a16:colId xmlns:a16="http://schemas.microsoft.com/office/drawing/2014/main" val="20002"/>
                    </a:ext>
                  </a:extLst>
                </a:gridCol>
                <a:gridCol w="871982">
                  <a:extLst>
                    <a:ext uri="{9D8B030D-6E8A-4147-A177-3AD203B41FA5}">
                      <a16:colId xmlns:a16="http://schemas.microsoft.com/office/drawing/2014/main" val="20003"/>
                    </a:ext>
                  </a:extLst>
                </a:gridCol>
              </a:tblGrid>
              <a:tr h="370840">
                <a:tc>
                  <a:txBody>
                    <a:bodyPr/>
                    <a:lstStyle/>
                    <a:p>
                      <a:pPr algn="ctr"/>
                      <a:r>
                        <a:rPr lang="en-US" sz="12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2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MRD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MIT/LL Predicted Performance</a:t>
                      </a:r>
                      <a:r>
                        <a:rPr lang="en-US" sz="1200" b="1" baseline="0" dirty="0">
                          <a:solidFill>
                            <a:schemeClr val="tx1"/>
                          </a:solidFill>
                        </a:rPr>
                        <a:t> Baseline</a:t>
                      </a:r>
                      <a:endParaRPr lang="en-US"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NCEI Assessment at Full Maturity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1200" dirty="0"/>
                        <a:t>1987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MPS-LO</a:t>
                      </a:r>
                      <a:r>
                        <a:rPr lang="en-US" sz="1200" baseline="0" dirty="0"/>
                        <a:t> </a:t>
                      </a:r>
                      <a:r>
                        <a:rPr lang="en-US" sz="1200" dirty="0"/>
                        <a:t>Orthogonality/ 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 directions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14 directions</a:t>
                      </a:r>
                      <a:r>
                        <a:rPr lang="en-US" sz="1200" baseline="0" dirty="0"/>
                        <a:t> (zones)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14 directions (zones)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200" dirty="0"/>
                        <a:t>1991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MPS-LO 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30 eV –</a:t>
                      </a:r>
                      <a:r>
                        <a:rPr lang="en-US" sz="1200" baseline="0" dirty="0"/>
                        <a:t> 30 </a:t>
                      </a:r>
                      <a:r>
                        <a:rPr lang="en-US" sz="1200" baseline="0" dirty="0" err="1"/>
                        <a:t>keV</a:t>
                      </a:r>
                      <a:r>
                        <a:rPr lang="en-US" sz="1200" baseline="0" dirty="0"/>
                        <a:t> (protons and electrons)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30 eV – 30 </a:t>
                      </a:r>
                      <a:r>
                        <a:rPr lang="en-US" sz="1200" dirty="0" err="1"/>
                        <a:t>keV</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0.025-30.8 </a:t>
                      </a:r>
                      <a:r>
                        <a:rPr lang="en-US" sz="1200" dirty="0" err="1"/>
                        <a:t>keV</a:t>
                      </a:r>
                      <a:r>
                        <a:rPr lang="en-US" sz="1200" dirty="0"/>
                        <a:t> (electrons)</a:t>
                      </a:r>
                    </a:p>
                    <a:p>
                      <a:r>
                        <a:rPr lang="en-US" sz="1200" dirty="0"/>
                        <a:t>0.030-30.0 </a:t>
                      </a:r>
                      <a:r>
                        <a:rPr lang="en-US" sz="1200" dirty="0" err="1"/>
                        <a:t>keV</a:t>
                      </a:r>
                      <a:r>
                        <a:rPr lang="en-US" sz="1200" dirty="0"/>
                        <a:t>/q (ions)</a:t>
                      </a:r>
                    </a:p>
                    <a:p>
                      <a:r>
                        <a:rPr lang="en-US" sz="1200" dirty="0"/>
                        <a:t>[values from</a:t>
                      </a:r>
                      <a:r>
                        <a:rPr lang="en-US" sz="1200" baseline="0" dirty="0"/>
                        <a:t> CDRL79]</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200" dirty="0"/>
                        <a:t>1992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MPS-LO</a:t>
                      </a:r>
                      <a:r>
                        <a:rPr lang="en-US" sz="1200" baseline="0" dirty="0"/>
                        <a:t> Measurement Accuracy</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45% @min flux,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25% @10X min flux </a:t>
                      </a:r>
                    </a:p>
                    <a:p>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420 separate accuracies (2 species x 14 angles</a:t>
                      </a:r>
                      <a:r>
                        <a:rPr lang="en-US" sz="1200" baseline="0" dirty="0"/>
                        <a:t> x 15 energies</a:t>
                      </a:r>
                      <a:r>
                        <a:rPr lang="en-US" sz="1200" dirty="0"/>
                        <a:t>);  </a:t>
                      </a:r>
                    </a:p>
                    <a:p>
                      <a:r>
                        <a:rPr lang="en-US" sz="1200" b="0" i="0" u="none" strike="noStrike" cap="none" dirty="0">
                          <a:solidFill>
                            <a:schemeClr val="tx1"/>
                          </a:solidFill>
                          <a:effectLst/>
                          <a:latin typeface="+mn-lt"/>
                          <a:ea typeface="+mn-ea"/>
                          <a:cs typeface="+mn-cs"/>
                          <a:sym typeface="Arial"/>
                        </a:rPr>
                        <a:t>Worst case for 10x min flux:  Electrons:</a:t>
                      </a:r>
                      <a:r>
                        <a:rPr lang="en-US" sz="1200" b="0" i="0" u="none" strike="noStrike" cap="none" baseline="0" dirty="0">
                          <a:solidFill>
                            <a:schemeClr val="tx1"/>
                          </a:solidFill>
                          <a:effectLst/>
                          <a:latin typeface="+mn-lt"/>
                          <a:ea typeface="+mn-ea"/>
                          <a:cs typeface="+mn-cs"/>
                          <a:sym typeface="Arial"/>
                        </a:rPr>
                        <a:t> </a:t>
                      </a:r>
                      <a:r>
                        <a:rPr lang="en-US" sz="1200" b="0" i="0" u="none" strike="noStrike" cap="none" dirty="0">
                          <a:solidFill>
                            <a:schemeClr val="tx1"/>
                          </a:solidFill>
                          <a:effectLst/>
                          <a:latin typeface="+mn-lt"/>
                          <a:ea typeface="+mn-ea"/>
                          <a:cs typeface="+mn-cs"/>
                          <a:sym typeface="Arial"/>
                        </a:rPr>
                        <a:t>23%;  </a:t>
                      </a:r>
                    </a:p>
                    <a:p>
                      <a:r>
                        <a:rPr lang="en-US" sz="1200" b="0" i="0" u="none" strike="noStrike" cap="none" dirty="0">
                          <a:solidFill>
                            <a:schemeClr val="tx1"/>
                          </a:solidFill>
                          <a:effectLst/>
                          <a:latin typeface="+mn-lt"/>
                          <a:ea typeface="+mn-ea"/>
                          <a:cs typeface="+mn-cs"/>
                          <a:sym typeface="Arial"/>
                        </a:rPr>
                        <a:t>Ions: 20%  </a:t>
                      </a:r>
                    </a:p>
                    <a:p>
                      <a:r>
                        <a:rPr lang="en-US" sz="1200" b="0" i="0" u="none" strike="noStrike" cap="none" dirty="0">
                          <a:solidFill>
                            <a:schemeClr val="tx1"/>
                          </a:solidFill>
                          <a:effectLst/>
                          <a:latin typeface="+mn-lt"/>
                          <a:ea typeface="+mn-ea"/>
                          <a:cs typeface="+mn-cs"/>
                          <a:sym typeface="Arial"/>
                        </a:rPr>
                        <a:t>Worst case for min flux:  Electrons:</a:t>
                      </a:r>
                      <a:r>
                        <a:rPr lang="en-US" sz="1200" b="0" i="0" u="none" strike="noStrike" cap="none" baseline="0" dirty="0">
                          <a:solidFill>
                            <a:schemeClr val="tx1"/>
                          </a:solidFill>
                          <a:effectLst/>
                          <a:latin typeface="+mn-lt"/>
                          <a:ea typeface="+mn-ea"/>
                          <a:cs typeface="+mn-cs"/>
                          <a:sym typeface="Arial"/>
                        </a:rPr>
                        <a:t> </a:t>
                      </a:r>
                      <a:r>
                        <a:rPr lang="en-US" sz="1200" b="0" i="0" u="none" strike="noStrike" cap="none" dirty="0">
                          <a:solidFill>
                            <a:schemeClr val="tx1"/>
                          </a:solidFill>
                          <a:effectLst/>
                          <a:latin typeface="+mn-lt"/>
                          <a:ea typeface="+mn-ea"/>
                          <a:cs typeface="+mn-cs"/>
                          <a:sym typeface="Arial"/>
                        </a:rPr>
                        <a:t>40%;  </a:t>
                      </a:r>
                    </a:p>
                    <a:p>
                      <a:r>
                        <a:rPr lang="en-US" sz="1200" b="0" i="0" u="none" strike="noStrike" cap="none" dirty="0">
                          <a:solidFill>
                            <a:schemeClr val="tx1"/>
                          </a:solidFill>
                          <a:effectLst/>
                          <a:latin typeface="+mn-lt"/>
                          <a:ea typeface="+mn-ea"/>
                          <a:cs typeface="+mn-cs"/>
                          <a:sym typeface="Arial"/>
                        </a:rPr>
                        <a:t>Ions: 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dirty="0"/>
                        <a:t>Absolute accuracy cannot be verified on-orbit.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none" dirty="0"/>
                        <a:t>Results</a:t>
                      </a:r>
                      <a:r>
                        <a:rPr lang="en-US" sz="1200" u="none" baseline="0" dirty="0"/>
                        <a:t> of PLPT-03 and factor of ~5 decline in MCP response (in some zones) indicate that 25% relative accuracy not currently achieved on-orbit.</a:t>
                      </a:r>
                      <a:endParaRPr lang="en-US" sz="1200" u="sng"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-03, -05,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Results of PLPT-03,</a:t>
                      </a:r>
                      <a:r>
                        <a:rPr lang="en-US" sz="1200" baseline="0" dirty="0"/>
                        <a:t> 05 and 06 will need to be applied</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97215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dirty="0">
                <a:solidFill>
                  <a:srgbClr val="FFFFFF"/>
                </a:solidFill>
                <a:latin typeface="Calibri" charset="0"/>
                <a:ea typeface="Calibri" charset="0"/>
                <a:cs typeface="Calibri" charset="0"/>
                <a:sym typeface="Arial"/>
              </a:rPr>
              <a:t>Full Validation Assessment</a:t>
            </a:r>
            <a:endParaRPr sz="3600" dirty="0">
              <a:latin typeface="Calibri" charset="0"/>
              <a:ea typeface="Calibri" charset="0"/>
              <a:cs typeface="Calibri" charset="0"/>
            </a:endParaRPr>
          </a:p>
        </p:txBody>
      </p:sp>
      <p:graphicFrame>
        <p:nvGraphicFramePr>
          <p:cNvPr id="406" name="Shape 406"/>
          <p:cNvGraphicFramePr/>
          <p:nvPr>
            <p:extLst>
              <p:ext uri="{D42A27DB-BD31-4B8C-83A1-F6EECF244321}">
                <p14:modId xmlns:p14="http://schemas.microsoft.com/office/powerpoint/2010/main" val="2184230983"/>
              </p:ext>
            </p:extLst>
          </p:nvPr>
        </p:nvGraphicFramePr>
        <p:xfrm>
          <a:off x="228600" y="1447800"/>
          <a:ext cx="8686800" cy="3152330"/>
        </p:xfrm>
        <a:graphic>
          <a:graphicData uri="http://schemas.openxmlformats.org/drawingml/2006/table">
            <a:tbl>
              <a:tblPr>
                <a:noFill/>
                <a:tableStyleId>{C82DEBC4-4F6B-44C8-AECD-D6E7C8D4A6FB}</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2000" b="1" u="none" strike="noStrike" cap="none" dirty="0">
                          <a:solidFill>
                            <a:srgbClr val="FFFFFF"/>
                          </a:solidFill>
                        </a:rPr>
                        <a:t>Preparation Activities</a:t>
                      </a:r>
                      <a:endParaRPr sz="1100"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2000" b="1" u="none" strike="noStrike" cap="none" dirty="0">
                          <a:solidFill>
                            <a:srgbClr val="FFFFFF"/>
                          </a:solidFill>
                        </a:rPr>
                        <a:t>Assessment</a:t>
                      </a:r>
                      <a:endParaRPr sz="1100"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Validation, QA, and anomaly resolution activities are ongoing.</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Validation activities are ongoing and any results will be discussed with SWPC. Research community participation is ongoing.</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Incremental product improvements may still be occurring.</a:t>
                      </a:r>
                      <a:endParaRPr lang="en-US"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lang="en-US" sz="1800" b="0" i="0" u="none" strike="noStrike" cap="none" dirty="0">
                          <a:solidFill>
                            <a:schemeClr val="dk1"/>
                          </a:solidFill>
                          <a:latin typeface="Calibri"/>
                          <a:ea typeface="Calibri"/>
                          <a:cs typeface="Calibri"/>
                          <a:sym typeface="Calibri"/>
                        </a:rPr>
                        <a:t>Continued analysis and updates of the NCEI empirical background removal coefficients. </a:t>
                      </a:r>
                      <a:endParaRPr sz="1800" dirty="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Users are engaged and user feedback is assessed. </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lang="en-US" sz="1800" b="0" i="0" u="none" strike="noStrike" cap="none" dirty="0">
                          <a:solidFill>
                            <a:schemeClr val="dk1"/>
                          </a:solidFill>
                          <a:latin typeface="Calibri"/>
                          <a:ea typeface="Calibri"/>
                          <a:cs typeface="Calibri"/>
                          <a:sym typeface="Calibri"/>
                        </a:rPr>
                        <a:t>Yes, </a:t>
                      </a:r>
                      <a:r>
                        <a:rPr lang="en-US" sz="1800" b="0" i="0" u="none" strike="noStrike" cap="none" dirty="0">
                          <a:solidFill>
                            <a:schemeClr val="dk1"/>
                          </a:solidFill>
                          <a:latin typeface="Calibri" charset="0"/>
                          <a:ea typeface="Calibri"/>
                          <a:cs typeface="Calibri" charset="0"/>
                          <a:sym typeface="Calibri"/>
                        </a:rPr>
                        <a:t>p</a:t>
                      </a:r>
                      <a:r>
                        <a:rPr lang="en-US" sz="1800" b="0" i="0" u="none" strike="noStrike" cap="none" dirty="0">
                          <a:solidFill>
                            <a:schemeClr val="dk1"/>
                          </a:solidFill>
                          <a:latin typeface="Calibri" charset="0"/>
                          <a:ea typeface="Calibri" charset="0"/>
                          <a:cs typeface="Calibri" charset="0"/>
                          <a:sym typeface="Calibri"/>
                        </a:rPr>
                        <a:t>roduct improvements will result from steps to mitigate known and yet</a:t>
                      </a:r>
                      <a:r>
                        <a:rPr lang="en-US" sz="1800" b="0" i="0" u="none" strike="noStrike" cap="none" baseline="0" dirty="0">
                          <a:solidFill>
                            <a:schemeClr val="dk1"/>
                          </a:solidFill>
                          <a:latin typeface="Calibri" charset="0"/>
                          <a:ea typeface="Calibri" charset="0"/>
                          <a:cs typeface="Calibri" charset="0"/>
                          <a:sym typeface="Calibri"/>
                        </a:rPr>
                        <a:t> to be discovered</a:t>
                      </a:r>
                      <a:r>
                        <a:rPr lang="en-US" sz="1800" b="0" i="0" u="none" strike="noStrike" cap="none" dirty="0">
                          <a:solidFill>
                            <a:schemeClr val="dk1"/>
                          </a:solidFill>
                          <a:latin typeface="Calibri" charset="0"/>
                          <a:ea typeface="Calibri" charset="0"/>
                          <a:cs typeface="Calibri" charset="0"/>
                          <a:sym typeface="Calibri"/>
                        </a:rPr>
                        <a:t> anomalies</a:t>
                      </a:r>
                      <a:r>
                        <a:rPr lang="en-US" sz="1800" b="0" i="0" u="none" strike="noStrike" cap="none" dirty="0">
                          <a:solidFill>
                            <a:schemeClr val="dk1"/>
                          </a:solidFill>
                          <a:latin typeface="Calibri"/>
                          <a:ea typeface="Calibri"/>
                          <a:cs typeface="Calibri"/>
                          <a:sym typeface="Calibri"/>
                        </a:rPr>
                        <a:t>. </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bl>
          </a:graphicData>
        </a:graphic>
      </p:graphicFrame>
      <p:sp>
        <p:nvSpPr>
          <p:cNvPr id="2" name="Shape 501">
            <a:extLst>
              <a:ext uri="{FF2B5EF4-FFF2-40B4-BE49-F238E27FC236}">
                <a16:creationId xmlns:a16="http://schemas.microsoft.com/office/drawing/2014/main" id="{8F1C6D26-1A6F-EC45-1A82-835FECDD2C36}"/>
              </a:ext>
            </a:extLst>
          </p:cNvPr>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44</a:t>
            </a:fld>
            <a:endParaRPr sz="1200" dirty="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0EB99623-5942-0B81-C6F0-BA84DD4754D0}"/>
              </a:ext>
            </a:extLst>
          </p:cNvPr>
          <p:cNvSpPr txBox="1"/>
          <p:nvPr/>
        </p:nvSpPr>
        <p:spPr>
          <a:xfrm>
            <a:off x="228600" y="4596959"/>
            <a:ext cx="4495800" cy="738664"/>
          </a:xfrm>
          <a:prstGeom prst="rect">
            <a:avLst/>
          </a:prstGeom>
          <a:noFill/>
        </p:spPr>
        <p:txBody>
          <a:bodyPr wrap="square" rtlCol="0">
            <a:spAutoFit/>
          </a:bodyPr>
          <a:lstStyle/>
          <a:p>
            <a:r>
              <a:rPr lang="en-US" dirty="0">
                <a:solidFill>
                  <a:schemeClr val="bg1"/>
                </a:solidFill>
              </a:rPr>
              <a:t>GOES-R product maturity level preparation activities from RIMP v2.0. Responsible Organization: GOES-R GOES-R Program/Code 410</a:t>
            </a:r>
          </a:p>
        </p:txBody>
      </p:sp>
    </p:spTree>
    <p:extLst>
      <p:ext uri="{BB962C8B-B14F-4D97-AF65-F5344CB8AC3E}">
        <p14:creationId xmlns:p14="http://schemas.microsoft.com/office/powerpoint/2010/main" val="585425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dirty="0">
                <a:solidFill>
                  <a:srgbClr val="FFFFFF"/>
                </a:solidFill>
                <a:latin typeface="Calibri" charset="0"/>
                <a:ea typeface="Calibri" charset="0"/>
                <a:cs typeface="Calibri" charset="0"/>
                <a:sym typeface="Arial"/>
              </a:rPr>
              <a:t>Full Validation Assessment</a:t>
            </a:r>
            <a:endParaRPr sz="3600" dirty="0">
              <a:latin typeface="Calibri" charset="0"/>
              <a:ea typeface="Calibri" charset="0"/>
              <a:cs typeface="Calibri" charset="0"/>
            </a:endParaRPr>
          </a:p>
        </p:txBody>
      </p:sp>
      <p:graphicFrame>
        <p:nvGraphicFramePr>
          <p:cNvPr id="413" name="Shape 413"/>
          <p:cNvGraphicFramePr/>
          <p:nvPr>
            <p:extLst>
              <p:ext uri="{D42A27DB-BD31-4B8C-83A1-F6EECF244321}">
                <p14:modId xmlns:p14="http://schemas.microsoft.com/office/powerpoint/2010/main" val="3919069224"/>
              </p:ext>
            </p:extLst>
          </p:nvPr>
        </p:nvGraphicFramePr>
        <p:xfrm>
          <a:off x="228600" y="1221057"/>
          <a:ext cx="8686800" cy="3335220"/>
        </p:xfrm>
        <a:graphic>
          <a:graphicData uri="http://schemas.openxmlformats.org/drawingml/2006/table">
            <a:tbl>
              <a:tblPr>
                <a:noFill/>
                <a:tableStyleId>{C82DEBC4-4F6B-44C8-AECD-D6E7C8D4A6FB}</a:tableStyleId>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ts val="600"/>
                        <a:buFont typeface="Arial"/>
                        <a:buNone/>
                      </a:pPr>
                      <a:r>
                        <a:rPr lang="en-US" sz="2000" b="1" u="none" strike="noStrike" cap="none" dirty="0">
                          <a:solidFill>
                            <a:schemeClr val="lt1"/>
                          </a:solidFill>
                          <a:latin typeface="Calibri" charset="0"/>
                          <a:ea typeface="Calibri" charset="0"/>
                          <a:cs typeface="Calibri" charset="0"/>
                        </a:rPr>
                        <a:t>End State</a:t>
                      </a:r>
                      <a:endParaRPr sz="20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2000" b="1" u="none" strike="noStrike" cap="none" dirty="0">
                          <a:solidFill>
                            <a:schemeClr val="lt1"/>
                          </a:solidFill>
                          <a:latin typeface="Calibri" charset="0"/>
                          <a:ea typeface="Calibri" charset="0"/>
                          <a:cs typeface="Calibri" charset="0"/>
                        </a:rPr>
                        <a:t>Assessment</a:t>
                      </a:r>
                      <a:endParaRPr sz="14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dirty="0">
                          <a:solidFill>
                            <a:schemeClr val="dk1"/>
                          </a:solidFill>
                          <a:latin typeface="Calibri" charset="0"/>
                          <a:ea typeface="Calibri" charset="0"/>
                          <a:cs typeface="Calibri" charset="0"/>
                          <a:sym typeface="Calibri"/>
                        </a:rPr>
                        <a:t>Product performance for all products is defined and documented over a wide range of representative conditions via ongoing ground-truth and validation efforts. </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dirty="0">
                          <a:solidFill>
                            <a:schemeClr val="dk1"/>
                          </a:solidFill>
                          <a:latin typeface="Calibri" charset="0"/>
                          <a:ea typeface="Calibri" charset="0"/>
                          <a:cs typeface="Calibri" charset="0"/>
                          <a:sym typeface="Calibri"/>
                        </a:rPr>
                        <a:t>G18/FM3/SN104</a:t>
                      </a:r>
                      <a:r>
                        <a:rPr lang="en-US" sz="1400" b="0" i="0" u="none" strike="noStrike" cap="none" baseline="0" dirty="0">
                          <a:solidFill>
                            <a:schemeClr val="dk1"/>
                          </a:solidFill>
                          <a:latin typeface="Calibri" charset="0"/>
                          <a:ea typeface="Calibri" charset="0"/>
                          <a:cs typeface="Calibri" charset="0"/>
                          <a:sym typeface="Calibri"/>
                        </a:rPr>
                        <a:t> MPS-LO ground/beam calibrated.</a:t>
                      </a:r>
                    </a:p>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baseline="0" dirty="0">
                          <a:solidFill>
                            <a:schemeClr val="dk1"/>
                          </a:solidFill>
                          <a:latin typeface="Calibri" charset="0"/>
                          <a:ea typeface="Calibri" charset="0"/>
                          <a:cs typeface="Calibri" charset="0"/>
                          <a:sym typeface="Calibri"/>
                        </a:rPr>
                        <a:t>Performance tests included in full maturity PLPT results</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Products are operationally optimized, as necessary, considering mission parameters of cost, schedule, and technical competence as compared to user expectations. </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u="none" strike="noStrike" cap="none" dirty="0">
                          <a:solidFill>
                            <a:schemeClr val="dk1"/>
                          </a:solidFill>
                          <a:latin typeface="Calibri" charset="0"/>
                          <a:ea typeface="Calibri" charset="0"/>
                          <a:cs typeface="Calibri" charset="0"/>
                        </a:rPr>
                        <a:t>Yes, to the limited extent that</a:t>
                      </a:r>
                      <a:r>
                        <a:rPr lang="en-US" sz="1400" u="none" strike="noStrike" cap="none" baseline="0" dirty="0">
                          <a:solidFill>
                            <a:schemeClr val="dk1"/>
                          </a:solidFill>
                          <a:latin typeface="Calibri" charset="0"/>
                          <a:ea typeface="Calibri" charset="0"/>
                          <a:cs typeface="Calibri" charset="0"/>
                        </a:rPr>
                        <a:t> </a:t>
                      </a:r>
                      <a:r>
                        <a:rPr lang="en-US" sz="1400" u="none" strike="noStrike" cap="none" dirty="0">
                          <a:solidFill>
                            <a:schemeClr val="dk1"/>
                          </a:solidFill>
                          <a:latin typeface="Calibri" charset="0"/>
                          <a:ea typeface="Calibri" charset="0"/>
                          <a:cs typeface="Calibri" charset="0"/>
                        </a:rPr>
                        <a:t>absolute</a:t>
                      </a:r>
                      <a:r>
                        <a:rPr lang="en-US" sz="1400" u="none" strike="noStrike" cap="none" baseline="0" dirty="0">
                          <a:solidFill>
                            <a:schemeClr val="dk1"/>
                          </a:solidFill>
                          <a:latin typeface="Calibri" charset="0"/>
                          <a:ea typeface="Calibri" charset="0"/>
                          <a:cs typeface="Calibri" charset="0"/>
                        </a:rPr>
                        <a:t> accuracy can </a:t>
                      </a:r>
                      <a:r>
                        <a:rPr lang="en-US" sz="1400" u="none" strike="noStrike" cap="none" dirty="0">
                          <a:solidFill>
                            <a:schemeClr val="dk1"/>
                          </a:solidFill>
                          <a:latin typeface="Calibri" charset="0"/>
                          <a:ea typeface="Calibri" charset="0"/>
                          <a:cs typeface="Calibri" charset="0"/>
                        </a:rPr>
                        <a:t>verified on-orbit</a:t>
                      </a:r>
                      <a:r>
                        <a:rPr lang="en-US" sz="1400" u="none" strike="noStrike" cap="none" baseline="0" dirty="0">
                          <a:solidFill>
                            <a:schemeClr val="dk1"/>
                          </a:solidFill>
                          <a:latin typeface="Calibri" charset="0"/>
                          <a:ea typeface="Calibri" charset="0"/>
                          <a:cs typeface="Calibri" charset="0"/>
                        </a:rPr>
                        <a:t>.</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2"/>
                  </a:ext>
                </a:extLst>
              </a:tr>
              <a:tr h="84060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All known product anomalies are documented, and shared with the user community.</a:t>
                      </a: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baseline="0" dirty="0">
                          <a:solidFill>
                            <a:schemeClr val="tx1"/>
                          </a:solidFill>
                          <a:latin typeface="Calibri" charset="0"/>
                          <a:ea typeface="Calibri" charset="0"/>
                          <a:cs typeface="Calibri" charset="0"/>
                          <a:sym typeface="Calibri"/>
                        </a:rPr>
                        <a:t>A complete description of known anomalies will be included in readme file with release of data to public.</a:t>
                      </a:r>
                      <a:endParaRPr lang="en-US" sz="1400" b="0" i="0" u="none" strike="noStrike" cap="none" dirty="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3"/>
                  </a:ext>
                </a:extLst>
              </a:tr>
              <a:tr h="409100">
                <a:tc>
                  <a:txBody>
                    <a:bodyPr/>
                    <a:lstStyle/>
                    <a:p>
                      <a:pPr marL="0" marR="0" lvl="0" indent="0" algn="l" defTabSz="914400" rtl="0" eaLnBrk="1" fontAlgn="auto" latinLnBrk="0" hangingPunct="1">
                        <a:lnSpc>
                          <a:spcPct val="100000"/>
                        </a:lnSpc>
                        <a:spcBef>
                          <a:spcPts val="0"/>
                        </a:spcBef>
                        <a:spcAft>
                          <a:spcPts val="0"/>
                        </a:spcAft>
                        <a:buClr>
                          <a:schemeClr val="lt1"/>
                        </a:buClr>
                        <a:buSzPts val="1800"/>
                        <a:buFont typeface="Arial"/>
                        <a:buNone/>
                        <a:tabLst/>
                        <a:defRPr/>
                      </a:pPr>
                      <a:r>
                        <a:rPr lang="en-US" sz="1400" b="0" i="0" u="none" strike="noStrike" cap="none" dirty="0">
                          <a:solidFill>
                            <a:schemeClr val="dk1"/>
                          </a:solidFill>
                          <a:latin typeface="Calibri" charset="0"/>
                          <a:ea typeface="Calibri" charset="0"/>
                          <a:cs typeface="Calibri" charset="0"/>
                          <a:sym typeface="Calibri"/>
                        </a:rPr>
                        <a:t>Product is operational.</a:t>
                      </a:r>
                      <a:endParaRPr lang="en-US"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dirty="0">
                          <a:solidFill>
                            <a:schemeClr val="tx1"/>
                          </a:solidFill>
                          <a:latin typeface="Calibri" charset="0"/>
                          <a:ea typeface="Calibri" charset="0"/>
                          <a:cs typeface="Calibri" charset="0"/>
                          <a:sym typeface="Calibri"/>
                        </a:rPr>
                        <a:t>Yes</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4"/>
                  </a:ext>
                </a:extLst>
              </a:tr>
            </a:tbl>
          </a:graphicData>
        </a:graphic>
      </p:graphicFrame>
      <p:sp>
        <p:nvSpPr>
          <p:cNvPr id="2" name="Shape 501">
            <a:extLst>
              <a:ext uri="{FF2B5EF4-FFF2-40B4-BE49-F238E27FC236}">
                <a16:creationId xmlns:a16="http://schemas.microsoft.com/office/drawing/2014/main" id="{94518108-A4E6-DBF2-1B1C-04DABC5072D2}"/>
              </a:ext>
            </a:extLst>
          </p:cNvPr>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45</a:t>
            </a:fld>
            <a:endParaRPr sz="1200" dirty="0">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C039648A-552E-7687-CC0F-BF5599510D2D}"/>
              </a:ext>
            </a:extLst>
          </p:cNvPr>
          <p:cNvSpPr txBox="1"/>
          <p:nvPr/>
        </p:nvSpPr>
        <p:spPr>
          <a:xfrm>
            <a:off x="228600" y="4772055"/>
            <a:ext cx="4495800" cy="738664"/>
          </a:xfrm>
          <a:prstGeom prst="rect">
            <a:avLst/>
          </a:prstGeom>
          <a:noFill/>
        </p:spPr>
        <p:txBody>
          <a:bodyPr wrap="square" rtlCol="0">
            <a:spAutoFit/>
          </a:bodyPr>
          <a:lstStyle/>
          <a:p>
            <a:r>
              <a:rPr lang="en-US" dirty="0">
                <a:solidFill>
                  <a:schemeClr val="bg1"/>
                </a:solidFill>
              </a:rPr>
              <a:t>GOES-R product maturity level preparation activities from RIMP v2.0. Responsible Organization: GOES-R GOES-R Program/Code 410</a:t>
            </a:r>
          </a:p>
        </p:txBody>
      </p:sp>
    </p:spTree>
    <p:extLst>
      <p:ext uri="{BB962C8B-B14F-4D97-AF65-F5344CB8AC3E}">
        <p14:creationId xmlns:p14="http://schemas.microsoft.com/office/powerpoint/2010/main" val="1251346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a:solidFill>
                  <a:schemeClr val="lt1"/>
                </a:solidFill>
                <a:latin typeface="Calibri"/>
                <a:ea typeface="Calibri"/>
                <a:cs typeface="Calibri"/>
                <a:sym typeface="Calibri"/>
              </a:rPr>
              <a:t>SUMMARY &amp; RECOMMENDATIONS</a:t>
            </a:r>
            <a:endParaRPr/>
          </a:p>
        </p:txBody>
      </p:sp>
      <p:sp>
        <p:nvSpPr>
          <p:cNvPr id="500" name="Shape 5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a:t>
            </a:r>
            <a:r>
              <a:rPr lang="en-US" dirty="0"/>
              <a:t>MPS-LO</a:t>
            </a:r>
            <a:r>
              <a:rPr lang="en-US" sz="2000" b="0" i="0" u="none" strike="noStrike" cap="none" dirty="0">
                <a:solidFill>
                  <a:srgbClr val="888888"/>
                </a:solidFill>
                <a:latin typeface="Calibri"/>
                <a:ea typeface="Calibri"/>
                <a:cs typeface="Calibri"/>
                <a:sym typeface="Calibri"/>
              </a:rPr>
              <a:t> L1b Products Full PS-PVR</a:t>
            </a:r>
            <a:endParaRPr dirty="0"/>
          </a:p>
        </p:txBody>
      </p:sp>
      <p:sp>
        <p:nvSpPr>
          <p:cNvPr id="501" name="Shape 501"/>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46</a:t>
            </a:fld>
            <a:endParaRPr sz="1200" dirty="0">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Summary</a:t>
            </a:r>
            <a:endParaRPr dirty="0"/>
          </a:p>
        </p:txBody>
      </p:sp>
      <p:sp>
        <p:nvSpPr>
          <p:cNvPr id="507" name="Shape 507"/>
          <p:cNvSpPr txBox="1">
            <a:spLocks noGrp="1"/>
          </p:cNvSpPr>
          <p:nvPr>
            <p:ph type="body" idx="1"/>
          </p:nvPr>
        </p:nvSpPr>
        <p:spPr>
          <a:xfrm>
            <a:off x="457200" y="1143000"/>
            <a:ext cx="8305800" cy="5153025"/>
          </a:xfrm>
          <a:prstGeom prst="rect">
            <a:avLst/>
          </a:prstGeom>
          <a:noFill/>
          <a:ln>
            <a:noFill/>
          </a:ln>
        </p:spPr>
        <p:txBody>
          <a:bodyPr spcFirstLastPara="1" wrap="square" lIns="91425" tIns="45700" rIns="91425" bIns="45700" anchor="t" anchorCtr="0">
            <a:noAutofit/>
          </a:bodyPr>
          <a:lstStyle/>
          <a:p>
            <a:pPr marL="342900" indent="-342900">
              <a:spcBef>
                <a:spcPts val="0"/>
              </a:spcBef>
              <a:spcAft>
                <a:spcPts val="900"/>
              </a:spcAft>
              <a:buSzPct val="100000"/>
              <a:buFont typeface="Arial"/>
              <a:buChar char="•"/>
            </a:pPr>
            <a:r>
              <a:rPr lang="en-US" sz="1600" dirty="0"/>
              <a:t>The G18/FM3 MPS-LO anomalies identified that negatively impact performance:</a:t>
            </a:r>
          </a:p>
          <a:p>
            <a:pPr marL="742950" lvl="1" indent="-285750">
              <a:spcBef>
                <a:spcPts val="0"/>
              </a:spcBef>
              <a:spcAft>
                <a:spcPts val="900"/>
              </a:spcAft>
              <a:buSzPct val="100000"/>
            </a:pPr>
            <a:r>
              <a:rPr lang="en-US" sz="1400" dirty="0"/>
              <a:t>High Backgrounds / Negative Fluxes </a:t>
            </a:r>
            <a:r>
              <a:rPr lang="mr-IN" sz="1400" dirty="0"/>
              <a:t>–</a:t>
            </a:r>
            <a:r>
              <a:rPr lang="en-US" sz="1400" dirty="0"/>
              <a:t> Addressed by ADR 326 MPS-LO GPA Changes, ADR 1277 and ADR 1316 G18 MPS-LO LUT Update, and empirical derivation of background removal coefficients by NCEI. </a:t>
            </a:r>
            <a:r>
              <a:rPr lang="en-US" sz="1400" i="1" dirty="0"/>
              <a:t>Background removal coefficients will need additional updates.</a:t>
            </a:r>
          </a:p>
          <a:p>
            <a:pPr marL="742950" lvl="1" indent="-285750">
              <a:spcBef>
                <a:spcPts val="0"/>
              </a:spcBef>
              <a:spcAft>
                <a:spcPts val="900"/>
              </a:spcAft>
              <a:buSzPct val="100000"/>
            </a:pPr>
            <a:r>
              <a:rPr lang="en-US" sz="1400" dirty="0" err="1"/>
              <a:t>Interzonal</a:t>
            </a:r>
            <a:r>
              <a:rPr lang="en-US" sz="1400" dirty="0"/>
              <a:t> Crosstalk </a:t>
            </a:r>
            <a:r>
              <a:rPr lang="mr-IN" sz="1400" dirty="0"/>
              <a:t>–</a:t>
            </a:r>
            <a:r>
              <a:rPr lang="en-US" sz="1400" dirty="0"/>
              <a:t> Observed in energy-dependent background count rates on-orbit. </a:t>
            </a:r>
            <a:endParaRPr lang="en-US" sz="1400" i="1" dirty="0"/>
          </a:p>
          <a:p>
            <a:pPr marL="742950" lvl="1" indent="-285750">
              <a:spcBef>
                <a:spcPts val="0"/>
              </a:spcBef>
              <a:spcAft>
                <a:spcPts val="900"/>
              </a:spcAft>
              <a:buSzPct val="100000"/>
            </a:pPr>
            <a:r>
              <a:rPr lang="en-US" sz="1400" dirty="0"/>
              <a:t>Evidence for significant error in absolute values of reported fluxes (e.g., PLPT-SEI-003: MPS-LO Zone Cross-Comparison and PLPT-SEI-005 Cross satellite Comparison of Trapped Particles) – </a:t>
            </a:r>
            <a:r>
              <a:rPr lang="en-US" sz="1400" i="1" dirty="0"/>
              <a:t>Geometric factors will need periodic adjustment.</a:t>
            </a:r>
          </a:p>
          <a:p>
            <a:pPr marL="342900" indent="-342900">
              <a:spcBef>
                <a:spcPts val="0"/>
              </a:spcBef>
              <a:spcAft>
                <a:spcPts val="900"/>
              </a:spcAft>
              <a:buSzPct val="100000"/>
              <a:buFont typeface="Arial"/>
              <a:buChar char="•"/>
            </a:pPr>
            <a:r>
              <a:rPr lang="en-US" sz="1600" dirty="0"/>
              <a:t>MPS-LO uses the ion-line to identify SC charging and quantify the level of charging. If an ion line is not present, MPS-LO L2 processing uses an empirical relation between densities, temperatures, and level of charging to monitor SC charging.</a:t>
            </a:r>
          </a:p>
          <a:p>
            <a:pPr marL="342900" indent="-342900">
              <a:spcBef>
                <a:spcPts val="0"/>
              </a:spcBef>
              <a:spcAft>
                <a:spcPts val="900"/>
              </a:spcAft>
              <a:buSzPct val="100000"/>
              <a:buFont typeface="Arial"/>
              <a:buChar char="•"/>
            </a:pPr>
            <a:r>
              <a:rPr lang="en-US" sz="1600" dirty="0"/>
              <a:t>Densities and temperatures from L2 processing will be affected by error in absolute values of reported fluxes, but the empirical relation used to determine level of charging from density and temperature (yet to be determined for MPS-LO) will compensate for errors in absolute value of reported fluxes.</a:t>
            </a:r>
          </a:p>
          <a:p>
            <a:pPr marL="342900" indent="-342900">
              <a:spcBef>
                <a:spcPts val="0"/>
              </a:spcBef>
              <a:spcAft>
                <a:spcPts val="900"/>
              </a:spcAft>
              <a:buSzPct val="100000"/>
              <a:buFont typeface="Arial"/>
              <a:buChar char="•"/>
            </a:pPr>
            <a:r>
              <a:rPr lang="en-US" sz="1600" dirty="0"/>
              <a:t>G18/FM3 MPS-LO is currently performing as needed to fulfill an intended operational use, i.e., identifying SC charging and level of charging.</a:t>
            </a:r>
          </a:p>
          <a:p>
            <a:pPr marL="342900" indent="-342900">
              <a:spcBef>
                <a:spcPts val="0"/>
              </a:spcBef>
              <a:spcAft>
                <a:spcPts val="900"/>
              </a:spcAft>
              <a:buSzPct val="100000"/>
              <a:buFont typeface="Arial"/>
              <a:buChar char="•"/>
            </a:pPr>
            <a:r>
              <a:rPr lang="en-US" sz="1600" dirty="0"/>
              <a:t>A path to achieving accurate fluxes and moments has been identified (on following slide).</a:t>
            </a:r>
          </a:p>
          <a:p>
            <a:pPr marL="342900" indent="-342900">
              <a:spcBef>
                <a:spcPts val="0"/>
              </a:spcBef>
              <a:spcAft>
                <a:spcPts val="900"/>
              </a:spcAft>
              <a:buSzPct val="100000"/>
              <a:buFont typeface="Arial"/>
              <a:buChar char="•"/>
            </a:pPr>
            <a:endParaRPr lang="en-US" sz="1600" dirty="0"/>
          </a:p>
        </p:txBody>
      </p:sp>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47</a:t>
            </a:fld>
            <a:endParaRPr sz="1200" dirty="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371600" y="152400"/>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Recommendations</a:t>
            </a:r>
            <a:endParaRPr dirty="0"/>
          </a:p>
        </p:txBody>
      </p:sp>
      <p:sp>
        <p:nvSpPr>
          <p:cNvPr id="515" name="Shape 5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48</a:t>
            </a:fld>
            <a:endParaRPr sz="1200">
              <a:solidFill>
                <a:schemeClr val="lt1"/>
              </a:solidFill>
              <a:latin typeface="Calibri"/>
              <a:ea typeface="Calibri"/>
              <a:cs typeface="Calibri"/>
              <a:sym typeface="Calibri"/>
            </a:endParaRPr>
          </a:p>
        </p:txBody>
      </p:sp>
      <p:sp>
        <p:nvSpPr>
          <p:cNvPr id="5" name="Shape 419"/>
          <p:cNvSpPr txBox="1">
            <a:spLocks noGrp="1"/>
          </p:cNvSpPr>
          <p:nvPr>
            <p:ph type="body" idx="1"/>
          </p:nvPr>
        </p:nvSpPr>
        <p:spPr>
          <a:xfrm>
            <a:off x="533400" y="1752600"/>
            <a:ext cx="8153400" cy="4419600"/>
          </a:xfrm>
          <a:prstGeom prst="rect">
            <a:avLst/>
          </a:prstGeom>
          <a:noFill/>
          <a:ln>
            <a:noFill/>
          </a:ln>
        </p:spPr>
        <p:txBody>
          <a:bodyPr spcFirstLastPara="1" wrap="square" lIns="91425" tIns="45700" rIns="91425" bIns="45700" anchor="t" anchorCtr="0">
            <a:noAutofit/>
          </a:bodyPr>
          <a:lstStyle/>
          <a:p>
            <a:pPr marL="230188" lvl="0" indent="-230188">
              <a:spcBef>
                <a:spcPts val="0"/>
              </a:spcBef>
              <a:spcAft>
                <a:spcPts val="1800"/>
              </a:spcAft>
              <a:buSzPct val="100000"/>
              <a:buFont typeface="Arial"/>
              <a:buChar char="•"/>
            </a:pPr>
            <a:r>
              <a:rPr lang="en-US" sz="1800" dirty="0"/>
              <a:t>NCEI recommends G18 MPS-LO L1b data for transition to Full Validation status.</a:t>
            </a:r>
          </a:p>
          <a:p>
            <a:pPr marL="230188" lvl="2" indent="-230188">
              <a:spcBef>
                <a:spcPts val="0"/>
              </a:spcBef>
              <a:spcAft>
                <a:spcPts val="1800"/>
              </a:spcAft>
              <a:buSzPct val="100000"/>
            </a:pPr>
            <a:r>
              <a:rPr lang="en-US" sz="1800" dirty="0"/>
              <a:t>Continue performing MPS-LO HV optimization procedure every 6 months. (Initial ATC recommendation to perform HV optimization every 6 months – May modify to once per year as MCPs stabilize.)</a:t>
            </a:r>
          </a:p>
          <a:p>
            <a:pPr marL="230188" indent="-230188">
              <a:spcBef>
                <a:spcPts val="0"/>
              </a:spcBef>
              <a:spcAft>
                <a:spcPts val="1800"/>
              </a:spcAft>
              <a:buSzPct val="100000"/>
              <a:buFont typeface="Arial"/>
              <a:buChar char="•"/>
            </a:pPr>
            <a:r>
              <a:rPr lang="en-US" sz="1800" dirty="0"/>
              <a:t>Monitor effect of changes in HV setting on observed count rates.</a:t>
            </a:r>
          </a:p>
          <a:p>
            <a:pPr marL="230188" lvl="0" indent="-230188">
              <a:spcBef>
                <a:spcPts val="0"/>
              </a:spcBef>
              <a:spcAft>
                <a:spcPts val="1800"/>
              </a:spcAft>
              <a:buSzPct val="100000"/>
              <a:buFont typeface="Arial"/>
              <a:buChar char="•"/>
            </a:pPr>
            <a:r>
              <a:rPr lang="en-US" sz="1800" dirty="0"/>
              <a:t>Background removal coefficients will need to be updated regularly. We recommend performing empirical determination of background removal coefficients and MPS-LO LUT update following each HV optimization.</a:t>
            </a:r>
          </a:p>
          <a:p>
            <a:pPr marL="230188" lvl="0" indent="-230188">
              <a:spcBef>
                <a:spcPts val="0"/>
              </a:spcBef>
              <a:spcAft>
                <a:spcPts val="1800"/>
              </a:spcAft>
              <a:buSzPct val="100000"/>
              <a:buFont typeface="Arial"/>
              <a:buChar char="•"/>
            </a:pPr>
            <a:r>
              <a:rPr lang="en-US" sz="1800" dirty="0"/>
              <a:t>In-development NCEI MCP gain decline correction can be applied to SWPC L2 products if L1b products include background zone count rates as described on </a:t>
            </a:r>
            <a:r>
              <a:rPr lang="en-US" sz="1800"/>
              <a:t>slide 38.</a:t>
            </a:r>
            <a:endParaRPr lang="en-US" sz="1800" dirty="0"/>
          </a:p>
          <a:p>
            <a:pPr marL="0" lvl="0" indent="0" algn="r">
              <a:spcBef>
                <a:spcPts val="0"/>
              </a:spcBef>
              <a:spcAft>
                <a:spcPts val="1800"/>
              </a:spcAft>
              <a:buSzPct val="100000"/>
              <a:buNone/>
            </a:pPr>
            <a:endParaRPr lang="en-US" sz="18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Cont.</a:t>
            </a:r>
          </a:p>
        </p:txBody>
      </p:sp>
      <p:sp>
        <p:nvSpPr>
          <p:cNvPr id="3" name="Text Placeholder 2"/>
          <p:cNvSpPr>
            <a:spLocks noGrp="1"/>
          </p:cNvSpPr>
          <p:nvPr>
            <p:ph type="body" idx="1"/>
          </p:nvPr>
        </p:nvSpPr>
        <p:spPr>
          <a:xfrm>
            <a:off x="457200" y="1524000"/>
            <a:ext cx="8229600" cy="4525962"/>
          </a:xfrm>
        </p:spPr>
        <p:txBody>
          <a:bodyPr/>
          <a:lstStyle/>
          <a:p>
            <a:pPr marL="342900" lvl="0" indent="-342900">
              <a:spcBef>
                <a:spcPts val="0"/>
              </a:spcBef>
              <a:spcAft>
                <a:spcPts val="1800"/>
              </a:spcAft>
              <a:buClr>
                <a:srgbClr val="FFFFFF"/>
              </a:buClr>
              <a:buSzPct val="100000"/>
              <a:buFont typeface="Arial"/>
              <a:buChar char="•"/>
            </a:pPr>
            <a:r>
              <a:rPr lang="en-US" sz="1800" dirty="0">
                <a:solidFill>
                  <a:srgbClr val="FFFFFF"/>
                </a:solidFill>
              </a:rPr>
              <a:t>Scale geometric factors using results from [Full] PLPT-SEI-003 MPS-LO Zone Cross-Comparison to bring MPS-LO zones into agreement. The Zone Cross-Comparison procedure should be repeated periodically to check for agreement among MPS-LO zones and scale geometric factors as needed.</a:t>
            </a:r>
          </a:p>
          <a:p>
            <a:pPr marL="342900" lvl="0" indent="-342900">
              <a:spcBef>
                <a:spcPts val="0"/>
              </a:spcBef>
              <a:spcAft>
                <a:spcPts val="1800"/>
              </a:spcAft>
              <a:buClr>
                <a:srgbClr val="FFFFFF"/>
              </a:buClr>
              <a:buSzPct val="100000"/>
              <a:buFont typeface="Arial"/>
              <a:buChar char="•"/>
            </a:pPr>
            <a:r>
              <a:rPr lang="en-US" sz="1800" dirty="0">
                <a:solidFill>
                  <a:srgbClr val="FFFFFF"/>
                </a:solidFill>
              </a:rPr>
              <a:t>Perform careful comparisons with current data from other missions (e.g., LANL MPA), to insure quality of data for science community and support space weather modeling and prediction at SWPC. This activity is included in [Full] PLPT-SEI-005. This will provide scaling of geometric factors needed to correct error in absolute values of reported fluxes.</a:t>
            </a:r>
          </a:p>
          <a:p>
            <a:pPr marL="342900" lvl="0" indent="-342900">
              <a:spcBef>
                <a:spcPts val="0"/>
              </a:spcBef>
              <a:spcAft>
                <a:spcPts val="1800"/>
              </a:spcAft>
              <a:buClr>
                <a:srgbClr val="FFFFFF"/>
              </a:buClr>
              <a:buSzPct val="100000"/>
              <a:buFont typeface="Arial"/>
              <a:buChar char="•"/>
            </a:pPr>
            <a:r>
              <a:rPr lang="en-US" sz="1800" dirty="0">
                <a:solidFill>
                  <a:srgbClr val="FFFFFF"/>
                </a:solidFill>
              </a:rPr>
              <a:t>Empirically determined parameters used in the SEISS Level 2 Density and Temperature Moments and Level of Spacecraft Charging algorithm need to be tailored to MPS-LO.</a:t>
            </a:r>
          </a:p>
          <a:p>
            <a:pPr marL="342900" lvl="0" indent="-342900">
              <a:spcBef>
                <a:spcPts val="0"/>
              </a:spcBef>
              <a:buClr>
                <a:srgbClr val="FFFFFF"/>
              </a:buClr>
              <a:buSzPct val="100000"/>
              <a:buFont typeface="Arial"/>
              <a:buChar char="•"/>
            </a:pPr>
            <a:r>
              <a:rPr lang="en-US" sz="1800" b="1" i="1" dirty="0">
                <a:solidFill>
                  <a:srgbClr val="C0504D">
                    <a:lumMod val="20000"/>
                    <a:lumOff val="80000"/>
                  </a:srgbClr>
                </a:solidFill>
              </a:rPr>
              <a:t>MPS-LO is NOAA’s first plasma instrument on GOES </a:t>
            </a:r>
            <a:r>
              <a:rPr lang="mr-IN" sz="1800" b="1" i="1" dirty="0">
                <a:solidFill>
                  <a:srgbClr val="C0504D">
                    <a:lumMod val="20000"/>
                    <a:lumOff val="80000"/>
                  </a:srgbClr>
                </a:solidFill>
              </a:rPr>
              <a:t>–</a:t>
            </a:r>
            <a:r>
              <a:rPr lang="en-US" sz="1800" b="1" i="1" dirty="0">
                <a:solidFill>
                  <a:srgbClr val="C0504D">
                    <a:lumMod val="20000"/>
                    <a:lumOff val="80000"/>
                  </a:srgbClr>
                </a:solidFill>
              </a:rPr>
              <a:t> </a:t>
            </a:r>
          </a:p>
          <a:p>
            <a:pPr marL="347472" lvl="0" indent="0">
              <a:spcBef>
                <a:spcPts val="0"/>
              </a:spcBef>
              <a:buClr>
                <a:srgbClr val="FFFFFF"/>
              </a:buClr>
              <a:buSzPct val="100000"/>
              <a:buNone/>
            </a:pPr>
            <a:r>
              <a:rPr lang="en-US" sz="1800" b="1" i="1" dirty="0">
                <a:solidFill>
                  <a:srgbClr val="C0504D">
                    <a:lumMod val="20000"/>
                    <a:lumOff val="80000"/>
                  </a:srgbClr>
                </a:solidFill>
              </a:rPr>
              <a:t>We need to take special care!</a:t>
            </a:r>
            <a:endParaRPr lang="en-US" sz="1800" b="1" dirty="0">
              <a:solidFill>
                <a:srgbClr val="FFFFFF"/>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49</a:t>
            </a:fld>
            <a:endParaRPr lang="uk-UA"/>
          </a:p>
        </p:txBody>
      </p:sp>
    </p:spTree>
    <p:extLst>
      <p:ext uri="{BB962C8B-B14F-4D97-AF65-F5344CB8AC3E}">
        <p14:creationId xmlns:p14="http://schemas.microsoft.com/office/powerpoint/2010/main" val="146659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0FE89F-A810-CCDA-B598-C99B9409E2D9}"/>
              </a:ext>
            </a:extLst>
          </p:cNvPr>
          <p:cNvSpPr>
            <a:spLocks noGrp="1"/>
          </p:cNvSpPr>
          <p:nvPr>
            <p:ph type="title"/>
          </p:nvPr>
        </p:nvSpPr>
        <p:spPr/>
        <p:txBody>
          <a:bodyPr/>
          <a:lstStyle/>
          <a:p>
            <a:r>
              <a:rPr lang="en-US" dirty="0"/>
              <a:t>SEISS MPS-LO FOV</a:t>
            </a:r>
          </a:p>
        </p:txBody>
      </p:sp>
      <p:sp>
        <p:nvSpPr>
          <p:cNvPr id="4" name="Slide Number Placeholder 3">
            <a:extLst>
              <a:ext uri="{FF2B5EF4-FFF2-40B4-BE49-F238E27FC236}">
                <a16:creationId xmlns:a16="http://schemas.microsoft.com/office/drawing/2014/main" id="{EA424778-D535-5610-5326-C33D057DDEF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a:t>
            </a:fld>
            <a:endParaRPr lang="en-US"/>
          </a:p>
        </p:txBody>
      </p:sp>
      <p:pic>
        <p:nvPicPr>
          <p:cNvPr id="2050" name="Picture 2">
            <a:extLst>
              <a:ext uri="{FF2B5EF4-FFF2-40B4-BE49-F238E27FC236}">
                <a16:creationId xmlns:a16="http://schemas.microsoft.com/office/drawing/2014/main" id="{12093466-1800-A68E-AAE8-F23D9AADF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33" y="1260196"/>
            <a:ext cx="8205092" cy="5101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201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772CD16C-CBCA-7554-EDB0-B2EF354B104B}"/>
              </a:ext>
            </a:extLst>
          </p:cNvPr>
          <p:cNvSpPr txBox="1">
            <a:spLocks/>
          </p:cNvSpPr>
          <p:nvPr/>
        </p:nvSpPr>
        <p:spPr>
          <a:xfrm>
            <a:off x="457202" y="1465263"/>
            <a:ext cx="8229598" cy="4525962"/>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36538" indent="-228600">
              <a:buSzPct val="100000"/>
              <a:buFont typeface="Arial" panose="020B0604020202020204" pitchFamily="34" charset="0"/>
              <a:buChar char="•"/>
            </a:pPr>
            <a:r>
              <a:rPr lang="en-US" sz="1600" dirty="0"/>
              <a:t>An individual energy step observation interval is slightly less than 1/16 of a second and all 15 energy steps are observed during a 1 second cycle</a:t>
            </a:r>
          </a:p>
          <a:p>
            <a:pPr marL="236538" indent="-228600">
              <a:buSzPct val="100000"/>
              <a:buFont typeface="Arial" panose="020B0604020202020204" pitchFamily="34" charset="0"/>
              <a:buChar char="•"/>
            </a:pPr>
            <a:r>
              <a:rPr lang="en-US" sz="1600" dirty="0"/>
              <a:t>A dead time correction is applied to each observation interval in accordance to the electronics event processing time</a:t>
            </a:r>
          </a:p>
          <a:p>
            <a:pPr marL="236538" indent="-228600">
              <a:buSzPct val="100000"/>
              <a:buFont typeface="Arial" panose="020B0604020202020204" pitchFamily="34" charset="0"/>
              <a:buChar char="•"/>
            </a:pPr>
            <a:r>
              <a:rPr lang="en-US" sz="1600" dirty="0"/>
              <a:t>Ground processing uses the background zone observations to remove penetrating radiation from the particle observations</a:t>
            </a:r>
          </a:p>
          <a:p>
            <a:pPr marL="236538" indent="-228600">
              <a:buSzPct val="100000"/>
              <a:buFont typeface="Arial" panose="020B0604020202020204" pitchFamily="34" charset="0"/>
              <a:buChar char="•"/>
            </a:pPr>
            <a:r>
              <a:rPr lang="en-US" altLang="en-US" sz="1600" dirty="0"/>
              <a:t>Magnetic field vector observations from the GOES magnetometer is essential for calculating pitch angle for each telescope / angular zone</a:t>
            </a:r>
            <a:endParaRPr lang="en-US" sz="1600" dirty="0"/>
          </a:p>
        </p:txBody>
      </p:sp>
      <p:sp>
        <p:nvSpPr>
          <p:cNvPr id="2" name="Title 1">
            <a:extLst>
              <a:ext uri="{FF2B5EF4-FFF2-40B4-BE49-F238E27FC236}">
                <a16:creationId xmlns:a16="http://schemas.microsoft.com/office/drawing/2014/main" id="{43DBA464-1D5C-5DEF-C676-A1AC85047B19}"/>
              </a:ext>
            </a:extLst>
          </p:cNvPr>
          <p:cNvSpPr>
            <a:spLocks noGrp="1"/>
          </p:cNvSpPr>
          <p:nvPr>
            <p:ph type="title"/>
          </p:nvPr>
        </p:nvSpPr>
        <p:spPr/>
        <p:txBody>
          <a:bodyPr/>
          <a:lstStyle/>
          <a:p>
            <a:r>
              <a:rPr lang="en-US" dirty="0"/>
              <a:t>SEISS MPS-LO</a:t>
            </a:r>
          </a:p>
        </p:txBody>
      </p:sp>
      <p:sp>
        <p:nvSpPr>
          <p:cNvPr id="4" name="Slide Number Placeholder 3">
            <a:extLst>
              <a:ext uri="{FF2B5EF4-FFF2-40B4-BE49-F238E27FC236}">
                <a16:creationId xmlns:a16="http://schemas.microsoft.com/office/drawing/2014/main" id="{E031517A-D9EE-CA6C-44B6-C67B52E19FE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a:t>
            </a:fld>
            <a:endParaRPr lang="en-US"/>
          </a:p>
        </p:txBody>
      </p:sp>
      <p:pic>
        <p:nvPicPr>
          <p:cNvPr id="7" name="Picture 6">
            <a:extLst>
              <a:ext uri="{FF2B5EF4-FFF2-40B4-BE49-F238E27FC236}">
                <a16:creationId xmlns:a16="http://schemas.microsoft.com/office/drawing/2014/main" id="{FB922210-6C45-16A1-D5C9-F9FF3B858D2C}"/>
              </a:ext>
            </a:extLst>
          </p:cNvPr>
          <p:cNvPicPr>
            <a:picLocks noChangeAspect="1"/>
          </p:cNvPicPr>
          <p:nvPr/>
        </p:nvPicPr>
        <p:blipFill>
          <a:blip r:embed="rId2"/>
          <a:stretch>
            <a:fillRect/>
          </a:stretch>
        </p:blipFill>
        <p:spPr>
          <a:xfrm>
            <a:off x="1165225" y="4133362"/>
            <a:ext cx="6813550" cy="2222988"/>
          </a:xfrm>
          <a:prstGeom prst="rect">
            <a:avLst/>
          </a:prstGeom>
        </p:spPr>
      </p:pic>
    </p:spTree>
    <p:extLst>
      <p:ext uri="{BB962C8B-B14F-4D97-AF65-F5344CB8AC3E}">
        <p14:creationId xmlns:p14="http://schemas.microsoft.com/office/powerpoint/2010/main" val="1623125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 Few Comments About MPS-LO</a:t>
            </a:r>
            <a:endParaRPr lang="en-US" sz="1400" dirty="0">
              <a:solidFill>
                <a:srgbClr val="FFFF00"/>
              </a:solidFill>
            </a:endParaRPr>
          </a:p>
        </p:txBody>
      </p:sp>
      <p:sp>
        <p:nvSpPr>
          <p:cNvPr id="3" name="Text Placeholder 2"/>
          <p:cNvSpPr>
            <a:spLocks noGrp="1"/>
          </p:cNvSpPr>
          <p:nvPr>
            <p:ph type="body" idx="1"/>
          </p:nvPr>
        </p:nvSpPr>
        <p:spPr/>
        <p:txBody>
          <a:bodyPr/>
          <a:lstStyle/>
          <a:p>
            <a:pPr marL="236538" indent="-228600">
              <a:spcBef>
                <a:spcPts val="0"/>
              </a:spcBef>
              <a:spcAft>
                <a:spcPts val="1200"/>
              </a:spcAft>
              <a:buSzPct val="100000"/>
              <a:buFont typeface="Arial" charset="0"/>
              <a:buChar char="•"/>
            </a:pPr>
            <a:r>
              <a:rPr lang="en-US" sz="2000" dirty="0"/>
              <a:t>NOAA’s first plasma instrument on GOES!</a:t>
            </a:r>
          </a:p>
          <a:p>
            <a:pPr marL="236538" indent="-228600">
              <a:spcBef>
                <a:spcPts val="0"/>
              </a:spcBef>
              <a:spcAft>
                <a:spcPts val="1200"/>
              </a:spcAft>
              <a:buSzPct val="100000"/>
              <a:buFont typeface="Arial" charset="0"/>
              <a:buChar char="•"/>
            </a:pPr>
            <a:r>
              <a:rPr lang="en-US" sz="2000" dirty="0"/>
              <a:t>Measures thermal population (</a:t>
            </a:r>
            <a:r>
              <a:rPr lang="en-US" sz="2400" baseline="-8000" dirty="0"/>
              <a:t>~</a:t>
            </a:r>
            <a:r>
              <a:rPr lang="en-US" sz="2000" dirty="0"/>
              <a:t>1keV at geosynchronous)</a:t>
            </a:r>
          </a:p>
          <a:p>
            <a:pPr marL="236538" indent="-228600">
              <a:spcBef>
                <a:spcPts val="0"/>
              </a:spcBef>
              <a:spcAft>
                <a:spcPts val="1200"/>
              </a:spcAft>
              <a:buSzPct val="100000"/>
              <a:buFont typeface="Arial" charset="0"/>
              <a:buChar char="•"/>
            </a:pPr>
            <a:r>
              <a:rPr lang="en-US" sz="2000" dirty="0"/>
              <a:t>Measuring the low energy component of a plasma is notoriously difficult </a:t>
            </a:r>
            <a:r>
              <a:rPr lang="mr-IN" sz="2000" dirty="0"/>
              <a:t>–</a:t>
            </a:r>
            <a:r>
              <a:rPr lang="en-US" sz="2000" dirty="0"/>
              <a:t> Plasma instruments are known to require special care.</a:t>
            </a:r>
          </a:p>
          <a:p>
            <a:pPr marL="236538" indent="-228600">
              <a:spcBef>
                <a:spcPts val="0"/>
              </a:spcBef>
              <a:spcAft>
                <a:spcPts val="1200"/>
              </a:spcAft>
              <a:buSzPct val="100000"/>
              <a:buFont typeface="Arial" charset="0"/>
              <a:buChar char="•"/>
            </a:pPr>
            <a:r>
              <a:rPr lang="en-US" sz="2000" dirty="0"/>
              <a:t>Surface charging on spacecraft is associated with &lt;50 </a:t>
            </a:r>
            <a:r>
              <a:rPr lang="en-US" sz="2000" dirty="0" err="1"/>
              <a:t>keV</a:t>
            </a:r>
            <a:r>
              <a:rPr lang="en-US" sz="2000" dirty="0"/>
              <a:t> electrons [NASA, “Mitigating in-space charging effects – a guideline,” </a:t>
            </a:r>
            <a:r>
              <a:rPr lang="en-US" sz="2000" i="1" dirty="0"/>
              <a:t>NASA Technical Handbook NASA- HDBK-4002A</a:t>
            </a:r>
            <a:r>
              <a:rPr lang="en-US" sz="2000" dirty="0"/>
              <a:t>, March 3, 2011]. </a:t>
            </a:r>
          </a:p>
          <a:p>
            <a:pPr marL="236538" indent="-228600">
              <a:spcBef>
                <a:spcPts val="0"/>
              </a:spcBef>
              <a:spcAft>
                <a:spcPts val="1200"/>
              </a:spcAft>
              <a:buSzPct val="100000"/>
              <a:buFont typeface="Arial" charset="0"/>
              <a:buChar char="•"/>
            </a:pPr>
            <a:r>
              <a:rPr lang="en-US" sz="2000" dirty="0"/>
              <a:t>Electrostatic discharge (ESD) due to spacecraft charging causes most of the environmentally related anomalies on spacecraft, and surface charging has caused the most serious anomalies, i.e., those that have resulted in the loss of the mission [</a:t>
            </a:r>
            <a:r>
              <a:rPr lang="en-US" sz="2000" dirty="0" err="1"/>
              <a:t>Koons</a:t>
            </a:r>
            <a:r>
              <a:rPr lang="en-US" sz="2000" dirty="0"/>
              <a:t> et al., 1999]. </a:t>
            </a:r>
          </a:p>
          <a:p>
            <a:pPr marL="236538" indent="-228600">
              <a:spcBef>
                <a:spcPts val="0"/>
              </a:spcBef>
              <a:spcAft>
                <a:spcPts val="1200"/>
              </a:spcAft>
              <a:buSzPct val="100000"/>
              <a:buFont typeface="Arial" charset="0"/>
              <a:buChar char="•"/>
            </a:pPr>
            <a:r>
              <a:rPr lang="en-US" sz="2000" dirty="0"/>
              <a:t>In addition to its operational use at SWPC, we are looking forward to making this data available to the science community.</a:t>
            </a:r>
          </a:p>
          <a:p>
            <a:pPr>
              <a:spcBef>
                <a:spcPts val="0"/>
              </a:spcBef>
              <a:spcAft>
                <a:spcPts val="1200"/>
              </a:spcAft>
              <a:buSzPct val="100000"/>
              <a:buFont typeface="Arial" charset="0"/>
              <a:buChar char="•"/>
            </a:pP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a:t>
            </a:fld>
            <a:endParaRPr lang="uk-UA"/>
          </a:p>
        </p:txBody>
      </p:sp>
    </p:spTree>
    <p:extLst>
      <p:ext uri="{BB962C8B-B14F-4D97-AF65-F5344CB8AC3E}">
        <p14:creationId xmlns:p14="http://schemas.microsoft.com/office/powerpoint/2010/main" val="396642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MPS-LO Primary Operational Use</a:t>
            </a:r>
          </a:p>
        </p:txBody>
      </p:sp>
      <p:sp>
        <p:nvSpPr>
          <p:cNvPr id="3" name="Text Placeholder 2"/>
          <p:cNvSpPr>
            <a:spLocks noGrp="1"/>
          </p:cNvSpPr>
          <p:nvPr>
            <p:ph type="body" idx="1"/>
          </p:nvPr>
        </p:nvSpPr>
        <p:spPr>
          <a:xfrm>
            <a:off x="362675" y="2681550"/>
            <a:ext cx="8458200" cy="3689350"/>
          </a:xfrm>
        </p:spPr>
        <p:txBody>
          <a:bodyPr/>
          <a:lstStyle/>
          <a:p>
            <a:pPr marL="274320" indent="-274320">
              <a:spcBef>
                <a:spcPts val="0"/>
              </a:spcBef>
              <a:spcAft>
                <a:spcPts val="1000"/>
              </a:spcAft>
              <a:buSzPct val="100000"/>
              <a:buFont typeface="Arial" charset="0"/>
              <a:buChar char="•"/>
            </a:pPr>
            <a:r>
              <a:rPr lang="en-US" sz="1500" dirty="0"/>
              <a:t>SEISS MPS-LO L2 1m averages and the Density and Temperature Moments and Level of Spacecraft Charging algorithm are phase 2 algorithms. MPS-LO 5m averages is phase 3. </a:t>
            </a:r>
          </a:p>
          <a:p>
            <a:pPr marL="274320" indent="-274320">
              <a:spcBef>
                <a:spcPts val="0"/>
              </a:spcBef>
              <a:spcAft>
                <a:spcPts val="1000"/>
              </a:spcAft>
              <a:buSzPct val="100000"/>
              <a:buFont typeface="Arial" charset="0"/>
              <a:buChar char="•"/>
            </a:pPr>
            <a:r>
              <a:rPr lang="en-US" sz="1500" dirty="0"/>
              <a:t>L2 densities and temperatures are also used in the L2 Magnetometer Magnetopause Crossing Detection algorithm as an indicator of magnetopause crossings at geosynchronous. </a:t>
            </a:r>
          </a:p>
          <a:p>
            <a:pPr marL="274320" indent="-274320">
              <a:spcBef>
                <a:spcPts val="0"/>
              </a:spcBef>
              <a:spcAft>
                <a:spcPts val="1000"/>
              </a:spcAft>
              <a:buSzPct val="100000"/>
              <a:buFont typeface="Arial" charset="0"/>
              <a:buChar char="•"/>
            </a:pPr>
            <a:r>
              <a:rPr lang="en-US" sz="1500" dirty="0"/>
              <a:t>The L2 Moments algorithm identifies ion line signatures of SC charging and uses the ion line to determine the spacecraft potential:</a:t>
            </a:r>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r>
              <a:rPr lang="en-US" sz="1500" dirty="0"/>
              <a:t>When an ion line is not present, the L2 Moments routine uses an empirical relation between densities, temperatures, and level of charging to monitor SC charging.</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a:t>
            </a:fld>
            <a:endParaRPr lang="uk-UA"/>
          </a:p>
        </p:txBody>
      </p:sp>
      <p:sp>
        <p:nvSpPr>
          <p:cNvPr id="7" name="TextBox 6"/>
          <p:cNvSpPr txBox="1"/>
          <p:nvPr/>
        </p:nvSpPr>
        <p:spPr>
          <a:xfrm>
            <a:off x="1600200" y="3030379"/>
            <a:ext cx="524503" cy="246221"/>
          </a:xfrm>
          <a:prstGeom prst="rect">
            <a:avLst/>
          </a:prstGeom>
          <a:noFill/>
        </p:spPr>
        <p:txBody>
          <a:bodyPr wrap="none" rtlCol="0">
            <a:spAutoFit/>
          </a:bodyPr>
          <a:lstStyle/>
          <a:p>
            <a:r>
              <a:rPr lang="en-US" sz="1000"/>
              <a:t>1 sec.</a:t>
            </a:r>
          </a:p>
        </p:txBody>
      </p:sp>
      <p:grpSp>
        <p:nvGrpSpPr>
          <p:cNvPr id="13" name="Group 12"/>
          <p:cNvGrpSpPr/>
          <p:nvPr/>
        </p:nvGrpSpPr>
        <p:grpSpPr>
          <a:xfrm>
            <a:off x="485175" y="1883157"/>
            <a:ext cx="8001000" cy="752018"/>
            <a:chOff x="304800" y="2030628"/>
            <a:chExt cx="8534400" cy="88668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09800"/>
              <a:ext cx="8534400" cy="707515"/>
            </a:xfrm>
            <a:prstGeom prst="rect">
              <a:avLst/>
            </a:prstGeom>
          </p:spPr>
        </p:pic>
        <p:sp>
          <p:nvSpPr>
            <p:cNvPr id="9" name="TextBox 8"/>
            <p:cNvSpPr txBox="1"/>
            <p:nvPr/>
          </p:nvSpPr>
          <p:spPr>
            <a:xfrm>
              <a:off x="1040028" y="2030628"/>
              <a:ext cx="762000" cy="246221"/>
            </a:xfrm>
            <a:prstGeom prst="rect">
              <a:avLst/>
            </a:prstGeom>
            <a:solidFill>
              <a:schemeClr val="bg1"/>
            </a:solidFill>
            <a:ln w="3175">
              <a:solidFill>
                <a:schemeClr val="tx1"/>
              </a:solidFill>
            </a:ln>
          </p:spPr>
          <p:txBody>
            <a:bodyPr wrap="square" rtlCol="0">
              <a:spAutoFit/>
            </a:bodyPr>
            <a:lstStyle/>
            <a:p>
              <a:r>
                <a:rPr lang="en-US" sz="1000" b="1" dirty="0"/>
                <a:t>Level 1b</a:t>
              </a:r>
            </a:p>
          </p:txBody>
        </p:sp>
        <p:sp>
          <p:nvSpPr>
            <p:cNvPr id="10" name="TextBox 9"/>
            <p:cNvSpPr txBox="1"/>
            <p:nvPr/>
          </p:nvSpPr>
          <p:spPr>
            <a:xfrm>
              <a:off x="1878228" y="2030628"/>
              <a:ext cx="762000" cy="246221"/>
            </a:xfrm>
            <a:prstGeom prst="rect">
              <a:avLst/>
            </a:prstGeom>
            <a:solidFill>
              <a:schemeClr val="bg1"/>
            </a:solidFill>
            <a:ln w="3175">
              <a:solidFill>
                <a:schemeClr val="tx1"/>
              </a:solidFill>
            </a:ln>
          </p:spPr>
          <p:txBody>
            <a:bodyPr wrap="square" rtlCol="0">
              <a:spAutoFit/>
            </a:bodyPr>
            <a:lstStyle/>
            <a:p>
              <a:r>
                <a:rPr lang="en-US" sz="1000" b="1"/>
                <a:t>Level 2</a:t>
              </a:r>
            </a:p>
          </p:txBody>
        </p:sp>
      </p:grpSp>
      <p:sp>
        <p:nvSpPr>
          <p:cNvPr id="14" name="TextBox 13"/>
          <p:cNvSpPr txBox="1"/>
          <p:nvPr/>
        </p:nvSpPr>
        <p:spPr>
          <a:xfrm>
            <a:off x="385825" y="1078375"/>
            <a:ext cx="7779694" cy="830997"/>
          </a:xfrm>
          <a:prstGeom prst="rect">
            <a:avLst/>
          </a:prstGeom>
          <a:noFill/>
        </p:spPr>
        <p:txBody>
          <a:bodyPr wrap="none" rtlCol="0">
            <a:spAutoFit/>
          </a:bodyPr>
          <a:lstStyle/>
          <a:p>
            <a:r>
              <a:rPr lang="en-US" sz="1600" b="1" dirty="0">
                <a:solidFill>
                  <a:schemeClr val="bg1"/>
                </a:solidFill>
              </a:rPr>
              <a:t>Data stream for NOAA-NWS SWPC </a:t>
            </a:r>
          </a:p>
          <a:p>
            <a:r>
              <a:rPr lang="en-US" sz="1600" b="1" dirty="0">
                <a:solidFill>
                  <a:schemeClr val="bg1"/>
                </a:solidFill>
              </a:rPr>
              <a:t>MPS-LO Density and Temperature Moments and Level of Spacecraft Charging</a:t>
            </a:r>
          </a:p>
          <a:p>
            <a:endParaRPr lang="en-US" sz="1600" b="1" dirty="0">
              <a:solidFill>
                <a:schemeClr val="bg1"/>
              </a:solidFill>
            </a:endParaRPr>
          </a:p>
        </p:txBody>
      </p:sp>
      <p:grpSp>
        <p:nvGrpSpPr>
          <p:cNvPr id="8" name="Group 7"/>
          <p:cNvGrpSpPr/>
          <p:nvPr/>
        </p:nvGrpSpPr>
        <p:grpSpPr>
          <a:xfrm>
            <a:off x="819875" y="4237300"/>
            <a:ext cx="7696200" cy="1510844"/>
            <a:chOff x="762000" y="4127956"/>
            <a:chExt cx="7696200" cy="1510844"/>
          </a:xfrm>
        </p:grpSpPr>
        <p:sp>
          <p:nvSpPr>
            <p:cNvPr id="16" name="TextBox 15"/>
            <p:cNvSpPr txBox="1"/>
            <p:nvPr/>
          </p:nvSpPr>
          <p:spPr>
            <a:xfrm>
              <a:off x="5939957" y="4411961"/>
              <a:ext cx="2518243" cy="1200329"/>
            </a:xfrm>
            <a:prstGeom prst="rect">
              <a:avLst/>
            </a:prstGeom>
            <a:noFill/>
          </p:spPr>
          <p:txBody>
            <a:bodyPr wrap="square" rtlCol="0">
              <a:spAutoFit/>
            </a:bodyPr>
            <a:lstStyle/>
            <a:p>
              <a:r>
                <a:rPr lang="en-US" sz="1200" dirty="0">
                  <a:solidFill>
                    <a:schemeClr val="bg1"/>
                  </a:solidFill>
                </a:rPr>
                <a:t>GOES-16 MPS-LO spectrogram of count rates, with ion line signatures of spacecraft charging. The first ion line enhancement appears near 1 </a:t>
              </a:r>
              <a:r>
                <a:rPr lang="en-US" sz="1200" dirty="0" err="1">
                  <a:solidFill>
                    <a:schemeClr val="bg1"/>
                  </a:solidFill>
                </a:rPr>
                <a:t>keV</a:t>
              </a:r>
              <a:r>
                <a:rPr lang="en-US" sz="1200" dirty="0">
                  <a:solidFill>
                    <a:schemeClr val="bg1"/>
                  </a:solidFill>
                </a:rPr>
                <a:t> at ~5:30-6:30 UT during an eclipse period.  </a:t>
              </a:r>
            </a:p>
          </p:txBody>
        </p:sp>
        <p:grpSp>
          <p:nvGrpSpPr>
            <p:cNvPr id="20" name="Group 19"/>
            <p:cNvGrpSpPr/>
            <p:nvPr/>
          </p:nvGrpSpPr>
          <p:grpSpPr>
            <a:xfrm>
              <a:off x="762000" y="4335761"/>
              <a:ext cx="5101758" cy="1303039"/>
              <a:chOff x="3453400" y="4495800"/>
              <a:chExt cx="5108971" cy="1282833"/>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971" y="4495800"/>
                <a:ext cx="4343400" cy="1282833"/>
              </a:xfrm>
              <a:prstGeom prst="rect">
                <a:avLst/>
              </a:prstGeom>
            </p:spPr>
          </p:pic>
          <p:sp>
            <p:nvSpPr>
              <p:cNvPr id="18" name="TextBox 17"/>
              <p:cNvSpPr txBox="1"/>
              <p:nvPr/>
            </p:nvSpPr>
            <p:spPr>
              <a:xfrm>
                <a:off x="3453400" y="5170965"/>
                <a:ext cx="1063017" cy="333304"/>
              </a:xfrm>
              <a:prstGeom prst="rect">
                <a:avLst/>
              </a:prstGeom>
              <a:solidFill>
                <a:schemeClr val="lt1"/>
              </a:solidFill>
              <a:ln w="6350">
                <a:solidFill>
                  <a:schemeClr val="tx1"/>
                </a:solidFill>
              </a:ln>
            </p:spPr>
            <p:txBody>
              <a:bodyPr wrap="square" rtlCol="0">
                <a:spAutoFit/>
              </a:bodyPr>
              <a:lstStyle/>
              <a:p>
                <a:pPr algn="r"/>
                <a:r>
                  <a:rPr lang="en-US" sz="800" dirty="0">
                    <a:solidFill>
                      <a:schemeClr val="tx1"/>
                    </a:solidFill>
                  </a:rPr>
                  <a:t>UT Hours</a:t>
                </a:r>
              </a:p>
              <a:p>
                <a:pPr algn="r"/>
                <a:r>
                  <a:rPr lang="en-US" sz="800" dirty="0">
                    <a:solidFill>
                      <a:schemeClr val="tx1"/>
                    </a:solidFill>
                  </a:rPr>
                  <a:t>On 22 March 2017</a:t>
                </a:r>
              </a:p>
            </p:txBody>
          </p:sp>
        </p:grpSp>
        <p:sp>
          <p:nvSpPr>
            <p:cNvPr id="21" name="TextBox 20"/>
            <p:cNvSpPr txBox="1"/>
            <p:nvPr/>
          </p:nvSpPr>
          <p:spPr>
            <a:xfrm>
              <a:off x="5257800" y="4127956"/>
              <a:ext cx="2514600" cy="215444"/>
            </a:xfrm>
            <a:prstGeom prst="rect">
              <a:avLst/>
            </a:prstGeom>
            <a:solidFill>
              <a:schemeClr val="lt1"/>
            </a:solidFill>
            <a:ln w="6350">
              <a:solidFill>
                <a:schemeClr val="tx1"/>
              </a:solidFill>
            </a:ln>
          </p:spPr>
          <p:txBody>
            <a:bodyPr wrap="square" rtlCol="0">
              <a:spAutoFit/>
            </a:bodyPr>
            <a:lstStyle/>
            <a:p>
              <a:r>
                <a:rPr lang="en-US" sz="800" dirty="0">
                  <a:solidFill>
                    <a:schemeClr val="tx1"/>
                  </a:solidFill>
                </a:rPr>
                <a:t>Backgrounds from </a:t>
              </a:r>
              <a:r>
                <a:rPr lang="en-US" sz="800">
                  <a:solidFill>
                    <a:schemeClr val="tx1"/>
                  </a:solidFill>
                </a:rPr>
                <a:t>heightened radiation belt fluxes</a:t>
              </a:r>
              <a:endParaRPr lang="en-US" sz="800" dirty="0">
                <a:solidFill>
                  <a:schemeClr val="tx1"/>
                </a:solidFill>
              </a:endParaRPr>
            </a:p>
          </p:txBody>
        </p:sp>
        <p:cxnSp>
          <p:nvCxnSpPr>
            <p:cNvPr id="23" name="Straight Arrow Connector 22"/>
            <p:cNvCxnSpPr/>
            <p:nvPr/>
          </p:nvCxnSpPr>
          <p:spPr>
            <a:xfrm flipH="1">
              <a:off x="5181600" y="4343400"/>
              <a:ext cx="3048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86200" y="4204156"/>
              <a:ext cx="533400" cy="215444"/>
            </a:xfrm>
            <a:prstGeom prst="rect">
              <a:avLst/>
            </a:prstGeom>
            <a:solidFill>
              <a:schemeClr val="lt1"/>
            </a:solidFill>
            <a:ln w="6350">
              <a:solidFill>
                <a:schemeClr val="tx1"/>
              </a:solidFill>
            </a:ln>
          </p:spPr>
          <p:txBody>
            <a:bodyPr wrap="square" rtlCol="0">
              <a:spAutoFit/>
            </a:bodyPr>
            <a:lstStyle/>
            <a:p>
              <a:r>
                <a:rPr lang="en-US" sz="800">
                  <a:solidFill>
                    <a:schemeClr val="tx1"/>
                  </a:solidFill>
                </a:rPr>
                <a:t>Ion line</a:t>
              </a:r>
              <a:endParaRPr lang="en-US" sz="800" dirty="0">
                <a:solidFill>
                  <a:schemeClr val="tx1"/>
                </a:solidFill>
              </a:endParaRPr>
            </a:p>
          </p:txBody>
        </p:sp>
        <p:cxnSp>
          <p:nvCxnSpPr>
            <p:cNvPr id="22" name="Straight Arrow Connector 21"/>
            <p:cNvCxnSpPr/>
            <p:nvPr/>
          </p:nvCxnSpPr>
          <p:spPr>
            <a:xfrm flipH="1">
              <a:off x="3048000" y="4343400"/>
              <a:ext cx="838200" cy="2916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ounded Rectangle 16"/>
          <p:cNvSpPr/>
          <p:nvPr/>
        </p:nvSpPr>
        <p:spPr>
          <a:xfrm>
            <a:off x="2832906" y="1701478"/>
            <a:ext cx="1692795" cy="3510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MAG L1b 1m averages</a:t>
            </a:r>
          </a:p>
        </p:txBody>
      </p:sp>
      <p:cxnSp>
        <p:nvCxnSpPr>
          <p:cNvPr id="25" name="Straight Arrow Connector 24"/>
          <p:cNvCxnSpPr/>
          <p:nvPr/>
        </p:nvCxnSpPr>
        <p:spPr>
          <a:xfrm>
            <a:off x="4572001" y="1906307"/>
            <a:ext cx="584444" cy="208825"/>
          </a:xfrm>
          <a:prstGeom prst="straightConnector1">
            <a:avLst/>
          </a:prstGeom>
          <a:ln w="698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413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r>
              <a:rPr lang="en-US" sz="4000" b="1" i="0" u="none" strike="noStrike" cap="none" dirty="0">
                <a:solidFill>
                  <a:schemeClr val="lt1"/>
                </a:solidFill>
                <a:latin typeface="Calibri"/>
                <a:ea typeface="Calibri"/>
                <a:cs typeface="Calibri"/>
                <a:sym typeface="Calibri"/>
              </a:rPr>
              <a:t>Review of Provisional Maturity</a:t>
            </a:r>
            <a:br>
              <a:rPr lang="en-US" sz="4000" b="1" i="0" u="none" strike="noStrike" cap="none" dirty="0">
                <a:solidFill>
                  <a:schemeClr val="lt1"/>
                </a:solidFill>
                <a:latin typeface="Calibri"/>
                <a:ea typeface="Calibri"/>
                <a:cs typeface="Calibri"/>
                <a:sym typeface="Calibri"/>
              </a:rPr>
            </a:br>
            <a:r>
              <a:rPr lang="en-US" sz="2000" b="0" i="0" u="none" strike="noStrike" cap="none" dirty="0">
                <a:solidFill>
                  <a:schemeClr val="lt1"/>
                </a:solidFill>
                <a:latin typeface="Calibri"/>
                <a:ea typeface="Calibri"/>
                <a:cs typeface="Calibri"/>
                <a:sym typeface="Calibri"/>
              </a:rPr>
              <a:t>(Declared Provisional Validation on 2022/11/29)</a:t>
            </a:r>
            <a:endParaRPr lang="en-US" sz="3200" b="0"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a:t>
            </a:r>
            <a:r>
              <a:rPr lang="en-US" dirty="0"/>
              <a:t>MPS-LO</a:t>
            </a:r>
            <a:r>
              <a:rPr lang="en-US" sz="2000" b="0" i="0" u="none" strike="noStrike" cap="none" dirty="0">
                <a:solidFill>
                  <a:srgbClr val="888888"/>
                </a:solidFill>
                <a:latin typeface="Calibri"/>
                <a:ea typeface="Calibri"/>
                <a:cs typeface="Calibri"/>
                <a:sym typeface="Calibri"/>
              </a:rPr>
              <a:t> L1b Product Full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9</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7907728"/>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71376</TotalTime>
  <Words>5181</Words>
  <Application>Microsoft Macintosh PowerPoint</Application>
  <PresentationFormat>On-screen Show (4:3)</PresentationFormat>
  <Paragraphs>573</Paragraphs>
  <Slides>49</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.AppleSystemUIFont</vt:lpstr>
      <vt:lpstr>Arial</vt:lpstr>
      <vt:lpstr>Calibri</vt:lpstr>
      <vt:lpstr>Cambria Math</vt:lpstr>
      <vt:lpstr>Courier New</vt:lpstr>
      <vt:lpstr>Noto Sans Symbols</vt:lpstr>
      <vt:lpstr>Custom Design</vt:lpstr>
      <vt:lpstr>1_Custom Design</vt:lpstr>
      <vt:lpstr>2_Custom Design</vt:lpstr>
      <vt:lpstr>Peer Stakeholder-Product Validation Review (PS-PVR) For the Full Maturity of GOES-18 SEISS MPS-LO L1b Product</vt:lpstr>
      <vt:lpstr>Outline</vt:lpstr>
      <vt:lpstr>MPS-LO OVERVIEW</vt:lpstr>
      <vt:lpstr>Space Environment In-Situ Suite (SEISS)   Magnetospheric Particle Sensor - Low Energy (MPS-LO)</vt:lpstr>
      <vt:lpstr>SEISS MPS-LO FOV</vt:lpstr>
      <vt:lpstr>SEISS MPS-LO</vt:lpstr>
      <vt:lpstr>A Few Comments About MPS-LO</vt:lpstr>
      <vt:lpstr>MPS-LO Primary Operational Use</vt:lpstr>
      <vt:lpstr>Review of Provisional Maturity (Declared Provisional Validation on 2022/11/29)</vt:lpstr>
      <vt:lpstr>Instrument/GPA Issues Identified and Resolution Status (Presented at G18 SEISS MPS-LO Provisional PS-PVR on 2022/11/29)</vt:lpstr>
      <vt:lpstr>MPS-LO Specific ADRs/WRs </vt:lpstr>
      <vt:lpstr>PRODUCT QUALITY EVALUATION</vt:lpstr>
      <vt:lpstr>Summary of MPS-LO Anomalies (Common to all MPS-LO flight models to date)</vt:lpstr>
      <vt:lpstr>High Backgrounds / Negative Fluxes –  ADR 326 and Empirical Derivation of Background Removal Coefficients at NCEI  </vt:lpstr>
      <vt:lpstr>G18 MPS-LO L1b Fluxes 2022/08/12 (Prior to implementation of ADR 1277 MPS-LO LUT Update)</vt:lpstr>
      <vt:lpstr>MPS-LO Background Removal</vt:lpstr>
      <vt:lpstr>Three Actions Addressing MPS-LO High Backgrounds / Negative Fluxes</vt:lpstr>
      <vt:lpstr>Empirical Determination of Background Removal Coefficients</vt:lpstr>
      <vt:lpstr>Empirical Background Removal Coefficients</vt:lpstr>
      <vt:lpstr>Empirical Background Removal Coefficients</vt:lpstr>
      <vt:lpstr>Verification of ADRs 1277/1316</vt:lpstr>
      <vt:lpstr>Background Removal Example 2022/08/10</vt:lpstr>
      <vt:lpstr>Additional MPS-LO Anomalies</vt:lpstr>
      <vt:lpstr>Crosstalk Between Zones Seen in G18 MPS-LO Background Zones</vt:lpstr>
      <vt:lpstr>Effect of High Backgrounds on Low Energy Ions Measurement</vt:lpstr>
      <vt:lpstr>MPS-LO Full Post Launch Product Tests (PLPTs)</vt:lpstr>
      <vt:lpstr>Path to Full Maturity - PLPTs</vt:lpstr>
      <vt:lpstr>MPS-LO PLPTs Supporting Full Maturity </vt:lpstr>
      <vt:lpstr>PLPT-SEI-003: MPS-LO Zone Cross-Comparison – Method (1/4) </vt:lpstr>
      <vt:lpstr>PLPT-SEI-003 – Method (2/4) </vt:lpstr>
      <vt:lpstr>PLPT-SEI-003 – Method (3/4) </vt:lpstr>
      <vt:lpstr>PLPT-SEI-003 – Scale Factor Results (4/4)</vt:lpstr>
      <vt:lpstr>PLPT-SEI-003 – Overlapping Zones Comparison (Z6R/Z6L  and  Z7R/Z7L) </vt:lpstr>
      <vt:lpstr>PLPT-SEI-005: Cross Satellite Comparison of Trapped Particles</vt:lpstr>
      <vt:lpstr>PLPT-SEI-005: Cross Satellite Comparison of Trapped Particles</vt:lpstr>
      <vt:lpstr>In Development Correction of MPS-LO MCP Gain Decline (1/2)</vt:lpstr>
      <vt:lpstr>Compare G16 MPS-LO 30 keV  and G16 MPS-HI 72 keV</vt:lpstr>
      <vt:lpstr>In Development Correction of MPS-LO MCP Gain Decline (2/2)</vt:lpstr>
      <vt:lpstr>PLPT-SEI-005: Cross Satellite Comparison of Trapped Particles: Summary</vt:lpstr>
      <vt:lpstr>PLPT-SEI-006:  Backgrounds Trending</vt:lpstr>
      <vt:lpstr>FULL MATURITY ASSESSMENT</vt:lpstr>
      <vt:lpstr>Summary of G18 MPS-LO Instrument/GPA  Issues Identified and Resolution Status</vt:lpstr>
      <vt:lpstr>PowerPoint Presentation</vt:lpstr>
      <vt:lpstr>Full Validation Assessment</vt:lpstr>
      <vt:lpstr>Full Validation Assessment</vt:lpstr>
      <vt:lpstr>SUMMARY &amp; RECOMMENDATIONS</vt:lpstr>
      <vt:lpstr>Summary</vt:lpstr>
      <vt:lpstr>Recommendations</vt:lpstr>
      <vt:lpstr>Recommendations Cont.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Stakeholder-Product Validation Review (PS-PVR)  For the Provisional Maturity of GOES-16 SEISS  SGPS L1b Product</dc:title>
  <dc:subject/>
  <dc:creator>Kline, Elizabeth (GSFC-416.0)[NOAA]</dc:creator>
  <cp:keywords/>
  <dc:description/>
  <cp:lastModifiedBy>Trevor Leonard</cp:lastModifiedBy>
  <cp:revision>734</cp:revision>
  <cp:lastPrinted>2019-08-05T03:22:06Z</cp:lastPrinted>
  <dcterms:modified xsi:type="dcterms:W3CDTF">2023-12-06T20:17:16Z</dcterms:modified>
  <cp:category/>
</cp:coreProperties>
</file>