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657" r:id="rId2"/>
    <p:sldMasterId id="2147483670" r:id="rId3"/>
  </p:sldMasterIdLst>
  <p:notesMasterIdLst>
    <p:notesMasterId r:id="rId42"/>
  </p:notesMasterIdLst>
  <p:sldIdLst>
    <p:sldId id="256" r:id="rId4"/>
    <p:sldId id="342" r:id="rId5"/>
    <p:sldId id="346" r:id="rId6"/>
    <p:sldId id="337" r:id="rId7"/>
    <p:sldId id="320" r:id="rId8"/>
    <p:sldId id="398" r:id="rId9"/>
    <p:sldId id="448" r:id="rId10"/>
    <p:sldId id="435" r:id="rId11"/>
    <p:sldId id="343" r:id="rId12"/>
    <p:sldId id="345" r:id="rId13"/>
    <p:sldId id="449" r:id="rId14"/>
    <p:sldId id="450" r:id="rId15"/>
    <p:sldId id="347" r:id="rId16"/>
    <p:sldId id="349" r:id="rId17"/>
    <p:sldId id="451" r:id="rId18"/>
    <p:sldId id="467" r:id="rId19"/>
    <p:sldId id="468" r:id="rId20"/>
    <p:sldId id="454" r:id="rId21"/>
    <p:sldId id="455" r:id="rId22"/>
    <p:sldId id="432" r:id="rId23"/>
    <p:sldId id="462" r:id="rId24"/>
    <p:sldId id="463" r:id="rId25"/>
    <p:sldId id="456" r:id="rId26"/>
    <p:sldId id="353" r:id="rId27"/>
    <p:sldId id="459" r:id="rId28"/>
    <p:sldId id="460" r:id="rId29"/>
    <p:sldId id="300" r:id="rId30"/>
    <p:sldId id="393" r:id="rId31"/>
    <p:sldId id="306" r:id="rId32"/>
    <p:sldId id="438" r:id="rId33"/>
    <p:sldId id="308" r:id="rId34"/>
    <p:sldId id="309" r:id="rId35"/>
    <p:sldId id="464" r:id="rId36"/>
    <p:sldId id="465" r:id="rId37"/>
    <p:sldId id="466" r:id="rId38"/>
    <p:sldId id="461" r:id="rId39"/>
    <p:sldId id="457" r:id="rId40"/>
    <p:sldId id="458"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C40"/>
    <a:srgbClr val="92FB50"/>
    <a:srgbClr val="FF856F"/>
    <a:srgbClr val="FF2600"/>
    <a:srgbClr val="FF927F"/>
    <a:srgbClr val="92F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2DEBC4-4F6B-44C8-AECD-D6E7C8D4A6FB}">
  <a:tblStyle styleId="{C82DEBC4-4F6B-44C8-AECD-D6E7C8D4A6F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93F556-932D-4B0D-9798-D749DA44B50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24"/>
    <p:restoredTop sz="95915"/>
  </p:normalViewPr>
  <p:slideViewPr>
    <p:cSldViewPr>
      <p:cViewPr varScale="1">
        <p:scale>
          <a:sx n="110" d="100"/>
          <a:sy n="110" d="100"/>
        </p:scale>
        <p:origin x="177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1780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395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1287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13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1"/>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4</a:t>
            </a:fld>
            <a:endParaRPr lang="en-US"/>
          </a:p>
        </p:txBody>
      </p:sp>
    </p:spTree>
    <p:extLst>
      <p:ext uri="{BB962C8B-B14F-4D97-AF65-F5344CB8AC3E}">
        <p14:creationId xmlns:p14="http://schemas.microsoft.com/office/powerpoint/2010/main" val="34932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0F7AC-F688-084A-85B7-DF6C284752B4}" type="slidenum">
              <a:rPr lang="en-US" altLang="en-US"/>
              <a:pPr/>
              <a:t>6</a:t>
            </a:fld>
            <a:endParaRPr lang="en-US" alt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0945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46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653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8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556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3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Noto Sans Symbols"/>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vl1pPr>
          </a:lstStyle>
          <a:p>
            <a:fld id="{8FBD8BD2-0E2E-4940-B883-0EA37597E19A}" type="datetime1">
              <a:rPr lang="en-US" altLang="en-US" smtClean="0">
                <a:solidFill>
                  <a:prstClr val="white"/>
                </a:solidFill>
              </a:rPr>
              <a:pPr/>
              <a:t>9/11/2023</a:t>
            </a:fld>
            <a:endParaRPr lang="en-US" altLang="en-US"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fld id="{E1617F4D-DC75-4D77-ADAD-FA980D9EE577}"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vl1pPr>
          </a:lstStyle>
          <a:p>
            <a:fld id="{ACAFC0E8-53F5-7449-B5EE-7676202A097F}" type="datetime1">
              <a:rPr lang="en-US" altLang="en-US" smtClean="0">
                <a:solidFill>
                  <a:prstClr val="white"/>
                </a:solidFill>
              </a:rPr>
              <a:pPr/>
              <a:t>9/11/2023</a:t>
            </a:fld>
            <a:endParaRPr lang="en-US" alt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fld id="{2E88175D-0E56-4116-B7A7-F37D38CF2937}"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fld id="{0EAF14F5-1894-6440-BAF1-B75387C41F8F}" type="datetime1">
              <a:rPr lang="en-US" altLang="en-US" smtClean="0">
                <a:solidFill>
                  <a:prstClr val="white"/>
                </a:solidFill>
              </a:rPr>
              <a:pPr/>
              <a:t>9/11/2023</a:t>
            </a:fld>
            <a:endParaRPr lang="en-US" altLang="en-US"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5CB56E06-7E72-A34D-882E-30D9D2139C19}" type="datetime1">
              <a:rPr lang="en-US" altLang="en-US" smtClean="0">
                <a:solidFill>
                  <a:prstClr val="white"/>
                </a:solidFill>
              </a:rPr>
              <a:pPr/>
              <a:t>9/11/2023</a:t>
            </a:fld>
            <a:endParaRPr lang="en-US" alt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582BEF4D-4D24-4A44-B7E1-52CFE9D53E2E}"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2F8BAE3A-4D2E-7F4D-BCC0-375B05BDAAB6}" type="datetime1">
              <a:rPr lang="en-US" altLang="en-US" smtClean="0">
                <a:solidFill>
                  <a:prstClr val="white"/>
                </a:solidFill>
              </a:rPr>
              <a:pPr/>
              <a:t>9/11/2023</a:t>
            </a:fld>
            <a:endParaRPr lang="en-US" alt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A309D45F-F8E9-4EB7-B65F-34D3C7AA90B4}"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EF98A337-B143-B742-B272-66DFC2014005}" type="datetime1">
              <a:rPr lang="en-US" altLang="en-US" smtClean="0">
                <a:solidFill>
                  <a:prstClr val="white"/>
                </a:solidFill>
              </a:rPr>
              <a:pPr/>
              <a:t>9/11/2023</a:t>
            </a:fld>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0C1E731C-1067-4255-8095-205C678071A5}"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D2DF6AAC-3770-714B-95B6-0469C19285C3}" type="datetime1">
              <a:rPr lang="en-US" altLang="en-US" smtClean="0">
                <a:solidFill>
                  <a:prstClr val="white"/>
                </a:solidFill>
              </a:rPr>
              <a:pPr/>
              <a:t>9/11/2023</a:t>
            </a:fld>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A2101580-94D6-4343-B3C4-B2F95ABA6115}"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fld id="{BD7B8D93-D445-2148-8BE0-91037562ACBA}" type="datetime1">
              <a:rPr lang="en-US" altLang="en-US" smtClean="0">
                <a:solidFill>
                  <a:prstClr val="white"/>
                </a:solidFill>
              </a:rPr>
              <a:pPr/>
              <a:t>9/11/2023</a:t>
            </a:fld>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73A949E6-8E3A-4BD1-B695-CC914EAB501F}"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78CFFB72-89F5-9141-9330-9C8149B0C74A}" type="datetime1">
              <a:rPr lang="en-US" altLang="en-US" smtClean="0">
                <a:solidFill>
                  <a:prstClr val="white"/>
                </a:solidFill>
              </a:rPr>
              <a:pPr/>
              <a:t>9/11/2023</a:t>
            </a:fld>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fld id="{B0A5ED24-0969-6843-A421-2BA47BCD9910}" type="datetime1">
              <a:rPr lang="en-US" altLang="en-US" smtClean="0">
                <a:solidFill>
                  <a:prstClr val="white"/>
                </a:solidFill>
              </a:rPr>
              <a:pPr/>
              <a:t>9/11/2023</a:t>
            </a:fld>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6D961F0D-68ED-D043-8B58-8718E271F0B1}" type="datetime1">
              <a:rPr lang="en-US" altLang="en-US" smtClean="0">
                <a:solidFill>
                  <a:prstClr val="white"/>
                </a:solidFill>
              </a:rPr>
              <a:pPr/>
              <a:t>9/11/2023</a:t>
            </a:fld>
            <a:endParaRPr lang="en-US" alt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vl1pPr>
          </a:lstStyle>
          <a:p>
            <a:fld id="{8FBD8BD2-0E2E-4940-B883-0EA37597E19A}" type="datetime1">
              <a:rPr lang="en-US" altLang="en-US" smtClean="0">
                <a:solidFill>
                  <a:prstClr val="white"/>
                </a:solidFill>
              </a:rPr>
              <a:pPr/>
              <a:t>9/11/2023</a:t>
            </a:fld>
            <a:endParaRPr lang="en-US" altLang="en-US"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fld id="{E1617F4D-DC75-4D77-ADAD-FA980D9EE577}"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vl1pPr>
          </a:lstStyle>
          <a:p>
            <a:fld id="{ACAFC0E8-53F5-7449-B5EE-7676202A097F}" type="datetime1">
              <a:rPr lang="en-US" altLang="en-US" smtClean="0">
                <a:solidFill>
                  <a:prstClr val="white"/>
                </a:solidFill>
              </a:rPr>
              <a:pPr/>
              <a:t>9/11/2023</a:t>
            </a:fld>
            <a:endParaRPr lang="en-US" altLang="en-US"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fld id="{2E88175D-0E56-4116-B7A7-F37D38CF2937}"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fld id="{0EAF14F5-1894-6440-BAF1-B75387C41F8F}" type="datetime1">
              <a:rPr lang="en-US" altLang="en-US" smtClean="0">
                <a:solidFill>
                  <a:prstClr val="white"/>
                </a:solidFill>
              </a:rPr>
              <a:pPr/>
              <a:t>9/11/2023</a:t>
            </a:fld>
            <a:endParaRPr lang="en-US" altLang="en-US"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5CB56E06-7E72-A34D-882E-30D9D2139C19}" type="datetime1">
              <a:rPr lang="en-US" altLang="en-US" smtClean="0">
                <a:solidFill>
                  <a:prstClr val="white"/>
                </a:solidFill>
              </a:rPr>
              <a:pPr/>
              <a:t>9/11/2023</a:t>
            </a:fld>
            <a:endParaRPr lang="en-US" alt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582BEF4D-4D24-4A44-B7E1-52CFE9D53E2E}"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2F8BAE3A-4D2E-7F4D-BCC0-375B05BDAAB6}" type="datetime1">
              <a:rPr lang="en-US" altLang="en-US" smtClean="0">
                <a:solidFill>
                  <a:prstClr val="white"/>
                </a:solidFill>
              </a:rPr>
              <a:pPr/>
              <a:t>9/11/2023</a:t>
            </a:fld>
            <a:endParaRPr lang="en-US" alt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A309D45F-F8E9-4EB7-B65F-34D3C7AA90B4}"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EF98A337-B143-B742-B272-66DFC2014005}" type="datetime1">
              <a:rPr lang="en-US" altLang="en-US" smtClean="0">
                <a:solidFill>
                  <a:prstClr val="white"/>
                </a:solidFill>
              </a:rPr>
              <a:pPr/>
              <a:t>9/11/2023</a:t>
            </a:fld>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0C1E731C-1067-4255-8095-205C678071A5}"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D2DF6AAC-3770-714B-95B6-0469C19285C3}" type="datetime1">
              <a:rPr lang="en-US" altLang="en-US" smtClean="0">
                <a:solidFill>
                  <a:prstClr val="white"/>
                </a:solidFill>
              </a:rPr>
              <a:pPr/>
              <a:t>9/11/2023</a:t>
            </a:fld>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A2101580-94D6-4343-B3C4-B2F95ABA6115}"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R="0" lvl="1"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2pPr>
            <a:lvl3pPr marR="0" lvl="2"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3pPr>
            <a:lvl4pPr marR="0" lvl="3"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4pPr>
            <a:lvl5pPr marR="0" lvl="4"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5pPr>
            <a:lvl6pPr marR="0" lvl="5"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6pPr>
            <a:lvl7pPr marR="0" lvl="6"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7pPr>
            <a:lvl8pPr marR="0" lvl="7"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8pPr>
            <a:lvl9pPr marR="0" lvl="8"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R="0" lvl="1"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2pPr>
            <a:lvl3pPr marR="0" lvl="2"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3pPr>
            <a:lvl4pPr marR="0" lvl="3"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4pPr>
            <a:lvl5pPr marR="0" lvl="4"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5pPr>
            <a:lvl6pPr marR="0" lvl="5"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6pPr>
            <a:lvl7pPr marR="0" lvl="6"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7pPr>
            <a:lvl8pPr marR="0" lvl="7"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8pPr>
            <a:lvl9pPr marR="0" lvl="8"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53441" y="88777"/>
            <a:ext cx="6675120" cy="72796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0" i="0" u="none" strike="noStrike" cap="none">
                <a:solidFill>
                  <a:srgbClr val="CF102D"/>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fld id="{BD7B8D93-D445-2148-8BE0-91037562ACBA}" type="datetime1">
              <a:rPr lang="en-US" altLang="en-US" smtClean="0">
                <a:solidFill>
                  <a:prstClr val="white"/>
                </a:solidFill>
              </a:rPr>
              <a:pPr/>
              <a:t>9/11/2023</a:t>
            </a:fld>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73A949E6-8E3A-4BD1-B695-CC914EAB501F}"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78CFFB72-89F5-9141-9330-9C8149B0C74A}" type="datetime1">
              <a:rPr lang="en-US" altLang="en-US" smtClean="0">
                <a:solidFill>
                  <a:prstClr val="white"/>
                </a:solidFill>
              </a:rPr>
              <a:pPr/>
              <a:t>9/11/2023</a:t>
            </a:fld>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fld id="{B0A5ED24-0969-6843-A421-2BA47BCD9910}" type="datetime1">
              <a:rPr lang="en-US" altLang="en-US" smtClean="0">
                <a:solidFill>
                  <a:prstClr val="white"/>
                </a:solidFill>
              </a:rPr>
              <a:pPr/>
              <a:t>9/11/2023</a:t>
            </a:fld>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6D961F0D-68ED-D043-8B58-8718E271F0B1}" type="datetime1">
              <a:rPr lang="en-US" altLang="en-US" smtClean="0">
                <a:solidFill>
                  <a:prstClr val="white"/>
                </a:solidFill>
              </a:rPr>
              <a:pPr/>
              <a:t>9/11/2023</a:t>
            </a:fld>
            <a:endParaRPr lang="en-US" altLang="en-US"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solidFill>
                  <a:prstClr val="white"/>
                </a:solidFill>
              </a:rPr>
              <a:pPr/>
              <a:t>‹#›</a:t>
            </a:fld>
            <a:endParaRPr lang="en-US" altLang="en-US" dirty="0">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7">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922421" y="6356350"/>
            <a:ext cx="7331242"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460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buClrTx/>
              <a:buFontTx/>
              <a:buNone/>
              <a:defRPr/>
            </a:pPr>
            <a:fld id="{0FE412DA-4F75-644E-B507-904F89B0AAE3}" type="datetime1">
              <a:rPr lang="en-US" altLang="en-US" kern="1200" smtClean="0">
                <a:solidFill>
                  <a:prstClr val="white"/>
                </a:solidFill>
                <a:latin typeface="Calibri"/>
                <a:ea typeface=""/>
                <a:cs typeface=""/>
              </a:rPr>
              <a:pPr>
                <a:buClrTx/>
                <a:buFontTx/>
                <a:buNone/>
                <a:defRPr/>
              </a:pPr>
              <a:t>9/11/2023</a:t>
            </a:fld>
            <a:endParaRPr lang="en-US" altLang="en-US" kern="1200" dirty="0">
              <a:solidFill>
                <a:prstClr val="white"/>
              </a:solidFill>
              <a:latin typeface="Calibri"/>
              <a:ea typeface=""/>
              <a:cs typeface=""/>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buClrTx/>
              <a:buFontTx/>
              <a:buNone/>
            </a:pPr>
            <a:fld id="{9D60F4D7-1FAC-41F5-8B13-40B192A29539}" type="slidenum">
              <a:rPr lang="en-US" altLang="en-US" kern="1200">
                <a:solidFill>
                  <a:prstClr val="white"/>
                </a:solidFill>
                <a:latin typeface="Calibri"/>
                <a:ea typeface=""/>
                <a:cs typeface=""/>
              </a:rPr>
              <a:pPr>
                <a:buClrTx/>
                <a:buFontTx/>
                <a:buNone/>
              </a:pPr>
              <a:t>‹#›</a:t>
            </a:fld>
            <a:endParaRPr lang="en-US" altLang="en-US" kern="1200" dirty="0">
              <a:solidFill>
                <a:prstClr val="white"/>
              </a:solidFill>
              <a:latin typeface="Calibri"/>
              <a:ea typeface=""/>
              <a:cs typeface=""/>
            </a:endParaRPr>
          </a:p>
        </p:txBody>
      </p:sp>
    </p:spTree>
    <p:extLst>
      <p:ext uri="{BB962C8B-B14F-4D97-AF65-F5344CB8AC3E}">
        <p14:creationId xmlns:p14="http://schemas.microsoft.com/office/powerpoint/2010/main" val="123144294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460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buClrTx/>
              <a:buFontTx/>
              <a:buNone/>
              <a:defRPr/>
            </a:pPr>
            <a:fld id="{0FE412DA-4F75-644E-B507-904F89B0AAE3}" type="datetime1">
              <a:rPr lang="en-US" altLang="en-US" kern="1200" smtClean="0">
                <a:solidFill>
                  <a:prstClr val="white"/>
                </a:solidFill>
                <a:latin typeface="Calibri"/>
                <a:ea typeface=""/>
                <a:cs typeface=""/>
              </a:rPr>
              <a:pPr>
                <a:buClrTx/>
                <a:buFontTx/>
                <a:buNone/>
                <a:defRPr/>
              </a:pPr>
              <a:t>9/11/2023</a:t>
            </a:fld>
            <a:endParaRPr lang="en-US" altLang="en-US" kern="1200" dirty="0">
              <a:solidFill>
                <a:prstClr val="white"/>
              </a:solidFill>
              <a:latin typeface="Calibri"/>
              <a:ea typeface=""/>
              <a:cs typeface=""/>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a:buClrTx/>
              <a:buFontTx/>
              <a:buNone/>
            </a:pPr>
            <a:fld id="{9D60F4D7-1FAC-41F5-8B13-40B192A29539}" type="slidenum">
              <a:rPr lang="en-US" altLang="en-US" kern="1200">
                <a:solidFill>
                  <a:prstClr val="white"/>
                </a:solidFill>
                <a:latin typeface="Calibri"/>
                <a:ea typeface=""/>
                <a:cs typeface=""/>
              </a:rPr>
              <a:pPr>
                <a:buClrTx/>
                <a:buFontTx/>
                <a:buNone/>
              </a:pPr>
              <a:t>‹#›</a:t>
            </a:fld>
            <a:endParaRPr lang="en-US" altLang="en-US" kern="1200" dirty="0">
              <a:solidFill>
                <a:prstClr val="white"/>
              </a:solidFill>
              <a:latin typeface="Calibri"/>
              <a:ea typeface=""/>
              <a:cs typeface=""/>
            </a:endParaRPr>
          </a:p>
        </p:txBody>
      </p:sp>
    </p:spTree>
    <p:extLst>
      <p:ext uri="{BB962C8B-B14F-4D97-AF65-F5344CB8AC3E}">
        <p14:creationId xmlns:p14="http://schemas.microsoft.com/office/powerpoint/2010/main" val="5638465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85800" y="1905000"/>
            <a:ext cx="7772400" cy="2133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u="none" strike="noStrike" cap="none" dirty="0">
                <a:solidFill>
                  <a:schemeClr val="lt1"/>
                </a:solidFill>
                <a:latin typeface="Calibri"/>
                <a:ea typeface="Calibri"/>
                <a:cs typeface="Calibri"/>
                <a:sym typeface="Calibri"/>
              </a:rPr>
              <a:t>Peer Stakeholder-Product Validation Review (PS-PVR) </a:t>
            </a:r>
            <a:br>
              <a:rPr lang="en-US" sz="2000" b="0" i="0" u="none" strike="noStrike" cap="none" dirty="0">
                <a:solidFill>
                  <a:schemeClr val="lt1"/>
                </a:solidFill>
                <a:latin typeface="Calibri"/>
                <a:ea typeface="Calibri"/>
                <a:cs typeface="Calibri"/>
                <a:sym typeface="Calibri"/>
              </a:rPr>
            </a:br>
            <a:r>
              <a:rPr lang="en-US" sz="4400" b="0" i="0" u="none" strike="noStrike" cap="none" dirty="0">
                <a:solidFill>
                  <a:schemeClr val="lt1"/>
                </a:solidFill>
                <a:latin typeface="Calibri"/>
                <a:ea typeface="Calibri"/>
                <a:cs typeface="Calibri"/>
                <a:sym typeface="Calibri"/>
              </a:rPr>
              <a:t>For the Full Maturity of </a:t>
            </a:r>
            <a:br>
              <a:rPr lang="en-US" sz="4400" b="0" i="0" u="none" strike="noStrike" cap="none" dirty="0">
                <a:solidFill>
                  <a:schemeClr val="lt1"/>
                </a:solidFill>
                <a:latin typeface="Calibri"/>
                <a:ea typeface="Calibri"/>
                <a:cs typeface="Calibri"/>
                <a:sym typeface="Calibri"/>
              </a:rPr>
            </a:br>
            <a:r>
              <a:rPr lang="en-US" sz="4400" b="0" i="0" u="none" strike="noStrike" cap="none" dirty="0">
                <a:solidFill>
                  <a:schemeClr val="lt1"/>
                </a:solidFill>
                <a:latin typeface="Calibri"/>
                <a:ea typeface="Calibri"/>
                <a:cs typeface="Calibri"/>
                <a:sym typeface="Calibri"/>
              </a:rPr>
              <a:t>GOES</a:t>
            </a:r>
            <a:r>
              <a:rPr lang="mr-IN" sz="4400" b="0" i="0" u="none" strike="noStrike" cap="none" dirty="0">
                <a:solidFill>
                  <a:schemeClr val="lt1"/>
                </a:solidFill>
                <a:latin typeface="Calibri"/>
                <a:ea typeface="Calibri"/>
                <a:cs typeface="Calibri"/>
                <a:sym typeface="Calibri"/>
              </a:rPr>
              <a:t>-1</a:t>
            </a:r>
            <a:r>
              <a:rPr lang="en-US" sz="4400" b="0" i="0" u="none" strike="noStrike" cap="none" dirty="0">
                <a:solidFill>
                  <a:schemeClr val="lt1"/>
                </a:solidFill>
                <a:latin typeface="Calibri"/>
                <a:ea typeface="Calibri"/>
                <a:cs typeface="Calibri"/>
                <a:sym typeface="Calibri"/>
              </a:rPr>
              <a:t>8 SEISS SGPS L1b Product</a:t>
            </a:r>
            <a:endParaRPr sz="2800" dirty="0"/>
          </a:p>
        </p:txBody>
      </p:sp>
      <p:sp>
        <p:nvSpPr>
          <p:cNvPr id="7" name="Shape 54"/>
          <p:cNvSpPr txBox="1">
            <a:spLocks/>
          </p:cNvSpPr>
          <p:nvPr/>
        </p:nvSpPr>
        <p:spPr>
          <a:xfrm>
            <a:off x="522512" y="3810000"/>
            <a:ext cx="8077200" cy="213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Noto Sans Symbols"/>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marL="0" indent="0">
              <a:lnSpc>
                <a:spcPct val="80000"/>
              </a:lnSpc>
              <a:spcBef>
                <a:spcPts val="448"/>
              </a:spcBef>
              <a:buClr>
                <a:srgbClr val="FFFF00"/>
              </a:buClr>
              <a:buSzPts val="2240"/>
            </a:pPr>
            <a:r>
              <a:rPr lang="en-US" sz="2000" dirty="0">
                <a:solidFill>
                  <a:srgbClr val="FFFF00"/>
                </a:solidFill>
              </a:rPr>
              <a:t>September 13, 2023</a:t>
            </a:r>
            <a:endParaRPr lang="en-US" sz="2000" dirty="0"/>
          </a:p>
          <a:p>
            <a:pPr marL="0" indent="0">
              <a:lnSpc>
                <a:spcPct val="80000"/>
              </a:lnSpc>
              <a:spcBef>
                <a:spcPts val="448"/>
              </a:spcBef>
              <a:buClr>
                <a:srgbClr val="FFFF00"/>
              </a:buClr>
              <a:buSzPts val="2240"/>
            </a:pPr>
            <a:r>
              <a:rPr lang="en-US" sz="2000" dirty="0">
                <a:solidFill>
                  <a:srgbClr val="FFFF00"/>
                </a:solidFill>
              </a:rPr>
              <a:t>GOES-R Calibration Working Group (CWG)</a:t>
            </a:r>
            <a:endParaRPr lang="en-US" sz="2000" dirty="0"/>
          </a:p>
          <a:p>
            <a:pPr marL="0" indent="0">
              <a:lnSpc>
                <a:spcPct val="80000"/>
              </a:lnSpc>
              <a:spcBef>
                <a:spcPts val="448"/>
              </a:spcBef>
              <a:buClr>
                <a:srgbClr val="FFFF00"/>
              </a:buClr>
              <a:buSzPts val="2240"/>
            </a:pPr>
            <a:endParaRPr lang="en-US" sz="2000" dirty="0"/>
          </a:p>
          <a:p>
            <a:pPr marL="0" indent="0">
              <a:lnSpc>
                <a:spcPct val="80000"/>
              </a:lnSpc>
              <a:spcBef>
                <a:spcPts val="406"/>
              </a:spcBef>
              <a:buClr>
                <a:srgbClr val="FF9900"/>
              </a:buClr>
              <a:buSzPts val="2029"/>
            </a:pPr>
            <a:r>
              <a:rPr lang="en-US" sz="2000" dirty="0">
                <a:solidFill>
                  <a:srgbClr val="FF9900"/>
                </a:solidFill>
              </a:rPr>
              <a:t>Presenter: Brian Kress </a:t>
            </a:r>
            <a:endParaRPr lang="en-US" sz="2000" dirty="0"/>
          </a:p>
          <a:p>
            <a:pPr marL="0" indent="0">
              <a:lnSpc>
                <a:spcPct val="80000"/>
              </a:lnSpc>
              <a:spcBef>
                <a:spcPts val="406"/>
              </a:spcBef>
              <a:buClr>
                <a:srgbClr val="FF9900"/>
              </a:buClr>
              <a:buSzPts val="2029"/>
            </a:pPr>
            <a:r>
              <a:rPr lang="en-US" sz="2000" dirty="0">
                <a:solidFill>
                  <a:srgbClr val="FF9900"/>
                </a:solidFill>
              </a:rPr>
              <a:t>Contributors: Athanasios </a:t>
            </a:r>
            <a:r>
              <a:rPr lang="en-US" sz="2000" dirty="0" err="1">
                <a:solidFill>
                  <a:srgbClr val="FF9900"/>
                </a:solidFill>
              </a:rPr>
              <a:t>Boudouridis</a:t>
            </a:r>
            <a:r>
              <a:rPr lang="en-US" sz="2000" dirty="0">
                <a:solidFill>
                  <a:srgbClr val="FF9900"/>
                </a:solidFill>
              </a:rPr>
              <a:t>, Trevor Leonard, Juan Rodriguez, Kevin </a:t>
            </a:r>
            <a:r>
              <a:rPr lang="en-US" sz="2000" dirty="0" err="1">
                <a:solidFill>
                  <a:srgbClr val="FF9900"/>
                </a:solidFill>
              </a:rPr>
              <a:t>Hallock</a:t>
            </a:r>
            <a:r>
              <a:rPr lang="en-US" sz="2000" dirty="0">
                <a:solidFill>
                  <a:srgbClr val="FF9900"/>
                </a:solidFill>
              </a:rPr>
              <a:t>, Katherine Pitts, Jon Fulbright</a:t>
            </a:r>
          </a:p>
          <a:p>
            <a:pPr marL="0" indent="0">
              <a:lnSpc>
                <a:spcPct val="80000"/>
              </a:lnSpc>
              <a:spcBef>
                <a:spcPts val="406"/>
              </a:spcBef>
              <a:buClr>
                <a:srgbClr val="FF9900"/>
              </a:buClr>
              <a:buSzPts val="2029"/>
            </a:pPr>
            <a:r>
              <a:rPr lang="en-US" sz="2000" dirty="0">
                <a:solidFill>
                  <a:srgbClr val="FF9900"/>
                </a:solidFill>
              </a:rPr>
              <a:t>NOAA NCEI / CIRES</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2" y="4406900"/>
            <a:ext cx="8040687" cy="1362075"/>
          </a:xfrm>
          <a:prstGeom prst="rect">
            <a:avLst/>
          </a:prstGeom>
          <a:noFill/>
          <a:ln>
            <a:noFill/>
          </a:ln>
        </p:spPr>
        <p:txBody>
          <a:bodyPr spcFirstLastPara="1" wrap="square" lIns="91425" tIns="45700" rIns="91425" bIns="45700" anchor="t" anchorCtr="0">
            <a:noAutofit/>
          </a:bodyPr>
          <a:lstStyle/>
          <a:p>
            <a:pPr lvl="0"/>
            <a:r>
              <a:rPr lang="en-US" sz="3600" b="1" i="0" u="none" strike="noStrike" cap="none" dirty="0">
                <a:solidFill>
                  <a:schemeClr val="lt1"/>
                </a:solidFill>
                <a:sym typeface="Calibri"/>
              </a:rPr>
              <a:t>REVIEW OF </a:t>
            </a:r>
            <a:r>
              <a:rPr lang="en-US" sz="3600" dirty="0"/>
              <a:t>PROVISIONAL </a:t>
            </a:r>
            <a:r>
              <a:rPr lang="en-US" sz="3600" b="1" i="0" u="none" strike="noStrike" cap="none" dirty="0">
                <a:solidFill>
                  <a:schemeClr val="lt1"/>
                </a:solidFill>
                <a:sym typeface="Calibri"/>
              </a:rPr>
              <a:t>MATURITY </a:t>
            </a:r>
            <a:br>
              <a:rPr lang="en-US" sz="3600" b="1" i="0" u="none" strike="noStrike" cap="none" dirty="0">
                <a:solidFill>
                  <a:schemeClr val="lt1"/>
                </a:solidFill>
                <a:sym typeface="Calibri"/>
              </a:rPr>
            </a:br>
            <a:r>
              <a:rPr lang="en-US" sz="2800" dirty="0"/>
              <a:t>G18 SEISS Provisional PS-PVR, </a:t>
            </a:r>
            <a:r>
              <a:rPr lang="is-IS" sz="2800" dirty="0"/>
              <a:t>September 13, 2022</a:t>
            </a:r>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a:solidFill>
                  <a:srgbClr val="888888"/>
                </a:solidFill>
                <a:latin typeface="Calibri"/>
                <a:ea typeface="Calibri"/>
                <a:cs typeface="Calibri"/>
                <a:sym typeface="Calibri"/>
              </a:rPr>
              <a:t>GOES-18 SGPS L1b Product Full Validation PS-PVR</a:t>
            </a:r>
            <a:endParaRPr/>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10</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790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1" y="76200"/>
            <a:ext cx="6553200" cy="1295400"/>
          </a:xfrm>
        </p:spPr>
        <p:txBody>
          <a:bodyPr/>
          <a:lstStyle/>
          <a:p>
            <a:r>
              <a:rPr lang="en-US" sz="2400" dirty="0"/>
              <a:t>Instrument/GPA Issues </a:t>
            </a:r>
            <a:br>
              <a:rPr lang="en-US" sz="2400" dirty="0"/>
            </a:br>
            <a:r>
              <a:rPr lang="en-US" sz="2400" dirty="0"/>
              <a:t>Identified and Resolution Status </a:t>
            </a:r>
            <a:br>
              <a:rPr lang="en-US" sz="2400" dirty="0"/>
            </a:br>
            <a:r>
              <a:rPr lang="en-US" sz="1600" i="1" dirty="0">
                <a:solidFill>
                  <a:srgbClr val="FFFF00"/>
                </a:solidFill>
              </a:rPr>
              <a:t>(Presented at 9/13/22 G18 SGPS Provisional PS-PVR –</a:t>
            </a:r>
            <a:br>
              <a:rPr lang="en-US" sz="1600" i="1" dirty="0">
                <a:solidFill>
                  <a:srgbClr val="FFFF00"/>
                </a:solidFill>
              </a:rPr>
            </a:br>
            <a:r>
              <a:rPr lang="en-US" sz="1600" i="1" dirty="0">
                <a:solidFill>
                  <a:srgbClr val="FFFF00"/>
                </a:solidFill>
              </a:rPr>
              <a:t>Current status updated in yellow</a:t>
            </a:r>
            <a:r>
              <a:rPr lang="en-US" sz="1600" i="1" dirty="0">
                <a:solidFill>
                  <a:srgbClr val="FF0000"/>
                </a:solidFill>
              </a:rPr>
              <a:t> </a:t>
            </a:r>
            <a:r>
              <a:rPr lang="en-US" sz="1600" i="1" dirty="0">
                <a:solidFill>
                  <a:srgbClr val="FFFF00"/>
                </a:solidFill>
              </a:rPr>
              <a:t>and </a:t>
            </a:r>
            <a:r>
              <a:rPr lang="en-US" sz="1600" b="1" i="1" dirty="0">
                <a:solidFill>
                  <a:srgbClr val="FF0000"/>
                </a:solidFill>
              </a:rPr>
              <a:t>red</a:t>
            </a:r>
            <a:r>
              <a:rPr lang="en-US" sz="1600" i="1" dirty="0">
                <a:solidFill>
                  <a:srgbClr val="FFFF00"/>
                </a:solidFill>
              </a:rPr>
              <a:t> text)</a:t>
            </a:r>
          </a:p>
        </p:txBody>
      </p:sp>
      <p:sp>
        <p:nvSpPr>
          <p:cNvPr id="6" name="Text Placeholder 5"/>
          <p:cNvSpPr>
            <a:spLocks noGrp="1"/>
          </p:cNvSpPr>
          <p:nvPr>
            <p:ph type="body" idx="1"/>
          </p:nvPr>
        </p:nvSpPr>
        <p:spPr>
          <a:xfrm>
            <a:off x="457200" y="1371600"/>
            <a:ext cx="8229600" cy="2514600"/>
          </a:xfrm>
        </p:spPr>
        <p:txBody>
          <a:bodyPr/>
          <a:lstStyle/>
          <a:p>
            <a:pPr>
              <a:spcBef>
                <a:spcPts val="0"/>
              </a:spcBef>
              <a:spcAft>
                <a:spcPts val="600"/>
              </a:spcAft>
              <a:buSzPct val="100000"/>
              <a:buFont typeface="Arial" charset="0"/>
              <a:buChar char="•"/>
            </a:pPr>
            <a:r>
              <a:rPr lang="en-US" sz="1800" dirty="0"/>
              <a:t>No G18 SGPS specific instrument or GPA issues have been identified that are independent of general GOES-R series SGPS issues</a:t>
            </a:r>
            <a:r>
              <a:rPr lang="en-US" sz="1800" i="1" dirty="0"/>
              <a:t>:</a:t>
            </a:r>
          </a:p>
          <a:p>
            <a:pPr lvl="1">
              <a:spcBef>
                <a:spcPts val="0"/>
              </a:spcBef>
              <a:spcAft>
                <a:spcPts val="300"/>
              </a:spcAft>
              <a:buSzPct val="100000"/>
            </a:pPr>
            <a:r>
              <a:rPr lang="en-US" sz="1400" dirty="0"/>
              <a:t>ADR 517, small but routine L1b gaps  </a:t>
            </a:r>
            <a:r>
              <a:rPr lang="mr-IN" sz="1400" b="1" i="1" dirty="0">
                <a:solidFill>
                  <a:srgbClr val="FFFF00"/>
                </a:solidFill>
              </a:rPr>
              <a:t>–</a:t>
            </a:r>
            <a:r>
              <a:rPr lang="en-US" sz="1400" b="1" i="1" dirty="0">
                <a:solidFill>
                  <a:srgbClr val="FFFF00"/>
                </a:solidFill>
              </a:rPr>
              <a:t> </a:t>
            </a:r>
            <a:r>
              <a:rPr lang="en-US" sz="1400" i="1" dirty="0">
                <a:solidFill>
                  <a:srgbClr val="FFFF00"/>
                </a:solidFill>
              </a:rPr>
              <a:t>Closed.</a:t>
            </a:r>
          </a:p>
          <a:p>
            <a:pPr lvl="1">
              <a:spcBef>
                <a:spcPts val="0"/>
              </a:spcBef>
              <a:spcAft>
                <a:spcPts val="300"/>
              </a:spcAft>
              <a:buSzPct val="100000"/>
            </a:pPr>
            <a:r>
              <a:rPr lang="en-US" sz="1400" dirty="0"/>
              <a:t>SGPS P5 overcorrection (L1b processing/LUT issue)</a:t>
            </a:r>
            <a:r>
              <a:rPr lang="mr-IN" sz="1400" i="1" dirty="0">
                <a:solidFill>
                  <a:srgbClr val="FFFF00"/>
                </a:solidFill>
              </a:rPr>
              <a:t> </a:t>
            </a:r>
            <a:r>
              <a:rPr lang="mr-IN" sz="1400" b="1" i="1" dirty="0">
                <a:solidFill>
                  <a:srgbClr val="FFFF00"/>
                </a:solidFill>
              </a:rPr>
              <a:t>–</a:t>
            </a:r>
            <a:r>
              <a:rPr lang="en-US" sz="1400" b="1" i="1" dirty="0">
                <a:solidFill>
                  <a:srgbClr val="FFFF00"/>
                </a:solidFill>
              </a:rPr>
              <a:t> </a:t>
            </a:r>
            <a:r>
              <a:rPr lang="en-US" sz="1400" i="1" dirty="0">
                <a:solidFill>
                  <a:srgbClr val="FFFF00"/>
                </a:solidFill>
              </a:rPr>
              <a:t>Addressed by ADR900, Closed.</a:t>
            </a:r>
            <a:endParaRPr lang="en-US" sz="1400" dirty="0"/>
          </a:p>
          <a:p>
            <a:pPr lvl="1">
              <a:spcBef>
                <a:spcPts val="0"/>
              </a:spcBef>
              <a:spcAft>
                <a:spcPts val="300"/>
              </a:spcAft>
              <a:buSzPct val="100000"/>
            </a:pPr>
            <a:r>
              <a:rPr lang="en-US" sz="1400" dirty="0"/>
              <a:t>Electron contamination in G18 SGPS-X and +X P5 – Instrument issue, contamination found to be very small with respect to a moderate SEP event </a:t>
            </a:r>
            <a:r>
              <a:rPr lang="mr-IN" sz="1400" b="1" i="1" dirty="0">
                <a:solidFill>
                  <a:srgbClr val="FFFF00"/>
                </a:solidFill>
              </a:rPr>
              <a:t>–</a:t>
            </a:r>
            <a:r>
              <a:rPr lang="en-US" sz="1400" b="1" i="1" dirty="0">
                <a:solidFill>
                  <a:srgbClr val="FFFF00"/>
                </a:solidFill>
              </a:rPr>
              <a:t> </a:t>
            </a:r>
            <a:r>
              <a:rPr lang="en-US" sz="1400" i="1" dirty="0">
                <a:solidFill>
                  <a:srgbClr val="FFFF00"/>
                </a:solidFill>
              </a:rPr>
              <a:t>No correction needed.</a:t>
            </a:r>
          </a:p>
          <a:p>
            <a:pPr lvl="1">
              <a:spcBef>
                <a:spcPts val="0"/>
              </a:spcBef>
              <a:spcAft>
                <a:spcPts val="300"/>
              </a:spcAft>
              <a:buSzPct val="100000"/>
            </a:pPr>
            <a:r>
              <a:rPr lang="en-US" sz="1400" dirty="0"/>
              <a:t>Temperature dependent fluctuations in G18 SGPS+X T3 channels – </a:t>
            </a:r>
            <a:r>
              <a:rPr lang="en-US" sz="1400" dirty="0">
                <a:solidFill>
                  <a:srgbClr val="FFFF00"/>
                </a:solidFill>
              </a:rPr>
              <a:t>Correction implemented in L2 processing. Analysis to generate table of coefficients needed for G18 SGPS+X.</a:t>
            </a:r>
            <a:endParaRPr lang="en-US" sz="1400" b="1" dirty="0">
              <a:solidFill>
                <a:srgbClr val="FFFF00"/>
              </a:solidFill>
            </a:endParaRPr>
          </a:p>
          <a:p>
            <a:pPr>
              <a:spcBef>
                <a:spcPts val="0"/>
              </a:spcBef>
              <a:spcAft>
                <a:spcPts val="600"/>
              </a:spcAft>
              <a:buSzPct val="100000"/>
              <a:buFont typeface="Arial" charset="0"/>
              <a:buChar char="•"/>
            </a:pPr>
            <a:r>
              <a:rPr lang="en-US" sz="1800" dirty="0">
                <a:solidFill>
                  <a:srgbClr val="FFFFFF"/>
                </a:solidFill>
                <a:latin typeface="Calibri" charset="0"/>
                <a:ea typeface="Calibri" charset="0"/>
                <a:cs typeface="Calibri" charset="0"/>
                <a:sym typeface="Arial"/>
              </a:rPr>
              <a:t>Open ADRs/WRs </a:t>
            </a:r>
            <a:r>
              <a:rPr lang="en-US" sz="1800" i="1" dirty="0">
                <a:solidFill>
                  <a:srgbClr val="FFFF00"/>
                </a:solidFill>
                <a:latin typeface="Calibri" charset="0"/>
                <a:ea typeface="Calibri" charset="0"/>
                <a:cs typeface="Calibri" charset="0"/>
                <a:sym typeface="Arial"/>
              </a:rPr>
              <a:t>(as </a:t>
            </a:r>
            <a:r>
              <a:rPr lang="en-US" sz="1800" i="1" dirty="0">
                <a:solidFill>
                  <a:srgbClr val="FFFF00"/>
                </a:solidFill>
              </a:rPr>
              <a:t>presented at 9/13/22 G18 SGPS Provisional PS-PVR)</a:t>
            </a:r>
            <a:endParaRPr lang="en-US" sz="24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11</a:t>
            </a:fld>
            <a:endParaRPr lang="uk-UA"/>
          </a:p>
        </p:txBody>
      </p:sp>
      <p:graphicFrame>
        <p:nvGraphicFramePr>
          <p:cNvPr id="8" name="Shape 441"/>
          <p:cNvGraphicFramePr/>
          <p:nvPr>
            <p:extLst>
              <p:ext uri="{D42A27DB-BD31-4B8C-83A1-F6EECF244321}">
                <p14:modId xmlns:p14="http://schemas.microsoft.com/office/powerpoint/2010/main" val="3131372349"/>
              </p:ext>
            </p:extLst>
          </p:nvPr>
        </p:nvGraphicFramePr>
        <p:xfrm>
          <a:off x="304800" y="3886200"/>
          <a:ext cx="8610600" cy="2438394"/>
        </p:xfrm>
        <a:graphic>
          <a:graphicData uri="http://schemas.openxmlformats.org/drawingml/2006/table">
            <a:tbl>
              <a:tblPr firstRow="1" bandRow="1">
                <a:noFill/>
                <a:tableStyleId>{2193F556-932D-4B0D-9798-D749DA44B50E}</a:tableStyleId>
              </a:tblPr>
              <a:tblGrid>
                <a:gridCol w="668364">
                  <a:extLst>
                    <a:ext uri="{9D8B030D-6E8A-4147-A177-3AD203B41FA5}">
                      <a16:colId xmlns:a16="http://schemas.microsoft.com/office/drawing/2014/main" val="20000"/>
                    </a:ext>
                  </a:extLst>
                </a:gridCol>
                <a:gridCol w="594102">
                  <a:extLst>
                    <a:ext uri="{9D8B030D-6E8A-4147-A177-3AD203B41FA5}">
                      <a16:colId xmlns:a16="http://schemas.microsoft.com/office/drawing/2014/main" val="20001"/>
                    </a:ext>
                  </a:extLst>
                </a:gridCol>
                <a:gridCol w="3193297">
                  <a:extLst>
                    <a:ext uri="{9D8B030D-6E8A-4147-A177-3AD203B41FA5}">
                      <a16:colId xmlns:a16="http://schemas.microsoft.com/office/drawing/2014/main" val="20002"/>
                    </a:ext>
                  </a:extLst>
                </a:gridCol>
                <a:gridCol w="1633780">
                  <a:extLst>
                    <a:ext uri="{9D8B030D-6E8A-4147-A177-3AD203B41FA5}">
                      <a16:colId xmlns:a16="http://schemas.microsoft.com/office/drawing/2014/main" val="20003"/>
                    </a:ext>
                  </a:extLst>
                </a:gridCol>
                <a:gridCol w="1336729">
                  <a:extLst>
                    <a:ext uri="{9D8B030D-6E8A-4147-A177-3AD203B41FA5}">
                      <a16:colId xmlns:a16="http://schemas.microsoft.com/office/drawing/2014/main" val="20004"/>
                    </a:ext>
                  </a:extLst>
                </a:gridCol>
                <a:gridCol w="1184328">
                  <a:extLst>
                    <a:ext uri="{9D8B030D-6E8A-4147-A177-3AD203B41FA5}">
                      <a16:colId xmlns:a16="http://schemas.microsoft.com/office/drawing/2014/main" val="20005"/>
                    </a:ext>
                  </a:extLst>
                </a:gridCol>
              </a:tblGrid>
              <a:tr h="422732">
                <a:tc>
                  <a:txBody>
                    <a:bodyPr/>
                    <a:lstStyle/>
                    <a:p>
                      <a:pPr marL="91440" marR="0" lvl="0" indent="0" algn="l" rtl="0">
                        <a:spcBef>
                          <a:spcPts val="0"/>
                        </a:spcBef>
                        <a:spcAft>
                          <a:spcPts val="0"/>
                        </a:spcAft>
                        <a:buNone/>
                      </a:pPr>
                      <a:r>
                        <a:rPr lang="en-US" sz="1600" dirty="0"/>
                        <a:t>ADR</a:t>
                      </a:r>
                      <a:endParaRPr sz="1600" dirty="0"/>
                    </a:p>
                  </a:txBody>
                  <a:tcPr marL="91450" marR="91450" marT="45725" marB="45725" anchor="ctr"/>
                </a:tc>
                <a:tc>
                  <a:txBody>
                    <a:bodyPr/>
                    <a:lstStyle/>
                    <a:p>
                      <a:pPr marL="91440" marR="0" lvl="0" indent="0" algn="l" rtl="0">
                        <a:spcBef>
                          <a:spcPts val="0"/>
                        </a:spcBef>
                        <a:spcAft>
                          <a:spcPts val="0"/>
                        </a:spcAft>
                        <a:buNone/>
                      </a:pPr>
                      <a:r>
                        <a:rPr lang="en-US" sz="1600" dirty="0"/>
                        <a:t>WR</a:t>
                      </a:r>
                      <a:endParaRPr sz="1600" dirty="0"/>
                    </a:p>
                  </a:txBody>
                  <a:tcPr marL="91450" marR="91450" marT="45725" marB="45725" anchor="ctr"/>
                </a:tc>
                <a:tc>
                  <a:txBody>
                    <a:bodyPr/>
                    <a:lstStyle/>
                    <a:p>
                      <a:pPr marL="91440" marR="0" lvl="0" indent="0" algn="l" rtl="0">
                        <a:spcBef>
                          <a:spcPts val="0"/>
                        </a:spcBef>
                        <a:spcAft>
                          <a:spcPts val="0"/>
                        </a:spcAft>
                        <a:buNone/>
                      </a:pPr>
                      <a:r>
                        <a:rPr lang="en-US" sz="1600" dirty="0"/>
                        <a:t>Short Description</a:t>
                      </a:r>
                      <a:endParaRPr sz="1600" dirty="0"/>
                    </a:p>
                  </a:txBody>
                  <a:tcPr marL="91450" marR="91450" marT="45725" marB="45725" anchor="ctr"/>
                </a:tc>
                <a:tc>
                  <a:txBody>
                    <a:bodyPr/>
                    <a:lstStyle/>
                    <a:p>
                      <a:pPr marL="91440" marR="0" lvl="0" indent="0" algn="l" rtl="0">
                        <a:spcBef>
                          <a:spcPts val="0"/>
                        </a:spcBef>
                        <a:spcAft>
                          <a:spcPts val="0"/>
                        </a:spcAft>
                        <a:buNone/>
                      </a:pPr>
                      <a:r>
                        <a:rPr lang="en-US" sz="1600"/>
                        <a:t>Status</a:t>
                      </a:r>
                      <a:endParaRPr sz="1600"/>
                    </a:p>
                  </a:txBody>
                  <a:tcPr marL="91450" marR="91450" marT="45725" marB="45725" anchor="ctr"/>
                </a:tc>
                <a:tc>
                  <a:txBody>
                    <a:bodyPr/>
                    <a:lstStyle/>
                    <a:p>
                      <a:pPr marL="91440" marR="0" lvl="0" indent="0" algn="l" rtl="0">
                        <a:spcBef>
                          <a:spcPts val="0"/>
                        </a:spcBef>
                        <a:spcAft>
                          <a:spcPts val="0"/>
                        </a:spcAft>
                        <a:buNone/>
                      </a:pPr>
                      <a:r>
                        <a:rPr lang="en-US" sz="1600" dirty="0"/>
                        <a:t>Expected Closure</a:t>
                      </a:r>
                      <a:endParaRPr sz="1600" dirty="0"/>
                    </a:p>
                  </a:txBody>
                  <a:tcPr marL="91450" marR="91450" marT="45725" marB="45725" anchor="ctr"/>
                </a:tc>
                <a:tc>
                  <a:txBody>
                    <a:bodyPr/>
                    <a:lstStyle/>
                    <a:p>
                      <a:pPr marL="91440" marR="0" lvl="0" indent="0" algn="l" rtl="0">
                        <a:spcBef>
                          <a:spcPts val="0"/>
                        </a:spcBef>
                        <a:spcAft>
                          <a:spcPts val="0"/>
                        </a:spcAft>
                        <a:buNone/>
                      </a:pPr>
                      <a:r>
                        <a:rPr lang="en-US" sz="1600" dirty="0">
                          <a:solidFill>
                            <a:schemeClr val="bg1"/>
                          </a:solidFill>
                        </a:rPr>
                        <a:t>9/13/23</a:t>
                      </a:r>
                    </a:p>
                    <a:p>
                      <a:pPr marL="91440" marR="0" lvl="0" indent="0" algn="l" rtl="0">
                        <a:spcBef>
                          <a:spcPts val="0"/>
                        </a:spcBef>
                        <a:spcAft>
                          <a:spcPts val="0"/>
                        </a:spcAft>
                        <a:buNone/>
                      </a:pPr>
                      <a:r>
                        <a:rPr lang="en-US" sz="1600" dirty="0">
                          <a:solidFill>
                            <a:schemeClr val="bg1"/>
                          </a:solidFill>
                        </a:rPr>
                        <a:t>status</a:t>
                      </a:r>
                      <a:endParaRPr sz="1600" dirty="0">
                        <a:solidFill>
                          <a:schemeClr val="bg1"/>
                        </a:solidFill>
                      </a:endParaRPr>
                    </a:p>
                  </a:txBody>
                  <a:tcPr marL="91450" marR="91450" marT="45725" marB="45725" anchor="ctr"/>
                </a:tc>
                <a:extLst>
                  <a:ext uri="{0D108BD9-81ED-4DB2-BD59-A6C34878D82A}">
                    <a16:rowId xmlns:a16="http://schemas.microsoft.com/office/drawing/2014/main" val="10000"/>
                  </a:ext>
                </a:extLst>
              </a:tr>
              <a:tr h="668678">
                <a:tc>
                  <a:txBody>
                    <a:bodyPr/>
                    <a:lstStyle/>
                    <a:p>
                      <a:pPr marL="91440" algn="ctr" rtl="0" fontAlgn="ctr">
                        <a:spcAft>
                          <a:spcPts val="0"/>
                        </a:spcAft>
                      </a:pPr>
                      <a:r>
                        <a:rPr lang="en-US" sz="1400" b="0" i="0" u="none" strike="noStrike" dirty="0">
                          <a:solidFill>
                            <a:srgbClr val="000000"/>
                          </a:solidFill>
                          <a:effectLst/>
                          <a:latin typeface="Calibri" panose="020F0502020204030204" pitchFamily="34" charset="0"/>
                        </a:rPr>
                        <a:t> 781</a:t>
                      </a:r>
                    </a:p>
                  </a:txBody>
                  <a:tcPr marL="45720" marR="45720" anchor="ctr"/>
                </a:tc>
                <a:tc>
                  <a:txBody>
                    <a:bodyPr/>
                    <a:lstStyle/>
                    <a:p>
                      <a:pPr marL="91440" algn="ctr" rtl="0" fontAlgn="ctr">
                        <a:spcAft>
                          <a:spcPts val="0"/>
                        </a:spcAft>
                      </a:pPr>
                      <a:r>
                        <a:rPr lang="en-US" sz="1400" b="0" i="0" u="none" strike="noStrike" dirty="0">
                          <a:solidFill>
                            <a:srgbClr val="000000"/>
                          </a:solidFill>
                          <a:effectLst/>
                          <a:latin typeface="Calibri" panose="020F0502020204030204" pitchFamily="34" charset="0"/>
                        </a:rPr>
                        <a:t>8404</a:t>
                      </a:r>
                    </a:p>
                  </a:txBody>
                  <a:tcPr marL="45720" marR="45720" anchor="ctr"/>
                </a:tc>
                <a:tc>
                  <a:txBody>
                    <a:bodyPr/>
                    <a:lstStyle/>
                    <a:p>
                      <a:pPr marL="91440" algn="l" rtl="0" fontAlgn="ctr">
                        <a:spcAft>
                          <a:spcPts val="0"/>
                        </a:spcAft>
                      </a:pPr>
                      <a:r>
                        <a:rPr lang="en-US" sz="1400" b="0" i="0" u="none" strike="noStrike" dirty="0">
                          <a:solidFill>
                            <a:srgbClr val="000000"/>
                          </a:solidFill>
                          <a:effectLst/>
                          <a:latin typeface="Calibri" panose="020F0502020204030204" pitchFamily="34" charset="0"/>
                        </a:rPr>
                        <a:t>SEISS MPS-HI and SGPS L1b data gaps near IFCs part 2</a:t>
                      </a:r>
                    </a:p>
                  </a:txBody>
                  <a:tcPr marL="45720" marR="45720" anchor="ctr"/>
                </a:tc>
                <a:tc>
                  <a:txBody>
                    <a:bodyPr/>
                    <a:lstStyle/>
                    <a:p>
                      <a:pPr marL="91440" algn="l" rtl="0" fontAlgn="ctr">
                        <a:spcAft>
                          <a:spcPts val="0"/>
                        </a:spcAft>
                      </a:pPr>
                      <a:r>
                        <a:rPr lang="en-US" sz="1400" b="0" i="0" u="none" strike="noStrike" dirty="0">
                          <a:solidFill>
                            <a:srgbClr val="000000"/>
                          </a:solidFill>
                          <a:effectLst/>
                          <a:latin typeface="Calibri" panose="020F0502020204030204" pitchFamily="34" charset="0"/>
                        </a:rPr>
                        <a:t>Work completed – </a:t>
                      </a:r>
                    </a:p>
                    <a:p>
                      <a:pPr marL="91440" algn="l" rtl="0" fontAlgn="ctr">
                        <a:spcAft>
                          <a:spcPts val="0"/>
                        </a:spcAft>
                      </a:pPr>
                      <a:r>
                        <a:rPr lang="en-US" sz="1400" b="0" i="0" u="none" strike="noStrike" dirty="0">
                          <a:solidFill>
                            <a:srgbClr val="000000"/>
                          </a:solidFill>
                          <a:effectLst/>
                          <a:latin typeface="Calibri" panose="020F0502020204030204" pitchFamily="34" charset="0"/>
                        </a:rPr>
                        <a:t>To be implemented in DO.12.00.00</a:t>
                      </a:r>
                    </a:p>
                  </a:txBody>
                  <a:tcPr marL="45720" marR="45720" anchor="ctr"/>
                </a:tc>
                <a:tc>
                  <a:txBody>
                    <a:bodyPr/>
                    <a:lstStyle/>
                    <a:p>
                      <a:pPr marL="91440" marR="0" lvl="0" indent="0" algn="l" rtl="0">
                        <a:spcBef>
                          <a:spcPts val="0"/>
                        </a:spcBef>
                        <a:spcAft>
                          <a:spcPts val="0"/>
                        </a:spcAft>
                        <a:buNone/>
                      </a:pPr>
                      <a:r>
                        <a:rPr lang="en-US" sz="1400" b="0" i="0" u="none" strike="noStrike" dirty="0">
                          <a:solidFill>
                            <a:srgbClr val="000000"/>
                          </a:solidFill>
                          <a:effectLst/>
                          <a:latin typeface="Calibri" panose="020F0502020204030204" pitchFamily="34" charset="0"/>
                        </a:rPr>
                        <a:t>DO.12.00.00</a:t>
                      </a:r>
                    </a:p>
                  </a:txBody>
                  <a:tcPr marL="45720" marR="45720" anchor="ctr"/>
                </a:tc>
                <a:tc>
                  <a:txBody>
                    <a:bodyPr/>
                    <a:lstStyle/>
                    <a:p>
                      <a:pPr marL="91440" marR="0" lvl="0" indent="0" algn="l" rtl="0">
                        <a:spcBef>
                          <a:spcPts val="0"/>
                        </a:spcBef>
                        <a:spcAft>
                          <a:spcPts val="0"/>
                        </a:spcAft>
                        <a:buNone/>
                      </a:pPr>
                      <a:r>
                        <a:rPr lang="en-US" sz="1200" b="0" i="0" u="none" strike="noStrike" dirty="0">
                          <a:solidFill>
                            <a:srgbClr val="FF0000"/>
                          </a:solidFill>
                          <a:effectLst/>
                          <a:latin typeface="Calibri" panose="020F0502020204030204" pitchFamily="34" charset="0"/>
                        </a:rPr>
                        <a:t>Expect closure of fix-fail</a:t>
                      </a:r>
                      <a:r>
                        <a:rPr lang="en-US" sz="1200" b="0" i="0" u="none" strike="noStrike" baseline="0" dirty="0">
                          <a:solidFill>
                            <a:srgbClr val="FF0000"/>
                          </a:solidFill>
                          <a:effectLst/>
                          <a:latin typeface="Calibri" panose="020F0502020204030204" pitchFamily="34" charset="0"/>
                        </a:rPr>
                        <a:t> in DO.13.00.00</a:t>
                      </a:r>
                      <a:endParaRPr lang="en-US" sz="1200" b="0" i="0" u="none" strike="noStrike" dirty="0">
                        <a:solidFill>
                          <a:srgbClr val="FF0000"/>
                        </a:solidFill>
                        <a:effectLst/>
                        <a:latin typeface="Calibri" panose="020F0502020204030204" pitchFamily="34" charset="0"/>
                      </a:endParaRPr>
                    </a:p>
                  </a:txBody>
                  <a:tcPr marL="45720" marR="45720" anchor="ctr"/>
                </a:tc>
                <a:extLst>
                  <a:ext uri="{0D108BD9-81ED-4DB2-BD59-A6C34878D82A}">
                    <a16:rowId xmlns:a16="http://schemas.microsoft.com/office/drawing/2014/main" val="10001"/>
                  </a:ext>
                </a:extLst>
              </a:tr>
              <a:tr h="569767">
                <a:tc>
                  <a:txBody>
                    <a:bodyPr/>
                    <a:lstStyle/>
                    <a:p>
                      <a:pPr marL="91440" algn="ctr" fontAlgn="ctr">
                        <a:spcAft>
                          <a:spcPts val="0"/>
                        </a:spcAft>
                      </a:pPr>
                      <a:r>
                        <a:rPr lang="en-US" sz="1400" b="0" i="0" u="none" strike="noStrike" dirty="0">
                          <a:solidFill>
                            <a:srgbClr val="000000"/>
                          </a:solidFill>
                          <a:effectLst/>
                          <a:latin typeface="Calibri" panose="020F0502020204030204" pitchFamily="34" charset="0"/>
                        </a:rPr>
                        <a:t>863</a:t>
                      </a:r>
                    </a:p>
                  </a:txBody>
                  <a:tcPr marL="45720" marR="45720" anchor="ctr"/>
                </a:tc>
                <a:tc>
                  <a:txBody>
                    <a:bodyPr/>
                    <a:lstStyle/>
                    <a:p>
                      <a:pPr marL="91440" algn="ctr" fontAlgn="ctr">
                        <a:spcAft>
                          <a:spcPts val="0"/>
                        </a:spcAft>
                      </a:pPr>
                      <a:r>
                        <a:rPr lang="en-US" sz="1400" b="0" i="0" u="none" strike="noStrike" dirty="0">
                          <a:solidFill>
                            <a:srgbClr val="000000"/>
                          </a:solidFill>
                          <a:effectLst/>
                          <a:latin typeface="Calibri" panose="020F0502020204030204" pitchFamily="34" charset="0"/>
                        </a:rPr>
                        <a:t>6736</a:t>
                      </a:r>
                    </a:p>
                  </a:txBody>
                  <a:tcPr marL="45720" marR="45720" anchor="ctr"/>
                </a:tc>
                <a:tc>
                  <a:txBody>
                    <a:bodyPr/>
                    <a:lstStyle/>
                    <a:p>
                      <a:pPr marL="91440" algn="l" rtl="0" fontAlgn="ctr">
                        <a:spcAft>
                          <a:spcPts val="0"/>
                        </a:spcAft>
                      </a:pPr>
                      <a:r>
                        <a:rPr lang="en-US" sz="1400" b="0" i="0" u="none" strike="noStrike" dirty="0">
                          <a:solidFill>
                            <a:srgbClr val="000000"/>
                          </a:solidFill>
                          <a:effectLst/>
                          <a:latin typeface="Calibri" panose="020F0502020204030204" pitchFamily="34" charset="0"/>
                        </a:rPr>
                        <a:t>Graceful degradation when SGPS data from opposite looking unit not generated</a:t>
                      </a:r>
                    </a:p>
                  </a:txBody>
                  <a:tcPr marL="45720" marR="45720" anchor="ctr"/>
                </a:tc>
                <a:tc>
                  <a:txBody>
                    <a:bodyPr/>
                    <a:lstStyle/>
                    <a:p>
                      <a:pPr marL="91440" algn="l" rtl="0" fontAlgn="ctr">
                        <a:spcAft>
                          <a:spcPts val="0"/>
                        </a:spcAft>
                      </a:pPr>
                      <a:r>
                        <a:rPr lang="en-US" sz="1400" b="0" i="0" u="none" strike="noStrike">
                          <a:solidFill>
                            <a:srgbClr val="000000"/>
                          </a:solidFill>
                          <a:effectLst/>
                          <a:latin typeface="Calibri" panose="020F0502020204030204" pitchFamily="34" charset="0"/>
                        </a:rPr>
                        <a:t>In Analysis</a:t>
                      </a:r>
                    </a:p>
                  </a:txBody>
                  <a:tcPr marL="45720" marR="45720" anchor="ctr"/>
                </a:tc>
                <a:tc>
                  <a:txBody>
                    <a:bodyPr/>
                    <a:lstStyle/>
                    <a:p>
                      <a:pPr marL="91440" marR="0" lvl="0" indent="0" algn="l" rtl="0">
                        <a:spcBef>
                          <a:spcPts val="0"/>
                        </a:spcBef>
                        <a:spcAft>
                          <a:spcPts val="0"/>
                        </a:spcAft>
                        <a:buNone/>
                      </a:pPr>
                      <a:r>
                        <a:rPr lang="en-US" sz="1100" b="0" i="0" u="none" strike="noStrike" cap="none" dirty="0">
                          <a:solidFill>
                            <a:schemeClr val="dk1"/>
                          </a:solidFill>
                          <a:latin typeface="Calibri"/>
                          <a:ea typeface="Calibri"/>
                          <a:cs typeface="Calibri"/>
                          <a:sym typeface="Calibri"/>
                        </a:rPr>
                        <a:t>Flight Analysis High Priority; Correction may be later</a:t>
                      </a:r>
                      <a:endParaRPr sz="1100" b="0" i="0" u="none" strike="noStrike" cap="none" dirty="0">
                        <a:solidFill>
                          <a:schemeClr val="dk1"/>
                        </a:solidFill>
                        <a:latin typeface="Calibri"/>
                        <a:ea typeface="Calibri"/>
                        <a:cs typeface="Calibri"/>
                        <a:sym typeface="Calibri"/>
                      </a:endParaRPr>
                    </a:p>
                  </a:txBody>
                  <a:tcPr marL="45720" marR="45720" anchor="ctr"/>
                </a:tc>
                <a:tc>
                  <a:txBody>
                    <a:bodyPr/>
                    <a:lstStyle/>
                    <a:p>
                      <a:pPr marL="91440" marR="0" lvl="0" indent="0" algn="l" rtl="0">
                        <a:spcBef>
                          <a:spcPts val="0"/>
                        </a:spcBef>
                        <a:spcAft>
                          <a:spcPts val="0"/>
                        </a:spcAft>
                        <a:buNone/>
                      </a:pPr>
                      <a:r>
                        <a:rPr lang="en-US" sz="1200" b="0" i="0" u="none" strike="noStrike" cap="none" dirty="0">
                          <a:solidFill>
                            <a:srgbClr val="FF0000"/>
                          </a:solidFill>
                          <a:latin typeface="Calibri"/>
                          <a:ea typeface="Calibri"/>
                          <a:cs typeface="Calibri"/>
                          <a:sym typeface="Calibri"/>
                        </a:rPr>
                        <a:t>In</a:t>
                      </a:r>
                      <a:r>
                        <a:rPr lang="en-US" sz="1200" b="0" i="0" u="none" strike="noStrike" cap="none" baseline="0" dirty="0">
                          <a:solidFill>
                            <a:srgbClr val="FF0000"/>
                          </a:solidFill>
                          <a:latin typeface="Calibri"/>
                          <a:ea typeface="Calibri"/>
                          <a:cs typeface="Calibri"/>
                          <a:sym typeface="Calibri"/>
                        </a:rPr>
                        <a:t> Analysis</a:t>
                      </a:r>
                      <a:endParaRPr sz="1200" b="0" i="0" u="none" strike="noStrike" cap="none" dirty="0">
                        <a:solidFill>
                          <a:srgbClr val="FF0000"/>
                        </a:solidFill>
                        <a:latin typeface="Calibri"/>
                        <a:ea typeface="Calibri"/>
                        <a:cs typeface="Calibri"/>
                        <a:sym typeface="Calibri"/>
                      </a:endParaRPr>
                    </a:p>
                  </a:txBody>
                  <a:tcPr marL="45720" marR="45720" anchor="ctr"/>
                </a:tc>
                <a:extLst>
                  <a:ext uri="{0D108BD9-81ED-4DB2-BD59-A6C34878D82A}">
                    <a16:rowId xmlns:a16="http://schemas.microsoft.com/office/drawing/2014/main" val="10002"/>
                  </a:ext>
                </a:extLst>
              </a:tr>
              <a:tr h="533384">
                <a:tc>
                  <a:txBody>
                    <a:bodyPr/>
                    <a:lstStyle/>
                    <a:p>
                      <a:pPr marL="91440" marR="0" lvl="0" indent="0" algn="ctr" rtl="0">
                        <a:spcBef>
                          <a:spcPts val="0"/>
                        </a:spcBef>
                        <a:spcAft>
                          <a:spcPts val="0"/>
                        </a:spcAft>
                        <a:buNone/>
                      </a:pPr>
                      <a:r>
                        <a:rPr lang="en-US" sz="1400"/>
                        <a:t>1025</a:t>
                      </a:r>
                      <a:endParaRPr sz="1400"/>
                    </a:p>
                  </a:txBody>
                  <a:tcPr marL="45720" marR="45720" anchor="ctr"/>
                </a:tc>
                <a:tc>
                  <a:txBody>
                    <a:bodyPr/>
                    <a:lstStyle/>
                    <a:p>
                      <a:pPr marL="91440" marR="0" lvl="0" indent="0" algn="ctr" rtl="0">
                        <a:spcBef>
                          <a:spcPts val="0"/>
                        </a:spcBef>
                        <a:spcAft>
                          <a:spcPts val="0"/>
                        </a:spcAft>
                        <a:buNone/>
                      </a:pPr>
                      <a:r>
                        <a:rPr lang="fi-FI" sz="1400" b="0" i="0" u="none" strike="noStrike" cap="none" dirty="0">
                          <a:solidFill>
                            <a:schemeClr val="dk1"/>
                          </a:solidFill>
                          <a:effectLst/>
                          <a:latin typeface="Calibri"/>
                          <a:ea typeface="Calibri"/>
                          <a:cs typeface="Calibri"/>
                          <a:sym typeface="Arial"/>
                        </a:rPr>
                        <a:t>7579</a:t>
                      </a:r>
                      <a:endParaRPr sz="1400" dirty="0"/>
                    </a:p>
                  </a:txBody>
                  <a:tcPr marL="45720" marR="45720" anchor="ctr"/>
                </a:tc>
                <a:tc>
                  <a:txBody>
                    <a:bodyPr/>
                    <a:lstStyle/>
                    <a:p>
                      <a:pPr marL="91440" marR="0" lvl="0" indent="0" algn="l" rtl="0">
                        <a:spcBef>
                          <a:spcPts val="0"/>
                        </a:spcBef>
                        <a:spcAft>
                          <a:spcPts val="0"/>
                        </a:spcAft>
                        <a:buNone/>
                      </a:pPr>
                      <a:r>
                        <a:rPr lang="en-US" sz="1400" dirty="0">
                          <a:solidFill>
                            <a:schemeClr val="dk1"/>
                          </a:solidFill>
                        </a:rPr>
                        <a:t>Implement SGPS He processing in L1b</a:t>
                      </a:r>
                    </a:p>
                  </a:txBody>
                  <a:tcPr marL="45720" marR="45720" anchor="ctr"/>
                </a:tc>
                <a:tc>
                  <a:txBody>
                    <a:bodyPr/>
                    <a:lstStyle/>
                    <a:p>
                      <a:pPr marL="91440" algn="l">
                        <a:spcAft>
                          <a:spcPts val="0"/>
                        </a:spcAft>
                      </a:pPr>
                      <a:r>
                        <a:rPr lang="en-US" sz="1400" dirty="0"/>
                        <a:t>In operations</a:t>
                      </a:r>
                    </a:p>
                    <a:p>
                      <a:pPr marL="91440" algn="l">
                        <a:spcAft>
                          <a:spcPts val="0"/>
                        </a:spcAft>
                      </a:pPr>
                      <a:r>
                        <a:rPr lang="en-US" sz="1400" dirty="0"/>
                        <a:t>Fix-fail in-work</a:t>
                      </a:r>
                    </a:p>
                  </a:txBody>
                  <a:tcPr marL="45720" marR="45720" anchor="ctr"/>
                </a:tc>
                <a:tc>
                  <a:txBody>
                    <a:bodyPr/>
                    <a:lstStyle/>
                    <a:p>
                      <a:pPr marL="91440" algn="l">
                        <a:spcAft>
                          <a:spcPts val="0"/>
                        </a:spcAft>
                      </a:pPr>
                      <a:r>
                        <a:rPr lang="en-US" sz="1400" dirty="0"/>
                        <a:t>DO.11.00.00</a:t>
                      </a:r>
                    </a:p>
                    <a:p>
                      <a:pPr marL="91440" algn="l">
                        <a:spcAft>
                          <a:spcPts val="0"/>
                        </a:spcAft>
                      </a:pPr>
                      <a:r>
                        <a:rPr lang="en-US" sz="1400" dirty="0"/>
                        <a:t>(Oct. 2022)</a:t>
                      </a:r>
                    </a:p>
                  </a:txBody>
                  <a:tcPr marL="45720" marR="45720" anchor="ctr"/>
                </a:tc>
                <a:tc>
                  <a:txBody>
                    <a:bodyPr/>
                    <a:lstStyle/>
                    <a:p>
                      <a:pPr marL="91440" algn="l">
                        <a:spcAft>
                          <a:spcPts val="0"/>
                        </a:spcAft>
                      </a:pPr>
                      <a:r>
                        <a:rPr lang="en-US" sz="1400" dirty="0">
                          <a:solidFill>
                            <a:srgbClr val="FF0000"/>
                          </a:solidFill>
                        </a:rPr>
                        <a:t>Closed</a:t>
                      </a:r>
                    </a:p>
                  </a:txBody>
                  <a:tcPr marL="45720" marR="4572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5345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1371600" y="250574"/>
            <a:ext cx="6408821" cy="1349626"/>
          </a:xfrm>
          <a:prstGeom prst="rect">
            <a:avLst/>
          </a:prstGeom>
          <a:noFill/>
          <a:ln>
            <a:noFill/>
          </a:ln>
        </p:spPr>
        <p:txBody>
          <a:bodyPr spcFirstLastPara="1" wrap="square" lIns="91425" tIns="45700" rIns="91425" bIns="45700" anchor="ctr" anchorCtr="0">
            <a:noAutofit/>
          </a:bodyPr>
          <a:lstStyle/>
          <a:p>
            <a:pPr lvl="0"/>
            <a:r>
              <a:rPr lang="en-US" sz="2600" i="0" u="none" strike="noStrike" cap="none">
                <a:solidFill>
                  <a:schemeClr val="lt1"/>
                </a:solidFill>
                <a:sym typeface="Calibri"/>
              </a:rPr>
              <a:t>Excerpts </a:t>
            </a:r>
            <a:r>
              <a:rPr lang="en-US" sz="2600"/>
              <a:t>from 9/13/22 G18 </a:t>
            </a:r>
            <a:r>
              <a:rPr lang="en-US" sz="2600" i="0" u="none" strike="noStrike" cap="none">
                <a:solidFill>
                  <a:schemeClr val="lt1"/>
                </a:solidFill>
                <a:sym typeface="Calibri"/>
              </a:rPr>
              <a:t>SGPS </a:t>
            </a:r>
            <a:r>
              <a:rPr lang="en-US" sz="2600"/>
              <a:t>Provisional PS-PVR </a:t>
            </a:r>
            <a:r>
              <a:rPr lang="en-US" sz="2600" i="0" u="none" strike="noStrike" cap="none">
                <a:solidFill>
                  <a:schemeClr val="lt1"/>
                </a:solidFill>
                <a:sym typeface="Calibri"/>
              </a:rPr>
              <a:t>Summary and Recommendations</a:t>
            </a:r>
            <a:endParaRPr sz="2600"/>
          </a:p>
        </p:txBody>
      </p:sp>
      <p:sp>
        <p:nvSpPr>
          <p:cNvPr id="508" name="Shape 508"/>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12</a:t>
            </a:fld>
            <a:endParaRPr sz="1200">
              <a:solidFill>
                <a:schemeClr val="lt1"/>
              </a:solidFill>
              <a:latin typeface="Calibri"/>
              <a:ea typeface="Calibri"/>
              <a:cs typeface="Calibri"/>
              <a:sym typeface="Calibri"/>
            </a:endParaRPr>
          </a:p>
        </p:txBody>
      </p:sp>
      <p:sp>
        <p:nvSpPr>
          <p:cNvPr id="5" name="Shape 507"/>
          <p:cNvSpPr txBox="1">
            <a:spLocks/>
          </p:cNvSpPr>
          <p:nvPr/>
        </p:nvSpPr>
        <p:spPr>
          <a:xfrm>
            <a:off x="381000" y="1752600"/>
            <a:ext cx="8305800" cy="42672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74320" indent="-274320">
              <a:spcBef>
                <a:spcPts val="0"/>
              </a:spcBef>
              <a:spcAft>
                <a:spcPts val="900"/>
              </a:spcAft>
              <a:buClr>
                <a:schemeClr val="bg1"/>
              </a:buClr>
              <a:buSzPct val="100000"/>
              <a:buFont typeface="Arial" panose="020B0604020202020204" pitchFamily="34" charset="0"/>
              <a:buChar char="•"/>
            </a:pPr>
            <a:r>
              <a:rPr lang="en-US" sz="1800" dirty="0"/>
              <a:t>G18 T1 and T2 channel measurements in general compare well with G16 and G17 T1 and T2 channel measurements.</a:t>
            </a:r>
            <a:endParaRPr lang="en-US" sz="1800" dirty="0">
              <a:solidFill>
                <a:schemeClr val="bg1"/>
              </a:solidFill>
            </a:endParaRPr>
          </a:p>
          <a:p>
            <a:pPr marL="274320" indent="-274320">
              <a:spcBef>
                <a:spcPts val="0"/>
              </a:spcBef>
              <a:spcAft>
                <a:spcPts val="900"/>
              </a:spcAft>
              <a:buClr>
                <a:schemeClr val="bg1"/>
              </a:buClr>
              <a:buSzPct val="100000"/>
              <a:buFont typeface="Arial" panose="020B0604020202020204" pitchFamily="34" charset="0"/>
              <a:buChar char="•"/>
            </a:pPr>
            <a:r>
              <a:rPr lang="en-US" sz="1800" dirty="0">
                <a:solidFill>
                  <a:schemeClr val="bg1"/>
                </a:solidFill>
              </a:rPr>
              <a:t>There has not been a solar particle event since G18 launch </a:t>
            </a:r>
            <a:r>
              <a:rPr lang="en-US" sz="1800" i="1" dirty="0">
                <a:solidFill>
                  <a:srgbClr val="FFFF00"/>
                </a:solidFill>
              </a:rPr>
              <a:t>[up to 9/13/22] </a:t>
            </a:r>
            <a:r>
              <a:rPr lang="en-US" sz="1800" dirty="0">
                <a:solidFill>
                  <a:schemeClr val="bg1"/>
                </a:solidFill>
              </a:rPr>
              <a:t>with sufficient enhancement at energies &gt;80 MeV to verify that SGPS T3 channels are performing well.</a:t>
            </a:r>
            <a:endParaRPr lang="en-US" sz="1800" dirty="0"/>
          </a:p>
          <a:p>
            <a:pPr marL="274320" indent="-274320">
              <a:spcBef>
                <a:spcPts val="0"/>
              </a:spcBef>
              <a:spcAft>
                <a:spcPts val="900"/>
              </a:spcAft>
              <a:buSzPct val="100000"/>
              <a:buFont typeface="Arial"/>
              <a:buChar char="•"/>
            </a:pPr>
            <a:r>
              <a:rPr lang="en-US" sz="1800" dirty="0">
                <a:solidFill>
                  <a:schemeClr val="bg1"/>
                </a:solidFill>
              </a:rPr>
              <a:t>G18 SGPS T3 background count rates are nominal.</a:t>
            </a:r>
          </a:p>
          <a:p>
            <a:pPr marL="274320" indent="-274320">
              <a:spcBef>
                <a:spcPts val="0"/>
              </a:spcBef>
              <a:spcAft>
                <a:spcPts val="900"/>
              </a:spcAft>
              <a:buSzPct val="100000"/>
              <a:buFont typeface="Arial"/>
              <a:buChar char="•"/>
            </a:pPr>
            <a:r>
              <a:rPr lang="en-US" sz="1800" dirty="0">
                <a:solidFill>
                  <a:schemeClr val="bg1"/>
                </a:solidFill>
              </a:rPr>
              <a:t>In general, PLT and PLPT results indicate that G18 SGPS is performing similarly to the G16 and G17 SGPS units.</a:t>
            </a:r>
          </a:p>
          <a:p>
            <a:pPr marL="274320" lvl="0" indent="-274320">
              <a:spcBef>
                <a:spcPts val="0"/>
              </a:spcBef>
              <a:spcAft>
                <a:spcPts val="1200"/>
              </a:spcAft>
              <a:buSzPct val="100000"/>
              <a:buFont typeface="Arial"/>
              <a:buChar char="•"/>
            </a:pPr>
            <a:r>
              <a:rPr lang="en-US" sz="1800" dirty="0"/>
              <a:t>NCEI recommends G18 SGPS L1b data for transition to provisional status with the caveat that G16 SGPS be relied on for Solar Particle Event (SPE) Detection until analysis of G18 SGPS T3 is performed.</a:t>
            </a:r>
          </a:p>
          <a:p>
            <a:pPr marL="274320" lvl="0" indent="-274320">
              <a:spcBef>
                <a:spcPts val="0"/>
              </a:spcBef>
              <a:spcAft>
                <a:spcPts val="900"/>
              </a:spcAft>
              <a:buSzPct val="100000"/>
              <a:buFont typeface="Arial"/>
              <a:buChar char="•"/>
            </a:pPr>
            <a:r>
              <a:rPr lang="en-US" sz="1800" i="1" dirty="0">
                <a:solidFill>
                  <a:srgbClr val="FFFF00"/>
                </a:solidFill>
              </a:rPr>
              <a:t>G18 SGPS L1b was transitioned to Provisional quality status on 9/13/22</a:t>
            </a:r>
          </a:p>
          <a:p>
            <a:pPr marL="274320" indent="-274320">
              <a:spcBef>
                <a:spcPts val="0"/>
              </a:spcBef>
              <a:spcAft>
                <a:spcPts val="900"/>
              </a:spcAft>
              <a:buSzPct val="100000"/>
              <a:buFont typeface="Arial"/>
              <a:buChar char="•"/>
            </a:pPr>
            <a:endParaRPr lang="en-US" sz="1800" dirty="0"/>
          </a:p>
        </p:txBody>
      </p:sp>
    </p:spTree>
    <p:extLst>
      <p:ext uri="{BB962C8B-B14F-4D97-AF65-F5344CB8AC3E}">
        <p14:creationId xmlns:p14="http://schemas.microsoft.com/office/powerpoint/2010/main" val="1567837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lvl="0" indent="-461963"/>
            <a:r>
              <a:rPr lang="en-US"/>
              <a:t>PRODUCT QUALITY EVALUATION</a:t>
            </a:r>
            <a:endParaRPr/>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a:solidFill>
                  <a:srgbClr val="888888"/>
                </a:solidFill>
                <a:latin typeface="Calibri"/>
                <a:ea typeface="Calibri"/>
                <a:cs typeface="Calibri"/>
                <a:sym typeface="Calibri"/>
              </a:rPr>
              <a:t>GOES-18 SGPS L1b Product Full Validation PS-PVR</a:t>
            </a:r>
            <a:endParaRPr/>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13</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8214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8821" cy="968626"/>
          </a:xfrm>
        </p:spPr>
        <p:txBody>
          <a:bodyPr/>
          <a:lstStyle/>
          <a:p>
            <a:r>
              <a:rPr lang="en-US"/>
              <a:t>SGPS PLPTs Supporting </a:t>
            </a:r>
            <a:br>
              <a:rPr lang="en-US"/>
            </a:br>
            <a:r>
              <a:rPr lang="en-US"/>
              <a:t>Full Maturity </a:t>
            </a:r>
          </a:p>
        </p:txBody>
      </p:sp>
      <p:sp>
        <p:nvSpPr>
          <p:cNvPr id="3" name="Text Placeholder 2"/>
          <p:cNvSpPr>
            <a:spLocks noGrp="1"/>
          </p:cNvSpPr>
          <p:nvPr>
            <p:ph type="body" idx="1"/>
          </p:nvPr>
        </p:nvSpPr>
        <p:spPr>
          <a:xfrm>
            <a:off x="457200" y="1646238"/>
            <a:ext cx="8229600" cy="4525962"/>
          </a:xfrm>
        </p:spPr>
        <p:txBody>
          <a:bodyPr/>
          <a:lstStyle/>
          <a:p>
            <a:pPr>
              <a:buFont typeface="Arial" charset="0"/>
              <a:buChar char="•"/>
            </a:pPr>
            <a:r>
              <a:rPr lang="en-US" sz="2800" dirty="0"/>
              <a:t>PLPT-SEI-001 D3-D1 Contamination Correction</a:t>
            </a:r>
          </a:p>
          <a:p>
            <a:pPr>
              <a:buFont typeface="Arial" charset="0"/>
              <a:buChar char="•"/>
            </a:pPr>
            <a:r>
              <a:rPr lang="en-US" sz="2800" dirty="0"/>
              <a:t>PLPT-SEI-006 Backgrounds Trending</a:t>
            </a:r>
          </a:p>
          <a:p>
            <a:pPr>
              <a:buFont typeface="Arial" charset="0"/>
              <a:buChar char="•"/>
            </a:pPr>
            <a:r>
              <a:rPr lang="en-US" sz="2800" dirty="0"/>
              <a:t>PLPT-SEI-004 SEP Channel Cross-Comparison</a:t>
            </a:r>
          </a:p>
          <a:p>
            <a:pPr>
              <a:buFont typeface="Arial" charset="0"/>
              <a:buChar char="•"/>
            </a:pPr>
            <a:endParaRPr lang="en-US" sz="2800" dirty="0"/>
          </a:p>
          <a:p>
            <a:pPr marL="25400" indent="0">
              <a:buNone/>
            </a:pPr>
            <a:endParaRPr lang="en-US" sz="2800" dirty="0"/>
          </a:p>
          <a:p>
            <a:pPr>
              <a:buFont typeface="Arial" charset="0"/>
              <a:buChar char="•"/>
            </a:pPr>
            <a:endParaRPr lang="en-US" sz="28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14</a:t>
            </a:fld>
            <a:endParaRPr lang="uk-UA"/>
          </a:p>
        </p:txBody>
      </p:sp>
    </p:spTree>
    <p:extLst>
      <p:ext uri="{BB962C8B-B14F-4D97-AF65-F5344CB8AC3E}">
        <p14:creationId xmlns:p14="http://schemas.microsoft.com/office/powerpoint/2010/main" val="379932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374"/>
            <a:ext cx="6408821" cy="968626"/>
          </a:xfrm>
        </p:spPr>
        <p:txBody>
          <a:bodyPr/>
          <a:lstStyle/>
          <a:p>
            <a:r>
              <a:rPr lang="en-US"/>
              <a:t>PLPT-SEI-001 SGPS D3-D1 Contamination Correction</a:t>
            </a:r>
          </a:p>
        </p:txBody>
      </p:sp>
      <p:sp>
        <p:nvSpPr>
          <p:cNvPr id="3" name="Text Placeholder 2"/>
          <p:cNvSpPr>
            <a:spLocks noGrp="1"/>
          </p:cNvSpPr>
          <p:nvPr>
            <p:ph type="body" idx="1"/>
          </p:nvPr>
        </p:nvSpPr>
        <p:spPr/>
        <p:txBody>
          <a:bodyPr/>
          <a:lstStyle/>
          <a:p>
            <a:pPr marL="25400" indent="0">
              <a:buNone/>
            </a:pPr>
            <a:r>
              <a:rPr lang="en-US" sz="2000"/>
              <a:t>D3-D1 circuit designed to reject rear-entry protons</a:t>
            </a:r>
          </a:p>
          <a:p>
            <a:pPr marL="25400" indent="0">
              <a:buNone/>
            </a:pPr>
            <a:r>
              <a:rPr lang="en-US" sz="2000"/>
              <a:t>GCR counts accumulated over ~45 day intervals with D3-D1 circuit on/off </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15</a:t>
            </a:fld>
            <a:endParaRPr lang="uk-U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362200"/>
            <a:ext cx="8458200" cy="1751180"/>
          </a:xfrm>
          <a:prstGeom prst="rect">
            <a:avLst/>
          </a:prstGeom>
        </p:spPr>
      </p:pic>
      <p:sp>
        <p:nvSpPr>
          <p:cNvPr id="8" name="TextBox 7"/>
          <p:cNvSpPr txBox="1"/>
          <p:nvPr/>
        </p:nvSpPr>
        <p:spPr>
          <a:xfrm>
            <a:off x="457200" y="4267200"/>
            <a:ext cx="3505199" cy="1600438"/>
          </a:xfrm>
          <a:prstGeom prst="rect">
            <a:avLst/>
          </a:prstGeom>
          <a:noFill/>
        </p:spPr>
        <p:txBody>
          <a:bodyPr wrap="square" rtlCol="0">
            <a:spAutoFit/>
          </a:bodyPr>
          <a:lstStyle/>
          <a:p>
            <a:r>
              <a:rPr lang="en-US">
                <a:solidFill>
                  <a:schemeClr val="bg1"/>
                </a:solidFill>
              </a:rPr>
              <a:t>SGPS+X P7 on counts/day = 823.49</a:t>
            </a:r>
          </a:p>
          <a:p>
            <a:r>
              <a:rPr lang="en-US">
                <a:solidFill>
                  <a:schemeClr val="bg1"/>
                </a:solidFill>
              </a:rPr>
              <a:t>SGPS+X P7 off counts/day = 1471.9</a:t>
            </a:r>
          </a:p>
          <a:p>
            <a:r>
              <a:rPr lang="en-US">
                <a:solidFill>
                  <a:schemeClr val="bg1"/>
                </a:solidFill>
              </a:rPr>
              <a:t>on/off ratio = 0.56</a:t>
            </a:r>
          </a:p>
          <a:p>
            <a:endParaRPr lang="en-US">
              <a:solidFill>
                <a:schemeClr val="bg1"/>
              </a:solidFill>
            </a:endParaRPr>
          </a:p>
          <a:p>
            <a:r>
              <a:rPr lang="en-US">
                <a:solidFill>
                  <a:schemeClr val="bg1"/>
                </a:solidFill>
              </a:rPr>
              <a:t>SGPS-X P7 on counts/day = 1164.9</a:t>
            </a:r>
          </a:p>
          <a:p>
            <a:r>
              <a:rPr lang="en-US">
                <a:solidFill>
                  <a:schemeClr val="bg1"/>
                </a:solidFill>
              </a:rPr>
              <a:t>SGPS-X P7 off counts/day = 1966.7</a:t>
            </a:r>
          </a:p>
          <a:p>
            <a:r>
              <a:rPr lang="en-US">
                <a:solidFill>
                  <a:schemeClr val="bg1"/>
                </a:solidFill>
              </a:rPr>
              <a:t>on/off ratio = 0.59</a:t>
            </a:r>
          </a:p>
        </p:txBody>
      </p:sp>
      <p:sp>
        <p:nvSpPr>
          <p:cNvPr id="9" name="TextBox 8"/>
          <p:cNvSpPr txBox="1"/>
          <p:nvPr/>
        </p:nvSpPr>
        <p:spPr>
          <a:xfrm>
            <a:off x="4343401" y="4267200"/>
            <a:ext cx="3505199" cy="1600438"/>
          </a:xfrm>
          <a:prstGeom prst="rect">
            <a:avLst/>
          </a:prstGeom>
          <a:noFill/>
        </p:spPr>
        <p:txBody>
          <a:bodyPr wrap="square" rtlCol="0">
            <a:spAutoFit/>
          </a:bodyPr>
          <a:lstStyle/>
          <a:p>
            <a:r>
              <a:rPr lang="en-US">
                <a:solidFill>
                  <a:schemeClr val="bg1"/>
                </a:solidFill>
              </a:rPr>
              <a:t>SGPS+X P8C on counts/day = 725.68</a:t>
            </a:r>
          </a:p>
          <a:p>
            <a:r>
              <a:rPr lang="en-US">
                <a:solidFill>
                  <a:schemeClr val="bg1"/>
                </a:solidFill>
              </a:rPr>
              <a:t>SGPS+X P8C off counts/day = 1088.9</a:t>
            </a:r>
          </a:p>
          <a:p>
            <a:r>
              <a:rPr lang="en-US">
                <a:solidFill>
                  <a:schemeClr val="bg1"/>
                </a:solidFill>
              </a:rPr>
              <a:t>on/off ratio = 0.67</a:t>
            </a:r>
          </a:p>
          <a:p>
            <a:endParaRPr lang="en-US">
              <a:solidFill>
                <a:schemeClr val="bg1"/>
              </a:solidFill>
            </a:endParaRPr>
          </a:p>
          <a:p>
            <a:r>
              <a:rPr lang="en-US">
                <a:solidFill>
                  <a:schemeClr val="bg1"/>
                </a:solidFill>
              </a:rPr>
              <a:t>SGPS-X P8C on counts/day = 1980.8</a:t>
            </a:r>
          </a:p>
          <a:p>
            <a:r>
              <a:rPr lang="en-US">
                <a:solidFill>
                  <a:schemeClr val="bg1"/>
                </a:solidFill>
              </a:rPr>
              <a:t>SGPS-X P8C off counts/day = 4306.1</a:t>
            </a:r>
          </a:p>
          <a:p>
            <a:r>
              <a:rPr lang="en-US">
                <a:solidFill>
                  <a:schemeClr val="bg1"/>
                </a:solidFill>
              </a:rPr>
              <a:t>on/off ratio = 0.46</a:t>
            </a:r>
          </a:p>
        </p:txBody>
      </p:sp>
      <mc:AlternateContent xmlns:mc="http://schemas.openxmlformats.org/markup-compatibility/2006" xmlns:a14="http://schemas.microsoft.com/office/drawing/2010/main">
        <mc:Choice Requires="a14">
          <p:sp>
            <p:nvSpPr>
              <p:cNvPr id="10" name="TextBox 9"/>
              <p:cNvSpPr txBox="1"/>
              <p:nvPr/>
            </p:nvSpPr>
            <p:spPr>
              <a:xfrm>
                <a:off x="2514600" y="5889248"/>
                <a:ext cx="6104238" cy="584775"/>
              </a:xfrm>
              <a:prstGeom prst="rect">
                <a:avLst/>
              </a:prstGeom>
              <a:noFill/>
            </p:spPr>
            <p:txBody>
              <a:bodyPr wrap="square" rtlCol="0">
                <a:spAutoFit/>
              </a:bodyPr>
              <a:lstStyle/>
              <a:p>
                <a:pPr defTabSz="457200">
                  <a:buClrTx/>
                  <a:buFontTx/>
                  <a:buNone/>
                </a:pPr>
                <a:r>
                  <a:rPr lang="en-US" sz="1600" i="1" kern="1200">
                    <a:solidFill>
                      <a:schemeClr val="bg1"/>
                    </a:solidFill>
                    <a:latin typeface="Calibri"/>
                    <a:ea typeface=""/>
                    <a:cs typeface=""/>
                  </a:rPr>
                  <a:t>In summary, P7 GCR rates drop by </a:t>
                </a:r>
                <a14:m>
                  <m:oMath xmlns:m="http://schemas.openxmlformats.org/officeDocument/2006/math">
                    <m:r>
                      <a:rPr lang="en-US" sz="1600" i="1" kern="1200" smtClean="0">
                        <a:solidFill>
                          <a:schemeClr val="bg1"/>
                        </a:solidFill>
                        <a:latin typeface="Cambria Math" charset="0"/>
                        <a:ea typeface="Cambria Math" charset="0"/>
                        <a:cs typeface="Cambria Math" charset="0"/>
                      </a:rPr>
                      <m:t>≈</m:t>
                    </m:r>
                  </m:oMath>
                </a14:m>
                <a:r>
                  <a:rPr lang="en-US" sz="1600" i="1" kern="1200">
                    <a:solidFill>
                      <a:schemeClr val="bg1"/>
                    </a:solidFill>
                    <a:latin typeface="Calibri"/>
                    <a:ea typeface=""/>
                    <a:cs typeface=""/>
                  </a:rPr>
                  <a:t>0.6 when d3-d1 circuit is turned on, which is consistent with expected performance.</a:t>
                </a:r>
              </a:p>
            </p:txBody>
          </p:sp>
        </mc:Choice>
        <mc:Fallback xmlns="">
          <p:sp>
            <p:nvSpPr>
              <p:cNvPr id="10" name="TextBox 9"/>
              <p:cNvSpPr txBox="1">
                <a:spLocks noRot="1" noChangeAspect="1" noMove="1" noResize="1" noEditPoints="1" noAdjustHandles="1" noChangeArrowheads="1" noChangeShapeType="1" noTextEdit="1"/>
              </p:cNvSpPr>
              <p:nvPr/>
            </p:nvSpPr>
            <p:spPr>
              <a:xfrm>
                <a:off x="2514600" y="5889248"/>
                <a:ext cx="6104238" cy="584775"/>
              </a:xfrm>
              <a:prstGeom prst="rect">
                <a:avLst/>
              </a:prstGeom>
              <a:blipFill rotWithShape="0">
                <a:blip r:embed="rId3"/>
                <a:stretch>
                  <a:fillRect l="-599" t="-3125" r="-699" b="-12500"/>
                </a:stretch>
              </a:blipFill>
            </p:spPr>
            <p:txBody>
              <a:bodyPr/>
              <a:lstStyle/>
              <a:p>
                <a:r>
                  <a:rPr lang="en-US">
                    <a:noFill/>
                  </a:rPr>
                  <a:t> </a:t>
                </a:r>
              </a:p>
            </p:txBody>
          </p:sp>
        </mc:Fallback>
      </mc:AlternateContent>
      <p:sp>
        <p:nvSpPr>
          <p:cNvPr id="11" name="TextBox 10"/>
          <p:cNvSpPr txBox="1"/>
          <p:nvPr/>
        </p:nvSpPr>
        <p:spPr>
          <a:xfrm>
            <a:off x="7696200" y="6321623"/>
            <a:ext cx="665567" cy="307777"/>
          </a:xfrm>
          <a:prstGeom prst="rect">
            <a:avLst/>
          </a:prstGeom>
          <a:solidFill>
            <a:srgbClr val="92D050"/>
          </a:solidFill>
        </p:spPr>
        <p:txBody>
          <a:bodyPr wrap="none" rtlCol="0">
            <a:spAutoFit/>
          </a:bodyPr>
          <a:lstStyle/>
          <a:p>
            <a:r>
              <a:rPr lang="en-US"/>
              <a:t>PASS</a:t>
            </a:r>
          </a:p>
        </p:txBody>
      </p:sp>
    </p:spTree>
    <p:extLst>
      <p:ext uri="{BB962C8B-B14F-4D97-AF65-F5344CB8AC3E}">
        <p14:creationId xmlns:p14="http://schemas.microsoft.com/office/powerpoint/2010/main" val="134669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9700"/>
            <a:ext cx="9144000" cy="4016710"/>
          </a:xfrm>
          <a:prstGeom prst="rect">
            <a:avLst/>
          </a:prstGeom>
        </p:spPr>
      </p:pic>
      <p:sp>
        <p:nvSpPr>
          <p:cNvPr id="2" name="Title 1">
            <a:extLst>
              <a:ext uri="{FF2B5EF4-FFF2-40B4-BE49-F238E27FC236}">
                <a16:creationId xmlns:a16="http://schemas.microsoft.com/office/drawing/2014/main" id="{2900127A-27A5-DC41-B10B-0288A8EEA617}"/>
              </a:ext>
            </a:extLst>
          </p:cNvPr>
          <p:cNvSpPr>
            <a:spLocks noGrp="1"/>
          </p:cNvSpPr>
          <p:nvPr>
            <p:ph type="title"/>
          </p:nvPr>
        </p:nvSpPr>
        <p:spPr>
          <a:xfrm>
            <a:off x="1371600" y="98011"/>
            <a:ext cx="6408821" cy="968626"/>
          </a:xfrm>
        </p:spPr>
        <p:txBody>
          <a:bodyPr/>
          <a:lstStyle/>
          <a:p>
            <a:r>
              <a:rPr lang="en-US" sz="2800" dirty="0">
                <a:solidFill>
                  <a:srgbClr val="FFFFFF">
                    <a:lumMod val="85000"/>
                  </a:srgbClr>
                </a:solidFill>
              </a:rPr>
              <a:t>PLPT-SEI-006 Backgrounds Trending: </a:t>
            </a:r>
            <a:br>
              <a:rPr lang="en-US" sz="2800" dirty="0">
                <a:solidFill>
                  <a:srgbClr val="FFFFFF">
                    <a:lumMod val="85000"/>
                  </a:srgbClr>
                </a:solidFill>
              </a:rPr>
            </a:br>
            <a:r>
              <a:rPr lang="en-US" sz="3200" dirty="0">
                <a:solidFill>
                  <a:srgbClr val="FFFFFF"/>
                </a:solidFill>
              </a:rPr>
              <a:t>G16 and G18 SGPS Background Rates</a:t>
            </a:r>
            <a:endParaRPr lang="en-US" dirty="0"/>
          </a:p>
        </p:txBody>
      </p:sp>
      <p:sp>
        <p:nvSpPr>
          <p:cNvPr id="4" name="Slide Number Placeholder 3">
            <a:extLst>
              <a:ext uri="{FF2B5EF4-FFF2-40B4-BE49-F238E27FC236}">
                <a16:creationId xmlns:a16="http://schemas.microsoft.com/office/drawing/2014/main" id="{A2987138-2557-624A-B822-2A91A9963A09}"/>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16</a:t>
            </a:fld>
            <a:endParaRPr lang="en-US"/>
          </a:p>
        </p:txBody>
      </p:sp>
      <p:sp>
        <p:nvSpPr>
          <p:cNvPr id="16" name="TextBox 15">
            <a:extLst>
              <a:ext uri="{FF2B5EF4-FFF2-40B4-BE49-F238E27FC236}">
                <a16:creationId xmlns:a16="http://schemas.microsoft.com/office/drawing/2014/main" id="{BD9E4445-D873-C146-825E-066FFBB3BBDD}"/>
              </a:ext>
            </a:extLst>
          </p:cNvPr>
          <p:cNvSpPr txBox="1"/>
          <p:nvPr/>
        </p:nvSpPr>
        <p:spPr>
          <a:xfrm>
            <a:off x="76200" y="5673884"/>
            <a:ext cx="9067800" cy="841256"/>
          </a:xfrm>
          <a:prstGeom prst="rect">
            <a:avLst/>
          </a:prstGeom>
          <a:noFill/>
        </p:spPr>
        <p:txBody>
          <a:bodyPr wrap="square" rtlCol="0">
            <a:spAutoFit/>
          </a:bodyPr>
          <a:lstStyle/>
          <a:p>
            <a:pPr marL="192024" indent="-192024">
              <a:spcAft>
                <a:spcPts val="400"/>
              </a:spcAft>
              <a:buClr>
                <a:schemeClr val="bg1"/>
              </a:buClr>
              <a:buFont typeface="Arial" panose="020B0604020202020204" pitchFamily="34" charset="0"/>
              <a:buChar char="•"/>
            </a:pPr>
            <a:r>
              <a:rPr lang="en-US" dirty="0">
                <a:solidFill>
                  <a:schemeClr val="bg1"/>
                </a:solidFill>
              </a:rPr>
              <a:t>P1-P2B above background levels since G18 SGPS sensor activation.</a:t>
            </a:r>
          </a:p>
          <a:p>
            <a:pPr marL="192024" lvl="1" indent="-192024">
              <a:spcAft>
                <a:spcPts val="400"/>
              </a:spcAft>
              <a:buClr>
                <a:schemeClr val="bg1"/>
              </a:buClr>
              <a:buFont typeface="Arial" panose="020B0604020202020204" pitchFamily="34" charset="0"/>
              <a:buChar char="•"/>
            </a:pPr>
            <a:r>
              <a:rPr lang="en-US" dirty="0">
                <a:solidFill>
                  <a:schemeClr val="bg1"/>
                </a:solidFill>
              </a:rPr>
              <a:t>T3 channels (dark blue traces) generally at background levels, w/ some enhancements in 2023.</a:t>
            </a:r>
          </a:p>
          <a:p>
            <a:pPr marL="192024" lvl="1" indent="-192024">
              <a:spcAft>
                <a:spcPts val="400"/>
              </a:spcAft>
              <a:buClr>
                <a:schemeClr val="bg1"/>
              </a:buClr>
              <a:buFont typeface="Arial" panose="020B0604020202020204" pitchFamily="34" charset="0"/>
              <a:buChar char="•"/>
            </a:pPr>
            <a:r>
              <a:rPr lang="en-US" dirty="0">
                <a:solidFill>
                  <a:schemeClr val="bg1"/>
                </a:solidFill>
              </a:rPr>
              <a:t>Backgrounds trending PLPT yields results in family with G16.</a:t>
            </a:r>
          </a:p>
        </p:txBody>
      </p:sp>
      <p:sp>
        <p:nvSpPr>
          <p:cNvPr id="7" name="TextBox 6">
            <a:extLst>
              <a:ext uri="{FF2B5EF4-FFF2-40B4-BE49-F238E27FC236}">
                <a16:creationId xmlns:a16="http://schemas.microsoft.com/office/drawing/2014/main" id="{8CD5AF3C-D4A7-3F4C-8D3E-740077EB86EA}"/>
              </a:ext>
            </a:extLst>
          </p:cNvPr>
          <p:cNvSpPr txBox="1"/>
          <p:nvPr/>
        </p:nvSpPr>
        <p:spPr>
          <a:xfrm>
            <a:off x="2000695" y="1142837"/>
            <a:ext cx="5009705" cy="307777"/>
          </a:xfrm>
          <a:prstGeom prst="rect">
            <a:avLst/>
          </a:prstGeom>
          <a:solidFill>
            <a:schemeClr val="bg1">
              <a:lumMod val="95000"/>
            </a:schemeClr>
          </a:solidFill>
        </p:spPr>
        <p:txBody>
          <a:bodyPr wrap="none" rtlCol="0">
            <a:spAutoFit/>
          </a:bodyPr>
          <a:lstStyle/>
          <a:p>
            <a:r>
              <a:rPr lang="nb-NO" dirty="0"/>
              <a:t>May 2022 – Aug. 2023 SGPS </a:t>
            </a:r>
            <a:r>
              <a:rPr lang="en-US" dirty="0"/>
              <a:t>1-day averaged L0 count rates</a:t>
            </a:r>
          </a:p>
        </p:txBody>
      </p:sp>
      <p:sp>
        <p:nvSpPr>
          <p:cNvPr id="8" name="TextBox 7">
            <a:extLst>
              <a:ext uri="{FF2B5EF4-FFF2-40B4-BE49-F238E27FC236}">
                <a16:creationId xmlns:a16="http://schemas.microsoft.com/office/drawing/2014/main" id="{9B6BF7A0-056D-AF47-B895-8B58D67ECA9A}"/>
              </a:ext>
            </a:extLst>
          </p:cNvPr>
          <p:cNvSpPr txBox="1"/>
          <p:nvPr/>
        </p:nvSpPr>
        <p:spPr>
          <a:xfrm>
            <a:off x="944102" y="3506492"/>
            <a:ext cx="222146" cy="1477029"/>
          </a:xfrm>
          <a:prstGeom prst="rect">
            <a:avLst/>
          </a:prstGeom>
          <a:solidFill>
            <a:schemeClr val="bg1">
              <a:lumMod val="95000"/>
            </a:schemeClr>
          </a:solidFill>
        </p:spPr>
        <p:txBody>
          <a:bodyPr wrap="square" rtlCol="0" anchor="ctr" anchorCtr="0">
            <a:noAutofit/>
          </a:bodyPr>
          <a:lstStyle/>
          <a:p>
            <a:pPr algn="ctr"/>
            <a:endParaRPr lang="en-US" sz="1000" dirty="0"/>
          </a:p>
        </p:txBody>
      </p:sp>
      <p:sp>
        <p:nvSpPr>
          <p:cNvPr id="9" name="TextBox 8">
            <a:extLst>
              <a:ext uri="{FF2B5EF4-FFF2-40B4-BE49-F238E27FC236}">
                <a16:creationId xmlns:a16="http://schemas.microsoft.com/office/drawing/2014/main" id="{DFEDD307-9E63-8441-9E69-85E693280579}"/>
              </a:ext>
            </a:extLst>
          </p:cNvPr>
          <p:cNvSpPr txBox="1"/>
          <p:nvPr/>
        </p:nvSpPr>
        <p:spPr>
          <a:xfrm>
            <a:off x="428075" y="5369337"/>
            <a:ext cx="2582758" cy="246221"/>
          </a:xfrm>
          <a:prstGeom prst="rect">
            <a:avLst/>
          </a:prstGeom>
          <a:solidFill>
            <a:schemeClr val="bg1">
              <a:lumMod val="95000"/>
            </a:schemeClr>
          </a:solidFill>
        </p:spPr>
        <p:txBody>
          <a:bodyPr wrap="none" rtlCol="0">
            <a:spAutoFit/>
          </a:bodyPr>
          <a:lstStyle/>
          <a:p>
            <a:r>
              <a:rPr lang="en-US" sz="1000"/>
              <a:t>G18 SGPS sensor activation on 4/25/2022</a:t>
            </a:r>
          </a:p>
        </p:txBody>
      </p:sp>
      <p:cxnSp>
        <p:nvCxnSpPr>
          <p:cNvPr id="11" name="Straight Arrow Connector 10">
            <a:extLst>
              <a:ext uri="{FF2B5EF4-FFF2-40B4-BE49-F238E27FC236}">
                <a16:creationId xmlns:a16="http://schemas.microsoft.com/office/drawing/2014/main" id="{1B84BDD0-4DE9-3F43-A673-F14B27E1D07A}"/>
              </a:ext>
            </a:extLst>
          </p:cNvPr>
          <p:cNvCxnSpPr/>
          <p:nvPr/>
        </p:nvCxnSpPr>
        <p:spPr>
          <a:xfrm flipH="1" flipV="1">
            <a:off x="627585" y="5216603"/>
            <a:ext cx="96" cy="2000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ight Brace 11">
            <a:extLst>
              <a:ext uri="{FF2B5EF4-FFF2-40B4-BE49-F238E27FC236}">
                <a16:creationId xmlns:a16="http://schemas.microsoft.com/office/drawing/2014/main" id="{E796E4A1-4E6A-D047-BCE3-9903585351D1}"/>
              </a:ext>
            </a:extLst>
          </p:cNvPr>
          <p:cNvSpPr/>
          <p:nvPr/>
        </p:nvSpPr>
        <p:spPr>
          <a:xfrm>
            <a:off x="7112000" y="4295414"/>
            <a:ext cx="129540" cy="46708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A7AC8B6D-027C-D34F-B427-8B2F362182D9}"/>
              </a:ext>
            </a:extLst>
          </p:cNvPr>
          <p:cNvSpPr txBox="1"/>
          <p:nvPr/>
        </p:nvSpPr>
        <p:spPr>
          <a:xfrm>
            <a:off x="7320280" y="4210325"/>
            <a:ext cx="1544320" cy="646331"/>
          </a:xfrm>
          <a:prstGeom prst="rect">
            <a:avLst/>
          </a:prstGeom>
          <a:solidFill>
            <a:schemeClr val="bg1">
              <a:lumMod val="95000"/>
            </a:schemeClr>
          </a:solidFill>
        </p:spPr>
        <p:txBody>
          <a:bodyPr wrap="square" rtlCol="0">
            <a:spAutoFit/>
          </a:bodyPr>
          <a:lstStyle/>
          <a:p>
            <a:r>
              <a:rPr lang="en-US" sz="1200" dirty="0"/>
              <a:t>T2 and T3 energy channels usually </a:t>
            </a:r>
            <a:r>
              <a:rPr lang="en-US" sz="1200"/>
              <a:t>at background levels</a:t>
            </a:r>
            <a:endParaRPr lang="en-US" sz="1200" dirty="0"/>
          </a:p>
        </p:txBody>
      </p:sp>
      <p:sp>
        <p:nvSpPr>
          <p:cNvPr id="25" name="TextBox 24"/>
          <p:cNvSpPr txBox="1"/>
          <p:nvPr/>
        </p:nvSpPr>
        <p:spPr>
          <a:xfrm>
            <a:off x="7696200" y="6321623"/>
            <a:ext cx="665567" cy="307777"/>
          </a:xfrm>
          <a:prstGeom prst="rect">
            <a:avLst/>
          </a:prstGeom>
          <a:solidFill>
            <a:srgbClr val="92D050"/>
          </a:solidFill>
        </p:spPr>
        <p:txBody>
          <a:bodyPr wrap="none" rtlCol="0">
            <a:spAutoFit/>
          </a:bodyPr>
          <a:lstStyle/>
          <a:p>
            <a:r>
              <a:rPr lang="en-US"/>
              <a:t>PASS</a:t>
            </a:r>
          </a:p>
        </p:txBody>
      </p:sp>
      <p:sp>
        <p:nvSpPr>
          <p:cNvPr id="27" name="TextBox 26">
            <a:extLst>
              <a:ext uri="{FF2B5EF4-FFF2-40B4-BE49-F238E27FC236}">
                <a16:creationId xmlns:a16="http://schemas.microsoft.com/office/drawing/2014/main" id="{DFEDD307-9E63-8441-9E69-85E693280579}"/>
              </a:ext>
            </a:extLst>
          </p:cNvPr>
          <p:cNvSpPr txBox="1"/>
          <p:nvPr/>
        </p:nvSpPr>
        <p:spPr>
          <a:xfrm>
            <a:off x="732721" y="3483238"/>
            <a:ext cx="774485" cy="123111"/>
          </a:xfrm>
          <a:prstGeom prst="rect">
            <a:avLst/>
          </a:prstGeom>
          <a:noFill/>
        </p:spPr>
        <p:txBody>
          <a:bodyPr wrap="square" lIns="0" tIns="0" rIns="0" bIns="0" rtlCol="0">
            <a:spAutoFit/>
          </a:bodyPr>
          <a:lstStyle/>
          <a:p>
            <a:r>
              <a:rPr lang="en-US" sz="800" dirty="0"/>
              <a:t>Drift to 137.2</a:t>
            </a:r>
            <a:r>
              <a:rPr lang="en-US" sz="800" baseline="40000" dirty="0"/>
              <a:t>o</a:t>
            </a:r>
            <a:r>
              <a:rPr lang="en-US" sz="800" dirty="0"/>
              <a:t> W</a:t>
            </a:r>
          </a:p>
        </p:txBody>
      </p:sp>
    </p:spTree>
    <p:extLst>
      <p:ext uri="{BB962C8B-B14F-4D97-AF65-F5344CB8AC3E}">
        <p14:creationId xmlns:p14="http://schemas.microsoft.com/office/powerpoint/2010/main" val="203925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a:buFont typeface="Arial" charset="0"/>
              <a:buChar char="•"/>
            </a:pPr>
            <a:r>
              <a:rPr lang="en-US" dirty="0"/>
              <a:t>PLPT-SEI-004 SEP Channel Cross-Comparisons (Next 6 slides)</a:t>
            </a:r>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a:solidFill>
                  <a:srgbClr val="888888"/>
                </a:solidFill>
                <a:latin typeface="Calibri"/>
                <a:ea typeface="Calibri"/>
                <a:cs typeface="Calibri"/>
                <a:sym typeface="Calibri"/>
              </a:rPr>
              <a:t>GOES-18 SGPS L1b Product Full Validation PS-PVR</a:t>
            </a:r>
            <a:endParaRPr/>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17</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1867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1450" y="4683512"/>
            <a:ext cx="8801099" cy="17395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a:t>2017-2021 SEP Events</a:t>
            </a:r>
            <a:endParaRPr lang="en-US" sz="2000"/>
          </a:p>
        </p:txBody>
      </p:sp>
      <p:grpSp>
        <p:nvGrpSpPr>
          <p:cNvPr id="14" name="Group 13"/>
          <p:cNvGrpSpPr/>
          <p:nvPr/>
        </p:nvGrpSpPr>
        <p:grpSpPr>
          <a:xfrm>
            <a:off x="186437" y="1066800"/>
            <a:ext cx="8773661" cy="5339650"/>
            <a:chOff x="186437" y="1066800"/>
            <a:chExt cx="8773661" cy="5339650"/>
          </a:xfrm>
        </p:grpSpPr>
        <p:grpSp>
          <p:nvGrpSpPr>
            <p:cNvPr id="8" name="Group 7"/>
            <p:cNvGrpSpPr/>
            <p:nvPr/>
          </p:nvGrpSpPr>
          <p:grpSpPr>
            <a:xfrm>
              <a:off x="4572000" y="1365950"/>
              <a:ext cx="4385563" cy="1682050"/>
              <a:chOff x="152400" y="3352800"/>
              <a:chExt cx="4385563" cy="1682050"/>
            </a:xfrm>
          </p:grpSpPr>
          <p:grpSp>
            <p:nvGrpSpPr>
              <p:cNvPr id="5" name="Group 4"/>
              <p:cNvGrpSpPr/>
              <p:nvPr/>
            </p:nvGrpSpPr>
            <p:grpSpPr>
              <a:xfrm>
                <a:off x="152400" y="3352800"/>
                <a:ext cx="4385563" cy="1682050"/>
                <a:chOff x="152400" y="3352800"/>
                <a:chExt cx="4385563" cy="1682050"/>
              </a:xfrm>
            </p:grpSpPr>
            <p:pic>
              <p:nvPicPr>
                <p:cNvPr id="45" name="Picture 44">
                  <a:extLst>
                    <a:ext uri="{FF2B5EF4-FFF2-40B4-BE49-F238E27FC236}">
                      <a16:creationId xmlns:a16="http://schemas.microsoft.com/office/drawing/2014/main" id="{0360891A-C068-B742-B3D5-A54FF9ADB18D}"/>
                    </a:ext>
                  </a:extLst>
                </p:cNvPr>
                <p:cNvPicPr>
                  <a:picLocks noChangeAspect="1"/>
                </p:cNvPicPr>
                <p:nvPr/>
              </p:nvPicPr>
              <p:blipFill>
                <a:blip r:embed="rId2"/>
                <a:stretch>
                  <a:fillRect/>
                </a:stretch>
              </p:blipFill>
              <p:spPr>
                <a:xfrm>
                  <a:off x="152400" y="3352800"/>
                  <a:ext cx="4385563" cy="1682050"/>
                </a:xfrm>
                <a:prstGeom prst="rect">
                  <a:avLst/>
                </a:prstGeom>
              </p:spPr>
            </p:pic>
            <p:sp>
              <p:nvSpPr>
                <p:cNvPr id="36" name="TextBox 35"/>
                <p:cNvSpPr txBox="1"/>
                <p:nvPr/>
              </p:nvSpPr>
              <p:spPr>
                <a:xfrm>
                  <a:off x="1295400" y="3886200"/>
                  <a:ext cx="1981633" cy="261610"/>
                </a:xfrm>
                <a:prstGeom prst="rect">
                  <a:avLst/>
                </a:prstGeom>
                <a:noFill/>
              </p:spPr>
              <p:txBody>
                <a:bodyPr wrap="square" rtlCol="0">
                  <a:spAutoFit/>
                </a:bodyPr>
                <a:lstStyle/>
                <a:p>
                  <a:r>
                    <a:rPr lang="en-US" sz="1100" b="1">
                      <a:solidFill>
                        <a:srgbClr val="FF0000"/>
                      </a:solidFill>
                      <a:latin typeface="Arial" panose="020B0604020202020204" pitchFamily="34" charset="0"/>
                      <a:cs typeface="Arial" panose="020B0604020202020204" pitchFamily="34" charset="0"/>
                    </a:rPr>
                    <a:t>No &gt;10 MeV events in 2018</a:t>
                  </a:r>
                </a:p>
              </p:txBody>
            </p:sp>
          </p:grpSp>
          <p:sp>
            <p:nvSpPr>
              <p:cNvPr id="10" name="TextBox 9"/>
              <p:cNvSpPr txBox="1"/>
              <p:nvPr/>
            </p:nvSpPr>
            <p:spPr>
              <a:xfrm>
                <a:off x="641169" y="3429000"/>
                <a:ext cx="639919" cy="338554"/>
              </a:xfrm>
              <a:prstGeom prst="rect">
                <a:avLst/>
              </a:prstGeom>
              <a:noFill/>
            </p:spPr>
            <p:txBody>
              <a:bodyPr wrap="none" rtlCol="0">
                <a:spAutoFit/>
              </a:bodyPr>
              <a:lstStyle/>
              <a:p>
                <a:r>
                  <a:rPr lang="en-US" sz="1600" b="1">
                    <a:solidFill>
                      <a:srgbClr val="0070C0"/>
                    </a:solidFill>
                    <a:latin typeface="Arial" panose="020B0604020202020204" pitchFamily="34" charset="0"/>
                    <a:cs typeface="Arial" panose="020B0604020202020204" pitchFamily="34" charset="0"/>
                  </a:rPr>
                  <a:t>2018</a:t>
                </a:r>
              </a:p>
            </p:txBody>
          </p:sp>
        </p:grpSp>
        <p:grpSp>
          <p:nvGrpSpPr>
            <p:cNvPr id="4" name="Group 3"/>
            <p:cNvGrpSpPr/>
            <p:nvPr/>
          </p:nvGrpSpPr>
          <p:grpSpPr>
            <a:xfrm>
              <a:off x="4572000" y="3022378"/>
              <a:ext cx="4385563" cy="1720403"/>
              <a:chOff x="4606037" y="1600200"/>
              <a:chExt cx="4385563" cy="1682050"/>
            </a:xfrm>
          </p:grpSpPr>
          <p:grpSp>
            <p:nvGrpSpPr>
              <p:cNvPr id="3" name="Group 2"/>
              <p:cNvGrpSpPr/>
              <p:nvPr/>
            </p:nvGrpSpPr>
            <p:grpSpPr>
              <a:xfrm>
                <a:off x="4606037" y="1600200"/>
                <a:ext cx="4385563" cy="1682050"/>
                <a:chOff x="4606037" y="1600200"/>
                <a:chExt cx="4385563" cy="1682050"/>
              </a:xfrm>
            </p:grpSpPr>
            <p:pic>
              <p:nvPicPr>
                <p:cNvPr id="49" name="Picture 48">
                  <a:extLst>
                    <a:ext uri="{FF2B5EF4-FFF2-40B4-BE49-F238E27FC236}">
                      <a16:creationId xmlns:a16="http://schemas.microsoft.com/office/drawing/2014/main" id="{C0277C1D-D6BA-2D4A-80CC-3565F36E64DC}"/>
                    </a:ext>
                  </a:extLst>
                </p:cNvPr>
                <p:cNvPicPr>
                  <a:picLocks noChangeAspect="1"/>
                </p:cNvPicPr>
                <p:nvPr/>
              </p:nvPicPr>
              <p:blipFill>
                <a:blip r:embed="rId3"/>
                <a:stretch>
                  <a:fillRect/>
                </a:stretch>
              </p:blipFill>
              <p:spPr>
                <a:xfrm>
                  <a:off x="4606037" y="1600200"/>
                  <a:ext cx="4385563" cy="1682050"/>
                </a:xfrm>
                <a:prstGeom prst="rect">
                  <a:avLst/>
                </a:prstGeom>
              </p:spPr>
            </p:pic>
            <p:sp>
              <p:nvSpPr>
                <p:cNvPr id="38" name="TextBox 37"/>
                <p:cNvSpPr txBox="1"/>
                <p:nvPr/>
              </p:nvSpPr>
              <p:spPr>
                <a:xfrm>
                  <a:off x="6968237" y="2133600"/>
                  <a:ext cx="1371600" cy="430887"/>
                </a:xfrm>
                <a:prstGeom prst="rect">
                  <a:avLst/>
                </a:prstGeom>
                <a:noFill/>
              </p:spPr>
              <p:txBody>
                <a:bodyPr wrap="square" rtlCol="0">
                  <a:spAutoFit/>
                </a:bodyPr>
                <a:lstStyle/>
                <a:p>
                  <a:r>
                    <a:rPr lang="en-US" sz="1100" b="1">
                      <a:solidFill>
                        <a:srgbClr val="FF0000"/>
                      </a:solidFill>
                      <a:latin typeface="Arial" panose="020B0604020202020204" pitchFamily="34" charset="0"/>
                      <a:cs typeface="Arial" panose="020B0604020202020204" pitchFamily="34" charset="0"/>
                    </a:rPr>
                    <a:t>Nov-Dec 2020 </a:t>
                  </a:r>
                </a:p>
                <a:p>
                  <a:r>
                    <a:rPr lang="en-US" sz="1100" b="1">
                      <a:solidFill>
                        <a:srgbClr val="FF0000"/>
                      </a:solidFill>
                      <a:latin typeface="Arial" panose="020B0604020202020204" pitchFamily="34" charset="0"/>
                      <a:cs typeface="Arial" panose="020B0604020202020204" pitchFamily="34" charset="0"/>
                    </a:rPr>
                    <a:t>SEP Event (Soft) </a:t>
                  </a:r>
                </a:p>
              </p:txBody>
            </p:sp>
          </p:grpSp>
          <p:sp>
            <p:nvSpPr>
              <p:cNvPr id="12" name="TextBox 11"/>
              <p:cNvSpPr txBox="1"/>
              <p:nvPr/>
            </p:nvSpPr>
            <p:spPr>
              <a:xfrm>
                <a:off x="5129987" y="1679650"/>
                <a:ext cx="639919" cy="338554"/>
              </a:xfrm>
              <a:prstGeom prst="rect">
                <a:avLst/>
              </a:prstGeom>
              <a:noFill/>
            </p:spPr>
            <p:txBody>
              <a:bodyPr wrap="none" rtlCol="0">
                <a:spAutoFit/>
              </a:bodyPr>
              <a:lstStyle/>
              <a:p>
                <a:r>
                  <a:rPr lang="en-US" sz="1600" b="1">
                    <a:solidFill>
                      <a:srgbClr val="0070C0"/>
                    </a:solidFill>
                    <a:latin typeface="Arial" panose="020B0604020202020204" pitchFamily="34" charset="0"/>
                    <a:cs typeface="Arial" panose="020B0604020202020204" pitchFamily="34" charset="0"/>
                  </a:rPr>
                  <a:t>2020</a:t>
                </a:r>
                <a:endParaRPr lang="en-US" sz="1600">
                  <a:latin typeface="Arial" panose="020B0604020202020204" pitchFamily="34" charset="0"/>
                  <a:cs typeface="Arial" panose="020B0604020202020204" pitchFamily="34" charset="0"/>
                </a:endParaRPr>
              </a:p>
            </p:txBody>
          </p:sp>
        </p:grpSp>
        <p:grpSp>
          <p:nvGrpSpPr>
            <p:cNvPr id="7" name="Group 6"/>
            <p:cNvGrpSpPr/>
            <p:nvPr/>
          </p:nvGrpSpPr>
          <p:grpSpPr>
            <a:xfrm>
              <a:off x="186437" y="3042350"/>
              <a:ext cx="4385563" cy="1682050"/>
              <a:chOff x="152400" y="5105400"/>
              <a:chExt cx="4385563" cy="1682050"/>
            </a:xfrm>
          </p:grpSpPr>
          <p:pic>
            <p:nvPicPr>
              <p:cNvPr id="47" name="Picture 46">
                <a:extLst>
                  <a:ext uri="{FF2B5EF4-FFF2-40B4-BE49-F238E27FC236}">
                    <a16:creationId xmlns:a16="http://schemas.microsoft.com/office/drawing/2014/main" id="{97B6BD32-9CA7-1D4F-BA91-79CB35DCC4E8}"/>
                  </a:ext>
                </a:extLst>
              </p:cNvPr>
              <p:cNvPicPr>
                <a:picLocks noChangeAspect="1"/>
              </p:cNvPicPr>
              <p:nvPr/>
            </p:nvPicPr>
            <p:blipFill>
              <a:blip r:embed="rId4"/>
              <a:stretch>
                <a:fillRect/>
              </a:stretch>
            </p:blipFill>
            <p:spPr>
              <a:xfrm>
                <a:off x="152400" y="5105400"/>
                <a:ext cx="4385563" cy="1682050"/>
              </a:xfrm>
              <a:prstGeom prst="rect">
                <a:avLst/>
              </a:prstGeom>
            </p:spPr>
          </p:pic>
          <p:sp>
            <p:nvSpPr>
              <p:cNvPr id="11" name="TextBox 10"/>
              <p:cNvSpPr txBox="1"/>
              <p:nvPr/>
            </p:nvSpPr>
            <p:spPr>
              <a:xfrm>
                <a:off x="641169" y="5181600"/>
                <a:ext cx="639919" cy="338554"/>
              </a:xfrm>
              <a:prstGeom prst="rect">
                <a:avLst/>
              </a:prstGeom>
              <a:noFill/>
            </p:spPr>
            <p:txBody>
              <a:bodyPr wrap="none" rtlCol="0">
                <a:spAutoFit/>
              </a:bodyPr>
              <a:lstStyle/>
              <a:p>
                <a:r>
                  <a:rPr lang="en-US" sz="1600" b="1">
                    <a:solidFill>
                      <a:srgbClr val="0070C0"/>
                    </a:solidFill>
                    <a:latin typeface="Arial" panose="020B0604020202020204" pitchFamily="34" charset="0"/>
                    <a:cs typeface="Arial" panose="020B0604020202020204" pitchFamily="34" charset="0"/>
                  </a:rPr>
                  <a:t>2019</a:t>
                </a:r>
              </a:p>
            </p:txBody>
          </p:sp>
          <p:sp>
            <p:nvSpPr>
              <p:cNvPr id="37" name="TextBox 36"/>
              <p:cNvSpPr txBox="1"/>
              <p:nvPr/>
            </p:nvSpPr>
            <p:spPr>
              <a:xfrm>
                <a:off x="1295400" y="5638800"/>
                <a:ext cx="1981633" cy="261610"/>
              </a:xfrm>
              <a:prstGeom prst="rect">
                <a:avLst/>
              </a:prstGeom>
              <a:noFill/>
            </p:spPr>
            <p:txBody>
              <a:bodyPr wrap="square" rtlCol="0">
                <a:spAutoFit/>
              </a:bodyPr>
              <a:lstStyle/>
              <a:p>
                <a:r>
                  <a:rPr lang="en-US" sz="1100" b="1">
                    <a:solidFill>
                      <a:srgbClr val="FF0000"/>
                    </a:solidFill>
                    <a:latin typeface="Arial" panose="020B0604020202020204" pitchFamily="34" charset="0"/>
                    <a:cs typeface="Arial" panose="020B0604020202020204" pitchFamily="34" charset="0"/>
                  </a:rPr>
                  <a:t>No &gt;10 MeV events in 2019</a:t>
                </a:r>
              </a:p>
            </p:txBody>
          </p:sp>
        </p:grpSp>
        <p:grpSp>
          <p:nvGrpSpPr>
            <p:cNvPr id="9" name="Group 8"/>
            <p:cNvGrpSpPr/>
            <p:nvPr/>
          </p:nvGrpSpPr>
          <p:grpSpPr>
            <a:xfrm>
              <a:off x="3631842" y="4724400"/>
              <a:ext cx="4385563" cy="1682050"/>
              <a:chOff x="4606037" y="3352800"/>
              <a:chExt cx="4385563" cy="1682050"/>
            </a:xfrm>
          </p:grpSpPr>
          <p:pic>
            <p:nvPicPr>
              <p:cNvPr id="51" name="Picture 50">
                <a:extLst>
                  <a:ext uri="{FF2B5EF4-FFF2-40B4-BE49-F238E27FC236}">
                    <a16:creationId xmlns:a16="http://schemas.microsoft.com/office/drawing/2014/main" id="{F8600506-E019-D541-AAD2-E3B0E5D3767E}"/>
                  </a:ext>
                </a:extLst>
              </p:cNvPr>
              <p:cNvPicPr>
                <a:picLocks noChangeAspect="1"/>
              </p:cNvPicPr>
              <p:nvPr/>
            </p:nvPicPr>
            <p:blipFill>
              <a:blip r:embed="rId5"/>
              <a:stretch>
                <a:fillRect/>
              </a:stretch>
            </p:blipFill>
            <p:spPr>
              <a:xfrm>
                <a:off x="4606037" y="3352800"/>
                <a:ext cx="4385563" cy="1682050"/>
              </a:xfrm>
              <a:prstGeom prst="rect">
                <a:avLst/>
              </a:prstGeom>
            </p:spPr>
          </p:pic>
          <p:sp>
            <p:nvSpPr>
              <p:cNvPr id="13" name="TextBox 12"/>
              <p:cNvSpPr txBox="1"/>
              <p:nvPr/>
            </p:nvSpPr>
            <p:spPr>
              <a:xfrm>
                <a:off x="5105400" y="3429000"/>
                <a:ext cx="639919" cy="338554"/>
              </a:xfrm>
              <a:prstGeom prst="rect">
                <a:avLst/>
              </a:prstGeom>
              <a:noFill/>
            </p:spPr>
            <p:txBody>
              <a:bodyPr wrap="none" rtlCol="0">
                <a:spAutoFit/>
              </a:bodyPr>
              <a:lstStyle/>
              <a:p>
                <a:pPr lvl="0"/>
                <a:r>
                  <a:rPr lang="en-US" sz="1600" b="1">
                    <a:solidFill>
                      <a:srgbClr val="0070C0"/>
                    </a:solidFill>
                    <a:latin typeface="Arial" panose="020B0604020202020204" pitchFamily="34" charset="0"/>
                    <a:cs typeface="Arial" panose="020B0604020202020204" pitchFamily="34" charset="0"/>
                  </a:rPr>
                  <a:t>2021</a:t>
                </a:r>
                <a:endParaRPr lang="en-US" sz="1600">
                  <a:solidFill>
                    <a:prstClr val="black"/>
                  </a:solidFill>
                  <a:latin typeface="Arial" panose="020B0604020202020204" pitchFamily="34" charset="0"/>
                  <a:cs typeface="Arial" panose="020B0604020202020204" pitchFamily="34" charset="0"/>
                </a:endParaRPr>
              </a:p>
            </p:txBody>
          </p:sp>
          <p:sp>
            <p:nvSpPr>
              <p:cNvPr id="40" name="TextBox 39"/>
              <p:cNvSpPr txBox="1"/>
              <p:nvPr/>
            </p:nvSpPr>
            <p:spPr>
              <a:xfrm>
                <a:off x="5638800" y="3733800"/>
                <a:ext cx="914400" cy="600164"/>
              </a:xfrm>
              <a:prstGeom prst="rect">
                <a:avLst/>
              </a:prstGeom>
              <a:noFill/>
            </p:spPr>
            <p:txBody>
              <a:bodyPr wrap="square" rtlCol="0">
                <a:spAutoFit/>
              </a:bodyPr>
              <a:lstStyle/>
              <a:p>
                <a:r>
                  <a:rPr lang="en-US" sz="1100" b="1">
                    <a:solidFill>
                      <a:srgbClr val="FF0000"/>
                    </a:solidFill>
                    <a:latin typeface="Arial" panose="020B0604020202020204" pitchFamily="34" charset="0"/>
                    <a:cs typeface="Arial" panose="020B0604020202020204" pitchFamily="34" charset="0"/>
                  </a:rPr>
                  <a:t>May 2021 </a:t>
                </a:r>
              </a:p>
              <a:p>
                <a:r>
                  <a:rPr lang="en-US" sz="1100" b="1">
                    <a:solidFill>
                      <a:srgbClr val="FF0000"/>
                    </a:solidFill>
                    <a:latin typeface="Arial" panose="020B0604020202020204" pitchFamily="34" charset="0"/>
                    <a:cs typeface="Arial" panose="020B0604020202020204" pitchFamily="34" charset="0"/>
                  </a:rPr>
                  <a:t>SEP Event (Soft) </a:t>
                </a:r>
              </a:p>
            </p:txBody>
          </p:sp>
          <p:sp>
            <p:nvSpPr>
              <p:cNvPr id="55" name="TextBox 54">
                <a:extLst>
                  <a:ext uri="{FF2B5EF4-FFF2-40B4-BE49-F238E27FC236}">
                    <a16:creationId xmlns:a16="http://schemas.microsoft.com/office/drawing/2014/main" id="{A5D21CE0-0752-624C-94C4-8268628F8FB0}"/>
                  </a:ext>
                </a:extLst>
              </p:cNvPr>
              <p:cNvSpPr txBox="1"/>
              <p:nvPr/>
            </p:nvSpPr>
            <p:spPr>
              <a:xfrm>
                <a:off x="6892037" y="3531513"/>
                <a:ext cx="1143000" cy="600164"/>
              </a:xfrm>
              <a:prstGeom prst="rect">
                <a:avLst/>
              </a:prstGeom>
              <a:noFill/>
            </p:spPr>
            <p:txBody>
              <a:bodyPr wrap="square" rtlCol="0">
                <a:spAutoFit/>
              </a:bodyPr>
              <a:lstStyle/>
              <a:p>
                <a:r>
                  <a:rPr lang="en-US" sz="1100" b="1">
                    <a:solidFill>
                      <a:srgbClr val="FF0000"/>
                    </a:solidFill>
                    <a:latin typeface="Arial" panose="020B0604020202020204" pitchFamily="34" charset="0"/>
                    <a:cs typeface="Arial" panose="020B0604020202020204" pitchFamily="34" charset="0"/>
                  </a:rPr>
                  <a:t>Oct-Nov 2021 </a:t>
                </a:r>
              </a:p>
              <a:p>
                <a:r>
                  <a:rPr lang="en-US" sz="1100" b="1">
                    <a:solidFill>
                      <a:srgbClr val="FF0000"/>
                    </a:solidFill>
                    <a:latin typeface="Arial" panose="020B0604020202020204" pitchFamily="34" charset="0"/>
                    <a:cs typeface="Arial" panose="020B0604020202020204" pitchFamily="34" charset="0"/>
                  </a:rPr>
                  <a:t>SEP event</a:t>
                </a:r>
              </a:p>
              <a:p>
                <a:r>
                  <a:rPr lang="en-US" sz="1100" b="1">
                    <a:solidFill>
                      <a:srgbClr val="FF0000"/>
                    </a:solidFill>
                    <a:latin typeface="Arial" panose="020B0604020202020204" pitchFamily="34" charset="0"/>
                    <a:cs typeface="Arial" panose="020B0604020202020204" pitchFamily="34" charset="0"/>
                  </a:rPr>
                  <a:t>(GLE 73)</a:t>
                </a:r>
              </a:p>
            </p:txBody>
          </p:sp>
        </p:grpSp>
        <p:grpSp>
          <p:nvGrpSpPr>
            <p:cNvPr id="6" name="Group 5"/>
            <p:cNvGrpSpPr/>
            <p:nvPr/>
          </p:nvGrpSpPr>
          <p:grpSpPr>
            <a:xfrm>
              <a:off x="189804" y="1295400"/>
              <a:ext cx="4382196" cy="1752600"/>
              <a:chOff x="189804" y="1604134"/>
              <a:chExt cx="4382196" cy="1659922"/>
            </a:xfrm>
          </p:grpSpPr>
          <p:pic>
            <p:nvPicPr>
              <p:cNvPr id="43" name="Picture 42">
                <a:extLst>
                  <a:ext uri="{FF2B5EF4-FFF2-40B4-BE49-F238E27FC236}">
                    <a16:creationId xmlns:a16="http://schemas.microsoft.com/office/drawing/2014/main" id="{DA5A4163-B5E8-4440-9B37-2A1D5F649125}"/>
                  </a:ext>
                </a:extLst>
              </p:cNvPr>
              <p:cNvPicPr>
                <a:picLocks noChangeAspect="1"/>
              </p:cNvPicPr>
              <p:nvPr/>
            </p:nvPicPr>
            <p:blipFill>
              <a:blip r:embed="rId6"/>
              <a:stretch>
                <a:fillRect/>
              </a:stretch>
            </p:blipFill>
            <p:spPr>
              <a:xfrm>
                <a:off x="189804" y="1604134"/>
                <a:ext cx="4382196" cy="1659922"/>
              </a:xfrm>
              <a:prstGeom prst="rect">
                <a:avLst/>
              </a:prstGeom>
            </p:spPr>
          </p:pic>
          <p:sp>
            <p:nvSpPr>
              <p:cNvPr id="39" name="TextBox 38">
                <a:extLst>
                  <a:ext uri="{FF2B5EF4-FFF2-40B4-BE49-F238E27FC236}">
                    <a16:creationId xmlns:a16="http://schemas.microsoft.com/office/drawing/2014/main" id="{92B30B98-D4AA-BB42-8FED-967217003296}"/>
                  </a:ext>
                </a:extLst>
              </p:cNvPr>
              <p:cNvSpPr txBox="1"/>
              <p:nvPr/>
            </p:nvSpPr>
            <p:spPr>
              <a:xfrm>
                <a:off x="869769" y="1676400"/>
                <a:ext cx="639919" cy="338554"/>
              </a:xfrm>
              <a:prstGeom prst="rect">
                <a:avLst/>
              </a:prstGeom>
              <a:noFill/>
            </p:spPr>
            <p:txBody>
              <a:bodyPr wrap="none" rtlCol="0">
                <a:spAutoFit/>
              </a:bodyPr>
              <a:lstStyle/>
              <a:p>
                <a:r>
                  <a:rPr lang="en-US" sz="1600" b="1">
                    <a:solidFill>
                      <a:srgbClr val="0070C0"/>
                    </a:solidFill>
                    <a:latin typeface="Arial" panose="020B0604020202020204" pitchFamily="34" charset="0"/>
                    <a:cs typeface="Arial" panose="020B0604020202020204" pitchFamily="34" charset="0"/>
                  </a:rPr>
                  <a:t>2017</a:t>
                </a:r>
              </a:p>
            </p:txBody>
          </p:sp>
          <p:sp>
            <p:nvSpPr>
              <p:cNvPr id="57" name="TextBox 56">
                <a:extLst>
                  <a:ext uri="{FF2B5EF4-FFF2-40B4-BE49-F238E27FC236}">
                    <a16:creationId xmlns:a16="http://schemas.microsoft.com/office/drawing/2014/main" id="{78DB1772-42BE-214E-87FF-5BBD4BCA3D3B}"/>
                  </a:ext>
                </a:extLst>
              </p:cNvPr>
              <p:cNvSpPr txBox="1"/>
              <p:nvPr/>
            </p:nvSpPr>
            <p:spPr>
              <a:xfrm>
                <a:off x="2045382" y="1741170"/>
                <a:ext cx="1242648" cy="430887"/>
              </a:xfrm>
              <a:prstGeom prst="rect">
                <a:avLst/>
              </a:prstGeom>
              <a:noFill/>
            </p:spPr>
            <p:txBody>
              <a:bodyPr wrap="none" rtlCol="0">
                <a:spAutoFit/>
              </a:bodyPr>
              <a:lstStyle/>
              <a:p>
                <a:r>
                  <a:rPr lang="en-US" sz="1100" b="1">
                    <a:solidFill>
                      <a:srgbClr val="FF0000"/>
                    </a:solidFill>
                    <a:latin typeface="Arial" panose="020B0604020202020204" pitchFamily="34" charset="0"/>
                    <a:cs typeface="Arial" panose="020B0604020202020204" pitchFamily="34" charset="0"/>
                  </a:rPr>
                  <a:t>Sept. 2017 SEP </a:t>
                </a:r>
              </a:p>
              <a:p>
                <a:r>
                  <a:rPr lang="en-US" sz="1100" b="1">
                    <a:solidFill>
                      <a:srgbClr val="FF0000"/>
                    </a:solidFill>
                    <a:latin typeface="Arial" panose="020B0604020202020204" pitchFamily="34" charset="0"/>
                    <a:cs typeface="Arial" panose="020B0604020202020204" pitchFamily="34" charset="0"/>
                  </a:rPr>
                  <a:t>Event (GLE 72) </a:t>
                </a:r>
              </a:p>
            </p:txBody>
          </p:sp>
          <p:sp>
            <p:nvSpPr>
              <p:cNvPr id="58" name="TextBox 57">
                <a:extLst>
                  <a:ext uri="{FF2B5EF4-FFF2-40B4-BE49-F238E27FC236}">
                    <a16:creationId xmlns:a16="http://schemas.microsoft.com/office/drawing/2014/main" id="{E5EB7BD8-3C51-7D4F-8504-10970437A561}"/>
                  </a:ext>
                </a:extLst>
              </p:cNvPr>
              <p:cNvSpPr txBox="1"/>
              <p:nvPr/>
            </p:nvSpPr>
            <p:spPr>
              <a:xfrm>
                <a:off x="1745417" y="2221230"/>
                <a:ext cx="1180131" cy="430887"/>
              </a:xfrm>
              <a:prstGeom prst="rect">
                <a:avLst/>
              </a:prstGeom>
              <a:noFill/>
            </p:spPr>
            <p:txBody>
              <a:bodyPr wrap="none" rtlCol="0">
                <a:spAutoFit/>
              </a:bodyPr>
              <a:lstStyle/>
              <a:p>
                <a:r>
                  <a:rPr lang="en-US" sz="1100" b="1">
                    <a:solidFill>
                      <a:srgbClr val="FF0000"/>
                    </a:solidFill>
                    <a:latin typeface="Arial" panose="020B0604020202020204" pitchFamily="34" charset="0"/>
                    <a:cs typeface="Arial" panose="020B0604020202020204" pitchFamily="34" charset="0"/>
                  </a:rPr>
                  <a:t>July 2017 SEP </a:t>
                </a:r>
              </a:p>
              <a:p>
                <a:r>
                  <a:rPr lang="en-US" sz="1100" b="1">
                    <a:solidFill>
                      <a:srgbClr val="FF0000"/>
                    </a:solidFill>
                    <a:latin typeface="Arial" panose="020B0604020202020204" pitchFamily="34" charset="0"/>
                    <a:cs typeface="Arial" panose="020B0604020202020204" pitchFamily="34" charset="0"/>
                  </a:rPr>
                  <a:t>Event (Soft) </a:t>
                </a:r>
              </a:p>
            </p:txBody>
          </p:sp>
        </p:grpSp>
        <p:sp>
          <p:nvSpPr>
            <p:cNvPr id="56" name="TextBox 55">
              <a:extLst>
                <a:ext uri="{FF2B5EF4-FFF2-40B4-BE49-F238E27FC236}">
                  <a16:creationId xmlns:a16="http://schemas.microsoft.com/office/drawing/2014/main" id="{760C18F8-1BC6-9F42-A011-EB62C19C08A2}"/>
                </a:ext>
              </a:extLst>
            </p:cNvPr>
            <p:cNvSpPr txBox="1"/>
            <p:nvPr/>
          </p:nvSpPr>
          <p:spPr>
            <a:xfrm>
              <a:off x="1510992" y="5618275"/>
              <a:ext cx="2057400" cy="553998"/>
            </a:xfrm>
            <a:prstGeom prst="rect">
              <a:avLst/>
            </a:prstGeom>
            <a:solidFill>
              <a:schemeClr val="bg1">
                <a:lumMod val="95000"/>
              </a:schemeClr>
            </a:solidFill>
          </p:spPr>
          <p:txBody>
            <a:bodyPr wrap="square" rtlCol="0">
              <a:spAutoFit/>
            </a:bodyPr>
            <a:lstStyle/>
            <a:p>
              <a:r>
                <a:rPr lang="en-US" sz="1000"/>
                <a:t>Incorrect units on </a:t>
              </a:r>
              <a:r>
                <a:rPr lang="en-US" sz="1000" err="1"/>
                <a:t>CDAWeb’s</a:t>
              </a:r>
              <a:r>
                <a:rPr lang="en-US" sz="1000"/>
                <a:t> vertical axis in 2018-2023 plots, should be 1/(cm2 s </a:t>
              </a:r>
              <a:r>
                <a:rPr lang="en-US" sz="1000" err="1"/>
                <a:t>ster</a:t>
              </a:r>
              <a:r>
                <a:rPr lang="en-US" sz="1000"/>
                <a:t>)  </a:t>
              </a:r>
            </a:p>
          </p:txBody>
        </p:sp>
        <p:sp>
          <p:nvSpPr>
            <p:cNvPr id="59" name="TextBox 58">
              <a:extLst>
                <a:ext uri="{FF2B5EF4-FFF2-40B4-BE49-F238E27FC236}">
                  <a16:creationId xmlns:a16="http://schemas.microsoft.com/office/drawing/2014/main" id="{4214226D-592D-6243-8FAD-EA363CDFB679}"/>
                </a:ext>
              </a:extLst>
            </p:cNvPr>
            <p:cNvSpPr txBox="1"/>
            <p:nvPr/>
          </p:nvSpPr>
          <p:spPr>
            <a:xfrm>
              <a:off x="186744" y="1066800"/>
              <a:ext cx="8773354" cy="307777"/>
            </a:xfrm>
            <a:prstGeom prst="rect">
              <a:avLst/>
            </a:prstGeom>
            <a:solidFill>
              <a:schemeClr val="bg1">
                <a:lumMod val="95000"/>
              </a:schemeClr>
            </a:solidFill>
          </p:spPr>
          <p:txBody>
            <a:bodyPr wrap="square" rtlCol="0">
              <a:spAutoFit/>
            </a:bodyPr>
            <a:lstStyle/>
            <a:p>
              <a:r>
                <a:rPr lang="en-US"/>
                <a:t>Advanced Composition Explorer (ACE) Solar Isotope Spectrometer (SIS) &gt;10 MeV Protons</a:t>
              </a:r>
            </a:p>
          </p:txBody>
        </p:sp>
        <p:sp>
          <p:nvSpPr>
            <p:cNvPr id="60" name="TextBox 59">
              <a:extLst>
                <a:ext uri="{FF2B5EF4-FFF2-40B4-BE49-F238E27FC236}">
                  <a16:creationId xmlns:a16="http://schemas.microsoft.com/office/drawing/2014/main" id="{4A1C4FAD-49ED-0F45-A2A1-6DC036F6B4C4}"/>
                </a:ext>
              </a:extLst>
            </p:cNvPr>
            <p:cNvSpPr txBox="1"/>
            <p:nvPr/>
          </p:nvSpPr>
          <p:spPr>
            <a:xfrm>
              <a:off x="6827772" y="1347642"/>
              <a:ext cx="2127955" cy="338554"/>
            </a:xfrm>
            <a:prstGeom prst="rect">
              <a:avLst/>
            </a:prstGeom>
            <a:solidFill>
              <a:schemeClr val="bg1">
                <a:lumMod val="95000"/>
              </a:schemeClr>
            </a:solidFill>
          </p:spPr>
          <p:txBody>
            <a:bodyPr wrap="square" rtlCol="0">
              <a:spAutoFit/>
            </a:bodyPr>
            <a:lstStyle/>
            <a:p>
              <a:r>
                <a:rPr lang="en-US" sz="800"/>
                <a:t>ACE SIS data from PI E. C. Stone </a:t>
              </a:r>
            </a:p>
            <a:p>
              <a:r>
                <a:rPr lang="en-US" sz="800"/>
                <a:t>(CA inst. of technology) via </a:t>
              </a:r>
              <a:r>
                <a:rPr lang="en-US" sz="800" err="1"/>
                <a:t>CDAWeb</a:t>
              </a:r>
              <a:r>
                <a:rPr lang="en-US" sz="800"/>
                <a:t>. </a:t>
              </a:r>
            </a:p>
          </p:txBody>
        </p:sp>
      </p:grpSp>
    </p:spTree>
    <p:extLst>
      <p:ext uri="{BB962C8B-B14F-4D97-AF65-F5344CB8AC3E}">
        <p14:creationId xmlns:p14="http://schemas.microsoft.com/office/powerpoint/2010/main" val="2113111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2022 &amp; 2023 SEP Events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19</a:t>
            </a:fld>
            <a:endParaRPr lang="uk-UA"/>
          </a:p>
        </p:txBody>
      </p:sp>
      <p:grpSp>
        <p:nvGrpSpPr>
          <p:cNvPr id="29" name="Group 28"/>
          <p:cNvGrpSpPr/>
          <p:nvPr/>
        </p:nvGrpSpPr>
        <p:grpSpPr>
          <a:xfrm>
            <a:off x="1066800" y="969452"/>
            <a:ext cx="7620000" cy="2916748"/>
            <a:chOff x="457200" y="76199"/>
            <a:chExt cx="7978205" cy="3373949"/>
          </a:xfrm>
        </p:grpSpPr>
        <p:grpSp>
          <p:nvGrpSpPr>
            <p:cNvPr id="14" name="Group 13"/>
            <p:cNvGrpSpPr/>
            <p:nvPr/>
          </p:nvGrpSpPr>
          <p:grpSpPr>
            <a:xfrm>
              <a:off x="457200" y="76199"/>
              <a:ext cx="7315200" cy="3373949"/>
              <a:chOff x="1219200" y="76199"/>
              <a:chExt cx="7315200" cy="3373949"/>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76199"/>
                <a:ext cx="7315200" cy="3373949"/>
              </a:xfrm>
              <a:prstGeom prst="rect">
                <a:avLst/>
              </a:prstGeom>
            </p:spPr>
          </p:pic>
          <p:sp>
            <p:nvSpPr>
              <p:cNvPr id="18" name="TextBox 17">
                <a:extLst>
                  <a:ext uri="{FF2B5EF4-FFF2-40B4-BE49-F238E27FC236}">
                    <a16:creationId xmlns:a16="http://schemas.microsoft.com/office/drawing/2014/main" id="{7D4F4228-347B-DD46-A69D-D1E260639E39}"/>
                  </a:ext>
                </a:extLst>
              </p:cNvPr>
              <p:cNvSpPr txBox="1"/>
              <p:nvPr/>
            </p:nvSpPr>
            <p:spPr>
              <a:xfrm>
                <a:off x="4038601" y="1981200"/>
                <a:ext cx="726830" cy="220732"/>
              </a:xfrm>
              <a:prstGeom prst="rect">
                <a:avLst/>
              </a:prstGeom>
              <a:solidFill>
                <a:schemeClr val="accent2">
                  <a:lumMod val="20000"/>
                  <a:lumOff val="80000"/>
                </a:schemeClr>
              </a:solidFill>
            </p:spPr>
            <p:txBody>
              <a:bodyPr wrap="square" lIns="18288" tIns="18288" rIns="18288" bIns="18288" rtlCol="0">
                <a:spAutoFit/>
              </a:bodyPr>
              <a:lstStyle/>
              <a:p>
                <a:r>
                  <a:rPr lang="en-US" sz="1000"/>
                  <a:t>29-31 April</a:t>
                </a:r>
              </a:p>
            </p:txBody>
          </p:sp>
          <p:sp>
            <p:nvSpPr>
              <p:cNvPr id="19" name="TextBox 18">
                <a:extLst>
                  <a:ext uri="{FF2B5EF4-FFF2-40B4-BE49-F238E27FC236}">
                    <a16:creationId xmlns:a16="http://schemas.microsoft.com/office/drawing/2014/main" id="{EA3963A1-39CE-8D4E-BF84-BEC10365DCA5}"/>
                  </a:ext>
                </a:extLst>
              </p:cNvPr>
              <p:cNvSpPr txBox="1"/>
              <p:nvPr/>
            </p:nvSpPr>
            <p:spPr>
              <a:xfrm>
                <a:off x="4267708" y="1600200"/>
                <a:ext cx="739511" cy="220732"/>
              </a:xfrm>
              <a:prstGeom prst="rect">
                <a:avLst/>
              </a:prstGeom>
              <a:solidFill>
                <a:schemeClr val="accent2">
                  <a:lumMod val="20000"/>
                  <a:lumOff val="80000"/>
                </a:schemeClr>
              </a:solidFill>
            </p:spPr>
            <p:txBody>
              <a:bodyPr wrap="square" lIns="18288" tIns="18288" rIns="18288" bIns="18288" rtlCol="0">
                <a:spAutoFit/>
              </a:bodyPr>
              <a:lstStyle/>
              <a:p>
                <a:r>
                  <a:rPr lang="en-US" sz="1000"/>
                  <a:t>11-13 May</a:t>
                </a:r>
              </a:p>
            </p:txBody>
          </p:sp>
          <p:sp>
            <p:nvSpPr>
              <p:cNvPr id="20" name="TextBox 19">
                <a:extLst>
                  <a:ext uri="{FF2B5EF4-FFF2-40B4-BE49-F238E27FC236}">
                    <a16:creationId xmlns:a16="http://schemas.microsoft.com/office/drawing/2014/main" id="{9DCBAC8B-D528-384A-8C32-F527E648F588}"/>
                  </a:ext>
                </a:extLst>
              </p:cNvPr>
              <p:cNvSpPr txBox="1"/>
              <p:nvPr/>
            </p:nvSpPr>
            <p:spPr>
              <a:xfrm>
                <a:off x="4421598" y="2743200"/>
                <a:ext cx="746813" cy="220732"/>
              </a:xfrm>
              <a:prstGeom prst="rect">
                <a:avLst/>
              </a:prstGeom>
              <a:solidFill>
                <a:schemeClr val="accent2">
                  <a:lumMod val="20000"/>
                  <a:lumOff val="80000"/>
                </a:schemeClr>
              </a:solidFill>
            </p:spPr>
            <p:txBody>
              <a:bodyPr wrap="square" lIns="18288" tIns="18288" rIns="18288" bIns="18288" rtlCol="0">
                <a:spAutoFit/>
              </a:bodyPr>
              <a:lstStyle/>
              <a:p>
                <a:r>
                  <a:rPr lang="en-US" sz="1000"/>
                  <a:t>14-16 June</a:t>
                </a:r>
              </a:p>
            </p:txBody>
          </p:sp>
          <p:sp>
            <p:nvSpPr>
              <p:cNvPr id="21" name="TextBox 20">
                <a:extLst>
                  <a:ext uri="{FF2B5EF4-FFF2-40B4-BE49-F238E27FC236}">
                    <a16:creationId xmlns:a16="http://schemas.microsoft.com/office/drawing/2014/main" id="{153B8244-40C3-A948-8966-9BB122C7772A}"/>
                  </a:ext>
                </a:extLst>
              </p:cNvPr>
              <p:cNvSpPr txBox="1"/>
              <p:nvPr/>
            </p:nvSpPr>
            <p:spPr>
              <a:xfrm>
                <a:off x="5181600" y="1676400"/>
                <a:ext cx="631581" cy="220732"/>
              </a:xfrm>
              <a:prstGeom prst="rect">
                <a:avLst/>
              </a:prstGeom>
              <a:solidFill>
                <a:schemeClr val="accent2">
                  <a:lumMod val="20000"/>
                  <a:lumOff val="80000"/>
                </a:schemeClr>
              </a:solidFill>
            </p:spPr>
            <p:txBody>
              <a:bodyPr wrap="square" lIns="18288" tIns="18288" rIns="18288" bIns="18288" rtlCol="0">
                <a:spAutoFit/>
              </a:bodyPr>
              <a:lstStyle/>
              <a:p>
                <a:r>
                  <a:rPr lang="en-US" sz="1000"/>
                  <a:t>9-11 July</a:t>
                </a:r>
              </a:p>
            </p:txBody>
          </p:sp>
          <p:sp>
            <p:nvSpPr>
              <p:cNvPr id="22" name="TextBox 21">
                <a:extLst>
                  <a:ext uri="{FF2B5EF4-FFF2-40B4-BE49-F238E27FC236}">
                    <a16:creationId xmlns:a16="http://schemas.microsoft.com/office/drawing/2014/main" id="{E3DF1643-58BC-AA43-9E15-D5DA4118D7C0}"/>
                  </a:ext>
                </a:extLst>
              </p:cNvPr>
              <p:cNvSpPr txBox="1"/>
              <p:nvPr/>
            </p:nvSpPr>
            <p:spPr>
              <a:xfrm>
                <a:off x="6043408" y="629528"/>
                <a:ext cx="760535" cy="220732"/>
              </a:xfrm>
              <a:prstGeom prst="rect">
                <a:avLst/>
              </a:prstGeom>
              <a:solidFill>
                <a:schemeClr val="accent2">
                  <a:lumMod val="20000"/>
                  <a:lumOff val="80000"/>
                </a:schemeClr>
              </a:solidFill>
            </p:spPr>
            <p:txBody>
              <a:bodyPr wrap="square" lIns="18288" tIns="18288" rIns="18288" bIns="18288" rtlCol="0">
                <a:spAutoFit/>
              </a:bodyPr>
              <a:lstStyle/>
              <a:p>
                <a:r>
                  <a:rPr lang="en-US" sz="1000"/>
                  <a:t>27-29 Aug.</a:t>
                </a:r>
              </a:p>
            </p:txBody>
          </p:sp>
          <p:sp>
            <p:nvSpPr>
              <p:cNvPr id="23" name="TextBox 22">
                <a:extLst>
                  <a:ext uri="{FF2B5EF4-FFF2-40B4-BE49-F238E27FC236}">
                    <a16:creationId xmlns:a16="http://schemas.microsoft.com/office/drawing/2014/main" id="{0D98DB66-3A5B-F748-8AE1-52C9C0ABE680}"/>
                  </a:ext>
                </a:extLst>
              </p:cNvPr>
              <p:cNvSpPr txBox="1"/>
              <p:nvPr/>
            </p:nvSpPr>
            <p:spPr>
              <a:xfrm>
                <a:off x="4523642" y="365095"/>
                <a:ext cx="1611923" cy="1174868"/>
              </a:xfrm>
              <a:prstGeom prst="rect">
                <a:avLst/>
              </a:prstGeom>
              <a:noFill/>
            </p:spPr>
            <p:txBody>
              <a:bodyPr wrap="square" rtlCol="0">
                <a:spAutoFit/>
              </a:bodyPr>
              <a:lstStyle/>
              <a:p>
                <a:r>
                  <a:rPr lang="en-US" sz="1000">
                    <a:solidFill>
                      <a:srgbClr val="FF0000"/>
                    </a:solidFill>
                  </a:rPr>
                  <a:t>July event used for G18 SGPS Provisional  PLPT-SEI-004 SEP Channel Cross-Comparison</a:t>
                </a:r>
              </a:p>
              <a:p>
                <a:r>
                  <a:rPr lang="en-US" sz="1000">
                    <a:solidFill>
                      <a:srgbClr val="FF0000"/>
                    </a:solidFill>
                  </a:rPr>
                  <a:t>(T1 &amp; T2 only)</a:t>
                </a:r>
              </a:p>
            </p:txBody>
          </p:sp>
          <p:sp>
            <p:nvSpPr>
              <p:cNvPr id="24" name="TextBox 23">
                <a:extLst>
                  <a:ext uri="{FF2B5EF4-FFF2-40B4-BE49-F238E27FC236}">
                    <a16:creationId xmlns:a16="http://schemas.microsoft.com/office/drawing/2014/main" id="{0D98DB66-3A5B-F748-8AE1-52C9C0ABE680}"/>
                  </a:ext>
                </a:extLst>
              </p:cNvPr>
              <p:cNvSpPr txBox="1"/>
              <p:nvPr/>
            </p:nvSpPr>
            <p:spPr>
              <a:xfrm>
                <a:off x="5974374" y="810421"/>
                <a:ext cx="1547608" cy="996857"/>
              </a:xfrm>
              <a:prstGeom prst="rect">
                <a:avLst/>
              </a:prstGeom>
              <a:noFill/>
            </p:spPr>
            <p:txBody>
              <a:bodyPr wrap="square" rtlCol="0">
                <a:spAutoFit/>
              </a:bodyPr>
              <a:lstStyle/>
              <a:p>
                <a:r>
                  <a:rPr lang="en-US" sz="1000" dirty="0">
                    <a:solidFill>
                      <a:srgbClr val="FF0000"/>
                    </a:solidFill>
                  </a:rPr>
                  <a:t>Aug. event used for G18 MPS-HI and EHIS Provisional PLPT-SEI-004 SEP Channel Cross-Comparisons</a:t>
                </a:r>
              </a:p>
            </p:txBody>
          </p:sp>
          <p:cxnSp>
            <p:nvCxnSpPr>
              <p:cNvPr id="25" name="Straight Connector 24"/>
              <p:cNvCxnSpPr/>
              <p:nvPr/>
            </p:nvCxnSpPr>
            <p:spPr>
              <a:xfrm>
                <a:off x="3962400" y="1219200"/>
                <a:ext cx="0" cy="17526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D98DB66-3A5B-F748-8AE1-52C9C0ABE680}"/>
                  </a:ext>
                </a:extLst>
              </p:cNvPr>
              <p:cNvSpPr txBox="1"/>
              <p:nvPr/>
            </p:nvSpPr>
            <p:spPr>
              <a:xfrm>
                <a:off x="3556488" y="453239"/>
                <a:ext cx="1103434" cy="825172"/>
              </a:xfrm>
              <a:prstGeom prst="rect">
                <a:avLst/>
              </a:prstGeom>
              <a:noFill/>
            </p:spPr>
            <p:txBody>
              <a:bodyPr wrap="square" rtlCol="0">
                <a:spAutoFit/>
              </a:bodyPr>
              <a:lstStyle/>
              <a:p>
                <a:r>
                  <a:rPr lang="en-US" sz="1000">
                    <a:solidFill>
                      <a:srgbClr val="FF0000"/>
                    </a:solidFill>
                  </a:rPr>
                  <a:t>G18 SEISS sensors turned on 25 April 2022 </a:t>
                </a:r>
              </a:p>
            </p:txBody>
          </p:sp>
          <p:sp>
            <p:nvSpPr>
              <p:cNvPr id="27" name="TextBox 26">
                <a:extLst>
                  <a:ext uri="{FF2B5EF4-FFF2-40B4-BE49-F238E27FC236}">
                    <a16:creationId xmlns:a16="http://schemas.microsoft.com/office/drawing/2014/main" id="{E3DF1643-58BC-AA43-9E15-D5DA4118D7C0}"/>
                  </a:ext>
                </a:extLst>
              </p:cNvPr>
              <p:cNvSpPr txBox="1"/>
              <p:nvPr/>
            </p:nvSpPr>
            <p:spPr>
              <a:xfrm>
                <a:off x="6409209" y="1942779"/>
                <a:ext cx="774106" cy="220732"/>
              </a:xfrm>
              <a:prstGeom prst="rect">
                <a:avLst/>
              </a:prstGeom>
              <a:solidFill>
                <a:schemeClr val="accent2">
                  <a:lumMod val="20000"/>
                  <a:lumOff val="80000"/>
                </a:schemeClr>
              </a:solidFill>
            </p:spPr>
            <p:txBody>
              <a:bodyPr wrap="square" lIns="18288" tIns="18288" rIns="18288" bIns="18288" rtlCol="0">
                <a:spAutoFit/>
              </a:bodyPr>
              <a:lstStyle/>
              <a:p>
                <a:r>
                  <a:rPr lang="en-US" sz="1000"/>
                  <a:t>13-20 Sept.</a:t>
                </a:r>
              </a:p>
            </p:txBody>
          </p:sp>
        </p:grpSp>
        <p:sp>
          <p:nvSpPr>
            <p:cNvPr id="15" name="TextBox 14">
              <a:extLst>
                <a:ext uri="{FF2B5EF4-FFF2-40B4-BE49-F238E27FC236}">
                  <a16:creationId xmlns:a16="http://schemas.microsoft.com/office/drawing/2014/main" id="{0D98DB66-3A5B-F748-8AE1-52C9C0ABE680}"/>
                </a:ext>
              </a:extLst>
            </p:cNvPr>
            <p:cNvSpPr txBox="1"/>
            <p:nvPr/>
          </p:nvSpPr>
          <p:spPr>
            <a:xfrm>
              <a:off x="6716346" y="1246539"/>
              <a:ext cx="1719059" cy="818847"/>
            </a:xfrm>
            <a:prstGeom prst="rect">
              <a:avLst/>
            </a:prstGeom>
            <a:solidFill>
              <a:schemeClr val="bg1"/>
            </a:solidFill>
          </p:spPr>
          <p:txBody>
            <a:bodyPr wrap="square" rtlCol="0">
              <a:spAutoFit/>
            </a:bodyPr>
            <a:lstStyle/>
            <a:p>
              <a:r>
                <a:rPr lang="en-US" sz="1000">
                  <a:solidFill>
                    <a:srgbClr val="FF0000"/>
                  </a:solidFill>
                </a:rPr>
                <a:t>All “soft” events in 2022, with elevated fluxes only in channels &lt;= P7 </a:t>
              </a:r>
            </a:p>
            <a:p>
              <a:r>
                <a:rPr lang="en-US" sz="1000">
                  <a:solidFill>
                    <a:srgbClr val="FF0000"/>
                  </a:solidFill>
                </a:rPr>
                <a:t>(40-80 MeV)</a:t>
              </a:r>
            </a:p>
          </p:txBody>
        </p:sp>
        <p:sp>
          <p:nvSpPr>
            <p:cNvPr id="16" name="TextBox 15"/>
            <p:cNvSpPr txBox="1"/>
            <p:nvPr/>
          </p:nvSpPr>
          <p:spPr>
            <a:xfrm>
              <a:off x="1785657" y="316468"/>
              <a:ext cx="806631" cy="461665"/>
            </a:xfrm>
            <a:prstGeom prst="rect">
              <a:avLst/>
            </a:prstGeom>
            <a:noFill/>
          </p:spPr>
          <p:txBody>
            <a:bodyPr wrap="none" rtlCol="0">
              <a:spAutoFit/>
            </a:bodyPr>
            <a:lstStyle/>
            <a:p>
              <a:r>
                <a:rPr lang="en-US" sz="2400" b="1">
                  <a:solidFill>
                    <a:srgbClr val="2E6EBC"/>
                  </a:solidFill>
                </a:rPr>
                <a:t>2022</a:t>
              </a:r>
            </a:p>
          </p:txBody>
        </p:sp>
      </p:grpSp>
      <p:grpSp>
        <p:nvGrpSpPr>
          <p:cNvPr id="30" name="Group 29"/>
          <p:cNvGrpSpPr/>
          <p:nvPr/>
        </p:nvGrpSpPr>
        <p:grpSpPr>
          <a:xfrm>
            <a:off x="1066800" y="3949208"/>
            <a:ext cx="6966898" cy="2832591"/>
            <a:chOff x="1208314" y="3505200"/>
            <a:chExt cx="7368834" cy="3276600"/>
          </a:xfrm>
        </p:grpSpPr>
        <p:pic>
          <p:nvPicPr>
            <p:cNvPr id="5"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314" y="3505200"/>
              <a:ext cx="7368834" cy="3276600"/>
            </a:xfrm>
            <a:prstGeom prst="rect">
              <a:avLst/>
            </a:prstGeom>
            <a:noFill/>
            <a:ln>
              <a:noFill/>
            </a:ln>
          </p:spPr>
        </p:pic>
        <p:sp>
          <p:nvSpPr>
            <p:cNvPr id="6" name="TextBox 5">
              <a:extLst>
                <a:ext uri="{FF2B5EF4-FFF2-40B4-BE49-F238E27FC236}">
                  <a16:creationId xmlns:a16="http://schemas.microsoft.com/office/drawing/2014/main" id="{EA3963A1-39CE-8D4E-BF84-BEC10365DCA5}"/>
                </a:ext>
              </a:extLst>
            </p:cNvPr>
            <p:cNvSpPr txBox="1"/>
            <p:nvPr/>
          </p:nvSpPr>
          <p:spPr>
            <a:xfrm>
              <a:off x="3220030" y="4137470"/>
              <a:ext cx="647957" cy="363141"/>
            </a:xfrm>
            <a:prstGeom prst="rect">
              <a:avLst/>
            </a:prstGeom>
            <a:solidFill>
              <a:schemeClr val="accent2">
                <a:lumMod val="20000"/>
                <a:lumOff val="80000"/>
              </a:schemeClr>
            </a:solidFill>
          </p:spPr>
          <p:txBody>
            <a:bodyPr wrap="square" lIns="18288" tIns="18288" rIns="18288" bIns="18288" rtlCol="0">
              <a:spAutoFit/>
            </a:bodyPr>
            <a:lstStyle/>
            <a:p>
              <a:r>
                <a:rPr lang="en-US" sz="900"/>
                <a:t>24-28 Feb.</a:t>
              </a:r>
            </a:p>
            <a:p>
              <a:r>
                <a:rPr lang="en-US" sz="900"/>
                <a:t>T3 </a:t>
              </a:r>
              <a:r>
                <a:rPr lang="en-US" sz="900" err="1"/>
                <a:t>chans</a:t>
              </a:r>
              <a:r>
                <a:rPr lang="en-US" sz="900"/>
                <a:t>.</a:t>
              </a:r>
            </a:p>
          </p:txBody>
        </p:sp>
        <p:sp>
          <p:nvSpPr>
            <p:cNvPr id="7" name="TextBox 6">
              <a:extLst>
                <a:ext uri="{FF2B5EF4-FFF2-40B4-BE49-F238E27FC236}">
                  <a16:creationId xmlns:a16="http://schemas.microsoft.com/office/drawing/2014/main" id="{EA3963A1-39CE-8D4E-BF84-BEC10365DCA5}"/>
                </a:ext>
              </a:extLst>
            </p:cNvPr>
            <p:cNvSpPr txBox="1"/>
            <p:nvPr/>
          </p:nvSpPr>
          <p:spPr>
            <a:xfrm>
              <a:off x="3303814" y="4930770"/>
              <a:ext cx="644769" cy="363141"/>
            </a:xfrm>
            <a:prstGeom prst="rect">
              <a:avLst/>
            </a:prstGeom>
            <a:solidFill>
              <a:schemeClr val="accent3">
                <a:lumMod val="40000"/>
                <a:lumOff val="60000"/>
              </a:schemeClr>
            </a:solidFill>
          </p:spPr>
          <p:txBody>
            <a:bodyPr wrap="square" lIns="18288" tIns="18288" rIns="18288" bIns="18288" rtlCol="0">
              <a:spAutoFit/>
            </a:bodyPr>
            <a:lstStyle/>
            <a:p>
              <a:r>
                <a:rPr lang="en-US" sz="900"/>
                <a:t>13-21 Mar.</a:t>
              </a:r>
            </a:p>
            <a:p>
              <a:r>
                <a:rPr lang="en-US" sz="900"/>
                <a:t>T3 </a:t>
              </a:r>
              <a:r>
                <a:rPr lang="en-US" sz="900" err="1"/>
                <a:t>chans</a:t>
              </a:r>
              <a:r>
                <a:rPr lang="en-US" sz="900"/>
                <a:t>.</a:t>
              </a:r>
            </a:p>
          </p:txBody>
        </p:sp>
        <p:sp>
          <p:nvSpPr>
            <p:cNvPr id="8" name="TextBox 7">
              <a:extLst>
                <a:ext uri="{FF2B5EF4-FFF2-40B4-BE49-F238E27FC236}">
                  <a16:creationId xmlns:a16="http://schemas.microsoft.com/office/drawing/2014/main" id="{EA3963A1-39CE-8D4E-BF84-BEC10365DCA5}"/>
                </a:ext>
              </a:extLst>
            </p:cNvPr>
            <p:cNvSpPr txBox="1"/>
            <p:nvPr/>
          </p:nvSpPr>
          <p:spPr>
            <a:xfrm>
              <a:off x="4109775" y="4754481"/>
              <a:ext cx="805961" cy="363141"/>
            </a:xfrm>
            <a:prstGeom prst="rect">
              <a:avLst/>
            </a:prstGeom>
            <a:solidFill>
              <a:schemeClr val="accent2">
                <a:lumMod val="20000"/>
                <a:lumOff val="80000"/>
              </a:schemeClr>
            </a:solidFill>
          </p:spPr>
          <p:txBody>
            <a:bodyPr wrap="square" lIns="18288" tIns="18288" rIns="18288" bIns="18288" rtlCol="0">
              <a:spAutoFit/>
            </a:bodyPr>
            <a:lstStyle/>
            <a:p>
              <a:r>
                <a:rPr lang="en-US" sz="900"/>
                <a:t>22-24 Apr.</a:t>
              </a:r>
            </a:p>
            <a:p>
              <a:r>
                <a:rPr lang="en-US" sz="900"/>
                <a:t>T1 &amp; T2 only</a:t>
              </a:r>
            </a:p>
          </p:txBody>
        </p:sp>
        <p:sp>
          <p:nvSpPr>
            <p:cNvPr id="9" name="TextBox 8">
              <a:extLst>
                <a:ext uri="{FF2B5EF4-FFF2-40B4-BE49-F238E27FC236}">
                  <a16:creationId xmlns:a16="http://schemas.microsoft.com/office/drawing/2014/main" id="{EA3963A1-39CE-8D4E-BF84-BEC10365DCA5}"/>
                </a:ext>
              </a:extLst>
            </p:cNvPr>
            <p:cNvSpPr txBox="1"/>
            <p:nvPr/>
          </p:nvSpPr>
          <p:spPr>
            <a:xfrm>
              <a:off x="4029179" y="4093026"/>
              <a:ext cx="1208941" cy="202932"/>
            </a:xfrm>
            <a:prstGeom prst="rect">
              <a:avLst/>
            </a:prstGeom>
            <a:solidFill>
              <a:schemeClr val="accent2">
                <a:lumMod val="20000"/>
                <a:lumOff val="80000"/>
              </a:schemeClr>
            </a:solidFill>
          </p:spPr>
          <p:txBody>
            <a:bodyPr wrap="square" lIns="18288" tIns="18288" rIns="18288" bIns="18288" rtlCol="0">
              <a:spAutoFit/>
            </a:bodyPr>
            <a:lstStyle/>
            <a:p>
              <a:r>
                <a:rPr lang="en-US" sz="900"/>
                <a:t>8-12 May; T3 </a:t>
              </a:r>
              <a:r>
                <a:rPr lang="en-US" sz="900" err="1"/>
                <a:t>chans</a:t>
              </a:r>
              <a:r>
                <a:rPr lang="en-US" sz="900"/>
                <a:t>.</a:t>
              </a:r>
            </a:p>
          </p:txBody>
        </p:sp>
        <p:sp>
          <p:nvSpPr>
            <p:cNvPr id="10" name="TextBox 9">
              <a:extLst>
                <a:ext uri="{FF2B5EF4-FFF2-40B4-BE49-F238E27FC236}">
                  <a16:creationId xmlns:a16="http://schemas.microsoft.com/office/drawing/2014/main" id="{EA3963A1-39CE-8D4E-BF84-BEC10365DCA5}"/>
                </a:ext>
              </a:extLst>
            </p:cNvPr>
            <p:cNvSpPr txBox="1"/>
            <p:nvPr/>
          </p:nvSpPr>
          <p:spPr>
            <a:xfrm>
              <a:off x="5865331" y="4533579"/>
              <a:ext cx="1226501" cy="202932"/>
            </a:xfrm>
            <a:prstGeom prst="rect">
              <a:avLst/>
            </a:prstGeom>
            <a:solidFill>
              <a:schemeClr val="accent2">
                <a:lumMod val="20000"/>
                <a:lumOff val="80000"/>
              </a:schemeClr>
            </a:solidFill>
          </p:spPr>
          <p:txBody>
            <a:bodyPr wrap="square" lIns="18288" tIns="18288" rIns="18288" bIns="18288" rtlCol="0">
              <a:spAutoFit/>
            </a:bodyPr>
            <a:lstStyle/>
            <a:p>
              <a:r>
                <a:rPr lang="en-US" sz="900"/>
                <a:t>5-12 Aug., T3 </a:t>
              </a:r>
              <a:r>
                <a:rPr lang="en-US" sz="900" err="1"/>
                <a:t>chans</a:t>
              </a:r>
              <a:r>
                <a:rPr lang="en-US" sz="900"/>
                <a:t>.</a:t>
              </a:r>
            </a:p>
          </p:txBody>
        </p:sp>
        <p:sp>
          <p:nvSpPr>
            <p:cNvPr id="11" name="TextBox 10">
              <a:extLst>
                <a:ext uri="{FF2B5EF4-FFF2-40B4-BE49-F238E27FC236}">
                  <a16:creationId xmlns:a16="http://schemas.microsoft.com/office/drawing/2014/main" id="{EA3963A1-39CE-8D4E-BF84-BEC10365DCA5}"/>
                </a:ext>
              </a:extLst>
            </p:cNvPr>
            <p:cNvSpPr txBox="1"/>
            <p:nvPr/>
          </p:nvSpPr>
          <p:spPr>
            <a:xfrm>
              <a:off x="5486400" y="3962400"/>
              <a:ext cx="1202452" cy="202932"/>
            </a:xfrm>
            <a:prstGeom prst="rect">
              <a:avLst/>
            </a:prstGeom>
            <a:solidFill>
              <a:schemeClr val="accent2">
                <a:lumMod val="20000"/>
                <a:lumOff val="80000"/>
              </a:schemeClr>
            </a:solidFill>
          </p:spPr>
          <p:txBody>
            <a:bodyPr wrap="square" lIns="18288" tIns="18288" rIns="18288" bIns="18288" rtlCol="0">
              <a:spAutoFit/>
            </a:bodyPr>
            <a:lstStyle/>
            <a:p>
              <a:r>
                <a:rPr lang="en-US" sz="900"/>
                <a:t>15-22 July, T3 </a:t>
              </a:r>
              <a:r>
                <a:rPr lang="en-US" sz="900" err="1"/>
                <a:t>chans</a:t>
              </a:r>
              <a:r>
                <a:rPr lang="en-US" sz="900"/>
                <a:t>.</a:t>
              </a:r>
            </a:p>
          </p:txBody>
        </p:sp>
        <p:sp>
          <p:nvSpPr>
            <p:cNvPr id="12" name="TextBox 11">
              <a:extLst>
                <a:ext uri="{FF2B5EF4-FFF2-40B4-BE49-F238E27FC236}">
                  <a16:creationId xmlns:a16="http://schemas.microsoft.com/office/drawing/2014/main" id="{EA3963A1-39CE-8D4E-BF84-BEC10365DCA5}"/>
                </a:ext>
              </a:extLst>
            </p:cNvPr>
            <p:cNvSpPr txBox="1"/>
            <p:nvPr/>
          </p:nvSpPr>
          <p:spPr>
            <a:xfrm>
              <a:off x="5685682" y="4228778"/>
              <a:ext cx="1567343" cy="202932"/>
            </a:xfrm>
            <a:prstGeom prst="rect">
              <a:avLst/>
            </a:prstGeom>
            <a:solidFill>
              <a:schemeClr val="accent3">
                <a:lumMod val="40000"/>
                <a:lumOff val="60000"/>
              </a:schemeClr>
            </a:solidFill>
          </p:spPr>
          <p:txBody>
            <a:bodyPr wrap="square" lIns="18288" tIns="18288" rIns="18288" bIns="18288" rtlCol="0">
              <a:spAutoFit/>
            </a:bodyPr>
            <a:lstStyle/>
            <a:p>
              <a:r>
                <a:rPr lang="en-US" sz="900" dirty="0"/>
                <a:t>24 July – 2 Aug., T3 </a:t>
              </a:r>
              <a:r>
                <a:rPr lang="en-US" sz="900" dirty="0" err="1"/>
                <a:t>chans</a:t>
              </a:r>
              <a:r>
                <a:rPr lang="en-US" sz="900" dirty="0"/>
                <a:t>.</a:t>
              </a:r>
            </a:p>
          </p:txBody>
        </p:sp>
        <p:sp>
          <p:nvSpPr>
            <p:cNvPr id="28" name="TextBox 27"/>
            <p:cNvSpPr txBox="1"/>
            <p:nvPr/>
          </p:nvSpPr>
          <p:spPr>
            <a:xfrm>
              <a:off x="2577779" y="3669268"/>
              <a:ext cx="806631" cy="461665"/>
            </a:xfrm>
            <a:prstGeom prst="rect">
              <a:avLst/>
            </a:prstGeom>
            <a:noFill/>
          </p:spPr>
          <p:txBody>
            <a:bodyPr wrap="none" rtlCol="0">
              <a:spAutoFit/>
            </a:bodyPr>
            <a:lstStyle/>
            <a:p>
              <a:r>
                <a:rPr lang="en-US" sz="2400" b="1">
                  <a:solidFill>
                    <a:srgbClr val="2E6EBC"/>
                  </a:solidFill>
                </a:rPr>
                <a:t>2023</a:t>
              </a:r>
            </a:p>
          </p:txBody>
        </p:sp>
      </p:grpSp>
      <p:sp>
        <p:nvSpPr>
          <p:cNvPr id="31" name="TextBox 30">
            <a:extLst>
              <a:ext uri="{FF2B5EF4-FFF2-40B4-BE49-F238E27FC236}">
                <a16:creationId xmlns:a16="http://schemas.microsoft.com/office/drawing/2014/main" id="{0D98DB66-3A5B-F748-8AE1-52C9C0ABE680}"/>
              </a:ext>
            </a:extLst>
          </p:cNvPr>
          <p:cNvSpPr txBox="1"/>
          <p:nvPr/>
        </p:nvSpPr>
        <p:spPr>
          <a:xfrm>
            <a:off x="3046068" y="5943600"/>
            <a:ext cx="3845386" cy="400110"/>
          </a:xfrm>
          <a:prstGeom prst="rect">
            <a:avLst/>
          </a:prstGeom>
          <a:noFill/>
        </p:spPr>
        <p:txBody>
          <a:bodyPr wrap="square" rtlCol="0">
            <a:spAutoFit/>
          </a:bodyPr>
          <a:lstStyle/>
          <a:p>
            <a:r>
              <a:rPr lang="en-US" sz="1000" dirty="0">
                <a:solidFill>
                  <a:srgbClr val="FF0000"/>
                </a:solidFill>
              </a:rPr>
              <a:t>13-16 March and 25-27 July used for G18 SGPS Full Val. PLPT-SEI-004 SEP Channel Cross-Comparison of T3 channels</a:t>
            </a:r>
          </a:p>
        </p:txBody>
      </p:sp>
      <p:cxnSp>
        <p:nvCxnSpPr>
          <p:cNvPr id="33" name="Straight Arrow Connector 32"/>
          <p:cNvCxnSpPr/>
          <p:nvPr/>
        </p:nvCxnSpPr>
        <p:spPr>
          <a:xfrm flipV="1">
            <a:off x="3235122" y="5743935"/>
            <a:ext cx="0" cy="2286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202045" y="5757747"/>
            <a:ext cx="0" cy="2286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3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3" name="Text Placeholder 2"/>
          <p:cNvSpPr>
            <a:spLocks noGrp="1"/>
          </p:cNvSpPr>
          <p:nvPr>
            <p:ph type="body" idx="1"/>
          </p:nvPr>
        </p:nvSpPr>
        <p:spPr>
          <a:xfrm>
            <a:off x="457200" y="1693863"/>
            <a:ext cx="8229600" cy="3259137"/>
          </a:xfrm>
        </p:spPr>
        <p:txBody>
          <a:bodyPr/>
          <a:lstStyle/>
          <a:p>
            <a:pPr>
              <a:buFont typeface="Arial" charset="0"/>
              <a:buChar char="•"/>
            </a:pPr>
            <a:r>
              <a:rPr lang="en-US" sz="2800" dirty="0"/>
              <a:t>SGPS Overview</a:t>
            </a:r>
          </a:p>
          <a:p>
            <a:pPr>
              <a:buFont typeface="Arial" charset="0"/>
              <a:buChar char="•"/>
            </a:pPr>
            <a:r>
              <a:rPr lang="en-US" sz="2800" dirty="0"/>
              <a:t>Review of Provisional Maturity Assessment</a:t>
            </a:r>
          </a:p>
          <a:p>
            <a:pPr lvl="0">
              <a:buFont typeface="Arial" charset="0"/>
              <a:buChar char="•"/>
            </a:pPr>
            <a:r>
              <a:rPr lang="en-US" sz="2800" dirty="0"/>
              <a:t>Product Quality Evaluation</a:t>
            </a:r>
          </a:p>
          <a:p>
            <a:pPr lvl="1">
              <a:buFont typeface=".AppleSystemUIFont" charset="-120"/>
              <a:buChar char="-"/>
            </a:pPr>
            <a:r>
              <a:rPr lang="en-US" sz="2000" dirty="0"/>
              <a:t>SGPS PLPTs Supporting Assessment for Full Status </a:t>
            </a:r>
          </a:p>
          <a:p>
            <a:pPr>
              <a:buFont typeface="Arial" charset="0"/>
              <a:buChar char="•"/>
            </a:pPr>
            <a:r>
              <a:rPr lang="en-US" sz="2800" dirty="0"/>
              <a:t>Full Maturity Assessment</a:t>
            </a:r>
          </a:p>
          <a:p>
            <a:pPr>
              <a:buFont typeface="Arial" charset="0"/>
              <a:buChar char="•"/>
            </a:pPr>
            <a:r>
              <a:rPr lang="en-US" sz="2800" dirty="0"/>
              <a:t>Summary and Recommendations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a:t>
            </a:fld>
            <a:endParaRPr lang="uk-UA"/>
          </a:p>
        </p:txBody>
      </p:sp>
    </p:spTree>
    <p:extLst>
      <p:ext uri="{BB962C8B-B14F-4D97-AF65-F5344CB8AC3E}">
        <p14:creationId xmlns:p14="http://schemas.microsoft.com/office/powerpoint/2010/main" val="70546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8343-75F2-1743-962B-528F9D684D68}"/>
              </a:ext>
            </a:extLst>
          </p:cNvPr>
          <p:cNvSpPr>
            <a:spLocks noGrp="1"/>
          </p:cNvSpPr>
          <p:nvPr>
            <p:ph type="title"/>
          </p:nvPr>
        </p:nvSpPr>
        <p:spPr>
          <a:xfrm>
            <a:off x="1295400" y="128337"/>
            <a:ext cx="6553200" cy="968626"/>
          </a:xfrm>
        </p:spPr>
        <p:txBody>
          <a:bodyPr/>
          <a:lstStyle/>
          <a:p>
            <a:r>
              <a:rPr lang="en-US" sz="2400" dirty="0">
                <a:solidFill>
                  <a:schemeClr val="bg1">
                    <a:lumMod val="85000"/>
                  </a:schemeClr>
                </a:solidFill>
              </a:rPr>
              <a:t>PLPT-SEI-004 SEP Channel Cross Comparison: </a:t>
            </a:r>
            <a:br>
              <a:rPr lang="en-US" sz="2000" dirty="0"/>
            </a:br>
            <a:r>
              <a:rPr lang="en-US" sz="2800" dirty="0"/>
              <a:t>13-15 March 2023 Solar Particle Event</a:t>
            </a:r>
          </a:p>
        </p:txBody>
      </p:sp>
      <p:sp>
        <p:nvSpPr>
          <p:cNvPr id="4" name="Slide Number Placeholder 3">
            <a:extLst>
              <a:ext uri="{FF2B5EF4-FFF2-40B4-BE49-F238E27FC236}">
                <a16:creationId xmlns:a16="http://schemas.microsoft.com/office/drawing/2014/main" id="{FA7636C8-36A5-8241-AF9F-20A3EC61166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20</a:t>
            </a:fld>
            <a:endParaRPr lang="en-US"/>
          </a:p>
        </p:txBody>
      </p:sp>
      <p:sp>
        <p:nvSpPr>
          <p:cNvPr id="8" name="TextBox 7">
            <a:extLst>
              <a:ext uri="{FF2B5EF4-FFF2-40B4-BE49-F238E27FC236}">
                <a16:creationId xmlns:a16="http://schemas.microsoft.com/office/drawing/2014/main" id="{1AD43E64-E265-FE4D-8C99-390F4AE2232D}"/>
              </a:ext>
            </a:extLst>
          </p:cNvPr>
          <p:cNvSpPr txBox="1"/>
          <p:nvPr/>
        </p:nvSpPr>
        <p:spPr>
          <a:xfrm>
            <a:off x="457200" y="5715000"/>
            <a:ext cx="8153400" cy="815608"/>
          </a:xfrm>
          <a:prstGeom prst="rect">
            <a:avLst/>
          </a:prstGeom>
          <a:noFill/>
        </p:spPr>
        <p:txBody>
          <a:bodyPr wrap="square" rtlCol="0">
            <a:spAutoFit/>
          </a:bodyPr>
          <a:lstStyle/>
          <a:p>
            <a:pPr marL="285750" indent="-285750">
              <a:spcAft>
                <a:spcPts val="600"/>
              </a:spcAft>
              <a:buClr>
                <a:schemeClr val="bg1"/>
              </a:buClr>
              <a:buFont typeface="Arial" panose="020B0604020202020204" pitchFamily="34" charset="0"/>
              <a:buChar char="•"/>
            </a:pPr>
            <a:r>
              <a:rPr lang="en-US">
                <a:solidFill>
                  <a:schemeClr val="bg1"/>
                </a:solidFill>
              </a:rPr>
              <a:t>G18 SGPS 5m averaged L1b fluxes from 13-15 March 2023</a:t>
            </a:r>
          </a:p>
          <a:p>
            <a:pPr marL="285750" indent="-285750">
              <a:spcAft>
                <a:spcPts val="600"/>
              </a:spcAft>
              <a:buClr>
                <a:schemeClr val="bg1"/>
              </a:buClr>
              <a:buFont typeface="Arial" panose="020B0604020202020204" pitchFamily="34" charset="0"/>
              <a:buChar char="•"/>
            </a:pPr>
            <a:r>
              <a:rPr lang="en-US">
                <a:solidFill>
                  <a:schemeClr val="bg1"/>
                </a:solidFill>
              </a:rPr>
              <a:t>T3 differential energy channels (P8-P10) are barely elevated above backgrounds and noisy during this event, but it is the best option for the G18-G16 cross-comparisons, shown in following slides.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331" y="1143000"/>
            <a:ext cx="6928670" cy="4513232"/>
          </a:xfrm>
          <a:prstGeom prst="rect">
            <a:avLst/>
          </a:prstGeom>
        </p:spPr>
      </p:pic>
    </p:spTree>
    <p:extLst>
      <p:ext uri="{BB962C8B-B14F-4D97-AF65-F5344CB8AC3E}">
        <p14:creationId xmlns:p14="http://schemas.microsoft.com/office/powerpoint/2010/main" val="65945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D4FB-4BD8-844C-8ED0-C43D7EED35AF}"/>
              </a:ext>
            </a:extLst>
          </p:cNvPr>
          <p:cNvSpPr>
            <a:spLocks noGrp="1"/>
          </p:cNvSpPr>
          <p:nvPr>
            <p:ph type="title"/>
          </p:nvPr>
        </p:nvSpPr>
        <p:spPr>
          <a:xfrm>
            <a:off x="1360170" y="185804"/>
            <a:ext cx="6408821" cy="1349626"/>
          </a:xfrm>
        </p:spPr>
        <p:txBody>
          <a:bodyPr/>
          <a:lstStyle/>
          <a:p>
            <a:r>
              <a:rPr lang="en-US" sz="2400" dirty="0">
                <a:solidFill>
                  <a:srgbClr val="FFFFFF">
                    <a:lumMod val="85000"/>
                  </a:srgbClr>
                </a:solidFill>
              </a:rPr>
              <a:t>PLPT-SEI-004 SEP Channel Cross Comparison: </a:t>
            </a:r>
            <a:br>
              <a:rPr lang="en-US" sz="2400" dirty="0">
                <a:solidFill>
                  <a:srgbClr val="FFFFFF"/>
                </a:solidFill>
              </a:rPr>
            </a:br>
            <a:r>
              <a:rPr lang="en-US" sz="3200" dirty="0"/>
              <a:t>Time Series and Cross-comparison Scatter Plot Example</a:t>
            </a:r>
          </a:p>
        </p:txBody>
      </p:sp>
      <p:sp>
        <p:nvSpPr>
          <p:cNvPr id="4" name="Slide Number Placeholder 3">
            <a:extLst>
              <a:ext uri="{FF2B5EF4-FFF2-40B4-BE49-F238E27FC236}">
                <a16:creationId xmlns:a16="http://schemas.microsoft.com/office/drawing/2014/main" id="{D4AF6E20-77D8-0B46-B8F4-00E08DDAC0A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21</a:t>
            </a:fld>
            <a:endParaRPr lang="en-US"/>
          </a:p>
        </p:txBody>
      </p:sp>
      <p:sp>
        <p:nvSpPr>
          <p:cNvPr id="10" name="TextBox 9">
            <a:extLst>
              <a:ext uri="{FF2B5EF4-FFF2-40B4-BE49-F238E27FC236}">
                <a16:creationId xmlns:a16="http://schemas.microsoft.com/office/drawing/2014/main" id="{3FF7F2DE-C5F1-534A-AFB4-FAEE588890DF}"/>
              </a:ext>
            </a:extLst>
          </p:cNvPr>
          <p:cNvSpPr txBox="1"/>
          <p:nvPr/>
        </p:nvSpPr>
        <p:spPr>
          <a:xfrm>
            <a:off x="457200" y="5356592"/>
            <a:ext cx="8229599" cy="815608"/>
          </a:xfrm>
          <a:prstGeom prst="rect">
            <a:avLst/>
          </a:prstGeom>
          <a:noFill/>
        </p:spPr>
        <p:txBody>
          <a:bodyPr wrap="square" rtlCol="0">
            <a:spAutoFit/>
          </a:bodyPr>
          <a:lstStyle/>
          <a:p>
            <a:pPr marL="285750" indent="-285750">
              <a:spcAft>
                <a:spcPts val="300"/>
              </a:spcAft>
              <a:buClr>
                <a:schemeClr val="bg1"/>
              </a:buClr>
              <a:buFont typeface="Arial" panose="020B0604020202020204" pitchFamily="34" charset="0"/>
              <a:buChar char="•"/>
            </a:pPr>
            <a:r>
              <a:rPr lang="en-US">
                <a:solidFill>
                  <a:schemeClr val="bg1"/>
                </a:solidFill>
              </a:rPr>
              <a:t>G18 and G16 SGPS Cross comparison of 5m averaged L1b fluxes during 24-30 July 2023.</a:t>
            </a:r>
          </a:p>
          <a:p>
            <a:pPr marL="285750" indent="-285750">
              <a:spcAft>
                <a:spcPts val="300"/>
              </a:spcAft>
              <a:buClr>
                <a:schemeClr val="bg1"/>
              </a:buClr>
              <a:buFont typeface="Arial" panose="020B0604020202020204" pitchFamily="34" charset="0"/>
              <a:buChar char="•"/>
            </a:pPr>
            <a:r>
              <a:rPr lang="en-US">
                <a:solidFill>
                  <a:schemeClr val="bg1"/>
                </a:solidFill>
              </a:rPr>
              <a:t>Results indicate ~10% systematic difference between G18 and G16 SGPS-X P8A measurements.</a:t>
            </a:r>
          </a:p>
          <a:p>
            <a:pPr marL="285750" indent="-285750">
              <a:spcAft>
                <a:spcPts val="300"/>
              </a:spcAft>
              <a:buClr>
                <a:schemeClr val="bg1"/>
              </a:buClr>
              <a:buFont typeface="Arial" panose="020B0604020202020204" pitchFamily="34" charset="0"/>
              <a:buChar char="•"/>
            </a:pPr>
            <a:r>
              <a:rPr lang="en-US" i="1">
                <a:solidFill>
                  <a:schemeClr val="bg1"/>
                </a:solidFill>
              </a:rPr>
              <a:t>We do not know which measurement is more accurate.</a:t>
            </a:r>
          </a:p>
        </p:txBody>
      </p:sp>
      <p:grpSp>
        <p:nvGrpSpPr>
          <p:cNvPr id="18" name="Group 17"/>
          <p:cNvGrpSpPr/>
          <p:nvPr/>
        </p:nvGrpSpPr>
        <p:grpSpPr>
          <a:xfrm>
            <a:off x="622318" y="1705426"/>
            <a:ext cx="7942982" cy="3552374"/>
            <a:chOff x="631371" y="1705426"/>
            <a:chExt cx="7942982" cy="3552374"/>
          </a:xfrm>
        </p:grpSpPr>
        <p:sp>
          <p:nvSpPr>
            <p:cNvPr id="13" name="TextBox 12">
              <a:extLst>
                <a:ext uri="{FF2B5EF4-FFF2-40B4-BE49-F238E27FC236}">
                  <a16:creationId xmlns:a16="http://schemas.microsoft.com/office/drawing/2014/main" id="{3E7808CE-5AF2-FE40-9346-044D03AFEC3B}"/>
                </a:ext>
              </a:extLst>
            </p:cNvPr>
            <p:cNvSpPr txBox="1"/>
            <p:nvPr/>
          </p:nvSpPr>
          <p:spPr>
            <a:xfrm>
              <a:off x="1600200" y="1705426"/>
              <a:ext cx="5931432" cy="307777"/>
            </a:xfrm>
            <a:prstGeom prst="rect">
              <a:avLst/>
            </a:prstGeom>
            <a:solidFill>
              <a:schemeClr val="bg1">
                <a:lumMod val="95000"/>
              </a:schemeClr>
            </a:solidFill>
          </p:spPr>
          <p:txBody>
            <a:bodyPr wrap="none" rtlCol="0">
              <a:spAutoFit/>
            </a:bodyPr>
            <a:lstStyle/>
            <a:p>
              <a:r>
                <a:rPr lang="en-US" dirty="0"/>
                <a:t>G16 vs. G18 SGPS-X P8A 24-30 July 2023 SEP event cross comparison</a:t>
              </a:r>
            </a:p>
          </p:txBody>
        </p:sp>
        <p:grpSp>
          <p:nvGrpSpPr>
            <p:cNvPr id="17" name="Group 16"/>
            <p:cNvGrpSpPr/>
            <p:nvPr/>
          </p:nvGrpSpPr>
          <p:grpSpPr>
            <a:xfrm>
              <a:off x="631371" y="1981200"/>
              <a:ext cx="7942982" cy="3276600"/>
              <a:chOff x="631371" y="1981200"/>
              <a:chExt cx="7942982" cy="3276600"/>
            </a:xfrm>
          </p:grpSpPr>
          <p:grpSp>
            <p:nvGrpSpPr>
              <p:cNvPr id="11" name="Group 10"/>
              <p:cNvGrpSpPr/>
              <p:nvPr/>
            </p:nvGrpSpPr>
            <p:grpSpPr>
              <a:xfrm>
                <a:off x="4137887" y="1981200"/>
                <a:ext cx="4436466" cy="3276600"/>
                <a:chOff x="4534403" y="2057400"/>
                <a:chExt cx="4436466" cy="32766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403" y="2057400"/>
                  <a:ext cx="3695197" cy="3276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688" y="2057400"/>
                  <a:ext cx="827181" cy="3276600"/>
                </a:xfrm>
                <a:prstGeom prst="rect">
                  <a:avLst/>
                </a:prstGeom>
              </p:spPr>
            </p:pic>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71" y="1981200"/>
                <a:ext cx="3501943" cy="3276600"/>
              </a:xfrm>
              <a:prstGeom prst="rect">
                <a:avLst/>
              </a:prstGeom>
            </p:spPr>
          </p:pic>
        </p:grpSp>
      </p:grpSp>
    </p:spTree>
    <p:extLst>
      <p:ext uri="{BB962C8B-B14F-4D97-AF65-F5344CB8AC3E}">
        <p14:creationId xmlns:p14="http://schemas.microsoft.com/office/powerpoint/2010/main" val="22912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9D78-9536-F341-A40B-D58E9CF2F51C}"/>
              </a:ext>
            </a:extLst>
          </p:cNvPr>
          <p:cNvSpPr>
            <a:spLocks noGrp="1"/>
          </p:cNvSpPr>
          <p:nvPr>
            <p:ph type="title"/>
          </p:nvPr>
        </p:nvSpPr>
        <p:spPr>
          <a:xfrm>
            <a:off x="1371600" y="128337"/>
            <a:ext cx="6408821" cy="968626"/>
          </a:xfrm>
        </p:spPr>
        <p:txBody>
          <a:bodyPr/>
          <a:lstStyle/>
          <a:p>
            <a:r>
              <a:rPr lang="en-US" sz="2400" dirty="0">
                <a:solidFill>
                  <a:srgbClr val="FFFFFF">
                    <a:lumMod val="85000"/>
                  </a:srgbClr>
                </a:solidFill>
              </a:rPr>
              <a:t>PLPT-SEI-004 SEP Channel Cross Comparison:</a:t>
            </a:r>
            <a:br>
              <a:rPr lang="en-US" sz="2400" dirty="0">
                <a:solidFill>
                  <a:srgbClr val="FFFFFF">
                    <a:lumMod val="85000"/>
                  </a:srgbClr>
                </a:solidFill>
              </a:rPr>
            </a:br>
            <a:r>
              <a:rPr lang="en-US" sz="2800" dirty="0">
                <a:solidFill>
                  <a:schemeClr val="bg1"/>
                </a:solidFill>
              </a:rPr>
              <a:t>Results</a:t>
            </a:r>
          </a:p>
        </p:txBody>
      </p:sp>
      <p:sp>
        <p:nvSpPr>
          <p:cNvPr id="4" name="Slide Number Placeholder 3">
            <a:extLst>
              <a:ext uri="{FF2B5EF4-FFF2-40B4-BE49-F238E27FC236}">
                <a16:creationId xmlns:a16="http://schemas.microsoft.com/office/drawing/2014/main" id="{D9A98E9A-0772-C248-B8DA-D3EF3A7083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22</a:t>
            </a:fld>
            <a:endParaRPr lang="en-US"/>
          </a:p>
        </p:txBody>
      </p:sp>
      <p:sp>
        <p:nvSpPr>
          <p:cNvPr id="8" name="TextBox 7">
            <a:extLst>
              <a:ext uri="{FF2B5EF4-FFF2-40B4-BE49-F238E27FC236}">
                <a16:creationId xmlns:a16="http://schemas.microsoft.com/office/drawing/2014/main" id="{CFA5C7DA-8F2A-6842-9387-9FE59803EA5F}"/>
              </a:ext>
            </a:extLst>
          </p:cNvPr>
          <p:cNvSpPr txBox="1"/>
          <p:nvPr/>
        </p:nvSpPr>
        <p:spPr>
          <a:xfrm>
            <a:off x="381001" y="4191000"/>
            <a:ext cx="8458200" cy="2200602"/>
          </a:xfrm>
          <a:prstGeom prst="rect">
            <a:avLst/>
          </a:prstGeom>
          <a:noFill/>
        </p:spPr>
        <p:txBody>
          <a:bodyPr wrap="square" rtlCol="0">
            <a:spAutoFit/>
          </a:bodyPr>
          <a:lstStyle/>
          <a:p>
            <a:pPr marL="285750" indent="-285750">
              <a:spcAft>
                <a:spcPts val="600"/>
              </a:spcAft>
              <a:buClr>
                <a:schemeClr val="bg1"/>
              </a:buClr>
              <a:buFont typeface="Arial" panose="020B0604020202020204" pitchFamily="34" charset="0"/>
              <a:buChar char="•"/>
            </a:pPr>
            <a:r>
              <a:rPr lang="en-US" dirty="0">
                <a:solidFill>
                  <a:schemeClr val="bg1"/>
                </a:solidFill>
              </a:rPr>
              <a:t>Results generated using comparisons from both March and July 2023 SEP events.</a:t>
            </a:r>
          </a:p>
          <a:p>
            <a:pPr marL="285750" indent="-285750">
              <a:spcAft>
                <a:spcPts val="600"/>
              </a:spcAft>
              <a:buClr>
                <a:schemeClr val="bg1"/>
              </a:buClr>
              <a:buFont typeface="Arial" panose="020B0604020202020204" pitchFamily="34" charset="0"/>
              <a:buChar char="•"/>
            </a:pPr>
            <a:r>
              <a:rPr lang="en-US" dirty="0">
                <a:solidFill>
                  <a:schemeClr val="bg1"/>
                </a:solidFill>
              </a:rPr>
              <a:t>Measurements from like channels and look-directions agree to within 10% in most cases.</a:t>
            </a:r>
          </a:p>
          <a:p>
            <a:pPr marL="285750" indent="-285750">
              <a:spcAft>
                <a:spcPts val="600"/>
              </a:spcAft>
              <a:buClr>
                <a:schemeClr val="bg1"/>
              </a:buClr>
              <a:buFont typeface="Arial" panose="020B0604020202020204" pitchFamily="34" charset="0"/>
              <a:buChar char="•"/>
            </a:pPr>
            <a:r>
              <a:rPr lang="en-US" dirty="0">
                <a:solidFill>
                  <a:schemeClr val="bg1"/>
                </a:solidFill>
              </a:rPr>
              <a:t>Worst cases are SGPS-X P8A and P9 (scatter plots shown in backup slides). </a:t>
            </a:r>
          </a:p>
          <a:p>
            <a:pPr marL="285750" indent="-285750">
              <a:spcAft>
                <a:spcPts val="600"/>
              </a:spcAft>
              <a:buClr>
                <a:schemeClr val="bg1"/>
              </a:buClr>
              <a:buFont typeface="Arial" panose="020B0604020202020204" pitchFamily="34" charset="0"/>
              <a:buChar char="•"/>
            </a:pPr>
            <a:r>
              <a:rPr lang="en-US" dirty="0">
                <a:solidFill>
                  <a:schemeClr val="bg1"/>
                </a:solidFill>
              </a:rPr>
              <a:t>Not able to determine G16-G18 scaling for SGPS+X P8C and P10 due to low response and noisy data (Note low r–values and scatter plots shown in Backup slide 34).</a:t>
            </a:r>
          </a:p>
          <a:p>
            <a:pPr marL="285750" indent="-285750">
              <a:spcAft>
                <a:spcPts val="600"/>
              </a:spcAft>
              <a:buClr>
                <a:schemeClr val="bg1"/>
              </a:buClr>
              <a:buFont typeface="Arial" panose="020B0604020202020204" pitchFamily="34" charset="0"/>
              <a:buChar char="•"/>
            </a:pPr>
            <a:r>
              <a:rPr lang="en-US" dirty="0">
                <a:solidFill>
                  <a:schemeClr val="bg1"/>
                </a:solidFill>
              </a:rPr>
              <a:t>SGPX+X P7 agreement is poor because G16 SGPS+X P7 D3-D1 circuit is not working properly and is disabled. Result is high “background” in G16 SGPS+X P7 from rear entry particles.</a:t>
            </a:r>
          </a:p>
          <a:p>
            <a:pPr marL="285750" indent="-285750">
              <a:spcAft>
                <a:spcPts val="600"/>
              </a:spcAft>
              <a:buClr>
                <a:schemeClr val="bg1"/>
              </a:buClr>
              <a:buFont typeface="Arial" panose="020B0604020202020204" pitchFamily="34" charset="0"/>
              <a:buChar char="•"/>
            </a:pPr>
            <a:r>
              <a:rPr lang="en-US" dirty="0">
                <a:solidFill>
                  <a:schemeClr val="bg1"/>
                </a:solidFill>
              </a:rPr>
              <a:t>Alpha count rates too low to perform similar comparisons for alpha channels.</a:t>
            </a:r>
          </a:p>
        </p:txBody>
      </p:sp>
      <p:grpSp>
        <p:nvGrpSpPr>
          <p:cNvPr id="6" name="Group 5"/>
          <p:cNvGrpSpPr/>
          <p:nvPr/>
        </p:nvGrpSpPr>
        <p:grpSpPr>
          <a:xfrm>
            <a:off x="335280" y="1981200"/>
            <a:ext cx="8503920" cy="2070945"/>
            <a:chOff x="335280" y="1981200"/>
            <a:chExt cx="8503920" cy="207094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 y="1981200"/>
              <a:ext cx="8503920" cy="2070945"/>
            </a:xfrm>
            <a:prstGeom prst="rect">
              <a:avLst/>
            </a:prstGeom>
          </p:spPr>
        </p:pic>
        <p:sp>
          <p:nvSpPr>
            <p:cNvPr id="9" name="Oval 8">
              <a:extLst>
                <a:ext uri="{FF2B5EF4-FFF2-40B4-BE49-F238E27FC236}">
                  <a16:creationId xmlns:a16="http://schemas.microsoft.com/office/drawing/2014/main" id="{61950C52-0E49-9443-9753-065820E9DB3B}"/>
                </a:ext>
              </a:extLst>
            </p:cNvPr>
            <p:cNvSpPr/>
            <p:nvPr/>
          </p:nvSpPr>
          <p:spPr>
            <a:xfrm>
              <a:off x="2291862" y="3288322"/>
              <a:ext cx="838200" cy="4044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DF50F17B-A7D7-6140-B2E2-F48EF4F8CC96}"/>
              </a:ext>
            </a:extLst>
          </p:cNvPr>
          <p:cNvSpPr txBox="1"/>
          <p:nvPr/>
        </p:nvSpPr>
        <p:spPr>
          <a:xfrm>
            <a:off x="446989" y="1752600"/>
            <a:ext cx="1077011" cy="276999"/>
          </a:xfrm>
          <a:prstGeom prst="rect">
            <a:avLst/>
          </a:prstGeom>
          <a:solidFill>
            <a:schemeClr val="bg1">
              <a:lumMod val="95000"/>
            </a:schemeClr>
          </a:solidFill>
        </p:spPr>
        <p:txBody>
          <a:bodyPr wrap="square" rtlCol="0">
            <a:spAutoFit/>
          </a:bodyPr>
          <a:lstStyle/>
          <a:p>
            <a:r>
              <a:rPr lang="en-US" sz="1200"/>
              <a:t>Worst cases</a:t>
            </a:r>
          </a:p>
        </p:txBody>
      </p:sp>
      <p:cxnSp>
        <p:nvCxnSpPr>
          <p:cNvPr id="13" name="Straight Arrow Connector 12">
            <a:extLst>
              <a:ext uri="{FF2B5EF4-FFF2-40B4-BE49-F238E27FC236}">
                <a16:creationId xmlns:a16="http://schemas.microsoft.com/office/drawing/2014/main" id="{9CA67307-8FB8-E147-8BD5-CDFD813E53C4}"/>
              </a:ext>
            </a:extLst>
          </p:cNvPr>
          <p:cNvCxnSpPr>
            <a:cxnSpLocks/>
          </p:cNvCxnSpPr>
          <p:nvPr/>
        </p:nvCxnSpPr>
        <p:spPr>
          <a:xfrm>
            <a:off x="1371600" y="1981200"/>
            <a:ext cx="1066800" cy="1295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303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FFFFFF">
                    <a:lumMod val="85000"/>
                  </a:srgbClr>
                </a:solidFill>
              </a:rPr>
              <a:t>PLPT-SEI-004 SEP Channel Cross Comparison:</a:t>
            </a:r>
            <a:br>
              <a:rPr lang="en-US" sz="2400" dirty="0">
                <a:solidFill>
                  <a:srgbClr val="FFFFFF">
                    <a:lumMod val="85000"/>
                  </a:srgbClr>
                </a:solidFill>
              </a:rPr>
            </a:br>
            <a:r>
              <a:rPr lang="en-US" sz="2800" dirty="0">
                <a:solidFill>
                  <a:srgbClr val="FFFFFF"/>
                </a:solidFill>
              </a:rPr>
              <a:t>Summary</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23</a:t>
            </a:fld>
            <a:endParaRPr lang="uk-UA"/>
          </a:p>
        </p:txBody>
      </p:sp>
      <p:sp>
        <p:nvSpPr>
          <p:cNvPr id="7" name="TextBox 6">
            <a:extLst>
              <a:ext uri="{FF2B5EF4-FFF2-40B4-BE49-F238E27FC236}">
                <a16:creationId xmlns:a16="http://schemas.microsoft.com/office/drawing/2014/main" id="{377E1D29-1D14-6A48-B2B9-DFA65F7F7DCF}"/>
              </a:ext>
            </a:extLst>
          </p:cNvPr>
          <p:cNvSpPr txBox="1"/>
          <p:nvPr/>
        </p:nvSpPr>
        <p:spPr>
          <a:xfrm>
            <a:off x="228600" y="5105400"/>
            <a:ext cx="8534400" cy="1461939"/>
          </a:xfrm>
          <a:prstGeom prst="rect">
            <a:avLst/>
          </a:prstGeom>
          <a:noFill/>
        </p:spPr>
        <p:txBody>
          <a:bodyPr wrap="square" rtlCol="0">
            <a:spAutoFit/>
          </a:bodyPr>
          <a:lstStyle/>
          <a:p>
            <a:pPr marL="228600" indent="-228600">
              <a:spcAft>
                <a:spcPts val="300"/>
              </a:spcAft>
              <a:buClr>
                <a:schemeClr val="bg1"/>
              </a:buClr>
              <a:buFont typeface="Arial" panose="020B0604020202020204" pitchFamily="34" charset="0"/>
              <a:buChar char="•"/>
            </a:pPr>
            <a:r>
              <a:rPr lang="en-US" dirty="0">
                <a:solidFill>
                  <a:schemeClr val="bg1"/>
                </a:solidFill>
              </a:rPr>
              <a:t>G18 and G16 SGPS day averaged L1b spectra (flux vs. energy) from 7/25/23 provide a good example of overall T3 cross calibration results. </a:t>
            </a:r>
          </a:p>
          <a:p>
            <a:pPr marL="228600" indent="-228600">
              <a:spcAft>
                <a:spcPts val="300"/>
              </a:spcAft>
              <a:buClr>
                <a:schemeClr val="bg1"/>
              </a:buClr>
              <a:buFont typeface="Arial" panose="020B0604020202020204" pitchFamily="34" charset="0"/>
              <a:buChar char="•"/>
            </a:pPr>
            <a:r>
              <a:rPr lang="en-US" dirty="0">
                <a:solidFill>
                  <a:schemeClr val="bg1"/>
                </a:solidFill>
              </a:rPr>
              <a:t>Anomalous G18 channels are G18 SGPS-X P8C, P9 and SGPS+X P8C, P10.</a:t>
            </a:r>
          </a:p>
          <a:p>
            <a:pPr marL="228600" indent="-228600">
              <a:spcAft>
                <a:spcPts val="300"/>
              </a:spcAft>
              <a:buClr>
                <a:schemeClr val="bg1"/>
              </a:buClr>
              <a:buFont typeface="Arial" panose="020B0604020202020204" pitchFamily="34" charset="0"/>
              <a:buChar char="•"/>
            </a:pPr>
            <a:r>
              <a:rPr lang="en-US" dirty="0">
                <a:solidFill>
                  <a:schemeClr val="bg1"/>
                </a:solidFill>
              </a:rPr>
              <a:t>P8B reports a little high in all SGPS units at low flux levels when there is significant contribution from GCRs, but follows a power law spectrum well during large SEP events w/ steeply falling energy spectrum.</a:t>
            </a:r>
          </a:p>
        </p:txBody>
      </p:sp>
      <p:grpSp>
        <p:nvGrpSpPr>
          <p:cNvPr id="39" name="Group 38"/>
          <p:cNvGrpSpPr/>
          <p:nvPr/>
        </p:nvGrpSpPr>
        <p:grpSpPr>
          <a:xfrm>
            <a:off x="533400" y="1066800"/>
            <a:ext cx="8382000" cy="3999109"/>
            <a:chOff x="685800" y="1295400"/>
            <a:chExt cx="8382000" cy="415150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696200" cy="4151509"/>
            </a:xfrm>
            <a:prstGeom prst="rect">
              <a:avLst/>
            </a:prstGeom>
          </p:spPr>
        </p:pic>
        <p:sp>
          <p:nvSpPr>
            <p:cNvPr id="8" name="Oval 7">
              <a:extLst>
                <a:ext uri="{FF2B5EF4-FFF2-40B4-BE49-F238E27FC236}">
                  <a16:creationId xmlns:a16="http://schemas.microsoft.com/office/drawing/2014/main" id="{7F56DE82-64A8-E64C-A754-6B1FC5889DBC}"/>
                </a:ext>
              </a:extLst>
            </p:cNvPr>
            <p:cNvSpPr/>
            <p:nvPr/>
          </p:nvSpPr>
          <p:spPr>
            <a:xfrm rot="19504877">
              <a:off x="6736672" y="3456286"/>
              <a:ext cx="286612" cy="311374"/>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9EAD63-8005-AD4D-9AE5-5867AC64EAB6}"/>
                </a:ext>
              </a:extLst>
            </p:cNvPr>
            <p:cNvSpPr txBox="1"/>
            <p:nvPr/>
          </p:nvSpPr>
          <p:spPr>
            <a:xfrm>
              <a:off x="7162800" y="2081781"/>
              <a:ext cx="1905000" cy="1150220"/>
            </a:xfrm>
            <a:prstGeom prst="rect">
              <a:avLst/>
            </a:prstGeom>
            <a:solidFill>
              <a:schemeClr val="bg1">
                <a:lumMod val="95000"/>
              </a:schemeClr>
            </a:solidFill>
          </p:spPr>
          <p:txBody>
            <a:bodyPr wrap="square" rtlCol="0">
              <a:spAutoFit/>
            </a:bodyPr>
            <a:lstStyle/>
            <a:p>
              <a:r>
                <a:rPr lang="en-US" sz="1100" dirty="0"/>
                <a:t>Apparent agreement in P8C day averaged flux is misleading. See SGPS+X P8C results on previous slide and P8C scatter plot on Backup slide 34.</a:t>
              </a:r>
            </a:p>
          </p:txBody>
        </p:sp>
        <p:cxnSp>
          <p:nvCxnSpPr>
            <p:cNvPr id="10" name="Straight Arrow Connector 9">
              <a:extLst>
                <a:ext uri="{FF2B5EF4-FFF2-40B4-BE49-F238E27FC236}">
                  <a16:creationId xmlns:a16="http://schemas.microsoft.com/office/drawing/2014/main" id="{28A06DEE-DFAD-4649-B563-0FFA1BED71CD}"/>
                </a:ext>
              </a:extLst>
            </p:cNvPr>
            <p:cNvCxnSpPr>
              <a:cxnSpLocks/>
            </p:cNvCxnSpPr>
            <p:nvPr/>
          </p:nvCxnSpPr>
          <p:spPr>
            <a:xfrm flipH="1">
              <a:off x="7010401" y="3276600"/>
              <a:ext cx="228599" cy="228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F56DE82-64A8-E64C-A754-6B1FC5889DBC}"/>
                </a:ext>
              </a:extLst>
            </p:cNvPr>
            <p:cNvSpPr/>
            <p:nvPr/>
          </p:nvSpPr>
          <p:spPr>
            <a:xfrm rot="18090539">
              <a:off x="3230475" y="3182158"/>
              <a:ext cx="279535" cy="668161"/>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99EAD63-8005-AD4D-9AE5-5867AC64EAB6}"/>
                </a:ext>
              </a:extLst>
            </p:cNvPr>
            <p:cNvSpPr txBox="1"/>
            <p:nvPr/>
          </p:nvSpPr>
          <p:spPr>
            <a:xfrm>
              <a:off x="2971801" y="2066836"/>
              <a:ext cx="1524000" cy="600164"/>
            </a:xfrm>
            <a:prstGeom prst="rect">
              <a:avLst/>
            </a:prstGeom>
            <a:solidFill>
              <a:schemeClr val="bg1">
                <a:lumMod val="95000"/>
              </a:schemeClr>
            </a:solidFill>
          </p:spPr>
          <p:txBody>
            <a:bodyPr wrap="square" rtlCol="0">
              <a:spAutoFit/>
            </a:bodyPr>
            <a:lstStyle/>
            <a:p>
              <a:r>
                <a:rPr lang="en-US" sz="1100" dirty="0"/>
                <a:t>G18 SGPS-X P8C and P9 appear to be reporting too high. </a:t>
              </a:r>
            </a:p>
          </p:txBody>
        </p:sp>
        <p:cxnSp>
          <p:nvCxnSpPr>
            <p:cNvPr id="17" name="Straight Arrow Connector 16">
              <a:extLst>
                <a:ext uri="{FF2B5EF4-FFF2-40B4-BE49-F238E27FC236}">
                  <a16:creationId xmlns:a16="http://schemas.microsoft.com/office/drawing/2014/main" id="{28A06DEE-DFAD-4649-B563-0FFA1BED71CD}"/>
                </a:ext>
              </a:extLst>
            </p:cNvPr>
            <p:cNvCxnSpPr>
              <a:cxnSpLocks/>
            </p:cNvCxnSpPr>
            <p:nvPr/>
          </p:nvCxnSpPr>
          <p:spPr>
            <a:xfrm flipH="1">
              <a:off x="3429000" y="2667000"/>
              <a:ext cx="76200"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7F56DE82-64A8-E64C-A754-6B1FC5889DBC}"/>
                </a:ext>
              </a:extLst>
            </p:cNvPr>
            <p:cNvSpPr/>
            <p:nvPr/>
          </p:nvSpPr>
          <p:spPr>
            <a:xfrm rot="19504877">
              <a:off x="7574870" y="4473602"/>
              <a:ext cx="286612" cy="311374"/>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99EAD63-8005-AD4D-9AE5-5867AC64EAB6}"/>
                </a:ext>
              </a:extLst>
            </p:cNvPr>
            <p:cNvSpPr txBox="1"/>
            <p:nvPr/>
          </p:nvSpPr>
          <p:spPr>
            <a:xfrm>
              <a:off x="5353392" y="4309888"/>
              <a:ext cx="1981200" cy="600164"/>
            </a:xfrm>
            <a:prstGeom prst="rect">
              <a:avLst/>
            </a:prstGeom>
            <a:solidFill>
              <a:schemeClr val="bg1">
                <a:lumMod val="95000"/>
              </a:schemeClr>
            </a:solidFill>
          </p:spPr>
          <p:txBody>
            <a:bodyPr wrap="square" rtlCol="0">
              <a:spAutoFit/>
            </a:bodyPr>
            <a:lstStyle/>
            <a:p>
              <a:r>
                <a:rPr lang="en-US" sz="1100" dirty="0"/>
                <a:t>Anonymously low response in G18 SGPS+X P10. Other P10 channels agree well. </a:t>
              </a:r>
            </a:p>
          </p:txBody>
        </p:sp>
        <p:cxnSp>
          <p:nvCxnSpPr>
            <p:cNvPr id="31" name="Straight Arrow Connector 30">
              <a:extLst>
                <a:ext uri="{FF2B5EF4-FFF2-40B4-BE49-F238E27FC236}">
                  <a16:creationId xmlns:a16="http://schemas.microsoft.com/office/drawing/2014/main" id="{28A06DEE-DFAD-4649-B563-0FFA1BED71CD}"/>
                </a:ext>
              </a:extLst>
            </p:cNvPr>
            <p:cNvCxnSpPr>
              <a:cxnSpLocks/>
            </p:cNvCxnSpPr>
            <p:nvPr/>
          </p:nvCxnSpPr>
          <p:spPr>
            <a:xfrm>
              <a:off x="7337823" y="4609970"/>
              <a:ext cx="203554" cy="40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7F56DE82-64A8-E64C-A754-6B1FC5889DBC}"/>
              </a:ext>
            </a:extLst>
          </p:cNvPr>
          <p:cNvSpPr/>
          <p:nvPr/>
        </p:nvSpPr>
        <p:spPr>
          <a:xfrm rot="18833876">
            <a:off x="1672596" y="1665623"/>
            <a:ext cx="480723" cy="1200009"/>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99EAD63-8005-AD4D-9AE5-5867AC64EAB6}"/>
              </a:ext>
            </a:extLst>
          </p:cNvPr>
          <p:cNvSpPr txBox="1"/>
          <p:nvPr/>
        </p:nvSpPr>
        <p:spPr>
          <a:xfrm>
            <a:off x="1371600" y="3657601"/>
            <a:ext cx="1828800" cy="990600"/>
          </a:xfrm>
          <a:prstGeom prst="rect">
            <a:avLst/>
          </a:prstGeom>
          <a:solidFill>
            <a:schemeClr val="bg1">
              <a:lumMod val="95000"/>
            </a:schemeClr>
          </a:solidFill>
        </p:spPr>
        <p:txBody>
          <a:bodyPr wrap="square" lIns="45720" rIns="45720" rtlCol="0">
            <a:spAutoFit/>
          </a:bodyPr>
          <a:lstStyle/>
          <a:p>
            <a:r>
              <a:rPr lang="en-US" sz="800" dirty="0"/>
              <a:t>Somewhat higher P6 &amp; P7 day avg. fluxes are expected in west viewing SGPS units (than in east viewing shown in right panel) due to geomagnetic effects. </a:t>
            </a:r>
          </a:p>
          <a:p>
            <a:r>
              <a:rPr lang="en-US" sz="800" dirty="0"/>
              <a:t>+X/-X agreement expected between higher energy P8-P10 channels.</a:t>
            </a:r>
          </a:p>
        </p:txBody>
      </p:sp>
      <p:cxnSp>
        <p:nvCxnSpPr>
          <p:cNvPr id="42" name="Straight Arrow Connector 41">
            <a:extLst>
              <a:ext uri="{FF2B5EF4-FFF2-40B4-BE49-F238E27FC236}">
                <a16:creationId xmlns:a16="http://schemas.microsoft.com/office/drawing/2014/main" id="{28A06DEE-DFAD-4649-B563-0FFA1BED71CD}"/>
              </a:ext>
            </a:extLst>
          </p:cNvPr>
          <p:cNvCxnSpPr>
            <a:cxnSpLocks/>
          </p:cNvCxnSpPr>
          <p:nvPr/>
        </p:nvCxnSpPr>
        <p:spPr>
          <a:xfrm flipV="1">
            <a:off x="1600200" y="2555252"/>
            <a:ext cx="228600" cy="11023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15212A82-2457-DB42-BA7A-58BC4245679A}"/>
              </a:ext>
            </a:extLst>
          </p:cNvPr>
          <p:cNvSpPr/>
          <p:nvPr/>
        </p:nvSpPr>
        <p:spPr>
          <a:xfrm>
            <a:off x="7315200" y="6400800"/>
            <a:ext cx="990600" cy="304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Pass</a:t>
            </a:r>
          </a:p>
        </p:txBody>
      </p:sp>
    </p:spTree>
    <p:extLst>
      <p:ext uri="{BB962C8B-B14F-4D97-AF65-F5344CB8AC3E}">
        <p14:creationId xmlns:p14="http://schemas.microsoft.com/office/powerpoint/2010/main" val="28067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FULL MATURITY ASSESSMENT</a:t>
            </a:r>
            <a:endParaRPr/>
          </a:p>
        </p:txBody>
      </p:sp>
      <p:sp>
        <p:nvSpPr>
          <p:cNvPr id="398" name="Shape 39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a:solidFill>
                  <a:srgbClr val="888888"/>
                </a:solidFill>
                <a:latin typeface="Calibri"/>
                <a:ea typeface="Calibri"/>
                <a:cs typeface="Calibri"/>
                <a:sym typeface="Calibri"/>
              </a:rPr>
              <a:t>GOES-18 SGPS L1b Product Full Validation PS-PVR</a:t>
            </a:r>
            <a:endParaRPr/>
          </a:p>
        </p:txBody>
      </p:sp>
      <p:sp>
        <p:nvSpPr>
          <p:cNvPr id="399" name="Shape 399"/>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24</a:t>
            </a:fld>
            <a:endParaRPr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25296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lvl="0" algn="ctr">
              <a:buSzPts val="700"/>
            </a:pPr>
            <a:r>
              <a:rPr lang="en-US" sz="3600" b="0" i="0" u="none" strike="noStrike" cap="none">
                <a:solidFill>
                  <a:srgbClr val="FFFFFF"/>
                </a:solidFill>
                <a:latin typeface="Calibri" charset="0"/>
                <a:ea typeface="Calibri" charset="0"/>
                <a:cs typeface="Calibri" charset="0"/>
                <a:sym typeface="Arial"/>
              </a:rPr>
              <a:t>Full Validation Assessment</a:t>
            </a:r>
            <a:endParaRPr sz="3600">
              <a:latin typeface="Calibri" charset="0"/>
              <a:ea typeface="Calibri" charset="0"/>
              <a:cs typeface="Calibri" charset="0"/>
            </a:endParaRPr>
          </a:p>
        </p:txBody>
      </p:sp>
      <p:sp>
        <p:nvSpPr>
          <p:cNvPr id="405" name="Shape 405"/>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25</a:t>
            </a:fld>
            <a:endParaRPr sz="1400" b="0" i="0" u="none" strike="noStrike" cap="none">
              <a:solidFill>
                <a:schemeClr val="lt1"/>
              </a:solidFill>
              <a:latin typeface="Arial"/>
              <a:ea typeface="Arial"/>
              <a:cs typeface="Arial"/>
              <a:sym typeface="Arial"/>
            </a:endParaRPr>
          </a:p>
        </p:txBody>
      </p:sp>
      <p:graphicFrame>
        <p:nvGraphicFramePr>
          <p:cNvPr id="406" name="Shape 406"/>
          <p:cNvGraphicFramePr/>
          <p:nvPr>
            <p:extLst>
              <p:ext uri="{D42A27DB-BD31-4B8C-83A1-F6EECF244321}">
                <p14:modId xmlns:p14="http://schemas.microsoft.com/office/powerpoint/2010/main" val="2025615231"/>
              </p:ext>
            </p:extLst>
          </p:nvPr>
        </p:nvGraphicFramePr>
        <p:xfrm>
          <a:off x="228600" y="1663510"/>
          <a:ext cx="8686800" cy="3518090"/>
        </p:xfrm>
        <a:graphic>
          <a:graphicData uri="http://schemas.openxmlformats.org/drawingml/2006/table">
            <a:tbl>
              <a:tblPr>
                <a:noFill/>
                <a:tableStyleId>{C82DEBC4-4F6B-44C8-AECD-D6E7C8D4A6FB}</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rgbClr val="000000"/>
                        </a:buClr>
                        <a:buSzPts val="700"/>
                        <a:buFont typeface="Arial"/>
                        <a:buNone/>
                      </a:pPr>
                      <a:r>
                        <a:rPr lang="en-US" sz="1800" b="1" u="none" strike="noStrike" cap="none">
                          <a:solidFill>
                            <a:srgbClr val="FFFFFF"/>
                          </a:solidFill>
                        </a:rPr>
                        <a:t>Preparation Activities</a:t>
                      </a:r>
                      <a:endParaRPr sz="180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1800" b="1" u="none" strike="noStrike" cap="none">
                          <a:solidFill>
                            <a:srgbClr val="FFFFFF"/>
                          </a:solidFill>
                        </a:rPr>
                        <a:t>Assessment</a:t>
                      </a:r>
                      <a:endParaRPr sz="180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a:solidFill>
                            <a:schemeClr val="dk1"/>
                          </a:solidFill>
                          <a:latin typeface="Calibri"/>
                          <a:ea typeface="Calibri"/>
                          <a:cs typeface="Calibri"/>
                          <a:sym typeface="Calibri"/>
                        </a:rPr>
                        <a:t>Validation, QA, and anomaly resolution activities are ongoing. </a:t>
                      </a:r>
                      <a:endParaRPr sz="180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a:solidFill>
                            <a:schemeClr val="dk1"/>
                          </a:solidFill>
                          <a:latin typeface="Calibri"/>
                          <a:ea typeface="Calibri"/>
                          <a:cs typeface="Calibri"/>
                          <a:sym typeface="Calibri"/>
                        </a:rPr>
                        <a:t>Validation activities are ongoing. Results have been discussed with SWPC. Research community participation is ongoing.</a:t>
                      </a:r>
                      <a:endParaRPr sz="180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1"/>
                  </a:ext>
                </a:extLst>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dirty="0">
                          <a:solidFill>
                            <a:schemeClr val="dk1"/>
                          </a:solidFill>
                          <a:latin typeface="Calibri"/>
                          <a:ea typeface="Calibri"/>
                          <a:cs typeface="Calibri"/>
                          <a:sym typeface="Calibri"/>
                        </a:rPr>
                        <a:t>Incremental product improvements may still be occurring.</a:t>
                      </a: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500"/>
                        <a:buFont typeface=".AppleSystemUIFont" charset="-120"/>
                        <a:buNone/>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Continuing work on SGPS P5 out-of-band contamination removal,  G18 SGPS+X T3 temperature dependence, and possible mischaracterization of some T3 channels. G18 SGPS+X P10 low response is a watch item. </a:t>
                      </a:r>
                      <a:r>
                        <a:rPr lang="en-US"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Continuing work on ADRs 781</a:t>
                      </a:r>
                      <a:r>
                        <a:rPr lang="en-US" sz="1600" b="0" i="0" u="none" strike="noStrike" cap="none" baseline="0" dirty="0">
                          <a:solidFill>
                            <a:schemeClr val="dk1"/>
                          </a:solidFill>
                          <a:latin typeface="Calibri" panose="020F0502020204030204" pitchFamily="34" charset="0"/>
                          <a:ea typeface="Calibri"/>
                          <a:cs typeface="Calibri" panose="020F0502020204030204" pitchFamily="34" charset="0"/>
                          <a:sym typeface="Calibri"/>
                        </a:rPr>
                        <a:t> and</a:t>
                      </a:r>
                      <a:r>
                        <a:rPr lang="en-US"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 863.</a:t>
                      </a:r>
                      <a:endParaRPr lang="en-US" sz="1600" dirty="0">
                        <a:solidFill>
                          <a:srgbClr val="FF0000"/>
                        </a:solidFill>
                        <a:latin typeface="Calibri" panose="020F0502020204030204" pitchFamily="34" charset="0"/>
                        <a:cs typeface="Calibri" panose="020F0502020204030204" pitchFamily="34"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2"/>
                  </a:ext>
                </a:extLst>
              </a:tr>
              <a:tr h="409100">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dirty="0">
                          <a:solidFill>
                            <a:schemeClr val="dk1"/>
                          </a:solidFill>
                          <a:latin typeface="Calibri"/>
                          <a:ea typeface="Calibri"/>
                          <a:cs typeface="Calibri"/>
                          <a:sym typeface="Calibri"/>
                        </a:rPr>
                        <a:t>Users are engaged and user feedback is assessed. </a:t>
                      </a:r>
                      <a:endParaRPr sz="1800" u="none" strike="noStrike" cap="none" dirty="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dirty="0">
                          <a:solidFill>
                            <a:schemeClr val="dk1"/>
                          </a:solidFill>
                          <a:latin typeface="Calibri"/>
                          <a:ea typeface="Calibri"/>
                          <a:cs typeface="Calibri"/>
                          <a:sym typeface="Calibri"/>
                        </a:rPr>
                        <a:t>Yes</a:t>
                      </a:r>
                      <a:r>
                        <a:rPr lang="en-US" sz="1800" b="0" i="0" u="none" strike="noStrike" cap="none" baseline="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e.g., Frequent</a:t>
                      </a:r>
                      <a:r>
                        <a:rPr lang="en-US" sz="1800" b="0" i="0" u="none" strike="noStrike" cap="none" baseline="0" dirty="0">
                          <a:solidFill>
                            <a:schemeClr val="dk1"/>
                          </a:solidFill>
                          <a:latin typeface="Calibri"/>
                          <a:ea typeface="Calibri"/>
                          <a:cs typeface="Calibri"/>
                          <a:sym typeface="Calibri"/>
                        </a:rPr>
                        <a:t> user questions/requests and NCEI responses)</a:t>
                      </a:r>
                      <a:r>
                        <a:rPr lang="en-US" sz="1800" b="0" i="0" u="none" strike="noStrike" cap="none" dirty="0">
                          <a:solidFill>
                            <a:schemeClr val="dk1"/>
                          </a:solidFill>
                          <a:latin typeface="Calibri"/>
                          <a:ea typeface="Calibri"/>
                          <a:cs typeface="Calibri"/>
                          <a:sym typeface="Calibri"/>
                        </a:rPr>
                        <a:t>.</a:t>
                      </a:r>
                      <a:endParaRPr sz="1800" i="0" u="none" strike="noStrike" cap="none" dirty="0">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228600" y="5433536"/>
            <a:ext cx="4495800" cy="738664"/>
          </a:xfrm>
          <a:prstGeom prst="rect">
            <a:avLst/>
          </a:prstGeom>
          <a:noFill/>
        </p:spPr>
        <p:txBody>
          <a:bodyPr wrap="square" rtlCol="0">
            <a:spAutoFit/>
          </a:bodyPr>
          <a:lstStyle/>
          <a:p>
            <a:r>
              <a:rPr lang="en-US">
                <a:solidFill>
                  <a:schemeClr val="bg1"/>
                </a:solidFill>
              </a:rPr>
              <a:t>GOES-R product maturity level preparation activities from RIMP v2.0. Responsible Organization: GOES-R GOES-R Program/Code 410</a:t>
            </a:r>
          </a:p>
        </p:txBody>
      </p:sp>
    </p:spTree>
    <p:extLst>
      <p:ext uri="{BB962C8B-B14F-4D97-AF65-F5344CB8AC3E}">
        <p14:creationId xmlns:p14="http://schemas.microsoft.com/office/powerpoint/2010/main" val="908153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lvl="0" algn="ctr">
              <a:buSzPts val="700"/>
            </a:pPr>
            <a:r>
              <a:rPr lang="en-US" sz="3600">
                <a:latin typeface="Calibri" charset="0"/>
                <a:ea typeface="Calibri" charset="0"/>
                <a:cs typeface="Calibri" charset="0"/>
              </a:rPr>
              <a:t>Full Validation Assessment</a:t>
            </a:r>
            <a:endParaRPr sz="3600">
              <a:latin typeface="Calibri" charset="0"/>
              <a:ea typeface="Calibri" charset="0"/>
              <a:cs typeface="Calibri" charset="0"/>
            </a:endParaRPr>
          </a:p>
        </p:txBody>
      </p:sp>
      <p:sp>
        <p:nvSpPr>
          <p:cNvPr id="412" name="Shape 412"/>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26</a:t>
            </a:fld>
            <a:endParaRPr sz="1400" b="0" i="0" u="none" strike="noStrike" cap="none">
              <a:solidFill>
                <a:schemeClr val="lt1"/>
              </a:solidFill>
              <a:latin typeface="Arial"/>
              <a:ea typeface="Arial"/>
              <a:cs typeface="Arial"/>
              <a:sym typeface="Arial"/>
            </a:endParaRPr>
          </a:p>
        </p:txBody>
      </p:sp>
      <p:graphicFrame>
        <p:nvGraphicFramePr>
          <p:cNvPr id="413" name="Shape 413"/>
          <p:cNvGraphicFramePr/>
          <p:nvPr>
            <p:extLst>
              <p:ext uri="{D42A27DB-BD31-4B8C-83A1-F6EECF244321}">
                <p14:modId xmlns:p14="http://schemas.microsoft.com/office/powerpoint/2010/main" val="1304677664"/>
              </p:ext>
            </p:extLst>
          </p:nvPr>
        </p:nvGraphicFramePr>
        <p:xfrm>
          <a:off x="228600" y="1143000"/>
          <a:ext cx="8686800" cy="3883329"/>
        </p:xfrm>
        <a:graphic>
          <a:graphicData uri="http://schemas.openxmlformats.org/drawingml/2006/table">
            <a:tbl>
              <a:tblPr>
                <a:noFill/>
                <a:tableStyleId>{C82DEBC4-4F6B-44C8-AECD-D6E7C8D4A6FB}</a:tableStyleId>
              </a:tblPr>
              <a:tblGrid>
                <a:gridCol w="5715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chemeClr val="lt1"/>
                        </a:buClr>
                        <a:buSzPts val="600"/>
                        <a:buFont typeface="Arial"/>
                        <a:buNone/>
                      </a:pPr>
                      <a:r>
                        <a:rPr lang="en-US" sz="1600" b="1" u="none" strike="noStrike" cap="none">
                          <a:solidFill>
                            <a:schemeClr val="lt1"/>
                          </a:solidFill>
                          <a:latin typeface="Calibri" charset="0"/>
                          <a:ea typeface="Calibri" charset="0"/>
                          <a:cs typeface="Calibri" charset="0"/>
                        </a:rPr>
                        <a:t>End State</a:t>
                      </a:r>
                      <a:endParaRPr sz="160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chemeClr val="lt1"/>
                        </a:buClr>
                        <a:buSzPts val="600"/>
                        <a:buFont typeface="Arial"/>
                        <a:buNone/>
                      </a:pPr>
                      <a:r>
                        <a:rPr lang="en-US" sz="1600" b="1" u="none" strike="noStrike" cap="none">
                          <a:solidFill>
                            <a:schemeClr val="lt1"/>
                          </a:solidFill>
                          <a:latin typeface="Calibri" charset="0"/>
                          <a:ea typeface="Calibri" charset="0"/>
                          <a:cs typeface="Calibri" charset="0"/>
                        </a:rPr>
                        <a:t>Assessment</a:t>
                      </a:r>
                      <a:endParaRPr sz="160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655675">
                <a:tc>
                  <a:txBody>
                    <a:bodyPr/>
                    <a:lstStyle/>
                    <a:p>
                      <a:pPr marL="0" marR="0" lvl="0" indent="0" algn="l" rtl="0">
                        <a:lnSpc>
                          <a:spcPct val="100000"/>
                        </a:lnSpc>
                        <a:spcBef>
                          <a:spcPts val="0"/>
                        </a:spcBef>
                        <a:spcAft>
                          <a:spcPts val="0"/>
                        </a:spcAft>
                        <a:buClr>
                          <a:schemeClr val="lt1"/>
                        </a:buClr>
                        <a:buSzPts val="1800"/>
                        <a:buFont typeface="Arial"/>
                        <a:buNone/>
                      </a:pPr>
                      <a:r>
                        <a:rPr lang="en-US" sz="1600" b="0" i="0" u="none" strike="noStrike" cap="none">
                          <a:solidFill>
                            <a:schemeClr val="dk1"/>
                          </a:solidFill>
                          <a:latin typeface="Calibri" charset="0"/>
                          <a:ea typeface="Calibri" charset="0"/>
                          <a:cs typeface="Calibri" charset="0"/>
                          <a:sym typeface="Calibri"/>
                        </a:rPr>
                        <a:t>Product performance for all products is defined and documented over a </a:t>
                      </a:r>
                      <a:r>
                        <a:rPr lang="en-US" sz="1600" b="0" i="0" u="none" strike="noStrike" cap="none" baseline="0">
                          <a:solidFill>
                            <a:schemeClr val="tx1"/>
                          </a:solidFill>
                          <a:latin typeface="Calibri" charset="0"/>
                          <a:ea typeface="Calibri" charset="0"/>
                          <a:cs typeface="Calibri" charset="0"/>
                          <a:sym typeface="Calibri"/>
                        </a:rPr>
                        <a:t>wide</a:t>
                      </a:r>
                      <a:r>
                        <a:rPr lang="en-US" sz="1600" b="0" i="0" u="none" strike="noStrike" cap="none">
                          <a:solidFill>
                            <a:schemeClr val="dk1"/>
                          </a:solidFill>
                          <a:latin typeface="Calibri" charset="0"/>
                          <a:ea typeface="Calibri" charset="0"/>
                          <a:cs typeface="Calibri" charset="0"/>
                          <a:sym typeface="Calibri"/>
                        </a:rPr>
                        <a:t> range of representative conditions via ongoing ground truth and validation efforts. </a:t>
                      </a:r>
                      <a:endParaRPr sz="16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146304" marR="0" lvl="0" indent="-146304" algn="l" rtl="0">
                        <a:lnSpc>
                          <a:spcPct val="100000"/>
                        </a:lnSpc>
                        <a:spcBef>
                          <a:spcPts val="0"/>
                        </a:spcBef>
                        <a:spcAft>
                          <a:spcPts val="0"/>
                        </a:spcAft>
                        <a:buClr>
                          <a:schemeClr val="tx1"/>
                        </a:buClr>
                        <a:buSzPct val="100000"/>
                        <a:buFont typeface="Arial" charset="0"/>
                        <a:buChar char="•"/>
                      </a:pPr>
                      <a:r>
                        <a:rPr lang="en-US" sz="1200" b="0" i="0" u="none" strike="noStrike" cap="none" dirty="0">
                          <a:solidFill>
                            <a:schemeClr val="dk1"/>
                          </a:solidFill>
                          <a:latin typeface="Calibri" charset="0"/>
                          <a:ea typeface="Calibri" charset="0"/>
                          <a:cs typeface="Calibri" charset="0"/>
                          <a:sym typeface="Calibri"/>
                        </a:rPr>
                        <a:t>G18 SGPS+X and -X units</a:t>
                      </a:r>
                      <a:r>
                        <a:rPr lang="en-US" sz="1200" b="0" i="0" u="none" strike="noStrike" cap="none" baseline="0" dirty="0">
                          <a:solidFill>
                            <a:schemeClr val="dk1"/>
                          </a:solidFill>
                          <a:latin typeface="Calibri" charset="0"/>
                          <a:ea typeface="Calibri" charset="0"/>
                          <a:cs typeface="Calibri" charset="0"/>
                          <a:sym typeface="Calibri"/>
                        </a:rPr>
                        <a:t> ground/beam calibrated.</a:t>
                      </a:r>
                    </a:p>
                    <a:p>
                      <a:pPr marL="146304" marR="0" lvl="0" indent="-146304" algn="l" rtl="0">
                        <a:lnSpc>
                          <a:spcPct val="100000"/>
                        </a:lnSpc>
                        <a:spcBef>
                          <a:spcPts val="0"/>
                        </a:spcBef>
                        <a:spcAft>
                          <a:spcPts val="0"/>
                        </a:spcAft>
                        <a:buClr>
                          <a:schemeClr val="tx1"/>
                        </a:buClr>
                        <a:buSzPct val="100000"/>
                        <a:buFont typeface="Arial" charset="0"/>
                        <a:buChar char="•"/>
                      </a:pPr>
                      <a:r>
                        <a:rPr lang="en-US" sz="1200" b="0" i="0" u="none" strike="noStrike" cap="none" baseline="0" dirty="0">
                          <a:solidFill>
                            <a:schemeClr val="dk1"/>
                          </a:solidFill>
                          <a:latin typeface="Calibri" charset="0"/>
                          <a:ea typeface="Calibri" charset="0"/>
                          <a:cs typeface="Calibri" charset="0"/>
                          <a:sym typeface="Calibri"/>
                        </a:rPr>
                        <a:t>Backgrounds trending PLPT yields results in family with G16 &amp; G17 FMs</a:t>
                      </a:r>
                    </a:p>
                    <a:p>
                      <a:pPr marL="146304" marR="0" lvl="0" indent="-146304" algn="l" rtl="0">
                        <a:lnSpc>
                          <a:spcPct val="100000"/>
                        </a:lnSpc>
                        <a:spcBef>
                          <a:spcPts val="0"/>
                        </a:spcBef>
                        <a:spcAft>
                          <a:spcPts val="0"/>
                        </a:spcAft>
                        <a:buClr>
                          <a:schemeClr val="tx1"/>
                        </a:buClr>
                        <a:buSzPct val="100000"/>
                        <a:buFont typeface="Arial" charset="0"/>
                        <a:buChar char="•"/>
                      </a:pPr>
                      <a:r>
                        <a:rPr lang="en-US" sz="1200" b="0" i="0" u="none" strike="noStrike" cap="none" baseline="0" dirty="0">
                          <a:solidFill>
                            <a:schemeClr val="dk1"/>
                          </a:solidFill>
                          <a:latin typeface="Calibri" charset="0"/>
                          <a:ea typeface="Calibri" charset="0"/>
                          <a:cs typeface="Calibri" charset="0"/>
                          <a:sym typeface="Calibri"/>
                        </a:rPr>
                        <a:t>T1 and T2 validation using data from 9-11 July 2022 Solar Particle Event</a:t>
                      </a:r>
                    </a:p>
                    <a:p>
                      <a:pPr marL="146304" marR="0" lvl="0" indent="-146304" algn="l" defTabSz="914400" rtl="0" eaLnBrk="1" fontAlgn="auto" latinLnBrk="0" hangingPunct="1">
                        <a:lnSpc>
                          <a:spcPct val="100000"/>
                        </a:lnSpc>
                        <a:spcBef>
                          <a:spcPts val="0"/>
                        </a:spcBef>
                        <a:spcAft>
                          <a:spcPts val="0"/>
                        </a:spcAft>
                        <a:buClr>
                          <a:schemeClr val="tx1"/>
                        </a:buClr>
                        <a:buSzPct val="100000"/>
                        <a:buFont typeface="Arial" charset="0"/>
                        <a:buChar char="•"/>
                        <a:tabLst/>
                        <a:defRPr/>
                      </a:pPr>
                      <a:r>
                        <a:rPr lang="en-US" sz="1200" b="0" i="0" u="none" strike="noStrike" cap="none" baseline="0" dirty="0">
                          <a:solidFill>
                            <a:schemeClr val="dk1"/>
                          </a:solidFill>
                          <a:latin typeface="Calibri" charset="0"/>
                          <a:ea typeface="Calibri" charset="0"/>
                          <a:cs typeface="Calibri" charset="0"/>
                          <a:sym typeface="Calibri"/>
                        </a:rPr>
                        <a:t>T2 and T3 validation using data from 13-15 March 2023 Solar Particle Event</a:t>
                      </a: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1"/>
                  </a:ext>
                </a:extLst>
              </a:tr>
              <a:tr h="715407">
                <a:tc>
                  <a:txBody>
                    <a:bodyPr/>
                    <a:lstStyle/>
                    <a:p>
                      <a:pPr marL="0" marR="0" lvl="0" indent="0" algn="l" rtl="0">
                        <a:lnSpc>
                          <a:spcPct val="100000"/>
                        </a:lnSpc>
                        <a:spcBef>
                          <a:spcPts val="0"/>
                        </a:spcBef>
                        <a:spcAft>
                          <a:spcPts val="0"/>
                        </a:spcAft>
                        <a:buClr>
                          <a:srgbClr val="000000"/>
                        </a:buClr>
                        <a:buSzPts val="450"/>
                        <a:buFont typeface="Arial"/>
                        <a:buNone/>
                      </a:pPr>
                      <a:r>
                        <a:rPr lang="en-US" sz="1600" b="0" i="0" u="none" strike="noStrike" cap="none">
                          <a:solidFill>
                            <a:schemeClr val="dk1"/>
                          </a:solidFill>
                          <a:latin typeface="Calibri" charset="0"/>
                          <a:ea typeface="Calibri" charset="0"/>
                          <a:cs typeface="Calibri" charset="0"/>
                          <a:sym typeface="Calibri"/>
                        </a:rPr>
                        <a:t>Products are operationally optimized, as necessary, considering mission parameters of cost, schedule, and technical competence as compared to user expectations. </a:t>
                      </a:r>
                      <a:endParaRPr sz="1600" u="none" strike="noStrike" cap="none">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u="none" strike="noStrike" cap="none" dirty="0">
                          <a:solidFill>
                            <a:schemeClr val="dk1"/>
                          </a:solidFill>
                          <a:latin typeface="Calibri" charset="0"/>
                          <a:ea typeface="Calibri" charset="0"/>
                          <a:cs typeface="Calibri" charset="0"/>
                        </a:rPr>
                        <a:t>Yes, with</a:t>
                      </a:r>
                      <a:r>
                        <a:rPr lang="en-US" sz="1400" u="none" strike="noStrike" cap="none" baseline="0" dirty="0">
                          <a:solidFill>
                            <a:schemeClr val="dk1"/>
                          </a:solidFill>
                          <a:latin typeface="Calibri" charset="0"/>
                          <a:ea typeface="Calibri" charset="0"/>
                          <a:cs typeface="Calibri" charset="0"/>
                        </a:rPr>
                        <a:t> continuing work on calibration coefficients, L1b and L2 processing.</a:t>
                      </a:r>
                      <a:endParaRPr sz="1400" u="none" strike="noStrike" cap="none" dirty="0">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2"/>
                  </a:ext>
                </a:extLst>
              </a:tr>
              <a:tr h="739930">
                <a:tc>
                  <a:txBody>
                    <a:bodyPr/>
                    <a:lstStyle/>
                    <a:p>
                      <a:pPr marL="0" marR="0" lvl="0" indent="0" algn="l" rtl="0">
                        <a:lnSpc>
                          <a:spcPct val="100000"/>
                        </a:lnSpc>
                        <a:spcBef>
                          <a:spcPts val="0"/>
                        </a:spcBef>
                        <a:spcAft>
                          <a:spcPts val="0"/>
                        </a:spcAft>
                        <a:buClr>
                          <a:srgbClr val="000000"/>
                        </a:buClr>
                        <a:buSzPts val="450"/>
                        <a:buFont typeface="Arial"/>
                        <a:buNone/>
                      </a:pPr>
                      <a:r>
                        <a:rPr lang="en-US" sz="1600" b="0" i="0" u="none" strike="noStrike" cap="none" dirty="0">
                          <a:solidFill>
                            <a:schemeClr val="dk1"/>
                          </a:solidFill>
                          <a:latin typeface="Calibri" charset="0"/>
                          <a:ea typeface="Calibri" charset="0"/>
                          <a:cs typeface="Calibri" charset="0"/>
                          <a:sym typeface="Calibri"/>
                        </a:rPr>
                        <a:t>All known product anomalies are documented, and shared with the user community.</a:t>
                      </a: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dirty="0">
                          <a:solidFill>
                            <a:schemeClr val="tx1"/>
                          </a:solidFill>
                          <a:latin typeface="Calibri" charset="0"/>
                          <a:ea typeface="Calibri" charset="0"/>
                          <a:cs typeface="Calibri" charset="0"/>
                        </a:rPr>
                        <a:t>In PS-PVR presentations, L1b READMEs, Kress</a:t>
                      </a:r>
                      <a:r>
                        <a:rPr lang="en-US" sz="1400" baseline="0" dirty="0">
                          <a:solidFill>
                            <a:schemeClr val="tx1"/>
                          </a:solidFill>
                          <a:latin typeface="Calibri" charset="0"/>
                          <a:ea typeface="Calibri" charset="0"/>
                          <a:cs typeface="Calibri" charset="0"/>
                        </a:rPr>
                        <a:t> et al. [2021], </a:t>
                      </a:r>
                      <a:r>
                        <a:rPr lang="en-US" sz="1400" dirty="0">
                          <a:solidFill>
                            <a:schemeClr val="tx1"/>
                          </a:solidFill>
                          <a:latin typeface="Calibri" charset="0"/>
                          <a:ea typeface="Calibri" charset="0"/>
                          <a:cs typeface="Calibri" charset="0"/>
                        </a:rPr>
                        <a:t>and communication with </a:t>
                      </a:r>
                      <a:r>
                        <a:rPr lang="en-US" sz="1400" b="0" i="0" u="none" strike="noStrike" cap="none" dirty="0">
                          <a:solidFill>
                            <a:schemeClr val="dk1"/>
                          </a:solidFill>
                          <a:latin typeface="Calibri" charset="0"/>
                          <a:ea typeface="Calibri" charset="0"/>
                          <a:cs typeface="Calibri" charset="0"/>
                          <a:sym typeface="Calibri"/>
                        </a:rPr>
                        <a:t>user community</a:t>
                      </a:r>
                      <a:r>
                        <a:rPr lang="en-US" sz="1400" dirty="0">
                          <a:solidFill>
                            <a:schemeClr val="tx1"/>
                          </a:solidFill>
                          <a:latin typeface="Calibri" charset="0"/>
                          <a:ea typeface="Calibri" charset="0"/>
                          <a:cs typeface="Calibri" charset="0"/>
                        </a:rPr>
                        <a:t>.</a:t>
                      </a:r>
                      <a:endParaRPr sz="1400" dirty="0">
                        <a:solidFill>
                          <a:schemeClr val="tx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extLst>
                  <a:ext uri="{0D108BD9-81ED-4DB2-BD59-A6C34878D82A}">
                    <a16:rowId xmlns:a16="http://schemas.microsoft.com/office/drawing/2014/main" val="10003"/>
                  </a:ext>
                </a:extLst>
              </a:tr>
              <a:tr h="356839">
                <a:tc>
                  <a:txBody>
                    <a:bodyPr/>
                    <a:lstStyle/>
                    <a:p>
                      <a:pPr marL="0" marR="0" lvl="0" indent="0" algn="l" rtl="0">
                        <a:lnSpc>
                          <a:spcPct val="100000"/>
                        </a:lnSpc>
                        <a:spcBef>
                          <a:spcPts val="0"/>
                        </a:spcBef>
                        <a:spcAft>
                          <a:spcPts val="0"/>
                        </a:spcAft>
                        <a:buClr>
                          <a:schemeClr val="lt1"/>
                        </a:buClr>
                        <a:buSzPts val="1800"/>
                        <a:buFont typeface="Arial"/>
                        <a:buNone/>
                      </a:pPr>
                      <a:r>
                        <a:rPr lang="en-US" sz="1600" b="0" i="0" u="none" strike="noStrike" cap="none">
                          <a:solidFill>
                            <a:srgbClr val="000000"/>
                          </a:solidFill>
                          <a:effectLst/>
                          <a:latin typeface="Arial"/>
                          <a:ea typeface="Arial"/>
                          <a:cs typeface="Arial"/>
                          <a:sym typeface="Arial"/>
                        </a:rPr>
                        <a:t>Product is operational.</a:t>
                      </a:r>
                      <a:r>
                        <a:rPr lang="en-US" sz="1600">
                          <a:effectLst/>
                        </a:rPr>
                        <a:t> </a:t>
                      </a:r>
                      <a:endParaRPr sz="16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600" b="0" i="0" u="none" strike="noStrike" cap="none" dirty="0">
                          <a:solidFill>
                            <a:schemeClr val="dk1"/>
                          </a:solidFill>
                          <a:latin typeface="Calibri" charset="0"/>
                          <a:ea typeface="Calibri" charset="0"/>
                          <a:cs typeface="Calibri" charset="0"/>
                          <a:sym typeface="Calibri"/>
                        </a:rPr>
                        <a:t>Yes</a:t>
                      </a:r>
                      <a:endParaRPr sz="1600" dirty="0">
                        <a:solidFill>
                          <a:srgbClr val="FFFF00"/>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228600" y="5105400"/>
            <a:ext cx="4495800" cy="738664"/>
          </a:xfrm>
          <a:prstGeom prst="rect">
            <a:avLst/>
          </a:prstGeom>
          <a:noFill/>
        </p:spPr>
        <p:txBody>
          <a:bodyPr wrap="square" rtlCol="0">
            <a:spAutoFit/>
          </a:bodyPr>
          <a:lstStyle/>
          <a:p>
            <a:r>
              <a:rPr lang="en-US" dirty="0">
                <a:solidFill>
                  <a:schemeClr val="bg1"/>
                </a:solidFill>
              </a:rPr>
              <a:t>GOES-R product maturity level preparation activities from RIMP v2.0. Responsible Organization: GOES-R GOES-R Program/Code 410</a:t>
            </a:r>
          </a:p>
        </p:txBody>
      </p:sp>
      <p:sp>
        <p:nvSpPr>
          <p:cNvPr id="7" name="TextBox 6"/>
          <p:cNvSpPr txBox="1"/>
          <p:nvPr/>
        </p:nvSpPr>
        <p:spPr>
          <a:xfrm>
            <a:off x="228600" y="5941536"/>
            <a:ext cx="6502400" cy="553998"/>
          </a:xfrm>
          <a:prstGeom prst="rect">
            <a:avLst/>
          </a:prstGeom>
          <a:solidFill>
            <a:schemeClr val="bg1">
              <a:lumMod val="85000"/>
            </a:schemeClr>
          </a:solidFill>
        </p:spPr>
        <p:txBody>
          <a:bodyPr wrap="square" rtlCol="0">
            <a:spAutoFit/>
          </a:bodyPr>
          <a:lstStyle/>
          <a:p>
            <a:r>
              <a:rPr lang="en-US" sz="1000" dirty="0">
                <a:solidFill>
                  <a:schemeClr val="tx1"/>
                </a:solidFill>
              </a:rPr>
              <a:t>Kress, B. T., Rodriguez, J. V., </a:t>
            </a:r>
            <a:r>
              <a:rPr lang="en-US" sz="1000" dirty="0" err="1">
                <a:solidFill>
                  <a:schemeClr val="tx1"/>
                </a:solidFill>
              </a:rPr>
              <a:t>Boudouridis</a:t>
            </a:r>
            <a:r>
              <a:rPr lang="en-US" sz="1000" dirty="0">
                <a:solidFill>
                  <a:schemeClr val="tx1"/>
                </a:solidFill>
              </a:rPr>
              <a:t>, A., Onsager, T. G., </a:t>
            </a:r>
            <a:r>
              <a:rPr lang="en-US" sz="1000" dirty="0" err="1">
                <a:solidFill>
                  <a:schemeClr val="tx1"/>
                </a:solidFill>
              </a:rPr>
              <a:t>Dichter</a:t>
            </a:r>
            <a:r>
              <a:rPr lang="en-US" sz="1000" dirty="0">
                <a:solidFill>
                  <a:schemeClr val="tx1"/>
                </a:solidFill>
              </a:rPr>
              <a:t>, B. K., </a:t>
            </a:r>
            <a:r>
              <a:rPr lang="en-US" sz="1000" dirty="0" err="1">
                <a:solidFill>
                  <a:schemeClr val="tx1"/>
                </a:solidFill>
              </a:rPr>
              <a:t>Galica</a:t>
            </a:r>
            <a:r>
              <a:rPr lang="en-US" sz="1000" dirty="0">
                <a:solidFill>
                  <a:schemeClr val="tx1"/>
                </a:solidFill>
              </a:rPr>
              <a:t>, G. E., and </a:t>
            </a:r>
            <a:r>
              <a:rPr lang="en-US" sz="1000" dirty="0" err="1">
                <a:solidFill>
                  <a:schemeClr val="tx1"/>
                </a:solidFill>
              </a:rPr>
              <a:t>Tsui</a:t>
            </a:r>
            <a:r>
              <a:rPr lang="en-US" sz="1000" dirty="0">
                <a:solidFill>
                  <a:schemeClr val="tx1"/>
                </a:solidFill>
              </a:rPr>
              <a:t>, S. (2021). Observations from NOAA's newest solar proton sensor. Space Weather, 19, e2021SW002750. https://</a:t>
            </a:r>
            <a:r>
              <a:rPr lang="en-US" sz="1000" dirty="0" err="1">
                <a:solidFill>
                  <a:schemeClr val="tx1"/>
                </a:solidFill>
              </a:rPr>
              <a:t>doi.org</a:t>
            </a:r>
            <a:r>
              <a:rPr lang="en-US" sz="1000" dirty="0">
                <a:solidFill>
                  <a:schemeClr val="tx1"/>
                </a:solidFill>
              </a:rPr>
              <a:t>/10.1029/2021SW002750 </a:t>
            </a:r>
          </a:p>
        </p:txBody>
      </p:sp>
    </p:spTree>
    <p:extLst>
      <p:ext uri="{BB962C8B-B14F-4D97-AF65-F5344CB8AC3E}">
        <p14:creationId xmlns:p14="http://schemas.microsoft.com/office/powerpoint/2010/main" val="420140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1599862" y="304800"/>
            <a:ext cx="5961300" cy="8537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700"/>
              <a:buFont typeface="Arial"/>
              <a:buNone/>
            </a:pPr>
            <a:r>
              <a:rPr lang="en-US" sz="3600" b="0" i="0" u="none" strike="noStrike" cap="none">
                <a:solidFill>
                  <a:srgbClr val="FFFFFF"/>
                </a:solidFill>
                <a:latin typeface="Calibri" charset="0"/>
                <a:ea typeface="Calibri" charset="0"/>
                <a:cs typeface="Calibri" charset="0"/>
                <a:sym typeface="Arial"/>
              </a:rPr>
              <a:t>Open ADRs/WRs Impacting G18 SGPS L1b</a:t>
            </a:r>
            <a:endParaRPr sz="3600" b="0" i="0" u="none" strike="noStrike" cap="none">
              <a:solidFill>
                <a:srgbClr val="FFFFFF"/>
              </a:solidFill>
              <a:latin typeface="Calibri" charset="0"/>
              <a:ea typeface="Calibri" charset="0"/>
              <a:cs typeface="Calibri" charset="0"/>
              <a:sym typeface="Arial"/>
            </a:endParaRPr>
          </a:p>
        </p:txBody>
      </p:sp>
      <p:sp>
        <p:nvSpPr>
          <p:cNvPr id="440" name="Shape 440"/>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27</a:t>
            </a:fld>
            <a:endParaRPr sz="1400" b="0" i="0" u="none" strike="noStrike" cap="none">
              <a:solidFill>
                <a:schemeClr val="lt1"/>
              </a:solidFill>
              <a:latin typeface="Arial"/>
              <a:ea typeface="Arial"/>
              <a:cs typeface="Arial"/>
              <a:sym typeface="Arial"/>
            </a:endParaRPr>
          </a:p>
        </p:txBody>
      </p:sp>
      <p:graphicFrame>
        <p:nvGraphicFramePr>
          <p:cNvPr id="441" name="Shape 441"/>
          <p:cNvGraphicFramePr/>
          <p:nvPr>
            <p:extLst>
              <p:ext uri="{D42A27DB-BD31-4B8C-83A1-F6EECF244321}">
                <p14:modId xmlns:p14="http://schemas.microsoft.com/office/powerpoint/2010/main" val="1122967293"/>
              </p:ext>
            </p:extLst>
          </p:nvPr>
        </p:nvGraphicFramePr>
        <p:xfrm>
          <a:off x="195944" y="1613901"/>
          <a:ext cx="8763000" cy="2208362"/>
        </p:xfrm>
        <a:graphic>
          <a:graphicData uri="http://schemas.openxmlformats.org/drawingml/2006/table">
            <a:tbl>
              <a:tblPr firstRow="1" bandRow="1">
                <a:noFill/>
                <a:tableStyleId>{2193F556-932D-4B0D-9798-D749DA44B50E}</a:tableStyleId>
              </a:tblPr>
              <a:tblGrid>
                <a:gridCol w="838200">
                  <a:extLst>
                    <a:ext uri="{9D8B030D-6E8A-4147-A177-3AD203B41FA5}">
                      <a16:colId xmlns:a16="http://schemas.microsoft.com/office/drawing/2014/main" val="20000"/>
                    </a:ext>
                  </a:extLst>
                </a:gridCol>
                <a:gridCol w="748748">
                  <a:extLst>
                    <a:ext uri="{9D8B030D-6E8A-4147-A177-3AD203B41FA5}">
                      <a16:colId xmlns:a16="http://schemas.microsoft.com/office/drawing/2014/main" val="20001"/>
                    </a:ext>
                  </a:extLst>
                </a:gridCol>
                <a:gridCol w="3701332">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822639">
                <a:tc>
                  <a:txBody>
                    <a:bodyPr/>
                    <a:lstStyle/>
                    <a:p>
                      <a:pPr marL="91440" marR="0" lvl="0" indent="0" algn="l" rtl="0">
                        <a:spcBef>
                          <a:spcPts val="0"/>
                        </a:spcBef>
                        <a:spcAft>
                          <a:spcPts val="0"/>
                        </a:spcAft>
                        <a:buNone/>
                      </a:pPr>
                      <a:r>
                        <a:rPr lang="en-US" sz="1600"/>
                        <a:t>ADR#</a:t>
                      </a:r>
                      <a:endParaRPr sz="1600"/>
                    </a:p>
                  </a:txBody>
                  <a:tcPr marL="91450" marR="91450" marT="45725" marB="45725" anchor="ctr"/>
                </a:tc>
                <a:tc>
                  <a:txBody>
                    <a:bodyPr/>
                    <a:lstStyle/>
                    <a:p>
                      <a:pPr marL="91440" marR="0" lvl="0" indent="0" algn="l" rtl="0">
                        <a:spcBef>
                          <a:spcPts val="0"/>
                        </a:spcBef>
                        <a:spcAft>
                          <a:spcPts val="0"/>
                        </a:spcAft>
                        <a:buNone/>
                      </a:pPr>
                      <a:r>
                        <a:rPr lang="en-US" sz="1600"/>
                        <a:t>WR#</a:t>
                      </a:r>
                      <a:endParaRPr sz="1600"/>
                    </a:p>
                  </a:txBody>
                  <a:tcPr marL="91450" marR="91450" marT="45725" marB="45725" anchor="ctr"/>
                </a:tc>
                <a:tc>
                  <a:txBody>
                    <a:bodyPr/>
                    <a:lstStyle/>
                    <a:p>
                      <a:pPr marL="91440" marR="0" lvl="0" indent="0" algn="l" rtl="0">
                        <a:spcBef>
                          <a:spcPts val="0"/>
                        </a:spcBef>
                        <a:spcAft>
                          <a:spcPts val="0"/>
                        </a:spcAft>
                        <a:buNone/>
                      </a:pPr>
                      <a:r>
                        <a:rPr lang="en-US" sz="1600"/>
                        <a:t>Short Description</a:t>
                      </a:r>
                      <a:endParaRPr sz="1600"/>
                    </a:p>
                  </a:txBody>
                  <a:tcPr marL="91450" marR="91450" marT="45725" marB="45725" anchor="ctr"/>
                </a:tc>
                <a:tc>
                  <a:txBody>
                    <a:bodyPr/>
                    <a:lstStyle/>
                    <a:p>
                      <a:pPr marL="91440" marR="0" lvl="0" indent="0" algn="l" rtl="0">
                        <a:spcBef>
                          <a:spcPts val="0"/>
                        </a:spcBef>
                        <a:spcAft>
                          <a:spcPts val="0"/>
                        </a:spcAft>
                        <a:buNone/>
                      </a:pPr>
                      <a:r>
                        <a:rPr lang="en-US" sz="1600" dirty="0"/>
                        <a:t>Status</a:t>
                      </a:r>
                      <a:endParaRPr sz="1600" dirty="0"/>
                    </a:p>
                  </a:txBody>
                  <a:tcPr marL="91450" marR="91450" marT="45725" marB="45725" anchor="ctr"/>
                </a:tc>
                <a:tc>
                  <a:txBody>
                    <a:bodyPr/>
                    <a:lstStyle/>
                    <a:p>
                      <a:pPr marL="91440" marR="0" lvl="0" indent="0" algn="l" rtl="0">
                        <a:spcBef>
                          <a:spcPts val="0"/>
                        </a:spcBef>
                        <a:spcAft>
                          <a:spcPts val="0"/>
                        </a:spcAft>
                        <a:buNone/>
                      </a:pPr>
                      <a:r>
                        <a:rPr lang="en-US" sz="1600"/>
                        <a:t>Expected Closure</a:t>
                      </a:r>
                      <a:endParaRPr sz="1600"/>
                    </a:p>
                  </a:txBody>
                  <a:tcPr marL="91450" marR="91450" marT="45725" marB="45725" anchor="ctr"/>
                </a:tc>
                <a:extLst>
                  <a:ext uri="{0D108BD9-81ED-4DB2-BD59-A6C34878D82A}">
                    <a16:rowId xmlns:a16="http://schemas.microsoft.com/office/drawing/2014/main" val="10000"/>
                  </a:ext>
                </a:extLst>
              </a:tr>
              <a:tr h="740768">
                <a:tc>
                  <a:txBody>
                    <a:bodyPr/>
                    <a:lstStyle/>
                    <a:p>
                      <a:pPr marL="91440" algn="ctr" rtl="0" fontAlgn="ctr">
                        <a:spcAft>
                          <a:spcPts val="0"/>
                        </a:spcAft>
                      </a:pPr>
                      <a:r>
                        <a:rPr lang="en-US" sz="1400" b="0" i="0" u="none" strike="noStrike">
                          <a:solidFill>
                            <a:srgbClr val="000000"/>
                          </a:solidFill>
                          <a:effectLst/>
                          <a:latin typeface="Calibri" panose="020F0502020204030204" pitchFamily="34" charset="0"/>
                        </a:rPr>
                        <a:t> 781</a:t>
                      </a:r>
                    </a:p>
                  </a:txBody>
                  <a:tcPr marL="9525" marR="9525" marT="9525" marB="0" anchor="ctr"/>
                </a:tc>
                <a:tc>
                  <a:txBody>
                    <a:bodyPr/>
                    <a:lstStyle/>
                    <a:p>
                      <a:pPr marL="91440" algn="ctr" rtl="0" fontAlgn="ctr">
                        <a:spcAft>
                          <a:spcPts val="0"/>
                        </a:spcAft>
                      </a:pPr>
                      <a:r>
                        <a:rPr lang="en-US" sz="1400" b="0" i="0" u="none" strike="noStrike">
                          <a:solidFill>
                            <a:srgbClr val="000000"/>
                          </a:solidFill>
                          <a:effectLst/>
                          <a:latin typeface="Calibri" panose="020F0502020204030204" pitchFamily="34" charset="0"/>
                        </a:rPr>
                        <a:t>8404</a:t>
                      </a:r>
                    </a:p>
                  </a:txBody>
                  <a:tcPr marL="9525" marR="9525" marT="9525" marB="0" anchor="ctr"/>
                </a:tc>
                <a:tc>
                  <a:txBody>
                    <a:bodyPr/>
                    <a:lstStyle/>
                    <a:p>
                      <a:pPr marL="91440" algn="l" rtl="0" fontAlgn="ctr">
                        <a:spcAft>
                          <a:spcPts val="0"/>
                        </a:spcAft>
                      </a:pPr>
                      <a:r>
                        <a:rPr lang="en-US" sz="1400" b="0" i="0" u="none" strike="noStrike" dirty="0">
                          <a:solidFill>
                            <a:srgbClr val="000000"/>
                          </a:solidFill>
                          <a:effectLst/>
                          <a:latin typeface="Calibri" panose="020F0502020204030204" pitchFamily="34" charset="0"/>
                        </a:rPr>
                        <a:t>SEISS MPS-HI and SGPS L1b data gaps near IFCs</a:t>
                      </a:r>
                    </a:p>
                  </a:txBody>
                  <a:tcPr marL="9525" marR="9525" marT="9525" marB="0" anchor="ctr"/>
                </a:tc>
                <a:tc>
                  <a:txBody>
                    <a:bodyPr/>
                    <a:lstStyle/>
                    <a:p>
                      <a:pPr marL="91440" algn="ctr" rtl="0" fontAlgn="ctr">
                        <a:spcAft>
                          <a:spcPts val="0"/>
                        </a:spcAft>
                      </a:pPr>
                      <a:r>
                        <a:rPr lang="en-US" sz="1400" b="0" i="0" u="none" strike="noStrike" dirty="0">
                          <a:solidFill>
                            <a:schemeClr val="tx1"/>
                          </a:solidFill>
                          <a:effectLst/>
                          <a:latin typeface="Calibri" panose="020F0502020204030204" pitchFamily="34" charset="0"/>
                        </a:rPr>
                        <a:t>In</a:t>
                      </a:r>
                      <a:r>
                        <a:rPr lang="en-US" sz="1400" b="0" i="0" u="none" strike="noStrike" baseline="0" dirty="0">
                          <a:solidFill>
                            <a:schemeClr val="tx1"/>
                          </a:solidFill>
                          <a:effectLst/>
                          <a:latin typeface="Calibri" panose="020F0502020204030204" pitchFamily="34" charset="0"/>
                        </a:rPr>
                        <a:t> Work</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marL="91440" marR="0" lvl="0" indent="0" algn="ctr" rtl="0">
                        <a:spcBef>
                          <a:spcPts val="0"/>
                        </a:spcBef>
                        <a:spcAft>
                          <a:spcPts val="0"/>
                        </a:spcAft>
                        <a:buNone/>
                      </a:pPr>
                      <a:r>
                        <a:rPr lang="en-US" sz="1400" b="0" i="0" u="none" strike="noStrike" cap="none" dirty="0">
                          <a:solidFill>
                            <a:schemeClr val="dk1"/>
                          </a:solidFill>
                          <a:effectLst/>
                          <a:latin typeface="Calibri"/>
                          <a:ea typeface="Calibri"/>
                          <a:cs typeface="Calibri"/>
                          <a:sym typeface="Arial"/>
                        </a:rPr>
                        <a:t>DO.13.00.00</a:t>
                      </a:r>
                      <a:r>
                        <a:rPr lang="en-US" dirty="0">
                          <a:effectLst/>
                        </a:rPr>
                        <a:t> </a:t>
                      </a:r>
                      <a:endParaRPr sz="1400" b="0" i="0" u="none" strike="noStrike" cap="none" dirty="0">
                        <a:solidFill>
                          <a:schemeClr val="tx1"/>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1"/>
                  </a:ext>
                </a:extLst>
              </a:tr>
              <a:tr h="497466">
                <a:tc>
                  <a:txBody>
                    <a:bodyPr/>
                    <a:lstStyle/>
                    <a:p>
                      <a:pPr marL="91440" algn="ctr" fontAlgn="ctr">
                        <a:spcAft>
                          <a:spcPts val="0"/>
                        </a:spcAft>
                      </a:pPr>
                      <a:r>
                        <a:rPr lang="en-US" sz="1400" b="0" i="0" u="none" strike="noStrike">
                          <a:solidFill>
                            <a:srgbClr val="000000"/>
                          </a:solidFill>
                          <a:effectLst/>
                          <a:latin typeface="Calibri" panose="020F0502020204030204" pitchFamily="34" charset="0"/>
                        </a:rPr>
                        <a:t>863</a:t>
                      </a:r>
                    </a:p>
                  </a:txBody>
                  <a:tcPr marL="9525" marR="9525" marT="9525" marB="0" anchor="ctr"/>
                </a:tc>
                <a:tc>
                  <a:txBody>
                    <a:bodyPr/>
                    <a:lstStyle/>
                    <a:p>
                      <a:pPr marL="91440" algn="ctr" fontAlgn="ctr">
                        <a:spcAft>
                          <a:spcPts val="0"/>
                        </a:spcAft>
                      </a:pPr>
                      <a:r>
                        <a:rPr lang="en-US" sz="1400" b="0" i="0" u="none" strike="noStrike">
                          <a:solidFill>
                            <a:srgbClr val="000000"/>
                          </a:solidFill>
                          <a:effectLst/>
                          <a:latin typeface="Calibri" panose="020F0502020204030204" pitchFamily="34" charset="0"/>
                        </a:rPr>
                        <a:t>6736</a:t>
                      </a:r>
                    </a:p>
                  </a:txBody>
                  <a:tcPr marL="9525" marR="9525" marT="9525" marB="0" anchor="ctr"/>
                </a:tc>
                <a:tc>
                  <a:txBody>
                    <a:bodyPr/>
                    <a:lstStyle/>
                    <a:p>
                      <a:pPr marL="91440" algn="l" rtl="0" fontAlgn="ctr">
                        <a:spcAft>
                          <a:spcPts val="0"/>
                        </a:spcAft>
                      </a:pPr>
                      <a:r>
                        <a:rPr lang="en-US" sz="1400" b="0" i="0" u="none" strike="noStrike" dirty="0">
                          <a:solidFill>
                            <a:srgbClr val="000000"/>
                          </a:solidFill>
                          <a:effectLst/>
                          <a:latin typeface="Calibri" panose="020F0502020204030204" pitchFamily="34" charset="0"/>
                        </a:rPr>
                        <a:t>Graceful degradation when SGPS data not generated</a:t>
                      </a:r>
                    </a:p>
                  </a:txBody>
                  <a:tcPr marL="9525" marR="9525" marT="9525" marB="0" anchor="ctr"/>
                </a:tc>
                <a:tc>
                  <a:txBody>
                    <a:bodyPr/>
                    <a:lstStyle/>
                    <a:p>
                      <a:pPr marL="91440" algn="ctr" rtl="0" fontAlgn="ctr">
                        <a:spcAft>
                          <a:spcPts val="0"/>
                        </a:spcAft>
                      </a:pPr>
                      <a:r>
                        <a:rPr kumimoji="0" lang="en-US" sz="1400" b="0" i="0" u="none" strike="noStrike" kern="0" cap="none" spc="0" normalizeH="0" baseline="0" noProof="0" dirty="0">
                          <a:ln>
                            <a:noFill/>
                          </a:ln>
                          <a:solidFill>
                            <a:schemeClr val="tx1"/>
                          </a:solidFill>
                          <a:effectLst/>
                          <a:uLnTx/>
                          <a:uFillTx/>
                          <a:latin typeface="Calibri" panose="020F0502020204030204" pitchFamily="34" charset="0"/>
                          <a:ea typeface="Calibri"/>
                          <a:cs typeface="Calibri"/>
                          <a:sym typeface="Arial"/>
                        </a:rPr>
                        <a:t>In Analysis</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marL="91440" marR="0" lvl="0" indent="0" algn="ctr" rtl="0">
                        <a:spcBef>
                          <a:spcPts val="0"/>
                        </a:spcBef>
                        <a:spcAft>
                          <a:spcPts val="0"/>
                        </a:spcAft>
                        <a:buNone/>
                      </a:pPr>
                      <a:r>
                        <a:rPr lang="en-US" sz="1400" b="0" i="0" u="none" strike="noStrike" cap="none" dirty="0">
                          <a:solidFill>
                            <a:schemeClr val="tx1"/>
                          </a:solidFill>
                          <a:latin typeface="Calibri"/>
                          <a:ea typeface="Calibri"/>
                          <a:cs typeface="Calibri"/>
                          <a:sym typeface="Calibri"/>
                        </a:rPr>
                        <a:t>Flight Analysis High Priority; Correction may be later</a:t>
                      </a:r>
                      <a:endParaRPr sz="1400" b="0" i="0" u="none" strike="noStrike" cap="none" dirty="0">
                        <a:solidFill>
                          <a:schemeClr val="tx1"/>
                        </a:solidFill>
                        <a:latin typeface="Calibri"/>
                        <a:ea typeface="Calibri"/>
                        <a:cs typeface="Calibri"/>
                        <a:sym typeface="Calibri"/>
                      </a:endParaRPr>
                    </a:p>
                  </a:txBody>
                  <a:tcPr marL="4875" marR="4875" marT="4875" marB="0" anchor="ctr"/>
                </a:tc>
                <a:extLst>
                  <a:ext uri="{0D108BD9-81ED-4DB2-BD59-A6C34878D82A}">
                    <a16:rowId xmlns:a16="http://schemas.microsoft.com/office/drawing/2014/main" val="10002"/>
                  </a:ext>
                </a:extLst>
              </a:tr>
            </a:tbl>
          </a:graphicData>
        </a:graphic>
      </p:graphicFrame>
      <p:sp>
        <p:nvSpPr>
          <p:cNvPr id="2" name="TextBox 1"/>
          <p:cNvSpPr txBox="1"/>
          <p:nvPr/>
        </p:nvSpPr>
        <p:spPr>
          <a:xfrm>
            <a:off x="228600" y="3883223"/>
            <a:ext cx="5711820" cy="307777"/>
          </a:xfrm>
          <a:prstGeom prst="rect">
            <a:avLst/>
          </a:prstGeom>
          <a:noFill/>
        </p:spPr>
        <p:txBody>
          <a:bodyPr wrap="none" rtlCol="0">
            <a:spAutoFit/>
          </a:bodyPr>
          <a:lstStyle/>
          <a:p>
            <a:r>
              <a:rPr lang="en-US" dirty="0">
                <a:solidFill>
                  <a:schemeClr val="bg1"/>
                </a:solidFill>
              </a:rPr>
              <a:t>(These ADRs both apply to all SGPS FMs, not exclusively GOES-18.)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350" y="289201"/>
            <a:ext cx="5961300" cy="853799"/>
          </a:xfrm>
        </p:spPr>
        <p:txBody>
          <a:bodyPr/>
          <a:lstStyle/>
          <a:p>
            <a:pPr lvl="0" algn="ctr"/>
            <a:r>
              <a:rPr lang="en-US">
                <a:solidFill>
                  <a:schemeClr val="lt1"/>
                </a:solidFill>
                <a:latin typeface="Calibri" charset="0"/>
                <a:ea typeface="Calibri" charset="0"/>
                <a:cs typeface="Calibri" charset="0"/>
              </a:rPr>
              <a:t>G18 SGPS Performance Baseline Status</a:t>
            </a:r>
            <a:endParaRPr lang="en-US">
              <a:latin typeface="Calibri" charset="0"/>
              <a:ea typeface="Calibri" charset="0"/>
              <a:cs typeface="Calibri" charset="0"/>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28</a:t>
            </a:fld>
            <a:endParaRPr lang="uk-UA"/>
          </a:p>
        </p:txBody>
      </p:sp>
      <p:graphicFrame>
        <p:nvGraphicFramePr>
          <p:cNvPr id="5" name="Shape 485"/>
          <p:cNvGraphicFramePr/>
          <p:nvPr>
            <p:extLst>
              <p:ext uri="{D42A27DB-BD31-4B8C-83A1-F6EECF244321}">
                <p14:modId xmlns:p14="http://schemas.microsoft.com/office/powerpoint/2010/main" val="1468137257"/>
              </p:ext>
            </p:extLst>
          </p:nvPr>
        </p:nvGraphicFramePr>
        <p:xfrm>
          <a:off x="318601" y="1245972"/>
          <a:ext cx="8520599" cy="1828840"/>
        </p:xfrm>
        <a:graphic>
          <a:graphicData uri="http://schemas.openxmlformats.org/drawingml/2006/table">
            <a:tbl>
              <a:tblPr firstRow="1" bandRow="1">
                <a:noFill/>
                <a:tableStyleId>{2193F556-932D-4B0D-9798-D749DA44B50E}</a:tableStyleId>
              </a:tblPr>
              <a:tblGrid>
                <a:gridCol w="1002513">
                  <a:extLst>
                    <a:ext uri="{9D8B030D-6E8A-4147-A177-3AD203B41FA5}">
                      <a16:colId xmlns:a16="http://schemas.microsoft.com/office/drawing/2014/main" val="20000"/>
                    </a:ext>
                  </a:extLst>
                </a:gridCol>
                <a:gridCol w="3714987">
                  <a:extLst>
                    <a:ext uri="{9D8B030D-6E8A-4147-A177-3AD203B41FA5}">
                      <a16:colId xmlns:a16="http://schemas.microsoft.com/office/drawing/2014/main" val="20001"/>
                    </a:ext>
                  </a:extLst>
                </a:gridCol>
                <a:gridCol w="1588124">
                  <a:extLst>
                    <a:ext uri="{9D8B030D-6E8A-4147-A177-3AD203B41FA5}">
                      <a16:colId xmlns:a16="http://schemas.microsoft.com/office/drawing/2014/main" val="20002"/>
                    </a:ext>
                  </a:extLst>
                </a:gridCol>
                <a:gridCol w="2214975">
                  <a:extLst>
                    <a:ext uri="{9D8B030D-6E8A-4147-A177-3AD203B41FA5}">
                      <a16:colId xmlns:a16="http://schemas.microsoft.com/office/drawing/2014/main" val="20003"/>
                    </a:ext>
                  </a:extLst>
                </a:gridCol>
              </a:tblGrid>
              <a:tr h="177802">
                <a:tc>
                  <a:txBody>
                    <a:bodyPr/>
                    <a:lstStyle/>
                    <a:p>
                      <a:pPr marL="0" marR="0" lvl="0" indent="0" algn="ctr" rtl="0">
                        <a:spcBef>
                          <a:spcPts val="0"/>
                        </a:spcBef>
                        <a:spcAft>
                          <a:spcPts val="0"/>
                        </a:spcAft>
                        <a:buNone/>
                      </a:pPr>
                      <a:r>
                        <a:rPr lang="en-US" sz="1200" b="1">
                          <a:solidFill>
                            <a:schemeClr val="dk1"/>
                          </a:solidFill>
                        </a:rPr>
                        <a:t>MRD ID</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spcBef>
                          <a:spcPts val="0"/>
                        </a:spcBef>
                        <a:spcAft>
                          <a:spcPts val="0"/>
                        </a:spcAft>
                        <a:buNone/>
                      </a:pPr>
                      <a:r>
                        <a:rPr lang="en-US" sz="1200" b="1">
                          <a:solidFill>
                            <a:schemeClr val="dk1"/>
                          </a:solidFill>
                        </a:rPr>
                        <a:t>Description</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a:solidFill>
                            <a:schemeClr val="dk1"/>
                          </a:solidFill>
                        </a:rPr>
                        <a:t>Related PLPTs</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a:solidFill>
                            <a:schemeClr val="dk1"/>
                          </a:solidFill>
                        </a:rPr>
                        <a:t>Status</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extLst>
                  <a:ext uri="{0D108BD9-81ED-4DB2-BD59-A6C34878D82A}">
                    <a16:rowId xmlns:a16="http://schemas.microsoft.com/office/drawing/2014/main" val="10000"/>
                  </a:ext>
                </a:extLst>
              </a:tr>
              <a:tr h="296333">
                <a:tc>
                  <a:txBody>
                    <a:bodyPr/>
                    <a:lstStyle/>
                    <a:p>
                      <a:pPr marL="0" marR="0" lvl="0" indent="0" algn="ctr" rtl="0">
                        <a:spcBef>
                          <a:spcPts val="0"/>
                        </a:spcBef>
                        <a:spcAft>
                          <a:spcPts val="0"/>
                        </a:spcAft>
                        <a:buNone/>
                      </a:pPr>
                      <a:r>
                        <a:rPr lang="is-IS" sz="1200"/>
                        <a:t>MRD2005</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sz="1200" b="0" i="0" u="none" strike="noStrike" cap="none">
                          <a:solidFill>
                            <a:schemeClr val="dk1"/>
                          </a:solidFill>
                          <a:effectLst/>
                          <a:latin typeface="Calibri"/>
                          <a:ea typeface="Calibri"/>
                          <a:cs typeface="Calibri"/>
                          <a:sym typeface="Arial"/>
                        </a:rPr>
                        <a:t>Product Orthogonality/Coverage</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a:t>-04, -06</a:t>
                      </a:r>
                    </a:p>
                    <a:p>
                      <a:pPr marL="0" marR="0" lvl="0" indent="0" algn="l" rtl="0">
                        <a:spcBef>
                          <a:spcPts val="0"/>
                        </a:spcBef>
                        <a:spcAft>
                          <a:spcPts val="0"/>
                        </a:spcAft>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a:t>Requirement</a:t>
                      </a:r>
                      <a:r>
                        <a:rPr lang="en-US" sz="1200" baseline="0"/>
                        <a:t> met</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96333">
                <a:tc>
                  <a:txBody>
                    <a:bodyPr/>
                    <a:lstStyle/>
                    <a:p>
                      <a:pPr marL="0" marR="0" lvl="0" indent="0" algn="ctr" rtl="0">
                        <a:spcBef>
                          <a:spcPts val="0"/>
                        </a:spcBef>
                        <a:spcAft>
                          <a:spcPts val="0"/>
                        </a:spcAft>
                        <a:buNone/>
                      </a:pPr>
                      <a:r>
                        <a:rPr lang="is-IS" sz="1200"/>
                        <a:t>MRD2009</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a:t>Product Measurement Range</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a:t>-04, -06</a:t>
                      </a:r>
                    </a:p>
                    <a:p>
                      <a:pPr marL="0" marR="0" lvl="0" indent="0" algn="l" rtl="0">
                        <a:spcBef>
                          <a:spcPts val="0"/>
                        </a:spcBef>
                        <a:spcAft>
                          <a:spcPts val="0"/>
                        </a:spcAft>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a:t>Requirement met</a:t>
                      </a:r>
                    </a:p>
                    <a:p>
                      <a:pPr marL="0" marR="0" lvl="0" indent="0" algn="l" rtl="0">
                        <a:lnSpc>
                          <a:spcPct val="100000"/>
                        </a:lnSpc>
                        <a:spcBef>
                          <a:spcPts val="0"/>
                        </a:spcBef>
                        <a:spcAft>
                          <a:spcPts val="0"/>
                        </a:spcAft>
                        <a:buClr>
                          <a:schemeClr val="dk1"/>
                        </a:buClr>
                        <a:buSzPts val="1200"/>
                        <a:buFont typeface="Calibri"/>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96333">
                <a:tc>
                  <a:txBody>
                    <a:bodyPr/>
                    <a:lstStyle/>
                    <a:p>
                      <a:pPr marL="0" marR="0" lvl="0" indent="0" algn="ctr" rtl="0">
                        <a:spcBef>
                          <a:spcPts val="0"/>
                        </a:spcBef>
                        <a:spcAft>
                          <a:spcPts val="0"/>
                        </a:spcAft>
                        <a:buNone/>
                      </a:pPr>
                      <a:r>
                        <a:rPr lang="en-US" sz="1200" b="0" i="0" u="none" strike="noStrike" cap="none">
                          <a:solidFill>
                            <a:schemeClr val="dk1"/>
                          </a:solidFill>
                          <a:effectLst/>
                          <a:latin typeface="Calibri"/>
                          <a:ea typeface="Calibri"/>
                          <a:cs typeface="Calibri"/>
                          <a:sym typeface="Arial"/>
                        </a:rPr>
                        <a:t>MRD2010</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sz="1200" b="0" i="0" u="none" strike="noStrike" cap="none">
                          <a:solidFill>
                            <a:schemeClr val="dk1"/>
                          </a:solidFill>
                          <a:effectLst/>
                          <a:latin typeface="Calibri"/>
                          <a:ea typeface="Calibri"/>
                          <a:cs typeface="Calibri"/>
                          <a:sym typeface="Arial"/>
                        </a:rPr>
                        <a:t> Product Measurement Accuracy</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a:t>-04, -06</a:t>
                      </a:r>
                    </a:p>
                    <a:p>
                      <a:pPr marL="0" marR="0" lvl="0" indent="0" algn="l" rtl="0">
                        <a:spcBef>
                          <a:spcPts val="0"/>
                        </a:spcBef>
                        <a:spcAft>
                          <a:spcPts val="0"/>
                        </a:spcAft>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a:t>Ground calibrations meet</a:t>
                      </a:r>
                      <a:r>
                        <a:rPr lang="en-US" sz="1200" baseline="0"/>
                        <a:t> 25/45% Accuracy requirement. </a:t>
                      </a:r>
                      <a:endParaRPr lang="en-US" sz="1200"/>
                    </a:p>
                    <a:p>
                      <a:pPr marL="0" marR="0" lvl="0" indent="0" algn="l" rtl="0">
                        <a:lnSpc>
                          <a:spcPct val="100000"/>
                        </a:lnSpc>
                        <a:spcBef>
                          <a:spcPts val="0"/>
                        </a:spcBef>
                        <a:spcAft>
                          <a:spcPts val="0"/>
                        </a:spcAft>
                        <a:buClr>
                          <a:schemeClr val="dk1"/>
                        </a:buClr>
                        <a:buSzPts val="1200"/>
                        <a:buFont typeface="Calibri"/>
                        <a:buNone/>
                      </a:pPr>
                      <a:r>
                        <a:rPr lang="en-US" sz="1200"/>
                        <a:t>On-orbit</a:t>
                      </a:r>
                      <a:r>
                        <a:rPr lang="en-US" sz="1200" baseline="0"/>
                        <a:t> tests are ongoing.</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6" name="Shape 486"/>
          <p:cNvSpPr txBox="1"/>
          <p:nvPr/>
        </p:nvSpPr>
        <p:spPr>
          <a:xfrm>
            <a:off x="457200" y="3276600"/>
            <a:ext cx="8345906" cy="3161577"/>
          </a:xfrm>
          <a:prstGeom prst="rect">
            <a:avLst/>
          </a:prstGeom>
          <a:noFill/>
          <a:ln>
            <a:noFill/>
          </a:ln>
        </p:spPr>
        <p:txBody>
          <a:bodyPr spcFirstLastPara="1" wrap="square" lIns="91425" tIns="45700" rIns="91425" bIns="45700" anchor="t" anchorCtr="0">
            <a:noAutofit/>
          </a:bodyPr>
          <a:lstStyle/>
          <a:p>
            <a:pPr marL="342900" marR="0" lvl="0" indent="-342900" algn="l" rtl="0">
              <a:spcAft>
                <a:spcPts val="400"/>
              </a:spcAft>
              <a:buClr>
                <a:schemeClr val="lt1"/>
              </a:buClr>
              <a:buSzPts val="1800"/>
              <a:buFont typeface="Arial"/>
              <a:buChar char="•"/>
            </a:pPr>
            <a:r>
              <a:rPr lang="en-US" sz="1600">
                <a:solidFill>
                  <a:schemeClr val="lt1"/>
                </a:solidFill>
                <a:latin typeface="Arial" charset="0"/>
                <a:ea typeface="Arial" charset="0"/>
                <a:cs typeface="Arial" charset="0"/>
                <a:sym typeface="Calibri"/>
              </a:rPr>
              <a:t>MRD2005:  Orthogonality/Coverage </a:t>
            </a:r>
            <a:r>
              <a:rPr lang="en-US" sz="1600" b="0" i="0" u="none" strike="noStrike" cap="none">
                <a:solidFill>
                  <a:schemeClr val="lt1"/>
                </a:solidFill>
                <a:latin typeface="Arial" charset="0"/>
                <a:ea typeface="Arial" charset="0"/>
                <a:cs typeface="Arial" charset="0"/>
                <a:sym typeface="Calibri"/>
              </a:rPr>
              <a:t>Requirement: 2 directions</a:t>
            </a:r>
            <a:endParaRPr sz="1600">
              <a:latin typeface="Arial" charset="0"/>
              <a:ea typeface="Arial" charset="0"/>
              <a:cs typeface="Arial" charset="0"/>
            </a:endParaRPr>
          </a:p>
          <a:p>
            <a:pPr marL="742950" marR="0" lvl="1" indent="-285750" algn="l" rtl="0">
              <a:spcAft>
                <a:spcPts val="400"/>
              </a:spcAft>
              <a:buClr>
                <a:schemeClr val="lt1"/>
              </a:buClr>
              <a:buSzPct val="100000"/>
              <a:buFont typeface=".AppleSystemUIFont" charset="-120"/>
              <a:buChar char="-"/>
            </a:pPr>
            <a:r>
              <a:rPr lang="en-US" sz="1600" b="0" i="0" u="none" strike="noStrike" cap="none">
                <a:solidFill>
                  <a:schemeClr val="lt1"/>
                </a:solidFill>
                <a:latin typeface="Arial" charset="0"/>
                <a:ea typeface="Arial" charset="0"/>
                <a:cs typeface="Arial" charset="0"/>
                <a:sym typeface="Calibri"/>
              </a:rPr>
              <a:t>Currently being met by east and west viewing SGPS units.</a:t>
            </a:r>
          </a:p>
          <a:p>
            <a:pPr marL="742950" marR="0" lvl="1" indent="-285750" algn="l" rtl="0">
              <a:spcAft>
                <a:spcPts val="400"/>
              </a:spcAft>
              <a:buClr>
                <a:schemeClr val="lt1"/>
              </a:buClr>
              <a:buSzPct val="100000"/>
              <a:buFont typeface=".AppleSystemUIFont" charset="-120"/>
              <a:buChar char="-"/>
            </a:pPr>
            <a:endParaRPr sz="800">
              <a:latin typeface="Arial" charset="0"/>
              <a:ea typeface="Arial" charset="0"/>
              <a:cs typeface="Arial" charset="0"/>
            </a:endParaRPr>
          </a:p>
          <a:p>
            <a:pPr marL="342900" marR="0" lvl="0" indent="-342900" algn="l" rtl="0">
              <a:spcAft>
                <a:spcPts val="400"/>
              </a:spcAft>
              <a:buClr>
                <a:schemeClr val="lt1"/>
              </a:buClr>
              <a:buSzPts val="1800"/>
              <a:buFont typeface="Arial"/>
              <a:buChar char="•"/>
            </a:pPr>
            <a:r>
              <a:rPr lang="en-US" sz="1600">
                <a:solidFill>
                  <a:schemeClr val="lt1"/>
                </a:solidFill>
                <a:latin typeface="Arial" charset="0"/>
                <a:ea typeface="Arial" charset="0"/>
                <a:cs typeface="Arial" charset="0"/>
                <a:sym typeface="Calibri"/>
              </a:rPr>
              <a:t>MRD2009:  Measurement Range </a:t>
            </a:r>
            <a:r>
              <a:rPr lang="en-US" sz="1600" b="0" i="0" u="none" strike="noStrike" cap="none">
                <a:solidFill>
                  <a:schemeClr val="lt1"/>
                </a:solidFill>
                <a:latin typeface="Arial" charset="0"/>
                <a:ea typeface="Arial" charset="0"/>
                <a:cs typeface="Arial" charset="0"/>
                <a:sym typeface="Calibri"/>
              </a:rPr>
              <a:t>Requirement: </a:t>
            </a:r>
            <a:r>
              <a:rPr lang="de-DE" sz="1600">
                <a:solidFill>
                  <a:schemeClr val="lt1"/>
                </a:solidFill>
                <a:latin typeface="Arial" charset="0"/>
                <a:ea typeface="Arial" charset="0"/>
                <a:cs typeface="Arial" charset="0"/>
                <a:sym typeface="Calibri"/>
              </a:rPr>
              <a:t>Protons 1 MeV - 500 MeV, &gt; 500 MeV </a:t>
            </a:r>
          </a:p>
          <a:p>
            <a:pPr marL="742950" lvl="1" indent="-285750">
              <a:spcAft>
                <a:spcPts val="400"/>
              </a:spcAft>
              <a:buClr>
                <a:schemeClr val="lt1"/>
              </a:buClr>
              <a:buSzPct val="100000"/>
              <a:buFont typeface=".AppleSystemUIFont" charset="-120"/>
              <a:buChar char="-"/>
            </a:pPr>
            <a:r>
              <a:rPr lang="en-US" sz="1600" b="0" i="0" u="none" strike="noStrike" cap="none">
                <a:solidFill>
                  <a:schemeClr val="lt1"/>
                </a:solidFill>
                <a:latin typeface="Arial" charset="0"/>
                <a:ea typeface="Arial" charset="0"/>
                <a:cs typeface="Arial" charset="0"/>
                <a:sym typeface="Calibri"/>
              </a:rPr>
              <a:t>Ground calibrations </a:t>
            </a:r>
            <a:r>
              <a:rPr lang="en-US" sz="1600">
                <a:solidFill>
                  <a:schemeClr val="lt1"/>
                </a:solidFill>
                <a:latin typeface="Arial" charset="0"/>
                <a:ea typeface="Arial" charset="0"/>
                <a:cs typeface="Arial" charset="0"/>
                <a:sym typeface="Calibri"/>
              </a:rPr>
              <a:t>and G16-18 PLPT-SEI-004 SEP Channel Cross-Comparisons </a:t>
            </a:r>
            <a:r>
              <a:rPr lang="en-US" sz="1600" b="0" i="0" u="none" strike="noStrike" cap="none">
                <a:solidFill>
                  <a:schemeClr val="lt1"/>
                </a:solidFill>
                <a:latin typeface="Arial" charset="0"/>
                <a:ea typeface="Arial" charset="0"/>
                <a:cs typeface="Arial" charset="0"/>
                <a:sym typeface="Calibri"/>
              </a:rPr>
              <a:t>demonstrate that energy range is being covered.</a:t>
            </a:r>
          </a:p>
          <a:p>
            <a:pPr marL="742950" lvl="1" indent="-285750">
              <a:spcAft>
                <a:spcPts val="400"/>
              </a:spcAft>
              <a:buClr>
                <a:schemeClr val="lt1"/>
              </a:buClr>
              <a:buSzPct val="100000"/>
              <a:buFont typeface=".AppleSystemUIFont" charset="-120"/>
              <a:buChar char="-"/>
            </a:pPr>
            <a:endParaRPr sz="800" b="0" i="0" u="none" strike="noStrike" cap="none">
              <a:solidFill>
                <a:schemeClr val="lt1"/>
              </a:solidFill>
              <a:latin typeface="Arial" charset="0"/>
              <a:ea typeface="Arial" charset="0"/>
              <a:cs typeface="Arial" charset="0"/>
              <a:sym typeface="Calibri"/>
            </a:endParaRPr>
          </a:p>
          <a:p>
            <a:pPr marL="342900" marR="0" lvl="0" indent="-342900" algn="l" rtl="0">
              <a:spcAft>
                <a:spcPts val="400"/>
              </a:spcAft>
              <a:buClr>
                <a:schemeClr val="lt1"/>
              </a:buClr>
              <a:buSzPts val="1800"/>
              <a:buFont typeface="Arial"/>
              <a:buChar char="•"/>
            </a:pPr>
            <a:r>
              <a:rPr lang="en-US" sz="1600">
                <a:solidFill>
                  <a:schemeClr val="lt1"/>
                </a:solidFill>
                <a:latin typeface="Arial" charset="0"/>
                <a:ea typeface="Arial" charset="0"/>
                <a:cs typeface="Arial" charset="0"/>
                <a:sym typeface="Calibri"/>
              </a:rPr>
              <a:t>MRD2010:  Measurement Accuracy</a:t>
            </a:r>
            <a:r>
              <a:rPr lang="en-US" sz="1600">
                <a:latin typeface="Arial" charset="0"/>
                <a:ea typeface="Arial" charset="0"/>
                <a:cs typeface="Arial" charset="0"/>
              </a:rPr>
              <a:t> </a:t>
            </a:r>
            <a:r>
              <a:rPr lang="en-US" sz="1600" b="0" i="0" u="none" strike="noStrike" cap="none">
                <a:solidFill>
                  <a:schemeClr val="lt1"/>
                </a:solidFill>
                <a:latin typeface="Arial" charset="0"/>
                <a:ea typeface="Arial" charset="0"/>
                <a:cs typeface="Arial" charset="0"/>
                <a:sym typeface="Calibri"/>
              </a:rPr>
              <a:t>Requirements: </a:t>
            </a:r>
            <a:r>
              <a:rPr lang="en-US" sz="1600">
                <a:solidFill>
                  <a:schemeClr val="lt1"/>
                </a:solidFill>
                <a:latin typeface="Arial" charset="0"/>
                <a:ea typeface="Arial" charset="0"/>
                <a:cs typeface="Arial" charset="0"/>
                <a:sym typeface="Calibri"/>
              </a:rPr>
              <a:t>25% when flux level above background is greater than 10x minimum flux; 45% when flux level above background is between minimum flux and 10x minimum flux</a:t>
            </a:r>
          </a:p>
          <a:p>
            <a:pPr marL="742950" marR="0" lvl="1" indent="-285750" algn="l" rtl="0">
              <a:spcAft>
                <a:spcPts val="400"/>
              </a:spcAft>
              <a:buClr>
                <a:schemeClr val="lt1"/>
              </a:buClr>
              <a:buSzPct val="100000"/>
              <a:buFont typeface=".AppleSystemUIFont" charset="-120"/>
              <a:buChar char="-"/>
            </a:pPr>
            <a:r>
              <a:rPr lang="en-US" sz="1600" b="0" i="0" strike="noStrike" cap="none">
                <a:solidFill>
                  <a:schemeClr val="lt1"/>
                </a:solidFill>
                <a:latin typeface="Arial" charset="0"/>
                <a:ea typeface="Arial" charset="0"/>
                <a:cs typeface="Arial" charset="0"/>
                <a:sym typeface="Calibri"/>
              </a:rPr>
              <a:t>Absolute accuracy cannot be verified on-orbit.</a:t>
            </a:r>
          </a:p>
        </p:txBody>
      </p:sp>
      <p:sp>
        <p:nvSpPr>
          <p:cNvPr id="8" name="Shape 440">
            <a:extLst>
              <a:ext uri="{FF2B5EF4-FFF2-40B4-BE49-F238E27FC236}">
                <a16:creationId xmlns:a16="http://schemas.microsoft.com/office/drawing/2014/main" id="{6596B05F-F12E-0745-98E0-BC8185829503}"/>
              </a:ext>
            </a:extLst>
          </p:cNvPr>
          <p:cNvSpPr txBox="1">
            <a:spLocks/>
          </p:cNvSpPr>
          <p:nvPr/>
        </p:nvSpPr>
        <p:spPr>
          <a:xfrm>
            <a:off x="8534400" y="6248400"/>
            <a:ext cx="548699" cy="5246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a:buClr>
                <a:schemeClr val="lt1"/>
              </a:buClr>
            </a:pPr>
            <a:fld id="{00000000-1234-1234-1234-123412341234}" type="slidenum">
              <a:rPr lang="en-US" smtClean="0">
                <a:solidFill>
                  <a:schemeClr val="lt1"/>
                </a:solidFill>
              </a:rPr>
              <a:pPr>
                <a:buClr>
                  <a:schemeClr val="lt1"/>
                </a:buClr>
              </a:pPr>
              <a:t>28</a:t>
            </a:fld>
            <a:endParaRPr lang="en-US">
              <a:solidFill>
                <a:schemeClr val="lt1"/>
              </a:solidFill>
            </a:endParaRPr>
          </a:p>
        </p:txBody>
      </p:sp>
    </p:spTree>
    <p:extLst>
      <p:ext uri="{BB962C8B-B14F-4D97-AF65-F5344CB8AC3E}">
        <p14:creationId xmlns:p14="http://schemas.microsoft.com/office/powerpoint/2010/main" val="350370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SUMMARY &amp; RECOMMENDATIONS</a:t>
            </a:r>
            <a:endParaRPr/>
          </a:p>
        </p:txBody>
      </p:sp>
      <p:sp>
        <p:nvSpPr>
          <p:cNvPr id="500" name="Shape 50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a:solidFill>
                  <a:srgbClr val="888888"/>
                </a:solidFill>
                <a:latin typeface="Calibri"/>
                <a:ea typeface="Calibri"/>
                <a:cs typeface="Calibri"/>
                <a:sym typeface="Calibri"/>
              </a:rPr>
              <a:t>GOES-18 </a:t>
            </a:r>
            <a:r>
              <a:rPr lang="en-US"/>
              <a:t>SGPS</a:t>
            </a:r>
            <a:r>
              <a:rPr lang="en-US" sz="2000" b="0" i="0" u="none" strike="noStrike" cap="none">
                <a:solidFill>
                  <a:srgbClr val="888888"/>
                </a:solidFill>
                <a:latin typeface="Calibri"/>
                <a:ea typeface="Calibri"/>
                <a:cs typeface="Calibri"/>
                <a:sym typeface="Calibri"/>
              </a:rPr>
              <a:t> L1b Products Provisional PS-PVR</a:t>
            </a:r>
            <a:endParaRPr/>
          </a:p>
        </p:txBody>
      </p:sp>
      <p:sp>
        <p:nvSpPr>
          <p:cNvPr id="501" name="Shape 501"/>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29</a:t>
            </a:fld>
            <a:endParaRPr sz="12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marR="0" lvl="0" indent="-461963" algn="l" rtl="0">
              <a:spcBef>
                <a:spcPts val="0"/>
              </a:spcBef>
              <a:spcAft>
                <a:spcPts val="0"/>
              </a:spcAft>
              <a:buNone/>
            </a:pPr>
            <a:r>
              <a:rPr lang="en-US"/>
              <a:t>SGPS OVERVIEW</a:t>
            </a:r>
            <a:endParaRPr/>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a:solidFill>
                  <a:srgbClr val="888888"/>
                </a:solidFill>
                <a:latin typeface="Calibri"/>
                <a:ea typeface="Calibri"/>
                <a:cs typeface="Calibri"/>
                <a:sym typeface="Calibri"/>
              </a:rPr>
              <a:t>GOES-18 SGPS L1b Product Full Validation PS-PVR</a:t>
            </a:r>
            <a:endParaRPr/>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25392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a:solidFill>
                  <a:schemeClr val="lt1"/>
                </a:solidFill>
                <a:sym typeface="Calibri"/>
              </a:rPr>
              <a:t>Summary</a:t>
            </a:r>
            <a:endParaRPr/>
          </a:p>
        </p:txBody>
      </p:sp>
      <p:sp>
        <p:nvSpPr>
          <p:cNvPr id="507" name="Shape 507"/>
          <p:cNvSpPr txBox="1">
            <a:spLocks noGrp="1"/>
          </p:cNvSpPr>
          <p:nvPr>
            <p:ph type="body" idx="1"/>
          </p:nvPr>
        </p:nvSpPr>
        <p:spPr>
          <a:xfrm>
            <a:off x="239486" y="1152294"/>
            <a:ext cx="8686800" cy="5334000"/>
          </a:xfrm>
          <a:prstGeom prst="rect">
            <a:avLst/>
          </a:prstGeom>
          <a:noFill/>
          <a:ln>
            <a:noFill/>
          </a:ln>
        </p:spPr>
        <p:txBody>
          <a:bodyPr spcFirstLastPara="1" wrap="square" lIns="91425" tIns="45700" rIns="91425" bIns="45700" anchor="t" anchorCtr="0">
            <a:noAutofit/>
          </a:bodyPr>
          <a:lstStyle/>
          <a:p>
            <a:pPr marL="274320" indent="-274320">
              <a:spcBef>
                <a:spcPts val="0"/>
              </a:spcBef>
              <a:spcAft>
                <a:spcPts val="900"/>
              </a:spcAft>
              <a:buClr>
                <a:schemeClr val="bg1"/>
              </a:buClr>
              <a:buSzPct val="100000"/>
              <a:buFont typeface="Arial" panose="020B0604020202020204" pitchFamily="34" charset="0"/>
              <a:buChar char="•"/>
            </a:pPr>
            <a:r>
              <a:rPr lang="en-US" sz="2000" dirty="0"/>
              <a:t>G18 SGPS proton measurements in general compare well with G16 measurements. Exceptions are G18 SGPS-X P8C &amp; P9, which appear to be reporting too high, and SGPS+X P10 which shows little to no response during 2022-2023 SEP events. T1 channels agree exceptionally well </a:t>
            </a:r>
            <a:r>
              <a:rPr lang="en-US" sz="1800" dirty="0"/>
              <a:t>(results presented during G18 Provisional PS-PVR, shown in Backup slide 36)</a:t>
            </a:r>
            <a:r>
              <a:rPr lang="en-US" sz="2000" dirty="0"/>
              <a:t>.</a:t>
            </a:r>
            <a:endParaRPr lang="en-US" sz="2000" dirty="0">
              <a:solidFill>
                <a:schemeClr val="bg1"/>
              </a:solidFill>
            </a:endParaRPr>
          </a:p>
          <a:p>
            <a:pPr marL="274320" indent="-274320">
              <a:spcBef>
                <a:spcPts val="0"/>
              </a:spcBef>
              <a:spcAft>
                <a:spcPts val="900"/>
              </a:spcAft>
              <a:buClr>
                <a:schemeClr val="bg1"/>
              </a:buClr>
              <a:buSzPct val="100000"/>
              <a:buFont typeface="Arial" panose="020B0604020202020204" pitchFamily="34" charset="0"/>
              <a:buChar char="•"/>
            </a:pPr>
            <a:r>
              <a:rPr lang="en-US" sz="2000" dirty="0">
                <a:solidFill>
                  <a:schemeClr val="bg1"/>
                </a:solidFill>
              </a:rPr>
              <a:t>G18 SGPS </a:t>
            </a:r>
            <a:r>
              <a:rPr lang="en-US" sz="2000" dirty="0"/>
              <a:t>instrument, calibration and L1b processing anomalies:</a:t>
            </a:r>
          </a:p>
          <a:p>
            <a:pPr marL="742950" lvl="1" indent="-285750">
              <a:spcBef>
                <a:spcPts val="0"/>
              </a:spcBef>
              <a:spcAft>
                <a:spcPts val="900"/>
              </a:spcAft>
              <a:buClr>
                <a:schemeClr val="bg1"/>
              </a:buClr>
              <a:buSzPct val="100000"/>
              <a:buFont typeface=".AppleSystemUIFont" charset="-120"/>
              <a:buChar char="-"/>
            </a:pPr>
            <a:r>
              <a:rPr lang="en-US" sz="1600" dirty="0">
                <a:solidFill>
                  <a:schemeClr val="bg1"/>
                </a:solidFill>
              </a:rPr>
              <a:t>Additional analysis of anomalous channels and adjustment of L1b LUT coefficients is needed.</a:t>
            </a:r>
          </a:p>
          <a:p>
            <a:pPr marL="742950" lvl="1" indent="-285750">
              <a:spcBef>
                <a:spcPts val="0"/>
              </a:spcBef>
              <a:spcAft>
                <a:spcPts val="900"/>
              </a:spcAft>
              <a:buSzPct val="100000"/>
              <a:buFont typeface=".AppleSystemUIFont" charset="-120"/>
              <a:buChar char="-"/>
            </a:pPr>
            <a:r>
              <a:rPr lang="en-US" sz="1600" dirty="0"/>
              <a:t>G18 SGPS+X T3 channels exhibit temperature dependent fluctuations (Seen in slide 24 of G18 SGPS Provisional PS-PVR). A </a:t>
            </a:r>
            <a:r>
              <a:rPr lang="en-US" sz="1600" dirty="0">
                <a:solidFill>
                  <a:schemeClr val="bg1"/>
                </a:solidFill>
              </a:rPr>
              <a:t>temperature dependence correction has been implemented in the operational L2 processing code. Analysis to generate tables of coefficients for this correction is needed for G18.</a:t>
            </a:r>
          </a:p>
          <a:p>
            <a:pPr marL="742950" lvl="1" indent="-285750">
              <a:spcBef>
                <a:spcPts val="0"/>
              </a:spcBef>
              <a:spcAft>
                <a:spcPts val="900"/>
              </a:spcAft>
              <a:buClr>
                <a:schemeClr val="bg1"/>
              </a:buClr>
              <a:buSzPct val="100000"/>
              <a:buFont typeface=".AppleSystemUIFont" charset="-120"/>
              <a:buChar char="-"/>
            </a:pPr>
            <a:r>
              <a:rPr lang="en-US" sz="1600" dirty="0">
                <a:solidFill>
                  <a:schemeClr val="bg1"/>
                </a:solidFill>
              </a:rPr>
              <a:t>Analysis to determine SGPS P5 out-of-band correction coefficients </a:t>
            </a:r>
            <a:r>
              <a:rPr lang="en-US" sz="1600" dirty="0"/>
              <a:t>(currently set to zero, illustrated in slides 24 &amp; 25 of G16 full validation PS-PVR, applies to all FMs)</a:t>
            </a:r>
          </a:p>
          <a:p>
            <a:pPr marL="742950" lvl="1" indent="-285750">
              <a:spcBef>
                <a:spcPts val="0"/>
              </a:spcBef>
              <a:spcAft>
                <a:spcPts val="900"/>
              </a:spcAft>
              <a:buClr>
                <a:schemeClr val="bg1"/>
              </a:buClr>
              <a:buSzPct val="100000"/>
              <a:buFont typeface=".AppleSystemUIFont" charset="-120"/>
              <a:buChar char="-"/>
            </a:pPr>
            <a:r>
              <a:rPr lang="en-US" sz="1600" dirty="0"/>
              <a:t>Continuing work on </a:t>
            </a:r>
            <a:r>
              <a:rPr lang="en-US" sz="1600" dirty="0">
                <a:solidFill>
                  <a:schemeClr val="bg1"/>
                </a:solidFill>
              </a:rPr>
              <a:t>ADRs 781 and 863</a:t>
            </a:r>
            <a:r>
              <a:rPr lang="en-US" sz="1600" dirty="0">
                <a:solidFill>
                  <a:srgbClr val="FFFF00"/>
                </a:solidFill>
              </a:rPr>
              <a:t>.</a:t>
            </a:r>
            <a:endParaRPr lang="en-US" sz="1600" dirty="0">
              <a:solidFill>
                <a:schemeClr val="bg1"/>
              </a:solidFill>
            </a:endParaRPr>
          </a:p>
          <a:p>
            <a:pPr marL="274320" indent="-274320">
              <a:spcBef>
                <a:spcPts val="0"/>
              </a:spcBef>
              <a:spcAft>
                <a:spcPts val="900"/>
              </a:spcAft>
              <a:buSzPct val="100000"/>
              <a:buFont typeface="Arial"/>
              <a:buChar char="•"/>
            </a:pPr>
            <a:r>
              <a:rPr lang="en-US" sz="2000" dirty="0">
                <a:solidFill>
                  <a:schemeClr val="bg1"/>
                </a:solidFill>
              </a:rPr>
              <a:t>In general, PLT and PLPT results indicate that G18 SGPS is performing similarly to the G16 and G17 SGPS units.</a:t>
            </a:r>
            <a:endParaRPr lang="en-US" sz="2000" dirty="0"/>
          </a:p>
        </p:txBody>
      </p:sp>
      <p:sp>
        <p:nvSpPr>
          <p:cNvPr id="508" name="Shape 508"/>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30</a:t>
            </a:fld>
            <a:endParaRPr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64419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a:solidFill>
                  <a:schemeClr val="lt1"/>
                </a:solidFill>
                <a:sym typeface="Calibri"/>
              </a:rPr>
              <a:t>Recommendations</a:t>
            </a:r>
            <a:endParaRPr/>
          </a:p>
        </p:txBody>
      </p:sp>
      <p:sp>
        <p:nvSpPr>
          <p:cNvPr id="515" name="Shape 5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31</a:t>
            </a:fld>
            <a:endParaRPr sz="1200">
              <a:solidFill>
                <a:schemeClr val="lt1"/>
              </a:solidFill>
              <a:latin typeface="Calibri"/>
              <a:ea typeface="Calibri"/>
              <a:cs typeface="Calibri"/>
              <a:sym typeface="Calibri"/>
            </a:endParaRPr>
          </a:p>
        </p:txBody>
      </p:sp>
      <p:sp>
        <p:nvSpPr>
          <p:cNvPr id="5" name="Shape 419"/>
          <p:cNvSpPr txBox="1">
            <a:spLocks noGrp="1"/>
          </p:cNvSpPr>
          <p:nvPr>
            <p:ph type="body" idx="1"/>
          </p:nvPr>
        </p:nvSpPr>
        <p:spPr>
          <a:xfrm>
            <a:off x="402772" y="1600200"/>
            <a:ext cx="8360228" cy="3429000"/>
          </a:xfrm>
          <a:prstGeom prst="rect">
            <a:avLst/>
          </a:prstGeom>
          <a:noFill/>
          <a:ln>
            <a:noFill/>
          </a:ln>
        </p:spPr>
        <p:txBody>
          <a:bodyPr spcFirstLastPara="1" wrap="square" lIns="91425" tIns="45700" rIns="91425" bIns="45700" anchor="t" anchorCtr="0">
            <a:noAutofit/>
          </a:bodyPr>
          <a:lstStyle/>
          <a:p>
            <a:pPr marL="342900" lvl="0" indent="-342900">
              <a:spcBef>
                <a:spcPts val="0"/>
              </a:spcBef>
              <a:spcAft>
                <a:spcPts val="1800"/>
              </a:spcAft>
              <a:buSzPct val="100000"/>
              <a:buFont typeface="Arial"/>
              <a:buChar char="•"/>
            </a:pPr>
            <a:r>
              <a:rPr lang="en-US" sz="2400" dirty="0"/>
              <a:t>NCEI recommends G18 SGPS L1b data is transitioned to Full Validation status.</a:t>
            </a:r>
          </a:p>
          <a:p>
            <a:pPr marL="342900" lvl="0" indent="-342900">
              <a:spcBef>
                <a:spcPts val="0"/>
              </a:spcBef>
              <a:spcAft>
                <a:spcPts val="1800"/>
              </a:spcAft>
              <a:buSzPct val="100000"/>
              <a:buFont typeface="Arial"/>
              <a:buChar char="•"/>
            </a:pPr>
            <a:r>
              <a:rPr lang="en-US" sz="2400" dirty="0"/>
              <a:t>NCEI recommends continuing work on SGPS instrument and </a:t>
            </a:r>
            <a:r>
              <a:rPr lang="en-US" sz="2400"/>
              <a:t>calibration anomalies </a:t>
            </a:r>
            <a:r>
              <a:rPr lang="en-US" sz="2000" dirty="0"/>
              <a:t>(summary on previous slide)</a:t>
            </a:r>
            <a:r>
              <a:rPr lang="en-US" sz="2400" dirty="0"/>
              <a:t>.</a:t>
            </a:r>
          </a:p>
          <a:p>
            <a:pPr marL="342900" lvl="0" indent="-342900">
              <a:spcBef>
                <a:spcPts val="0"/>
              </a:spcBef>
              <a:spcAft>
                <a:spcPts val="1800"/>
              </a:spcAft>
              <a:buSzPct val="100000"/>
              <a:buFont typeface="Arial"/>
              <a:buChar char="•"/>
            </a:pPr>
            <a:r>
              <a:rPr lang="en-US" sz="2400" dirty="0"/>
              <a:t>NCEI recommends continuing work on SGPS L1b and L2 processing </a:t>
            </a:r>
            <a:r>
              <a:rPr lang="en-US" sz="2000" dirty="0"/>
              <a:t>(e.g., open L1b ADRs)</a:t>
            </a:r>
            <a:r>
              <a:rPr lang="en-US" sz="2400"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BACKUP SLIDES</a:t>
            </a:r>
            <a:endParaRPr/>
          </a:p>
        </p:txBody>
      </p:sp>
      <p:sp>
        <p:nvSpPr>
          <p:cNvPr id="521" name="Shape 5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a:solidFill>
                  <a:srgbClr val="888888"/>
                </a:solidFill>
                <a:latin typeface="Calibri"/>
                <a:ea typeface="Calibri"/>
                <a:cs typeface="Calibri"/>
                <a:sym typeface="Calibri"/>
              </a:rPr>
              <a:t>GOES-18 SGPS L1b Product Full Validation PS-PVR</a:t>
            </a:r>
            <a:endParaRPr/>
          </a:p>
        </p:txBody>
      </p:sp>
      <p:sp>
        <p:nvSpPr>
          <p:cNvPr id="522" name="Shape 52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32</a:t>
            </a:fld>
            <a:endParaRPr sz="12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33</a:t>
            </a:fld>
            <a:endParaRPr lang="uk-U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059" y="1661831"/>
            <a:ext cx="4231341" cy="36721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15" y="1676400"/>
            <a:ext cx="4243485" cy="3657600"/>
          </a:xfrm>
          <a:prstGeom prst="rect">
            <a:avLst/>
          </a:prstGeom>
        </p:spPr>
      </p:pic>
      <p:sp>
        <p:nvSpPr>
          <p:cNvPr id="7" name="Title 1">
            <a:extLst>
              <a:ext uri="{FF2B5EF4-FFF2-40B4-BE49-F238E27FC236}">
                <a16:creationId xmlns:a16="http://schemas.microsoft.com/office/drawing/2014/main" id="{3342D4FB-4BD8-844C-8ED0-C43D7EED35AF}"/>
              </a:ext>
            </a:extLst>
          </p:cNvPr>
          <p:cNvSpPr>
            <a:spLocks noGrp="1"/>
          </p:cNvSpPr>
          <p:nvPr>
            <p:ph type="title"/>
          </p:nvPr>
        </p:nvSpPr>
        <p:spPr>
          <a:xfrm>
            <a:off x="1371600" y="228600"/>
            <a:ext cx="6408821" cy="968626"/>
          </a:xfrm>
        </p:spPr>
        <p:txBody>
          <a:bodyPr/>
          <a:lstStyle/>
          <a:p>
            <a:r>
              <a:rPr lang="en-US" sz="2400" dirty="0">
                <a:solidFill>
                  <a:srgbClr val="FFFFFF">
                    <a:lumMod val="85000"/>
                  </a:srgbClr>
                </a:solidFill>
              </a:rPr>
              <a:t>PLPT-SEI-004 SEP Channel Cross Comparison </a:t>
            </a:r>
            <a:br>
              <a:rPr lang="en-US" sz="2400" dirty="0">
                <a:solidFill>
                  <a:srgbClr val="FFFFFF"/>
                </a:solidFill>
              </a:rPr>
            </a:br>
            <a:r>
              <a:rPr lang="en-US" sz="2800" dirty="0"/>
              <a:t>Selected Scatter Plots: SGPS-X P9 &amp; P8C</a:t>
            </a:r>
          </a:p>
        </p:txBody>
      </p:sp>
      <p:sp>
        <p:nvSpPr>
          <p:cNvPr id="8" name="TextBox 7"/>
          <p:cNvSpPr txBox="1"/>
          <p:nvPr/>
        </p:nvSpPr>
        <p:spPr>
          <a:xfrm>
            <a:off x="533400" y="5486400"/>
            <a:ext cx="8097088" cy="369332"/>
          </a:xfrm>
          <a:prstGeom prst="rect">
            <a:avLst/>
          </a:prstGeom>
          <a:noFill/>
        </p:spPr>
        <p:txBody>
          <a:bodyPr wrap="none" rtlCol="0">
            <a:spAutoFit/>
          </a:bodyPr>
          <a:lstStyle/>
          <a:p>
            <a:r>
              <a:rPr lang="en-US" sz="1800" dirty="0">
                <a:solidFill>
                  <a:schemeClr val="bg1"/>
                </a:solidFill>
              </a:rPr>
              <a:t>Significant systematic errors in G16 and/or G18 SGPS-X P8C </a:t>
            </a:r>
            <a:r>
              <a:rPr lang="en-US" sz="1800">
                <a:solidFill>
                  <a:schemeClr val="bg1"/>
                </a:solidFill>
              </a:rPr>
              <a:t>&amp; P9 channels </a:t>
            </a:r>
            <a:endParaRPr lang="en-US" sz="1800" dirty="0">
              <a:solidFill>
                <a:schemeClr val="bg1"/>
              </a:solidFill>
            </a:endParaRPr>
          </a:p>
        </p:txBody>
      </p:sp>
    </p:spTree>
    <p:extLst>
      <p:ext uri="{BB962C8B-B14F-4D97-AF65-F5344CB8AC3E}">
        <p14:creationId xmlns:p14="http://schemas.microsoft.com/office/powerpoint/2010/main" val="1881950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8821" cy="968626"/>
          </a:xfrm>
        </p:spPr>
        <p:txBody>
          <a:bodyPr/>
          <a:lstStyle/>
          <a:p>
            <a:r>
              <a:rPr lang="en-US" sz="2400" dirty="0">
                <a:solidFill>
                  <a:srgbClr val="FFFFFF">
                    <a:lumMod val="85000"/>
                  </a:srgbClr>
                </a:solidFill>
              </a:rPr>
              <a:t>PLPT-SEI-004 SEP Channel Cross Comparison </a:t>
            </a:r>
            <a:br>
              <a:rPr lang="en-US" sz="2400" dirty="0">
                <a:solidFill>
                  <a:srgbClr val="FFFFFF"/>
                </a:solidFill>
              </a:rPr>
            </a:br>
            <a:r>
              <a:rPr lang="en-US" sz="2800" dirty="0">
                <a:solidFill>
                  <a:srgbClr val="FFFFFF"/>
                </a:solidFill>
              </a:rPr>
              <a:t>Selected Scatter Plots: SGPS+X P8C &amp; P10</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34</a:t>
            </a:fld>
            <a:endParaRPr lang="uk-U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08" y="1489994"/>
            <a:ext cx="4217183" cy="36064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273" y="1476920"/>
            <a:ext cx="4345127" cy="3619550"/>
          </a:xfrm>
          <a:prstGeom prst="rect">
            <a:avLst/>
          </a:prstGeom>
        </p:spPr>
      </p:pic>
      <p:sp>
        <p:nvSpPr>
          <p:cNvPr id="7" name="TextBox 6"/>
          <p:cNvSpPr txBox="1"/>
          <p:nvPr/>
        </p:nvSpPr>
        <p:spPr>
          <a:xfrm>
            <a:off x="457200" y="5248870"/>
            <a:ext cx="8328839" cy="923330"/>
          </a:xfrm>
          <a:prstGeom prst="rect">
            <a:avLst/>
          </a:prstGeom>
          <a:noFill/>
        </p:spPr>
        <p:txBody>
          <a:bodyPr wrap="square" rtlCol="0">
            <a:spAutoFit/>
          </a:bodyPr>
          <a:lstStyle/>
          <a:p>
            <a:r>
              <a:rPr lang="en-US" sz="1800" dirty="0">
                <a:solidFill>
                  <a:schemeClr val="bg1"/>
                </a:solidFill>
              </a:rPr>
              <a:t>Not able to determine G16-G18 SGPS+X P8C and P10 scaling coefficients due to low response, high noise, and temperature dependence in SGPS+X P8C and P10 during March and July 2023 SPEs.</a:t>
            </a:r>
          </a:p>
        </p:txBody>
      </p:sp>
    </p:spTree>
    <p:extLst>
      <p:ext uri="{BB962C8B-B14F-4D97-AF65-F5344CB8AC3E}">
        <p14:creationId xmlns:p14="http://schemas.microsoft.com/office/powerpoint/2010/main" val="752133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408821" cy="968626"/>
          </a:xfrm>
        </p:spPr>
        <p:txBody>
          <a:bodyPr/>
          <a:lstStyle/>
          <a:p>
            <a:r>
              <a:rPr lang="en-US" sz="2400" dirty="0">
                <a:solidFill>
                  <a:srgbClr val="FFFFFF">
                    <a:lumMod val="85000"/>
                  </a:srgbClr>
                </a:solidFill>
              </a:rPr>
              <a:t>PLPT-SEI-004 SEP Channel Cross Comparison </a:t>
            </a:r>
            <a:br>
              <a:rPr lang="en-US" sz="2400" dirty="0">
                <a:solidFill>
                  <a:srgbClr val="FFFFFF"/>
                </a:solidFill>
              </a:rPr>
            </a:br>
            <a:r>
              <a:rPr lang="en-US" sz="2800" dirty="0">
                <a:solidFill>
                  <a:srgbClr val="FFFFFF"/>
                </a:solidFill>
              </a:rPr>
              <a:t>Selected Scatter Plots: SGPS+X P7</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35</a:t>
            </a:fld>
            <a:endParaRPr lang="uk-U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5532" y="1828800"/>
            <a:ext cx="4439868" cy="3924843"/>
          </a:xfrm>
          <a:prstGeom prst="rect">
            <a:avLst/>
          </a:prstGeom>
        </p:spPr>
      </p:pic>
      <p:sp>
        <p:nvSpPr>
          <p:cNvPr id="6" name="TextBox 5"/>
          <p:cNvSpPr txBox="1"/>
          <p:nvPr/>
        </p:nvSpPr>
        <p:spPr>
          <a:xfrm>
            <a:off x="381000" y="1905000"/>
            <a:ext cx="3886200" cy="3293209"/>
          </a:xfrm>
          <a:prstGeom prst="rect">
            <a:avLst/>
          </a:prstGeom>
          <a:noFill/>
        </p:spPr>
        <p:txBody>
          <a:bodyPr wrap="square" rtlCol="0">
            <a:spAutoFit/>
          </a:bodyPr>
          <a:lstStyle/>
          <a:p>
            <a:r>
              <a:rPr lang="en-US" sz="1600" dirty="0">
                <a:solidFill>
                  <a:schemeClr val="bg1"/>
                </a:solidFill>
              </a:rPr>
              <a:t>Linear fit to G16 vs. G18 SGPS+X P7 skewed due to combination of high “backgrounds” in G16 flux and higher reported flux from G18 at higher fluxes, when there is a steep spectral falloff.</a:t>
            </a:r>
          </a:p>
          <a:p>
            <a:endParaRPr lang="en-US" sz="1600" dirty="0">
              <a:solidFill>
                <a:schemeClr val="bg1"/>
              </a:solidFill>
            </a:endParaRPr>
          </a:p>
          <a:p>
            <a:r>
              <a:rPr lang="en-US" sz="1600" dirty="0">
                <a:solidFill>
                  <a:schemeClr val="bg1"/>
                </a:solidFill>
              </a:rPr>
              <a:t>G16 SGPS+X D3-D1 (rear entry contamination removal) disabled due to anonymously low reported fluxes when enabled (i.e., overcorrection). Analysis to determine new effective energy bounds and geometric factor for this channel</a:t>
            </a:r>
          </a:p>
          <a:p>
            <a:r>
              <a:rPr lang="en-US" sz="1600" dirty="0">
                <a:solidFill>
                  <a:schemeClr val="bg1"/>
                </a:solidFill>
              </a:rPr>
              <a:t>needs to be performed.</a:t>
            </a:r>
          </a:p>
        </p:txBody>
      </p:sp>
    </p:spTree>
    <p:extLst>
      <p:ext uri="{BB962C8B-B14F-4D97-AF65-F5344CB8AC3E}">
        <p14:creationId xmlns:p14="http://schemas.microsoft.com/office/powerpoint/2010/main" val="1969115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9D78-9536-F341-A40B-D58E9CF2F51C}"/>
              </a:ext>
            </a:extLst>
          </p:cNvPr>
          <p:cNvSpPr>
            <a:spLocks noGrp="1"/>
          </p:cNvSpPr>
          <p:nvPr>
            <p:ph type="title"/>
          </p:nvPr>
        </p:nvSpPr>
        <p:spPr>
          <a:xfrm>
            <a:off x="1371600" y="228600"/>
            <a:ext cx="6248399" cy="1635125"/>
          </a:xfrm>
        </p:spPr>
        <p:txBody>
          <a:bodyPr/>
          <a:lstStyle/>
          <a:p>
            <a:r>
              <a:rPr lang="en-US" sz="2400" dirty="0">
                <a:solidFill>
                  <a:srgbClr val="FFFFFF">
                    <a:lumMod val="85000"/>
                  </a:srgbClr>
                </a:solidFill>
              </a:rPr>
              <a:t>PLPT-SEI-004 SEP Channel Cross Comparison </a:t>
            </a:r>
            <a:br>
              <a:rPr lang="en-US" sz="2400" dirty="0">
                <a:solidFill>
                  <a:srgbClr val="FFFFFF"/>
                </a:solidFill>
              </a:rPr>
            </a:br>
            <a:r>
              <a:rPr lang="en-US" sz="2400" dirty="0"/>
              <a:t>G18-G17 SGPS T1 channel comparisons from July 2022 SEP event, presented during G18 SGPS Provisional PS-PVR</a:t>
            </a:r>
          </a:p>
        </p:txBody>
      </p:sp>
      <p:sp>
        <p:nvSpPr>
          <p:cNvPr id="4" name="Slide Number Placeholder 3">
            <a:extLst>
              <a:ext uri="{FF2B5EF4-FFF2-40B4-BE49-F238E27FC236}">
                <a16:creationId xmlns:a16="http://schemas.microsoft.com/office/drawing/2014/main" id="{D9A98E9A-0772-C248-B8DA-D3EF3A7083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36</a:t>
            </a:fld>
            <a:endParaRPr lang="en-US"/>
          </a:p>
        </p:txBody>
      </p:sp>
      <p:sp>
        <p:nvSpPr>
          <p:cNvPr id="8" name="TextBox 7">
            <a:extLst>
              <a:ext uri="{FF2B5EF4-FFF2-40B4-BE49-F238E27FC236}">
                <a16:creationId xmlns:a16="http://schemas.microsoft.com/office/drawing/2014/main" id="{CFA5C7DA-8F2A-6842-9387-9FE59803EA5F}"/>
              </a:ext>
            </a:extLst>
          </p:cNvPr>
          <p:cNvSpPr txBox="1"/>
          <p:nvPr/>
        </p:nvSpPr>
        <p:spPr>
          <a:xfrm>
            <a:off x="381001" y="4454525"/>
            <a:ext cx="8458200" cy="1641475"/>
          </a:xfrm>
          <a:prstGeom prst="rect">
            <a:avLst/>
          </a:prstGeom>
          <a:noFill/>
        </p:spPr>
        <p:txBody>
          <a:bodyPr wrap="square" rtlCol="0">
            <a:spAutoFit/>
          </a:bodyPr>
          <a:lstStyle/>
          <a:p>
            <a:pPr marL="285750" indent="-285750">
              <a:spcAft>
                <a:spcPts val="400"/>
              </a:spcAft>
              <a:buClr>
                <a:schemeClr val="bg1"/>
              </a:buClr>
              <a:buFont typeface="Arial" panose="020B0604020202020204" pitchFamily="34" charset="0"/>
              <a:buChar char="•"/>
            </a:pPr>
            <a:r>
              <a:rPr lang="en-US">
                <a:solidFill>
                  <a:schemeClr val="bg1"/>
                </a:solidFill>
              </a:rPr>
              <a:t>Measurements from like channels and look-directions generally agree to within 10%.</a:t>
            </a:r>
          </a:p>
          <a:p>
            <a:pPr marL="285750" indent="-285750">
              <a:spcAft>
                <a:spcPts val="400"/>
              </a:spcAft>
              <a:buClr>
                <a:schemeClr val="bg1"/>
              </a:buClr>
              <a:buFont typeface="Arial" panose="020B0604020202020204" pitchFamily="34" charset="0"/>
              <a:buChar char="•"/>
            </a:pPr>
            <a:r>
              <a:rPr lang="en-US">
                <a:solidFill>
                  <a:schemeClr val="bg1"/>
                </a:solidFill>
              </a:rPr>
              <a:t>Worst case is ~26% difference between G18 and G17 SGPS-X P2A. </a:t>
            </a:r>
          </a:p>
          <a:p>
            <a:pPr marL="285750" indent="-285750">
              <a:spcAft>
                <a:spcPts val="400"/>
              </a:spcAft>
              <a:buClr>
                <a:schemeClr val="bg1"/>
              </a:buClr>
              <a:buFont typeface="Arial" panose="020B0604020202020204" pitchFamily="34" charset="0"/>
              <a:buChar char="•"/>
            </a:pPr>
            <a:r>
              <a:rPr lang="en-US">
                <a:solidFill>
                  <a:schemeClr val="bg1"/>
                </a:solidFill>
              </a:rPr>
              <a:t>Worst P6 &amp; P7 case (noisy data) is ~30% difference between G18 and G17 SGPS-X P6.</a:t>
            </a:r>
          </a:p>
          <a:p>
            <a:pPr marL="285750" indent="-285750">
              <a:spcAft>
                <a:spcPts val="400"/>
              </a:spcAft>
              <a:buClr>
                <a:schemeClr val="bg1"/>
              </a:buClr>
              <a:buFont typeface="Arial" panose="020B0604020202020204" pitchFamily="34" charset="0"/>
              <a:buChar char="•"/>
            </a:pPr>
            <a:r>
              <a:rPr lang="en-US">
                <a:solidFill>
                  <a:schemeClr val="bg1"/>
                </a:solidFill>
              </a:rPr>
              <a:t>SGPS T3 proton count rates too low to perform similar comparisons for T3 channels.</a:t>
            </a:r>
          </a:p>
          <a:p>
            <a:pPr marL="285750" indent="-285750">
              <a:spcAft>
                <a:spcPts val="400"/>
              </a:spcAft>
              <a:buClr>
                <a:schemeClr val="bg1"/>
              </a:buClr>
              <a:buFont typeface="Arial" panose="020B0604020202020204" pitchFamily="34" charset="0"/>
              <a:buChar char="•"/>
            </a:pPr>
            <a:r>
              <a:rPr lang="en-US">
                <a:solidFill>
                  <a:schemeClr val="bg1"/>
                </a:solidFill>
              </a:rPr>
              <a:t>Alpha count rates too low to perform similar comparisons for alpha channels.</a:t>
            </a:r>
          </a:p>
          <a:p>
            <a:pPr marL="285750" indent="-285750">
              <a:spcAft>
                <a:spcPts val="400"/>
              </a:spcAft>
              <a:buClr>
                <a:schemeClr val="bg1"/>
              </a:buClr>
              <a:buFont typeface="Arial" panose="020B0604020202020204" pitchFamily="34" charset="0"/>
              <a:buChar char="•"/>
            </a:pPr>
            <a:endParaRPr lang="en-US">
              <a:solidFill>
                <a:schemeClr val="bg1"/>
              </a:solidFill>
            </a:endParaRPr>
          </a:p>
        </p:txBody>
      </p:sp>
      <p:grpSp>
        <p:nvGrpSpPr>
          <p:cNvPr id="10" name="Group 9">
            <a:extLst>
              <a:ext uri="{FF2B5EF4-FFF2-40B4-BE49-F238E27FC236}">
                <a16:creationId xmlns:a16="http://schemas.microsoft.com/office/drawing/2014/main" id="{3EA75BC7-8312-434F-980F-843416446B1F}"/>
              </a:ext>
            </a:extLst>
          </p:cNvPr>
          <p:cNvGrpSpPr/>
          <p:nvPr/>
        </p:nvGrpSpPr>
        <p:grpSpPr>
          <a:xfrm>
            <a:off x="304800" y="2178114"/>
            <a:ext cx="8610600" cy="2200211"/>
            <a:chOff x="304800" y="1981200"/>
            <a:chExt cx="8610600" cy="2200211"/>
          </a:xfrm>
        </p:grpSpPr>
        <p:pic>
          <p:nvPicPr>
            <p:cNvPr id="7" name="Picture 6">
              <a:extLst>
                <a:ext uri="{FF2B5EF4-FFF2-40B4-BE49-F238E27FC236}">
                  <a16:creationId xmlns:a16="http://schemas.microsoft.com/office/drawing/2014/main" id="{6AE011D4-62A4-3F4D-9B0A-527F218A4A21}"/>
                </a:ext>
              </a:extLst>
            </p:cNvPr>
            <p:cNvPicPr>
              <a:picLocks noChangeAspect="1"/>
            </p:cNvPicPr>
            <p:nvPr/>
          </p:nvPicPr>
          <p:blipFill>
            <a:blip r:embed="rId2"/>
            <a:stretch>
              <a:fillRect/>
            </a:stretch>
          </p:blipFill>
          <p:spPr>
            <a:xfrm>
              <a:off x="304800" y="1981200"/>
              <a:ext cx="8610600" cy="2200211"/>
            </a:xfrm>
            <a:prstGeom prst="rect">
              <a:avLst/>
            </a:prstGeom>
          </p:spPr>
        </p:pic>
        <p:sp>
          <p:nvSpPr>
            <p:cNvPr id="9" name="Oval 8">
              <a:extLst>
                <a:ext uri="{FF2B5EF4-FFF2-40B4-BE49-F238E27FC236}">
                  <a16:creationId xmlns:a16="http://schemas.microsoft.com/office/drawing/2014/main" id="{61950C52-0E49-9443-9753-065820E9DB3B}"/>
                </a:ext>
              </a:extLst>
            </p:cNvPr>
            <p:cNvSpPr/>
            <p:nvPr/>
          </p:nvSpPr>
          <p:spPr>
            <a:xfrm>
              <a:off x="2253342" y="2623458"/>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DF50F17B-A7D7-6140-B2E2-F48EF4F8CC96}"/>
              </a:ext>
            </a:extLst>
          </p:cNvPr>
          <p:cNvSpPr txBox="1"/>
          <p:nvPr/>
        </p:nvSpPr>
        <p:spPr>
          <a:xfrm>
            <a:off x="675589" y="1904616"/>
            <a:ext cx="2285325" cy="276999"/>
          </a:xfrm>
          <a:prstGeom prst="rect">
            <a:avLst/>
          </a:prstGeom>
          <a:solidFill>
            <a:schemeClr val="bg1">
              <a:lumMod val="95000"/>
            </a:schemeClr>
          </a:solidFill>
        </p:spPr>
        <p:txBody>
          <a:bodyPr wrap="square" rtlCol="0">
            <a:spAutoFit/>
          </a:bodyPr>
          <a:lstStyle/>
          <a:p>
            <a:r>
              <a:rPr lang="en-US" sz="1200"/>
              <a:t>Worst case is ~26% difference. </a:t>
            </a:r>
          </a:p>
        </p:txBody>
      </p:sp>
      <p:cxnSp>
        <p:nvCxnSpPr>
          <p:cNvPr id="13" name="Straight Arrow Connector 12">
            <a:extLst>
              <a:ext uri="{FF2B5EF4-FFF2-40B4-BE49-F238E27FC236}">
                <a16:creationId xmlns:a16="http://schemas.microsoft.com/office/drawing/2014/main" id="{9CA67307-8FB8-E147-8BD5-CDFD813E53C4}"/>
              </a:ext>
            </a:extLst>
          </p:cNvPr>
          <p:cNvCxnSpPr>
            <a:cxnSpLocks/>
          </p:cNvCxnSpPr>
          <p:nvPr/>
        </p:nvCxnSpPr>
        <p:spPr>
          <a:xfrm>
            <a:off x="1556657" y="2199885"/>
            <a:ext cx="859972"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107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G18 SGPS T3 Temperature Dependence</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37</a:t>
            </a:fld>
            <a:endParaRPr lang="en-US" altLang="en-US" dirty="0"/>
          </a:p>
        </p:txBody>
      </p:sp>
      <p:sp>
        <p:nvSpPr>
          <p:cNvPr id="8" name="TextBox 7"/>
          <p:cNvSpPr txBox="1"/>
          <p:nvPr/>
        </p:nvSpPr>
        <p:spPr>
          <a:xfrm>
            <a:off x="228600" y="4572000"/>
            <a:ext cx="8686800" cy="1762021"/>
          </a:xfrm>
          <a:prstGeom prst="rect">
            <a:avLst/>
          </a:prstGeom>
          <a:noFill/>
        </p:spPr>
        <p:txBody>
          <a:bodyPr wrap="square" rtlCol="0">
            <a:spAutoFit/>
          </a:bodyPr>
          <a:lstStyle/>
          <a:p>
            <a:pPr marL="285750" indent="-285750">
              <a:spcAft>
                <a:spcPts val="300"/>
              </a:spcAft>
              <a:buClr>
                <a:schemeClr val="bg1"/>
              </a:buClr>
              <a:buFont typeface="Arial" charset="0"/>
              <a:buChar char="•"/>
            </a:pPr>
            <a:r>
              <a:rPr lang="en-US" sz="1200" dirty="0">
                <a:solidFill>
                  <a:schemeClr val="bg1"/>
                </a:solidFill>
              </a:rPr>
              <a:t>Quiet conditions (steady) GCR counts from L0 data binned in 2 deg. temp. bins 2022 DOYs 196-227.</a:t>
            </a:r>
          </a:p>
          <a:p>
            <a:pPr marL="285750" indent="-285750">
              <a:spcAft>
                <a:spcPts val="300"/>
              </a:spcAft>
              <a:buClr>
                <a:schemeClr val="bg1"/>
              </a:buClr>
              <a:buFont typeface="Arial" charset="0"/>
              <a:buChar char="•"/>
            </a:pPr>
            <a:r>
              <a:rPr lang="en-US" sz="1200" dirty="0">
                <a:solidFill>
                  <a:schemeClr val="bg1"/>
                </a:solidFill>
              </a:rPr>
              <a:t>G18 SGPS+X T3 temperature dependent fluctuations in backgrounds count rates of 15-50% (P11-P8C) means we will see similar (but not necessarily the same) fluctuations in SPE reported fluxes.</a:t>
            </a:r>
          </a:p>
          <a:p>
            <a:pPr marL="285750" indent="-285750">
              <a:spcAft>
                <a:spcPts val="300"/>
              </a:spcAft>
              <a:buClr>
                <a:schemeClr val="bg1"/>
              </a:buClr>
              <a:buFont typeface="Arial" charset="0"/>
              <a:buChar char="•"/>
            </a:pPr>
            <a:r>
              <a:rPr lang="en-US" sz="1200" dirty="0">
                <a:solidFill>
                  <a:schemeClr val="bg1"/>
                </a:solidFill>
              </a:rPr>
              <a:t>T3 fluctuations will have a very small impact on SWPC’s computed &gt;10 MeV integral flux, mainly used for alerts,  but will have a significant impact on the computed &gt;100 MeV flux, also used for alerts, and important during very large events.</a:t>
            </a:r>
          </a:p>
          <a:p>
            <a:pPr marL="285750" indent="-285750">
              <a:spcAft>
                <a:spcPts val="300"/>
              </a:spcAft>
              <a:buClr>
                <a:schemeClr val="bg1"/>
              </a:buClr>
              <a:buFont typeface="Arial" charset="0"/>
              <a:buChar char="•"/>
            </a:pPr>
            <a:r>
              <a:rPr lang="en-US" sz="1200" dirty="0">
                <a:solidFill>
                  <a:schemeClr val="bg1"/>
                </a:solidFill>
              </a:rPr>
              <a:t>SGPS-X (currently west viewing) is currently used by SWPC for SPE alerts. If SC is yaw flipped, SGPS+X will be needed.</a:t>
            </a:r>
          </a:p>
          <a:p>
            <a:pPr marL="285750" indent="-285750">
              <a:spcAft>
                <a:spcPts val="300"/>
              </a:spcAft>
              <a:buClr>
                <a:schemeClr val="bg1"/>
              </a:buClr>
              <a:buFont typeface="Arial" charset="0"/>
              <a:buChar char="•"/>
            </a:pPr>
            <a:r>
              <a:rPr lang="en-US" sz="1200" dirty="0">
                <a:solidFill>
                  <a:schemeClr val="bg1"/>
                </a:solidFill>
              </a:rPr>
              <a:t>Temperature correction implemented in operational L2 code. Analysis to generate table of coefficients will be performed.</a:t>
            </a:r>
          </a:p>
          <a:p>
            <a:pPr marL="285750" indent="-285750">
              <a:spcAft>
                <a:spcPts val="300"/>
              </a:spcAft>
              <a:buClr>
                <a:schemeClr val="bg1"/>
              </a:buClr>
              <a:buFont typeface="Arial" charset="0"/>
              <a:buChar char="•"/>
            </a:pPr>
            <a:r>
              <a:rPr lang="en-US" sz="1200" dirty="0">
                <a:solidFill>
                  <a:schemeClr val="bg1"/>
                </a:solidFill>
              </a:rPr>
              <a:t>G16 and G17 temperature dependence is shown in the G17 provisional PS-PVR presentation, slide 20 &amp; backup slides.</a:t>
            </a:r>
          </a:p>
        </p:txBody>
      </p:sp>
      <p:grpSp>
        <p:nvGrpSpPr>
          <p:cNvPr id="14" name="Group 13">
            <a:extLst>
              <a:ext uri="{FF2B5EF4-FFF2-40B4-BE49-F238E27FC236}">
                <a16:creationId xmlns:a16="http://schemas.microsoft.com/office/drawing/2014/main" id="{D8FBE5D9-1F8E-C941-A316-8D15C318CC55}"/>
              </a:ext>
            </a:extLst>
          </p:cNvPr>
          <p:cNvGrpSpPr/>
          <p:nvPr/>
        </p:nvGrpSpPr>
        <p:grpSpPr>
          <a:xfrm>
            <a:off x="1066800" y="1206240"/>
            <a:ext cx="6705600" cy="3289560"/>
            <a:chOff x="1143000" y="1358640"/>
            <a:chExt cx="7162800" cy="3594360"/>
          </a:xfrm>
        </p:grpSpPr>
        <p:pic>
          <p:nvPicPr>
            <p:cNvPr id="13" name="Picture 12">
              <a:extLst>
                <a:ext uri="{FF2B5EF4-FFF2-40B4-BE49-F238E27FC236}">
                  <a16:creationId xmlns:a16="http://schemas.microsoft.com/office/drawing/2014/main" id="{012BDB25-8B19-C740-9CF2-1C627151F9BD}"/>
                </a:ext>
              </a:extLst>
            </p:cNvPr>
            <p:cNvPicPr>
              <a:picLocks noChangeAspect="1"/>
            </p:cNvPicPr>
            <p:nvPr/>
          </p:nvPicPr>
          <p:blipFill>
            <a:blip r:embed="rId2"/>
            <a:stretch>
              <a:fillRect/>
            </a:stretch>
          </p:blipFill>
          <p:spPr>
            <a:xfrm>
              <a:off x="1143000" y="1358640"/>
              <a:ext cx="7162800" cy="3594360"/>
            </a:xfrm>
            <a:prstGeom prst="rect">
              <a:avLst/>
            </a:prstGeom>
          </p:spPr>
        </p:pic>
        <p:sp>
          <p:nvSpPr>
            <p:cNvPr id="10" name="TextBox 9"/>
            <p:cNvSpPr txBox="1"/>
            <p:nvPr/>
          </p:nvSpPr>
          <p:spPr>
            <a:xfrm>
              <a:off x="4295677" y="1444823"/>
              <a:ext cx="962123" cy="307777"/>
            </a:xfrm>
            <a:prstGeom prst="rect">
              <a:avLst/>
            </a:prstGeom>
            <a:noFill/>
          </p:spPr>
          <p:txBody>
            <a:bodyPr wrap="none" rtlCol="0">
              <a:spAutoFit/>
            </a:bodyPr>
            <a:lstStyle/>
            <a:p>
              <a:r>
                <a:rPr lang="en-US" b="1" dirty="0"/>
                <a:t>GOES-18</a:t>
              </a:r>
            </a:p>
          </p:txBody>
        </p:sp>
      </p:grpSp>
    </p:spTree>
    <p:extLst>
      <p:ext uri="{BB962C8B-B14F-4D97-AF65-F5344CB8AC3E}">
        <p14:creationId xmlns:p14="http://schemas.microsoft.com/office/powerpoint/2010/main" val="2144803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0D35816-0866-AC4F-A6F6-BDB797093BFC}"/>
              </a:ext>
            </a:extLst>
          </p:cNvPr>
          <p:cNvGrpSpPr/>
          <p:nvPr/>
        </p:nvGrpSpPr>
        <p:grpSpPr>
          <a:xfrm>
            <a:off x="228600" y="990600"/>
            <a:ext cx="8686800" cy="5181600"/>
            <a:chOff x="152400" y="990600"/>
            <a:chExt cx="8686800" cy="5181600"/>
          </a:xfrm>
        </p:grpSpPr>
        <p:grpSp>
          <p:nvGrpSpPr>
            <p:cNvPr id="28" name="Group 27">
              <a:extLst>
                <a:ext uri="{FF2B5EF4-FFF2-40B4-BE49-F238E27FC236}">
                  <a16:creationId xmlns:a16="http://schemas.microsoft.com/office/drawing/2014/main" id="{DF7468DD-F63D-6940-9EC8-7473666D9375}"/>
                </a:ext>
              </a:extLst>
            </p:cNvPr>
            <p:cNvGrpSpPr/>
            <p:nvPr/>
          </p:nvGrpSpPr>
          <p:grpSpPr>
            <a:xfrm>
              <a:off x="152400" y="990600"/>
              <a:ext cx="8686800" cy="5181600"/>
              <a:chOff x="152400" y="1143000"/>
              <a:chExt cx="8686800" cy="5181600"/>
            </a:xfrm>
          </p:grpSpPr>
          <p:pic>
            <p:nvPicPr>
              <p:cNvPr id="10" name="Picture 9">
                <a:extLst>
                  <a:ext uri="{FF2B5EF4-FFF2-40B4-BE49-F238E27FC236}">
                    <a16:creationId xmlns:a16="http://schemas.microsoft.com/office/drawing/2014/main" id="{F4AE6DC8-93B9-E945-BD7F-66F183BCECA3}"/>
                  </a:ext>
                </a:extLst>
              </p:cNvPr>
              <p:cNvPicPr>
                <a:picLocks noChangeAspect="1"/>
              </p:cNvPicPr>
              <p:nvPr/>
            </p:nvPicPr>
            <p:blipFill>
              <a:blip r:embed="rId2"/>
              <a:stretch>
                <a:fillRect/>
              </a:stretch>
            </p:blipFill>
            <p:spPr>
              <a:xfrm>
                <a:off x="152400" y="1143000"/>
                <a:ext cx="5605253" cy="5181600"/>
              </a:xfrm>
              <a:prstGeom prst="rect">
                <a:avLst/>
              </a:prstGeom>
            </p:spPr>
          </p:pic>
          <p:sp>
            <p:nvSpPr>
              <p:cNvPr id="11" name="TextBox 10">
                <a:extLst>
                  <a:ext uri="{FF2B5EF4-FFF2-40B4-BE49-F238E27FC236}">
                    <a16:creationId xmlns:a16="http://schemas.microsoft.com/office/drawing/2014/main" id="{AFA0B077-3E8C-1C47-B2B1-96E340CC983F}"/>
                  </a:ext>
                </a:extLst>
              </p:cNvPr>
              <p:cNvSpPr txBox="1"/>
              <p:nvPr/>
            </p:nvSpPr>
            <p:spPr>
              <a:xfrm>
                <a:off x="5715000" y="2100590"/>
                <a:ext cx="3124200" cy="261610"/>
              </a:xfrm>
              <a:prstGeom prst="rect">
                <a:avLst/>
              </a:prstGeom>
              <a:noFill/>
            </p:spPr>
            <p:txBody>
              <a:bodyPr wrap="square" rtlCol="0">
                <a:spAutoFit/>
              </a:bodyPr>
              <a:lstStyle/>
              <a:p>
                <a:r>
                  <a:rPr lang="en-US" sz="1100" u="sng" dirty="0">
                    <a:solidFill>
                      <a:schemeClr val="bg1">
                        <a:lumMod val="85000"/>
                      </a:schemeClr>
                    </a:solidFill>
                  </a:rPr>
                  <a:t>Electron contamination in G18 SGPS-X P5 </a:t>
                </a:r>
              </a:p>
            </p:txBody>
          </p:sp>
          <p:sp>
            <p:nvSpPr>
              <p:cNvPr id="12" name="TextBox 11">
                <a:extLst>
                  <a:ext uri="{FF2B5EF4-FFF2-40B4-BE49-F238E27FC236}">
                    <a16:creationId xmlns:a16="http://schemas.microsoft.com/office/drawing/2014/main" id="{DD6ECBAA-C70A-1B44-A148-BE4F0E773ECD}"/>
                  </a:ext>
                </a:extLst>
              </p:cNvPr>
              <p:cNvSpPr txBox="1"/>
              <p:nvPr/>
            </p:nvSpPr>
            <p:spPr>
              <a:xfrm>
                <a:off x="5715000" y="2362200"/>
                <a:ext cx="3124200" cy="261610"/>
              </a:xfrm>
              <a:prstGeom prst="rect">
                <a:avLst/>
              </a:prstGeom>
              <a:noFill/>
            </p:spPr>
            <p:txBody>
              <a:bodyPr wrap="square" rtlCol="0">
                <a:spAutoFit/>
              </a:bodyPr>
              <a:lstStyle/>
              <a:p>
                <a:r>
                  <a:rPr lang="en-US" sz="1100" u="sng" dirty="0">
                    <a:solidFill>
                      <a:schemeClr val="bg1">
                        <a:lumMod val="85000"/>
                      </a:schemeClr>
                    </a:solidFill>
                  </a:rPr>
                  <a:t>Electron contamination in G18 SGPS+X P5 </a:t>
                </a:r>
              </a:p>
            </p:txBody>
          </p:sp>
          <p:sp>
            <p:nvSpPr>
              <p:cNvPr id="13" name="TextBox 12">
                <a:extLst>
                  <a:ext uri="{FF2B5EF4-FFF2-40B4-BE49-F238E27FC236}">
                    <a16:creationId xmlns:a16="http://schemas.microsoft.com/office/drawing/2014/main" id="{460E96DD-4B69-394A-A2AC-03AE02C5A406}"/>
                  </a:ext>
                </a:extLst>
              </p:cNvPr>
              <p:cNvSpPr txBox="1"/>
              <p:nvPr/>
            </p:nvSpPr>
            <p:spPr>
              <a:xfrm>
                <a:off x="5715000" y="2819400"/>
                <a:ext cx="3124200" cy="261610"/>
              </a:xfrm>
              <a:prstGeom prst="rect">
                <a:avLst/>
              </a:prstGeom>
              <a:noFill/>
            </p:spPr>
            <p:txBody>
              <a:bodyPr wrap="square" rtlCol="0">
                <a:spAutoFit/>
              </a:bodyPr>
              <a:lstStyle/>
              <a:p>
                <a:r>
                  <a:rPr lang="en-US" sz="1100" u="sng" dirty="0">
                    <a:solidFill>
                      <a:schemeClr val="bg1">
                        <a:lumMod val="85000"/>
                      </a:schemeClr>
                    </a:solidFill>
                  </a:rPr>
                  <a:t>Electron contamination in G17 SGPS-X P5 </a:t>
                </a:r>
              </a:p>
            </p:txBody>
          </p:sp>
          <p:sp>
            <p:nvSpPr>
              <p:cNvPr id="14" name="TextBox 13">
                <a:extLst>
                  <a:ext uri="{FF2B5EF4-FFF2-40B4-BE49-F238E27FC236}">
                    <a16:creationId xmlns:a16="http://schemas.microsoft.com/office/drawing/2014/main" id="{EF1596BC-96D8-D14F-89DA-74DCA8ABFDBF}"/>
                  </a:ext>
                </a:extLst>
              </p:cNvPr>
              <p:cNvSpPr txBox="1"/>
              <p:nvPr/>
            </p:nvSpPr>
            <p:spPr>
              <a:xfrm>
                <a:off x="5715000" y="3505200"/>
                <a:ext cx="3124200" cy="430887"/>
              </a:xfrm>
              <a:prstGeom prst="rect">
                <a:avLst/>
              </a:prstGeom>
              <a:noFill/>
            </p:spPr>
            <p:txBody>
              <a:bodyPr wrap="square" rtlCol="0">
                <a:spAutoFit/>
              </a:bodyPr>
              <a:lstStyle/>
              <a:p>
                <a:r>
                  <a:rPr lang="en-US" sz="1100" u="sng" dirty="0">
                    <a:solidFill>
                      <a:schemeClr val="bg1">
                        <a:lumMod val="85000"/>
                      </a:schemeClr>
                    </a:solidFill>
                  </a:rPr>
                  <a:t>Little or no electron contamination in G17 SGPS+X P5 </a:t>
                </a:r>
              </a:p>
            </p:txBody>
          </p:sp>
          <p:sp>
            <p:nvSpPr>
              <p:cNvPr id="15" name="TextBox 14">
                <a:extLst>
                  <a:ext uri="{FF2B5EF4-FFF2-40B4-BE49-F238E27FC236}">
                    <a16:creationId xmlns:a16="http://schemas.microsoft.com/office/drawing/2014/main" id="{3B128D49-6913-CE48-84E7-DE81492BC39E}"/>
                  </a:ext>
                </a:extLst>
              </p:cNvPr>
              <p:cNvSpPr txBox="1"/>
              <p:nvPr/>
            </p:nvSpPr>
            <p:spPr>
              <a:xfrm>
                <a:off x="5715000" y="4191000"/>
                <a:ext cx="3048000" cy="430887"/>
              </a:xfrm>
              <a:prstGeom prst="rect">
                <a:avLst/>
              </a:prstGeom>
              <a:noFill/>
            </p:spPr>
            <p:txBody>
              <a:bodyPr wrap="square" rtlCol="0">
                <a:spAutoFit/>
              </a:bodyPr>
              <a:lstStyle/>
              <a:p>
                <a:r>
                  <a:rPr lang="en-US" sz="1100" u="sng" dirty="0">
                    <a:solidFill>
                      <a:schemeClr val="bg1">
                        <a:lumMod val="85000"/>
                      </a:schemeClr>
                    </a:solidFill>
                  </a:rPr>
                  <a:t>No discernable electron contamination in G16 SGPS-X P5 </a:t>
                </a:r>
              </a:p>
            </p:txBody>
          </p:sp>
          <p:sp>
            <p:nvSpPr>
              <p:cNvPr id="16" name="TextBox 15">
                <a:extLst>
                  <a:ext uri="{FF2B5EF4-FFF2-40B4-BE49-F238E27FC236}">
                    <a16:creationId xmlns:a16="http://schemas.microsoft.com/office/drawing/2014/main" id="{35FFD195-29A4-6A4E-8EAC-5F426B52F88F}"/>
                  </a:ext>
                </a:extLst>
              </p:cNvPr>
              <p:cNvSpPr txBox="1"/>
              <p:nvPr/>
            </p:nvSpPr>
            <p:spPr>
              <a:xfrm>
                <a:off x="5715000" y="4800600"/>
                <a:ext cx="3124200" cy="261610"/>
              </a:xfrm>
              <a:prstGeom prst="rect">
                <a:avLst/>
              </a:prstGeom>
              <a:noFill/>
            </p:spPr>
            <p:txBody>
              <a:bodyPr wrap="square" rtlCol="0">
                <a:spAutoFit/>
              </a:bodyPr>
              <a:lstStyle/>
              <a:p>
                <a:r>
                  <a:rPr lang="en-US" sz="1100" u="sng" dirty="0">
                    <a:solidFill>
                      <a:schemeClr val="bg1">
                        <a:lumMod val="85000"/>
                      </a:schemeClr>
                    </a:solidFill>
                  </a:rPr>
                  <a:t>Electron contamination in G16 SGPS+X P5 </a:t>
                </a:r>
              </a:p>
            </p:txBody>
          </p:sp>
          <p:cxnSp>
            <p:nvCxnSpPr>
              <p:cNvPr id="18" name="Straight Arrow Connector 17">
                <a:extLst>
                  <a:ext uri="{FF2B5EF4-FFF2-40B4-BE49-F238E27FC236}">
                    <a16:creationId xmlns:a16="http://schemas.microsoft.com/office/drawing/2014/main" id="{A20FEAAE-8F0E-0A4E-9796-7CE28FAAD4B6}"/>
                  </a:ext>
                </a:extLst>
              </p:cNvPr>
              <p:cNvCxnSpPr>
                <a:cxnSpLocks/>
                <a:stCxn id="11" idx="1"/>
              </p:cNvCxnSpPr>
              <p:nvPr/>
            </p:nvCxnSpPr>
            <p:spPr>
              <a:xfrm flipH="1" flipV="1">
                <a:off x="3048000" y="1676400"/>
                <a:ext cx="2667000" cy="5549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38B0861-8CDB-E046-ACB9-6F97B5EDCD7E}"/>
                  </a:ext>
                </a:extLst>
              </p:cNvPr>
              <p:cNvCxnSpPr>
                <a:cxnSpLocks/>
                <a:stCxn id="12" idx="1"/>
              </p:cNvCxnSpPr>
              <p:nvPr/>
            </p:nvCxnSpPr>
            <p:spPr>
              <a:xfrm flipH="1" flipV="1">
                <a:off x="3124200" y="2286001"/>
                <a:ext cx="2590800" cy="2070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24E5DA1-BE80-8D4E-8455-25D020DD4BA0}"/>
                  </a:ext>
                </a:extLst>
              </p:cNvPr>
              <p:cNvCxnSpPr/>
              <p:nvPr/>
            </p:nvCxnSpPr>
            <p:spPr>
              <a:xfrm flipH="1">
                <a:off x="3124200" y="2957900"/>
                <a:ext cx="2590800" cy="139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B0DF622-ED35-574E-B885-42BD072BBA4F}"/>
                  </a:ext>
                </a:extLst>
              </p:cNvPr>
              <p:cNvCxnSpPr/>
              <p:nvPr/>
            </p:nvCxnSpPr>
            <p:spPr>
              <a:xfrm flipH="1">
                <a:off x="3124200" y="3643700"/>
                <a:ext cx="2590800" cy="139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C883277-8C29-5A4B-98CA-27A7579FF945}"/>
                  </a:ext>
                </a:extLst>
              </p:cNvPr>
              <p:cNvCxnSpPr>
                <a:cxnSpLocks/>
              </p:cNvCxnSpPr>
              <p:nvPr/>
            </p:nvCxnSpPr>
            <p:spPr>
              <a:xfrm flipH="1">
                <a:off x="2743200" y="4329500"/>
                <a:ext cx="29718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72176B9-9A83-E04D-A2B2-71A4B845F400}"/>
                  </a:ext>
                </a:extLst>
              </p:cNvPr>
              <p:cNvCxnSpPr>
                <a:cxnSpLocks/>
              </p:cNvCxnSpPr>
              <p:nvPr/>
            </p:nvCxnSpPr>
            <p:spPr>
              <a:xfrm flipH="1">
                <a:off x="2743200" y="4953000"/>
                <a:ext cx="29718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F7351740-82BC-0340-9E9E-718626866284}"/>
                </a:ext>
              </a:extLst>
            </p:cNvPr>
            <p:cNvSpPr/>
            <p:nvPr/>
          </p:nvSpPr>
          <p:spPr>
            <a:xfrm>
              <a:off x="228600" y="5181600"/>
              <a:ext cx="533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3D7DC2FB-2D71-B046-8962-6CB1108C26F1}"/>
              </a:ext>
            </a:extLst>
          </p:cNvPr>
          <p:cNvSpPr txBox="1"/>
          <p:nvPr/>
        </p:nvSpPr>
        <p:spPr>
          <a:xfrm>
            <a:off x="5791200" y="950893"/>
            <a:ext cx="3352800" cy="646331"/>
          </a:xfrm>
          <a:prstGeom prst="rect">
            <a:avLst/>
          </a:prstGeom>
          <a:noFill/>
        </p:spPr>
        <p:txBody>
          <a:bodyPr wrap="square" rtlCol="0">
            <a:spAutoFit/>
          </a:bodyPr>
          <a:lstStyle/>
          <a:p>
            <a:pPr marL="171450" indent="-171450">
              <a:spcAft>
                <a:spcPts val="300"/>
              </a:spcAft>
              <a:buClr>
                <a:schemeClr val="bg1"/>
              </a:buClr>
              <a:buFont typeface="Arial" panose="020B0604020202020204" pitchFamily="34" charset="0"/>
              <a:buChar char="•"/>
            </a:pPr>
            <a:r>
              <a:rPr lang="en-US" sz="1200" dirty="0">
                <a:solidFill>
                  <a:schemeClr val="bg1"/>
                </a:solidFill>
              </a:rPr>
              <a:t>Electron contamination in SGPS P5 due to chance double coincidence triggered by two electrons in two adjacent T1 detectors. </a:t>
            </a:r>
          </a:p>
        </p:txBody>
      </p:sp>
      <p:sp>
        <p:nvSpPr>
          <p:cNvPr id="2" name="Title 1">
            <a:extLst>
              <a:ext uri="{FF2B5EF4-FFF2-40B4-BE49-F238E27FC236}">
                <a16:creationId xmlns:a16="http://schemas.microsoft.com/office/drawing/2014/main" id="{C3D1FE9A-845E-F147-B9A8-99CC1B1EAA76}"/>
              </a:ext>
            </a:extLst>
          </p:cNvPr>
          <p:cNvSpPr>
            <a:spLocks noGrp="1"/>
          </p:cNvSpPr>
          <p:nvPr>
            <p:ph type="title"/>
          </p:nvPr>
        </p:nvSpPr>
        <p:spPr>
          <a:xfrm>
            <a:off x="1363579" y="0"/>
            <a:ext cx="6408821" cy="968626"/>
          </a:xfrm>
        </p:spPr>
        <p:txBody>
          <a:bodyPr/>
          <a:lstStyle/>
          <a:p>
            <a:r>
              <a:rPr lang="en-US" dirty="0"/>
              <a:t>SGPS P5 Electron Contamination</a:t>
            </a:r>
          </a:p>
        </p:txBody>
      </p:sp>
      <p:sp>
        <p:nvSpPr>
          <p:cNvPr id="4" name="Slide Number Placeholder 3">
            <a:extLst>
              <a:ext uri="{FF2B5EF4-FFF2-40B4-BE49-F238E27FC236}">
                <a16:creationId xmlns:a16="http://schemas.microsoft.com/office/drawing/2014/main" id="{ECE304F6-83F4-9544-A8D4-B65B478630CF}"/>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38</a:t>
            </a:fld>
            <a:endParaRPr lang="en-US" dirty="0"/>
          </a:p>
        </p:txBody>
      </p:sp>
      <p:sp>
        <p:nvSpPr>
          <p:cNvPr id="25" name="TextBox 24">
            <a:extLst>
              <a:ext uri="{FF2B5EF4-FFF2-40B4-BE49-F238E27FC236}">
                <a16:creationId xmlns:a16="http://schemas.microsoft.com/office/drawing/2014/main" id="{42C1E69E-44DE-E448-9AC0-92C233C1BC6F}"/>
              </a:ext>
            </a:extLst>
          </p:cNvPr>
          <p:cNvSpPr txBox="1"/>
          <p:nvPr/>
        </p:nvSpPr>
        <p:spPr>
          <a:xfrm>
            <a:off x="5791200" y="4953000"/>
            <a:ext cx="3200400" cy="1315745"/>
          </a:xfrm>
          <a:prstGeom prst="rect">
            <a:avLst/>
          </a:prstGeom>
          <a:noFill/>
        </p:spPr>
        <p:txBody>
          <a:bodyPr wrap="square" rtlCol="0">
            <a:spAutoFit/>
          </a:bodyPr>
          <a:lstStyle/>
          <a:p>
            <a:pPr marL="171450" indent="-171450">
              <a:spcAft>
                <a:spcPts val="900"/>
              </a:spcAft>
              <a:buClr>
                <a:schemeClr val="bg1"/>
              </a:buClr>
              <a:buFont typeface="Arial" panose="020B0604020202020204" pitchFamily="34" charset="0"/>
              <a:buChar char="•"/>
            </a:pPr>
            <a:r>
              <a:rPr lang="en-US" sz="1200" dirty="0">
                <a:solidFill>
                  <a:schemeClr val="bg1"/>
                </a:solidFill>
              </a:rPr>
              <a:t>It’s not known why some SGPS units are susceptible to this contamination and others are not.  </a:t>
            </a:r>
          </a:p>
          <a:p>
            <a:pPr marL="171450" indent="-171450">
              <a:spcAft>
                <a:spcPts val="900"/>
              </a:spcAft>
              <a:buClr>
                <a:schemeClr val="bg1"/>
              </a:buClr>
              <a:buFont typeface="Arial" panose="020B0604020202020204" pitchFamily="34" charset="0"/>
              <a:buChar char="•"/>
            </a:pPr>
            <a:r>
              <a:rPr lang="en-US" sz="1200" dirty="0">
                <a:solidFill>
                  <a:schemeClr val="bg1"/>
                </a:solidFill>
              </a:rPr>
              <a:t>The effect of this contamination on SEP measurements is small, shown on slide 27 of G16 Full Validation PS-PVR.</a:t>
            </a:r>
          </a:p>
        </p:txBody>
      </p:sp>
      <p:sp>
        <p:nvSpPr>
          <p:cNvPr id="29" name="TextBox 28">
            <a:extLst>
              <a:ext uri="{FF2B5EF4-FFF2-40B4-BE49-F238E27FC236}">
                <a16:creationId xmlns:a16="http://schemas.microsoft.com/office/drawing/2014/main" id="{340B6B8F-AEA4-9848-A550-E1868D3F1E2E}"/>
              </a:ext>
            </a:extLst>
          </p:cNvPr>
          <p:cNvSpPr txBox="1"/>
          <p:nvPr/>
        </p:nvSpPr>
        <p:spPr>
          <a:xfrm>
            <a:off x="2743200" y="5483423"/>
            <a:ext cx="2055371" cy="307777"/>
          </a:xfrm>
          <a:prstGeom prst="rect">
            <a:avLst/>
          </a:prstGeom>
          <a:noFill/>
        </p:spPr>
        <p:txBody>
          <a:bodyPr wrap="none" rtlCol="0">
            <a:spAutoFit/>
          </a:bodyPr>
          <a:lstStyle/>
          <a:p>
            <a:r>
              <a:rPr lang="en-US" dirty="0"/>
              <a:t>Radiation belt electrons</a:t>
            </a:r>
          </a:p>
        </p:txBody>
      </p:sp>
      <p:sp>
        <p:nvSpPr>
          <p:cNvPr id="38" name="TextBox 37">
            <a:extLst>
              <a:ext uri="{FF2B5EF4-FFF2-40B4-BE49-F238E27FC236}">
                <a16:creationId xmlns:a16="http://schemas.microsoft.com/office/drawing/2014/main" id="{3763FE6B-C2C9-794B-9A6F-1FE8FC42AE7D}"/>
              </a:ext>
            </a:extLst>
          </p:cNvPr>
          <p:cNvSpPr txBox="1"/>
          <p:nvPr/>
        </p:nvSpPr>
        <p:spPr>
          <a:xfrm>
            <a:off x="2133911" y="762000"/>
            <a:ext cx="1904689" cy="307777"/>
          </a:xfrm>
          <a:prstGeom prst="rect">
            <a:avLst/>
          </a:prstGeom>
          <a:solidFill>
            <a:schemeClr val="bg1">
              <a:lumMod val="95000"/>
            </a:schemeClr>
          </a:solidFill>
        </p:spPr>
        <p:txBody>
          <a:bodyPr wrap="none" rtlCol="0">
            <a:spAutoFit/>
          </a:bodyPr>
          <a:lstStyle/>
          <a:p>
            <a:r>
              <a:rPr lang="en-US" dirty="0"/>
              <a:t>5m averaged L1b flux</a:t>
            </a:r>
          </a:p>
        </p:txBody>
      </p:sp>
      <p:sp>
        <p:nvSpPr>
          <p:cNvPr id="39" name="TextBox 38">
            <a:extLst>
              <a:ext uri="{FF2B5EF4-FFF2-40B4-BE49-F238E27FC236}">
                <a16:creationId xmlns:a16="http://schemas.microsoft.com/office/drawing/2014/main" id="{B4ED442E-54A3-0242-80AC-66110DC4DD96}"/>
              </a:ext>
            </a:extLst>
          </p:cNvPr>
          <p:cNvSpPr txBox="1"/>
          <p:nvPr/>
        </p:nvSpPr>
        <p:spPr>
          <a:xfrm rot="16200000">
            <a:off x="-358523" y="3076407"/>
            <a:ext cx="1072730" cy="253916"/>
          </a:xfrm>
          <a:prstGeom prst="rect">
            <a:avLst/>
          </a:prstGeom>
          <a:solidFill>
            <a:schemeClr val="bg1">
              <a:lumMod val="95000"/>
            </a:schemeClr>
          </a:solidFill>
        </p:spPr>
        <p:txBody>
          <a:bodyPr wrap="none" rtlCol="0">
            <a:spAutoFit/>
          </a:bodyPr>
          <a:lstStyle/>
          <a:p>
            <a:r>
              <a:rPr lang="en-US" sz="1050" dirty="0"/>
              <a:t>#/cm</a:t>
            </a:r>
            <a:r>
              <a:rPr lang="en-US" sz="1050" baseline="30000" dirty="0"/>
              <a:t>2</a:t>
            </a:r>
            <a:r>
              <a:rPr lang="en-US" sz="1050" dirty="0"/>
              <a:t>-s-sr-keV</a:t>
            </a:r>
          </a:p>
        </p:txBody>
      </p:sp>
      <p:sp>
        <p:nvSpPr>
          <p:cNvPr id="40" name="TextBox 39">
            <a:extLst>
              <a:ext uri="{FF2B5EF4-FFF2-40B4-BE49-F238E27FC236}">
                <a16:creationId xmlns:a16="http://schemas.microsoft.com/office/drawing/2014/main" id="{7E0CE4E8-8FCC-FC42-A6F1-3650FFF9C4BC}"/>
              </a:ext>
            </a:extLst>
          </p:cNvPr>
          <p:cNvSpPr txBox="1"/>
          <p:nvPr/>
        </p:nvSpPr>
        <p:spPr>
          <a:xfrm rot="16200000">
            <a:off x="-131171" y="5465172"/>
            <a:ext cx="821059" cy="253916"/>
          </a:xfrm>
          <a:prstGeom prst="rect">
            <a:avLst/>
          </a:prstGeom>
          <a:solidFill>
            <a:schemeClr val="bg1">
              <a:lumMod val="95000"/>
            </a:schemeClr>
          </a:solidFill>
        </p:spPr>
        <p:txBody>
          <a:bodyPr wrap="none" rtlCol="0">
            <a:spAutoFit/>
          </a:bodyPr>
          <a:lstStyle/>
          <a:p>
            <a:r>
              <a:rPr lang="en-US" sz="1050" dirty="0"/>
              <a:t>#/cm</a:t>
            </a:r>
            <a:r>
              <a:rPr lang="en-US" sz="1050" baseline="30000" dirty="0"/>
              <a:t>2</a:t>
            </a:r>
            <a:r>
              <a:rPr lang="en-US" sz="1050" dirty="0"/>
              <a:t>-s-sr</a:t>
            </a:r>
          </a:p>
        </p:txBody>
      </p:sp>
    </p:spTree>
    <p:extLst>
      <p:ext uri="{BB962C8B-B14F-4D97-AF65-F5344CB8AC3E}">
        <p14:creationId xmlns:p14="http://schemas.microsoft.com/office/powerpoint/2010/main" val="208002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8" y="152400"/>
            <a:ext cx="8229600" cy="1143000"/>
          </a:xfrm>
        </p:spPr>
        <p:txBody>
          <a:bodyPr/>
          <a:lstStyle/>
          <a:p>
            <a:r>
              <a:rPr lang="en-US" sz="3000"/>
              <a:t>Space Environment In-Situ Suite (SEISS) </a:t>
            </a:r>
            <a:br>
              <a:rPr lang="en-US" sz="3000"/>
            </a:br>
            <a:r>
              <a:rPr lang="en-US" sz="3000"/>
              <a:t>Solar and Galactic Proton Sensor (SGPS)</a:t>
            </a:r>
          </a:p>
        </p:txBody>
      </p:sp>
      <p:sp>
        <p:nvSpPr>
          <p:cNvPr id="3" name="Text Placeholder 2"/>
          <p:cNvSpPr>
            <a:spLocks noGrp="1"/>
          </p:cNvSpPr>
          <p:nvPr>
            <p:ph type="body" idx="1"/>
          </p:nvPr>
        </p:nvSpPr>
        <p:spPr>
          <a:xfrm>
            <a:off x="304800" y="1295400"/>
            <a:ext cx="6705600" cy="1167383"/>
          </a:xfrm>
        </p:spPr>
        <p:txBody>
          <a:bodyPr/>
          <a:lstStyle/>
          <a:p>
            <a:pPr marL="285750" lvl="1" indent="-285750">
              <a:spcBef>
                <a:spcPts val="0"/>
              </a:spcBef>
              <a:spcAft>
                <a:spcPts val="600"/>
              </a:spcAft>
              <a:buSzPct val="100000"/>
              <a:buFont typeface="Arial" charset="0"/>
              <a:buChar char="•"/>
            </a:pPr>
            <a:r>
              <a:rPr lang="en-US" sz="1800"/>
              <a:t>2 Units, one looking East (+X) and one West (-X)</a:t>
            </a:r>
          </a:p>
          <a:p>
            <a:pPr marL="285750" lvl="1" indent="-285750">
              <a:spcBef>
                <a:spcPts val="0"/>
              </a:spcBef>
              <a:spcAft>
                <a:spcPts val="600"/>
              </a:spcAft>
              <a:buSzPct val="100000"/>
              <a:buFont typeface="Arial" charset="0"/>
              <a:buChar char="•"/>
            </a:pPr>
            <a:r>
              <a:rPr lang="en-US" sz="1800"/>
              <a:t>3 solid state telescopes on each unit</a:t>
            </a:r>
          </a:p>
        </p:txBody>
      </p:sp>
      <p:sp>
        <p:nvSpPr>
          <p:cNvPr id="6" name="TextBox 5"/>
          <p:cNvSpPr txBox="1"/>
          <p:nvPr/>
        </p:nvSpPr>
        <p:spPr>
          <a:xfrm>
            <a:off x="1314954" y="5848290"/>
            <a:ext cx="6152646" cy="400110"/>
          </a:xfrm>
          <a:prstGeom prst="rect">
            <a:avLst/>
          </a:prstGeom>
          <a:noFill/>
        </p:spPr>
        <p:txBody>
          <a:bodyPr wrap="none" rtlCol="0">
            <a:spAutoFit/>
          </a:bodyPr>
          <a:lstStyle/>
          <a:p>
            <a:r>
              <a:rPr lang="en-US" sz="2000" b="1">
                <a:solidFill>
                  <a:srgbClr val="FFFF00"/>
                </a:solidFill>
              </a:rPr>
              <a:t>GOES-18 SEISS sensors turned on </a:t>
            </a:r>
            <a:r>
              <a:rPr lang="is-IS" sz="2000" b="1">
                <a:solidFill>
                  <a:srgbClr val="FFFF00"/>
                </a:solidFill>
              </a:rPr>
              <a:t>25 April 2022 </a:t>
            </a:r>
          </a:p>
        </p:txBody>
      </p:sp>
      <p:sp>
        <p:nvSpPr>
          <p:cNvPr id="7" name="TextBox 6"/>
          <p:cNvSpPr txBox="1"/>
          <p:nvPr/>
        </p:nvSpPr>
        <p:spPr>
          <a:xfrm>
            <a:off x="762000" y="6276201"/>
            <a:ext cx="7543800" cy="276999"/>
          </a:xfrm>
          <a:prstGeom prst="rect">
            <a:avLst/>
          </a:prstGeom>
          <a:solidFill>
            <a:schemeClr val="tx2">
              <a:lumMod val="20000"/>
              <a:lumOff val="80000"/>
            </a:schemeClr>
          </a:solidFill>
        </p:spPr>
        <p:txBody>
          <a:bodyPr wrap="square" rtlCol="0">
            <a:spAutoFit/>
          </a:bodyPr>
          <a:lstStyle/>
          <a:p>
            <a:pPr algn="ctr"/>
            <a:r>
              <a:rPr lang="en-US" sz="1200" b="1" i="1"/>
              <a:t>SEISS SGPS designed, built, tested and calibrated by Assurance Technology Corporation (ATC)</a:t>
            </a:r>
          </a:p>
        </p:txBody>
      </p:sp>
      <p:sp>
        <p:nvSpPr>
          <p:cNvPr id="8" name="Slide Number Placeholder 7"/>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a:t>
            </a:fld>
            <a:endParaRPr lang="uk-UA"/>
          </a:p>
        </p:txBody>
      </p:sp>
      <p:sp>
        <p:nvSpPr>
          <p:cNvPr id="9" name="Text Placeholder 2"/>
          <p:cNvSpPr txBox="1">
            <a:spLocks/>
          </p:cNvSpPr>
          <p:nvPr/>
        </p:nvSpPr>
        <p:spPr>
          <a:xfrm>
            <a:off x="304800" y="2057400"/>
            <a:ext cx="4343400" cy="358140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85750" lvl="1" indent="-285750">
              <a:spcBef>
                <a:spcPts val="0"/>
              </a:spcBef>
              <a:spcAft>
                <a:spcPts val="600"/>
              </a:spcAft>
              <a:buSzPct val="100000"/>
              <a:buFont typeface="Arial" charset="0"/>
              <a:buChar char="•"/>
            </a:pPr>
            <a:r>
              <a:rPr lang="en-US" sz="1800"/>
              <a:t>1-500 MeV protons in 13 differential channels, plus &gt;500 MeV integral channel</a:t>
            </a:r>
          </a:p>
          <a:p>
            <a:pPr marL="285750" lvl="1" indent="-285750">
              <a:spcBef>
                <a:spcPts val="0"/>
              </a:spcBef>
              <a:spcAft>
                <a:spcPts val="600"/>
              </a:spcAft>
              <a:buSzPct val="100000"/>
              <a:buFont typeface="Arial" charset="0"/>
              <a:buChar char="•"/>
            </a:pPr>
            <a:endParaRPr lang="en-US" sz="1800"/>
          </a:p>
          <a:p>
            <a:pPr marL="285750" lvl="1" indent="-285750">
              <a:spcBef>
                <a:spcPts val="0"/>
              </a:spcBef>
              <a:spcAft>
                <a:spcPts val="600"/>
              </a:spcAft>
              <a:buSzPct val="100000"/>
              <a:buFont typeface="Arial" charset="0"/>
              <a:buChar char="•"/>
            </a:pPr>
            <a:endParaRPr lang="en-US" sz="1800"/>
          </a:p>
          <a:p>
            <a:pPr marL="285750" lvl="1" indent="-285750">
              <a:spcBef>
                <a:spcPts val="0"/>
              </a:spcBef>
              <a:spcAft>
                <a:spcPts val="600"/>
              </a:spcAft>
              <a:buSzPct val="100000"/>
              <a:buFont typeface="Arial" charset="0"/>
              <a:buChar char="•"/>
            </a:pPr>
            <a:endParaRPr lang="en-US" sz="1800"/>
          </a:p>
          <a:p>
            <a:pPr marL="285750" lvl="1" indent="-285750">
              <a:spcBef>
                <a:spcPts val="0"/>
              </a:spcBef>
              <a:spcAft>
                <a:spcPts val="600"/>
              </a:spcAft>
              <a:buSzPct val="100000"/>
              <a:buFont typeface="Arial" charset="0"/>
              <a:buChar char="•"/>
            </a:pPr>
            <a:endParaRPr lang="en-US" sz="1800"/>
          </a:p>
          <a:p>
            <a:pPr marL="285750" lvl="1" indent="-285750">
              <a:spcBef>
                <a:spcPts val="0"/>
              </a:spcBef>
              <a:spcAft>
                <a:spcPts val="600"/>
              </a:spcAft>
              <a:buSzPct val="100000"/>
              <a:buFont typeface="Arial" charset="0"/>
              <a:buChar char="•"/>
            </a:pPr>
            <a:endParaRPr lang="en-US" sz="1800"/>
          </a:p>
          <a:p>
            <a:pPr marL="285750" lvl="1" indent="-285750">
              <a:spcBef>
                <a:spcPts val="0"/>
              </a:spcBef>
              <a:spcAft>
                <a:spcPts val="600"/>
              </a:spcAft>
              <a:buSzPct val="100000"/>
              <a:buFont typeface="Arial" charset="0"/>
              <a:buChar char="•"/>
            </a:pPr>
            <a:endParaRPr lang="en-US" sz="1800"/>
          </a:p>
          <a:p>
            <a:pPr marL="0" lvl="1" indent="0">
              <a:spcBef>
                <a:spcPts val="0"/>
              </a:spcBef>
              <a:spcAft>
                <a:spcPts val="600"/>
              </a:spcAft>
              <a:buSzPct val="100000"/>
              <a:buNone/>
            </a:pPr>
            <a:endParaRPr lang="en-US" sz="1800"/>
          </a:p>
          <a:p>
            <a:pPr marL="285750" lvl="1" indent="-285750">
              <a:spcBef>
                <a:spcPts val="0"/>
              </a:spcBef>
              <a:spcAft>
                <a:spcPts val="600"/>
              </a:spcAft>
              <a:buSzPct val="100000"/>
              <a:buFont typeface="Arial" charset="0"/>
              <a:buChar char="•"/>
            </a:pPr>
            <a:r>
              <a:rPr lang="en-US" sz="1800"/>
              <a:t>4-500 MeV alphas in 12 energy channels  </a:t>
            </a:r>
          </a:p>
        </p:txBody>
      </p:sp>
      <p:grpSp>
        <p:nvGrpSpPr>
          <p:cNvPr id="13" name="Group 12">
            <a:extLst>
              <a:ext uri="{FF2B5EF4-FFF2-40B4-BE49-F238E27FC236}">
                <a16:creationId xmlns:a16="http://schemas.microsoft.com/office/drawing/2014/main" id="{22293C54-9C9B-8A4C-84E9-1F57B518C4DA}"/>
              </a:ext>
            </a:extLst>
          </p:cNvPr>
          <p:cNvGrpSpPr/>
          <p:nvPr/>
        </p:nvGrpSpPr>
        <p:grpSpPr>
          <a:xfrm>
            <a:off x="685800" y="3048000"/>
            <a:ext cx="3429000" cy="2209800"/>
            <a:chOff x="747467" y="3578680"/>
            <a:chExt cx="2757733" cy="1755320"/>
          </a:xfrm>
        </p:grpSpPr>
        <p:pic>
          <p:nvPicPr>
            <p:cNvPr id="10" name="Picture 9">
              <a:extLst>
                <a:ext uri="{FF2B5EF4-FFF2-40B4-BE49-F238E27FC236}">
                  <a16:creationId xmlns:a16="http://schemas.microsoft.com/office/drawing/2014/main" id="{83AC531C-F5A6-D74B-8501-0D2D571D4484}"/>
                </a:ext>
              </a:extLst>
            </p:cNvPr>
            <p:cNvPicPr>
              <a:picLocks noChangeAspect="1"/>
            </p:cNvPicPr>
            <p:nvPr/>
          </p:nvPicPr>
          <p:blipFill>
            <a:blip r:embed="rId3"/>
            <a:stretch>
              <a:fillRect/>
            </a:stretch>
          </p:blipFill>
          <p:spPr>
            <a:xfrm>
              <a:off x="747467" y="3585729"/>
              <a:ext cx="2757733" cy="1748271"/>
            </a:xfrm>
            <a:prstGeom prst="rect">
              <a:avLst/>
            </a:prstGeom>
          </p:spPr>
        </p:pic>
        <p:sp>
          <p:nvSpPr>
            <p:cNvPr id="12" name="TextBox 11">
              <a:extLst>
                <a:ext uri="{FF2B5EF4-FFF2-40B4-BE49-F238E27FC236}">
                  <a16:creationId xmlns:a16="http://schemas.microsoft.com/office/drawing/2014/main" id="{C709E994-35E2-ED46-9389-8C8A1066F053}"/>
                </a:ext>
              </a:extLst>
            </p:cNvPr>
            <p:cNvSpPr txBox="1"/>
            <p:nvPr/>
          </p:nvSpPr>
          <p:spPr>
            <a:xfrm>
              <a:off x="1115622" y="3578680"/>
              <a:ext cx="1616148" cy="246221"/>
            </a:xfrm>
            <a:prstGeom prst="rect">
              <a:avLst/>
            </a:prstGeom>
            <a:noFill/>
          </p:spPr>
          <p:txBody>
            <a:bodyPr wrap="none" rtlCol="0">
              <a:spAutoFit/>
            </a:bodyPr>
            <a:lstStyle/>
            <a:p>
              <a:r>
                <a:rPr lang="en-US" sz="1000"/>
                <a:t>Channel energies in MeV</a:t>
              </a:r>
            </a:p>
          </p:txBody>
        </p:sp>
      </p:grpSp>
      <p:grpSp>
        <p:nvGrpSpPr>
          <p:cNvPr id="17" name="Group 16">
            <a:extLst>
              <a:ext uri="{FF2B5EF4-FFF2-40B4-BE49-F238E27FC236}">
                <a16:creationId xmlns:a16="http://schemas.microsoft.com/office/drawing/2014/main" id="{DE2A6C44-A9FE-E048-9A75-8DAB5C1C587D}"/>
              </a:ext>
            </a:extLst>
          </p:cNvPr>
          <p:cNvGrpSpPr/>
          <p:nvPr/>
        </p:nvGrpSpPr>
        <p:grpSpPr>
          <a:xfrm>
            <a:off x="4542341" y="1981200"/>
            <a:ext cx="4220659" cy="3200400"/>
            <a:chOff x="4420514" y="2133600"/>
            <a:chExt cx="4220659" cy="3200400"/>
          </a:xfrm>
        </p:grpSpPr>
        <p:pic>
          <p:nvPicPr>
            <p:cNvPr id="4" name="Picture 3" descr="SGPS_image.jpg"/>
            <p:cNvPicPr>
              <a:picLocks noChangeAspect="1"/>
            </p:cNvPicPr>
            <p:nvPr/>
          </p:nvPicPr>
          <p:blipFill>
            <a:blip r:embed="rId4"/>
            <a:stretch>
              <a:fillRect/>
            </a:stretch>
          </p:blipFill>
          <p:spPr>
            <a:xfrm>
              <a:off x="4420514" y="2514600"/>
              <a:ext cx="4220659" cy="2819400"/>
            </a:xfrm>
            <a:prstGeom prst="rect">
              <a:avLst/>
            </a:prstGeom>
          </p:spPr>
        </p:pic>
        <p:sp>
          <p:nvSpPr>
            <p:cNvPr id="14" name="TextBox 13">
              <a:extLst>
                <a:ext uri="{FF2B5EF4-FFF2-40B4-BE49-F238E27FC236}">
                  <a16:creationId xmlns:a16="http://schemas.microsoft.com/office/drawing/2014/main" id="{887516BA-C25F-6243-8304-FB08380AE03B}"/>
                </a:ext>
              </a:extLst>
            </p:cNvPr>
            <p:cNvSpPr txBox="1"/>
            <p:nvPr/>
          </p:nvSpPr>
          <p:spPr>
            <a:xfrm>
              <a:off x="6141116" y="2133600"/>
              <a:ext cx="423514" cy="338554"/>
            </a:xfrm>
            <a:prstGeom prst="rect">
              <a:avLst/>
            </a:prstGeom>
            <a:noFill/>
          </p:spPr>
          <p:txBody>
            <a:bodyPr wrap="none" rtlCol="0">
              <a:spAutoFit/>
            </a:bodyPr>
            <a:lstStyle/>
            <a:p>
              <a:r>
                <a:rPr lang="en-US" sz="1600">
                  <a:solidFill>
                    <a:schemeClr val="bg1"/>
                  </a:solidFill>
                </a:rPr>
                <a:t>T3</a:t>
              </a:r>
            </a:p>
          </p:txBody>
        </p:sp>
        <p:sp>
          <p:nvSpPr>
            <p:cNvPr id="15" name="TextBox 14">
              <a:extLst>
                <a:ext uri="{FF2B5EF4-FFF2-40B4-BE49-F238E27FC236}">
                  <a16:creationId xmlns:a16="http://schemas.microsoft.com/office/drawing/2014/main" id="{2C6FF8D8-E8A9-FF40-8A5B-3D0228A7169A}"/>
                </a:ext>
              </a:extLst>
            </p:cNvPr>
            <p:cNvSpPr txBox="1"/>
            <p:nvPr/>
          </p:nvSpPr>
          <p:spPr>
            <a:xfrm>
              <a:off x="6891686" y="2134433"/>
              <a:ext cx="423514" cy="338554"/>
            </a:xfrm>
            <a:prstGeom prst="rect">
              <a:avLst/>
            </a:prstGeom>
            <a:noFill/>
          </p:spPr>
          <p:txBody>
            <a:bodyPr wrap="none" rtlCol="0">
              <a:spAutoFit/>
            </a:bodyPr>
            <a:lstStyle/>
            <a:p>
              <a:r>
                <a:rPr lang="en-US" sz="1600">
                  <a:solidFill>
                    <a:schemeClr val="bg1"/>
                  </a:solidFill>
                </a:rPr>
                <a:t>T2</a:t>
              </a:r>
            </a:p>
          </p:txBody>
        </p:sp>
        <p:sp>
          <p:nvSpPr>
            <p:cNvPr id="16" name="TextBox 15">
              <a:extLst>
                <a:ext uri="{FF2B5EF4-FFF2-40B4-BE49-F238E27FC236}">
                  <a16:creationId xmlns:a16="http://schemas.microsoft.com/office/drawing/2014/main" id="{66C7AD29-4F8E-0449-8113-DA78B933134D}"/>
                </a:ext>
              </a:extLst>
            </p:cNvPr>
            <p:cNvSpPr txBox="1"/>
            <p:nvPr/>
          </p:nvSpPr>
          <p:spPr>
            <a:xfrm>
              <a:off x="5367686" y="2134433"/>
              <a:ext cx="423514" cy="338554"/>
            </a:xfrm>
            <a:prstGeom prst="rect">
              <a:avLst/>
            </a:prstGeom>
            <a:noFill/>
          </p:spPr>
          <p:txBody>
            <a:bodyPr wrap="none" rtlCol="0">
              <a:spAutoFit/>
            </a:bodyPr>
            <a:lstStyle/>
            <a:p>
              <a:r>
                <a:rPr lang="en-US" sz="1600">
                  <a:solidFill>
                    <a:schemeClr val="bg1"/>
                  </a:solidFill>
                </a:rPr>
                <a:t>T1</a:t>
              </a:r>
            </a:p>
          </p:txBody>
        </p:sp>
      </p:grpSp>
    </p:spTree>
    <p:extLst>
      <p:ext uri="{BB962C8B-B14F-4D97-AF65-F5344CB8AC3E}">
        <p14:creationId xmlns:p14="http://schemas.microsoft.com/office/powerpoint/2010/main" val="14287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0574"/>
            <a:ext cx="7162800" cy="968626"/>
          </a:xfrm>
        </p:spPr>
        <p:txBody>
          <a:bodyPr/>
          <a:lstStyle/>
          <a:p>
            <a:r>
              <a:rPr lang="en-US" sz="3200">
                <a:solidFill>
                  <a:srgbClr val="FFFFFF">
                    <a:lumMod val="75000"/>
                  </a:srgbClr>
                </a:solidFill>
              </a:rPr>
              <a:t>Introductory Material: </a:t>
            </a:r>
            <a:br>
              <a:rPr lang="en-US" sz="3200">
                <a:solidFill>
                  <a:srgbClr val="FFFFFF"/>
                </a:solidFill>
              </a:rPr>
            </a:br>
            <a:r>
              <a:rPr lang="en-US" sz="3400">
                <a:solidFill>
                  <a:srgbClr val="FFFFFF"/>
                </a:solidFill>
              </a:rPr>
              <a:t>Space Particle Data Units and Plotting</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89063"/>
                <a:ext cx="8229600" cy="2192337"/>
              </a:xfrm>
            </p:spPr>
            <p:txBody>
              <a:bodyPr>
                <a:normAutofit lnSpcReduction="10000"/>
              </a:bodyPr>
              <a:lstStyle/>
              <a:p>
                <a:pPr>
                  <a:spcBef>
                    <a:spcPts val="0"/>
                  </a:spcBef>
                  <a:spcAft>
                    <a:spcPts val="600"/>
                  </a:spcAft>
                  <a:buSzPct val="100000"/>
                  <a:buFont typeface="Arial" panose="020B0604020202020204" pitchFamily="34" charset="0"/>
                  <a:buChar char="•"/>
                </a:pPr>
                <a:r>
                  <a:rPr lang="en-US" sz="2000">
                    <a:solidFill>
                      <a:schemeClr val="bg1"/>
                    </a:solidFill>
                  </a:rPr>
                  <a:t>Two types of units typically used for SEP fluxes</a:t>
                </a:r>
              </a:p>
              <a:p>
                <a:pPr lvl="1">
                  <a:spcBef>
                    <a:spcPts val="0"/>
                  </a:spcBef>
                  <a:spcAft>
                    <a:spcPts val="600"/>
                  </a:spcAft>
                  <a:buSzPct val="100000"/>
                </a:pPr>
                <a:r>
                  <a:rPr lang="en-US" sz="1600">
                    <a:solidFill>
                      <a:schemeClr val="bg1"/>
                    </a:solidFill>
                  </a:rPr>
                  <a:t>Differential flux: </a:t>
                </a:r>
                <a:r>
                  <a:rPr lang="en-US" sz="1400">
                    <a:solidFill>
                      <a:schemeClr val="bg1"/>
                    </a:solidFill>
                  </a:rPr>
                  <a:t>particles / (cm</a:t>
                </a:r>
                <a:r>
                  <a:rPr lang="en-US" sz="1400" baseline="30000">
                    <a:solidFill>
                      <a:schemeClr val="bg1"/>
                    </a:solidFill>
                  </a:rPr>
                  <a:t>2</a:t>
                </a:r>
                <a:r>
                  <a:rPr lang="en-US" sz="1400">
                    <a:solidFill>
                      <a:schemeClr val="bg1"/>
                    </a:solidFill>
                  </a:rPr>
                  <a:t>-s-steradian-MeV)</a:t>
                </a:r>
              </a:p>
              <a:p>
                <a:pPr lvl="1">
                  <a:spcBef>
                    <a:spcPts val="0"/>
                  </a:spcBef>
                  <a:spcAft>
                    <a:spcPts val="600"/>
                  </a:spcAft>
                  <a:buSzPct val="100000"/>
                </a:pPr>
                <a:r>
                  <a:rPr lang="en-US" sz="1600">
                    <a:solidFill>
                      <a:schemeClr val="bg1"/>
                    </a:solidFill>
                  </a:rPr>
                  <a:t>Integral flux is integrated in energy, above some threshold energy: </a:t>
                </a:r>
              </a:p>
              <a:p>
                <a:pPr marL="0" lvl="1" indent="0" algn="ctr">
                  <a:spcBef>
                    <a:spcPts val="0"/>
                  </a:spcBef>
                  <a:spcAft>
                    <a:spcPts val="600"/>
                  </a:spcAft>
                  <a:buSzPct val="100000"/>
                  <a:buNone/>
                </a:pPr>
                <a:r>
                  <a:rPr lang="en-US" sz="1600" i="1">
                    <a:solidFill>
                      <a:schemeClr val="bg1"/>
                    </a:solidFill>
                  </a:rPr>
                  <a:t>j</a:t>
                </a:r>
                <a:r>
                  <a:rPr lang="en-US" sz="1600" baseline="-25000">
                    <a:solidFill>
                      <a:schemeClr val="bg1"/>
                    </a:solidFill>
                  </a:rPr>
                  <a:t> &gt;10 MeV</a:t>
                </a:r>
                <a14:m>
                  <m:oMath xmlns:m="http://schemas.openxmlformats.org/officeDocument/2006/math">
                    <m:r>
                      <a:rPr lang="en-US" sz="1600">
                        <a:solidFill>
                          <a:schemeClr val="bg1"/>
                        </a:solidFill>
                        <a:latin typeface="Cambria Math" panose="02040503050406030204" pitchFamily="18" charset="0"/>
                      </a:rPr>
                      <m:t> [</m:t>
                    </m:r>
                    <m:r>
                      <m:rPr>
                        <m:sty m:val="p"/>
                      </m:rPr>
                      <a:rPr lang="en-US" sz="1600">
                        <a:solidFill>
                          <a:schemeClr val="bg1"/>
                        </a:solidFill>
                        <a:latin typeface="Cambria Math" panose="02040503050406030204" pitchFamily="18" charset="0"/>
                      </a:rPr>
                      <m:t>particles</m:t>
                    </m:r>
                    <m:r>
                      <a:rPr lang="en-US" sz="1600">
                        <a:solidFill>
                          <a:schemeClr val="bg1"/>
                        </a:solidFill>
                        <a:latin typeface="Cambria Math" panose="02040503050406030204" pitchFamily="18" charset="0"/>
                      </a:rPr>
                      <m:t> / (</m:t>
                    </m:r>
                    <m:r>
                      <m:rPr>
                        <m:sty m:val="p"/>
                      </m:rPr>
                      <a:rPr lang="en-US" sz="1600">
                        <a:solidFill>
                          <a:schemeClr val="bg1"/>
                        </a:solidFill>
                        <a:latin typeface="Cambria Math" panose="02040503050406030204" pitchFamily="18" charset="0"/>
                      </a:rPr>
                      <m:t>cm</m:t>
                    </m:r>
                    <m:r>
                      <a:rPr lang="en-US" sz="1600" baseline="30000">
                        <a:solidFill>
                          <a:schemeClr val="bg1"/>
                        </a:solidFill>
                        <a:latin typeface="Cambria Math" panose="02040503050406030204" pitchFamily="18" charset="0"/>
                      </a:rPr>
                      <m:t>2</m:t>
                    </m:r>
                    <m:r>
                      <a:rPr lang="en-US" sz="1600">
                        <a:solidFill>
                          <a:schemeClr val="bg1"/>
                        </a:solidFill>
                        <a:latin typeface="Cambria Math" panose="02040503050406030204" pitchFamily="18" charset="0"/>
                      </a:rPr>
                      <m:t>−</m:t>
                    </m:r>
                    <m:r>
                      <m:rPr>
                        <m:sty m:val="p"/>
                      </m:rPr>
                      <a:rPr lang="en-US" sz="1600">
                        <a:solidFill>
                          <a:schemeClr val="bg1"/>
                        </a:solidFill>
                        <a:latin typeface="Cambria Math" panose="02040503050406030204" pitchFamily="18" charset="0"/>
                      </a:rPr>
                      <m:t>s</m:t>
                    </m:r>
                    <m:r>
                      <a:rPr lang="en-US" sz="1600">
                        <a:solidFill>
                          <a:schemeClr val="bg1"/>
                        </a:solidFill>
                        <a:latin typeface="Cambria Math" panose="02040503050406030204" pitchFamily="18" charset="0"/>
                      </a:rPr>
                      <m:t>−</m:t>
                    </m:r>
                    <m:r>
                      <m:rPr>
                        <m:sty m:val="p"/>
                      </m:rPr>
                      <a:rPr lang="en-US" sz="1600">
                        <a:solidFill>
                          <a:schemeClr val="bg1"/>
                        </a:solidFill>
                        <a:latin typeface="Cambria Math" panose="02040503050406030204" pitchFamily="18" charset="0"/>
                      </a:rPr>
                      <m:t>sr</m:t>
                    </m:r>
                    <m:r>
                      <a:rPr lang="en-US" sz="1600">
                        <a:solidFill>
                          <a:schemeClr val="bg1"/>
                        </a:solidFill>
                        <a:latin typeface="Cambria Math" panose="02040503050406030204" pitchFamily="18" charset="0"/>
                      </a:rPr>
                      <m:t>)] </m:t>
                    </m:r>
                    <m:r>
                      <a:rPr lang="en-US" sz="1600" i="1">
                        <a:solidFill>
                          <a:schemeClr val="bg1"/>
                        </a:solidFill>
                        <a:latin typeface="Cambria Math" charset="0"/>
                      </a:rPr>
                      <m:t>=</m:t>
                    </m:r>
                    <m:r>
                      <a:rPr lang="en-US" sz="1600" b="0" i="1" smtClean="0">
                        <a:solidFill>
                          <a:schemeClr val="bg1"/>
                        </a:solidFill>
                        <a:latin typeface="Cambria Math" panose="02040503050406030204" pitchFamily="18" charset="0"/>
                      </a:rPr>
                      <m:t> </m:t>
                    </m:r>
                    <m:nary>
                      <m:naryPr>
                        <m:ctrlPr>
                          <a:rPr lang="is-IS" sz="1600" b="0" i="1" smtClean="0">
                            <a:solidFill>
                              <a:schemeClr val="bg1"/>
                            </a:solidFill>
                            <a:latin typeface="Cambria Math" panose="02040503050406030204" pitchFamily="18" charset="0"/>
                          </a:rPr>
                        </m:ctrlPr>
                      </m:naryPr>
                      <m:sub>
                        <m:r>
                          <m:rPr>
                            <m:brk m:alnAt="23"/>
                          </m:rPr>
                          <a:rPr lang="en-US" sz="1600" b="0" i="1" smtClean="0">
                            <a:solidFill>
                              <a:schemeClr val="bg1"/>
                            </a:solidFill>
                            <a:latin typeface="Cambria Math" charset="0"/>
                          </a:rPr>
                          <m:t>1</m:t>
                        </m:r>
                        <m:r>
                          <a:rPr lang="en-US" sz="1600" b="0" i="1" smtClean="0">
                            <a:solidFill>
                              <a:schemeClr val="bg1"/>
                            </a:solidFill>
                            <a:latin typeface="Cambria Math" charset="0"/>
                          </a:rPr>
                          <m:t>0 </m:t>
                        </m:r>
                        <m:r>
                          <m:rPr>
                            <m:sty m:val="p"/>
                            <m:brk m:alnAt="23"/>
                          </m:rPr>
                          <a:rPr lang="en-US" sz="1600" b="0" i="0" baseline="0" smtClean="0">
                            <a:solidFill>
                              <a:schemeClr val="bg1"/>
                            </a:solidFill>
                            <a:latin typeface="Cambria Math" charset="0"/>
                          </a:rPr>
                          <m:t>M</m:t>
                        </m:r>
                        <m:r>
                          <m:rPr>
                            <m:sty m:val="p"/>
                          </m:rPr>
                          <a:rPr lang="en-US" sz="1600" b="0" i="0" baseline="0" smtClean="0">
                            <a:solidFill>
                              <a:schemeClr val="bg1"/>
                            </a:solidFill>
                            <a:latin typeface="Cambria Math" charset="0"/>
                          </a:rPr>
                          <m:t>eV</m:t>
                        </m:r>
                      </m:sub>
                      <m:sup>
                        <m:r>
                          <a:rPr lang="is-IS" sz="1600" b="0" i="1" smtClean="0">
                            <a:solidFill>
                              <a:schemeClr val="bg1"/>
                            </a:solidFill>
                            <a:latin typeface="Cambria Math" charset="0"/>
                            <a:ea typeface="Cambria Math" charset="0"/>
                            <a:cs typeface="Cambria Math" charset="0"/>
                          </a:rPr>
                          <m:t>∞</m:t>
                        </m:r>
                      </m:sup>
                      <m:e>
                        <m:r>
                          <a:rPr lang="en-US" sz="1600" b="0" i="1" smtClean="0">
                            <a:solidFill>
                              <a:schemeClr val="bg1"/>
                            </a:solidFill>
                            <a:latin typeface="Cambria Math" panose="02040503050406030204" pitchFamily="18" charset="0"/>
                            <a:ea typeface="Cambria Math" charset="0"/>
                            <a:cs typeface="Cambria Math" charset="0"/>
                          </a:rPr>
                          <m:t> </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charset="0"/>
                              </a:rPr>
                              <m:t>𝑗</m:t>
                            </m:r>
                          </m:e>
                          <m:sub>
                            <m:r>
                              <m:rPr>
                                <m:sty m:val="p"/>
                              </m:rPr>
                              <a:rPr lang="en-US" sz="1600" b="0" i="0" baseline="0" smtClean="0">
                                <a:solidFill>
                                  <a:schemeClr val="bg1"/>
                                </a:solidFill>
                                <a:latin typeface="Cambria Math" charset="0"/>
                              </a:rPr>
                              <m:t>differential</m:t>
                            </m:r>
                          </m:sub>
                        </m:sSub>
                      </m:e>
                    </m:nary>
                    <m:r>
                      <a:rPr lang="en-US" sz="1600" b="0" i="1" smtClean="0">
                        <a:solidFill>
                          <a:schemeClr val="bg1"/>
                        </a:solidFill>
                        <a:latin typeface="Cambria Math" charset="0"/>
                      </a:rPr>
                      <m:t>𝑑𝐸</m:t>
                    </m:r>
                  </m:oMath>
                </a14:m>
                <a:endParaRPr lang="en-US" sz="1600">
                  <a:solidFill>
                    <a:schemeClr val="bg1"/>
                  </a:solidFill>
                </a:endParaRPr>
              </a:p>
              <a:p>
                <a:pPr lvl="1">
                  <a:spcBef>
                    <a:spcPts val="0"/>
                  </a:spcBef>
                  <a:spcAft>
                    <a:spcPts val="1200"/>
                  </a:spcAft>
                  <a:buSzPct val="100000"/>
                </a:pPr>
                <a:r>
                  <a:rPr lang="en-US" sz="1600">
                    <a:solidFill>
                      <a:schemeClr val="bg1"/>
                    </a:solidFill>
                  </a:rPr>
                  <a:t>SEP event fluences are also sometimes reported: </a:t>
                </a:r>
                <a:r>
                  <a:rPr lang="en-US" sz="1400">
                    <a:solidFill>
                      <a:schemeClr val="bg1"/>
                    </a:solidFill>
                  </a:rPr>
                  <a:t>particles / (cm</a:t>
                </a:r>
                <a:r>
                  <a:rPr lang="en-US" sz="1400" baseline="30000">
                    <a:solidFill>
                      <a:schemeClr val="bg1"/>
                    </a:solidFill>
                  </a:rPr>
                  <a:t>2</a:t>
                </a:r>
                <a:r>
                  <a:rPr lang="en-US" sz="1400">
                    <a:solidFill>
                      <a:schemeClr val="bg1"/>
                    </a:solidFill>
                  </a:rPr>
                  <a:t>-sr-MeV)</a:t>
                </a:r>
              </a:p>
              <a:p>
                <a:pPr>
                  <a:spcBef>
                    <a:spcPts val="0"/>
                  </a:spcBef>
                  <a:spcAft>
                    <a:spcPts val="1200"/>
                  </a:spcAft>
                  <a:buSzPct val="100000"/>
                  <a:buFont typeface="Arial" panose="020B0604020202020204" pitchFamily="34" charset="0"/>
                  <a:buChar char="•"/>
                </a:pPr>
                <a:r>
                  <a:rPr lang="en-US" sz="2000">
                    <a:solidFill>
                      <a:schemeClr val="bg1"/>
                    </a:solidFill>
                  </a:rPr>
                  <a:t>Common presentation formats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89063"/>
                <a:ext cx="8229600" cy="2192337"/>
              </a:xfrm>
              <a:blipFill>
                <a:blip r:embed="rId2"/>
                <a:stretch>
                  <a:fillRect l="-309" t="-287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ADA7922-E1F1-5F49-ADF1-CBE4AB6E9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568244"/>
            <a:ext cx="3657600" cy="2438400"/>
          </a:xfrm>
          <a:prstGeom prst="rect">
            <a:avLst/>
          </a:prstGeom>
        </p:spPr>
      </p:pic>
      <p:pic>
        <p:nvPicPr>
          <p:cNvPr id="6" name="Picture 5">
            <a:extLst>
              <a:ext uri="{FF2B5EF4-FFF2-40B4-BE49-F238E27FC236}">
                <a16:creationId xmlns:a16="http://schemas.microsoft.com/office/drawing/2014/main" id="{911E9EA5-4517-7B4F-8F7F-6E2DB51016DD}"/>
              </a:ext>
            </a:extLst>
          </p:cNvPr>
          <p:cNvPicPr>
            <a:picLocks noChangeAspect="1"/>
          </p:cNvPicPr>
          <p:nvPr/>
        </p:nvPicPr>
        <p:blipFill>
          <a:blip r:embed="rId4"/>
          <a:stretch>
            <a:fillRect/>
          </a:stretch>
        </p:blipFill>
        <p:spPr>
          <a:xfrm>
            <a:off x="317500" y="3852446"/>
            <a:ext cx="4330700" cy="2311400"/>
          </a:xfrm>
          <a:prstGeom prst="rect">
            <a:avLst/>
          </a:prstGeom>
        </p:spPr>
      </p:pic>
      <p:sp>
        <p:nvSpPr>
          <p:cNvPr id="7" name="TextBox 6">
            <a:extLst>
              <a:ext uri="{FF2B5EF4-FFF2-40B4-BE49-F238E27FC236}">
                <a16:creationId xmlns:a16="http://schemas.microsoft.com/office/drawing/2014/main" id="{BB375ED5-E8BE-3A42-911D-87D0F11CC7D8}"/>
              </a:ext>
            </a:extLst>
          </p:cNvPr>
          <p:cNvSpPr txBox="1"/>
          <p:nvPr/>
        </p:nvSpPr>
        <p:spPr>
          <a:xfrm>
            <a:off x="1612900" y="3581400"/>
            <a:ext cx="1981200" cy="338554"/>
          </a:xfrm>
          <a:prstGeom prst="rect">
            <a:avLst/>
          </a:prstGeom>
          <a:solidFill>
            <a:schemeClr val="bg1">
              <a:lumMod val="95000"/>
            </a:schemeClr>
          </a:solidFill>
          <a:ln w="3175">
            <a:noFill/>
          </a:ln>
        </p:spPr>
        <p:txBody>
          <a:bodyPr wrap="square" rtlCol="0">
            <a:spAutoFit/>
          </a:bodyPr>
          <a:lstStyle/>
          <a:p>
            <a:pPr algn="ctr"/>
            <a:r>
              <a:rPr lang="en-US" sz="1600">
                <a:latin typeface="Arial" charset="0"/>
                <a:ea typeface="Arial" charset="0"/>
                <a:cs typeface="Arial" charset="0"/>
              </a:rPr>
              <a:t>Timeseries data</a:t>
            </a:r>
          </a:p>
        </p:txBody>
      </p:sp>
      <p:sp>
        <p:nvSpPr>
          <p:cNvPr id="8" name="TextBox 7">
            <a:extLst>
              <a:ext uri="{FF2B5EF4-FFF2-40B4-BE49-F238E27FC236}">
                <a16:creationId xmlns:a16="http://schemas.microsoft.com/office/drawing/2014/main" id="{88AEDB56-022F-194C-B135-6A4EC4CA61BB}"/>
              </a:ext>
            </a:extLst>
          </p:cNvPr>
          <p:cNvSpPr txBox="1"/>
          <p:nvPr/>
        </p:nvSpPr>
        <p:spPr>
          <a:xfrm>
            <a:off x="5257800" y="3124200"/>
            <a:ext cx="3276600" cy="553998"/>
          </a:xfrm>
          <a:prstGeom prst="rect">
            <a:avLst/>
          </a:prstGeom>
          <a:solidFill>
            <a:schemeClr val="bg1">
              <a:lumMod val="95000"/>
            </a:schemeClr>
          </a:solidFill>
          <a:ln w="3175">
            <a:noFill/>
          </a:ln>
        </p:spPr>
        <p:txBody>
          <a:bodyPr wrap="square" rtlCol="0">
            <a:spAutoFit/>
          </a:bodyPr>
          <a:lstStyle/>
          <a:p>
            <a:pPr algn="ctr"/>
            <a:r>
              <a:rPr lang="en-US" sz="1600">
                <a:latin typeface="Arial" charset="0"/>
                <a:ea typeface="Arial" charset="0"/>
                <a:cs typeface="Arial" charset="0"/>
              </a:rPr>
              <a:t>Energy spectrum (flux vs. energy) </a:t>
            </a:r>
          </a:p>
          <a:p>
            <a:pPr algn="ctr"/>
            <a:r>
              <a:rPr lang="en-US">
                <a:latin typeface="Arial" charset="0"/>
                <a:ea typeface="Arial" charset="0"/>
                <a:cs typeface="Arial" charset="0"/>
              </a:rPr>
              <a:t>(at some time snapshot)</a:t>
            </a:r>
          </a:p>
        </p:txBody>
      </p:sp>
      <p:pic>
        <p:nvPicPr>
          <p:cNvPr id="10" name="Picture 9">
            <a:extLst>
              <a:ext uri="{FF2B5EF4-FFF2-40B4-BE49-F238E27FC236}">
                <a16:creationId xmlns:a16="http://schemas.microsoft.com/office/drawing/2014/main" id="{2AE46C3E-A543-2B45-BBA4-CAE62FDAD504}"/>
              </a:ext>
            </a:extLst>
          </p:cNvPr>
          <p:cNvPicPr>
            <a:picLocks noChangeAspect="1"/>
          </p:cNvPicPr>
          <p:nvPr/>
        </p:nvPicPr>
        <p:blipFill>
          <a:blip r:embed="rId5"/>
          <a:stretch>
            <a:fillRect/>
          </a:stretch>
        </p:blipFill>
        <p:spPr>
          <a:xfrm>
            <a:off x="3810000" y="3795296"/>
            <a:ext cx="1225550" cy="1809750"/>
          </a:xfrm>
          <a:prstGeom prst="rect">
            <a:avLst/>
          </a:prstGeom>
        </p:spPr>
      </p:pic>
      <p:sp>
        <p:nvSpPr>
          <p:cNvPr id="11" name="TextBox 10">
            <a:extLst>
              <a:ext uri="{FF2B5EF4-FFF2-40B4-BE49-F238E27FC236}">
                <a16:creationId xmlns:a16="http://schemas.microsoft.com/office/drawing/2014/main" id="{34EAA0C8-9D8D-CA42-A888-CCDA631C5F80}"/>
              </a:ext>
            </a:extLst>
          </p:cNvPr>
          <p:cNvSpPr txBox="1"/>
          <p:nvPr/>
        </p:nvSpPr>
        <p:spPr>
          <a:xfrm>
            <a:off x="5105400" y="5943600"/>
            <a:ext cx="3657600" cy="338554"/>
          </a:xfrm>
          <a:prstGeom prst="rect">
            <a:avLst/>
          </a:prstGeom>
          <a:solidFill>
            <a:schemeClr val="bg1"/>
          </a:solidFill>
        </p:spPr>
        <p:txBody>
          <a:bodyPr wrap="square" rtlCol="0">
            <a:spAutoFit/>
          </a:bodyPr>
          <a:lstStyle/>
          <a:p>
            <a:pPr algn="ctr"/>
            <a:r>
              <a:rPr lang="en-US" sz="800">
                <a:latin typeface="Arial" panose="020B0604020202020204" pitchFamily="34" charset="0"/>
                <a:cs typeface="Arial" panose="020B0604020202020204" pitchFamily="34" charset="0"/>
              </a:rPr>
              <a:t>5m averaged spectra from GOES-13 and -15 EPS and </a:t>
            </a:r>
          </a:p>
          <a:p>
            <a:pPr algn="ctr"/>
            <a:r>
              <a:rPr lang="en-US" sz="800">
                <a:latin typeface="Arial" panose="020B0604020202020204" pitchFamily="34" charset="0"/>
                <a:cs typeface="Arial" panose="020B0604020202020204" pitchFamily="34" charset="0"/>
              </a:rPr>
              <a:t>GOES-16 SGPS and MPS-HI during Sept. 2017 GLE. </a:t>
            </a:r>
          </a:p>
        </p:txBody>
      </p:sp>
      <p:sp>
        <p:nvSpPr>
          <p:cNvPr id="13" name="Slide Number Placeholder 7">
            <a:extLst>
              <a:ext uri="{FF2B5EF4-FFF2-40B4-BE49-F238E27FC236}">
                <a16:creationId xmlns:a16="http://schemas.microsoft.com/office/drawing/2014/main" id="{5579F714-E6BD-3F43-8B6C-4FE6AC0645A5}"/>
              </a:ext>
            </a:extLst>
          </p:cNvPr>
          <p:cNvSpPr>
            <a:spLocks noGrp="1"/>
          </p:cNvSpPr>
          <p:nvPr>
            <p:ph type="sldNum" idx="12"/>
          </p:nvPr>
        </p:nvSpPr>
        <p:spPr>
          <a:xfrm>
            <a:off x="8253662" y="6356350"/>
            <a:ext cx="681791" cy="365125"/>
          </a:xfrm>
        </p:spPr>
        <p:txBody>
          <a:bodyPr/>
          <a:lstStyle/>
          <a:p>
            <a:pPr marL="0" lvl="0" indent="0">
              <a:spcBef>
                <a:spcPts val="0"/>
              </a:spcBef>
              <a:spcAft>
                <a:spcPts val="0"/>
              </a:spcAft>
              <a:buNone/>
            </a:pPr>
            <a:fld id="{00000000-1234-1234-1234-123412341234}" type="slidenum">
              <a:rPr lang="uk-UA" smtClean="0"/>
              <a:t>5</a:t>
            </a:fld>
            <a:endParaRPr lang="uk-UA"/>
          </a:p>
        </p:txBody>
      </p:sp>
    </p:spTree>
    <p:extLst>
      <p:ext uri="{BB962C8B-B14F-4D97-AF65-F5344CB8AC3E}">
        <p14:creationId xmlns:p14="http://schemas.microsoft.com/office/powerpoint/2010/main" val="204345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6" name="Rectangle 6"/>
          <p:cNvSpPr>
            <a:spLocks noChangeArrowheads="1"/>
          </p:cNvSpPr>
          <p:nvPr/>
        </p:nvSpPr>
        <p:spPr bwMode="auto">
          <a:xfrm>
            <a:off x="228600" y="4036129"/>
            <a:ext cx="3200400"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0" lvl="0" indent="0" defTabSz="457200">
              <a:spcBef>
                <a:spcPts val="0"/>
              </a:spcBef>
              <a:spcAft>
                <a:spcPts val="600"/>
              </a:spcAft>
              <a:buClr>
                <a:schemeClr val="bg1"/>
              </a:buClr>
              <a:buNone/>
            </a:pPr>
            <a:r>
              <a:rPr lang="en-US" altLang="en-US" sz="1600" kern="1200" dirty="0">
                <a:solidFill>
                  <a:schemeClr val="bg1"/>
                </a:solidFill>
                <a:latin typeface="Arial" panose="020B0604020202020204" pitchFamily="34" charset="0"/>
                <a:ea typeface="Calibri" charset="0"/>
                <a:cs typeface="Arial" panose="020B0604020202020204" pitchFamily="34" charset="0"/>
              </a:rPr>
              <a:t>Galactic Cosmic Rays (GCRs)</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Thought to originate from supernovae and galactic nuclei.</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Always present in space</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Energies up to and &gt; 10</a:t>
            </a:r>
            <a:r>
              <a:rPr lang="en-US" altLang="en-US" sz="1200" kern="1200" baseline="30000" dirty="0">
                <a:solidFill>
                  <a:schemeClr val="bg1"/>
                </a:solidFill>
                <a:latin typeface="Arial" panose="020B0604020202020204" pitchFamily="34" charset="0"/>
                <a:ea typeface="Calibri" charset="0"/>
                <a:cs typeface="Arial" panose="020B0604020202020204" pitchFamily="34" charset="0"/>
              </a:rPr>
              <a:t>11</a:t>
            </a:r>
            <a:r>
              <a:rPr lang="en-US" altLang="en-US" sz="1200" kern="1200" dirty="0">
                <a:solidFill>
                  <a:schemeClr val="bg1"/>
                </a:solidFill>
                <a:latin typeface="Arial" panose="020B0604020202020204" pitchFamily="34" charset="0"/>
                <a:ea typeface="Calibri" charset="0"/>
                <a:cs typeface="Arial" panose="020B0604020202020204" pitchFamily="34" charset="0"/>
              </a:rPr>
              <a:t> GeV</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Flux peak ~400 MeV</a:t>
            </a:r>
          </a:p>
          <a:p>
            <a:pPr marL="274320" indent="-274320" defTabSz="457200">
              <a:spcBef>
                <a:spcPts val="0"/>
              </a:spcBef>
              <a:spcAft>
                <a:spcPts val="600"/>
              </a:spcAft>
              <a:buClr>
                <a:schemeClr val="bg1"/>
              </a:buClr>
            </a:pPr>
            <a:r>
              <a:rPr lang="en-US" altLang="en-US" sz="1200" kern="1200" dirty="0">
                <a:solidFill>
                  <a:schemeClr val="bg1"/>
                </a:solidFill>
                <a:latin typeface="Arial" panose="020B0604020202020204" pitchFamily="34" charset="0"/>
                <a:ea typeface="Calibri" charset="0"/>
                <a:cs typeface="Arial" panose="020B0604020202020204" pitchFamily="34" charset="0"/>
              </a:rPr>
              <a:t>≈ 99.5% H &amp; He</a:t>
            </a:r>
            <a:endParaRPr lang="en-US" altLang="en-US" sz="1200" dirty="0">
              <a:solidFill>
                <a:schemeClr val="bg1"/>
              </a:solidFill>
              <a:latin typeface="Calibri" charset="0"/>
              <a:ea typeface="Calibri" charset="0"/>
              <a:cs typeface="Calibri" charset="0"/>
            </a:endParaRPr>
          </a:p>
        </p:txBody>
      </p:sp>
      <p:sp>
        <p:nvSpPr>
          <p:cNvPr id="245767" name="Rectangle 7"/>
          <p:cNvSpPr>
            <a:spLocks noChangeArrowheads="1"/>
          </p:cNvSpPr>
          <p:nvPr/>
        </p:nvSpPr>
        <p:spPr bwMode="auto">
          <a:xfrm>
            <a:off x="228600" y="1794808"/>
            <a:ext cx="3276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0" indent="0">
              <a:spcBef>
                <a:spcPts val="0"/>
              </a:spcBef>
              <a:spcAft>
                <a:spcPts val="600"/>
              </a:spcAft>
              <a:buClr>
                <a:schemeClr val="bg1"/>
              </a:buClr>
              <a:buNone/>
            </a:pPr>
            <a:r>
              <a:rPr lang="en-US" altLang="en-US" sz="1600">
                <a:solidFill>
                  <a:schemeClr val="bg1"/>
                </a:solidFill>
                <a:latin typeface="Arial" panose="020B0604020202020204" pitchFamily="34" charset="0"/>
                <a:ea typeface="Calibri" charset="0"/>
                <a:cs typeface="Arial" panose="020B0604020202020204" pitchFamily="34" charset="0"/>
              </a:rPr>
              <a:t>Solar Energetic Particles (SEPs)</a:t>
            </a:r>
          </a:p>
          <a:p>
            <a:pPr marL="274320" indent="-274320">
              <a:spcBef>
                <a:spcPts val="0"/>
              </a:spcBef>
              <a:spcAft>
                <a:spcPts val="600"/>
              </a:spcAft>
              <a:buClr>
                <a:schemeClr val="bg1"/>
              </a:buClr>
            </a:pPr>
            <a:r>
              <a:rPr lang="en-US" altLang="en-US" sz="1200">
                <a:solidFill>
                  <a:schemeClr val="bg1"/>
                </a:solidFill>
                <a:latin typeface="Arial" panose="020B0604020202020204" pitchFamily="34" charset="0"/>
                <a:ea typeface="Calibri" charset="0"/>
                <a:cs typeface="Arial" panose="020B0604020202020204" pitchFamily="34" charset="0"/>
              </a:rPr>
              <a:t>Produced during Solar Particle Events (SPEs) lasting one to several days.</a:t>
            </a:r>
          </a:p>
          <a:p>
            <a:pPr marL="274320" indent="-274320">
              <a:spcBef>
                <a:spcPts val="0"/>
              </a:spcBef>
              <a:spcAft>
                <a:spcPts val="600"/>
              </a:spcAft>
              <a:buClr>
                <a:schemeClr val="bg1"/>
              </a:buClr>
            </a:pPr>
            <a:r>
              <a:rPr lang="en-US" altLang="en-US" sz="1200">
                <a:solidFill>
                  <a:schemeClr val="bg1"/>
                </a:solidFill>
                <a:latin typeface="Arial" panose="020B0604020202020204" pitchFamily="34" charset="0"/>
                <a:ea typeface="Calibri" charset="0"/>
                <a:cs typeface="Arial" panose="020B0604020202020204" pitchFamily="34" charset="0"/>
              </a:rPr>
              <a:t>Cause heightened levels of harmful radiation in space</a:t>
            </a:r>
          </a:p>
          <a:p>
            <a:pPr marL="274320" indent="-274320">
              <a:spcBef>
                <a:spcPts val="0"/>
              </a:spcBef>
              <a:spcAft>
                <a:spcPts val="600"/>
              </a:spcAft>
              <a:buClr>
                <a:schemeClr val="bg1"/>
              </a:buClr>
            </a:pPr>
            <a:r>
              <a:rPr lang="en-US" altLang="en-US" sz="1200">
                <a:solidFill>
                  <a:schemeClr val="bg1"/>
                </a:solidFill>
                <a:latin typeface="Arial" panose="020B0604020202020204" pitchFamily="34" charset="0"/>
                <a:ea typeface="Calibri" charset="0"/>
                <a:cs typeface="Arial" panose="020B0604020202020204" pitchFamily="34" charset="0"/>
              </a:rPr>
              <a:t>Approximately 50 - 100 SPEs per 11 yr. solar cycle</a:t>
            </a:r>
          </a:p>
          <a:p>
            <a:pPr marL="274320" indent="-274320">
              <a:spcBef>
                <a:spcPts val="0"/>
              </a:spcBef>
              <a:spcAft>
                <a:spcPts val="600"/>
              </a:spcAft>
              <a:buClr>
                <a:schemeClr val="bg1"/>
              </a:buClr>
            </a:pPr>
            <a:r>
              <a:rPr lang="en-US" altLang="en-US" sz="1200">
                <a:solidFill>
                  <a:schemeClr val="bg1"/>
                </a:solidFill>
                <a:latin typeface="Arial" panose="020B0604020202020204" pitchFamily="34" charset="0"/>
                <a:ea typeface="Calibri" charset="0"/>
                <a:cs typeface="Arial" panose="020B0604020202020204" pitchFamily="34" charset="0"/>
              </a:rPr>
              <a:t>Mostly &lt; 500 MeV protons</a:t>
            </a:r>
          </a:p>
        </p:txBody>
      </p:sp>
      <p:sp>
        <p:nvSpPr>
          <p:cNvPr id="9" name="Title 1"/>
          <p:cNvSpPr>
            <a:spLocks noGrp="1"/>
          </p:cNvSpPr>
          <p:nvPr>
            <p:ph type="title"/>
          </p:nvPr>
        </p:nvSpPr>
        <p:spPr>
          <a:xfrm>
            <a:off x="1371600" y="304800"/>
            <a:ext cx="6408821" cy="968626"/>
          </a:xfrm>
        </p:spPr>
        <p:txBody>
          <a:bodyPr/>
          <a:lstStyle/>
          <a:p>
            <a:r>
              <a:rPr lang="en-US" sz="4000">
                <a:solidFill>
                  <a:schemeClr val="bg1">
                    <a:lumMod val="75000"/>
                  </a:schemeClr>
                </a:solidFill>
              </a:rPr>
              <a:t>Introductory Material: </a:t>
            </a:r>
            <a:br>
              <a:rPr lang="en-US" sz="4000"/>
            </a:br>
            <a:r>
              <a:rPr lang="en-US" altLang="en-US" sz="4000">
                <a:solidFill>
                  <a:schemeClr val="bg1"/>
                </a:solidFill>
                <a:latin typeface="Calibri" charset="0"/>
                <a:ea typeface="Calibri" charset="0"/>
                <a:cs typeface="Calibri" charset="0"/>
              </a:rPr>
              <a:t>Energetic Ions In Space</a:t>
            </a:r>
            <a:endParaRPr lang="en-US" sz="40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6</a:t>
            </a:fld>
            <a:endParaRPr lang="uk-UA"/>
          </a:p>
        </p:txBody>
      </p:sp>
      <p:grpSp>
        <p:nvGrpSpPr>
          <p:cNvPr id="10" name="Group 9">
            <a:extLst>
              <a:ext uri="{FF2B5EF4-FFF2-40B4-BE49-F238E27FC236}">
                <a16:creationId xmlns:a16="http://schemas.microsoft.com/office/drawing/2014/main" id="{92BEE03A-58DF-6542-B3B0-E2102545F477}"/>
              </a:ext>
            </a:extLst>
          </p:cNvPr>
          <p:cNvGrpSpPr/>
          <p:nvPr/>
        </p:nvGrpSpPr>
        <p:grpSpPr>
          <a:xfrm>
            <a:off x="3429000" y="1752600"/>
            <a:ext cx="5562600" cy="4419600"/>
            <a:chOff x="4953000" y="1695450"/>
            <a:chExt cx="3124200" cy="2343150"/>
          </a:xfrm>
        </p:grpSpPr>
        <p:pic>
          <p:nvPicPr>
            <p:cNvPr id="11" name="Picture 10">
              <a:extLst>
                <a:ext uri="{FF2B5EF4-FFF2-40B4-BE49-F238E27FC236}">
                  <a16:creationId xmlns:a16="http://schemas.microsoft.com/office/drawing/2014/main" id="{0C6B7460-25DB-614A-8D5A-5540446A2761}"/>
                </a:ext>
              </a:extLst>
            </p:cNvPr>
            <p:cNvPicPr>
              <a:picLocks noChangeAspect="1"/>
            </p:cNvPicPr>
            <p:nvPr/>
          </p:nvPicPr>
          <p:blipFill>
            <a:blip r:embed="rId3"/>
            <a:stretch>
              <a:fillRect/>
            </a:stretch>
          </p:blipFill>
          <p:spPr>
            <a:xfrm>
              <a:off x="4953000" y="1695450"/>
              <a:ext cx="3124200" cy="2343150"/>
            </a:xfrm>
            <a:prstGeom prst="rect">
              <a:avLst/>
            </a:prstGeom>
          </p:spPr>
        </p:pic>
        <p:sp>
          <p:nvSpPr>
            <p:cNvPr id="12" name="TextBox 11">
              <a:extLst>
                <a:ext uri="{FF2B5EF4-FFF2-40B4-BE49-F238E27FC236}">
                  <a16:creationId xmlns:a16="http://schemas.microsoft.com/office/drawing/2014/main" id="{280118FA-547D-8C43-A9F5-03D17E9512BD}"/>
                </a:ext>
              </a:extLst>
            </p:cNvPr>
            <p:cNvSpPr txBox="1"/>
            <p:nvPr/>
          </p:nvSpPr>
          <p:spPr>
            <a:xfrm>
              <a:off x="6779455" y="2445258"/>
              <a:ext cx="1035148" cy="383298"/>
            </a:xfrm>
            <a:prstGeom prst="rect">
              <a:avLst/>
            </a:prstGeom>
            <a:noFill/>
          </p:spPr>
          <p:txBody>
            <a:bodyPr wrap="square" rtlCol="0">
              <a:spAutoFit/>
            </a:bodyPr>
            <a:lstStyle/>
            <a:p>
              <a:r>
                <a:rPr lang="en-US" sz="1200">
                  <a:solidFill>
                    <a:srgbClr val="FF0000"/>
                  </a:solidFill>
                </a:rPr>
                <a:t>10-14 Sept. 2017 Solar Particle Event </a:t>
              </a:r>
            </a:p>
            <a:p>
              <a:r>
                <a:rPr lang="en-US" sz="1050">
                  <a:solidFill>
                    <a:srgbClr val="FF0000"/>
                  </a:solidFill>
                </a:rPr>
                <a:t>(at 7:30 UT on 9/11)</a:t>
              </a:r>
              <a:endParaRPr lang="en-US" sz="1200">
                <a:solidFill>
                  <a:srgbClr val="FF0000"/>
                </a:solidFill>
              </a:endParaRPr>
            </a:p>
          </p:txBody>
        </p:sp>
        <p:sp>
          <p:nvSpPr>
            <p:cNvPr id="13" name="TextBox 12">
              <a:extLst>
                <a:ext uri="{FF2B5EF4-FFF2-40B4-BE49-F238E27FC236}">
                  <a16:creationId xmlns:a16="http://schemas.microsoft.com/office/drawing/2014/main" id="{96FDF40A-54DC-6243-AF13-A6894C4D2073}"/>
                </a:ext>
              </a:extLst>
            </p:cNvPr>
            <p:cNvSpPr txBox="1"/>
            <p:nvPr/>
          </p:nvSpPr>
          <p:spPr>
            <a:xfrm>
              <a:off x="5567442" y="3148203"/>
              <a:ext cx="670578" cy="170354"/>
            </a:xfrm>
            <a:prstGeom prst="rect">
              <a:avLst/>
            </a:prstGeom>
            <a:noFill/>
          </p:spPr>
          <p:txBody>
            <a:bodyPr wrap="none" rtlCol="0">
              <a:spAutoFit/>
            </a:bodyPr>
            <a:lstStyle/>
            <a:p>
              <a:r>
                <a:rPr lang="en-US" sz="1200"/>
                <a:t>GCR models</a:t>
              </a:r>
            </a:p>
          </p:txBody>
        </p:sp>
      </p:grpSp>
      <p:sp>
        <p:nvSpPr>
          <p:cNvPr id="3" name="TextBox 2">
            <a:extLst>
              <a:ext uri="{FF2B5EF4-FFF2-40B4-BE49-F238E27FC236}">
                <a16:creationId xmlns:a16="http://schemas.microsoft.com/office/drawing/2014/main" id="{505D7E0A-7B1F-4942-9C5F-F4996DC62F47}"/>
              </a:ext>
            </a:extLst>
          </p:cNvPr>
          <p:cNvSpPr txBox="1"/>
          <p:nvPr/>
        </p:nvSpPr>
        <p:spPr>
          <a:xfrm>
            <a:off x="4114800" y="2438400"/>
            <a:ext cx="311304" cy="215444"/>
          </a:xfrm>
          <a:prstGeom prst="rect">
            <a:avLst/>
          </a:prstGeom>
          <a:noFill/>
        </p:spPr>
        <p:txBody>
          <a:bodyPr wrap="none" rtlCol="0">
            <a:spAutoFit/>
          </a:bodyPr>
          <a:lstStyle/>
          <a:p>
            <a:r>
              <a:rPr lang="en-US" sz="800">
                <a:solidFill>
                  <a:srgbClr val="FF0000"/>
                </a:solidFill>
              </a:rPr>
              <a:t>P1</a:t>
            </a:r>
          </a:p>
        </p:txBody>
      </p:sp>
      <p:sp>
        <p:nvSpPr>
          <p:cNvPr id="16" name="TextBox 15">
            <a:extLst>
              <a:ext uri="{FF2B5EF4-FFF2-40B4-BE49-F238E27FC236}">
                <a16:creationId xmlns:a16="http://schemas.microsoft.com/office/drawing/2014/main" id="{F558E739-0081-A547-AE93-AC990E2B93DC}"/>
              </a:ext>
            </a:extLst>
          </p:cNvPr>
          <p:cNvSpPr txBox="1"/>
          <p:nvPr/>
        </p:nvSpPr>
        <p:spPr>
          <a:xfrm>
            <a:off x="4302125" y="2521406"/>
            <a:ext cx="478016" cy="215444"/>
          </a:xfrm>
          <a:prstGeom prst="rect">
            <a:avLst/>
          </a:prstGeom>
          <a:noFill/>
        </p:spPr>
        <p:txBody>
          <a:bodyPr wrap="none" rtlCol="0">
            <a:spAutoFit/>
          </a:bodyPr>
          <a:lstStyle/>
          <a:p>
            <a:r>
              <a:rPr lang="en-US" sz="800">
                <a:solidFill>
                  <a:srgbClr val="FF0000"/>
                </a:solidFill>
              </a:rPr>
              <a:t>P2A,B</a:t>
            </a:r>
          </a:p>
        </p:txBody>
      </p:sp>
      <p:sp>
        <p:nvSpPr>
          <p:cNvPr id="17" name="TextBox 16">
            <a:extLst>
              <a:ext uri="{FF2B5EF4-FFF2-40B4-BE49-F238E27FC236}">
                <a16:creationId xmlns:a16="http://schemas.microsoft.com/office/drawing/2014/main" id="{ECFB9A39-7D4F-1B41-B989-7B1117952A93}"/>
              </a:ext>
            </a:extLst>
          </p:cNvPr>
          <p:cNvSpPr txBox="1"/>
          <p:nvPr/>
        </p:nvSpPr>
        <p:spPr>
          <a:xfrm>
            <a:off x="4695671" y="2578100"/>
            <a:ext cx="311304" cy="215444"/>
          </a:xfrm>
          <a:prstGeom prst="rect">
            <a:avLst/>
          </a:prstGeom>
          <a:noFill/>
        </p:spPr>
        <p:txBody>
          <a:bodyPr wrap="none" rtlCol="0">
            <a:spAutoFit/>
          </a:bodyPr>
          <a:lstStyle/>
          <a:p>
            <a:r>
              <a:rPr lang="en-US" sz="800">
                <a:solidFill>
                  <a:srgbClr val="FF0000"/>
                </a:solidFill>
              </a:rPr>
              <a:t>P3</a:t>
            </a:r>
          </a:p>
        </p:txBody>
      </p:sp>
      <p:sp>
        <p:nvSpPr>
          <p:cNvPr id="18" name="TextBox 17">
            <a:extLst>
              <a:ext uri="{FF2B5EF4-FFF2-40B4-BE49-F238E27FC236}">
                <a16:creationId xmlns:a16="http://schemas.microsoft.com/office/drawing/2014/main" id="{38BB356D-86C5-D34A-B6E3-1C01224C96FF}"/>
              </a:ext>
            </a:extLst>
          </p:cNvPr>
          <p:cNvSpPr txBox="1"/>
          <p:nvPr/>
        </p:nvSpPr>
        <p:spPr>
          <a:xfrm>
            <a:off x="4946496" y="2632075"/>
            <a:ext cx="311304" cy="215444"/>
          </a:xfrm>
          <a:prstGeom prst="rect">
            <a:avLst/>
          </a:prstGeom>
          <a:noFill/>
        </p:spPr>
        <p:txBody>
          <a:bodyPr wrap="none" rtlCol="0">
            <a:spAutoFit/>
          </a:bodyPr>
          <a:lstStyle/>
          <a:p>
            <a:r>
              <a:rPr lang="en-US" sz="800">
                <a:solidFill>
                  <a:srgbClr val="FF0000"/>
                </a:solidFill>
              </a:rPr>
              <a:t>P4</a:t>
            </a:r>
          </a:p>
        </p:txBody>
      </p:sp>
      <p:sp>
        <p:nvSpPr>
          <p:cNvPr id="19" name="TextBox 18">
            <a:extLst>
              <a:ext uri="{FF2B5EF4-FFF2-40B4-BE49-F238E27FC236}">
                <a16:creationId xmlns:a16="http://schemas.microsoft.com/office/drawing/2014/main" id="{E2125D24-6276-B74E-9D1C-9A8B46E65BD9}"/>
              </a:ext>
            </a:extLst>
          </p:cNvPr>
          <p:cNvSpPr txBox="1"/>
          <p:nvPr/>
        </p:nvSpPr>
        <p:spPr>
          <a:xfrm>
            <a:off x="5273521" y="2860675"/>
            <a:ext cx="311304" cy="215444"/>
          </a:xfrm>
          <a:prstGeom prst="rect">
            <a:avLst/>
          </a:prstGeom>
          <a:noFill/>
        </p:spPr>
        <p:txBody>
          <a:bodyPr wrap="none" rtlCol="0">
            <a:spAutoFit/>
          </a:bodyPr>
          <a:lstStyle/>
          <a:p>
            <a:r>
              <a:rPr lang="en-US" sz="800">
                <a:solidFill>
                  <a:srgbClr val="FF0000"/>
                </a:solidFill>
              </a:rPr>
              <a:t>P5</a:t>
            </a:r>
          </a:p>
        </p:txBody>
      </p:sp>
      <p:sp>
        <p:nvSpPr>
          <p:cNvPr id="20" name="TextBox 19">
            <a:extLst>
              <a:ext uri="{FF2B5EF4-FFF2-40B4-BE49-F238E27FC236}">
                <a16:creationId xmlns:a16="http://schemas.microsoft.com/office/drawing/2014/main" id="{C018D9A2-A5BA-0240-90C6-74BBA8913E90}"/>
              </a:ext>
            </a:extLst>
          </p:cNvPr>
          <p:cNvSpPr txBox="1"/>
          <p:nvPr/>
        </p:nvSpPr>
        <p:spPr>
          <a:xfrm>
            <a:off x="5575146" y="3022600"/>
            <a:ext cx="311304" cy="215444"/>
          </a:xfrm>
          <a:prstGeom prst="rect">
            <a:avLst/>
          </a:prstGeom>
          <a:noFill/>
        </p:spPr>
        <p:txBody>
          <a:bodyPr wrap="none" rtlCol="0">
            <a:spAutoFit/>
          </a:bodyPr>
          <a:lstStyle/>
          <a:p>
            <a:r>
              <a:rPr lang="en-US" sz="800">
                <a:solidFill>
                  <a:srgbClr val="FF0000"/>
                </a:solidFill>
              </a:rPr>
              <a:t>P6</a:t>
            </a:r>
          </a:p>
        </p:txBody>
      </p:sp>
      <p:sp>
        <p:nvSpPr>
          <p:cNvPr id="21" name="TextBox 20">
            <a:extLst>
              <a:ext uri="{FF2B5EF4-FFF2-40B4-BE49-F238E27FC236}">
                <a16:creationId xmlns:a16="http://schemas.microsoft.com/office/drawing/2014/main" id="{71BD41AF-5963-4B46-8219-7E568AADF25F}"/>
              </a:ext>
            </a:extLst>
          </p:cNvPr>
          <p:cNvSpPr txBox="1"/>
          <p:nvPr/>
        </p:nvSpPr>
        <p:spPr>
          <a:xfrm>
            <a:off x="5829146" y="3194050"/>
            <a:ext cx="311304" cy="215444"/>
          </a:xfrm>
          <a:prstGeom prst="rect">
            <a:avLst/>
          </a:prstGeom>
          <a:noFill/>
        </p:spPr>
        <p:txBody>
          <a:bodyPr wrap="none" rtlCol="0">
            <a:spAutoFit/>
          </a:bodyPr>
          <a:lstStyle/>
          <a:p>
            <a:r>
              <a:rPr lang="en-US" sz="800">
                <a:solidFill>
                  <a:srgbClr val="FF0000"/>
                </a:solidFill>
              </a:rPr>
              <a:t>P7</a:t>
            </a:r>
          </a:p>
        </p:txBody>
      </p:sp>
      <p:sp>
        <p:nvSpPr>
          <p:cNvPr id="22" name="TextBox 21">
            <a:extLst>
              <a:ext uri="{FF2B5EF4-FFF2-40B4-BE49-F238E27FC236}">
                <a16:creationId xmlns:a16="http://schemas.microsoft.com/office/drawing/2014/main" id="{D951D016-19D7-3D4B-AEFE-6E8DEA80B5CB}"/>
              </a:ext>
            </a:extLst>
          </p:cNvPr>
          <p:cNvSpPr txBox="1"/>
          <p:nvPr/>
        </p:nvSpPr>
        <p:spPr>
          <a:xfrm>
            <a:off x="5752946" y="3448050"/>
            <a:ext cx="580608" cy="215444"/>
          </a:xfrm>
          <a:prstGeom prst="rect">
            <a:avLst/>
          </a:prstGeom>
          <a:noFill/>
        </p:spPr>
        <p:txBody>
          <a:bodyPr wrap="none" rtlCol="0">
            <a:spAutoFit/>
          </a:bodyPr>
          <a:lstStyle/>
          <a:p>
            <a:r>
              <a:rPr lang="en-US" sz="800">
                <a:solidFill>
                  <a:srgbClr val="FF0000"/>
                </a:solidFill>
              </a:rPr>
              <a:t>P8A,B,C</a:t>
            </a:r>
          </a:p>
        </p:txBody>
      </p:sp>
      <p:sp>
        <p:nvSpPr>
          <p:cNvPr id="23" name="TextBox 22">
            <a:extLst>
              <a:ext uri="{FF2B5EF4-FFF2-40B4-BE49-F238E27FC236}">
                <a16:creationId xmlns:a16="http://schemas.microsoft.com/office/drawing/2014/main" id="{C4061720-B58F-C643-9CA4-D54498AEAB55}"/>
              </a:ext>
            </a:extLst>
          </p:cNvPr>
          <p:cNvSpPr txBox="1"/>
          <p:nvPr/>
        </p:nvSpPr>
        <p:spPr>
          <a:xfrm>
            <a:off x="6327621" y="3841750"/>
            <a:ext cx="311304" cy="215444"/>
          </a:xfrm>
          <a:prstGeom prst="rect">
            <a:avLst/>
          </a:prstGeom>
          <a:noFill/>
        </p:spPr>
        <p:txBody>
          <a:bodyPr wrap="none" rtlCol="0">
            <a:spAutoFit/>
          </a:bodyPr>
          <a:lstStyle/>
          <a:p>
            <a:r>
              <a:rPr lang="en-US" sz="800">
                <a:solidFill>
                  <a:srgbClr val="FF0000"/>
                </a:solidFill>
              </a:rPr>
              <a:t>P9</a:t>
            </a:r>
          </a:p>
        </p:txBody>
      </p:sp>
      <p:sp>
        <p:nvSpPr>
          <p:cNvPr id="24" name="TextBox 23">
            <a:extLst>
              <a:ext uri="{FF2B5EF4-FFF2-40B4-BE49-F238E27FC236}">
                <a16:creationId xmlns:a16="http://schemas.microsoft.com/office/drawing/2014/main" id="{F474F466-3415-9B45-8A9A-67B40F617F1A}"/>
              </a:ext>
            </a:extLst>
          </p:cNvPr>
          <p:cNvSpPr txBox="1"/>
          <p:nvPr/>
        </p:nvSpPr>
        <p:spPr>
          <a:xfrm>
            <a:off x="6502246" y="4219575"/>
            <a:ext cx="369012" cy="215444"/>
          </a:xfrm>
          <a:prstGeom prst="rect">
            <a:avLst/>
          </a:prstGeom>
          <a:noFill/>
        </p:spPr>
        <p:txBody>
          <a:bodyPr wrap="none" rtlCol="0">
            <a:spAutoFit/>
          </a:bodyPr>
          <a:lstStyle/>
          <a:p>
            <a:r>
              <a:rPr lang="en-US" sz="800">
                <a:solidFill>
                  <a:srgbClr val="FF0000"/>
                </a:solidFill>
              </a:rPr>
              <a:t>P10</a:t>
            </a:r>
          </a:p>
        </p:txBody>
      </p:sp>
    </p:spTree>
    <p:extLst>
      <p:ext uri="{BB962C8B-B14F-4D97-AF65-F5344CB8AC3E}">
        <p14:creationId xmlns:p14="http://schemas.microsoft.com/office/powerpoint/2010/main" val="112227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a:t>SGPS 5m Averaged L1b Proton Fluxes From</a:t>
            </a:r>
            <a:br>
              <a:rPr lang="en-US" sz="2600"/>
            </a:br>
            <a:r>
              <a:rPr lang="en-US" sz="2600"/>
              <a:t> 24-28 Feb. 2023 Solar Particle Event</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7</a:t>
            </a:fld>
            <a:endParaRPr lang="uk-UA"/>
          </a:p>
        </p:txBody>
      </p:sp>
      <p:grpSp>
        <p:nvGrpSpPr>
          <p:cNvPr id="45" name="Group 44"/>
          <p:cNvGrpSpPr/>
          <p:nvPr/>
        </p:nvGrpSpPr>
        <p:grpSpPr>
          <a:xfrm>
            <a:off x="832208" y="1175137"/>
            <a:ext cx="7549792" cy="4844663"/>
            <a:chOff x="832208" y="1284847"/>
            <a:chExt cx="7549792" cy="4844663"/>
          </a:xfrm>
        </p:grpSpPr>
        <p:grpSp>
          <p:nvGrpSpPr>
            <p:cNvPr id="17" name="Group 16"/>
            <p:cNvGrpSpPr/>
            <p:nvPr/>
          </p:nvGrpSpPr>
          <p:grpSpPr>
            <a:xfrm>
              <a:off x="832208" y="1284847"/>
              <a:ext cx="7549792" cy="4844663"/>
              <a:chOff x="762000" y="1284847"/>
              <a:chExt cx="7620000" cy="537440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84847"/>
                <a:ext cx="7620000" cy="4963553"/>
              </a:xfrm>
              <a:prstGeom prst="rect">
                <a:avLst/>
              </a:prstGeom>
            </p:spPr>
          </p:pic>
          <p:cxnSp>
            <p:nvCxnSpPr>
              <p:cNvPr id="7" name="Straight Arrow Connector 6"/>
              <p:cNvCxnSpPr/>
              <p:nvPr/>
            </p:nvCxnSpPr>
            <p:spPr>
              <a:xfrm flipH="1" flipV="1">
                <a:off x="2358006" y="5867401"/>
                <a:ext cx="3495" cy="7850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82175" y="6215390"/>
                <a:ext cx="759123" cy="443860"/>
              </a:xfrm>
              <a:prstGeom prst="rect">
                <a:avLst/>
              </a:prstGeom>
              <a:solidFill>
                <a:schemeClr val="lt1"/>
              </a:solidFill>
            </p:spPr>
            <p:txBody>
              <a:bodyPr wrap="none" rtlCol="0">
                <a:spAutoFit/>
              </a:bodyPr>
              <a:lstStyle/>
              <a:p>
                <a:r>
                  <a:rPr lang="en-US" sz="1000"/>
                  <a:t>M3.7 flare</a:t>
                </a:r>
              </a:p>
              <a:p>
                <a:r>
                  <a:rPr lang="en-US" sz="1000"/>
                  <a:t>at 20 UT </a:t>
                </a:r>
              </a:p>
            </p:txBody>
          </p:sp>
          <p:cxnSp>
            <p:nvCxnSpPr>
              <p:cNvPr id="12" name="Straight Arrow Connector 11"/>
              <p:cNvCxnSpPr/>
              <p:nvPr/>
            </p:nvCxnSpPr>
            <p:spPr>
              <a:xfrm flipV="1">
                <a:off x="3380760" y="5867400"/>
                <a:ext cx="1398" cy="780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06327" y="6215390"/>
                <a:ext cx="715440" cy="443860"/>
              </a:xfrm>
              <a:prstGeom prst="rect">
                <a:avLst/>
              </a:prstGeom>
              <a:solidFill>
                <a:schemeClr val="lt1"/>
              </a:solidFill>
            </p:spPr>
            <p:txBody>
              <a:bodyPr wrap="none" rtlCol="0">
                <a:spAutoFit/>
              </a:bodyPr>
              <a:lstStyle/>
              <a:p>
                <a:r>
                  <a:rPr lang="en-US" sz="1000"/>
                  <a:t>M6 flare</a:t>
                </a:r>
              </a:p>
              <a:p>
                <a:r>
                  <a:rPr lang="en-US" sz="1000"/>
                  <a:t>at 21 UT </a:t>
                </a:r>
              </a:p>
            </p:txBody>
          </p:sp>
        </p:grpSp>
        <p:sp>
          <p:nvSpPr>
            <p:cNvPr id="18" name="TextBox 17"/>
            <p:cNvSpPr txBox="1"/>
            <p:nvPr/>
          </p:nvSpPr>
          <p:spPr>
            <a:xfrm>
              <a:off x="6084872" y="5562600"/>
              <a:ext cx="1763728" cy="553998"/>
            </a:xfrm>
            <a:prstGeom prst="rect">
              <a:avLst/>
            </a:prstGeom>
            <a:solidFill>
              <a:schemeClr val="lt1"/>
            </a:solidFill>
          </p:spPr>
          <p:txBody>
            <a:bodyPr wrap="square" rtlCol="0">
              <a:spAutoFit/>
            </a:bodyPr>
            <a:lstStyle/>
            <a:p>
              <a:r>
                <a:rPr lang="en-US" sz="1000"/>
                <a:t>Diurnal Temperature dependent fluctuations in some SGPS+X T3 channels</a:t>
              </a:r>
            </a:p>
          </p:txBody>
        </p:sp>
        <p:cxnSp>
          <p:nvCxnSpPr>
            <p:cNvPr id="20" name="Straight Arrow Connector 19"/>
            <p:cNvCxnSpPr/>
            <p:nvPr/>
          </p:nvCxnSpPr>
          <p:spPr>
            <a:xfrm flipH="1" flipV="1">
              <a:off x="5562600" y="5257800"/>
              <a:ext cx="533400" cy="304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257800" y="4495800"/>
              <a:ext cx="838200" cy="1066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086600" y="3919710"/>
              <a:ext cx="1219200" cy="707886"/>
            </a:xfrm>
            <a:prstGeom prst="rect">
              <a:avLst/>
            </a:prstGeom>
            <a:solidFill>
              <a:schemeClr val="lt1"/>
            </a:solidFill>
          </p:spPr>
          <p:txBody>
            <a:bodyPr wrap="square" rtlCol="0">
              <a:spAutoFit/>
            </a:bodyPr>
            <a:lstStyle/>
            <a:p>
              <a:r>
                <a:rPr lang="en-US" sz="1000"/>
                <a:t>Little to no enhancement in SGPS P10 during this event</a:t>
              </a:r>
            </a:p>
          </p:txBody>
        </p:sp>
        <p:cxnSp>
          <p:nvCxnSpPr>
            <p:cNvPr id="41" name="Straight Arrow Connector 40"/>
            <p:cNvCxnSpPr>
              <a:stCxn id="40" idx="1"/>
            </p:cNvCxnSpPr>
            <p:nvPr/>
          </p:nvCxnSpPr>
          <p:spPr>
            <a:xfrm flipH="1">
              <a:off x="6629400" y="4273653"/>
              <a:ext cx="457200" cy="12385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838200" y="6106180"/>
            <a:ext cx="7696200" cy="523220"/>
          </a:xfrm>
          <a:prstGeom prst="rect">
            <a:avLst/>
          </a:prstGeom>
          <a:noFill/>
        </p:spPr>
        <p:txBody>
          <a:bodyPr wrap="square" rtlCol="0">
            <a:spAutoFit/>
          </a:bodyPr>
          <a:lstStyle/>
          <a:p>
            <a:r>
              <a:rPr lang="en-US" dirty="0">
                <a:solidFill>
                  <a:schemeClr val="bg1"/>
                </a:solidFill>
              </a:rPr>
              <a:t>SGPS-X and +X differential proton channel fluxes (26 channels) shown in upper 2 panels. </a:t>
            </a:r>
          </a:p>
          <a:p>
            <a:r>
              <a:rPr lang="en-US" dirty="0">
                <a:solidFill>
                  <a:schemeClr val="bg1"/>
                </a:solidFill>
              </a:rPr>
              <a:t>SGPS-X and +X integral proton channels (&gt;500 MeV) fluxes shown in lowest panel.</a:t>
            </a:r>
          </a:p>
        </p:txBody>
      </p:sp>
    </p:spTree>
    <p:extLst>
      <p:ext uri="{BB962C8B-B14F-4D97-AF65-F5344CB8AC3E}">
        <p14:creationId xmlns:p14="http://schemas.microsoft.com/office/powerpoint/2010/main" val="808452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7E60-80EB-084A-9CEC-367E1D333822}"/>
              </a:ext>
            </a:extLst>
          </p:cNvPr>
          <p:cNvSpPr>
            <a:spLocks noGrp="1"/>
          </p:cNvSpPr>
          <p:nvPr>
            <p:ph type="title"/>
          </p:nvPr>
        </p:nvSpPr>
        <p:spPr/>
        <p:txBody>
          <a:bodyPr/>
          <a:lstStyle/>
          <a:p>
            <a:r>
              <a:rPr lang="en-US"/>
              <a:t>SGPS Primary Operational Use</a:t>
            </a:r>
          </a:p>
        </p:txBody>
      </p:sp>
      <p:sp>
        <p:nvSpPr>
          <p:cNvPr id="4" name="Slide Number Placeholder 3">
            <a:extLst>
              <a:ext uri="{FF2B5EF4-FFF2-40B4-BE49-F238E27FC236}">
                <a16:creationId xmlns:a16="http://schemas.microsoft.com/office/drawing/2014/main" id="{2D174FE0-CABD-894C-A16A-487492246D9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8</a:t>
            </a:fld>
            <a:endParaRPr lang="en-US"/>
          </a:p>
        </p:txBody>
      </p:sp>
      <p:sp>
        <p:nvSpPr>
          <p:cNvPr id="9" name="TextBox 8">
            <a:extLst>
              <a:ext uri="{FF2B5EF4-FFF2-40B4-BE49-F238E27FC236}">
                <a16:creationId xmlns:a16="http://schemas.microsoft.com/office/drawing/2014/main" id="{B8AD1FC5-43B6-624C-87BA-2F65D6A30E77}"/>
              </a:ext>
            </a:extLst>
          </p:cNvPr>
          <p:cNvSpPr txBox="1"/>
          <p:nvPr/>
        </p:nvSpPr>
        <p:spPr>
          <a:xfrm>
            <a:off x="381000" y="5334000"/>
            <a:ext cx="8229600" cy="1246495"/>
          </a:xfrm>
          <a:prstGeom prst="rect">
            <a:avLst/>
          </a:prstGeom>
          <a:noFill/>
        </p:spPr>
        <p:txBody>
          <a:bodyPr wrap="square" rtlCol="0">
            <a:spAutoFit/>
          </a:bodyPr>
          <a:lstStyle/>
          <a:p>
            <a:pPr marL="265176" indent="-265176">
              <a:spcAft>
                <a:spcPts val="600"/>
              </a:spcAft>
              <a:buClr>
                <a:schemeClr val="bg1"/>
              </a:buClr>
              <a:buFont typeface="Arial" panose="020B0604020202020204" pitchFamily="34" charset="0"/>
              <a:buChar char="•"/>
            </a:pPr>
            <a:r>
              <a:rPr lang="en-US">
                <a:solidFill>
                  <a:schemeClr val="bg1"/>
                </a:solidFill>
              </a:rPr>
              <a:t>Real-time integral solar proton fluxes from the NWS Space Weather Prediction Center’s (SWPC’s) public web page (https://</a:t>
            </a:r>
            <a:r>
              <a:rPr lang="en-US" err="1">
                <a:solidFill>
                  <a:schemeClr val="bg1"/>
                </a:solidFill>
              </a:rPr>
              <a:t>www.swpc.noaa.gov</a:t>
            </a:r>
            <a:r>
              <a:rPr lang="en-US">
                <a:solidFill>
                  <a:schemeClr val="bg1"/>
                </a:solidFill>
              </a:rPr>
              <a:t>/products/goes-proton-flux).</a:t>
            </a:r>
          </a:p>
          <a:p>
            <a:pPr marL="265176" indent="-265176">
              <a:spcAft>
                <a:spcPts val="600"/>
              </a:spcAft>
              <a:buClr>
                <a:schemeClr val="bg1"/>
              </a:buClr>
              <a:buFont typeface="Arial" panose="020B0604020202020204" pitchFamily="34" charset="0"/>
              <a:buChar char="•"/>
            </a:pPr>
            <a:r>
              <a:rPr lang="en-US">
                <a:solidFill>
                  <a:schemeClr val="bg1"/>
                </a:solidFill>
              </a:rPr>
              <a:t>The original GOES 1-15 Energetic Particle Sensor (EPS) (1975-2020) was primarily intended to monitor the radiation hazard to spacecraft systems and humans in space from 10 to 100s of MeV protons produced during solar proton events (SPEs).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62" y="1287727"/>
            <a:ext cx="7699263" cy="3928598"/>
          </a:xfrm>
          <a:prstGeom prst="rect">
            <a:avLst/>
          </a:prstGeom>
        </p:spPr>
      </p:pic>
    </p:spTree>
    <p:extLst>
      <p:ext uri="{BB962C8B-B14F-4D97-AF65-F5344CB8AC3E}">
        <p14:creationId xmlns:p14="http://schemas.microsoft.com/office/powerpoint/2010/main" val="93263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SGPS Primary Operational Use</a:t>
            </a:r>
          </a:p>
        </p:txBody>
      </p:sp>
      <p:sp>
        <p:nvSpPr>
          <p:cNvPr id="3" name="Text Placeholder 2"/>
          <p:cNvSpPr>
            <a:spLocks noGrp="1"/>
          </p:cNvSpPr>
          <p:nvPr>
            <p:ph type="body" idx="1"/>
          </p:nvPr>
        </p:nvSpPr>
        <p:spPr>
          <a:xfrm>
            <a:off x="457200" y="1077460"/>
            <a:ext cx="8229600" cy="4525962"/>
          </a:xfrm>
        </p:spPr>
        <p:txBody>
          <a:bodyPr/>
          <a:lstStyle/>
          <a:p>
            <a:pPr marL="25400" indent="0">
              <a:buNone/>
            </a:pPr>
            <a:r>
              <a:rPr lang="en-US" sz="2000"/>
              <a:t>Data stream for NOAA-NWS SWPC Solar Proton Event Detection and Radiation Storm Alerts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9</a:t>
            </a:fld>
            <a:endParaRPr lang="uk-UA"/>
          </a:p>
        </p:txBody>
      </p:sp>
      <p:pic>
        <p:nvPicPr>
          <p:cNvPr id="5" name="Picture 4" descr="SWScalesFromPDF.tiff"/>
          <p:cNvPicPr>
            <a:picLocks noChangeAspect="1"/>
          </p:cNvPicPr>
          <p:nvPr/>
        </p:nvPicPr>
        <p:blipFill>
          <a:blip r:embed="rId2"/>
          <a:stretch>
            <a:fillRect/>
          </a:stretch>
        </p:blipFill>
        <p:spPr>
          <a:xfrm>
            <a:off x="457199" y="3429000"/>
            <a:ext cx="6206823" cy="28849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040" y="2032843"/>
            <a:ext cx="7270760" cy="1319957"/>
          </a:xfrm>
          <a:prstGeom prst="rect">
            <a:avLst/>
          </a:prstGeom>
        </p:spPr>
      </p:pic>
      <p:sp>
        <p:nvSpPr>
          <p:cNvPr id="8" name="TextBox 7"/>
          <p:cNvSpPr txBox="1"/>
          <p:nvPr/>
        </p:nvSpPr>
        <p:spPr>
          <a:xfrm>
            <a:off x="6685547" y="3514398"/>
            <a:ext cx="2249906" cy="2200602"/>
          </a:xfrm>
          <a:prstGeom prst="rect">
            <a:avLst/>
          </a:prstGeom>
          <a:noFill/>
        </p:spPr>
        <p:txBody>
          <a:bodyPr wrap="square" rtlCol="0">
            <a:spAutoFit/>
          </a:bodyPr>
          <a:lstStyle/>
          <a:p>
            <a:pPr marL="171450" indent="-171450">
              <a:spcAft>
                <a:spcPts val="600"/>
              </a:spcAft>
              <a:buClr>
                <a:schemeClr val="bg1"/>
              </a:buClr>
              <a:buFont typeface="Arial" charset="0"/>
              <a:buChar char="•"/>
            </a:pPr>
            <a:r>
              <a:rPr lang="en-US" sz="1200">
                <a:solidFill>
                  <a:schemeClr val="bg1"/>
                </a:solidFill>
              </a:rPr>
              <a:t>The NOAA Space Weather Scales communicate to the general public current and future space weather conditions and possible effects on people and systems. </a:t>
            </a:r>
          </a:p>
          <a:p>
            <a:pPr marL="171450" indent="-171450">
              <a:spcAft>
                <a:spcPts val="600"/>
              </a:spcAft>
              <a:buClr>
                <a:schemeClr val="bg1"/>
              </a:buClr>
              <a:buFont typeface="Arial" charset="0"/>
              <a:buChar char="•"/>
            </a:pPr>
            <a:r>
              <a:rPr lang="en-US" sz="1200">
                <a:solidFill>
                  <a:schemeClr val="bg1"/>
                </a:solidFill>
              </a:rPr>
              <a:t>Numbered levels, analogous to hurricanes, tornadoes, and earthquakes that convey severity. </a:t>
            </a:r>
          </a:p>
        </p:txBody>
      </p:sp>
      <p:sp>
        <p:nvSpPr>
          <p:cNvPr id="9" name="TextBox 8"/>
          <p:cNvSpPr txBox="1"/>
          <p:nvPr/>
        </p:nvSpPr>
        <p:spPr>
          <a:xfrm>
            <a:off x="1524000" y="1887379"/>
            <a:ext cx="762000" cy="246221"/>
          </a:xfrm>
          <a:prstGeom prst="rect">
            <a:avLst/>
          </a:prstGeom>
          <a:solidFill>
            <a:schemeClr val="bg1"/>
          </a:solidFill>
          <a:ln w="3175">
            <a:solidFill>
              <a:schemeClr val="tx1"/>
            </a:solidFill>
          </a:ln>
        </p:spPr>
        <p:txBody>
          <a:bodyPr wrap="square" rtlCol="0">
            <a:spAutoFit/>
          </a:bodyPr>
          <a:lstStyle/>
          <a:p>
            <a:r>
              <a:rPr lang="en-US" sz="1000" b="1"/>
              <a:t>Level 1b</a:t>
            </a:r>
          </a:p>
        </p:txBody>
      </p:sp>
      <p:sp>
        <p:nvSpPr>
          <p:cNvPr id="10" name="TextBox 9"/>
          <p:cNvSpPr txBox="1"/>
          <p:nvPr/>
        </p:nvSpPr>
        <p:spPr>
          <a:xfrm>
            <a:off x="2362200" y="1887379"/>
            <a:ext cx="762000" cy="246221"/>
          </a:xfrm>
          <a:prstGeom prst="rect">
            <a:avLst/>
          </a:prstGeom>
          <a:solidFill>
            <a:schemeClr val="bg1"/>
          </a:solidFill>
          <a:ln w="3175">
            <a:solidFill>
              <a:schemeClr val="tx1"/>
            </a:solidFill>
          </a:ln>
        </p:spPr>
        <p:txBody>
          <a:bodyPr wrap="square" rtlCol="0">
            <a:spAutoFit/>
          </a:bodyPr>
          <a:lstStyle/>
          <a:p>
            <a:r>
              <a:rPr lang="en-US" sz="1000" b="1"/>
              <a:t>Level 2</a:t>
            </a:r>
          </a:p>
        </p:txBody>
      </p:sp>
      <p:sp>
        <p:nvSpPr>
          <p:cNvPr id="7" name="TextBox 6"/>
          <p:cNvSpPr txBox="1"/>
          <p:nvPr/>
        </p:nvSpPr>
        <p:spPr>
          <a:xfrm>
            <a:off x="1600200" y="3030379"/>
            <a:ext cx="524503" cy="246221"/>
          </a:xfrm>
          <a:prstGeom prst="rect">
            <a:avLst/>
          </a:prstGeom>
          <a:noFill/>
        </p:spPr>
        <p:txBody>
          <a:bodyPr wrap="none" rtlCol="0">
            <a:spAutoFit/>
          </a:bodyPr>
          <a:lstStyle/>
          <a:p>
            <a:r>
              <a:rPr lang="en-US" sz="1000"/>
              <a:t>1 sec.</a:t>
            </a:r>
          </a:p>
        </p:txBody>
      </p:sp>
    </p:spTree>
    <p:extLst>
      <p:ext uri="{BB962C8B-B14F-4D97-AF65-F5344CB8AC3E}">
        <p14:creationId xmlns:p14="http://schemas.microsoft.com/office/powerpoint/2010/main" val="1981413652"/>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43360</TotalTime>
  <Words>3524</Words>
  <Application>Microsoft Office PowerPoint</Application>
  <PresentationFormat>On-screen Show (4:3)</PresentationFormat>
  <Paragraphs>410</Paragraphs>
  <Slides>38</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.AppleSystemUIFont</vt:lpstr>
      <vt:lpstr>Arial</vt:lpstr>
      <vt:lpstr>Calibri</vt:lpstr>
      <vt:lpstr>Cambria Math</vt:lpstr>
      <vt:lpstr>Courier New</vt:lpstr>
      <vt:lpstr>Noto Sans Symbols</vt:lpstr>
      <vt:lpstr>Custom Design</vt:lpstr>
      <vt:lpstr>1_Custom Design</vt:lpstr>
      <vt:lpstr>2_Custom Design</vt:lpstr>
      <vt:lpstr>Peer Stakeholder-Product Validation Review (PS-PVR)  For the Full Maturity of  GOES-18 SEISS SGPS L1b Product</vt:lpstr>
      <vt:lpstr>Outline</vt:lpstr>
      <vt:lpstr>SGPS OVERVIEW</vt:lpstr>
      <vt:lpstr>Space Environment In-Situ Suite (SEISS)  Solar and Galactic Proton Sensor (SGPS)</vt:lpstr>
      <vt:lpstr>Introductory Material:  Space Particle Data Units and Plotting</vt:lpstr>
      <vt:lpstr>Introductory Material:  Energetic Ions In Space</vt:lpstr>
      <vt:lpstr>SGPS 5m Averaged L1b Proton Fluxes From  24-28 Feb. 2023 Solar Particle Event</vt:lpstr>
      <vt:lpstr>SGPS Primary Operational Use</vt:lpstr>
      <vt:lpstr>SGPS Primary Operational Use</vt:lpstr>
      <vt:lpstr>REVIEW OF PROVISIONAL MATURITY  G18 SEISS Provisional PS-PVR, September 13, 2022</vt:lpstr>
      <vt:lpstr>Instrument/GPA Issues  Identified and Resolution Status  (Presented at 9/13/22 G18 SGPS Provisional PS-PVR – Current status updated in yellow and red text)</vt:lpstr>
      <vt:lpstr>Excerpts from 9/13/22 G18 SGPS Provisional PS-PVR Summary and Recommendations</vt:lpstr>
      <vt:lpstr>PRODUCT QUALITY EVALUATION</vt:lpstr>
      <vt:lpstr>SGPS PLPTs Supporting  Full Maturity </vt:lpstr>
      <vt:lpstr>PLPT-SEI-001 SGPS D3-D1 Contamination Correction</vt:lpstr>
      <vt:lpstr>PLPT-SEI-006 Backgrounds Trending:  G16 and G18 SGPS Background Rates</vt:lpstr>
      <vt:lpstr>PLPT-SEI-004 SEP Channel Cross-Comparisons (Next 6 slides)</vt:lpstr>
      <vt:lpstr>2017-2021 SEP Events</vt:lpstr>
      <vt:lpstr>2022 &amp; 2023 SEP Events</vt:lpstr>
      <vt:lpstr>PLPT-SEI-004 SEP Channel Cross Comparison:  13-15 March 2023 Solar Particle Event</vt:lpstr>
      <vt:lpstr>PLPT-SEI-004 SEP Channel Cross Comparison:  Time Series and Cross-comparison Scatter Plot Example</vt:lpstr>
      <vt:lpstr>PLPT-SEI-004 SEP Channel Cross Comparison: Results</vt:lpstr>
      <vt:lpstr>PLPT-SEI-004 SEP Channel Cross Comparison: Summary</vt:lpstr>
      <vt:lpstr>FULL MATURITY ASSESSMENT</vt:lpstr>
      <vt:lpstr>Full Validation Assessment</vt:lpstr>
      <vt:lpstr>Full Validation Assessment</vt:lpstr>
      <vt:lpstr>Open ADRs/WRs Impacting G18 SGPS L1b</vt:lpstr>
      <vt:lpstr>G18 SGPS Performance Baseline Status</vt:lpstr>
      <vt:lpstr>SUMMARY &amp; RECOMMENDATIONS</vt:lpstr>
      <vt:lpstr>Summary</vt:lpstr>
      <vt:lpstr>Recommendations</vt:lpstr>
      <vt:lpstr>BACKUP SLIDES</vt:lpstr>
      <vt:lpstr>PLPT-SEI-004 SEP Channel Cross Comparison  Selected Scatter Plots: SGPS-X P9 &amp; P8C</vt:lpstr>
      <vt:lpstr>PLPT-SEI-004 SEP Channel Cross Comparison  Selected Scatter Plots: SGPS+X P8C &amp; P10</vt:lpstr>
      <vt:lpstr>PLPT-SEI-004 SEP Channel Cross Comparison  Selected Scatter Plots: SGPS+X P7</vt:lpstr>
      <vt:lpstr>PLPT-SEI-004 SEP Channel Cross Comparison  G18-G17 SGPS T1 channel comparisons from July 2022 SEP event, presented during G18 SGPS Provisional PS-PVR</vt:lpstr>
      <vt:lpstr>G18 SGPS T3 Temperature Dependence</vt:lpstr>
      <vt:lpstr>SGPS P5 Electron Contamination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Stakeholder-Product Validation Review (PS-PVR)  For the Provisional Maturity of GOES-16 SEISS  SGPS L1b Product</dc:title>
  <cp:lastModifiedBy>Kline, Elizabeth (GSFC-416.0)[NOAA]</cp:lastModifiedBy>
  <cp:revision>557</cp:revision>
  <cp:lastPrinted>2019-02-27T18:02:10Z</cp:lastPrinted>
  <dcterms:modified xsi:type="dcterms:W3CDTF">2023-09-11T17:08:02Z</dcterms:modified>
</cp:coreProperties>
</file>