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 id="2147483670" r:id="rId3"/>
  </p:sldMasterIdLst>
  <p:notesMasterIdLst>
    <p:notesMasterId r:id="rId43"/>
  </p:notesMasterIdLst>
  <p:sldIdLst>
    <p:sldId id="256" r:id="rId4"/>
    <p:sldId id="342" r:id="rId5"/>
    <p:sldId id="346" r:id="rId6"/>
    <p:sldId id="337" r:id="rId7"/>
    <p:sldId id="320" r:id="rId8"/>
    <p:sldId id="398" r:id="rId9"/>
    <p:sldId id="343" r:id="rId10"/>
    <p:sldId id="435" r:id="rId11"/>
    <p:sldId id="345" r:id="rId12"/>
    <p:sldId id="415" r:id="rId13"/>
    <p:sldId id="405" r:id="rId14"/>
    <p:sldId id="347" r:id="rId15"/>
    <p:sldId id="349" r:id="rId16"/>
    <p:sldId id="433" r:id="rId17"/>
    <p:sldId id="432" r:id="rId18"/>
    <p:sldId id="439" r:id="rId19"/>
    <p:sldId id="441" r:id="rId20"/>
    <p:sldId id="442" r:id="rId21"/>
    <p:sldId id="316" r:id="rId22"/>
    <p:sldId id="443" r:id="rId23"/>
    <p:sldId id="444" r:id="rId24"/>
    <p:sldId id="445" r:id="rId25"/>
    <p:sldId id="418" r:id="rId26"/>
    <p:sldId id="436" r:id="rId27"/>
    <p:sldId id="437" r:id="rId28"/>
    <p:sldId id="353" r:id="rId29"/>
    <p:sldId id="354" r:id="rId30"/>
    <p:sldId id="355" r:id="rId31"/>
    <p:sldId id="298" r:id="rId32"/>
    <p:sldId id="299" r:id="rId33"/>
    <p:sldId id="300" r:id="rId34"/>
    <p:sldId id="392" r:id="rId35"/>
    <p:sldId id="393" r:id="rId36"/>
    <p:sldId id="306" r:id="rId37"/>
    <p:sldId id="438" r:id="rId38"/>
    <p:sldId id="447" r:id="rId39"/>
    <p:sldId id="308" r:id="rId40"/>
    <p:sldId id="309" r:id="rId41"/>
    <p:sldId id="446"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FB50"/>
    <a:srgbClr val="92F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9"/>
    <p:restoredTop sz="95915"/>
  </p:normalViewPr>
  <p:slideViewPr>
    <p:cSldViewPr>
      <p:cViewPr varScale="1">
        <p:scale>
          <a:sx n="112" d="100"/>
          <a:sy n="112" d="100"/>
        </p:scale>
        <p:origin x="87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57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28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dirty="0"/>
          </a:p>
        </p:txBody>
      </p:sp>
    </p:spTree>
    <p:extLst>
      <p:ext uri="{BB962C8B-B14F-4D97-AF65-F5344CB8AC3E}">
        <p14:creationId xmlns:p14="http://schemas.microsoft.com/office/powerpoint/2010/main" val="34932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6</a:t>
            </a:fld>
            <a:endParaRPr lang="en-US" altLang="en-US"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094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19</a:t>
            </a:fld>
            <a:endParaRPr lang="en-US" altLang="en-US"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3645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3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38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9/23/22</a:t>
            </a:fld>
            <a:endParaRPr lang="en-US" alt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9/23/22</a:t>
            </a:fld>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9/23/22</a:t>
            </a:fld>
            <a:endParaRPr lang="en-US" alt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9/23/22</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9/23/22</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9/23/22</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9/23/22</a:t>
            </a:fld>
            <a:endParaRPr lang="en-US" alt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9/23/22</a:t>
            </a:fld>
            <a:endParaRPr lang="en-US" altLang="en-US"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9/23/22</a:t>
            </a:fld>
            <a:endParaRPr lang="en-US" alt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9/23/22</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9/23/22</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pPr/>
              <a:t>‹#›</a:t>
            </a:fld>
            <a:endParaRPr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9/23/22</a:t>
            </a:fld>
            <a:endParaRPr lang="en-US" alt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9/23/22</a:t>
            </a:fld>
            <a:endParaRPr lang="en-US" alt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dirty="0">
              <a:solidFill>
                <a:prstClr val="white"/>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9/23/22</a:t>
            </a:fld>
            <a:endParaRPr lang="en-US" altLang="en-US" kern="1200" dirty="0">
              <a:solidFill>
                <a:prstClr val="white"/>
              </a:solidFill>
              <a:latin typeface="Calibri"/>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r>
              <a:rPr lang="en-US" kern="1200" dirty="0">
                <a:solidFill>
                  <a:prstClr val="white"/>
                </a:solidFill>
                <a:cs typeface=""/>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12314429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9/23/22</a:t>
            </a:fld>
            <a:endParaRPr lang="en-US" altLang="en-US" kern="1200" dirty="0">
              <a:solidFill>
                <a:prstClr val="white"/>
              </a:solidFill>
              <a:latin typeface="Calibri"/>
              <a:ea typeface=""/>
              <a:cs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buClrTx/>
              <a:buFontTx/>
              <a:buNone/>
              <a:defRPr/>
            </a:pPr>
            <a:r>
              <a:rPr lang="en-US" kern="1200" dirty="0">
                <a:solidFill>
                  <a:prstClr val="white"/>
                </a:solidFill>
                <a:cs typeface=""/>
              </a:rPr>
              <a:t>These GOES-18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5638465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wpc.noaa.gov/products/goes-proton-flux"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905000"/>
            <a:ext cx="7772400" cy="2133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dirty="0">
                <a:solidFill>
                  <a:schemeClr val="lt1"/>
                </a:solidFill>
                <a:latin typeface="Calibri"/>
                <a:ea typeface="Calibri"/>
                <a:cs typeface="Calibri"/>
                <a:sym typeface="Calibri"/>
              </a:rPr>
              <a:t>Peer Stakeholder-Product Validation Review (PS-PVR) </a:t>
            </a:r>
            <a:br>
              <a:rPr lang="en-US" sz="2000" b="0" i="0" u="none" strike="noStrike" cap="none" dirty="0">
                <a:solidFill>
                  <a:schemeClr val="lt1"/>
                </a:solidFill>
                <a:latin typeface="Calibri"/>
                <a:ea typeface="Calibri"/>
                <a:cs typeface="Calibri"/>
                <a:sym typeface="Calibri"/>
              </a:rPr>
            </a:br>
            <a:r>
              <a:rPr lang="en-US" sz="4400" b="0" i="0" u="none" strike="noStrike" cap="none" dirty="0">
                <a:solidFill>
                  <a:schemeClr val="lt1"/>
                </a:solidFill>
                <a:latin typeface="Calibri"/>
                <a:ea typeface="Calibri"/>
                <a:cs typeface="Calibri"/>
                <a:sym typeface="Calibri"/>
              </a:rPr>
              <a:t>For the Provisional Maturity of </a:t>
            </a:r>
            <a:br>
              <a:rPr lang="en-US" sz="4400" b="0" i="0" u="none" strike="noStrike" cap="none" dirty="0">
                <a:solidFill>
                  <a:schemeClr val="lt1"/>
                </a:solidFill>
                <a:latin typeface="Calibri"/>
                <a:ea typeface="Calibri"/>
                <a:cs typeface="Calibri"/>
                <a:sym typeface="Calibri"/>
              </a:rPr>
            </a:br>
            <a:r>
              <a:rPr lang="en-US" sz="4400" b="0" i="0" u="none" strike="noStrike" cap="none" dirty="0">
                <a:solidFill>
                  <a:schemeClr val="lt1"/>
                </a:solidFill>
                <a:latin typeface="Calibri"/>
                <a:ea typeface="Calibri"/>
                <a:cs typeface="Calibri"/>
                <a:sym typeface="Calibri"/>
              </a:rPr>
              <a:t>GOES</a:t>
            </a:r>
            <a:r>
              <a:rPr lang="mr-IN" sz="4400" b="0" i="0" u="none" strike="noStrike" cap="none" dirty="0">
                <a:solidFill>
                  <a:schemeClr val="lt1"/>
                </a:solidFill>
                <a:latin typeface="Calibri"/>
                <a:ea typeface="Calibri"/>
                <a:cs typeface="Calibri"/>
                <a:sym typeface="Calibri"/>
              </a:rPr>
              <a:t>-1</a:t>
            </a:r>
            <a:r>
              <a:rPr lang="en-US" sz="4400" b="0" i="0" u="none" strike="noStrike" cap="none" dirty="0">
                <a:solidFill>
                  <a:schemeClr val="lt1"/>
                </a:solidFill>
                <a:latin typeface="Calibri"/>
                <a:ea typeface="Calibri"/>
                <a:cs typeface="Calibri"/>
                <a:sym typeface="Calibri"/>
              </a:rPr>
              <a:t>8 SEISS SGPS L1b Product</a:t>
            </a:r>
            <a:endParaRPr sz="2800" dirty="0"/>
          </a:p>
        </p:txBody>
      </p:sp>
      <p:sp>
        <p:nvSpPr>
          <p:cNvPr id="54" name="Shape 54"/>
          <p:cNvSpPr txBox="1">
            <a:spLocks noGrp="1"/>
          </p:cNvSpPr>
          <p:nvPr>
            <p:ph type="subTitle" idx="1"/>
          </p:nvPr>
        </p:nvSpPr>
        <p:spPr>
          <a:xfrm>
            <a:off x="522512" y="3810000"/>
            <a:ext cx="80772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240"/>
              <a:buFont typeface="Noto Sans Symbols"/>
              <a:buNone/>
            </a:pPr>
            <a:endParaRPr sz="2000" b="0" i="0" u="none" strike="noStrike" cap="none" dirty="0">
              <a:solidFill>
                <a:srgbClr val="FFFF00"/>
              </a:solidFill>
              <a:latin typeface="Calibri"/>
              <a:ea typeface="Calibri"/>
              <a:cs typeface="Calibri"/>
              <a:sym typeface="Calibri"/>
            </a:endParaRPr>
          </a:p>
          <a:p>
            <a:pPr marL="0" marR="0" lvl="0" indent="0" algn="ctr" rtl="0">
              <a:lnSpc>
                <a:spcPct val="80000"/>
              </a:lnSpc>
              <a:spcBef>
                <a:spcPts val="448"/>
              </a:spcBef>
              <a:spcAft>
                <a:spcPts val="0"/>
              </a:spcAft>
              <a:buClr>
                <a:srgbClr val="FFFF00"/>
              </a:buClr>
              <a:buSzPts val="2240"/>
              <a:buFont typeface="Noto Sans Symbols"/>
              <a:buNone/>
            </a:pPr>
            <a:r>
              <a:rPr lang="en-US" sz="2000" b="0" i="0" u="none" strike="noStrike" cap="none" dirty="0">
                <a:solidFill>
                  <a:srgbClr val="FFFF00"/>
                </a:solidFill>
                <a:latin typeface="Calibri"/>
                <a:ea typeface="Calibri"/>
                <a:cs typeface="Calibri"/>
                <a:sym typeface="Calibri"/>
              </a:rPr>
              <a:t>September 13, 2022</a:t>
            </a:r>
            <a:endParaRPr sz="2000" dirty="0"/>
          </a:p>
          <a:p>
            <a:pPr marL="0" marR="0" lvl="0" indent="0" algn="ctr" rtl="0">
              <a:lnSpc>
                <a:spcPct val="80000"/>
              </a:lnSpc>
              <a:spcBef>
                <a:spcPts val="448"/>
              </a:spcBef>
              <a:spcAft>
                <a:spcPts val="0"/>
              </a:spcAft>
              <a:buClr>
                <a:srgbClr val="FFFF00"/>
              </a:buClr>
              <a:buSzPts val="2240"/>
              <a:buFont typeface="Noto Sans Symbols"/>
              <a:buNone/>
            </a:pPr>
            <a:r>
              <a:rPr lang="en-US" sz="2000" b="0" i="0" u="none" strike="noStrike" cap="none" dirty="0">
                <a:solidFill>
                  <a:srgbClr val="FFFF00"/>
                </a:solidFill>
                <a:latin typeface="Calibri"/>
                <a:ea typeface="Calibri"/>
                <a:cs typeface="Calibri"/>
                <a:sym typeface="Calibri"/>
              </a:rPr>
              <a:t>GOES-R Calibration Working Group (CWG)</a:t>
            </a:r>
            <a:endParaRPr lang="en-US" sz="2000" dirty="0"/>
          </a:p>
          <a:p>
            <a:pPr marL="0" marR="0" lvl="0" indent="0" algn="ctr" rtl="0">
              <a:lnSpc>
                <a:spcPct val="80000"/>
              </a:lnSpc>
              <a:spcBef>
                <a:spcPts val="448"/>
              </a:spcBef>
              <a:spcAft>
                <a:spcPts val="0"/>
              </a:spcAft>
              <a:buClr>
                <a:srgbClr val="FFFF00"/>
              </a:buClr>
              <a:buSzPts val="2240"/>
              <a:buFont typeface="Noto Sans Symbols"/>
              <a:buNone/>
            </a:pPr>
            <a:endParaRPr sz="2000" b="0" i="0" u="none" strike="noStrike" cap="none" dirty="0">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000" b="0" i="0" u="none" strike="noStrike" cap="none" dirty="0">
                <a:solidFill>
                  <a:srgbClr val="FF9900"/>
                </a:solidFill>
                <a:latin typeface="Calibri"/>
                <a:ea typeface="Calibri"/>
                <a:cs typeface="Calibri"/>
                <a:sym typeface="Calibri"/>
              </a:rPr>
              <a:t>Presenter</a:t>
            </a:r>
            <a:r>
              <a:rPr lang="en-US" sz="2000" dirty="0">
                <a:solidFill>
                  <a:srgbClr val="FF9900"/>
                </a:solidFill>
              </a:rPr>
              <a:t>: Brian Kress </a:t>
            </a:r>
            <a:endParaRPr sz="2000" dirty="0"/>
          </a:p>
          <a:p>
            <a:pPr marL="0" indent="0">
              <a:lnSpc>
                <a:spcPct val="80000"/>
              </a:lnSpc>
              <a:spcBef>
                <a:spcPts val="406"/>
              </a:spcBef>
              <a:buClr>
                <a:srgbClr val="FF9900"/>
              </a:buClr>
              <a:buSzPts val="2029"/>
            </a:pPr>
            <a:r>
              <a:rPr lang="en-US" sz="2000" b="0" i="0" u="none" strike="noStrike" cap="none" dirty="0">
                <a:solidFill>
                  <a:srgbClr val="FF9900"/>
                </a:solidFill>
                <a:latin typeface="Calibri"/>
                <a:ea typeface="Calibri"/>
                <a:cs typeface="Calibri"/>
                <a:sym typeface="Calibri"/>
              </a:rPr>
              <a:t>Contributors: Athanasios Boudouridis, </a:t>
            </a:r>
            <a:r>
              <a:rPr lang="en-US" sz="2000" dirty="0">
                <a:solidFill>
                  <a:srgbClr val="FF9900"/>
                </a:solidFill>
              </a:rPr>
              <a:t>Juan Rodriguez, Kevin Hallock</a:t>
            </a:r>
            <a:endParaRPr sz="2000" dirty="0"/>
          </a:p>
          <a:p>
            <a:pPr marL="0" marR="0" lvl="0" indent="0" algn="ctr" rtl="0">
              <a:lnSpc>
                <a:spcPct val="80000"/>
              </a:lnSpc>
              <a:spcBef>
                <a:spcPts val="406"/>
              </a:spcBef>
              <a:spcAft>
                <a:spcPts val="0"/>
              </a:spcAft>
              <a:buClr>
                <a:srgbClr val="FF9900"/>
              </a:buClr>
              <a:buSzPts val="2029"/>
              <a:buFont typeface="Noto Sans Symbols"/>
              <a:buNone/>
            </a:pPr>
            <a:r>
              <a:rPr lang="en-US" sz="2000" b="0" i="0" u="none" strike="noStrike" cap="none" dirty="0">
                <a:solidFill>
                  <a:srgbClr val="FF9900"/>
                </a:solidFill>
                <a:latin typeface="Calibri"/>
                <a:ea typeface="Calibri"/>
                <a:cs typeface="Calibri"/>
                <a:sym typeface="Calibri"/>
              </a:rPr>
              <a:t>NOAA NCEI / CIRES</a:t>
            </a:r>
            <a:endParaRPr sz="2000" dirty="0"/>
          </a:p>
          <a:p>
            <a:pPr marL="0" marR="0" lvl="0" indent="0" algn="ctr" rtl="0">
              <a:lnSpc>
                <a:spcPct val="80000"/>
              </a:lnSpc>
              <a:spcBef>
                <a:spcPts val="448"/>
              </a:spcBef>
              <a:spcAft>
                <a:spcPts val="0"/>
              </a:spcAft>
              <a:buClr>
                <a:srgbClr val="888888"/>
              </a:buClr>
              <a:buSzPts val="2240"/>
              <a:buFont typeface="Noto Sans Symbols"/>
              <a:buNone/>
            </a:pPr>
            <a:endParaRPr sz="2000" b="0" i="0" u="none" strike="noStrike" cap="none" dirty="0">
              <a:solidFill>
                <a:srgbClr val="888888"/>
              </a:solidFill>
              <a:latin typeface="Calibri"/>
              <a:ea typeface="Calibri"/>
              <a:cs typeface="Calibri"/>
              <a:sym typeface="Calibri"/>
            </a:endParaRP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26774"/>
            <a:ext cx="6408821" cy="968626"/>
          </a:xfrm>
        </p:spPr>
        <p:txBody>
          <a:bodyPr/>
          <a:lstStyle/>
          <a:p>
            <a:r>
              <a:rPr lang="en-US" sz="3400" dirty="0"/>
              <a:t>G18 SGPS Vendor PLTs / Beta Overview</a:t>
            </a:r>
          </a:p>
        </p:txBody>
      </p:sp>
      <p:sp>
        <p:nvSpPr>
          <p:cNvPr id="6" name="Text Placeholder 5"/>
          <p:cNvSpPr>
            <a:spLocks noGrp="1"/>
          </p:cNvSpPr>
          <p:nvPr>
            <p:ph type="body" idx="1"/>
          </p:nvPr>
        </p:nvSpPr>
        <p:spPr>
          <a:xfrm>
            <a:off x="457200" y="4179708"/>
            <a:ext cx="8229600" cy="1447800"/>
          </a:xfrm>
        </p:spPr>
        <p:txBody>
          <a:bodyPr/>
          <a:lstStyle/>
          <a:p>
            <a:pPr>
              <a:spcBef>
                <a:spcPts val="0"/>
              </a:spcBef>
              <a:spcAft>
                <a:spcPts val="300"/>
              </a:spcAft>
              <a:buSzPct val="100000"/>
              <a:buFont typeface="Arial" charset="0"/>
              <a:buChar char="•"/>
            </a:pPr>
            <a:r>
              <a:rPr lang="is-IS" sz="1800" dirty="0"/>
              <a:t>IFC  –  In-flight Calibration</a:t>
            </a:r>
          </a:p>
          <a:p>
            <a:pPr>
              <a:spcBef>
                <a:spcPts val="0"/>
              </a:spcBef>
              <a:spcAft>
                <a:spcPts val="300"/>
              </a:spcAft>
              <a:buSzPct val="100000"/>
              <a:buFont typeface="Arial" charset="0"/>
              <a:buChar char="•"/>
            </a:pPr>
            <a:r>
              <a:rPr lang="is-IS" sz="1800" dirty="0"/>
              <a:t>Will discuss SGPS Cross Calibration in following slides.</a:t>
            </a:r>
          </a:p>
          <a:p>
            <a:pPr>
              <a:spcBef>
                <a:spcPts val="0"/>
              </a:spcBef>
              <a:spcAft>
                <a:spcPts val="300"/>
              </a:spcAft>
              <a:buSzPct val="100000"/>
              <a:buFont typeface="Arial" charset="0"/>
              <a:buChar char="•"/>
            </a:pPr>
            <a:r>
              <a:rPr lang="is-IS" sz="1800" dirty="0"/>
              <a:t>No SEISS PLPTs supporting Beta maturity.</a:t>
            </a:r>
          </a:p>
          <a:p>
            <a:pPr>
              <a:spcBef>
                <a:spcPts val="0"/>
              </a:spcBef>
              <a:spcAft>
                <a:spcPts val="300"/>
              </a:spcAft>
              <a:buSzPct val="100000"/>
              <a:buFont typeface="Arial" charset="0"/>
              <a:buChar char="•"/>
            </a:pPr>
            <a:r>
              <a:rPr lang="is-IS" sz="1800" dirty="0"/>
              <a:t>NCEI verified G18 SGPS science measurements in L1b data. </a:t>
            </a:r>
          </a:p>
          <a:p>
            <a:pPr>
              <a:spcBef>
                <a:spcPts val="0"/>
              </a:spcBef>
              <a:spcAft>
                <a:spcPts val="300"/>
              </a:spcAft>
              <a:buSzPct val="100000"/>
              <a:buFont typeface="Arial" charset="0"/>
              <a:buChar char="•"/>
            </a:pPr>
            <a:endParaRPr lang="is-IS" sz="1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10</a:t>
            </a:fld>
            <a:endParaRPr lang="uk-UA" dirty="0"/>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graphicFrame>
        <p:nvGraphicFramePr>
          <p:cNvPr id="3" name="Table 2">
            <a:extLst>
              <a:ext uri="{FF2B5EF4-FFF2-40B4-BE49-F238E27FC236}">
                <a16:creationId xmlns:a16="http://schemas.microsoft.com/office/drawing/2014/main" id="{68AEFBD6-30F8-034D-9221-EE4E9D372C9D}"/>
              </a:ext>
            </a:extLst>
          </p:cNvPr>
          <p:cNvGraphicFramePr>
            <a:graphicFrameLocks noGrp="1"/>
          </p:cNvGraphicFramePr>
          <p:nvPr>
            <p:extLst>
              <p:ext uri="{D42A27DB-BD31-4B8C-83A1-F6EECF244321}">
                <p14:modId xmlns:p14="http://schemas.microsoft.com/office/powerpoint/2010/main" val="2806942963"/>
              </p:ext>
            </p:extLst>
          </p:nvPr>
        </p:nvGraphicFramePr>
        <p:xfrm>
          <a:off x="141111" y="1701800"/>
          <a:ext cx="8839199" cy="2387600"/>
        </p:xfrm>
        <a:graphic>
          <a:graphicData uri="http://schemas.openxmlformats.org/drawingml/2006/table">
            <a:tbl>
              <a:tblPr firstRow="1" bandRow="1">
                <a:tableStyleId>{2193F556-932D-4B0D-9798-D749DA44B50E}</a:tableStyleId>
              </a:tblPr>
              <a:tblGrid>
                <a:gridCol w="845489">
                  <a:extLst>
                    <a:ext uri="{9D8B030D-6E8A-4147-A177-3AD203B41FA5}">
                      <a16:colId xmlns:a16="http://schemas.microsoft.com/office/drawing/2014/main" val="686420258"/>
                    </a:ext>
                  </a:extLst>
                </a:gridCol>
                <a:gridCol w="1537252">
                  <a:extLst>
                    <a:ext uri="{9D8B030D-6E8A-4147-A177-3AD203B41FA5}">
                      <a16:colId xmlns:a16="http://schemas.microsoft.com/office/drawing/2014/main" val="452994637"/>
                    </a:ext>
                  </a:extLst>
                </a:gridCol>
                <a:gridCol w="1405487">
                  <a:extLst>
                    <a:ext uri="{9D8B030D-6E8A-4147-A177-3AD203B41FA5}">
                      <a16:colId xmlns:a16="http://schemas.microsoft.com/office/drawing/2014/main" val="46851789"/>
                    </a:ext>
                  </a:extLst>
                </a:gridCol>
                <a:gridCol w="977254">
                  <a:extLst>
                    <a:ext uri="{9D8B030D-6E8A-4147-A177-3AD203B41FA5}">
                      <a16:colId xmlns:a16="http://schemas.microsoft.com/office/drawing/2014/main" val="3132916942"/>
                    </a:ext>
                  </a:extLst>
                </a:gridCol>
                <a:gridCol w="922351">
                  <a:extLst>
                    <a:ext uri="{9D8B030D-6E8A-4147-A177-3AD203B41FA5}">
                      <a16:colId xmlns:a16="http://schemas.microsoft.com/office/drawing/2014/main" val="3100371926"/>
                    </a:ext>
                  </a:extLst>
                </a:gridCol>
                <a:gridCol w="1614115">
                  <a:extLst>
                    <a:ext uri="{9D8B030D-6E8A-4147-A177-3AD203B41FA5}">
                      <a16:colId xmlns:a16="http://schemas.microsoft.com/office/drawing/2014/main" val="827755579"/>
                    </a:ext>
                  </a:extLst>
                </a:gridCol>
                <a:gridCol w="1537251">
                  <a:extLst>
                    <a:ext uri="{9D8B030D-6E8A-4147-A177-3AD203B41FA5}">
                      <a16:colId xmlns:a16="http://schemas.microsoft.com/office/drawing/2014/main" val="887667340"/>
                    </a:ext>
                  </a:extLst>
                </a:gridCol>
              </a:tblGrid>
              <a:tr h="370840">
                <a:tc>
                  <a:txBody>
                    <a:bodyPr/>
                    <a:lstStyle/>
                    <a:p>
                      <a:r>
                        <a:rPr lang="en-US" dirty="0"/>
                        <a:t>PLT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CDRL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PLT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Start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End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Prelim Report Due </a:t>
                      </a:r>
                    </a:p>
                    <a:p>
                      <a:r>
                        <a:rPr lang="en-US" dirty="0"/>
                        <a:t>(+2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Final Report Due </a:t>
                      </a:r>
                    </a:p>
                    <a:p>
                      <a:r>
                        <a:rPr lang="en-US" dirty="0"/>
                        <a:t>(+2 Months)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515618"/>
                  </a:ext>
                </a:extLst>
              </a:tr>
              <a:tr h="370840">
                <a:tc>
                  <a:txBody>
                    <a:bodyPr/>
                    <a:lstStyle/>
                    <a:p>
                      <a:endParaRPr lang="en-US" sz="1200" dirty="0"/>
                    </a:p>
                  </a:txBody>
                  <a:tcPr>
                    <a:lnT w="12700" cap="flat" cmpd="sng" algn="ctr">
                      <a:solidFill>
                        <a:schemeClr val="tx1"/>
                      </a:solidFill>
                      <a:prstDash val="solid"/>
                      <a:round/>
                      <a:headEnd type="none" w="med" len="med"/>
                      <a:tailEnd type="none" w="med" len="med"/>
                    </a:lnT>
                  </a:tcPr>
                </a:tc>
                <a:tc>
                  <a:txBody>
                    <a:bodyPr/>
                    <a:lstStyle/>
                    <a:p>
                      <a:r>
                        <a:rPr lang="en-US" sz="1200" dirty="0"/>
                        <a:t>SEISS-TR-Y121-3-2</a:t>
                      </a:r>
                    </a:p>
                  </a:txBody>
                  <a:tcPr>
                    <a:lnT w="12700" cap="flat" cmpd="sng" algn="ctr">
                      <a:solidFill>
                        <a:schemeClr val="tx1"/>
                      </a:solidFill>
                      <a:prstDash val="solid"/>
                      <a:round/>
                      <a:headEnd type="none" w="med" len="med"/>
                      <a:tailEnd type="none" w="med" len="med"/>
                    </a:lnT>
                  </a:tcPr>
                </a:tc>
                <a:tc>
                  <a:txBody>
                    <a:bodyPr/>
                    <a:lstStyle/>
                    <a:p>
                      <a:r>
                        <a:rPr lang="en-US" sz="1200" dirty="0"/>
                        <a:t>Sensor Activation</a:t>
                      </a:r>
                    </a:p>
                  </a:txBody>
                  <a:tcPr>
                    <a:lnT w="12700" cap="flat" cmpd="sng" algn="ctr">
                      <a:solidFill>
                        <a:schemeClr val="tx1"/>
                      </a:solidFill>
                      <a:prstDash val="solid"/>
                      <a:round/>
                      <a:headEnd type="none" w="med" len="med"/>
                      <a:tailEnd type="none" w="med" len="med"/>
                    </a:lnT>
                  </a:tcPr>
                </a:tc>
                <a:tc>
                  <a:txBody>
                    <a:bodyPr/>
                    <a:lstStyle/>
                    <a:p>
                      <a:r>
                        <a:rPr lang="en-US" sz="1200" dirty="0"/>
                        <a:t>4/25/2022</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4/25/2022</a:t>
                      </a:r>
                    </a:p>
                  </a:txBody>
                  <a:tcPr>
                    <a:lnT w="12700" cap="flat" cmpd="sng" algn="ctr">
                      <a:solidFill>
                        <a:schemeClr val="tx1"/>
                      </a:solidFill>
                      <a:prstDash val="solid"/>
                      <a:round/>
                      <a:headEnd type="none" w="med" len="med"/>
                      <a:tailEnd type="none" w="med" len="med"/>
                    </a:lnT>
                  </a:tcPr>
                </a:tc>
                <a:tc>
                  <a:txBody>
                    <a:bodyPr/>
                    <a:lstStyle/>
                    <a:p>
                      <a:r>
                        <a:rPr lang="en-US" sz="1200" dirty="0"/>
                        <a:t>5/9/2022</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6/24/2022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3781484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SEI-006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SEISS-TR-Y121-3-6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SGPS+X Initial IFCs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4/26/2022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4/27/2022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5/11/2022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6/27/2022</a:t>
                      </a:r>
                    </a:p>
                  </a:txBody>
                  <a:tcPr/>
                </a:tc>
                <a:extLst>
                  <a:ext uri="{0D108BD9-81ED-4DB2-BD59-A6C34878D82A}">
                    <a16:rowId xmlns:a16="http://schemas.microsoft.com/office/drawing/2014/main" val="45675577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SEI-008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SEISS-TR-Y121-3-8</a:t>
                      </a:r>
                    </a:p>
                  </a:txBody>
                  <a:tcPr/>
                </a:tc>
                <a:tc>
                  <a:txBody>
                    <a:bodyPr/>
                    <a:lstStyle/>
                    <a:p>
                      <a:r>
                        <a:rPr lang="en-US" sz="1200" dirty="0"/>
                        <a:t>SGPS D3-D1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6/20/2022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6/21/2022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7/5/2022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8/19/2022</a:t>
                      </a:r>
                    </a:p>
                  </a:txBody>
                  <a:tcPr/>
                </a:tc>
                <a:extLst>
                  <a:ext uri="{0D108BD9-81ED-4DB2-BD59-A6C34878D82A}">
                    <a16:rowId xmlns:a16="http://schemas.microsoft.com/office/drawing/2014/main" val="342533263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SEI-007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SEISS-TR-Y121-3-10</a:t>
                      </a:r>
                    </a:p>
                  </a:txBody>
                  <a:tcPr/>
                </a:tc>
                <a:tc>
                  <a:txBody>
                    <a:bodyPr/>
                    <a:lstStyle/>
                    <a:p>
                      <a:r>
                        <a:rPr lang="en-US" sz="1200" dirty="0"/>
                        <a:t>SGPS Cross Calibration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6/7/2022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6/17/2022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7/1/2022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cs typeface="Calibri"/>
                          <a:sym typeface="Arial"/>
                        </a:rPr>
                        <a:t>9/19/2022</a:t>
                      </a:r>
                    </a:p>
                  </a:txBody>
                  <a:tcPr>
                    <a:solidFill>
                      <a:srgbClr val="FFFF00"/>
                    </a:solidFill>
                  </a:tcPr>
                </a:tc>
                <a:extLst>
                  <a:ext uri="{0D108BD9-81ED-4DB2-BD59-A6C34878D82A}">
                    <a16:rowId xmlns:a16="http://schemas.microsoft.com/office/drawing/2014/main" val="3732323251"/>
                  </a:ext>
                </a:extLst>
              </a:tr>
            </a:tbl>
          </a:graphicData>
        </a:graphic>
      </p:graphicFrame>
      <p:sp>
        <p:nvSpPr>
          <p:cNvPr id="2" name="TextBox 1">
            <a:extLst>
              <a:ext uri="{FF2B5EF4-FFF2-40B4-BE49-F238E27FC236}">
                <a16:creationId xmlns:a16="http://schemas.microsoft.com/office/drawing/2014/main" id="{43500E7A-1C88-454B-97A4-54C806CBDB79}"/>
              </a:ext>
            </a:extLst>
          </p:cNvPr>
          <p:cNvSpPr txBox="1"/>
          <p:nvPr/>
        </p:nvSpPr>
        <p:spPr>
          <a:xfrm>
            <a:off x="8263470" y="2743197"/>
            <a:ext cx="824088" cy="577081"/>
          </a:xfrm>
          <a:prstGeom prst="rect">
            <a:avLst/>
          </a:prstGeom>
          <a:solidFill>
            <a:schemeClr val="accent2">
              <a:lumMod val="20000"/>
              <a:lumOff val="80000"/>
            </a:schemeClr>
          </a:solidFill>
        </p:spPr>
        <p:txBody>
          <a:bodyPr wrap="square" rtlCol="0">
            <a:spAutoFit/>
          </a:bodyPr>
          <a:lstStyle/>
          <a:p>
            <a:pPr algn="ctr"/>
            <a:r>
              <a:rPr lang="en-US" sz="1050" dirty="0"/>
              <a:t>PLT 006</a:t>
            </a:r>
          </a:p>
          <a:p>
            <a:pPr algn="ctr"/>
            <a:r>
              <a:rPr lang="en-US" sz="1050" dirty="0"/>
              <a:t>Required for Beta </a:t>
            </a:r>
          </a:p>
        </p:txBody>
      </p:sp>
    </p:spTree>
    <p:extLst>
      <p:ext uri="{BB962C8B-B14F-4D97-AF65-F5344CB8AC3E}">
        <p14:creationId xmlns:p14="http://schemas.microsoft.com/office/powerpoint/2010/main" val="126704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3202-9F55-D945-907F-4A732072FBE8}"/>
              </a:ext>
            </a:extLst>
          </p:cNvPr>
          <p:cNvSpPr>
            <a:spLocks noGrp="1"/>
          </p:cNvSpPr>
          <p:nvPr>
            <p:ph type="title"/>
          </p:nvPr>
        </p:nvSpPr>
        <p:spPr/>
        <p:txBody>
          <a:bodyPr>
            <a:noAutofit/>
          </a:bodyPr>
          <a:lstStyle/>
          <a:p>
            <a:r>
              <a:rPr lang="en-US" sz="2800" dirty="0"/>
              <a:t>Beta Validation Artifact: GOES-18 SGPS </a:t>
            </a:r>
            <a:br>
              <a:rPr lang="en-US" sz="2800" dirty="0"/>
            </a:br>
            <a:r>
              <a:rPr lang="en-US" sz="2800" dirty="0"/>
              <a:t>11-May-2022 Solar Particle Event</a:t>
            </a:r>
          </a:p>
        </p:txBody>
      </p:sp>
      <p:grpSp>
        <p:nvGrpSpPr>
          <p:cNvPr id="16" name="Group 15">
            <a:extLst>
              <a:ext uri="{FF2B5EF4-FFF2-40B4-BE49-F238E27FC236}">
                <a16:creationId xmlns:a16="http://schemas.microsoft.com/office/drawing/2014/main" id="{81964D53-61B2-9F46-AADF-45182CDC7D00}"/>
              </a:ext>
            </a:extLst>
          </p:cNvPr>
          <p:cNvGrpSpPr/>
          <p:nvPr/>
        </p:nvGrpSpPr>
        <p:grpSpPr>
          <a:xfrm>
            <a:off x="870856" y="1371602"/>
            <a:ext cx="8077200" cy="4876800"/>
            <a:chOff x="914400" y="1295400"/>
            <a:chExt cx="8077200" cy="4876800"/>
          </a:xfrm>
        </p:grpSpPr>
        <p:pic>
          <p:nvPicPr>
            <p:cNvPr id="7" name="Picture 6">
              <a:extLst>
                <a:ext uri="{FF2B5EF4-FFF2-40B4-BE49-F238E27FC236}">
                  <a16:creationId xmlns:a16="http://schemas.microsoft.com/office/drawing/2014/main" id="{C5519829-A464-0D49-84CE-648D35B18B76}"/>
                </a:ext>
              </a:extLst>
            </p:cNvPr>
            <p:cNvPicPr>
              <a:picLocks noChangeAspect="1"/>
            </p:cNvPicPr>
            <p:nvPr/>
          </p:nvPicPr>
          <p:blipFill>
            <a:blip r:embed="rId2"/>
            <a:stretch>
              <a:fillRect/>
            </a:stretch>
          </p:blipFill>
          <p:spPr>
            <a:xfrm>
              <a:off x="914400" y="1295400"/>
              <a:ext cx="7362224" cy="4800600"/>
            </a:xfrm>
            <a:prstGeom prst="rect">
              <a:avLst/>
            </a:prstGeom>
          </p:spPr>
        </p:pic>
        <p:sp>
          <p:nvSpPr>
            <p:cNvPr id="10" name="TextBox 9">
              <a:extLst>
                <a:ext uri="{FF2B5EF4-FFF2-40B4-BE49-F238E27FC236}">
                  <a16:creationId xmlns:a16="http://schemas.microsoft.com/office/drawing/2014/main" id="{D4122912-77A3-8942-B75E-3E3DF63B0C89}"/>
                </a:ext>
              </a:extLst>
            </p:cNvPr>
            <p:cNvSpPr txBox="1"/>
            <p:nvPr/>
          </p:nvSpPr>
          <p:spPr>
            <a:xfrm>
              <a:off x="6705600" y="3429000"/>
              <a:ext cx="2286000" cy="646331"/>
            </a:xfrm>
            <a:prstGeom prst="rect">
              <a:avLst/>
            </a:prstGeom>
            <a:solidFill>
              <a:schemeClr val="bg1">
                <a:lumMod val="95000"/>
              </a:schemeClr>
            </a:solidFill>
          </p:spPr>
          <p:txBody>
            <a:bodyPr wrap="square" rtlCol="0">
              <a:spAutoFit/>
            </a:bodyPr>
            <a:lstStyle/>
            <a:p>
              <a:r>
                <a:rPr lang="en-US" sz="1200" dirty="0"/>
                <a:t>Note temperature dependence in G18 SGPS+X T3 channels (seen in diurnal variations). </a:t>
              </a:r>
            </a:p>
          </p:txBody>
        </p:sp>
        <p:cxnSp>
          <p:nvCxnSpPr>
            <p:cNvPr id="12" name="Straight Arrow Connector 11">
              <a:extLst>
                <a:ext uri="{FF2B5EF4-FFF2-40B4-BE49-F238E27FC236}">
                  <a16:creationId xmlns:a16="http://schemas.microsoft.com/office/drawing/2014/main" id="{2AAED78C-9562-6E40-80CE-A5F4F3A1BA2D}"/>
                </a:ext>
              </a:extLst>
            </p:cNvPr>
            <p:cNvCxnSpPr>
              <a:cxnSpLocks/>
            </p:cNvCxnSpPr>
            <p:nvPr/>
          </p:nvCxnSpPr>
          <p:spPr>
            <a:xfrm flipH="1">
              <a:off x="5867400" y="4038600"/>
              <a:ext cx="8382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14D0EC-D1C5-7841-8E29-B9999E9B7056}"/>
                </a:ext>
              </a:extLst>
            </p:cNvPr>
            <p:cNvCxnSpPr>
              <a:cxnSpLocks/>
            </p:cNvCxnSpPr>
            <p:nvPr/>
          </p:nvCxnSpPr>
          <p:spPr>
            <a:xfrm flipH="1">
              <a:off x="5715000" y="4038600"/>
              <a:ext cx="990600" cy="1295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7CA426C-0019-164B-B9DA-EDA58C878F5E}"/>
                </a:ext>
              </a:extLst>
            </p:cNvPr>
            <p:cNvSpPr txBox="1"/>
            <p:nvPr/>
          </p:nvSpPr>
          <p:spPr>
            <a:xfrm>
              <a:off x="6705600" y="4114800"/>
              <a:ext cx="2286000" cy="646331"/>
            </a:xfrm>
            <a:prstGeom prst="rect">
              <a:avLst/>
            </a:prstGeom>
            <a:solidFill>
              <a:schemeClr val="bg1">
                <a:lumMod val="95000"/>
              </a:schemeClr>
            </a:solidFill>
          </p:spPr>
          <p:txBody>
            <a:bodyPr wrap="square" rtlCol="0">
              <a:spAutoFit/>
            </a:bodyPr>
            <a:lstStyle/>
            <a:p>
              <a:r>
                <a:rPr lang="en-US" sz="1200" dirty="0"/>
                <a:t>T3 differential energy channels (P8-P10) not elevated above backgrounds during this event.</a:t>
              </a:r>
            </a:p>
          </p:txBody>
        </p:sp>
        <p:sp>
          <p:nvSpPr>
            <p:cNvPr id="22" name="TextBox 21">
              <a:extLst>
                <a:ext uri="{FF2B5EF4-FFF2-40B4-BE49-F238E27FC236}">
                  <a16:creationId xmlns:a16="http://schemas.microsoft.com/office/drawing/2014/main" id="{B6CC404E-239B-C847-B448-D856150DA816}"/>
                </a:ext>
              </a:extLst>
            </p:cNvPr>
            <p:cNvSpPr txBox="1"/>
            <p:nvPr/>
          </p:nvSpPr>
          <p:spPr>
            <a:xfrm>
              <a:off x="1798320" y="5925979"/>
              <a:ext cx="792480" cy="246221"/>
            </a:xfrm>
            <a:prstGeom prst="rect">
              <a:avLst/>
            </a:prstGeom>
            <a:solidFill>
              <a:schemeClr val="bg1">
                <a:lumMod val="95000"/>
              </a:schemeClr>
            </a:solidFill>
          </p:spPr>
          <p:txBody>
            <a:bodyPr wrap="square" rtlCol="0">
              <a:spAutoFit/>
            </a:bodyPr>
            <a:lstStyle/>
            <a:p>
              <a:r>
                <a:rPr lang="en-US" sz="1000" dirty="0"/>
                <a:t>Data gaps</a:t>
              </a:r>
            </a:p>
          </p:txBody>
        </p:sp>
        <p:cxnSp>
          <p:nvCxnSpPr>
            <p:cNvPr id="23" name="Straight Arrow Connector 22">
              <a:extLst>
                <a:ext uri="{FF2B5EF4-FFF2-40B4-BE49-F238E27FC236}">
                  <a16:creationId xmlns:a16="http://schemas.microsoft.com/office/drawing/2014/main" id="{D422B3F5-86FA-184B-AD1A-0BD3115DA792}"/>
                </a:ext>
              </a:extLst>
            </p:cNvPr>
            <p:cNvCxnSpPr>
              <a:cxnSpLocks/>
            </p:cNvCxnSpPr>
            <p:nvPr/>
          </p:nvCxnSpPr>
          <p:spPr>
            <a:xfrm flipV="1">
              <a:off x="2286000" y="5650230"/>
              <a:ext cx="0" cy="2171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Footer Placeholder 5">
            <a:extLst>
              <a:ext uri="{FF2B5EF4-FFF2-40B4-BE49-F238E27FC236}">
                <a16:creationId xmlns:a16="http://schemas.microsoft.com/office/drawing/2014/main" id="{6CD8CF3B-E9A0-4B42-8179-0E1FD3030FEC}"/>
              </a:ext>
            </a:extLst>
          </p:cNvPr>
          <p:cNvSpPr txBox="1">
            <a:spLocks/>
          </p:cNvSpPr>
          <p:nvPr/>
        </p:nvSpPr>
        <p:spPr>
          <a:xfrm>
            <a:off x="1287379" y="6324600"/>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17" name="TextBox 16">
            <a:extLst>
              <a:ext uri="{FF2B5EF4-FFF2-40B4-BE49-F238E27FC236}">
                <a16:creationId xmlns:a16="http://schemas.microsoft.com/office/drawing/2014/main" id="{888236A5-EE38-974E-B52B-84F6072FD105}"/>
              </a:ext>
            </a:extLst>
          </p:cNvPr>
          <p:cNvSpPr txBox="1"/>
          <p:nvPr/>
        </p:nvSpPr>
        <p:spPr>
          <a:xfrm>
            <a:off x="3063134" y="1153884"/>
            <a:ext cx="3050835" cy="307777"/>
          </a:xfrm>
          <a:prstGeom prst="rect">
            <a:avLst/>
          </a:prstGeom>
          <a:solidFill>
            <a:schemeClr val="bg1">
              <a:lumMod val="95000"/>
            </a:schemeClr>
          </a:solidFill>
        </p:spPr>
        <p:txBody>
          <a:bodyPr wrap="none" rtlCol="0">
            <a:spAutoFit/>
          </a:bodyPr>
          <a:lstStyle/>
          <a:p>
            <a:r>
              <a:rPr lang="en-US" b="1" dirty="0"/>
              <a:t>G18 SGPS 5m averaged L1b data </a:t>
            </a:r>
          </a:p>
        </p:txBody>
      </p:sp>
      <p:sp>
        <p:nvSpPr>
          <p:cNvPr id="14" name="Slide Number Placeholder 3">
            <a:extLst>
              <a:ext uri="{FF2B5EF4-FFF2-40B4-BE49-F238E27FC236}">
                <a16:creationId xmlns:a16="http://schemas.microsoft.com/office/drawing/2014/main" id="{4D1F550F-0DB2-D349-8521-3D51B2A14158}"/>
              </a:ext>
            </a:extLst>
          </p:cNvPr>
          <p:cNvSpPr>
            <a:spLocks noGrp="1"/>
          </p:cNvSpPr>
          <p:nvPr>
            <p:ph type="sldNum" idx="12"/>
          </p:nvPr>
        </p:nvSpPr>
        <p:spPr>
          <a:xfrm>
            <a:off x="8253662" y="6356350"/>
            <a:ext cx="681791" cy="365125"/>
          </a:xfrm>
        </p:spPr>
        <p:txBody>
          <a:bodyPr/>
          <a:lstStyle/>
          <a:p>
            <a:pPr marL="0" lvl="0" indent="0">
              <a:spcBef>
                <a:spcPts val="0"/>
              </a:spcBef>
              <a:spcAft>
                <a:spcPts val="0"/>
              </a:spcAft>
              <a:buNone/>
            </a:pPr>
            <a:fld id="{00000000-1234-1234-1234-123412341234}" type="slidenum">
              <a:rPr lang="uk-UA" smtClean="0"/>
              <a:t>11</a:t>
            </a:fld>
            <a:endParaRPr lang="uk-UA" dirty="0"/>
          </a:p>
        </p:txBody>
      </p:sp>
    </p:spTree>
    <p:extLst>
      <p:ext uri="{BB962C8B-B14F-4D97-AF65-F5344CB8AC3E}">
        <p14:creationId xmlns:p14="http://schemas.microsoft.com/office/powerpoint/2010/main" val="237418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lvl="0" indent="-461963"/>
            <a:r>
              <a:rPr lang="en-US" dirty="0"/>
              <a:t>PRODUCT QUALITY EVALUATION</a:t>
            </a:r>
            <a:endParaRPr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GOES-18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12</a:t>
            </a:fld>
            <a:endParaRPr sz="1200" b="0" i="0" u="none" strike="noStrike" cap="none"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68214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dirty="0"/>
              <a:t>SGPS PLPTs Supporting Provisional Maturity </a:t>
            </a:r>
          </a:p>
        </p:txBody>
      </p:sp>
      <p:sp>
        <p:nvSpPr>
          <p:cNvPr id="3" name="Text Placeholder 2"/>
          <p:cNvSpPr>
            <a:spLocks noGrp="1"/>
          </p:cNvSpPr>
          <p:nvPr>
            <p:ph type="body" idx="1"/>
          </p:nvPr>
        </p:nvSpPr>
        <p:spPr>
          <a:xfrm>
            <a:off x="457200" y="1646238"/>
            <a:ext cx="8229600" cy="4525962"/>
          </a:xfrm>
        </p:spPr>
        <p:txBody>
          <a:bodyPr/>
          <a:lstStyle/>
          <a:p>
            <a:pPr>
              <a:buFont typeface="Arial" charset="0"/>
              <a:buChar char="•"/>
            </a:pPr>
            <a:r>
              <a:rPr lang="en-US" sz="2800" dirty="0"/>
              <a:t>PLPT-SEI-004 SEP Channel Cross-Comparison</a:t>
            </a:r>
          </a:p>
          <a:p>
            <a:pPr>
              <a:buFont typeface="Arial" charset="0"/>
              <a:buChar char="•"/>
            </a:pPr>
            <a:r>
              <a:rPr lang="en-US" sz="2800" dirty="0"/>
              <a:t>PLPT-SEI-006 Backgrounds Trending</a:t>
            </a:r>
          </a:p>
          <a:p>
            <a:pPr marL="25400" indent="0">
              <a:buNone/>
            </a:pPr>
            <a:endParaRPr lang="en-US" sz="2800" dirty="0"/>
          </a:p>
          <a:p>
            <a:pPr>
              <a:buFont typeface="Arial" charset="0"/>
              <a:buChar char="•"/>
            </a:pPr>
            <a:endParaRPr lang="en-US" sz="2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dirty="0"/>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79932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585B1D9-F0FE-0F4D-8C5F-137DD9B3323F}"/>
              </a:ext>
            </a:extLst>
          </p:cNvPr>
          <p:cNvGrpSpPr/>
          <p:nvPr/>
        </p:nvGrpSpPr>
        <p:grpSpPr>
          <a:xfrm>
            <a:off x="228600" y="1219200"/>
            <a:ext cx="8635294" cy="4210437"/>
            <a:chOff x="228600" y="1428363"/>
            <a:chExt cx="8635294" cy="4210437"/>
          </a:xfrm>
        </p:grpSpPr>
        <p:grpSp>
          <p:nvGrpSpPr>
            <p:cNvPr id="16" name="Group 15">
              <a:extLst>
                <a:ext uri="{FF2B5EF4-FFF2-40B4-BE49-F238E27FC236}">
                  <a16:creationId xmlns:a16="http://schemas.microsoft.com/office/drawing/2014/main" id="{5804C93A-1479-C74D-BA87-DF3C52428999}"/>
                </a:ext>
              </a:extLst>
            </p:cNvPr>
            <p:cNvGrpSpPr/>
            <p:nvPr/>
          </p:nvGrpSpPr>
          <p:grpSpPr>
            <a:xfrm>
              <a:off x="228600" y="1428363"/>
              <a:ext cx="8635294" cy="4210437"/>
              <a:chOff x="228600" y="1428363"/>
              <a:chExt cx="8635294" cy="4210437"/>
            </a:xfrm>
          </p:grpSpPr>
          <p:pic>
            <p:nvPicPr>
              <p:cNvPr id="10" name="Picture 9">
                <a:extLst>
                  <a:ext uri="{FF2B5EF4-FFF2-40B4-BE49-F238E27FC236}">
                    <a16:creationId xmlns:a16="http://schemas.microsoft.com/office/drawing/2014/main" id="{9E4371CD-82CB-9247-8078-76216FC76EB1}"/>
                  </a:ext>
                </a:extLst>
              </p:cNvPr>
              <p:cNvPicPr>
                <a:picLocks noChangeAspect="1"/>
              </p:cNvPicPr>
              <p:nvPr/>
            </p:nvPicPr>
            <p:blipFill>
              <a:blip r:embed="rId2"/>
              <a:stretch>
                <a:fillRect/>
              </a:stretch>
            </p:blipFill>
            <p:spPr>
              <a:xfrm>
                <a:off x="228600" y="1428363"/>
                <a:ext cx="8635294" cy="4210437"/>
              </a:xfrm>
              <a:prstGeom prst="rect">
                <a:avLst/>
              </a:prstGeom>
            </p:spPr>
          </p:pic>
          <p:sp>
            <p:nvSpPr>
              <p:cNvPr id="11" name="TextBox 10">
                <a:extLst>
                  <a:ext uri="{FF2B5EF4-FFF2-40B4-BE49-F238E27FC236}">
                    <a16:creationId xmlns:a16="http://schemas.microsoft.com/office/drawing/2014/main" id="{7D4F4228-347B-DD46-A69D-D1E260639E39}"/>
                  </a:ext>
                </a:extLst>
              </p:cNvPr>
              <p:cNvSpPr txBox="1"/>
              <p:nvPr/>
            </p:nvSpPr>
            <p:spPr>
              <a:xfrm>
                <a:off x="1308100" y="3359801"/>
                <a:ext cx="777521" cy="221599"/>
              </a:xfrm>
              <a:prstGeom prst="rect">
                <a:avLst/>
              </a:prstGeom>
              <a:solidFill>
                <a:schemeClr val="accent2">
                  <a:lumMod val="20000"/>
                  <a:lumOff val="80000"/>
                </a:schemeClr>
              </a:solidFill>
            </p:spPr>
            <p:txBody>
              <a:bodyPr wrap="none" lIns="18288" tIns="18288" rIns="18288" bIns="18288" rtlCol="0">
                <a:spAutoFit/>
              </a:bodyPr>
              <a:lstStyle/>
              <a:p>
                <a:r>
                  <a:rPr lang="en-US" sz="1200" dirty="0"/>
                  <a:t>29-31 April</a:t>
                </a:r>
              </a:p>
            </p:txBody>
          </p:sp>
          <p:sp>
            <p:nvSpPr>
              <p:cNvPr id="12" name="TextBox 11">
                <a:extLst>
                  <a:ext uri="{FF2B5EF4-FFF2-40B4-BE49-F238E27FC236}">
                    <a16:creationId xmlns:a16="http://schemas.microsoft.com/office/drawing/2014/main" id="{EA3963A1-39CE-8D4E-BF84-BEC10365DCA5}"/>
                  </a:ext>
                </a:extLst>
              </p:cNvPr>
              <p:cNvSpPr txBox="1"/>
              <p:nvPr/>
            </p:nvSpPr>
            <p:spPr>
              <a:xfrm>
                <a:off x="1981200" y="3048000"/>
                <a:ext cx="761491" cy="221599"/>
              </a:xfrm>
              <a:prstGeom prst="rect">
                <a:avLst/>
              </a:prstGeom>
              <a:solidFill>
                <a:schemeClr val="accent2">
                  <a:lumMod val="20000"/>
                  <a:lumOff val="80000"/>
                </a:schemeClr>
              </a:solidFill>
            </p:spPr>
            <p:txBody>
              <a:bodyPr wrap="none" lIns="18288" tIns="18288" rIns="18288" bIns="18288" rtlCol="0">
                <a:spAutoFit/>
              </a:bodyPr>
              <a:lstStyle/>
              <a:p>
                <a:r>
                  <a:rPr lang="en-US" sz="1200" dirty="0"/>
                  <a:t>11-13 May</a:t>
                </a:r>
              </a:p>
            </p:txBody>
          </p:sp>
          <p:sp>
            <p:nvSpPr>
              <p:cNvPr id="13" name="TextBox 12">
                <a:extLst>
                  <a:ext uri="{FF2B5EF4-FFF2-40B4-BE49-F238E27FC236}">
                    <a16:creationId xmlns:a16="http://schemas.microsoft.com/office/drawing/2014/main" id="{9DCBAC8B-D528-384A-8C32-F527E648F588}"/>
                  </a:ext>
                </a:extLst>
              </p:cNvPr>
              <p:cNvSpPr txBox="1"/>
              <p:nvPr/>
            </p:nvSpPr>
            <p:spPr>
              <a:xfrm>
                <a:off x="3810000" y="3886200"/>
                <a:ext cx="803169" cy="221599"/>
              </a:xfrm>
              <a:prstGeom prst="rect">
                <a:avLst/>
              </a:prstGeom>
              <a:solidFill>
                <a:schemeClr val="accent2">
                  <a:lumMod val="20000"/>
                  <a:lumOff val="80000"/>
                </a:schemeClr>
              </a:solidFill>
            </p:spPr>
            <p:txBody>
              <a:bodyPr wrap="none" lIns="18288" tIns="18288" rIns="18288" bIns="18288" rtlCol="0">
                <a:spAutoFit/>
              </a:bodyPr>
              <a:lstStyle/>
              <a:p>
                <a:r>
                  <a:rPr lang="en-US" sz="1200" dirty="0"/>
                  <a:t>14-16 June</a:t>
                </a:r>
              </a:p>
            </p:txBody>
          </p:sp>
          <p:sp>
            <p:nvSpPr>
              <p:cNvPr id="14" name="TextBox 13">
                <a:extLst>
                  <a:ext uri="{FF2B5EF4-FFF2-40B4-BE49-F238E27FC236}">
                    <a16:creationId xmlns:a16="http://schemas.microsoft.com/office/drawing/2014/main" id="{153B8244-40C3-A948-8966-9BB122C7772A}"/>
                  </a:ext>
                </a:extLst>
              </p:cNvPr>
              <p:cNvSpPr txBox="1"/>
              <p:nvPr/>
            </p:nvSpPr>
            <p:spPr>
              <a:xfrm>
                <a:off x="5208502" y="2971800"/>
                <a:ext cx="658898" cy="221599"/>
              </a:xfrm>
              <a:prstGeom prst="rect">
                <a:avLst/>
              </a:prstGeom>
              <a:solidFill>
                <a:schemeClr val="accent2">
                  <a:lumMod val="20000"/>
                  <a:lumOff val="80000"/>
                </a:schemeClr>
              </a:solidFill>
            </p:spPr>
            <p:txBody>
              <a:bodyPr wrap="none" lIns="18288" tIns="18288" rIns="18288" bIns="18288" rtlCol="0">
                <a:spAutoFit/>
              </a:bodyPr>
              <a:lstStyle/>
              <a:p>
                <a:r>
                  <a:rPr lang="en-US" sz="1200" dirty="0"/>
                  <a:t>9-11 July</a:t>
                </a:r>
              </a:p>
            </p:txBody>
          </p:sp>
          <p:sp>
            <p:nvSpPr>
              <p:cNvPr id="15" name="TextBox 14">
                <a:extLst>
                  <a:ext uri="{FF2B5EF4-FFF2-40B4-BE49-F238E27FC236}">
                    <a16:creationId xmlns:a16="http://schemas.microsoft.com/office/drawing/2014/main" id="{E3DF1643-58BC-AA43-9E15-D5DA4118D7C0}"/>
                  </a:ext>
                </a:extLst>
              </p:cNvPr>
              <p:cNvSpPr txBox="1"/>
              <p:nvPr/>
            </p:nvSpPr>
            <p:spPr>
              <a:xfrm>
                <a:off x="7823461" y="2232190"/>
                <a:ext cx="787139" cy="221599"/>
              </a:xfrm>
              <a:prstGeom prst="rect">
                <a:avLst/>
              </a:prstGeom>
              <a:solidFill>
                <a:schemeClr val="accent2">
                  <a:lumMod val="20000"/>
                  <a:lumOff val="80000"/>
                </a:schemeClr>
              </a:solidFill>
            </p:spPr>
            <p:txBody>
              <a:bodyPr wrap="none" lIns="18288" tIns="18288" rIns="18288" bIns="18288" rtlCol="0">
                <a:spAutoFit/>
              </a:bodyPr>
              <a:lstStyle/>
              <a:p>
                <a:r>
                  <a:rPr lang="en-US" sz="1200" dirty="0"/>
                  <a:t>27-29 Aug.</a:t>
                </a:r>
              </a:p>
            </p:txBody>
          </p:sp>
        </p:grpSp>
        <p:sp>
          <p:nvSpPr>
            <p:cNvPr id="19" name="TextBox 18">
              <a:extLst>
                <a:ext uri="{FF2B5EF4-FFF2-40B4-BE49-F238E27FC236}">
                  <a16:creationId xmlns:a16="http://schemas.microsoft.com/office/drawing/2014/main" id="{0D98DB66-3A5B-F748-8AE1-52C9C0ABE680}"/>
                </a:ext>
              </a:extLst>
            </p:cNvPr>
            <p:cNvSpPr txBox="1"/>
            <p:nvPr/>
          </p:nvSpPr>
          <p:spPr>
            <a:xfrm>
              <a:off x="5334000" y="3239869"/>
              <a:ext cx="2133600" cy="646331"/>
            </a:xfrm>
            <a:prstGeom prst="rect">
              <a:avLst/>
            </a:prstGeom>
            <a:noFill/>
          </p:spPr>
          <p:txBody>
            <a:bodyPr wrap="square" rtlCol="0">
              <a:spAutoFit/>
            </a:bodyPr>
            <a:lstStyle/>
            <a:p>
              <a:r>
                <a:rPr lang="en-US" sz="1200" dirty="0">
                  <a:solidFill>
                    <a:srgbClr val="FF0000"/>
                  </a:solidFill>
                </a:rPr>
                <a:t>This event used for PLPT-SEI-004 SEP Channel Cross-Comparison</a:t>
              </a:r>
            </a:p>
          </p:txBody>
        </p:sp>
      </p:grpSp>
      <p:sp>
        <p:nvSpPr>
          <p:cNvPr id="5" name="Title 4">
            <a:extLst>
              <a:ext uri="{FF2B5EF4-FFF2-40B4-BE49-F238E27FC236}">
                <a16:creationId xmlns:a16="http://schemas.microsoft.com/office/drawing/2014/main" id="{E91E508D-A559-DD4A-962A-9A206C416D92}"/>
              </a:ext>
            </a:extLst>
          </p:cNvPr>
          <p:cNvSpPr>
            <a:spLocks noGrp="1"/>
          </p:cNvSpPr>
          <p:nvPr>
            <p:ph type="title"/>
          </p:nvPr>
        </p:nvSpPr>
        <p:spPr>
          <a:xfrm>
            <a:off x="1346200" y="179137"/>
            <a:ext cx="6408821" cy="968626"/>
          </a:xfrm>
        </p:spPr>
        <p:txBody>
          <a:bodyPr/>
          <a:lstStyle/>
          <a:p>
            <a:r>
              <a:rPr lang="en-US" sz="3200" dirty="0"/>
              <a:t>Solar Particle Events Since G18 SGPS Sensor Activation on 4/25/2022</a:t>
            </a:r>
          </a:p>
        </p:txBody>
      </p:sp>
      <p:sp>
        <p:nvSpPr>
          <p:cNvPr id="4" name="Slide Number Placeholder 3">
            <a:extLst>
              <a:ext uri="{FF2B5EF4-FFF2-40B4-BE49-F238E27FC236}">
                <a16:creationId xmlns:a16="http://schemas.microsoft.com/office/drawing/2014/main" id="{D6F7E33F-658D-EE4A-B076-6FE799CE3D5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14</a:t>
            </a:fld>
            <a:endParaRPr lang="en-US" dirty="0"/>
          </a:p>
        </p:txBody>
      </p:sp>
      <p:sp>
        <p:nvSpPr>
          <p:cNvPr id="17" name="TextBox 16">
            <a:extLst>
              <a:ext uri="{FF2B5EF4-FFF2-40B4-BE49-F238E27FC236}">
                <a16:creationId xmlns:a16="http://schemas.microsoft.com/office/drawing/2014/main" id="{4D36A6E7-CE24-D54B-90BB-A20B70949861}"/>
              </a:ext>
            </a:extLst>
          </p:cNvPr>
          <p:cNvSpPr txBox="1"/>
          <p:nvPr/>
        </p:nvSpPr>
        <p:spPr>
          <a:xfrm>
            <a:off x="76200" y="5505837"/>
            <a:ext cx="8991600" cy="815608"/>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dirty="0">
                <a:solidFill>
                  <a:schemeClr val="bg1"/>
                </a:solidFill>
              </a:rPr>
              <a:t>Five “soft” Solar Particle Events (&lt; 80 MeV energies only) since G18 sensor activation.</a:t>
            </a:r>
          </a:p>
          <a:p>
            <a:pPr marL="285750" indent="-285750">
              <a:spcAft>
                <a:spcPts val="300"/>
              </a:spcAft>
              <a:buClr>
                <a:schemeClr val="bg1"/>
              </a:buClr>
              <a:buFont typeface="Arial" panose="020B0604020202020204" pitchFamily="34" charset="0"/>
              <a:buChar char="•"/>
            </a:pPr>
            <a:r>
              <a:rPr lang="en-US" dirty="0">
                <a:solidFill>
                  <a:schemeClr val="bg1"/>
                </a:solidFill>
              </a:rPr>
              <a:t>No solar particle events with T3 energies (~80 to &gt;500 MeV) elevated above backgrounds since G18 launch.</a:t>
            </a:r>
          </a:p>
          <a:p>
            <a:pPr marL="285750" indent="-285750">
              <a:spcAft>
                <a:spcPts val="300"/>
              </a:spcAft>
              <a:buClr>
                <a:schemeClr val="bg1"/>
              </a:buClr>
              <a:buFont typeface="Arial" panose="020B0604020202020204" pitchFamily="34" charset="0"/>
              <a:buChar char="•"/>
            </a:pPr>
            <a:r>
              <a:rPr lang="en-US" dirty="0">
                <a:solidFill>
                  <a:schemeClr val="bg1"/>
                </a:solidFill>
              </a:rPr>
              <a:t>Need to analyze SEP event data with sufficient enhancement at energies &gt;100 MeV to reach Full Validation.</a:t>
            </a:r>
          </a:p>
        </p:txBody>
      </p:sp>
      <p:sp>
        <p:nvSpPr>
          <p:cNvPr id="21" name="Footer Placeholder 5">
            <a:extLst>
              <a:ext uri="{FF2B5EF4-FFF2-40B4-BE49-F238E27FC236}">
                <a16:creationId xmlns:a16="http://schemas.microsoft.com/office/drawing/2014/main" id="{210D3B39-9501-A24E-B362-B3AB12C5ACAA}"/>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2" name="TextBox 1">
            <a:extLst>
              <a:ext uri="{FF2B5EF4-FFF2-40B4-BE49-F238E27FC236}">
                <a16:creationId xmlns:a16="http://schemas.microsoft.com/office/drawing/2014/main" id="{3D24744B-F3EA-F440-AE8B-515F99AFED05}"/>
              </a:ext>
            </a:extLst>
          </p:cNvPr>
          <p:cNvSpPr txBox="1"/>
          <p:nvPr/>
        </p:nvSpPr>
        <p:spPr>
          <a:xfrm>
            <a:off x="7391400" y="5105400"/>
            <a:ext cx="1550424" cy="507831"/>
          </a:xfrm>
          <a:prstGeom prst="rect">
            <a:avLst/>
          </a:prstGeom>
          <a:solidFill>
            <a:schemeClr val="bg1">
              <a:lumMod val="95000"/>
            </a:schemeClr>
          </a:solidFill>
        </p:spPr>
        <p:txBody>
          <a:bodyPr wrap="none" rtlCol="0">
            <a:spAutoFit/>
          </a:bodyPr>
          <a:lstStyle/>
          <a:p>
            <a:r>
              <a:rPr lang="en-US" sz="900" dirty="0"/>
              <a:t>ACE SIS Data provider:</a:t>
            </a:r>
          </a:p>
          <a:p>
            <a:r>
              <a:rPr lang="en-US" sz="900" dirty="0"/>
              <a:t>PI, E. C. Stone at CA Inst. </a:t>
            </a:r>
          </a:p>
          <a:p>
            <a:r>
              <a:rPr lang="en-US" sz="900" dirty="0"/>
              <a:t>of Tech., via </a:t>
            </a:r>
            <a:r>
              <a:rPr lang="en-US" sz="900" dirty="0" err="1"/>
              <a:t>CDAWeb</a:t>
            </a:r>
            <a:endParaRPr lang="en-US" sz="900" dirty="0"/>
          </a:p>
        </p:txBody>
      </p:sp>
    </p:spTree>
    <p:extLst>
      <p:ext uri="{BB962C8B-B14F-4D97-AF65-F5344CB8AC3E}">
        <p14:creationId xmlns:p14="http://schemas.microsoft.com/office/powerpoint/2010/main" val="416174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8343-75F2-1743-962B-528F9D684D68}"/>
              </a:ext>
            </a:extLst>
          </p:cNvPr>
          <p:cNvSpPr>
            <a:spLocks noGrp="1"/>
          </p:cNvSpPr>
          <p:nvPr>
            <p:ph type="title"/>
          </p:nvPr>
        </p:nvSpPr>
        <p:spPr/>
        <p:txBody>
          <a:bodyPr/>
          <a:lstStyle/>
          <a:p>
            <a:r>
              <a:rPr lang="en-US" sz="2400" dirty="0">
                <a:solidFill>
                  <a:schemeClr val="bg1">
                    <a:lumMod val="85000"/>
                  </a:schemeClr>
                </a:solidFill>
              </a:rPr>
              <a:t>PLPT-SEI-004 SEP Channel Cross Comparison: </a:t>
            </a:r>
            <a:br>
              <a:rPr lang="en-US" sz="2400" dirty="0"/>
            </a:br>
            <a:r>
              <a:rPr lang="en-US" sz="3200" dirty="0"/>
              <a:t>9-11 July 2022 Solar Particle Event</a:t>
            </a:r>
          </a:p>
        </p:txBody>
      </p:sp>
      <p:sp>
        <p:nvSpPr>
          <p:cNvPr id="4" name="Slide Number Placeholder 3">
            <a:extLst>
              <a:ext uri="{FF2B5EF4-FFF2-40B4-BE49-F238E27FC236}">
                <a16:creationId xmlns:a16="http://schemas.microsoft.com/office/drawing/2014/main" id="{FA7636C8-36A5-8241-AF9F-20A3EC61166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dirty="0"/>
          </a:p>
        </p:txBody>
      </p:sp>
      <p:pic>
        <p:nvPicPr>
          <p:cNvPr id="6" name="Picture 5">
            <a:extLst>
              <a:ext uri="{FF2B5EF4-FFF2-40B4-BE49-F238E27FC236}">
                <a16:creationId xmlns:a16="http://schemas.microsoft.com/office/drawing/2014/main" id="{D355B94D-F5B1-1C46-90C1-9B2E63ED5915}"/>
              </a:ext>
            </a:extLst>
          </p:cNvPr>
          <p:cNvPicPr>
            <a:picLocks noChangeAspect="1"/>
          </p:cNvPicPr>
          <p:nvPr/>
        </p:nvPicPr>
        <p:blipFill>
          <a:blip r:embed="rId2"/>
          <a:stretch>
            <a:fillRect/>
          </a:stretch>
        </p:blipFill>
        <p:spPr>
          <a:xfrm>
            <a:off x="1143000" y="1110037"/>
            <a:ext cx="6629400" cy="4322755"/>
          </a:xfrm>
          <a:prstGeom prst="rect">
            <a:avLst/>
          </a:prstGeom>
        </p:spPr>
      </p:pic>
      <p:sp>
        <p:nvSpPr>
          <p:cNvPr id="7" name="Footer Placeholder 5">
            <a:extLst>
              <a:ext uri="{FF2B5EF4-FFF2-40B4-BE49-F238E27FC236}">
                <a16:creationId xmlns:a16="http://schemas.microsoft.com/office/drawing/2014/main" id="{78927A02-E2C3-A04E-8159-CF51CBF1705C}"/>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8" name="TextBox 7">
            <a:extLst>
              <a:ext uri="{FF2B5EF4-FFF2-40B4-BE49-F238E27FC236}">
                <a16:creationId xmlns:a16="http://schemas.microsoft.com/office/drawing/2014/main" id="{1AD43E64-E265-FE4D-8C99-390F4AE2232D}"/>
              </a:ext>
            </a:extLst>
          </p:cNvPr>
          <p:cNvSpPr txBox="1"/>
          <p:nvPr/>
        </p:nvSpPr>
        <p:spPr>
          <a:xfrm>
            <a:off x="685800" y="5508992"/>
            <a:ext cx="7733207" cy="815608"/>
          </a:xfrm>
          <a:prstGeom prst="rect">
            <a:avLst/>
          </a:prstGeom>
          <a:noFill/>
        </p:spPr>
        <p:txBody>
          <a:bodyPr wrap="none" rtlCol="0">
            <a:spAutoFit/>
          </a:bodyPr>
          <a:lstStyle/>
          <a:p>
            <a:pPr marL="285750" indent="-285750">
              <a:spcAft>
                <a:spcPts val="300"/>
              </a:spcAft>
              <a:buClr>
                <a:schemeClr val="bg1"/>
              </a:buClr>
              <a:buFont typeface="Arial" panose="020B0604020202020204" pitchFamily="34" charset="0"/>
              <a:buChar char="•"/>
            </a:pPr>
            <a:r>
              <a:rPr lang="en-US" dirty="0">
                <a:solidFill>
                  <a:schemeClr val="bg1"/>
                </a:solidFill>
              </a:rPr>
              <a:t>G18 SGPS 5m averaged L1b fluxes from 9-14 July 2022</a:t>
            </a:r>
          </a:p>
          <a:p>
            <a:pPr marL="285750" indent="-285750">
              <a:spcAft>
                <a:spcPts val="300"/>
              </a:spcAft>
              <a:buClr>
                <a:schemeClr val="bg1"/>
              </a:buClr>
              <a:buFont typeface="Arial" panose="020B0604020202020204" pitchFamily="34" charset="0"/>
              <a:buChar char="•"/>
            </a:pPr>
            <a:r>
              <a:rPr lang="en-US" dirty="0">
                <a:solidFill>
                  <a:schemeClr val="bg1"/>
                </a:solidFill>
              </a:rPr>
              <a:t>T3 differential energy channels (P8-P10) not elevated above backgrounds during this event.</a:t>
            </a:r>
          </a:p>
          <a:p>
            <a:pPr marL="285750" indent="-285750">
              <a:spcAft>
                <a:spcPts val="300"/>
              </a:spcAft>
              <a:buClr>
                <a:schemeClr val="bg1"/>
              </a:buClr>
              <a:buFont typeface="Arial" panose="020B0604020202020204" pitchFamily="34" charset="0"/>
              <a:buChar char="•"/>
            </a:pPr>
            <a:r>
              <a:rPr lang="en-US" dirty="0">
                <a:solidFill>
                  <a:schemeClr val="bg1"/>
                </a:solidFill>
              </a:rPr>
              <a:t>This event used for G18-G17 cross comparisons shown in following slides.</a:t>
            </a:r>
          </a:p>
        </p:txBody>
      </p:sp>
    </p:spTree>
    <p:extLst>
      <p:ext uri="{BB962C8B-B14F-4D97-AF65-F5344CB8AC3E}">
        <p14:creationId xmlns:p14="http://schemas.microsoft.com/office/powerpoint/2010/main" val="65945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175F-C18E-E14E-AA44-81EBD9D8857D}"/>
              </a:ext>
            </a:extLst>
          </p:cNvPr>
          <p:cNvSpPr>
            <a:spLocks noGrp="1"/>
          </p:cNvSpPr>
          <p:nvPr>
            <p:ph type="title"/>
          </p:nvPr>
        </p:nvSpPr>
        <p:spPr/>
        <p:txBody>
          <a:bodyPr/>
          <a:lstStyle/>
          <a:p>
            <a:r>
              <a:rPr lang="en-US" sz="2400" dirty="0">
                <a:solidFill>
                  <a:srgbClr val="FFFFFF">
                    <a:lumMod val="85000"/>
                  </a:srgbClr>
                </a:solidFill>
              </a:rPr>
              <a:t>PLPT-SEI-004 SEP Channel Cross Comparison: </a:t>
            </a:r>
            <a:br>
              <a:rPr lang="en-US" sz="2400" dirty="0">
                <a:solidFill>
                  <a:srgbClr val="FFFFFF"/>
                </a:solidFill>
              </a:rPr>
            </a:br>
            <a:r>
              <a:rPr lang="en-US" sz="3200" dirty="0">
                <a:solidFill>
                  <a:srgbClr val="FFFFFF"/>
                </a:solidFill>
              </a:rPr>
              <a:t>Cross Sensor Comparison Overview</a:t>
            </a:r>
            <a:endParaRPr lang="en-US" dirty="0"/>
          </a:p>
        </p:txBody>
      </p:sp>
      <p:sp>
        <p:nvSpPr>
          <p:cNvPr id="4" name="Slide Number Placeholder 3">
            <a:extLst>
              <a:ext uri="{FF2B5EF4-FFF2-40B4-BE49-F238E27FC236}">
                <a16:creationId xmlns:a16="http://schemas.microsoft.com/office/drawing/2014/main" id="{DA819C47-9BAB-4941-8811-1185C18705A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dirty="0"/>
          </a:p>
        </p:txBody>
      </p:sp>
      <p:sp>
        <p:nvSpPr>
          <p:cNvPr id="5" name="Footer Placeholder 5">
            <a:extLst>
              <a:ext uri="{FF2B5EF4-FFF2-40B4-BE49-F238E27FC236}">
                <a16:creationId xmlns:a16="http://schemas.microsoft.com/office/drawing/2014/main" id="{981D04E7-9271-C74A-93C8-305D58B1ABD1}"/>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grpSp>
        <p:nvGrpSpPr>
          <p:cNvPr id="32" name="Group 31">
            <a:extLst>
              <a:ext uri="{FF2B5EF4-FFF2-40B4-BE49-F238E27FC236}">
                <a16:creationId xmlns:a16="http://schemas.microsoft.com/office/drawing/2014/main" id="{3366EC86-5075-104A-BA79-4C93A0B191DD}"/>
              </a:ext>
            </a:extLst>
          </p:cNvPr>
          <p:cNvGrpSpPr/>
          <p:nvPr/>
        </p:nvGrpSpPr>
        <p:grpSpPr>
          <a:xfrm>
            <a:off x="762000" y="1143000"/>
            <a:ext cx="8286750" cy="4114801"/>
            <a:chOff x="533400" y="1143000"/>
            <a:chExt cx="8673982" cy="4351753"/>
          </a:xfrm>
        </p:grpSpPr>
        <p:pic>
          <p:nvPicPr>
            <p:cNvPr id="7" name="Picture 6">
              <a:extLst>
                <a:ext uri="{FF2B5EF4-FFF2-40B4-BE49-F238E27FC236}">
                  <a16:creationId xmlns:a16="http://schemas.microsoft.com/office/drawing/2014/main" id="{A0BAD34B-0607-3949-8564-0C2BB578753D}"/>
                </a:ext>
              </a:extLst>
            </p:cNvPr>
            <p:cNvPicPr>
              <a:picLocks noChangeAspect="1"/>
            </p:cNvPicPr>
            <p:nvPr/>
          </p:nvPicPr>
          <p:blipFill>
            <a:blip r:embed="rId2"/>
            <a:stretch>
              <a:fillRect/>
            </a:stretch>
          </p:blipFill>
          <p:spPr>
            <a:xfrm>
              <a:off x="533400" y="1143000"/>
              <a:ext cx="8077200" cy="4351753"/>
            </a:xfrm>
            <a:prstGeom prst="rect">
              <a:avLst/>
            </a:prstGeom>
          </p:spPr>
        </p:pic>
        <p:sp>
          <p:nvSpPr>
            <p:cNvPr id="8" name="Oval 7">
              <a:extLst>
                <a:ext uri="{FF2B5EF4-FFF2-40B4-BE49-F238E27FC236}">
                  <a16:creationId xmlns:a16="http://schemas.microsoft.com/office/drawing/2014/main" id="{7F56DE82-64A8-E64C-A754-6B1FC5889DBC}"/>
                </a:ext>
              </a:extLst>
            </p:cNvPr>
            <p:cNvSpPr/>
            <p:nvPr/>
          </p:nvSpPr>
          <p:spPr>
            <a:xfrm rot="19504877">
              <a:off x="1506345" y="1891868"/>
              <a:ext cx="1070055" cy="1855062"/>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EBAF1A0-639A-6146-A8AE-AAA5A70B5759}"/>
                </a:ext>
              </a:extLst>
            </p:cNvPr>
            <p:cNvSpPr/>
            <p:nvPr/>
          </p:nvSpPr>
          <p:spPr>
            <a:xfrm rot="19504877">
              <a:off x="5468416" y="1975056"/>
              <a:ext cx="1102767" cy="188145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99EAD63-8005-AD4D-9AE5-5867AC64EAB6}"/>
                </a:ext>
              </a:extLst>
            </p:cNvPr>
            <p:cNvSpPr txBox="1"/>
            <p:nvPr/>
          </p:nvSpPr>
          <p:spPr>
            <a:xfrm>
              <a:off x="2640991" y="1936750"/>
              <a:ext cx="1835759" cy="307777"/>
            </a:xfrm>
            <a:prstGeom prst="rect">
              <a:avLst/>
            </a:prstGeom>
            <a:solidFill>
              <a:schemeClr val="bg1">
                <a:lumMod val="95000"/>
              </a:schemeClr>
            </a:solidFill>
          </p:spPr>
          <p:txBody>
            <a:bodyPr wrap="none" rtlCol="0">
              <a:spAutoFit/>
            </a:bodyPr>
            <a:lstStyle/>
            <a:p>
              <a:r>
                <a:rPr lang="en-US" dirty="0"/>
                <a:t>Very nice agreement</a:t>
              </a:r>
            </a:p>
          </p:txBody>
        </p:sp>
        <p:cxnSp>
          <p:nvCxnSpPr>
            <p:cNvPr id="12" name="Straight Arrow Connector 11">
              <a:extLst>
                <a:ext uri="{FF2B5EF4-FFF2-40B4-BE49-F238E27FC236}">
                  <a16:creationId xmlns:a16="http://schemas.microsoft.com/office/drawing/2014/main" id="{28A06DEE-DFAD-4649-B563-0FFA1BED71CD}"/>
                </a:ext>
              </a:extLst>
            </p:cNvPr>
            <p:cNvCxnSpPr>
              <a:cxnSpLocks/>
            </p:cNvCxnSpPr>
            <p:nvPr/>
          </p:nvCxnSpPr>
          <p:spPr>
            <a:xfrm flipH="1">
              <a:off x="2406651" y="2135089"/>
              <a:ext cx="297840" cy="2300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E13B33-0ED1-C34A-92EA-5B976EACF07F}"/>
                </a:ext>
              </a:extLst>
            </p:cNvPr>
            <p:cNvCxnSpPr>
              <a:cxnSpLocks/>
            </p:cNvCxnSpPr>
            <p:nvPr/>
          </p:nvCxnSpPr>
          <p:spPr>
            <a:xfrm>
              <a:off x="4521438" y="2110056"/>
              <a:ext cx="877368" cy="150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E72F2BCA-8FC2-D94C-B711-B7732205AD0C}"/>
                </a:ext>
              </a:extLst>
            </p:cNvPr>
            <p:cNvSpPr/>
            <p:nvPr/>
          </p:nvSpPr>
          <p:spPr>
            <a:xfrm rot="17227444">
              <a:off x="7159754" y="3424689"/>
              <a:ext cx="1086729" cy="191222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79042F-9714-3449-A796-EB94FB1E7166}"/>
                </a:ext>
              </a:extLst>
            </p:cNvPr>
            <p:cNvSpPr txBox="1"/>
            <p:nvPr/>
          </p:nvSpPr>
          <p:spPr>
            <a:xfrm>
              <a:off x="6994021" y="3581400"/>
              <a:ext cx="2213361" cy="455700"/>
            </a:xfrm>
            <a:prstGeom prst="rect">
              <a:avLst/>
            </a:prstGeom>
            <a:solidFill>
              <a:schemeClr val="bg1">
                <a:lumMod val="95000"/>
              </a:schemeClr>
            </a:solidFill>
          </p:spPr>
          <p:txBody>
            <a:bodyPr wrap="square" rtlCol="0">
              <a:spAutoFit/>
            </a:bodyPr>
            <a:lstStyle/>
            <a:p>
              <a:r>
                <a:rPr lang="en-US" sz="1100" dirty="0"/>
                <a:t>Noisy data and backgrounds – valid comparison not possible.</a:t>
              </a:r>
            </a:p>
          </p:txBody>
        </p:sp>
      </p:grpSp>
      <p:sp>
        <p:nvSpPr>
          <p:cNvPr id="29" name="TextBox 28">
            <a:extLst>
              <a:ext uri="{FF2B5EF4-FFF2-40B4-BE49-F238E27FC236}">
                <a16:creationId xmlns:a16="http://schemas.microsoft.com/office/drawing/2014/main" id="{377E1D29-1D14-6A48-B2B9-DFA65F7F7DCF}"/>
              </a:ext>
            </a:extLst>
          </p:cNvPr>
          <p:cNvSpPr txBox="1"/>
          <p:nvPr/>
        </p:nvSpPr>
        <p:spPr>
          <a:xfrm>
            <a:off x="304800" y="5334000"/>
            <a:ext cx="8534400" cy="1031051"/>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dirty="0">
                <a:solidFill>
                  <a:schemeClr val="bg1"/>
                </a:solidFill>
              </a:rPr>
              <a:t>G18 and G17 SGPS 5m averaged L1b spectra (flux vs. energy) from 18 UT on 9 July 2022 </a:t>
            </a:r>
          </a:p>
          <a:p>
            <a:pPr marL="285750" indent="-285750">
              <a:spcAft>
                <a:spcPts val="300"/>
              </a:spcAft>
              <a:buClr>
                <a:schemeClr val="bg1"/>
              </a:buClr>
              <a:buFont typeface="Arial" panose="020B0604020202020204" pitchFamily="34" charset="0"/>
              <a:buChar char="•"/>
            </a:pPr>
            <a:r>
              <a:rPr lang="en-US" dirty="0">
                <a:solidFill>
                  <a:schemeClr val="bg1"/>
                </a:solidFill>
              </a:rPr>
              <a:t>A 10 MeV Proton gyro radius at  geosynchronous is much greater than the G17 and G18 spacecraft separation (1000s of km vs. ~300 km) – We expect identical flux measurements from like channels with same telescope look directions.</a:t>
            </a:r>
          </a:p>
        </p:txBody>
      </p:sp>
    </p:spTree>
    <p:extLst>
      <p:ext uri="{BB962C8B-B14F-4D97-AF65-F5344CB8AC3E}">
        <p14:creationId xmlns:p14="http://schemas.microsoft.com/office/powerpoint/2010/main" val="317506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D4FB-4BD8-844C-8ED0-C43D7EED35AF}"/>
              </a:ext>
            </a:extLst>
          </p:cNvPr>
          <p:cNvSpPr>
            <a:spLocks noGrp="1"/>
          </p:cNvSpPr>
          <p:nvPr>
            <p:ph type="title"/>
          </p:nvPr>
        </p:nvSpPr>
        <p:spPr>
          <a:xfrm>
            <a:off x="1371600" y="174374"/>
            <a:ext cx="6408821" cy="1349626"/>
          </a:xfrm>
        </p:spPr>
        <p:txBody>
          <a:bodyPr/>
          <a:lstStyle/>
          <a:p>
            <a:r>
              <a:rPr lang="en-US" sz="2400" dirty="0">
                <a:solidFill>
                  <a:srgbClr val="FFFFFF">
                    <a:lumMod val="85000"/>
                  </a:srgbClr>
                </a:solidFill>
              </a:rPr>
              <a:t>PLPT-SEI-004 SEP Channel Cross Comparison: </a:t>
            </a:r>
            <a:br>
              <a:rPr lang="en-US" sz="2400" dirty="0">
                <a:solidFill>
                  <a:srgbClr val="FFFFFF"/>
                </a:solidFill>
              </a:rPr>
            </a:br>
            <a:r>
              <a:rPr lang="en-US" sz="3200" dirty="0"/>
              <a:t>Time Series and Cross-comparison Scatter Plot Example</a:t>
            </a:r>
          </a:p>
        </p:txBody>
      </p:sp>
      <p:sp>
        <p:nvSpPr>
          <p:cNvPr id="4" name="Slide Number Placeholder 3">
            <a:extLst>
              <a:ext uri="{FF2B5EF4-FFF2-40B4-BE49-F238E27FC236}">
                <a16:creationId xmlns:a16="http://schemas.microsoft.com/office/drawing/2014/main" id="{D4AF6E20-77D8-0B46-B8F4-00E08DDAC0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dirty="0"/>
          </a:p>
        </p:txBody>
      </p:sp>
      <p:grpSp>
        <p:nvGrpSpPr>
          <p:cNvPr id="9" name="Group 8">
            <a:extLst>
              <a:ext uri="{FF2B5EF4-FFF2-40B4-BE49-F238E27FC236}">
                <a16:creationId xmlns:a16="http://schemas.microsoft.com/office/drawing/2014/main" id="{4F1A0079-343A-9D46-A907-F75BD6AF329F}"/>
              </a:ext>
            </a:extLst>
          </p:cNvPr>
          <p:cNvGrpSpPr/>
          <p:nvPr/>
        </p:nvGrpSpPr>
        <p:grpSpPr>
          <a:xfrm>
            <a:off x="4724400" y="2057400"/>
            <a:ext cx="4159082" cy="3276600"/>
            <a:chOff x="3962400" y="2144197"/>
            <a:chExt cx="4997282" cy="3875603"/>
          </a:xfrm>
        </p:grpSpPr>
        <p:pic>
          <p:nvPicPr>
            <p:cNvPr id="6" name="Picture 5">
              <a:extLst>
                <a:ext uri="{FF2B5EF4-FFF2-40B4-BE49-F238E27FC236}">
                  <a16:creationId xmlns:a16="http://schemas.microsoft.com/office/drawing/2014/main" id="{78C9353E-FE3B-5B4C-B293-4FF7D3646654}"/>
                </a:ext>
              </a:extLst>
            </p:cNvPr>
            <p:cNvPicPr>
              <a:picLocks noChangeAspect="1"/>
            </p:cNvPicPr>
            <p:nvPr/>
          </p:nvPicPr>
          <p:blipFill>
            <a:blip r:embed="rId2"/>
            <a:stretch>
              <a:fillRect/>
            </a:stretch>
          </p:blipFill>
          <p:spPr>
            <a:xfrm>
              <a:off x="3962400" y="2144197"/>
              <a:ext cx="3967566" cy="3875603"/>
            </a:xfrm>
            <a:prstGeom prst="rect">
              <a:avLst/>
            </a:prstGeom>
          </p:spPr>
        </p:pic>
        <p:pic>
          <p:nvPicPr>
            <p:cNvPr id="8" name="Picture 7">
              <a:extLst>
                <a:ext uri="{FF2B5EF4-FFF2-40B4-BE49-F238E27FC236}">
                  <a16:creationId xmlns:a16="http://schemas.microsoft.com/office/drawing/2014/main" id="{100544EF-1446-1841-BBA3-874C077E23CA}"/>
                </a:ext>
              </a:extLst>
            </p:cNvPr>
            <p:cNvPicPr>
              <a:picLocks noChangeAspect="1"/>
            </p:cNvPicPr>
            <p:nvPr/>
          </p:nvPicPr>
          <p:blipFill>
            <a:blip r:embed="rId3"/>
            <a:stretch>
              <a:fillRect/>
            </a:stretch>
          </p:blipFill>
          <p:spPr>
            <a:xfrm>
              <a:off x="7924801" y="2144486"/>
              <a:ext cx="1034881" cy="3864428"/>
            </a:xfrm>
            <a:prstGeom prst="rect">
              <a:avLst/>
            </a:prstGeom>
          </p:spPr>
        </p:pic>
      </p:grpSp>
      <p:sp>
        <p:nvSpPr>
          <p:cNvPr id="10" name="TextBox 9">
            <a:extLst>
              <a:ext uri="{FF2B5EF4-FFF2-40B4-BE49-F238E27FC236}">
                <a16:creationId xmlns:a16="http://schemas.microsoft.com/office/drawing/2014/main" id="{3FF7F2DE-C5F1-534A-AFB4-FAEE588890DF}"/>
              </a:ext>
            </a:extLst>
          </p:cNvPr>
          <p:cNvSpPr txBox="1"/>
          <p:nvPr/>
        </p:nvSpPr>
        <p:spPr>
          <a:xfrm>
            <a:off x="533401" y="5458108"/>
            <a:ext cx="8229599" cy="561692"/>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dirty="0">
                <a:solidFill>
                  <a:schemeClr val="bg1"/>
                </a:solidFill>
              </a:rPr>
              <a:t>G18 and G17 SGPS Cross comparison of 5m averaged L1b fluxes during 9-14 July 2022.</a:t>
            </a:r>
          </a:p>
          <a:p>
            <a:pPr marL="285750" indent="-285750">
              <a:spcAft>
                <a:spcPts val="300"/>
              </a:spcAft>
              <a:buClr>
                <a:schemeClr val="bg1"/>
              </a:buClr>
              <a:buFont typeface="Arial" panose="020B0604020202020204" pitchFamily="34" charset="0"/>
              <a:buChar char="•"/>
            </a:pPr>
            <a:r>
              <a:rPr lang="en-US" dirty="0">
                <a:solidFill>
                  <a:schemeClr val="bg1"/>
                </a:solidFill>
              </a:rPr>
              <a:t>Results indicate ~10% systematic difference between G18 and G17 SGPS+X P2A measurements.</a:t>
            </a:r>
          </a:p>
        </p:txBody>
      </p:sp>
      <p:sp>
        <p:nvSpPr>
          <p:cNvPr id="11" name="Footer Placeholder 5">
            <a:extLst>
              <a:ext uri="{FF2B5EF4-FFF2-40B4-BE49-F238E27FC236}">
                <a16:creationId xmlns:a16="http://schemas.microsoft.com/office/drawing/2014/main" id="{7BFE9945-9D09-2349-88A5-D2C7FAFD55F6}"/>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13" name="TextBox 12">
            <a:extLst>
              <a:ext uri="{FF2B5EF4-FFF2-40B4-BE49-F238E27FC236}">
                <a16:creationId xmlns:a16="http://schemas.microsoft.com/office/drawing/2014/main" id="{3E7808CE-5AF2-FE40-9346-044D03AFEC3B}"/>
              </a:ext>
            </a:extLst>
          </p:cNvPr>
          <p:cNvSpPr txBox="1"/>
          <p:nvPr/>
        </p:nvSpPr>
        <p:spPr>
          <a:xfrm>
            <a:off x="2667000" y="1749623"/>
            <a:ext cx="3805850" cy="307777"/>
          </a:xfrm>
          <a:prstGeom prst="rect">
            <a:avLst/>
          </a:prstGeom>
          <a:solidFill>
            <a:schemeClr val="bg1">
              <a:lumMod val="95000"/>
            </a:schemeClr>
          </a:solidFill>
        </p:spPr>
        <p:txBody>
          <a:bodyPr wrap="none" rtlCol="0">
            <a:spAutoFit/>
          </a:bodyPr>
          <a:lstStyle/>
          <a:p>
            <a:r>
              <a:rPr lang="en-US" dirty="0"/>
              <a:t>G17 vs. G18 SGPS+X P2A cross comparison</a:t>
            </a:r>
          </a:p>
        </p:txBody>
      </p:sp>
      <p:pic>
        <p:nvPicPr>
          <p:cNvPr id="14" name="Picture 13">
            <a:extLst>
              <a:ext uri="{FF2B5EF4-FFF2-40B4-BE49-F238E27FC236}">
                <a16:creationId xmlns:a16="http://schemas.microsoft.com/office/drawing/2014/main" id="{6DF7AC16-2D9C-7842-814B-5B6A6E3713CC}"/>
              </a:ext>
            </a:extLst>
          </p:cNvPr>
          <p:cNvPicPr>
            <a:picLocks noChangeAspect="1"/>
          </p:cNvPicPr>
          <p:nvPr/>
        </p:nvPicPr>
        <p:blipFill>
          <a:blip r:embed="rId4"/>
          <a:stretch>
            <a:fillRect/>
          </a:stretch>
        </p:blipFill>
        <p:spPr>
          <a:xfrm>
            <a:off x="287867" y="2057400"/>
            <a:ext cx="4436533" cy="3276600"/>
          </a:xfrm>
          <a:prstGeom prst="rect">
            <a:avLst/>
          </a:prstGeom>
        </p:spPr>
      </p:pic>
    </p:spTree>
    <p:extLst>
      <p:ext uri="{BB962C8B-B14F-4D97-AF65-F5344CB8AC3E}">
        <p14:creationId xmlns:p14="http://schemas.microsoft.com/office/powerpoint/2010/main" val="115722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9D78-9536-F341-A40B-D58E9CF2F51C}"/>
              </a:ext>
            </a:extLst>
          </p:cNvPr>
          <p:cNvSpPr>
            <a:spLocks noGrp="1"/>
          </p:cNvSpPr>
          <p:nvPr>
            <p:ph type="title"/>
          </p:nvPr>
        </p:nvSpPr>
        <p:spPr>
          <a:xfrm>
            <a:off x="1371600" y="128337"/>
            <a:ext cx="6408821" cy="968626"/>
          </a:xfrm>
        </p:spPr>
        <p:txBody>
          <a:bodyPr/>
          <a:lstStyle/>
          <a:p>
            <a:r>
              <a:rPr lang="en-US" sz="3200" dirty="0">
                <a:solidFill>
                  <a:srgbClr val="FFFFFF">
                    <a:lumMod val="85000"/>
                  </a:srgbClr>
                </a:solidFill>
              </a:rPr>
              <a:t>PLPT-SEI-004 SEP Channel Cross Comparison </a:t>
            </a:r>
            <a:r>
              <a:rPr lang="en-US" sz="3200" dirty="0"/>
              <a:t>Results</a:t>
            </a:r>
          </a:p>
        </p:txBody>
      </p:sp>
      <p:sp>
        <p:nvSpPr>
          <p:cNvPr id="4" name="Slide Number Placeholder 3">
            <a:extLst>
              <a:ext uri="{FF2B5EF4-FFF2-40B4-BE49-F238E27FC236}">
                <a16:creationId xmlns:a16="http://schemas.microsoft.com/office/drawing/2014/main" id="{D9A98E9A-0772-C248-B8DA-D3EF3A7083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dirty="0"/>
          </a:p>
        </p:txBody>
      </p:sp>
      <p:sp>
        <p:nvSpPr>
          <p:cNvPr id="5" name="Footer Placeholder 5">
            <a:extLst>
              <a:ext uri="{FF2B5EF4-FFF2-40B4-BE49-F238E27FC236}">
                <a16:creationId xmlns:a16="http://schemas.microsoft.com/office/drawing/2014/main" id="{F4B730B6-41DC-C144-AE11-D24C14A9CC4A}"/>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8" name="TextBox 7">
            <a:extLst>
              <a:ext uri="{FF2B5EF4-FFF2-40B4-BE49-F238E27FC236}">
                <a16:creationId xmlns:a16="http://schemas.microsoft.com/office/drawing/2014/main" id="{CFA5C7DA-8F2A-6842-9387-9FE59803EA5F}"/>
              </a:ext>
            </a:extLst>
          </p:cNvPr>
          <p:cNvSpPr txBox="1"/>
          <p:nvPr/>
        </p:nvSpPr>
        <p:spPr>
          <a:xfrm>
            <a:off x="381001" y="4325110"/>
            <a:ext cx="8458200" cy="1641475"/>
          </a:xfrm>
          <a:prstGeom prst="rect">
            <a:avLst/>
          </a:prstGeom>
          <a:noFill/>
        </p:spPr>
        <p:txBody>
          <a:bodyPr wrap="square" rtlCol="0">
            <a:spAutoFit/>
          </a:bodyPr>
          <a:lstStyle/>
          <a:p>
            <a:pPr marL="285750" indent="-285750">
              <a:spcAft>
                <a:spcPts val="400"/>
              </a:spcAft>
              <a:buClr>
                <a:schemeClr val="bg1"/>
              </a:buClr>
              <a:buFont typeface="Arial" panose="020B0604020202020204" pitchFamily="34" charset="0"/>
              <a:buChar char="•"/>
            </a:pPr>
            <a:r>
              <a:rPr lang="en-US" dirty="0">
                <a:solidFill>
                  <a:schemeClr val="bg1"/>
                </a:solidFill>
              </a:rPr>
              <a:t>Measurements from like channels and look-directions generally agree to within 10%.</a:t>
            </a:r>
          </a:p>
          <a:p>
            <a:pPr marL="285750" indent="-285750">
              <a:spcAft>
                <a:spcPts val="400"/>
              </a:spcAft>
              <a:buClr>
                <a:schemeClr val="bg1"/>
              </a:buClr>
              <a:buFont typeface="Arial" panose="020B0604020202020204" pitchFamily="34" charset="0"/>
              <a:buChar char="•"/>
            </a:pPr>
            <a:r>
              <a:rPr lang="en-US" dirty="0">
                <a:solidFill>
                  <a:schemeClr val="bg1"/>
                </a:solidFill>
              </a:rPr>
              <a:t>Worst case is ~26% difference between G18 and G17 SGPS-X P2A. </a:t>
            </a:r>
          </a:p>
          <a:p>
            <a:pPr marL="285750" indent="-285750">
              <a:spcAft>
                <a:spcPts val="400"/>
              </a:spcAft>
              <a:buClr>
                <a:schemeClr val="bg1"/>
              </a:buClr>
              <a:buFont typeface="Arial" panose="020B0604020202020204" pitchFamily="34" charset="0"/>
              <a:buChar char="•"/>
            </a:pPr>
            <a:r>
              <a:rPr lang="en-US" dirty="0">
                <a:solidFill>
                  <a:schemeClr val="bg1"/>
                </a:solidFill>
              </a:rPr>
              <a:t>Worst P6 &amp; P7 case (noisy data) is ~30% difference between G18 and G17 SGPS-X P6.</a:t>
            </a:r>
          </a:p>
          <a:p>
            <a:pPr marL="285750" indent="-285750">
              <a:spcAft>
                <a:spcPts val="400"/>
              </a:spcAft>
              <a:buClr>
                <a:schemeClr val="bg1"/>
              </a:buClr>
              <a:buFont typeface="Arial" panose="020B0604020202020204" pitchFamily="34" charset="0"/>
              <a:buChar char="•"/>
            </a:pPr>
            <a:r>
              <a:rPr lang="en-US" dirty="0">
                <a:solidFill>
                  <a:schemeClr val="bg1"/>
                </a:solidFill>
              </a:rPr>
              <a:t>SGPS T3 proton count rates too low to perform similar comparisons for T3 channels.</a:t>
            </a:r>
          </a:p>
          <a:p>
            <a:pPr marL="285750" indent="-285750">
              <a:spcAft>
                <a:spcPts val="400"/>
              </a:spcAft>
              <a:buClr>
                <a:schemeClr val="bg1"/>
              </a:buClr>
              <a:buFont typeface="Arial" panose="020B0604020202020204" pitchFamily="34" charset="0"/>
              <a:buChar char="•"/>
            </a:pPr>
            <a:r>
              <a:rPr lang="en-US" dirty="0">
                <a:solidFill>
                  <a:schemeClr val="bg1"/>
                </a:solidFill>
              </a:rPr>
              <a:t>Alpha count rates too low to perform similar comparisons for alpha channels.</a:t>
            </a:r>
          </a:p>
          <a:p>
            <a:pPr marL="285750" indent="-285750">
              <a:spcAft>
                <a:spcPts val="400"/>
              </a:spcAft>
              <a:buClr>
                <a:schemeClr val="bg1"/>
              </a:buClr>
              <a:buFont typeface="Arial" panose="020B0604020202020204" pitchFamily="34" charset="0"/>
              <a:buChar char="•"/>
            </a:pPr>
            <a:endParaRPr lang="en-US" dirty="0">
              <a:solidFill>
                <a:schemeClr val="bg1"/>
              </a:solidFill>
            </a:endParaRPr>
          </a:p>
        </p:txBody>
      </p:sp>
      <p:grpSp>
        <p:nvGrpSpPr>
          <p:cNvPr id="10" name="Group 9">
            <a:extLst>
              <a:ext uri="{FF2B5EF4-FFF2-40B4-BE49-F238E27FC236}">
                <a16:creationId xmlns:a16="http://schemas.microsoft.com/office/drawing/2014/main" id="{3EA75BC7-8312-434F-980F-843416446B1F}"/>
              </a:ext>
            </a:extLst>
          </p:cNvPr>
          <p:cNvGrpSpPr/>
          <p:nvPr/>
        </p:nvGrpSpPr>
        <p:grpSpPr>
          <a:xfrm>
            <a:off x="304800" y="1981200"/>
            <a:ext cx="8610600" cy="2200211"/>
            <a:chOff x="304800" y="1981200"/>
            <a:chExt cx="8610600" cy="2200211"/>
          </a:xfrm>
        </p:grpSpPr>
        <p:pic>
          <p:nvPicPr>
            <p:cNvPr id="7" name="Picture 6">
              <a:extLst>
                <a:ext uri="{FF2B5EF4-FFF2-40B4-BE49-F238E27FC236}">
                  <a16:creationId xmlns:a16="http://schemas.microsoft.com/office/drawing/2014/main" id="{6AE011D4-62A4-3F4D-9B0A-527F218A4A21}"/>
                </a:ext>
              </a:extLst>
            </p:cNvPr>
            <p:cNvPicPr>
              <a:picLocks noChangeAspect="1"/>
            </p:cNvPicPr>
            <p:nvPr/>
          </p:nvPicPr>
          <p:blipFill>
            <a:blip r:embed="rId2"/>
            <a:stretch>
              <a:fillRect/>
            </a:stretch>
          </p:blipFill>
          <p:spPr>
            <a:xfrm>
              <a:off x="304800" y="1981200"/>
              <a:ext cx="8610600" cy="2200211"/>
            </a:xfrm>
            <a:prstGeom prst="rect">
              <a:avLst/>
            </a:prstGeom>
          </p:spPr>
        </p:pic>
        <p:sp>
          <p:nvSpPr>
            <p:cNvPr id="9" name="Oval 8">
              <a:extLst>
                <a:ext uri="{FF2B5EF4-FFF2-40B4-BE49-F238E27FC236}">
                  <a16:creationId xmlns:a16="http://schemas.microsoft.com/office/drawing/2014/main" id="{61950C52-0E49-9443-9753-065820E9DB3B}"/>
                </a:ext>
              </a:extLst>
            </p:cNvPr>
            <p:cNvSpPr/>
            <p:nvPr/>
          </p:nvSpPr>
          <p:spPr>
            <a:xfrm>
              <a:off x="2253342" y="2623458"/>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DF50F17B-A7D7-6140-B2E2-F48EF4F8CC96}"/>
              </a:ext>
            </a:extLst>
          </p:cNvPr>
          <p:cNvSpPr txBox="1"/>
          <p:nvPr/>
        </p:nvSpPr>
        <p:spPr>
          <a:xfrm>
            <a:off x="675589" y="1707702"/>
            <a:ext cx="2285325" cy="276999"/>
          </a:xfrm>
          <a:prstGeom prst="rect">
            <a:avLst/>
          </a:prstGeom>
          <a:solidFill>
            <a:schemeClr val="bg1">
              <a:lumMod val="95000"/>
            </a:schemeClr>
          </a:solidFill>
        </p:spPr>
        <p:txBody>
          <a:bodyPr wrap="square" rtlCol="0">
            <a:spAutoFit/>
          </a:bodyPr>
          <a:lstStyle/>
          <a:p>
            <a:r>
              <a:rPr lang="en-US" sz="1200" dirty="0"/>
              <a:t>Worst case is ~26% difference. </a:t>
            </a:r>
          </a:p>
        </p:txBody>
      </p:sp>
      <p:cxnSp>
        <p:nvCxnSpPr>
          <p:cNvPr id="13" name="Straight Arrow Connector 12">
            <a:extLst>
              <a:ext uri="{FF2B5EF4-FFF2-40B4-BE49-F238E27FC236}">
                <a16:creationId xmlns:a16="http://schemas.microsoft.com/office/drawing/2014/main" id="{9CA67307-8FB8-E147-8BD5-CDFD813E53C4}"/>
              </a:ext>
            </a:extLst>
          </p:cNvPr>
          <p:cNvCxnSpPr>
            <a:cxnSpLocks/>
          </p:cNvCxnSpPr>
          <p:nvPr/>
        </p:nvCxnSpPr>
        <p:spPr>
          <a:xfrm>
            <a:off x="1556657" y="2002971"/>
            <a:ext cx="859972"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89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82579" y="152400"/>
            <a:ext cx="7018421" cy="968626"/>
          </a:xfrm>
        </p:spPr>
        <p:txBody>
          <a:bodyPr>
            <a:noAutofit/>
          </a:bodyPr>
          <a:lstStyle/>
          <a:p>
            <a:r>
              <a:rPr lang="en-US" sz="2800" dirty="0">
                <a:solidFill>
                  <a:schemeClr val="bg1">
                    <a:lumMod val="85000"/>
                  </a:schemeClr>
                </a:solidFill>
              </a:rPr>
              <a:t>PLPT-SEI-006 Backgrounds Trending: </a:t>
            </a:r>
            <a:br>
              <a:rPr lang="en-US" sz="2800" dirty="0">
                <a:solidFill>
                  <a:schemeClr val="bg1">
                    <a:lumMod val="85000"/>
                  </a:schemeClr>
                </a:solidFill>
              </a:rPr>
            </a:br>
            <a:r>
              <a:rPr lang="en-US" sz="3200" dirty="0"/>
              <a:t>SGPS Backgrounds</a:t>
            </a:r>
          </a:p>
        </p:txBody>
      </p:sp>
      <p:grpSp>
        <p:nvGrpSpPr>
          <p:cNvPr id="22" name="Group 21">
            <a:extLst>
              <a:ext uri="{FF2B5EF4-FFF2-40B4-BE49-F238E27FC236}">
                <a16:creationId xmlns:a16="http://schemas.microsoft.com/office/drawing/2014/main" id="{9CA8591F-EAF1-DD46-B655-D150D99A314F}"/>
              </a:ext>
            </a:extLst>
          </p:cNvPr>
          <p:cNvGrpSpPr/>
          <p:nvPr/>
        </p:nvGrpSpPr>
        <p:grpSpPr>
          <a:xfrm>
            <a:off x="5091195" y="1144525"/>
            <a:ext cx="3976605" cy="3723269"/>
            <a:chOff x="4876800" y="1981200"/>
            <a:chExt cx="3962400" cy="3948245"/>
          </a:xfrm>
        </p:grpSpPr>
        <p:grpSp>
          <p:nvGrpSpPr>
            <p:cNvPr id="23" name="Group 22">
              <a:extLst>
                <a:ext uri="{FF2B5EF4-FFF2-40B4-BE49-F238E27FC236}">
                  <a16:creationId xmlns:a16="http://schemas.microsoft.com/office/drawing/2014/main" id="{13C09E17-B053-3247-B271-0C57AF8BA5DC}"/>
                </a:ext>
              </a:extLst>
            </p:cNvPr>
            <p:cNvGrpSpPr/>
            <p:nvPr/>
          </p:nvGrpSpPr>
          <p:grpSpPr>
            <a:xfrm>
              <a:off x="4890954" y="1981200"/>
              <a:ext cx="3948246" cy="3948245"/>
              <a:chOff x="4738554" y="2133600"/>
              <a:chExt cx="3948246" cy="3948245"/>
            </a:xfrm>
          </p:grpSpPr>
          <p:pic>
            <p:nvPicPr>
              <p:cNvPr id="25" name="Picture 24">
                <a:extLst>
                  <a:ext uri="{FF2B5EF4-FFF2-40B4-BE49-F238E27FC236}">
                    <a16:creationId xmlns:a16="http://schemas.microsoft.com/office/drawing/2014/main" id="{6538D079-3CC4-9344-9B2E-E073F248D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554" y="2133600"/>
                <a:ext cx="3948246" cy="3948245"/>
              </a:xfrm>
              <a:prstGeom prst="rect">
                <a:avLst/>
              </a:prstGeom>
            </p:spPr>
          </p:pic>
          <p:sp>
            <p:nvSpPr>
              <p:cNvPr id="29" name="Left Bracket 28">
                <a:extLst>
                  <a:ext uri="{FF2B5EF4-FFF2-40B4-BE49-F238E27FC236}">
                    <a16:creationId xmlns:a16="http://schemas.microsoft.com/office/drawing/2014/main" id="{8AF5DB50-442A-C045-A0BF-0402B7643E2E}"/>
                  </a:ext>
                </a:extLst>
              </p:cNvPr>
              <p:cNvSpPr/>
              <p:nvPr/>
            </p:nvSpPr>
            <p:spPr>
              <a:xfrm rot="5400000">
                <a:off x="6838949" y="4019549"/>
                <a:ext cx="114301" cy="220980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a:extLst>
                  <a:ext uri="{FF2B5EF4-FFF2-40B4-BE49-F238E27FC236}">
                    <a16:creationId xmlns:a16="http://schemas.microsoft.com/office/drawing/2014/main" id="{BC616034-DACB-CC43-A0A6-C64F9D7329A8}"/>
                  </a:ext>
                </a:extLst>
              </p:cNvPr>
              <p:cNvSpPr txBox="1"/>
              <p:nvPr/>
            </p:nvSpPr>
            <p:spPr>
              <a:xfrm>
                <a:off x="5780428" y="4113305"/>
                <a:ext cx="2678589" cy="881210"/>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Backgrounds are mainly from GCR counts picked up by response function </a:t>
                </a:r>
                <a:r>
                  <a:rPr lang="en-US" sz="1200" b="1" dirty="0">
                    <a:latin typeface="Arial" panose="020B0604020202020204" pitchFamily="34" charset="0"/>
                    <a:cs typeface="Arial" panose="020B0604020202020204" pitchFamily="34" charset="0"/>
                  </a:rPr>
                  <a:t>high energy tail </a:t>
                </a:r>
                <a:r>
                  <a:rPr lang="en-US" sz="1200" dirty="0">
                    <a:latin typeface="Arial" panose="020B0604020202020204" pitchFamily="34" charset="0"/>
                    <a:cs typeface="Arial" panose="020B0604020202020204" pitchFamily="34" charset="0"/>
                  </a:rPr>
                  <a:t>and islands (not calibrated).</a:t>
                </a:r>
              </a:p>
            </p:txBody>
          </p:sp>
          <p:sp>
            <p:nvSpPr>
              <p:cNvPr id="31" name="TextBox 30">
                <a:extLst>
                  <a:ext uri="{FF2B5EF4-FFF2-40B4-BE49-F238E27FC236}">
                    <a16:creationId xmlns:a16="http://schemas.microsoft.com/office/drawing/2014/main" id="{79108B54-6462-694D-9DF3-8BC1D9CFBBC4}"/>
                  </a:ext>
                </a:extLst>
              </p:cNvPr>
              <p:cNvSpPr txBox="1"/>
              <p:nvPr/>
            </p:nvSpPr>
            <p:spPr>
              <a:xfrm>
                <a:off x="5879757" y="2895600"/>
                <a:ext cx="2503332" cy="881210"/>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SGPS channels are calibrated with 4-8 beam energies spanning the </a:t>
                </a:r>
                <a:r>
                  <a:rPr lang="en-US" sz="1200" b="1" dirty="0">
                    <a:latin typeface="Arial" panose="020B0604020202020204" pitchFamily="34" charset="0"/>
                    <a:cs typeface="Arial" panose="020B0604020202020204" pitchFamily="34" charset="0"/>
                  </a:rPr>
                  <a:t>in-band</a:t>
                </a:r>
                <a:r>
                  <a:rPr lang="en-US" sz="1200" dirty="0">
                    <a:latin typeface="Arial" panose="020B0604020202020204" pitchFamily="34" charset="0"/>
                    <a:cs typeface="Arial" panose="020B0604020202020204" pitchFamily="34" charset="0"/>
                  </a:rPr>
                  <a:t> portion of each channel. </a:t>
                </a:r>
              </a:p>
            </p:txBody>
          </p:sp>
          <p:cxnSp>
            <p:nvCxnSpPr>
              <p:cNvPr id="32" name="Straight Arrow Connector 31">
                <a:extLst>
                  <a:ext uri="{FF2B5EF4-FFF2-40B4-BE49-F238E27FC236}">
                    <a16:creationId xmlns:a16="http://schemas.microsoft.com/office/drawing/2014/main" id="{DE0D7553-99A8-904E-8A75-E43F282EEBED}"/>
                  </a:ext>
                </a:extLst>
              </p:cNvPr>
              <p:cNvCxnSpPr/>
              <p:nvPr/>
            </p:nvCxnSpPr>
            <p:spPr>
              <a:xfrm flipH="1">
                <a:off x="5638800" y="3374886"/>
                <a:ext cx="228600" cy="841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83E46A87-DF99-494E-BB55-5C9846FFF8D1}"/>
                </a:ext>
              </a:extLst>
            </p:cNvPr>
            <p:cNvSpPr txBox="1"/>
            <p:nvPr/>
          </p:nvSpPr>
          <p:spPr>
            <a:xfrm>
              <a:off x="4876800" y="2018271"/>
              <a:ext cx="3926139" cy="369332"/>
            </a:xfrm>
            <a:prstGeom prst="rect">
              <a:avLst/>
            </a:prstGeom>
            <a:noFill/>
          </p:spPr>
          <p:txBody>
            <a:bodyPr wrap="none" rtlCol="0">
              <a:spAutoFit/>
            </a:bodyPr>
            <a:lstStyle/>
            <a:p>
              <a:r>
                <a:rPr lang="en-US" b="1" dirty="0"/>
                <a:t>GEANT (simulated) Response Function</a:t>
              </a:r>
              <a:endParaRPr lang="en-US" dirty="0"/>
            </a:p>
          </p:txBody>
        </p:sp>
      </p:grpSp>
      <p:grpSp>
        <p:nvGrpSpPr>
          <p:cNvPr id="5" name="Group 4">
            <a:extLst>
              <a:ext uri="{FF2B5EF4-FFF2-40B4-BE49-F238E27FC236}">
                <a16:creationId xmlns:a16="http://schemas.microsoft.com/office/drawing/2014/main" id="{81BAB424-D2DF-0146-9901-B96A303A13AD}"/>
              </a:ext>
            </a:extLst>
          </p:cNvPr>
          <p:cNvGrpSpPr/>
          <p:nvPr/>
        </p:nvGrpSpPr>
        <p:grpSpPr>
          <a:xfrm>
            <a:off x="76200" y="1123950"/>
            <a:ext cx="5003800" cy="3752850"/>
            <a:chOff x="76200" y="1219200"/>
            <a:chExt cx="5003800" cy="3752850"/>
          </a:xfrm>
        </p:grpSpPr>
        <p:pic>
          <p:nvPicPr>
            <p:cNvPr id="3" name="Picture 2">
              <a:extLst>
                <a:ext uri="{FF2B5EF4-FFF2-40B4-BE49-F238E27FC236}">
                  <a16:creationId xmlns:a16="http://schemas.microsoft.com/office/drawing/2014/main" id="{51179144-F172-7A43-946B-546F85328FEB}"/>
                </a:ext>
              </a:extLst>
            </p:cNvPr>
            <p:cNvPicPr>
              <a:picLocks noChangeAspect="1"/>
            </p:cNvPicPr>
            <p:nvPr/>
          </p:nvPicPr>
          <p:blipFill>
            <a:blip r:embed="rId4"/>
            <a:stretch>
              <a:fillRect/>
            </a:stretch>
          </p:blipFill>
          <p:spPr>
            <a:xfrm>
              <a:off x="76200" y="1219200"/>
              <a:ext cx="5003800" cy="3752850"/>
            </a:xfrm>
            <a:prstGeom prst="rect">
              <a:avLst/>
            </a:prstGeom>
          </p:spPr>
        </p:pic>
        <p:sp>
          <p:nvSpPr>
            <p:cNvPr id="37" name="TextBox 36">
              <a:extLst>
                <a:ext uri="{FF2B5EF4-FFF2-40B4-BE49-F238E27FC236}">
                  <a16:creationId xmlns:a16="http://schemas.microsoft.com/office/drawing/2014/main" id="{05BD3B1B-6101-7449-A028-4FB6E9AD84CF}"/>
                </a:ext>
              </a:extLst>
            </p:cNvPr>
            <p:cNvSpPr txBox="1"/>
            <p:nvPr/>
          </p:nvSpPr>
          <p:spPr>
            <a:xfrm>
              <a:off x="990600" y="2438400"/>
              <a:ext cx="1295400" cy="600164"/>
            </a:xfrm>
            <a:prstGeom prst="rect">
              <a:avLst/>
            </a:prstGeom>
            <a:noFill/>
          </p:spPr>
          <p:txBody>
            <a:bodyPr wrap="square" rtlCol="0">
              <a:spAutoFit/>
            </a:bodyPr>
            <a:lstStyle/>
            <a:p>
              <a:r>
                <a:rPr lang="en-US" sz="1100" dirty="0">
                  <a:solidFill>
                    <a:srgbClr val="0070C0"/>
                  </a:solidFill>
                  <a:latin typeface="Arial" panose="020B0604020202020204" pitchFamily="34" charset="0"/>
                  <a:cs typeface="Arial" panose="020B0604020202020204" pitchFamily="34" charset="0"/>
                </a:rPr>
                <a:t>SGPS P1-P10 Backgrounds</a:t>
              </a:r>
            </a:p>
            <a:p>
              <a:r>
                <a:rPr lang="en-US" sz="1100" dirty="0">
                  <a:solidFill>
                    <a:srgbClr val="0070C0"/>
                  </a:solidFill>
                  <a:latin typeface="Arial" panose="020B0604020202020204" pitchFamily="34" charset="0"/>
                  <a:cs typeface="Arial" panose="020B0604020202020204" pitchFamily="34" charset="0"/>
                </a:rPr>
                <a:t>(1-day averaged)</a:t>
              </a:r>
            </a:p>
          </p:txBody>
        </p:sp>
        <p:sp>
          <p:nvSpPr>
            <p:cNvPr id="38" name="TextBox 37">
              <a:extLst>
                <a:ext uri="{FF2B5EF4-FFF2-40B4-BE49-F238E27FC236}">
                  <a16:creationId xmlns:a16="http://schemas.microsoft.com/office/drawing/2014/main" id="{61049C92-CE29-C14E-9596-B4435A5100CA}"/>
                </a:ext>
              </a:extLst>
            </p:cNvPr>
            <p:cNvSpPr txBox="1"/>
            <p:nvPr/>
          </p:nvSpPr>
          <p:spPr>
            <a:xfrm>
              <a:off x="2842550" y="2514600"/>
              <a:ext cx="1447800" cy="430887"/>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7:30 UT on 11 Sept. 2017 (SEP event) </a:t>
              </a:r>
            </a:p>
          </p:txBody>
        </p:sp>
        <p:sp>
          <p:nvSpPr>
            <p:cNvPr id="39" name="TextBox 38">
              <a:extLst>
                <a:ext uri="{FF2B5EF4-FFF2-40B4-BE49-F238E27FC236}">
                  <a16:creationId xmlns:a16="http://schemas.microsoft.com/office/drawing/2014/main" id="{F31E2EDE-5121-1F47-A188-192BCED83C0D}"/>
                </a:ext>
              </a:extLst>
            </p:cNvPr>
            <p:cNvSpPr txBox="1"/>
            <p:nvPr/>
          </p:nvSpPr>
          <p:spPr>
            <a:xfrm>
              <a:off x="1600200" y="4005590"/>
              <a:ext cx="114300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GCR spectrum</a:t>
              </a:r>
            </a:p>
          </p:txBody>
        </p:sp>
        <p:sp>
          <p:nvSpPr>
            <p:cNvPr id="40" name="TextBox 39">
              <a:extLst>
                <a:ext uri="{FF2B5EF4-FFF2-40B4-BE49-F238E27FC236}">
                  <a16:creationId xmlns:a16="http://schemas.microsoft.com/office/drawing/2014/main" id="{3BC5BE83-C813-234E-8635-2A5E1C088D92}"/>
                </a:ext>
              </a:extLst>
            </p:cNvPr>
            <p:cNvSpPr txBox="1"/>
            <p:nvPr/>
          </p:nvSpPr>
          <p:spPr>
            <a:xfrm>
              <a:off x="685800" y="1828800"/>
              <a:ext cx="381000" cy="261610"/>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P1</a:t>
              </a:r>
            </a:p>
          </p:txBody>
        </p:sp>
        <p:sp>
          <p:nvSpPr>
            <p:cNvPr id="41" name="TextBox 40">
              <a:extLst>
                <a:ext uri="{FF2B5EF4-FFF2-40B4-BE49-F238E27FC236}">
                  <a16:creationId xmlns:a16="http://schemas.microsoft.com/office/drawing/2014/main" id="{2F72EE20-54B4-8840-94CE-EFB0DA63B9F1}"/>
                </a:ext>
              </a:extLst>
            </p:cNvPr>
            <p:cNvSpPr txBox="1"/>
            <p:nvPr/>
          </p:nvSpPr>
          <p:spPr>
            <a:xfrm>
              <a:off x="3124200" y="3233410"/>
              <a:ext cx="457200" cy="261610"/>
            </a:xfrm>
            <a:prstGeom prst="rect">
              <a:avLst/>
            </a:prstGeom>
            <a:noFill/>
          </p:spPr>
          <p:txBody>
            <a:bodyPr wrap="square" rtlCol="0">
              <a:spAutoFit/>
            </a:bodyPr>
            <a:lstStyle/>
            <a:p>
              <a:r>
                <a:rPr lang="en-US" sz="1100" dirty="0">
                  <a:solidFill>
                    <a:srgbClr val="FF0000"/>
                  </a:solidFill>
                  <a:latin typeface="Arial" panose="020B0604020202020204" pitchFamily="34" charset="0"/>
                  <a:cs typeface="Arial" panose="020B0604020202020204" pitchFamily="34" charset="0"/>
                </a:rPr>
                <a:t>P10</a:t>
              </a:r>
            </a:p>
          </p:txBody>
        </p:sp>
      </p:grpSp>
      <p:sp>
        <p:nvSpPr>
          <p:cNvPr id="2" name="TextBox 1">
            <a:extLst>
              <a:ext uri="{FF2B5EF4-FFF2-40B4-BE49-F238E27FC236}">
                <a16:creationId xmlns:a16="http://schemas.microsoft.com/office/drawing/2014/main" id="{782D14F4-25D6-2E4D-9547-B0F25A8106DD}"/>
              </a:ext>
            </a:extLst>
          </p:cNvPr>
          <p:cNvSpPr txBox="1"/>
          <p:nvPr/>
        </p:nvSpPr>
        <p:spPr>
          <a:xfrm>
            <a:off x="457200" y="4945380"/>
            <a:ext cx="8252460" cy="1302921"/>
          </a:xfrm>
          <a:prstGeom prst="rect">
            <a:avLst/>
          </a:prstGeom>
          <a:noFill/>
        </p:spPr>
        <p:txBody>
          <a:bodyPr wrap="square" rtlCol="0">
            <a:spAutoFit/>
          </a:bodyPr>
          <a:lstStyle/>
          <a:p>
            <a:pPr marL="171450" indent="-171450">
              <a:spcAft>
                <a:spcPts val="400"/>
              </a:spcAft>
              <a:buClr>
                <a:schemeClr val="bg1"/>
              </a:buClr>
              <a:buFont typeface="Arial" panose="020B0604020202020204" pitchFamily="34" charset="0"/>
              <a:buChar char="•"/>
            </a:pPr>
            <a:r>
              <a:rPr lang="en-US" sz="1200" dirty="0">
                <a:solidFill>
                  <a:schemeClr val="bg1"/>
                </a:solidFill>
              </a:rPr>
              <a:t>SGPS channels are calibrated with 4-8 beam energies spanning the in-band portion of channel response functions (shown in right panel).</a:t>
            </a:r>
          </a:p>
          <a:p>
            <a:pPr marL="171450" indent="-171450">
              <a:buClr>
                <a:schemeClr val="bg1"/>
              </a:buClr>
              <a:buFont typeface="Arial" panose="020B0604020202020204" pitchFamily="34" charset="0"/>
              <a:buChar char="•"/>
            </a:pPr>
            <a:r>
              <a:rPr lang="en-US" sz="1200" dirty="0">
                <a:solidFill>
                  <a:schemeClr val="bg1"/>
                </a:solidFill>
              </a:rPr>
              <a:t>Background counts are from GCRs detected in high energy tail portion of response function </a:t>
            </a:r>
          </a:p>
          <a:p>
            <a:pPr marL="173736">
              <a:spcAft>
                <a:spcPts val="400"/>
              </a:spcAft>
              <a:buClr>
                <a:schemeClr val="bg1"/>
              </a:buClr>
            </a:pPr>
            <a:r>
              <a:rPr lang="en-US" sz="1200" dirty="0">
                <a:solidFill>
                  <a:schemeClr val="bg1"/>
                </a:solidFill>
              </a:rPr>
              <a:t>(Analysis showing this is in the G16 Full validation PS-PVR, slide 34).</a:t>
            </a:r>
          </a:p>
          <a:p>
            <a:pPr marL="171450" indent="-171450">
              <a:spcAft>
                <a:spcPts val="400"/>
              </a:spcAft>
              <a:buClr>
                <a:schemeClr val="bg1"/>
              </a:buClr>
              <a:buFont typeface="Arial" panose="020B0604020202020204" pitchFamily="34" charset="0"/>
              <a:buChar char="•"/>
            </a:pPr>
            <a:r>
              <a:rPr lang="en-US" sz="1200" dirty="0">
                <a:solidFill>
                  <a:schemeClr val="bg1"/>
                </a:solidFill>
              </a:rPr>
              <a:t>Results from full analysis showing that we can not detect a problem with the in-band portion of the response functions from background rates are included in the G17 Provisional PS-PVR, slides 11-14.</a:t>
            </a:r>
          </a:p>
        </p:txBody>
      </p:sp>
      <p:sp>
        <p:nvSpPr>
          <p:cNvPr id="20" name="Footer Placeholder 5">
            <a:extLst>
              <a:ext uri="{FF2B5EF4-FFF2-40B4-BE49-F238E27FC236}">
                <a16:creationId xmlns:a16="http://schemas.microsoft.com/office/drawing/2014/main" id="{71E2864B-38AA-CD49-8F54-7C9A08214568}"/>
              </a:ext>
            </a:extLst>
          </p:cNvPr>
          <p:cNvSpPr txBox="1">
            <a:spLocks/>
          </p:cNvSpPr>
          <p:nvPr/>
        </p:nvSpPr>
        <p:spPr>
          <a:xfrm>
            <a:off x="1287379" y="63404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26" name="Slide Number Placeholder 3">
            <a:extLst>
              <a:ext uri="{FF2B5EF4-FFF2-40B4-BE49-F238E27FC236}">
                <a16:creationId xmlns:a16="http://schemas.microsoft.com/office/drawing/2014/main" id="{62E6B40A-5572-6149-97FD-36AFA2702066}"/>
              </a:ext>
            </a:extLst>
          </p:cNvPr>
          <p:cNvSpPr>
            <a:spLocks noGrp="1"/>
          </p:cNvSpPr>
          <p:nvPr>
            <p:ph type="sldNum" idx="12"/>
          </p:nvPr>
        </p:nvSpPr>
        <p:spPr>
          <a:xfrm>
            <a:off x="8253662" y="6356350"/>
            <a:ext cx="681791" cy="365125"/>
          </a:xfrm>
        </p:spPr>
        <p:txBody>
          <a:bodyPr/>
          <a:lstStyle/>
          <a:p>
            <a:pPr marL="0" lvl="0" indent="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217192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Text Placeholder 2"/>
          <p:cNvSpPr>
            <a:spLocks noGrp="1"/>
          </p:cNvSpPr>
          <p:nvPr>
            <p:ph type="body" idx="1"/>
          </p:nvPr>
        </p:nvSpPr>
        <p:spPr>
          <a:xfrm>
            <a:off x="457200" y="1465263"/>
            <a:ext cx="8229600" cy="4097337"/>
          </a:xfrm>
        </p:spPr>
        <p:txBody>
          <a:bodyPr/>
          <a:lstStyle/>
          <a:p>
            <a:pPr>
              <a:buFont typeface="Arial" charset="0"/>
              <a:buChar char="•"/>
            </a:pPr>
            <a:r>
              <a:rPr lang="en-US" sz="2800" dirty="0"/>
              <a:t>SGPS Overview</a:t>
            </a:r>
          </a:p>
          <a:p>
            <a:pPr>
              <a:buFont typeface="Arial" charset="0"/>
              <a:buChar char="•"/>
            </a:pPr>
            <a:r>
              <a:rPr lang="en-US" sz="2800" dirty="0"/>
              <a:t>Review of Beta/PLT Maturity</a:t>
            </a:r>
          </a:p>
          <a:p>
            <a:pPr lvl="0">
              <a:buFont typeface="Arial" charset="0"/>
              <a:buChar char="•"/>
            </a:pPr>
            <a:r>
              <a:rPr lang="en-US" sz="2800" dirty="0"/>
              <a:t>Product Quality Evaluation</a:t>
            </a:r>
          </a:p>
          <a:p>
            <a:pPr lvl="1">
              <a:buFont typeface=".AppleSystemUIFont" charset="-120"/>
              <a:buChar char="-"/>
            </a:pPr>
            <a:r>
              <a:rPr lang="en-US" sz="2000" dirty="0"/>
              <a:t>SGPS PLPTs Supporting Provisional Maturity </a:t>
            </a:r>
          </a:p>
          <a:p>
            <a:pPr lvl="1">
              <a:buFont typeface=".AppleSystemUIFont" charset="-120"/>
              <a:buChar char="-"/>
            </a:pPr>
            <a:r>
              <a:rPr lang="en-US" sz="2000" dirty="0"/>
              <a:t>Additional Instrument Health Tests</a:t>
            </a:r>
          </a:p>
          <a:p>
            <a:pPr>
              <a:buFont typeface="Arial" charset="0"/>
              <a:buChar char="•"/>
            </a:pPr>
            <a:r>
              <a:rPr lang="en-US" sz="2800" dirty="0"/>
              <a:t>Provisional Maturity Assessment</a:t>
            </a:r>
          </a:p>
          <a:p>
            <a:pPr>
              <a:buFont typeface="Arial" charset="0"/>
              <a:buChar char="•"/>
            </a:pPr>
            <a:r>
              <a:rPr lang="en-US" sz="2800" dirty="0"/>
              <a:t>Path to Full Validation Maturity</a:t>
            </a:r>
          </a:p>
          <a:p>
            <a:pPr>
              <a:buFont typeface="Arial" charset="0"/>
              <a:buChar char="•"/>
            </a:pPr>
            <a:r>
              <a:rPr lang="en-US" sz="2800" dirty="0"/>
              <a:t>Summary and Recommendations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dirty="0"/>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70546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127A-27A5-DC41-B10B-0288A8EEA617}"/>
              </a:ext>
            </a:extLst>
          </p:cNvPr>
          <p:cNvSpPr>
            <a:spLocks noGrp="1"/>
          </p:cNvSpPr>
          <p:nvPr>
            <p:ph type="title"/>
          </p:nvPr>
        </p:nvSpPr>
        <p:spPr>
          <a:xfrm>
            <a:off x="1371600" y="98011"/>
            <a:ext cx="6408821" cy="968626"/>
          </a:xfrm>
        </p:spPr>
        <p:txBody>
          <a:bodyPr/>
          <a:lstStyle/>
          <a:p>
            <a:r>
              <a:rPr lang="en-US" sz="2800" dirty="0">
                <a:solidFill>
                  <a:srgbClr val="FFFFFF">
                    <a:lumMod val="85000"/>
                  </a:srgbClr>
                </a:solidFill>
              </a:rPr>
              <a:t>PLPT-SEI-006 Backgrounds Trending: </a:t>
            </a:r>
            <a:br>
              <a:rPr lang="en-US" sz="2800" dirty="0">
                <a:solidFill>
                  <a:srgbClr val="FFFFFF">
                    <a:lumMod val="85000"/>
                  </a:srgbClr>
                </a:solidFill>
              </a:rPr>
            </a:br>
            <a:r>
              <a:rPr lang="en-US" sz="3200" dirty="0">
                <a:solidFill>
                  <a:srgbClr val="FFFFFF"/>
                </a:solidFill>
              </a:rPr>
              <a:t>G17 and G18 SGPS Background Rates</a:t>
            </a:r>
            <a:endParaRPr lang="en-US" dirty="0"/>
          </a:p>
        </p:txBody>
      </p:sp>
      <p:sp>
        <p:nvSpPr>
          <p:cNvPr id="4" name="Slide Number Placeholder 3">
            <a:extLst>
              <a:ext uri="{FF2B5EF4-FFF2-40B4-BE49-F238E27FC236}">
                <a16:creationId xmlns:a16="http://schemas.microsoft.com/office/drawing/2014/main" id="{A2987138-2557-624A-B822-2A91A9963A0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dirty="0"/>
          </a:p>
        </p:txBody>
      </p:sp>
      <p:sp>
        <p:nvSpPr>
          <p:cNvPr id="14" name="Footer Placeholder 5">
            <a:extLst>
              <a:ext uri="{FF2B5EF4-FFF2-40B4-BE49-F238E27FC236}">
                <a16:creationId xmlns:a16="http://schemas.microsoft.com/office/drawing/2014/main" id="{107DC117-63C9-B249-8564-F85E69174359}"/>
              </a:ext>
            </a:extLst>
          </p:cNvPr>
          <p:cNvSpPr txBox="1">
            <a:spLocks/>
          </p:cNvSpPr>
          <p:nvPr/>
        </p:nvSpPr>
        <p:spPr>
          <a:xfrm>
            <a:off x="1287379" y="63404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16" name="TextBox 15">
            <a:extLst>
              <a:ext uri="{FF2B5EF4-FFF2-40B4-BE49-F238E27FC236}">
                <a16:creationId xmlns:a16="http://schemas.microsoft.com/office/drawing/2014/main" id="{BD9E4445-D873-C146-825E-066FFBB3BBDD}"/>
              </a:ext>
            </a:extLst>
          </p:cNvPr>
          <p:cNvSpPr txBox="1"/>
          <p:nvPr/>
        </p:nvSpPr>
        <p:spPr>
          <a:xfrm>
            <a:off x="76200" y="5673884"/>
            <a:ext cx="8991600" cy="574516"/>
          </a:xfrm>
          <a:prstGeom prst="rect">
            <a:avLst/>
          </a:prstGeom>
          <a:noFill/>
        </p:spPr>
        <p:txBody>
          <a:bodyPr wrap="square" rtlCol="0">
            <a:spAutoFit/>
          </a:bodyPr>
          <a:lstStyle/>
          <a:p>
            <a:pPr marL="192024" indent="-192024">
              <a:spcAft>
                <a:spcPts val="400"/>
              </a:spcAft>
              <a:buClr>
                <a:schemeClr val="bg1"/>
              </a:buClr>
              <a:buFont typeface="Arial" panose="020B0604020202020204" pitchFamily="34" charset="0"/>
              <a:buChar char="•"/>
            </a:pPr>
            <a:r>
              <a:rPr lang="en-US" dirty="0">
                <a:solidFill>
                  <a:schemeClr val="bg1"/>
                </a:solidFill>
              </a:rPr>
              <a:t>May – Sept. 2022 SGPS T1 differential channels (P1-P5) measure magnetospheric protons and SEP events.</a:t>
            </a:r>
          </a:p>
          <a:p>
            <a:pPr marL="192024" indent="-192024">
              <a:spcAft>
                <a:spcPts val="400"/>
              </a:spcAft>
              <a:buClr>
                <a:schemeClr val="bg1"/>
              </a:buClr>
              <a:buFont typeface="Arial" panose="020B0604020202020204" pitchFamily="34" charset="0"/>
              <a:buChar char="•"/>
            </a:pPr>
            <a:r>
              <a:rPr lang="en-US" dirty="0">
                <a:solidFill>
                  <a:schemeClr val="bg1"/>
                </a:solidFill>
              </a:rPr>
              <a:t>May – Sept. 2022 SGPS T3 differential channels (P8-P10) are at background levels during this period.</a:t>
            </a:r>
          </a:p>
        </p:txBody>
      </p:sp>
      <p:grpSp>
        <p:nvGrpSpPr>
          <p:cNvPr id="24" name="Group 23">
            <a:extLst>
              <a:ext uri="{FF2B5EF4-FFF2-40B4-BE49-F238E27FC236}">
                <a16:creationId xmlns:a16="http://schemas.microsoft.com/office/drawing/2014/main" id="{5328D1F7-C4EA-ED47-B5D9-49249B47EAB2}"/>
              </a:ext>
            </a:extLst>
          </p:cNvPr>
          <p:cNvGrpSpPr/>
          <p:nvPr/>
        </p:nvGrpSpPr>
        <p:grpSpPr>
          <a:xfrm>
            <a:off x="464820" y="1142837"/>
            <a:ext cx="8526780" cy="4495963"/>
            <a:chOff x="464820" y="1142837"/>
            <a:chExt cx="8526780" cy="4495963"/>
          </a:xfrm>
        </p:grpSpPr>
        <p:grpSp>
          <p:nvGrpSpPr>
            <p:cNvPr id="15" name="Group 14">
              <a:extLst>
                <a:ext uri="{FF2B5EF4-FFF2-40B4-BE49-F238E27FC236}">
                  <a16:creationId xmlns:a16="http://schemas.microsoft.com/office/drawing/2014/main" id="{6FA5A833-9A4B-D443-90D9-58A506883209}"/>
                </a:ext>
              </a:extLst>
            </p:cNvPr>
            <p:cNvGrpSpPr/>
            <p:nvPr/>
          </p:nvGrpSpPr>
          <p:grpSpPr>
            <a:xfrm>
              <a:off x="464820" y="1142837"/>
              <a:ext cx="8526780" cy="4495963"/>
              <a:chOff x="457200" y="1216223"/>
              <a:chExt cx="8526780" cy="4495963"/>
            </a:xfrm>
          </p:grpSpPr>
          <p:pic>
            <p:nvPicPr>
              <p:cNvPr id="6" name="Picture 5">
                <a:extLst>
                  <a:ext uri="{FF2B5EF4-FFF2-40B4-BE49-F238E27FC236}">
                    <a16:creationId xmlns:a16="http://schemas.microsoft.com/office/drawing/2014/main" id="{5CE5D4F9-BAC4-9748-B6BF-5F88E82B63CE}"/>
                  </a:ext>
                </a:extLst>
              </p:cNvPr>
              <p:cNvPicPr>
                <a:picLocks noChangeAspect="1"/>
              </p:cNvPicPr>
              <p:nvPr/>
            </p:nvPicPr>
            <p:blipFill>
              <a:blip r:embed="rId2"/>
              <a:stretch>
                <a:fillRect/>
              </a:stretch>
            </p:blipFill>
            <p:spPr>
              <a:xfrm>
                <a:off x="457200" y="1295400"/>
                <a:ext cx="8305800" cy="4317653"/>
              </a:xfrm>
              <a:prstGeom prst="rect">
                <a:avLst/>
              </a:prstGeom>
            </p:spPr>
          </p:pic>
          <p:sp>
            <p:nvSpPr>
              <p:cNvPr id="7" name="TextBox 6">
                <a:extLst>
                  <a:ext uri="{FF2B5EF4-FFF2-40B4-BE49-F238E27FC236}">
                    <a16:creationId xmlns:a16="http://schemas.microsoft.com/office/drawing/2014/main" id="{8CD5AF3C-D4A7-3F4C-8D3E-740077EB86EA}"/>
                  </a:ext>
                </a:extLst>
              </p:cNvPr>
              <p:cNvSpPr txBox="1"/>
              <p:nvPr/>
            </p:nvSpPr>
            <p:spPr>
              <a:xfrm>
                <a:off x="3257390" y="1216223"/>
                <a:ext cx="2610010" cy="307777"/>
              </a:xfrm>
              <a:prstGeom prst="rect">
                <a:avLst/>
              </a:prstGeom>
              <a:solidFill>
                <a:schemeClr val="bg1">
                  <a:lumMod val="95000"/>
                </a:schemeClr>
              </a:solidFill>
            </p:spPr>
            <p:txBody>
              <a:bodyPr wrap="none" rtlCol="0">
                <a:spAutoFit/>
              </a:bodyPr>
              <a:lstStyle/>
              <a:p>
                <a:r>
                  <a:rPr lang="en-US" dirty="0"/>
                  <a:t>1-day averaged L0 count rates</a:t>
                </a:r>
              </a:p>
            </p:txBody>
          </p:sp>
          <p:sp>
            <p:nvSpPr>
              <p:cNvPr id="8" name="TextBox 7">
                <a:extLst>
                  <a:ext uri="{FF2B5EF4-FFF2-40B4-BE49-F238E27FC236}">
                    <a16:creationId xmlns:a16="http://schemas.microsoft.com/office/drawing/2014/main" id="{9B6BF7A0-056D-AF47-B895-8B58D67ECA9A}"/>
                  </a:ext>
                </a:extLst>
              </p:cNvPr>
              <p:cNvSpPr txBox="1"/>
              <p:nvPr/>
            </p:nvSpPr>
            <p:spPr>
              <a:xfrm>
                <a:off x="2045971" y="3560616"/>
                <a:ext cx="880109" cy="1496291"/>
              </a:xfrm>
              <a:prstGeom prst="rect">
                <a:avLst/>
              </a:prstGeom>
              <a:solidFill>
                <a:schemeClr val="bg1">
                  <a:lumMod val="95000"/>
                </a:schemeClr>
              </a:solidFill>
            </p:spPr>
            <p:txBody>
              <a:bodyPr wrap="square" rtlCol="0" anchor="ctr" anchorCtr="0">
                <a:noAutofit/>
              </a:bodyPr>
              <a:lstStyle/>
              <a:p>
                <a:pPr algn="ctr"/>
                <a:r>
                  <a:rPr lang="en-US" sz="1000" dirty="0"/>
                  <a:t>G18 drift to GOES West location</a:t>
                </a:r>
              </a:p>
            </p:txBody>
          </p:sp>
          <p:sp>
            <p:nvSpPr>
              <p:cNvPr id="9" name="TextBox 8">
                <a:extLst>
                  <a:ext uri="{FF2B5EF4-FFF2-40B4-BE49-F238E27FC236}">
                    <a16:creationId xmlns:a16="http://schemas.microsoft.com/office/drawing/2014/main" id="{DFEDD307-9E63-8441-9E69-85E693280579}"/>
                  </a:ext>
                </a:extLst>
              </p:cNvPr>
              <p:cNvSpPr txBox="1"/>
              <p:nvPr/>
            </p:nvSpPr>
            <p:spPr>
              <a:xfrm>
                <a:off x="858285" y="5465965"/>
                <a:ext cx="2582758" cy="246221"/>
              </a:xfrm>
              <a:prstGeom prst="rect">
                <a:avLst/>
              </a:prstGeom>
              <a:solidFill>
                <a:schemeClr val="bg1">
                  <a:lumMod val="95000"/>
                </a:schemeClr>
              </a:solidFill>
            </p:spPr>
            <p:txBody>
              <a:bodyPr wrap="none" rtlCol="0">
                <a:spAutoFit/>
              </a:bodyPr>
              <a:lstStyle/>
              <a:p>
                <a:r>
                  <a:rPr lang="en-US" sz="1000" dirty="0"/>
                  <a:t>G18 SGPS sensor activation on 4/25/2022</a:t>
                </a:r>
              </a:p>
            </p:txBody>
          </p:sp>
          <p:cxnSp>
            <p:nvCxnSpPr>
              <p:cNvPr id="11" name="Straight Arrow Connector 10">
                <a:extLst>
                  <a:ext uri="{FF2B5EF4-FFF2-40B4-BE49-F238E27FC236}">
                    <a16:creationId xmlns:a16="http://schemas.microsoft.com/office/drawing/2014/main" id="{1B84BDD0-4DE9-3F43-A673-F14B27E1D07A}"/>
                  </a:ext>
                </a:extLst>
              </p:cNvPr>
              <p:cNvCxnSpPr/>
              <p:nvPr/>
            </p:nvCxnSpPr>
            <p:spPr>
              <a:xfrm flipV="1">
                <a:off x="1057795" y="5208616"/>
                <a:ext cx="0" cy="24938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E796E4A1-4E6A-D047-BCE3-9903585351D1}"/>
                  </a:ext>
                </a:extLst>
              </p:cNvPr>
              <p:cNvSpPr/>
              <p:nvPr/>
            </p:nvSpPr>
            <p:spPr>
              <a:xfrm>
                <a:off x="6972300" y="4343400"/>
                <a:ext cx="274320" cy="35433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A7AC8B6D-027C-D34F-B427-8B2F362182D9}"/>
                  </a:ext>
                </a:extLst>
              </p:cNvPr>
              <p:cNvSpPr txBox="1"/>
              <p:nvPr/>
            </p:nvSpPr>
            <p:spPr>
              <a:xfrm>
                <a:off x="7338060" y="4194811"/>
                <a:ext cx="1645920" cy="646331"/>
              </a:xfrm>
              <a:prstGeom prst="rect">
                <a:avLst/>
              </a:prstGeom>
              <a:solidFill>
                <a:schemeClr val="bg1">
                  <a:lumMod val="95000"/>
                </a:schemeClr>
              </a:solidFill>
            </p:spPr>
            <p:txBody>
              <a:bodyPr wrap="square" rtlCol="0">
                <a:spAutoFit/>
              </a:bodyPr>
              <a:lstStyle/>
              <a:p>
                <a:r>
                  <a:rPr lang="en-US" sz="1200" dirty="0"/>
                  <a:t>T3 energy channels at backgrounds since G18 SGPS turn-on</a:t>
                </a:r>
              </a:p>
            </p:txBody>
          </p:sp>
        </p:grpSp>
        <p:cxnSp>
          <p:nvCxnSpPr>
            <p:cNvPr id="18" name="Straight Connector 17">
              <a:extLst>
                <a:ext uri="{FF2B5EF4-FFF2-40B4-BE49-F238E27FC236}">
                  <a16:creationId xmlns:a16="http://schemas.microsoft.com/office/drawing/2014/main" id="{64F0073D-F521-A249-A8F9-D73510E9168C}"/>
                </a:ext>
              </a:extLst>
            </p:cNvPr>
            <p:cNvCxnSpPr>
              <a:cxnSpLocks/>
            </p:cNvCxnSpPr>
            <p:nvPr/>
          </p:nvCxnSpPr>
          <p:spPr>
            <a:xfrm>
              <a:off x="1371600" y="5105400"/>
              <a:ext cx="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40F729-D050-9D45-B750-150D52CA693B}"/>
                </a:ext>
              </a:extLst>
            </p:cNvPr>
            <p:cNvCxnSpPr>
              <a:cxnSpLocks/>
            </p:cNvCxnSpPr>
            <p:nvPr/>
          </p:nvCxnSpPr>
          <p:spPr>
            <a:xfrm>
              <a:off x="2743200" y="5105400"/>
              <a:ext cx="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FD400E-ACB2-EB4B-AB60-1A329A20B257}"/>
                </a:ext>
              </a:extLst>
            </p:cNvPr>
            <p:cNvCxnSpPr>
              <a:cxnSpLocks/>
            </p:cNvCxnSpPr>
            <p:nvPr/>
          </p:nvCxnSpPr>
          <p:spPr>
            <a:xfrm>
              <a:off x="4079875" y="5105400"/>
              <a:ext cx="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69C941-E9BA-514A-86F1-D9218D7CF229}"/>
                </a:ext>
              </a:extLst>
            </p:cNvPr>
            <p:cNvCxnSpPr>
              <a:cxnSpLocks/>
            </p:cNvCxnSpPr>
            <p:nvPr/>
          </p:nvCxnSpPr>
          <p:spPr>
            <a:xfrm>
              <a:off x="5464175" y="5111750"/>
              <a:ext cx="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E6B046-85C4-A24D-8E8F-00D3306CC7E5}"/>
                </a:ext>
              </a:extLst>
            </p:cNvPr>
            <p:cNvCxnSpPr>
              <a:cxnSpLocks/>
            </p:cNvCxnSpPr>
            <p:nvPr/>
          </p:nvCxnSpPr>
          <p:spPr>
            <a:xfrm>
              <a:off x="6842125" y="5111750"/>
              <a:ext cx="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590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2439-1062-E745-A803-2AD6503C8879}"/>
              </a:ext>
            </a:extLst>
          </p:cNvPr>
          <p:cNvSpPr>
            <a:spLocks noGrp="1"/>
          </p:cNvSpPr>
          <p:nvPr>
            <p:ph type="title"/>
          </p:nvPr>
        </p:nvSpPr>
        <p:spPr/>
        <p:txBody>
          <a:bodyPr/>
          <a:lstStyle/>
          <a:p>
            <a:r>
              <a:rPr lang="en-US" sz="2800" dirty="0">
                <a:solidFill>
                  <a:srgbClr val="FFFFFF">
                    <a:lumMod val="85000"/>
                  </a:srgbClr>
                </a:solidFill>
              </a:rPr>
              <a:t>PLPT-SEI-006 Backgrounds Trending: </a:t>
            </a:r>
            <a:br>
              <a:rPr lang="en-US" sz="2800" dirty="0">
                <a:solidFill>
                  <a:srgbClr val="FFFFFF">
                    <a:lumMod val="85000"/>
                  </a:srgbClr>
                </a:solidFill>
              </a:rPr>
            </a:br>
            <a:r>
              <a:rPr lang="en-US" sz="3200" dirty="0">
                <a:solidFill>
                  <a:srgbClr val="FFFFFF"/>
                </a:solidFill>
              </a:rPr>
              <a:t>G17 and G18 SGPS Background Rates</a:t>
            </a:r>
            <a:endParaRPr lang="en-US" dirty="0"/>
          </a:p>
        </p:txBody>
      </p:sp>
      <p:sp>
        <p:nvSpPr>
          <p:cNvPr id="4" name="Slide Number Placeholder 3">
            <a:extLst>
              <a:ext uri="{FF2B5EF4-FFF2-40B4-BE49-F238E27FC236}">
                <a16:creationId xmlns:a16="http://schemas.microsoft.com/office/drawing/2014/main" id="{6249929A-0880-AA4A-9B26-9E97E06C2D0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21</a:t>
            </a:fld>
            <a:endParaRPr lang="en-US" dirty="0"/>
          </a:p>
        </p:txBody>
      </p:sp>
      <p:sp>
        <p:nvSpPr>
          <p:cNvPr id="8" name="Footer Placeholder 5">
            <a:extLst>
              <a:ext uri="{FF2B5EF4-FFF2-40B4-BE49-F238E27FC236}">
                <a16:creationId xmlns:a16="http://schemas.microsoft.com/office/drawing/2014/main" id="{E66C446B-E01F-DB46-834E-DA69913580D7}"/>
              </a:ext>
            </a:extLst>
          </p:cNvPr>
          <p:cNvSpPr txBox="1">
            <a:spLocks/>
          </p:cNvSpPr>
          <p:nvPr/>
        </p:nvSpPr>
        <p:spPr>
          <a:xfrm>
            <a:off x="1287379" y="63404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10" name="TextBox 9">
            <a:extLst>
              <a:ext uri="{FF2B5EF4-FFF2-40B4-BE49-F238E27FC236}">
                <a16:creationId xmlns:a16="http://schemas.microsoft.com/office/drawing/2014/main" id="{C1EE087F-9D77-8648-BE50-F4FD06989094}"/>
              </a:ext>
            </a:extLst>
          </p:cNvPr>
          <p:cNvSpPr txBox="1"/>
          <p:nvPr/>
        </p:nvSpPr>
        <p:spPr>
          <a:xfrm>
            <a:off x="152400" y="4953000"/>
            <a:ext cx="8763000" cy="1220847"/>
          </a:xfrm>
          <a:prstGeom prst="rect">
            <a:avLst/>
          </a:prstGeom>
          <a:noFill/>
        </p:spPr>
        <p:txBody>
          <a:bodyPr wrap="square" rtlCol="0">
            <a:spAutoFit/>
          </a:bodyPr>
          <a:lstStyle/>
          <a:p>
            <a:pPr marL="285750" indent="-285750">
              <a:spcAft>
                <a:spcPts val="400"/>
              </a:spcAft>
              <a:buClr>
                <a:schemeClr val="bg1"/>
              </a:buClr>
              <a:buFont typeface="Arial" panose="020B0604020202020204" pitchFamily="34" charset="0"/>
              <a:buChar char="•"/>
            </a:pPr>
            <a:r>
              <a:rPr lang="en-US" dirty="0">
                <a:solidFill>
                  <a:schemeClr val="bg1"/>
                </a:solidFill>
              </a:rPr>
              <a:t>In general, comparison of G16, G17 and G18 T3 background count rates indicate there is not a serious problem with G18 SGPS T3 channels.</a:t>
            </a:r>
          </a:p>
          <a:p>
            <a:pPr marL="285750" indent="-285750">
              <a:spcAft>
                <a:spcPts val="400"/>
              </a:spcAft>
              <a:buClr>
                <a:schemeClr val="bg1"/>
              </a:buClr>
              <a:buFont typeface="Arial" panose="020B0604020202020204" pitchFamily="34" charset="0"/>
              <a:buChar char="•"/>
            </a:pPr>
            <a:r>
              <a:rPr lang="en-US" dirty="0">
                <a:solidFill>
                  <a:schemeClr val="bg1"/>
                </a:solidFill>
              </a:rPr>
              <a:t>However, G18 SGPS+X P8C, P9, and P10 background count rates are up to factor of two lower. This does not necessarily mean there is a problem with characterization of the in-band part of the corresponding response functions. This is a watch item for Full Validation.</a:t>
            </a:r>
          </a:p>
        </p:txBody>
      </p:sp>
      <p:grpSp>
        <p:nvGrpSpPr>
          <p:cNvPr id="13" name="Group 12">
            <a:extLst>
              <a:ext uri="{FF2B5EF4-FFF2-40B4-BE49-F238E27FC236}">
                <a16:creationId xmlns:a16="http://schemas.microsoft.com/office/drawing/2014/main" id="{BC03054B-0374-5F44-B010-050B3C1BE370}"/>
              </a:ext>
            </a:extLst>
          </p:cNvPr>
          <p:cNvGrpSpPr/>
          <p:nvPr/>
        </p:nvGrpSpPr>
        <p:grpSpPr>
          <a:xfrm>
            <a:off x="1676400" y="1137506"/>
            <a:ext cx="5943600" cy="3739294"/>
            <a:chOff x="1371600" y="1213706"/>
            <a:chExt cx="6172200" cy="4120294"/>
          </a:xfrm>
        </p:grpSpPr>
        <p:grpSp>
          <p:nvGrpSpPr>
            <p:cNvPr id="12" name="Group 11">
              <a:extLst>
                <a:ext uri="{FF2B5EF4-FFF2-40B4-BE49-F238E27FC236}">
                  <a16:creationId xmlns:a16="http://schemas.microsoft.com/office/drawing/2014/main" id="{4D4F7FE1-1CC8-1640-AB8F-4276B8DCED03}"/>
                </a:ext>
              </a:extLst>
            </p:cNvPr>
            <p:cNvGrpSpPr/>
            <p:nvPr/>
          </p:nvGrpSpPr>
          <p:grpSpPr>
            <a:xfrm>
              <a:off x="1371600" y="1213706"/>
              <a:ext cx="6172200" cy="4120294"/>
              <a:chOff x="1219200" y="1143001"/>
              <a:chExt cx="6172200" cy="4120294"/>
            </a:xfrm>
          </p:grpSpPr>
          <p:pic>
            <p:nvPicPr>
              <p:cNvPr id="6" name="Picture 5">
                <a:extLst>
                  <a:ext uri="{FF2B5EF4-FFF2-40B4-BE49-F238E27FC236}">
                    <a16:creationId xmlns:a16="http://schemas.microsoft.com/office/drawing/2014/main" id="{1A2E2576-8A3B-8141-8950-0D0277FD185C}"/>
                  </a:ext>
                </a:extLst>
              </p:cNvPr>
              <p:cNvPicPr>
                <a:picLocks noChangeAspect="1"/>
              </p:cNvPicPr>
              <p:nvPr/>
            </p:nvPicPr>
            <p:blipFill>
              <a:blip r:embed="rId2"/>
              <a:stretch>
                <a:fillRect/>
              </a:stretch>
            </p:blipFill>
            <p:spPr>
              <a:xfrm>
                <a:off x="1219200" y="1143001"/>
                <a:ext cx="6172200" cy="4120294"/>
              </a:xfrm>
              <a:prstGeom prst="rect">
                <a:avLst/>
              </a:prstGeom>
            </p:spPr>
          </p:pic>
          <p:sp>
            <p:nvSpPr>
              <p:cNvPr id="9" name="TextBox 8">
                <a:extLst>
                  <a:ext uri="{FF2B5EF4-FFF2-40B4-BE49-F238E27FC236}">
                    <a16:creationId xmlns:a16="http://schemas.microsoft.com/office/drawing/2014/main" id="{7EFD203C-11F2-2146-A696-E06A13D5005B}"/>
                  </a:ext>
                </a:extLst>
              </p:cNvPr>
              <p:cNvSpPr txBox="1"/>
              <p:nvPr/>
            </p:nvSpPr>
            <p:spPr>
              <a:xfrm>
                <a:off x="4226169" y="4087798"/>
                <a:ext cx="2215662" cy="712186"/>
              </a:xfrm>
              <a:prstGeom prst="rect">
                <a:avLst/>
              </a:prstGeom>
              <a:noFill/>
            </p:spPr>
            <p:txBody>
              <a:bodyPr wrap="square" rtlCol="0">
                <a:spAutoFit/>
              </a:bodyPr>
              <a:lstStyle/>
              <a:p>
                <a:r>
                  <a:rPr lang="en-US" sz="1200" dirty="0"/>
                  <a:t>G18 SGPS+X P8C, P9, P10</a:t>
                </a:r>
              </a:p>
              <a:p>
                <a:r>
                  <a:rPr lang="en-US" sz="1200" dirty="0"/>
                  <a:t>count rates up to factor of two lower.</a:t>
                </a:r>
              </a:p>
            </p:txBody>
          </p:sp>
        </p:grpSp>
        <p:sp>
          <p:nvSpPr>
            <p:cNvPr id="11" name="TextBox 10">
              <a:extLst>
                <a:ext uri="{FF2B5EF4-FFF2-40B4-BE49-F238E27FC236}">
                  <a16:creationId xmlns:a16="http://schemas.microsoft.com/office/drawing/2014/main" id="{731275A2-D1A6-6445-A492-2F0DE8B074C2}"/>
                </a:ext>
              </a:extLst>
            </p:cNvPr>
            <p:cNvSpPr txBox="1"/>
            <p:nvPr/>
          </p:nvSpPr>
          <p:spPr>
            <a:xfrm>
              <a:off x="2083777" y="1295400"/>
              <a:ext cx="5117106" cy="307777"/>
            </a:xfrm>
            <a:prstGeom prst="rect">
              <a:avLst/>
            </a:prstGeom>
            <a:noFill/>
          </p:spPr>
          <p:txBody>
            <a:bodyPr wrap="none" rtlCol="0">
              <a:spAutoFit/>
            </a:bodyPr>
            <a:lstStyle/>
            <a:p>
              <a:r>
                <a:rPr lang="en-US" dirty="0"/>
                <a:t>4-month average of SGPS T3 background count rates from L0</a:t>
              </a:r>
            </a:p>
          </p:txBody>
        </p:sp>
      </p:grpSp>
    </p:spTree>
    <p:extLst>
      <p:ext uri="{BB962C8B-B14F-4D97-AF65-F5344CB8AC3E}">
        <p14:creationId xmlns:p14="http://schemas.microsoft.com/office/powerpoint/2010/main" val="59762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F051-32FC-9D46-891C-059B37793215}"/>
              </a:ext>
            </a:extLst>
          </p:cNvPr>
          <p:cNvSpPr>
            <a:spLocks noGrp="1"/>
          </p:cNvSpPr>
          <p:nvPr>
            <p:ph type="title"/>
          </p:nvPr>
        </p:nvSpPr>
        <p:spPr/>
        <p:txBody>
          <a:bodyPr/>
          <a:lstStyle/>
          <a:p>
            <a:r>
              <a:rPr lang="en-US" dirty="0"/>
              <a:t>PLPT Summary</a:t>
            </a:r>
          </a:p>
        </p:txBody>
      </p:sp>
      <p:sp>
        <p:nvSpPr>
          <p:cNvPr id="3" name="Text Placeholder 2">
            <a:extLst>
              <a:ext uri="{FF2B5EF4-FFF2-40B4-BE49-F238E27FC236}">
                <a16:creationId xmlns:a16="http://schemas.microsoft.com/office/drawing/2014/main" id="{B2FAC44F-D48E-7B4E-8138-C583D1606FDB}"/>
              </a:ext>
            </a:extLst>
          </p:cNvPr>
          <p:cNvSpPr>
            <a:spLocks noGrp="1"/>
          </p:cNvSpPr>
          <p:nvPr>
            <p:ph type="body" idx="1"/>
          </p:nvPr>
        </p:nvSpPr>
        <p:spPr/>
        <p:txBody>
          <a:bodyPr/>
          <a:lstStyle/>
          <a:p>
            <a:pPr>
              <a:spcBef>
                <a:spcPts val="0"/>
              </a:spcBef>
              <a:spcAft>
                <a:spcPts val="1200"/>
              </a:spcAft>
              <a:buFont typeface="Arial" panose="020B0604020202020204" pitchFamily="34" charset="0"/>
              <a:buChar char="•"/>
            </a:pPr>
            <a:r>
              <a:rPr lang="en-US" sz="2400" dirty="0"/>
              <a:t>PLPT-SEI-004 SEP Channel Cross-Comparison </a:t>
            </a:r>
          </a:p>
          <a:p>
            <a:pPr lvl="1">
              <a:spcBef>
                <a:spcPts val="0"/>
              </a:spcBef>
              <a:spcAft>
                <a:spcPts val="1200"/>
              </a:spcAft>
              <a:buFont typeface="System Font Regular"/>
              <a:buChar char="-"/>
            </a:pPr>
            <a:r>
              <a:rPr lang="en-US" sz="1800" dirty="0"/>
              <a:t>The SEISS PLPTs are not in general pass-fail tests, however a summary statement is that G17 and G18 SGPS like-channels compare well, with &lt;10% difference in most cases.</a:t>
            </a:r>
          </a:p>
          <a:p>
            <a:pPr lvl="1">
              <a:spcBef>
                <a:spcPts val="0"/>
              </a:spcBef>
              <a:spcAft>
                <a:spcPts val="1200"/>
              </a:spcAft>
              <a:buFont typeface="System Font Regular"/>
              <a:buChar char="-"/>
            </a:pPr>
            <a:r>
              <a:rPr lang="en-US" sz="1800" dirty="0">
                <a:solidFill>
                  <a:schemeClr val="bg1"/>
                </a:solidFill>
              </a:rPr>
              <a:t>The greatest difference is ≈26% between G17 and G18 SGPS-X P2A</a:t>
            </a:r>
            <a:endParaRPr lang="en-US" sz="1800" dirty="0"/>
          </a:p>
          <a:p>
            <a:pPr>
              <a:spcBef>
                <a:spcPts val="0"/>
              </a:spcBef>
              <a:spcAft>
                <a:spcPts val="1200"/>
              </a:spcAft>
              <a:buFont typeface="Arial" panose="020B0604020202020204" pitchFamily="34" charset="0"/>
              <a:buChar char="•"/>
            </a:pPr>
            <a:endParaRPr lang="en-US" sz="1800" dirty="0"/>
          </a:p>
          <a:p>
            <a:pPr>
              <a:spcBef>
                <a:spcPts val="0"/>
              </a:spcBef>
              <a:spcAft>
                <a:spcPts val="1200"/>
              </a:spcAft>
              <a:buFont typeface="Arial" panose="020B0604020202020204" pitchFamily="34" charset="0"/>
              <a:buChar char="•"/>
            </a:pPr>
            <a:r>
              <a:rPr lang="en-US" sz="2400" dirty="0"/>
              <a:t>PLPT-SEI-006 Backgrounds Trending</a:t>
            </a:r>
          </a:p>
          <a:p>
            <a:pPr lvl="1">
              <a:spcBef>
                <a:spcPts val="0"/>
              </a:spcBef>
              <a:spcAft>
                <a:spcPts val="1200"/>
              </a:spcAft>
              <a:buFont typeface="System Font Regular"/>
              <a:buChar char="-"/>
            </a:pPr>
            <a:r>
              <a:rPr lang="en-US" sz="1800" dirty="0"/>
              <a:t>The primary goal of the Backgrounds Trending PLPT, for the purposes of this review, is to verify that there are no significant problems with the G18 SGPS+X and -X T3 channels. </a:t>
            </a:r>
          </a:p>
          <a:p>
            <a:pPr lvl="1">
              <a:spcBef>
                <a:spcPts val="0"/>
              </a:spcBef>
              <a:spcAft>
                <a:spcPts val="1200"/>
              </a:spcAft>
              <a:buFont typeface="System Font Regular"/>
              <a:buChar char="-"/>
            </a:pPr>
            <a:r>
              <a:rPr lang="en-US" sz="1800" dirty="0"/>
              <a:t>Comparisons between G17 and G18 SGPS background rates do not indicate any serious issues with the G18 SGPS channels.</a:t>
            </a:r>
          </a:p>
          <a:p>
            <a:pPr>
              <a:spcBef>
                <a:spcPts val="0"/>
              </a:spcBef>
              <a:spcAft>
                <a:spcPts val="1200"/>
              </a:spcAft>
              <a:buFont typeface="Arial" panose="020B0604020202020204" pitchFamily="34" charset="0"/>
              <a:buChar char="•"/>
            </a:pPr>
            <a:endParaRPr lang="en-US" sz="2400" dirty="0"/>
          </a:p>
          <a:p>
            <a:pPr>
              <a:spcBef>
                <a:spcPts val="0"/>
              </a:spcBef>
              <a:spcAft>
                <a:spcPts val="1200"/>
              </a:spcAft>
              <a:buFont typeface="Arial" panose="020B0604020202020204" pitchFamily="34" charset="0"/>
              <a:buChar char="•"/>
            </a:pPr>
            <a:endParaRPr lang="en-US" sz="2400" dirty="0"/>
          </a:p>
          <a:p>
            <a:pPr>
              <a:spcBef>
                <a:spcPts val="0"/>
              </a:spcBef>
              <a:spcAft>
                <a:spcPts val="1200"/>
              </a:spcAft>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93498247-5E2B-9149-85FB-DC75731E852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dirty="0"/>
          </a:p>
        </p:txBody>
      </p:sp>
      <p:sp>
        <p:nvSpPr>
          <p:cNvPr id="6" name="Footer Placeholder 5">
            <a:extLst>
              <a:ext uri="{FF2B5EF4-FFF2-40B4-BE49-F238E27FC236}">
                <a16:creationId xmlns:a16="http://schemas.microsoft.com/office/drawing/2014/main" id="{140EA7A4-C4D0-0243-9A63-E2A85F2CBB26}"/>
              </a:ext>
            </a:extLst>
          </p:cNvPr>
          <p:cNvSpPr txBox="1">
            <a:spLocks/>
          </p:cNvSpPr>
          <p:nvPr/>
        </p:nvSpPr>
        <p:spPr>
          <a:xfrm>
            <a:off x="1287379" y="63404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7" name="Rounded Rectangle 6">
            <a:extLst>
              <a:ext uri="{FF2B5EF4-FFF2-40B4-BE49-F238E27FC236}">
                <a16:creationId xmlns:a16="http://schemas.microsoft.com/office/drawing/2014/main" id="{7931C09B-C8BE-B745-AE1C-5E1BFB2190D6}"/>
              </a:ext>
            </a:extLst>
          </p:cNvPr>
          <p:cNvSpPr/>
          <p:nvPr/>
        </p:nvSpPr>
        <p:spPr>
          <a:xfrm>
            <a:off x="6705600" y="1524000"/>
            <a:ext cx="838200" cy="381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Pass</a:t>
            </a:r>
          </a:p>
        </p:txBody>
      </p:sp>
      <p:sp>
        <p:nvSpPr>
          <p:cNvPr id="8" name="Rounded Rectangle 7">
            <a:extLst>
              <a:ext uri="{FF2B5EF4-FFF2-40B4-BE49-F238E27FC236}">
                <a16:creationId xmlns:a16="http://schemas.microsoft.com/office/drawing/2014/main" id="{15212A82-2457-DB42-BA7A-58BC4245679A}"/>
              </a:ext>
            </a:extLst>
          </p:cNvPr>
          <p:cNvSpPr/>
          <p:nvPr/>
        </p:nvSpPr>
        <p:spPr>
          <a:xfrm>
            <a:off x="5715000" y="3863622"/>
            <a:ext cx="838200" cy="381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Pass</a:t>
            </a:r>
          </a:p>
        </p:txBody>
      </p:sp>
    </p:spTree>
    <p:extLst>
      <p:ext uri="{BB962C8B-B14F-4D97-AF65-F5344CB8AC3E}">
        <p14:creationId xmlns:p14="http://schemas.microsoft.com/office/powerpoint/2010/main" val="358839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Additional Instrument Health Tests </a:t>
            </a:r>
            <a:br>
              <a:rPr lang="en-US" sz="3200" dirty="0"/>
            </a:br>
            <a:r>
              <a:rPr lang="en-US" sz="2800" dirty="0"/>
              <a:t>(Not covered by PLPTs)</a:t>
            </a:r>
          </a:p>
        </p:txBody>
      </p:sp>
      <p:sp>
        <p:nvSpPr>
          <p:cNvPr id="7" name="Text Placeholder 6"/>
          <p:cNvSpPr>
            <a:spLocks noGrp="1"/>
          </p:cNvSpPr>
          <p:nvPr>
            <p:ph type="body" idx="1"/>
          </p:nvPr>
        </p:nvSpPr>
        <p:spPr>
          <a:xfrm>
            <a:off x="457200" y="1846263"/>
            <a:ext cx="8229600" cy="2801937"/>
          </a:xfrm>
        </p:spPr>
        <p:txBody>
          <a:bodyPr/>
          <a:lstStyle/>
          <a:p>
            <a:pPr lvl="0">
              <a:buFont typeface="Arial" charset="0"/>
              <a:buChar char="•"/>
            </a:pPr>
            <a:r>
              <a:rPr lang="en-US" dirty="0"/>
              <a:t>Tests for G18 SGPS temperature dependence</a:t>
            </a:r>
          </a:p>
          <a:p>
            <a:pPr lvl="0">
              <a:buFont typeface="Arial" charset="0"/>
              <a:buChar char="•"/>
            </a:pPr>
            <a:r>
              <a:rPr lang="en-US" dirty="0"/>
              <a:t>SGPS P5 electron contamination</a:t>
            </a:r>
          </a:p>
          <a:p>
            <a:pPr marL="25400" lvl="0" indent="0">
              <a:buNone/>
            </a:pPr>
            <a:endParaRPr lang="en-US" dirty="0"/>
          </a:p>
          <a:p>
            <a:pPr lvl="0">
              <a:buFont typeface="Arial" charset="0"/>
              <a:buChar char="•"/>
            </a:pPr>
            <a:endParaRPr lang="en-US" dirty="0"/>
          </a:p>
        </p:txBody>
      </p:sp>
      <p:sp>
        <p:nvSpPr>
          <p:cNvPr id="5" name="Slide Number Placeholder 4"/>
          <p:cNvSpPr>
            <a:spLocks noGrp="1"/>
          </p:cNvSpPr>
          <p:nvPr>
            <p:ph type="sldNum" idx="12"/>
          </p:nvPr>
        </p:nvSpPr>
        <p:spPr/>
        <p:txBody>
          <a:bodyPr/>
          <a:lstStyle/>
          <a:p>
            <a:fld id="{0A2714A5-1229-4647-B0D8-F7E1A6513B92}" type="slidenum">
              <a:rPr lang="en-US" smtClean="0"/>
              <a:pPr/>
              <a:t>23</a:t>
            </a:fld>
            <a:endParaRPr lang="en-US" dirty="0"/>
          </a:p>
        </p:txBody>
      </p:sp>
      <p:sp>
        <p:nvSpPr>
          <p:cNvPr id="8"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50739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G18 SGPS T3 Temperature Dependence</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24</a:t>
            </a:fld>
            <a:endParaRPr lang="en-US" altLang="en-US" dirty="0"/>
          </a:p>
        </p:txBody>
      </p:sp>
      <p:sp>
        <p:nvSpPr>
          <p:cNvPr id="8" name="TextBox 7"/>
          <p:cNvSpPr txBox="1"/>
          <p:nvPr/>
        </p:nvSpPr>
        <p:spPr>
          <a:xfrm>
            <a:off x="228600" y="4572000"/>
            <a:ext cx="8686800" cy="1762021"/>
          </a:xfrm>
          <a:prstGeom prst="rect">
            <a:avLst/>
          </a:prstGeom>
          <a:noFill/>
        </p:spPr>
        <p:txBody>
          <a:bodyPr wrap="square" rtlCol="0">
            <a:spAutoFit/>
          </a:bodyPr>
          <a:lstStyle/>
          <a:p>
            <a:pPr marL="285750" indent="-285750">
              <a:spcAft>
                <a:spcPts val="300"/>
              </a:spcAft>
              <a:buClr>
                <a:schemeClr val="bg1"/>
              </a:buClr>
              <a:buFont typeface="Arial" charset="0"/>
              <a:buChar char="•"/>
            </a:pPr>
            <a:r>
              <a:rPr lang="en-US" sz="1200" dirty="0">
                <a:solidFill>
                  <a:schemeClr val="bg1"/>
                </a:solidFill>
              </a:rPr>
              <a:t>Quiet conditions (steady) GCR counts from L0 data binned in 2 deg. temp. bins 2022 DOYs 196-227.</a:t>
            </a:r>
          </a:p>
          <a:p>
            <a:pPr marL="285750" indent="-285750">
              <a:spcAft>
                <a:spcPts val="300"/>
              </a:spcAft>
              <a:buClr>
                <a:schemeClr val="bg1"/>
              </a:buClr>
              <a:buFont typeface="Arial" charset="0"/>
              <a:buChar char="•"/>
            </a:pPr>
            <a:r>
              <a:rPr lang="en-US" sz="1200" dirty="0">
                <a:solidFill>
                  <a:schemeClr val="bg1"/>
                </a:solidFill>
              </a:rPr>
              <a:t>G18 SGPS+X T3 temperature dependent fluctuations in backgrounds count rates of 15-50% (P11-P8C) means we will see similar (but not necessarily the same) fluctuations in SPE reported fluxes.</a:t>
            </a:r>
          </a:p>
          <a:p>
            <a:pPr marL="285750" indent="-285750">
              <a:spcAft>
                <a:spcPts val="300"/>
              </a:spcAft>
              <a:buClr>
                <a:schemeClr val="bg1"/>
              </a:buClr>
              <a:buFont typeface="Arial" charset="0"/>
              <a:buChar char="•"/>
            </a:pPr>
            <a:r>
              <a:rPr lang="en-US" sz="1200" dirty="0">
                <a:solidFill>
                  <a:schemeClr val="bg1"/>
                </a:solidFill>
              </a:rPr>
              <a:t>T3 fluctuations will have a very small impact on SWPC’s computed &gt;10 MeV integral flux, mainly used for alerts,  but will have a significant impact on the computed &gt;100 MeV flux, also used for alerts, and important during very large events.</a:t>
            </a:r>
          </a:p>
          <a:p>
            <a:pPr marL="285750" indent="-285750">
              <a:spcAft>
                <a:spcPts val="300"/>
              </a:spcAft>
              <a:buClr>
                <a:schemeClr val="bg1"/>
              </a:buClr>
              <a:buFont typeface="Arial" charset="0"/>
              <a:buChar char="•"/>
            </a:pPr>
            <a:r>
              <a:rPr lang="en-US" sz="1200" dirty="0">
                <a:solidFill>
                  <a:schemeClr val="bg1"/>
                </a:solidFill>
              </a:rPr>
              <a:t>SGPS-X (currently west viewing) is currently used by SWPC for SPE alerts. If SC is yaw flipped, SGPS+X will be needed.</a:t>
            </a:r>
          </a:p>
          <a:p>
            <a:pPr marL="285750" indent="-285750">
              <a:spcAft>
                <a:spcPts val="300"/>
              </a:spcAft>
              <a:buClr>
                <a:schemeClr val="bg1"/>
              </a:buClr>
              <a:buFont typeface="Arial" charset="0"/>
              <a:buChar char="•"/>
            </a:pPr>
            <a:r>
              <a:rPr lang="en-US" sz="1200" dirty="0">
                <a:solidFill>
                  <a:schemeClr val="bg1"/>
                </a:solidFill>
              </a:rPr>
              <a:t>Temperature correction implemented in operational L2 code. Analysis to generate table of coefficients will be performed.</a:t>
            </a:r>
          </a:p>
          <a:p>
            <a:pPr marL="285750" indent="-285750">
              <a:spcAft>
                <a:spcPts val="300"/>
              </a:spcAft>
              <a:buClr>
                <a:schemeClr val="bg1"/>
              </a:buClr>
              <a:buFont typeface="Arial" charset="0"/>
              <a:buChar char="•"/>
            </a:pPr>
            <a:r>
              <a:rPr lang="en-US" sz="1200" dirty="0">
                <a:solidFill>
                  <a:schemeClr val="bg1"/>
                </a:solidFill>
              </a:rPr>
              <a:t>G16 and G17 temperature dependence is shown in the G17 provisional PS-PVR presentation, slide 20 &amp; backup slides.</a:t>
            </a:r>
          </a:p>
        </p:txBody>
      </p:sp>
      <p:grpSp>
        <p:nvGrpSpPr>
          <p:cNvPr id="14" name="Group 13">
            <a:extLst>
              <a:ext uri="{FF2B5EF4-FFF2-40B4-BE49-F238E27FC236}">
                <a16:creationId xmlns:a16="http://schemas.microsoft.com/office/drawing/2014/main" id="{D8FBE5D9-1F8E-C941-A316-8D15C318CC55}"/>
              </a:ext>
            </a:extLst>
          </p:cNvPr>
          <p:cNvGrpSpPr/>
          <p:nvPr/>
        </p:nvGrpSpPr>
        <p:grpSpPr>
          <a:xfrm>
            <a:off x="1066800" y="1206240"/>
            <a:ext cx="6705600" cy="3289560"/>
            <a:chOff x="1143000" y="1358640"/>
            <a:chExt cx="7162800" cy="3594360"/>
          </a:xfrm>
        </p:grpSpPr>
        <p:pic>
          <p:nvPicPr>
            <p:cNvPr id="13" name="Picture 12">
              <a:extLst>
                <a:ext uri="{FF2B5EF4-FFF2-40B4-BE49-F238E27FC236}">
                  <a16:creationId xmlns:a16="http://schemas.microsoft.com/office/drawing/2014/main" id="{012BDB25-8B19-C740-9CF2-1C627151F9BD}"/>
                </a:ext>
              </a:extLst>
            </p:cNvPr>
            <p:cNvPicPr>
              <a:picLocks noChangeAspect="1"/>
            </p:cNvPicPr>
            <p:nvPr/>
          </p:nvPicPr>
          <p:blipFill>
            <a:blip r:embed="rId2"/>
            <a:stretch>
              <a:fillRect/>
            </a:stretch>
          </p:blipFill>
          <p:spPr>
            <a:xfrm>
              <a:off x="1143000" y="1358640"/>
              <a:ext cx="7162800" cy="3594360"/>
            </a:xfrm>
            <a:prstGeom prst="rect">
              <a:avLst/>
            </a:prstGeom>
          </p:spPr>
        </p:pic>
        <p:sp>
          <p:nvSpPr>
            <p:cNvPr id="10" name="TextBox 9"/>
            <p:cNvSpPr txBox="1"/>
            <p:nvPr/>
          </p:nvSpPr>
          <p:spPr>
            <a:xfrm>
              <a:off x="4295677" y="1444823"/>
              <a:ext cx="962123" cy="307777"/>
            </a:xfrm>
            <a:prstGeom prst="rect">
              <a:avLst/>
            </a:prstGeom>
            <a:noFill/>
          </p:spPr>
          <p:txBody>
            <a:bodyPr wrap="none" rtlCol="0">
              <a:spAutoFit/>
            </a:bodyPr>
            <a:lstStyle/>
            <a:p>
              <a:r>
                <a:rPr lang="en-US" b="1" dirty="0"/>
                <a:t>GOES-18</a:t>
              </a:r>
            </a:p>
          </p:txBody>
        </p:sp>
      </p:gr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77138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D35816-0866-AC4F-A6F6-BDB797093BFC}"/>
              </a:ext>
            </a:extLst>
          </p:cNvPr>
          <p:cNvGrpSpPr/>
          <p:nvPr/>
        </p:nvGrpSpPr>
        <p:grpSpPr>
          <a:xfrm>
            <a:off x="228600" y="990600"/>
            <a:ext cx="8686800" cy="5181600"/>
            <a:chOff x="152400" y="990600"/>
            <a:chExt cx="8686800" cy="5181600"/>
          </a:xfrm>
        </p:grpSpPr>
        <p:grpSp>
          <p:nvGrpSpPr>
            <p:cNvPr id="28" name="Group 27">
              <a:extLst>
                <a:ext uri="{FF2B5EF4-FFF2-40B4-BE49-F238E27FC236}">
                  <a16:creationId xmlns:a16="http://schemas.microsoft.com/office/drawing/2014/main" id="{DF7468DD-F63D-6940-9EC8-7473666D9375}"/>
                </a:ext>
              </a:extLst>
            </p:cNvPr>
            <p:cNvGrpSpPr/>
            <p:nvPr/>
          </p:nvGrpSpPr>
          <p:grpSpPr>
            <a:xfrm>
              <a:off x="152400" y="990600"/>
              <a:ext cx="8686800" cy="5181600"/>
              <a:chOff x="152400" y="1143000"/>
              <a:chExt cx="8686800" cy="5181600"/>
            </a:xfrm>
          </p:grpSpPr>
          <p:pic>
            <p:nvPicPr>
              <p:cNvPr id="10" name="Picture 9">
                <a:extLst>
                  <a:ext uri="{FF2B5EF4-FFF2-40B4-BE49-F238E27FC236}">
                    <a16:creationId xmlns:a16="http://schemas.microsoft.com/office/drawing/2014/main" id="{F4AE6DC8-93B9-E945-BD7F-66F183BCECA3}"/>
                  </a:ext>
                </a:extLst>
              </p:cNvPr>
              <p:cNvPicPr>
                <a:picLocks noChangeAspect="1"/>
              </p:cNvPicPr>
              <p:nvPr/>
            </p:nvPicPr>
            <p:blipFill>
              <a:blip r:embed="rId2"/>
              <a:stretch>
                <a:fillRect/>
              </a:stretch>
            </p:blipFill>
            <p:spPr>
              <a:xfrm>
                <a:off x="152400" y="1143000"/>
                <a:ext cx="5605253" cy="5181600"/>
              </a:xfrm>
              <a:prstGeom prst="rect">
                <a:avLst/>
              </a:prstGeom>
            </p:spPr>
          </p:pic>
          <p:sp>
            <p:nvSpPr>
              <p:cNvPr id="11" name="TextBox 10">
                <a:extLst>
                  <a:ext uri="{FF2B5EF4-FFF2-40B4-BE49-F238E27FC236}">
                    <a16:creationId xmlns:a16="http://schemas.microsoft.com/office/drawing/2014/main" id="{AFA0B077-3E8C-1C47-B2B1-96E340CC983F}"/>
                  </a:ext>
                </a:extLst>
              </p:cNvPr>
              <p:cNvSpPr txBox="1"/>
              <p:nvPr/>
            </p:nvSpPr>
            <p:spPr>
              <a:xfrm>
                <a:off x="5715000" y="210059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G18 SGPS-X P5 </a:t>
                </a:r>
              </a:p>
            </p:txBody>
          </p:sp>
          <p:sp>
            <p:nvSpPr>
              <p:cNvPr id="12" name="TextBox 11">
                <a:extLst>
                  <a:ext uri="{FF2B5EF4-FFF2-40B4-BE49-F238E27FC236}">
                    <a16:creationId xmlns:a16="http://schemas.microsoft.com/office/drawing/2014/main" id="{DD6ECBAA-C70A-1B44-A148-BE4F0E773ECD}"/>
                  </a:ext>
                </a:extLst>
              </p:cNvPr>
              <p:cNvSpPr txBox="1"/>
              <p:nvPr/>
            </p:nvSpPr>
            <p:spPr>
              <a:xfrm>
                <a:off x="5715000" y="236220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G18 SGPS+X P5 </a:t>
                </a:r>
              </a:p>
            </p:txBody>
          </p:sp>
          <p:sp>
            <p:nvSpPr>
              <p:cNvPr id="13" name="TextBox 12">
                <a:extLst>
                  <a:ext uri="{FF2B5EF4-FFF2-40B4-BE49-F238E27FC236}">
                    <a16:creationId xmlns:a16="http://schemas.microsoft.com/office/drawing/2014/main" id="{460E96DD-4B69-394A-A2AC-03AE02C5A406}"/>
                  </a:ext>
                </a:extLst>
              </p:cNvPr>
              <p:cNvSpPr txBox="1"/>
              <p:nvPr/>
            </p:nvSpPr>
            <p:spPr>
              <a:xfrm>
                <a:off x="5715000" y="281940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G17 SGPS-X P5 </a:t>
                </a:r>
              </a:p>
            </p:txBody>
          </p:sp>
          <p:sp>
            <p:nvSpPr>
              <p:cNvPr id="14" name="TextBox 13">
                <a:extLst>
                  <a:ext uri="{FF2B5EF4-FFF2-40B4-BE49-F238E27FC236}">
                    <a16:creationId xmlns:a16="http://schemas.microsoft.com/office/drawing/2014/main" id="{EF1596BC-96D8-D14F-89DA-74DCA8ABFDBF}"/>
                  </a:ext>
                </a:extLst>
              </p:cNvPr>
              <p:cNvSpPr txBox="1"/>
              <p:nvPr/>
            </p:nvSpPr>
            <p:spPr>
              <a:xfrm>
                <a:off x="5715000" y="3505200"/>
                <a:ext cx="3124200" cy="430887"/>
              </a:xfrm>
              <a:prstGeom prst="rect">
                <a:avLst/>
              </a:prstGeom>
              <a:noFill/>
            </p:spPr>
            <p:txBody>
              <a:bodyPr wrap="square" rtlCol="0">
                <a:spAutoFit/>
              </a:bodyPr>
              <a:lstStyle/>
              <a:p>
                <a:r>
                  <a:rPr lang="en-US" sz="1100" u="sng" dirty="0">
                    <a:solidFill>
                      <a:schemeClr val="bg1">
                        <a:lumMod val="85000"/>
                      </a:schemeClr>
                    </a:solidFill>
                  </a:rPr>
                  <a:t>Little or no electron contamination in G17 SGPS+X P5 </a:t>
                </a:r>
              </a:p>
            </p:txBody>
          </p:sp>
          <p:sp>
            <p:nvSpPr>
              <p:cNvPr id="15" name="TextBox 14">
                <a:extLst>
                  <a:ext uri="{FF2B5EF4-FFF2-40B4-BE49-F238E27FC236}">
                    <a16:creationId xmlns:a16="http://schemas.microsoft.com/office/drawing/2014/main" id="{3B128D49-6913-CE48-84E7-DE81492BC39E}"/>
                  </a:ext>
                </a:extLst>
              </p:cNvPr>
              <p:cNvSpPr txBox="1"/>
              <p:nvPr/>
            </p:nvSpPr>
            <p:spPr>
              <a:xfrm>
                <a:off x="5715000" y="4191000"/>
                <a:ext cx="3048000" cy="430887"/>
              </a:xfrm>
              <a:prstGeom prst="rect">
                <a:avLst/>
              </a:prstGeom>
              <a:noFill/>
            </p:spPr>
            <p:txBody>
              <a:bodyPr wrap="square" rtlCol="0">
                <a:spAutoFit/>
              </a:bodyPr>
              <a:lstStyle/>
              <a:p>
                <a:r>
                  <a:rPr lang="en-US" sz="1100" u="sng" dirty="0">
                    <a:solidFill>
                      <a:schemeClr val="bg1">
                        <a:lumMod val="85000"/>
                      </a:schemeClr>
                    </a:solidFill>
                  </a:rPr>
                  <a:t>No discernable electron contamination in G16 SGPS-X P5 </a:t>
                </a:r>
              </a:p>
            </p:txBody>
          </p:sp>
          <p:sp>
            <p:nvSpPr>
              <p:cNvPr id="16" name="TextBox 15">
                <a:extLst>
                  <a:ext uri="{FF2B5EF4-FFF2-40B4-BE49-F238E27FC236}">
                    <a16:creationId xmlns:a16="http://schemas.microsoft.com/office/drawing/2014/main" id="{35FFD195-29A4-6A4E-8EAC-5F426B52F88F}"/>
                  </a:ext>
                </a:extLst>
              </p:cNvPr>
              <p:cNvSpPr txBox="1"/>
              <p:nvPr/>
            </p:nvSpPr>
            <p:spPr>
              <a:xfrm>
                <a:off x="5715000" y="480060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G16 SGPS+X P5 </a:t>
                </a:r>
              </a:p>
            </p:txBody>
          </p:sp>
          <p:cxnSp>
            <p:nvCxnSpPr>
              <p:cNvPr id="18" name="Straight Arrow Connector 17">
                <a:extLst>
                  <a:ext uri="{FF2B5EF4-FFF2-40B4-BE49-F238E27FC236}">
                    <a16:creationId xmlns:a16="http://schemas.microsoft.com/office/drawing/2014/main" id="{A20FEAAE-8F0E-0A4E-9796-7CE28FAAD4B6}"/>
                  </a:ext>
                </a:extLst>
              </p:cNvPr>
              <p:cNvCxnSpPr>
                <a:cxnSpLocks/>
                <a:stCxn id="11" idx="1"/>
              </p:cNvCxnSpPr>
              <p:nvPr/>
            </p:nvCxnSpPr>
            <p:spPr>
              <a:xfrm flipH="1" flipV="1">
                <a:off x="3048000" y="1676400"/>
                <a:ext cx="2667000" cy="5549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38B0861-8CDB-E046-ACB9-6F97B5EDCD7E}"/>
                  </a:ext>
                </a:extLst>
              </p:cNvPr>
              <p:cNvCxnSpPr>
                <a:cxnSpLocks/>
                <a:stCxn id="12" idx="1"/>
              </p:cNvCxnSpPr>
              <p:nvPr/>
            </p:nvCxnSpPr>
            <p:spPr>
              <a:xfrm flipH="1" flipV="1">
                <a:off x="3124200" y="2286001"/>
                <a:ext cx="2590800" cy="2070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24E5DA1-BE80-8D4E-8455-25D020DD4BA0}"/>
                  </a:ext>
                </a:extLst>
              </p:cNvPr>
              <p:cNvCxnSpPr/>
              <p:nvPr/>
            </p:nvCxnSpPr>
            <p:spPr>
              <a:xfrm flipH="1">
                <a:off x="3124200" y="2957900"/>
                <a:ext cx="2590800" cy="139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B0DF622-ED35-574E-B885-42BD072BBA4F}"/>
                  </a:ext>
                </a:extLst>
              </p:cNvPr>
              <p:cNvCxnSpPr/>
              <p:nvPr/>
            </p:nvCxnSpPr>
            <p:spPr>
              <a:xfrm flipH="1">
                <a:off x="3124200" y="3643700"/>
                <a:ext cx="2590800" cy="139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C883277-8C29-5A4B-98CA-27A7579FF945}"/>
                  </a:ext>
                </a:extLst>
              </p:cNvPr>
              <p:cNvCxnSpPr>
                <a:cxnSpLocks/>
              </p:cNvCxnSpPr>
              <p:nvPr/>
            </p:nvCxnSpPr>
            <p:spPr>
              <a:xfrm flipH="1">
                <a:off x="2743200" y="4329500"/>
                <a:ext cx="2971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2176B9-9A83-E04D-A2B2-71A4B845F400}"/>
                  </a:ext>
                </a:extLst>
              </p:cNvPr>
              <p:cNvCxnSpPr>
                <a:cxnSpLocks/>
              </p:cNvCxnSpPr>
              <p:nvPr/>
            </p:nvCxnSpPr>
            <p:spPr>
              <a:xfrm flipH="1">
                <a:off x="2743200" y="4953000"/>
                <a:ext cx="2971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F7351740-82BC-0340-9E9E-718626866284}"/>
                </a:ext>
              </a:extLst>
            </p:cNvPr>
            <p:cNvSpPr/>
            <p:nvPr/>
          </p:nvSpPr>
          <p:spPr>
            <a:xfrm>
              <a:off x="228600" y="5181600"/>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3D7DC2FB-2D71-B046-8962-6CB1108C26F1}"/>
              </a:ext>
            </a:extLst>
          </p:cNvPr>
          <p:cNvSpPr txBox="1"/>
          <p:nvPr/>
        </p:nvSpPr>
        <p:spPr>
          <a:xfrm>
            <a:off x="5791200" y="950893"/>
            <a:ext cx="3352800" cy="646331"/>
          </a:xfrm>
          <a:prstGeom prst="rect">
            <a:avLst/>
          </a:prstGeom>
          <a:noFill/>
        </p:spPr>
        <p:txBody>
          <a:bodyPr wrap="square" rtlCol="0">
            <a:spAutoFit/>
          </a:bodyPr>
          <a:lstStyle/>
          <a:p>
            <a:pPr marL="171450" indent="-171450">
              <a:spcAft>
                <a:spcPts val="300"/>
              </a:spcAft>
              <a:buClr>
                <a:schemeClr val="bg1"/>
              </a:buClr>
              <a:buFont typeface="Arial" panose="020B0604020202020204" pitchFamily="34" charset="0"/>
              <a:buChar char="•"/>
            </a:pPr>
            <a:r>
              <a:rPr lang="en-US" sz="1200" dirty="0">
                <a:solidFill>
                  <a:schemeClr val="bg1"/>
                </a:solidFill>
              </a:rPr>
              <a:t>Electron contamination in SGPS P5 due to chance double coincidence triggered by two electrons in two adjacent T1 detectors. </a:t>
            </a:r>
          </a:p>
        </p:txBody>
      </p:sp>
      <p:sp>
        <p:nvSpPr>
          <p:cNvPr id="2" name="Title 1">
            <a:extLst>
              <a:ext uri="{FF2B5EF4-FFF2-40B4-BE49-F238E27FC236}">
                <a16:creationId xmlns:a16="http://schemas.microsoft.com/office/drawing/2014/main" id="{C3D1FE9A-845E-F147-B9A8-99CC1B1EAA76}"/>
              </a:ext>
            </a:extLst>
          </p:cNvPr>
          <p:cNvSpPr>
            <a:spLocks noGrp="1"/>
          </p:cNvSpPr>
          <p:nvPr>
            <p:ph type="title"/>
          </p:nvPr>
        </p:nvSpPr>
        <p:spPr>
          <a:xfrm>
            <a:off x="1363579" y="0"/>
            <a:ext cx="6408821" cy="968626"/>
          </a:xfrm>
        </p:spPr>
        <p:txBody>
          <a:bodyPr/>
          <a:lstStyle/>
          <a:p>
            <a:r>
              <a:rPr lang="en-US" dirty="0"/>
              <a:t>SGPS P5 Electron Contamination</a:t>
            </a:r>
          </a:p>
        </p:txBody>
      </p:sp>
      <p:sp>
        <p:nvSpPr>
          <p:cNvPr id="4" name="Slide Number Placeholder 3">
            <a:extLst>
              <a:ext uri="{FF2B5EF4-FFF2-40B4-BE49-F238E27FC236}">
                <a16:creationId xmlns:a16="http://schemas.microsoft.com/office/drawing/2014/main" id="{ECE304F6-83F4-9544-A8D4-B65B478630C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25</a:t>
            </a:fld>
            <a:endParaRPr lang="en-US" dirty="0"/>
          </a:p>
        </p:txBody>
      </p:sp>
      <p:sp>
        <p:nvSpPr>
          <p:cNvPr id="6" name="Footer Placeholder 5">
            <a:extLst>
              <a:ext uri="{FF2B5EF4-FFF2-40B4-BE49-F238E27FC236}">
                <a16:creationId xmlns:a16="http://schemas.microsoft.com/office/drawing/2014/main" id="{91A8E17C-0750-2643-A24D-C7E42BA88884}"/>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25" name="TextBox 24">
            <a:extLst>
              <a:ext uri="{FF2B5EF4-FFF2-40B4-BE49-F238E27FC236}">
                <a16:creationId xmlns:a16="http://schemas.microsoft.com/office/drawing/2014/main" id="{42C1E69E-44DE-E448-9AC0-92C233C1BC6F}"/>
              </a:ext>
            </a:extLst>
          </p:cNvPr>
          <p:cNvSpPr txBox="1"/>
          <p:nvPr/>
        </p:nvSpPr>
        <p:spPr>
          <a:xfrm>
            <a:off x="5791200" y="4953000"/>
            <a:ext cx="3200400" cy="1315745"/>
          </a:xfrm>
          <a:prstGeom prst="rect">
            <a:avLst/>
          </a:prstGeom>
          <a:noFill/>
        </p:spPr>
        <p:txBody>
          <a:bodyPr wrap="square" rtlCol="0">
            <a:spAutoFit/>
          </a:bodyPr>
          <a:lstStyle/>
          <a:p>
            <a:pPr marL="171450" indent="-171450">
              <a:spcAft>
                <a:spcPts val="900"/>
              </a:spcAft>
              <a:buClr>
                <a:schemeClr val="bg1"/>
              </a:buClr>
              <a:buFont typeface="Arial" panose="020B0604020202020204" pitchFamily="34" charset="0"/>
              <a:buChar char="•"/>
            </a:pPr>
            <a:r>
              <a:rPr lang="en-US" sz="1200" dirty="0">
                <a:solidFill>
                  <a:schemeClr val="bg1"/>
                </a:solidFill>
              </a:rPr>
              <a:t>It’s not known why some SGPS units are susceptible to this contamination and others are not.  </a:t>
            </a:r>
          </a:p>
          <a:p>
            <a:pPr marL="171450" indent="-171450">
              <a:spcAft>
                <a:spcPts val="900"/>
              </a:spcAft>
              <a:buClr>
                <a:schemeClr val="bg1"/>
              </a:buClr>
              <a:buFont typeface="Arial" panose="020B0604020202020204" pitchFamily="34" charset="0"/>
              <a:buChar char="•"/>
            </a:pPr>
            <a:r>
              <a:rPr lang="en-US" sz="1200" dirty="0">
                <a:solidFill>
                  <a:schemeClr val="bg1"/>
                </a:solidFill>
              </a:rPr>
              <a:t>The effect of this contamination on SEP measurements is small, shown on slide 27 of G16 Full Validation PS-PVR.</a:t>
            </a:r>
          </a:p>
        </p:txBody>
      </p:sp>
      <p:sp>
        <p:nvSpPr>
          <p:cNvPr id="29" name="TextBox 28">
            <a:extLst>
              <a:ext uri="{FF2B5EF4-FFF2-40B4-BE49-F238E27FC236}">
                <a16:creationId xmlns:a16="http://schemas.microsoft.com/office/drawing/2014/main" id="{340B6B8F-AEA4-9848-A550-E1868D3F1E2E}"/>
              </a:ext>
            </a:extLst>
          </p:cNvPr>
          <p:cNvSpPr txBox="1"/>
          <p:nvPr/>
        </p:nvSpPr>
        <p:spPr>
          <a:xfrm>
            <a:off x="2743200" y="5483423"/>
            <a:ext cx="2055371" cy="307777"/>
          </a:xfrm>
          <a:prstGeom prst="rect">
            <a:avLst/>
          </a:prstGeom>
          <a:noFill/>
        </p:spPr>
        <p:txBody>
          <a:bodyPr wrap="none" rtlCol="0">
            <a:spAutoFit/>
          </a:bodyPr>
          <a:lstStyle/>
          <a:p>
            <a:r>
              <a:rPr lang="en-US" dirty="0"/>
              <a:t>Radiation belt electrons</a:t>
            </a:r>
          </a:p>
        </p:txBody>
      </p:sp>
      <p:sp>
        <p:nvSpPr>
          <p:cNvPr id="38" name="TextBox 37">
            <a:extLst>
              <a:ext uri="{FF2B5EF4-FFF2-40B4-BE49-F238E27FC236}">
                <a16:creationId xmlns:a16="http://schemas.microsoft.com/office/drawing/2014/main" id="{3763FE6B-C2C9-794B-9A6F-1FE8FC42AE7D}"/>
              </a:ext>
            </a:extLst>
          </p:cNvPr>
          <p:cNvSpPr txBox="1"/>
          <p:nvPr/>
        </p:nvSpPr>
        <p:spPr>
          <a:xfrm>
            <a:off x="2133911" y="762000"/>
            <a:ext cx="1904689" cy="307777"/>
          </a:xfrm>
          <a:prstGeom prst="rect">
            <a:avLst/>
          </a:prstGeom>
          <a:solidFill>
            <a:schemeClr val="bg1">
              <a:lumMod val="95000"/>
            </a:schemeClr>
          </a:solidFill>
        </p:spPr>
        <p:txBody>
          <a:bodyPr wrap="none" rtlCol="0">
            <a:spAutoFit/>
          </a:bodyPr>
          <a:lstStyle/>
          <a:p>
            <a:r>
              <a:rPr lang="en-US" dirty="0"/>
              <a:t>5m averaged L1b flux</a:t>
            </a:r>
          </a:p>
        </p:txBody>
      </p:sp>
      <p:sp>
        <p:nvSpPr>
          <p:cNvPr id="39" name="TextBox 38">
            <a:extLst>
              <a:ext uri="{FF2B5EF4-FFF2-40B4-BE49-F238E27FC236}">
                <a16:creationId xmlns:a16="http://schemas.microsoft.com/office/drawing/2014/main" id="{B4ED442E-54A3-0242-80AC-66110DC4DD96}"/>
              </a:ext>
            </a:extLst>
          </p:cNvPr>
          <p:cNvSpPr txBox="1"/>
          <p:nvPr/>
        </p:nvSpPr>
        <p:spPr>
          <a:xfrm rot="16200000">
            <a:off x="-358523" y="3076407"/>
            <a:ext cx="1072730" cy="253916"/>
          </a:xfrm>
          <a:prstGeom prst="rect">
            <a:avLst/>
          </a:prstGeom>
          <a:solidFill>
            <a:schemeClr val="bg1">
              <a:lumMod val="95000"/>
            </a:schemeClr>
          </a:solidFill>
        </p:spPr>
        <p:txBody>
          <a:bodyPr wrap="none" rtlCol="0">
            <a:spAutoFit/>
          </a:bodyPr>
          <a:lstStyle/>
          <a:p>
            <a:r>
              <a:rPr lang="en-US" sz="1050" dirty="0"/>
              <a:t>#/cm</a:t>
            </a:r>
            <a:r>
              <a:rPr lang="en-US" sz="1050" baseline="30000" dirty="0"/>
              <a:t>2</a:t>
            </a:r>
            <a:r>
              <a:rPr lang="en-US" sz="1050" dirty="0"/>
              <a:t>-s-sr-keV</a:t>
            </a:r>
          </a:p>
        </p:txBody>
      </p:sp>
      <p:sp>
        <p:nvSpPr>
          <p:cNvPr id="40" name="TextBox 39">
            <a:extLst>
              <a:ext uri="{FF2B5EF4-FFF2-40B4-BE49-F238E27FC236}">
                <a16:creationId xmlns:a16="http://schemas.microsoft.com/office/drawing/2014/main" id="{7E0CE4E8-8FCC-FC42-A6F1-3650FFF9C4BC}"/>
              </a:ext>
            </a:extLst>
          </p:cNvPr>
          <p:cNvSpPr txBox="1"/>
          <p:nvPr/>
        </p:nvSpPr>
        <p:spPr>
          <a:xfrm rot="16200000">
            <a:off x="-131171" y="5465172"/>
            <a:ext cx="821059" cy="253916"/>
          </a:xfrm>
          <a:prstGeom prst="rect">
            <a:avLst/>
          </a:prstGeom>
          <a:solidFill>
            <a:schemeClr val="bg1">
              <a:lumMod val="95000"/>
            </a:schemeClr>
          </a:solidFill>
        </p:spPr>
        <p:txBody>
          <a:bodyPr wrap="none" rtlCol="0">
            <a:spAutoFit/>
          </a:bodyPr>
          <a:lstStyle/>
          <a:p>
            <a:r>
              <a:rPr lang="en-US" sz="1050" dirty="0"/>
              <a:t>#/cm</a:t>
            </a:r>
            <a:r>
              <a:rPr lang="en-US" sz="1050" baseline="30000" dirty="0"/>
              <a:t>2</a:t>
            </a:r>
            <a:r>
              <a:rPr lang="en-US" sz="1050" dirty="0"/>
              <a:t>-s-sr</a:t>
            </a:r>
          </a:p>
        </p:txBody>
      </p:sp>
    </p:spTree>
    <p:extLst>
      <p:ext uri="{BB962C8B-B14F-4D97-AF65-F5344CB8AC3E}">
        <p14:creationId xmlns:p14="http://schemas.microsoft.com/office/powerpoint/2010/main" val="250799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PROVISIONAL MATURITY ASSESSMENT</a:t>
            </a:r>
            <a:endParaRPr dirty="0"/>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GOES-18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26</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92529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Provisional Validation -1</a:t>
            </a:r>
            <a:endParaRPr sz="3600" dirty="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27</a:t>
            </a:fld>
            <a:endParaRPr sz="1400" b="0" i="0" u="none" strike="noStrike" cap="none" dirty="0">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1495812248"/>
              </p:ext>
            </p:extLst>
          </p:nvPr>
        </p:nvGraphicFramePr>
        <p:xfrm>
          <a:off x="228600" y="1434910"/>
          <a:ext cx="8686800" cy="2390330"/>
        </p:xfrm>
        <a:graphic>
          <a:graphicData uri="http://schemas.openxmlformats.org/drawingml/2006/table">
            <a:tbl>
              <a:tblPr>
                <a:noFill/>
                <a:tableStyleId>{C82DEBC4-4F6B-44C8-AECD-D6E7C8D4A6FB}</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400" b="1" u="none" strike="noStrike" cap="none" dirty="0">
                          <a:solidFill>
                            <a:srgbClr val="FFFFFF"/>
                          </a:solidFill>
                          <a:latin typeface="Calibri" panose="020F0502020204030204" pitchFamily="34" charset="0"/>
                          <a:cs typeface="Calibri" panose="020F0502020204030204" pitchFamily="34" charset="0"/>
                        </a:rPr>
                        <a:t>Preparation Activities</a:t>
                      </a:r>
                      <a:endParaRPr sz="1400" dirty="0">
                        <a:latin typeface="Calibri" panose="020F0502020204030204" pitchFamily="34" charset="0"/>
                        <a:cs typeface="Calibri" panose="020F0502020204030204" pitchFamily="34"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400" b="1" u="none" strike="noStrike" cap="none" dirty="0">
                          <a:solidFill>
                            <a:srgbClr val="FFFFFF"/>
                          </a:solidFill>
                          <a:latin typeface="Calibri" panose="020F0502020204030204" pitchFamily="34" charset="0"/>
                          <a:cs typeface="Calibri" panose="020F0502020204030204" pitchFamily="34" charset="0"/>
                        </a:rPr>
                        <a:t>Assessment</a:t>
                      </a:r>
                      <a:endParaRPr sz="1400" dirty="0">
                        <a:latin typeface="Calibri" panose="020F0502020204030204" pitchFamily="34" charset="0"/>
                        <a:cs typeface="Calibri" panose="020F0502020204030204" pitchFamily="34"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Validation activities are ongoing and the general research community is now encouraged to participate.</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Validation activities are ongoing. Results have been discussed with SWPC. Release of data by NCEI will enable research community participation.</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Severe algorithm anomalies are identified and under analysis. Solutions to anomalies are in development and testing.</a:t>
                      </a:r>
                      <a:endParaRPr sz="140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ADRs 781, 863 and 1025 are in-analysis and in-work with expected closures in DO.11.00.00 and DO.12.00.00 </a:t>
                      </a:r>
                      <a:endParaRPr sz="1400" dirty="0">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2"/>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Incremental product improvements may still be occurring.</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Product improvements will result from steps to mitigate known and yet</a:t>
                      </a:r>
                      <a:r>
                        <a:rPr lang="en-US" sz="1400" b="0" i="0" u="none" strike="noStrike" cap="none" baseline="0" dirty="0">
                          <a:solidFill>
                            <a:schemeClr val="dk1"/>
                          </a:solidFill>
                          <a:latin typeface="Calibri" panose="020F0502020204030204" pitchFamily="34" charset="0"/>
                          <a:ea typeface="Calibri"/>
                          <a:cs typeface="Calibri" panose="020F0502020204030204" pitchFamily="34" charset="0"/>
                          <a:sym typeface="Calibri"/>
                        </a:rPr>
                        <a:t> to be discovered</a:t>
                      </a:r>
                      <a:r>
                        <a:rPr lang="en-US" sz="1400" b="0" i="0" u="none" strike="noStrike" cap="none" dirty="0">
                          <a:solidFill>
                            <a:schemeClr val="dk1"/>
                          </a:solidFill>
                          <a:latin typeface="Calibri" panose="020F0502020204030204" pitchFamily="34" charset="0"/>
                          <a:ea typeface="Calibri"/>
                          <a:cs typeface="Calibri" panose="020F0502020204030204" pitchFamily="34" charset="0"/>
                          <a:sym typeface="Calibri"/>
                        </a:rPr>
                        <a:t> anomalies.</a:t>
                      </a:r>
                      <a:endParaRPr sz="1400" u="none" strike="noStrike" cap="none" dirty="0">
                        <a:solidFill>
                          <a:schemeClr val="dk1"/>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3"/>
                  </a:ext>
                </a:extLst>
              </a:tr>
            </a:tbl>
          </a:graphicData>
        </a:graphic>
      </p:graphicFrame>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58542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graphicFrame>
        <p:nvGraphicFramePr>
          <p:cNvPr id="413" name="Shape 413"/>
          <p:cNvGraphicFramePr/>
          <p:nvPr>
            <p:extLst>
              <p:ext uri="{D42A27DB-BD31-4B8C-83A1-F6EECF244321}">
                <p14:modId xmlns:p14="http://schemas.microsoft.com/office/powerpoint/2010/main" val="75599607"/>
              </p:ext>
            </p:extLst>
          </p:nvPr>
        </p:nvGraphicFramePr>
        <p:xfrm>
          <a:off x="228600" y="1221057"/>
          <a:ext cx="8686800" cy="4706830"/>
        </p:xfrm>
        <a:graphic>
          <a:graphicData uri="http://schemas.openxmlformats.org/drawingml/2006/table">
            <a:tbl>
              <a:tblPr>
                <a:noFill/>
                <a:tableStyleId>{C82DEBC4-4F6B-44C8-AECD-D6E7C8D4A6FB}</a:tableStyleId>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dirty="0">
                          <a:solidFill>
                            <a:schemeClr val="lt1"/>
                          </a:solidFill>
                          <a:latin typeface="Calibri" charset="0"/>
                          <a:ea typeface="Calibri" charset="0"/>
                          <a:cs typeface="Calibri" charset="0"/>
                        </a:rPr>
                        <a:t>End State</a:t>
                      </a:r>
                      <a:endParaRPr sz="14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400" b="1" u="none" strike="noStrike" cap="none" dirty="0">
                          <a:solidFill>
                            <a:schemeClr val="lt1"/>
                          </a:solidFill>
                          <a:latin typeface="Calibri" charset="0"/>
                          <a:ea typeface="Calibri" charset="0"/>
                          <a:cs typeface="Calibri" charset="0"/>
                        </a:rPr>
                        <a:t>Assessment</a:t>
                      </a:r>
                      <a:endParaRPr sz="14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dirty="0">
                          <a:solidFill>
                            <a:schemeClr val="dk1"/>
                          </a:solidFill>
                          <a:latin typeface="Calibri" charset="0"/>
                          <a:ea typeface="Calibri" charset="0"/>
                          <a:cs typeface="Calibri" charset="0"/>
                          <a:sym typeface="Calibri"/>
                        </a:rPr>
                        <a:t>Product performance has been demonstrated through analysis of independent measurements obtained from select locations, periods, and associated ground truth or field campaign efforts.</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dirty="0">
                          <a:solidFill>
                            <a:schemeClr val="dk1"/>
                          </a:solidFill>
                          <a:latin typeface="Calibri" charset="0"/>
                          <a:ea typeface="Calibri" charset="0"/>
                          <a:cs typeface="Calibri" charset="0"/>
                          <a:sym typeface="Calibri"/>
                        </a:rPr>
                        <a:t>G18 SGPS+X and -X units</a:t>
                      </a:r>
                      <a:r>
                        <a:rPr lang="en-US" sz="1400" b="0" i="0" u="none" strike="noStrike" cap="none" baseline="0" dirty="0">
                          <a:solidFill>
                            <a:schemeClr val="dk1"/>
                          </a:solidFill>
                          <a:latin typeface="Calibri" charset="0"/>
                          <a:ea typeface="Calibri" charset="0"/>
                          <a:cs typeface="Calibri" charset="0"/>
                          <a:sym typeface="Calibri"/>
                        </a:rPr>
                        <a:t> ground/beam calibrated.</a:t>
                      </a:r>
                    </a:p>
                    <a:p>
                      <a:pPr marL="285750" marR="0" lvl="0" indent="-285750" algn="l" rtl="0">
                        <a:lnSpc>
                          <a:spcPct val="100000"/>
                        </a:lnSpc>
                        <a:spcBef>
                          <a:spcPts val="0"/>
                        </a:spcBef>
                        <a:spcAft>
                          <a:spcPts val="0"/>
                        </a:spcAft>
                        <a:buClr>
                          <a:schemeClr val="tx1"/>
                        </a:buClr>
                        <a:buSzPts val="1800"/>
                        <a:buFont typeface="Arial" charset="0"/>
                        <a:buChar char="•"/>
                      </a:pPr>
                      <a:r>
                        <a:rPr lang="en-US" sz="1400" b="0" i="0" u="none" strike="noStrike" cap="none" baseline="0" dirty="0">
                          <a:solidFill>
                            <a:schemeClr val="dk1"/>
                          </a:solidFill>
                          <a:latin typeface="Calibri" charset="0"/>
                          <a:ea typeface="Calibri" charset="0"/>
                          <a:cs typeface="Calibri" charset="0"/>
                          <a:sym typeface="Calibri"/>
                        </a:rPr>
                        <a:t>Partial validation using data from 9-11 July 2022 Solar Particle Event</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dk1"/>
                          </a:solidFill>
                          <a:latin typeface="Calibri" charset="0"/>
                          <a:ea typeface="Calibri" charset="0"/>
                          <a:cs typeface="Calibri" charset="0"/>
                          <a:sym typeface="Calibri"/>
                        </a:rPr>
                        <a:t>Product analysis is sufficient to communicate product performance to users relative to expectations (Performance Baseline).</a:t>
                      </a:r>
                      <a:endParaRPr sz="14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450"/>
                        <a:buFont typeface="Arial"/>
                        <a:buNone/>
                        <a:tabLst/>
                        <a:defRPr/>
                      </a:pPr>
                      <a:r>
                        <a:rPr lang="en-US" sz="1400" u="none" strike="noStrike" cap="none" dirty="0">
                          <a:solidFill>
                            <a:schemeClr val="dk1"/>
                          </a:solidFill>
                          <a:latin typeface="Calibri" charset="0"/>
                          <a:ea typeface="Calibri" charset="0"/>
                          <a:cs typeface="Calibri" charset="0"/>
                        </a:rPr>
                        <a:t>Yes, at SGPS T1 and T2 energies</a:t>
                      </a:r>
                      <a:r>
                        <a:rPr lang="en-US" sz="1400" u="none" strike="noStrike" cap="none" baseline="0" dirty="0">
                          <a:solidFill>
                            <a:schemeClr val="dk1"/>
                          </a:solidFill>
                          <a:latin typeface="Calibri" charset="0"/>
                          <a:ea typeface="Calibri" charset="0"/>
                          <a:cs typeface="Calibri" charset="0"/>
                        </a:rPr>
                        <a:t>. May still find T3 instrument and/or calibration anomalies.</a:t>
                      </a:r>
                      <a:endParaRPr sz="14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2"/>
                  </a:ext>
                </a:extLst>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dk1"/>
                          </a:solidFill>
                          <a:latin typeface="Calibri" charset="0"/>
                          <a:ea typeface="Calibri" charset="0"/>
                          <a:cs typeface="Calibri" charset="0"/>
                          <a:sym typeface="Calibri"/>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tx1"/>
                          </a:solidFill>
                          <a:latin typeface="Calibri" charset="0"/>
                          <a:ea typeface="Calibri" charset="0"/>
                          <a:cs typeface="Calibri" charset="0"/>
                          <a:sym typeface="Calibri"/>
                        </a:rPr>
                        <a:t>In this and previous PS-PVR presentations (e.g., temperature dependence correction) and in supplemental materials</a:t>
                      </a:r>
                      <a:r>
                        <a:rPr lang="en-US" sz="1400" b="0" i="0" u="none" strike="noStrike" cap="none" baseline="0" dirty="0">
                          <a:solidFill>
                            <a:schemeClr val="tx1"/>
                          </a:solidFill>
                          <a:latin typeface="Calibri" charset="0"/>
                          <a:ea typeface="Calibri" charset="0"/>
                          <a:cs typeface="Calibri" charset="0"/>
                          <a:sym typeface="Calibri"/>
                        </a:rPr>
                        <a:t>. </a:t>
                      </a:r>
                    </a:p>
                    <a:p>
                      <a:pPr marL="0" marR="0" lvl="0" indent="0" algn="l" rtl="0">
                        <a:lnSpc>
                          <a:spcPct val="100000"/>
                        </a:lnSpc>
                        <a:spcBef>
                          <a:spcPts val="0"/>
                        </a:spcBef>
                        <a:spcAft>
                          <a:spcPts val="0"/>
                        </a:spcAft>
                        <a:buClr>
                          <a:srgbClr val="000000"/>
                        </a:buClr>
                        <a:buSzPts val="450"/>
                        <a:buFont typeface="Arial"/>
                        <a:buNone/>
                      </a:pPr>
                      <a:r>
                        <a:rPr lang="en-US" sz="1400" b="0" i="0" u="none" strike="noStrike" cap="none" baseline="0" dirty="0">
                          <a:solidFill>
                            <a:schemeClr val="tx1"/>
                          </a:solidFill>
                          <a:latin typeface="Calibri" charset="0"/>
                          <a:ea typeface="Calibri" charset="0"/>
                          <a:cs typeface="Calibri" charset="0"/>
                          <a:sym typeface="Calibri"/>
                        </a:rPr>
                        <a:t>A complete description of known anomalies will be included in readme file with release of public data.</a:t>
                      </a:r>
                      <a:endParaRPr lang="en-US" sz="1400" b="0" i="0" u="none" strike="noStrike" cap="none" dirty="0">
                        <a:solidFill>
                          <a:schemeClr val="tx1"/>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dirty="0">
                          <a:solidFill>
                            <a:schemeClr val="dk1"/>
                          </a:solidFill>
                          <a:latin typeface="Calibri" charset="0"/>
                          <a:ea typeface="Calibri" charset="0"/>
                          <a:cs typeface="Calibri" charset="0"/>
                          <a:sym typeface="Calibri"/>
                        </a:rPr>
                        <a:t>Testing has been fully documented.</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400" b="0" i="0" u="none" strike="noStrike" cap="none" dirty="0">
                          <a:solidFill>
                            <a:schemeClr val="dk1"/>
                          </a:solidFill>
                          <a:latin typeface="Calibri" charset="0"/>
                          <a:ea typeface="Calibri" charset="0"/>
                          <a:cs typeface="Calibri" charset="0"/>
                          <a:sym typeface="Calibri"/>
                        </a:rPr>
                        <a:t>In this presentation and supplemental materials.</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4"/>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dk1"/>
                          </a:solidFill>
                          <a:latin typeface="Calibri" charset="0"/>
                          <a:ea typeface="Calibri" charset="0"/>
                          <a:cs typeface="Calibri" charset="0"/>
                          <a:sym typeface="Calibri"/>
                        </a:rPr>
                        <a:t>Product is ready for operational use and for use in comprehensive cal/val activities and product optimization.</a:t>
                      </a:r>
                      <a:endParaRPr sz="14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0" i="0" u="none" strike="noStrike" cap="none" dirty="0">
                          <a:solidFill>
                            <a:schemeClr val="tx1"/>
                          </a:solidFill>
                          <a:latin typeface="Calibri" charset="0"/>
                          <a:ea typeface="Calibri" charset="0"/>
                          <a:cs typeface="Calibri" charset="0"/>
                          <a:sym typeface="Calibri"/>
                        </a:rPr>
                        <a:t>Yes, please refer to Summary and Recommendations (slides 35-37).</a:t>
                      </a:r>
                      <a:endParaRPr sz="1400" b="0" i="0" u="none" strike="noStrike" cap="none" dirty="0">
                        <a:solidFill>
                          <a:schemeClr val="tx1"/>
                        </a:solidFill>
                        <a:latin typeface="Calibri" charset="0"/>
                        <a:ea typeface="Calibri" charset="0"/>
                        <a:cs typeface="Calibri" charset="0"/>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5"/>
                  </a:ext>
                </a:extLst>
              </a:tr>
            </a:tbl>
          </a:graphicData>
        </a:graphic>
      </p:graphicFrame>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Provisional Validation -2</a:t>
            </a:r>
            <a:endParaRPr sz="3600" dirty="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28</a:t>
            </a:fld>
            <a:endParaRPr sz="1400" b="0" i="0" u="none" strike="noStrike" cap="none" dirty="0">
              <a:solidFill>
                <a:schemeClr val="lt1"/>
              </a:solidFill>
              <a:latin typeface="Arial"/>
              <a:ea typeface="Arial"/>
              <a:cs typeface="Arial"/>
              <a:sym typeface="Arial"/>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25134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r>
              <a:rPr lang="en-US" sz="4000" b="1" i="0" u="none" strike="noStrike" cap="none" dirty="0">
                <a:solidFill>
                  <a:schemeClr val="lt1"/>
                </a:solidFill>
                <a:latin typeface="Calibri"/>
                <a:ea typeface="Calibri"/>
                <a:cs typeface="Calibri"/>
                <a:sym typeface="Calibri"/>
              </a:rPr>
              <a:t>PATH TO FULL VALIDATION MATURITY</a:t>
            </a:r>
            <a:endParaRPr dirty="0"/>
          </a:p>
        </p:txBody>
      </p:sp>
      <p:sp>
        <p:nvSpPr>
          <p:cNvPr id="426" name="Shape 4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GOES-18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427" name="Shape 427"/>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29</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dirty="0"/>
              <a:t>SGPS OVERVIEW</a:t>
            </a:r>
            <a:endParaRPr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GOES-18 SGPS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dirty="0">
              <a:solidFill>
                <a:schemeClr val="lt1"/>
              </a:solidFill>
              <a:latin typeface="Calibri"/>
              <a:ea typeface="Calibri"/>
              <a:cs typeface="Calibri"/>
              <a:sym typeface="Calibri"/>
            </a:endParaRP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52539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dirty="0">
                <a:solidFill>
                  <a:schemeClr val="lt1"/>
                </a:solidFill>
                <a:sym typeface="Calibri"/>
              </a:rPr>
              <a:t>Path to Full Validation</a:t>
            </a:r>
            <a:endParaRPr dirty="0"/>
          </a:p>
        </p:txBody>
      </p:sp>
      <p:sp>
        <p:nvSpPr>
          <p:cNvPr id="433" name="Shape 433"/>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ADRs/WRs to be resolved prior to Full Validation.</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PLPTs to be conducted prior to Full Validation.</a:t>
            </a:r>
            <a:endParaRPr dirty="0"/>
          </a:p>
          <a:p>
            <a:pPr marL="342900" marR="0" lvl="0" indent="-342900" algn="l" rtl="0">
              <a:spcBef>
                <a:spcPts val="48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Performance Baseline status.</a:t>
            </a:r>
            <a:endParaRPr dirty="0"/>
          </a:p>
        </p:txBody>
      </p:sp>
      <p:sp>
        <p:nvSpPr>
          <p:cNvPr id="434" name="Shape 434"/>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30</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599862" y="304800"/>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dirty="0">
                <a:solidFill>
                  <a:srgbClr val="FFFFFF"/>
                </a:solidFill>
                <a:latin typeface="Calibri" charset="0"/>
                <a:ea typeface="Calibri" charset="0"/>
                <a:cs typeface="Calibri" charset="0"/>
                <a:sym typeface="Arial"/>
              </a:rPr>
              <a:t>ADRs/WRs Impacting Full Validation of G18 SGPS L1b</a:t>
            </a:r>
            <a:endParaRPr sz="3600" b="0" i="0" u="none" strike="noStrike" cap="none" dirty="0">
              <a:solidFill>
                <a:srgbClr val="FFFFFF"/>
              </a:solidFill>
              <a:latin typeface="Calibri" charset="0"/>
              <a:ea typeface="Calibri" charset="0"/>
              <a:cs typeface="Calibri" charset="0"/>
              <a:sym typeface="Arial"/>
            </a:endParaRPr>
          </a:p>
        </p:txBody>
      </p:sp>
      <p:sp>
        <p:nvSpPr>
          <p:cNvPr id="440" name="Shape 440"/>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31</a:t>
            </a:fld>
            <a:endParaRPr sz="1400" b="0" i="0" u="none" strike="noStrike" cap="none" dirty="0">
              <a:solidFill>
                <a:schemeClr val="lt1"/>
              </a:solidFill>
              <a:latin typeface="Arial"/>
              <a:ea typeface="Arial"/>
              <a:cs typeface="Arial"/>
              <a:sym typeface="Arial"/>
            </a:endParaRPr>
          </a:p>
        </p:txBody>
      </p:sp>
      <p:graphicFrame>
        <p:nvGraphicFramePr>
          <p:cNvPr id="441" name="Shape 441"/>
          <p:cNvGraphicFramePr/>
          <p:nvPr>
            <p:extLst>
              <p:ext uri="{D42A27DB-BD31-4B8C-83A1-F6EECF244321}">
                <p14:modId xmlns:p14="http://schemas.microsoft.com/office/powerpoint/2010/main" val="508889962"/>
              </p:ext>
            </p:extLst>
          </p:nvPr>
        </p:nvGraphicFramePr>
        <p:xfrm>
          <a:off x="195944" y="1787991"/>
          <a:ext cx="8763000" cy="2707809"/>
        </p:xfrm>
        <a:graphic>
          <a:graphicData uri="http://schemas.openxmlformats.org/drawingml/2006/table">
            <a:tbl>
              <a:tblPr firstRow="1" bandRow="1">
                <a:noFill/>
                <a:tableStyleId>{2193F556-932D-4B0D-9798-D749DA44B50E}</a:tableStyleId>
              </a:tblPr>
              <a:tblGrid>
                <a:gridCol w="838200">
                  <a:extLst>
                    <a:ext uri="{9D8B030D-6E8A-4147-A177-3AD203B41FA5}">
                      <a16:colId xmlns:a16="http://schemas.microsoft.com/office/drawing/2014/main" val="20000"/>
                    </a:ext>
                  </a:extLst>
                </a:gridCol>
                <a:gridCol w="748748">
                  <a:extLst>
                    <a:ext uri="{9D8B030D-6E8A-4147-A177-3AD203B41FA5}">
                      <a16:colId xmlns:a16="http://schemas.microsoft.com/office/drawing/2014/main" val="20001"/>
                    </a:ext>
                  </a:extLst>
                </a:gridCol>
                <a:gridCol w="3701332">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822639">
                <a:tc>
                  <a:txBody>
                    <a:bodyPr/>
                    <a:lstStyle/>
                    <a:p>
                      <a:pPr marL="91440" marR="0" lvl="0" indent="0" algn="l" rtl="0">
                        <a:spcBef>
                          <a:spcPts val="0"/>
                        </a:spcBef>
                        <a:spcAft>
                          <a:spcPts val="0"/>
                        </a:spcAft>
                        <a:buNone/>
                      </a:pPr>
                      <a:r>
                        <a:rPr lang="en-US" sz="1600" dirty="0"/>
                        <a:t>ADR#</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WR#</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Short Description</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Status</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Expected Closure</a:t>
                      </a:r>
                      <a:endParaRPr sz="1600" dirty="0"/>
                    </a:p>
                  </a:txBody>
                  <a:tcPr marL="91450" marR="91450" marT="45725" marB="45725" anchor="ctr"/>
                </a:tc>
                <a:extLst>
                  <a:ext uri="{0D108BD9-81ED-4DB2-BD59-A6C34878D82A}">
                    <a16:rowId xmlns:a16="http://schemas.microsoft.com/office/drawing/2014/main" val="10000"/>
                  </a:ext>
                </a:extLst>
              </a:tr>
              <a:tr h="740768">
                <a:tc>
                  <a:txBody>
                    <a:bodyPr/>
                    <a:lstStyle/>
                    <a:p>
                      <a:pPr marL="91440" algn="ctr" rtl="0" fontAlgn="ctr">
                        <a:spcAft>
                          <a:spcPts val="0"/>
                        </a:spcAft>
                      </a:pPr>
                      <a:r>
                        <a:rPr lang="en-US" sz="1400" b="0" i="0" u="none" strike="noStrike" dirty="0">
                          <a:solidFill>
                            <a:srgbClr val="000000"/>
                          </a:solidFill>
                          <a:effectLst/>
                          <a:latin typeface="Calibri" panose="020F0502020204030204" pitchFamily="34" charset="0"/>
                        </a:rPr>
                        <a:t> 781</a:t>
                      </a:r>
                    </a:p>
                  </a:txBody>
                  <a:tcPr marL="9525" marR="9525" marT="9525" marB="0" anchor="ctr"/>
                </a:tc>
                <a:tc>
                  <a:txBody>
                    <a:bodyPr/>
                    <a:lstStyle/>
                    <a:p>
                      <a:pPr marL="91440" algn="ctr" rtl="0" fontAlgn="ctr">
                        <a:spcAft>
                          <a:spcPts val="0"/>
                        </a:spcAft>
                      </a:pPr>
                      <a:r>
                        <a:rPr lang="en-US" sz="1400" b="0" i="0" u="none" strike="noStrike" dirty="0">
                          <a:solidFill>
                            <a:srgbClr val="000000"/>
                          </a:solidFill>
                          <a:effectLst/>
                          <a:latin typeface="Calibri" panose="020F0502020204030204" pitchFamily="34" charset="0"/>
                        </a:rPr>
                        <a:t>8404</a:t>
                      </a:r>
                    </a:p>
                  </a:txBody>
                  <a:tcPr marL="9525" marR="9525" marT="9525" marB="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SEISS MPS-HI and SGPS L1b data gaps near IFCs part 2</a:t>
                      </a:r>
                    </a:p>
                  </a:txBody>
                  <a:tcPr marL="9525" marR="9525" marT="9525" marB="0" anchor="ctr"/>
                </a:tc>
                <a:tc>
                  <a:txBody>
                    <a:bodyPr/>
                    <a:lstStyle/>
                    <a:p>
                      <a:pPr marL="91440" algn="ctr" rtl="0" fontAlgn="ctr">
                        <a:spcAft>
                          <a:spcPts val="0"/>
                        </a:spcAft>
                      </a:pPr>
                      <a:r>
                        <a:rPr lang="en-US" sz="1400" b="0" i="0" u="none" strike="noStrike" dirty="0">
                          <a:solidFill>
                            <a:srgbClr val="000000"/>
                          </a:solidFill>
                          <a:effectLst/>
                          <a:latin typeface="Calibri" panose="020F0502020204030204" pitchFamily="34" charset="0"/>
                        </a:rPr>
                        <a:t>Work completed – </a:t>
                      </a:r>
                    </a:p>
                    <a:p>
                      <a:pPr marL="91440" algn="ctr" rtl="0" fontAlgn="ctr">
                        <a:spcAft>
                          <a:spcPts val="0"/>
                        </a:spcAft>
                      </a:pPr>
                      <a:r>
                        <a:rPr lang="en-US" sz="1400" b="0" i="0" u="none" strike="noStrike" dirty="0">
                          <a:solidFill>
                            <a:srgbClr val="000000"/>
                          </a:solidFill>
                          <a:effectLst/>
                          <a:latin typeface="Calibri" panose="020F0502020204030204" pitchFamily="34" charset="0"/>
                        </a:rPr>
                        <a:t>To be implemented in DO.12.00.00</a:t>
                      </a:r>
                    </a:p>
                  </a:txBody>
                  <a:tcPr marL="9525" marR="9525" marT="9525" marB="0" anchor="ctr"/>
                </a:tc>
                <a:tc>
                  <a:txBody>
                    <a:bodyPr/>
                    <a:lstStyle/>
                    <a:p>
                      <a:pPr marL="91440" marR="0" lvl="0" indent="0" algn="ctr" rtl="0">
                        <a:spcBef>
                          <a:spcPts val="0"/>
                        </a:spcBef>
                        <a:spcAft>
                          <a:spcPts val="0"/>
                        </a:spcAft>
                        <a:buNone/>
                      </a:pPr>
                      <a:r>
                        <a:rPr lang="en-US" sz="1400" b="0" i="0" u="none" strike="noStrike" dirty="0">
                          <a:solidFill>
                            <a:srgbClr val="000000"/>
                          </a:solidFill>
                          <a:effectLst/>
                          <a:latin typeface="Calibri" panose="020F0502020204030204" pitchFamily="34" charset="0"/>
                        </a:rPr>
                        <a:t>DO.12.00.00</a:t>
                      </a:r>
                      <a:endParaRPr sz="1400" b="0" i="0" u="none" strike="noStrike" cap="none" dirty="0">
                        <a:solidFill>
                          <a:schemeClr val="dk1"/>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1"/>
                  </a:ext>
                </a:extLst>
              </a:tr>
              <a:tr h="497466">
                <a:tc>
                  <a:txBody>
                    <a:bodyPr/>
                    <a:lstStyle/>
                    <a:p>
                      <a:pPr marL="91440" algn="ctr" fontAlgn="ctr">
                        <a:spcAft>
                          <a:spcPts val="0"/>
                        </a:spcAft>
                      </a:pPr>
                      <a:r>
                        <a:rPr lang="en-US" sz="1400" b="0" i="0" u="none" strike="noStrike" dirty="0">
                          <a:solidFill>
                            <a:srgbClr val="000000"/>
                          </a:solidFill>
                          <a:effectLst/>
                          <a:latin typeface="Calibri" panose="020F0502020204030204" pitchFamily="34" charset="0"/>
                        </a:rPr>
                        <a:t>863</a:t>
                      </a:r>
                    </a:p>
                  </a:txBody>
                  <a:tcPr marL="9525" marR="9525" marT="9525" marB="0" anchor="ctr"/>
                </a:tc>
                <a:tc>
                  <a:txBody>
                    <a:bodyPr/>
                    <a:lstStyle/>
                    <a:p>
                      <a:pPr marL="91440" algn="ctr" fontAlgn="ctr">
                        <a:spcAft>
                          <a:spcPts val="0"/>
                        </a:spcAft>
                      </a:pPr>
                      <a:r>
                        <a:rPr lang="en-US" sz="1400" b="0" i="0" u="none" strike="noStrike" dirty="0">
                          <a:solidFill>
                            <a:srgbClr val="000000"/>
                          </a:solidFill>
                          <a:effectLst/>
                          <a:latin typeface="Calibri" panose="020F0502020204030204" pitchFamily="34" charset="0"/>
                        </a:rPr>
                        <a:t>6736</a:t>
                      </a:r>
                    </a:p>
                  </a:txBody>
                  <a:tcPr marL="9525" marR="9525" marT="9525" marB="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Graceful degradation when SGPS data not generated</a:t>
                      </a:r>
                    </a:p>
                  </a:txBody>
                  <a:tcPr marL="9525" marR="9525" marT="9525" marB="0" anchor="ctr"/>
                </a:tc>
                <a:tc>
                  <a:txBody>
                    <a:bodyPr/>
                    <a:lstStyle/>
                    <a:p>
                      <a:pPr marL="91440" algn="ctr" rtl="0" fontAlgn="ctr">
                        <a:spcAft>
                          <a:spcPts val="0"/>
                        </a:spcAft>
                      </a:pPr>
                      <a:r>
                        <a:rPr lang="en-US" sz="1400" b="0" i="0" u="none" strike="noStrike" dirty="0">
                          <a:solidFill>
                            <a:srgbClr val="000000"/>
                          </a:solidFill>
                          <a:effectLst/>
                          <a:latin typeface="Calibri" panose="020F0502020204030204" pitchFamily="34" charset="0"/>
                        </a:rPr>
                        <a:t>In Analysis</a:t>
                      </a:r>
                    </a:p>
                  </a:txBody>
                  <a:tcPr marL="9525" marR="9525" marT="9525" marB="0" anchor="ctr"/>
                </a:tc>
                <a:tc>
                  <a:txBody>
                    <a:bodyPr/>
                    <a:lstStyle/>
                    <a:p>
                      <a:pPr marL="91440" marR="0" lvl="0" indent="0" algn="ctr" rtl="0">
                        <a:spcBef>
                          <a:spcPts val="0"/>
                        </a:spcBef>
                        <a:spcAft>
                          <a:spcPts val="0"/>
                        </a:spcAft>
                        <a:buNone/>
                      </a:pPr>
                      <a:r>
                        <a:rPr lang="en-US" sz="1200" b="0" i="0" u="none" strike="noStrike" cap="none" dirty="0">
                          <a:solidFill>
                            <a:schemeClr val="dk1"/>
                          </a:solidFill>
                          <a:latin typeface="Calibri"/>
                          <a:ea typeface="Calibri"/>
                          <a:cs typeface="Calibri"/>
                          <a:sym typeface="Calibri"/>
                        </a:rPr>
                        <a:t>Flight Analysis High Priority; Correction may be later</a:t>
                      </a:r>
                      <a:endParaRPr sz="1200" b="0" i="0" u="none" strike="noStrike" cap="none" dirty="0">
                        <a:solidFill>
                          <a:schemeClr val="dk1"/>
                        </a:solidFill>
                        <a:latin typeface="Calibri"/>
                        <a:ea typeface="Calibri"/>
                        <a:cs typeface="Calibri"/>
                        <a:sym typeface="Calibri"/>
                      </a:endParaRPr>
                    </a:p>
                  </a:txBody>
                  <a:tcPr marL="4875" marR="4875" marT="4875" marB="0" anchor="ctr"/>
                </a:tc>
                <a:extLst>
                  <a:ext uri="{0D108BD9-81ED-4DB2-BD59-A6C34878D82A}">
                    <a16:rowId xmlns:a16="http://schemas.microsoft.com/office/drawing/2014/main" val="10002"/>
                  </a:ext>
                </a:extLst>
              </a:tr>
              <a:tr h="590887">
                <a:tc>
                  <a:txBody>
                    <a:bodyPr/>
                    <a:lstStyle/>
                    <a:p>
                      <a:pPr marL="91440" marR="0" lvl="0" indent="0" algn="ctr" rtl="0">
                        <a:spcBef>
                          <a:spcPts val="0"/>
                        </a:spcBef>
                        <a:spcAft>
                          <a:spcPts val="0"/>
                        </a:spcAft>
                        <a:buNone/>
                      </a:pPr>
                      <a:r>
                        <a:rPr lang="en-US" sz="1400" dirty="0"/>
                        <a:t>1025</a:t>
                      </a:r>
                      <a:endParaRPr sz="1400" dirty="0"/>
                    </a:p>
                  </a:txBody>
                  <a:tcPr marL="91450" marR="91450" marT="45725" marB="45725" anchor="ctr"/>
                </a:tc>
                <a:tc>
                  <a:txBody>
                    <a:bodyPr/>
                    <a:lstStyle/>
                    <a:p>
                      <a:pPr marL="91440" marR="0" lvl="0" indent="0" algn="ctr" rtl="0">
                        <a:spcBef>
                          <a:spcPts val="0"/>
                        </a:spcBef>
                        <a:spcAft>
                          <a:spcPts val="0"/>
                        </a:spcAft>
                        <a:buNone/>
                      </a:pPr>
                      <a:r>
                        <a:rPr lang="fi-FI" sz="1400" b="0" i="0" u="none" strike="noStrike" cap="none" dirty="0">
                          <a:solidFill>
                            <a:schemeClr val="dk1"/>
                          </a:solidFill>
                          <a:effectLst/>
                          <a:latin typeface="Calibri"/>
                          <a:ea typeface="Calibri"/>
                          <a:cs typeface="Calibri"/>
                          <a:sym typeface="Arial"/>
                        </a:rPr>
                        <a:t>7579</a:t>
                      </a:r>
                      <a:endParaRPr sz="1400" dirty="0"/>
                    </a:p>
                  </a:txBody>
                  <a:tcPr marL="91450" marR="91450" marT="45725" marB="45725" anchor="ctr"/>
                </a:tc>
                <a:tc>
                  <a:txBody>
                    <a:bodyPr/>
                    <a:lstStyle/>
                    <a:p>
                      <a:pPr marL="91440" marR="0" lvl="0" indent="0" algn="l" rtl="0">
                        <a:spcBef>
                          <a:spcPts val="0"/>
                        </a:spcBef>
                        <a:spcAft>
                          <a:spcPts val="0"/>
                        </a:spcAft>
                        <a:buNone/>
                      </a:pPr>
                      <a:r>
                        <a:rPr lang="en-US" sz="1400" dirty="0">
                          <a:solidFill>
                            <a:schemeClr val="dk1"/>
                          </a:solidFill>
                        </a:rPr>
                        <a:t>Implement SGPS He processing in L1b</a:t>
                      </a:r>
                    </a:p>
                  </a:txBody>
                  <a:tcPr marL="91450" marR="91450" marT="45725" marB="45725" anchor="ctr"/>
                </a:tc>
                <a:tc>
                  <a:txBody>
                    <a:bodyPr/>
                    <a:lstStyle/>
                    <a:p>
                      <a:pPr marL="91440" algn="ctr">
                        <a:spcAft>
                          <a:spcPts val="0"/>
                        </a:spcAft>
                      </a:pPr>
                      <a:r>
                        <a:rPr lang="en-US" sz="1400" dirty="0"/>
                        <a:t>In operations</a:t>
                      </a:r>
                    </a:p>
                    <a:p>
                      <a:pPr marL="91440" algn="ctr">
                        <a:spcAft>
                          <a:spcPts val="0"/>
                        </a:spcAft>
                      </a:pPr>
                      <a:r>
                        <a:rPr lang="en-US" sz="1400" dirty="0"/>
                        <a:t>Fix-fail in-work</a:t>
                      </a:r>
                    </a:p>
                  </a:txBody>
                  <a:tcPr marL="91450" marR="91450" marT="45725" marB="45725" anchor="ctr"/>
                </a:tc>
                <a:tc>
                  <a:txBody>
                    <a:bodyPr/>
                    <a:lstStyle/>
                    <a:p>
                      <a:pPr marL="91440" algn="ctr">
                        <a:spcAft>
                          <a:spcPts val="0"/>
                        </a:spcAft>
                      </a:pPr>
                      <a:r>
                        <a:rPr lang="en-US" sz="1200" dirty="0"/>
                        <a:t>DO.11.00.00</a:t>
                      </a:r>
                    </a:p>
                    <a:p>
                      <a:pPr marL="91440" algn="ctr">
                        <a:spcAft>
                          <a:spcPts val="0"/>
                        </a:spcAft>
                      </a:pPr>
                      <a:r>
                        <a:rPr lang="en-US" sz="1200" dirty="0"/>
                        <a:t>(Oct. 2022)</a:t>
                      </a:r>
                    </a:p>
                  </a:txBody>
                  <a:tcPr marL="91450" marR="91450" marT="45725" marB="45725" anchor="ctr"/>
                </a:tc>
                <a:extLst>
                  <a:ext uri="{0D108BD9-81ED-4DB2-BD59-A6C34878D82A}">
                    <a16:rowId xmlns:a16="http://schemas.microsoft.com/office/drawing/2014/main" val="10003"/>
                  </a:ext>
                </a:extLst>
              </a:tr>
            </a:tbl>
          </a:graphicData>
        </a:graphic>
      </p:graphicFrame>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3" name="TextBox 2"/>
          <p:cNvSpPr txBox="1"/>
          <p:nvPr/>
        </p:nvSpPr>
        <p:spPr>
          <a:xfrm>
            <a:off x="228600" y="4596825"/>
            <a:ext cx="8686800" cy="523220"/>
          </a:xfrm>
          <a:prstGeom prst="rect">
            <a:avLst/>
          </a:prstGeom>
          <a:noFill/>
        </p:spPr>
        <p:txBody>
          <a:bodyPr wrap="square" rtlCol="0">
            <a:spAutoFit/>
          </a:bodyPr>
          <a:lstStyle/>
          <a:p>
            <a:pPr marL="285750" indent="-285750">
              <a:buClr>
                <a:schemeClr val="bg1"/>
              </a:buClr>
              <a:buSzPct val="100000"/>
              <a:buFont typeface="Arial" panose="020B0604020202020204" pitchFamily="34" charset="0"/>
              <a:buChar char="•"/>
            </a:pPr>
            <a:r>
              <a:rPr lang="en-US" dirty="0">
                <a:solidFill>
                  <a:schemeClr val="bg1"/>
                </a:solidFill>
              </a:rPr>
              <a:t>Will need to analyze SEP event data with sufficient enhancement at energies &gt;100 MeV to reach full validation </a:t>
            </a:r>
            <a:r>
              <a:rPr lang="mr-IN" dirty="0">
                <a:solidFill>
                  <a:schemeClr val="bg1"/>
                </a:solidFill>
              </a:rPr>
              <a:t>–</a:t>
            </a:r>
            <a:r>
              <a:rPr lang="en-US" dirty="0">
                <a:solidFill>
                  <a:schemeClr val="bg1"/>
                </a:solidFill>
              </a:rPr>
              <a:t> May find instrument and/or calibration anomalies.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900" y="365401"/>
            <a:ext cx="5961300" cy="853799"/>
          </a:xfrm>
        </p:spPr>
        <p:txBody>
          <a:bodyPr/>
          <a:lstStyle/>
          <a:p>
            <a:r>
              <a:rPr lang="en-US" sz="3600" dirty="0">
                <a:latin typeface="Calibri" charset="0"/>
                <a:ea typeface="Calibri" charset="0"/>
                <a:cs typeface="Calibri" charset="0"/>
              </a:rPr>
              <a:t>Path to Full Validation - PLPTs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32</a:t>
            </a:fld>
            <a:endParaRPr lang="uk-UA" dirty="0"/>
          </a:p>
        </p:txBody>
      </p:sp>
      <p:graphicFrame>
        <p:nvGraphicFramePr>
          <p:cNvPr id="6" name="Shape 476"/>
          <p:cNvGraphicFramePr/>
          <p:nvPr>
            <p:extLst>
              <p:ext uri="{D42A27DB-BD31-4B8C-83A1-F6EECF244321}">
                <p14:modId xmlns:p14="http://schemas.microsoft.com/office/powerpoint/2010/main" val="70353067"/>
              </p:ext>
            </p:extLst>
          </p:nvPr>
        </p:nvGraphicFramePr>
        <p:xfrm>
          <a:off x="152400" y="1143000"/>
          <a:ext cx="8778240" cy="3825240"/>
        </p:xfrm>
        <a:graphic>
          <a:graphicData uri="http://schemas.openxmlformats.org/drawingml/2006/table">
            <a:tbl>
              <a:tblPr firstRow="1" firstCol="1" bandRow="1">
                <a:noFill/>
                <a:tableStyleId>{2193F556-932D-4B0D-9798-D749DA44B50E}</a:tableStyleId>
              </a:tblPr>
              <a:tblGrid>
                <a:gridCol w="2343125">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710715">
                  <a:extLst>
                    <a:ext uri="{9D8B030D-6E8A-4147-A177-3AD203B41FA5}">
                      <a16:colId xmlns:a16="http://schemas.microsoft.com/office/drawing/2014/main" val="20003"/>
                    </a:ext>
                  </a:extLst>
                </a:gridCol>
              </a:tblGrid>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Title</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Activity</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Data Needed</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Success Criteria</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A.2.3 SEP Channel Cross-Comparison [PLPT-SEI-004]</a:t>
                      </a:r>
                    </a:p>
                    <a:p>
                      <a:pPr marL="0" marR="0" lvl="0" indent="0" algn="l" rtl="0">
                        <a:lnSpc>
                          <a:spcPct val="100000"/>
                        </a:lnSpc>
                        <a:spcBef>
                          <a:spcPts val="300"/>
                        </a:spcBef>
                        <a:spcAft>
                          <a:spcPts val="300"/>
                        </a:spcAft>
                        <a:buNone/>
                      </a:pPr>
                      <a:r>
                        <a:rPr lang="en-US" sz="1200" i="1" dirty="0">
                          <a:solidFill>
                            <a:srgbClr val="FFFF00"/>
                          </a:solidFill>
                          <a:latin typeface="Arial" panose="020B0604020202020204" pitchFamily="34" charset="0"/>
                          <a:ea typeface="Calibri"/>
                          <a:cs typeface="Arial" panose="020B0604020202020204" pitchFamily="34" charset="0"/>
                          <a:sym typeface="Calibri"/>
                        </a:rPr>
                        <a:t>*</a:t>
                      </a:r>
                      <a:r>
                        <a:rPr lang="en-US" sz="1200" i="1" baseline="0" dirty="0">
                          <a:solidFill>
                            <a:srgbClr val="FFFF00"/>
                          </a:solidFill>
                          <a:latin typeface="Arial" panose="020B0604020202020204" pitchFamily="34" charset="0"/>
                          <a:ea typeface="Calibri"/>
                          <a:cs typeface="Arial" panose="020B0604020202020204" pitchFamily="34" charset="0"/>
                          <a:sym typeface="Calibri"/>
                        </a:rPr>
                        <a:t> </a:t>
                      </a:r>
                      <a:r>
                        <a:rPr lang="en-US" sz="1200" i="1" dirty="0">
                          <a:solidFill>
                            <a:srgbClr val="FFFF00"/>
                          </a:solidFill>
                          <a:latin typeface="Arial" panose="020B0604020202020204" pitchFamily="34" charset="0"/>
                          <a:ea typeface="Calibri"/>
                          <a:cs typeface="Arial" panose="020B0604020202020204" pitchFamily="34" charset="0"/>
                          <a:sym typeface="Calibri"/>
                        </a:rPr>
                        <a:t>This is</a:t>
                      </a:r>
                      <a:r>
                        <a:rPr lang="en-US" sz="1200" i="1" baseline="0" dirty="0">
                          <a:solidFill>
                            <a:srgbClr val="FFFF00"/>
                          </a:solidFill>
                          <a:latin typeface="Arial" panose="020B0604020202020204" pitchFamily="34" charset="0"/>
                          <a:ea typeface="Calibri"/>
                          <a:cs typeface="Arial" panose="020B0604020202020204" pitchFamily="34" charset="0"/>
                          <a:sym typeface="Calibri"/>
                        </a:rPr>
                        <a:t> a </a:t>
                      </a:r>
                      <a:r>
                        <a:rPr lang="en-US" sz="1200" i="1" dirty="0">
                          <a:solidFill>
                            <a:srgbClr val="FFFF00"/>
                          </a:solidFill>
                          <a:latin typeface="Arial" panose="020B0604020202020204" pitchFamily="34" charset="0"/>
                          <a:ea typeface="Calibri"/>
                          <a:cs typeface="Arial" panose="020B0604020202020204" pitchFamily="34" charset="0"/>
                          <a:sym typeface="Calibri"/>
                        </a:rPr>
                        <a:t>Provisional PLPT</a:t>
                      </a: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On-orbit cross-calibration of SEP</a:t>
                      </a:r>
                      <a:r>
                        <a:rPr lang="en-US" sz="1200" baseline="0" dirty="0">
                          <a:latin typeface="Arial" panose="020B0604020202020204" pitchFamily="34" charset="0"/>
                          <a:ea typeface="Calibri"/>
                          <a:cs typeface="Arial" panose="020B0604020202020204" pitchFamily="34" charset="0"/>
                          <a:sym typeface="Calibri"/>
                        </a:rPr>
                        <a:t> channels.</a:t>
                      </a:r>
                      <a:endParaRPr lang="en-US"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lang="en-US" sz="1200" dirty="0">
                          <a:solidFill>
                            <a:schemeClr val="tx1"/>
                          </a:solidFill>
                          <a:latin typeface="Arial" panose="020B0604020202020204" pitchFamily="34" charset="0"/>
                          <a:ea typeface="Calibri"/>
                          <a:cs typeface="Arial" panose="020B0604020202020204" pitchFamily="34" charset="0"/>
                          <a:sym typeface="Calibri"/>
                        </a:rPr>
                        <a:t>One SPE with sufficient enhancement at energies &gt;100 MeV for cross-calibration of SGPS T3.</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Quantify</a:t>
                      </a:r>
                      <a:r>
                        <a:rPr lang="en-US" sz="1200" baseline="0" dirty="0">
                          <a:latin typeface="Arial" panose="020B0604020202020204" pitchFamily="34" charset="0"/>
                          <a:ea typeface="Calibri"/>
                          <a:cs typeface="Arial" panose="020B0604020202020204" pitchFamily="34" charset="0"/>
                          <a:sym typeface="Calibri"/>
                        </a:rPr>
                        <a:t> differences in reported fluxes.</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A.3.1 SGPS D3-D1 Contamination Correction [PLPT-SEI-001] </a:t>
                      </a:r>
                    </a:p>
                    <a:p>
                      <a:pPr marL="0" marR="0" lvl="0" indent="0" algn="l" rtl="0">
                        <a:lnSpc>
                          <a:spcPct val="100000"/>
                        </a:lnSpc>
                        <a:spcBef>
                          <a:spcPts val="300"/>
                        </a:spcBef>
                        <a:spcAft>
                          <a:spcPts val="300"/>
                        </a:spcAft>
                        <a:buNone/>
                      </a:pP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Complete analysis of P7 response functions based on D3-D1 test results.</a:t>
                      </a:r>
                    </a:p>
                  </a:txBody>
                  <a:tcPr/>
                </a:tc>
                <a:tc>
                  <a:txBody>
                    <a:bodyPr/>
                    <a:lstStyle/>
                    <a:p>
                      <a:pPr marL="0" marR="0" lvl="0" indent="0" algn="l" rtl="0">
                        <a:lnSpc>
                          <a:spcPct val="100000"/>
                        </a:lnSpc>
                        <a:spcBef>
                          <a:spcPts val="0"/>
                        </a:spcBef>
                        <a:spcAft>
                          <a:spcPts val="0"/>
                        </a:spcAft>
                        <a:buNone/>
                      </a:pPr>
                      <a:r>
                        <a:rPr lang="en-US" sz="1200" dirty="0">
                          <a:latin typeface="Arial" panose="020B0604020202020204" pitchFamily="34" charset="0"/>
                          <a:ea typeface="Calibri"/>
                          <a:cs typeface="Arial" panose="020B0604020202020204" pitchFamily="34" charset="0"/>
                          <a:sym typeface="Calibri"/>
                        </a:rPr>
                        <a:t>Full G18 D3-D1 test results </a:t>
                      </a:r>
                    </a:p>
                    <a:p>
                      <a:pPr marL="0" marR="0" lvl="0" indent="0" algn="l" rtl="0">
                        <a:lnSpc>
                          <a:spcPct val="100000"/>
                        </a:lnSpc>
                        <a:spcBef>
                          <a:spcPts val="0"/>
                        </a:spcBef>
                        <a:spcAft>
                          <a:spcPts val="0"/>
                        </a:spcAft>
                        <a:buNone/>
                      </a:pPr>
                      <a:r>
                        <a:rPr lang="en-US" sz="1200" dirty="0">
                          <a:latin typeface="Arial" panose="020B0604020202020204" pitchFamily="34" charset="0"/>
                          <a:ea typeface="Calibri"/>
                          <a:cs typeface="Arial" panose="020B0604020202020204" pitchFamily="34" charset="0"/>
                          <a:sym typeface="Calibri"/>
                        </a:rPr>
                        <a:t>(to be completed 1/20/2023)</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Full characterization of SGPS P7 response functions</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val="3425455897"/>
                  </a:ext>
                </a:extLst>
              </a:tr>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A.3.4 SEP Channel Cross-Comparison [PLPT-SEI-004]</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On-orbit cross-calibration of SGPS with EHIS above 10 MeV and MPS-HI and SGPS 1-12 MeV protons, and cross calibrations of SGPS+X and -X units.</a:t>
                      </a: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Two Solar Energetic Particle (SEP) events.</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[Full] Differences quantified on data taken through validation phase.</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A.3.6 Backgrounds Trending [PLPT-SEI-006]</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Evaluate SGPS backgrounds in terms of expected galactic cosmic ray (GCR) fluxes. </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Four months of continuous data.</a:t>
                      </a:r>
                      <a:endParaRPr sz="1200" dirty="0">
                        <a:latin typeface="Arial" panose="020B0604020202020204" pitchFamily="34" charset="0"/>
                        <a:ea typeface="Calibri"/>
                        <a:cs typeface="Arial" panose="020B0604020202020204" pitchFamily="34" charset="0"/>
                        <a:sym typeface="Calibri"/>
                      </a:endParaRPr>
                    </a:p>
                  </a:txBody>
                  <a:tcPr/>
                </a:tc>
                <a:tc>
                  <a:txBody>
                    <a:bodyPr/>
                    <a:lstStyle/>
                    <a:p>
                      <a:pPr marL="0" marR="0" lvl="0" indent="0" algn="l" rtl="0">
                        <a:lnSpc>
                          <a:spcPct val="100000"/>
                        </a:lnSpc>
                        <a:spcBef>
                          <a:spcPts val="300"/>
                        </a:spcBef>
                        <a:spcAft>
                          <a:spcPts val="300"/>
                        </a:spcAft>
                        <a:buNone/>
                      </a:pPr>
                      <a:r>
                        <a:rPr lang="en-US" sz="1200" dirty="0">
                          <a:latin typeface="Arial" panose="020B0604020202020204" pitchFamily="34" charset="0"/>
                          <a:ea typeface="Calibri"/>
                          <a:cs typeface="Arial" panose="020B0604020202020204" pitchFamily="34" charset="0"/>
                          <a:sym typeface="Calibri"/>
                        </a:rPr>
                        <a:t>[Full] Perform analysis during validation phase.</a:t>
                      </a:r>
                      <a:endParaRPr sz="1200" dirty="0">
                        <a:latin typeface="Arial" panose="020B0604020202020204" pitchFamily="34" charset="0"/>
                        <a:ea typeface="Calibri"/>
                        <a:cs typeface="Arial" panose="020B0604020202020204" pitchFamily="34" charset="0"/>
                        <a:sym typeface="Calibri"/>
                      </a:endParaRPr>
                    </a:p>
                  </a:txBody>
                  <a:tcPr/>
                </a:tc>
                <a:extLst>
                  <a:ext uri="{0D108BD9-81ED-4DB2-BD59-A6C34878D82A}">
                    <a16:rowId xmlns:a16="http://schemas.microsoft.com/office/drawing/2014/main" val="10003"/>
                  </a:ext>
                </a:extLst>
              </a:tr>
            </a:tbl>
          </a:graphicData>
        </a:graphic>
      </p:graphicFrame>
      <p:sp>
        <p:nvSpPr>
          <p:cNvPr id="8" name="Shape 478"/>
          <p:cNvSpPr txBox="1"/>
          <p:nvPr/>
        </p:nvSpPr>
        <p:spPr>
          <a:xfrm>
            <a:off x="228600" y="5105400"/>
            <a:ext cx="8839200" cy="990600"/>
          </a:xfrm>
          <a:prstGeom prst="rect">
            <a:avLst/>
          </a:prstGeom>
          <a:noFill/>
          <a:ln>
            <a:noFill/>
          </a:ln>
        </p:spPr>
        <p:txBody>
          <a:bodyPr spcFirstLastPara="1" wrap="square" lIns="91425" tIns="45700" rIns="91425" bIns="45700" anchor="t" anchorCtr="0">
            <a:noAutofit/>
          </a:bodyPr>
          <a:lstStyle/>
          <a:p>
            <a:pPr marL="182880" marR="0" lvl="0" indent="-182880" algn="l" rtl="0">
              <a:spcAft>
                <a:spcPts val="200"/>
              </a:spcAft>
              <a:buClr>
                <a:schemeClr val="lt1"/>
              </a:buClr>
              <a:buSzPts val="2000"/>
              <a:buFont typeface="Arial"/>
              <a:buChar char="•"/>
            </a:pPr>
            <a:r>
              <a:rPr lang="en-US" sz="1600" dirty="0">
                <a:solidFill>
                  <a:schemeClr val="lt1"/>
                </a:solidFill>
                <a:latin typeface="Calibri"/>
                <a:ea typeface="Calibri"/>
                <a:cs typeface="Calibri"/>
                <a:sym typeface="Calibri"/>
              </a:rPr>
              <a:t>From RIMP v2.0, July 2021</a:t>
            </a:r>
          </a:p>
          <a:p>
            <a:pPr marL="182880" marR="0" lvl="0" indent="-182880" algn="l" rtl="0">
              <a:spcAft>
                <a:spcPts val="200"/>
              </a:spcAft>
              <a:buClr>
                <a:schemeClr val="lt1"/>
              </a:buClr>
              <a:buSzPts val="2000"/>
              <a:buFont typeface="Arial"/>
              <a:buChar char="•"/>
            </a:pPr>
            <a:r>
              <a:rPr lang="en-US" sz="1600" dirty="0">
                <a:solidFill>
                  <a:schemeClr val="lt1"/>
                </a:solidFill>
                <a:latin typeface="Calibri"/>
                <a:ea typeface="Calibri"/>
                <a:cs typeface="Calibri"/>
                <a:sym typeface="Calibri"/>
              </a:rPr>
              <a:t>Full PLPTs are ongoing continuations of Provisional PLPTs.</a:t>
            </a:r>
            <a:endParaRPr sz="1600" dirty="0"/>
          </a:p>
          <a:p>
            <a:pPr marL="182880" marR="0" lvl="0" indent="-182880" algn="l" rtl="0">
              <a:spcAft>
                <a:spcPts val="200"/>
              </a:spcAft>
              <a:buClr>
                <a:schemeClr val="lt1"/>
              </a:buClr>
              <a:buSzPts val="2000"/>
              <a:buFont typeface="Arial"/>
              <a:buChar char="•"/>
            </a:pPr>
            <a:r>
              <a:rPr lang="en-US" sz="1600" dirty="0">
                <a:solidFill>
                  <a:schemeClr val="lt1"/>
                </a:solidFill>
                <a:latin typeface="Calibri"/>
                <a:ea typeface="Calibri"/>
                <a:cs typeface="Calibri"/>
                <a:sym typeface="Calibri"/>
              </a:rPr>
              <a:t>Need to analyze SEP event with sufficient enhancement at energies &gt;100 MeV to reach full validation.</a:t>
            </a:r>
            <a:endParaRPr sz="1600" dirty="0"/>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9" name="Shape 440">
            <a:extLst>
              <a:ext uri="{FF2B5EF4-FFF2-40B4-BE49-F238E27FC236}">
                <a16:creationId xmlns:a16="http://schemas.microsoft.com/office/drawing/2014/main" id="{42BDC222-ECE6-DF49-864E-1547C273BE2A}"/>
              </a:ext>
            </a:extLst>
          </p:cNvPr>
          <p:cNvSpPr txBox="1">
            <a:spLocks/>
          </p:cNvSpPr>
          <p:nvPr/>
        </p:nvSpPr>
        <p:spPr>
          <a:xfrm>
            <a:off x="8534400" y="6248400"/>
            <a:ext cx="548699" cy="5246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a:buClr>
                <a:schemeClr val="lt1"/>
              </a:buClr>
            </a:pPr>
            <a:fld id="{00000000-1234-1234-1234-123412341234}" type="slidenum">
              <a:rPr lang="en-US" smtClean="0">
                <a:solidFill>
                  <a:schemeClr val="lt1"/>
                </a:solidFill>
              </a:rPr>
              <a:pPr>
                <a:buClr>
                  <a:schemeClr val="lt1"/>
                </a:buClr>
              </a:pPr>
              <a:t>32</a:t>
            </a:fld>
            <a:endParaRPr lang="en-US" dirty="0">
              <a:solidFill>
                <a:schemeClr val="lt1"/>
              </a:solidFill>
            </a:endParaRPr>
          </a:p>
        </p:txBody>
      </p:sp>
    </p:spTree>
    <p:extLst>
      <p:ext uri="{BB962C8B-B14F-4D97-AF65-F5344CB8AC3E}">
        <p14:creationId xmlns:p14="http://schemas.microsoft.com/office/powerpoint/2010/main" val="1568522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dirty="0">
                <a:solidFill>
                  <a:schemeClr val="lt1"/>
                </a:solidFill>
                <a:latin typeface="Calibri" charset="0"/>
                <a:ea typeface="Calibri" charset="0"/>
                <a:cs typeface="Calibri" charset="0"/>
              </a:rPr>
              <a:t>G18 SGPS Performance Baseline Status</a:t>
            </a:r>
            <a:endParaRPr lang="en-US" dirty="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33</a:t>
            </a:fld>
            <a:endParaRPr lang="uk-UA" dirty="0"/>
          </a:p>
        </p:txBody>
      </p:sp>
      <p:graphicFrame>
        <p:nvGraphicFramePr>
          <p:cNvPr id="5" name="Shape 485"/>
          <p:cNvGraphicFramePr/>
          <p:nvPr>
            <p:extLst>
              <p:ext uri="{D42A27DB-BD31-4B8C-83A1-F6EECF244321}">
                <p14:modId xmlns:p14="http://schemas.microsoft.com/office/powerpoint/2010/main" val="1468137257"/>
              </p:ext>
            </p:extLst>
          </p:nvPr>
        </p:nvGraphicFramePr>
        <p:xfrm>
          <a:off x="318601" y="1245972"/>
          <a:ext cx="8520599" cy="1828840"/>
        </p:xfrm>
        <a:graphic>
          <a:graphicData uri="http://schemas.openxmlformats.org/drawingml/2006/table">
            <a:tbl>
              <a:tblPr firstRow="1" bandRow="1">
                <a:noFill/>
                <a:tableStyleId>{2193F556-932D-4B0D-9798-D749DA44B50E}</a:tableStyleId>
              </a:tblPr>
              <a:tblGrid>
                <a:gridCol w="1002513">
                  <a:extLst>
                    <a:ext uri="{9D8B030D-6E8A-4147-A177-3AD203B41FA5}">
                      <a16:colId xmlns:a16="http://schemas.microsoft.com/office/drawing/2014/main" val="20000"/>
                    </a:ext>
                  </a:extLst>
                </a:gridCol>
                <a:gridCol w="3714987">
                  <a:extLst>
                    <a:ext uri="{9D8B030D-6E8A-4147-A177-3AD203B41FA5}">
                      <a16:colId xmlns:a16="http://schemas.microsoft.com/office/drawing/2014/main" val="20001"/>
                    </a:ext>
                  </a:extLst>
                </a:gridCol>
                <a:gridCol w="1588124">
                  <a:extLst>
                    <a:ext uri="{9D8B030D-6E8A-4147-A177-3AD203B41FA5}">
                      <a16:colId xmlns:a16="http://schemas.microsoft.com/office/drawing/2014/main" val="20002"/>
                    </a:ext>
                  </a:extLst>
                </a:gridCol>
                <a:gridCol w="2214975">
                  <a:extLst>
                    <a:ext uri="{9D8B030D-6E8A-4147-A177-3AD203B41FA5}">
                      <a16:colId xmlns:a16="http://schemas.microsoft.com/office/drawing/2014/main" val="20003"/>
                    </a:ext>
                  </a:extLst>
                </a:gridCol>
              </a:tblGrid>
              <a:tr h="177802">
                <a:tc>
                  <a:txBody>
                    <a:bodyPr/>
                    <a:lstStyle/>
                    <a:p>
                      <a:pPr marL="0" marR="0" lvl="0" indent="0" algn="ctr" rtl="0">
                        <a:spcBef>
                          <a:spcPts val="0"/>
                        </a:spcBef>
                        <a:spcAft>
                          <a:spcPts val="0"/>
                        </a:spcAft>
                        <a:buNone/>
                      </a:pPr>
                      <a:r>
                        <a:rPr lang="en-US" sz="1200" b="1" dirty="0">
                          <a:solidFill>
                            <a:schemeClr val="dk1"/>
                          </a:solidFill>
                        </a:rPr>
                        <a:t>MRD ID</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dirty="0">
                          <a:solidFill>
                            <a:schemeClr val="dk1"/>
                          </a:solidFill>
                        </a:rPr>
                        <a:t>Description</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dirty="0">
                          <a:solidFill>
                            <a:schemeClr val="dk1"/>
                          </a:solidFill>
                        </a:rPr>
                        <a:t>Related PLPTs</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dirty="0">
                          <a:solidFill>
                            <a:schemeClr val="dk1"/>
                          </a:solidFill>
                        </a:rPr>
                        <a:t>Status</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extLst>
                  <a:ext uri="{0D108BD9-81ED-4DB2-BD59-A6C34878D82A}">
                    <a16:rowId xmlns:a16="http://schemas.microsoft.com/office/drawing/2014/main" val="10000"/>
                  </a:ext>
                </a:extLst>
              </a:tr>
              <a:tr h="296333">
                <a:tc>
                  <a:txBody>
                    <a:bodyPr/>
                    <a:lstStyle/>
                    <a:p>
                      <a:pPr marL="0" marR="0" lvl="0" indent="0" algn="ctr" rtl="0">
                        <a:spcBef>
                          <a:spcPts val="0"/>
                        </a:spcBef>
                        <a:spcAft>
                          <a:spcPts val="0"/>
                        </a:spcAft>
                        <a:buNone/>
                      </a:pPr>
                      <a:r>
                        <a:rPr lang="is-IS" sz="1200"/>
                        <a:t>MRD2005</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a:solidFill>
                            <a:schemeClr val="dk1"/>
                          </a:solidFill>
                          <a:effectLst/>
                          <a:latin typeface="Calibri"/>
                          <a:ea typeface="Calibri"/>
                          <a:cs typeface="Calibri"/>
                          <a:sym typeface="Arial"/>
                        </a:rPr>
                        <a:t>Product Orthogonality/Coverage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Requirement</a:t>
                      </a:r>
                      <a:r>
                        <a:rPr lang="en-US" sz="1200" baseline="0" dirty="0"/>
                        <a:t> met</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96333">
                <a:tc>
                  <a:txBody>
                    <a:bodyPr/>
                    <a:lstStyle/>
                    <a:p>
                      <a:pPr marL="0" marR="0" lvl="0" indent="0" algn="ctr" rtl="0">
                        <a:spcBef>
                          <a:spcPts val="0"/>
                        </a:spcBef>
                        <a:spcAft>
                          <a:spcPts val="0"/>
                        </a:spcAft>
                        <a:buNone/>
                      </a:pPr>
                      <a:r>
                        <a:rPr lang="is-IS" sz="1200"/>
                        <a:t>MRD2009</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dirty="0"/>
                        <a:t>Product Measurement Range</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Requirement met</a:t>
                      </a:r>
                    </a:p>
                    <a:p>
                      <a:pPr marL="0" marR="0" lvl="0" indent="0" algn="l" rtl="0">
                        <a:lnSpc>
                          <a:spcPct val="100000"/>
                        </a:lnSpc>
                        <a:spcBef>
                          <a:spcPts val="0"/>
                        </a:spcBef>
                        <a:spcAft>
                          <a:spcPts val="0"/>
                        </a:spcAft>
                        <a:buClr>
                          <a:schemeClr val="dk1"/>
                        </a:buClr>
                        <a:buSzPts val="1200"/>
                        <a:buFont typeface="Calibri"/>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96333">
                <a:tc>
                  <a:txBody>
                    <a:bodyPr/>
                    <a:lstStyle/>
                    <a:p>
                      <a:pPr marL="0" marR="0" lvl="0" indent="0" algn="ctr" rtl="0">
                        <a:spcBef>
                          <a:spcPts val="0"/>
                        </a:spcBef>
                        <a:spcAft>
                          <a:spcPts val="0"/>
                        </a:spcAft>
                        <a:buNone/>
                      </a:pPr>
                      <a:r>
                        <a:rPr lang="en-US" sz="1200" b="0" i="0" u="none" strike="noStrike" cap="none" dirty="0">
                          <a:solidFill>
                            <a:schemeClr val="dk1"/>
                          </a:solidFill>
                          <a:effectLst/>
                          <a:latin typeface="Calibri"/>
                          <a:ea typeface="Calibri"/>
                          <a:cs typeface="Calibri"/>
                          <a:sym typeface="Arial"/>
                        </a:rPr>
                        <a:t>MRD2010</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dirty="0">
                          <a:solidFill>
                            <a:schemeClr val="dk1"/>
                          </a:solidFill>
                          <a:effectLst/>
                          <a:latin typeface="Calibri"/>
                          <a:ea typeface="Calibri"/>
                          <a:cs typeface="Calibri"/>
                          <a:sym typeface="Arial"/>
                        </a:rPr>
                        <a:t> Product Measurement Accuracy</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dirty="0"/>
                        <a:t>-04, -06</a:t>
                      </a:r>
                    </a:p>
                    <a:p>
                      <a:pPr marL="0" marR="0" lvl="0" indent="0" algn="l" rtl="0">
                        <a:spcBef>
                          <a:spcPts val="0"/>
                        </a:spcBef>
                        <a:spcAft>
                          <a:spcPts val="0"/>
                        </a:spcAft>
                        <a:buNone/>
                      </a:pP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dirty="0"/>
                        <a:t>Ground calibrations meet</a:t>
                      </a:r>
                      <a:r>
                        <a:rPr lang="en-US" sz="1200" baseline="0" dirty="0"/>
                        <a:t> 25/45% Accuracy requirement. </a:t>
                      </a:r>
                      <a:endParaRPr lang="en-US" sz="1200" dirty="0"/>
                    </a:p>
                    <a:p>
                      <a:pPr marL="0" marR="0" lvl="0" indent="0" algn="l" rtl="0">
                        <a:lnSpc>
                          <a:spcPct val="100000"/>
                        </a:lnSpc>
                        <a:spcBef>
                          <a:spcPts val="0"/>
                        </a:spcBef>
                        <a:spcAft>
                          <a:spcPts val="0"/>
                        </a:spcAft>
                        <a:buClr>
                          <a:schemeClr val="dk1"/>
                        </a:buClr>
                        <a:buSzPts val="1200"/>
                        <a:buFont typeface="Calibri"/>
                        <a:buNone/>
                      </a:pPr>
                      <a:r>
                        <a:rPr lang="en-US" sz="1200" dirty="0"/>
                        <a:t>On-orbit</a:t>
                      </a:r>
                      <a:r>
                        <a:rPr lang="en-US" sz="1200" baseline="0" dirty="0"/>
                        <a:t> tests are ongoing.</a:t>
                      </a:r>
                      <a:endParaRPr sz="1200"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6" name="Shape 486"/>
          <p:cNvSpPr txBox="1"/>
          <p:nvPr/>
        </p:nvSpPr>
        <p:spPr>
          <a:xfrm>
            <a:off x="493295" y="3391623"/>
            <a:ext cx="8101262" cy="2780577"/>
          </a:xfrm>
          <a:prstGeom prst="rect">
            <a:avLst/>
          </a:prstGeom>
          <a:noFill/>
          <a:ln>
            <a:noFill/>
          </a:ln>
        </p:spPr>
        <p:txBody>
          <a:bodyPr spcFirstLastPara="1" wrap="square" lIns="91425" tIns="45700" rIns="91425" bIns="45700" anchor="t" anchorCtr="0">
            <a:noAutofit/>
          </a:bodyPr>
          <a:lstStyle/>
          <a:p>
            <a:pPr marL="342900" marR="0" lvl="0" indent="-342900" algn="l" rtl="0">
              <a:spcAft>
                <a:spcPts val="0"/>
              </a:spcAft>
              <a:buClr>
                <a:schemeClr val="lt1"/>
              </a:buClr>
              <a:buSzPts val="1800"/>
              <a:buFont typeface="Arial"/>
              <a:buChar char="•"/>
            </a:pPr>
            <a:r>
              <a:rPr lang="en-US" sz="1600" dirty="0">
                <a:solidFill>
                  <a:schemeClr val="lt1"/>
                </a:solidFill>
                <a:latin typeface="Calibri"/>
                <a:ea typeface="Calibri"/>
                <a:cs typeface="Calibri"/>
                <a:sym typeface="Calibri"/>
              </a:rPr>
              <a:t>MRD2005:  Orthogonality/Coverage</a:t>
            </a:r>
            <a:endParaRPr sz="1200" dirty="0"/>
          </a:p>
          <a:p>
            <a:pPr marL="742950" marR="0" lvl="1" indent="-285750" algn="l" rtl="0">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 2 directions</a:t>
            </a:r>
            <a:endParaRPr dirty="0"/>
          </a:p>
          <a:p>
            <a:pPr marL="742950" marR="0" lvl="1" indent="-285750" algn="l" rtl="0">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Currently being met</a:t>
            </a:r>
            <a:endParaRPr dirty="0"/>
          </a:p>
          <a:p>
            <a:pPr marL="342900" marR="0" lvl="0" indent="-342900" algn="l" rtl="0">
              <a:spcAft>
                <a:spcPts val="0"/>
              </a:spcAft>
              <a:buClr>
                <a:schemeClr val="lt1"/>
              </a:buClr>
              <a:buSzPts val="1800"/>
              <a:buFont typeface="Arial"/>
              <a:buChar char="•"/>
            </a:pPr>
            <a:r>
              <a:rPr lang="en-US" sz="1600" dirty="0">
                <a:solidFill>
                  <a:schemeClr val="lt1"/>
                </a:solidFill>
                <a:latin typeface="Calibri"/>
                <a:ea typeface="Calibri"/>
                <a:cs typeface="Calibri"/>
                <a:sym typeface="Calibri"/>
              </a:rPr>
              <a:t>MRD2009:  Measurement Range: </a:t>
            </a:r>
            <a:endParaRPr sz="1200" dirty="0"/>
          </a:p>
          <a:p>
            <a:pPr marL="742950" lvl="1" indent="-285750">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 </a:t>
            </a:r>
            <a:r>
              <a:rPr lang="de-DE" dirty="0">
                <a:solidFill>
                  <a:schemeClr val="lt1"/>
                </a:solidFill>
                <a:latin typeface="Calibri"/>
                <a:ea typeface="Calibri"/>
                <a:cs typeface="Calibri"/>
                <a:sym typeface="Calibri"/>
              </a:rPr>
              <a:t>Protons: 1 MeV - 500 MeV, &gt; 500 MeV </a:t>
            </a:r>
          </a:p>
          <a:p>
            <a:pPr marL="742950" lvl="1" indent="-285750">
              <a:spcAft>
                <a:spcPts val="60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Ground calibrations </a:t>
            </a:r>
            <a:r>
              <a:rPr lang="en-US" dirty="0">
                <a:solidFill>
                  <a:schemeClr val="lt1"/>
                </a:solidFill>
                <a:latin typeface="Calibri"/>
                <a:ea typeface="Calibri"/>
                <a:cs typeface="Calibri"/>
                <a:sym typeface="Calibri"/>
              </a:rPr>
              <a:t>and G16-18 PLPT-SEI-004 SEP Channel Cross-Comparisons </a:t>
            </a:r>
            <a:r>
              <a:rPr lang="en-US" b="0" i="0" u="none" strike="noStrike" cap="none" dirty="0">
                <a:solidFill>
                  <a:schemeClr val="lt1"/>
                </a:solidFill>
                <a:latin typeface="Calibri"/>
                <a:ea typeface="Calibri"/>
                <a:cs typeface="Calibri"/>
                <a:sym typeface="Calibri"/>
              </a:rPr>
              <a:t>demonstrate that energy range is being covered.</a:t>
            </a:r>
            <a:endParaRPr b="0" i="0" u="none" strike="noStrike" cap="none" dirty="0">
              <a:solidFill>
                <a:schemeClr val="lt1"/>
              </a:solidFill>
              <a:latin typeface="Calibri"/>
              <a:ea typeface="Calibri"/>
              <a:cs typeface="Calibri"/>
              <a:sym typeface="Calibri"/>
            </a:endParaRPr>
          </a:p>
          <a:p>
            <a:pPr marL="342900" marR="0" lvl="0" indent="-342900" algn="l" rtl="0">
              <a:buClr>
                <a:schemeClr val="lt1"/>
              </a:buClr>
              <a:buSzPts val="1800"/>
              <a:buFont typeface="Arial"/>
              <a:buChar char="•"/>
            </a:pPr>
            <a:r>
              <a:rPr lang="en-US" sz="1600" dirty="0">
                <a:solidFill>
                  <a:schemeClr val="lt1"/>
                </a:solidFill>
                <a:latin typeface="Calibri"/>
                <a:ea typeface="Calibri"/>
                <a:cs typeface="Calibri"/>
                <a:sym typeface="Calibri"/>
              </a:rPr>
              <a:t>MRD2010:  Measurement Accuracy</a:t>
            </a:r>
            <a:endParaRPr sz="1200" dirty="0"/>
          </a:p>
          <a:p>
            <a:pPr marL="742950" lvl="1" indent="-285750">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Requirements: </a:t>
            </a:r>
            <a:r>
              <a:rPr lang="en-US" dirty="0">
                <a:solidFill>
                  <a:schemeClr val="lt1"/>
                </a:solidFill>
                <a:latin typeface="Calibri"/>
                <a:ea typeface="Calibri"/>
                <a:cs typeface="Calibri"/>
                <a:sym typeface="Calibri"/>
              </a:rPr>
              <a:t>25% when flux level above background is greater than 10x minimum flux; 45% when flux level above background is between minimum flux and 10x minimum flux</a:t>
            </a:r>
          </a:p>
          <a:p>
            <a:pPr marL="742950" marR="0" lvl="1" indent="-285750" algn="l" rtl="0">
              <a:spcAft>
                <a:spcPts val="0"/>
              </a:spcAft>
              <a:buClr>
                <a:schemeClr val="lt1"/>
              </a:buClr>
              <a:buSzPct val="100000"/>
              <a:buFont typeface=".AppleSystemUIFont" charset="-120"/>
              <a:buChar char="-"/>
            </a:pPr>
            <a:r>
              <a:rPr lang="en-US" b="0" i="0" u="sng" strike="noStrike" cap="none" dirty="0">
                <a:solidFill>
                  <a:schemeClr val="lt1"/>
                </a:solidFill>
                <a:latin typeface="Calibri"/>
                <a:ea typeface="Calibri"/>
                <a:cs typeface="Calibri"/>
                <a:sym typeface="Calibri"/>
              </a:rPr>
              <a:t>Absolute accuracy cannot be verified on-orbit</a:t>
            </a:r>
          </a:p>
        </p:txBody>
      </p:sp>
      <p:sp>
        <p:nvSpPr>
          <p:cNvPr id="7"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8" name="Shape 440">
            <a:extLst>
              <a:ext uri="{FF2B5EF4-FFF2-40B4-BE49-F238E27FC236}">
                <a16:creationId xmlns:a16="http://schemas.microsoft.com/office/drawing/2014/main" id="{6596B05F-F12E-0745-98E0-BC8185829503}"/>
              </a:ext>
            </a:extLst>
          </p:cNvPr>
          <p:cNvSpPr txBox="1">
            <a:spLocks/>
          </p:cNvSpPr>
          <p:nvPr/>
        </p:nvSpPr>
        <p:spPr>
          <a:xfrm>
            <a:off x="8534400" y="6248400"/>
            <a:ext cx="548699" cy="5246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a:buClr>
                <a:schemeClr val="lt1"/>
              </a:buClr>
            </a:pPr>
            <a:fld id="{00000000-1234-1234-1234-123412341234}" type="slidenum">
              <a:rPr lang="en-US" smtClean="0">
                <a:solidFill>
                  <a:schemeClr val="lt1"/>
                </a:solidFill>
              </a:rPr>
              <a:pPr>
                <a:buClr>
                  <a:schemeClr val="lt1"/>
                </a:buClr>
              </a:pPr>
              <a:t>33</a:t>
            </a:fld>
            <a:endParaRPr lang="en-US" dirty="0">
              <a:solidFill>
                <a:schemeClr val="lt1"/>
              </a:solidFill>
            </a:endParaRPr>
          </a:p>
        </p:txBody>
      </p:sp>
    </p:spTree>
    <p:extLst>
      <p:ext uri="{BB962C8B-B14F-4D97-AF65-F5344CB8AC3E}">
        <p14:creationId xmlns:p14="http://schemas.microsoft.com/office/powerpoint/2010/main" val="35037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SUMMARY &amp; RECOMMENDATIONS</a:t>
            </a:r>
            <a:endParaRPr dirty="0"/>
          </a:p>
        </p:txBody>
      </p:sp>
      <p:sp>
        <p:nvSpPr>
          <p:cNvPr id="500" name="Shape 5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GOES-18 </a:t>
            </a:r>
            <a:r>
              <a:rPr lang="en-US" dirty="0"/>
              <a:t>SGPS</a:t>
            </a:r>
            <a:r>
              <a:rPr lang="en-US" sz="2000" b="0" i="0" u="none" strike="noStrike" cap="none" dirty="0">
                <a:solidFill>
                  <a:srgbClr val="888888"/>
                </a:solidFill>
                <a:latin typeface="Calibri"/>
                <a:ea typeface="Calibri"/>
                <a:cs typeface="Calibri"/>
                <a:sym typeface="Calibri"/>
              </a:rPr>
              <a:t> L1b Products Provisional PS-PVR</a:t>
            </a:r>
            <a:endParaRPr dirty="0"/>
          </a:p>
        </p:txBody>
      </p:sp>
      <p:sp>
        <p:nvSpPr>
          <p:cNvPr id="501" name="Shape 501"/>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34</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dirty="0">
                <a:solidFill>
                  <a:schemeClr val="lt1"/>
                </a:solidFill>
                <a:sym typeface="Calibri"/>
              </a:rPr>
              <a:t>Summary</a:t>
            </a:r>
            <a:endParaRPr dirty="0"/>
          </a:p>
        </p:txBody>
      </p:sp>
      <p:sp>
        <p:nvSpPr>
          <p:cNvPr id="507" name="Shape 507"/>
          <p:cNvSpPr txBox="1">
            <a:spLocks noGrp="1"/>
          </p:cNvSpPr>
          <p:nvPr>
            <p:ph type="body" idx="1"/>
          </p:nvPr>
        </p:nvSpPr>
        <p:spPr>
          <a:xfrm>
            <a:off x="239486" y="1301296"/>
            <a:ext cx="8686800" cy="4185104"/>
          </a:xfrm>
          <a:prstGeom prst="rect">
            <a:avLst/>
          </a:prstGeom>
          <a:noFill/>
          <a:ln>
            <a:noFill/>
          </a:ln>
        </p:spPr>
        <p:txBody>
          <a:bodyPr spcFirstLastPara="1" wrap="square" lIns="91425" tIns="45700" rIns="91425" bIns="45700" anchor="t" anchorCtr="0">
            <a:noAutofit/>
          </a:bodyPr>
          <a:lstStyle/>
          <a:p>
            <a:pPr marL="274320" indent="-274320">
              <a:spcBef>
                <a:spcPts val="0"/>
              </a:spcBef>
              <a:spcAft>
                <a:spcPts val="1200"/>
              </a:spcAft>
              <a:buClr>
                <a:schemeClr val="bg1"/>
              </a:buClr>
              <a:buSzPct val="100000"/>
              <a:buFont typeface="Arial" panose="020B0604020202020204" pitchFamily="34" charset="0"/>
              <a:buChar char="•"/>
            </a:pPr>
            <a:r>
              <a:rPr lang="en-US" sz="1800" dirty="0"/>
              <a:t>G18 T1 and T2 channel measurements in general compare well with G16 and G17 T1 and T2 channel measurements.</a:t>
            </a:r>
            <a:endParaRPr lang="en-US" sz="1800" dirty="0">
              <a:solidFill>
                <a:schemeClr val="bg1"/>
              </a:solidFill>
            </a:endParaRPr>
          </a:p>
          <a:p>
            <a:pPr marL="274320" indent="-274320">
              <a:spcBef>
                <a:spcPts val="0"/>
              </a:spcBef>
              <a:spcAft>
                <a:spcPts val="1200"/>
              </a:spcAft>
              <a:buClr>
                <a:schemeClr val="bg1"/>
              </a:buClr>
              <a:buSzPct val="100000"/>
              <a:buFont typeface="Arial" panose="020B0604020202020204" pitchFamily="34" charset="0"/>
              <a:buChar char="•"/>
            </a:pPr>
            <a:r>
              <a:rPr lang="en-US" sz="1800" dirty="0">
                <a:solidFill>
                  <a:schemeClr val="bg1"/>
                </a:solidFill>
              </a:rPr>
              <a:t>There has not been a solar particle event since G18 launch with sufficient enhancement at energies &gt;80 MeV to verify that SGPS T3 channels are performing well.</a:t>
            </a:r>
            <a:endParaRPr lang="en-US" sz="1800" dirty="0"/>
          </a:p>
          <a:p>
            <a:pPr marL="274320" indent="-274320">
              <a:spcBef>
                <a:spcPts val="0"/>
              </a:spcBef>
              <a:spcAft>
                <a:spcPts val="1200"/>
              </a:spcAft>
              <a:buSzPct val="100000"/>
              <a:buFont typeface="Arial"/>
              <a:buChar char="•"/>
            </a:pPr>
            <a:r>
              <a:rPr lang="en-US" sz="1800" dirty="0">
                <a:solidFill>
                  <a:schemeClr val="bg1"/>
                </a:solidFill>
              </a:rPr>
              <a:t>G18 SGPS T3 background count rates are nominal.</a:t>
            </a:r>
          </a:p>
          <a:p>
            <a:pPr marL="274320" indent="-274320">
              <a:spcBef>
                <a:spcPts val="0"/>
              </a:spcBef>
              <a:spcAft>
                <a:spcPts val="1200"/>
              </a:spcAft>
              <a:buSzPct val="100000"/>
              <a:buFont typeface="Arial"/>
              <a:buChar char="•"/>
            </a:pPr>
            <a:r>
              <a:rPr lang="en-US" sz="1800" dirty="0"/>
              <a:t>G18 SGPS+X T3 channels exhibit temperature dependent fluctuations. A </a:t>
            </a:r>
            <a:r>
              <a:rPr lang="en-US" sz="1800" dirty="0">
                <a:solidFill>
                  <a:schemeClr val="bg1"/>
                </a:solidFill>
              </a:rPr>
              <a:t>temperature dependence correction has been implemented in the operational L2 code. Analysis to generate tables of coefficients for this correction will be performed.</a:t>
            </a:r>
          </a:p>
          <a:p>
            <a:pPr marL="274320" indent="-274320">
              <a:spcBef>
                <a:spcPts val="0"/>
              </a:spcBef>
              <a:spcAft>
                <a:spcPts val="1200"/>
              </a:spcAft>
              <a:buSzPct val="100000"/>
              <a:buFont typeface="Arial"/>
              <a:buChar char="•"/>
            </a:pPr>
            <a:r>
              <a:rPr lang="en-US" sz="1800" dirty="0"/>
              <a:t>G18 SGPS-X exhibits electron contamination when radiation belts are enhanced. </a:t>
            </a:r>
            <a:r>
              <a:rPr lang="en-US" sz="1800" dirty="0">
                <a:solidFill>
                  <a:schemeClr val="bg1"/>
                </a:solidFill>
              </a:rPr>
              <a:t>The impact of electron contamination on SEP measurements is very small.</a:t>
            </a:r>
          </a:p>
          <a:p>
            <a:pPr marL="274320" indent="-274320">
              <a:spcBef>
                <a:spcPts val="0"/>
              </a:spcBef>
              <a:spcAft>
                <a:spcPts val="1200"/>
              </a:spcAft>
              <a:buSzPct val="100000"/>
              <a:buFont typeface="Arial"/>
              <a:buChar char="•"/>
            </a:pPr>
            <a:r>
              <a:rPr lang="en-US" sz="1800" dirty="0">
                <a:solidFill>
                  <a:schemeClr val="bg1"/>
                </a:solidFill>
              </a:rPr>
              <a:t>In general, PLT and PLPT results indicate that G18 SGPS is performing similarly to the G16 and G17 SGPS units.</a:t>
            </a:r>
            <a:endParaRPr lang="en-US" sz="1800" dirty="0"/>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35</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76441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9C81-B5EC-DF48-80F3-28446FF245D0}"/>
              </a:ext>
            </a:extLst>
          </p:cNvPr>
          <p:cNvSpPr>
            <a:spLocks noGrp="1"/>
          </p:cNvSpPr>
          <p:nvPr>
            <p:ph type="title"/>
          </p:nvPr>
        </p:nvSpPr>
        <p:spPr/>
        <p:txBody>
          <a:bodyPr/>
          <a:lstStyle/>
          <a:p>
            <a:r>
              <a:rPr lang="en-US" sz="2800" dirty="0"/>
              <a:t>Additional Comments on SGPS L1b Transition to Provisional Status</a:t>
            </a:r>
          </a:p>
        </p:txBody>
      </p:sp>
      <p:sp>
        <p:nvSpPr>
          <p:cNvPr id="3" name="Text Placeholder 2">
            <a:extLst>
              <a:ext uri="{FF2B5EF4-FFF2-40B4-BE49-F238E27FC236}">
                <a16:creationId xmlns:a16="http://schemas.microsoft.com/office/drawing/2014/main" id="{600D7CD6-AB0B-0F4D-A9AB-B5C52A1BBA1C}"/>
              </a:ext>
            </a:extLst>
          </p:cNvPr>
          <p:cNvSpPr>
            <a:spLocks noGrp="1"/>
          </p:cNvSpPr>
          <p:nvPr>
            <p:ph type="body" idx="1"/>
          </p:nvPr>
        </p:nvSpPr>
        <p:spPr>
          <a:xfrm>
            <a:off x="381000" y="1160463"/>
            <a:ext cx="8305800" cy="3335337"/>
          </a:xfrm>
        </p:spPr>
        <p:txBody>
          <a:bodyPr/>
          <a:lstStyle/>
          <a:p>
            <a:pPr marL="274320" indent="-274320">
              <a:spcBef>
                <a:spcPts val="0"/>
              </a:spcBef>
              <a:spcAft>
                <a:spcPts val="600"/>
              </a:spcAft>
              <a:buSzPct val="100000"/>
              <a:buFont typeface="Arial" panose="020B0604020202020204" pitchFamily="34" charset="0"/>
              <a:buChar char="•"/>
            </a:pPr>
            <a:r>
              <a:rPr lang="en-US" sz="1800" dirty="0"/>
              <a:t>G16 SGPS transition to provisional status was based on the July and Sept. 2017 SPEs. Issues were found that would not have been discovered with no SEP measurements (e.g., SGPS+X P7 approx. a factor of 7 low), but there were no show stoppers.</a:t>
            </a:r>
          </a:p>
          <a:p>
            <a:pPr marL="274320" indent="-274320">
              <a:spcBef>
                <a:spcPts val="0"/>
              </a:spcBef>
              <a:spcAft>
                <a:spcPts val="600"/>
              </a:spcAft>
              <a:buSzPct val="100000"/>
              <a:buFont typeface="Arial" panose="020B0604020202020204" pitchFamily="34" charset="0"/>
              <a:buChar char="•"/>
            </a:pPr>
            <a:r>
              <a:rPr lang="en-US" sz="1800" dirty="0"/>
              <a:t>G17 SGPS was transitioned to provisional status with no measurements during SPEs. G17 SGPS has since been shown to be performing better than G16 SGPS, in general.</a:t>
            </a:r>
          </a:p>
          <a:p>
            <a:pPr marL="274320" indent="-274320">
              <a:spcBef>
                <a:spcPts val="0"/>
              </a:spcBef>
              <a:spcAft>
                <a:spcPts val="600"/>
              </a:spcAft>
              <a:buSzPct val="100000"/>
              <a:buFont typeface="Arial" panose="020B0604020202020204" pitchFamily="34" charset="0"/>
              <a:buChar char="•"/>
            </a:pPr>
            <a:r>
              <a:rPr lang="en-US" sz="1800" dirty="0"/>
              <a:t>The decision to transition G17 SGPS L1b to provisional status was based on G16 SGPS performance and G17 SGPS background rates, which were similar to G16’s.</a:t>
            </a:r>
          </a:p>
          <a:p>
            <a:pPr marL="274320" indent="-274320">
              <a:spcBef>
                <a:spcPts val="0"/>
              </a:spcBef>
              <a:spcAft>
                <a:spcPts val="600"/>
              </a:spcAft>
              <a:buSzPct val="100000"/>
              <a:buFont typeface="Arial" panose="020B0604020202020204" pitchFamily="34" charset="0"/>
              <a:buChar char="•"/>
            </a:pPr>
            <a:r>
              <a:rPr lang="en-US" sz="1800" dirty="0"/>
              <a:t>Current G16 SGPS operational integral fluxes (from SWPC public facing web page) and G18 SPADES L2 integral fluxes are shown below.</a:t>
            </a:r>
          </a:p>
        </p:txBody>
      </p:sp>
      <p:sp>
        <p:nvSpPr>
          <p:cNvPr id="4" name="Slide Number Placeholder 3">
            <a:extLst>
              <a:ext uri="{FF2B5EF4-FFF2-40B4-BE49-F238E27FC236}">
                <a16:creationId xmlns:a16="http://schemas.microsoft.com/office/drawing/2014/main" id="{AC43601B-FF84-F448-9859-762B3D3ABF8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36</a:t>
            </a:fld>
            <a:endParaRPr lang="en-US" dirty="0"/>
          </a:p>
        </p:txBody>
      </p:sp>
      <p:grpSp>
        <p:nvGrpSpPr>
          <p:cNvPr id="11" name="Group 10">
            <a:extLst>
              <a:ext uri="{FF2B5EF4-FFF2-40B4-BE49-F238E27FC236}">
                <a16:creationId xmlns:a16="http://schemas.microsoft.com/office/drawing/2014/main" id="{B58FEE52-E73B-E34B-BC5C-6CEE1ED8971A}"/>
              </a:ext>
            </a:extLst>
          </p:cNvPr>
          <p:cNvGrpSpPr/>
          <p:nvPr/>
        </p:nvGrpSpPr>
        <p:grpSpPr>
          <a:xfrm>
            <a:off x="609600" y="4080766"/>
            <a:ext cx="7848600" cy="2167634"/>
            <a:chOff x="609600" y="4038600"/>
            <a:chExt cx="7848600" cy="2167634"/>
          </a:xfrm>
        </p:grpSpPr>
        <p:sp>
          <p:nvSpPr>
            <p:cNvPr id="9" name="Rectangle 8">
              <a:extLst>
                <a:ext uri="{FF2B5EF4-FFF2-40B4-BE49-F238E27FC236}">
                  <a16:creationId xmlns:a16="http://schemas.microsoft.com/office/drawing/2014/main" id="{F88E6019-4C20-C445-BCF7-90DA21973025}"/>
                </a:ext>
              </a:extLst>
            </p:cNvPr>
            <p:cNvSpPr/>
            <p:nvPr/>
          </p:nvSpPr>
          <p:spPr>
            <a:xfrm>
              <a:off x="4724400" y="4038600"/>
              <a:ext cx="3733800" cy="2167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68BD5C3-8AB8-EC4F-BD15-A84498295DE2}"/>
                </a:ext>
              </a:extLst>
            </p:cNvPr>
            <p:cNvPicPr>
              <a:picLocks noChangeAspect="1"/>
            </p:cNvPicPr>
            <p:nvPr/>
          </p:nvPicPr>
          <p:blipFill>
            <a:blip r:embed="rId2"/>
            <a:stretch>
              <a:fillRect/>
            </a:stretch>
          </p:blipFill>
          <p:spPr>
            <a:xfrm>
              <a:off x="609600" y="4038600"/>
              <a:ext cx="4191000" cy="2167634"/>
            </a:xfrm>
            <a:prstGeom prst="rect">
              <a:avLst/>
            </a:prstGeom>
          </p:spPr>
        </p:pic>
        <p:pic>
          <p:nvPicPr>
            <p:cNvPr id="7" name="Picture 6">
              <a:extLst>
                <a:ext uri="{FF2B5EF4-FFF2-40B4-BE49-F238E27FC236}">
                  <a16:creationId xmlns:a16="http://schemas.microsoft.com/office/drawing/2014/main" id="{2B00B8C8-1185-D647-A1C8-C36485433B60}"/>
                </a:ext>
              </a:extLst>
            </p:cNvPr>
            <p:cNvPicPr>
              <a:picLocks noChangeAspect="1"/>
            </p:cNvPicPr>
            <p:nvPr/>
          </p:nvPicPr>
          <p:blipFill>
            <a:blip r:embed="rId3"/>
            <a:stretch>
              <a:fillRect/>
            </a:stretch>
          </p:blipFill>
          <p:spPr>
            <a:xfrm>
              <a:off x="4953000" y="4301234"/>
              <a:ext cx="3429000" cy="1490870"/>
            </a:xfrm>
            <a:prstGeom prst="rect">
              <a:avLst/>
            </a:prstGeom>
          </p:spPr>
        </p:pic>
      </p:grpSp>
      <p:sp>
        <p:nvSpPr>
          <p:cNvPr id="8" name="Footer Placeholder 5">
            <a:extLst>
              <a:ext uri="{FF2B5EF4-FFF2-40B4-BE49-F238E27FC236}">
                <a16:creationId xmlns:a16="http://schemas.microsoft.com/office/drawing/2014/main" id="{B6A55FA0-41DE-2F46-973E-4A3714EE12F1}"/>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10" name="TextBox 9">
            <a:extLst>
              <a:ext uri="{FF2B5EF4-FFF2-40B4-BE49-F238E27FC236}">
                <a16:creationId xmlns:a16="http://schemas.microsoft.com/office/drawing/2014/main" id="{334ABEDB-6685-5F40-B100-08B17C9E161C}"/>
              </a:ext>
            </a:extLst>
          </p:cNvPr>
          <p:cNvSpPr txBox="1"/>
          <p:nvPr/>
        </p:nvSpPr>
        <p:spPr>
          <a:xfrm>
            <a:off x="1943100" y="4419600"/>
            <a:ext cx="1686680" cy="276999"/>
          </a:xfrm>
          <a:prstGeom prst="rect">
            <a:avLst/>
          </a:prstGeom>
          <a:noFill/>
        </p:spPr>
        <p:txBody>
          <a:bodyPr wrap="none" rtlCol="0">
            <a:spAutoFit/>
          </a:bodyPr>
          <a:lstStyle/>
          <a:p>
            <a:r>
              <a:rPr lang="en-US" sz="1200" dirty="0"/>
              <a:t>GOES-16 Operational</a:t>
            </a:r>
          </a:p>
        </p:txBody>
      </p:sp>
      <p:sp>
        <p:nvSpPr>
          <p:cNvPr id="12" name="TextBox 11">
            <a:extLst>
              <a:ext uri="{FF2B5EF4-FFF2-40B4-BE49-F238E27FC236}">
                <a16:creationId xmlns:a16="http://schemas.microsoft.com/office/drawing/2014/main" id="{094E019F-E75B-784C-A319-40987DB3B1B8}"/>
              </a:ext>
            </a:extLst>
          </p:cNvPr>
          <p:cNvSpPr txBox="1"/>
          <p:nvPr/>
        </p:nvSpPr>
        <p:spPr>
          <a:xfrm>
            <a:off x="5533315" y="4368800"/>
            <a:ext cx="2379177" cy="461665"/>
          </a:xfrm>
          <a:prstGeom prst="rect">
            <a:avLst/>
          </a:prstGeom>
          <a:noFill/>
        </p:spPr>
        <p:txBody>
          <a:bodyPr wrap="none" rtlCol="0">
            <a:spAutoFit/>
          </a:bodyPr>
          <a:lstStyle/>
          <a:p>
            <a:pPr algn="ctr"/>
            <a:r>
              <a:rPr lang="en-US" sz="1200" dirty="0"/>
              <a:t>GOES-18 SPADES L2</a:t>
            </a:r>
          </a:p>
          <a:p>
            <a:pPr algn="ctr"/>
            <a:r>
              <a:rPr lang="en-US" sz="1200" dirty="0"/>
              <a:t>Integral fluxes from 5m avg. L1b</a:t>
            </a:r>
          </a:p>
        </p:txBody>
      </p:sp>
      <p:sp>
        <p:nvSpPr>
          <p:cNvPr id="13" name="TextBox 12">
            <a:extLst>
              <a:ext uri="{FF2B5EF4-FFF2-40B4-BE49-F238E27FC236}">
                <a16:creationId xmlns:a16="http://schemas.microsoft.com/office/drawing/2014/main" id="{504E57C4-C63D-3340-86BF-205FC6D66AD9}"/>
              </a:ext>
            </a:extLst>
          </p:cNvPr>
          <p:cNvSpPr txBox="1"/>
          <p:nvPr/>
        </p:nvSpPr>
        <p:spPr>
          <a:xfrm>
            <a:off x="5105400" y="5833646"/>
            <a:ext cx="3276600" cy="338554"/>
          </a:xfrm>
          <a:prstGeom prst="rect">
            <a:avLst/>
          </a:prstGeom>
          <a:noFill/>
        </p:spPr>
        <p:txBody>
          <a:bodyPr wrap="square" rtlCol="0">
            <a:spAutoFit/>
          </a:bodyPr>
          <a:lstStyle/>
          <a:p>
            <a:r>
              <a:rPr lang="en-US" sz="800" dirty="0">
                <a:solidFill>
                  <a:schemeClr val="tx1"/>
                </a:solidFill>
              </a:rPr>
              <a:t>(Not necessarily identical to G16 integral fluxes due to geophysical differences between GOES east and west longitudes.)</a:t>
            </a:r>
          </a:p>
        </p:txBody>
      </p:sp>
    </p:spTree>
    <p:extLst>
      <p:ext uri="{BB962C8B-B14F-4D97-AF65-F5344CB8AC3E}">
        <p14:creationId xmlns:p14="http://schemas.microsoft.com/office/powerpoint/2010/main" val="928018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dirty="0">
                <a:solidFill>
                  <a:schemeClr val="lt1"/>
                </a:solidFill>
                <a:sym typeface="Calibri"/>
              </a:rPr>
              <a:t>Recommendations</a:t>
            </a:r>
            <a:endParaRPr dirty="0"/>
          </a:p>
        </p:txBody>
      </p:sp>
      <p:sp>
        <p:nvSpPr>
          <p:cNvPr id="515" name="Shape 5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37</a:t>
            </a:fld>
            <a:endParaRPr sz="1200" dirty="0">
              <a:solidFill>
                <a:schemeClr val="lt1"/>
              </a:solidFill>
              <a:latin typeface="Calibri"/>
              <a:ea typeface="Calibri"/>
              <a:cs typeface="Calibri"/>
              <a:sym typeface="Calibri"/>
            </a:endParaRPr>
          </a:p>
        </p:txBody>
      </p:sp>
      <p:sp>
        <p:nvSpPr>
          <p:cNvPr id="5" name="Shape 419"/>
          <p:cNvSpPr txBox="1">
            <a:spLocks noGrp="1"/>
          </p:cNvSpPr>
          <p:nvPr>
            <p:ph type="body" idx="1"/>
          </p:nvPr>
        </p:nvSpPr>
        <p:spPr>
          <a:xfrm>
            <a:off x="478972" y="1447800"/>
            <a:ext cx="8153400" cy="4343400"/>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1200"/>
              </a:spcAft>
              <a:buSzPct val="100000"/>
              <a:buFont typeface="Arial"/>
              <a:buChar char="•"/>
            </a:pPr>
            <a:r>
              <a:rPr lang="en-US" sz="2000" dirty="0"/>
              <a:t>NCEI recommends G18 SGPS L1b data for transition to provisional status with the caveat that G16 SGPS be relied on for Solar Particle Event (SPE) Detection until analysis of G18 SGPS T3 is performed.</a:t>
            </a:r>
          </a:p>
          <a:p>
            <a:pPr marL="342900" marR="0" lvl="0" indent="-342900" algn="l" rtl="0">
              <a:spcBef>
                <a:spcPts val="0"/>
              </a:spcBef>
              <a:spcAft>
                <a:spcPts val="1200"/>
              </a:spcAft>
              <a:buClr>
                <a:schemeClr val="lt1"/>
              </a:buClr>
              <a:buSzPct val="100000"/>
              <a:buFont typeface="Arial"/>
              <a:buChar char="•"/>
            </a:pPr>
            <a:r>
              <a:rPr lang="en-US" sz="2000" dirty="0"/>
              <a:t>The SWPC SPE Detection code uses integral flux computed by fitting a power law to SGPS’s 13 differential channels plus the &gt;500 MeV integral channel flux. Three recommended steps to mitigate the effect of anomalous channels are</a:t>
            </a:r>
          </a:p>
          <a:p>
            <a:pPr lvl="1" indent="-457200">
              <a:spcBef>
                <a:spcPts val="0"/>
              </a:spcBef>
              <a:spcAft>
                <a:spcPts val="600"/>
              </a:spcAft>
              <a:buSzPct val="100000"/>
              <a:buFont typeface="+mj-lt"/>
              <a:buAutoNum type="arabicPeriod"/>
            </a:pPr>
            <a:r>
              <a:rPr lang="en-US" sz="1800" dirty="0"/>
              <a:t>Temperature correction downstream of L1b processing </a:t>
            </a:r>
            <a:r>
              <a:rPr lang="en-US" sz="1800" dirty="0">
                <a:solidFill>
                  <a:srgbClr val="92D050"/>
                </a:solidFill>
              </a:rPr>
              <a:t>(✅ done)</a:t>
            </a:r>
            <a:r>
              <a:rPr lang="en-US" sz="1800" dirty="0"/>
              <a:t>.</a:t>
            </a:r>
          </a:p>
          <a:p>
            <a:pPr lvl="1" indent="-457200">
              <a:spcBef>
                <a:spcPts val="0"/>
              </a:spcBef>
              <a:spcAft>
                <a:spcPts val="600"/>
              </a:spcAft>
              <a:buSzPct val="100000"/>
              <a:buFont typeface="+mj-lt"/>
              <a:buAutoNum type="arabicPeriod"/>
            </a:pPr>
            <a:r>
              <a:rPr lang="en-US" sz="1800" dirty="0"/>
              <a:t>Implement an option to remove any particular channel from the integral flux calculation and event detection in L2 processing.</a:t>
            </a:r>
          </a:p>
          <a:p>
            <a:pPr lvl="1" indent="-457200">
              <a:spcBef>
                <a:spcPts val="0"/>
              </a:spcBef>
              <a:buSzPct val="100000"/>
              <a:buFont typeface="+mj-lt"/>
              <a:buAutoNum type="arabicPeriod"/>
            </a:pPr>
            <a:r>
              <a:rPr lang="en-US" sz="1800" dirty="0"/>
              <a:t>Implement an option to use any combination of SGPS+X and SGPS-X channels in a single integral flux calculation and event detection.</a:t>
            </a:r>
          </a:p>
          <a:p>
            <a:pPr lvl="1" indent="0">
              <a:spcBef>
                <a:spcPts val="0"/>
              </a:spcBef>
              <a:spcAft>
                <a:spcPts val="600"/>
              </a:spcAft>
              <a:buSzPct val="100000"/>
              <a:buNone/>
            </a:pPr>
            <a:r>
              <a:rPr lang="en-US" sz="1800" dirty="0"/>
              <a:t>(In current L2 processing, event detection is done separately for each unit.)</a:t>
            </a:r>
          </a:p>
        </p:txBody>
      </p:sp>
      <p:sp>
        <p:nvSpPr>
          <p:cNvPr id="6"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BACKUP SLIDES</a:t>
            </a:r>
            <a:endParaRPr dirty="0"/>
          </a:p>
        </p:txBody>
      </p:sp>
      <p:sp>
        <p:nvSpPr>
          <p:cNvPr id="521" name="Shape 5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GOES-18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522" name="Shape 52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38</a:t>
            </a:fld>
            <a:endParaRPr sz="1200"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3C5F-779B-994C-A94E-163AADEFFB30}"/>
              </a:ext>
            </a:extLst>
          </p:cNvPr>
          <p:cNvSpPr>
            <a:spLocks noGrp="1"/>
          </p:cNvSpPr>
          <p:nvPr>
            <p:ph type="title"/>
          </p:nvPr>
        </p:nvSpPr>
        <p:spPr>
          <a:xfrm>
            <a:off x="1371600" y="250574"/>
            <a:ext cx="6408821" cy="968626"/>
          </a:xfrm>
        </p:spPr>
        <p:txBody>
          <a:bodyPr/>
          <a:lstStyle/>
          <a:p>
            <a:r>
              <a:rPr lang="en-US" dirty="0"/>
              <a:t>May-Sept. P11 (&gt;500 MeV)</a:t>
            </a:r>
            <a:br>
              <a:rPr lang="en-US" dirty="0"/>
            </a:br>
            <a:r>
              <a:rPr lang="en-US" dirty="0"/>
              <a:t>Count Rates</a:t>
            </a:r>
          </a:p>
        </p:txBody>
      </p:sp>
      <p:sp>
        <p:nvSpPr>
          <p:cNvPr id="4" name="Slide Number Placeholder 3">
            <a:extLst>
              <a:ext uri="{FF2B5EF4-FFF2-40B4-BE49-F238E27FC236}">
                <a16:creationId xmlns:a16="http://schemas.microsoft.com/office/drawing/2014/main" id="{C2CE4543-0233-8740-A308-DD0E4330F41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39</a:t>
            </a:fld>
            <a:endParaRPr lang="en-US" dirty="0"/>
          </a:p>
        </p:txBody>
      </p:sp>
      <p:pic>
        <p:nvPicPr>
          <p:cNvPr id="6" name="Picture 5">
            <a:extLst>
              <a:ext uri="{FF2B5EF4-FFF2-40B4-BE49-F238E27FC236}">
                <a16:creationId xmlns:a16="http://schemas.microsoft.com/office/drawing/2014/main" id="{730D4444-60E2-0C42-989D-2B76D53136D3}"/>
              </a:ext>
            </a:extLst>
          </p:cNvPr>
          <p:cNvPicPr>
            <a:picLocks noChangeAspect="1"/>
          </p:cNvPicPr>
          <p:nvPr/>
        </p:nvPicPr>
        <p:blipFill>
          <a:blip r:embed="rId2"/>
          <a:stretch>
            <a:fillRect/>
          </a:stretch>
        </p:blipFill>
        <p:spPr>
          <a:xfrm>
            <a:off x="228600" y="1447800"/>
            <a:ext cx="8751777" cy="4626964"/>
          </a:xfrm>
          <a:prstGeom prst="rect">
            <a:avLst/>
          </a:prstGeom>
        </p:spPr>
      </p:pic>
      <p:sp>
        <p:nvSpPr>
          <p:cNvPr id="7" name="TextBox 6">
            <a:extLst>
              <a:ext uri="{FF2B5EF4-FFF2-40B4-BE49-F238E27FC236}">
                <a16:creationId xmlns:a16="http://schemas.microsoft.com/office/drawing/2014/main" id="{0302A1A7-4029-3140-8E0B-50C1787714CF}"/>
              </a:ext>
            </a:extLst>
          </p:cNvPr>
          <p:cNvSpPr txBox="1"/>
          <p:nvPr/>
        </p:nvSpPr>
        <p:spPr>
          <a:xfrm>
            <a:off x="1234053" y="1828800"/>
            <a:ext cx="2311851" cy="338554"/>
          </a:xfrm>
          <a:prstGeom prst="rect">
            <a:avLst/>
          </a:prstGeom>
          <a:noFill/>
        </p:spPr>
        <p:txBody>
          <a:bodyPr wrap="none" rtlCol="0">
            <a:spAutoFit/>
          </a:bodyPr>
          <a:lstStyle/>
          <a:p>
            <a:r>
              <a:rPr lang="en-US" sz="1600" b="1" dirty="0"/>
              <a:t>SGPS P11 (&gt;500 MeV)</a:t>
            </a:r>
          </a:p>
        </p:txBody>
      </p:sp>
      <p:sp>
        <p:nvSpPr>
          <p:cNvPr id="8" name="Footer Placeholder 5">
            <a:extLst>
              <a:ext uri="{FF2B5EF4-FFF2-40B4-BE49-F238E27FC236}">
                <a16:creationId xmlns:a16="http://schemas.microsoft.com/office/drawing/2014/main" id="{F54AD9A1-F46C-2F4D-8C40-8B0887B87311}"/>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02037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152400"/>
            <a:ext cx="8229600" cy="1143000"/>
          </a:xfrm>
        </p:spPr>
        <p:txBody>
          <a:bodyPr/>
          <a:lstStyle/>
          <a:p>
            <a:r>
              <a:rPr lang="en-US" sz="3000" dirty="0"/>
              <a:t>Space Environment In-Situ Suite (SEISS) </a:t>
            </a:r>
            <a:br>
              <a:rPr lang="en-US" sz="3000" dirty="0"/>
            </a:br>
            <a:r>
              <a:rPr lang="en-US" sz="3000" dirty="0"/>
              <a:t>Solar and Galactic Proton Sensor (SGPS)</a:t>
            </a:r>
          </a:p>
        </p:txBody>
      </p:sp>
      <p:sp>
        <p:nvSpPr>
          <p:cNvPr id="3" name="Text Placeholder 2"/>
          <p:cNvSpPr>
            <a:spLocks noGrp="1"/>
          </p:cNvSpPr>
          <p:nvPr>
            <p:ph type="body" idx="1"/>
          </p:nvPr>
        </p:nvSpPr>
        <p:spPr>
          <a:xfrm>
            <a:off x="304800" y="1295400"/>
            <a:ext cx="6705600" cy="1167383"/>
          </a:xfrm>
        </p:spPr>
        <p:txBody>
          <a:bodyPr/>
          <a:lstStyle/>
          <a:p>
            <a:pPr marL="285750" lvl="1" indent="-285750">
              <a:spcBef>
                <a:spcPts val="0"/>
              </a:spcBef>
              <a:spcAft>
                <a:spcPts val="400"/>
              </a:spcAft>
              <a:buSzPct val="100000"/>
              <a:buFont typeface="Arial" charset="0"/>
              <a:buChar char="•"/>
            </a:pPr>
            <a:r>
              <a:rPr lang="en-US" sz="1800" dirty="0"/>
              <a:t>2 Units, one looking East (+X) and one West (-X)</a:t>
            </a:r>
          </a:p>
          <a:p>
            <a:pPr marL="285750" lvl="1" indent="-285750">
              <a:spcBef>
                <a:spcPts val="0"/>
              </a:spcBef>
              <a:spcAft>
                <a:spcPts val="400"/>
              </a:spcAft>
              <a:buSzPct val="100000"/>
              <a:buFont typeface="Arial" charset="0"/>
              <a:buChar char="•"/>
            </a:pPr>
            <a:r>
              <a:rPr lang="en-US" sz="1800" dirty="0"/>
              <a:t>3 solid state telescopes on each unit</a:t>
            </a:r>
          </a:p>
        </p:txBody>
      </p:sp>
      <p:sp>
        <p:nvSpPr>
          <p:cNvPr id="6" name="TextBox 5"/>
          <p:cNvSpPr txBox="1"/>
          <p:nvPr/>
        </p:nvSpPr>
        <p:spPr>
          <a:xfrm>
            <a:off x="1314954" y="5562600"/>
            <a:ext cx="6152646" cy="400110"/>
          </a:xfrm>
          <a:prstGeom prst="rect">
            <a:avLst/>
          </a:prstGeom>
          <a:noFill/>
        </p:spPr>
        <p:txBody>
          <a:bodyPr wrap="none" rtlCol="0">
            <a:spAutoFit/>
          </a:bodyPr>
          <a:lstStyle/>
          <a:p>
            <a:r>
              <a:rPr lang="en-US" sz="2000" b="1" dirty="0">
                <a:solidFill>
                  <a:srgbClr val="FFFF00"/>
                </a:solidFill>
              </a:rPr>
              <a:t>GOES-18 SEISS sensors turned on </a:t>
            </a:r>
            <a:r>
              <a:rPr lang="is-IS" sz="2000" b="1">
                <a:solidFill>
                  <a:srgbClr val="FFFF00"/>
                </a:solidFill>
              </a:rPr>
              <a:t>25 April 2022 </a:t>
            </a:r>
          </a:p>
        </p:txBody>
      </p:sp>
      <p:sp>
        <p:nvSpPr>
          <p:cNvPr id="7" name="TextBox 6"/>
          <p:cNvSpPr txBox="1"/>
          <p:nvPr/>
        </p:nvSpPr>
        <p:spPr>
          <a:xfrm>
            <a:off x="762000" y="6019800"/>
            <a:ext cx="7543800" cy="276999"/>
          </a:xfrm>
          <a:prstGeom prst="rect">
            <a:avLst/>
          </a:prstGeom>
          <a:solidFill>
            <a:schemeClr val="tx2">
              <a:lumMod val="20000"/>
              <a:lumOff val="80000"/>
            </a:schemeClr>
          </a:solidFill>
        </p:spPr>
        <p:txBody>
          <a:bodyPr wrap="square" rtlCol="0">
            <a:spAutoFit/>
          </a:bodyPr>
          <a:lstStyle/>
          <a:p>
            <a:pPr algn="ctr"/>
            <a:r>
              <a:rPr lang="en-US" sz="1200" b="1" i="1" dirty="0"/>
              <a:t>SEISS SGPS designed, built, tested and calibrated by Assurance Technology Corporation (ATC)</a:t>
            </a:r>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dirty="0"/>
          </a:p>
        </p:txBody>
      </p:sp>
      <p:sp>
        <p:nvSpPr>
          <p:cNvPr id="9" name="Text Placeholder 2"/>
          <p:cNvSpPr txBox="1">
            <a:spLocks/>
          </p:cNvSpPr>
          <p:nvPr/>
        </p:nvSpPr>
        <p:spPr>
          <a:xfrm>
            <a:off x="304800" y="1981200"/>
            <a:ext cx="4343400" cy="35814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lvl="1" indent="-285750">
              <a:spcBef>
                <a:spcPts val="0"/>
              </a:spcBef>
              <a:spcAft>
                <a:spcPts val="400"/>
              </a:spcAft>
              <a:buSzPct val="100000"/>
              <a:buFont typeface="Arial" charset="0"/>
              <a:buChar char="•"/>
            </a:pPr>
            <a:r>
              <a:rPr lang="en-US" sz="1800" dirty="0"/>
              <a:t>1-500 MeV protons in 13 differential channels, plus &gt;500 MeV integral channel</a:t>
            </a:r>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285750" lvl="1" indent="-285750">
              <a:spcBef>
                <a:spcPts val="0"/>
              </a:spcBef>
              <a:spcAft>
                <a:spcPts val="400"/>
              </a:spcAft>
              <a:buSzPct val="100000"/>
              <a:buFont typeface="Arial" charset="0"/>
              <a:buChar char="•"/>
            </a:pPr>
            <a:endParaRPr lang="en-US" sz="1800" dirty="0"/>
          </a:p>
          <a:p>
            <a:pPr marL="0" lvl="1" indent="0">
              <a:spcBef>
                <a:spcPts val="0"/>
              </a:spcBef>
              <a:spcAft>
                <a:spcPts val="400"/>
              </a:spcAft>
              <a:buSzPct val="100000"/>
              <a:buNone/>
            </a:pPr>
            <a:endParaRPr lang="en-US" sz="1800" dirty="0"/>
          </a:p>
          <a:p>
            <a:pPr marL="285750" lvl="1" indent="-285750">
              <a:spcBef>
                <a:spcPts val="0"/>
              </a:spcBef>
              <a:spcAft>
                <a:spcPts val="400"/>
              </a:spcAft>
              <a:buSzPct val="100000"/>
              <a:buFont typeface="Arial" charset="0"/>
              <a:buChar char="•"/>
            </a:pPr>
            <a:r>
              <a:rPr lang="en-US" sz="1800" dirty="0"/>
              <a:t>4-500 MeV alphas in 12 energy channels  </a:t>
            </a:r>
          </a:p>
        </p:txBody>
      </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grpSp>
        <p:nvGrpSpPr>
          <p:cNvPr id="13" name="Group 12">
            <a:extLst>
              <a:ext uri="{FF2B5EF4-FFF2-40B4-BE49-F238E27FC236}">
                <a16:creationId xmlns:a16="http://schemas.microsoft.com/office/drawing/2014/main" id="{22293C54-9C9B-8A4C-84E9-1F57B518C4DA}"/>
              </a:ext>
            </a:extLst>
          </p:cNvPr>
          <p:cNvGrpSpPr/>
          <p:nvPr/>
        </p:nvGrpSpPr>
        <p:grpSpPr>
          <a:xfrm>
            <a:off x="685800" y="2971800"/>
            <a:ext cx="3161593" cy="2100947"/>
            <a:chOff x="747467" y="3578680"/>
            <a:chExt cx="2757733" cy="1755320"/>
          </a:xfrm>
        </p:grpSpPr>
        <p:pic>
          <p:nvPicPr>
            <p:cNvPr id="10" name="Picture 9">
              <a:extLst>
                <a:ext uri="{FF2B5EF4-FFF2-40B4-BE49-F238E27FC236}">
                  <a16:creationId xmlns:a16="http://schemas.microsoft.com/office/drawing/2014/main" id="{83AC531C-F5A6-D74B-8501-0D2D571D4484}"/>
                </a:ext>
              </a:extLst>
            </p:cNvPr>
            <p:cNvPicPr>
              <a:picLocks noChangeAspect="1"/>
            </p:cNvPicPr>
            <p:nvPr/>
          </p:nvPicPr>
          <p:blipFill>
            <a:blip r:embed="rId3"/>
            <a:stretch>
              <a:fillRect/>
            </a:stretch>
          </p:blipFill>
          <p:spPr>
            <a:xfrm>
              <a:off x="747467" y="3585729"/>
              <a:ext cx="2757733" cy="1748271"/>
            </a:xfrm>
            <a:prstGeom prst="rect">
              <a:avLst/>
            </a:prstGeom>
          </p:spPr>
        </p:pic>
        <p:sp>
          <p:nvSpPr>
            <p:cNvPr id="12" name="TextBox 11">
              <a:extLst>
                <a:ext uri="{FF2B5EF4-FFF2-40B4-BE49-F238E27FC236}">
                  <a16:creationId xmlns:a16="http://schemas.microsoft.com/office/drawing/2014/main" id="{C709E994-35E2-ED46-9389-8C8A1066F053}"/>
                </a:ext>
              </a:extLst>
            </p:cNvPr>
            <p:cNvSpPr txBox="1"/>
            <p:nvPr/>
          </p:nvSpPr>
          <p:spPr>
            <a:xfrm>
              <a:off x="1115622" y="3578680"/>
              <a:ext cx="1616148" cy="246221"/>
            </a:xfrm>
            <a:prstGeom prst="rect">
              <a:avLst/>
            </a:prstGeom>
            <a:noFill/>
          </p:spPr>
          <p:txBody>
            <a:bodyPr wrap="none" rtlCol="0">
              <a:spAutoFit/>
            </a:bodyPr>
            <a:lstStyle/>
            <a:p>
              <a:r>
                <a:rPr lang="en-US" sz="1000" dirty="0"/>
                <a:t>Channel energies in MeV</a:t>
              </a:r>
            </a:p>
          </p:txBody>
        </p:sp>
      </p:grpSp>
      <p:grpSp>
        <p:nvGrpSpPr>
          <p:cNvPr id="17" name="Group 16">
            <a:extLst>
              <a:ext uri="{FF2B5EF4-FFF2-40B4-BE49-F238E27FC236}">
                <a16:creationId xmlns:a16="http://schemas.microsoft.com/office/drawing/2014/main" id="{DE2A6C44-A9FE-E048-9A75-8DAB5C1C587D}"/>
              </a:ext>
            </a:extLst>
          </p:cNvPr>
          <p:cNvGrpSpPr/>
          <p:nvPr/>
        </p:nvGrpSpPr>
        <p:grpSpPr>
          <a:xfrm>
            <a:off x="4542341" y="1752600"/>
            <a:ext cx="4220659" cy="3200400"/>
            <a:chOff x="4420514" y="2133600"/>
            <a:chExt cx="4220659" cy="3200400"/>
          </a:xfrm>
        </p:grpSpPr>
        <p:pic>
          <p:nvPicPr>
            <p:cNvPr id="4" name="Picture 3" descr="SGPS_image.jpg"/>
            <p:cNvPicPr>
              <a:picLocks noChangeAspect="1"/>
            </p:cNvPicPr>
            <p:nvPr/>
          </p:nvPicPr>
          <p:blipFill>
            <a:blip r:embed="rId4"/>
            <a:stretch>
              <a:fillRect/>
            </a:stretch>
          </p:blipFill>
          <p:spPr>
            <a:xfrm>
              <a:off x="4420514" y="2514600"/>
              <a:ext cx="4220659" cy="2819400"/>
            </a:xfrm>
            <a:prstGeom prst="rect">
              <a:avLst/>
            </a:prstGeom>
          </p:spPr>
        </p:pic>
        <p:sp>
          <p:nvSpPr>
            <p:cNvPr id="14" name="TextBox 13">
              <a:extLst>
                <a:ext uri="{FF2B5EF4-FFF2-40B4-BE49-F238E27FC236}">
                  <a16:creationId xmlns:a16="http://schemas.microsoft.com/office/drawing/2014/main" id="{887516BA-C25F-6243-8304-FB08380AE03B}"/>
                </a:ext>
              </a:extLst>
            </p:cNvPr>
            <p:cNvSpPr txBox="1"/>
            <p:nvPr/>
          </p:nvSpPr>
          <p:spPr>
            <a:xfrm>
              <a:off x="6141116" y="2133600"/>
              <a:ext cx="423514" cy="338554"/>
            </a:xfrm>
            <a:prstGeom prst="rect">
              <a:avLst/>
            </a:prstGeom>
            <a:noFill/>
          </p:spPr>
          <p:txBody>
            <a:bodyPr wrap="none" rtlCol="0">
              <a:spAutoFit/>
            </a:bodyPr>
            <a:lstStyle/>
            <a:p>
              <a:r>
                <a:rPr lang="en-US" sz="1600" dirty="0">
                  <a:solidFill>
                    <a:schemeClr val="bg1"/>
                  </a:solidFill>
                </a:rPr>
                <a:t>T3</a:t>
              </a:r>
            </a:p>
          </p:txBody>
        </p:sp>
        <p:sp>
          <p:nvSpPr>
            <p:cNvPr id="15" name="TextBox 14">
              <a:extLst>
                <a:ext uri="{FF2B5EF4-FFF2-40B4-BE49-F238E27FC236}">
                  <a16:creationId xmlns:a16="http://schemas.microsoft.com/office/drawing/2014/main" id="{2C6FF8D8-E8A9-FF40-8A5B-3D0228A7169A}"/>
                </a:ext>
              </a:extLst>
            </p:cNvPr>
            <p:cNvSpPr txBox="1"/>
            <p:nvPr/>
          </p:nvSpPr>
          <p:spPr>
            <a:xfrm>
              <a:off x="6891686" y="2134433"/>
              <a:ext cx="423514" cy="338554"/>
            </a:xfrm>
            <a:prstGeom prst="rect">
              <a:avLst/>
            </a:prstGeom>
            <a:noFill/>
          </p:spPr>
          <p:txBody>
            <a:bodyPr wrap="none" rtlCol="0">
              <a:spAutoFit/>
            </a:bodyPr>
            <a:lstStyle/>
            <a:p>
              <a:r>
                <a:rPr lang="en-US" sz="1600" dirty="0">
                  <a:solidFill>
                    <a:schemeClr val="bg1"/>
                  </a:solidFill>
                </a:rPr>
                <a:t>T2</a:t>
              </a:r>
            </a:p>
          </p:txBody>
        </p:sp>
        <p:sp>
          <p:nvSpPr>
            <p:cNvPr id="16" name="TextBox 15">
              <a:extLst>
                <a:ext uri="{FF2B5EF4-FFF2-40B4-BE49-F238E27FC236}">
                  <a16:creationId xmlns:a16="http://schemas.microsoft.com/office/drawing/2014/main" id="{66C7AD29-4F8E-0449-8113-DA78B933134D}"/>
                </a:ext>
              </a:extLst>
            </p:cNvPr>
            <p:cNvSpPr txBox="1"/>
            <p:nvPr/>
          </p:nvSpPr>
          <p:spPr>
            <a:xfrm>
              <a:off x="5367686" y="2134433"/>
              <a:ext cx="423514" cy="338554"/>
            </a:xfrm>
            <a:prstGeom prst="rect">
              <a:avLst/>
            </a:prstGeom>
            <a:noFill/>
          </p:spPr>
          <p:txBody>
            <a:bodyPr wrap="none" rtlCol="0">
              <a:spAutoFit/>
            </a:bodyPr>
            <a:lstStyle/>
            <a:p>
              <a:r>
                <a:rPr lang="en-US" sz="1600" dirty="0">
                  <a:solidFill>
                    <a:schemeClr val="bg1"/>
                  </a:solidFill>
                </a:rPr>
                <a:t>T1</a:t>
              </a:r>
            </a:p>
          </p:txBody>
        </p:sp>
      </p:grpSp>
    </p:spTree>
    <p:extLst>
      <p:ext uri="{BB962C8B-B14F-4D97-AF65-F5344CB8AC3E}">
        <p14:creationId xmlns:p14="http://schemas.microsoft.com/office/powerpoint/2010/main" val="14287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0574"/>
            <a:ext cx="7162800" cy="968626"/>
          </a:xfrm>
        </p:spPr>
        <p:txBody>
          <a:bodyPr/>
          <a:lstStyle/>
          <a:p>
            <a:r>
              <a:rPr lang="en-US" sz="3200" dirty="0">
                <a:solidFill>
                  <a:srgbClr val="FFFFFF">
                    <a:lumMod val="75000"/>
                  </a:srgbClr>
                </a:solidFill>
              </a:rPr>
              <a:t>Introductory Material: </a:t>
            </a:r>
            <a:br>
              <a:rPr lang="en-US" sz="3200" dirty="0">
                <a:solidFill>
                  <a:srgbClr val="FFFFFF"/>
                </a:solidFill>
              </a:rPr>
            </a:br>
            <a:r>
              <a:rPr lang="en-US" sz="3400" dirty="0">
                <a:solidFill>
                  <a:srgbClr val="FFFFFF"/>
                </a:solidFill>
              </a:rPr>
              <a:t>Space Particle Data Units and Plotting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9063"/>
                <a:ext cx="8229600" cy="2192337"/>
              </a:xfrm>
            </p:spPr>
            <p:txBody>
              <a:bodyPr>
                <a:normAutofit lnSpcReduction="10000"/>
              </a:bodyPr>
              <a:lstStyle/>
              <a:p>
                <a:pPr>
                  <a:spcBef>
                    <a:spcPts val="0"/>
                  </a:spcBef>
                  <a:spcAft>
                    <a:spcPts val="600"/>
                  </a:spcAft>
                  <a:buSzPct val="100000"/>
                  <a:buFont typeface="Arial" panose="020B0604020202020204" pitchFamily="34" charset="0"/>
                  <a:buChar char="•"/>
                </a:pPr>
                <a:r>
                  <a:rPr lang="en-US" sz="2000" dirty="0">
                    <a:solidFill>
                      <a:schemeClr val="bg1"/>
                    </a:solidFill>
                  </a:rPr>
                  <a:t>Two types of units typically used for SEP fluxes</a:t>
                </a:r>
              </a:p>
              <a:p>
                <a:pPr lvl="1">
                  <a:spcBef>
                    <a:spcPts val="0"/>
                  </a:spcBef>
                  <a:spcAft>
                    <a:spcPts val="600"/>
                  </a:spcAft>
                  <a:buSzPct val="100000"/>
                </a:pPr>
                <a:r>
                  <a:rPr lang="en-US" sz="1600" dirty="0">
                    <a:solidFill>
                      <a:schemeClr val="bg1"/>
                    </a:solidFill>
                  </a:rPr>
                  <a:t>Differential flux: </a:t>
                </a:r>
                <a:r>
                  <a:rPr lang="en-US" sz="1400" dirty="0">
                    <a:solidFill>
                      <a:schemeClr val="bg1"/>
                    </a:solidFill>
                  </a:rPr>
                  <a:t>particles / (cm</a:t>
                </a:r>
                <a:r>
                  <a:rPr lang="en-US" sz="1400" baseline="30000" dirty="0">
                    <a:solidFill>
                      <a:schemeClr val="bg1"/>
                    </a:solidFill>
                  </a:rPr>
                  <a:t>2</a:t>
                </a:r>
                <a:r>
                  <a:rPr lang="en-US" sz="1400" dirty="0">
                    <a:solidFill>
                      <a:schemeClr val="bg1"/>
                    </a:solidFill>
                  </a:rPr>
                  <a:t>-s-steradian-MeV)</a:t>
                </a:r>
              </a:p>
              <a:p>
                <a:pPr lvl="1">
                  <a:spcBef>
                    <a:spcPts val="0"/>
                  </a:spcBef>
                  <a:spcAft>
                    <a:spcPts val="600"/>
                  </a:spcAft>
                  <a:buSzPct val="100000"/>
                </a:pPr>
                <a:r>
                  <a:rPr lang="en-US" sz="1600" dirty="0">
                    <a:solidFill>
                      <a:schemeClr val="bg1"/>
                    </a:solidFill>
                  </a:rPr>
                  <a:t>Integral flux is integrated in energy, above some threshold energy: </a:t>
                </a:r>
              </a:p>
              <a:p>
                <a:pPr marL="0" lvl="1" indent="0" algn="ctr">
                  <a:spcBef>
                    <a:spcPts val="0"/>
                  </a:spcBef>
                  <a:spcAft>
                    <a:spcPts val="600"/>
                  </a:spcAft>
                  <a:buSzPct val="100000"/>
                  <a:buNone/>
                </a:pPr>
                <a:r>
                  <a:rPr lang="en-US" sz="1600" i="1" dirty="0">
                    <a:solidFill>
                      <a:schemeClr val="bg1"/>
                    </a:solidFill>
                  </a:rPr>
                  <a:t>j</a:t>
                </a:r>
                <a:r>
                  <a:rPr lang="en-US" sz="1600" baseline="-25000" dirty="0">
                    <a:solidFill>
                      <a:schemeClr val="bg1"/>
                    </a:solidFill>
                  </a:rPr>
                  <a:t> &gt;10 MeV</a:t>
                </a:r>
                <a14:m>
                  <m:oMath xmlns:m="http://schemas.openxmlformats.org/officeDocument/2006/math">
                    <m:r>
                      <a:rPr lang="en-US" sz="1600">
                        <a:solidFill>
                          <a:schemeClr val="bg1"/>
                        </a:solidFill>
                        <a:latin typeface="Cambria Math" panose="02040503050406030204" pitchFamily="18" charset="0"/>
                      </a:rPr>
                      <m:t> [</m:t>
                    </m:r>
                    <m:r>
                      <m:rPr>
                        <m:sty m:val="p"/>
                      </m:rPr>
                      <a:rPr lang="en-US" sz="1600">
                        <a:solidFill>
                          <a:schemeClr val="bg1"/>
                        </a:solidFill>
                        <a:latin typeface="Cambria Math" panose="02040503050406030204" pitchFamily="18" charset="0"/>
                      </a:rPr>
                      <m:t>particles</m:t>
                    </m:r>
                    <m:r>
                      <a:rPr lang="en-US" sz="1600">
                        <a:solidFill>
                          <a:schemeClr val="bg1"/>
                        </a:solidFill>
                        <a:latin typeface="Cambria Math" panose="02040503050406030204" pitchFamily="18" charset="0"/>
                      </a:rPr>
                      <m:t> / (</m:t>
                    </m:r>
                    <m:r>
                      <m:rPr>
                        <m:sty m:val="p"/>
                      </m:rPr>
                      <a:rPr lang="en-US" sz="1600">
                        <a:solidFill>
                          <a:schemeClr val="bg1"/>
                        </a:solidFill>
                        <a:latin typeface="Cambria Math" panose="02040503050406030204" pitchFamily="18" charset="0"/>
                      </a:rPr>
                      <m:t>cm</m:t>
                    </m:r>
                    <m:r>
                      <a:rPr lang="en-US" sz="1600" baseline="30000">
                        <a:solidFill>
                          <a:schemeClr val="bg1"/>
                        </a:solidFill>
                        <a:latin typeface="Cambria Math" panose="02040503050406030204" pitchFamily="18" charset="0"/>
                      </a:rPr>
                      <m:t>2</m:t>
                    </m:r>
                    <m:r>
                      <a:rPr lang="en-US" sz="1600">
                        <a:solidFill>
                          <a:schemeClr val="bg1"/>
                        </a:solidFill>
                        <a:latin typeface="Cambria Math" panose="02040503050406030204" pitchFamily="18" charset="0"/>
                      </a:rPr>
                      <m:t>−</m:t>
                    </m:r>
                    <m:r>
                      <m:rPr>
                        <m:sty m:val="p"/>
                      </m:rPr>
                      <a:rPr lang="en-US" sz="1600">
                        <a:solidFill>
                          <a:schemeClr val="bg1"/>
                        </a:solidFill>
                        <a:latin typeface="Cambria Math" panose="02040503050406030204" pitchFamily="18" charset="0"/>
                      </a:rPr>
                      <m:t>s</m:t>
                    </m:r>
                    <m:r>
                      <a:rPr lang="en-US" sz="1600">
                        <a:solidFill>
                          <a:schemeClr val="bg1"/>
                        </a:solidFill>
                        <a:latin typeface="Cambria Math" panose="02040503050406030204" pitchFamily="18" charset="0"/>
                      </a:rPr>
                      <m:t>−</m:t>
                    </m:r>
                    <m:r>
                      <m:rPr>
                        <m:sty m:val="p"/>
                      </m:rPr>
                      <a:rPr lang="en-US" sz="1600">
                        <a:solidFill>
                          <a:schemeClr val="bg1"/>
                        </a:solidFill>
                        <a:latin typeface="Cambria Math" panose="02040503050406030204" pitchFamily="18" charset="0"/>
                      </a:rPr>
                      <m:t>sr</m:t>
                    </m:r>
                    <m:r>
                      <a:rPr lang="en-US" sz="1600">
                        <a:solidFill>
                          <a:schemeClr val="bg1"/>
                        </a:solidFill>
                        <a:latin typeface="Cambria Math" panose="02040503050406030204" pitchFamily="18" charset="0"/>
                      </a:rPr>
                      <m:t>)] </m:t>
                    </m:r>
                    <m:r>
                      <a:rPr lang="en-US" sz="1600" i="1">
                        <a:solidFill>
                          <a:schemeClr val="bg1"/>
                        </a:solidFill>
                        <a:latin typeface="Cambria Math" charset="0"/>
                      </a:rPr>
                      <m:t>=</m:t>
                    </m:r>
                    <m:r>
                      <a:rPr lang="en-US" sz="1600" b="0" i="1" smtClean="0">
                        <a:solidFill>
                          <a:schemeClr val="bg1"/>
                        </a:solidFill>
                        <a:latin typeface="Cambria Math" panose="02040503050406030204" pitchFamily="18" charset="0"/>
                      </a:rPr>
                      <m:t> </m:t>
                    </m:r>
                    <m:nary>
                      <m:naryPr>
                        <m:ctrlPr>
                          <a:rPr lang="is-IS" sz="1600" b="0" i="1" smtClean="0">
                            <a:solidFill>
                              <a:schemeClr val="bg1"/>
                            </a:solidFill>
                            <a:latin typeface="Cambria Math" panose="02040503050406030204" pitchFamily="18" charset="0"/>
                          </a:rPr>
                        </m:ctrlPr>
                      </m:naryPr>
                      <m:sub>
                        <m:r>
                          <m:rPr>
                            <m:brk m:alnAt="23"/>
                          </m:rPr>
                          <a:rPr lang="en-US" sz="1600" b="0" i="1" smtClean="0">
                            <a:solidFill>
                              <a:schemeClr val="bg1"/>
                            </a:solidFill>
                            <a:latin typeface="Cambria Math" charset="0"/>
                          </a:rPr>
                          <m:t>1</m:t>
                        </m:r>
                        <m:r>
                          <a:rPr lang="en-US" sz="1600" b="0" i="1" smtClean="0">
                            <a:solidFill>
                              <a:schemeClr val="bg1"/>
                            </a:solidFill>
                            <a:latin typeface="Cambria Math" charset="0"/>
                          </a:rPr>
                          <m:t>0 </m:t>
                        </m:r>
                        <m:r>
                          <m:rPr>
                            <m:sty m:val="p"/>
                            <m:brk m:alnAt="23"/>
                          </m:rPr>
                          <a:rPr lang="en-US" sz="1600" b="0" i="0" baseline="0" smtClean="0">
                            <a:solidFill>
                              <a:schemeClr val="bg1"/>
                            </a:solidFill>
                            <a:latin typeface="Cambria Math" charset="0"/>
                          </a:rPr>
                          <m:t>M</m:t>
                        </m:r>
                        <m:r>
                          <m:rPr>
                            <m:sty m:val="p"/>
                          </m:rPr>
                          <a:rPr lang="en-US" sz="1600" b="0" i="0" baseline="0" smtClean="0">
                            <a:solidFill>
                              <a:schemeClr val="bg1"/>
                            </a:solidFill>
                            <a:latin typeface="Cambria Math" charset="0"/>
                          </a:rPr>
                          <m:t>eV</m:t>
                        </m:r>
                      </m:sub>
                      <m:sup>
                        <m:r>
                          <a:rPr lang="is-IS" sz="1600" b="0" i="1" smtClean="0">
                            <a:solidFill>
                              <a:schemeClr val="bg1"/>
                            </a:solidFill>
                            <a:latin typeface="Cambria Math" charset="0"/>
                            <a:ea typeface="Cambria Math" charset="0"/>
                            <a:cs typeface="Cambria Math" charset="0"/>
                          </a:rPr>
                          <m:t>∞</m:t>
                        </m:r>
                      </m:sup>
                      <m:e>
                        <m:r>
                          <a:rPr lang="en-US" sz="1600" b="0" i="1" smtClean="0">
                            <a:solidFill>
                              <a:schemeClr val="bg1"/>
                            </a:solidFill>
                            <a:latin typeface="Cambria Math" panose="02040503050406030204" pitchFamily="18" charset="0"/>
                            <a:ea typeface="Cambria Math" charset="0"/>
                            <a:cs typeface="Cambria Math" charset="0"/>
                          </a:rPr>
                          <m:t> </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charset="0"/>
                              </a:rPr>
                              <m:t>𝑗</m:t>
                            </m:r>
                          </m:e>
                          <m:sub>
                            <m:r>
                              <m:rPr>
                                <m:sty m:val="p"/>
                              </m:rPr>
                              <a:rPr lang="en-US" sz="1600" b="0" i="0" baseline="0" smtClean="0">
                                <a:solidFill>
                                  <a:schemeClr val="bg1"/>
                                </a:solidFill>
                                <a:latin typeface="Cambria Math" charset="0"/>
                              </a:rPr>
                              <m:t>differential</m:t>
                            </m:r>
                          </m:sub>
                        </m:sSub>
                      </m:e>
                    </m:nary>
                    <m:r>
                      <a:rPr lang="en-US" sz="1600" b="0" i="1" smtClean="0">
                        <a:solidFill>
                          <a:schemeClr val="bg1"/>
                        </a:solidFill>
                        <a:latin typeface="Cambria Math" charset="0"/>
                      </a:rPr>
                      <m:t>𝑑𝐸</m:t>
                    </m:r>
                  </m:oMath>
                </a14:m>
                <a:endParaRPr lang="en-US" sz="1600" dirty="0">
                  <a:solidFill>
                    <a:schemeClr val="bg1"/>
                  </a:solidFill>
                </a:endParaRPr>
              </a:p>
              <a:p>
                <a:pPr lvl="1">
                  <a:spcBef>
                    <a:spcPts val="0"/>
                  </a:spcBef>
                  <a:spcAft>
                    <a:spcPts val="1200"/>
                  </a:spcAft>
                  <a:buSzPct val="100000"/>
                </a:pPr>
                <a:r>
                  <a:rPr lang="en-US" sz="1600" dirty="0">
                    <a:solidFill>
                      <a:schemeClr val="bg1"/>
                    </a:solidFill>
                  </a:rPr>
                  <a:t>SEP event fluences are also sometimes reported: </a:t>
                </a:r>
                <a:r>
                  <a:rPr lang="en-US" sz="1400" dirty="0">
                    <a:solidFill>
                      <a:schemeClr val="bg1"/>
                    </a:solidFill>
                  </a:rPr>
                  <a:t>particles / (cm</a:t>
                </a:r>
                <a:r>
                  <a:rPr lang="en-US" sz="1400" baseline="30000" dirty="0">
                    <a:solidFill>
                      <a:schemeClr val="bg1"/>
                    </a:solidFill>
                  </a:rPr>
                  <a:t>2</a:t>
                </a:r>
                <a:r>
                  <a:rPr lang="en-US" sz="1400" dirty="0">
                    <a:solidFill>
                      <a:schemeClr val="bg1"/>
                    </a:solidFill>
                  </a:rPr>
                  <a:t>-sr-MeV)</a:t>
                </a:r>
              </a:p>
              <a:p>
                <a:pPr>
                  <a:spcBef>
                    <a:spcPts val="0"/>
                  </a:spcBef>
                  <a:spcAft>
                    <a:spcPts val="1200"/>
                  </a:spcAft>
                  <a:buSzPct val="100000"/>
                  <a:buFont typeface="Arial" panose="020B0604020202020204" pitchFamily="34" charset="0"/>
                  <a:buChar char="•"/>
                </a:pPr>
                <a:r>
                  <a:rPr lang="en-US" sz="2000" dirty="0">
                    <a:solidFill>
                      <a:schemeClr val="bg1"/>
                    </a:solidFill>
                  </a:rPr>
                  <a:t>Common presentation formats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9063"/>
                <a:ext cx="8229600" cy="2192337"/>
              </a:xfrm>
              <a:blipFill>
                <a:blip r:embed="rId2"/>
                <a:stretch>
                  <a:fillRect l="-309" t="-28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ADA7922-E1F1-5F49-ADF1-CBE4AB6E9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568244"/>
            <a:ext cx="3657600" cy="2438400"/>
          </a:xfrm>
          <a:prstGeom prst="rect">
            <a:avLst/>
          </a:prstGeom>
        </p:spPr>
      </p:pic>
      <p:pic>
        <p:nvPicPr>
          <p:cNvPr id="6" name="Picture 5">
            <a:extLst>
              <a:ext uri="{FF2B5EF4-FFF2-40B4-BE49-F238E27FC236}">
                <a16:creationId xmlns:a16="http://schemas.microsoft.com/office/drawing/2014/main" id="{911E9EA5-4517-7B4F-8F7F-6E2DB51016DD}"/>
              </a:ext>
            </a:extLst>
          </p:cNvPr>
          <p:cNvPicPr>
            <a:picLocks noChangeAspect="1"/>
          </p:cNvPicPr>
          <p:nvPr/>
        </p:nvPicPr>
        <p:blipFill>
          <a:blip r:embed="rId4"/>
          <a:stretch>
            <a:fillRect/>
          </a:stretch>
        </p:blipFill>
        <p:spPr>
          <a:xfrm>
            <a:off x="317500" y="3852446"/>
            <a:ext cx="4330700" cy="2311400"/>
          </a:xfrm>
          <a:prstGeom prst="rect">
            <a:avLst/>
          </a:prstGeom>
        </p:spPr>
      </p:pic>
      <p:sp>
        <p:nvSpPr>
          <p:cNvPr id="7" name="TextBox 6">
            <a:extLst>
              <a:ext uri="{FF2B5EF4-FFF2-40B4-BE49-F238E27FC236}">
                <a16:creationId xmlns:a16="http://schemas.microsoft.com/office/drawing/2014/main" id="{BB375ED5-E8BE-3A42-911D-87D0F11CC7D8}"/>
              </a:ext>
            </a:extLst>
          </p:cNvPr>
          <p:cNvSpPr txBox="1"/>
          <p:nvPr/>
        </p:nvSpPr>
        <p:spPr>
          <a:xfrm>
            <a:off x="1612900" y="3581400"/>
            <a:ext cx="1981200" cy="338554"/>
          </a:xfrm>
          <a:prstGeom prst="rect">
            <a:avLst/>
          </a:prstGeom>
          <a:solidFill>
            <a:schemeClr val="bg1">
              <a:lumMod val="95000"/>
            </a:schemeClr>
          </a:solidFill>
          <a:ln w="3175">
            <a:noFill/>
          </a:ln>
        </p:spPr>
        <p:txBody>
          <a:bodyPr wrap="square" rtlCol="0">
            <a:spAutoFit/>
          </a:bodyPr>
          <a:lstStyle/>
          <a:p>
            <a:pPr algn="ctr"/>
            <a:r>
              <a:rPr lang="en-US" sz="1600" dirty="0">
                <a:latin typeface="Arial" charset="0"/>
                <a:ea typeface="Arial" charset="0"/>
                <a:cs typeface="Arial" charset="0"/>
              </a:rPr>
              <a:t>Timeseries data</a:t>
            </a:r>
          </a:p>
        </p:txBody>
      </p:sp>
      <p:sp>
        <p:nvSpPr>
          <p:cNvPr id="8" name="TextBox 7">
            <a:extLst>
              <a:ext uri="{FF2B5EF4-FFF2-40B4-BE49-F238E27FC236}">
                <a16:creationId xmlns:a16="http://schemas.microsoft.com/office/drawing/2014/main" id="{88AEDB56-022F-194C-B135-6A4EC4CA61BB}"/>
              </a:ext>
            </a:extLst>
          </p:cNvPr>
          <p:cNvSpPr txBox="1"/>
          <p:nvPr/>
        </p:nvSpPr>
        <p:spPr>
          <a:xfrm>
            <a:off x="5257800" y="3124200"/>
            <a:ext cx="3276600" cy="553998"/>
          </a:xfrm>
          <a:prstGeom prst="rect">
            <a:avLst/>
          </a:prstGeom>
          <a:solidFill>
            <a:schemeClr val="bg1">
              <a:lumMod val="95000"/>
            </a:schemeClr>
          </a:solidFill>
          <a:ln w="3175">
            <a:noFill/>
          </a:ln>
        </p:spPr>
        <p:txBody>
          <a:bodyPr wrap="square" rtlCol="0">
            <a:spAutoFit/>
          </a:bodyPr>
          <a:lstStyle/>
          <a:p>
            <a:pPr algn="ctr"/>
            <a:r>
              <a:rPr lang="en-US" sz="1600" dirty="0">
                <a:latin typeface="Arial" charset="0"/>
                <a:ea typeface="Arial" charset="0"/>
                <a:cs typeface="Arial" charset="0"/>
              </a:rPr>
              <a:t>Energy spectrum (flux vs. energy) </a:t>
            </a:r>
          </a:p>
          <a:p>
            <a:pPr algn="ctr"/>
            <a:r>
              <a:rPr lang="en-US" dirty="0">
                <a:latin typeface="Arial" charset="0"/>
                <a:ea typeface="Arial" charset="0"/>
                <a:cs typeface="Arial" charset="0"/>
              </a:rPr>
              <a:t>(at some time snapshot)</a:t>
            </a:r>
          </a:p>
        </p:txBody>
      </p:sp>
      <p:pic>
        <p:nvPicPr>
          <p:cNvPr id="10" name="Picture 9">
            <a:extLst>
              <a:ext uri="{FF2B5EF4-FFF2-40B4-BE49-F238E27FC236}">
                <a16:creationId xmlns:a16="http://schemas.microsoft.com/office/drawing/2014/main" id="{2AE46C3E-A543-2B45-BBA4-CAE62FDAD504}"/>
              </a:ext>
            </a:extLst>
          </p:cNvPr>
          <p:cNvPicPr>
            <a:picLocks noChangeAspect="1"/>
          </p:cNvPicPr>
          <p:nvPr/>
        </p:nvPicPr>
        <p:blipFill>
          <a:blip r:embed="rId5"/>
          <a:stretch>
            <a:fillRect/>
          </a:stretch>
        </p:blipFill>
        <p:spPr>
          <a:xfrm>
            <a:off x="3810000" y="3795296"/>
            <a:ext cx="1225550" cy="1809750"/>
          </a:xfrm>
          <a:prstGeom prst="rect">
            <a:avLst/>
          </a:prstGeom>
        </p:spPr>
      </p:pic>
      <p:sp>
        <p:nvSpPr>
          <p:cNvPr id="11" name="TextBox 10">
            <a:extLst>
              <a:ext uri="{FF2B5EF4-FFF2-40B4-BE49-F238E27FC236}">
                <a16:creationId xmlns:a16="http://schemas.microsoft.com/office/drawing/2014/main" id="{34EAA0C8-9D8D-CA42-A888-CCDA631C5F80}"/>
              </a:ext>
            </a:extLst>
          </p:cNvPr>
          <p:cNvSpPr txBox="1"/>
          <p:nvPr/>
        </p:nvSpPr>
        <p:spPr>
          <a:xfrm>
            <a:off x="5105400" y="5943600"/>
            <a:ext cx="3657600" cy="338554"/>
          </a:xfrm>
          <a:prstGeom prst="rect">
            <a:avLst/>
          </a:prstGeom>
          <a:solidFill>
            <a:schemeClr val="bg1"/>
          </a:solidFill>
        </p:spPr>
        <p:txBody>
          <a:bodyPr wrap="square" rtlCol="0">
            <a:spAutoFit/>
          </a:bodyPr>
          <a:lstStyle/>
          <a:p>
            <a:pPr algn="ctr"/>
            <a:r>
              <a:rPr lang="en-US" sz="800" dirty="0">
                <a:latin typeface="Arial" panose="020B0604020202020204" pitchFamily="34" charset="0"/>
                <a:cs typeface="Arial" panose="020B0604020202020204" pitchFamily="34" charset="0"/>
              </a:rPr>
              <a:t>5m averaged spectra from GOES-13 and -15 EPS and </a:t>
            </a:r>
          </a:p>
          <a:p>
            <a:pPr algn="ctr"/>
            <a:r>
              <a:rPr lang="en-US" sz="800" dirty="0">
                <a:latin typeface="Arial" panose="020B0604020202020204" pitchFamily="34" charset="0"/>
                <a:cs typeface="Arial" panose="020B0604020202020204" pitchFamily="34" charset="0"/>
              </a:rPr>
              <a:t>GOES-16 SGPS and MPS-HI during Sept. 2017 GLE. </a:t>
            </a:r>
          </a:p>
        </p:txBody>
      </p:sp>
      <p:sp>
        <p:nvSpPr>
          <p:cNvPr id="12" name="Footer Placeholder 5">
            <a:extLst>
              <a:ext uri="{FF2B5EF4-FFF2-40B4-BE49-F238E27FC236}">
                <a16:creationId xmlns:a16="http://schemas.microsoft.com/office/drawing/2014/main" id="{2972B1A0-B868-2846-A467-3694966D54CB}"/>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13" name="Slide Number Placeholder 7">
            <a:extLst>
              <a:ext uri="{FF2B5EF4-FFF2-40B4-BE49-F238E27FC236}">
                <a16:creationId xmlns:a16="http://schemas.microsoft.com/office/drawing/2014/main" id="{5579F714-E6BD-3F43-8B6C-4FE6AC0645A5}"/>
              </a:ext>
            </a:extLst>
          </p:cNvPr>
          <p:cNvSpPr>
            <a:spLocks noGrp="1"/>
          </p:cNvSpPr>
          <p:nvPr>
            <p:ph type="sldNum" idx="12"/>
          </p:nvPr>
        </p:nvSpPr>
        <p:spPr>
          <a:xfrm>
            <a:off x="8253662" y="6356350"/>
            <a:ext cx="681791" cy="365125"/>
          </a:xfrm>
        </p:spPr>
        <p:txBody>
          <a:bodyPr/>
          <a:lstStyle/>
          <a:p>
            <a:pPr marL="0" lvl="0" indent="0">
              <a:spcBef>
                <a:spcPts val="0"/>
              </a:spcBef>
              <a:spcAft>
                <a:spcPts val="0"/>
              </a:spcAft>
              <a:buNone/>
            </a:pPr>
            <a:fld id="{00000000-1234-1234-1234-123412341234}" type="slidenum">
              <a:rPr lang="uk-UA" smtClean="0"/>
              <a:t>5</a:t>
            </a:fld>
            <a:endParaRPr lang="uk-UA" dirty="0"/>
          </a:p>
        </p:txBody>
      </p:sp>
    </p:spTree>
    <p:extLst>
      <p:ext uri="{BB962C8B-B14F-4D97-AF65-F5344CB8AC3E}">
        <p14:creationId xmlns:p14="http://schemas.microsoft.com/office/powerpoint/2010/main" val="204345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6" name="Rectangle 6"/>
          <p:cNvSpPr>
            <a:spLocks noChangeArrowheads="1"/>
          </p:cNvSpPr>
          <p:nvPr/>
        </p:nvSpPr>
        <p:spPr bwMode="auto">
          <a:xfrm>
            <a:off x="228600" y="3959929"/>
            <a:ext cx="3352800"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lvl="0" indent="0" defTabSz="457200">
              <a:spcBef>
                <a:spcPts val="0"/>
              </a:spcBef>
              <a:spcAft>
                <a:spcPts val="600"/>
              </a:spcAft>
              <a:buClr>
                <a:schemeClr val="bg1"/>
              </a:buClr>
              <a:buNone/>
            </a:pPr>
            <a:r>
              <a:rPr lang="en-US" altLang="en-US" sz="1600" kern="1200" dirty="0">
                <a:solidFill>
                  <a:schemeClr val="bg1"/>
                </a:solidFill>
                <a:latin typeface="Arial" panose="020B0604020202020204" pitchFamily="34" charset="0"/>
                <a:ea typeface="Calibri" charset="0"/>
                <a:cs typeface="Arial" panose="020B0604020202020204" pitchFamily="34" charset="0"/>
              </a:rPr>
              <a:t>Galactic Cosmic Rays (GCRs)</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Thought thought to originate from supernovae and galactic nuclei.</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Always present in space</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Energies up to and &gt; 10</a:t>
            </a:r>
            <a:r>
              <a:rPr lang="en-US" altLang="en-US" sz="1200" kern="1200" baseline="30000" dirty="0">
                <a:solidFill>
                  <a:schemeClr val="bg1"/>
                </a:solidFill>
                <a:latin typeface="Arial" panose="020B0604020202020204" pitchFamily="34" charset="0"/>
                <a:ea typeface="Calibri" charset="0"/>
                <a:cs typeface="Arial" panose="020B0604020202020204" pitchFamily="34" charset="0"/>
              </a:rPr>
              <a:t>11</a:t>
            </a:r>
            <a:r>
              <a:rPr lang="en-US" altLang="en-US" sz="1200" kern="1200" dirty="0">
                <a:solidFill>
                  <a:schemeClr val="bg1"/>
                </a:solidFill>
                <a:latin typeface="Arial" panose="020B0604020202020204" pitchFamily="34" charset="0"/>
                <a:ea typeface="Calibri" charset="0"/>
                <a:cs typeface="Arial" panose="020B0604020202020204" pitchFamily="34" charset="0"/>
              </a:rPr>
              <a:t> GeV</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Flux peak ~400 MeV</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 99.5% H &amp; He</a:t>
            </a:r>
            <a:endParaRPr lang="en-US" altLang="en-US" sz="1200" dirty="0">
              <a:solidFill>
                <a:schemeClr val="bg1"/>
              </a:solidFill>
              <a:latin typeface="Calibri" charset="0"/>
              <a:ea typeface="Calibri" charset="0"/>
              <a:cs typeface="Calibri" charset="0"/>
            </a:endParaRPr>
          </a:p>
        </p:txBody>
      </p:sp>
      <p:sp>
        <p:nvSpPr>
          <p:cNvPr id="245767" name="Rectangle 7"/>
          <p:cNvSpPr>
            <a:spLocks noChangeArrowheads="1"/>
          </p:cNvSpPr>
          <p:nvPr/>
        </p:nvSpPr>
        <p:spPr bwMode="auto">
          <a:xfrm>
            <a:off x="228600" y="1718608"/>
            <a:ext cx="327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1600" dirty="0">
                <a:solidFill>
                  <a:schemeClr val="bg1"/>
                </a:solidFill>
                <a:latin typeface="Arial" panose="020B0604020202020204" pitchFamily="34" charset="0"/>
                <a:ea typeface="Calibri" charset="0"/>
                <a:cs typeface="Arial" panose="020B0604020202020204" pitchFamily="34" charset="0"/>
              </a:rPr>
              <a:t>Solar Energetic Particles (SEPs)</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Produced during Solar Particle Events (SPEs) lasting one to several days.</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Cause heightened levels of harmful radiation in space</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Approximately 50 - 100 SPEs per 11 yr. solar cycle</a:t>
            </a:r>
          </a:p>
          <a:p>
            <a:pPr marL="274320" indent="-274320">
              <a:spcBef>
                <a:spcPts val="0"/>
              </a:spcBef>
              <a:spcAft>
                <a:spcPts val="600"/>
              </a:spcAft>
              <a:buClr>
                <a:schemeClr val="bg1"/>
              </a:buClr>
            </a:pPr>
            <a:r>
              <a:rPr lang="en-US" altLang="en-US" sz="1200" dirty="0">
                <a:solidFill>
                  <a:schemeClr val="bg1"/>
                </a:solidFill>
                <a:latin typeface="Arial" panose="020B0604020202020204" pitchFamily="34" charset="0"/>
                <a:ea typeface="Calibri" charset="0"/>
                <a:cs typeface="Arial" panose="020B0604020202020204" pitchFamily="34" charset="0"/>
              </a:rPr>
              <a:t>Mostly &lt; 500 MeV protons</a:t>
            </a:r>
          </a:p>
        </p:txBody>
      </p:sp>
      <p:sp>
        <p:nvSpPr>
          <p:cNvPr id="9" name="Title 1"/>
          <p:cNvSpPr>
            <a:spLocks noGrp="1"/>
          </p:cNvSpPr>
          <p:nvPr>
            <p:ph type="title"/>
          </p:nvPr>
        </p:nvSpPr>
        <p:spPr>
          <a:xfrm>
            <a:off x="1371600" y="304800"/>
            <a:ext cx="6408821" cy="968626"/>
          </a:xfrm>
        </p:spPr>
        <p:txBody>
          <a:bodyPr/>
          <a:lstStyle/>
          <a:p>
            <a:r>
              <a:rPr lang="en-US" sz="4000" dirty="0">
                <a:solidFill>
                  <a:schemeClr val="bg1">
                    <a:lumMod val="75000"/>
                  </a:schemeClr>
                </a:solidFill>
              </a:rPr>
              <a:t>Introductory Material: </a:t>
            </a:r>
            <a:br>
              <a:rPr lang="en-US" sz="4000" dirty="0"/>
            </a:br>
            <a:r>
              <a:rPr lang="en-US" altLang="en-US" sz="4000" dirty="0">
                <a:solidFill>
                  <a:schemeClr val="bg1"/>
                </a:solidFill>
                <a:latin typeface="Calibri" charset="0"/>
                <a:ea typeface="Calibri" charset="0"/>
                <a:cs typeface="Calibri" charset="0"/>
              </a:rPr>
              <a:t>Energetic Ions In Space</a:t>
            </a:r>
            <a:endParaRPr lang="en-US" sz="40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dirty="0"/>
          </a:p>
        </p:txBody>
      </p:sp>
      <p:grpSp>
        <p:nvGrpSpPr>
          <p:cNvPr id="10" name="Group 9">
            <a:extLst>
              <a:ext uri="{FF2B5EF4-FFF2-40B4-BE49-F238E27FC236}">
                <a16:creationId xmlns:a16="http://schemas.microsoft.com/office/drawing/2014/main" id="{92BEE03A-58DF-6542-B3B0-E2102545F477}"/>
              </a:ext>
            </a:extLst>
          </p:cNvPr>
          <p:cNvGrpSpPr/>
          <p:nvPr/>
        </p:nvGrpSpPr>
        <p:grpSpPr>
          <a:xfrm>
            <a:off x="3429000" y="1676400"/>
            <a:ext cx="5562600" cy="4419600"/>
            <a:chOff x="4953000" y="1695450"/>
            <a:chExt cx="3124200" cy="2343150"/>
          </a:xfrm>
        </p:grpSpPr>
        <p:pic>
          <p:nvPicPr>
            <p:cNvPr id="11" name="Picture 10">
              <a:extLst>
                <a:ext uri="{FF2B5EF4-FFF2-40B4-BE49-F238E27FC236}">
                  <a16:creationId xmlns:a16="http://schemas.microsoft.com/office/drawing/2014/main" id="{0C6B7460-25DB-614A-8D5A-5540446A2761}"/>
                </a:ext>
              </a:extLst>
            </p:cNvPr>
            <p:cNvPicPr>
              <a:picLocks noChangeAspect="1"/>
            </p:cNvPicPr>
            <p:nvPr/>
          </p:nvPicPr>
          <p:blipFill>
            <a:blip r:embed="rId3"/>
            <a:stretch>
              <a:fillRect/>
            </a:stretch>
          </p:blipFill>
          <p:spPr>
            <a:xfrm>
              <a:off x="4953000" y="1695450"/>
              <a:ext cx="3124200" cy="2343150"/>
            </a:xfrm>
            <a:prstGeom prst="rect">
              <a:avLst/>
            </a:prstGeom>
          </p:spPr>
        </p:pic>
        <p:sp>
          <p:nvSpPr>
            <p:cNvPr id="12" name="TextBox 11">
              <a:extLst>
                <a:ext uri="{FF2B5EF4-FFF2-40B4-BE49-F238E27FC236}">
                  <a16:creationId xmlns:a16="http://schemas.microsoft.com/office/drawing/2014/main" id="{280118FA-547D-8C43-A9F5-03D17E9512BD}"/>
                </a:ext>
              </a:extLst>
            </p:cNvPr>
            <p:cNvSpPr txBox="1"/>
            <p:nvPr/>
          </p:nvSpPr>
          <p:spPr>
            <a:xfrm>
              <a:off x="6779455" y="2445258"/>
              <a:ext cx="1035148" cy="383298"/>
            </a:xfrm>
            <a:prstGeom prst="rect">
              <a:avLst/>
            </a:prstGeom>
            <a:noFill/>
          </p:spPr>
          <p:txBody>
            <a:bodyPr wrap="square" rtlCol="0">
              <a:spAutoFit/>
            </a:bodyPr>
            <a:lstStyle/>
            <a:p>
              <a:r>
                <a:rPr lang="en-US" sz="1200" dirty="0">
                  <a:solidFill>
                    <a:srgbClr val="FF0000"/>
                  </a:solidFill>
                </a:rPr>
                <a:t>10-14 Sept. 2017 Solar Particle Event </a:t>
              </a:r>
            </a:p>
            <a:p>
              <a:r>
                <a:rPr lang="en-US" sz="1050" dirty="0">
                  <a:solidFill>
                    <a:srgbClr val="FF0000"/>
                  </a:solidFill>
                </a:rPr>
                <a:t>(at 7:30 UT on 9/11)</a:t>
              </a:r>
              <a:endParaRPr lang="en-US" sz="1200" dirty="0">
                <a:solidFill>
                  <a:srgbClr val="FF0000"/>
                </a:solidFill>
              </a:endParaRPr>
            </a:p>
          </p:txBody>
        </p:sp>
        <p:sp>
          <p:nvSpPr>
            <p:cNvPr id="13" name="TextBox 12">
              <a:extLst>
                <a:ext uri="{FF2B5EF4-FFF2-40B4-BE49-F238E27FC236}">
                  <a16:creationId xmlns:a16="http://schemas.microsoft.com/office/drawing/2014/main" id="{96FDF40A-54DC-6243-AF13-A6894C4D2073}"/>
                </a:ext>
              </a:extLst>
            </p:cNvPr>
            <p:cNvSpPr txBox="1"/>
            <p:nvPr/>
          </p:nvSpPr>
          <p:spPr>
            <a:xfrm>
              <a:off x="5567442" y="3148203"/>
              <a:ext cx="670578" cy="170354"/>
            </a:xfrm>
            <a:prstGeom prst="rect">
              <a:avLst/>
            </a:prstGeom>
            <a:noFill/>
          </p:spPr>
          <p:txBody>
            <a:bodyPr wrap="none" rtlCol="0">
              <a:spAutoFit/>
            </a:bodyPr>
            <a:lstStyle/>
            <a:p>
              <a:r>
                <a:rPr lang="en-US" sz="1200" dirty="0"/>
                <a:t>GCR models</a:t>
              </a:r>
            </a:p>
          </p:txBody>
        </p:sp>
      </p:grpSp>
      <p:sp>
        <p:nvSpPr>
          <p:cNvPr id="14" name="Footer Placeholder 5">
            <a:extLst>
              <a:ext uri="{FF2B5EF4-FFF2-40B4-BE49-F238E27FC236}">
                <a16:creationId xmlns:a16="http://schemas.microsoft.com/office/drawing/2014/main" id="{366E91DD-0D56-F349-A14B-6E1FF3BFB73E}"/>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3" name="TextBox 2">
            <a:extLst>
              <a:ext uri="{FF2B5EF4-FFF2-40B4-BE49-F238E27FC236}">
                <a16:creationId xmlns:a16="http://schemas.microsoft.com/office/drawing/2014/main" id="{505D7E0A-7B1F-4942-9C5F-F4996DC62F47}"/>
              </a:ext>
            </a:extLst>
          </p:cNvPr>
          <p:cNvSpPr txBox="1"/>
          <p:nvPr/>
        </p:nvSpPr>
        <p:spPr>
          <a:xfrm>
            <a:off x="4114800" y="2438400"/>
            <a:ext cx="311304" cy="215444"/>
          </a:xfrm>
          <a:prstGeom prst="rect">
            <a:avLst/>
          </a:prstGeom>
          <a:noFill/>
        </p:spPr>
        <p:txBody>
          <a:bodyPr wrap="none" rtlCol="0">
            <a:spAutoFit/>
          </a:bodyPr>
          <a:lstStyle/>
          <a:p>
            <a:r>
              <a:rPr lang="en-US" sz="800" dirty="0">
                <a:solidFill>
                  <a:srgbClr val="FF0000"/>
                </a:solidFill>
              </a:rPr>
              <a:t>P1</a:t>
            </a:r>
          </a:p>
        </p:txBody>
      </p:sp>
      <p:sp>
        <p:nvSpPr>
          <p:cNvPr id="16" name="TextBox 15">
            <a:extLst>
              <a:ext uri="{FF2B5EF4-FFF2-40B4-BE49-F238E27FC236}">
                <a16:creationId xmlns:a16="http://schemas.microsoft.com/office/drawing/2014/main" id="{F558E739-0081-A547-AE93-AC990E2B93DC}"/>
              </a:ext>
            </a:extLst>
          </p:cNvPr>
          <p:cNvSpPr txBox="1"/>
          <p:nvPr/>
        </p:nvSpPr>
        <p:spPr>
          <a:xfrm>
            <a:off x="4302125" y="2521406"/>
            <a:ext cx="478016" cy="215444"/>
          </a:xfrm>
          <a:prstGeom prst="rect">
            <a:avLst/>
          </a:prstGeom>
          <a:noFill/>
        </p:spPr>
        <p:txBody>
          <a:bodyPr wrap="none" rtlCol="0">
            <a:spAutoFit/>
          </a:bodyPr>
          <a:lstStyle/>
          <a:p>
            <a:r>
              <a:rPr lang="en-US" sz="800" dirty="0">
                <a:solidFill>
                  <a:srgbClr val="FF0000"/>
                </a:solidFill>
              </a:rPr>
              <a:t>P2A,B</a:t>
            </a:r>
          </a:p>
        </p:txBody>
      </p:sp>
      <p:sp>
        <p:nvSpPr>
          <p:cNvPr id="17" name="TextBox 16">
            <a:extLst>
              <a:ext uri="{FF2B5EF4-FFF2-40B4-BE49-F238E27FC236}">
                <a16:creationId xmlns:a16="http://schemas.microsoft.com/office/drawing/2014/main" id="{ECFB9A39-7D4F-1B41-B989-7B1117952A93}"/>
              </a:ext>
            </a:extLst>
          </p:cNvPr>
          <p:cNvSpPr txBox="1"/>
          <p:nvPr/>
        </p:nvSpPr>
        <p:spPr>
          <a:xfrm>
            <a:off x="4695671" y="2578100"/>
            <a:ext cx="311304" cy="215444"/>
          </a:xfrm>
          <a:prstGeom prst="rect">
            <a:avLst/>
          </a:prstGeom>
          <a:noFill/>
        </p:spPr>
        <p:txBody>
          <a:bodyPr wrap="none" rtlCol="0">
            <a:spAutoFit/>
          </a:bodyPr>
          <a:lstStyle/>
          <a:p>
            <a:r>
              <a:rPr lang="en-US" sz="800" dirty="0">
                <a:solidFill>
                  <a:srgbClr val="FF0000"/>
                </a:solidFill>
              </a:rPr>
              <a:t>P3</a:t>
            </a:r>
          </a:p>
        </p:txBody>
      </p:sp>
      <p:sp>
        <p:nvSpPr>
          <p:cNvPr id="18" name="TextBox 17">
            <a:extLst>
              <a:ext uri="{FF2B5EF4-FFF2-40B4-BE49-F238E27FC236}">
                <a16:creationId xmlns:a16="http://schemas.microsoft.com/office/drawing/2014/main" id="{38BB356D-86C5-D34A-B6E3-1C01224C96FF}"/>
              </a:ext>
            </a:extLst>
          </p:cNvPr>
          <p:cNvSpPr txBox="1"/>
          <p:nvPr/>
        </p:nvSpPr>
        <p:spPr>
          <a:xfrm>
            <a:off x="4946496" y="2632075"/>
            <a:ext cx="311304" cy="215444"/>
          </a:xfrm>
          <a:prstGeom prst="rect">
            <a:avLst/>
          </a:prstGeom>
          <a:noFill/>
        </p:spPr>
        <p:txBody>
          <a:bodyPr wrap="none" rtlCol="0">
            <a:spAutoFit/>
          </a:bodyPr>
          <a:lstStyle/>
          <a:p>
            <a:r>
              <a:rPr lang="en-US" sz="800" dirty="0">
                <a:solidFill>
                  <a:srgbClr val="FF0000"/>
                </a:solidFill>
              </a:rPr>
              <a:t>P4</a:t>
            </a:r>
          </a:p>
        </p:txBody>
      </p:sp>
      <p:sp>
        <p:nvSpPr>
          <p:cNvPr id="19" name="TextBox 18">
            <a:extLst>
              <a:ext uri="{FF2B5EF4-FFF2-40B4-BE49-F238E27FC236}">
                <a16:creationId xmlns:a16="http://schemas.microsoft.com/office/drawing/2014/main" id="{E2125D24-6276-B74E-9D1C-9A8B46E65BD9}"/>
              </a:ext>
            </a:extLst>
          </p:cNvPr>
          <p:cNvSpPr txBox="1"/>
          <p:nvPr/>
        </p:nvSpPr>
        <p:spPr>
          <a:xfrm>
            <a:off x="5273521" y="2860675"/>
            <a:ext cx="311304" cy="215444"/>
          </a:xfrm>
          <a:prstGeom prst="rect">
            <a:avLst/>
          </a:prstGeom>
          <a:noFill/>
        </p:spPr>
        <p:txBody>
          <a:bodyPr wrap="none" rtlCol="0">
            <a:spAutoFit/>
          </a:bodyPr>
          <a:lstStyle/>
          <a:p>
            <a:r>
              <a:rPr lang="en-US" sz="800" dirty="0">
                <a:solidFill>
                  <a:srgbClr val="FF0000"/>
                </a:solidFill>
              </a:rPr>
              <a:t>P5</a:t>
            </a:r>
          </a:p>
        </p:txBody>
      </p:sp>
      <p:sp>
        <p:nvSpPr>
          <p:cNvPr id="20" name="TextBox 19">
            <a:extLst>
              <a:ext uri="{FF2B5EF4-FFF2-40B4-BE49-F238E27FC236}">
                <a16:creationId xmlns:a16="http://schemas.microsoft.com/office/drawing/2014/main" id="{C018D9A2-A5BA-0240-90C6-74BBA8913E90}"/>
              </a:ext>
            </a:extLst>
          </p:cNvPr>
          <p:cNvSpPr txBox="1"/>
          <p:nvPr/>
        </p:nvSpPr>
        <p:spPr>
          <a:xfrm>
            <a:off x="5575146" y="3022600"/>
            <a:ext cx="311304" cy="215444"/>
          </a:xfrm>
          <a:prstGeom prst="rect">
            <a:avLst/>
          </a:prstGeom>
          <a:noFill/>
        </p:spPr>
        <p:txBody>
          <a:bodyPr wrap="none" rtlCol="0">
            <a:spAutoFit/>
          </a:bodyPr>
          <a:lstStyle/>
          <a:p>
            <a:r>
              <a:rPr lang="en-US" sz="800" dirty="0">
                <a:solidFill>
                  <a:srgbClr val="FF0000"/>
                </a:solidFill>
              </a:rPr>
              <a:t>P6</a:t>
            </a:r>
          </a:p>
        </p:txBody>
      </p:sp>
      <p:sp>
        <p:nvSpPr>
          <p:cNvPr id="21" name="TextBox 20">
            <a:extLst>
              <a:ext uri="{FF2B5EF4-FFF2-40B4-BE49-F238E27FC236}">
                <a16:creationId xmlns:a16="http://schemas.microsoft.com/office/drawing/2014/main" id="{71BD41AF-5963-4B46-8219-7E568AADF25F}"/>
              </a:ext>
            </a:extLst>
          </p:cNvPr>
          <p:cNvSpPr txBox="1"/>
          <p:nvPr/>
        </p:nvSpPr>
        <p:spPr>
          <a:xfrm>
            <a:off x="5829146" y="3194050"/>
            <a:ext cx="311304" cy="215444"/>
          </a:xfrm>
          <a:prstGeom prst="rect">
            <a:avLst/>
          </a:prstGeom>
          <a:noFill/>
        </p:spPr>
        <p:txBody>
          <a:bodyPr wrap="none" rtlCol="0">
            <a:spAutoFit/>
          </a:bodyPr>
          <a:lstStyle/>
          <a:p>
            <a:r>
              <a:rPr lang="en-US" sz="800" dirty="0">
                <a:solidFill>
                  <a:srgbClr val="FF0000"/>
                </a:solidFill>
              </a:rPr>
              <a:t>P7</a:t>
            </a:r>
          </a:p>
        </p:txBody>
      </p:sp>
      <p:sp>
        <p:nvSpPr>
          <p:cNvPr id="22" name="TextBox 21">
            <a:extLst>
              <a:ext uri="{FF2B5EF4-FFF2-40B4-BE49-F238E27FC236}">
                <a16:creationId xmlns:a16="http://schemas.microsoft.com/office/drawing/2014/main" id="{D951D016-19D7-3D4B-AEFE-6E8DEA80B5CB}"/>
              </a:ext>
            </a:extLst>
          </p:cNvPr>
          <p:cNvSpPr txBox="1"/>
          <p:nvPr/>
        </p:nvSpPr>
        <p:spPr>
          <a:xfrm>
            <a:off x="5752946" y="3448050"/>
            <a:ext cx="580608" cy="215444"/>
          </a:xfrm>
          <a:prstGeom prst="rect">
            <a:avLst/>
          </a:prstGeom>
          <a:noFill/>
        </p:spPr>
        <p:txBody>
          <a:bodyPr wrap="none" rtlCol="0">
            <a:spAutoFit/>
          </a:bodyPr>
          <a:lstStyle/>
          <a:p>
            <a:r>
              <a:rPr lang="en-US" sz="800" dirty="0">
                <a:solidFill>
                  <a:srgbClr val="FF0000"/>
                </a:solidFill>
              </a:rPr>
              <a:t>P8A,B,C</a:t>
            </a:r>
          </a:p>
        </p:txBody>
      </p:sp>
      <p:sp>
        <p:nvSpPr>
          <p:cNvPr id="23" name="TextBox 22">
            <a:extLst>
              <a:ext uri="{FF2B5EF4-FFF2-40B4-BE49-F238E27FC236}">
                <a16:creationId xmlns:a16="http://schemas.microsoft.com/office/drawing/2014/main" id="{C4061720-B58F-C643-9CA4-D54498AEAB55}"/>
              </a:ext>
            </a:extLst>
          </p:cNvPr>
          <p:cNvSpPr txBox="1"/>
          <p:nvPr/>
        </p:nvSpPr>
        <p:spPr>
          <a:xfrm>
            <a:off x="6327621" y="3841750"/>
            <a:ext cx="311304" cy="215444"/>
          </a:xfrm>
          <a:prstGeom prst="rect">
            <a:avLst/>
          </a:prstGeom>
          <a:noFill/>
        </p:spPr>
        <p:txBody>
          <a:bodyPr wrap="none" rtlCol="0">
            <a:spAutoFit/>
          </a:bodyPr>
          <a:lstStyle/>
          <a:p>
            <a:r>
              <a:rPr lang="en-US" sz="800" dirty="0">
                <a:solidFill>
                  <a:srgbClr val="FF0000"/>
                </a:solidFill>
              </a:rPr>
              <a:t>P9</a:t>
            </a:r>
          </a:p>
        </p:txBody>
      </p:sp>
      <p:sp>
        <p:nvSpPr>
          <p:cNvPr id="24" name="TextBox 23">
            <a:extLst>
              <a:ext uri="{FF2B5EF4-FFF2-40B4-BE49-F238E27FC236}">
                <a16:creationId xmlns:a16="http://schemas.microsoft.com/office/drawing/2014/main" id="{F474F466-3415-9B45-8A9A-67B40F617F1A}"/>
              </a:ext>
            </a:extLst>
          </p:cNvPr>
          <p:cNvSpPr txBox="1"/>
          <p:nvPr/>
        </p:nvSpPr>
        <p:spPr>
          <a:xfrm>
            <a:off x="6502246" y="4219575"/>
            <a:ext cx="369012" cy="215444"/>
          </a:xfrm>
          <a:prstGeom prst="rect">
            <a:avLst/>
          </a:prstGeom>
          <a:noFill/>
        </p:spPr>
        <p:txBody>
          <a:bodyPr wrap="none" rtlCol="0">
            <a:spAutoFit/>
          </a:bodyPr>
          <a:lstStyle/>
          <a:p>
            <a:r>
              <a:rPr lang="en-US" sz="800" dirty="0">
                <a:solidFill>
                  <a:srgbClr val="FF0000"/>
                </a:solidFill>
              </a:rPr>
              <a:t>P10</a:t>
            </a:r>
          </a:p>
        </p:txBody>
      </p:sp>
    </p:spTree>
    <p:extLst>
      <p:ext uri="{BB962C8B-B14F-4D97-AF65-F5344CB8AC3E}">
        <p14:creationId xmlns:p14="http://schemas.microsoft.com/office/powerpoint/2010/main" val="112227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 Primary Operational Use</a:t>
            </a:r>
          </a:p>
        </p:txBody>
      </p:sp>
      <p:sp>
        <p:nvSpPr>
          <p:cNvPr id="3" name="Text Placeholder 2"/>
          <p:cNvSpPr>
            <a:spLocks noGrp="1"/>
          </p:cNvSpPr>
          <p:nvPr>
            <p:ph type="body" idx="1"/>
          </p:nvPr>
        </p:nvSpPr>
        <p:spPr>
          <a:xfrm>
            <a:off x="457200" y="1077460"/>
            <a:ext cx="8229600" cy="4525962"/>
          </a:xfrm>
        </p:spPr>
        <p:txBody>
          <a:bodyPr/>
          <a:lstStyle/>
          <a:p>
            <a:pPr marL="25400" indent="0">
              <a:buNone/>
            </a:pPr>
            <a:r>
              <a:rPr lang="en-US" sz="2000" dirty="0"/>
              <a:t>Data stream for NOAA-NWS SWPC Solar Proton Event Detection and Radiation Storm Alerts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dirty="0"/>
          </a:p>
        </p:txBody>
      </p:sp>
      <p:pic>
        <p:nvPicPr>
          <p:cNvPr id="5" name="Picture 4" descr="SWScalesFromPDF.tiff"/>
          <p:cNvPicPr>
            <a:picLocks noChangeAspect="1"/>
          </p:cNvPicPr>
          <p:nvPr/>
        </p:nvPicPr>
        <p:blipFill>
          <a:blip r:embed="rId2"/>
          <a:stretch>
            <a:fillRect/>
          </a:stretch>
        </p:blipFill>
        <p:spPr>
          <a:xfrm>
            <a:off x="457199" y="3429000"/>
            <a:ext cx="6206823" cy="2884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40" y="2032843"/>
            <a:ext cx="7270760" cy="1319957"/>
          </a:xfrm>
          <a:prstGeom prst="rect">
            <a:avLst/>
          </a:prstGeom>
        </p:spPr>
      </p:pic>
      <p:sp>
        <p:nvSpPr>
          <p:cNvPr id="8" name="TextBox 7"/>
          <p:cNvSpPr txBox="1"/>
          <p:nvPr/>
        </p:nvSpPr>
        <p:spPr>
          <a:xfrm>
            <a:off x="6685547" y="3514398"/>
            <a:ext cx="2249906" cy="2200602"/>
          </a:xfrm>
          <a:prstGeom prst="rect">
            <a:avLst/>
          </a:prstGeom>
          <a:noFill/>
        </p:spPr>
        <p:txBody>
          <a:bodyPr wrap="square" rtlCol="0">
            <a:spAutoFit/>
          </a:bodyPr>
          <a:lstStyle/>
          <a:p>
            <a:pPr marL="171450" indent="-171450">
              <a:spcAft>
                <a:spcPts val="600"/>
              </a:spcAft>
              <a:buClr>
                <a:schemeClr val="bg1"/>
              </a:buClr>
              <a:buFont typeface="Arial" charset="0"/>
              <a:buChar char="•"/>
            </a:pPr>
            <a:r>
              <a:rPr lang="en-US" sz="1200" dirty="0">
                <a:solidFill>
                  <a:schemeClr val="bg1"/>
                </a:solidFill>
              </a:rPr>
              <a:t>The NOAA Space Weather Scales communicate to the general public current and future space weather conditions and possible effects on people and systems. </a:t>
            </a:r>
          </a:p>
          <a:p>
            <a:pPr marL="171450" indent="-171450">
              <a:spcAft>
                <a:spcPts val="600"/>
              </a:spcAft>
              <a:buClr>
                <a:schemeClr val="bg1"/>
              </a:buClr>
              <a:buFont typeface="Arial" charset="0"/>
              <a:buChar char="•"/>
            </a:pPr>
            <a:r>
              <a:rPr lang="en-US" sz="1200" dirty="0">
                <a:solidFill>
                  <a:schemeClr val="bg1"/>
                </a:solidFill>
              </a:rPr>
              <a:t>Numbered levels, analogous to hurricanes, tornadoes, and earthquakes that convey severity. </a:t>
            </a:r>
          </a:p>
        </p:txBody>
      </p:sp>
      <p:sp>
        <p:nvSpPr>
          <p:cNvPr id="9" name="TextBox 8"/>
          <p:cNvSpPr txBox="1"/>
          <p:nvPr/>
        </p:nvSpPr>
        <p:spPr>
          <a:xfrm>
            <a:off x="1524000" y="1887379"/>
            <a:ext cx="762000" cy="246221"/>
          </a:xfrm>
          <a:prstGeom prst="rect">
            <a:avLst/>
          </a:prstGeom>
          <a:solidFill>
            <a:schemeClr val="bg1"/>
          </a:solidFill>
          <a:ln w="3175">
            <a:solidFill>
              <a:schemeClr val="tx1"/>
            </a:solidFill>
          </a:ln>
        </p:spPr>
        <p:txBody>
          <a:bodyPr wrap="square" rtlCol="0">
            <a:spAutoFit/>
          </a:bodyPr>
          <a:lstStyle/>
          <a:p>
            <a:r>
              <a:rPr lang="en-US" sz="1000" b="1" dirty="0"/>
              <a:t>Level 1b</a:t>
            </a:r>
          </a:p>
        </p:txBody>
      </p:sp>
      <p:sp>
        <p:nvSpPr>
          <p:cNvPr id="10" name="TextBox 9"/>
          <p:cNvSpPr txBox="1"/>
          <p:nvPr/>
        </p:nvSpPr>
        <p:spPr>
          <a:xfrm>
            <a:off x="2362200" y="1887379"/>
            <a:ext cx="762000" cy="246221"/>
          </a:xfrm>
          <a:prstGeom prst="rect">
            <a:avLst/>
          </a:prstGeom>
          <a:solidFill>
            <a:schemeClr val="bg1"/>
          </a:solidFill>
          <a:ln w="3175">
            <a:solidFill>
              <a:schemeClr val="tx1"/>
            </a:solidFill>
          </a:ln>
        </p:spPr>
        <p:txBody>
          <a:bodyPr wrap="square" rtlCol="0">
            <a:spAutoFit/>
          </a:bodyPr>
          <a:lstStyle/>
          <a:p>
            <a:r>
              <a:rPr lang="en-US" sz="1000" b="1" dirty="0"/>
              <a:t>Level 2</a:t>
            </a:r>
          </a:p>
        </p:txBody>
      </p:sp>
      <p:sp>
        <p:nvSpPr>
          <p:cNvPr id="7" name="TextBox 6"/>
          <p:cNvSpPr txBox="1"/>
          <p:nvPr/>
        </p:nvSpPr>
        <p:spPr>
          <a:xfrm>
            <a:off x="1600200" y="3030379"/>
            <a:ext cx="524503" cy="246221"/>
          </a:xfrm>
          <a:prstGeom prst="rect">
            <a:avLst/>
          </a:prstGeom>
          <a:noFill/>
        </p:spPr>
        <p:txBody>
          <a:bodyPr wrap="none" rtlCol="0">
            <a:spAutoFit/>
          </a:bodyPr>
          <a:lstStyle/>
          <a:p>
            <a:r>
              <a:rPr lang="en-US" sz="1000" dirty="0"/>
              <a:t>1 sec.</a:t>
            </a:r>
          </a:p>
        </p:txBody>
      </p:sp>
      <p:sp>
        <p:nvSpPr>
          <p:cNvPr id="11"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98141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7E60-80EB-084A-9CEC-367E1D333822}"/>
              </a:ext>
            </a:extLst>
          </p:cNvPr>
          <p:cNvSpPr>
            <a:spLocks noGrp="1"/>
          </p:cNvSpPr>
          <p:nvPr>
            <p:ph type="title"/>
          </p:nvPr>
        </p:nvSpPr>
        <p:spPr/>
        <p:txBody>
          <a:bodyPr/>
          <a:lstStyle/>
          <a:p>
            <a:r>
              <a:rPr lang="en-US" dirty="0"/>
              <a:t>SGPS Primary Operational Use</a:t>
            </a:r>
          </a:p>
        </p:txBody>
      </p:sp>
      <p:sp>
        <p:nvSpPr>
          <p:cNvPr id="4" name="Slide Number Placeholder 3">
            <a:extLst>
              <a:ext uri="{FF2B5EF4-FFF2-40B4-BE49-F238E27FC236}">
                <a16:creationId xmlns:a16="http://schemas.microsoft.com/office/drawing/2014/main" id="{2D174FE0-CABD-894C-A16A-487492246D9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dirty="0"/>
          </a:p>
        </p:txBody>
      </p:sp>
      <p:pic>
        <p:nvPicPr>
          <p:cNvPr id="6" name="Picture 5">
            <a:extLst>
              <a:ext uri="{FF2B5EF4-FFF2-40B4-BE49-F238E27FC236}">
                <a16:creationId xmlns:a16="http://schemas.microsoft.com/office/drawing/2014/main" id="{097FBBA6-0506-0F47-8423-324A87FFE325}"/>
              </a:ext>
            </a:extLst>
          </p:cNvPr>
          <p:cNvPicPr>
            <a:picLocks noChangeAspect="1"/>
          </p:cNvPicPr>
          <p:nvPr/>
        </p:nvPicPr>
        <p:blipFill>
          <a:blip r:embed="rId2"/>
          <a:stretch>
            <a:fillRect/>
          </a:stretch>
        </p:blipFill>
        <p:spPr>
          <a:xfrm>
            <a:off x="1066800" y="1219200"/>
            <a:ext cx="7132751" cy="3689142"/>
          </a:xfrm>
          <a:prstGeom prst="rect">
            <a:avLst/>
          </a:prstGeom>
        </p:spPr>
      </p:pic>
      <p:sp>
        <p:nvSpPr>
          <p:cNvPr id="8" name="Footer Placeholder 5">
            <a:extLst>
              <a:ext uri="{FF2B5EF4-FFF2-40B4-BE49-F238E27FC236}">
                <a16:creationId xmlns:a16="http://schemas.microsoft.com/office/drawing/2014/main" id="{D1B8973C-AAC8-0E4D-9EE2-AE690D28F66B}"/>
              </a:ext>
            </a:extLst>
          </p:cNvPr>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
        <p:nvSpPr>
          <p:cNvPr id="9" name="TextBox 8">
            <a:extLst>
              <a:ext uri="{FF2B5EF4-FFF2-40B4-BE49-F238E27FC236}">
                <a16:creationId xmlns:a16="http://schemas.microsoft.com/office/drawing/2014/main" id="{B8AD1FC5-43B6-624C-87BA-2F65D6A30E77}"/>
              </a:ext>
            </a:extLst>
          </p:cNvPr>
          <p:cNvSpPr txBox="1"/>
          <p:nvPr/>
        </p:nvSpPr>
        <p:spPr>
          <a:xfrm>
            <a:off x="381000" y="5029200"/>
            <a:ext cx="8229600" cy="1246495"/>
          </a:xfrm>
          <a:prstGeom prst="rect">
            <a:avLst/>
          </a:prstGeom>
          <a:noFill/>
        </p:spPr>
        <p:txBody>
          <a:bodyPr wrap="square" rtlCol="0">
            <a:spAutoFit/>
          </a:bodyPr>
          <a:lstStyle/>
          <a:p>
            <a:pPr marL="265176" indent="-265176">
              <a:spcAft>
                <a:spcPts val="600"/>
              </a:spcAft>
              <a:buClr>
                <a:schemeClr val="bg1"/>
              </a:buClr>
              <a:buFont typeface="Arial" panose="020B0604020202020204" pitchFamily="34" charset="0"/>
              <a:buChar char="•"/>
            </a:pPr>
            <a:r>
              <a:rPr lang="en-US" dirty="0">
                <a:solidFill>
                  <a:schemeClr val="bg1"/>
                </a:solidFill>
              </a:rPr>
              <a:t>Real-time integral solar proton fluxes from the NWS Space Weather Prediction Center’s (SWPC’s) public web page (</a:t>
            </a:r>
            <a:r>
              <a:rPr lang="en-US" dirty="0">
                <a:solidFill>
                  <a:srgbClr val="92FB50"/>
                </a:solidFill>
                <a:hlinkClick r:id="rId3">
                  <a:extLst>
                    <a:ext uri="{A12FA001-AC4F-418D-AE19-62706E023703}">
                      <ahyp:hlinkClr xmlns:ahyp="http://schemas.microsoft.com/office/drawing/2018/hyperlinkcolor" val="tx"/>
                    </a:ext>
                  </a:extLst>
                </a:hlinkClick>
              </a:rPr>
              <a:t>https://www.swpc.noaa.gov/products/goes-proton-flux</a:t>
            </a:r>
            <a:r>
              <a:rPr lang="en-US" dirty="0">
                <a:solidFill>
                  <a:schemeClr val="bg1"/>
                </a:solidFill>
              </a:rPr>
              <a:t>).</a:t>
            </a:r>
          </a:p>
          <a:p>
            <a:pPr marL="265176" indent="-265176">
              <a:spcAft>
                <a:spcPts val="600"/>
              </a:spcAft>
              <a:buClr>
                <a:schemeClr val="bg1"/>
              </a:buClr>
              <a:buFont typeface="Arial" panose="020B0604020202020204" pitchFamily="34" charset="0"/>
              <a:buChar char="•"/>
            </a:pPr>
            <a:r>
              <a:rPr lang="en-US" dirty="0">
                <a:solidFill>
                  <a:schemeClr val="bg1"/>
                </a:solidFill>
              </a:rPr>
              <a:t>The original GOES 1-15 Energetic Particle Sensor (EPS) (1975-2020) was primarily intended to monitor the radiation hazard to spacecraft systems and humans in space from 10 to 100s of MeV protons produced during solar proton events (SPEs). </a:t>
            </a:r>
          </a:p>
        </p:txBody>
      </p:sp>
    </p:spTree>
    <p:extLst>
      <p:ext uri="{BB962C8B-B14F-4D97-AF65-F5344CB8AC3E}">
        <p14:creationId xmlns:p14="http://schemas.microsoft.com/office/powerpoint/2010/main" val="93263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buNone/>
            </a:pPr>
            <a:r>
              <a:rPr lang="en-US" sz="4000" b="1" i="0" u="none" strike="noStrike" cap="none" dirty="0">
                <a:solidFill>
                  <a:schemeClr val="lt1"/>
                </a:solidFill>
                <a:latin typeface="Calibri"/>
                <a:ea typeface="Calibri"/>
                <a:cs typeface="Calibri"/>
                <a:sym typeface="Calibri"/>
              </a:rPr>
              <a:t>REVIEW OF BETA MATURITY </a:t>
            </a:r>
            <a:br>
              <a:rPr lang="en-US" sz="4000" b="1" i="0" u="none" strike="noStrike" cap="none" dirty="0">
                <a:solidFill>
                  <a:schemeClr val="lt1"/>
                </a:solidFill>
                <a:latin typeface="Calibri"/>
                <a:ea typeface="Calibri"/>
                <a:cs typeface="Calibri"/>
                <a:sym typeface="Calibri"/>
              </a:rPr>
            </a:br>
            <a:r>
              <a:rPr lang="en-US" sz="3200" dirty="0"/>
              <a:t>G18 SEISS Beta, Aug. 1, 2022</a:t>
            </a:r>
            <a:r>
              <a:rPr lang="en-US" sz="3200" b="1" i="0" u="none" strike="noStrike" cap="none" dirty="0">
                <a:solidFill>
                  <a:schemeClr val="lt1"/>
                </a:solidFill>
                <a:sym typeface="Calibri"/>
              </a:rPr>
              <a:t> </a:t>
            </a:r>
            <a:endParaRPr sz="3200" dirty="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dirty="0">
                <a:solidFill>
                  <a:srgbClr val="888888"/>
                </a:solidFill>
                <a:latin typeface="Calibri"/>
                <a:ea typeface="Calibri"/>
                <a:cs typeface="Calibri"/>
                <a:sym typeface="Calibri"/>
              </a:rPr>
              <a:t>GOES-18 </a:t>
            </a:r>
            <a:r>
              <a:rPr lang="en-US" dirty="0"/>
              <a:t>SGPS</a:t>
            </a:r>
            <a:r>
              <a:rPr lang="en-US" sz="2000" b="0" i="0" u="none" strike="noStrike" cap="none" dirty="0">
                <a:solidFill>
                  <a:srgbClr val="888888"/>
                </a:solidFill>
                <a:latin typeface="Calibri"/>
                <a:ea typeface="Calibri"/>
                <a:cs typeface="Calibri"/>
                <a:sym typeface="Calibri"/>
              </a:rPr>
              <a:t> L1b Product Provisional PS-PVR</a:t>
            </a:r>
            <a:endParaRPr dirty="0"/>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9</a:t>
            </a:fld>
            <a:endParaRPr sz="1200" b="0" i="0" u="none" strike="noStrike" cap="none" dirty="0">
              <a:solidFill>
                <a:schemeClr val="lt1"/>
              </a:solidFill>
              <a:latin typeface="Calibri"/>
              <a:ea typeface="Calibri"/>
              <a:cs typeface="Calibri"/>
              <a:sym typeface="Calibri"/>
            </a:endParaRPr>
          </a:p>
        </p:txBody>
      </p:sp>
      <p:sp>
        <p:nvSpPr>
          <p:cNvPr id="5" name="Footer Placeholder 5"/>
          <p:cNvSpPr txBox="1">
            <a:spLocks/>
          </p:cNvSpPr>
          <p:nvPr/>
        </p:nvSpPr>
        <p:spPr>
          <a:xfrm>
            <a:off x="1287379" y="6361671"/>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GOES-18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67907728"/>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36385</TotalTime>
  <Words>4677</Words>
  <Application>Microsoft Macintosh PowerPoint</Application>
  <PresentationFormat>On-screen Show (4:3)</PresentationFormat>
  <Paragraphs>456</Paragraphs>
  <Slides>39</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MS PGothic</vt:lpstr>
      <vt:lpstr>.AppleSystemUIFont</vt:lpstr>
      <vt:lpstr>Arial</vt:lpstr>
      <vt:lpstr>Calibri</vt:lpstr>
      <vt:lpstr>Cambria Math</vt:lpstr>
      <vt:lpstr>Courier New</vt:lpstr>
      <vt:lpstr>Noto Sans Symbols</vt:lpstr>
      <vt:lpstr>System Font Regular</vt:lpstr>
      <vt:lpstr>Custom Design</vt:lpstr>
      <vt:lpstr>1_Custom Design</vt:lpstr>
      <vt:lpstr>2_Custom Design</vt:lpstr>
      <vt:lpstr>Peer Stakeholder-Product Validation Review (PS-PVR)  For the Provisional Maturity of  GOES-18 SEISS SGPS L1b Product</vt:lpstr>
      <vt:lpstr>Outline</vt:lpstr>
      <vt:lpstr>SGPS OVERVIEW</vt:lpstr>
      <vt:lpstr>Space Environment In-Situ Suite (SEISS)  Solar and Galactic Proton Sensor (SGPS)</vt:lpstr>
      <vt:lpstr>Introductory Material:  Space Particle Data Units and Plotting</vt:lpstr>
      <vt:lpstr>Introductory Material:  Energetic Ions In Space</vt:lpstr>
      <vt:lpstr>SGPS Primary Operational Use</vt:lpstr>
      <vt:lpstr>SGPS Primary Operational Use</vt:lpstr>
      <vt:lpstr>REVIEW OF BETA MATURITY  G18 SEISS Beta, Aug. 1, 2022 </vt:lpstr>
      <vt:lpstr>G18 SGPS Vendor PLTs / Beta Overview</vt:lpstr>
      <vt:lpstr>Beta Validation Artifact: GOES-18 SGPS  11-May-2022 Solar Particle Event</vt:lpstr>
      <vt:lpstr>PRODUCT QUALITY EVALUATION</vt:lpstr>
      <vt:lpstr>SGPS PLPTs Supporting Provisional Maturity </vt:lpstr>
      <vt:lpstr>Solar Particle Events Since G18 SGPS Sensor Activation on 4/25/2022</vt:lpstr>
      <vt:lpstr>PLPT-SEI-004 SEP Channel Cross Comparison:  9-11 July 2022 Solar Particle Event</vt:lpstr>
      <vt:lpstr>PLPT-SEI-004 SEP Channel Cross Comparison:  Cross Sensor Comparison Overview</vt:lpstr>
      <vt:lpstr>PLPT-SEI-004 SEP Channel Cross Comparison:  Time Series and Cross-comparison Scatter Plot Example</vt:lpstr>
      <vt:lpstr>PLPT-SEI-004 SEP Channel Cross Comparison Results</vt:lpstr>
      <vt:lpstr>PLPT-SEI-006 Backgrounds Trending:  SGPS Backgrounds</vt:lpstr>
      <vt:lpstr>PLPT-SEI-006 Backgrounds Trending:  G17 and G18 SGPS Background Rates</vt:lpstr>
      <vt:lpstr>PLPT-SEI-006 Backgrounds Trending:  G17 and G18 SGPS Background Rates</vt:lpstr>
      <vt:lpstr>PLPT Summary</vt:lpstr>
      <vt:lpstr>Additional Instrument Health Tests  (Not covered by PLPTs)</vt:lpstr>
      <vt:lpstr>G18 SGPS T3 Temperature Dependence</vt:lpstr>
      <vt:lpstr>SGPS P5 Electron Contamination</vt:lpstr>
      <vt:lpstr>PROVISIONAL MATURITY ASSESSMENT</vt:lpstr>
      <vt:lpstr>Provisional Validation -1</vt:lpstr>
      <vt:lpstr>Provisional Validation -2</vt:lpstr>
      <vt:lpstr>PATH TO FULL VALIDATION MATURITY</vt:lpstr>
      <vt:lpstr>Path to Full Validation</vt:lpstr>
      <vt:lpstr>ADRs/WRs Impacting Full Validation of G18 SGPS L1b</vt:lpstr>
      <vt:lpstr>Path to Full Validation - PLPTs</vt:lpstr>
      <vt:lpstr>G18 SGPS Performance Baseline Status</vt:lpstr>
      <vt:lpstr>SUMMARY &amp; RECOMMENDATIONS</vt:lpstr>
      <vt:lpstr>Summary</vt:lpstr>
      <vt:lpstr>Additional Comments on SGPS L1b Transition to Provisional Status</vt:lpstr>
      <vt:lpstr>Recommendations</vt:lpstr>
      <vt:lpstr>BACKUP SLIDES</vt:lpstr>
      <vt:lpstr>May-Sept. P11 (&gt;500 MeV) Count Rates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cp:lastModifiedBy>Brian Kress</cp:lastModifiedBy>
  <cp:revision>435</cp:revision>
  <cp:lastPrinted>2019-02-27T18:02:10Z</cp:lastPrinted>
  <dcterms:modified xsi:type="dcterms:W3CDTF">2022-09-23T17:19:11Z</dcterms:modified>
</cp:coreProperties>
</file>