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Lst>
  <p:sldSz cy="5143500" cx="9144000"/>
  <p:notesSz cx="6858000" cy="9144000"/>
  <p:embeddedFontLst>
    <p:embeddedFont>
      <p:font typeface="Nunito"/>
      <p:regular r:id="rId88"/>
      <p:bold r:id="rId89"/>
      <p:italic r:id="rId90"/>
      <p:boldItalic r:id="rId91"/>
    </p:embeddedFont>
    <p:embeddedFont>
      <p:font typeface="Lora"/>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A972D7C-8C4C-4913-96B7-2A02D5AD9B52}">
  <a:tblStyle styleId="{6A972D7C-8C4C-4913-96B7-2A02D5AD9B5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D9F45F2-279D-4FB5-BD5E-1D9549C7E143}"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3EB7D522-1627-4846-9085-6CE6A1E1333D}"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701E8D7-DE24-4884-BD5E-6C512A20D567}" styleName="Table_3">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9344E6F-E64C-41D9-BF97-0FD64611F953}" styleName="Table_4">
    <a:wholeTbl>
      <a:tcTxStyle b="off" i="off">
        <a:font>
          <a:latin typeface="Calibri"/>
          <a:ea typeface="Calibri"/>
          <a:cs typeface="Calibri"/>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font" Target="fonts/Nunito-regular.fntdata"/><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Nunito-bold.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95" Type="http://schemas.openxmlformats.org/officeDocument/2006/relationships/font" Target="fonts/Lora-boldItalic.fntdata"/><Relationship Id="rId50" Type="http://schemas.openxmlformats.org/officeDocument/2006/relationships/slide" Target="slides/slide44.xml"/><Relationship Id="rId94" Type="http://schemas.openxmlformats.org/officeDocument/2006/relationships/font" Target="fonts/Lora-italic.fntdata"/><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Nunito-boldItalic.fntdata"/><Relationship Id="rId90" Type="http://schemas.openxmlformats.org/officeDocument/2006/relationships/font" Target="fonts/Nunito-italic.fntdata"/><Relationship Id="rId93" Type="http://schemas.openxmlformats.org/officeDocument/2006/relationships/font" Target="fonts/Lora-bold.fntdata"/><Relationship Id="rId92" Type="http://schemas.openxmlformats.org/officeDocument/2006/relationships/font" Target="fonts/Lora-regular.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Background?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4c47411e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4c47411e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9f0e0c450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9f0e0c450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6040e794d2_0_0: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6040e794d2_0_0: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6040e794d2_0_57: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6040e794d2_0_57: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6040e794d2_0_115: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6040e794d2_0_115: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179" name="Google Shape;179;g26040e794d2_0_115: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94e9ab3a6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94e9ab3a6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8733513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8733513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9aa4814a6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9aa4814a6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98becdb8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98becdb8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5aafbf2a5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5aafbf2a5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9829dc8112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9829dc8112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9829dc8112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9829dc8112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616bdff64e_0_5: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616bdff64e_0_5:notes"/>
          <p:cNvSpPr txBox="1"/>
          <p:nvPr>
            <p:ph idx="1" type="body"/>
          </p:nvPr>
        </p:nvSpPr>
        <p:spPr>
          <a:xfrm>
            <a:off x="685800" y="4400550"/>
            <a:ext cx="5486400" cy="3600300"/>
          </a:xfrm>
          <a:prstGeom prst="rect">
            <a:avLst/>
          </a:prstGeom>
          <a:noFill/>
          <a:ln>
            <a:noFill/>
          </a:ln>
        </p:spPr>
        <p:txBody>
          <a:bodyPr anchorCtr="0" anchor="t" bIns="45575" lIns="91175" spcFirstLastPara="1" rIns="91175" wrap="square" tIns="45575">
            <a:noAutofit/>
          </a:bodyPr>
          <a:lstStyle/>
          <a:p>
            <a:pPr indent="0" lvl="0" marL="0" rtl="0" algn="l">
              <a:spcBef>
                <a:spcPts val="0"/>
              </a:spcBef>
              <a:spcAft>
                <a:spcPts val="0"/>
              </a:spcAft>
              <a:buNone/>
            </a:pPr>
            <a:r>
              <a:t/>
            </a:r>
            <a:endParaRPr/>
          </a:p>
        </p:txBody>
      </p:sp>
      <p:sp>
        <p:nvSpPr>
          <p:cNvPr id="239" name="Google Shape;239;g2616bdff64e_0_5:notes"/>
          <p:cNvSpPr txBox="1"/>
          <p:nvPr>
            <p:ph idx="12" type="sldNum"/>
          </p:nvPr>
        </p:nvSpPr>
        <p:spPr>
          <a:xfrm>
            <a:off x="3884613" y="8685214"/>
            <a:ext cx="2971800" cy="459000"/>
          </a:xfrm>
          <a:prstGeom prst="rect">
            <a:avLst/>
          </a:prstGeom>
          <a:noFill/>
          <a:ln>
            <a:noFill/>
          </a:ln>
        </p:spPr>
        <p:txBody>
          <a:bodyPr anchorCtr="0" anchor="b" bIns="45575" lIns="91175" spcFirstLastPara="1" rIns="91175" wrap="square" tIns="4557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98becdb80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98becdb80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a72046de5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a72046de5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53bf9969be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53bf9969be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Update graphic with G17 SUVI CCD temperatures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a72046de5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a72046de5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a72046de5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a72046de5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Update graphic.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9f6a8785d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9f6a8785d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a61a300fc5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a61a300fc5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a0734b634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a0734b634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9829dc8112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9829dc8112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a61a300fc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a61a300fc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616bdff64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616bdff64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PLPT SUVI-003: Dan and Alison to update analyses for G17 SUVI.</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a61a300fc5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a61a300fc5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6040e794d2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6040e794d2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6040e794d2_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6040e794d2_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6040e794d2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6040e794d2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6040e794d2_3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6040e794d2_3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616bdff64e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616bdff64e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a61a300fc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a61a300fc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993c8c3c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993c8c3c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9829dc8112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9829dc8112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993c8c3ca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993c8c3ca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993c8c3ca3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993c8c3ca3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993c8c3ca3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993c8c3ca3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993c8c3ca3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993c8c3ca3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 interesting feature of the AIA data at the beginning of 2023, not yet explained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993c8c3ca3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993c8c3ca3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993c8c3ca3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993c8c3ca3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993c8c3ca3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993c8c3ca3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Likely upward trend is due to solar cycle variability, will need to monitor over a longer period to confirm</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993c8c3ca3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993c8c3ca3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993c8c3ca3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993c8c3ca3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616bdff64e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616bdff64e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PLPT SUVI-003: Dan and Alison to update analyses for G17 SUVI.</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9829dc8112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9829dc8112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9aa4814a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9aa4814a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9aa4814a6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9aa4814a6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9aa4814a6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9aa4814a6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9aa4814a6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9aa4814a6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9aa4814a6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9aa4814a6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9aa4814a6c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9aa4814a6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616bdff64e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616bdff64e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9aa4814a6c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9aa4814a6c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a0734b6343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a0734b6343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Jon to update this section</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a0734b6343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a0734b6343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829dc811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829dc811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a0734b634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a0734b634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a0734b634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a0734b6343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ed4205f10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ed4205f10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a0734b634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a0734b634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ed4205f10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ed4205f10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9fb642f40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9fb642f40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Rocket underflights for SDO delayed due to COVID-19! Rates are considered good for EUV solar instruments. (AIA 304 is &gt; 99% degraded)</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9829dc8112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9829dc8112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616bdff64e_0_68:notes"/>
          <p:cNvSpPr txBox="1"/>
          <p:nvPr>
            <p:ph idx="1" type="body"/>
          </p:nvPr>
        </p:nvSpPr>
        <p:spPr>
          <a:xfrm>
            <a:off x="685800" y="4400550"/>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616bdff64e_0_68:notes"/>
          <p:cNvSpPr/>
          <p:nvPr>
            <p:ph idx="2" type="sldImg"/>
          </p:nvPr>
        </p:nvSpPr>
        <p:spPr>
          <a:xfrm>
            <a:off x="718496" y="1142608"/>
            <a:ext cx="5421000" cy="3086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a72046de5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a72046de5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53bf9969b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53bf9969b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829dc8112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9829dc811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9f0e0c4501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9f0e0c450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9829dc8112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9829dc8112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ea6ba8be8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ea6ba8be8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9f0e0c450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9f0e0c450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9f0e0c450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9f0e0c450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9829dc8112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9829dc8112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9be5b184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9be5b184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9be5b184a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29be5b184a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9be5b184a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9be5b184a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9be5b184a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29be5b184a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829dc8112_3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9829dc8112_3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9be5b184a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29be5b184a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9be5b184a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9be5b184a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9829dc8112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9829dc8112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solidFill>
            <a:srgbClr val="303030">
              <a:alpha val="70140"/>
            </a:srgbClr>
          </a:solidFill>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solidFill>
            <a:srgbClr val="303030">
              <a:alpha val="70000"/>
            </a:srgbClr>
          </a:solidFill>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3452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52" name="Google Shape;52;p13"/>
          <p:cNvSpPr txBox="1"/>
          <p:nvPr>
            <p:ph idx="1" type="body"/>
          </p:nvPr>
        </p:nvSpPr>
        <p:spPr>
          <a:xfrm>
            <a:off x="457200" y="1098947"/>
            <a:ext cx="8229600" cy="33945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lt1"/>
              </a:buClr>
              <a:buSzPts val="3200"/>
              <a:buChar char="●"/>
              <a:defRPr b="0" i="0">
                <a:latin typeface="Avenir"/>
                <a:ea typeface="Avenir"/>
                <a:cs typeface="Avenir"/>
                <a:sym typeface="Avenir"/>
              </a:defRPr>
            </a:lvl1pPr>
            <a:lvl2pPr indent="-406400" lvl="1" marL="914400" rtl="0" algn="l">
              <a:spcBef>
                <a:spcPts val="560"/>
              </a:spcBef>
              <a:spcAft>
                <a:spcPts val="0"/>
              </a:spcAft>
              <a:buClr>
                <a:schemeClr val="lt1"/>
              </a:buClr>
              <a:buSzPts val="2800"/>
              <a:buChar char="○"/>
              <a:defRPr b="0" i="0">
                <a:latin typeface="Avenir"/>
                <a:ea typeface="Avenir"/>
                <a:cs typeface="Avenir"/>
                <a:sym typeface="Avenir"/>
              </a:defRPr>
            </a:lvl2pPr>
            <a:lvl3pPr indent="-381000" lvl="2" marL="1371600" rtl="0" algn="l">
              <a:spcBef>
                <a:spcPts val="480"/>
              </a:spcBef>
              <a:spcAft>
                <a:spcPts val="0"/>
              </a:spcAft>
              <a:buClr>
                <a:schemeClr val="lt1"/>
              </a:buClr>
              <a:buSzPts val="2400"/>
              <a:buChar char="■"/>
              <a:defRPr b="0" i="0">
                <a:latin typeface="Avenir"/>
                <a:ea typeface="Avenir"/>
                <a:cs typeface="Avenir"/>
                <a:sym typeface="Avenir"/>
              </a:defRPr>
            </a:lvl3pPr>
            <a:lvl4pPr indent="-355600" lvl="3" marL="1828800" rtl="0" algn="l">
              <a:spcBef>
                <a:spcPts val="400"/>
              </a:spcBef>
              <a:spcAft>
                <a:spcPts val="0"/>
              </a:spcAft>
              <a:buClr>
                <a:schemeClr val="lt1"/>
              </a:buClr>
              <a:buSzPts val="2000"/>
              <a:buChar char="●"/>
              <a:defRPr b="0" i="0">
                <a:latin typeface="Avenir"/>
                <a:ea typeface="Avenir"/>
                <a:cs typeface="Avenir"/>
                <a:sym typeface="Avenir"/>
              </a:defRPr>
            </a:lvl4pPr>
            <a:lvl5pPr indent="-355600" lvl="4" marL="2286000" rtl="0" algn="l">
              <a:spcBef>
                <a:spcPts val="400"/>
              </a:spcBef>
              <a:spcAft>
                <a:spcPts val="0"/>
              </a:spcAft>
              <a:buClr>
                <a:schemeClr val="lt1"/>
              </a:buClr>
              <a:buSzPts val="2000"/>
              <a:buChar char="○"/>
              <a:defRPr b="0" i="0">
                <a:latin typeface="Avenir"/>
                <a:ea typeface="Avenir"/>
                <a:cs typeface="Avenir"/>
                <a:sym typeface="Avenir"/>
              </a:defRPr>
            </a:lvl5pPr>
            <a:lvl6pPr indent="-342900" lvl="5" marL="2743200" rtl="0" algn="l">
              <a:spcBef>
                <a:spcPts val="36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0" i="0" sz="1200" u="none" cap="none" strike="noStrike">
                <a:solidFill>
                  <a:schemeClr val="lt1"/>
                </a:solidFill>
                <a:latin typeface="Avenir"/>
                <a:ea typeface="Avenir"/>
                <a:cs typeface="Avenir"/>
                <a:sym typeface="Avenir"/>
              </a:defRPr>
            </a:lvl1pPr>
            <a:lvl2pPr indent="0" lvl="1" marL="0" rtl="0" algn="r">
              <a:spcBef>
                <a:spcPts val="0"/>
              </a:spcBef>
              <a:buNone/>
              <a:defRPr b="0" i="0" sz="1200" u="none" cap="none" strike="noStrike">
                <a:solidFill>
                  <a:schemeClr val="lt1"/>
                </a:solidFill>
                <a:latin typeface="Avenir"/>
                <a:ea typeface="Avenir"/>
                <a:cs typeface="Avenir"/>
                <a:sym typeface="Avenir"/>
              </a:defRPr>
            </a:lvl2pPr>
            <a:lvl3pPr indent="0" lvl="2" marL="0" rtl="0" algn="r">
              <a:spcBef>
                <a:spcPts val="0"/>
              </a:spcBef>
              <a:buNone/>
              <a:defRPr b="0" i="0" sz="1200" u="none" cap="none" strike="noStrike">
                <a:solidFill>
                  <a:schemeClr val="lt1"/>
                </a:solidFill>
                <a:latin typeface="Avenir"/>
                <a:ea typeface="Avenir"/>
                <a:cs typeface="Avenir"/>
                <a:sym typeface="Avenir"/>
              </a:defRPr>
            </a:lvl3pPr>
            <a:lvl4pPr indent="0" lvl="3" marL="0" rtl="0" algn="r">
              <a:spcBef>
                <a:spcPts val="0"/>
              </a:spcBef>
              <a:buNone/>
              <a:defRPr b="0" i="0" sz="1200" u="none" cap="none" strike="noStrike">
                <a:solidFill>
                  <a:schemeClr val="lt1"/>
                </a:solidFill>
                <a:latin typeface="Avenir"/>
                <a:ea typeface="Avenir"/>
                <a:cs typeface="Avenir"/>
                <a:sym typeface="Avenir"/>
              </a:defRPr>
            </a:lvl4pPr>
            <a:lvl5pPr indent="0" lvl="4" marL="0" rtl="0" algn="r">
              <a:spcBef>
                <a:spcPts val="0"/>
              </a:spcBef>
              <a:buNone/>
              <a:defRPr b="0" i="0" sz="1200" u="none" cap="none" strike="noStrike">
                <a:solidFill>
                  <a:schemeClr val="lt1"/>
                </a:solidFill>
                <a:latin typeface="Avenir"/>
                <a:ea typeface="Avenir"/>
                <a:cs typeface="Avenir"/>
                <a:sym typeface="Avenir"/>
              </a:defRPr>
            </a:lvl5pPr>
            <a:lvl6pPr indent="0" lvl="5" marL="0" rtl="0" algn="r">
              <a:spcBef>
                <a:spcPts val="0"/>
              </a:spcBef>
              <a:buNone/>
              <a:defRPr b="0" i="0" sz="1200" u="none" cap="none" strike="noStrike">
                <a:solidFill>
                  <a:schemeClr val="lt1"/>
                </a:solidFill>
                <a:latin typeface="Avenir"/>
                <a:ea typeface="Avenir"/>
                <a:cs typeface="Avenir"/>
                <a:sym typeface="Avenir"/>
              </a:defRPr>
            </a:lvl6pPr>
            <a:lvl7pPr indent="0" lvl="6" marL="0" rtl="0" algn="r">
              <a:spcBef>
                <a:spcPts val="0"/>
              </a:spcBef>
              <a:buNone/>
              <a:defRPr b="0" i="0" sz="1200" u="none" cap="none" strike="noStrike">
                <a:solidFill>
                  <a:schemeClr val="lt1"/>
                </a:solidFill>
                <a:latin typeface="Avenir"/>
                <a:ea typeface="Avenir"/>
                <a:cs typeface="Avenir"/>
                <a:sym typeface="Avenir"/>
              </a:defRPr>
            </a:lvl7pPr>
            <a:lvl8pPr indent="0" lvl="7" marL="0" rtl="0" algn="r">
              <a:spcBef>
                <a:spcPts val="0"/>
              </a:spcBef>
              <a:buNone/>
              <a:defRPr b="0" i="0" sz="1200" u="none" cap="none" strike="noStrike">
                <a:solidFill>
                  <a:schemeClr val="lt1"/>
                </a:solidFill>
                <a:latin typeface="Avenir"/>
                <a:ea typeface="Avenir"/>
                <a:cs typeface="Avenir"/>
                <a:sym typeface="Avenir"/>
              </a:defRPr>
            </a:lvl8pPr>
            <a:lvl9pPr indent="0" lvl="8" marL="0" rtl="0" algn="r">
              <a:spcBef>
                <a:spcPts val="0"/>
              </a:spcBef>
              <a:buNone/>
              <a:defRPr b="0" i="0" sz="12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a:solidFill>
            <a:srgbClr val="303030">
              <a:alpha val="70000"/>
            </a:srgbClr>
          </a:solidFill>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143600" y="377800"/>
            <a:ext cx="8520600" cy="572700"/>
          </a:xfrm>
          <a:prstGeom prst="rect">
            <a:avLst/>
          </a:prstGeom>
          <a:solidFill>
            <a:srgbClr val="303030">
              <a:alpha val="70000"/>
            </a:srgbClr>
          </a:solidFill>
        </p:spPr>
        <p:txBody>
          <a:bodyPr anchorCtr="0" anchor="ctr" bIns="91425" lIns="91425" spcFirstLastPara="1" rIns="91425" wrap="square" tIns="91425">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32275"/>
            <a:ext cx="8520600" cy="3416400"/>
          </a:xfrm>
          <a:prstGeom prst="rect">
            <a:avLst/>
          </a:prstGeom>
          <a:solidFill>
            <a:srgbClr val="303030">
              <a:alpha val="70000"/>
            </a:srgbClr>
          </a:solidFill>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143600" y="377800"/>
            <a:ext cx="8520600" cy="572700"/>
          </a:xfrm>
          <a:prstGeom prst="rect">
            <a:avLst/>
          </a:prstGeom>
        </p:spPr>
        <p:txBody>
          <a:bodyPr anchorCtr="0" anchor="ctr" bIns="91425" lIns="91425" spcFirstLastPara="1" rIns="91425" wrap="square" tIns="91425">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143600" y="377800"/>
            <a:ext cx="8520600" cy="572700"/>
          </a:xfrm>
          <a:prstGeom prst="rect">
            <a:avLst/>
          </a:prstGeom>
        </p:spPr>
        <p:txBody>
          <a:bodyPr anchorCtr="0" anchor="ctr" bIns="91425" lIns="91425" spcFirstLastPara="1" rIns="91425" wrap="square" tIns="91425">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5180700" cy="7557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388100" y="188725"/>
            <a:ext cx="6367800" cy="8076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rgbClr val="303030">
              <a:alpha val="7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a:solidFill>
            <a:srgbClr val="303030">
              <a:alpha val="70000"/>
            </a:srgbClr>
          </a:solidFill>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3600" y="377800"/>
            <a:ext cx="8520600" cy="572700"/>
          </a:xfrm>
          <a:prstGeom prst="rect">
            <a:avLst/>
          </a:prstGeom>
          <a:solidFill>
            <a:srgbClr val="303030">
              <a:alpha val="70000"/>
            </a:srgbClr>
          </a:solidFill>
          <a:ln>
            <a:noFill/>
          </a:ln>
        </p:spPr>
        <p:txBody>
          <a:bodyPr anchorCtr="0" anchor="ctr" bIns="91425" lIns="91425" spcFirstLastPara="1" rIns="91425" wrap="square" tIns="91425">
            <a:noAutofit/>
          </a:bodyPr>
          <a:lstStyle>
            <a:lvl1pPr lvl="0">
              <a:spcBef>
                <a:spcPts val="0"/>
              </a:spcBef>
              <a:spcAft>
                <a:spcPts val="0"/>
              </a:spcAft>
              <a:buClr>
                <a:schemeClr val="dk1"/>
              </a:buClr>
              <a:buSzPts val="2800"/>
              <a:buFont typeface="Nunito"/>
              <a:buNone/>
              <a:defRPr sz="2800">
                <a:solidFill>
                  <a:schemeClr val="dk1"/>
                </a:solidFill>
                <a:latin typeface="Nunito"/>
                <a:ea typeface="Nunito"/>
                <a:cs typeface="Nunito"/>
                <a:sym typeface="Nunito"/>
              </a:defRPr>
            </a:lvl1pPr>
            <a:lvl2pPr lvl="1">
              <a:spcBef>
                <a:spcPts val="0"/>
              </a:spcBef>
              <a:spcAft>
                <a:spcPts val="0"/>
              </a:spcAft>
              <a:buClr>
                <a:schemeClr val="dk1"/>
              </a:buClr>
              <a:buSzPts val="2800"/>
              <a:buFont typeface="Lora"/>
              <a:buNone/>
              <a:defRPr sz="2800">
                <a:solidFill>
                  <a:schemeClr val="dk1"/>
                </a:solidFill>
                <a:latin typeface="Lora"/>
                <a:ea typeface="Lora"/>
                <a:cs typeface="Lora"/>
                <a:sym typeface="Lora"/>
              </a:defRPr>
            </a:lvl2pPr>
            <a:lvl3pPr lvl="2">
              <a:spcBef>
                <a:spcPts val="0"/>
              </a:spcBef>
              <a:spcAft>
                <a:spcPts val="0"/>
              </a:spcAft>
              <a:buClr>
                <a:schemeClr val="dk1"/>
              </a:buClr>
              <a:buSzPts val="2800"/>
              <a:buFont typeface="Lora"/>
              <a:buNone/>
              <a:defRPr sz="2800">
                <a:solidFill>
                  <a:schemeClr val="dk1"/>
                </a:solidFill>
                <a:latin typeface="Lora"/>
                <a:ea typeface="Lora"/>
                <a:cs typeface="Lora"/>
                <a:sym typeface="Lora"/>
              </a:defRPr>
            </a:lvl3pPr>
            <a:lvl4pPr lvl="3">
              <a:spcBef>
                <a:spcPts val="0"/>
              </a:spcBef>
              <a:spcAft>
                <a:spcPts val="0"/>
              </a:spcAft>
              <a:buClr>
                <a:schemeClr val="dk1"/>
              </a:buClr>
              <a:buSzPts val="2800"/>
              <a:buFont typeface="Lora"/>
              <a:buNone/>
              <a:defRPr sz="2800">
                <a:solidFill>
                  <a:schemeClr val="dk1"/>
                </a:solidFill>
                <a:latin typeface="Lora"/>
                <a:ea typeface="Lora"/>
                <a:cs typeface="Lora"/>
                <a:sym typeface="Lora"/>
              </a:defRPr>
            </a:lvl4pPr>
            <a:lvl5pPr lvl="4">
              <a:spcBef>
                <a:spcPts val="0"/>
              </a:spcBef>
              <a:spcAft>
                <a:spcPts val="0"/>
              </a:spcAft>
              <a:buClr>
                <a:schemeClr val="dk1"/>
              </a:buClr>
              <a:buSzPts val="2800"/>
              <a:buFont typeface="Lora"/>
              <a:buNone/>
              <a:defRPr sz="2800">
                <a:solidFill>
                  <a:schemeClr val="dk1"/>
                </a:solidFill>
                <a:latin typeface="Lora"/>
                <a:ea typeface="Lora"/>
                <a:cs typeface="Lora"/>
                <a:sym typeface="Lora"/>
              </a:defRPr>
            </a:lvl5pPr>
            <a:lvl6pPr lvl="5">
              <a:spcBef>
                <a:spcPts val="0"/>
              </a:spcBef>
              <a:spcAft>
                <a:spcPts val="0"/>
              </a:spcAft>
              <a:buClr>
                <a:schemeClr val="dk1"/>
              </a:buClr>
              <a:buSzPts val="2800"/>
              <a:buFont typeface="Lora"/>
              <a:buNone/>
              <a:defRPr sz="2800">
                <a:solidFill>
                  <a:schemeClr val="dk1"/>
                </a:solidFill>
                <a:latin typeface="Lora"/>
                <a:ea typeface="Lora"/>
                <a:cs typeface="Lora"/>
                <a:sym typeface="Lora"/>
              </a:defRPr>
            </a:lvl6pPr>
            <a:lvl7pPr lvl="6">
              <a:spcBef>
                <a:spcPts val="0"/>
              </a:spcBef>
              <a:spcAft>
                <a:spcPts val="0"/>
              </a:spcAft>
              <a:buClr>
                <a:schemeClr val="dk1"/>
              </a:buClr>
              <a:buSzPts val="2800"/>
              <a:buFont typeface="Lora"/>
              <a:buNone/>
              <a:defRPr sz="2800">
                <a:solidFill>
                  <a:schemeClr val="dk1"/>
                </a:solidFill>
                <a:latin typeface="Lora"/>
                <a:ea typeface="Lora"/>
                <a:cs typeface="Lora"/>
                <a:sym typeface="Lora"/>
              </a:defRPr>
            </a:lvl7pPr>
            <a:lvl8pPr lvl="7">
              <a:spcBef>
                <a:spcPts val="0"/>
              </a:spcBef>
              <a:spcAft>
                <a:spcPts val="0"/>
              </a:spcAft>
              <a:buClr>
                <a:schemeClr val="dk1"/>
              </a:buClr>
              <a:buSzPts val="2800"/>
              <a:buFont typeface="Lora"/>
              <a:buNone/>
              <a:defRPr sz="2800">
                <a:solidFill>
                  <a:schemeClr val="dk1"/>
                </a:solidFill>
                <a:latin typeface="Lora"/>
                <a:ea typeface="Lora"/>
                <a:cs typeface="Lora"/>
                <a:sym typeface="Lora"/>
              </a:defRPr>
            </a:lvl8pPr>
            <a:lvl9pPr lvl="8">
              <a:spcBef>
                <a:spcPts val="0"/>
              </a:spcBef>
              <a:spcAft>
                <a:spcPts val="0"/>
              </a:spcAft>
              <a:buClr>
                <a:schemeClr val="dk1"/>
              </a:buClr>
              <a:buSzPts val="2800"/>
              <a:buFont typeface="Lora"/>
              <a:buNone/>
              <a:defRPr sz="2800">
                <a:solidFill>
                  <a:schemeClr val="dk1"/>
                </a:solidFill>
                <a:latin typeface="Lora"/>
                <a:ea typeface="Lora"/>
                <a:cs typeface="Lora"/>
                <a:sym typeface="Lora"/>
              </a:defRPr>
            </a:lvl9pPr>
          </a:lstStyle>
          <a:p/>
        </p:txBody>
      </p:sp>
      <p:sp>
        <p:nvSpPr>
          <p:cNvPr id="7" name="Google Shape;7;p1"/>
          <p:cNvSpPr txBox="1"/>
          <p:nvPr>
            <p:ph idx="1" type="body"/>
          </p:nvPr>
        </p:nvSpPr>
        <p:spPr>
          <a:xfrm>
            <a:off x="311700" y="1132275"/>
            <a:ext cx="8520600" cy="3416400"/>
          </a:xfrm>
          <a:prstGeom prst="rect">
            <a:avLst/>
          </a:prstGeom>
          <a:solidFill>
            <a:srgbClr val="303030">
              <a:alpha val="70000"/>
            </a:srgbClr>
          </a:solid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Nunito"/>
              <a:buChar char="●"/>
              <a:defRPr sz="1800">
                <a:solidFill>
                  <a:schemeClr val="lt2"/>
                </a:solidFill>
                <a:latin typeface="Nunito"/>
                <a:ea typeface="Nunito"/>
                <a:cs typeface="Nunito"/>
                <a:sym typeface="Nunito"/>
              </a:defRPr>
            </a:lvl1pPr>
            <a:lvl2pPr indent="-317500" lvl="1" marL="9144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2pPr>
            <a:lvl3pPr indent="-317500" lvl="2" marL="13716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3pPr>
            <a:lvl4pPr indent="-317500" lvl="3" marL="18288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4pPr>
            <a:lvl5pPr indent="-317500" lvl="4" marL="22860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5pPr>
            <a:lvl6pPr indent="-317500" lvl="5" marL="27432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6pPr>
            <a:lvl7pPr indent="-317500" lvl="6" marL="32004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7pPr>
            <a:lvl8pPr indent="-317500" lvl="7" marL="3657600">
              <a:lnSpc>
                <a:spcPct val="115000"/>
              </a:lnSpc>
              <a:spcBef>
                <a:spcPts val="1600"/>
              </a:spcBef>
              <a:spcAft>
                <a:spcPts val="0"/>
              </a:spcAft>
              <a:buClr>
                <a:schemeClr val="lt2"/>
              </a:buClr>
              <a:buSzPts val="1400"/>
              <a:buFont typeface="Nunito"/>
              <a:buChar char="○"/>
              <a:defRPr>
                <a:solidFill>
                  <a:schemeClr val="lt2"/>
                </a:solidFill>
                <a:latin typeface="Nunito"/>
                <a:ea typeface="Nunito"/>
                <a:cs typeface="Nunito"/>
                <a:sym typeface="Nunito"/>
              </a:defRPr>
            </a:lvl8pPr>
            <a:lvl9pPr indent="-317500" lvl="8" marL="4114800">
              <a:lnSpc>
                <a:spcPct val="115000"/>
              </a:lnSpc>
              <a:spcBef>
                <a:spcPts val="1600"/>
              </a:spcBef>
              <a:spcAft>
                <a:spcPts val="1600"/>
              </a:spcAft>
              <a:buClr>
                <a:schemeClr val="lt2"/>
              </a:buClr>
              <a:buSzPts val="1400"/>
              <a:buFont typeface="Nunito"/>
              <a:buChar char="■"/>
              <a:defRPr>
                <a:solidFill>
                  <a:schemeClr val="lt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hyperlink" Target="http://drive.google.com/file/d/1jds2lkdI7ZmJ_QZhdhitN89iloqPSJS6/view" TargetMode="Externa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slide" Target="/ppt/slides/slide76.xml"/><Relationship Id="rId9" Type="http://schemas.openxmlformats.org/officeDocument/2006/relationships/slide" Target="/ppt/slides/slide81.xml"/><Relationship Id="rId5" Type="http://schemas.openxmlformats.org/officeDocument/2006/relationships/slide" Target="/ppt/slides/slide77.xml"/><Relationship Id="rId6" Type="http://schemas.openxmlformats.org/officeDocument/2006/relationships/slide" Target="/ppt/slides/slide78.xml"/><Relationship Id="rId7" Type="http://schemas.openxmlformats.org/officeDocument/2006/relationships/slide" Target="/ppt/slides/slide79.xml"/><Relationship Id="rId8" Type="http://schemas.openxmlformats.org/officeDocument/2006/relationships/slide" Target="/ppt/slides/slide8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21.png"/><Relationship Id="rId12"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3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3.png"/><Relationship Id="rId8"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62.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40.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44.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41.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47.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51.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58.png"/><Relationship Id="rId4" Type="http://schemas.openxmlformats.org/officeDocument/2006/relationships/image" Target="../media/image73.png"/><Relationship Id="rId5" Type="http://schemas.openxmlformats.org/officeDocument/2006/relationships/image" Target="../media/image59.png"/><Relationship Id="rId6" Type="http://schemas.openxmlformats.org/officeDocument/2006/relationships/image" Target="../media/image65.png"/><Relationship Id="rId7" Type="http://schemas.openxmlformats.org/officeDocument/2006/relationships/image" Target="../media/image75.png"/><Relationship Id="rId8" Type="http://schemas.openxmlformats.org/officeDocument/2006/relationships/image" Target="../media/image7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66.png"/><Relationship Id="rId4" Type="http://schemas.openxmlformats.org/officeDocument/2006/relationships/slide" Target="/ppt/slides/slide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80.png"/><Relationship Id="rId4" Type="http://schemas.openxmlformats.org/officeDocument/2006/relationships/slide" Target="/ppt/slides/slide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79.png"/><Relationship Id="rId4" Type="http://schemas.openxmlformats.org/officeDocument/2006/relationships/slide" Target="/ppt/slides/slide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69.png"/><Relationship Id="rId4" Type="http://schemas.openxmlformats.org/officeDocument/2006/relationships/slide" Target="/ppt/slides/slide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77.png"/><Relationship Id="rId4" Type="http://schemas.openxmlformats.org/officeDocument/2006/relationships/slide" Target="/ppt/slides/slide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78.png"/><Relationship Id="rId4" Type="http://schemas.openxmlformats.org/officeDocument/2006/relationships/slide" Target="/ppt/slides/slide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0" y="1729225"/>
            <a:ext cx="8520600" cy="915600"/>
          </a:xfrm>
          <a:prstGeom prst="rect">
            <a:avLst/>
          </a:prstGeom>
          <a:solidFill>
            <a:srgbClr val="303030">
              <a:alpha val="68630"/>
            </a:srgbClr>
          </a:solidFill>
        </p:spPr>
        <p:txBody>
          <a:bodyPr anchorCtr="0" anchor="b" bIns="91425" lIns="91425" spcFirstLastPara="1" rIns="91425" wrap="square" tIns="91425">
            <a:noAutofit/>
          </a:bodyPr>
          <a:lstStyle/>
          <a:p>
            <a:pPr indent="0" lvl="0" marL="0" rtl="0" algn="ctr">
              <a:spcBef>
                <a:spcPts val="0"/>
              </a:spcBef>
              <a:spcAft>
                <a:spcPts val="0"/>
              </a:spcAft>
              <a:buNone/>
            </a:pPr>
            <a:r>
              <a:rPr lang="en" sz="4400">
                <a:solidFill>
                  <a:srgbClr val="FFFFFF"/>
                </a:solidFill>
              </a:rPr>
              <a:t>GOES-18 Full Maturity PS-PVR</a:t>
            </a:r>
            <a:endParaRPr sz="4400">
              <a:solidFill>
                <a:srgbClr val="FFFFFF"/>
              </a:solidFill>
            </a:endParaRPr>
          </a:p>
        </p:txBody>
      </p:sp>
      <p:sp>
        <p:nvSpPr>
          <p:cNvPr id="61" name="Google Shape;61;p14"/>
          <p:cNvSpPr txBox="1"/>
          <p:nvPr>
            <p:ph idx="1" type="subTitle"/>
          </p:nvPr>
        </p:nvSpPr>
        <p:spPr>
          <a:xfrm>
            <a:off x="311700" y="2711150"/>
            <a:ext cx="8520600" cy="9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Solar UltraViolet Imager</a:t>
            </a:r>
            <a:endParaRPr>
              <a:solidFill>
                <a:schemeClr val="dk1"/>
              </a:solidFill>
            </a:endParaRPr>
          </a:p>
          <a:p>
            <a:pPr indent="0" lvl="0" marL="0" rtl="0" algn="ctr">
              <a:spcBef>
                <a:spcPts val="0"/>
              </a:spcBef>
              <a:spcAft>
                <a:spcPts val="0"/>
              </a:spcAft>
              <a:buNone/>
            </a:pPr>
            <a:r>
              <a:rPr lang="en" sz="2400"/>
              <a:t>30</a:t>
            </a:r>
            <a:r>
              <a:rPr lang="en" sz="2400"/>
              <a:t> November 202</a:t>
            </a:r>
            <a:r>
              <a:rPr lang="en" sz="2400"/>
              <a:t>3</a:t>
            </a:r>
            <a:endParaRPr sz="2400"/>
          </a:p>
        </p:txBody>
      </p:sp>
      <p:pic>
        <p:nvPicPr>
          <p:cNvPr id="62" name="Google Shape;62;p14"/>
          <p:cNvPicPr preferRelativeResize="0"/>
          <p:nvPr/>
        </p:nvPicPr>
        <p:blipFill>
          <a:blip r:embed="rId3">
            <a:alphaModFix/>
          </a:blip>
          <a:stretch>
            <a:fillRect/>
          </a:stretch>
        </p:blipFill>
        <p:spPr>
          <a:xfrm>
            <a:off x="92575" y="113900"/>
            <a:ext cx="1587722" cy="1013700"/>
          </a:xfrm>
          <a:prstGeom prst="rect">
            <a:avLst/>
          </a:prstGeom>
          <a:noFill/>
          <a:ln>
            <a:noFill/>
          </a:ln>
        </p:spPr>
      </p:pic>
      <p:pic>
        <p:nvPicPr>
          <p:cNvPr id="63" name="Google Shape;63;p14"/>
          <p:cNvPicPr preferRelativeResize="0"/>
          <p:nvPr/>
        </p:nvPicPr>
        <p:blipFill>
          <a:blip r:embed="rId4">
            <a:alphaModFix/>
          </a:blip>
          <a:stretch>
            <a:fillRect/>
          </a:stretch>
        </p:blipFill>
        <p:spPr>
          <a:xfrm>
            <a:off x="6559850" y="132800"/>
            <a:ext cx="1013700" cy="1013700"/>
          </a:xfrm>
          <a:prstGeom prst="rect">
            <a:avLst/>
          </a:prstGeom>
          <a:noFill/>
          <a:ln>
            <a:noFill/>
          </a:ln>
        </p:spPr>
      </p:pic>
      <p:pic>
        <p:nvPicPr>
          <p:cNvPr id="64" name="Google Shape;64;p14"/>
          <p:cNvPicPr preferRelativeResize="0"/>
          <p:nvPr/>
        </p:nvPicPr>
        <p:blipFill>
          <a:blip r:embed="rId5">
            <a:alphaModFix/>
          </a:blip>
          <a:stretch>
            <a:fillRect/>
          </a:stretch>
        </p:blipFill>
        <p:spPr>
          <a:xfrm>
            <a:off x="7728030" y="132800"/>
            <a:ext cx="1319570" cy="1090800"/>
          </a:xfrm>
          <a:prstGeom prst="rect">
            <a:avLst/>
          </a:prstGeom>
          <a:noFill/>
          <a:ln>
            <a:noFill/>
          </a:ln>
        </p:spPr>
      </p:pic>
      <p:sp>
        <p:nvSpPr>
          <p:cNvPr id="65" name="Google Shape;65;p14"/>
          <p:cNvSpPr txBox="1"/>
          <p:nvPr>
            <p:ph idx="1" type="subTitle"/>
          </p:nvPr>
        </p:nvSpPr>
        <p:spPr>
          <a:xfrm>
            <a:off x="394400" y="3786400"/>
            <a:ext cx="8078100" cy="79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dk1"/>
                </a:solidFill>
              </a:rPr>
              <a:t>Jonathan Darnel, Christian Bethge, Alison Jarvis, </a:t>
            </a:r>
            <a:r>
              <a:rPr lang="en" sz="2100">
                <a:solidFill>
                  <a:schemeClr val="dk1"/>
                </a:solidFill>
              </a:rPr>
              <a:t>Donald Schmit</a:t>
            </a:r>
            <a:endParaRPr sz="2100">
              <a:solidFill>
                <a:schemeClr val="dk1"/>
              </a:solidFill>
            </a:endParaRPr>
          </a:p>
          <a:p>
            <a:pPr indent="0" lvl="0" marL="0" rtl="0" algn="ctr">
              <a:spcBef>
                <a:spcPts val="0"/>
              </a:spcBef>
              <a:spcAft>
                <a:spcPts val="0"/>
              </a:spcAft>
              <a:buNone/>
            </a:pPr>
            <a:r>
              <a:rPr lang="en" sz="1300"/>
              <a:t>GOES-R Calibration Working Group, University of Colorado, CIRES, NOAA-NCEI</a:t>
            </a:r>
            <a:endParaRPr sz="1300"/>
          </a:p>
        </p:txBody>
      </p:sp>
      <p:sp>
        <p:nvSpPr>
          <p:cNvPr id="66" name="Google Shape;6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1" name="Google Shape;151;p23" title="304.mp4">
            <a:hlinkClick r:id="rId3"/>
          </p:cNvPr>
          <p:cNvPicPr preferRelativeResize="0"/>
          <p:nvPr/>
        </p:nvPicPr>
        <p:blipFill>
          <a:blip r:embed="rId4">
            <a:alphaModFix/>
          </a:blip>
          <a:stretch>
            <a:fillRect/>
          </a:stretch>
        </p:blipFill>
        <p:spPr>
          <a:xfrm>
            <a:off x="2400300" y="731520"/>
            <a:ext cx="4343400" cy="4343400"/>
          </a:xfrm>
          <a:prstGeom prst="rect">
            <a:avLst/>
          </a:prstGeom>
          <a:noFill/>
          <a:ln>
            <a:noFill/>
          </a:ln>
        </p:spPr>
      </p:pic>
      <p:sp>
        <p:nvSpPr>
          <p:cNvPr id="152" name="Google Shape;152;p23"/>
          <p:cNvSpPr txBox="1"/>
          <p:nvPr>
            <p:ph idx="4294967295" type="title"/>
          </p:nvPr>
        </p:nvSpPr>
        <p:spPr>
          <a:xfrm>
            <a:off x="330450" y="74925"/>
            <a:ext cx="84264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Overview of SUVI</a:t>
            </a:r>
            <a:endParaRPr sz="2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8" name="Google Shape;158;p24"/>
          <p:cNvSpPr txBox="1"/>
          <p:nvPr>
            <p:ph idx="4294967295" type="title"/>
          </p:nvPr>
        </p:nvSpPr>
        <p:spPr>
          <a:xfrm>
            <a:off x="1388100" y="83200"/>
            <a:ext cx="6367800" cy="101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SUVI Spectral Response Functions</a:t>
            </a:r>
            <a:endParaRPr sz="2400"/>
          </a:p>
        </p:txBody>
      </p:sp>
      <p:pic>
        <p:nvPicPr>
          <p:cNvPr id="159" name="Google Shape;159;p24"/>
          <p:cNvPicPr preferRelativeResize="0"/>
          <p:nvPr/>
        </p:nvPicPr>
        <p:blipFill>
          <a:blip r:embed="rId3">
            <a:alphaModFix/>
          </a:blip>
          <a:stretch>
            <a:fillRect/>
          </a:stretch>
        </p:blipFill>
        <p:spPr>
          <a:xfrm>
            <a:off x="925488" y="1169875"/>
            <a:ext cx="4958275" cy="3886950"/>
          </a:xfrm>
          <a:prstGeom prst="rect">
            <a:avLst/>
          </a:prstGeom>
          <a:noFill/>
          <a:ln>
            <a:noFill/>
          </a:ln>
        </p:spPr>
      </p:pic>
      <p:sp>
        <p:nvSpPr>
          <p:cNvPr id="160" name="Google Shape;160;p24"/>
          <p:cNvSpPr txBox="1"/>
          <p:nvPr/>
        </p:nvSpPr>
        <p:spPr>
          <a:xfrm>
            <a:off x="6181950" y="1169875"/>
            <a:ext cx="2070000" cy="38871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chemeClr val="dk1"/>
                </a:solidFill>
              </a:rPr>
              <a:t>FM3 (GOES-18) SRFs plotted alongside FM1 (GOES-16) SRFs:</a:t>
            </a:r>
            <a:endParaRPr>
              <a:solidFill>
                <a:schemeClr val="dk1"/>
              </a:solidFill>
            </a:endParaRPr>
          </a:p>
          <a:p>
            <a:pPr indent="0" lvl="0" marL="0" rtl="0" algn="l">
              <a:lnSpc>
                <a:spcPct val="150000"/>
              </a:lnSpc>
              <a:spcBef>
                <a:spcPts val="0"/>
              </a:spcBef>
              <a:spcAft>
                <a:spcPts val="0"/>
              </a:spcAft>
              <a:buNone/>
            </a:pPr>
            <a:r>
              <a:t/>
            </a:r>
            <a:endParaRPr>
              <a:solidFill>
                <a:schemeClr val="dk1"/>
              </a:solidFill>
            </a:endParaRPr>
          </a:p>
          <a:p>
            <a:pPr indent="0" lvl="0" marL="0" rtl="0" algn="l">
              <a:lnSpc>
                <a:spcPct val="150000"/>
              </a:lnSpc>
              <a:spcBef>
                <a:spcPts val="0"/>
              </a:spcBef>
              <a:spcAft>
                <a:spcPts val="0"/>
              </a:spcAft>
              <a:buNone/>
            </a:pPr>
            <a:r>
              <a:rPr lang="en" sz="1800" u="sng">
                <a:solidFill>
                  <a:schemeClr val="hlink"/>
                </a:solidFill>
                <a:latin typeface="Nunito"/>
                <a:ea typeface="Nunito"/>
                <a:cs typeface="Nunito"/>
                <a:sym typeface="Nunito"/>
                <a:hlinkClick action="ppaction://hlinksldjump" r:id="rId4"/>
              </a:rPr>
              <a:t>94Å SRF</a:t>
            </a:r>
            <a:endParaRPr sz="1800">
              <a:solidFill>
                <a:schemeClr val="dk1"/>
              </a:solidFill>
              <a:latin typeface="Nunito"/>
              <a:ea typeface="Nunito"/>
              <a:cs typeface="Nunito"/>
              <a:sym typeface="Nunito"/>
            </a:endParaRPr>
          </a:p>
          <a:p>
            <a:pPr indent="0" lvl="0" marL="0" rtl="0" algn="l">
              <a:lnSpc>
                <a:spcPct val="150000"/>
              </a:lnSpc>
              <a:spcBef>
                <a:spcPts val="0"/>
              </a:spcBef>
              <a:spcAft>
                <a:spcPts val="0"/>
              </a:spcAft>
              <a:buNone/>
            </a:pPr>
            <a:r>
              <a:rPr lang="en" sz="1800" u="sng">
                <a:solidFill>
                  <a:schemeClr val="hlink"/>
                </a:solidFill>
                <a:latin typeface="Nunito"/>
                <a:ea typeface="Nunito"/>
                <a:cs typeface="Nunito"/>
                <a:sym typeface="Nunito"/>
                <a:hlinkClick action="ppaction://hlinksldjump" r:id="rId5"/>
              </a:rPr>
              <a:t>131Å SRF</a:t>
            </a:r>
            <a:endParaRPr sz="1800">
              <a:solidFill>
                <a:schemeClr val="dk1"/>
              </a:solidFill>
              <a:latin typeface="Nunito"/>
              <a:ea typeface="Nunito"/>
              <a:cs typeface="Nunito"/>
              <a:sym typeface="Nunito"/>
            </a:endParaRPr>
          </a:p>
          <a:p>
            <a:pPr indent="0" lvl="0" marL="0" rtl="0" algn="l">
              <a:lnSpc>
                <a:spcPct val="150000"/>
              </a:lnSpc>
              <a:spcBef>
                <a:spcPts val="0"/>
              </a:spcBef>
              <a:spcAft>
                <a:spcPts val="0"/>
              </a:spcAft>
              <a:buNone/>
            </a:pPr>
            <a:r>
              <a:rPr lang="en" sz="1800" u="sng">
                <a:solidFill>
                  <a:schemeClr val="hlink"/>
                </a:solidFill>
                <a:latin typeface="Nunito"/>
                <a:ea typeface="Nunito"/>
                <a:cs typeface="Nunito"/>
                <a:sym typeface="Nunito"/>
                <a:hlinkClick action="ppaction://hlinksldjump" r:id="rId6"/>
              </a:rPr>
              <a:t>171Å SRF</a:t>
            </a:r>
            <a:endParaRPr sz="1800">
              <a:solidFill>
                <a:schemeClr val="dk1"/>
              </a:solidFill>
              <a:latin typeface="Nunito"/>
              <a:ea typeface="Nunito"/>
              <a:cs typeface="Nunito"/>
              <a:sym typeface="Nunito"/>
            </a:endParaRPr>
          </a:p>
          <a:p>
            <a:pPr indent="0" lvl="0" marL="0" rtl="0" algn="l">
              <a:lnSpc>
                <a:spcPct val="150000"/>
              </a:lnSpc>
              <a:spcBef>
                <a:spcPts val="0"/>
              </a:spcBef>
              <a:spcAft>
                <a:spcPts val="0"/>
              </a:spcAft>
              <a:buNone/>
            </a:pPr>
            <a:r>
              <a:rPr lang="en" sz="1800" u="sng">
                <a:solidFill>
                  <a:schemeClr val="hlink"/>
                </a:solidFill>
                <a:latin typeface="Nunito"/>
                <a:ea typeface="Nunito"/>
                <a:cs typeface="Nunito"/>
                <a:sym typeface="Nunito"/>
                <a:hlinkClick action="ppaction://hlinksldjump" r:id="rId7"/>
              </a:rPr>
              <a:t>195Å SRF</a:t>
            </a:r>
            <a:endParaRPr sz="1800">
              <a:solidFill>
                <a:schemeClr val="dk1"/>
              </a:solidFill>
              <a:latin typeface="Nunito"/>
              <a:ea typeface="Nunito"/>
              <a:cs typeface="Nunito"/>
              <a:sym typeface="Nunito"/>
            </a:endParaRPr>
          </a:p>
          <a:p>
            <a:pPr indent="0" lvl="0" marL="0" rtl="0" algn="l">
              <a:lnSpc>
                <a:spcPct val="150000"/>
              </a:lnSpc>
              <a:spcBef>
                <a:spcPts val="0"/>
              </a:spcBef>
              <a:spcAft>
                <a:spcPts val="0"/>
              </a:spcAft>
              <a:buNone/>
            </a:pPr>
            <a:r>
              <a:rPr lang="en" sz="1800" u="sng">
                <a:solidFill>
                  <a:schemeClr val="hlink"/>
                </a:solidFill>
                <a:latin typeface="Nunito"/>
                <a:ea typeface="Nunito"/>
                <a:cs typeface="Nunito"/>
                <a:sym typeface="Nunito"/>
                <a:hlinkClick action="ppaction://hlinksldjump" r:id="rId8"/>
              </a:rPr>
              <a:t>284Å SRF</a:t>
            </a:r>
            <a:endParaRPr sz="1800">
              <a:solidFill>
                <a:schemeClr val="dk1"/>
              </a:solidFill>
              <a:latin typeface="Nunito"/>
              <a:ea typeface="Nunito"/>
              <a:cs typeface="Nunito"/>
              <a:sym typeface="Nunito"/>
            </a:endParaRPr>
          </a:p>
          <a:p>
            <a:pPr indent="0" lvl="0" marL="0" rtl="0" algn="l">
              <a:lnSpc>
                <a:spcPct val="150000"/>
              </a:lnSpc>
              <a:spcBef>
                <a:spcPts val="0"/>
              </a:spcBef>
              <a:spcAft>
                <a:spcPts val="0"/>
              </a:spcAft>
              <a:buNone/>
            </a:pPr>
            <a:r>
              <a:rPr lang="en" sz="1800" u="sng">
                <a:solidFill>
                  <a:schemeClr val="hlink"/>
                </a:solidFill>
                <a:latin typeface="Nunito"/>
                <a:ea typeface="Nunito"/>
                <a:cs typeface="Nunito"/>
                <a:sym typeface="Nunito"/>
                <a:hlinkClick action="ppaction://hlinksldjump" r:id="rId9"/>
              </a:rPr>
              <a:t>304Å SRF</a:t>
            </a:r>
            <a:endParaRPr sz="1800">
              <a:solidFill>
                <a:schemeClr val="dk1"/>
              </a:solidFill>
              <a:latin typeface="Nunito"/>
              <a:ea typeface="Nunito"/>
              <a:cs typeface="Nunito"/>
              <a:sym typeface="Nuni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5"/>
          <p:cNvSpPr txBox="1"/>
          <p:nvPr>
            <p:ph idx="12" type="sldNum"/>
          </p:nvPr>
        </p:nvSpPr>
        <p:spPr>
          <a:xfrm>
            <a:off x="8534783" y="4765088"/>
            <a:ext cx="548700" cy="295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166" name="Google Shape;166;p25"/>
          <p:cNvSpPr txBox="1"/>
          <p:nvPr/>
        </p:nvSpPr>
        <p:spPr>
          <a:xfrm>
            <a:off x="760396" y="151598"/>
            <a:ext cx="7459500" cy="1015800"/>
          </a:xfrm>
          <a:prstGeom prst="rect">
            <a:avLst/>
          </a:prstGeom>
          <a:solidFill>
            <a:srgbClr val="303030">
              <a:alpha val="6863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3600">
                <a:solidFill>
                  <a:schemeClr val="dk1"/>
                </a:solidFill>
                <a:latin typeface="Nunito"/>
                <a:ea typeface="Nunito"/>
                <a:cs typeface="Nunito"/>
                <a:sym typeface="Nunito"/>
              </a:rPr>
              <a:t>File Formats</a:t>
            </a:r>
            <a:r>
              <a:rPr lang="en" sz="3200">
                <a:solidFill>
                  <a:schemeClr val="dk1"/>
                </a:solidFill>
                <a:latin typeface="Nunito"/>
                <a:ea typeface="Nunito"/>
                <a:cs typeface="Nunito"/>
                <a:sym typeface="Nunito"/>
              </a:rPr>
              <a:t>:</a:t>
            </a:r>
            <a:endParaRPr>
              <a:solidFill>
                <a:schemeClr val="dk1"/>
              </a:solidFill>
              <a:latin typeface="Nunito"/>
              <a:ea typeface="Nunito"/>
              <a:cs typeface="Nunito"/>
              <a:sym typeface="Nunito"/>
            </a:endParaRPr>
          </a:p>
          <a:p>
            <a:pPr indent="0" lvl="0" marL="0" marR="0" rtl="0" algn="ctr">
              <a:spcBef>
                <a:spcPts val="0"/>
              </a:spcBef>
              <a:spcAft>
                <a:spcPts val="0"/>
              </a:spcAft>
              <a:buNone/>
            </a:pPr>
            <a:r>
              <a:rPr lang="en" sz="2400">
                <a:solidFill>
                  <a:schemeClr val="dk1"/>
                </a:solidFill>
                <a:latin typeface="Nunito"/>
                <a:ea typeface="Nunito"/>
                <a:cs typeface="Nunito"/>
                <a:sym typeface="Nunito"/>
              </a:rPr>
              <a:t>netCDF vs. FITS</a:t>
            </a:r>
            <a:endParaRPr>
              <a:solidFill>
                <a:schemeClr val="dk1"/>
              </a:solidFill>
              <a:latin typeface="Nunito"/>
              <a:ea typeface="Nunito"/>
              <a:cs typeface="Nunito"/>
              <a:sym typeface="Nunito"/>
            </a:endParaRPr>
          </a:p>
        </p:txBody>
      </p:sp>
      <p:sp>
        <p:nvSpPr>
          <p:cNvPr id="167" name="Google Shape;167;p25"/>
          <p:cNvSpPr txBox="1"/>
          <p:nvPr/>
        </p:nvSpPr>
        <p:spPr>
          <a:xfrm>
            <a:off x="341711" y="1471107"/>
            <a:ext cx="8460600" cy="3294000"/>
          </a:xfrm>
          <a:prstGeom prst="rect">
            <a:avLst/>
          </a:prstGeom>
          <a:solidFill>
            <a:srgbClr val="303030">
              <a:alpha val="68630"/>
            </a:srgbClr>
          </a:solidFill>
          <a:ln>
            <a:noFill/>
          </a:ln>
        </p:spPr>
        <p:txBody>
          <a:bodyPr anchorCtr="0" anchor="t" bIns="45700" lIns="91425" spcFirstLastPara="1" rIns="91425" wrap="square" tIns="45700">
            <a:spAutoFit/>
          </a:bodyPr>
          <a:lstStyle/>
          <a:p>
            <a:pPr indent="-247650" lvl="0" marL="285750" marR="0" rtl="0" algn="l">
              <a:spcBef>
                <a:spcPts val="0"/>
              </a:spcBef>
              <a:spcAft>
                <a:spcPts val="0"/>
              </a:spcAft>
              <a:buClr>
                <a:schemeClr val="dk1"/>
              </a:buClr>
              <a:buSzPts val="2600"/>
              <a:buFont typeface="Nunito"/>
              <a:buChar char="•"/>
            </a:pPr>
            <a:r>
              <a:rPr lang="en" sz="2600">
                <a:solidFill>
                  <a:schemeClr val="dk1"/>
                </a:solidFill>
                <a:latin typeface="Nunito"/>
                <a:ea typeface="Nunito"/>
                <a:cs typeface="Nunito"/>
                <a:sym typeface="Nunito"/>
              </a:rPr>
              <a:t>The SUVI L1b product is produced in both netCDF and FITS formats</a:t>
            </a:r>
            <a:endParaRPr sz="800">
              <a:solidFill>
                <a:schemeClr val="dk1"/>
              </a:solidFill>
              <a:latin typeface="Nunito"/>
              <a:ea typeface="Nunito"/>
              <a:cs typeface="Nunito"/>
              <a:sym typeface="Nunito"/>
            </a:endParaRPr>
          </a:p>
          <a:p>
            <a:pPr indent="-247650" lvl="0" marL="285750" marR="0" rtl="0" algn="l">
              <a:spcBef>
                <a:spcPts val="0"/>
              </a:spcBef>
              <a:spcAft>
                <a:spcPts val="0"/>
              </a:spcAft>
              <a:buClr>
                <a:schemeClr val="dk1"/>
              </a:buClr>
              <a:buSzPts val="2600"/>
              <a:buFont typeface="Nunito"/>
              <a:buChar char="•"/>
            </a:pPr>
            <a:r>
              <a:rPr lang="en" sz="2600">
                <a:solidFill>
                  <a:schemeClr val="dk1"/>
                </a:solidFill>
                <a:latin typeface="Nunito"/>
                <a:ea typeface="Nunito"/>
                <a:cs typeface="Nunito"/>
                <a:sym typeface="Nunito"/>
              </a:rPr>
              <a:t>The standard file format for the astrophysical community is FITS</a:t>
            </a:r>
            <a:endParaRPr sz="800">
              <a:solidFill>
                <a:schemeClr val="dk1"/>
              </a:solidFill>
              <a:latin typeface="Nunito"/>
              <a:ea typeface="Nunito"/>
              <a:cs typeface="Nunito"/>
              <a:sym typeface="Nunito"/>
            </a:endParaRPr>
          </a:p>
          <a:p>
            <a:pPr indent="-247650" lvl="0" marL="285750" marR="0" rtl="0" algn="l">
              <a:spcBef>
                <a:spcPts val="0"/>
              </a:spcBef>
              <a:spcAft>
                <a:spcPts val="0"/>
              </a:spcAft>
              <a:buClr>
                <a:schemeClr val="dk1"/>
              </a:buClr>
              <a:buSzPts val="2600"/>
              <a:buFont typeface="Nunito"/>
              <a:buChar char="•"/>
            </a:pPr>
            <a:r>
              <a:rPr lang="en" sz="2600">
                <a:solidFill>
                  <a:schemeClr val="dk1"/>
                </a:solidFill>
                <a:latin typeface="Nunito"/>
                <a:ea typeface="Nunito"/>
                <a:cs typeface="Nunito"/>
                <a:sym typeface="Nunito"/>
              </a:rPr>
              <a:t>NWS/SWPC and NCEI Level-2 algorithms expect FITS files</a:t>
            </a:r>
            <a:endParaRPr sz="800">
              <a:solidFill>
                <a:schemeClr val="dk1"/>
              </a:solidFill>
              <a:latin typeface="Nunito"/>
              <a:ea typeface="Nunito"/>
              <a:cs typeface="Nunito"/>
              <a:sym typeface="Nunito"/>
            </a:endParaRPr>
          </a:p>
          <a:p>
            <a:pPr indent="-247650" lvl="0" marL="285750" marR="0" rtl="0" algn="l">
              <a:spcBef>
                <a:spcPts val="0"/>
              </a:spcBef>
              <a:spcAft>
                <a:spcPts val="0"/>
              </a:spcAft>
              <a:buClr>
                <a:schemeClr val="dk1"/>
              </a:buClr>
              <a:buSzPts val="2600"/>
              <a:buFont typeface="Nunito"/>
              <a:buChar char="•"/>
            </a:pPr>
            <a:r>
              <a:rPr lang="en" sz="2600">
                <a:solidFill>
                  <a:schemeClr val="dk1"/>
                </a:solidFill>
                <a:latin typeface="Nunito"/>
                <a:ea typeface="Nunito"/>
                <a:cs typeface="Nunito"/>
                <a:sym typeface="Nunito"/>
              </a:rPr>
              <a:t>NCEI-CO considers the SUVI L1b FITS product as the standard, and these data are used for PLPT activities.</a:t>
            </a:r>
            <a:endParaRPr sz="2600">
              <a:solidFill>
                <a:schemeClr val="dk1"/>
              </a:solidFill>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txBox="1"/>
          <p:nvPr>
            <p:ph idx="12" type="sldNum"/>
          </p:nvPr>
        </p:nvSpPr>
        <p:spPr>
          <a:xfrm>
            <a:off x="8514008" y="4744313"/>
            <a:ext cx="548700" cy="295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173" name="Google Shape;173;p26"/>
          <p:cNvSpPr txBox="1"/>
          <p:nvPr/>
        </p:nvSpPr>
        <p:spPr>
          <a:xfrm>
            <a:off x="760396" y="151598"/>
            <a:ext cx="7459500" cy="646500"/>
          </a:xfrm>
          <a:prstGeom prst="rect">
            <a:avLst/>
          </a:prstGeom>
          <a:solidFill>
            <a:srgbClr val="303030">
              <a:alpha val="68630"/>
            </a:srgbClr>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3600">
                <a:solidFill>
                  <a:schemeClr val="dk1"/>
                </a:solidFill>
                <a:latin typeface="Nunito"/>
                <a:ea typeface="Nunito"/>
                <a:cs typeface="Nunito"/>
                <a:sym typeface="Nunito"/>
              </a:rPr>
              <a:t>Current Look-up Table Filenames</a:t>
            </a:r>
            <a:endParaRPr sz="3200">
              <a:solidFill>
                <a:schemeClr val="dk1"/>
              </a:solidFill>
              <a:latin typeface="Nunito"/>
              <a:ea typeface="Nunito"/>
              <a:cs typeface="Nunito"/>
              <a:sym typeface="Nunito"/>
            </a:endParaRPr>
          </a:p>
        </p:txBody>
      </p:sp>
      <p:sp>
        <p:nvSpPr>
          <p:cNvPr id="174" name="Google Shape;174;p26"/>
          <p:cNvSpPr txBox="1"/>
          <p:nvPr/>
        </p:nvSpPr>
        <p:spPr>
          <a:xfrm>
            <a:off x="394636" y="1155031"/>
            <a:ext cx="8460600" cy="585000"/>
          </a:xfrm>
          <a:prstGeom prst="rect">
            <a:avLst/>
          </a:prstGeom>
          <a:noFill/>
          <a:ln>
            <a:noFill/>
          </a:ln>
        </p:spPr>
        <p:txBody>
          <a:bodyPr anchorCtr="0" anchor="t" bIns="45700" lIns="91425" spcFirstLastPara="1" rIns="91425" wrap="square" tIns="45700">
            <a:spAutoFit/>
          </a:bodyPr>
          <a:lstStyle/>
          <a:p>
            <a:pPr indent="-82550" lvl="0" marL="285750" marR="0" rtl="0" algn="l">
              <a:spcBef>
                <a:spcPts val="0"/>
              </a:spcBef>
              <a:spcAft>
                <a:spcPts val="0"/>
              </a:spcAft>
              <a:buClr>
                <a:schemeClr val="dk1"/>
              </a:buClr>
              <a:buSzPts val="3200"/>
              <a:buFont typeface="Arial"/>
              <a:buNone/>
            </a:pPr>
            <a:r>
              <a:t/>
            </a:r>
            <a:endParaRPr sz="3200">
              <a:solidFill>
                <a:schemeClr val="lt1"/>
              </a:solidFill>
              <a:latin typeface="Avenir"/>
              <a:ea typeface="Avenir"/>
              <a:cs typeface="Avenir"/>
              <a:sym typeface="Avenir"/>
            </a:endParaRPr>
          </a:p>
        </p:txBody>
      </p:sp>
      <p:sp>
        <p:nvSpPr>
          <p:cNvPr id="175" name="Google Shape;175;p26"/>
          <p:cNvSpPr/>
          <p:nvPr/>
        </p:nvSpPr>
        <p:spPr>
          <a:xfrm>
            <a:off x="155175" y="1275000"/>
            <a:ext cx="8460600" cy="31287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venir"/>
              <a:buNone/>
            </a:pPr>
            <a:r>
              <a:rPr i="0" lang="en" sz="2400" u="none" cap="none" strike="noStrike">
                <a:solidFill>
                  <a:schemeClr val="dk1"/>
                </a:solidFill>
                <a:latin typeface="Nunito"/>
                <a:ea typeface="Nunito"/>
                <a:cs typeface="Nunito"/>
                <a:sym typeface="Nunito"/>
              </a:rPr>
              <a:t>Calibration LUT:</a:t>
            </a:r>
            <a:r>
              <a:rPr i="0" lang="en" sz="2400" u="none" cap="none" strike="noStrike">
                <a:solidFill>
                  <a:schemeClr val="lt1"/>
                </a:solidFill>
                <a:latin typeface="Nunito"/>
                <a:ea typeface="Nunito"/>
                <a:cs typeface="Nunito"/>
                <a:sym typeface="Nunito"/>
              </a:rPr>
              <a:t> </a:t>
            </a:r>
            <a:endParaRPr i="0" sz="2400" u="none" cap="none" strike="noStrike">
              <a:solidFill>
                <a:schemeClr val="lt1"/>
              </a:solidFill>
              <a:latin typeface="Nunito"/>
              <a:ea typeface="Nunito"/>
              <a:cs typeface="Nunito"/>
              <a:sym typeface="Nunito"/>
            </a:endParaRPr>
          </a:p>
          <a:p>
            <a:pPr indent="0" lvl="0" marL="0" marR="0" rtl="0" algn="l">
              <a:lnSpc>
                <a:spcPct val="100000"/>
              </a:lnSpc>
              <a:spcBef>
                <a:spcPts val="0"/>
              </a:spcBef>
              <a:spcAft>
                <a:spcPts val="0"/>
              </a:spcAft>
              <a:buClr>
                <a:schemeClr val="lt1"/>
              </a:buClr>
              <a:buSzPts val="2400"/>
              <a:buFont typeface="Avenir"/>
              <a:buNone/>
            </a:pPr>
            <a:r>
              <a:t/>
            </a:r>
            <a:endParaRPr>
              <a:solidFill>
                <a:srgbClr val="3D85C6"/>
              </a:solidFill>
              <a:latin typeface="Nunito"/>
              <a:ea typeface="Nunito"/>
              <a:cs typeface="Nunito"/>
              <a:sym typeface="Nunito"/>
            </a:endParaRPr>
          </a:p>
          <a:p>
            <a:pPr indent="0" lvl="0" marL="0" marR="0" rtl="0" algn="l">
              <a:lnSpc>
                <a:spcPct val="100000"/>
              </a:lnSpc>
              <a:spcBef>
                <a:spcPts val="0"/>
              </a:spcBef>
              <a:spcAft>
                <a:spcPts val="0"/>
              </a:spcAft>
              <a:buClr>
                <a:schemeClr val="lt1"/>
              </a:buClr>
              <a:buSzPts val="1400"/>
              <a:buFont typeface="Avenir"/>
              <a:buNone/>
            </a:pPr>
            <a:r>
              <a:rPr lang="en" sz="1450">
                <a:solidFill>
                  <a:schemeClr val="dk1"/>
                </a:solidFill>
                <a:latin typeface="Nunito"/>
                <a:ea typeface="Nunito"/>
                <a:cs typeface="Nunito"/>
                <a:sym typeface="Nunito"/>
              </a:rPr>
              <a:t>SUVI_CalibrationParameters(FM3A_CDRL79RevBv2_PR_12_02_01)-737188400.0.h5</a:t>
            </a:r>
            <a:endParaRPr i="0" sz="20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chemeClr val="lt1"/>
              </a:buClr>
              <a:buSzPts val="1400"/>
              <a:buFont typeface="Avenir"/>
              <a:buNone/>
            </a:pPr>
            <a:r>
              <a:t/>
            </a:r>
            <a:endParaRPr>
              <a:solidFill>
                <a:schemeClr val="lt1"/>
              </a:solidFill>
              <a:latin typeface="Nunito"/>
              <a:ea typeface="Nunito"/>
              <a:cs typeface="Nunito"/>
              <a:sym typeface="Nunito"/>
            </a:endParaRPr>
          </a:p>
          <a:p>
            <a:pPr indent="0" lvl="0" marL="0" marR="0" rtl="0" algn="l">
              <a:lnSpc>
                <a:spcPct val="100000"/>
              </a:lnSpc>
              <a:spcBef>
                <a:spcPts val="0"/>
              </a:spcBef>
              <a:spcAft>
                <a:spcPts val="0"/>
              </a:spcAft>
              <a:buClr>
                <a:schemeClr val="lt1"/>
              </a:buClr>
              <a:buSzPts val="2400"/>
              <a:buFont typeface="Avenir"/>
              <a:buNone/>
            </a:pPr>
            <a:r>
              <a:rPr lang="en" sz="2400">
                <a:solidFill>
                  <a:schemeClr val="dk1"/>
                </a:solidFill>
                <a:latin typeface="Nunito"/>
                <a:ea typeface="Nunito"/>
                <a:cs typeface="Nunito"/>
                <a:sym typeface="Nunito"/>
              </a:rPr>
              <a:t>INR LUT:</a:t>
            </a:r>
            <a:endParaRPr sz="2400">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460F6"/>
              </a:buClr>
              <a:buSzPts val="2000"/>
              <a:buFont typeface="Avenir"/>
              <a:buNone/>
            </a:pPr>
            <a:r>
              <a:t/>
            </a:r>
            <a:endParaRPr>
              <a:solidFill>
                <a:schemeClr val="accent1"/>
              </a:solidFill>
              <a:latin typeface="Nunito"/>
              <a:ea typeface="Nunito"/>
              <a:cs typeface="Nunito"/>
              <a:sym typeface="Nunito"/>
            </a:endParaRPr>
          </a:p>
          <a:p>
            <a:pPr indent="0" lvl="0" marL="0" marR="0" rtl="0" algn="l">
              <a:spcBef>
                <a:spcPts val="0"/>
              </a:spcBef>
              <a:spcAft>
                <a:spcPts val="0"/>
              </a:spcAft>
              <a:buNone/>
            </a:pPr>
            <a:r>
              <a:rPr lang="en" sz="1450">
                <a:solidFill>
                  <a:schemeClr val="dk1"/>
                </a:solidFill>
                <a:latin typeface="Nunito"/>
                <a:ea typeface="Nunito"/>
                <a:cs typeface="Nunito"/>
                <a:sym typeface="Nunito"/>
              </a:rPr>
              <a:t>SUVI_NavigationParameters(FM3A_ADR1290_NCEI_PR_12_02_01)-737188400.0.xml</a:t>
            </a:r>
            <a:endParaRPr sz="1800">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460F6"/>
              </a:buClr>
              <a:buSzPts val="2000"/>
              <a:buFont typeface="Avenir"/>
              <a:buNone/>
            </a:pPr>
            <a:r>
              <a:t/>
            </a:r>
            <a:endParaRPr>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7"/>
          <p:cNvSpPr txBox="1"/>
          <p:nvPr>
            <p:ph type="title"/>
          </p:nvPr>
        </p:nvSpPr>
        <p:spPr>
          <a:xfrm>
            <a:off x="457200" y="2143125"/>
            <a:ext cx="8229600" cy="8574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a:t>Review at Full Maturity</a:t>
            </a:r>
            <a:endParaRPr/>
          </a:p>
        </p:txBody>
      </p:sp>
      <p:sp>
        <p:nvSpPr>
          <p:cNvPr id="182" name="Google Shape;182;p27"/>
          <p:cNvSpPr txBox="1"/>
          <p:nvPr>
            <p:ph idx="12" type="sldNum"/>
          </p:nvPr>
        </p:nvSpPr>
        <p:spPr>
          <a:xfrm>
            <a:off x="6937650" y="4843147"/>
            <a:ext cx="2133600" cy="205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 name="Shape 186"/>
        <p:cNvGrpSpPr/>
        <p:nvPr/>
      </p:nvGrpSpPr>
      <p:grpSpPr>
        <a:xfrm>
          <a:off x="0" y="0"/>
          <a:ext cx="0" cy="0"/>
          <a:chOff x="0" y="0"/>
          <a:chExt cx="0" cy="0"/>
        </a:xfrm>
      </p:grpSpPr>
      <p:sp>
        <p:nvSpPr>
          <p:cNvPr id="187" name="Google Shape;187;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88" name="Google Shape;188;p28"/>
          <p:cNvGraphicFramePr/>
          <p:nvPr/>
        </p:nvGraphicFramePr>
        <p:xfrm>
          <a:off x="162642" y="1057745"/>
          <a:ext cx="3000000" cy="3000000"/>
        </p:xfrm>
        <a:graphic>
          <a:graphicData uri="http://schemas.openxmlformats.org/drawingml/2006/table">
            <a:tbl>
              <a:tblPr>
                <a:noFill/>
                <a:tableStyleId>{6A972D7C-8C4C-4913-96B7-2A02D5AD9B52}</a:tableStyleId>
              </a:tblPr>
              <a:tblGrid>
                <a:gridCol w="2063100"/>
                <a:gridCol w="547125"/>
                <a:gridCol w="593250"/>
                <a:gridCol w="988350"/>
                <a:gridCol w="2892750"/>
                <a:gridCol w="1773925"/>
              </a:tblGrid>
              <a:tr h="388300">
                <a:tc>
                  <a:txBody>
                    <a:bodyPr/>
                    <a:lstStyle/>
                    <a:p>
                      <a:pPr indent="0" lvl="0" marL="0" marR="0" rtl="0" algn="ctr">
                        <a:spcBef>
                          <a:spcPts val="0"/>
                        </a:spcBef>
                        <a:spcAft>
                          <a:spcPts val="0"/>
                        </a:spcAft>
                        <a:buNone/>
                      </a:pPr>
                      <a:r>
                        <a:rPr b="1" i="0" lang="en" u="none" cap="none" strike="noStrike">
                          <a:solidFill>
                            <a:srgbClr val="FFFFFF"/>
                          </a:solidFill>
                          <a:latin typeface="Nunito"/>
                          <a:ea typeface="Nunito"/>
                          <a:cs typeface="Nunito"/>
                          <a:sym typeface="Nunito"/>
                        </a:rPr>
                        <a:t>Risk</a:t>
                      </a:r>
                      <a:endParaRPr b="1" u="none" cap="none" strike="noStrike">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1" lang="en">
                          <a:solidFill>
                            <a:srgbClr val="FFFFFF"/>
                          </a:solidFill>
                          <a:latin typeface="Nunito"/>
                          <a:ea typeface="Nunito"/>
                          <a:cs typeface="Nunito"/>
                          <a:sym typeface="Nunito"/>
                        </a:rPr>
                        <a:t>ADR</a:t>
                      </a:r>
                      <a:endParaRPr b="1" i="0" u="none" cap="none" strike="noStrike">
                        <a:solidFill>
                          <a:srgbClr val="FFFFFF"/>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1" i="0" lang="en" u="none" cap="none" strike="noStrike">
                          <a:solidFill>
                            <a:srgbClr val="FFFFFF"/>
                          </a:solidFill>
                          <a:latin typeface="Nunito"/>
                          <a:ea typeface="Nunito"/>
                          <a:cs typeface="Nunito"/>
                          <a:sym typeface="Nunito"/>
                        </a:rPr>
                        <a:t>WR</a:t>
                      </a:r>
                      <a:endParaRPr b="1" u="none" cap="none" strike="noStrike">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1" i="0" lang="en" u="none" cap="none" strike="noStrike">
                          <a:solidFill>
                            <a:srgbClr val="FFFFFF"/>
                          </a:solidFill>
                          <a:latin typeface="Nunito"/>
                          <a:ea typeface="Nunito"/>
                          <a:cs typeface="Nunito"/>
                          <a:sym typeface="Nunito"/>
                        </a:rPr>
                        <a:t>Build</a:t>
                      </a:r>
                      <a:endParaRPr b="1" u="none" cap="none" strike="noStrike">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1" i="0" lang="en" u="none" cap="none" strike="noStrike">
                          <a:solidFill>
                            <a:srgbClr val="FFFFFF"/>
                          </a:solidFill>
                          <a:latin typeface="Nunito"/>
                          <a:ea typeface="Nunito"/>
                          <a:cs typeface="Nunito"/>
                          <a:sym typeface="Nunito"/>
                        </a:rPr>
                        <a:t>Impacts</a:t>
                      </a:r>
                      <a:endParaRPr b="1" u="none" cap="none" strike="noStrike">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F7F7F"/>
                    </a:solidFill>
                  </a:tcPr>
                </a:tc>
                <a:tc>
                  <a:txBody>
                    <a:bodyPr/>
                    <a:lstStyle/>
                    <a:p>
                      <a:pPr indent="0" lvl="0" marL="0" marR="0" rtl="0" algn="ctr">
                        <a:spcBef>
                          <a:spcPts val="0"/>
                        </a:spcBef>
                        <a:spcAft>
                          <a:spcPts val="0"/>
                        </a:spcAft>
                        <a:buNone/>
                      </a:pPr>
                      <a:r>
                        <a:rPr b="1" lang="en">
                          <a:solidFill>
                            <a:srgbClr val="FFFFFF"/>
                          </a:solidFill>
                          <a:latin typeface="Nunito"/>
                          <a:ea typeface="Nunito"/>
                          <a:cs typeface="Nunito"/>
                          <a:sym typeface="Nunito"/>
                        </a:rPr>
                        <a:t>Comments</a:t>
                      </a:r>
                      <a:endParaRPr b="1" u="none" cap="none" strike="noStrike">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F7F7F"/>
                    </a:solidFill>
                  </a:tcPr>
                </a:tc>
              </a:tr>
              <a:tr h="441725">
                <a:tc>
                  <a:txBody>
                    <a:bodyPr/>
                    <a:lstStyle/>
                    <a:p>
                      <a:pPr indent="0" lvl="0" marL="0" marR="0" rtl="0" algn="ctr">
                        <a:spcBef>
                          <a:spcPts val="0"/>
                        </a:spcBef>
                        <a:spcAft>
                          <a:spcPts val="0"/>
                        </a:spcAft>
                        <a:buNone/>
                      </a:pPr>
                      <a:r>
                        <a:rPr lang="en" sz="1100">
                          <a:latin typeface="Nunito"/>
                          <a:ea typeface="Nunito"/>
                          <a:cs typeface="Nunito"/>
                          <a:sym typeface="Nunito"/>
                        </a:rPr>
                        <a:t>Ground System Handling of Dark Frames</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AB053"/>
                    </a:solidFill>
                  </a:tcPr>
                </a:tc>
                <a:tc>
                  <a:txBody>
                    <a:bodyPr/>
                    <a:lstStyle/>
                    <a:p>
                      <a:pPr indent="0" lvl="0" marL="0" marR="0" rtl="0" algn="ctr">
                        <a:spcBef>
                          <a:spcPts val="0"/>
                        </a:spcBef>
                        <a:spcAft>
                          <a:spcPts val="0"/>
                        </a:spcAft>
                        <a:buNone/>
                      </a:pPr>
                      <a:r>
                        <a:rPr lang="en" sz="1100">
                          <a:latin typeface="Nunito"/>
                          <a:ea typeface="Nunito"/>
                          <a:cs typeface="Nunito"/>
                          <a:sym typeface="Nunito"/>
                        </a:rPr>
                        <a:t>260</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latin typeface="Nunito"/>
                          <a:ea typeface="Nunito"/>
                          <a:cs typeface="Nunito"/>
                          <a:sym typeface="Nunito"/>
                        </a:rPr>
                        <a:t>6025</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t/>
                      </a:r>
                      <a:endParaRPr sz="1100">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200">
                          <a:latin typeface="Nunito"/>
                          <a:ea typeface="Nunito"/>
                          <a:cs typeface="Nunito"/>
                          <a:sym typeface="Nunito"/>
                        </a:rPr>
                        <a:t>Changes to the SUVI imaging sequences will not be properly handled</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latin typeface="Nunito"/>
                          <a:ea typeface="Nunito"/>
                          <a:cs typeface="Nunito"/>
                          <a:sym typeface="Nunito"/>
                        </a:rPr>
                        <a:t>Resolved.</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41725">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SUVI L1b FITS non-compliance</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AB053"/>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1021</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7364</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latin typeface="Nunito"/>
                          <a:ea typeface="Nunito"/>
                          <a:cs typeface="Nunito"/>
                          <a:sym typeface="Nunito"/>
                        </a:rPr>
                        <a:t>DO.11.00.00</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Breaks current and future software</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Resolved.</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17950">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SUVI DATE-OBS needs exposure time correction</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AB053"/>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1048</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7558</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100">
                          <a:latin typeface="Nunito"/>
                          <a:ea typeface="Nunito"/>
                          <a:cs typeface="Nunito"/>
                          <a:sym typeface="Nunito"/>
                        </a:rPr>
                        <a:t>DO.12.01.00</a:t>
                      </a:r>
                      <a:endParaRPr sz="800">
                        <a:solidFill>
                          <a:srgbClr val="000000"/>
                        </a:solidFill>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Observation time metadata does not match observations.</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latin typeface="Nunito"/>
                          <a:ea typeface="Nunito"/>
                          <a:cs typeface="Nunito"/>
                          <a:sym typeface="Nunito"/>
                        </a:rPr>
                        <a:t>Resolved.</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0000">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SUVI GPA cannot handle additional flatfields</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AB053"/>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1147</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8433</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Mitigation for degradation/light leaks cannot be done.</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latin typeface="Nunito"/>
                          <a:ea typeface="Nunito"/>
                          <a:cs typeface="Nunito"/>
                          <a:sym typeface="Nunito"/>
                        </a:rPr>
                        <a:t>Resolved.</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41725">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Saturation Thresholds calculated incorrectly</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14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1159</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8932</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100">
                          <a:latin typeface="Nunito"/>
                          <a:ea typeface="Nunito"/>
                          <a:cs typeface="Nunito"/>
                          <a:sym typeface="Nunito"/>
                        </a:rPr>
                        <a:t>DO.12.00.00</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All downstream L2+ products</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latin typeface="Nunito"/>
                          <a:ea typeface="Nunito"/>
                          <a:cs typeface="Nunito"/>
                          <a:sym typeface="Nunito"/>
                        </a:rPr>
                        <a:t>Resolved.</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08975">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Frequent fill values in SUVI </a:t>
                      </a:r>
                      <a:r>
                        <a:rPr lang="en" sz="1100">
                          <a:latin typeface="Nunito"/>
                          <a:ea typeface="Nunito"/>
                          <a:cs typeface="Nunito"/>
                          <a:sym typeface="Nunito"/>
                        </a:rPr>
                        <a:t>L</a:t>
                      </a:r>
                      <a:r>
                        <a:rPr lang="en" sz="1100">
                          <a:solidFill>
                            <a:srgbClr val="000000"/>
                          </a:solidFill>
                          <a:latin typeface="Nunito"/>
                          <a:ea typeface="Nunito"/>
                          <a:cs typeface="Nunito"/>
                          <a:sym typeface="Nunito"/>
                        </a:rPr>
                        <a:t>1b space location fields.</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1263</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9321</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100">
                          <a:latin typeface="Nunito"/>
                          <a:ea typeface="Nunito"/>
                          <a:cs typeface="Nunito"/>
                          <a:sym typeface="Nunito"/>
                        </a:rPr>
                        <a:t>DO.12.00.00</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User confusion, possible impact to 1276 resolution.</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F1C232"/>
                          </a:solidFill>
                          <a:latin typeface="Nunito"/>
                          <a:ea typeface="Nunito"/>
                          <a:cs typeface="Nunito"/>
                          <a:sym typeface="Nunito"/>
                        </a:rPr>
                        <a:t>Pending Review</a:t>
                      </a:r>
                      <a:endParaRPr sz="1100">
                        <a:solidFill>
                          <a:srgbClr val="F1C232"/>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77550">
                <a:tc>
                  <a:txBody>
                    <a:bodyPr/>
                    <a:lstStyle/>
                    <a:p>
                      <a:pPr indent="0" lvl="0" marL="0" marR="0" rtl="0" algn="ctr">
                        <a:spcBef>
                          <a:spcPts val="0"/>
                        </a:spcBef>
                        <a:spcAft>
                          <a:spcPts val="0"/>
                        </a:spcAft>
                        <a:buNone/>
                      </a:pPr>
                      <a:r>
                        <a:rPr lang="en" sz="1100">
                          <a:solidFill>
                            <a:srgbClr val="FFFFFF"/>
                          </a:solidFill>
                          <a:latin typeface="Nunito"/>
                          <a:ea typeface="Nunito"/>
                          <a:cs typeface="Nunito"/>
                          <a:sym typeface="Nunito"/>
                        </a:rPr>
                        <a:t>Uncorrected Roll Angle Error</a:t>
                      </a:r>
                      <a:endParaRPr sz="1100">
                        <a:solidFill>
                          <a:srgbClr val="FFFFFF"/>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1276</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9406</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latin typeface="Nunito"/>
                          <a:ea typeface="Nunito"/>
                          <a:cs typeface="Nunito"/>
                          <a:sym typeface="Nunito"/>
                        </a:rPr>
                        <a:t>n/a</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Causes INR errors due to uncorrected roll. Common to all SUVI instruments</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CC0000"/>
                          </a:solidFill>
                          <a:latin typeface="Nunito"/>
                          <a:ea typeface="Nunito"/>
                          <a:cs typeface="Nunito"/>
                          <a:sym typeface="Nunito"/>
                        </a:rPr>
                        <a:t>Rejected.</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41725">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Installation of G18 SUVI INR LUT</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1AB053"/>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1290</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INR incorrect in G18 SUVI L1b</a:t>
                      </a:r>
                      <a:endParaRPr sz="1100">
                        <a:solidFill>
                          <a:srgbClr val="000000"/>
                        </a:solidFill>
                        <a:latin typeface="Nunito"/>
                        <a:ea typeface="Nunito"/>
                        <a:cs typeface="Nunito"/>
                        <a:sym typeface="Nunito"/>
                      </a:endParaRPr>
                    </a:p>
                  </a:txBody>
                  <a:tcPr marT="19925" marB="19925" marR="53100" marL="531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lang="en" sz="1100">
                          <a:solidFill>
                            <a:srgbClr val="000000"/>
                          </a:solidFill>
                          <a:latin typeface="Nunito"/>
                          <a:ea typeface="Nunito"/>
                          <a:cs typeface="Nunito"/>
                          <a:sym typeface="Nunito"/>
                        </a:rPr>
                        <a:t>Resolved 1 Nov. 2022</a:t>
                      </a:r>
                      <a:endParaRPr sz="1100">
                        <a:solidFill>
                          <a:srgbClr val="000000"/>
                        </a:solidFill>
                        <a:latin typeface="Nunito"/>
                        <a:ea typeface="Nunito"/>
                        <a:cs typeface="Nunito"/>
                        <a:sym typeface="Nunito"/>
                      </a:endParaRPr>
                    </a:p>
                  </a:txBody>
                  <a:tcPr marT="19925" marB="19925" marR="53100" marL="531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189" name="Google Shape;189;p28"/>
          <p:cNvSpPr txBox="1"/>
          <p:nvPr>
            <p:ph idx="4294967295" type="title"/>
          </p:nvPr>
        </p:nvSpPr>
        <p:spPr>
          <a:xfrm>
            <a:off x="457200" y="137289"/>
            <a:ext cx="8229600" cy="7779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a:t>Current </a:t>
            </a:r>
            <a:r>
              <a:rPr lang="en"/>
              <a:t>ADR </a:t>
            </a:r>
            <a:r>
              <a:rPr lang="en"/>
              <a:t>List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5" name="Google Shape;195;p29"/>
          <p:cNvSpPr txBox="1"/>
          <p:nvPr>
            <p:ph type="title"/>
          </p:nvPr>
        </p:nvSpPr>
        <p:spPr>
          <a:xfrm>
            <a:off x="457200" y="193039"/>
            <a:ext cx="8229600" cy="7779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3500"/>
              <a:t>ADR 1159 </a:t>
            </a:r>
            <a:endParaRPr sz="3500"/>
          </a:p>
        </p:txBody>
      </p:sp>
      <p:sp>
        <p:nvSpPr>
          <p:cNvPr id="196" name="Google Shape;196;p29"/>
          <p:cNvSpPr txBox="1"/>
          <p:nvPr/>
        </p:nvSpPr>
        <p:spPr>
          <a:xfrm>
            <a:off x="457325" y="1345125"/>
            <a:ext cx="8229600" cy="25089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ADR 1159 - SUVI Saturation Thresholds Incorrectly Calculated in the Level-1b.</a:t>
            </a:r>
            <a:endParaRPr sz="1600">
              <a:solidFill>
                <a:schemeClr val="dk1"/>
              </a:solidFill>
              <a:latin typeface="Nunito"/>
              <a:ea typeface="Nunito"/>
              <a:cs typeface="Nunito"/>
              <a:sym typeface="Nunito"/>
            </a:endParaRPr>
          </a:p>
          <a:p>
            <a:pPr indent="-330200" lvl="0" marL="4572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The saturation threshold of the SUVI instrument is needed for L2+ processing</a:t>
            </a:r>
            <a:endParaRPr sz="1600">
              <a:solidFill>
                <a:schemeClr val="dk1"/>
              </a:solidFill>
              <a:latin typeface="Nunito"/>
              <a:ea typeface="Nunito"/>
              <a:cs typeface="Nunito"/>
              <a:sym typeface="Nunito"/>
            </a:endParaRPr>
          </a:p>
          <a:p>
            <a:pPr indent="-317500" lvl="1" marL="914400" rtl="0" algn="l">
              <a:lnSpc>
                <a:spcPct val="115000"/>
              </a:lnSpc>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(2</a:t>
            </a:r>
            <a:r>
              <a:rPr baseline="30000" lang="en">
                <a:solidFill>
                  <a:schemeClr val="dk1"/>
                </a:solidFill>
                <a:latin typeface="Nunito"/>
                <a:ea typeface="Nunito"/>
                <a:cs typeface="Nunito"/>
                <a:sym typeface="Nunito"/>
              </a:rPr>
              <a:t>14</a:t>
            </a:r>
            <a:r>
              <a:rPr lang="en">
                <a:solidFill>
                  <a:schemeClr val="dk1"/>
                </a:solidFill>
                <a:latin typeface="Nunito"/>
                <a:ea typeface="Nunito"/>
                <a:cs typeface="Nunito"/>
                <a:sym typeface="Nunito"/>
              </a:rPr>
              <a:t> - 1 DN)*(conversion to radiance)</a:t>
            </a:r>
            <a:endParaRPr>
              <a:solidFill>
                <a:schemeClr val="dk1"/>
              </a:solidFill>
              <a:latin typeface="Nunito"/>
              <a:ea typeface="Nunito"/>
              <a:cs typeface="Nunito"/>
              <a:sym typeface="Nunito"/>
            </a:endParaRPr>
          </a:p>
          <a:p>
            <a:pPr indent="-317500" lvl="1" marL="914400" rtl="0" algn="l">
              <a:lnSpc>
                <a:spcPct val="115000"/>
              </a:lnSpc>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 The SUVI Composite Image product, a basal L2 product, relies on accurate saturation threshold estimates</a:t>
            </a:r>
            <a:endParaRPr>
              <a:solidFill>
                <a:schemeClr val="dk1"/>
              </a:solidFill>
              <a:latin typeface="Nunito"/>
              <a:ea typeface="Nunito"/>
              <a:cs typeface="Nunito"/>
              <a:sym typeface="Nunito"/>
            </a:endParaRPr>
          </a:p>
          <a:p>
            <a:pPr indent="-330200" lvl="0" marL="4572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The current ground system solution matches NCEI calculations to within 0.2%</a:t>
            </a:r>
            <a:endParaRPr sz="1600">
              <a:solidFill>
                <a:schemeClr val="dk1"/>
              </a:solidFill>
              <a:latin typeface="Nunito"/>
              <a:ea typeface="Nunito"/>
              <a:cs typeface="Nunito"/>
              <a:sym typeface="Nunito"/>
            </a:endParaRPr>
          </a:p>
          <a:p>
            <a:pPr indent="-317500" lvl="1" marL="914400" rtl="0" algn="l">
              <a:lnSpc>
                <a:spcPct val="115000"/>
              </a:lnSpc>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NCEI considers this to be acceptable.</a:t>
            </a:r>
            <a:endParaRPr>
              <a:solidFill>
                <a:schemeClr val="dk1"/>
              </a:solidFill>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1388100" y="188725"/>
            <a:ext cx="6367800" cy="80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ADRs 260 and 1147</a:t>
            </a:r>
            <a:endParaRPr sz="3500"/>
          </a:p>
        </p:txBody>
      </p:sp>
      <p:sp>
        <p:nvSpPr>
          <p:cNvPr id="202" name="Google Shape;202;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3" name="Google Shape;203;p30"/>
          <p:cNvSpPr txBox="1"/>
          <p:nvPr/>
        </p:nvSpPr>
        <p:spPr>
          <a:xfrm>
            <a:off x="299700" y="1170875"/>
            <a:ext cx="4446600" cy="38082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ADRs 260 and 1147 were meant to be closed with GOES-18 SUVI active PLPT GOES18-O-SUVPLPT-001.</a:t>
            </a:r>
            <a:endParaRPr sz="1600">
              <a:solidFill>
                <a:schemeClr val="dk1"/>
              </a:solidFill>
              <a:latin typeface="Nunito"/>
              <a:ea typeface="Nunito"/>
              <a:cs typeface="Nunito"/>
              <a:sym typeface="Nunito"/>
            </a:endParaRPr>
          </a:p>
          <a:p>
            <a:pPr indent="-317500" lvl="1" marL="914400" rtl="0" algn="l">
              <a:lnSpc>
                <a:spcPct val="115000"/>
              </a:lnSpc>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A LUT mis-match resulted in no Level-1b data being produced. 260/1147 could not be confirmed as “resolved”.</a:t>
            </a:r>
            <a:endParaRPr>
              <a:solidFill>
                <a:schemeClr val="dk1"/>
              </a:solidFill>
              <a:latin typeface="Nunito"/>
              <a:ea typeface="Nunito"/>
              <a:cs typeface="Nunito"/>
              <a:sym typeface="Nunito"/>
            </a:endParaRPr>
          </a:p>
          <a:p>
            <a:pPr indent="-317500" lvl="0" marL="457200" rtl="0" algn="l">
              <a:lnSpc>
                <a:spcPct val="115000"/>
              </a:lnSpc>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ADR 260 was tested during a special imaging sequence on 22 March 2023. ADR 260 is now resolved.</a:t>
            </a:r>
            <a:endParaRPr>
              <a:solidFill>
                <a:schemeClr val="dk1"/>
              </a:solidFill>
              <a:latin typeface="Nunito"/>
              <a:ea typeface="Nunito"/>
              <a:cs typeface="Nunito"/>
              <a:sym typeface="Nunito"/>
            </a:endParaRPr>
          </a:p>
          <a:p>
            <a:pPr indent="-317500" lvl="0" marL="457200" rtl="0" algn="l">
              <a:lnSpc>
                <a:spcPct val="115000"/>
              </a:lnSpc>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ADR 1147 was tested in the development environment of the GOES-R Ground System on 1 May 2023. ADR 1147 is now resolved. </a:t>
            </a:r>
            <a:endParaRPr>
              <a:solidFill>
                <a:schemeClr val="dk1"/>
              </a:solidFill>
              <a:latin typeface="Nunito"/>
              <a:ea typeface="Nunito"/>
              <a:cs typeface="Nunito"/>
              <a:sym typeface="Nunito"/>
            </a:endParaRPr>
          </a:p>
        </p:txBody>
      </p:sp>
      <p:pic>
        <p:nvPicPr>
          <p:cNvPr id="204" name="Google Shape;204;p30"/>
          <p:cNvPicPr preferRelativeResize="0"/>
          <p:nvPr/>
        </p:nvPicPr>
        <p:blipFill>
          <a:blip r:embed="rId3">
            <a:alphaModFix/>
          </a:blip>
          <a:stretch>
            <a:fillRect/>
          </a:stretch>
        </p:blipFill>
        <p:spPr>
          <a:xfrm>
            <a:off x="5016925" y="1170875"/>
            <a:ext cx="3665558" cy="3553727"/>
          </a:xfrm>
          <a:prstGeom prst="rect">
            <a:avLst/>
          </a:prstGeom>
          <a:noFill/>
          <a:ln>
            <a:noFill/>
          </a:ln>
        </p:spPr>
      </p:pic>
      <p:sp>
        <p:nvSpPr>
          <p:cNvPr id="205" name="Google Shape;205;p30"/>
          <p:cNvSpPr txBox="1"/>
          <p:nvPr/>
        </p:nvSpPr>
        <p:spPr>
          <a:xfrm>
            <a:off x="5016850" y="4741075"/>
            <a:ext cx="3665700" cy="2379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Nunito"/>
                <a:ea typeface="Nunito"/>
                <a:cs typeface="Nunito"/>
                <a:sym typeface="Nunito"/>
              </a:rPr>
              <a:t>SUVI Image from the ADR1147 test.</a:t>
            </a:r>
            <a:endParaRPr sz="1200">
              <a:solidFill>
                <a:schemeClr val="dk1"/>
              </a:solidFill>
              <a:latin typeface="Nunito"/>
              <a:ea typeface="Nunito"/>
              <a:cs typeface="Nunito"/>
              <a:sym typeface="Nuni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1"/>
          <p:cNvSpPr txBox="1"/>
          <p:nvPr>
            <p:ph idx="1" type="body"/>
          </p:nvPr>
        </p:nvSpPr>
        <p:spPr>
          <a:xfrm>
            <a:off x="174650" y="870350"/>
            <a:ext cx="8864700" cy="1629900"/>
          </a:xfrm>
          <a:prstGeom prst="rect">
            <a:avLst/>
          </a:prstGeom>
          <a:solidFill>
            <a:srgbClr val="303030">
              <a:alpha val="68630"/>
            </a:srgbClr>
          </a:solidFill>
        </p:spPr>
        <p:txBody>
          <a:bodyPr anchorCtr="0" anchor="t" bIns="45700" lIns="91425" spcFirstLastPara="1" rIns="91425" wrap="square" tIns="45700">
            <a:noAutofit/>
          </a:bodyPr>
          <a:lstStyle/>
          <a:p>
            <a:pPr indent="0" lvl="0" marL="0" rtl="0" algn="l">
              <a:spcBef>
                <a:spcPts val="640"/>
              </a:spcBef>
              <a:spcAft>
                <a:spcPts val="0"/>
              </a:spcAft>
              <a:buNone/>
            </a:pPr>
            <a:r>
              <a:rPr lang="en" sz="1600" u="sng">
                <a:solidFill>
                  <a:schemeClr val="dk1"/>
                </a:solidFill>
                <a:latin typeface="Nunito"/>
                <a:ea typeface="Nunito"/>
                <a:cs typeface="Nunito"/>
                <a:sym typeface="Nunito"/>
              </a:rPr>
              <a:t>Context</a:t>
            </a:r>
            <a:r>
              <a:rPr lang="en" sz="1600">
                <a:solidFill>
                  <a:schemeClr val="dk1"/>
                </a:solidFill>
                <a:latin typeface="Nunito"/>
                <a:ea typeface="Nunito"/>
                <a:cs typeface="Nunito"/>
                <a:sym typeface="Nunito"/>
              </a:rPr>
              <a:t>:  Key to INR </a:t>
            </a:r>
            <a:r>
              <a:rPr lang="en" sz="1600">
                <a:solidFill>
                  <a:schemeClr val="dk1"/>
                </a:solidFill>
                <a:latin typeface="Nunito"/>
                <a:ea typeface="Nunito"/>
                <a:cs typeface="Nunito"/>
                <a:sym typeface="Nunito"/>
              </a:rPr>
              <a:t>is</a:t>
            </a:r>
            <a:r>
              <a:rPr lang="en" sz="1600">
                <a:solidFill>
                  <a:schemeClr val="dk1"/>
                </a:solidFill>
                <a:latin typeface="Nunito"/>
                <a:ea typeface="Nunito"/>
                <a:cs typeface="Nunito"/>
                <a:sym typeface="Nunito"/>
              </a:rPr>
              <a:t> knowledge of the orientation of the SUVI instrument with respect to the Sun. The relative rotation of the SUVI instrument to solar north is captured in the CROTA and PC</a:t>
            </a:r>
            <a:r>
              <a:rPr baseline="-25000" lang="en" sz="1600">
                <a:solidFill>
                  <a:schemeClr val="dk1"/>
                </a:solidFill>
                <a:latin typeface="Nunito"/>
                <a:ea typeface="Nunito"/>
                <a:cs typeface="Nunito"/>
                <a:sym typeface="Nunito"/>
              </a:rPr>
              <a:t>ij </a:t>
            </a:r>
            <a:r>
              <a:rPr lang="en" sz="1600">
                <a:solidFill>
                  <a:schemeClr val="dk1"/>
                </a:solidFill>
                <a:latin typeface="Nunito"/>
                <a:ea typeface="Nunito"/>
                <a:cs typeface="Nunito"/>
                <a:sym typeface="Nunito"/>
              </a:rPr>
              <a:t>keywords of the SUVI Level-1b product. Users have communicated to NCEI that there is an unknown contribution to the relative rotation that is not captured in CROTA and PC</a:t>
            </a:r>
            <a:r>
              <a:rPr baseline="-25000" lang="en" sz="1600">
                <a:solidFill>
                  <a:schemeClr val="dk1"/>
                </a:solidFill>
                <a:latin typeface="Nunito"/>
                <a:ea typeface="Nunito"/>
                <a:cs typeface="Nunito"/>
                <a:sym typeface="Nunito"/>
              </a:rPr>
              <a:t>ij</a:t>
            </a:r>
            <a:r>
              <a:rPr lang="en" sz="1600">
                <a:solidFill>
                  <a:schemeClr val="dk1"/>
                </a:solidFill>
                <a:latin typeface="Nunito"/>
                <a:ea typeface="Nunito"/>
                <a:cs typeface="Nunito"/>
                <a:sym typeface="Nunito"/>
              </a:rPr>
              <a:t>.</a:t>
            </a:r>
            <a:endParaRPr sz="1600">
              <a:solidFill>
                <a:schemeClr val="dk1"/>
              </a:solidFill>
              <a:latin typeface="Nunito"/>
              <a:ea typeface="Nunito"/>
              <a:cs typeface="Nunito"/>
              <a:sym typeface="Nunito"/>
            </a:endParaRPr>
          </a:p>
          <a:p>
            <a:pPr indent="0" lvl="0" marL="0" rtl="0" algn="l">
              <a:spcBef>
                <a:spcPts val="640"/>
              </a:spcBef>
              <a:spcAft>
                <a:spcPts val="0"/>
              </a:spcAft>
              <a:buNone/>
            </a:pPr>
            <a:r>
              <a:rPr b="1" lang="en" u="sng">
                <a:solidFill>
                  <a:schemeClr val="dk1"/>
                </a:solidFill>
                <a:latin typeface="Nunito"/>
                <a:ea typeface="Nunito"/>
                <a:cs typeface="Nunito"/>
                <a:sym typeface="Nunito"/>
              </a:rPr>
              <a:t>NB</a:t>
            </a:r>
            <a:r>
              <a:rPr b="1" lang="en" u="sng">
                <a:solidFill>
                  <a:schemeClr val="dk1"/>
                </a:solidFill>
                <a:latin typeface="Nunito"/>
                <a:ea typeface="Nunito"/>
                <a:cs typeface="Nunito"/>
                <a:sym typeface="Nunito"/>
              </a:rPr>
              <a:t>:</a:t>
            </a:r>
            <a:r>
              <a:rPr lang="en">
                <a:solidFill>
                  <a:schemeClr val="dk1"/>
                </a:solidFill>
                <a:latin typeface="Nunito"/>
                <a:ea typeface="Nunito"/>
                <a:cs typeface="Nunito"/>
                <a:sym typeface="Nunito"/>
              </a:rPr>
              <a:t> Every SUVI instrument is impacted by this issue.</a:t>
            </a:r>
            <a:endParaRPr>
              <a:solidFill>
                <a:schemeClr val="dk1"/>
              </a:solidFill>
              <a:latin typeface="Nunito"/>
              <a:ea typeface="Nunito"/>
              <a:cs typeface="Nunito"/>
              <a:sym typeface="Nunito"/>
            </a:endParaRPr>
          </a:p>
        </p:txBody>
      </p:sp>
      <p:sp>
        <p:nvSpPr>
          <p:cNvPr id="211" name="Google Shape;211;p31"/>
          <p:cNvSpPr txBox="1"/>
          <p:nvPr>
            <p:ph idx="12" type="sldNum"/>
          </p:nvPr>
        </p:nvSpPr>
        <p:spPr>
          <a:xfrm>
            <a:off x="6553200" y="476726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12" name="Google Shape;212;p31"/>
          <p:cNvPicPr preferRelativeResize="0"/>
          <p:nvPr/>
        </p:nvPicPr>
        <p:blipFill>
          <a:blip r:embed="rId3">
            <a:alphaModFix/>
          </a:blip>
          <a:stretch>
            <a:fillRect/>
          </a:stretch>
        </p:blipFill>
        <p:spPr>
          <a:xfrm>
            <a:off x="457200" y="2500225"/>
            <a:ext cx="2285785" cy="2267049"/>
          </a:xfrm>
          <a:prstGeom prst="rect">
            <a:avLst/>
          </a:prstGeom>
          <a:noFill/>
          <a:ln>
            <a:noFill/>
          </a:ln>
        </p:spPr>
      </p:pic>
      <p:pic>
        <p:nvPicPr>
          <p:cNvPr id="213" name="Google Shape;213;p31"/>
          <p:cNvPicPr preferRelativeResize="0"/>
          <p:nvPr/>
        </p:nvPicPr>
        <p:blipFill>
          <a:blip r:embed="rId4">
            <a:alphaModFix/>
          </a:blip>
          <a:stretch>
            <a:fillRect/>
          </a:stretch>
        </p:blipFill>
        <p:spPr>
          <a:xfrm>
            <a:off x="3419698" y="2500225"/>
            <a:ext cx="2304625" cy="2267049"/>
          </a:xfrm>
          <a:prstGeom prst="rect">
            <a:avLst/>
          </a:prstGeom>
          <a:noFill/>
          <a:ln>
            <a:noFill/>
          </a:ln>
        </p:spPr>
      </p:pic>
      <p:cxnSp>
        <p:nvCxnSpPr>
          <p:cNvPr id="214" name="Google Shape;214;p31"/>
          <p:cNvCxnSpPr>
            <a:stCxn id="213" idx="0"/>
          </p:cNvCxnSpPr>
          <p:nvPr/>
        </p:nvCxnSpPr>
        <p:spPr>
          <a:xfrm>
            <a:off x="4572010" y="2500225"/>
            <a:ext cx="0" cy="2267100"/>
          </a:xfrm>
          <a:prstGeom prst="straightConnector1">
            <a:avLst/>
          </a:prstGeom>
          <a:noFill/>
          <a:ln cap="flat" cmpd="sng" w="19050">
            <a:solidFill>
              <a:schemeClr val="dk1"/>
            </a:solidFill>
            <a:prstDash val="dash"/>
            <a:round/>
            <a:headEnd len="med" w="med" type="none"/>
            <a:tailEnd len="med" w="med" type="none"/>
          </a:ln>
        </p:spPr>
      </p:cxnSp>
      <p:cxnSp>
        <p:nvCxnSpPr>
          <p:cNvPr id="215" name="Google Shape;215;p31"/>
          <p:cNvCxnSpPr/>
          <p:nvPr/>
        </p:nvCxnSpPr>
        <p:spPr>
          <a:xfrm>
            <a:off x="1599967" y="2500344"/>
            <a:ext cx="0" cy="2266567"/>
          </a:xfrm>
          <a:prstGeom prst="straightConnector1">
            <a:avLst/>
          </a:prstGeom>
          <a:noFill/>
          <a:ln cap="flat" cmpd="sng" w="19050">
            <a:solidFill>
              <a:schemeClr val="dk1"/>
            </a:solidFill>
            <a:prstDash val="dash"/>
            <a:round/>
            <a:headEnd len="med" w="med" type="none"/>
            <a:tailEnd len="med" w="med" type="none"/>
          </a:ln>
        </p:spPr>
      </p:cxnSp>
      <p:pic>
        <p:nvPicPr>
          <p:cNvPr id="216" name="Google Shape;216;p31"/>
          <p:cNvPicPr preferRelativeResize="0"/>
          <p:nvPr/>
        </p:nvPicPr>
        <p:blipFill>
          <a:blip r:embed="rId4">
            <a:alphaModFix/>
          </a:blip>
          <a:stretch>
            <a:fillRect/>
          </a:stretch>
        </p:blipFill>
        <p:spPr>
          <a:xfrm>
            <a:off x="6401048" y="2500250"/>
            <a:ext cx="2304625" cy="2267049"/>
          </a:xfrm>
          <a:prstGeom prst="rect">
            <a:avLst/>
          </a:prstGeom>
          <a:noFill/>
          <a:ln>
            <a:noFill/>
          </a:ln>
        </p:spPr>
      </p:pic>
      <p:cxnSp>
        <p:nvCxnSpPr>
          <p:cNvPr id="217" name="Google Shape;217;p31"/>
          <p:cNvCxnSpPr>
            <a:stCxn id="216" idx="0"/>
            <a:endCxn id="216" idx="2"/>
          </p:cNvCxnSpPr>
          <p:nvPr/>
        </p:nvCxnSpPr>
        <p:spPr>
          <a:xfrm>
            <a:off x="7553360" y="2500250"/>
            <a:ext cx="0" cy="2267100"/>
          </a:xfrm>
          <a:prstGeom prst="straightConnector1">
            <a:avLst/>
          </a:prstGeom>
          <a:noFill/>
          <a:ln cap="flat" cmpd="sng" w="19050">
            <a:solidFill>
              <a:schemeClr val="dk1"/>
            </a:solidFill>
            <a:prstDash val="solid"/>
            <a:round/>
            <a:headEnd len="med" w="med" type="none"/>
            <a:tailEnd len="med" w="med" type="none"/>
          </a:ln>
        </p:spPr>
      </p:cxnSp>
      <p:cxnSp>
        <p:nvCxnSpPr>
          <p:cNvPr id="218" name="Google Shape;218;p31"/>
          <p:cNvCxnSpPr/>
          <p:nvPr/>
        </p:nvCxnSpPr>
        <p:spPr>
          <a:xfrm>
            <a:off x="7553343" y="2500075"/>
            <a:ext cx="0" cy="2267146"/>
          </a:xfrm>
          <a:prstGeom prst="straightConnector1">
            <a:avLst/>
          </a:prstGeom>
          <a:noFill/>
          <a:ln cap="flat" cmpd="sng" w="19050">
            <a:solidFill>
              <a:schemeClr val="dk1"/>
            </a:solidFill>
            <a:prstDash val="dash"/>
            <a:round/>
            <a:headEnd len="med" w="med" type="none"/>
            <a:tailEnd len="med" w="med" type="none"/>
          </a:ln>
        </p:spPr>
      </p:cxnSp>
      <p:sp>
        <p:nvSpPr>
          <p:cNvPr id="219" name="Google Shape;219;p31"/>
          <p:cNvSpPr txBox="1"/>
          <p:nvPr/>
        </p:nvSpPr>
        <p:spPr>
          <a:xfrm>
            <a:off x="1190625" y="4767350"/>
            <a:ext cx="818700" cy="3387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Nunito"/>
                <a:ea typeface="Nunito"/>
                <a:cs typeface="Nunito"/>
                <a:sym typeface="Nunito"/>
              </a:rPr>
              <a:t>Level-1b</a:t>
            </a:r>
            <a:endParaRPr sz="1000">
              <a:solidFill>
                <a:schemeClr val="dk1"/>
              </a:solidFill>
              <a:latin typeface="Nunito"/>
              <a:ea typeface="Nunito"/>
              <a:cs typeface="Nunito"/>
              <a:sym typeface="Nunito"/>
            </a:endParaRPr>
          </a:p>
        </p:txBody>
      </p:sp>
      <p:sp>
        <p:nvSpPr>
          <p:cNvPr id="220" name="Google Shape;220;p31"/>
          <p:cNvSpPr txBox="1"/>
          <p:nvPr/>
        </p:nvSpPr>
        <p:spPr>
          <a:xfrm>
            <a:off x="3972463" y="4767350"/>
            <a:ext cx="1199100" cy="3387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Nunito"/>
                <a:ea typeface="Nunito"/>
                <a:cs typeface="Nunito"/>
                <a:sym typeface="Nunito"/>
              </a:rPr>
              <a:t>CROTA corrected</a:t>
            </a:r>
            <a:endParaRPr sz="1000">
              <a:solidFill>
                <a:schemeClr val="dk1"/>
              </a:solidFill>
              <a:latin typeface="Nunito"/>
              <a:ea typeface="Nunito"/>
              <a:cs typeface="Nunito"/>
              <a:sym typeface="Nunito"/>
            </a:endParaRPr>
          </a:p>
        </p:txBody>
      </p:sp>
      <p:sp>
        <p:nvSpPr>
          <p:cNvPr id="221" name="Google Shape;221;p31"/>
          <p:cNvSpPr txBox="1"/>
          <p:nvPr/>
        </p:nvSpPr>
        <p:spPr>
          <a:xfrm>
            <a:off x="6671650" y="4767350"/>
            <a:ext cx="1763400" cy="338700"/>
          </a:xfrm>
          <a:prstGeom prst="rect">
            <a:avLst/>
          </a:prstGeom>
          <a:solidFill>
            <a:srgbClr val="000000">
              <a:alpha val="61760"/>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Nunito"/>
                <a:ea typeface="Nunito"/>
                <a:cs typeface="Nunito"/>
                <a:sym typeface="Nunito"/>
              </a:rPr>
              <a:t>Unresolved INR errors</a:t>
            </a:r>
            <a:endParaRPr sz="1000">
              <a:solidFill>
                <a:schemeClr val="dk1"/>
              </a:solidFill>
              <a:latin typeface="Nunito"/>
              <a:ea typeface="Nunito"/>
              <a:cs typeface="Nunito"/>
              <a:sym typeface="Nunito"/>
            </a:endParaRPr>
          </a:p>
        </p:txBody>
      </p:sp>
      <p:sp>
        <p:nvSpPr>
          <p:cNvPr id="222" name="Google Shape;222;p31"/>
          <p:cNvSpPr txBox="1"/>
          <p:nvPr>
            <p:ph type="title"/>
          </p:nvPr>
        </p:nvSpPr>
        <p:spPr>
          <a:xfrm>
            <a:off x="607675" y="54225"/>
            <a:ext cx="7928700" cy="807600"/>
          </a:xfrm>
          <a:prstGeom prst="rect">
            <a:avLst/>
          </a:prstGeom>
          <a:solidFill>
            <a:srgbClr val="303030">
              <a:alpha val="68630"/>
            </a:srgbClr>
          </a:solidFill>
        </p:spPr>
        <p:txBody>
          <a:bodyPr anchorCtr="0" anchor="ctr" bIns="45700" lIns="91425" spcFirstLastPara="1" rIns="91425" wrap="square" tIns="45700">
            <a:noAutofit/>
          </a:bodyPr>
          <a:lstStyle/>
          <a:p>
            <a:pPr indent="0" lvl="0" marL="0" rtl="0" algn="ctr">
              <a:spcBef>
                <a:spcPts val="0"/>
              </a:spcBef>
              <a:spcAft>
                <a:spcPts val="0"/>
              </a:spcAft>
              <a:buNone/>
            </a:pPr>
            <a:r>
              <a:rPr lang="en" sz="3100">
                <a:solidFill>
                  <a:srgbClr val="FF0000"/>
                </a:solidFill>
              </a:rPr>
              <a:t>Uncorrected Rotation Update (ADR 1276)</a:t>
            </a:r>
            <a:endParaRPr sz="310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txBox="1"/>
          <p:nvPr>
            <p:ph type="title"/>
          </p:nvPr>
        </p:nvSpPr>
        <p:spPr>
          <a:xfrm>
            <a:off x="624450" y="91150"/>
            <a:ext cx="7928700" cy="80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rgbClr val="FF0000"/>
                </a:solidFill>
              </a:rPr>
              <a:t>Uncorrected Rotation Update (ADR 1276)</a:t>
            </a:r>
            <a:endParaRPr sz="3100">
              <a:solidFill>
                <a:srgbClr val="FF0000"/>
              </a:solidFill>
            </a:endParaRPr>
          </a:p>
        </p:txBody>
      </p:sp>
      <p:sp>
        <p:nvSpPr>
          <p:cNvPr id="228" name="Google Shape;228;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9" name="Google Shape;229;p32"/>
          <p:cNvSpPr txBox="1"/>
          <p:nvPr>
            <p:ph idx="4294967295" type="body"/>
          </p:nvPr>
        </p:nvSpPr>
        <p:spPr>
          <a:xfrm>
            <a:off x="156450" y="1072450"/>
            <a:ext cx="8864700" cy="3948900"/>
          </a:xfrm>
          <a:prstGeom prst="rect">
            <a:avLst/>
          </a:prstGeom>
          <a:solidFill>
            <a:srgbClr val="303030">
              <a:alpha val="68630"/>
            </a:srgbClr>
          </a:solidFill>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Nunito"/>
              <a:buChar char="●"/>
            </a:pPr>
            <a:r>
              <a:rPr lang="en">
                <a:solidFill>
                  <a:schemeClr val="dk1"/>
                </a:solidFill>
              </a:rPr>
              <a:t>A user contacted NCEI about “alignment issues” with the GOES-R SUVI data</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Investigation by NCEI revealed persistent uncorrected errors in the SUVI L1b roll angle (CROTA) up to 0.25° for the GOES-18 SUVI. NCEI also confirmed other SUVI instruments were impacted in a similar manner.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There are two plausible contributing factors: orbital effects or gimbal setting/reading uncertainty.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GOES-R PSE determined that MRD2045/2046 only </a:t>
            </a:r>
            <a:r>
              <a:rPr lang="en">
                <a:solidFill>
                  <a:schemeClr val="dk1"/>
                </a:solidFill>
              </a:rPr>
              <a:t>applied to pointing (i.e. Sun Center) and that all pointing requirements were being met.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Outcome: No action will be taken to mitigate for this persistent uncorrected error in the SUVI roll angle. Once NCEI is providing reprocessed SUVI L1b data to the public, </a:t>
            </a:r>
            <a:r>
              <a:rPr lang="en">
                <a:solidFill>
                  <a:schemeClr val="dk1"/>
                </a:solidFill>
              </a:rPr>
              <a:t>NCEI will </a:t>
            </a:r>
            <a:r>
              <a:rPr lang="en">
                <a:solidFill>
                  <a:schemeClr val="dk1"/>
                </a:solidFill>
              </a:rPr>
              <a:t>inform users that the NCEI reprocessed data should be the preferred dataset.</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143600" y="3778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700"/>
              <a:t>Outline</a:t>
            </a:r>
            <a:endParaRPr sz="3700"/>
          </a:p>
        </p:txBody>
      </p:sp>
      <p:sp>
        <p:nvSpPr>
          <p:cNvPr id="72" name="Google Shape;72;p15"/>
          <p:cNvSpPr txBox="1"/>
          <p:nvPr>
            <p:ph idx="1" type="body"/>
          </p:nvPr>
        </p:nvSpPr>
        <p:spPr>
          <a:xfrm>
            <a:off x="311700" y="1132275"/>
            <a:ext cx="8520600" cy="34164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F2F2F2"/>
              </a:buClr>
              <a:buSzPts val="2100"/>
              <a:buChar char="●"/>
            </a:pPr>
            <a:r>
              <a:rPr lang="en" sz="2100">
                <a:solidFill>
                  <a:srgbClr val="F2F2F2"/>
                </a:solidFill>
              </a:rPr>
              <a:t>Overview of the GOES-18 SUVI</a:t>
            </a:r>
            <a:endParaRPr sz="2100">
              <a:solidFill>
                <a:srgbClr val="F2F2F2"/>
              </a:solidFill>
            </a:endParaRPr>
          </a:p>
          <a:p>
            <a:pPr indent="-361950" lvl="0" marL="457200" rtl="0" algn="l">
              <a:lnSpc>
                <a:spcPct val="115000"/>
              </a:lnSpc>
              <a:spcBef>
                <a:spcPts val="0"/>
              </a:spcBef>
              <a:spcAft>
                <a:spcPts val="0"/>
              </a:spcAft>
              <a:buClr>
                <a:srgbClr val="F2F2F2"/>
              </a:buClr>
              <a:buSzPts val="2100"/>
              <a:buChar char="●"/>
            </a:pPr>
            <a:r>
              <a:rPr lang="en" sz="2100">
                <a:solidFill>
                  <a:srgbClr val="F2F2F2"/>
                </a:solidFill>
              </a:rPr>
              <a:t>Review of the GOES-18 SUVI Full Maturity Assessment</a:t>
            </a:r>
            <a:endParaRPr sz="2100">
              <a:solidFill>
                <a:srgbClr val="F2F2F2"/>
              </a:solidFill>
            </a:endParaRPr>
          </a:p>
          <a:p>
            <a:pPr indent="-361950" lvl="0" marL="457200" rtl="0" algn="l">
              <a:lnSpc>
                <a:spcPct val="115000"/>
              </a:lnSpc>
              <a:spcBef>
                <a:spcPts val="0"/>
              </a:spcBef>
              <a:spcAft>
                <a:spcPts val="0"/>
              </a:spcAft>
              <a:buClr>
                <a:srgbClr val="F2F2F2"/>
              </a:buClr>
              <a:buSzPts val="2100"/>
              <a:buChar char="●"/>
            </a:pPr>
            <a:r>
              <a:rPr lang="en" sz="2100">
                <a:solidFill>
                  <a:srgbClr val="F2F2F2"/>
                </a:solidFill>
              </a:rPr>
              <a:t>Evaluation of the GOES-18 Level-1b Product Quality</a:t>
            </a:r>
            <a:endParaRPr sz="2100">
              <a:solidFill>
                <a:srgbClr val="F2F2F2"/>
              </a:solidFill>
            </a:endParaRPr>
          </a:p>
          <a:p>
            <a:pPr indent="-336550" lvl="1" marL="914400" rtl="0" algn="l">
              <a:lnSpc>
                <a:spcPct val="115000"/>
              </a:lnSpc>
              <a:spcBef>
                <a:spcPts val="0"/>
              </a:spcBef>
              <a:spcAft>
                <a:spcPts val="0"/>
              </a:spcAft>
              <a:buClr>
                <a:srgbClr val="F2F2F2"/>
              </a:buClr>
              <a:buSzPts val="1700"/>
              <a:buChar char="○"/>
            </a:pPr>
            <a:r>
              <a:rPr lang="en" sz="1700">
                <a:solidFill>
                  <a:srgbClr val="F2F2F2"/>
                </a:solidFill>
              </a:rPr>
              <a:t>Anomalies and Resolution</a:t>
            </a:r>
            <a:endParaRPr sz="1700">
              <a:solidFill>
                <a:srgbClr val="F2F2F2"/>
              </a:solidFill>
            </a:endParaRPr>
          </a:p>
          <a:p>
            <a:pPr indent="-336550" lvl="1" marL="914400" rtl="0" algn="l">
              <a:lnSpc>
                <a:spcPct val="115000"/>
              </a:lnSpc>
              <a:spcBef>
                <a:spcPts val="0"/>
              </a:spcBef>
              <a:spcAft>
                <a:spcPts val="0"/>
              </a:spcAft>
              <a:buClr>
                <a:srgbClr val="F2F2F2"/>
              </a:buClr>
              <a:buSzPts val="1700"/>
              <a:buChar char="○"/>
            </a:pPr>
            <a:r>
              <a:rPr lang="en" sz="1700">
                <a:solidFill>
                  <a:srgbClr val="F2F2F2"/>
                </a:solidFill>
              </a:rPr>
              <a:t>PLPTs -Trending and Degradation</a:t>
            </a:r>
            <a:endParaRPr sz="1700">
              <a:solidFill>
                <a:srgbClr val="F2F2F2"/>
              </a:solidFill>
            </a:endParaRPr>
          </a:p>
          <a:p>
            <a:pPr indent="-361950" lvl="0" marL="457200" rtl="0" algn="l">
              <a:lnSpc>
                <a:spcPct val="115000"/>
              </a:lnSpc>
              <a:spcBef>
                <a:spcPts val="0"/>
              </a:spcBef>
              <a:spcAft>
                <a:spcPts val="0"/>
              </a:spcAft>
              <a:buClr>
                <a:srgbClr val="F2F2F2"/>
              </a:buClr>
              <a:buSzPts val="2100"/>
              <a:buChar char="●"/>
            </a:pPr>
            <a:r>
              <a:rPr lang="en" sz="2100">
                <a:solidFill>
                  <a:srgbClr val="F2F2F2"/>
                </a:solidFill>
              </a:rPr>
              <a:t>Summary of Product Status </a:t>
            </a:r>
            <a:endParaRPr sz="2100">
              <a:solidFill>
                <a:srgbClr val="F2F2F2"/>
              </a:solidFill>
            </a:endParaRPr>
          </a:p>
          <a:p>
            <a:pPr indent="-336550" lvl="1" marL="914400" rtl="0" algn="l">
              <a:lnSpc>
                <a:spcPct val="115000"/>
              </a:lnSpc>
              <a:spcBef>
                <a:spcPts val="0"/>
              </a:spcBef>
              <a:spcAft>
                <a:spcPts val="0"/>
              </a:spcAft>
              <a:buClr>
                <a:srgbClr val="F2F2F2"/>
              </a:buClr>
              <a:buSzPts val="1700"/>
              <a:buChar char="○"/>
            </a:pPr>
            <a:r>
              <a:rPr lang="en" sz="1700">
                <a:solidFill>
                  <a:srgbClr val="F2F2F2"/>
                </a:solidFill>
              </a:rPr>
              <a:t>Top priority items</a:t>
            </a:r>
            <a:endParaRPr sz="1700">
              <a:solidFill>
                <a:srgbClr val="F2F2F2"/>
              </a:solidFill>
            </a:endParaRPr>
          </a:p>
          <a:p>
            <a:pPr indent="-336550" lvl="1" marL="914400" rtl="0" algn="l">
              <a:lnSpc>
                <a:spcPct val="115000"/>
              </a:lnSpc>
              <a:spcBef>
                <a:spcPts val="0"/>
              </a:spcBef>
              <a:spcAft>
                <a:spcPts val="0"/>
              </a:spcAft>
              <a:buClr>
                <a:srgbClr val="F2F2F2"/>
              </a:buClr>
              <a:buSzPts val="1700"/>
              <a:buChar char="○"/>
            </a:pPr>
            <a:r>
              <a:rPr lang="en" sz="1700">
                <a:solidFill>
                  <a:srgbClr val="F2F2F2"/>
                </a:solidFill>
              </a:rPr>
              <a:t>Conclusion</a:t>
            </a:r>
            <a:endParaRPr sz="1700">
              <a:solidFill>
                <a:srgbClr val="F2F2F2"/>
              </a:solidFill>
            </a:endParaRPr>
          </a:p>
        </p:txBody>
      </p:sp>
      <p:sp>
        <p:nvSpPr>
          <p:cNvPr id="73" name="Google Shape;73;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3"/>
          <p:cNvSpPr txBox="1"/>
          <p:nvPr>
            <p:ph type="title"/>
          </p:nvPr>
        </p:nvSpPr>
        <p:spPr>
          <a:xfrm>
            <a:off x="1388100" y="1492025"/>
            <a:ext cx="6367800" cy="1839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GOES-18 SUVI Full Maturity PS-PVR</a:t>
            </a:r>
            <a:endParaRPr sz="2400"/>
          </a:p>
          <a:p>
            <a:pPr indent="0" lvl="0" marL="0" rtl="0" algn="l">
              <a:spcBef>
                <a:spcPts val="0"/>
              </a:spcBef>
              <a:spcAft>
                <a:spcPts val="0"/>
              </a:spcAft>
              <a:buNone/>
            </a:pPr>
            <a:r>
              <a:rPr lang="en"/>
              <a:t>Evaluation of Product</a:t>
            </a:r>
            <a:endParaRPr/>
          </a:p>
          <a:p>
            <a:pPr indent="0" lvl="0" marL="0" rtl="0" algn="l">
              <a:spcBef>
                <a:spcPts val="0"/>
              </a:spcBef>
              <a:spcAft>
                <a:spcPts val="0"/>
              </a:spcAft>
              <a:buNone/>
            </a:pPr>
            <a:r>
              <a:rPr lang="en"/>
              <a:t>Quality </a:t>
            </a:r>
            <a:endParaRPr/>
          </a:p>
        </p:txBody>
      </p:sp>
      <p:sp>
        <p:nvSpPr>
          <p:cNvPr id="235" name="Google Shape;235;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type="title"/>
          </p:nvPr>
        </p:nvSpPr>
        <p:spPr>
          <a:xfrm>
            <a:off x="457200" y="43804"/>
            <a:ext cx="8229600" cy="6432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4400"/>
              <a:t>Assessment Overview</a:t>
            </a:r>
            <a:endParaRPr sz="4400"/>
          </a:p>
        </p:txBody>
      </p:sp>
      <p:graphicFrame>
        <p:nvGraphicFramePr>
          <p:cNvPr id="242" name="Google Shape;242;p34"/>
          <p:cNvGraphicFramePr/>
          <p:nvPr/>
        </p:nvGraphicFramePr>
        <p:xfrm>
          <a:off x="742473" y="938450"/>
          <a:ext cx="3000000" cy="3000000"/>
        </p:xfrm>
        <a:graphic>
          <a:graphicData uri="http://schemas.openxmlformats.org/drawingml/2006/table">
            <a:tbl>
              <a:tblPr bandRow="1" firstRow="1">
                <a:noFill/>
                <a:tableStyleId>{7D9F45F2-279D-4FB5-BD5E-1D9549C7E143}</a:tableStyleId>
              </a:tblPr>
              <a:tblGrid>
                <a:gridCol w="1498925"/>
                <a:gridCol w="3138875"/>
                <a:gridCol w="3021250"/>
              </a:tblGrid>
              <a:tr h="340475">
                <a:tc>
                  <a:txBody>
                    <a:bodyPr/>
                    <a:lstStyle/>
                    <a:p>
                      <a:pPr indent="0" lvl="0" marL="0" marR="0" rtl="0" algn="l">
                        <a:spcBef>
                          <a:spcPts val="0"/>
                        </a:spcBef>
                        <a:spcAft>
                          <a:spcPts val="0"/>
                        </a:spcAft>
                        <a:buNone/>
                      </a:pPr>
                      <a:r>
                        <a:t/>
                      </a:r>
                      <a:endParaRPr b="0" sz="1200">
                        <a:latin typeface="Nunito"/>
                        <a:ea typeface="Nunito"/>
                        <a:cs typeface="Nunito"/>
                        <a:sym typeface="Nunito"/>
                      </a:endParaRPr>
                    </a:p>
                  </a:txBody>
                  <a:tcPr marT="34300" marB="343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c>
                  <a:txBody>
                    <a:bodyPr/>
                    <a:lstStyle/>
                    <a:p>
                      <a:pPr indent="0" lvl="0" marL="0" marR="0" rtl="0" algn="ctr">
                        <a:spcBef>
                          <a:spcPts val="0"/>
                        </a:spcBef>
                        <a:spcAft>
                          <a:spcPts val="0"/>
                        </a:spcAft>
                        <a:buNone/>
                      </a:pPr>
                      <a:r>
                        <a:rPr lang="en" sz="1600">
                          <a:latin typeface="Nunito"/>
                          <a:ea typeface="Nunito"/>
                          <a:cs typeface="Nunito"/>
                          <a:sym typeface="Nunito"/>
                        </a:rPr>
                        <a:t>Today</a:t>
                      </a:r>
                      <a:endParaRPr sz="1600">
                        <a:latin typeface="Nunito"/>
                        <a:ea typeface="Nunito"/>
                        <a:cs typeface="Nunito"/>
                        <a:sym typeface="Nunito"/>
                      </a:endParaRPr>
                    </a:p>
                  </a:txBody>
                  <a:tcPr marT="34300" marB="343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lang="en" sz="1600">
                          <a:latin typeface="Nunito"/>
                          <a:ea typeface="Nunito"/>
                          <a:cs typeface="Nunito"/>
                          <a:sym typeface="Nunito"/>
                        </a:rPr>
                        <a:t>Require</a:t>
                      </a:r>
                      <a:r>
                        <a:rPr lang="en" sz="1600">
                          <a:latin typeface="Nunito"/>
                          <a:ea typeface="Nunito"/>
                          <a:cs typeface="Nunito"/>
                          <a:sym typeface="Nunito"/>
                        </a:rPr>
                        <a:t>d/Desired</a:t>
                      </a:r>
                      <a:endParaRPr sz="1600">
                        <a:latin typeface="Nunito"/>
                        <a:ea typeface="Nunito"/>
                        <a:cs typeface="Nunito"/>
                        <a:sym typeface="Nunito"/>
                      </a:endParaRPr>
                    </a:p>
                  </a:txBody>
                  <a:tcPr marT="34300" marB="343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BFBFBF"/>
                    </a:solidFill>
                  </a:tcPr>
                </a:tc>
              </a:tr>
              <a:tr h="628700">
                <a:tc>
                  <a:txBody>
                    <a:bodyPr/>
                    <a:lstStyle/>
                    <a:p>
                      <a:pPr indent="0" lvl="0" marL="0" marR="0" rtl="0" algn="ctr">
                        <a:spcBef>
                          <a:spcPts val="0"/>
                        </a:spcBef>
                        <a:spcAft>
                          <a:spcPts val="0"/>
                        </a:spcAft>
                        <a:buNone/>
                      </a:pPr>
                      <a:r>
                        <a:rPr b="1" lang="en" sz="1600">
                          <a:solidFill>
                            <a:schemeClr val="lt1"/>
                          </a:solidFill>
                          <a:latin typeface="Nunito"/>
                          <a:ea typeface="Nunito"/>
                          <a:cs typeface="Nunito"/>
                          <a:sym typeface="Nunito"/>
                        </a:rPr>
                        <a:t>INR</a:t>
                      </a:r>
                      <a:endParaRPr b="1" sz="1600">
                        <a:solidFill>
                          <a:schemeClr val="lt1"/>
                        </a:solidFill>
                        <a:latin typeface="Nunito"/>
                        <a:ea typeface="Nunito"/>
                        <a:cs typeface="Nunito"/>
                        <a:sym typeface="Nunito"/>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BFBFBF"/>
                    </a:solidFill>
                  </a:tcPr>
                </a:tc>
                <a:tc>
                  <a:txBody>
                    <a:bodyPr/>
                    <a:lstStyle/>
                    <a:p>
                      <a:pPr indent="-222250" lvl="0" marL="215900" marR="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Correct</a:t>
                      </a:r>
                      <a:r>
                        <a:rPr lang="en" sz="1100">
                          <a:solidFill>
                            <a:schemeClr val="lt1"/>
                          </a:solidFill>
                          <a:latin typeface="Nunito"/>
                          <a:ea typeface="Nunito"/>
                          <a:cs typeface="Nunito"/>
                          <a:sym typeface="Nunito"/>
                        </a:rPr>
                        <a:t> Pointing and Roll offsets Applied</a:t>
                      </a:r>
                      <a:endParaRPr sz="1300">
                        <a:solidFill>
                          <a:schemeClr val="lt1"/>
                        </a:solidFill>
                        <a:latin typeface="Nunito"/>
                        <a:ea typeface="Nunito"/>
                        <a:cs typeface="Nunito"/>
                        <a:sym typeface="Nunito"/>
                      </a:endParaRPr>
                    </a:p>
                    <a:p>
                      <a:pPr indent="-228600" lvl="1" marL="558800" marR="0" rtl="0" algn="l">
                        <a:spcBef>
                          <a:spcPts val="0"/>
                        </a:spcBef>
                        <a:spcAft>
                          <a:spcPts val="0"/>
                        </a:spcAft>
                        <a:buClr>
                          <a:schemeClr val="lt1"/>
                        </a:buClr>
                        <a:buSzPts val="1000"/>
                        <a:buFont typeface="Nunito"/>
                        <a:buChar char="•"/>
                      </a:pPr>
                      <a:r>
                        <a:rPr lang="en" sz="1000" u="none" cap="none" strike="noStrike">
                          <a:solidFill>
                            <a:schemeClr val="lt1"/>
                          </a:solidFill>
                          <a:latin typeface="Nunito"/>
                          <a:ea typeface="Nunito"/>
                          <a:cs typeface="Nunito"/>
                          <a:sym typeface="Nunito"/>
                        </a:rPr>
                        <a:t>Low-level systematic errors persist</a:t>
                      </a:r>
                      <a:endParaRPr sz="1000" u="none" cap="none" strike="noStrike">
                        <a:solidFill>
                          <a:schemeClr val="lt1"/>
                        </a:solidFill>
                        <a:latin typeface="Nunito"/>
                        <a:ea typeface="Nunito"/>
                        <a:cs typeface="Nunito"/>
                        <a:sym typeface="Nunito"/>
                      </a:endParaRPr>
                    </a:p>
                    <a:p>
                      <a:pPr indent="-228600" lvl="1" marL="558800" marR="0" rtl="0" algn="l">
                        <a:spcBef>
                          <a:spcPts val="0"/>
                        </a:spcBef>
                        <a:spcAft>
                          <a:spcPts val="0"/>
                        </a:spcAft>
                        <a:buClr>
                          <a:schemeClr val="lt1"/>
                        </a:buClr>
                        <a:buSzPts val="1000"/>
                        <a:buFont typeface="Nunito"/>
                        <a:buChar char="•"/>
                      </a:pPr>
                      <a:r>
                        <a:rPr lang="en" sz="1000">
                          <a:solidFill>
                            <a:schemeClr val="lt1"/>
                          </a:solidFill>
                          <a:latin typeface="Nunito"/>
                          <a:ea typeface="Nunito"/>
                          <a:cs typeface="Nunito"/>
                          <a:sym typeface="Nunito"/>
                        </a:rPr>
                        <a:t>Uncorrected roll causes small INR errors</a:t>
                      </a:r>
                      <a:endParaRPr sz="1000">
                        <a:solidFill>
                          <a:schemeClr val="lt1"/>
                        </a:solidFill>
                        <a:latin typeface="Nunito"/>
                        <a:ea typeface="Nunito"/>
                        <a:cs typeface="Nunito"/>
                        <a:sym typeface="Nunito"/>
                      </a:endParaRPr>
                    </a:p>
                    <a:p>
                      <a:pPr indent="0" lvl="0" marL="342900" marR="0" rtl="0" algn="l">
                        <a:spcBef>
                          <a:spcPts val="0"/>
                        </a:spcBef>
                        <a:spcAft>
                          <a:spcPts val="0"/>
                        </a:spcAft>
                        <a:buNone/>
                      </a:pPr>
                      <a:r>
                        <a:t/>
                      </a:r>
                      <a:endParaRPr sz="1000">
                        <a:solidFill>
                          <a:schemeClr val="lt1"/>
                        </a:solidFill>
                        <a:latin typeface="Nunito"/>
                        <a:ea typeface="Nunito"/>
                        <a:cs typeface="Nunito"/>
                        <a:sym typeface="Nunito"/>
                      </a:endParaRPr>
                    </a:p>
                  </a:txBody>
                  <a:tcPr marT="34300" marB="343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6D505"/>
                    </a:solidFill>
                  </a:tcPr>
                </a:tc>
                <a:tc>
                  <a:txBody>
                    <a:bodyPr/>
                    <a:lstStyle/>
                    <a:p>
                      <a:pPr indent="-209550" lvl="0" marL="215900" marR="0" rtl="0" algn="l">
                        <a:spcBef>
                          <a:spcPts val="0"/>
                        </a:spcBef>
                        <a:spcAft>
                          <a:spcPts val="0"/>
                        </a:spcAft>
                        <a:buClr>
                          <a:schemeClr val="lt1"/>
                        </a:buClr>
                        <a:buSzPts val="900"/>
                        <a:buFont typeface="Nunito"/>
                        <a:buChar char="•"/>
                      </a:pPr>
                      <a:r>
                        <a:rPr lang="en" sz="1000">
                          <a:solidFill>
                            <a:schemeClr val="lt1"/>
                          </a:solidFill>
                          <a:latin typeface="Nunito"/>
                          <a:ea typeface="Nunito"/>
                          <a:cs typeface="Nunito"/>
                          <a:sym typeface="Nunito"/>
                        </a:rPr>
                        <a:t>C</a:t>
                      </a:r>
                      <a:r>
                        <a:rPr lang="en" sz="1100">
                          <a:solidFill>
                            <a:schemeClr val="lt1"/>
                          </a:solidFill>
                          <a:latin typeface="Nunito"/>
                          <a:ea typeface="Nunito"/>
                          <a:cs typeface="Nunito"/>
                          <a:sym typeface="Nunito"/>
                        </a:rPr>
                        <a:t>omplete INR LUT maintained</a:t>
                      </a:r>
                      <a:endParaRPr sz="1100">
                        <a:solidFill>
                          <a:schemeClr val="lt1"/>
                        </a:solidFill>
                        <a:latin typeface="Nunito"/>
                        <a:ea typeface="Nunito"/>
                        <a:cs typeface="Nunito"/>
                        <a:sym typeface="Nunito"/>
                      </a:endParaRPr>
                    </a:p>
                    <a:p>
                      <a:pPr indent="-222250" lvl="0" marL="215900" marR="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All known contributors to INR characterized and accounted for.</a:t>
                      </a:r>
                      <a:endParaRPr sz="1100">
                        <a:solidFill>
                          <a:schemeClr val="lt1"/>
                        </a:solidFill>
                        <a:latin typeface="Nunito"/>
                        <a:ea typeface="Nunito"/>
                        <a:cs typeface="Nunito"/>
                        <a:sym typeface="Nunito"/>
                      </a:endParaRPr>
                    </a:p>
                  </a:txBody>
                  <a:tcPr marT="34300" marB="343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B14F"/>
                    </a:solidFill>
                  </a:tcPr>
                </a:tc>
              </a:tr>
              <a:tr h="1173500">
                <a:tc>
                  <a:txBody>
                    <a:bodyPr/>
                    <a:lstStyle/>
                    <a:p>
                      <a:pPr indent="0" lvl="0" marL="0" marR="0" rtl="0" algn="ctr">
                        <a:spcBef>
                          <a:spcPts val="0"/>
                        </a:spcBef>
                        <a:spcAft>
                          <a:spcPts val="0"/>
                        </a:spcAft>
                        <a:buNone/>
                      </a:pPr>
                      <a:r>
                        <a:rPr b="1" lang="en" sz="1600">
                          <a:solidFill>
                            <a:schemeClr val="lt1"/>
                          </a:solidFill>
                          <a:latin typeface="Nunito"/>
                          <a:ea typeface="Nunito"/>
                          <a:cs typeface="Nunito"/>
                          <a:sym typeface="Nunito"/>
                        </a:rPr>
                        <a:t>Radiometrics</a:t>
                      </a:r>
                      <a:endParaRPr b="1" sz="1600">
                        <a:solidFill>
                          <a:schemeClr val="lt1"/>
                        </a:solidFill>
                        <a:latin typeface="Nunito"/>
                        <a:ea typeface="Nunito"/>
                        <a:cs typeface="Nunito"/>
                        <a:sym typeface="Nunito"/>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BFBFBF"/>
                    </a:solidFill>
                  </a:tcPr>
                </a:tc>
                <a:tc>
                  <a:txBody>
                    <a:bodyPr/>
                    <a:lstStyle/>
                    <a:p>
                      <a:pPr indent="-222250" lvl="0" marL="215900" marR="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LUT</a:t>
                      </a:r>
                      <a:r>
                        <a:rPr lang="en" sz="1100">
                          <a:solidFill>
                            <a:schemeClr val="lt1"/>
                          </a:solidFill>
                          <a:latin typeface="Nunito"/>
                          <a:ea typeface="Nunito"/>
                          <a:cs typeface="Nunito"/>
                          <a:sym typeface="Nunito"/>
                        </a:rPr>
                        <a:t> updated for new calibration factors</a:t>
                      </a:r>
                      <a:endParaRPr sz="1100">
                        <a:solidFill>
                          <a:schemeClr val="lt1"/>
                        </a:solidFill>
                        <a:latin typeface="Nunito"/>
                        <a:ea typeface="Nunito"/>
                        <a:cs typeface="Nunito"/>
                        <a:sym typeface="Nunito"/>
                      </a:endParaRPr>
                    </a:p>
                    <a:p>
                      <a:pPr indent="-222250" lvl="0" marL="215900" marR="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Degradation Trending</a:t>
                      </a:r>
                      <a:r>
                        <a:rPr lang="en" sz="1100">
                          <a:solidFill>
                            <a:schemeClr val="lt1"/>
                          </a:solidFill>
                          <a:latin typeface="Nunito"/>
                          <a:ea typeface="Nunito"/>
                          <a:cs typeface="Nunito"/>
                          <a:sym typeface="Nunito"/>
                        </a:rPr>
                        <a:t> activities </a:t>
                      </a:r>
                      <a:r>
                        <a:rPr lang="en" sz="1100">
                          <a:solidFill>
                            <a:schemeClr val="lt1"/>
                          </a:solidFill>
                          <a:latin typeface="Nunito"/>
                          <a:ea typeface="Nunito"/>
                          <a:cs typeface="Nunito"/>
                          <a:sym typeface="Nunito"/>
                        </a:rPr>
                        <a:t>are ongoing</a:t>
                      </a:r>
                      <a:r>
                        <a:rPr lang="en" sz="1100">
                          <a:solidFill>
                            <a:schemeClr val="lt1"/>
                          </a:solidFill>
                          <a:latin typeface="Nunito"/>
                          <a:ea typeface="Nunito"/>
                          <a:cs typeface="Nunito"/>
                          <a:sym typeface="Nunito"/>
                        </a:rPr>
                        <a:t>. </a:t>
                      </a:r>
                      <a:endParaRPr sz="1300">
                        <a:solidFill>
                          <a:schemeClr val="lt1"/>
                        </a:solidFill>
                        <a:latin typeface="Nunito"/>
                        <a:ea typeface="Nunito"/>
                        <a:cs typeface="Nunito"/>
                        <a:sym typeface="Nunito"/>
                      </a:endParaRPr>
                    </a:p>
                    <a:p>
                      <a:pPr indent="-222250" lvl="0" marL="215900" marR="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Working to understand radiometric differences between G16/17/18</a:t>
                      </a:r>
                      <a:endParaRPr sz="1100">
                        <a:solidFill>
                          <a:schemeClr val="lt1"/>
                        </a:solidFill>
                        <a:latin typeface="Nunito"/>
                        <a:ea typeface="Nunito"/>
                        <a:cs typeface="Nunito"/>
                        <a:sym typeface="Nunito"/>
                      </a:endParaRPr>
                    </a:p>
                  </a:txBody>
                  <a:tcPr marT="34300" marB="343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86D505"/>
                    </a:solidFill>
                  </a:tcPr>
                </a:tc>
                <a:tc>
                  <a:txBody>
                    <a:bodyPr/>
                    <a:lstStyle/>
                    <a:p>
                      <a:pPr indent="-222250" lvl="0" marL="215900" marR="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Established method</a:t>
                      </a:r>
                      <a:r>
                        <a:rPr lang="en" sz="1100">
                          <a:solidFill>
                            <a:schemeClr val="lt1"/>
                          </a:solidFill>
                          <a:latin typeface="Nunito"/>
                          <a:ea typeface="Nunito"/>
                          <a:cs typeface="Nunito"/>
                          <a:sym typeface="Nunito"/>
                        </a:rPr>
                        <a:t> to disseminate degradation correction factors</a:t>
                      </a:r>
                      <a:endParaRPr sz="1300">
                        <a:solidFill>
                          <a:schemeClr val="lt1"/>
                        </a:solidFill>
                        <a:latin typeface="Nunito"/>
                        <a:ea typeface="Nunito"/>
                        <a:cs typeface="Nunito"/>
                        <a:sym typeface="Nunito"/>
                      </a:endParaRPr>
                    </a:p>
                    <a:p>
                      <a:pPr indent="-222250" lvl="0" marL="215900" marR="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Degradation trending activities producing consensus results</a:t>
                      </a:r>
                      <a:endParaRPr sz="1300">
                        <a:solidFill>
                          <a:schemeClr val="lt1"/>
                        </a:solidFill>
                        <a:latin typeface="Nunito"/>
                        <a:ea typeface="Nunito"/>
                        <a:cs typeface="Nunito"/>
                        <a:sym typeface="Nunito"/>
                      </a:endParaRPr>
                    </a:p>
                    <a:p>
                      <a:pPr indent="-222250" lvl="0" marL="215900" marR="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Radiometric measurements of all SUVI instruments are understood and trended</a:t>
                      </a:r>
                      <a:endParaRPr sz="1100">
                        <a:solidFill>
                          <a:schemeClr val="lt1"/>
                        </a:solidFill>
                        <a:latin typeface="Nunito"/>
                        <a:ea typeface="Nunito"/>
                        <a:cs typeface="Nunito"/>
                        <a:sym typeface="Nunito"/>
                      </a:endParaRPr>
                    </a:p>
                    <a:p>
                      <a:pPr indent="-222250" lvl="0" marL="215900" marR="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Consistency between all SUVI radiometrics.</a:t>
                      </a:r>
                      <a:endParaRPr sz="1100">
                        <a:solidFill>
                          <a:schemeClr val="lt1"/>
                        </a:solidFill>
                        <a:latin typeface="Nunito"/>
                        <a:ea typeface="Nunito"/>
                        <a:cs typeface="Nunito"/>
                        <a:sym typeface="Nunito"/>
                      </a:endParaRPr>
                    </a:p>
                  </a:txBody>
                  <a:tcPr marT="34300" marB="343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B14F"/>
                    </a:solidFill>
                  </a:tcPr>
                </a:tc>
              </a:tr>
              <a:tr h="1102475">
                <a:tc>
                  <a:txBody>
                    <a:bodyPr/>
                    <a:lstStyle/>
                    <a:p>
                      <a:pPr indent="0" lvl="0" marL="0" marR="0" rtl="0" algn="ctr">
                        <a:spcBef>
                          <a:spcPts val="0"/>
                        </a:spcBef>
                        <a:spcAft>
                          <a:spcPts val="0"/>
                        </a:spcAft>
                        <a:buNone/>
                      </a:pPr>
                      <a:r>
                        <a:rPr b="1" lang="en" sz="1600">
                          <a:solidFill>
                            <a:schemeClr val="lt1"/>
                          </a:solidFill>
                          <a:latin typeface="Nunito"/>
                          <a:ea typeface="Nunito"/>
                          <a:cs typeface="Nunito"/>
                          <a:sym typeface="Nunito"/>
                        </a:rPr>
                        <a:t>Usability</a:t>
                      </a:r>
                      <a:endParaRPr b="1" sz="1600">
                        <a:solidFill>
                          <a:schemeClr val="lt1"/>
                        </a:solidFill>
                        <a:latin typeface="Nunito"/>
                        <a:ea typeface="Nunito"/>
                        <a:cs typeface="Nunito"/>
                        <a:sym typeface="Nunito"/>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BFBFBF"/>
                    </a:solidFill>
                  </a:tcPr>
                </a:tc>
                <a:tc>
                  <a:txBody>
                    <a:bodyPr/>
                    <a:lstStyle/>
                    <a:p>
                      <a:pPr indent="-234950" lvl="0" marL="34290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All relevant radiometric metadata is included in L1b product</a:t>
                      </a:r>
                      <a:endParaRPr sz="1300">
                        <a:solidFill>
                          <a:schemeClr val="lt1"/>
                        </a:solidFill>
                        <a:latin typeface="Nunito"/>
                        <a:ea typeface="Nunito"/>
                        <a:cs typeface="Nunito"/>
                        <a:sym typeface="Nunito"/>
                      </a:endParaRPr>
                    </a:p>
                    <a:p>
                      <a:pPr indent="-234950" lvl="0" marL="34290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Scaling of L1b products is dynamic and acc</a:t>
                      </a:r>
                      <a:r>
                        <a:rPr lang="en" sz="1100">
                          <a:solidFill>
                            <a:schemeClr val="lt1"/>
                          </a:solidFill>
                          <a:latin typeface="Nunito"/>
                          <a:ea typeface="Nunito"/>
                          <a:cs typeface="Nunito"/>
                          <a:sym typeface="Nunito"/>
                        </a:rPr>
                        <a:t>urately reported</a:t>
                      </a:r>
                      <a:endParaRPr sz="1100">
                        <a:solidFill>
                          <a:schemeClr val="lt1"/>
                        </a:solidFill>
                        <a:latin typeface="Nunito"/>
                        <a:ea typeface="Nunito"/>
                        <a:cs typeface="Nunito"/>
                        <a:sym typeface="Nunito"/>
                      </a:endParaRPr>
                    </a:p>
                    <a:p>
                      <a:pPr indent="-234950" lvl="0" marL="34290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SUVI data is shared through Helioviewer and the VSO!</a:t>
                      </a:r>
                      <a:endParaRPr sz="1100">
                        <a:solidFill>
                          <a:schemeClr val="lt1"/>
                        </a:solidFill>
                        <a:latin typeface="Nunito"/>
                        <a:ea typeface="Nunito"/>
                        <a:cs typeface="Nunito"/>
                        <a:sym typeface="Nunito"/>
                      </a:endParaRPr>
                    </a:p>
                    <a:p>
                      <a:pPr indent="-234950" lvl="0" marL="34290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SUVI tools are in SunPy!</a:t>
                      </a:r>
                      <a:endParaRPr sz="1100">
                        <a:solidFill>
                          <a:schemeClr val="lt1"/>
                        </a:solidFill>
                        <a:latin typeface="Nunito"/>
                        <a:ea typeface="Nunito"/>
                        <a:cs typeface="Nunito"/>
                        <a:sym typeface="Nunito"/>
                      </a:endParaRPr>
                    </a:p>
                    <a:p>
                      <a:pPr indent="-152400" lvl="0" marL="215900" marR="0" rtl="0" algn="l">
                        <a:spcBef>
                          <a:spcPts val="0"/>
                        </a:spcBef>
                        <a:spcAft>
                          <a:spcPts val="0"/>
                        </a:spcAft>
                        <a:buClr>
                          <a:schemeClr val="dk1"/>
                        </a:buClr>
                        <a:buSzPts val="900"/>
                        <a:buFont typeface="Arial"/>
                        <a:buNone/>
                      </a:pPr>
                      <a:r>
                        <a:t/>
                      </a:r>
                      <a:endParaRPr sz="1000">
                        <a:solidFill>
                          <a:schemeClr val="lt1"/>
                        </a:solidFill>
                        <a:latin typeface="Nunito"/>
                        <a:ea typeface="Nunito"/>
                        <a:cs typeface="Nunito"/>
                        <a:sym typeface="Nunito"/>
                      </a:endParaRPr>
                    </a:p>
                  </a:txBody>
                  <a:tcPr marT="34300" marB="343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B14F"/>
                    </a:solidFill>
                  </a:tcPr>
                </a:tc>
                <a:tc>
                  <a:txBody>
                    <a:bodyPr/>
                    <a:lstStyle/>
                    <a:p>
                      <a:pPr indent="-222250" lvl="0" marL="215900" marR="0" rtl="0" algn="l">
                        <a:spcBef>
                          <a:spcPts val="0"/>
                        </a:spcBef>
                        <a:spcAft>
                          <a:spcPts val="0"/>
                        </a:spcAft>
                        <a:buClr>
                          <a:schemeClr val="lt1"/>
                        </a:buClr>
                        <a:buSzPts val="1100"/>
                        <a:buFont typeface="Nunito"/>
                        <a:buChar char="•"/>
                      </a:pPr>
                      <a:r>
                        <a:rPr lang="en" sz="1100">
                          <a:solidFill>
                            <a:schemeClr val="lt1"/>
                          </a:solidFill>
                          <a:latin typeface="Nunito"/>
                          <a:ea typeface="Nunito"/>
                          <a:cs typeface="Nunito"/>
                          <a:sym typeface="Nunito"/>
                        </a:rPr>
                        <a:t>Ease of use by wider scientific community</a:t>
                      </a:r>
                      <a:endParaRPr sz="1100">
                        <a:solidFill>
                          <a:schemeClr val="lt1"/>
                        </a:solidFill>
                        <a:latin typeface="Nunito"/>
                        <a:ea typeface="Nunito"/>
                        <a:cs typeface="Nunito"/>
                        <a:sym typeface="Nunito"/>
                      </a:endParaRPr>
                    </a:p>
                    <a:p>
                      <a:pPr indent="0" lvl="0" marL="0" marR="0" rtl="0" algn="l">
                        <a:spcBef>
                          <a:spcPts val="0"/>
                        </a:spcBef>
                        <a:spcAft>
                          <a:spcPts val="0"/>
                        </a:spcAft>
                        <a:buNone/>
                      </a:pPr>
                      <a:r>
                        <a:t/>
                      </a:r>
                      <a:endParaRPr sz="1100">
                        <a:solidFill>
                          <a:schemeClr val="lt1"/>
                        </a:solidFill>
                        <a:latin typeface="Nunito"/>
                        <a:ea typeface="Nunito"/>
                        <a:cs typeface="Nunito"/>
                        <a:sym typeface="Nunito"/>
                      </a:endParaRPr>
                    </a:p>
                    <a:p>
                      <a:pPr indent="0" lvl="0" marL="0" marR="0" rtl="0" algn="l">
                        <a:spcBef>
                          <a:spcPts val="0"/>
                        </a:spcBef>
                        <a:spcAft>
                          <a:spcPts val="0"/>
                        </a:spcAft>
                        <a:buClr>
                          <a:schemeClr val="dk1"/>
                        </a:buClr>
                        <a:buSzPts val="900"/>
                        <a:buFont typeface="Arial"/>
                        <a:buNone/>
                      </a:pPr>
                      <a:r>
                        <a:t/>
                      </a:r>
                      <a:endParaRPr sz="1000">
                        <a:solidFill>
                          <a:schemeClr val="lt1"/>
                        </a:solidFill>
                        <a:latin typeface="Nunito"/>
                        <a:ea typeface="Nunito"/>
                        <a:cs typeface="Nunito"/>
                        <a:sym typeface="Nunito"/>
                      </a:endParaRPr>
                    </a:p>
                  </a:txBody>
                  <a:tcPr marT="34300" marB="34300"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B14F"/>
                    </a:solidFill>
                  </a:tcPr>
                </a:tc>
              </a:tr>
            </a:tbl>
          </a:graphicData>
        </a:graphic>
      </p:graphicFrame>
      <p:sp>
        <p:nvSpPr>
          <p:cNvPr id="243" name="Google Shape;243;p34"/>
          <p:cNvSpPr txBox="1"/>
          <p:nvPr>
            <p:ph idx="12" type="sldNum"/>
          </p:nvPr>
        </p:nvSpPr>
        <p:spPr>
          <a:xfrm>
            <a:off x="6927275" y="4822347"/>
            <a:ext cx="2133600" cy="205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9" name="Google Shape;249;p35"/>
          <p:cNvSpPr txBox="1"/>
          <p:nvPr/>
        </p:nvSpPr>
        <p:spPr>
          <a:xfrm>
            <a:off x="1052850" y="3433613"/>
            <a:ext cx="7038300" cy="11661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Trending activities use Ground System generated L1b products when possible.</a:t>
            </a:r>
            <a:endParaRPr sz="1700">
              <a:solidFill>
                <a:srgbClr val="FFFFFF"/>
              </a:solidFill>
              <a:latin typeface="Nunito"/>
              <a:ea typeface="Nunito"/>
              <a:cs typeface="Nunito"/>
              <a:sym typeface="Nunito"/>
            </a:endParaRPr>
          </a:p>
          <a:p>
            <a:pPr indent="-336550" lvl="0" marL="457200" rtl="0" algn="l">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PLPT-SUV-002 requires the use of L0 CCSDS data.</a:t>
            </a:r>
            <a:endParaRPr sz="1700">
              <a:solidFill>
                <a:srgbClr val="FFFFFF"/>
              </a:solidFill>
              <a:latin typeface="Nunito"/>
              <a:ea typeface="Nunito"/>
              <a:cs typeface="Nunito"/>
              <a:sym typeface="Nunito"/>
            </a:endParaRPr>
          </a:p>
          <a:p>
            <a:pPr indent="-336550" lvl="0" marL="457200" rtl="0" algn="l">
              <a:spcBef>
                <a:spcPts val="0"/>
              </a:spcBef>
              <a:spcAft>
                <a:spcPts val="0"/>
              </a:spcAft>
              <a:buClr>
                <a:srgbClr val="1BA509"/>
              </a:buClr>
              <a:buSzPts val="1700"/>
              <a:buFont typeface="Nunito"/>
              <a:buChar char="●"/>
            </a:pPr>
            <a:r>
              <a:rPr b="1" lang="en" sz="1700">
                <a:solidFill>
                  <a:srgbClr val="1BA509"/>
                </a:solidFill>
                <a:latin typeface="Nunito"/>
                <a:ea typeface="Nunito"/>
                <a:cs typeface="Nunito"/>
                <a:sym typeface="Nunito"/>
              </a:rPr>
              <a:t>All PLPT activities have been successfully executed to date.</a:t>
            </a:r>
            <a:endParaRPr b="1" sz="1700">
              <a:solidFill>
                <a:srgbClr val="1BA509"/>
              </a:solidFill>
              <a:latin typeface="Nunito"/>
              <a:ea typeface="Nunito"/>
              <a:cs typeface="Nunito"/>
              <a:sym typeface="Nunito"/>
            </a:endParaRPr>
          </a:p>
          <a:p>
            <a:pPr indent="0" lvl="0" marL="457200" rtl="0" algn="l">
              <a:spcBef>
                <a:spcPts val="0"/>
              </a:spcBef>
              <a:spcAft>
                <a:spcPts val="0"/>
              </a:spcAft>
              <a:buNone/>
            </a:pPr>
            <a:r>
              <a:t/>
            </a:r>
            <a:endParaRPr sz="1700">
              <a:solidFill>
                <a:srgbClr val="FFFFFF"/>
              </a:solidFill>
              <a:latin typeface="Nunito"/>
              <a:ea typeface="Nunito"/>
              <a:cs typeface="Nunito"/>
              <a:sym typeface="Nunito"/>
            </a:endParaRPr>
          </a:p>
        </p:txBody>
      </p:sp>
      <p:sp>
        <p:nvSpPr>
          <p:cNvPr id="250" name="Google Shape;250;p35"/>
          <p:cNvSpPr txBox="1"/>
          <p:nvPr/>
        </p:nvSpPr>
        <p:spPr>
          <a:xfrm>
            <a:off x="222700" y="201175"/>
            <a:ext cx="8692200" cy="7860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lang="en" sz="3200">
                <a:solidFill>
                  <a:srgbClr val="FFFFFF"/>
                </a:solidFill>
                <a:latin typeface="Nunito"/>
                <a:ea typeface="Nunito"/>
                <a:cs typeface="Nunito"/>
                <a:sym typeface="Nunito"/>
              </a:rPr>
              <a:t>GOES-18 SUVI Post-Launch Products Test</a:t>
            </a:r>
            <a:endParaRPr sz="3200">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FFFFFF"/>
              </a:buClr>
              <a:buSzPts val="3200"/>
              <a:buFont typeface="Calibri"/>
              <a:buNone/>
            </a:pPr>
            <a:r>
              <a:rPr lang="en" sz="2200">
                <a:solidFill>
                  <a:srgbClr val="FFFFFF"/>
                </a:solidFill>
                <a:latin typeface="Nunito"/>
                <a:ea typeface="Nunito"/>
                <a:cs typeface="Nunito"/>
                <a:sym typeface="Nunito"/>
              </a:rPr>
              <a:t>Presented for Full Maturity</a:t>
            </a:r>
            <a:endParaRPr sz="2200">
              <a:solidFill>
                <a:srgbClr val="FFFFFF"/>
              </a:solidFill>
              <a:latin typeface="Nunito"/>
              <a:ea typeface="Nunito"/>
              <a:cs typeface="Nunito"/>
              <a:sym typeface="Nunito"/>
            </a:endParaRPr>
          </a:p>
        </p:txBody>
      </p:sp>
      <p:graphicFrame>
        <p:nvGraphicFramePr>
          <p:cNvPr id="251" name="Google Shape;251;p35"/>
          <p:cNvGraphicFramePr/>
          <p:nvPr/>
        </p:nvGraphicFramePr>
        <p:xfrm>
          <a:off x="883588" y="1028825"/>
          <a:ext cx="3000000" cy="3000000"/>
        </p:xfrm>
        <a:graphic>
          <a:graphicData uri="http://schemas.openxmlformats.org/drawingml/2006/table">
            <a:tbl>
              <a:tblPr>
                <a:noFill/>
                <a:tableStyleId>{3EB7D522-1627-4846-9085-6CE6A1E1333D}</a:tableStyleId>
              </a:tblPr>
              <a:tblGrid>
                <a:gridCol w="1516650"/>
                <a:gridCol w="3244125"/>
                <a:gridCol w="1274650"/>
                <a:gridCol w="1341400"/>
              </a:tblGrid>
              <a:tr h="381000">
                <a:tc>
                  <a:txBody>
                    <a:bodyPr/>
                    <a:lstStyle/>
                    <a:p>
                      <a:pPr indent="0" lvl="0" marL="0" rtl="0" algn="ctr">
                        <a:spcBef>
                          <a:spcPts val="0"/>
                        </a:spcBef>
                        <a:spcAft>
                          <a:spcPts val="0"/>
                        </a:spcAft>
                        <a:buNone/>
                      </a:pPr>
                      <a:r>
                        <a:rPr b="1" lang="en">
                          <a:latin typeface="Nunito"/>
                          <a:ea typeface="Nunito"/>
                          <a:cs typeface="Nunito"/>
                          <a:sym typeface="Nunito"/>
                        </a:rPr>
                        <a:t>Test ID</a:t>
                      </a:r>
                      <a:endParaRPr b="1">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FBFBF"/>
                    </a:solidFill>
                  </a:tcPr>
                </a:tc>
                <a:tc>
                  <a:txBody>
                    <a:bodyPr/>
                    <a:lstStyle/>
                    <a:p>
                      <a:pPr indent="0" lvl="0" marL="0" rtl="0" algn="ctr">
                        <a:spcBef>
                          <a:spcPts val="0"/>
                        </a:spcBef>
                        <a:spcAft>
                          <a:spcPts val="0"/>
                        </a:spcAft>
                        <a:buNone/>
                      </a:pPr>
                      <a:r>
                        <a:rPr b="1" lang="en">
                          <a:latin typeface="Nunito"/>
                          <a:ea typeface="Nunito"/>
                          <a:cs typeface="Nunito"/>
                          <a:sym typeface="Nunito"/>
                        </a:rPr>
                        <a:t>Test Title</a:t>
                      </a:r>
                      <a:endParaRPr b="1">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FBFBF"/>
                    </a:solidFill>
                  </a:tcPr>
                </a:tc>
                <a:tc>
                  <a:txBody>
                    <a:bodyPr/>
                    <a:lstStyle/>
                    <a:p>
                      <a:pPr indent="0" lvl="0" marL="0" rtl="0" algn="ctr">
                        <a:spcBef>
                          <a:spcPts val="0"/>
                        </a:spcBef>
                        <a:spcAft>
                          <a:spcPts val="0"/>
                        </a:spcAft>
                        <a:buNone/>
                      </a:pPr>
                      <a:r>
                        <a:rPr b="1" lang="en">
                          <a:latin typeface="Nunito"/>
                          <a:ea typeface="Nunito"/>
                          <a:cs typeface="Nunito"/>
                          <a:sym typeface="Nunito"/>
                        </a:rPr>
                        <a:t>Operator</a:t>
                      </a:r>
                      <a:endParaRPr b="1">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FBFBF"/>
                    </a:solidFill>
                  </a:tcPr>
                </a:tc>
                <a:tc>
                  <a:txBody>
                    <a:bodyPr/>
                    <a:lstStyle/>
                    <a:p>
                      <a:pPr indent="0" lvl="0" marL="0" rtl="0" algn="ctr">
                        <a:spcBef>
                          <a:spcPts val="0"/>
                        </a:spcBef>
                        <a:spcAft>
                          <a:spcPts val="0"/>
                        </a:spcAft>
                        <a:buNone/>
                      </a:pPr>
                      <a:r>
                        <a:rPr b="1" lang="en">
                          <a:latin typeface="Nunito"/>
                          <a:ea typeface="Nunito"/>
                          <a:cs typeface="Nunito"/>
                          <a:sym typeface="Nunito"/>
                        </a:rPr>
                        <a:t>Status</a:t>
                      </a:r>
                      <a:endParaRPr b="1">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BFBFBF"/>
                    </a:solidFill>
                  </a:tcPr>
                </a:tc>
              </a:tr>
              <a:tr h="381000">
                <a:tc>
                  <a:txBody>
                    <a:bodyPr/>
                    <a:lstStyle/>
                    <a:p>
                      <a:pPr indent="0" lvl="0" marL="0" rtl="0" algn="ctr">
                        <a:spcBef>
                          <a:spcPts val="0"/>
                        </a:spcBef>
                        <a:spcAft>
                          <a:spcPts val="0"/>
                        </a:spcAft>
                        <a:buNone/>
                      </a:pPr>
                      <a:r>
                        <a:rPr lang="en" sz="1200">
                          <a:latin typeface="Nunito"/>
                          <a:ea typeface="Nunito"/>
                          <a:cs typeface="Nunito"/>
                          <a:sym typeface="Nunito"/>
                        </a:rPr>
                        <a:t>PLPT-SUV-001</a:t>
                      </a:r>
                      <a:endParaRPr sz="1200">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latin typeface="Nunito"/>
                          <a:ea typeface="Nunito"/>
                          <a:cs typeface="Nunito"/>
                          <a:sym typeface="Nunito"/>
                        </a:rPr>
                        <a:t>SUVI Trending - CCD Temperature</a:t>
                      </a:r>
                      <a:endParaRPr sz="1200">
                        <a:latin typeface="Nunito"/>
                        <a:ea typeface="Nunito"/>
                        <a:cs typeface="Nunito"/>
                        <a:sym typeface="Nunito"/>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latin typeface="Nunito"/>
                          <a:ea typeface="Nunito"/>
                          <a:cs typeface="Nunito"/>
                          <a:sym typeface="Nunito"/>
                        </a:rPr>
                        <a:t>NCEI</a:t>
                      </a:r>
                      <a:endParaRPr sz="1200">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00">
                          <a:solidFill>
                            <a:srgbClr val="1BA509"/>
                          </a:solidFill>
                          <a:latin typeface="Nunito"/>
                          <a:ea typeface="Nunito"/>
                          <a:cs typeface="Nunito"/>
                          <a:sym typeface="Nunito"/>
                        </a:rPr>
                        <a:t>Ongoing</a:t>
                      </a:r>
                      <a:endParaRPr b="1" sz="1200">
                        <a:solidFill>
                          <a:srgbClr val="1BA509"/>
                        </a:solidFill>
                        <a:latin typeface="Nunito"/>
                        <a:ea typeface="Nunito"/>
                        <a:cs typeface="Nunito"/>
                        <a:sym typeface="Nunito"/>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r>
              <a:tr h="381000">
                <a:tc>
                  <a:txBody>
                    <a:bodyPr/>
                    <a:lstStyle/>
                    <a:p>
                      <a:pPr indent="0" lvl="0" marL="0" rtl="0" algn="ctr">
                        <a:spcBef>
                          <a:spcPts val="0"/>
                        </a:spcBef>
                        <a:spcAft>
                          <a:spcPts val="0"/>
                        </a:spcAft>
                        <a:buNone/>
                      </a:pPr>
                      <a:r>
                        <a:rPr lang="en" sz="1200">
                          <a:latin typeface="Nunito"/>
                          <a:ea typeface="Nunito"/>
                          <a:cs typeface="Nunito"/>
                          <a:sym typeface="Nunito"/>
                        </a:rPr>
                        <a:t>PLPT-SUV-002</a:t>
                      </a:r>
                      <a:endParaRPr sz="1200">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latin typeface="Nunito"/>
                          <a:ea typeface="Nunito"/>
                          <a:cs typeface="Nunito"/>
                          <a:sym typeface="Nunito"/>
                        </a:rPr>
                        <a:t>SUVI Trending - Detector Performance</a:t>
                      </a:r>
                      <a:endParaRPr sz="1200">
                        <a:latin typeface="Nunito"/>
                        <a:ea typeface="Nunito"/>
                        <a:cs typeface="Nunito"/>
                        <a:sym typeface="Nunito"/>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latin typeface="Nunito"/>
                          <a:ea typeface="Nunito"/>
                          <a:cs typeface="Nunito"/>
                          <a:sym typeface="Nunito"/>
                        </a:rPr>
                        <a:t>NCEI</a:t>
                      </a:r>
                      <a:endParaRPr sz="1200">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00">
                          <a:solidFill>
                            <a:srgbClr val="1BA509"/>
                          </a:solidFill>
                          <a:latin typeface="Nunito"/>
                          <a:ea typeface="Nunito"/>
                          <a:cs typeface="Nunito"/>
                          <a:sym typeface="Nunito"/>
                        </a:rPr>
                        <a:t>Ongoing</a:t>
                      </a:r>
                      <a:endParaRPr b="1" sz="1200">
                        <a:solidFill>
                          <a:srgbClr val="1BA509"/>
                        </a:solidFill>
                        <a:latin typeface="Nunito"/>
                        <a:ea typeface="Nunito"/>
                        <a:cs typeface="Nunito"/>
                        <a:sym typeface="Nunito"/>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r>
              <a:tr h="381000">
                <a:tc>
                  <a:txBody>
                    <a:bodyPr/>
                    <a:lstStyle/>
                    <a:p>
                      <a:pPr indent="0" lvl="0" marL="0" rtl="0" algn="ctr">
                        <a:spcBef>
                          <a:spcPts val="0"/>
                        </a:spcBef>
                        <a:spcAft>
                          <a:spcPts val="0"/>
                        </a:spcAft>
                        <a:buNone/>
                      </a:pPr>
                      <a:r>
                        <a:rPr lang="en" sz="1200">
                          <a:latin typeface="Nunito"/>
                          <a:ea typeface="Nunito"/>
                          <a:cs typeface="Nunito"/>
                          <a:sym typeface="Nunito"/>
                        </a:rPr>
                        <a:t>PLPT-SUV-003</a:t>
                      </a:r>
                      <a:endParaRPr sz="1200">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latin typeface="Nunito"/>
                          <a:ea typeface="Nunito"/>
                          <a:cs typeface="Nunito"/>
                          <a:sym typeface="Nunito"/>
                        </a:rPr>
                        <a:t>SUVI Trending - AIA Intercalibration</a:t>
                      </a:r>
                      <a:endParaRPr sz="1200">
                        <a:latin typeface="Nunito"/>
                        <a:ea typeface="Nunito"/>
                        <a:cs typeface="Nunito"/>
                        <a:sym typeface="Nunito"/>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latin typeface="Nunito"/>
                          <a:ea typeface="Nunito"/>
                          <a:cs typeface="Nunito"/>
                          <a:sym typeface="Nunito"/>
                        </a:rPr>
                        <a:t>NCEI</a:t>
                      </a:r>
                      <a:endParaRPr sz="1200">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00">
                          <a:solidFill>
                            <a:srgbClr val="1BA509"/>
                          </a:solidFill>
                          <a:latin typeface="Nunito"/>
                          <a:ea typeface="Nunito"/>
                          <a:cs typeface="Nunito"/>
                          <a:sym typeface="Nunito"/>
                        </a:rPr>
                        <a:t>Ongoing</a:t>
                      </a:r>
                      <a:endParaRPr b="1" sz="1200">
                        <a:solidFill>
                          <a:srgbClr val="1BA509"/>
                        </a:solidFill>
                        <a:latin typeface="Nunito"/>
                        <a:ea typeface="Nunito"/>
                        <a:cs typeface="Nunito"/>
                        <a:sym typeface="Nunito"/>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r>
              <a:tr h="381000">
                <a:tc>
                  <a:txBody>
                    <a:bodyPr/>
                    <a:lstStyle/>
                    <a:p>
                      <a:pPr indent="0" lvl="0" marL="0" rtl="0" algn="ctr">
                        <a:spcBef>
                          <a:spcPts val="0"/>
                        </a:spcBef>
                        <a:spcAft>
                          <a:spcPts val="0"/>
                        </a:spcAft>
                        <a:buNone/>
                      </a:pPr>
                      <a:r>
                        <a:rPr lang="en" sz="1200">
                          <a:latin typeface="Nunito"/>
                          <a:ea typeface="Nunito"/>
                          <a:cs typeface="Nunito"/>
                          <a:sym typeface="Nunito"/>
                        </a:rPr>
                        <a:t>PLPT-SUV-006</a:t>
                      </a:r>
                      <a:endParaRPr sz="1200">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200">
                          <a:latin typeface="Nunito"/>
                          <a:ea typeface="Nunito"/>
                          <a:cs typeface="Nunito"/>
                          <a:sym typeface="Nunito"/>
                        </a:rPr>
                        <a:t>SUVI Trending - EXIS Intercalibration</a:t>
                      </a:r>
                      <a:endParaRPr sz="1200">
                        <a:latin typeface="Nunito"/>
                        <a:ea typeface="Nunito"/>
                        <a:cs typeface="Nunito"/>
                        <a:sym typeface="Nunito"/>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latin typeface="Nunito"/>
                          <a:ea typeface="Nunito"/>
                          <a:cs typeface="Nunito"/>
                          <a:sym typeface="Nunito"/>
                        </a:rPr>
                        <a:t>NCEI</a:t>
                      </a:r>
                      <a:endParaRPr sz="1200">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00">
                          <a:solidFill>
                            <a:srgbClr val="1BA509"/>
                          </a:solidFill>
                          <a:latin typeface="Nunito"/>
                          <a:ea typeface="Nunito"/>
                          <a:cs typeface="Nunito"/>
                          <a:sym typeface="Nunito"/>
                        </a:rPr>
                        <a:t>Ongoing</a:t>
                      </a:r>
                      <a:endParaRPr b="1" sz="1200">
                        <a:solidFill>
                          <a:srgbClr val="1BA509"/>
                        </a:solidFill>
                        <a:latin typeface="Nunito"/>
                        <a:ea typeface="Nunito"/>
                        <a:cs typeface="Nunito"/>
                        <a:sym typeface="Nunito"/>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r>
              <a:tr h="381000">
                <a:tc>
                  <a:txBody>
                    <a:bodyPr/>
                    <a:lstStyle/>
                    <a:p>
                      <a:pPr indent="0" lvl="0" marL="0" rtl="0" algn="ctr">
                        <a:spcBef>
                          <a:spcPts val="0"/>
                        </a:spcBef>
                        <a:spcAft>
                          <a:spcPts val="0"/>
                        </a:spcAft>
                        <a:buNone/>
                      </a:pPr>
                      <a:r>
                        <a:rPr lang="en" sz="1200">
                          <a:latin typeface="Nunito"/>
                          <a:ea typeface="Nunito"/>
                          <a:cs typeface="Nunito"/>
                          <a:sym typeface="Nunito"/>
                        </a:rPr>
                        <a:t>PLPT-SUV-007</a:t>
                      </a:r>
                      <a:endParaRPr sz="1200">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sz="1100">
                          <a:latin typeface="Nunito"/>
                          <a:ea typeface="Nunito"/>
                          <a:cs typeface="Nunito"/>
                          <a:sym typeface="Nunito"/>
                        </a:rPr>
                        <a:t>SUVI Trending - SUVI Intercalibration</a:t>
                      </a:r>
                      <a:endParaRPr sz="1100">
                        <a:latin typeface="Nunito"/>
                        <a:ea typeface="Nunito"/>
                        <a:cs typeface="Nunito"/>
                        <a:sym typeface="Nunito"/>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200">
                          <a:latin typeface="Nunito"/>
                          <a:ea typeface="Nunito"/>
                          <a:cs typeface="Nunito"/>
                          <a:sym typeface="Nunito"/>
                        </a:rPr>
                        <a:t>NCEI</a:t>
                      </a:r>
                      <a:endParaRPr sz="1200">
                        <a:latin typeface="Nunito"/>
                        <a:ea typeface="Nunito"/>
                        <a:cs typeface="Nunito"/>
                        <a:sym typeface="Nunito"/>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00">
                          <a:solidFill>
                            <a:srgbClr val="1BA509"/>
                          </a:solidFill>
                          <a:latin typeface="Nunito"/>
                          <a:ea typeface="Nunito"/>
                          <a:cs typeface="Nunito"/>
                          <a:sym typeface="Nunito"/>
                        </a:rPr>
                        <a:t>Ongoing</a:t>
                      </a:r>
                      <a:endParaRPr b="1" sz="1200">
                        <a:solidFill>
                          <a:srgbClr val="1BA509"/>
                        </a:solidFill>
                        <a:latin typeface="Nunito"/>
                        <a:ea typeface="Nunito"/>
                        <a:cs typeface="Nunito"/>
                        <a:sym typeface="Nunito"/>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chemeClr val="dk1"/>
                    </a:solidFill>
                  </a:tcPr>
                </a:tc>
              </a:tr>
            </a:tbl>
          </a:graphicData>
        </a:graphic>
      </p:graphicFrame>
      <p:sp>
        <p:nvSpPr>
          <p:cNvPr id="252" name="Google Shape;252;p35"/>
          <p:cNvSpPr txBox="1"/>
          <p:nvPr/>
        </p:nvSpPr>
        <p:spPr>
          <a:xfrm>
            <a:off x="1200150" y="4599725"/>
            <a:ext cx="6756300" cy="4611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Nunito"/>
                <a:ea typeface="Nunito"/>
                <a:cs typeface="Nunito"/>
                <a:sym typeface="Nunito"/>
              </a:rPr>
              <a:t>All test plans and </a:t>
            </a:r>
            <a:r>
              <a:rPr lang="en" sz="1100">
                <a:solidFill>
                  <a:schemeClr val="dk1"/>
                </a:solidFill>
                <a:latin typeface="Nunito"/>
                <a:ea typeface="Nunito"/>
                <a:cs typeface="Nunito"/>
                <a:sym typeface="Nunito"/>
              </a:rPr>
              <a:t>procedures</a:t>
            </a:r>
            <a:r>
              <a:rPr lang="en" sz="1100">
                <a:solidFill>
                  <a:schemeClr val="dk1"/>
                </a:solidFill>
                <a:latin typeface="Nunito"/>
                <a:ea typeface="Nunito"/>
                <a:cs typeface="Nunito"/>
                <a:sym typeface="Nunito"/>
              </a:rPr>
              <a:t> are given in the SUVI Readiness Implementation and Management Plan</a:t>
            </a:r>
            <a:endParaRPr sz="1100">
              <a:solidFill>
                <a:schemeClr val="dk1"/>
              </a:solidFill>
              <a:latin typeface="Nunito"/>
              <a:ea typeface="Nunito"/>
              <a:cs typeface="Nunito"/>
              <a:sym typeface="Nunito"/>
            </a:endParaRPr>
          </a:p>
          <a:p>
            <a:pPr indent="0" lvl="0" marL="0" rtl="0" algn="ctr">
              <a:spcBef>
                <a:spcPts val="0"/>
              </a:spcBef>
              <a:spcAft>
                <a:spcPts val="0"/>
              </a:spcAft>
              <a:buNone/>
            </a:pPr>
            <a:r>
              <a:rPr lang="en" sz="1200">
                <a:solidFill>
                  <a:schemeClr val="dk1"/>
                </a:solidFill>
                <a:latin typeface="Nunito"/>
                <a:ea typeface="Nunito"/>
                <a:cs typeface="Nunito"/>
                <a:sym typeface="Nunito"/>
              </a:rPr>
              <a:t>(SUVI RIMP v2.0; 410-R-RIMP-0319)</a:t>
            </a:r>
            <a:r>
              <a:rPr lang="en">
                <a:solidFill>
                  <a:schemeClr val="dk1"/>
                </a:solidFill>
                <a:latin typeface="Nunito"/>
                <a:ea typeface="Nunito"/>
                <a:cs typeface="Nunito"/>
                <a:sym typeface="Nunito"/>
              </a:rPr>
              <a:t>  </a:t>
            </a:r>
            <a:endParaRPr>
              <a:solidFill>
                <a:schemeClr val="dk1"/>
              </a:solidFill>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8" name="Google Shape;258;p36"/>
          <p:cNvSpPr txBox="1"/>
          <p:nvPr/>
        </p:nvSpPr>
        <p:spPr>
          <a:xfrm>
            <a:off x="222700" y="201175"/>
            <a:ext cx="8692200" cy="7860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lang="en" sz="3200">
                <a:solidFill>
                  <a:srgbClr val="FFFFFF"/>
                </a:solidFill>
                <a:latin typeface="Nunito"/>
                <a:ea typeface="Nunito"/>
                <a:cs typeface="Nunito"/>
                <a:sym typeface="Nunito"/>
              </a:rPr>
              <a:t>PLPT-SUV-001: CCD Temperature Trending</a:t>
            </a:r>
            <a:endParaRPr sz="3200">
              <a:solidFill>
                <a:srgbClr val="FFFFFF"/>
              </a:solidFill>
              <a:latin typeface="Nunito"/>
              <a:ea typeface="Nunito"/>
              <a:cs typeface="Nunito"/>
              <a:sym typeface="Nunito"/>
            </a:endParaRPr>
          </a:p>
        </p:txBody>
      </p:sp>
      <p:sp>
        <p:nvSpPr>
          <p:cNvPr id="259" name="Google Shape;259;p36"/>
          <p:cNvSpPr txBox="1"/>
          <p:nvPr/>
        </p:nvSpPr>
        <p:spPr>
          <a:xfrm>
            <a:off x="1562500" y="1278275"/>
            <a:ext cx="6012600" cy="32757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Nunito"/>
              <a:buChar char="●"/>
            </a:pPr>
            <a:r>
              <a:rPr lang="en" sz="2400">
                <a:solidFill>
                  <a:srgbClr val="FFFFFF"/>
                </a:solidFill>
                <a:latin typeface="Nunito"/>
                <a:ea typeface="Nunito"/>
                <a:cs typeface="Nunito"/>
                <a:sym typeface="Nunito"/>
              </a:rPr>
              <a:t>Demonstrated ability to extract and trend the SUVI detector temperatures</a:t>
            </a:r>
            <a:endParaRPr sz="2400">
              <a:solidFill>
                <a:srgbClr val="FFFFFF"/>
              </a:solidFill>
              <a:latin typeface="Nunito"/>
              <a:ea typeface="Nunito"/>
              <a:cs typeface="Nunito"/>
              <a:sym typeface="Nunito"/>
            </a:endParaRPr>
          </a:p>
          <a:p>
            <a:pPr indent="-342900" lvl="1" marL="914400" rtl="0" algn="l">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Scientific CCDs are cooled to reduce thermal noise</a:t>
            </a:r>
            <a:endParaRPr sz="1800">
              <a:solidFill>
                <a:srgbClr val="FFFFFF"/>
              </a:solidFill>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5" name="Google Shape;265;p37"/>
          <p:cNvSpPr txBox="1"/>
          <p:nvPr>
            <p:ph type="title"/>
          </p:nvPr>
        </p:nvSpPr>
        <p:spPr>
          <a:xfrm>
            <a:off x="529650" y="56200"/>
            <a:ext cx="8084700" cy="101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PLPT-SUV-001</a:t>
            </a:r>
            <a:endParaRPr sz="3800"/>
          </a:p>
          <a:p>
            <a:pPr indent="0" lvl="0" marL="0" rtl="0" algn="ctr">
              <a:spcBef>
                <a:spcPts val="0"/>
              </a:spcBef>
              <a:spcAft>
                <a:spcPts val="0"/>
              </a:spcAft>
              <a:buNone/>
            </a:pPr>
            <a:r>
              <a:rPr lang="en" sz="3400"/>
              <a:t>SUVI CCD Temperature Trending</a:t>
            </a:r>
            <a:endParaRPr sz="3400"/>
          </a:p>
        </p:txBody>
      </p:sp>
      <p:pic>
        <p:nvPicPr>
          <p:cNvPr id="266" name="Google Shape;266;p37"/>
          <p:cNvPicPr preferRelativeResize="0"/>
          <p:nvPr/>
        </p:nvPicPr>
        <p:blipFill rotWithShape="1">
          <a:blip r:embed="rId3">
            <a:alphaModFix/>
          </a:blip>
          <a:srcRect b="3729" l="1958" r="8210" t="5748"/>
          <a:stretch/>
        </p:blipFill>
        <p:spPr>
          <a:xfrm>
            <a:off x="3039375" y="1220150"/>
            <a:ext cx="4905150" cy="3707275"/>
          </a:xfrm>
          <a:prstGeom prst="rect">
            <a:avLst/>
          </a:prstGeom>
          <a:noFill/>
          <a:ln>
            <a:noFill/>
          </a:ln>
        </p:spPr>
      </p:pic>
      <p:sp>
        <p:nvSpPr>
          <p:cNvPr id="267" name="Google Shape;267;p37"/>
          <p:cNvSpPr txBox="1"/>
          <p:nvPr/>
        </p:nvSpPr>
        <p:spPr>
          <a:xfrm>
            <a:off x="334525" y="1484500"/>
            <a:ext cx="2327700" cy="2028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Nunito"/>
                <a:ea typeface="Nunito"/>
                <a:cs typeface="Nunito"/>
                <a:sym typeface="Nunito"/>
              </a:rPr>
              <a:t>The GOES-18 SUVI CCD temperatures are steady and within the expected range.</a:t>
            </a:r>
            <a:endParaRPr sz="1500">
              <a:solidFill>
                <a:schemeClr val="dk1"/>
              </a:solidFill>
              <a:latin typeface="Nunito"/>
              <a:ea typeface="Nunito"/>
              <a:cs typeface="Nunito"/>
              <a:sym typeface="Nuni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3" name="Google Shape;273;p38"/>
          <p:cNvSpPr txBox="1"/>
          <p:nvPr/>
        </p:nvSpPr>
        <p:spPr>
          <a:xfrm>
            <a:off x="582450" y="89650"/>
            <a:ext cx="7979100" cy="7860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lang="en" sz="3200">
                <a:solidFill>
                  <a:srgbClr val="FFFFFF"/>
                </a:solidFill>
                <a:latin typeface="Nunito"/>
                <a:ea typeface="Nunito"/>
                <a:cs typeface="Nunito"/>
                <a:sym typeface="Nunito"/>
              </a:rPr>
              <a:t>PLPT-SUV-002: Detector Performance</a:t>
            </a:r>
            <a:endParaRPr sz="3200">
              <a:solidFill>
                <a:srgbClr val="FFFFFF"/>
              </a:solidFill>
              <a:latin typeface="Nunito"/>
              <a:ea typeface="Nunito"/>
              <a:cs typeface="Nunito"/>
              <a:sym typeface="Nunito"/>
            </a:endParaRPr>
          </a:p>
        </p:txBody>
      </p:sp>
      <p:sp>
        <p:nvSpPr>
          <p:cNvPr id="274" name="Google Shape;274;p38"/>
          <p:cNvSpPr txBox="1"/>
          <p:nvPr/>
        </p:nvSpPr>
        <p:spPr>
          <a:xfrm>
            <a:off x="1569300" y="1178750"/>
            <a:ext cx="6005400" cy="31536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Extract key CCD characteristics and create trends to monitor the CCD performance</a:t>
            </a:r>
            <a:endParaRPr sz="2000">
              <a:solidFill>
                <a:srgbClr val="FFFFFF"/>
              </a:solidFill>
              <a:latin typeface="Nunito"/>
              <a:ea typeface="Nunito"/>
              <a:cs typeface="Nunito"/>
              <a:sym typeface="Nunito"/>
            </a:endParaRPr>
          </a:p>
          <a:p>
            <a:pPr indent="-355600" lvl="0" marL="457200" rtl="0" algn="l">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NCEI trends Dark Current, CCD Bias, and Read Noise.</a:t>
            </a:r>
            <a:endParaRPr sz="2000">
              <a:solidFill>
                <a:srgbClr val="FFFFFF"/>
              </a:solidFill>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0" name="Google Shape;280;p39"/>
          <p:cNvSpPr txBox="1"/>
          <p:nvPr/>
        </p:nvSpPr>
        <p:spPr>
          <a:xfrm>
            <a:off x="582450" y="201175"/>
            <a:ext cx="7979100" cy="7860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lang="en" sz="3200">
                <a:solidFill>
                  <a:srgbClr val="FFFFFF"/>
                </a:solidFill>
                <a:latin typeface="Nunito"/>
                <a:ea typeface="Nunito"/>
                <a:cs typeface="Nunito"/>
                <a:sym typeface="Nunito"/>
              </a:rPr>
              <a:t>PLPT-SUV-002: Detector Performance</a:t>
            </a:r>
            <a:endParaRPr sz="3200">
              <a:solidFill>
                <a:srgbClr val="FFFFFF"/>
              </a:solidFill>
              <a:latin typeface="Nunito"/>
              <a:ea typeface="Nunito"/>
              <a:cs typeface="Nunito"/>
              <a:sym typeface="Nunito"/>
            </a:endParaRPr>
          </a:p>
        </p:txBody>
      </p:sp>
      <p:sp>
        <p:nvSpPr>
          <p:cNvPr id="281" name="Google Shape;281;p39"/>
          <p:cNvSpPr txBox="1"/>
          <p:nvPr/>
        </p:nvSpPr>
        <p:spPr>
          <a:xfrm>
            <a:off x="482600" y="1896325"/>
            <a:ext cx="2354100" cy="1977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FFFFFF"/>
                </a:solidFill>
                <a:latin typeface="Nunito"/>
                <a:ea typeface="Nunito"/>
                <a:cs typeface="Nunito"/>
                <a:sym typeface="Nunito"/>
              </a:rPr>
              <a:t>All GOES-18 SUVI detector performance quantities are very consistent over the time period shown.</a:t>
            </a:r>
            <a:endParaRPr sz="1700">
              <a:solidFill>
                <a:srgbClr val="FFFFFF"/>
              </a:solidFill>
              <a:latin typeface="Nunito"/>
              <a:ea typeface="Nunito"/>
              <a:cs typeface="Nunito"/>
              <a:sym typeface="Nunito"/>
            </a:endParaRPr>
          </a:p>
        </p:txBody>
      </p:sp>
      <p:pic>
        <p:nvPicPr>
          <p:cNvPr id="282" name="Google Shape;282;p39"/>
          <p:cNvPicPr preferRelativeResize="0"/>
          <p:nvPr/>
        </p:nvPicPr>
        <p:blipFill rotWithShape="1">
          <a:blip r:embed="rId3">
            <a:alphaModFix/>
          </a:blip>
          <a:srcRect b="4911" l="3145" r="8507" t="6601"/>
          <a:stretch/>
        </p:blipFill>
        <p:spPr>
          <a:xfrm>
            <a:off x="2922138" y="1110850"/>
            <a:ext cx="5164875" cy="3879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0"/>
          <p:cNvSpPr txBox="1"/>
          <p:nvPr>
            <p:ph type="title"/>
          </p:nvPr>
        </p:nvSpPr>
        <p:spPr>
          <a:xfrm>
            <a:off x="311700" y="1199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Interlude - SUVI Ground Calibration</a:t>
            </a:r>
            <a:endParaRPr/>
          </a:p>
        </p:txBody>
      </p:sp>
      <p:sp>
        <p:nvSpPr>
          <p:cNvPr id="288" name="Google Shape;288;p40"/>
          <p:cNvSpPr txBox="1"/>
          <p:nvPr>
            <p:ph idx="1" type="body"/>
          </p:nvPr>
        </p:nvSpPr>
        <p:spPr>
          <a:xfrm>
            <a:off x="311700" y="731800"/>
            <a:ext cx="8520600" cy="4325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The SUVI instruments were calibrated on an individual </a:t>
            </a:r>
            <a:r>
              <a:rPr lang="en">
                <a:solidFill>
                  <a:schemeClr val="dk1"/>
                </a:solidFill>
              </a:rPr>
              <a:t>component</a:t>
            </a:r>
            <a:r>
              <a:rPr lang="en">
                <a:solidFill>
                  <a:schemeClr val="dk1"/>
                </a:solidFill>
              </a:rPr>
              <a:t> basis.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Instrument-level testing was limited to alignment checks (white light, </a:t>
            </a:r>
            <a:r>
              <a:rPr lang="en">
                <a:solidFill>
                  <a:schemeClr val="dk1"/>
                </a:solidFill>
              </a:rPr>
              <a:t>without</a:t>
            </a:r>
            <a:r>
              <a:rPr lang="en">
                <a:solidFill>
                  <a:schemeClr val="dk1"/>
                </a:solidFill>
              </a:rPr>
              <a:t> filters) or “sanity-check” tests (low-level in-band irradiance)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The SUVI mirror pairs went through extensive in-band testing</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Testing occurred over 10 years ago</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The impact of aging on mirror performance has not been tested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The CCD quantum efficiency was measured at a limited number of wavelengths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 quantum efficiency model was constrained using these measurements.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Fresh (untested) filters are installed onto the SUVI instrument pre-flight.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Reference filters manufactured to the same specifications were tested at LBNL ALS facility.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Measurements from witness samples are used to constrain the filter transmission model.</a:t>
            </a:r>
            <a:endParaRPr>
              <a:solidFill>
                <a:schemeClr val="dk1"/>
              </a:solidFill>
            </a:endParaRPr>
          </a:p>
          <a:p>
            <a:pPr indent="-342900" lvl="0" marL="457200" rtl="0" algn="l">
              <a:spcBef>
                <a:spcPts val="0"/>
              </a:spcBef>
              <a:spcAft>
                <a:spcPts val="0"/>
              </a:spcAft>
              <a:buClr>
                <a:srgbClr val="FFD966"/>
              </a:buClr>
              <a:buSzPts val="1800"/>
              <a:buChar char="●"/>
            </a:pPr>
            <a:r>
              <a:rPr lang="en">
                <a:solidFill>
                  <a:srgbClr val="FFD966"/>
                </a:solidFill>
              </a:rPr>
              <a:t>There are many contributions to the uncertainty of the overall SUVI response</a:t>
            </a:r>
            <a:endParaRPr>
              <a:solidFill>
                <a:srgbClr val="FFD966"/>
              </a:solidFill>
            </a:endParaRPr>
          </a:p>
          <a:p>
            <a:pPr indent="-342900" lvl="0" marL="457200" rtl="0" algn="l">
              <a:spcBef>
                <a:spcPts val="0"/>
              </a:spcBef>
              <a:spcAft>
                <a:spcPts val="0"/>
              </a:spcAft>
              <a:buClr>
                <a:srgbClr val="FFD966"/>
              </a:buClr>
              <a:buSzPts val="1800"/>
              <a:buChar char="●"/>
            </a:pPr>
            <a:r>
              <a:rPr lang="en">
                <a:solidFill>
                  <a:srgbClr val="FFD966"/>
                </a:solidFill>
              </a:rPr>
              <a:t>These uncertainties most likely contribute to the measured differences between GOES-16/17/18 SUVI instruments and SUVI/AIA</a:t>
            </a:r>
            <a:endParaRPr>
              <a:solidFill>
                <a:srgbClr val="FFD966"/>
              </a:solidFill>
            </a:endParaRPr>
          </a:p>
        </p:txBody>
      </p:sp>
      <p:sp>
        <p:nvSpPr>
          <p:cNvPr id="289" name="Google Shape;289;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5" name="Google Shape;295;p41"/>
          <p:cNvSpPr txBox="1"/>
          <p:nvPr/>
        </p:nvSpPr>
        <p:spPr>
          <a:xfrm>
            <a:off x="1201050" y="1060350"/>
            <a:ext cx="6741900" cy="34266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Compares SUVI observations to the Atmospheric Imaging Assembly (AIA) on NASA’s Solar Dynamics Observatory</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Full image comparisons identify image defects/artifacts</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Trend comparisons identify response degradation</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Some differences in passbands between the two instruments introduce minor artifacts</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Analysis is also supported by LM-ATC, LASP, Royal Observatory of Belgium, and others through international EUV solar instrument degradation working group</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AIA has no 284 Å comparator channel</a:t>
            </a:r>
            <a:endParaRPr sz="1800">
              <a:solidFill>
                <a:srgbClr val="FFFFFF"/>
              </a:solidFill>
              <a:latin typeface="Nunito"/>
              <a:ea typeface="Nunito"/>
              <a:cs typeface="Nunito"/>
              <a:sym typeface="Nunito"/>
            </a:endParaRPr>
          </a:p>
        </p:txBody>
      </p:sp>
      <p:sp>
        <p:nvSpPr>
          <p:cNvPr id="296" name="Google Shape;296;p41"/>
          <p:cNvSpPr txBox="1"/>
          <p:nvPr>
            <p:ph type="title"/>
          </p:nvPr>
        </p:nvSpPr>
        <p:spPr>
          <a:xfrm>
            <a:off x="143600" y="3778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 SUVI-003: SUVI/AIA</a:t>
            </a:r>
            <a:r>
              <a:rPr lang="en"/>
              <a:t> Intercomparison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2"/>
          <p:cNvSpPr txBox="1"/>
          <p:nvPr/>
        </p:nvSpPr>
        <p:spPr>
          <a:xfrm>
            <a:off x="181850" y="2202545"/>
            <a:ext cx="758100" cy="4182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Nunito"/>
                <a:ea typeface="Nunito"/>
                <a:cs typeface="Nunito"/>
                <a:sym typeface="Nunito"/>
              </a:rPr>
              <a:t>SUVI</a:t>
            </a:r>
            <a:endParaRPr>
              <a:solidFill>
                <a:srgbClr val="FFFFFF"/>
              </a:solidFill>
              <a:latin typeface="Nunito"/>
              <a:ea typeface="Nunito"/>
              <a:cs typeface="Nunito"/>
              <a:sym typeface="Nunito"/>
            </a:endParaRPr>
          </a:p>
        </p:txBody>
      </p:sp>
      <p:sp>
        <p:nvSpPr>
          <p:cNvPr id="302" name="Google Shape;302;p42"/>
          <p:cNvSpPr txBox="1"/>
          <p:nvPr/>
        </p:nvSpPr>
        <p:spPr>
          <a:xfrm>
            <a:off x="8115125" y="3120275"/>
            <a:ext cx="1029000" cy="5688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Nunito"/>
                <a:ea typeface="Nunito"/>
                <a:cs typeface="Nunito"/>
                <a:sym typeface="Nunito"/>
              </a:rPr>
              <a:t>5 Sept 2023</a:t>
            </a:r>
            <a:br>
              <a:rPr lang="en" sz="1100">
                <a:solidFill>
                  <a:srgbClr val="FFFFFF"/>
                </a:solidFill>
                <a:latin typeface="Nunito"/>
                <a:ea typeface="Nunito"/>
                <a:cs typeface="Nunito"/>
                <a:sym typeface="Nunito"/>
              </a:rPr>
            </a:br>
            <a:r>
              <a:rPr lang="en" sz="1100">
                <a:solidFill>
                  <a:srgbClr val="FFFFFF"/>
                </a:solidFill>
                <a:latin typeface="Nunito"/>
                <a:ea typeface="Nunito"/>
                <a:cs typeface="Nunito"/>
                <a:sym typeface="Nunito"/>
              </a:rPr>
              <a:t>~00:05 UT</a:t>
            </a:r>
            <a:endParaRPr sz="1100">
              <a:solidFill>
                <a:srgbClr val="FFFFFF"/>
              </a:solidFill>
              <a:latin typeface="Nunito"/>
              <a:ea typeface="Nunito"/>
              <a:cs typeface="Nunito"/>
              <a:sym typeface="Nunito"/>
            </a:endParaRPr>
          </a:p>
        </p:txBody>
      </p:sp>
      <p:pic>
        <p:nvPicPr>
          <p:cNvPr id="303" name="Google Shape;303;p42"/>
          <p:cNvPicPr preferRelativeResize="0"/>
          <p:nvPr/>
        </p:nvPicPr>
        <p:blipFill rotWithShape="1">
          <a:blip r:embed="rId3">
            <a:alphaModFix/>
          </a:blip>
          <a:srcRect b="0" l="0" r="0" t="0"/>
          <a:stretch/>
        </p:blipFill>
        <p:spPr>
          <a:xfrm>
            <a:off x="1028875" y="3689026"/>
            <a:ext cx="1417251" cy="1417251"/>
          </a:xfrm>
          <a:prstGeom prst="rect">
            <a:avLst/>
          </a:prstGeom>
          <a:noFill/>
          <a:ln>
            <a:noFill/>
          </a:ln>
        </p:spPr>
      </p:pic>
      <p:pic>
        <p:nvPicPr>
          <p:cNvPr id="304" name="Google Shape;304;p42"/>
          <p:cNvPicPr preferRelativeResize="0"/>
          <p:nvPr/>
        </p:nvPicPr>
        <p:blipFill rotWithShape="1">
          <a:blip r:embed="rId4">
            <a:alphaModFix/>
          </a:blip>
          <a:srcRect b="0" l="0" r="0" t="0"/>
          <a:stretch/>
        </p:blipFill>
        <p:spPr>
          <a:xfrm>
            <a:off x="2446125" y="3689026"/>
            <a:ext cx="1417251" cy="1417251"/>
          </a:xfrm>
          <a:prstGeom prst="rect">
            <a:avLst/>
          </a:prstGeom>
          <a:noFill/>
          <a:ln>
            <a:noFill/>
          </a:ln>
        </p:spPr>
      </p:pic>
      <p:pic>
        <p:nvPicPr>
          <p:cNvPr id="305" name="Google Shape;305;p42"/>
          <p:cNvPicPr preferRelativeResize="0"/>
          <p:nvPr/>
        </p:nvPicPr>
        <p:blipFill rotWithShape="1">
          <a:blip r:embed="rId5">
            <a:alphaModFix/>
          </a:blip>
          <a:srcRect b="0" l="0" r="0" t="0"/>
          <a:stretch/>
        </p:blipFill>
        <p:spPr>
          <a:xfrm>
            <a:off x="3863375" y="3689026"/>
            <a:ext cx="1417251" cy="1417251"/>
          </a:xfrm>
          <a:prstGeom prst="rect">
            <a:avLst/>
          </a:prstGeom>
          <a:noFill/>
          <a:ln>
            <a:noFill/>
          </a:ln>
        </p:spPr>
      </p:pic>
      <p:pic>
        <p:nvPicPr>
          <p:cNvPr id="306" name="Google Shape;306;p42"/>
          <p:cNvPicPr preferRelativeResize="0"/>
          <p:nvPr/>
        </p:nvPicPr>
        <p:blipFill rotWithShape="1">
          <a:blip r:embed="rId6">
            <a:alphaModFix/>
          </a:blip>
          <a:srcRect b="0" l="0" r="0" t="0"/>
          <a:stretch/>
        </p:blipFill>
        <p:spPr>
          <a:xfrm>
            <a:off x="5280625" y="3689026"/>
            <a:ext cx="1417251" cy="1417251"/>
          </a:xfrm>
          <a:prstGeom prst="rect">
            <a:avLst/>
          </a:prstGeom>
          <a:noFill/>
          <a:ln>
            <a:noFill/>
          </a:ln>
        </p:spPr>
      </p:pic>
      <p:pic>
        <p:nvPicPr>
          <p:cNvPr id="307" name="Google Shape;307;p42"/>
          <p:cNvPicPr preferRelativeResize="0"/>
          <p:nvPr/>
        </p:nvPicPr>
        <p:blipFill rotWithShape="1">
          <a:blip r:embed="rId7">
            <a:alphaModFix/>
          </a:blip>
          <a:srcRect b="0" l="0" r="0" t="0"/>
          <a:stretch/>
        </p:blipFill>
        <p:spPr>
          <a:xfrm>
            <a:off x="6697875" y="3689026"/>
            <a:ext cx="1417251" cy="1417251"/>
          </a:xfrm>
          <a:prstGeom prst="rect">
            <a:avLst/>
          </a:prstGeom>
          <a:noFill/>
          <a:ln>
            <a:noFill/>
          </a:ln>
        </p:spPr>
      </p:pic>
      <p:pic>
        <p:nvPicPr>
          <p:cNvPr id="308" name="Google Shape;308;p42"/>
          <p:cNvPicPr preferRelativeResize="0"/>
          <p:nvPr/>
        </p:nvPicPr>
        <p:blipFill rotWithShape="1">
          <a:blip r:embed="rId8">
            <a:alphaModFix/>
          </a:blip>
          <a:srcRect b="0" l="0" r="0" t="0"/>
          <a:stretch/>
        </p:blipFill>
        <p:spPr>
          <a:xfrm>
            <a:off x="1028873" y="1703026"/>
            <a:ext cx="1417251" cy="1417251"/>
          </a:xfrm>
          <a:prstGeom prst="rect">
            <a:avLst/>
          </a:prstGeom>
          <a:noFill/>
          <a:ln>
            <a:noFill/>
          </a:ln>
        </p:spPr>
      </p:pic>
      <p:pic>
        <p:nvPicPr>
          <p:cNvPr id="309" name="Google Shape;309;p42"/>
          <p:cNvPicPr preferRelativeResize="0"/>
          <p:nvPr/>
        </p:nvPicPr>
        <p:blipFill rotWithShape="1">
          <a:blip r:embed="rId9">
            <a:alphaModFix/>
          </a:blip>
          <a:srcRect b="0" l="0" r="0" t="0"/>
          <a:stretch/>
        </p:blipFill>
        <p:spPr>
          <a:xfrm>
            <a:off x="2446126" y="1703027"/>
            <a:ext cx="1417251" cy="1417251"/>
          </a:xfrm>
          <a:prstGeom prst="rect">
            <a:avLst/>
          </a:prstGeom>
          <a:noFill/>
          <a:ln>
            <a:noFill/>
          </a:ln>
        </p:spPr>
      </p:pic>
      <p:pic>
        <p:nvPicPr>
          <p:cNvPr id="310" name="Google Shape;310;p42"/>
          <p:cNvPicPr preferRelativeResize="0"/>
          <p:nvPr/>
        </p:nvPicPr>
        <p:blipFill rotWithShape="1">
          <a:blip r:embed="rId10">
            <a:alphaModFix/>
          </a:blip>
          <a:srcRect b="0" l="0" r="0" t="0"/>
          <a:stretch/>
        </p:blipFill>
        <p:spPr>
          <a:xfrm>
            <a:off x="3863363" y="1703027"/>
            <a:ext cx="1417251" cy="1417251"/>
          </a:xfrm>
          <a:prstGeom prst="rect">
            <a:avLst/>
          </a:prstGeom>
          <a:noFill/>
          <a:ln>
            <a:noFill/>
          </a:ln>
        </p:spPr>
      </p:pic>
      <p:pic>
        <p:nvPicPr>
          <p:cNvPr id="311" name="Google Shape;311;p42"/>
          <p:cNvPicPr preferRelativeResize="0"/>
          <p:nvPr/>
        </p:nvPicPr>
        <p:blipFill rotWithShape="1">
          <a:blip r:embed="rId11">
            <a:alphaModFix/>
          </a:blip>
          <a:srcRect b="0" l="0" r="0" t="0"/>
          <a:stretch/>
        </p:blipFill>
        <p:spPr>
          <a:xfrm>
            <a:off x="5280625" y="1703026"/>
            <a:ext cx="1417251" cy="1417251"/>
          </a:xfrm>
          <a:prstGeom prst="rect">
            <a:avLst/>
          </a:prstGeom>
          <a:noFill/>
          <a:ln>
            <a:noFill/>
          </a:ln>
        </p:spPr>
      </p:pic>
      <p:pic>
        <p:nvPicPr>
          <p:cNvPr id="312" name="Google Shape;312;p42"/>
          <p:cNvPicPr preferRelativeResize="0"/>
          <p:nvPr/>
        </p:nvPicPr>
        <p:blipFill rotWithShape="1">
          <a:blip r:embed="rId12">
            <a:alphaModFix/>
          </a:blip>
          <a:srcRect b="0" l="0" r="0" t="0"/>
          <a:stretch/>
        </p:blipFill>
        <p:spPr>
          <a:xfrm>
            <a:off x="6697875" y="1703050"/>
            <a:ext cx="1417251" cy="1417226"/>
          </a:xfrm>
          <a:prstGeom prst="rect">
            <a:avLst/>
          </a:prstGeom>
          <a:noFill/>
          <a:ln>
            <a:noFill/>
          </a:ln>
        </p:spPr>
      </p:pic>
      <p:sp>
        <p:nvSpPr>
          <p:cNvPr id="313" name="Google Shape;313;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4" name="Google Shape;314;p42"/>
          <p:cNvSpPr txBox="1"/>
          <p:nvPr>
            <p:ph type="title"/>
          </p:nvPr>
        </p:nvSpPr>
        <p:spPr>
          <a:xfrm>
            <a:off x="143600" y="3778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15" name="Google Shape;315;p42"/>
          <p:cNvSpPr txBox="1"/>
          <p:nvPr/>
        </p:nvSpPr>
        <p:spPr>
          <a:xfrm>
            <a:off x="143600" y="989425"/>
            <a:ext cx="6741900" cy="636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Direct comparison of simultaneous images from SDO/AIA and GOES-18/SUVI can reveal image calibration issues as well as spatial defects.</a:t>
            </a:r>
            <a:endParaRPr>
              <a:solidFill>
                <a:srgbClr val="FFFFFF"/>
              </a:solidFill>
              <a:latin typeface="Nunito"/>
              <a:ea typeface="Nunito"/>
              <a:cs typeface="Nunito"/>
              <a:sym typeface="Nunito"/>
            </a:endParaRPr>
          </a:p>
        </p:txBody>
      </p:sp>
      <p:sp>
        <p:nvSpPr>
          <p:cNvPr id="316" name="Google Shape;316;p42"/>
          <p:cNvSpPr txBox="1"/>
          <p:nvPr/>
        </p:nvSpPr>
        <p:spPr>
          <a:xfrm>
            <a:off x="1358450" y="3195545"/>
            <a:ext cx="758100" cy="4182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Nunito"/>
                <a:ea typeface="Nunito"/>
                <a:cs typeface="Nunito"/>
                <a:sym typeface="Nunito"/>
              </a:rPr>
              <a:t>94 Å </a:t>
            </a:r>
            <a:endParaRPr>
              <a:solidFill>
                <a:srgbClr val="FFFFFF"/>
              </a:solidFill>
              <a:latin typeface="Nunito"/>
              <a:ea typeface="Nunito"/>
              <a:cs typeface="Nunito"/>
              <a:sym typeface="Nunito"/>
            </a:endParaRPr>
          </a:p>
        </p:txBody>
      </p:sp>
      <p:sp>
        <p:nvSpPr>
          <p:cNvPr id="317" name="Google Shape;317;p42"/>
          <p:cNvSpPr txBox="1"/>
          <p:nvPr/>
        </p:nvSpPr>
        <p:spPr>
          <a:xfrm>
            <a:off x="2775700" y="3195545"/>
            <a:ext cx="758100" cy="4182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Nunito"/>
                <a:ea typeface="Nunito"/>
                <a:cs typeface="Nunito"/>
                <a:sym typeface="Nunito"/>
              </a:rPr>
              <a:t>131</a:t>
            </a:r>
            <a:r>
              <a:rPr lang="en">
                <a:solidFill>
                  <a:srgbClr val="FFFFFF"/>
                </a:solidFill>
                <a:latin typeface="Nunito"/>
                <a:ea typeface="Nunito"/>
                <a:cs typeface="Nunito"/>
                <a:sym typeface="Nunito"/>
              </a:rPr>
              <a:t> Å </a:t>
            </a:r>
            <a:endParaRPr>
              <a:solidFill>
                <a:srgbClr val="FFFFFF"/>
              </a:solidFill>
              <a:latin typeface="Nunito"/>
              <a:ea typeface="Nunito"/>
              <a:cs typeface="Nunito"/>
              <a:sym typeface="Nunito"/>
            </a:endParaRPr>
          </a:p>
        </p:txBody>
      </p:sp>
      <p:sp>
        <p:nvSpPr>
          <p:cNvPr id="318" name="Google Shape;318;p42"/>
          <p:cNvSpPr txBox="1"/>
          <p:nvPr/>
        </p:nvSpPr>
        <p:spPr>
          <a:xfrm>
            <a:off x="4192950" y="3195545"/>
            <a:ext cx="758100" cy="4182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Nunito"/>
                <a:ea typeface="Nunito"/>
                <a:cs typeface="Nunito"/>
                <a:sym typeface="Nunito"/>
              </a:rPr>
              <a:t>171</a:t>
            </a:r>
            <a:r>
              <a:rPr lang="en">
                <a:solidFill>
                  <a:srgbClr val="FFFFFF"/>
                </a:solidFill>
                <a:latin typeface="Nunito"/>
                <a:ea typeface="Nunito"/>
                <a:cs typeface="Nunito"/>
                <a:sym typeface="Nunito"/>
              </a:rPr>
              <a:t> Å </a:t>
            </a:r>
            <a:endParaRPr>
              <a:solidFill>
                <a:srgbClr val="FFFFFF"/>
              </a:solidFill>
              <a:latin typeface="Nunito"/>
              <a:ea typeface="Nunito"/>
              <a:cs typeface="Nunito"/>
              <a:sym typeface="Nunito"/>
            </a:endParaRPr>
          </a:p>
        </p:txBody>
      </p:sp>
      <p:sp>
        <p:nvSpPr>
          <p:cNvPr id="319" name="Google Shape;319;p42"/>
          <p:cNvSpPr txBox="1"/>
          <p:nvPr/>
        </p:nvSpPr>
        <p:spPr>
          <a:xfrm>
            <a:off x="5389250" y="3195550"/>
            <a:ext cx="1200000" cy="4182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Nunito"/>
                <a:ea typeface="Nunito"/>
                <a:cs typeface="Nunito"/>
                <a:sym typeface="Nunito"/>
              </a:rPr>
              <a:t>195 / 193 </a:t>
            </a:r>
            <a:r>
              <a:rPr lang="en">
                <a:solidFill>
                  <a:srgbClr val="FFFFFF"/>
                </a:solidFill>
                <a:latin typeface="Nunito"/>
                <a:ea typeface="Nunito"/>
                <a:cs typeface="Nunito"/>
                <a:sym typeface="Nunito"/>
              </a:rPr>
              <a:t> Å </a:t>
            </a:r>
            <a:endParaRPr>
              <a:solidFill>
                <a:srgbClr val="FFFFFF"/>
              </a:solidFill>
              <a:latin typeface="Nunito"/>
              <a:ea typeface="Nunito"/>
              <a:cs typeface="Nunito"/>
              <a:sym typeface="Nunito"/>
            </a:endParaRPr>
          </a:p>
        </p:txBody>
      </p:sp>
      <p:sp>
        <p:nvSpPr>
          <p:cNvPr id="320" name="Google Shape;320;p42"/>
          <p:cNvSpPr txBox="1"/>
          <p:nvPr/>
        </p:nvSpPr>
        <p:spPr>
          <a:xfrm>
            <a:off x="7027450" y="3195545"/>
            <a:ext cx="758100" cy="4182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Nunito"/>
                <a:ea typeface="Nunito"/>
                <a:cs typeface="Nunito"/>
                <a:sym typeface="Nunito"/>
              </a:rPr>
              <a:t>304</a:t>
            </a:r>
            <a:r>
              <a:rPr lang="en">
                <a:solidFill>
                  <a:srgbClr val="FFFFFF"/>
                </a:solidFill>
                <a:latin typeface="Nunito"/>
                <a:ea typeface="Nunito"/>
                <a:cs typeface="Nunito"/>
                <a:sym typeface="Nunito"/>
              </a:rPr>
              <a:t> Å </a:t>
            </a:r>
            <a:endParaRPr>
              <a:solidFill>
                <a:srgbClr val="FFFFFF"/>
              </a:solidFill>
              <a:latin typeface="Nunito"/>
              <a:ea typeface="Nunito"/>
              <a:cs typeface="Nunito"/>
              <a:sym typeface="Nunito"/>
            </a:endParaRPr>
          </a:p>
        </p:txBody>
      </p:sp>
      <p:sp>
        <p:nvSpPr>
          <p:cNvPr id="321" name="Google Shape;321;p42"/>
          <p:cNvSpPr txBox="1"/>
          <p:nvPr/>
        </p:nvSpPr>
        <p:spPr>
          <a:xfrm>
            <a:off x="181850" y="4188545"/>
            <a:ext cx="758100" cy="4182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rgbClr val="FFFFFF"/>
                </a:solidFill>
                <a:latin typeface="Nunito"/>
                <a:ea typeface="Nunito"/>
                <a:cs typeface="Nunito"/>
                <a:sym typeface="Nunito"/>
              </a:rPr>
              <a:t>AIA</a:t>
            </a:r>
            <a:endParaRPr>
              <a:solidFill>
                <a:srgbClr val="FFFFFF"/>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143600" y="3778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t>Acronyms, Defined</a:t>
            </a:r>
            <a:endParaRPr sz="3200"/>
          </a:p>
        </p:txBody>
      </p:sp>
      <p:sp>
        <p:nvSpPr>
          <p:cNvPr id="79" name="Google Shape;79;p16"/>
          <p:cNvSpPr txBox="1"/>
          <p:nvPr>
            <p:ph idx="1" type="body"/>
          </p:nvPr>
        </p:nvSpPr>
        <p:spPr>
          <a:xfrm>
            <a:off x="311700" y="1136025"/>
            <a:ext cx="8520600" cy="37497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Char char="●"/>
            </a:pPr>
            <a:r>
              <a:rPr lang="en" sz="1200">
                <a:solidFill>
                  <a:schemeClr val="dk1"/>
                </a:solidFill>
              </a:rPr>
              <a:t>AART: Algorithm Action Review Team</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ADR:  Algorithm Discrepancy Report</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AIA: Atmospheric Imaging Assembly</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ALS: Advanced Light Source</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CCD:  Charge-Coupled Device</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ECI: Extended Coronal Imaging</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EUV:  Extreme Ultraviolet</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EUVS: Extreme UltraViolet Spectrometer</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EXIS: EUV and X-ray Irradiance Sensor</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FITS: Flexible Image Transport System</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LBNL: Lawrence Berkeley National Laboratory</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LUT: Look-Up Table</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MIT-LL: MIT Lincoln </a:t>
            </a:r>
            <a:r>
              <a:rPr lang="en" sz="1200">
                <a:solidFill>
                  <a:schemeClr val="dk1"/>
                </a:solidFill>
              </a:rPr>
              <a:t>Lab</a:t>
            </a:r>
            <a:r>
              <a:rPr lang="en" sz="1200">
                <a:solidFill>
                  <a:schemeClr val="dk1"/>
                </a:solidFill>
              </a:rPr>
              <a:t>oratory</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NB: “Nota Bene” - translates to “note well” or “pay attention”</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OMAS: Operational Metadata Aggregation Service</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PLPT: Post-Launch Product Test</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SDO: Solar Dynamics Observatory</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SUVI: Solar UltraViolet Imager</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VSO: Virtual Solar Observatory</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WR: Work Request</a:t>
            </a:r>
            <a:endParaRPr sz="1200">
              <a:solidFill>
                <a:schemeClr val="dk1"/>
              </a:solidFill>
            </a:endParaRPr>
          </a:p>
        </p:txBody>
      </p:sp>
      <p:sp>
        <p:nvSpPr>
          <p:cNvPr id="80" name="Google Shape;80;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3"/>
          <p:cNvSpPr txBox="1"/>
          <p:nvPr/>
        </p:nvSpPr>
        <p:spPr>
          <a:xfrm>
            <a:off x="143600" y="989425"/>
            <a:ext cx="7369500" cy="4311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Image ratios reveal flat response up to known passband differences and no large defects.</a:t>
            </a:r>
            <a:endParaRPr>
              <a:solidFill>
                <a:srgbClr val="FFFFFF"/>
              </a:solidFill>
              <a:latin typeface="Nunito"/>
              <a:ea typeface="Nunito"/>
              <a:cs typeface="Nunito"/>
              <a:sym typeface="Nunito"/>
            </a:endParaRPr>
          </a:p>
        </p:txBody>
      </p:sp>
      <p:pic>
        <p:nvPicPr>
          <p:cNvPr id="327" name="Google Shape;327;p43"/>
          <p:cNvPicPr preferRelativeResize="0"/>
          <p:nvPr/>
        </p:nvPicPr>
        <p:blipFill rotWithShape="1">
          <a:blip r:embed="rId3">
            <a:alphaModFix/>
          </a:blip>
          <a:srcRect b="0" l="0" r="0" t="0"/>
          <a:stretch/>
        </p:blipFill>
        <p:spPr>
          <a:xfrm>
            <a:off x="2749136" y="3310162"/>
            <a:ext cx="1796800" cy="1796800"/>
          </a:xfrm>
          <a:prstGeom prst="rect">
            <a:avLst/>
          </a:prstGeom>
          <a:noFill/>
          <a:ln>
            <a:noFill/>
          </a:ln>
        </p:spPr>
      </p:pic>
      <p:pic>
        <p:nvPicPr>
          <p:cNvPr id="328" name="Google Shape;328;p43"/>
          <p:cNvPicPr preferRelativeResize="0"/>
          <p:nvPr/>
        </p:nvPicPr>
        <p:blipFill rotWithShape="1">
          <a:blip r:embed="rId4">
            <a:alphaModFix/>
          </a:blip>
          <a:srcRect b="0" l="0" r="0" t="0"/>
          <a:stretch/>
        </p:blipFill>
        <p:spPr>
          <a:xfrm>
            <a:off x="4611077" y="3310173"/>
            <a:ext cx="1796800" cy="1796778"/>
          </a:xfrm>
          <a:prstGeom prst="rect">
            <a:avLst/>
          </a:prstGeom>
          <a:noFill/>
          <a:ln>
            <a:noFill/>
          </a:ln>
        </p:spPr>
      </p:pic>
      <p:pic>
        <p:nvPicPr>
          <p:cNvPr id="329" name="Google Shape;329;p43"/>
          <p:cNvPicPr preferRelativeResize="0"/>
          <p:nvPr/>
        </p:nvPicPr>
        <p:blipFill rotWithShape="1">
          <a:blip r:embed="rId5">
            <a:alphaModFix/>
          </a:blip>
          <a:srcRect b="0" l="0" r="0" t="0"/>
          <a:stretch/>
        </p:blipFill>
        <p:spPr>
          <a:xfrm>
            <a:off x="5525461" y="1466950"/>
            <a:ext cx="1796800" cy="1796800"/>
          </a:xfrm>
          <a:prstGeom prst="rect">
            <a:avLst/>
          </a:prstGeom>
          <a:noFill/>
          <a:ln>
            <a:noFill/>
          </a:ln>
        </p:spPr>
      </p:pic>
      <p:pic>
        <p:nvPicPr>
          <p:cNvPr id="330" name="Google Shape;330;p43"/>
          <p:cNvPicPr preferRelativeResize="0"/>
          <p:nvPr/>
        </p:nvPicPr>
        <p:blipFill rotWithShape="1">
          <a:blip r:embed="rId6">
            <a:alphaModFix/>
          </a:blip>
          <a:srcRect b="0" l="0" r="0" t="0"/>
          <a:stretch/>
        </p:blipFill>
        <p:spPr>
          <a:xfrm>
            <a:off x="3669294" y="1466947"/>
            <a:ext cx="1796800" cy="1796778"/>
          </a:xfrm>
          <a:prstGeom prst="rect">
            <a:avLst/>
          </a:prstGeom>
          <a:noFill/>
          <a:ln>
            <a:noFill/>
          </a:ln>
        </p:spPr>
      </p:pic>
      <p:sp>
        <p:nvSpPr>
          <p:cNvPr id="331" name="Google Shape;331;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2" name="Google Shape;332;p43"/>
          <p:cNvSpPr txBox="1"/>
          <p:nvPr>
            <p:ph type="title"/>
          </p:nvPr>
        </p:nvSpPr>
        <p:spPr>
          <a:xfrm>
            <a:off x="143600" y="3778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33" name="Google Shape;333;p43"/>
          <p:cNvSpPr txBox="1"/>
          <p:nvPr/>
        </p:nvSpPr>
        <p:spPr>
          <a:xfrm>
            <a:off x="4150381" y="1420519"/>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131 Å</a:t>
            </a:r>
            <a:endParaRPr>
              <a:solidFill>
                <a:srgbClr val="FFFFFF"/>
              </a:solidFill>
              <a:latin typeface="Nunito"/>
              <a:ea typeface="Nunito"/>
              <a:cs typeface="Nunito"/>
              <a:sym typeface="Nunito"/>
            </a:endParaRPr>
          </a:p>
        </p:txBody>
      </p:sp>
      <p:sp>
        <p:nvSpPr>
          <p:cNvPr id="334" name="Google Shape;334;p43"/>
          <p:cNvSpPr txBox="1"/>
          <p:nvPr/>
        </p:nvSpPr>
        <p:spPr>
          <a:xfrm>
            <a:off x="5092156" y="3263732"/>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304 Å</a:t>
            </a:r>
            <a:endParaRPr>
              <a:solidFill>
                <a:srgbClr val="FFFFFF"/>
              </a:solidFill>
              <a:latin typeface="Nunito"/>
              <a:ea typeface="Nunito"/>
              <a:cs typeface="Nunito"/>
              <a:sym typeface="Nunito"/>
            </a:endParaRPr>
          </a:p>
        </p:txBody>
      </p:sp>
      <p:sp>
        <p:nvSpPr>
          <p:cNvPr id="335" name="Google Shape;335;p43"/>
          <p:cNvSpPr txBox="1"/>
          <p:nvPr/>
        </p:nvSpPr>
        <p:spPr>
          <a:xfrm>
            <a:off x="3079794" y="3267500"/>
            <a:ext cx="11355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195/193</a:t>
            </a:r>
            <a:r>
              <a:rPr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p:txBody>
      </p:sp>
      <p:pic>
        <p:nvPicPr>
          <p:cNvPr id="336" name="Google Shape;336;p43"/>
          <p:cNvPicPr preferRelativeResize="0"/>
          <p:nvPr/>
        </p:nvPicPr>
        <p:blipFill rotWithShape="1">
          <a:blip r:embed="rId7">
            <a:alphaModFix/>
          </a:blip>
          <a:srcRect b="0" l="0" r="0" t="0"/>
          <a:stretch/>
        </p:blipFill>
        <p:spPr>
          <a:xfrm>
            <a:off x="1813127" y="1466950"/>
            <a:ext cx="1796800" cy="1796774"/>
          </a:xfrm>
          <a:prstGeom prst="rect">
            <a:avLst/>
          </a:prstGeom>
          <a:noFill/>
          <a:ln>
            <a:noFill/>
          </a:ln>
        </p:spPr>
      </p:pic>
      <p:sp>
        <p:nvSpPr>
          <p:cNvPr id="337" name="Google Shape;337;p43"/>
          <p:cNvSpPr txBox="1"/>
          <p:nvPr/>
        </p:nvSpPr>
        <p:spPr>
          <a:xfrm>
            <a:off x="6006556" y="1420519"/>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p:txBody>
      </p:sp>
      <p:sp>
        <p:nvSpPr>
          <p:cNvPr id="338" name="Google Shape;338;p43"/>
          <p:cNvSpPr txBox="1"/>
          <p:nvPr/>
        </p:nvSpPr>
        <p:spPr>
          <a:xfrm>
            <a:off x="2294206" y="1420519"/>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94</a:t>
            </a:r>
            <a:r>
              <a:rPr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4" name="Google Shape;344;p44"/>
          <p:cNvSpPr txBox="1"/>
          <p:nvPr/>
        </p:nvSpPr>
        <p:spPr>
          <a:xfrm>
            <a:off x="1201050" y="1264350"/>
            <a:ext cx="6741900" cy="26148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accent4"/>
                </a:solidFill>
                <a:latin typeface="Nunito"/>
                <a:ea typeface="Nunito"/>
                <a:cs typeface="Nunito"/>
                <a:sym typeface="Nunito"/>
              </a:rPr>
              <a:t>Ratio histograms for SUVI/AIA:</a:t>
            </a:r>
            <a:endParaRPr sz="1800">
              <a:solidFill>
                <a:schemeClr val="accent4"/>
              </a:solidFill>
              <a:latin typeface="Nunito"/>
              <a:ea typeface="Nunito"/>
              <a:cs typeface="Nunito"/>
              <a:sym typeface="Nunito"/>
            </a:endParaRPr>
          </a:p>
          <a:p>
            <a:pPr indent="0" lvl="0" marL="0" rtl="0" algn="l">
              <a:lnSpc>
                <a:spcPct val="115000"/>
              </a:lnSpc>
              <a:spcBef>
                <a:spcPts val="0"/>
              </a:spcBef>
              <a:spcAft>
                <a:spcPts val="0"/>
              </a:spcAft>
              <a:buNone/>
            </a:pPr>
            <a:r>
              <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Convolve EVE spectra at a similar solar activity level (2014) with the SUVI and AIA passbands          expected ratio</a:t>
            </a:r>
            <a:br>
              <a:rPr lang="en" sz="1800">
                <a:solidFill>
                  <a:srgbClr val="FFFFFF"/>
                </a:solidFill>
                <a:latin typeface="Nunito"/>
                <a:ea typeface="Nunito"/>
                <a:cs typeface="Nunito"/>
                <a:sym typeface="Nunito"/>
              </a:rPr>
            </a:b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Divide co-aligned and co-temporal SUVI and AIA images</a:t>
            </a:r>
            <a:endParaRPr sz="1800">
              <a:solidFill>
                <a:srgbClr val="FFFFFF"/>
              </a:solidFill>
              <a:latin typeface="Nunito"/>
              <a:ea typeface="Nunito"/>
              <a:cs typeface="Nunito"/>
              <a:sym typeface="Nunito"/>
            </a:endParaRPr>
          </a:p>
          <a:p>
            <a:pPr indent="0" lvl="0" marL="457200" rtl="0" algn="l">
              <a:lnSpc>
                <a:spcPct val="115000"/>
              </a:lnSpc>
              <a:spcBef>
                <a:spcPts val="0"/>
              </a:spcBef>
              <a:spcAft>
                <a:spcPts val="0"/>
              </a:spcAft>
              <a:buNone/>
            </a:pPr>
            <a:r>
              <a:rPr lang="en" sz="1800">
                <a:solidFill>
                  <a:srgbClr val="FFFFFF"/>
                </a:solidFill>
                <a:latin typeface="Nunito"/>
                <a:ea typeface="Nunito"/>
                <a:cs typeface="Nunito"/>
                <a:sym typeface="Nunito"/>
              </a:rPr>
              <a:t>         </a:t>
            </a:r>
            <a:r>
              <a:rPr lang="en" sz="1800">
                <a:solidFill>
                  <a:srgbClr val="FFFFFF"/>
                </a:solidFill>
                <a:latin typeface="Nunito"/>
                <a:ea typeface="Nunito"/>
                <a:cs typeface="Nunito"/>
                <a:sym typeface="Nunito"/>
              </a:rPr>
              <a:t>measured</a:t>
            </a:r>
            <a:r>
              <a:rPr lang="en" sz="1800">
                <a:solidFill>
                  <a:srgbClr val="FFFFFF"/>
                </a:solidFill>
                <a:latin typeface="Nunito"/>
                <a:ea typeface="Nunito"/>
                <a:cs typeface="Nunito"/>
                <a:sym typeface="Nunito"/>
              </a:rPr>
              <a:t> ratio</a:t>
            </a:r>
            <a:br>
              <a:rPr lang="en" sz="1800">
                <a:solidFill>
                  <a:srgbClr val="FFFFFF"/>
                </a:solidFill>
                <a:latin typeface="Nunito"/>
                <a:ea typeface="Nunito"/>
                <a:cs typeface="Nunito"/>
                <a:sym typeface="Nunito"/>
              </a:rPr>
            </a:br>
            <a:r>
              <a:rPr lang="en" sz="1800">
                <a:solidFill>
                  <a:srgbClr val="FFFFFF"/>
                </a:solidFill>
                <a:latin typeface="Nunito"/>
                <a:ea typeface="Nunito"/>
                <a:cs typeface="Nunito"/>
                <a:sym typeface="Nunito"/>
              </a:rPr>
              <a:t> </a:t>
            </a:r>
            <a:endParaRPr sz="1800">
              <a:solidFill>
                <a:srgbClr val="FFFFFF"/>
              </a:solidFill>
              <a:latin typeface="Nunito"/>
              <a:ea typeface="Nunito"/>
              <a:cs typeface="Nunito"/>
              <a:sym typeface="Nunito"/>
            </a:endParaRPr>
          </a:p>
        </p:txBody>
      </p:sp>
      <p:sp>
        <p:nvSpPr>
          <p:cNvPr id="345" name="Google Shape;345;p44"/>
          <p:cNvSpPr txBox="1"/>
          <p:nvPr>
            <p:ph type="title"/>
          </p:nvPr>
        </p:nvSpPr>
        <p:spPr>
          <a:xfrm>
            <a:off x="143600" y="3778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 SUVI-003: SUVI/AIA Intercomparison</a:t>
            </a:r>
            <a:endParaRPr/>
          </a:p>
        </p:txBody>
      </p:sp>
      <p:cxnSp>
        <p:nvCxnSpPr>
          <p:cNvPr id="346" name="Google Shape;346;p44"/>
          <p:cNvCxnSpPr/>
          <p:nvPr/>
        </p:nvCxnSpPr>
        <p:spPr>
          <a:xfrm>
            <a:off x="5347447" y="2457325"/>
            <a:ext cx="362700" cy="0"/>
          </a:xfrm>
          <a:prstGeom prst="straightConnector1">
            <a:avLst/>
          </a:prstGeom>
          <a:noFill/>
          <a:ln cap="flat" cmpd="sng" w="28575">
            <a:solidFill>
              <a:schemeClr val="dk1"/>
            </a:solidFill>
            <a:prstDash val="solid"/>
            <a:round/>
            <a:headEnd len="med" w="med" type="none"/>
            <a:tailEnd len="med" w="med" type="triangle"/>
          </a:ln>
        </p:spPr>
      </p:cxnSp>
      <p:cxnSp>
        <p:nvCxnSpPr>
          <p:cNvPr id="347" name="Google Shape;347;p44"/>
          <p:cNvCxnSpPr/>
          <p:nvPr/>
        </p:nvCxnSpPr>
        <p:spPr>
          <a:xfrm>
            <a:off x="1859495" y="3409325"/>
            <a:ext cx="362700" cy="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5"/>
          <p:cNvSpPr txBox="1"/>
          <p:nvPr/>
        </p:nvSpPr>
        <p:spPr>
          <a:xfrm>
            <a:off x="4923075" y="1418750"/>
            <a:ext cx="2952600" cy="1230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94 Å</a:t>
            </a:r>
            <a:br>
              <a:rPr lang="en">
                <a:solidFill>
                  <a:srgbClr val="FFFFFF"/>
                </a:solidFill>
                <a:latin typeface="Nunito"/>
                <a:ea typeface="Nunito"/>
                <a:cs typeface="Nunito"/>
                <a:sym typeface="Nunito"/>
              </a:rPr>
            </a:br>
            <a:r>
              <a:rPr lang="en">
                <a:solidFill>
                  <a:srgbClr val="FFFFFF"/>
                </a:solidFill>
                <a:latin typeface="Nunito"/>
                <a:ea typeface="Nunito"/>
                <a:cs typeface="Nunito"/>
                <a:sym typeface="Nunito"/>
              </a:rPr>
              <a:t>Estimated theoretical ratio based on passband analysis:  1.04</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Fitted ratio:	  0.84 / 0.85</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p:txBody>
      </p:sp>
      <p:pic>
        <p:nvPicPr>
          <p:cNvPr id="353" name="Google Shape;353;p45"/>
          <p:cNvPicPr preferRelativeResize="0"/>
          <p:nvPr/>
        </p:nvPicPr>
        <p:blipFill rotWithShape="1">
          <a:blip r:embed="rId3">
            <a:alphaModFix/>
          </a:blip>
          <a:srcRect b="0" l="2015" r="2005" t="0"/>
          <a:stretch/>
        </p:blipFill>
        <p:spPr>
          <a:xfrm>
            <a:off x="311700" y="1418750"/>
            <a:ext cx="4356275" cy="3630226"/>
          </a:xfrm>
          <a:prstGeom prst="rect">
            <a:avLst/>
          </a:prstGeom>
          <a:noFill/>
          <a:ln>
            <a:noFill/>
          </a:ln>
        </p:spPr>
      </p:pic>
      <p:sp>
        <p:nvSpPr>
          <p:cNvPr id="354" name="Google Shape;354;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5" name="Google Shape;355;p45"/>
          <p:cNvSpPr txBox="1"/>
          <p:nvPr>
            <p:ph type="title"/>
          </p:nvPr>
        </p:nvSpPr>
        <p:spPr>
          <a:xfrm>
            <a:off x="311700" y="920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56" name="Google Shape;356;p45"/>
          <p:cNvSpPr txBox="1"/>
          <p:nvPr/>
        </p:nvSpPr>
        <p:spPr>
          <a:xfrm>
            <a:off x="143600" y="731550"/>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for identifying anomalies in pixel-to-pixel comparisons.</a:t>
            </a:r>
            <a:endParaRPr>
              <a:solidFill>
                <a:srgbClr val="FFFFFF"/>
              </a:solidFill>
              <a:latin typeface="Nunito"/>
              <a:ea typeface="Nunito"/>
              <a:cs typeface="Nunito"/>
              <a:sym typeface="Nunito"/>
            </a:endParaRPr>
          </a:p>
        </p:txBody>
      </p:sp>
      <p:sp>
        <p:nvSpPr>
          <p:cNvPr id="357" name="Google Shape;357;p45"/>
          <p:cNvSpPr txBox="1"/>
          <p:nvPr/>
        </p:nvSpPr>
        <p:spPr>
          <a:xfrm>
            <a:off x="4923075" y="2687675"/>
            <a:ext cx="2952600" cy="9309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Overall good agreement.</a:t>
            </a:r>
            <a:br>
              <a:rPr lang="en">
                <a:solidFill>
                  <a:srgbClr val="FFFFFF"/>
                </a:solidFill>
                <a:latin typeface="Nunito"/>
                <a:ea typeface="Nunito"/>
                <a:cs typeface="Nunito"/>
                <a:sym typeface="Nunito"/>
              </a:rPr>
            </a:br>
            <a:r>
              <a:rPr lang="en">
                <a:solidFill>
                  <a:srgbClr val="FFFFFF"/>
                </a:solidFill>
                <a:latin typeface="Nunito"/>
                <a:ea typeface="Nunito"/>
                <a:cs typeface="Nunito"/>
                <a:sym typeface="Nunito"/>
              </a:rPr>
              <a:t>Noisiest of the channels, so the distribution is rather broad.</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6"/>
          <p:cNvSpPr txBox="1"/>
          <p:nvPr/>
        </p:nvSpPr>
        <p:spPr>
          <a:xfrm>
            <a:off x="4993250" y="1390850"/>
            <a:ext cx="2952600" cy="1230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131</a:t>
            </a:r>
            <a:r>
              <a:rPr b="1" lang="en">
                <a:solidFill>
                  <a:srgbClr val="FFFFFF"/>
                </a:solidFill>
                <a:latin typeface="Nunito"/>
                <a:ea typeface="Nunito"/>
                <a:cs typeface="Nunito"/>
                <a:sym typeface="Nunito"/>
              </a:rPr>
              <a:t> Å</a:t>
            </a:r>
            <a:br>
              <a:rPr lang="en">
                <a:solidFill>
                  <a:srgbClr val="FFFFFF"/>
                </a:solidFill>
                <a:latin typeface="Nunito"/>
                <a:ea typeface="Nunito"/>
                <a:cs typeface="Nunito"/>
                <a:sym typeface="Nunito"/>
              </a:rPr>
            </a:br>
            <a:r>
              <a:rPr lang="en">
                <a:solidFill>
                  <a:srgbClr val="FFFFFF"/>
                </a:solidFill>
                <a:latin typeface="Nunito"/>
                <a:ea typeface="Nunito"/>
                <a:cs typeface="Nunito"/>
                <a:sym typeface="Nunito"/>
              </a:rPr>
              <a:t>Estimated theoretical ratio based on passband analysis:  1.27</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Fitted ratio:	  1.18 / 1.21</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p:txBody>
      </p:sp>
      <p:pic>
        <p:nvPicPr>
          <p:cNvPr id="363" name="Google Shape;363;p46"/>
          <p:cNvPicPr preferRelativeResize="0"/>
          <p:nvPr/>
        </p:nvPicPr>
        <p:blipFill rotWithShape="1">
          <a:blip r:embed="rId3">
            <a:alphaModFix/>
          </a:blip>
          <a:srcRect b="0" l="2015" r="2005" t="0"/>
          <a:stretch/>
        </p:blipFill>
        <p:spPr>
          <a:xfrm>
            <a:off x="311700" y="1390850"/>
            <a:ext cx="4389755" cy="3658125"/>
          </a:xfrm>
          <a:prstGeom prst="rect">
            <a:avLst/>
          </a:prstGeom>
          <a:noFill/>
          <a:ln>
            <a:noFill/>
          </a:ln>
        </p:spPr>
      </p:pic>
      <p:sp>
        <p:nvSpPr>
          <p:cNvPr id="364" name="Google Shape;364;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5" name="Google Shape;365;p46"/>
          <p:cNvSpPr txBox="1"/>
          <p:nvPr>
            <p:ph type="title"/>
          </p:nvPr>
        </p:nvSpPr>
        <p:spPr>
          <a:xfrm>
            <a:off x="311700" y="920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66" name="Google Shape;366;p46"/>
          <p:cNvSpPr txBox="1"/>
          <p:nvPr/>
        </p:nvSpPr>
        <p:spPr>
          <a:xfrm>
            <a:off x="143600" y="717600"/>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for identifying anomalies in pixel-to-pixel comparisons.</a:t>
            </a:r>
            <a:endParaRPr>
              <a:solidFill>
                <a:srgbClr val="FFFFFF"/>
              </a:solidFill>
              <a:latin typeface="Nunito"/>
              <a:ea typeface="Nunito"/>
              <a:cs typeface="Nunito"/>
              <a:sym typeface="Nunito"/>
            </a:endParaRPr>
          </a:p>
        </p:txBody>
      </p:sp>
      <p:sp>
        <p:nvSpPr>
          <p:cNvPr id="367" name="Google Shape;367;p46"/>
          <p:cNvSpPr txBox="1"/>
          <p:nvPr/>
        </p:nvSpPr>
        <p:spPr>
          <a:xfrm>
            <a:off x="4993250" y="2659775"/>
            <a:ext cx="2952600" cy="1380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Overall good agreement.</a:t>
            </a:r>
            <a:br>
              <a:rPr lang="en">
                <a:solidFill>
                  <a:srgbClr val="FFFFFF"/>
                </a:solidFill>
                <a:latin typeface="Nunito"/>
                <a:ea typeface="Nunito"/>
                <a:cs typeface="Nunito"/>
                <a:sym typeface="Nunito"/>
              </a:rPr>
            </a:br>
            <a:r>
              <a:rPr lang="en">
                <a:solidFill>
                  <a:srgbClr val="FFFFFF"/>
                </a:solidFill>
                <a:latin typeface="Nunito"/>
                <a:ea typeface="Nunito"/>
                <a:cs typeface="Nunito"/>
                <a:sym typeface="Nunito"/>
              </a:rPr>
              <a:t>A</a:t>
            </a:r>
            <a:r>
              <a:rPr lang="en">
                <a:solidFill>
                  <a:srgbClr val="FFFFFF"/>
                </a:solidFill>
                <a:latin typeface="Nunito"/>
                <a:ea typeface="Nunito"/>
                <a:cs typeface="Nunito"/>
                <a:sym typeface="Nunito"/>
              </a:rPr>
              <a:t>symmetric tail probably results from residual misalignment and high temperature response differences.</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7"/>
          <p:cNvSpPr txBox="1"/>
          <p:nvPr/>
        </p:nvSpPr>
        <p:spPr>
          <a:xfrm>
            <a:off x="4949550" y="1425725"/>
            <a:ext cx="2952600" cy="1230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171 Å</a:t>
            </a:r>
            <a:br>
              <a:rPr lang="en">
                <a:solidFill>
                  <a:srgbClr val="FFFFFF"/>
                </a:solidFill>
                <a:latin typeface="Nunito"/>
                <a:ea typeface="Nunito"/>
                <a:cs typeface="Nunito"/>
                <a:sym typeface="Nunito"/>
              </a:rPr>
            </a:br>
            <a:r>
              <a:rPr lang="en">
                <a:solidFill>
                  <a:srgbClr val="FFFFFF"/>
                </a:solidFill>
                <a:latin typeface="Nunito"/>
                <a:ea typeface="Nunito"/>
                <a:cs typeface="Nunito"/>
                <a:sym typeface="Nunito"/>
              </a:rPr>
              <a:t>Estimated theoretical ratio based on passband analysis:  1.11</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Fitted ratio:	  1.11 / 1.13</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p:txBody>
      </p:sp>
      <p:pic>
        <p:nvPicPr>
          <p:cNvPr id="373" name="Google Shape;373;p47"/>
          <p:cNvPicPr preferRelativeResize="0"/>
          <p:nvPr/>
        </p:nvPicPr>
        <p:blipFill rotWithShape="1">
          <a:blip r:embed="rId3">
            <a:alphaModFix/>
          </a:blip>
          <a:srcRect b="0" l="2015" r="2005" t="0"/>
          <a:stretch/>
        </p:blipFill>
        <p:spPr>
          <a:xfrm>
            <a:off x="338300" y="1425725"/>
            <a:ext cx="4347914" cy="3623252"/>
          </a:xfrm>
          <a:prstGeom prst="rect">
            <a:avLst/>
          </a:prstGeom>
          <a:noFill/>
          <a:ln>
            <a:noFill/>
          </a:ln>
        </p:spPr>
      </p:pic>
      <p:sp>
        <p:nvSpPr>
          <p:cNvPr id="374" name="Google Shape;374;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5" name="Google Shape;375;p47"/>
          <p:cNvSpPr txBox="1"/>
          <p:nvPr>
            <p:ph type="title"/>
          </p:nvPr>
        </p:nvSpPr>
        <p:spPr>
          <a:xfrm>
            <a:off x="311700" y="990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76" name="Google Shape;376;p47"/>
          <p:cNvSpPr txBox="1"/>
          <p:nvPr/>
        </p:nvSpPr>
        <p:spPr>
          <a:xfrm>
            <a:off x="143600" y="738525"/>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for identifying anomalies in pixel-to-pixel comparisons.</a:t>
            </a:r>
            <a:endParaRPr>
              <a:solidFill>
                <a:srgbClr val="FFFFFF"/>
              </a:solidFill>
              <a:latin typeface="Nunito"/>
              <a:ea typeface="Nunito"/>
              <a:cs typeface="Nunito"/>
              <a:sym typeface="Nunito"/>
            </a:endParaRPr>
          </a:p>
        </p:txBody>
      </p:sp>
      <p:sp>
        <p:nvSpPr>
          <p:cNvPr id="377" name="Google Shape;377;p47"/>
          <p:cNvSpPr txBox="1"/>
          <p:nvPr/>
        </p:nvSpPr>
        <p:spPr>
          <a:xfrm>
            <a:off x="4949550" y="2694650"/>
            <a:ext cx="2952600" cy="1230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Very good agreement.</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Passbands are very similar and imager performance is very uniform.</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8"/>
          <p:cNvSpPr txBox="1"/>
          <p:nvPr/>
        </p:nvSpPr>
        <p:spPr>
          <a:xfrm>
            <a:off x="4970475" y="1369975"/>
            <a:ext cx="2952600" cy="1230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195 / 193 Å</a:t>
            </a:r>
            <a:br>
              <a:rPr lang="en">
                <a:solidFill>
                  <a:srgbClr val="FFFFFF"/>
                </a:solidFill>
                <a:latin typeface="Nunito"/>
                <a:ea typeface="Nunito"/>
                <a:cs typeface="Nunito"/>
                <a:sym typeface="Nunito"/>
              </a:rPr>
            </a:br>
            <a:r>
              <a:rPr lang="en">
                <a:solidFill>
                  <a:srgbClr val="FFFFFF"/>
                </a:solidFill>
                <a:latin typeface="Nunito"/>
                <a:ea typeface="Nunito"/>
                <a:cs typeface="Nunito"/>
                <a:sym typeface="Nunito"/>
              </a:rPr>
              <a:t>Estimated theoretical ratio based on passband analysis:  1.12</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Fitted ratio:	  0.91 / 0.92</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p:txBody>
      </p:sp>
      <p:pic>
        <p:nvPicPr>
          <p:cNvPr id="383" name="Google Shape;383;p48"/>
          <p:cNvPicPr preferRelativeResize="0"/>
          <p:nvPr/>
        </p:nvPicPr>
        <p:blipFill rotWithShape="1">
          <a:blip r:embed="rId3">
            <a:alphaModFix/>
          </a:blip>
          <a:srcRect b="0" l="2015" r="2005" t="0"/>
          <a:stretch/>
        </p:blipFill>
        <p:spPr>
          <a:xfrm>
            <a:off x="296000" y="1369975"/>
            <a:ext cx="4414807" cy="3679001"/>
          </a:xfrm>
          <a:prstGeom prst="rect">
            <a:avLst/>
          </a:prstGeom>
          <a:noFill/>
          <a:ln>
            <a:noFill/>
          </a:ln>
        </p:spPr>
      </p:pic>
      <p:sp>
        <p:nvSpPr>
          <p:cNvPr id="384" name="Google Shape;384;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5" name="Google Shape;385;p48"/>
          <p:cNvSpPr txBox="1"/>
          <p:nvPr>
            <p:ph type="title"/>
          </p:nvPr>
        </p:nvSpPr>
        <p:spPr>
          <a:xfrm>
            <a:off x="311700" y="8507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86" name="Google Shape;386;p48"/>
          <p:cNvSpPr txBox="1"/>
          <p:nvPr/>
        </p:nvSpPr>
        <p:spPr>
          <a:xfrm>
            <a:off x="143600" y="703675"/>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for identifying anomalies in pixel-to-pixel comparisons.</a:t>
            </a:r>
            <a:endParaRPr>
              <a:solidFill>
                <a:srgbClr val="FFFFFF"/>
              </a:solidFill>
              <a:latin typeface="Nunito"/>
              <a:ea typeface="Nunito"/>
              <a:cs typeface="Nunito"/>
              <a:sym typeface="Nunito"/>
            </a:endParaRPr>
          </a:p>
        </p:txBody>
      </p:sp>
      <p:sp>
        <p:nvSpPr>
          <p:cNvPr id="387" name="Google Shape;387;p48"/>
          <p:cNvSpPr txBox="1"/>
          <p:nvPr/>
        </p:nvSpPr>
        <p:spPr>
          <a:xfrm>
            <a:off x="4970475" y="2638900"/>
            <a:ext cx="2952600" cy="18768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Reasonable agreement. </a:t>
            </a:r>
            <a:br>
              <a:rPr lang="en">
                <a:solidFill>
                  <a:srgbClr val="FFFFFF"/>
                </a:solidFill>
                <a:latin typeface="Nunito"/>
                <a:ea typeface="Nunito"/>
                <a:cs typeface="Nunito"/>
                <a:sym typeface="Nunito"/>
              </a:rPr>
            </a:br>
            <a:r>
              <a:rPr lang="en">
                <a:solidFill>
                  <a:srgbClr val="FFFFFF"/>
                </a:solidFill>
                <a:latin typeface="Nunito"/>
                <a:ea typeface="Nunito"/>
                <a:cs typeface="Nunito"/>
                <a:sym typeface="Nunito"/>
              </a:rPr>
              <a:t>Narrow distribution indicates imager performance is very uniform. Differences are probably caused by the significant passband differences between the two instruments.</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9"/>
          <p:cNvSpPr txBox="1"/>
          <p:nvPr/>
        </p:nvSpPr>
        <p:spPr>
          <a:xfrm>
            <a:off x="4950500" y="1369950"/>
            <a:ext cx="3070800" cy="1230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304</a:t>
            </a:r>
            <a:r>
              <a:rPr b="1" lang="en">
                <a:solidFill>
                  <a:srgbClr val="FFFFFF"/>
                </a:solidFill>
                <a:latin typeface="Nunito"/>
                <a:ea typeface="Nunito"/>
                <a:cs typeface="Nunito"/>
                <a:sym typeface="Nunito"/>
              </a:rPr>
              <a:t> Å</a:t>
            </a:r>
            <a:br>
              <a:rPr lang="en">
                <a:solidFill>
                  <a:srgbClr val="FFFFFF"/>
                </a:solidFill>
                <a:latin typeface="Nunito"/>
                <a:ea typeface="Nunito"/>
                <a:cs typeface="Nunito"/>
                <a:sym typeface="Nunito"/>
              </a:rPr>
            </a:br>
            <a:r>
              <a:rPr lang="en">
                <a:solidFill>
                  <a:srgbClr val="FFFFFF"/>
                </a:solidFill>
                <a:latin typeface="Nunito"/>
                <a:ea typeface="Nunito"/>
                <a:cs typeface="Nunito"/>
                <a:sym typeface="Nunito"/>
              </a:rPr>
              <a:t>Estimated theoretical ratio based on passband analysis:  0.98</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Fitted ratio:	  0.88 / 0.90</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p:txBody>
      </p:sp>
      <p:pic>
        <p:nvPicPr>
          <p:cNvPr id="393" name="Google Shape;393;p49"/>
          <p:cNvPicPr preferRelativeResize="0"/>
          <p:nvPr/>
        </p:nvPicPr>
        <p:blipFill rotWithShape="1">
          <a:blip r:embed="rId3">
            <a:alphaModFix/>
          </a:blip>
          <a:srcRect b="0" l="2015" r="2005" t="0"/>
          <a:stretch/>
        </p:blipFill>
        <p:spPr>
          <a:xfrm>
            <a:off x="296000" y="1369950"/>
            <a:ext cx="4414838" cy="3679026"/>
          </a:xfrm>
          <a:prstGeom prst="rect">
            <a:avLst/>
          </a:prstGeom>
          <a:noFill/>
          <a:ln>
            <a:noFill/>
          </a:ln>
        </p:spPr>
      </p:pic>
      <p:sp>
        <p:nvSpPr>
          <p:cNvPr id="394" name="Google Shape;394;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5" name="Google Shape;395;p49"/>
          <p:cNvSpPr txBox="1"/>
          <p:nvPr>
            <p:ph type="title"/>
          </p:nvPr>
        </p:nvSpPr>
        <p:spPr>
          <a:xfrm>
            <a:off x="311700" y="711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396" name="Google Shape;396;p49"/>
          <p:cNvSpPr txBox="1"/>
          <p:nvPr/>
        </p:nvSpPr>
        <p:spPr>
          <a:xfrm>
            <a:off x="143600" y="696700"/>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Ratio histograms highlight any differences in response over range of radiances. Useful for identifying anomalies in pixel-to-pixel comparisons.</a:t>
            </a:r>
            <a:endParaRPr>
              <a:solidFill>
                <a:srgbClr val="FFFFFF"/>
              </a:solidFill>
              <a:latin typeface="Nunito"/>
              <a:ea typeface="Nunito"/>
              <a:cs typeface="Nunito"/>
              <a:sym typeface="Nunito"/>
            </a:endParaRPr>
          </a:p>
        </p:txBody>
      </p:sp>
      <p:sp>
        <p:nvSpPr>
          <p:cNvPr id="397" name="Google Shape;397;p49"/>
          <p:cNvSpPr txBox="1"/>
          <p:nvPr/>
        </p:nvSpPr>
        <p:spPr>
          <a:xfrm>
            <a:off x="4950500" y="2638875"/>
            <a:ext cx="3070800" cy="13959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Overall good agreement.</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Differences are probably caused by </a:t>
            </a:r>
            <a:r>
              <a:rPr lang="en">
                <a:solidFill>
                  <a:srgbClr val="FFFFFF"/>
                </a:solidFill>
                <a:latin typeface="Nunito"/>
                <a:ea typeface="Nunito"/>
                <a:cs typeface="Nunito"/>
                <a:sym typeface="Nunito"/>
              </a:rPr>
              <a:t>residual</a:t>
            </a:r>
            <a:r>
              <a:rPr lang="en">
                <a:solidFill>
                  <a:srgbClr val="FFFFFF"/>
                </a:solidFill>
                <a:latin typeface="Nunito"/>
                <a:ea typeface="Nunito"/>
                <a:cs typeface="Nunito"/>
                <a:sym typeface="Nunito"/>
              </a:rPr>
              <a:t> misalignment, high temperature response differences, and 284 Å contamination for SUVI.</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a:solidFill>
                <a:srgbClr val="FFFFFF"/>
              </a:solidFill>
              <a:latin typeface="Nunito"/>
              <a:ea typeface="Nunito"/>
              <a:cs typeface="Nunito"/>
              <a:sym typeface="Nuni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3" name="Google Shape;403;p50"/>
          <p:cNvSpPr txBox="1"/>
          <p:nvPr>
            <p:ph type="title"/>
          </p:nvPr>
        </p:nvSpPr>
        <p:spPr>
          <a:xfrm>
            <a:off x="311700" y="1129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PLPT-SUVI-003: SUVI/AIA Intercalibration</a:t>
            </a:r>
            <a:endParaRPr/>
          </a:p>
        </p:txBody>
      </p:sp>
      <p:sp>
        <p:nvSpPr>
          <p:cNvPr id="404" name="Google Shape;404;p50"/>
          <p:cNvSpPr txBox="1"/>
          <p:nvPr/>
        </p:nvSpPr>
        <p:spPr>
          <a:xfrm>
            <a:off x="311700" y="898800"/>
            <a:ext cx="8520600" cy="25002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latin typeface="Nunito"/>
                <a:ea typeface="Nunito"/>
                <a:cs typeface="Nunito"/>
                <a:sym typeface="Nunito"/>
              </a:rPr>
              <a:t>Summary:</a:t>
            </a:r>
            <a:br>
              <a:rPr lang="en" sz="1000">
                <a:solidFill>
                  <a:srgbClr val="FFFFFF"/>
                </a:solidFill>
                <a:latin typeface="Nunito"/>
                <a:ea typeface="Nunito"/>
                <a:cs typeface="Nunito"/>
                <a:sym typeface="Nunito"/>
              </a:rPr>
            </a:br>
            <a:endParaRPr sz="1000">
              <a:solidFill>
                <a:srgbClr val="FFFFFF"/>
              </a:solidFill>
              <a:latin typeface="Nunito"/>
              <a:ea typeface="Nunito"/>
              <a:cs typeface="Nunito"/>
              <a:sym typeface="Nunito"/>
            </a:endParaRPr>
          </a:p>
          <a:p>
            <a:pPr indent="-355600" lvl="0" marL="914400" rtl="0" algn="l">
              <a:lnSpc>
                <a:spcPct val="115000"/>
              </a:lnSpc>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GOES-18/SUVI and AIA radiometric comparison shows results within expected ranges for all comparable wavelength channels.</a:t>
            </a:r>
            <a:br>
              <a:rPr lang="en" sz="600">
                <a:solidFill>
                  <a:srgbClr val="FFFFFF"/>
                </a:solidFill>
                <a:latin typeface="Nunito"/>
                <a:ea typeface="Nunito"/>
                <a:cs typeface="Nunito"/>
                <a:sym typeface="Nunito"/>
              </a:rPr>
            </a:br>
            <a:endParaRPr sz="600">
              <a:solidFill>
                <a:srgbClr val="FFFFFF"/>
              </a:solidFill>
              <a:latin typeface="Nunito"/>
              <a:ea typeface="Nunito"/>
              <a:cs typeface="Nunito"/>
              <a:sym typeface="Nunito"/>
            </a:endParaRPr>
          </a:p>
          <a:p>
            <a:pPr indent="-355600" lvl="0" marL="914400" rtl="0" algn="l">
              <a:lnSpc>
                <a:spcPct val="115000"/>
              </a:lnSpc>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The largest deviations are found in 94 Å and 195 Å, which are due to noise (94 Å) and passband differences (193/195 Å).</a:t>
            </a:r>
            <a:endParaRPr sz="2000">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sz="2400">
              <a:solidFill>
                <a:srgbClr val="FFFFFF"/>
              </a:solidFill>
              <a:latin typeface="Nunito"/>
              <a:ea typeface="Nunito"/>
              <a:cs typeface="Nunito"/>
              <a:sym typeface="Nuni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0" name="Google Shape;410;p51"/>
          <p:cNvSpPr txBox="1"/>
          <p:nvPr>
            <p:ph type="title"/>
          </p:nvPr>
        </p:nvSpPr>
        <p:spPr>
          <a:xfrm>
            <a:off x="221100" y="119400"/>
            <a:ext cx="8520600" cy="75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a:t>
            </a:r>
            <a:r>
              <a:rPr lang="en" sz="2700"/>
              <a:t>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411" name="Google Shape;411;p51"/>
          <p:cNvSpPr txBox="1"/>
          <p:nvPr/>
        </p:nvSpPr>
        <p:spPr>
          <a:xfrm>
            <a:off x="132150" y="1054500"/>
            <a:ext cx="2437200" cy="40023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Individual intensity signals are dominated by solar activity, </a:t>
            </a:r>
            <a:r>
              <a:rPr lang="en">
                <a:solidFill>
                  <a:schemeClr val="dk1"/>
                </a:solidFill>
                <a:latin typeface="Nunito"/>
                <a:ea typeface="Nunito"/>
                <a:cs typeface="Nunito"/>
                <a:sym typeface="Nunito"/>
              </a:rPr>
              <a:t>particularly as we approach solar maximum.</a:t>
            </a:r>
            <a:r>
              <a:rPr lang="en">
                <a:solidFill>
                  <a:schemeClr val="dk1"/>
                </a:solidFill>
                <a:latin typeface="Nunito"/>
                <a:ea typeface="Nunito"/>
                <a:cs typeface="Nunito"/>
                <a:sym typeface="Nunito"/>
              </a:rPr>
              <a:t> </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No observable objects can provide a standard candle to calculate absolute degradation for these EUV </a:t>
            </a:r>
            <a:r>
              <a:rPr lang="en">
                <a:solidFill>
                  <a:schemeClr val="dk1"/>
                </a:solidFill>
                <a:latin typeface="Nunito"/>
                <a:ea typeface="Nunito"/>
                <a:cs typeface="Nunito"/>
                <a:sym typeface="Nunito"/>
              </a:rPr>
              <a:t>observations</a:t>
            </a:r>
            <a:r>
              <a:rPr lang="en">
                <a:solidFill>
                  <a:schemeClr val="dk1"/>
                </a:solidFill>
                <a:latin typeface="Nunito"/>
                <a:ea typeface="Nunito"/>
                <a:cs typeface="Nunito"/>
                <a:sym typeface="Nunito"/>
              </a:rPr>
              <a:t>. </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We calculate ratios of SUVI</a:t>
            </a:r>
            <a:r>
              <a:rPr lang="en">
                <a:solidFill>
                  <a:schemeClr val="dk1"/>
                </a:solidFill>
                <a:latin typeface="Nunito"/>
                <a:ea typeface="Nunito"/>
                <a:cs typeface="Nunito"/>
                <a:sym typeface="Nunito"/>
              </a:rPr>
              <a:t> to other SUVI instruments and AIA, to remove solar cycle variation.</a:t>
            </a:r>
            <a:endParaRPr>
              <a:solidFill>
                <a:schemeClr val="dk1"/>
              </a:solidFill>
              <a:latin typeface="Nunito"/>
              <a:ea typeface="Nunito"/>
              <a:cs typeface="Nunito"/>
              <a:sym typeface="Nunito"/>
            </a:endParaRPr>
          </a:p>
        </p:txBody>
      </p:sp>
      <p:pic>
        <p:nvPicPr>
          <p:cNvPr id="412" name="Google Shape;412;p51"/>
          <p:cNvPicPr preferRelativeResize="0"/>
          <p:nvPr/>
        </p:nvPicPr>
        <p:blipFill>
          <a:blip r:embed="rId3">
            <a:alphaModFix/>
          </a:blip>
          <a:stretch>
            <a:fillRect/>
          </a:stretch>
        </p:blipFill>
        <p:spPr>
          <a:xfrm>
            <a:off x="2693525" y="1111550"/>
            <a:ext cx="5442949" cy="3888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8" name="Google Shape;418;p52"/>
          <p:cNvSpPr txBox="1"/>
          <p:nvPr>
            <p:ph type="title"/>
          </p:nvPr>
        </p:nvSpPr>
        <p:spPr>
          <a:xfrm>
            <a:off x="311700" y="76675"/>
            <a:ext cx="8520600" cy="69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419" name="Google Shape;419;p52"/>
          <p:cNvSpPr txBox="1"/>
          <p:nvPr/>
        </p:nvSpPr>
        <p:spPr>
          <a:xfrm>
            <a:off x="255125" y="982650"/>
            <a:ext cx="2336700" cy="39702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94 Å: SUVI-16, 17, 18 and AIA bakeout / jump corrected long term trends (May 2018 - October 2023) </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Note that due to general high variability in 94 Å data as well as the light leaks in SUVI-17 and recently SUVI-16 94 Å, trends for this wavelength are harder to quantify</a:t>
            </a:r>
            <a:endParaRPr>
              <a:solidFill>
                <a:schemeClr val="dk1"/>
              </a:solidFill>
              <a:latin typeface="Nunito"/>
              <a:ea typeface="Nunito"/>
              <a:cs typeface="Nunito"/>
              <a:sym typeface="Nunito"/>
            </a:endParaRPr>
          </a:p>
        </p:txBody>
      </p:sp>
      <p:pic>
        <p:nvPicPr>
          <p:cNvPr id="420" name="Google Shape;420;p52"/>
          <p:cNvPicPr preferRelativeResize="0"/>
          <p:nvPr/>
        </p:nvPicPr>
        <p:blipFill>
          <a:blip r:embed="rId3">
            <a:alphaModFix/>
          </a:blip>
          <a:stretch>
            <a:fillRect/>
          </a:stretch>
        </p:blipFill>
        <p:spPr>
          <a:xfrm>
            <a:off x="2755750" y="982700"/>
            <a:ext cx="5955176" cy="397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1388100" y="1917150"/>
            <a:ext cx="6367800" cy="105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2F2F2"/>
                </a:solidFill>
              </a:rPr>
              <a:t>GOES-</a:t>
            </a:r>
            <a:r>
              <a:rPr lang="en" sz="2400">
                <a:solidFill>
                  <a:srgbClr val="F2F2F2"/>
                </a:solidFill>
              </a:rPr>
              <a:t>18 SUVI Full Maturity PS-PVR</a:t>
            </a:r>
            <a:endParaRPr sz="2400">
              <a:solidFill>
                <a:srgbClr val="F2F2F2"/>
              </a:solidFill>
            </a:endParaRPr>
          </a:p>
          <a:p>
            <a:pPr indent="0" lvl="0" marL="0" rtl="0" algn="ctr">
              <a:spcBef>
                <a:spcPts val="0"/>
              </a:spcBef>
              <a:spcAft>
                <a:spcPts val="0"/>
              </a:spcAft>
              <a:buNone/>
            </a:pPr>
            <a:r>
              <a:rPr lang="en"/>
              <a:t>Overview of SUVI</a:t>
            </a:r>
            <a:endParaRPr/>
          </a:p>
        </p:txBody>
      </p:sp>
      <p:sp>
        <p:nvSpPr>
          <p:cNvPr id="86" name="Google Shape;86;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6" name="Google Shape;426;p53"/>
          <p:cNvSpPr txBox="1"/>
          <p:nvPr>
            <p:ph type="title"/>
          </p:nvPr>
        </p:nvSpPr>
        <p:spPr>
          <a:xfrm>
            <a:off x="311700" y="97575"/>
            <a:ext cx="8520600" cy="69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427" name="Google Shape;427;p53"/>
          <p:cNvSpPr txBox="1"/>
          <p:nvPr/>
        </p:nvSpPr>
        <p:spPr>
          <a:xfrm>
            <a:off x="143600" y="1067200"/>
            <a:ext cx="2225400" cy="37491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Estimated 94 Å SUVI-18 Mission* Degradation Relative to:</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u="sng">
                <a:solidFill>
                  <a:schemeClr val="dk1"/>
                </a:solidFill>
                <a:latin typeface="Nunito"/>
                <a:ea typeface="Nunito"/>
                <a:cs typeface="Nunito"/>
                <a:sym typeface="Nunito"/>
              </a:rPr>
              <a:t>SUVI 16</a:t>
            </a:r>
            <a:r>
              <a:rPr lang="en">
                <a:solidFill>
                  <a:schemeClr val="dk1"/>
                </a:solidFill>
                <a:latin typeface="Nunito"/>
                <a:ea typeface="Nunito"/>
                <a:cs typeface="Nunito"/>
                <a:sym typeface="Nunito"/>
              </a:rPr>
              <a:t>: 12.6%</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u="sng">
                <a:solidFill>
                  <a:schemeClr val="dk1"/>
                </a:solidFill>
                <a:latin typeface="Nunito"/>
                <a:ea typeface="Nunito"/>
                <a:cs typeface="Nunito"/>
                <a:sym typeface="Nunito"/>
              </a:rPr>
              <a:t>AIA</a:t>
            </a:r>
            <a:r>
              <a:rPr lang="en">
                <a:solidFill>
                  <a:schemeClr val="dk1"/>
                </a:solidFill>
                <a:latin typeface="Nunito"/>
                <a:ea typeface="Nunito"/>
                <a:cs typeface="Nunito"/>
                <a:sym typeface="Nunito"/>
              </a:rPr>
              <a:t>: 12.7%</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*Note: here we define mission degradation of SUVI-18 over the period from 6/21/2022 (calibrations first applied) to 10/31/2023</a:t>
            </a:r>
            <a:endParaRPr>
              <a:solidFill>
                <a:schemeClr val="dk1"/>
              </a:solidFill>
              <a:latin typeface="Nunito"/>
              <a:ea typeface="Nunito"/>
              <a:cs typeface="Nunito"/>
              <a:sym typeface="Nunito"/>
            </a:endParaRPr>
          </a:p>
        </p:txBody>
      </p:sp>
      <p:pic>
        <p:nvPicPr>
          <p:cNvPr id="428" name="Google Shape;428;p53"/>
          <p:cNvPicPr preferRelativeResize="0"/>
          <p:nvPr/>
        </p:nvPicPr>
        <p:blipFill>
          <a:blip r:embed="rId3">
            <a:alphaModFix/>
          </a:blip>
          <a:stretch>
            <a:fillRect/>
          </a:stretch>
        </p:blipFill>
        <p:spPr>
          <a:xfrm>
            <a:off x="2462125" y="1067200"/>
            <a:ext cx="6248483" cy="3749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54"/>
          <p:cNvPicPr preferRelativeResize="0"/>
          <p:nvPr/>
        </p:nvPicPr>
        <p:blipFill>
          <a:blip r:embed="rId3">
            <a:alphaModFix/>
          </a:blip>
          <a:stretch>
            <a:fillRect/>
          </a:stretch>
        </p:blipFill>
        <p:spPr>
          <a:xfrm>
            <a:off x="2784025" y="950500"/>
            <a:ext cx="5814424" cy="3876275"/>
          </a:xfrm>
          <a:prstGeom prst="rect">
            <a:avLst/>
          </a:prstGeom>
          <a:noFill/>
          <a:ln>
            <a:noFill/>
          </a:ln>
        </p:spPr>
      </p:pic>
      <p:sp>
        <p:nvSpPr>
          <p:cNvPr id="434" name="Google Shape;434;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5" name="Google Shape;435;p54"/>
          <p:cNvSpPr txBox="1"/>
          <p:nvPr>
            <p:ph type="title"/>
          </p:nvPr>
        </p:nvSpPr>
        <p:spPr>
          <a:xfrm>
            <a:off x="311700" y="118475"/>
            <a:ext cx="8520600" cy="71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436" name="Google Shape;436;p54"/>
          <p:cNvSpPr txBox="1"/>
          <p:nvPr/>
        </p:nvSpPr>
        <p:spPr>
          <a:xfrm>
            <a:off x="346550" y="950475"/>
            <a:ext cx="2225400" cy="38763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131 Å: SUVI-16, 17, 18 and AIA bakeout / jump corrected long term trends (May 2018 - October 2023) </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Yearly variation present in the long term trending, with steady net degradation</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Significant, sustained, early exponential decay of GOES-18</a:t>
            </a:r>
            <a:endParaRPr>
              <a:solidFill>
                <a:schemeClr val="dk1"/>
              </a:solidFill>
              <a:latin typeface="Nunito"/>
              <a:ea typeface="Nunito"/>
              <a:cs typeface="Nunito"/>
              <a:sym typeface="Nuni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2" name="Google Shape;442;p55"/>
          <p:cNvSpPr txBox="1"/>
          <p:nvPr>
            <p:ph type="title"/>
          </p:nvPr>
        </p:nvSpPr>
        <p:spPr>
          <a:xfrm>
            <a:off x="311700" y="104525"/>
            <a:ext cx="8520600" cy="678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443" name="Google Shape;443;p55"/>
          <p:cNvSpPr txBox="1"/>
          <p:nvPr/>
        </p:nvSpPr>
        <p:spPr>
          <a:xfrm>
            <a:off x="202125" y="1010575"/>
            <a:ext cx="2166900" cy="37590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Estimated 131 Å SUVI-18 Mission Degradation Relative to:</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u="sng">
                <a:solidFill>
                  <a:schemeClr val="dk1"/>
                </a:solidFill>
                <a:latin typeface="Nunito"/>
                <a:ea typeface="Nunito"/>
                <a:cs typeface="Nunito"/>
                <a:sym typeface="Nunito"/>
              </a:rPr>
              <a:t>SUVI 16</a:t>
            </a:r>
            <a:r>
              <a:rPr lang="en">
                <a:solidFill>
                  <a:schemeClr val="dk1"/>
                </a:solidFill>
                <a:latin typeface="Nunito"/>
                <a:ea typeface="Nunito"/>
                <a:cs typeface="Nunito"/>
                <a:sym typeface="Nunito"/>
              </a:rPr>
              <a:t>: 11.9%</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u="sng">
                <a:solidFill>
                  <a:schemeClr val="dk1"/>
                </a:solidFill>
                <a:latin typeface="Nunito"/>
                <a:ea typeface="Nunito"/>
                <a:cs typeface="Nunito"/>
                <a:sym typeface="Nunito"/>
              </a:rPr>
              <a:t>AIA</a:t>
            </a:r>
            <a:r>
              <a:rPr lang="en">
                <a:solidFill>
                  <a:schemeClr val="dk1"/>
                </a:solidFill>
                <a:latin typeface="Nunito"/>
                <a:ea typeface="Nunito"/>
                <a:cs typeface="Nunito"/>
                <a:sym typeface="Nunito"/>
              </a:rPr>
              <a:t>: 12.8%</a:t>
            </a:r>
            <a:endParaRPr>
              <a:solidFill>
                <a:schemeClr val="dk1"/>
              </a:solidFill>
              <a:latin typeface="Nunito"/>
              <a:ea typeface="Nunito"/>
              <a:cs typeface="Nunito"/>
              <a:sym typeface="Nunito"/>
            </a:endParaRPr>
          </a:p>
        </p:txBody>
      </p:sp>
      <p:pic>
        <p:nvPicPr>
          <p:cNvPr id="444" name="Google Shape;444;p55"/>
          <p:cNvPicPr preferRelativeResize="0"/>
          <p:nvPr/>
        </p:nvPicPr>
        <p:blipFill>
          <a:blip r:embed="rId3">
            <a:alphaModFix/>
          </a:blip>
          <a:stretch>
            <a:fillRect/>
          </a:stretch>
        </p:blipFill>
        <p:spPr>
          <a:xfrm>
            <a:off x="2469175" y="1010575"/>
            <a:ext cx="6264990" cy="3759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56"/>
          <p:cNvPicPr preferRelativeResize="0"/>
          <p:nvPr/>
        </p:nvPicPr>
        <p:blipFill>
          <a:blip r:embed="rId3">
            <a:alphaModFix/>
          </a:blip>
          <a:stretch>
            <a:fillRect/>
          </a:stretch>
        </p:blipFill>
        <p:spPr>
          <a:xfrm>
            <a:off x="2784300" y="950501"/>
            <a:ext cx="5916750" cy="3944500"/>
          </a:xfrm>
          <a:prstGeom prst="rect">
            <a:avLst/>
          </a:prstGeom>
          <a:noFill/>
          <a:ln>
            <a:noFill/>
          </a:ln>
        </p:spPr>
      </p:pic>
      <p:sp>
        <p:nvSpPr>
          <p:cNvPr id="450" name="Google Shape;450;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1" name="Google Shape;451;p56"/>
          <p:cNvSpPr txBox="1"/>
          <p:nvPr>
            <p:ph type="title"/>
          </p:nvPr>
        </p:nvSpPr>
        <p:spPr>
          <a:xfrm>
            <a:off x="311700" y="104550"/>
            <a:ext cx="8520600" cy="69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452" name="Google Shape;452;p56"/>
          <p:cNvSpPr txBox="1"/>
          <p:nvPr/>
        </p:nvSpPr>
        <p:spPr>
          <a:xfrm>
            <a:off x="311700" y="950500"/>
            <a:ext cx="2225400" cy="39444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171 Å: SUVI-16, 17, 18 and AIA bakeout / jump corrected long term trends (May 2018 - October 2023) </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Relatively level long term trending of SUVI-16 and SUVI-17 relative to each other and AIA</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Early exponential decay of GOES-18 that levels off</a:t>
            </a:r>
            <a:endParaRPr>
              <a:solidFill>
                <a:schemeClr val="dk1"/>
              </a:solidFill>
              <a:latin typeface="Nunito"/>
              <a:ea typeface="Nunito"/>
              <a:cs typeface="Nunito"/>
              <a:sym typeface="Nunito"/>
            </a:endParaRPr>
          </a:p>
        </p:txBody>
      </p:sp>
      <p:sp>
        <p:nvSpPr>
          <p:cNvPr id="453" name="Google Shape;453;p56"/>
          <p:cNvSpPr txBox="1"/>
          <p:nvPr/>
        </p:nvSpPr>
        <p:spPr>
          <a:xfrm>
            <a:off x="4181200" y="2571750"/>
            <a:ext cx="904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lt1"/>
                </a:solidFill>
                <a:latin typeface="Nunito"/>
                <a:ea typeface="Nunito"/>
                <a:cs typeface="Nunito"/>
                <a:sym typeface="Nunito"/>
              </a:rPr>
              <a:t>G17 ECI</a:t>
            </a:r>
            <a:endParaRPr b="1" sz="1000">
              <a:solidFill>
                <a:schemeClr val="lt1"/>
              </a:solidFill>
              <a:latin typeface="Nunito"/>
              <a:ea typeface="Nunito"/>
              <a:cs typeface="Nunito"/>
              <a:sym typeface="Nunito"/>
            </a:endParaRPr>
          </a:p>
        </p:txBody>
      </p:sp>
      <p:cxnSp>
        <p:nvCxnSpPr>
          <p:cNvPr id="454" name="Google Shape;454;p56"/>
          <p:cNvCxnSpPr>
            <a:stCxn id="453" idx="0"/>
          </p:cNvCxnSpPr>
          <p:nvPr/>
        </p:nvCxnSpPr>
        <p:spPr>
          <a:xfrm flipH="1" rot="10800000">
            <a:off x="4633300" y="1921950"/>
            <a:ext cx="70500" cy="649800"/>
          </a:xfrm>
          <a:prstGeom prst="straightConnector1">
            <a:avLst/>
          </a:prstGeom>
          <a:noFill/>
          <a:ln cap="flat" cmpd="sng" w="9525">
            <a:solidFill>
              <a:schemeClr val="dk2"/>
            </a:solidFill>
            <a:prstDash val="solid"/>
            <a:round/>
            <a:headEnd len="med" w="med" type="none"/>
            <a:tailEnd len="med" w="med" type="triangle"/>
          </a:ln>
        </p:spPr>
      </p:cxnSp>
      <p:cxnSp>
        <p:nvCxnSpPr>
          <p:cNvPr id="455" name="Google Shape;455;p56"/>
          <p:cNvCxnSpPr>
            <a:stCxn id="453" idx="2"/>
          </p:cNvCxnSpPr>
          <p:nvPr/>
        </p:nvCxnSpPr>
        <p:spPr>
          <a:xfrm>
            <a:off x="4633300" y="2910450"/>
            <a:ext cx="85200" cy="997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1" name="Google Shape;461;p57"/>
          <p:cNvSpPr txBox="1"/>
          <p:nvPr>
            <p:ph type="title"/>
          </p:nvPr>
        </p:nvSpPr>
        <p:spPr>
          <a:xfrm>
            <a:off x="311700" y="104525"/>
            <a:ext cx="8520600" cy="66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462" name="Google Shape;462;p57"/>
          <p:cNvSpPr txBox="1"/>
          <p:nvPr/>
        </p:nvSpPr>
        <p:spPr>
          <a:xfrm>
            <a:off x="230000" y="1017550"/>
            <a:ext cx="2139300" cy="37428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Estimated 171 Å SUVI-18 Mission Degradation Relative to:</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u="sng">
                <a:solidFill>
                  <a:schemeClr val="dk1"/>
                </a:solidFill>
                <a:latin typeface="Nunito"/>
                <a:ea typeface="Nunito"/>
                <a:cs typeface="Nunito"/>
                <a:sym typeface="Nunito"/>
              </a:rPr>
              <a:t>SUVI 16</a:t>
            </a:r>
            <a:r>
              <a:rPr lang="en">
                <a:solidFill>
                  <a:schemeClr val="dk1"/>
                </a:solidFill>
                <a:latin typeface="Nunito"/>
                <a:ea typeface="Nunito"/>
                <a:cs typeface="Nunito"/>
                <a:sym typeface="Nunito"/>
              </a:rPr>
              <a:t>: 5.2%</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u="sng">
                <a:solidFill>
                  <a:schemeClr val="dk1"/>
                </a:solidFill>
                <a:latin typeface="Nunito"/>
                <a:ea typeface="Nunito"/>
                <a:cs typeface="Nunito"/>
                <a:sym typeface="Nunito"/>
              </a:rPr>
              <a:t>AIA</a:t>
            </a:r>
            <a:r>
              <a:rPr lang="en">
                <a:solidFill>
                  <a:schemeClr val="dk1"/>
                </a:solidFill>
                <a:latin typeface="Nunito"/>
                <a:ea typeface="Nunito"/>
                <a:cs typeface="Nunito"/>
                <a:sym typeface="Nunito"/>
              </a:rPr>
              <a:t>: 4.9%</a:t>
            </a:r>
            <a:endParaRPr>
              <a:solidFill>
                <a:schemeClr val="dk1"/>
              </a:solidFill>
              <a:latin typeface="Nunito"/>
              <a:ea typeface="Nunito"/>
              <a:cs typeface="Nunito"/>
              <a:sym typeface="Nunito"/>
            </a:endParaRPr>
          </a:p>
        </p:txBody>
      </p:sp>
      <p:pic>
        <p:nvPicPr>
          <p:cNvPr id="463" name="Google Shape;463;p57"/>
          <p:cNvPicPr preferRelativeResize="0"/>
          <p:nvPr/>
        </p:nvPicPr>
        <p:blipFill>
          <a:blip r:embed="rId3">
            <a:alphaModFix/>
          </a:blip>
          <a:stretch>
            <a:fillRect/>
          </a:stretch>
        </p:blipFill>
        <p:spPr>
          <a:xfrm>
            <a:off x="2475800" y="1017550"/>
            <a:ext cx="6237993" cy="3742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58"/>
          <p:cNvPicPr preferRelativeResize="0"/>
          <p:nvPr/>
        </p:nvPicPr>
        <p:blipFill>
          <a:blip r:embed="rId3">
            <a:alphaModFix/>
          </a:blip>
          <a:stretch>
            <a:fillRect/>
          </a:stretch>
        </p:blipFill>
        <p:spPr>
          <a:xfrm>
            <a:off x="2769200" y="950500"/>
            <a:ext cx="5799626" cy="3866425"/>
          </a:xfrm>
          <a:prstGeom prst="rect">
            <a:avLst/>
          </a:prstGeom>
          <a:noFill/>
          <a:ln>
            <a:noFill/>
          </a:ln>
        </p:spPr>
      </p:pic>
      <p:sp>
        <p:nvSpPr>
          <p:cNvPr id="469" name="Google Shape;469;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0" name="Google Shape;470;p58"/>
          <p:cNvSpPr txBox="1"/>
          <p:nvPr>
            <p:ph type="title"/>
          </p:nvPr>
        </p:nvSpPr>
        <p:spPr>
          <a:xfrm>
            <a:off x="311700" y="118475"/>
            <a:ext cx="8520600" cy="71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471" name="Google Shape;471;p58"/>
          <p:cNvSpPr txBox="1"/>
          <p:nvPr/>
        </p:nvSpPr>
        <p:spPr>
          <a:xfrm>
            <a:off x="311700" y="950513"/>
            <a:ext cx="2225400" cy="38664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195 Å: SUVI-16, 17, 18 and AIA bakeout / jump corrected long term trends (May 2018 - October 2023) </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Note that due to differences in response functions between 193 Å AIA and 195 Å SUVI, solar activity is more visible for this wavelength</a:t>
            </a:r>
            <a:endParaRPr>
              <a:solidFill>
                <a:schemeClr val="dk1"/>
              </a:solidFill>
              <a:latin typeface="Nunito"/>
              <a:ea typeface="Nunito"/>
              <a:cs typeface="Nunito"/>
              <a:sym typeface="Nunito"/>
            </a:endParaRPr>
          </a:p>
        </p:txBody>
      </p:sp>
      <p:sp>
        <p:nvSpPr>
          <p:cNvPr id="472" name="Google Shape;472;p58"/>
          <p:cNvSpPr txBox="1"/>
          <p:nvPr/>
        </p:nvSpPr>
        <p:spPr>
          <a:xfrm>
            <a:off x="4181200" y="2571750"/>
            <a:ext cx="904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lt1"/>
                </a:solidFill>
                <a:latin typeface="Nunito"/>
                <a:ea typeface="Nunito"/>
                <a:cs typeface="Nunito"/>
                <a:sym typeface="Nunito"/>
              </a:rPr>
              <a:t>G17 ECI</a:t>
            </a:r>
            <a:endParaRPr b="1" sz="1000">
              <a:solidFill>
                <a:schemeClr val="lt1"/>
              </a:solidFill>
              <a:latin typeface="Nunito"/>
              <a:ea typeface="Nunito"/>
              <a:cs typeface="Nunito"/>
              <a:sym typeface="Nunito"/>
            </a:endParaRPr>
          </a:p>
        </p:txBody>
      </p:sp>
      <p:cxnSp>
        <p:nvCxnSpPr>
          <p:cNvPr id="473" name="Google Shape;473;p58"/>
          <p:cNvCxnSpPr>
            <a:stCxn id="472" idx="0"/>
          </p:cNvCxnSpPr>
          <p:nvPr/>
        </p:nvCxnSpPr>
        <p:spPr>
          <a:xfrm flipH="1" rot="10800000">
            <a:off x="4633300" y="1981350"/>
            <a:ext cx="26100" cy="590400"/>
          </a:xfrm>
          <a:prstGeom prst="straightConnector1">
            <a:avLst/>
          </a:prstGeom>
          <a:noFill/>
          <a:ln cap="flat" cmpd="sng" w="9525">
            <a:solidFill>
              <a:schemeClr val="dk2"/>
            </a:solidFill>
            <a:prstDash val="solid"/>
            <a:round/>
            <a:headEnd len="med" w="med" type="none"/>
            <a:tailEnd len="med" w="med" type="triangle"/>
          </a:ln>
        </p:spPr>
      </p:cxnSp>
      <p:cxnSp>
        <p:nvCxnSpPr>
          <p:cNvPr id="474" name="Google Shape;474;p58"/>
          <p:cNvCxnSpPr>
            <a:stCxn id="472" idx="2"/>
          </p:cNvCxnSpPr>
          <p:nvPr/>
        </p:nvCxnSpPr>
        <p:spPr>
          <a:xfrm>
            <a:off x="4633300" y="2910450"/>
            <a:ext cx="70500" cy="775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0" name="Google Shape;480;p59"/>
          <p:cNvSpPr txBox="1"/>
          <p:nvPr>
            <p:ph type="title"/>
          </p:nvPr>
        </p:nvSpPr>
        <p:spPr>
          <a:xfrm>
            <a:off x="311700" y="132425"/>
            <a:ext cx="8520600" cy="6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481" name="Google Shape;481;p59"/>
          <p:cNvSpPr txBox="1"/>
          <p:nvPr/>
        </p:nvSpPr>
        <p:spPr>
          <a:xfrm>
            <a:off x="250900" y="1014450"/>
            <a:ext cx="2118000" cy="37482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Estimated 195 Å SUVI-18 Mission Degradation Relative to:</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u="sng">
                <a:solidFill>
                  <a:schemeClr val="dk1"/>
                </a:solidFill>
                <a:latin typeface="Nunito"/>
                <a:ea typeface="Nunito"/>
                <a:cs typeface="Nunito"/>
                <a:sym typeface="Nunito"/>
              </a:rPr>
              <a:t>SUVI 16</a:t>
            </a:r>
            <a:r>
              <a:rPr lang="en">
                <a:solidFill>
                  <a:schemeClr val="dk1"/>
                </a:solidFill>
                <a:latin typeface="Nunito"/>
                <a:ea typeface="Nunito"/>
                <a:cs typeface="Nunito"/>
                <a:sym typeface="Nunito"/>
              </a:rPr>
              <a:t>: 4.8%</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u="sng">
                <a:solidFill>
                  <a:schemeClr val="dk1"/>
                </a:solidFill>
                <a:latin typeface="Nunito"/>
                <a:ea typeface="Nunito"/>
                <a:cs typeface="Nunito"/>
                <a:sym typeface="Nunito"/>
              </a:rPr>
              <a:t>AIA</a:t>
            </a:r>
            <a:r>
              <a:rPr lang="en">
                <a:solidFill>
                  <a:schemeClr val="dk1"/>
                </a:solidFill>
                <a:latin typeface="Nunito"/>
                <a:ea typeface="Nunito"/>
                <a:cs typeface="Nunito"/>
                <a:sym typeface="Nunito"/>
              </a:rPr>
              <a:t>: 2.3%</a:t>
            </a:r>
            <a:endParaRPr>
              <a:solidFill>
                <a:schemeClr val="dk1"/>
              </a:solidFill>
              <a:latin typeface="Nunito"/>
              <a:ea typeface="Nunito"/>
              <a:cs typeface="Nunito"/>
              <a:sym typeface="Nunito"/>
            </a:endParaRPr>
          </a:p>
        </p:txBody>
      </p:sp>
      <p:pic>
        <p:nvPicPr>
          <p:cNvPr id="482" name="Google Shape;482;p59"/>
          <p:cNvPicPr preferRelativeResize="0"/>
          <p:nvPr/>
        </p:nvPicPr>
        <p:blipFill>
          <a:blip r:embed="rId3">
            <a:alphaModFix/>
          </a:blip>
          <a:stretch>
            <a:fillRect/>
          </a:stretch>
        </p:blipFill>
        <p:spPr>
          <a:xfrm>
            <a:off x="2476850" y="1014450"/>
            <a:ext cx="6246990" cy="3748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8" name="Google Shape;488;p60"/>
          <p:cNvSpPr txBox="1"/>
          <p:nvPr>
            <p:ph type="title"/>
          </p:nvPr>
        </p:nvSpPr>
        <p:spPr>
          <a:xfrm>
            <a:off x="311700" y="111500"/>
            <a:ext cx="8520600" cy="67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489" name="Google Shape;489;p60"/>
          <p:cNvSpPr txBox="1"/>
          <p:nvPr/>
        </p:nvSpPr>
        <p:spPr>
          <a:xfrm>
            <a:off x="311700" y="950500"/>
            <a:ext cx="2153100" cy="40023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304 Å: SUVI-16, 17, 18 and AIA bakeout / jump corrected long term trends (May 2018 - October 2023) </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Steady long term degradation of SUVI-16 and SUVI-17 relative to AIA</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a:solidFill>
                  <a:schemeClr val="dk1"/>
                </a:solidFill>
                <a:latin typeface="Nunito"/>
                <a:ea typeface="Nunito"/>
                <a:cs typeface="Nunito"/>
                <a:sym typeface="Nunito"/>
              </a:rPr>
              <a:t>Exponential early mission degradation of SUVI-18 as expected</a:t>
            </a:r>
            <a:endParaRPr>
              <a:solidFill>
                <a:schemeClr val="dk1"/>
              </a:solidFill>
              <a:latin typeface="Nunito"/>
              <a:ea typeface="Nunito"/>
              <a:cs typeface="Nunito"/>
              <a:sym typeface="Nunito"/>
            </a:endParaRPr>
          </a:p>
        </p:txBody>
      </p:sp>
      <p:pic>
        <p:nvPicPr>
          <p:cNvPr id="490" name="Google Shape;490;p60"/>
          <p:cNvPicPr preferRelativeResize="0"/>
          <p:nvPr/>
        </p:nvPicPr>
        <p:blipFill>
          <a:blip r:embed="rId3">
            <a:alphaModFix/>
          </a:blip>
          <a:stretch>
            <a:fillRect/>
          </a:stretch>
        </p:blipFill>
        <p:spPr>
          <a:xfrm>
            <a:off x="2673800" y="950500"/>
            <a:ext cx="6003439" cy="4002300"/>
          </a:xfrm>
          <a:prstGeom prst="rect">
            <a:avLst/>
          </a:prstGeom>
          <a:noFill/>
          <a:ln>
            <a:noFill/>
          </a:ln>
        </p:spPr>
      </p:pic>
      <p:sp>
        <p:nvSpPr>
          <p:cNvPr id="491" name="Google Shape;491;p60"/>
          <p:cNvSpPr txBox="1"/>
          <p:nvPr/>
        </p:nvSpPr>
        <p:spPr>
          <a:xfrm>
            <a:off x="4199800" y="2476025"/>
            <a:ext cx="904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lt1"/>
                </a:solidFill>
                <a:latin typeface="Nunito"/>
                <a:ea typeface="Nunito"/>
                <a:cs typeface="Nunito"/>
                <a:sym typeface="Nunito"/>
              </a:rPr>
              <a:t>G17 ECI</a:t>
            </a:r>
            <a:endParaRPr b="1" sz="1000">
              <a:solidFill>
                <a:schemeClr val="lt1"/>
              </a:solidFill>
              <a:latin typeface="Nunito"/>
              <a:ea typeface="Nunito"/>
              <a:cs typeface="Nunito"/>
              <a:sym typeface="Nunito"/>
            </a:endParaRPr>
          </a:p>
        </p:txBody>
      </p:sp>
      <p:cxnSp>
        <p:nvCxnSpPr>
          <p:cNvPr id="492" name="Google Shape;492;p60"/>
          <p:cNvCxnSpPr>
            <a:stCxn id="491" idx="0"/>
          </p:cNvCxnSpPr>
          <p:nvPr/>
        </p:nvCxnSpPr>
        <p:spPr>
          <a:xfrm rot="10800000">
            <a:off x="4585000" y="1966325"/>
            <a:ext cx="66900" cy="509700"/>
          </a:xfrm>
          <a:prstGeom prst="straightConnector1">
            <a:avLst/>
          </a:prstGeom>
          <a:noFill/>
          <a:ln cap="flat" cmpd="sng" w="9525">
            <a:solidFill>
              <a:schemeClr val="dk2"/>
            </a:solidFill>
            <a:prstDash val="solid"/>
            <a:round/>
            <a:headEnd len="med" w="med" type="none"/>
            <a:tailEnd len="med" w="med" type="triangle"/>
          </a:ln>
        </p:spPr>
      </p:cxnSp>
      <p:cxnSp>
        <p:nvCxnSpPr>
          <p:cNvPr id="493" name="Google Shape;493;p60"/>
          <p:cNvCxnSpPr>
            <a:stCxn id="491" idx="2"/>
          </p:cNvCxnSpPr>
          <p:nvPr/>
        </p:nvCxnSpPr>
        <p:spPr>
          <a:xfrm flipH="1">
            <a:off x="4614700" y="2814725"/>
            <a:ext cx="37200" cy="708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9" name="Google Shape;499;p61"/>
          <p:cNvSpPr txBox="1"/>
          <p:nvPr>
            <p:ph type="title"/>
          </p:nvPr>
        </p:nvSpPr>
        <p:spPr>
          <a:xfrm>
            <a:off x="311700" y="111525"/>
            <a:ext cx="8520600" cy="68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PLPT-SUVI-003: SUVI/AIA Intercalibration</a:t>
            </a:r>
            <a:endParaRPr sz="2700"/>
          </a:p>
          <a:p>
            <a:pPr indent="0" lvl="0" marL="0" rtl="0" algn="ctr">
              <a:spcBef>
                <a:spcPts val="0"/>
              </a:spcBef>
              <a:spcAft>
                <a:spcPts val="0"/>
              </a:spcAft>
              <a:buNone/>
            </a:pPr>
            <a:r>
              <a:rPr lang="en" sz="1900"/>
              <a:t>GOES-18 SUVI Integrated Responses</a:t>
            </a:r>
            <a:r>
              <a:rPr lang="en" sz="2000"/>
              <a:t> </a:t>
            </a:r>
            <a:endParaRPr sz="2000"/>
          </a:p>
        </p:txBody>
      </p:sp>
      <p:sp>
        <p:nvSpPr>
          <p:cNvPr id="500" name="Google Shape;500;p61"/>
          <p:cNvSpPr txBox="1"/>
          <p:nvPr/>
        </p:nvSpPr>
        <p:spPr>
          <a:xfrm>
            <a:off x="236975" y="1038450"/>
            <a:ext cx="2132100" cy="37218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Nunito"/>
                <a:ea typeface="Nunito"/>
                <a:cs typeface="Nunito"/>
                <a:sym typeface="Nunito"/>
              </a:rPr>
              <a:t>Estimated 304 Å SUVI-18 Mission Degradation Relative to:</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u="sng">
                <a:solidFill>
                  <a:schemeClr val="dk1"/>
                </a:solidFill>
                <a:latin typeface="Nunito"/>
                <a:ea typeface="Nunito"/>
                <a:cs typeface="Nunito"/>
                <a:sym typeface="Nunito"/>
              </a:rPr>
              <a:t>SUVI 16</a:t>
            </a:r>
            <a:r>
              <a:rPr lang="en">
                <a:solidFill>
                  <a:schemeClr val="dk1"/>
                </a:solidFill>
                <a:latin typeface="Nunito"/>
                <a:ea typeface="Nunito"/>
                <a:cs typeface="Nunito"/>
                <a:sym typeface="Nunito"/>
              </a:rPr>
              <a:t>: 4.5%</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a:p>
            <a:pPr indent="0" lvl="0" marL="0" rtl="0" algn="l">
              <a:spcBef>
                <a:spcPts val="0"/>
              </a:spcBef>
              <a:spcAft>
                <a:spcPts val="0"/>
              </a:spcAft>
              <a:buNone/>
            </a:pPr>
            <a:r>
              <a:rPr lang="en" u="sng">
                <a:solidFill>
                  <a:schemeClr val="dk1"/>
                </a:solidFill>
                <a:latin typeface="Nunito"/>
                <a:ea typeface="Nunito"/>
                <a:cs typeface="Nunito"/>
                <a:sym typeface="Nunito"/>
              </a:rPr>
              <a:t>AIA</a:t>
            </a:r>
            <a:r>
              <a:rPr lang="en">
                <a:solidFill>
                  <a:schemeClr val="dk1"/>
                </a:solidFill>
                <a:latin typeface="Nunito"/>
                <a:ea typeface="Nunito"/>
                <a:cs typeface="Nunito"/>
                <a:sym typeface="Nunito"/>
              </a:rPr>
              <a:t>: 6.9%</a:t>
            </a:r>
            <a:endParaRPr>
              <a:solidFill>
                <a:schemeClr val="dk1"/>
              </a:solidFill>
              <a:latin typeface="Nunito"/>
              <a:ea typeface="Nunito"/>
              <a:cs typeface="Nunito"/>
              <a:sym typeface="Nunito"/>
            </a:endParaRPr>
          </a:p>
        </p:txBody>
      </p:sp>
      <p:pic>
        <p:nvPicPr>
          <p:cNvPr id="501" name="Google Shape;501;p61"/>
          <p:cNvPicPr preferRelativeResize="0"/>
          <p:nvPr/>
        </p:nvPicPr>
        <p:blipFill>
          <a:blip r:embed="rId3">
            <a:alphaModFix/>
          </a:blip>
          <a:stretch>
            <a:fillRect/>
          </a:stretch>
        </p:blipFill>
        <p:spPr>
          <a:xfrm>
            <a:off x="2478000" y="1038450"/>
            <a:ext cx="6202983" cy="3721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7" name="Google Shape;507;p62"/>
          <p:cNvSpPr txBox="1"/>
          <p:nvPr/>
        </p:nvSpPr>
        <p:spPr>
          <a:xfrm>
            <a:off x="989700" y="955800"/>
            <a:ext cx="7164600" cy="38838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accent4"/>
                </a:solidFill>
                <a:latin typeface="Nunito"/>
                <a:ea typeface="Nunito"/>
                <a:cs typeface="Nunito"/>
                <a:sym typeface="Nunito"/>
              </a:rPr>
              <a:t>Linear fits to scatter plots for SUVI/SUVI:</a:t>
            </a:r>
            <a:br>
              <a:rPr lang="en" sz="600">
                <a:solidFill>
                  <a:srgbClr val="FFFFFF"/>
                </a:solidFill>
                <a:latin typeface="Nunito"/>
                <a:ea typeface="Nunito"/>
                <a:cs typeface="Nunito"/>
                <a:sym typeface="Nunito"/>
              </a:rPr>
            </a:br>
            <a:endParaRPr sz="6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Take co-aligned and co-temporal SUVI images from </a:t>
            </a:r>
            <a:br>
              <a:rPr lang="en" sz="1800">
                <a:solidFill>
                  <a:srgbClr val="FFFFFF"/>
                </a:solidFill>
                <a:latin typeface="Nunito"/>
                <a:ea typeface="Nunito"/>
                <a:cs typeface="Nunito"/>
                <a:sym typeface="Nunito"/>
              </a:rPr>
            </a:br>
            <a:r>
              <a:rPr lang="en" sz="1800">
                <a:solidFill>
                  <a:srgbClr val="FFFFFF"/>
                </a:solidFill>
                <a:latin typeface="Nunito"/>
                <a:ea typeface="Nunito"/>
                <a:cs typeface="Nunito"/>
                <a:sym typeface="Nunito"/>
              </a:rPr>
              <a:t>GOES-16 and GOES-18</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Make pixel-by-pixel scatter plots and linear fits to those</a:t>
            </a:r>
            <a:br>
              <a:rPr lang="en" sz="1800">
                <a:solidFill>
                  <a:srgbClr val="FFFFFF"/>
                </a:solidFill>
                <a:latin typeface="Nunito"/>
                <a:ea typeface="Nunito"/>
                <a:cs typeface="Nunito"/>
                <a:sym typeface="Nunito"/>
              </a:rPr>
            </a:br>
            <a:r>
              <a:rPr lang="en" sz="1800">
                <a:solidFill>
                  <a:srgbClr val="FFFFFF"/>
                </a:solidFill>
                <a:latin typeface="Nunito"/>
                <a:ea typeface="Nunito"/>
                <a:cs typeface="Nunito"/>
                <a:sym typeface="Nunito"/>
              </a:rPr>
              <a:t>        slope reveals discrepancies in reported radiances</a:t>
            </a:r>
            <a:endParaRPr sz="1800">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sz="1800">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sz="1800">
                <a:solidFill>
                  <a:schemeClr val="accent4"/>
                </a:solidFill>
                <a:latin typeface="Nunito"/>
                <a:ea typeface="Nunito"/>
                <a:cs typeface="Nunito"/>
                <a:sym typeface="Nunito"/>
              </a:rPr>
              <a:t>Ratio histograms for SUVI/SUVI:</a:t>
            </a:r>
            <a:br>
              <a:rPr lang="en" sz="600">
                <a:solidFill>
                  <a:srgbClr val="FFFFFF"/>
                </a:solidFill>
                <a:latin typeface="Nunito"/>
                <a:ea typeface="Nunito"/>
                <a:cs typeface="Nunito"/>
                <a:sym typeface="Nunito"/>
              </a:rPr>
            </a:br>
            <a:endParaRPr sz="6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Same approach as for SUVI/AIA taking into account differences in spectral responses</a:t>
            </a:r>
            <a:endParaRPr sz="1800">
              <a:solidFill>
                <a:srgbClr val="FFFFFF"/>
              </a:solidFill>
              <a:latin typeface="Nunito"/>
              <a:ea typeface="Nunito"/>
              <a:cs typeface="Nunito"/>
              <a:sym typeface="Nunito"/>
            </a:endParaRPr>
          </a:p>
          <a:p>
            <a:pPr indent="-342900" lvl="0" marL="457200" rtl="0" algn="l">
              <a:lnSpc>
                <a:spcPct val="115000"/>
              </a:lnSpc>
              <a:spcBef>
                <a:spcPts val="0"/>
              </a:spcBef>
              <a:spcAft>
                <a:spcPts val="0"/>
              </a:spcAft>
              <a:buClr>
                <a:srgbClr val="FFFFFF"/>
              </a:buClr>
              <a:buSzPts val="1800"/>
              <a:buFont typeface="Nunito"/>
              <a:buChar char="●"/>
            </a:pPr>
            <a:r>
              <a:rPr lang="en" sz="1800">
                <a:solidFill>
                  <a:srgbClr val="FFFFFF"/>
                </a:solidFill>
                <a:latin typeface="Nunito"/>
                <a:ea typeface="Nunito"/>
                <a:cs typeface="Nunito"/>
                <a:sym typeface="Nunito"/>
              </a:rPr>
              <a:t>Should be more accurate than linear fits to scatter plots</a:t>
            </a:r>
            <a:r>
              <a:rPr lang="en" sz="1800">
                <a:solidFill>
                  <a:srgbClr val="FFFFFF"/>
                </a:solidFill>
                <a:latin typeface="Nunito"/>
                <a:ea typeface="Nunito"/>
                <a:cs typeface="Nunito"/>
                <a:sym typeface="Nunito"/>
              </a:rPr>
              <a:t> </a:t>
            </a:r>
            <a:endParaRPr sz="1800">
              <a:solidFill>
                <a:srgbClr val="FFFFFF"/>
              </a:solidFill>
              <a:latin typeface="Nunito"/>
              <a:ea typeface="Nunito"/>
              <a:cs typeface="Nunito"/>
              <a:sym typeface="Nunito"/>
            </a:endParaRPr>
          </a:p>
        </p:txBody>
      </p:sp>
      <p:sp>
        <p:nvSpPr>
          <p:cNvPr id="508" name="Google Shape;508;p62"/>
          <p:cNvSpPr txBox="1"/>
          <p:nvPr>
            <p:ph type="title"/>
          </p:nvPr>
        </p:nvSpPr>
        <p:spPr>
          <a:xfrm>
            <a:off x="311700" y="147825"/>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PLPT-SUVI-007: SUVI/SUVI Intercalibration</a:t>
            </a:r>
            <a:endParaRPr/>
          </a:p>
        </p:txBody>
      </p:sp>
      <p:cxnSp>
        <p:nvCxnSpPr>
          <p:cNvPr id="509" name="Google Shape;509;p62"/>
          <p:cNvCxnSpPr/>
          <p:nvPr/>
        </p:nvCxnSpPr>
        <p:spPr>
          <a:xfrm>
            <a:off x="1568245" y="2571742"/>
            <a:ext cx="362700" cy="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1775977" y="857923"/>
            <a:ext cx="5592049" cy="4198901"/>
          </a:xfrm>
          <a:prstGeom prst="rect">
            <a:avLst/>
          </a:prstGeom>
          <a:noFill/>
          <a:ln>
            <a:noFill/>
          </a:ln>
        </p:spPr>
      </p:pic>
      <p:sp>
        <p:nvSpPr>
          <p:cNvPr id="92" name="Google Shape;92;p18"/>
          <p:cNvSpPr txBox="1"/>
          <p:nvPr>
            <p:ph type="title"/>
          </p:nvPr>
        </p:nvSpPr>
        <p:spPr>
          <a:xfrm>
            <a:off x="1388100" y="188725"/>
            <a:ext cx="6367800" cy="80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rPr>
              <a:t>The SUVI Instrument</a:t>
            </a:r>
            <a:endParaRPr sz="3700">
              <a:solidFill>
                <a:srgbClr val="FFFFFF"/>
              </a:solidFill>
            </a:endParaRPr>
          </a:p>
        </p:txBody>
      </p:sp>
      <p:sp>
        <p:nvSpPr>
          <p:cNvPr id="93" name="Google Shape;93;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3"/>
          <p:cNvSpPr txBox="1"/>
          <p:nvPr/>
        </p:nvSpPr>
        <p:spPr>
          <a:xfrm>
            <a:off x="212100" y="4494325"/>
            <a:ext cx="84141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94</a:t>
            </a:r>
            <a:r>
              <a:rPr b="1" lang="en">
                <a:solidFill>
                  <a:srgbClr val="FFFFFF"/>
                </a:solidFill>
                <a:latin typeface="Nunito"/>
                <a:ea typeface="Nunito"/>
                <a:cs typeface="Nunito"/>
                <a:sym typeface="Nunito"/>
              </a:rPr>
              <a:t> Å </a:t>
            </a:r>
            <a:r>
              <a:rPr lang="en">
                <a:solidFill>
                  <a:srgbClr val="FFFFFF"/>
                </a:solidFill>
                <a:latin typeface="Nunito"/>
                <a:ea typeface="Nunito"/>
                <a:cs typeface="Nunito"/>
                <a:sym typeface="Nunito"/>
              </a:rPr>
              <a:t> (j</a:t>
            </a:r>
            <a:r>
              <a:rPr lang="en">
                <a:solidFill>
                  <a:srgbClr val="FFFFFF"/>
                </a:solidFill>
                <a:latin typeface="Nunito"/>
                <a:ea typeface="Nunito"/>
                <a:cs typeface="Nunito"/>
                <a:sym typeface="Nunito"/>
              </a:rPr>
              <a:t>ust before the light leak on GOES-16)</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Reported GOES-18 radiances are ~18-21% lower than GOES-16</a:t>
            </a:r>
            <a:br>
              <a:rPr lang="en">
                <a:solidFill>
                  <a:srgbClr val="FFFFFF"/>
                </a:solidFill>
                <a:latin typeface="Nunito"/>
                <a:ea typeface="Nunito"/>
                <a:cs typeface="Nunito"/>
                <a:sym typeface="Nunito"/>
              </a:rPr>
            </a:br>
            <a:endParaRPr>
              <a:solidFill>
                <a:srgbClr val="FFFFFF"/>
              </a:solidFill>
              <a:latin typeface="Nunito"/>
              <a:ea typeface="Nunito"/>
              <a:cs typeface="Nunito"/>
              <a:sym typeface="Nunito"/>
            </a:endParaRPr>
          </a:p>
        </p:txBody>
      </p:sp>
      <p:sp>
        <p:nvSpPr>
          <p:cNvPr id="515" name="Google Shape;515;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6" name="Google Shape;516;p63"/>
          <p:cNvSpPr txBox="1"/>
          <p:nvPr>
            <p:ph type="title"/>
          </p:nvPr>
        </p:nvSpPr>
        <p:spPr>
          <a:xfrm>
            <a:off x="311700" y="1408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PLPT-SUVI-007: SUVI/SUVI Intercalibration</a:t>
            </a:r>
            <a:endParaRPr/>
          </a:p>
        </p:txBody>
      </p:sp>
      <p:sp>
        <p:nvSpPr>
          <p:cNvPr id="517" name="Google Shape;517;p63"/>
          <p:cNvSpPr txBox="1"/>
          <p:nvPr/>
        </p:nvSpPr>
        <p:spPr>
          <a:xfrm>
            <a:off x="311700" y="780350"/>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Linear fits to scatter plots and ratio histograms from co-aligned GOES-16/GOES-18 images highlight differences in the reported radiance.</a:t>
            </a:r>
            <a:endParaRPr>
              <a:solidFill>
                <a:srgbClr val="FFFFFF"/>
              </a:solidFill>
              <a:latin typeface="Nunito"/>
              <a:ea typeface="Nunito"/>
              <a:cs typeface="Nunito"/>
              <a:sym typeface="Nunito"/>
            </a:endParaRPr>
          </a:p>
        </p:txBody>
      </p:sp>
      <p:pic>
        <p:nvPicPr>
          <p:cNvPr id="518" name="Google Shape;518;p63"/>
          <p:cNvPicPr preferRelativeResize="0"/>
          <p:nvPr/>
        </p:nvPicPr>
        <p:blipFill>
          <a:blip r:embed="rId3">
            <a:alphaModFix/>
          </a:blip>
          <a:stretch>
            <a:fillRect/>
          </a:stretch>
        </p:blipFill>
        <p:spPr>
          <a:xfrm>
            <a:off x="212100" y="1465113"/>
            <a:ext cx="4624587" cy="2964849"/>
          </a:xfrm>
          <a:prstGeom prst="rect">
            <a:avLst/>
          </a:prstGeom>
          <a:noFill/>
          <a:ln>
            <a:noFill/>
          </a:ln>
        </p:spPr>
      </p:pic>
      <p:pic>
        <p:nvPicPr>
          <p:cNvPr id="519" name="Google Shape;519;p63"/>
          <p:cNvPicPr preferRelativeResize="0"/>
          <p:nvPr/>
        </p:nvPicPr>
        <p:blipFill rotWithShape="1">
          <a:blip r:embed="rId4">
            <a:alphaModFix/>
          </a:blip>
          <a:srcRect b="0" l="1238" r="1238" t="0"/>
          <a:stretch/>
        </p:blipFill>
        <p:spPr>
          <a:xfrm>
            <a:off x="5316768" y="1465113"/>
            <a:ext cx="3615130" cy="2964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4"/>
          <p:cNvSpPr txBox="1"/>
          <p:nvPr/>
        </p:nvSpPr>
        <p:spPr>
          <a:xfrm>
            <a:off x="201650" y="4494350"/>
            <a:ext cx="83280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131</a:t>
            </a:r>
            <a:r>
              <a:rPr b="1"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Reported GOES-18 radiances are ~7-13% higher than GOES-16</a:t>
            </a:r>
            <a:br>
              <a:rPr lang="en">
                <a:solidFill>
                  <a:srgbClr val="FFFFFF"/>
                </a:solidFill>
                <a:latin typeface="Nunito"/>
                <a:ea typeface="Nunito"/>
                <a:cs typeface="Nunito"/>
                <a:sym typeface="Nunito"/>
              </a:rPr>
            </a:br>
            <a:endParaRPr>
              <a:solidFill>
                <a:srgbClr val="FFFFFF"/>
              </a:solidFill>
              <a:latin typeface="Nunito"/>
              <a:ea typeface="Nunito"/>
              <a:cs typeface="Nunito"/>
              <a:sym typeface="Nunito"/>
            </a:endParaRPr>
          </a:p>
        </p:txBody>
      </p:sp>
      <p:sp>
        <p:nvSpPr>
          <p:cNvPr id="525" name="Google Shape;525;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6" name="Google Shape;526;p64"/>
          <p:cNvSpPr txBox="1"/>
          <p:nvPr>
            <p:ph type="title"/>
          </p:nvPr>
        </p:nvSpPr>
        <p:spPr>
          <a:xfrm>
            <a:off x="311700" y="1269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PLPT-SUVI-007: SUVI/SUVI Intercalibration</a:t>
            </a:r>
            <a:endParaRPr/>
          </a:p>
        </p:txBody>
      </p:sp>
      <p:sp>
        <p:nvSpPr>
          <p:cNvPr id="527" name="Google Shape;527;p64"/>
          <p:cNvSpPr txBox="1"/>
          <p:nvPr/>
        </p:nvSpPr>
        <p:spPr>
          <a:xfrm>
            <a:off x="311700" y="787300"/>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Linear fits to scatter plots and ratio histograms from co-aligned GOES-16/GOES-18 images highlight differences in the reported radiance.</a:t>
            </a:r>
            <a:endParaRPr>
              <a:solidFill>
                <a:srgbClr val="FFFFFF"/>
              </a:solidFill>
              <a:latin typeface="Nunito"/>
              <a:ea typeface="Nunito"/>
              <a:cs typeface="Nunito"/>
              <a:sym typeface="Nunito"/>
            </a:endParaRPr>
          </a:p>
        </p:txBody>
      </p:sp>
      <p:pic>
        <p:nvPicPr>
          <p:cNvPr id="528" name="Google Shape;528;p64"/>
          <p:cNvPicPr preferRelativeResize="0"/>
          <p:nvPr/>
        </p:nvPicPr>
        <p:blipFill rotWithShape="1">
          <a:blip r:embed="rId3">
            <a:alphaModFix/>
          </a:blip>
          <a:srcRect b="0" l="0" r="0" t="0"/>
          <a:stretch/>
        </p:blipFill>
        <p:spPr>
          <a:xfrm>
            <a:off x="201650" y="1451913"/>
            <a:ext cx="4635672" cy="2998200"/>
          </a:xfrm>
          <a:prstGeom prst="rect">
            <a:avLst/>
          </a:prstGeom>
          <a:noFill/>
          <a:ln>
            <a:noFill/>
          </a:ln>
        </p:spPr>
      </p:pic>
      <p:pic>
        <p:nvPicPr>
          <p:cNvPr id="529" name="Google Shape;529;p64"/>
          <p:cNvPicPr preferRelativeResize="0"/>
          <p:nvPr/>
        </p:nvPicPr>
        <p:blipFill rotWithShape="1">
          <a:blip r:embed="rId4">
            <a:alphaModFix/>
          </a:blip>
          <a:srcRect b="0" l="1662" r="1672" t="0"/>
          <a:stretch/>
        </p:blipFill>
        <p:spPr>
          <a:xfrm>
            <a:off x="5318553" y="1451913"/>
            <a:ext cx="3623798" cy="29981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5"/>
          <p:cNvSpPr txBox="1"/>
          <p:nvPr/>
        </p:nvSpPr>
        <p:spPr>
          <a:xfrm>
            <a:off x="198175" y="4494325"/>
            <a:ext cx="81492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Reported GOES-18 radiances are ~10-12% higher than GOES-16</a:t>
            </a:r>
            <a:br>
              <a:rPr lang="en">
                <a:solidFill>
                  <a:srgbClr val="FFFFFF"/>
                </a:solidFill>
                <a:latin typeface="Nunito"/>
                <a:ea typeface="Nunito"/>
                <a:cs typeface="Nunito"/>
                <a:sym typeface="Nunito"/>
              </a:rPr>
            </a:br>
            <a:endParaRPr>
              <a:solidFill>
                <a:srgbClr val="FFFFFF"/>
              </a:solidFill>
              <a:latin typeface="Nunito"/>
              <a:ea typeface="Nunito"/>
              <a:cs typeface="Nunito"/>
              <a:sym typeface="Nunito"/>
            </a:endParaRPr>
          </a:p>
        </p:txBody>
      </p:sp>
      <p:sp>
        <p:nvSpPr>
          <p:cNvPr id="535" name="Google Shape;535;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6" name="Google Shape;536;p65"/>
          <p:cNvSpPr txBox="1"/>
          <p:nvPr>
            <p:ph type="title"/>
          </p:nvPr>
        </p:nvSpPr>
        <p:spPr>
          <a:xfrm>
            <a:off x="152400" y="875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PLPT-SUVI-007: SUVI/SUVI Intercalibration</a:t>
            </a:r>
            <a:endParaRPr/>
          </a:p>
        </p:txBody>
      </p:sp>
      <p:sp>
        <p:nvSpPr>
          <p:cNvPr id="537" name="Google Shape;537;p65"/>
          <p:cNvSpPr txBox="1"/>
          <p:nvPr/>
        </p:nvSpPr>
        <p:spPr>
          <a:xfrm>
            <a:off x="152400" y="731550"/>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Linear fits to scatter plots and ratio histograms from co-aligned GOES-16/GOES-18 images highlight differences in the reported radiance.</a:t>
            </a:r>
            <a:endParaRPr>
              <a:solidFill>
                <a:srgbClr val="FFFFFF"/>
              </a:solidFill>
              <a:latin typeface="Nunito"/>
              <a:ea typeface="Nunito"/>
              <a:cs typeface="Nunito"/>
              <a:sym typeface="Nunito"/>
            </a:endParaRPr>
          </a:p>
        </p:txBody>
      </p:sp>
      <p:pic>
        <p:nvPicPr>
          <p:cNvPr id="538" name="Google Shape;538;p65"/>
          <p:cNvPicPr preferRelativeResize="0"/>
          <p:nvPr/>
        </p:nvPicPr>
        <p:blipFill rotWithShape="1">
          <a:blip r:embed="rId3">
            <a:alphaModFix/>
          </a:blip>
          <a:srcRect b="0" l="0" r="0" t="0"/>
          <a:stretch/>
        </p:blipFill>
        <p:spPr>
          <a:xfrm>
            <a:off x="198163" y="1423288"/>
            <a:ext cx="4639373" cy="2999699"/>
          </a:xfrm>
          <a:prstGeom prst="rect">
            <a:avLst/>
          </a:prstGeom>
          <a:noFill/>
          <a:ln>
            <a:noFill/>
          </a:ln>
        </p:spPr>
      </p:pic>
      <p:pic>
        <p:nvPicPr>
          <p:cNvPr id="539" name="Google Shape;539;p65"/>
          <p:cNvPicPr preferRelativeResize="0"/>
          <p:nvPr/>
        </p:nvPicPr>
        <p:blipFill rotWithShape="1">
          <a:blip r:embed="rId4">
            <a:alphaModFix/>
          </a:blip>
          <a:srcRect b="0" l="1653" r="1643" t="0"/>
          <a:stretch/>
        </p:blipFill>
        <p:spPr>
          <a:xfrm>
            <a:off x="5319149" y="1423288"/>
            <a:ext cx="3626691" cy="299969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66"/>
          <p:cNvSpPr txBox="1"/>
          <p:nvPr/>
        </p:nvSpPr>
        <p:spPr>
          <a:xfrm>
            <a:off x="219075" y="4494325"/>
            <a:ext cx="83280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195 Å</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Reported GOES-18 radiances are ~20-25% higher than GOES-16</a:t>
            </a:r>
            <a:br>
              <a:rPr lang="en">
                <a:solidFill>
                  <a:srgbClr val="FFFFFF"/>
                </a:solidFill>
                <a:latin typeface="Nunito"/>
                <a:ea typeface="Nunito"/>
                <a:cs typeface="Nunito"/>
                <a:sym typeface="Nunito"/>
              </a:rPr>
            </a:br>
            <a:endParaRPr>
              <a:solidFill>
                <a:srgbClr val="FFFFFF"/>
              </a:solidFill>
              <a:latin typeface="Nunito"/>
              <a:ea typeface="Nunito"/>
              <a:cs typeface="Nunito"/>
              <a:sym typeface="Nunito"/>
            </a:endParaRPr>
          </a:p>
        </p:txBody>
      </p:sp>
      <p:sp>
        <p:nvSpPr>
          <p:cNvPr id="545" name="Google Shape;545;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6" name="Google Shape;546;p66"/>
          <p:cNvSpPr txBox="1"/>
          <p:nvPr>
            <p:ph type="title"/>
          </p:nvPr>
        </p:nvSpPr>
        <p:spPr>
          <a:xfrm>
            <a:off x="144525" y="781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PLPT-SUVI-007: SUVI/SUVI Intercalibration</a:t>
            </a:r>
            <a:endParaRPr/>
          </a:p>
        </p:txBody>
      </p:sp>
      <p:sp>
        <p:nvSpPr>
          <p:cNvPr id="547" name="Google Shape;547;p66"/>
          <p:cNvSpPr txBox="1"/>
          <p:nvPr/>
        </p:nvSpPr>
        <p:spPr>
          <a:xfrm>
            <a:off x="152400" y="731550"/>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Linear fits to scatter plots and ratio histograms from co-aligned GOES-16/GOES-18 images highlight differences in the reported radiance.</a:t>
            </a:r>
            <a:endParaRPr>
              <a:solidFill>
                <a:srgbClr val="FFFFFF"/>
              </a:solidFill>
              <a:latin typeface="Nunito"/>
              <a:ea typeface="Nunito"/>
              <a:cs typeface="Nunito"/>
              <a:sym typeface="Nunito"/>
            </a:endParaRPr>
          </a:p>
        </p:txBody>
      </p:sp>
      <p:pic>
        <p:nvPicPr>
          <p:cNvPr id="548" name="Google Shape;548;p66"/>
          <p:cNvPicPr preferRelativeResize="0"/>
          <p:nvPr/>
        </p:nvPicPr>
        <p:blipFill rotWithShape="1">
          <a:blip r:embed="rId3">
            <a:alphaModFix/>
          </a:blip>
          <a:srcRect b="0" l="0" r="0" t="0"/>
          <a:stretch/>
        </p:blipFill>
        <p:spPr>
          <a:xfrm>
            <a:off x="219075" y="1392676"/>
            <a:ext cx="4617191" cy="3060923"/>
          </a:xfrm>
          <a:prstGeom prst="rect">
            <a:avLst/>
          </a:prstGeom>
          <a:noFill/>
          <a:ln>
            <a:noFill/>
          </a:ln>
        </p:spPr>
      </p:pic>
      <p:pic>
        <p:nvPicPr>
          <p:cNvPr id="549" name="Google Shape;549;p66"/>
          <p:cNvPicPr preferRelativeResize="0"/>
          <p:nvPr/>
        </p:nvPicPr>
        <p:blipFill rotWithShape="1">
          <a:blip r:embed="rId4">
            <a:alphaModFix/>
          </a:blip>
          <a:srcRect b="0" l="2848" r="2838" t="0"/>
          <a:stretch/>
        </p:blipFill>
        <p:spPr>
          <a:xfrm>
            <a:off x="5315577" y="1392676"/>
            <a:ext cx="3609349" cy="306092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7"/>
          <p:cNvSpPr txBox="1"/>
          <p:nvPr/>
        </p:nvSpPr>
        <p:spPr>
          <a:xfrm>
            <a:off x="232050" y="4494325"/>
            <a:ext cx="83280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284</a:t>
            </a:r>
            <a:r>
              <a:rPr b="1"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Reported GOES-18 radiances are ~21-26% higher than GOES-16</a:t>
            </a:r>
            <a:br>
              <a:rPr lang="en">
                <a:solidFill>
                  <a:srgbClr val="FFFFFF"/>
                </a:solidFill>
                <a:latin typeface="Nunito"/>
                <a:ea typeface="Nunito"/>
                <a:cs typeface="Nunito"/>
                <a:sym typeface="Nunito"/>
              </a:rPr>
            </a:br>
            <a:endParaRPr>
              <a:solidFill>
                <a:srgbClr val="FFFFFF"/>
              </a:solidFill>
              <a:latin typeface="Nunito"/>
              <a:ea typeface="Nunito"/>
              <a:cs typeface="Nunito"/>
              <a:sym typeface="Nunito"/>
            </a:endParaRPr>
          </a:p>
        </p:txBody>
      </p:sp>
      <p:sp>
        <p:nvSpPr>
          <p:cNvPr id="555" name="Google Shape;555;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56" name="Google Shape;556;p67"/>
          <p:cNvSpPr txBox="1"/>
          <p:nvPr>
            <p:ph type="title"/>
          </p:nvPr>
        </p:nvSpPr>
        <p:spPr>
          <a:xfrm>
            <a:off x="311700" y="1129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PLPT-SUVI-007: SUVI/SUVI Intercalibration</a:t>
            </a:r>
            <a:endParaRPr/>
          </a:p>
        </p:txBody>
      </p:sp>
      <p:sp>
        <p:nvSpPr>
          <p:cNvPr id="557" name="Google Shape;557;p67"/>
          <p:cNvSpPr txBox="1"/>
          <p:nvPr/>
        </p:nvSpPr>
        <p:spPr>
          <a:xfrm>
            <a:off x="311700" y="731550"/>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Linear fits to scatter plots and ratio histograms from co-aligned GOES-16/GOES-18 images highlight differences in the reported radiance.</a:t>
            </a:r>
            <a:endParaRPr>
              <a:solidFill>
                <a:srgbClr val="FFFFFF"/>
              </a:solidFill>
              <a:latin typeface="Nunito"/>
              <a:ea typeface="Nunito"/>
              <a:cs typeface="Nunito"/>
              <a:sym typeface="Nunito"/>
            </a:endParaRPr>
          </a:p>
        </p:txBody>
      </p:sp>
      <p:pic>
        <p:nvPicPr>
          <p:cNvPr id="558" name="Google Shape;558;p67"/>
          <p:cNvPicPr preferRelativeResize="0"/>
          <p:nvPr/>
        </p:nvPicPr>
        <p:blipFill rotWithShape="1">
          <a:blip r:embed="rId3">
            <a:alphaModFix/>
          </a:blip>
          <a:srcRect b="0" l="0" r="0" t="0"/>
          <a:stretch/>
        </p:blipFill>
        <p:spPr>
          <a:xfrm>
            <a:off x="232050" y="1396163"/>
            <a:ext cx="4603429" cy="3053948"/>
          </a:xfrm>
          <a:prstGeom prst="rect">
            <a:avLst/>
          </a:prstGeom>
          <a:noFill/>
          <a:ln>
            <a:noFill/>
          </a:ln>
        </p:spPr>
      </p:pic>
      <p:pic>
        <p:nvPicPr>
          <p:cNvPr id="559" name="Google Shape;559;p67"/>
          <p:cNvPicPr preferRelativeResize="0"/>
          <p:nvPr/>
        </p:nvPicPr>
        <p:blipFill rotWithShape="1">
          <a:blip r:embed="rId4">
            <a:alphaModFix/>
          </a:blip>
          <a:srcRect b="0" l="2874" r="2883" t="0"/>
          <a:stretch/>
        </p:blipFill>
        <p:spPr>
          <a:xfrm>
            <a:off x="5313360" y="1396163"/>
            <a:ext cx="3598592" cy="305394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8"/>
          <p:cNvSpPr txBox="1"/>
          <p:nvPr/>
        </p:nvSpPr>
        <p:spPr>
          <a:xfrm>
            <a:off x="215600" y="4494325"/>
            <a:ext cx="82257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Nunito"/>
                <a:ea typeface="Nunito"/>
                <a:cs typeface="Nunito"/>
                <a:sym typeface="Nunito"/>
              </a:rPr>
              <a:t>304</a:t>
            </a:r>
            <a:r>
              <a:rPr b="1"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Reported GOES-18 radiances are ~9-12% higher than GOES-16</a:t>
            </a:r>
            <a:br>
              <a:rPr lang="en">
                <a:solidFill>
                  <a:srgbClr val="FFFFFF"/>
                </a:solidFill>
                <a:latin typeface="Nunito"/>
                <a:ea typeface="Nunito"/>
                <a:cs typeface="Nunito"/>
                <a:sym typeface="Nunito"/>
              </a:rPr>
            </a:br>
            <a:endParaRPr>
              <a:solidFill>
                <a:srgbClr val="FFFFFF"/>
              </a:solidFill>
              <a:latin typeface="Nunito"/>
              <a:ea typeface="Nunito"/>
              <a:cs typeface="Nunito"/>
              <a:sym typeface="Nunito"/>
            </a:endParaRPr>
          </a:p>
        </p:txBody>
      </p:sp>
      <p:sp>
        <p:nvSpPr>
          <p:cNvPr id="565" name="Google Shape;565;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66" name="Google Shape;566;p68"/>
          <p:cNvSpPr txBox="1"/>
          <p:nvPr>
            <p:ph type="title"/>
          </p:nvPr>
        </p:nvSpPr>
        <p:spPr>
          <a:xfrm>
            <a:off x="311700" y="920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PLPT-SUVI-007: SUVI/SUVI Intercalibration</a:t>
            </a:r>
            <a:endParaRPr/>
          </a:p>
        </p:txBody>
      </p:sp>
      <p:sp>
        <p:nvSpPr>
          <p:cNvPr id="567" name="Google Shape;567;p68"/>
          <p:cNvSpPr txBox="1"/>
          <p:nvPr/>
        </p:nvSpPr>
        <p:spPr>
          <a:xfrm>
            <a:off x="311700" y="745500"/>
            <a:ext cx="8520600" cy="620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Linear fits to scatter plots and ratio histograms from co-aligned GOES-16/GOES-18 images highlight differences in the reported radiance.</a:t>
            </a:r>
            <a:endParaRPr>
              <a:solidFill>
                <a:srgbClr val="FFFFFF"/>
              </a:solidFill>
              <a:latin typeface="Nunito"/>
              <a:ea typeface="Nunito"/>
              <a:cs typeface="Nunito"/>
              <a:sym typeface="Nunito"/>
            </a:endParaRPr>
          </a:p>
        </p:txBody>
      </p:sp>
      <p:pic>
        <p:nvPicPr>
          <p:cNvPr id="568" name="Google Shape;568;p68"/>
          <p:cNvPicPr preferRelativeResize="0"/>
          <p:nvPr/>
        </p:nvPicPr>
        <p:blipFill rotWithShape="1">
          <a:blip r:embed="rId3">
            <a:alphaModFix/>
          </a:blip>
          <a:srcRect b="0" l="0" r="0" t="0"/>
          <a:stretch/>
        </p:blipFill>
        <p:spPr>
          <a:xfrm>
            <a:off x="215588" y="1408363"/>
            <a:ext cx="4620891" cy="3043486"/>
          </a:xfrm>
          <a:prstGeom prst="rect">
            <a:avLst/>
          </a:prstGeom>
          <a:noFill/>
          <a:ln>
            <a:noFill/>
          </a:ln>
        </p:spPr>
      </p:pic>
      <p:pic>
        <p:nvPicPr>
          <p:cNvPr id="569" name="Google Shape;569;p68"/>
          <p:cNvPicPr preferRelativeResize="0"/>
          <p:nvPr/>
        </p:nvPicPr>
        <p:blipFill rotWithShape="1">
          <a:blip r:embed="rId4">
            <a:alphaModFix/>
          </a:blip>
          <a:srcRect b="0" l="2534" r="2534" t="0"/>
          <a:stretch/>
        </p:blipFill>
        <p:spPr>
          <a:xfrm>
            <a:off x="5316172" y="1408363"/>
            <a:ext cx="3612242" cy="304348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69"/>
          <p:cNvPicPr preferRelativeResize="0"/>
          <p:nvPr/>
        </p:nvPicPr>
        <p:blipFill rotWithShape="1">
          <a:blip r:embed="rId3">
            <a:alphaModFix/>
          </a:blip>
          <a:srcRect b="0" l="0" r="0" t="0"/>
          <a:stretch/>
        </p:blipFill>
        <p:spPr>
          <a:xfrm>
            <a:off x="3673602" y="3310148"/>
            <a:ext cx="1796801" cy="1796778"/>
          </a:xfrm>
          <a:prstGeom prst="rect">
            <a:avLst/>
          </a:prstGeom>
          <a:noFill/>
          <a:ln>
            <a:noFill/>
          </a:ln>
        </p:spPr>
      </p:pic>
      <p:pic>
        <p:nvPicPr>
          <p:cNvPr id="575" name="Google Shape;575;p69"/>
          <p:cNvPicPr preferRelativeResize="0"/>
          <p:nvPr/>
        </p:nvPicPr>
        <p:blipFill rotWithShape="1">
          <a:blip r:embed="rId4">
            <a:alphaModFix/>
          </a:blip>
          <a:srcRect b="0" l="0" r="0" t="0"/>
          <a:stretch/>
        </p:blipFill>
        <p:spPr>
          <a:xfrm>
            <a:off x="5534077" y="3310173"/>
            <a:ext cx="1796801" cy="1796778"/>
          </a:xfrm>
          <a:prstGeom prst="rect">
            <a:avLst/>
          </a:prstGeom>
          <a:noFill/>
          <a:ln>
            <a:noFill/>
          </a:ln>
        </p:spPr>
      </p:pic>
      <p:sp>
        <p:nvSpPr>
          <p:cNvPr id="576" name="Google Shape;576;p69"/>
          <p:cNvSpPr txBox="1"/>
          <p:nvPr/>
        </p:nvSpPr>
        <p:spPr>
          <a:xfrm>
            <a:off x="143600" y="989425"/>
            <a:ext cx="7369500" cy="4311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Nunito"/>
                <a:ea typeface="Nunito"/>
                <a:cs typeface="Nunito"/>
                <a:sym typeface="Nunito"/>
              </a:rPr>
              <a:t>Image ratios reveal some minor flatfield artifacts (e.g. vertical stripes in 171 Å and 304 Å)</a:t>
            </a:r>
            <a:endParaRPr>
              <a:solidFill>
                <a:srgbClr val="FFFFFF"/>
              </a:solidFill>
              <a:latin typeface="Nunito"/>
              <a:ea typeface="Nunito"/>
              <a:cs typeface="Nunito"/>
              <a:sym typeface="Nunito"/>
            </a:endParaRPr>
          </a:p>
        </p:txBody>
      </p:sp>
      <p:pic>
        <p:nvPicPr>
          <p:cNvPr id="577" name="Google Shape;577;p69"/>
          <p:cNvPicPr preferRelativeResize="0"/>
          <p:nvPr/>
        </p:nvPicPr>
        <p:blipFill rotWithShape="1">
          <a:blip r:embed="rId5">
            <a:alphaModFix/>
          </a:blip>
          <a:srcRect b="0" l="0" r="0" t="0"/>
          <a:stretch/>
        </p:blipFill>
        <p:spPr>
          <a:xfrm>
            <a:off x="1813136" y="3310162"/>
            <a:ext cx="1796801" cy="1796801"/>
          </a:xfrm>
          <a:prstGeom prst="rect">
            <a:avLst/>
          </a:prstGeom>
          <a:noFill/>
          <a:ln>
            <a:noFill/>
          </a:ln>
        </p:spPr>
      </p:pic>
      <p:pic>
        <p:nvPicPr>
          <p:cNvPr id="578" name="Google Shape;578;p69"/>
          <p:cNvPicPr preferRelativeResize="0"/>
          <p:nvPr/>
        </p:nvPicPr>
        <p:blipFill rotWithShape="1">
          <a:blip r:embed="rId6">
            <a:alphaModFix/>
          </a:blip>
          <a:srcRect b="0" l="0" r="0" t="0"/>
          <a:stretch/>
        </p:blipFill>
        <p:spPr>
          <a:xfrm>
            <a:off x="5525461" y="1466950"/>
            <a:ext cx="1796800" cy="1796800"/>
          </a:xfrm>
          <a:prstGeom prst="rect">
            <a:avLst/>
          </a:prstGeom>
          <a:noFill/>
          <a:ln>
            <a:noFill/>
          </a:ln>
        </p:spPr>
      </p:pic>
      <p:pic>
        <p:nvPicPr>
          <p:cNvPr id="579" name="Google Shape;579;p69"/>
          <p:cNvPicPr preferRelativeResize="0"/>
          <p:nvPr/>
        </p:nvPicPr>
        <p:blipFill rotWithShape="1">
          <a:blip r:embed="rId7">
            <a:alphaModFix/>
          </a:blip>
          <a:srcRect b="0" l="0" r="0" t="0"/>
          <a:stretch/>
        </p:blipFill>
        <p:spPr>
          <a:xfrm>
            <a:off x="3669294" y="1466947"/>
            <a:ext cx="1796800" cy="1796778"/>
          </a:xfrm>
          <a:prstGeom prst="rect">
            <a:avLst/>
          </a:prstGeom>
          <a:noFill/>
          <a:ln>
            <a:noFill/>
          </a:ln>
        </p:spPr>
      </p:pic>
      <p:sp>
        <p:nvSpPr>
          <p:cNvPr id="580" name="Google Shape;580;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81" name="Google Shape;581;p69"/>
          <p:cNvSpPr txBox="1"/>
          <p:nvPr>
            <p:ph type="title"/>
          </p:nvPr>
        </p:nvSpPr>
        <p:spPr>
          <a:xfrm>
            <a:off x="143600" y="3778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PLPT-SUVI-007: SUVI/SUVI Intercalibration</a:t>
            </a:r>
            <a:endParaRPr/>
          </a:p>
        </p:txBody>
      </p:sp>
      <p:sp>
        <p:nvSpPr>
          <p:cNvPr id="582" name="Google Shape;582;p69"/>
          <p:cNvSpPr txBox="1"/>
          <p:nvPr/>
        </p:nvSpPr>
        <p:spPr>
          <a:xfrm>
            <a:off x="4126756" y="1490981"/>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131 Å</a:t>
            </a:r>
            <a:endParaRPr>
              <a:solidFill>
                <a:srgbClr val="FFFFFF"/>
              </a:solidFill>
              <a:latin typeface="Nunito"/>
              <a:ea typeface="Nunito"/>
              <a:cs typeface="Nunito"/>
              <a:sym typeface="Nunito"/>
            </a:endParaRPr>
          </a:p>
        </p:txBody>
      </p:sp>
      <p:sp>
        <p:nvSpPr>
          <p:cNvPr id="583" name="Google Shape;583;p69"/>
          <p:cNvSpPr txBox="1"/>
          <p:nvPr/>
        </p:nvSpPr>
        <p:spPr>
          <a:xfrm>
            <a:off x="6006556" y="3334678"/>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304 Å</a:t>
            </a:r>
            <a:endParaRPr>
              <a:solidFill>
                <a:srgbClr val="FFFFFF"/>
              </a:solidFill>
              <a:latin typeface="Nunito"/>
              <a:ea typeface="Nunito"/>
              <a:cs typeface="Nunito"/>
              <a:sym typeface="Nunito"/>
            </a:endParaRPr>
          </a:p>
        </p:txBody>
      </p:sp>
      <p:sp>
        <p:nvSpPr>
          <p:cNvPr id="584" name="Google Shape;584;p69"/>
          <p:cNvSpPr txBox="1"/>
          <p:nvPr/>
        </p:nvSpPr>
        <p:spPr>
          <a:xfrm>
            <a:off x="3999919" y="3334671"/>
            <a:ext cx="11355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284</a:t>
            </a:r>
            <a:r>
              <a:rPr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p:txBody>
      </p:sp>
      <p:pic>
        <p:nvPicPr>
          <p:cNvPr id="585" name="Google Shape;585;p69"/>
          <p:cNvPicPr preferRelativeResize="0"/>
          <p:nvPr/>
        </p:nvPicPr>
        <p:blipFill rotWithShape="1">
          <a:blip r:embed="rId8">
            <a:alphaModFix/>
          </a:blip>
          <a:srcRect b="0" l="0" r="0" t="0"/>
          <a:stretch/>
        </p:blipFill>
        <p:spPr>
          <a:xfrm>
            <a:off x="1813127" y="1466950"/>
            <a:ext cx="1796800" cy="1796774"/>
          </a:xfrm>
          <a:prstGeom prst="rect">
            <a:avLst/>
          </a:prstGeom>
          <a:noFill/>
          <a:ln>
            <a:noFill/>
          </a:ln>
        </p:spPr>
      </p:pic>
      <p:sp>
        <p:nvSpPr>
          <p:cNvPr id="586" name="Google Shape;586;p69"/>
          <p:cNvSpPr txBox="1"/>
          <p:nvPr/>
        </p:nvSpPr>
        <p:spPr>
          <a:xfrm>
            <a:off x="5959306" y="1490981"/>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171 Å</a:t>
            </a:r>
            <a:endParaRPr>
              <a:solidFill>
                <a:srgbClr val="FFFFFF"/>
              </a:solidFill>
              <a:latin typeface="Nunito"/>
              <a:ea typeface="Nunito"/>
              <a:cs typeface="Nunito"/>
              <a:sym typeface="Nunito"/>
            </a:endParaRPr>
          </a:p>
        </p:txBody>
      </p:sp>
      <p:sp>
        <p:nvSpPr>
          <p:cNvPr id="587" name="Google Shape;587;p69"/>
          <p:cNvSpPr txBox="1"/>
          <p:nvPr/>
        </p:nvSpPr>
        <p:spPr>
          <a:xfrm>
            <a:off x="2294206" y="1490981"/>
            <a:ext cx="8346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94 Å</a:t>
            </a:r>
            <a:endParaRPr>
              <a:solidFill>
                <a:srgbClr val="FFFFFF"/>
              </a:solidFill>
              <a:latin typeface="Nunito"/>
              <a:ea typeface="Nunito"/>
              <a:cs typeface="Nunito"/>
              <a:sym typeface="Nunito"/>
            </a:endParaRPr>
          </a:p>
        </p:txBody>
      </p:sp>
      <p:sp>
        <p:nvSpPr>
          <p:cNvPr id="588" name="Google Shape;588;p69"/>
          <p:cNvSpPr txBox="1"/>
          <p:nvPr/>
        </p:nvSpPr>
        <p:spPr>
          <a:xfrm>
            <a:off x="2143769" y="3334671"/>
            <a:ext cx="1135500" cy="3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195</a:t>
            </a:r>
            <a:r>
              <a:rPr lang="en">
                <a:solidFill>
                  <a:srgbClr val="FFFFFF"/>
                </a:solidFill>
                <a:latin typeface="Nunito"/>
                <a:ea typeface="Nunito"/>
                <a:cs typeface="Nunito"/>
                <a:sym typeface="Nunito"/>
              </a:rPr>
              <a:t> Å</a:t>
            </a:r>
            <a:endParaRPr>
              <a:solidFill>
                <a:srgbClr val="FFFFFF"/>
              </a:solidFill>
              <a:latin typeface="Nunito"/>
              <a:ea typeface="Nunito"/>
              <a:cs typeface="Nunito"/>
              <a:sym typeface="Nuni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4" name="Google Shape;594;p70"/>
          <p:cNvSpPr txBox="1"/>
          <p:nvPr>
            <p:ph type="title"/>
          </p:nvPr>
        </p:nvSpPr>
        <p:spPr>
          <a:xfrm>
            <a:off x="209225" y="1129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PLPT-SUVI-007: SUVI/SUVI Intercalibration</a:t>
            </a:r>
            <a:endParaRPr/>
          </a:p>
        </p:txBody>
      </p:sp>
      <p:sp>
        <p:nvSpPr>
          <p:cNvPr id="595" name="Google Shape;595;p70"/>
          <p:cNvSpPr txBox="1"/>
          <p:nvPr/>
        </p:nvSpPr>
        <p:spPr>
          <a:xfrm>
            <a:off x="209225" y="725375"/>
            <a:ext cx="8520600" cy="43764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latin typeface="Nunito"/>
                <a:ea typeface="Nunito"/>
                <a:cs typeface="Nunito"/>
                <a:sym typeface="Nunito"/>
              </a:rPr>
              <a:t>Summary:</a:t>
            </a:r>
            <a:br>
              <a:rPr lang="en" sz="800">
                <a:solidFill>
                  <a:srgbClr val="FFFFFF"/>
                </a:solidFill>
                <a:latin typeface="Nunito"/>
                <a:ea typeface="Nunito"/>
                <a:cs typeface="Nunito"/>
                <a:sym typeface="Nunito"/>
              </a:rPr>
            </a:br>
            <a:endParaRPr sz="800">
              <a:solidFill>
                <a:srgbClr val="FFFFFF"/>
              </a:solidFill>
              <a:latin typeface="Nunito"/>
              <a:ea typeface="Nunito"/>
              <a:cs typeface="Nunito"/>
              <a:sym typeface="Nunito"/>
            </a:endParaRPr>
          </a:p>
          <a:p>
            <a:pPr indent="-355600" lvl="0" marL="914400" rtl="0" algn="l">
              <a:lnSpc>
                <a:spcPct val="115000"/>
              </a:lnSpc>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Differences between reported GOES-16 and GOES-18 radiances are between 7 and 26 percent, depending on the channel</a:t>
            </a:r>
            <a:br>
              <a:rPr lang="en" sz="600">
                <a:solidFill>
                  <a:srgbClr val="FFFFFF"/>
                </a:solidFill>
                <a:latin typeface="Nunito"/>
                <a:ea typeface="Nunito"/>
                <a:cs typeface="Nunito"/>
                <a:sym typeface="Nunito"/>
              </a:rPr>
            </a:br>
            <a:endParaRPr sz="600">
              <a:solidFill>
                <a:srgbClr val="FFFFFF"/>
              </a:solidFill>
              <a:latin typeface="Nunito"/>
              <a:ea typeface="Nunito"/>
              <a:cs typeface="Nunito"/>
              <a:sym typeface="Nunito"/>
            </a:endParaRPr>
          </a:p>
          <a:p>
            <a:pPr indent="-355600" lvl="0" marL="914400" rtl="0" algn="l">
              <a:lnSpc>
                <a:spcPct val="115000"/>
              </a:lnSpc>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This is expected due to the more advanced degradation of GOES-16, but the differences are probably also caused by inaccurate spectral response function descriptions (e.g. 94 Å channel         higher </a:t>
            </a:r>
            <a:r>
              <a:rPr lang="en" sz="2000">
                <a:solidFill>
                  <a:srgbClr val="FFFFFF"/>
                </a:solidFill>
                <a:latin typeface="Nunito"/>
                <a:ea typeface="Nunito"/>
                <a:cs typeface="Nunito"/>
                <a:sym typeface="Nunito"/>
              </a:rPr>
              <a:t>values</a:t>
            </a:r>
            <a:r>
              <a:rPr lang="en" sz="2000">
                <a:solidFill>
                  <a:srgbClr val="FFFFFF"/>
                </a:solidFill>
                <a:latin typeface="Nunito"/>
                <a:ea typeface="Nunito"/>
                <a:cs typeface="Nunito"/>
                <a:sym typeface="Nunito"/>
              </a:rPr>
              <a:t> for GOES-16)</a:t>
            </a:r>
            <a:br>
              <a:rPr lang="en" sz="2000">
                <a:solidFill>
                  <a:srgbClr val="FFFFFF"/>
                </a:solidFill>
                <a:latin typeface="Nunito"/>
                <a:ea typeface="Nunito"/>
                <a:cs typeface="Nunito"/>
                <a:sym typeface="Nunito"/>
              </a:rPr>
            </a:br>
            <a:endParaRPr sz="600">
              <a:solidFill>
                <a:srgbClr val="FFFFFF"/>
              </a:solidFill>
              <a:latin typeface="Nunito"/>
              <a:ea typeface="Nunito"/>
              <a:cs typeface="Nunito"/>
              <a:sym typeface="Nunito"/>
            </a:endParaRPr>
          </a:p>
          <a:p>
            <a:pPr indent="-355600" lvl="0" marL="914400" rtl="0" algn="l">
              <a:lnSpc>
                <a:spcPct val="115000"/>
              </a:lnSpc>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MRD2048: Product Measurement Accuracy: ± 40% in radiance ✓</a:t>
            </a:r>
            <a:br>
              <a:rPr lang="en" sz="600">
                <a:solidFill>
                  <a:srgbClr val="FFFFFF"/>
                </a:solidFill>
                <a:latin typeface="Nunito"/>
                <a:ea typeface="Nunito"/>
                <a:cs typeface="Nunito"/>
                <a:sym typeface="Nunito"/>
              </a:rPr>
            </a:br>
            <a:endParaRPr sz="600">
              <a:solidFill>
                <a:srgbClr val="FFFFFF"/>
              </a:solidFill>
              <a:latin typeface="Nunito"/>
              <a:ea typeface="Nunito"/>
              <a:cs typeface="Nunito"/>
              <a:sym typeface="Nunito"/>
            </a:endParaRPr>
          </a:p>
          <a:p>
            <a:pPr indent="-355600" lvl="0" marL="914400" rtl="0" algn="l">
              <a:lnSpc>
                <a:spcPct val="115000"/>
              </a:lnSpc>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MRD2051:  Product Measurement Precision: ± 40% in radiance ✓</a:t>
            </a:r>
            <a:br>
              <a:rPr lang="en" sz="600">
                <a:solidFill>
                  <a:srgbClr val="FFFFFF"/>
                </a:solidFill>
                <a:latin typeface="Nunito"/>
                <a:ea typeface="Nunito"/>
                <a:cs typeface="Nunito"/>
                <a:sym typeface="Nunito"/>
              </a:rPr>
            </a:br>
            <a:endParaRPr sz="600">
              <a:solidFill>
                <a:srgbClr val="FFFFFF"/>
              </a:solidFill>
              <a:latin typeface="Nunito"/>
              <a:ea typeface="Nunito"/>
              <a:cs typeface="Nunito"/>
              <a:sym typeface="Nunito"/>
            </a:endParaRPr>
          </a:p>
          <a:p>
            <a:pPr indent="-355600" lvl="0" marL="914400" rtl="0" algn="l">
              <a:lnSpc>
                <a:spcPct val="115000"/>
              </a:lnSpc>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Minor flatfield issues in some channels (e.g. 171 Å)</a:t>
            </a:r>
            <a:endParaRPr sz="2000">
              <a:solidFill>
                <a:srgbClr val="FFFFFF"/>
              </a:solidFill>
              <a:latin typeface="Nunito"/>
              <a:ea typeface="Nunito"/>
              <a:cs typeface="Nunito"/>
              <a:sym typeface="Nunito"/>
            </a:endParaRPr>
          </a:p>
          <a:p>
            <a:pPr indent="0" lvl="0" marL="0" rtl="0" algn="l">
              <a:lnSpc>
                <a:spcPct val="115000"/>
              </a:lnSpc>
              <a:spcBef>
                <a:spcPts val="0"/>
              </a:spcBef>
              <a:spcAft>
                <a:spcPts val="0"/>
              </a:spcAft>
              <a:buNone/>
            </a:pPr>
            <a:r>
              <a:t/>
            </a:r>
            <a:endParaRPr sz="2400">
              <a:solidFill>
                <a:srgbClr val="FFFFFF"/>
              </a:solidFill>
              <a:latin typeface="Nunito"/>
              <a:ea typeface="Nunito"/>
              <a:cs typeface="Nunito"/>
              <a:sym typeface="Nunito"/>
            </a:endParaRPr>
          </a:p>
        </p:txBody>
      </p:sp>
      <p:cxnSp>
        <p:nvCxnSpPr>
          <p:cNvPr id="596" name="Google Shape;596;p70"/>
          <p:cNvCxnSpPr/>
          <p:nvPr/>
        </p:nvCxnSpPr>
        <p:spPr>
          <a:xfrm>
            <a:off x="2215790" y="3412283"/>
            <a:ext cx="362700" cy="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02" name="Google Shape;602;p71"/>
          <p:cNvSpPr txBox="1"/>
          <p:nvPr/>
        </p:nvSpPr>
        <p:spPr>
          <a:xfrm>
            <a:off x="464250" y="1155975"/>
            <a:ext cx="8215500" cy="37158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349250" lvl="0" marL="457200" rtl="0" algn="l">
              <a:lnSpc>
                <a:spcPct val="115000"/>
              </a:lnSpc>
              <a:spcBef>
                <a:spcPts val="0"/>
              </a:spcBef>
              <a:spcAft>
                <a:spcPts val="0"/>
              </a:spcAft>
              <a:buClr>
                <a:srgbClr val="FFFFFF"/>
              </a:buClr>
              <a:buSzPts val="1900"/>
              <a:buFont typeface="Nunito"/>
              <a:buChar char="●"/>
            </a:pPr>
            <a:r>
              <a:rPr lang="en" sz="1900">
                <a:solidFill>
                  <a:srgbClr val="FFFFFF"/>
                </a:solidFill>
                <a:latin typeface="Nunito"/>
                <a:ea typeface="Nunito"/>
                <a:cs typeface="Nunito"/>
                <a:sym typeface="Nunito"/>
              </a:rPr>
              <a:t>Straight ratio comparison of EXIS-EUVSA 284 and 304Å spectral irradiance measurements to SUVI 284 and 304Å channels.</a:t>
            </a:r>
            <a:endParaRPr sz="1900">
              <a:solidFill>
                <a:srgbClr val="FFFFFF"/>
              </a:solidFill>
              <a:latin typeface="Nunito"/>
              <a:ea typeface="Nunito"/>
              <a:cs typeface="Nunito"/>
              <a:sym typeface="Nunito"/>
            </a:endParaRPr>
          </a:p>
          <a:p>
            <a:pPr indent="-349250" lvl="0" marL="457200" rtl="0" algn="l">
              <a:lnSpc>
                <a:spcPct val="115000"/>
              </a:lnSpc>
              <a:spcBef>
                <a:spcPts val="0"/>
              </a:spcBef>
              <a:spcAft>
                <a:spcPts val="0"/>
              </a:spcAft>
              <a:buClr>
                <a:srgbClr val="FFFFFF"/>
              </a:buClr>
              <a:buSzPts val="1900"/>
              <a:buFont typeface="Nunito"/>
              <a:buChar char="●"/>
            </a:pPr>
            <a:r>
              <a:rPr lang="en" sz="1900">
                <a:solidFill>
                  <a:srgbClr val="FFFFFF"/>
                </a:solidFill>
                <a:latin typeface="Nunito"/>
                <a:ea typeface="Nunito"/>
                <a:cs typeface="Nunito"/>
                <a:sym typeface="Nunito"/>
              </a:rPr>
              <a:t>GOES-16 EXIS-EUVSA products </a:t>
            </a:r>
            <a:r>
              <a:rPr lang="en" sz="1900">
                <a:solidFill>
                  <a:srgbClr val="FFFFFF"/>
                </a:solidFill>
                <a:latin typeface="Nunito"/>
                <a:ea typeface="Nunito"/>
                <a:cs typeface="Nunito"/>
                <a:sym typeface="Nunito"/>
              </a:rPr>
              <a:t>reached Provisional Maturity September 2019, and Full Maturity May 2021. </a:t>
            </a:r>
            <a:endParaRPr sz="1900">
              <a:solidFill>
                <a:srgbClr val="FFFFFF"/>
              </a:solidFill>
              <a:latin typeface="Nunito"/>
              <a:ea typeface="Nunito"/>
              <a:cs typeface="Nunito"/>
              <a:sym typeface="Nunito"/>
            </a:endParaRPr>
          </a:p>
          <a:p>
            <a:pPr indent="-336550" lvl="1" marL="914400" rtl="0" algn="l">
              <a:lnSpc>
                <a:spcPct val="115000"/>
              </a:lnSpc>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Subsequent GS-produced Level-1b</a:t>
            </a:r>
            <a:r>
              <a:rPr lang="en" sz="1700">
                <a:solidFill>
                  <a:srgbClr val="FFFFFF"/>
                </a:solidFill>
                <a:latin typeface="Nunito"/>
                <a:ea typeface="Nunito"/>
                <a:cs typeface="Nunito"/>
                <a:sym typeface="Nunito"/>
              </a:rPr>
              <a:t> </a:t>
            </a:r>
            <a:r>
              <a:rPr lang="en" sz="1700">
                <a:solidFill>
                  <a:srgbClr val="FFFFFF"/>
                </a:solidFill>
                <a:latin typeface="Nunito"/>
                <a:ea typeface="Nunito"/>
                <a:cs typeface="Nunito"/>
                <a:sym typeface="Nunito"/>
              </a:rPr>
              <a:t>and NCEI-reprocessed data are used for SUVI trending.</a:t>
            </a:r>
            <a:endParaRPr sz="1700">
              <a:solidFill>
                <a:srgbClr val="FFFFFF"/>
              </a:solidFill>
              <a:latin typeface="Nunito"/>
              <a:ea typeface="Nunito"/>
              <a:cs typeface="Nunito"/>
              <a:sym typeface="Nunito"/>
            </a:endParaRPr>
          </a:p>
          <a:p>
            <a:pPr indent="-336550" lvl="1" marL="914400" rtl="0" algn="l">
              <a:lnSpc>
                <a:spcPct val="115000"/>
              </a:lnSpc>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GOES-18 EXIS-EUVSA Level-2 products have only recently been approved for public use.</a:t>
            </a:r>
            <a:endParaRPr sz="1700">
              <a:solidFill>
                <a:srgbClr val="FFFFFF"/>
              </a:solidFill>
              <a:latin typeface="Nunito"/>
              <a:ea typeface="Nunito"/>
              <a:cs typeface="Nunito"/>
              <a:sym typeface="Nunito"/>
            </a:endParaRPr>
          </a:p>
          <a:p>
            <a:pPr indent="-336550" lvl="2" marL="1371600" rtl="0" algn="l">
              <a:lnSpc>
                <a:spcPct val="115000"/>
              </a:lnSpc>
              <a:spcBef>
                <a:spcPts val="0"/>
              </a:spcBef>
              <a:spcAft>
                <a:spcPts val="0"/>
              </a:spcAft>
              <a:buClr>
                <a:srgbClr val="FFFFFF"/>
              </a:buClr>
              <a:buSzPts val="1700"/>
              <a:buFont typeface="Nunito"/>
              <a:buChar char="■"/>
            </a:pPr>
            <a:r>
              <a:rPr lang="en" sz="1700">
                <a:solidFill>
                  <a:srgbClr val="FFFFFF"/>
                </a:solidFill>
                <a:latin typeface="Nunito"/>
                <a:ea typeface="Nunito"/>
                <a:cs typeface="Nunito"/>
                <a:sym typeface="Nunito"/>
              </a:rPr>
              <a:t>The full record was not available at the time of this analysis.</a:t>
            </a:r>
            <a:endParaRPr sz="1700">
              <a:solidFill>
                <a:srgbClr val="FFFFFF"/>
              </a:solidFill>
              <a:latin typeface="Nunito"/>
              <a:ea typeface="Nunito"/>
              <a:cs typeface="Nunito"/>
              <a:sym typeface="Nunito"/>
            </a:endParaRPr>
          </a:p>
          <a:p>
            <a:pPr indent="-349250" lvl="0" marL="457200" rtl="0" algn="l">
              <a:lnSpc>
                <a:spcPct val="115000"/>
              </a:lnSpc>
              <a:spcBef>
                <a:spcPts val="0"/>
              </a:spcBef>
              <a:spcAft>
                <a:spcPts val="0"/>
              </a:spcAft>
              <a:buClr>
                <a:srgbClr val="FFFFFF"/>
              </a:buClr>
              <a:buSzPts val="1900"/>
              <a:buFont typeface="Nunito"/>
              <a:buChar char="●"/>
            </a:pPr>
            <a:r>
              <a:rPr lang="en" sz="1900">
                <a:solidFill>
                  <a:srgbClr val="FFFFFF"/>
                </a:solidFill>
                <a:latin typeface="Nunito"/>
                <a:ea typeface="Nunito"/>
                <a:cs typeface="Nunito"/>
                <a:sym typeface="Nunito"/>
              </a:rPr>
              <a:t>SUVI and EXIS are very different instruments, and work is needed to achieve an apples-to-apples comparison.</a:t>
            </a:r>
            <a:endParaRPr sz="1900">
              <a:solidFill>
                <a:srgbClr val="FFFFFF"/>
              </a:solidFill>
              <a:latin typeface="Nunito"/>
              <a:ea typeface="Nunito"/>
              <a:cs typeface="Nunito"/>
              <a:sym typeface="Nunito"/>
            </a:endParaRPr>
          </a:p>
        </p:txBody>
      </p:sp>
      <p:sp>
        <p:nvSpPr>
          <p:cNvPr id="603" name="Google Shape;603;p71"/>
          <p:cNvSpPr txBox="1"/>
          <p:nvPr>
            <p:ph type="title"/>
          </p:nvPr>
        </p:nvSpPr>
        <p:spPr>
          <a:xfrm>
            <a:off x="464250" y="167275"/>
            <a:ext cx="8215500" cy="79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PLPT-SUV-006</a:t>
            </a:r>
            <a:endParaRPr/>
          </a:p>
          <a:p>
            <a:pPr indent="0" lvl="0" marL="0" rtl="0" algn="ctr">
              <a:spcBef>
                <a:spcPts val="0"/>
              </a:spcBef>
              <a:spcAft>
                <a:spcPts val="0"/>
              </a:spcAft>
              <a:buNone/>
            </a:pPr>
            <a:r>
              <a:rPr lang="en" sz="2500"/>
              <a:t>SUVI-EXIS Intercomparison</a:t>
            </a:r>
            <a:endParaRPr sz="25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09" name="Google Shape;609;p72"/>
          <p:cNvSpPr txBox="1"/>
          <p:nvPr>
            <p:ph type="title"/>
          </p:nvPr>
        </p:nvSpPr>
        <p:spPr>
          <a:xfrm>
            <a:off x="311700" y="153325"/>
            <a:ext cx="8520600" cy="133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PLPT-SUV-006</a:t>
            </a:r>
            <a:endParaRPr/>
          </a:p>
          <a:p>
            <a:pPr indent="0" lvl="0" marL="0" rtl="0" algn="ctr">
              <a:spcBef>
                <a:spcPts val="0"/>
              </a:spcBef>
              <a:spcAft>
                <a:spcPts val="0"/>
              </a:spcAft>
              <a:buNone/>
            </a:pPr>
            <a:r>
              <a:rPr lang="en" sz="2500"/>
              <a:t>SUVI-EXIS Intercomparison</a:t>
            </a:r>
            <a:endParaRPr sz="2500"/>
          </a:p>
        </p:txBody>
      </p:sp>
      <p:pic>
        <p:nvPicPr>
          <p:cNvPr id="610" name="Google Shape;610;p72"/>
          <p:cNvPicPr preferRelativeResize="0"/>
          <p:nvPr/>
        </p:nvPicPr>
        <p:blipFill>
          <a:blip r:embed="rId3">
            <a:alphaModFix/>
          </a:blip>
          <a:stretch>
            <a:fillRect/>
          </a:stretch>
        </p:blipFill>
        <p:spPr>
          <a:xfrm>
            <a:off x="1443975" y="836350"/>
            <a:ext cx="6256025" cy="45932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9"/>
          <p:cNvPicPr preferRelativeResize="0"/>
          <p:nvPr/>
        </p:nvPicPr>
        <p:blipFill>
          <a:blip r:embed="rId3">
            <a:alphaModFix/>
          </a:blip>
          <a:stretch>
            <a:fillRect/>
          </a:stretch>
        </p:blipFill>
        <p:spPr>
          <a:xfrm>
            <a:off x="34088" y="1484725"/>
            <a:ext cx="9075823" cy="3617425"/>
          </a:xfrm>
          <a:prstGeom prst="rect">
            <a:avLst/>
          </a:prstGeom>
          <a:noFill/>
          <a:ln>
            <a:noFill/>
          </a:ln>
        </p:spPr>
      </p:pic>
      <p:cxnSp>
        <p:nvCxnSpPr>
          <p:cNvPr id="99" name="Google Shape;99;p19"/>
          <p:cNvCxnSpPr/>
          <p:nvPr/>
        </p:nvCxnSpPr>
        <p:spPr>
          <a:xfrm flipH="1" rot="10800000">
            <a:off x="2299950" y="1236225"/>
            <a:ext cx="923100" cy="2185800"/>
          </a:xfrm>
          <a:prstGeom prst="straightConnector1">
            <a:avLst/>
          </a:prstGeom>
          <a:noFill/>
          <a:ln cap="flat" cmpd="sng" w="38100">
            <a:solidFill>
              <a:srgbClr val="666666"/>
            </a:solidFill>
            <a:prstDash val="solid"/>
            <a:round/>
            <a:headEnd len="med" w="med" type="stealth"/>
            <a:tailEnd len="med" w="med" type="none"/>
          </a:ln>
        </p:spPr>
      </p:cxnSp>
      <p:sp>
        <p:nvSpPr>
          <p:cNvPr id="100" name="Google Shape;100;p19"/>
          <p:cNvSpPr txBox="1"/>
          <p:nvPr/>
        </p:nvSpPr>
        <p:spPr>
          <a:xfrm>
            <a:off x="2832038" y="865250"/>
            <a:ext cx="1252500" cy="4683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Secondary Mirror</a:t>
            </a:r>
            <a:endParaRPr>
              <a:solidFill>
                <a:srgbClr val="FFFFFF"/>
              </a:solidFill>
              <a:latin typeface="Nunito"/>
              <a:ea typeface="Nunito"/>
              <a:cs typeface="Nunito"/>
              <a:sym typeface="Nunito"/>
            </a:endParaRPr>
          </a:p>
        </p:txBody>
      </p:sp>
      <p:cxnSp>
        <p:nvCxnSpPr>
          <p:cNvPr id="101" name="Google Shape;101;p19"/>
          <p:cNvCxnSpPr>
            <a:endCxn id="102" idx="2"/>
          </p:cNvCxnSpPr>
          <p:nvPr/>
        </p:nvCxnSpPr>
        <p:spPr>
          <a:xfrm rot="10800000">
            <a:off x="5198250" y="1296950"/>
            <a:ext cx="572400" cy="1818300"/>
          </a:xfrm>
          <a:prstGeom prst="straightConnector1">
            <a:avLst/>
          </a:prstGeom>
          <a:noFill/>
          <a:ln cap="flat" cmpd="sng" w="38100">
            <a:solidFill>
              <a:srgbClr val="666666"/>
            </a:solidFill>
            <a:prstDash val="solid"/>
            <a:round/>
            <a:headEnd len="med" w="med" type="stealth"/>
            <a:tailEnd len="med" w="med" type="none"/>
          </a:ln>
        </p:spPr>
      </p:cxnSp>
      <p:sp>
        <p:nvSpPr>
          <p:cNvPr id="102" name="Google Shape;102;p19"/>
          <p:cNvSpPr txBox="1"/>
          <p:nvPr/>
        </p:nvSpPr>
        <p:spPr>
          <a:xfrm>
            <a:off x="4572000" y="901850"/>
            <a:ext cx="1252500" cy="3951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Prim</a:t>
            </a:r>
            <a:r>
              <a:rPr lang="en">
                <a:solidFill>
                  <a:srgbClr val="FFFFFF"/>
                </a:solidFill>
                <a:latin typeface="Nunito"/>
                <a:ea typeface="Nunito"/>
                <a:cs typeface="Nunito"/>
                <a:sym typeface="Nunito"/>
              </a:rPr>
              <a:t>ary Mirror</a:t>
            </a:r>
            <a:endParaRPr>
              <a:solidFill>
                <a:srgbClr val="FFFFFF"/>
              </a:solidFill>
              <a:latin typeface="Nunito"/>
              <a:ea typeface="Nunito"/>
              <a:cs typeface="Nunito"/>
              <a:sym typeface="Nunito"/>
            </a:endParaRPr>
          </a:p>
        </p:txBody>
      </p:sp>
      <p:cxnSp>
        <p:nvCxnSpPr>
          <p:cNvPr id="103" name="Google Shape;103;p19"/>
          <p:cNvCxnSpPr/>
          <p:nvPr/>
        </p:nvCxnSpPr>
        <p:spPr>
          <a:xfrm rot="10800000">
            <a:off x="7345950" y="1059325"/>
            <a:ext cx="15300" cy="2301900"/>
          </a:xfrm>
          <a:prstGeom prst="straightConnector1">
            <a:avLst/>
          </a:prstGeom>
          <a:noFill/>
          <a:ln cap="flat" cmpd="sng" w="38100">
            <a:solidFill>
              <a:srgbClr val="666666"/>
            </a:solidFill>
            <a:prstDash val="solid"/>
            <a:round/>
            <a:headEnd len="med" w="med" type="stealth"/>
            <a:tailEnd len="med" w="med" type="none"/>
          </a:ln>
        </p:spPr>
      </p:cxnSp>
      <p:sp>
        <p:nvSpPr>
          <p:cNvPr id="104" name="Google Shape;104;p19"/>
          <p:cNvSpPr txBox="1"/>
          <p:nvPr/>
        </p:nvSpPr>
        <p:spPr>
          <a:xfrm>
            <a:off x="6485250" y="674125"/>
            <a:ext cx="1736700" cy="3951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Focal Plane Filters</a:t>
            </a:r>
            <a:endParaRPr>
              <a:solidFill>
                <a:srgbClr val="FFFFFF"/>
              </a:solidFill>
              <a:latin typeface="Nunito"/>
              <a:ea typeface="Nunito"/>
              <a:cs typeface="Nunito"/>
              <a:sym typeface="Nunito"/>
            </a:endParaRPr>
          </a:p>
        </p:txBody>
      </p:sp>
      <p:cxnSp>
        <p:nvCxnSpPr>
          <p:cNvPr id="105" name="Google Shape;105;p19"/>
          <p:cNvCxnSpPr>
            <a:endCxn id="106" idx="2"/>
          </p:cNvCxnSpPr>
          <p:nvPr/>
        </p:nvCxnSpPr>
        <p:spPr>
          <a:xfrm flipH="1" rot="10800000">
            <a:off x="8384325" y="1409625"/>
            <a:ext cx="263100" cy="2047200"/>
          </a:xfrm>
          <a:prstGeom prst="straightConnector1">
            <a:avLst/>
          </a:prstGeom>
          <a:noFill/>
          <a:ln cap="flat" cmpd="sng" w="38100">
            <a:solidFill>
              <a:srgbClr val="666666"/>
            </a:solidFill>
            <a:prstDash val="solid"/>
            <a:round/>
            <a:headEnd len="med" w="med" type="stealth"/>
            <a:tailEnd len="med" w="med" type="none"/>
          </a:ln>
        </p:spPr>
      </p:cxnSp>
      <p:sp>
        <p:nvSpPr>
          <p:cNvPr id="106" name="Google Shape;106;p19"/>
          <p:cNvSpPr txBox="1"/>
          <p:nvPr/>
        </p:nvSpPr>
        <p:spPr>
          <a:xfrm>
            <a:off x="8293725" y="1014525"/>
            <a:ext cx="707400" cy="3951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Nunito"/>
                <a:ea typeface="Nunito"/>
                <a:cs typeface="Nunito"/>
                <a:sym typeface="Nunito"/>
              </a:rPr>
              <a:t>CCD</a:t>
            </a:r>
            <a:endParaRPr b="1">
              <a:solidFill>
                <a:schemeClr val="dk1"/>
              </a:solidFill>
              <a:latin typeface="Nunito"/>
              <a:ea typeface="Nunito"/>
              <a:cs typeface="Nunito"/>
              <a:sym typeface="Nunito"/>
            </a:endParaRPr>
          </a:p>
        </p:txBody>
      </p:sp>
      <p:cxnSp>
        <p:nvCxnSpPr>
          <p:cNvPr id="107" name="Google Shape;107;p19"/>
          <p:cNvCxnSpPr>
            <a:endCxn id="108" idx="2"/>
          </p:cNvCxnSpPr>
          <p:nvPr/>
        </p:nvCxnSpPr>
        <p:spPr>
          <a:xfrm flipH="1" rot="10800000">
            <a:off x="1254525" y="1266100"/>
            <a:ext cx="886800" cy="1605300"/>
          </a:xfrm>
          <a:prstGeom prst="straightConnector1">
            <a:avLst/>
          </a:prstGeom>
          <a:noFill/>
          <a:ln cap="flat" cmpd="sng" w="38100">
            <a:solidFill>
              <a:srgbClr val="666666"/>
            </a:solidFill>
            <a:prstDash val="solid"/>
            <a:round/>
            <a:headEnd len="med" w="med" type="stealth"/>
            <a:tailEnd len="med" w="med" type="none"/>
          </a:ln>
        </p:spPr>
      </p:cxnSp>
      <p:sp>
        <p:nvSpPr>
          <p:cNvPr id="108" name="Google Shape;108;p19"/>
          <p:cNvSpPr txBox="1"/>
          <p:nvPr/>
        </p:nvSpPr>
        <p:spPr>
          <a:xfrm>
            <a:off x="1634775" y="797800"/>
            <a:ext cx="1013100" cy="4683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Aperture Selector</a:t>
            </a:r>
            <a:endParaRPr>
              <a:solidFill>
                <a:srgbClr val="FFFFFF"/>
              </a:solidFill>
              <a:latin typeface="Nunito"/>
              <a:ea typeface="Nunito"/>
              <a:cs typeface="Nunito"/>
              <a:sym typeface="Nunito"/>
            </a:endParaRPr>
          </a:p>
        </p:txBody>
      </p:sp>
      <p:cxnSp>
        <p:nvCxnSpPr>
          <p:cNvPr id="109" name="Google Shape;109;p19"/>
          <p:cNvCxnSpPr>
            <a:endCxn id="110" idx="2"/>
          </p:cNvCxnSpPr>
          <p:nvPr/>
        </p:nvCxnSpPr>
        <p:spPr>
          <a:xfrm rot="10800000">
            <a:off x="879600" y="1107925"/>
            <a:ext cx="92100" cy="2253300"/>
          </a:xfrm>
          <a:prstGeom prst="straightConnector1">
            <a:avLst/>
          </a:prstGeom>
          <a:noFill/>
          <a:ln cap="flat" cmpd="sng" w="38100">
            <a:solidFill>
              <a:srgbClr val="666666"/>
            </a:solidFill>
            <a:prstDash val="solid"/>
            <a:round/>
            <a:headEnd len="med" w="med" type="stealth"/>
            <a:tailEnd len="med" w="med" type="none"/>
          </a:ln>
        </p:spPr>
      </p:cxnSp>
      <p:sp>
        <p:nvSpPr>
          <p:cNvPr id="110" name="Google Shape;110;p19"/>
          <p:cNvSpPr txBox="1"/>
          <p:nvPr/>
        </p:nvSpPr>
        <p:spPr>
          <a:xfrm>
            <a:off x="157500" y="712825"/>
            <a:ext cx="1444200" cy="3951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Nunito"/>
                <a:ea typeface="Nunito"/>
                <a:cs typeface="Nunito"/>
                <a:sym typeface="Nunito"/>
              </a:rPr>
              <a:t>Entrance</a:t>
            </a:r>
            <a:r>
              <a:rPr lang="en">
                <a:solidFill>
                  <a:srgbClr val="FFFFFF"/>
                </a:solidFill>
                <a:latin typeface="Nunito"/>
                <a:ea typeface="Nunito"/>
                <a:cs typeface="Nunito"/>
                <a:sym typeface="Nunito"/>
              </a:rPr>
              <a:t> Filters</a:t>
            </a:r>
            <a:endParaRPr>
              <a:solidFill>
                <a:srgbClr val="FFFFFF"/>
              </a:solidFill>
              <a:latin typeface="Nunito"/>
              <a:ea typeface="Nunito"/>
              <a:cs typeface="Nunito"/>
              <a:sym typeface="Nunito"/>
            </a:endParaRPr>
          </a:p>
        </p:txBody>
      </p:sp>
      <p:sp>
        <p:nvSpPr>
          <p:cNvPr id="111" name="Google Shape;11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2" name="Google Shape;112;p19"/>
          <p:cNvSpPr txBox="1"/>
          <p:nvPr>
            <p:ph type="title"/>
          </p:nvPr>
        </p:nvSpPr>
        <p:spPr>
          <a:xfrm>
            <a:off x="1388100" y="36325"/>
            <a:ext cx="6367800" cy="67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800"/>
              <a:t>SUVI Optical Layout</a:t>
            </a:r>
            <a:endParaRPr sz="38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16" name="Google Shape;616;p73"/>
          <p:cNvSpPr txBox="1"/>
          <p:nvPr>
            <p:ph type="title"/>
          </p:nvPr>
        </p:nvSpPr>
        <p:spPr>
          <a:xfrm>
            <a:off x="491563" y="90675"/>
            <a:ext cx="8160900" cy="85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PLPT-SUV-006</a:t>
            </a:r>
            <a:endParaRPr sz="2700"/>
          </a:p>
          <a:p>
            <a:pPr indent="0" lvl="0" marL="0" rtl="0" algn="ctr">
              <a:spcBef>
                <a:spcPts val="0"/>
              </a:spcBef>
              <a:spcAft>
                <a:spcPts val="0"/>
              </a:spcAft>
              <a:buNone/>
            </a:pPr>
            <a:r>
              <a:rPr lang="en" sz="2100"/>
              <a:t>SUVI-EXIS Intercomparison</a:t>
            </a:r>
            <a:endParaRPr sz="2100"/>
          </a:p>
        </p:txBody>
      </p:sp>
      <p:pic>
        <p:nvPicPr>
          <p:cNvPr id="617" name="Google Shape;617;p73"/>
          <p:cNvPicPr preferRelativeResize="0"/>
          <p:nvPr/>
        </p:nvPicPr>
        <p:blipFill rotWithShape="1">
          <a:blip r:embed="rId3">
            <a:alphaModFix/>
          </a:blip>
          <a:srcRect b="5217" l="0" r="8609" t="5600"/>
          <a:stretch/>
        </p:blipFill>
        <p:spPr>
          <a:xfrm>
            <a:off x="2971088" y="1001713"/>
            <a:ext cx="5540584" cy="4055125"/>
          </a:xfrm>
          <a:prstGeom prst="rect">
            <a:avLst/>
          </a:prstGeom>
          <a:noFill/>
          <a:ln>
            <a:noFill/>
          </a:ln>
        </p:spPr>
      </p:pic>
      <p:sp>
        <p:nvSpPr>
          <p:cNvPr id="618" name="Google Shape;618;p73"/>
          <p:cNvSpPr txBox="1"/>
          <p:nvPr/>
        </p:nvSpPr>
        <p:spPr>
          <a:xfrm>
            <a:off x="602325" y="1649263"/>
            <a:ext cx="2136600" cy="27600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Nunito"/>
                <a:ea typeface="Nunito"/>
                <a:cs typeface="Nunito"/>
                <a:sym typeface="Nunito"/>
              </a:rPr>
              <a:t>The GOES-16 EXIS-EUVSA daily average science product was not available for 31 May 2023 to 1 August 2023.</a:t>
            </a:r>
            <a:endParaRPr sz="1600">
              <a:solidFill>
                <a:schemeClr val="dk1"/>
              </a:solidFill>
              <a:latin typeface="Nunito"/>
              <a:ea typeface="Nunito"/>
              <a:cs typeface="Nunito"/>
              <a:sym typeface="Nuni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4" name="Google Shape;624;p74"/>
          <p:cNvSpPr txBox="1"/>
          <p:nvPr/>
        </p:nvSpPr>
        <p:spPr>
          <a:xfrm>
            <a:off x="564525" y="1336300"/>
            <a:ext cx="2244600" cy="13959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SUVI/EXIS comparison of the 304 channel shows a slow, exponential degradation.</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a:p>
            <a:pPr indent="0" lvl="0" marL="0" rtl="0" algn="l">
              <a:spcBef>
                <a:spcPts val="0"/>
              </a:spcBef>
              <a:spcAft>
                <a:spcPts val="0"/>
              </a:spcAft>
              <a:buNone/>
            </a:pPr>
            <a:r>
              <a:t/>
            </a:r>
            <a:endParaRPr>
              <a:solidFill>
                <a:srgbClr val="FFFFFF"/>
              </a:solidFill>
              <a:latin typeface="Nunito"/>
              <a:ea typeface="Nunito"/>
              <a:cs typeface="Nunito"/>
              <a:sym typeface="Nunito"/>
            </a:endParaRPr>
          </a:p>
        </p:txBody>
      </p:sp>
      <p:sp>
        <p:nvSpPr>
          <p:cNvPr id="625" name="Google Shape;625;p74"/>
          <p:cNvSpPr txBox="1"/>
          <p:nvPr>
            <p:ph type="title"/>
          </p:nvPr>
        </p:nvSpPr>
        <p:spPr>
          <a:xfrm>
            <a:off x="685500" y="83625"/>
            <a:ext cx="7773000" cy="8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PLPT-SUV-006</a:t>
            </a:r>
            <a:endParaRPr sz="2700"/>
          </a:p>
          <a:p>
            <a:pPr indent="0" lvl="0" marL="0" rtl="0" algn="ctr">
              <a:spcBef>
                <a:spcPts val="0"/>
              </a:spcBef>
              <a:spcAft>
                <a:spcPts val="0"/>
              </a:spcAft>
              <a:buNone/>
            </a:pPr>
            <a:r>
              <a:rPr lang="en" sz="2500"/>
              <a:t>SUVI-EXIS Intercomparison</a:t>
            </a:r>
            <a:endParaRPr sz="2500"/>
          </a:p>
        </p:txBody>
      </p:sp>
      <p:sp>
        <p:nvSpPr>
          <p:cNvPr id="626" name="Google Shape;626;p74"/>
          <p:cNvSpPr txBox="1"/>
          <p:nvPr/>
        </p:nvSpPr>
        <p:spPr>
          <a:xfrm>
            <a:off x="6907200" y="2569600"/>
            <a:ext cx="492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unito"/>
              <a:ea typeface="Nunito"/>
              <a:cs typeface="Nunito"/>
              <a:sym typeface="Nunito"/>
            </a:endParaRPr>
          </a:p>
        </p:txBody>
      </p:sp>
      <p:pic>
        <p:nvPicPr>
          <p:cNvPr id="627" name="Google Shape;627;p74"/>
          <p:cNvPicPr preferRelativeResize="0"/>
          <p:nvPr/>
        </p:nvPicPr>
        <p:blipFill rotWithShape="1">
          <a:blip r:embed="rId3">
            <a:alphaModFix/>
          </a:blip>
          <a:srcRect b="4510" l="3324" r="8483" t="5089"/>
          <a:stretch/>
        </p:blipFill>
        <p:spPr>
          <a:xfrm>
            <a:off x="3030726" y="1090850"/>
            <a:ext cx="5019075" cy="38584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33" name="Google Shape;633;p75"/>
          <p:cNvSpPr txBox="1"/>
          <p:nvPr>
            <p:ph type="title"/>
          </p:nvPr>
        </p:nvSpPr>
        <p:spPr>
          <a:xfrm>
            <a:off x="601950" y="125475"/>
            <a:ext cx="7940100" cy="81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PLPT-SUV-006</a:t>
            </a:r>
            <a:endParaRPr sz="2700"/>
          </a:p>
          <a:p>
            <a:pPr indent="0" lvl="0" marL="0" rtl="0" algn="ctr">
              <a:spcBef>
                <a:spcPts val="0"/>
              </a:spcBef>
              <a:spcAft>
                <a:spcPts val="0"/>
              </a:spcAft>
              <a:buNone/>
            </a:pPr>
            <a:r>
              <a:rPr lang="en" sz="2500"/>
              <a:t>SUVI-EXIS Intercomparison</a:t>
            </a:r>
            <a:endParaRPr sz="2500"/>
          </a:p>
        </p:txBody>
      </p:sp>
      <p:sp>
        <p:nvSpPr>
          <p:cNvPr id="634" name="Google Shape;634;p75"/>
          <p:cNvSpPr txBox="1"/>
          <p:nvPr/>
        </p:nvSpPr>
        <p:spPr>
          <a:xfrm>
            <a:off x="375225" y="1677713"/>
            <a:ext cx="2379300" cy="2339700"/>
          </a:xfrm>
          <a:prstGeom prst="rect">
            <a:avLst/>
          </a:prstGeom>
          <a:solidFill>
            <a:srgbClr val="303030">
              <a:alpha val="68630"/>
            </a:srgbClr>
          </a:solid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Assuming an exponential trend, total degradation when compared against G16 EXIS-EUVSA is ~9.4%.</a:t>
            </a:r>
            <a:endParaRPr>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G18/G16 SUVI trend yields a degradation of ~3.4%</a:t>
            </a:r>
            <a:endParaRPr>
              <a:solidFill>
                <a:schemeClr val="dk1"/>
              </a:solidFill>
              <a:latin typeface="Nunito"/>
              <a:ea typeface="Nunito"/>
              <a:cs typeface="Nunito"/>
              <a:sym typeface="Nunito"/>
            </a:endParaRPr>
          </a:p>
        </p:txBody>
      </p:sp>
      <p:pic>
        <p:nvPicPr>
          <p:cNvPr id="635" name="Google Shape;635;p75"/>
          <p:cNvPicPr preferRelativeResize="0"/>
          <p:nvPr/>
        </p:nvPicPr>
        <p:blipFill>
          <a:blip r:embed="rId3">
            <a:alphaModFix/>
          </a:blip>
          <a:stretch>
            <a:fillRect/>
          </a:stretch>
        </p:blipFill>
        <p:spPr>
          <a:xfrm>
            <a:off x="2961750" y="1089050"/>
            <a:ext cx="5202701" cy="390202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41" name="Google Shape;641;p76"/>
          <p:cNvSpPr txBox="1"/>
          <p:nvPr/>
        </p:nvSpPr>
        <p:spPr>
          <a:xfrm>
            <a:off x="462851" y="1216650"/>
            <a:ext cx="2276100" cy="34482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Nunito"/>
                <a:ea typeface="Nunito"/>
                <a:cs typeface="Nunito"/>
                <a:sym typeface="Nunito"/>
              </a:rPr>
              <a:t>SUVI/EXIS comparison of the 284 channel hints at degradation very early in the mission. There is also a lot of out-of-band contributions along with </a:t>
            </a:r>
            <a:r>
              <a:rPr lang="en">
                <a:solidFill>
                  <a:srgbClr val="FFFFFF"/>
                </a:solidFill>
                <a:latin typeface="Nunito"/>
                <a:ea typeface="Nunito"/>
                <a:cs typeface="Nunito"/>
                <a:sym typeface="Nunito"/>
              </a:rPr>
              <a:t>solar</a:t>
            </a:r>
            <a:r>
              <a:rPr lang="en">
                <a:solidFill>
                  <a:srgbClr val="FFFFFF"/>
                </a:solidFill>
                <a:latin typeface="Nunito"/>
                <a:ea typeface="Nunito"/>
                <a:cs typeface="Nunito"/>
                <a:sym typeface="Nunito"/>
              </a:rPr>
              <a:t> variability that makes trending in this channel quite challenging.</a:t>
            </a:r>
            <a:endParaRPr>
              <a:solidFill>
                <a:srgbClr val="FFFFFF"/>
              </a:solidFill>
              <a:latin typeface="Nunito"/>
              <a:ea typeface="Nunito"/>
              <a:cs typeface="Nunito"/>
              <a:sym typeface="Nunito"/>
            </a:endParaRPr>
          </a:p>
        </p:txBody>
      </p:sp>
      <p:sp>
        <p:nvSpPr>
          <p:cNvPr id="642" name="Google Shape;642;p76"/>
          <p:cNvSpPr txBox="1"/>
          <p:nvPr>
            <p:ph type="title"/>
          </p:nvPr>
        </p:nvSpPr>
        <p:spPr>
          <a:xfrm>
            <a:off x="143600" y="188175"/>
            <a:ext cx="8520600" cy="76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PLPT-SUV-006</a:t>
            </a:r>
            <a:endParaRPr sz="2700"/>
          </a:p>
          <a:p>
            <a:pPr indent="0" lvl="0" marL="0" rtl="0" algn="ctr">
              <a:spcBef>
                <a:spcPts val="0"/>
              </a:spcBef>
              <a:spcAft>
                <a:spcPts val="0"/>
              </a:spcAft>
              <a:buNone/>
            </a:pPr>
            <a:r>
              <a:rPr lang="en" sz="2500"/>
              <a:t>SUVI-EXIS Intercomparison</a:t>
            </a:r>
            <a:endParaRPr sz="2500"/>
          </a:p>
        </p:txBody>
      </p:sp>
      <p:sp>
        <p:nvSpPr>
          <p:cNvPr id="643" name="Google Shape;643;p76"/>
          <p:cNvSpPr/>
          <p:nvPr/>
        </p:nvSpPr>
        <p:spPr>
          <a:xfrm>
            <a:off x="4529200" y="3874150"/>
            <a:ext cx="427800" cy="265200"/>
          </a:xfrm>
          <a:prstGeom prst="ellipse">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4" name="Google Shape;644;p76"/>
          <p:cNvPicPr preferRelativeResize="0"/>
          <p:nvPr/>
        </p:nvPicPr>
        <p:blipFill rotWithShape="1">
          <a:blip r:embed="rId3">
            <a:alphaModFix/>
          </a:blip>
          <a:srcRect b="2715" l="3565" r="7742" t="5843"/>
          <a:stretch/>
        </p:blipFill>
        <p:spPr>
          <a:xfrm>
            <a:off x="3101425" y="1254500"/>
            <a:ext cx="4630475" cy="35806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50" name="Google Shape;650;p77"/>
          <p:cNvSpPr txBox="1"/>
          <p:nvPr>
            <p:ph type="title"/>
          </p:nvPr>
        </p:nvSpPr>
        <p:spPr>
          <a:xfrm>
            <a:off x="143600" y="160300"/>
            <a:ext cx="8520600" cy="79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PLPT-SUV-006</a:t>
            </a:r>
            <a:endParaRPr/>
          </a:p>
          <a:p>
            <a:pPr indent="0" lvl="0" marL="0" rtl="0" algn="ctr">
              <a:spcBef>
                <a:spcPts val="0"/>
              </a:spcBef>
              <a:spcAft>
                <a:spcPts val="0"/>
              </a:spcAft>
              <a:buNone/>
            </a:pPr>
            <a:r>
              <a:rPr lang="en" sz="2500"/>
              <a:t>SUVI-EXIS Intercomparison</a:t>
            </a:r>
            <a:endParaRPr sz="2500"/>
          </a:p>
        </p:txBody>
      </p:sp>
      <p:sp>
        <p:nvSpPr>
          <p:cNvPr id="651" name="Google Shape;651;p77"/>
          <p:cNvSpPr txBox="1"/>
          <p:nvPr/>
        </p:nvSpPr>
        <p:spPr>
          <a:xfrm>
            <a:off x="103400" y="1234525"/>
            <a:ext cx="2379300" cy="2770500"/>
          </a:xfrm>
          <a:prstGeom prst="rect">
            <a:avLst/>
          </a:prstGeom>
          <a:solidFill>
            <a:srgbClr val="303030">
              <a:alpha val="68630"/>
            </a:srgbClr>
          </a:solid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Assuming an exponential trend from the start of mission, the total degradation when compared against G16 EXIS-EUVSA is ~9.3%</a:t>
            </a:r>
            <a:endParaRPr>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G18/G16 SUVI trend yields a degradation of ~5.5%</a:t>
            </a:r>
            <a:endParaRPr>
              <a:solidFill>
                <a:schemeClr val="dk1"/>
              </a:solidFill>
              <a:latin typeface="Nunito"/>
              <a:ea typeface="Nunito"/>
              <a:cs typeface="Nunito"/>
              <a:sym typeface="Nunito"/>
            </a:endParaRPr>
          </a:p>
          <a:p>
            <a:pPr indent="0" lvl="0" marL="0" rtl="0" algn="l">
              <a:spcBef>
                <a:spcPts val="0"/>
              </a:spcBef>
              <a:spcAft>
                <a:spcPts val="0"/>
              </a:spcAft>
              <a:buNone/>
            </a:pPr>
            <a:r>
              <a:t/>
            </a:r>
            <a:endParaRPr>
              <a:solidFill>
                <a:schemeClr val="dk1"/>
              </a:solidFill>
              <a:latin typeface="Nunito"/>
              <a:ea typeface="Nunito"/>
              <a:cs typeface="Nunito"/>
              <a:sym typeface="Nunito"/>
            </a:endParaRPr>
          </a:p>
        </p:txBody>
      </p:sp>
      <p:pic>
        <p:nvPicPr>
          <p:cNvPr id="652" name="Google Shape;652;p77"/>
          <p:cNvPicPr preferRelativeResize="0"/>
          <p:nvPr/>
        </p:nvPicPr>
        <p:blipFill>
          <a:blip r:embed="rId3">
            <a:alphaModFix/>
          </a:blip>
          <a:stretch>
            <a:fillRect/>
          </a:stretch>
        </p:blipFill>
        <p:spPr>
          <a:xfrm>
            <a:off x="2635100" y="1102900"/>
            <a:ext cx="5184267" cy="38882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8"/>
          <p:cNvSpPr txBox="1"/>
          <p:nvPr>
            <p:ph type="title"/>
          </p:nvPr>
        </p:nvSpPr>
        <p:spPr>
          <a:xfrm>
            <a:off x="143600" y="167275"/>
            <a:ext cx="8520600" cy="89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GOES-18 SUVI Degradation vs. Comparator Instruments</a:t>
            </a:r>
            <a:endParaRPr/>
          </a:p>
        </p:txBody>
      </p:sp>
      <p:sp>
        <p:nvSpPr>
          <p:cNvPr id="658" name="Google Shape;658;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59" name="Google Shape;659;p78"/>
          <p:cNvGraphicFramePr/>
          <p:nvPr/>
        </p:nvGraphicFramePr>
        <p:xfrm>
          <a:off x="235713" y="1066375"/>
          <a:ext cx="3000000" cy="3000000"/>
        </p:xfrm>
        <a:graphic>
          <a:graphicData uri="http://schemas.openxmlformats.org/drawingml/2006/table">
            <a:tbl>
              <a:tblPr>
                <a:noFill/>
                <a:tableStyleId>{3EB7D522-1627-4846-9085-6CE6A1E1333D}</a:tableStyleId>
              </a:tblPr>
              <a:tblGrid>
                <a:gridCol w="1309850"/>
                <a:gridCol w="1233225"/>
                <a:gridCol w="1947900"/>
                <a:gridCol w="2136100"/>
                <a:gridCol w="2045500"/>
              </a:tblGrid>
              <a:tr h="381000">
                <a:tc>
                  <a:txBody>
                    <a:bodyPr/>
                    <a:lstStyle/>
                    <a:p>
                      <a:pPr indent="0" lvl="0" marL="0" rtl="0" algn="ctr">
                        <a:spcBef>
                          <a:spcPts val="0"/>
                        </a:spcBef>
                        <a:spcAft>
                          <a:spcPts val="0"/>
                        </a:spcAft>
                        <a:buNone/>
                      </a:pPr>
                      <a:r>
                        <a:rPr b="1" lang="en" sz="1200">
                          <a:latin typeface="Nunito"/>
                          <a:ea typeface="Nunito"/>
                          <a:cs typeface="Nunito"/>
                          <a:sym typeface="Nunito"/>
                        </a:rPr>
                        <a:t>Wavelength</a:t>
                      </a:r>
                      <a:endParaRPr b="1" sz="1200">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1200">
                          <a:latin typeface="Nunito"/>
                          <a:ea typeface="Nunito"/>
                          <a:cs typeface="Nunito"/>
                          <a:sym typeface="Nunito"/>
                        </a:rPr>
                        <a:t>Comparator Instrument</a:t>
                      </a:r>
                      <a:endParaRPr b="1" sz="12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1200">
                          <a:latin typeface="Nunito"/>
                          <a:ea typeface="Nunito"/>
                          <a:cs typeface="Nunito"/>
                          <a:sym typeface="Nunito"/>
                        </a:rPr>
                        <a:t>Total Estimated Degradation to </a:t>
                      </a:r>
                      <a:r>
                        <a:rPr b="1" lang="en" sz="1200">
                          <a:latin typeface="Nunito"/>
                          <a:ea typeface="Nunito"/>
                          <a:cs typeface="Nunito"/>
                          <a:sym typeface="Nunito"/>
                        </a:rPr>
                        <a:t>compared with the listed instrument</a:t>
                      </a:r>
                      <a:endParaRPr b="1" sz="12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1200">
                          <a:latin typeface="Nunito"/>
                          <a:ea typeface="Nunito"/>
                          <a:cs typeface="Nunito"/>
                          <a:sym typeface="Nunito"/>
                        </a:rPr>
                        <a:t>Comparator Instrument</a:t>
                      </a:r>
                      <a:endParaRPr b="1" sz="12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1200">
                          <a:latin typeface="Nunito"/>
                          <a:ea typeface="Nunito"/>
                          <a:cs typeface="Nunito"/>
                          <a:sym typeface="Nunito"/>
                        </a:rPr>
                        <a:t>Total Estimated Degradation to compared with the listed instrument</a:t>
                      </a:r>
                      <a:endParaRPr b="1" sz="12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7B7B7"/>
                    </a:solidFill>
                  </a:tcPr>
                </a:tc>
              </a:tr>
              <a:tr h="381000">
                <a:tc>
                  <a:txBody>
                    <a:bodyPr/>
                    <a:lstStyle/>
                    <a:p>
                      <a:pPr indent="0" lvl="0" marL="0" rtl="0" algn="ctr">
                        <a:spcBef>
                          <a:spcPts val="0"/>
                        </a:spcBef>
                        <a:spcAft>
                          <a:spcPts val="0"/>
                        </a:spcAft>
                        <a:buNone/>
                      </a:pPr>
                      <a:r>
                        <a:rPr b="1" lang="en">
                          <a:latin typeface="Nunito"/>
                          <a:ea typeface="Nunito"/>
                          <a:cs typeface="Nunito"/>
                          <a:sym typeface="Nunito"/>
                        </a:rPr>
                        <a:t>94</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a:latin typeface="Nunito"/>
                          <a:ea typeface="Nunito"/>
                          <a:cs typeface="Nunito"/>
                          <a:sym typeface="Nunito"/>
                        </a:rPr>
                        <a:t>AIA/SUVI</a:t>
                      </a:r>
                      <a:endParaRPr>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12.7%</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G16 SUVI/G18 SUVI</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12.6%</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81000">
                <a:tc>
                  <a:txBody>
                    <a:bodyPr/>
                    <a:lstStyle/>
                    <a:p>
                      <a:pPr indent="0" lvl="0" marL="0" rtl="0" algn="ctr">
                        <a:spcBef>
                          <a:spcPts val="0"/>
                        </a:spcBef>
                        <a:spcAft>
                          <a:spcPts val="0"/>
                        </a:spcAft>
                        <a:buNone/>
                      </a:pPr>
                      <a:r>
                        <a:rPr b="1" lang="en">
                          <a:latin typeface="Nunito"/>
                          <a:ea typeface="Nunito"/>
                          <a:cs typeface="Nunito"/>
                          <a:sym typeface="Nunito"/>
                        </a:rPr>
                        <a:t>131</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a:latin typeface="Nunito"/>
                          <a:ea typeface="Nunito"/>
                          <a:cs typeface="Nunito"/>
                          <a:sym typeface="Nunito"/>
                        </a:rPr>
                        <a:t>AIA/SUVI</a:t>
                      </a:r>
                      <a:endParaRPr>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12.8%</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G16 SUVI/G18 SUVI</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11.9%</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81000">
                <a:tc>
                  <a:txBody>
                    <a:bodyPr/>
                    <a:lstStyle/>
                    <a:p>
                      <a:pPr indent="0" lvl="0" marL="0" rtl="0" algn="ctr">
                        <a:spcBef>
                          <a:spcPts val="0"/>
                        </a:spcBef>
                        <a:spcAft>
                          <a:spcPts val="0"/>
                        </a:spcAft>
                        <a:buNone/>
                      </a:pPr>
                      <a:r>
                        <a:rPr b="1" lang="en">
                          <a:latin typeface="Nunito"/>
                          <a:ea typeface="Nunito"/>
                          <a:cs typeface="Nunito"/>
                          <a:sym typeface="Nunito"/>
                        </a:rPr>
                        <a:t>171</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a:latin typeface="Nunito"/>
                          <a:ea typeface="Nunito"/>
                          <a:cs typeface="Nunito"/>
                          <a:sym typeface="Nunito"/>
                        </a:rPr>
                        <a:t>AIA/SUVI</a:t>
                      </a:r>
                      <a:endParaRPr>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4.9%</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G16 SUVI/G18 SUVI</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5.2%</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b="1" lang="en">
                          <a:latin typeface="Nunito"/>
                          <a:ea typeface="Nunito"/>
                          <a:cs typeface="Nunito"/>
                          <a:sym typeface="Nunito"/>
                        </a:rPr>
                        <a:t>195</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a:latin typeface="Nunito"/>
                          <a:ea typeface="Nunito"/>
                          <a:cs typeface="Nunito"/>
                          <a:sym typeface="Nunito"/>
                        </a:rPr>
                        <a:t>AIA/SUVI</a:t>
                      </a:r>
                      <a:endParaRPr>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2.3%</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G16 SUVI/G18 SUVI</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4.8%</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81000">
                <a:tc>
                  <a:txBody>
                    <a:bodyPr/>
                    <a:lstStyle/>
                    <a:p>
                      <a:pPr indent="0" lvl="0" marL="0" rtl="0" algn="ctr">
                        <a:spcBef>
                          <a:spcPts val="0"/>
                        </a:spcBef>
                        <a:spcAft>
                          <a:spcPts val="0"/>
                        </a:spcAft>
                        <a:buNone/>
                      </a:pPr>
                      <a:r>
                        <a:rPr b="1" lang="en">
                          <a:latin typeface="Nunito"/>
                          <a:ea typeface="Nunito"/>
                          <a:cs typeface="Nunito"/>
                          <a:sym typeface="Nunito"/>
                        </a:rPr>
                        <a:t>284</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a:latin typeface="Nunito"/>
                          <a:ea typeface="Nunito"/>
                          <a:cs typeface="Nunito"/>
                          <a:sym typeface="Nunito"/>
                        </a:rPr>
                        <a:t>EUVS-A</a:t>
                      </a:r>
                      <a:endParaRPr>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9.3</a:t>
                      </a:r>
                      <a:r>
                        <a:rPr lang="en" sz="1300">
                          <a:latin typeface="Nunito"/>
                          <a:ea typeface="Nunito"/>
                          <a:cs typeface="Nunito"/>
                          <a:sym typeface="Nunito"/>
                        </a:rPr>
                        <a:t>%</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G16 SUVI/G18 SUVI</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5.5%</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81000">
                <a:tc>
                  <a:txBody>
                    <a:bodyPr/>
                    <a:lstStyle/>
                    <a:p>
                      <a:pPr indent="0" lvl="0" marL="0" rtl="0" algn="ctr">
                        <a:spcBef>
                          <a:spcPts val="0"/>
                        </a:spcBef>
                        <a:spcAft>
                          <a:spcPts val="0"/>
                        </a:spcAft>
                        <a:buNone/>
                      </a:pPr>
                      <a:r>
                        <a:rPr b="1" lang="en">
                          <a:latin typeface="Nunito"/>
                          <a:ea typeface="Nunito"/>
                          <a:cs typeface="Nunito"/>
                          <a:sym typeface="Nunito"/>
                        </a:rPr>
                        <a:t>304</a:t>
                      </a:r>
                      <a:endParaRPr b="1">
                        <a:latin typeface="Nunito"/>
                        <a:ea typeface="Nunito"/>
                        <a:cs typeface="Nunito"/>
                        <a:sym typeface="Nunito"/>
                      </a:endParaRPr>
                    </a:p>
                  </a:txBody>
                  <a:tcPr marT="91425" marB="91425" marR="91425" marL="91425">
                    <a:lnL cap="flat" cmpd="sng" w="952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a:latin typeface="Nunito"/>
                          <a:ea typeface="Nunito"/>
                          <a:cs typeface="Nunito"/>
                          <a:sym typeface="Nunito"/>
                        </a:rPr>
                        <a:t>AIA/SUVI</a:t>
                      </a:r>
                      <a:endParaRPr>
                        <a:latin typeface="Nunito"/>
                        <a:ea typeface="Nunito"/>
                        <a:cs typeface="Nunito"/>
                        <a:sym typeface="Nunito"/>
                      </a:endParaRPr>
                    </a:p>
                    <a:p>
                      <a:pPr indent="0" lvl="0" marL="0" rtl="0" algn="ctr">
                        <a:spcBef>
                          <a:spcPts val="0"/>
                        </a:spcBef>
                        <a:spcAft>
                          <a:spcPts val="0"/>
                        </a:spcAft>
                        <a:buNone/>
                      </a:pPr>
                      <a:r>
                        <a:rPr lang="en">
                          <a:latin typeface="Nunito"/>
                          <a:ea typeface="Nunito"/>
                          <a:cs typeface="Nunito"/>
                          <a:sym typeface="Nunito"/>
                        </a:rPr>
                        <a:t>EUVS-A</a:t>
                      </a:r>
                      <a:endParaRPr>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1300">
                          <a:latin typeface="Nunito"/>
                          <a:ea typeface="Nunito"/>
                          <a:cs typeface="Nunito"/>
                          <a:sym typeface="Nunito"/>
                        </a:rPr>
                        <a:t>6.9%</a:t>
                      </a:r>
                      <a:endParaRPr sz="1300">
                        <a:latin typeface="Nunito"/>
                        <a:ea typeface="Nunito"/>
                        <a:cs typeface="Nunito"/>
                        <a:sym typeface="Nunito"/>
                      </a:endParaRPr>
                    </a:p>
                    <a:p>
                      <a:pPr indent="0" lvl="0" marL="0" rtl="0" algn="ctr">
                        <a:spcBef>
                          <a:spcPts val="0"/>
                        </a:spcBef>
                        <a:spcAft>
                          <a:spcPts val="0"/>
                        </a:spcAft>
                        <a:buNone/>
                      </a:pPr>
                      <a:r>
                        <a:rPr lang="en" sz="1300">
                          <a:latin typeface="Nunito"/>
                          <a:ea typeface="Nunito"/>
                          <a:cs typeface="Nunito"/>
                          <a:sym typeface="Nunito"/>
                        </a:rPr>
                        <a:t>9.4%</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G16 SUVI/G18 SUVI</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300">
                          <a:latin typeface="Nunito"/>
                          <a:ea typeface="Nunito"/>
                          <a:cs typeface="Nunito"/>
                          <a:sym typeface="Nunito"/>
                        </a:rPr>
                        <a:t>4.5%</a:t>
                      </a:r>
                      <a:endParaRPr sz="1300">
                        <a:latin typeface="Nunito"/>
                        <a:ea typeface="Nunito"/>
                        <a:cs typeface="Nunito"/>
                        <a:sym typeface="Nunito"/>
                      </a:endParaRPr>
                    </a:p>
                    <a:p>
                      <a:pPr indent="0" lvl="0" marL="0" rtl="0" algn="ctr">
                        <a:spcBef>
                          <a:spcPts val="0"/>
                        </a:spcBef>
                        <a:spcAft>
                          <a:spcPts val="0"/>
                        </a:spcAft>
                        <a:buNone/>
                      </a:pPr>
                      <a:r>
                        <a:rPr lang="en" sz="1300">
                          <a:latin typeface="Nunito"/>
                          <a:ea typeface="Nunito"/>
                          <a:cs typeface="Nunito"/>
                          <a:sym typeface="Nunito"/>
                        </a:rPr>
                        <a:t>3.4%</a:t>
                      </a:r>
                      <a:endParaRPr sz="1300">
                        <a:latin typeface="Nunito"/>
                        <a:ea typeface="Nunito"/>
                        <a:cs typeface="Nunito"/>
                        <a:sym typeface="Nunito"/>
                      </a:endParaRPr>
                    </a:p>
                  </a:txBody>
                  <a:tcPr marT="91425" marB="91425" marR="91425" marL="91425">
                    <a:lnL cap="flat" cmpd="sng" w="2857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bl>
          </a:graphicData>
        </a:graphic>
      </p:graphicFrame>
      <p:sp>
        <p:nvSpPr>
          <p:cNvPr id="660" name="Google Shape;660;p78"/>
          <p:cNvSpPr txBox="1"/>
          <p:nvPr/>
        </p:nvSpPr>
        <p:spPr>
          <a:xfrm>
            <a:off x="696950" y="4599875"/>
            <a:ext cx="7492200" cy="393600"/>
          </a:xfrm>
          <a:prstGeom prst="rect">
            <a:avLst/>
          </a:prstGeom>
          <a:solidFill>
            <a:srgbClr val="303030">
              <a:alpha val="686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1BA509"/>
                </a:solidFill>
                <a:latin typeface="Nunito"/>
                <a:ea typeface="Nunito"/>
                <a:cs typeface="Nunito"/>
                <a:sym typeface="Nunito"/>
              </a:rPr>
              <a:t>MRD 2048/2051 (±40% in radiance) is met.</a:t>
            </a:r>
            <a:endParaRPr b="1" sz="1900">
              <a:solidFill>
                <a:srgbClr val="1BA509"/>
              </a:solidFill>
              <a:latin typeface="Nunito"/>
              <a:ea typeface="Nunito"/>
              <a:cs typeface="Nunito"/>
              <a:sym typeface="Nuni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9"/>
          <p:cNvSpPr txBox="1"/>
          <p:nvPr>
            <p:ph type="title"/>
          </p:nvPr>
        </p:nvSpPr>
        <p:spPr>
          <a:xfrm>
            <a:off x="1388100" y="1568400"/>
            <a:ext cx="6367800" cy="20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GOES-18 SUVI Full Maturity PS-PVR</a:t>
            </a:r>
            <a:endParaRPr sz="2400">
              <a:solidFill>
                <a:srgbClr val="FFFFFF"/>
              </a:solidFill>
            </a:endParaRPr>
          </a:p>
          <a:p>
            <a:pPr indent="0" lvl="0" marL="0" rtl="0" algn="l">
              <a:spcBef>
                <a:spcPts val="0"/>
              </a:spcBef>
              <a:spcAft>
                <a:spcPts val="0"/>
              </a:spcAft>
              <a:buNone/>
            </a:pPr>
            <a:r>
              <a:rPr lang="en"/>
              <a:t>Full Maturity Assessment</a:t>
            </a:r>
            <a:endParaRPr/>
          </a:p>
        </p:txBody>
      </p:sp>
      <p:sp>
        <p:nvSpPr>
          <p:cNvPr id="666" name="Google Shape;666;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latin typeface="Nunito"/>
              <a:ea typeface="Nunito"/>
              <a:cs typeface="Nunito"/>
              <a:sym typeface="Nuni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80"/>
          <p:cNvSpPr txBox="1"/>
          <p:nvPr>
            <p:ph idx="12" type="sldNum"/>
          </p:nvPr>
        </p:nvSpPr>
        <p:spPr>
          <a:xfrm>
            <a:off x="6956800" y="4878422"/>
            <a:ext cx="2133600" cy="205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672" name="Google Shape;672;p80"/>
          <p:cNvSpPr txBox="1"/>
          <p:nvPr/>
        </p:nvSpPr>
        <p:spPr>
          <a:xfrm>
            <a:off x="1153500" y="150875"/>
            <a:ext cx="6837000" cy="5895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200"/>
              <a:buFont typeface="Calibri"/>
              <a:buNone/>
            </a:pPr>
            <a:r>
              <a:rPr i="0" lang="en" sz="3200" u="none" cap="none" strike="noStrike">
                <a:solidFill>
                  <a:schemeClr val="dk1"/>
                </a:solidFill>
                <a:latin typeface="Nunito"/>
                <a:ea typeface="Nunito"/>
                <a:cs typeface="Nunito"/>
                <a:sym typeface="Nunito"/>
              </a:rPr>
              <a:t>SUVI Performance Baseline Status</a:t>
            </a:r>
            <a:endParaRPr>
              <a:solidFill>
                <a:schemeClr val="dk1"/>
              </a:solidFill>
              <a:latin typeface="Nunito"/>
              <a:ea typeface="Nunito"/>
              <a:cs typeface="Nunito"/>
              <a:sym typeface="Nunito"/>
            </a:endParaRPr>
          </a:p>
        </p:txBody>
      </p:sp>
      <p:graphicFrame>
        <p:nvGraphicFramePr>
          <p:cNvPr id="673" name="Google Shape;673;p80"/>
          <p:cNvGraphicFramePr/>
          <p:nvPr/>
        </p:nvGraphicFramePr>
        <p:xfrm>
          <a:off x="380791" y="871873"/>
          <a:ext cx="3000000" cy="3000000"/>
        </p:xfrm>
        <a:graphic>
          <a:graphicData uri="http://schemas.openxmlformats.org/drawingml/2006/table">
            <a:tbl>
              <a:tblPr bandRow="1" firstRow="1">
                <a:noFill/>
                <a:tableStyleId>{A701E8D7-DE24-4884-BD5E-6C512A20D567}</a:tableStyleId>
              </a:tblPr>
              <a:tblGrid>
                <a:gridCol w="986250"/>
                <a:gridCol w="3406550"/>
                <a:gridCol w="1561900"/>
                <a:gridCol w="2427700"/>
              </a:tblGrid>
              <a:tr h="278150">
                <a:tc>
                  <a:txBody>
                    <a:bodyPr/>
                    <a:lstStyle/>
                    <a:p>
                      <a:pPr indent="0" lvl="0" marL="0" marR="0" rtl="0" algn="ctr">
                        <a:spcBef>
                          <a:spcPts val="0"/>
                        </a:spcBef>
                        <a:spcAft>
                          <a:spcPts val="0"/>
                        </a:spcAft>
                        <a:buNone/>
                      </a:pPr>
                      <a:r>
                        <a:rPr b="1" lang="en" sz="1200">
                          <a:solidFill>
                            <a:schemeClr val="lt1"/>
                          </a:solidFill>
                          <a:latin typeface="Calibri"/>
                          <a:ea typeface="Calibri"/>
                          <a:cs typeface="Calibri"/>
                          <a:sym typeface="Calibri"/>
                        </a:rPr>
                        <a:t>MRD ID</a:t>
                      </a:r>
                      <a:endParaRPr b="1" sz="11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lang="en" sz="1200">
                          <a:solidFill>
                            <a:schemeClr val="lt1"/>
                          </a:solidFill>
                          <a:latin typeface="Calibri"/>
                          <a:ea typeface="Calibri"/>
                          <a:cs typeface="Calibri"/>
                          <a:sym typeface="Calibri"/>
                        </a:rPr>
                        <a:t>Description</a:t>
                      </a:r>
                      <a:endParaRPr b="1" sz="11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BFBFBF"/>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1" lang="en" sz="1200">
                          <a:solidFill>
                            <a:schemeClr val="lt1"/>
                          </a:solidFill>
                          <a:latin typeface="Calibri"/>
                          <a:ea typeface="Calibri"/>
                          <a:cs typeface="Calibri"/>
                          <a:sym typeface="Calibri"/>
                        </a:rPr>
                        <a:t>Related PLPTs</a:t>
                      </a:r>
                      <a:endParaRPr b="1" sz="11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BFBFBF"/>
                    </a:solidFill>
                  </a:tcPr>
                </a:tc>
                <a:tc>
                  <a:txBody>
                    <a:bodyPr/>
                    <a:lstStyle/>
                    <a:p>
                      <a:pPr indent="0" lvl="0" marL="0" marR="0" rtl="0" algn="ctr">
                        <a:lnSpc>
                          <a:spcPct val="100000"/>
                        </a:lnSpc>
                        <a:spcBef>
                          <a:spcPts val="0"/>
                        </a:spcBef>
                        <a:spcAft>
                          <a:spcPts val="0"/>
                        </a:spcAft>
                        <a:buClr>
                          <a:schemeClr val="dk1"/>
                        </a:buClr>
                        <a:buSzPts val="1200"/>
                        <a:buFont typeface="Calibri"/>
                        <a:buNone/>
                      </a:pPr>
                      <a:r>
                        <a:rPr b="1" lang="en" sz="1200">
                          <a:solidFill>
                            <a:schemeClr val="lt1"/>
                          </a:solidFill>
                          <a:latin typeface="Calibri"/>
                          <a:ea typeface="Calibri"/>
                          <a:cs typeface="Calibri"/>
                          <a:sym typeface="Calibri"/>
                        </a:rPr>
                        <a:t>Status</a:t>
                      </a:r>
                      <a:endParaRPr b="1" sz="11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BFBFBF"/>
                    </a:solidFill>
                  </a:tcPr>
                </a:tc>
              </a:tr>
              <a:tr h="278150">
                <a:tc>
                  <a:txBody>
                    <a:bodyPr/>
                    <a:lstStyle/>
                    <a:p>
                      <a:pPr indent="0" lvl="0" marL="0" marR="0" rtl="0" algn="ctr">
                        <a:spcBef>
                          <a:spcPts val="0"/>
                        </a:spcBef>
                        <a:spcAft>
                          <a:spcPts val="0"/>
                        </a:spcAft>
                        <a:buNone/>
                      </a:pPr>
                      <a:r>
                        <a:rPr b="1" lang="en" sz="1200">
                          <a:solidFill>
                            <a:schemeClr val="lt1"/>
                          </a:solidFill>
                        </a:rPr>
                        <a:t>2045</a:t>
                      </a:r>
                      <a:endParaRPr b="1" sz="11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c>
                  <a:txBody>
                    <a:bodyPr/>
                    <a:lstStyle/>
                    <a:p>
                      <a:pPr indent="0" lvl="0" marL="0" marR="0" rtl="0" algn="l">
                        <a:lnSpc>
                          <a:spcPct val="100000"/>
                        </a:lnSpc>
                        <a:spcBef>
                          <a:spcPts val="0"/>
                        </a:spcBef>
                        <a:spcAft>
                          <a:spcPts val="0"/>
                        </a:spcAft>
                        <a:buClr>
                          <a:schemeClr val="dk1"/>
                        </a:buClr>
                        <a:buSzPts val="1200"/>
                        <a:buFont typeface="Calibri"/>
                        <a:buNone/>
                      </a:pPr>
                      <a:r>
                        <a:rPr b="1" lang="en" sz="1200">
                          <a:solidFill>
                            <a:schemeClr val="lt1"/>
                          </a:solidFill>
                        </a:rPr>
                        <a:t>Pointing Accuracy</a:t>
                      </a:r>
                      <a:endParaRPr b="1" sz="11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1" lang="en" sz="1200">
                          <a:solidFill>
                            <a:schemeClr val="lt1"/>
                          </a:solidFill>
                        </a:rPr>
                        <a:t>PLPT-SUV-003</a:t>
                      </a:r>
                      <a:endParaRPr b="1" sz="12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rgbClr val="00B14F"/>
                        </a:buClr>
                        <a:buSzPts val="1200"/>
                        <a:buFont typeface="Calibri"/>
                        <a:buNone/>
                      </a:pPr>
                      <a:r>
                        <a:rPr b="1" lang="en" sz="1200">
                          <a:solidFill>
                            <a:srgbClr val="00B14F"/>
                          </a:solidFill>
                        </a:rPr>
                        <a:t>Validated</a:t>
                      </a:r>
                      <a:endParaRPr b="1" sz="1200">
                        <a:solidFill>
                          <a:srgbClr val="00B14F"/>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r>
              <a:tr h="434350">
                <a:tc>
                  <a:txBody>
                    <a:bodyPr/>
                    <a:lstStyle/>
                    <a:p>
                      <a:pPr indent="0" lvl="0" marL="0" marR="0" rtl="0" algn="ctr">
                        <a:spcBef>
                          <a:spcPts val="0"/>
                        </a:spcBef>
                        <a:spcAft>
                          <a:spcPts val="0"/>
                        </a:spcAft>
                        <a:buNone/>
                      </a:pPr>
                      <a:r>
                        <a:rPr b="1" lang="en" sz="1200">
                          <a:solidFill>
                            <a:schemeClr val="lt1"/>
                          </a:solidFill>
                        </a:rPr>
                        <a:t>2046</a:t>
                      </a:r>
                      <a:endParaRPr b="1" sz="11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1" lang="en" sz="1200">
                          <a:solidFill>
                            <a:schemeClr val="lt1"/>
                          </a:solidFill>
                        </a:rPr>
                        <a:t>Product Pointing</a:t>
                      </a:r>
                      <a:r>
                        <a:rPr b="1" lang="en" sz="1200">
                          <a:solidFill>
                            <a:schemeClr val="lt1"/>
                          </a:solidFill>
                        </a:rPr>
                        <a:t> Knowledge/Mapping </a:t>
                      </a:r>
                      <a:r>
                        <a:rPr b="1" lang="en" sz="1200">
                          <a:solidFill>
                            <a:schemeClr val="lt1"/>
                          </a:solidFill>
                        </a:rPr>
                        <a:t>Uncertainty</a:t>
                      </a:r>
                      <a:endParaRPr b="1" sz="12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1" lang="en" sz="1200">
                          <a:solidFill>
                            <a:schemeClr val="lt1"/>
                          </a:solidFill>
                        </a:rPr>
                        <a:t>PLPT-SUV-003</a:t>
                      </a:r>
                      <a:endParaRPr b="1" sz="12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rgbClr val="00B14F"/>
                        </a:buClr>
                        <a:buSzPts val="1200"/>
                        <a:buFont typeface="Calibri"/>
                        <a:buNone/>
                      </a:pPr>
                      <a:r>
                        <a:rPr b="1" lang="en" sz="1200">
                          <a:solidFill>
                            <a:srgbClr val="00B14F"/>
                          </a:solidFill>
                        </a:rPr>
                        <a:t>Validated</a:t>
                      </a:r>
                      <a:endParaRPr b="1" sz="1200">
                        <a:solidFill>
                          <a:srgbClr val="00B14F"/>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r>
              <a:tr h="434350">
                <a:tc>
                  <a:txBody>
                    <a:bodyPr/>
                    <a:lstStyle/>
                    <a:p>
                      <a:pPr indent="0" lvl="0" marL="0" marR="0" rtl="0" algn="ctr">
                        <a:spcBef>
                          <a:spcPts val="0"/>
                        </a:spcBef>
                        <a:spcAft>
                          <a:spcPts val="0"/>
                        </a:spcAft>
                        <a:buNone/>
                      </a:pPr>
                      <a:r>
                        <a:rPr b="1" lang="en" sz="1200">
                          <a:solidFill>
                            <a:schemeClr val="lt1"/>
                          </a:solidFill>
                        </a:rPr>
                        <a:t>2052</a:t>
                      </a:r>
                      <a:endParaRPr b="1" sz="11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1" lang="en" sz="1200">
                          <a:solidFill>
                            <a:schemeClr val="lt1"/>
                          </a:solidFill>
                        </a:rPr>
                        <a:t>Long-term Stability (Product Measurement Precision in Radiance)</a:t>
                      </a:r>
                      <a:endParaRPr b="1" sz="11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c>
                  <a:txBody>
                    <a:bodyPr/>
                    <a:lstStyle/>
                    <a:p>
                      <a:pPr indent="0" lvl="0" marL="0" marR="0" rtl="0" algn="l">
                        <a:spcBef>
                          <a:spcPts val="0"/>
                        </a:spcBef>
                        <a:spcAft>
                          <a:spcPts val="0"/>
                        </a:spcAft>
                        <a:buNone/>
                      </a:pPr>
                      <a:r>
                        <a:rPr b="1" lang="en" sz="1200">
                          <a:solidFill>
                            <a:schemeClr val="lt1"/>
                          </a:solidFill>
                        </a:rPr>
                        <a:t>PLPT-SUV-003,</a:t>
                      </a:r>
                      <a:r>
                        <a:rPr b="1" lang="en" sz="1200">
                          <a:solidFill>
                            <a:schemeClr val="lt1"/>
                          </a:solidFill>
                        </a:rPr>
                        <a:t> PLPT-SUV-</a:t>
                      </a:r>
                      <a:r>
                        <a:rPr b="1" lang="en" sz="1200">
                          <a:solidFill>
                            <a:schemeClr val="lt1"/>
                          </a:solidFill>
                        </a:rPr>
                        <a:t>006</a:t>
                      </a:r>
                      <a:endParaRPr b="1" sz="1200">
                        <a:solidFill>
                          <a:schemeClr val="lt1"/>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c>
                  <a:txBody>
                    <a:bodyPr/>
                    <a:lstStyle/>
                    <a:p>
                      <a:pPr indent="0" lvl="0" marL="0" marR="0" rtl="0" algn="ctr">
                        <a:lnSpc>
                          <a:spcPct val="100000"/>
                        </a:lnSpc>
                        <a:spcBef>
                          <a:spcPts val="0"/>
                        </a:spcBef>
                        <a:spcAft>
                          <a:spcPts val="0"/>
                        </a:spcAft>
                        <a:buClr>
                          <a:srgbClr val="B5891B"/>
                        </a:buClr>
                        <a:buSzPts val="1200"/>
                        <a:buFont typeface="Calibri"/>
                        <a:buNone/>
                      </a:pPr>
                      <a:r>
                        <a:rPr b="1" lang="en" sz="1200">
                          <a:solidFill>
                            <a:srgbClr val="00B14F"/>
                          </a:solidFill>
                        </a:rPr>
                        <a:t>Validated</a:t>
                      </a:r>
                      <a:endParaRPr b="1" sz="1200">
                        <a:solidFill>
                          <a:srgbClr val="00B14F"/>
                        </a:solidFill>
                      </a:endParaRPr>
                    </a:p>
                  </a:txBody>
                  <a:tcPr marT="34300" marB="34300"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dk1"/>
                    </a:solidFill>
                  </a:tcPr>
                </a:tc>
              </a:tr>
            </a:tbl>
          </a:graphicData>
        </a:graphic>
      </p:graphicFrame>
      <p:sp>
        <p:nvSpPr>
          <p:cNvPr id="674" name="Google Shape;674;p80"/>
          <p:cNvSpPr txBox="1"/>
          <p:nvPr/>
        </p:nvSpPr>
        <p:spPr>
          <a:xfrm>
            <a:off x="501900" y="2348725"/>
            <a:ext cx="8101200" cy="2735100"/>
          </a:xfrm>
          <a:prstGeom prst="rect">
            <a:avLst/>
          </a:prstGeom>
          <a:solidFill>
            <a:srgbClr val="303030">
              <a:alpha val="68630"/>
            </a:srgbClr>
          </a:solidFill>
          <a:ln>
            <a:noFill/>
          </a:ln>
        </p:spPr>
        <p:txBody>
          <a:bodyPr anchorCtr="0" anchor="t" bIns="45700" lIns="91425" spcFirstLastPara="1" rIns="91425" wrap="square" tIns="45700">
            <a:noAutofit/>
          </a:bodyPr>
          <a:lstStyle/>
          <a:p>
            <a:pPr indent="-219075" lvl="0" marL="225425" marR="0" rtl="0" algn="l">
              <a:spcBef>
                <a:spcPts val="0"/>
              </a:spcBef>
              <a:spcAft>
                <a:spcPts val="0"/>
              </a:spcAft>
              <a:buClr>
                <a:schemeClr val="dk1"/>
              </a:buClr>
              <a:buSzPts val="1900"/>
              <a:buFont typeface="Nunito"/>
              <a:buChar char="•"/>
            </a:pPr>
            <a:r>
              <a:rPr lang="en" sz="1900">
                <a:solidFill>
                  <a:schemeClr val="dk1"/>
                </a:solidFill>
                <a:latin typeface="Nunito"/>
                <a:ea typeface="Nunito"/>
                <a:cs typeface="Nunito"/>
                <a:sym typeface="Nunito"/>
              </a:rPr>
              <a:t>MRD2045:  Pointing Accuracy</a:t>
            </a:r>
            <a:endParaRPr sz="1300">
              <a:solidFill>
                <a:schemeClr val="dk1"/>
              </a:solidFill>
              <a:latin typeface="Nunito"/>
              <a:ea typeface="Nunito"/>
              <a:cs typeface="Nunito"/>
              <a:sym typeface="Nunito"/>
            </a:endParaRPr>
          </a:p>
          <a:p>
            <a:pPr indent="-225425" lvl="1" marL="688975" marR="0" rtl="0" algn="l">
              <a:spcBef>
                <a:spcPts val="320"/>
              </a:spcBef>
              <a:spcAft>
                <a:spcPts val="0"/>
              </a:spcAft>
              <a:buClr>
                <a:schemeClr val="dk1"/>
              </a:buClr>
              <a:buSzPts val="1500"/>
              <a:buFont typeface="Nunito"/>
              <a:buChar char="•"/>
            </a:pPr>
            <a:r>
              <a:rPr i="0" lang="en" sz="1500" u="none" cap="none" strike="noStrike">
                <a:solidFill>
                  <a:schemeClr val="dk1"/>
                </a:solidFill>
                <a:latin typeface="Nunito"/>
                <a:ea typeface="Nunito"/>
                <a:cs typeface="Nunito"/>
                <a:sym typeface="Nunito"/>
              </a:rPr>
              <a:t>Requirements:   ±3.0 arcmin (3 sigma) (N-S,E-W) of Sun Center; </a:t>
            </a:r>
            <a:br>
              <a:rPr i="0" lang="en" sz="1500" u="none" cap="none" strike="noStrike">
                <a:solidFill>
                  <a:schemeClr val="dk1"/>
                </a:solidFill>
                <a:latin typeface="Nunito"/>
                <a:ea typeface="Nunito"/>
                <a:cs typeface="Nunito"/>
                <a:sym typeface="Nunito"/>
              </a:rPr>
            </a:br>
            <a:r>
              <a:rPr i="0" lang="en" sz="1500" u="none" cap="none" strike="noStrike">
                <a:solidFill>
                  <a:schemeClr val="dk1"/>
                </a:solidFill>
                <a:latin typeface="Nunito"/>
                <a:ea typeface="Nunito"/>
                <a:cs typeface="Nunito"/>
                <a:sym typeface="Nunito"/>
              </a:rPr>
              <a:t>Stability during 60 seconds: ±2.0 arcsec (1 sigma), ±6.0 arcsec (3 sigma) (N-S, E-W)</a:t>
            </a:r>
            <a:endParaRPr sz="1300">
              <a:solidFill>
                <a:schemeClr val="dk1"/>
              </a:solidFill>
              <a:latin typeface="Nunito"/>
              <a:ea typeface="Nunito"/>
              <a:cs typeface="Nunito"/>
              <a:sym typeface="Nunito"/>
            </a:endParaRPr>
          </a:p>
          <a:p>
            <a:pPr indent="-219075" lvl="0" marL="225425" marR="0" rtl="0" algn="l">
              <a:spcBef>
                <a:spcPts val="400"/>
              </a:spcBef>
              <a:spcAft>
                <a:spcPts val="0"/>
              </a:spcAft>
              <a:buClr>
                <a:schemeClr val="dk1"/>
              </a:buClr>
              <a:buSzPts val="1900"/>
              <a:buFont typeface="Nunito"/>
              <a:buChar char="•"/>
            </a:pPr>
            <a:r>
              <a:rPr lang="en" sz="1900">
                <a:solidFill>
                  <a:schemeClr val="dk1"/>
                </a:solidFill>
                <a:latin typeface="Nunito"/>
                <a:ea typeface="Nunito"/>
                <a:cs typeface="Nunito"/>
                <a:sym typeface="Nunito"/>
              </a:rPr>
              <a:t>MRD2046:  Product Pointing Knowledge/Mapping Uncertainty </a:t>
            </a:r>
            <a:endParaRPr sz="1300">
              <a:solidFill>
                <a:schemeClr val="dk1"/>
              </a:solidFill>
              <a:latin typeface="Nunito"/>
              <a:ea typeface="Nunito"/>
              <a:cs typeface="Nunito"/>
              <a:sym typeface="Nunito"/>
            </a:endParaRPr>
          </a:p>
          <a:p>
            <a:pPr indent="-225425" lvl="1" marL="688975" marR="0" rtl="0" algn="l">
              <a:spcBef>
                <a:spcPts val="320"/>
              </a:spcBef>
              <a:spcAft>
                <a:spcPts val="0"/>
              </a:spcAft>
              <a:buClr>
                <a:schemeClr val="dk1"/>
              </a:buClr>
              <a:buSzPts val="1500"/>
              <a:buFont typeface="Nunito"/>
              <a:buChar char="•"/>
            </a:pPr>
            <a:r>
              <a:rPr i="0" lang="en" sz="1500" u="none" cap="none" strike="noStrike">
                <a:solidFill>
                  <a:schemeClr val="dk1"/>
                </a:solidFill>
                <a:latin typeface="Nunito"/>
                <a:ea typeface="Nunito"/>
                <a:cs typeface="Nunito"/>
                <a:sym typeface="Nunito"/>
              </a:rPr>
              <a:t>Requirements:  ±2.5 arcsec</a:t>
            </a:r>
            <a:endParaRPr i="0" sz="1500" u="none" cap="none" strike="noStrike">
              <a:solidFill>
                <a:schemeClr val="dk1"/>
              </a:solidFill>
              <a:latin typeface="Nunito"/>
              <a:ea typeface="Nunito"/>
              <a:cs typeface="Nunito"/>
              <a:sym typeface="Nunito"/>
            </a:endParaRPr>
          </a:p>
          <a:p>
            <a:pPr indent="-219075" lvl="0" marL="225425" marR="0" rtl="0" algn="l">
              <a:spcBef>
                <a:spcPts val="400"/>
              </a:spcBef>
              <a:spcAft>
                <a:spcPts val="0"/>
              </a:spcAft>
              <a:buClr>
                <a:schemeClr val="dk1"/>
              </a:buClr>
              <a:buSzPts val="1900"/>
              <a:buFont typeface="Nunito"/>
              <a:buChar char="•"/>
            </a:pPr>
            <a:r>
              <a:rPr lang="en" sz="1900">
                <a:solidFill>
                  <a:schemeClr val="dk1"/>
                </a:solidFill>
                <a:latin typeface="Nunito"/>
                <a:ea typeface="Nunito"/>
                <a:cs typeface="Nunito"/>
                <a:sym typeface="Nunito"/>
              </a:rPr>
              <a:t>MRD2052:  Long-term Stability (Product Measurement Precision in Radiance)</a:t>
            </a:r>
            <a:endParaRPr sz="1300">
              <a:solidFill>
                <a:schemeClr val="dk1"/>
              </a:solidFill>
              <a:latin typeface="Nunito"/>
              <a:ea typeface="Nunito"/>
              <a:cs typeface="Nunito"/>
              <a:sym typeface="Nunito"/>
            </a:endParaRPr>
          </a:p>
          <a:p>
            <a:pPr indent="-225425" lvl="1" marL="688975" marR="0" rtl="0" algn="l">
              <a:spcBef>
                <a:spcPts val="320"/>
              </a:spcBef>
              <a:spcAft>
                <a:spcPts val="0"/>
              </a:spcAft>
              <a:buClr>
                <a:schemeClr val="dk1"/>
              </a:buClr>
              <a:buSzPts val="1500"/>
              <a:buFont typeface="Nunito"/>
              <a:buChar char="•"/>
            </a:pPr>
            <a:r>
              <a:rPr i="0" lang="en" sz="1500" u="none" cap="none" strike="noStrike">
                <a:solidFill>
                  <a:schemeClr val="dk1"/>
                </a:solidFill>
                <a:latin typeface="Nunito"/>
                <a:ea typeface="Nunito"/>
                <a:cs typeface="Nunito"/>
                <a:sym typeface="Nunito"/>
              </a:rPr>
              <a:t>Requirements: ±30%</a:t>
            </a:r>
            <a:endParaRPr sz="1300">
              <a:solidFill>
                <a:schemeClr val="dk1"/>
              </a:solidFill>
              <a:latin typeface="Nunito"/>
              <a:ea typeface="Nunito"/>
              <a:cs typeface="Nunito"/>
              <a:sym typeface="Nunito"/>
            </a:endParaRPr>
          </a:p>
          <a:p>
            <a:pPr indent="-231775" lvl="1" marL="688975" marR="0" rtl="0" algn="l">
              <a:spcBef>
                <a:spcPts val="320"/>
              </a:spcBef>
              <a:spcAft>
                <a:spcPts val="0"/>
              </a:spcAft>
              <a:buClr>
                <a:schemeClr val="dk1"/>
              </a:buClr>
              <a:buSzPts val="1600"/>
              <a:buFont typeface="Arial"/>
              <a:buChar char="•"/>
            </a:pPr>
            <a:r>
              <a:rPr i="0" lang="en" sz="1500" u="sng" cap="none" strike="noStrike">
                <a:solidFill>
                  <a:schemeClr val="dk1"/>
                </a:solidFill>
                <a:latin typeface="Nunito"/>
                <a:ea typeface="Nunito"/>
                <a:cs typeface="Nunito"/>
                <a:sym typeface="Nunito"/>
              </a:rPr>
              <a:t>Absolute accuracy cannot be verified</a:t>
            </a:r>
            <a:r>
              <a:rPr b="0" i="0" lang="en" sz="1600" u="sng" cap="none" strike="noStrike">
                <a:solidFill>
                  <a:schemeClr val="dk1"/>
                </a:solidFill>
                <a:latin typeface="Avenir"/>
                <a:ea typeface="Avenir"/>
                <a:cs typeface="Avenir"/>
                <a:sym typeface="Avenir"/>
              </a:rPr>
              <a:t> on-orbit</a:t>
            </a:r>
            <a:endParaRPr>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0" name="Google Shape;680;p81"/>
          <p:cNvSpPr txBox="1"/>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rgbClr val="FFFFFF"/>
                </a:solidFill>
                <a:latin typeface="Avenir"/>
                <a:ea typeface="Avenir"/>
                <a:cs typeface="Avenir"/>
                <a:sym typeface="Avenir"/>
              </a:rPr>
              <a:t>‹#›</a:t>
            </a:fld>
            <a:endParaRPr sz="1200">
              <a:solidFill>
                <a:srgbClr val="FFFFFF"/>
              </a:solidFill>
              <a:latin typeface="Avenir"/>
              <a:ea typeface="Avenir"/>
              <a:cs typeface="Avenir"/>
              <a:sym typeface="Avenir"/>
            </a:endParaRPr>
          </a:p>
        </p:txBody>
      </p:sp>
      <p:sp>
        <p:nvSpPr>
          <p:cNvPr id="681" name="Google Shape;681;p81"/>
          <p:cNvSpPr txBox="1"/>
          <p:nvPr/>
        </p:nvSpPr>
        <p:spPr>
          <a:xfrm>
            <a:off x="718200" y="94050"/>
            <a:ext cx="7707600" cy="786000"/>
          </a:xfrm>
          <a:prstGeom prst="rect">
            <a:avLst/>
          </a:prstGeom>
          <a:solidFill>
            <a:srgbClr val="303030">
              <a:alpha val="686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lang="en" sz="2900">
                <a:solidFill>
                  <a:srgbClr val="FFFFFF"/>
                </a:solidFill>
                <a:latin typeface="Nunito"/>
                <a:ea typeface="Nunito"/>
                <a:cs typeface="Nunito"/>
                <a:sym typeface="Nunito"/>
              </a:rPr>
              <a:t>GOES-18 </a:t>
            </a:r>
            <a:r>
              <a:rPr i="0" lang="en" sz="2900" u="none" cap="none" strike="noStrike">
                <a:solidFill>
                  <a:srgbClr val="FFFFFF"/>
                </a:solidFill>
                <a:latin typeface="Nunito"/>
                <a:ea typeface="Nunito"/>
                <a:cs typeface="Nunito"/>
                <a:sym typeface="Nunito"/>
              </a:rPr>
              <a:t>SUVI Performance Baseline Status</a:t>
            </a:r>
            <a:endParaRPr sz="2900">
              <a:latin typeface="Nunito"/>
              <a:ea typeface="Nunito"/>
              <a:cs typeface="Nunito"/>
              <a:sym typeface="Nunito"/>
            </a:endParaRPr>
          </a:p>
        </p:txBody>
      </p:sp>
      <p:graphicFrame>
        <p:nvGraphicFramePr>
          <p:cNvPr id="682" name="Google Shape;682;p81"/>
          <p:cNvGraphicFramePr/>
          <p:nvPr/>
        </p:nvGraphicFramePr>
        <p:xfrm>
          <a:off x="636039" y="1020531"/>
          <a:ext cx="3000000" cy="3000000"/>
        </p:xfrm>
        <a:graphic>
          <a:graphicData uri="http://schemas.openxmlformats.org/drawingml/2006/table">
            <a:tbl>
              <a:tblPr bandRow="1" firstRow="1">
                <a:noFill/>
                <a:tableStyleId>{C9344E6F-E64C-41D9-BF97-0FD64611F953}</a:tableStyleId>
              </a:tblPr>
              <a:tblGrid>
                <a:gridCol w="710750"/>
                <a:gridCol w="2342125"/>
                <a:gridCol w="1409825"/>
                <a:gridCol w="1965325"/>
                <a:gridCol w="1443875"/>
              </a:tblGrid>
              <a:tr h="370850">
                <a:tc>
                  <a:txBody>
                    <a:bodyPr/>
                    <a:lstStyle/>
                    <a:p>
                      <a:pPr indent="0" lvl="0" marL="0" marR="0" rtl="0" algn="ctr">
                        <a:spcBef>
                          <a:spcPts val="0"/>
                        </a:spcBef>
                        <a:spcAft>
                          <a:spcPts val="0"/>
                        </a:spcAft>
                        <a:buNone/>
                      </a:pPr>
                      <a:r>
                        <a:rPr b="1" lang="en">
                          <a:solidFill>
                            <a:srgbClr val="000000"/>
                          </a:solidFill>
                          <a:latin typeface="Nunito"/>
                          <a:ea typeface="Nunito"/>
                          <a:cs typeface="Nunito"/>
                          <a:sym typeface="Nunito"/>
                        </a:rPr>
                        <a:t>MRD ID</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lang="en">
                          <a:solidFill>
                            <a:srgbClr val="000000"/>
                          </a:solidFill>
                          <a:latin typeface="Nunito"/>
                          <a:ea typeface="Nunito"/>
                          <a:cs typeface="Nunito"/>
                          <a:sym typeface="Nunito"/>
                        </a:rPr>
                        <a:t>Description</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lang="en">
                          <a:latin typeface="Nunito"/>
                          <a:ea typeface="Nunito"/>
                          <a:cs typeface="Nunito"/>
                          <a:sym typeface="Nunito"/>
                        </a:rPr>
                        <a:t>Requirement</a:t>
                      </a:r>
                      <a:endParaRPr b="1">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lnSpc>
                          <a:spcPct val="100000"/>
                        </a:lnSpc>
                        <a:spcBef>
                          <a:spcPts val="0"/>
                        </a:spcBef>
                        <a:spcAft>
                          <a:spcPts val="0"/>
                        </a:spcAft>
                        <a:buClr>
                          <a:srgbClr val="000000"/>
                        </a:buClr>
                        <a:buSzPts val="1600"/>
                        <a:buFont typeface="Calibri"/>
                        <a:buNone/>
                      </a:pPr>
                      <a:r>
                        <a:rPr b="1" lang="en">
                          <a:solidFill>
                            <a:srgbClr val="000000"/>
                          </a:solidFill>
                          <a:latin typeface="Nunito"/>
                          <a:ea typeface="Nunito"/>
                          <a:cs typeface="Nunito"/>
                          <a:sym typeface="Nunito"/>
                        </a:rPr>
                        <a:t>Results</a:t>
                      </a:r>
                      <a:r>
                        <a:rPr b="1" lang="en">
                          <a:solidFill>
                            <a:srgbClr val="000000"/>
                          </a:solidFill>
                          <a:latin typeface="Nunito"/>
                          <a:ea typeface="Nunito"/>
                          <a:cs typeface="Nunito"/>
                          <a:sym typeface="Nunito"/>
                        </a:rPr>
                        <a:t> of NCEI Analysis</a:t>
                      </a:r>
                      <a:endParaRPr b="1">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lnSpc>
                          <a:spcPct val="100000"/>
                        </a:lnSpc>
                        <a:spcBef>
                          <a:spcPts val="0"/>
                        </a:spcBef>
                        <a:spcAft>
                          <a:spcPts val="0"/>
                        </a:spcAft>
                        <a:buNone/>
                      </a:pPr>
                      <a:r>
                        <a:rPr b="1" lang="en">
                          <a:latin typeface="Nunito"/>
                          <a:ea typeface="Nunito"/>
                          <a:cs typeface="Nunito"/>
                          <a:sym typeface="Nunito"/>
                        </a:rPr>
                        <a:t>Status</a:t>
                      </a:r>
                      <a:endParaRPr b="1">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r>
              <a:tr h="370850">
                <a:tc>
                  <a:txBody>
                    <a:bodyPr/>
                    <a:lstStyle/>
                    <a:p>
                      <a:pPr indent="0" lvl="0" marL="0" marR="0" rtl="0" algn="ctr">
                        <a:spcBef>
                          <a:spcPts val="0"/>
                        </a:spcBef>
                        <a:spcAft>
                          <a:spcPts val="0"/>
                        </a:spcAft>
                        <a:buNone/>
                      </a:pPr>
                      <a:r>
                        <a:rPr lang="en">
                          <a:latin typeface="Nunito"/>
                          <a:ea typeface="Nunito"/>
                          <a:cs typeface="Nunito"/>
                          <a:sym typeface="Nunito"/>
                        </a:rPr>
                        <a:t>2045</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lnSpc>
                          <a:spcPct val="100000"/>
                        </a:lnSpc>
                        <a:spcBef>
                          <a:spcPts val="0"/>
                        </a:spcBef>
                        <a:spcAft>
                          <a:spcPts val="0"/>
                        </a:spcAft>
                        <a:buClr>
                          <a:srgbClr val="000000"/>
                        </a:buClr>
                        <a:buSzPts val="1600"/>
                        <a:buFont typeface="Calibri"/>
                        <a:buNone/>
                      </a:pPr>
                      <a:r>
                        <a:rPr lang="en">
                          <a:solidFill>
                            <a:srgbClr val="000000"/>
                          </a:solidFill>
                          <a:latin typeface="Nunito"/>
                          <a:ea typeface="Nunito"/>
                          <a:cs typeface="Nunito"/>
                          <a:sym typeface="Nunito"/>
                        </a:rPr>
                        <a:t>Pointing Accuracy</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None/>
                      </a:pPr>
                      <a:r>
                        <a:rPr lang="en">
                          <a:latin typeface="Nunito"/>
                          <a:ea typeface="Nunito"/>
                          <a:cs typeface="Nunito"/>
                          <a:sym typeface="Nunito"/>
                        </a:rPr>
                        <a:t>3’</a:t>
                      </a:r>
                      <a:endParaRPr>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a:latin typeface="Nunito"/>
                          <a:ea typeface="Nunito"/>
                          <a:cs typeface="Nunito"/>
                          <a:sym typeface="Nunito"/>
                        </a:rPr>
                        <a:t>≤</a:t>
                      </a:r>
                      <a:r>
                        <a:rPr lang="en">
                          <a:latin typeface="Nunito"/>
                          <a:ea typeface="Nunito"/>
                          <a:cs typeface="Nunito"/>
                          <a:sym typeface="Nunito"/>
                        </a:rPr>
                        <a:t> </a:t>
                      </a:r>
                      <a:r>
                        <a:rPr lang="en">
                          <a:latin typeface="Nunito"/>
                          <a:ea typeface="Nunito"/>
                          <a:cs typeface="Nunito"/>
                          <a:sym typeface="Nunito"/>
                        </a:rPr>
                        <a:t>0.5</a:t>
                      </a:r>
                      <a:r>
                        <a:rPr lang="en">
                          <a:latin typeface="Nunito"/>
                          <a:ea typeface="Nunito"/>
                          <a:cs typeface="Nunito"/>
                          <a:sym typeface="Nunito"/>
                        </a:rPr>
                        <a:t>” y, </a:t>
                      </a:r>
                      <a:r>
                        <a:rPr lang="en">
                          <a:latin typeface="Nunito"/>
                          <a:ea typeface="Nunito"/>
                          <a:cs typeface="Nunito"/>
                          <a:sym typeface="Nunito"/>
                        </a:rPr>
                        <a:t>≤</a:t>
                      </a:r>
                      <a:r>
                        <a:rPr lang="en">
                          <a:latin typeface="Nunito"/>
                          <a:ea typeface="Nunito"/>
                          <a:cs typeface="Nunito"/>
                          <a:sym typeface="Nunito"/>
                        </a:rPr>
                        <a:t> </a:t>
                      </a:r>
                      <a:r>
                        <a:rPr lang="en">
                          <a:latin typeface="Nunito"/>
                          <a:ea typeface="Nunito"/>
                          <a:cs typeface="Nunito"/>
                          <a:sym typeface="Nunito"/>
                        </a:rPr>
                        <a:t>0.5</a:t>
                      </a:r>
                      <a:r>
                        <a:rPr lang="en">
                          <a:latin typeface="Nunito"/>
                          <a:ea typeface="Nunito"/>
                          <a:cs typeface="Nunito"/>
                          <a:sym typeface="Nunito"/>
                        </a:rPr>
                        <a:t>” z   </a:t>
                      </a:r>
                      <a:endParaRPr b="1">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a:solidFill>
                            <a:srgbClr val="00B14F"/>
                          </a:solidFill>
                          <a:latin typeface="Nunito"/>
                          <a:ea typeface="Nunito"/>
                          <a:cs typeface="Nunito"/>
                          <a:sym typeface="Nunito"/>
                        </a:rPr>
                        <a:t>PASS</a:t>
                      </a:r>
                      <a:endParaRPr b="1">
                        <a:solidFill>
                          <a:srgbClr val="00B14F"/>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70850">
                <a:tc>
                  <a:txBody>
                    <a:bodyPr/>
                    <a:lstStyle/>
                    <a:p>
                      <a:pPr indent="0" lvl="0" marL="0" marR="0" rtl="0" algn="ctr">
                        <a:spcBef>
                          <a:spcPts val="0"/>
                        </a:spcBef>
                        <a:spcAft>
                          <a:spcPts val="0"/>
                        </a:spcAft>
                        <a:buNone/>
                      </a:pPr>
                      <a:r>
                        <a:rPr lang="en">
                          <a:latin typeface="Nunito"/>
                          <a:ea typeface="Nunito"/>
                          <a:cs typeface="Nunito"/>
                          <a:sym typeface="Nunito"/>
                        </a:rPr>
                        <a:t>2046</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a:solidFill>
                            <a:srgbClr val="000000"/>
                          </a:solidFill>
                          <a:latin typeface="Nunito"/>
                          <a:ea typeface="Nunito"/>
                          <a:cs typeface="Nunito"/>
                          <a:sym typeface="Nunito"/>
                        </a:rPr>
                        <a:t>Product Pointing</a:t>
                      </a:r>
                      <a:r>
                        <a:rPr lang="en">
                          <a:solidFill>
                            <a:srgbClr val="000000"/>
                          </a:solidFill>
                          <a:latin typeface="Nunito"/>
                          <a:ea typeface="Nunito"/>
                          <a:cs typeface="Nunito"/>
                          <a:sym typeface="Nunito"/>
                        </a:rPr>
                        <a:t> Knowledge</a:t>
                      </a:r>
                      <a:endParaRPr>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a:latin typeface="Nunito"/>
                          <a:ea typeface="Nunito"/>
                          <a:cs typeface="Nunito"/>
                          <a:sym typeface="Nunito"/>
                        </a:rPr>
                        <a:t>2.5”</a:t>
                      </a:r>
                      <a:endParaRPr>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a:latin typeface="Nunito"/>
                          <a:ea typeface="Nunito"/>
                          <a:cs typeface="Nunito"/>
                          <a:sym typeface="Nunito"/>
                        </a:rPr>
                        <a:t>≤</a:t>
                      </a:r>
                      <a:r>
                        <a:rPr lang="en">
                          <a:latin typeface="Nunito"/>
                          <a:ea typeface="Nunito"/>
                          <a:cs typeface="Nunito"/>
                          <a:sym typeface="Nunito"/>
                        </a:rPr>
                        <a:t> </a:t>
                      </a:r>
                      <a:r>
                        <a:rPr lang="en">
                          <a:latin typeface="Nunito"/>
                          <a:ea typeface="Nunito"/>
                          <a:cs typeface="Nunito"/>
                          <a:sym typeface="Nunito"/>
                        </a:rPr>
                        <a:t>0.45</a:t>
                      </a:r>
                      <a:r>
                        <a:rPr lang="en">
                          <a:latin typeface="Nunito"/>
                          <a:ea typeface="Nunito"/>
                          <a:cs typeface="Nunito"/>
                          <a:sym typeface="Nunito"/>
                        </a:rPr>
                        <a:t>” y, </a:t>
                      </a:r>
                      <a:r>
                        <a:rPr lang="en">
                          <a:latin typeface="Nunito"/>
                          <a:ea typeface="Nunito"/>
                          <a:cs typeface="Nunito"/>
                          <a:sym typeface="Nunito"/>
                        </a:rPr>
                        <a:t>≤</a:t>
                      </a:r>
                      <a:r>
                        <a:rPr lang="en">
                          <a:latin typeface="Nunito"/>
                          <a:ea typeface="Nunito"/>
                          <a:cs typeface="Nunito"/>
                          <a:sym typeface="Nunito"/>
                        </a:rPr>
                        <a:t> </a:t>
                      </a:r>
                      <a:r>
                        <a:rPr lang="en">
                          <a:latin typeface="Nunito"/>
                          <a:ea typeface="Nunito"/>
                          <a:cs typeface="Nunito"/>
                          <a:sym typeface="Nunito"/>
                        </a:rPr>
                        <a:t>0.45</a:t>
                      </a:r>
                      <a:r>
                        <a:rPr lang="en">
                          <a:latin typeface="Nunito"/>
                          <a:ea typeface="Nunito"/>
                          <a:cs typeface="Nunito"/>
                          <a:sym typeface="Nunito"/>
                        </a:rPr>
                        <a:t>” z     </a:t>
                      </a:r>
                      <a:endParaRPr b="1">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a:solidFill>
                            <a:srgbClr val="00B14F"/>
                          </a:solidFill>
                          <a:latin typeface="Nunito"/>
                          <a:ea typeface="Nunito"/>
                          <a:cs typeface="Nunito"/>
                          <a:sym typeface="Nunito"/>
                        </a:rPr>
                        <a:t>PASS</a:t>
                      </a:r>
                      <a:endParaRPr b="1">
                        <a:solidFill>
                          <a:srgbClr val="00B14F"/>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r h="370850">
                <a:tc>
                  <a:txBody>
                    <a:bodyPr/>
                    <a:lstStyle/>
                    <a:p>
                      <a:pPr indent="0" lvl="0" marL="0" marR="0" rtl="0" algn="ctr">
                        <a:spcBef>
                          <a:spcPts val="0"/>
                        </a:spcBef>
                        <a:spcAft>
                          <a:spcPts val="0"/>
                        </a:spcAft>
                        <a:buNone/>
                      </a:pPr>
                      <a:r>
                        <a:rPr lang="en">
                          <a:latin typeface="Nunito"/>
                          <a:ea typeface="Nunito"/>
                          <a:cs typeface="Nunito"/>
                          <a:sym typeface="Nunito"/>
                        </a:rPr>
                        <a:t>2052</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l">
                        <a:spcBef>
                          <a:spcPts val="0"/>
                        </a:spcBef>
                        <a:spcAft>
                          <a:spcPts val="0"/>
                        </a:spcAft>
                        <a:buNone/>
                      </a:pPr>
                      <a:r>
                        <a:rPr lang="en">
                          <a:solidFill>
                            <a:srgbClr val="000000"/>
                          </a:solidFill>
                          <a:latin typeface="Nunito"/>
                          <a:ea typeface="Nunito"/>
                          <a:cs typeface="Nunito"/>
                          <a:sym typeface="Nunito"/>
                        </a:rPr>
                        <a:t>Long-term Stability (Product Measurement Precision in Radiance)</a:t>
                      </a:r>
                      <a:endParaRPr sz="1200">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lang="en">
                          <a:latin typeface="Nunito"/>
                          <a:ea typeface="Nunito"/>
                          <a:cs typeface="Nunito"/>
                          <a:sym typeface="Nunito"/>
                        </a:rPr>
                        <a:t>30%</a:t>
                      </a:r>
                      <a:endParaRPr>
                        <a:solidFill>
                          <a:srgbClr val="000000"/>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a:solidFill>
                            <a:srgbClr val="00B14F"/>
                          </a:solidFill>
                          <a:latin typeface="Nunito"/>
                          <a:ea typeface="Nunito"/>
                          <a:cs typeface="Nunito"/>
                          <a:sym typeface="Nunito"/>
                        </a:rPr>
                        <a:t> </a:t>
                      </a:r>
                      <a:r>
                        <a:rPr lang="en">
                          <a:latin typeface="Nunito"/>
                          <a:ea typeface="Nunito"/>
                          <a:cs typeface="Nunito"/>
                          <a:sym typeface="Nunito"/>
                        </a:rPr>
                        <a:t>≤</a:t>
                      </a:r>
                      <a:r>
                        <a:rPr lang="en">
                          <a:solidFill>
                            <a:srgbClr val="000000"/>
                          </a:solidFill>
                          <a:latin typeface="Nunito"/>
                          <a:ea typeface="Nunito"/>
                          <a:cs typeface="Nunito"/>
                          <a:sym typeface="Nunito"/>
                        </a:rPr>
                        <a:t> </a:t>
                      </a:r>
                      <a:r>
                        <a:rPr lang="en">
                          <a:latin typeface="Nunito"/>
                          <a:ea typeface="Nunito"/>
                          <a:cs typeface="Nunito"/>
                          <a:sym typeface="Nunito"/>
                        </a:rPr>
                        <a:t>13</a:t>
                      </a:r>
                      <a:r>
                        <a:rPr lang="en">
                          <a:solidFill>
                            <a:srgbClr val="000000"/>
                          </a:solidFill>
                          <a:latin typeface="Nunito"/>
                          <a:ea typeface="Nunito"/>
                          <a:cs typeface="Nunito"/>
                          <a:sym typeface="Nunito"/>
                        </a:rPr>
                        <a:t>%       </a:t>
                      </a:r>
                      <a:endParaRPr b="1">
                        <a:solidFill>
                          <a:srgbClr val="00B14F"/>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c>
                  <a:txBody>
                    <a:bodyPr/>
                    <a:lstStyle/>
                    <a:p>
                      <a:pPr indent="0" lvl="0" marL="0" marR="0" rtl="0" algn="ctr">
                        <a:spcBef>
                          <a:spcPts val="0"/>
                        </a:spcBef>
                        <a:spcAft>
                          <a:spcPts val="0"/>
                        </a:spcAft>
                        <a:buNone/>
                      </a:pPr>
                      <a:r>
                        <a:rPr b="1" lang="en">
                          <a:solidFill>
                            <a:srgbClr val="00B14F"/>
                          </a:solidFill>
                          <a:latin typeface="Nunito"/>
                          <a:ea typeface="Nunito"/>
                          <a:cs typeface="Nunito"/>
                          <a:sym typeface="Nunito"/>
                        </a:rPr>
                        <a:t>PASS</a:t>
                      </a:r>
                      <a:endParaRPr b="1">
                        <a:solidFill>
                          <a:srgbClr val="00B14F"/>
                        </a:solidFill>
                        <a:latin typeface="Nunito"/>
                        <a:ea typeface="Nunito"/>
                        <a:cs typeface="Nunito"/>
                        <a:sym typeface="Nunito"/>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2F2F2"/>
                    </a:solidFill>
                  </a:tcPr>
                </a:tc>
              </a:tr>
            </a:tbl>
          </a:graphicData>
        </a:graphic>
      </p:graphicFrame>
      <p:sp>
        <p:nvSpPr>
          <p:cNvPr id="683" name="Google Shape;683;p81"/>
          <p:cNvSpPr txBox="1"/>
          <p:nvPr/>
        </p:nvSpPr>
        <p:spPr>
          <a:xfrm>
            <a:off x="636050" y="3345775"/>
            <a:ext cx="7428000" cy="1530900"/>
          </a:xfrm>
          <a:prstGeom prst="rect">
            <a:avLst/>
          </a:prstGeom>
          <a:solidFill>
            <a:srgbClr val="303030">
              <a:alpha val="68630"/>
            </a:srgbClr>
          </a:solidFill>
          <a:ln>
            <a:noFill/>
          </a:ln>
        </p:spPr>
        <p:txBody>
          <a:bodyPr anchorCtr="0" anchor="t" bIns="45700" lIns="91425" spcFirstLastPara="1" rIns="91425" wrap="square" tIns="45700">
            <a:noAutofit/>
          </a:bodyPr>
          <a:lstStyle/>
          <a:p>
            <a:pPr indent="-260350" lvl="0" marL="285750" marR="0" rtl="0" algn="l">
              <a:spcBef>
                <a:spcPts val="0"/>
              </a:spcBef>
              <a:spcAft>
                <a:spcPts val="0"/>
              </a:spcAft>
              <a:buClr>
                <a:srgbClr val="FFFFFF"/>
              </a:buClr>
              <a:buSzPts val="2000"/>
              <a:buFont typeface="Nunito"/>
              <a:buChar char="•"/>
            </a:pPr>
            <a:r>
              <a:rPr lang="en" sz="2000" u="sng">
                <a:solidFill>
                  <a:srgbClr val="FFFFFF"/>
                </a:solidFill>
                <a:latin typeface="Nunito"/>
                <a:ea typeface="Nunito"/>
                <a:cs typeface="Nunito"/>
                <a:sym typeface="Nunito"/>
              </a:rPr>
              <a:t>Pointing</a:t>
            </a:r>
            <a:r>
              <a:rPr lang="en" sz="2000">
                <a:solidFill>
                  <a:srgbClr val="FFFFFF"/>
                </a:solidFill>
                <a:latin typeface="Nunito"/>
                <a:ea typeface="Nunito"/>
                <a:cs typeface="Nunito"/>
                <a:sym typeface="Nunito"/>
              </a:rPr>
              <a:t> requirements are well met.</a:t>
            </a:r>
            <a:endParaRPr sz="2000">
              <a:solidFill>
                <a:srgbClr val="FFFFFF"/>
              </a:solidFill>
              <a:latin typeface="Nunito"/>
              <a:ea typeface="Nunito"/>
              <a:cs typeface="Nunito"/>
              <a:sym typeface="Nunito"/>
            </a:endParaRPr>
          </a:p>
          <a:p>
            <a:pPr indent="-260350" lvl="0" marL="285750" marR="0" rtl="0" algn="l">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NCEI has demonstrated with trending that the degradation of instrument response is slow, stable, and correctible. </a:t>
            </a:r>
            <a:endParaRPr sz="2000">
              <a:solidFill>
                <a:srgbClr val="FFFFFF"/>
              </a:solidFill>
              <a:latin typeface="Nunito"/>
              <a:ea typeface="Nunito"/>
              <a:cs typeface="Nunito"/>
              <a:sym typeface="Nunit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89" name="Google Shape;689;p82"/>
          <p:cNvGraphicFramePr/>
          <p:nvPr/>
        </p:nvGraphicFramePr>
        <p:xfrm>
          <a:off x="1051875" y="1135925"/>
          <a:ext cx="3000000" cy="3000000"/>
        </p:xfrm>
        <a:graphic>
          <a:graphicData uri="http://schemas.openxmlformats.org/drawingml/2006/table">
            <a:tbl>
              <a:tblPr>
                <a:noFill/>
                <a:tableStyleId>{3EB7D522-1627-4846-9085-6CE6A1E1333D}</a:tableStyleId>
              </a:tblPr>
              <a:tblGrid>
                <a:gridCol w="2751475"/>
                <a:gridCol w="4288775"/>
              </a:tblGrid>
              <a:tr h="396200">
                <a:tc>
                  <a:txBody>
                    <a:bodyPr/>
                    <a:lstStyle/>
                    <a:p>
                      <a:pPr indent="0" lvl="0" marL="0" rtl="0" algn="ctr">
                        <a:spcBef>
                          <a:spcPts val="0"/>
                        </a:spcBef>
                        <a:spcAft>
                          <a:spcPts val="0"/>
                        </a:spcAft>
                        <a:buNone/>
                      </a:pPr>
                      <a:r>
                        <a:rPr b="1" lang="en" sz="1500">
                          <a:latin typeface="Nunito"/>
                          <a:ea typeface="Nunito"/>
                          <a:cs typeface="Nunito"/>
                          <a:sym typeface="Nunito"/>
                        </a:rPr>
                        <a:t>Preparation Activity</a:t>
                      </a:r>
                      <a:endParaRPr b="1" sz="15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1500">
                          <a:latin typeface="Nunito"/>
                          <a:ea typeface="Nunito"/>
                          <a:cs typeface="Nunito"/>
                          <a:sym typeface="Nunito"/>
                        </a:rPr>
                        <a:t>Assessment</a:t>
                      </a:r>
                      <a:endParaRPr b="1" sz="15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r>
              <a:tr h="396200">
                <a:tc>
                  <a:txBody>
                    <a:bodyPr/>
                    <a:lstStyle/>
                    <a:p>
                      <a:pPr indent="0" lvl="0" marL="0" rtl="0" algn="l">
                        <a:spcBef>
                          <a:spcPts val="0"/>
                        </a:spcBef>
                        <a:spcAft>
                          <a:spcPts val="0"/>
                        </a:spcAft>
                        <a:buNone/>
                      </a:pPr>
                      <a:r>
                        <a:rPr lang="en">
                          <a:latin typeface="Nunito"/>
                          <a:ea typeface="Nunito"/>
                          <a:cs typeface="Nunito"/>
                          <a:sym typeface="Nunito"/>
                        </a:rPr>
                        <a:t>Validation, quality assessment, and anomaly resolution activities are ongoing.</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a:latin typeface="Nunito"/>
                          <a:ea typeface="Nunito"/>
                          <a:cs typeface="Nunito"/>
                          <a:sym typeface="Nunito"/>
                        </a:rPr>
                        <a:t>NCEI continues to assess and diagnose issues with instrument performance and product quality. The anomaly resolution process is used as appropriate and involves NCEI’s participation in resolution and validation through the AART.</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lang="en">
                          <a:latin typeface="Nunito"/>
                          <a:ea typeface="Nunito"/>
                          <a:cs typeface="Nunito"/>
                          <a:sym typeface="Nunito"/>
                        </a:rPr>
                        <a:t>Incremental product improvements may still be occurring</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a:latin typeface="Nunito"/>
                          <a:ea typeface="Nunito"/>
                          <a:cs typeface="Nunito"/>
                          <a:sym typeface="Nunito"/>
                        </a:rPr>
                        <a:t>Minor product issues persist, and some have the potential to impact operations. NCEI continues work to further improve the SUVI L1b product.</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lang="en">
                          <a:latin typeface="Nunito"/>
                          <a:ea typeface="Nunito"/>
                          <a:cs typeface="Nunito"/>
                          <a:sym typeface="Nunito"/>
                        </a:rPr>
                        <a:t>Users are engaged and user feedback is assessed </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a:latin typeface="Nunito"/>
                          <a:ea typeface="Nunito"/>
                          <a:cs typeface="Nunito"/>
                          <a:sym typeface="Nunito"/>
                        </a:rPr>
                        <a:t>NCEI engages with NWS/SWPC, and has ongoing efforts to engage scientific data disseminators such as VSO, SunPy, and Helioviewer.</a:t>
                      </a:r>
                      <a:endParaRPr>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sp>
        <p:nvSpPr>
          <p:cNvPr id="690" name="Google Shape;690;p82"/>
          <p:cNvSpPr txBox="1"/>
          <p:nvPr>
            <p:ph type="title"/>
          </p:nvPr>
        </p:nvSpPr>
        <p:spPr>
          <a:xfrm>
            <a:off x="1388100" y="188725"/>
            <a:ext cx="6367800" cy="80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GOES-R Full Maturity Criteria</a:t>
            </a:r>
            <a:endParaRPr sz="35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1195200" y="112075"/>
            <a:ext cx="6753600" cy="112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Overview of SUVI</a:t>
            </a:r>
            <a:endParaRPr/>
          </a:p>
          <a:p>
            <a:pPr indent="0" lvl="0" marL="0" rtl="0" algn="ctr">
              <a:spcBef>
                <a:spcPts val="0"/>
              </a:spcBef>
              <a:spcAft>
                <a:spcPts val="0"/>
              </a:spcAft>
              <a:buNone/>
            </a:pPr>
            <a:r>
              <a:rPr lang="en" sz="2400"/>
              <a:t>Key Instrument Performance Requirements</a:t>
            </a:r>
            <a:endParaRPr sz="2400"/>
          </a:p>
        </p:txBody>
      </p:sp>
      <p:sp>
        <p:nvSpPr>
          <p:cNvPr id="118" name="Google Shape;118;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9" name="Google Shape;119;p20"/>
          <p:cNvSpPr txBox="1"/>
          <p:nvPr/>
        </p:nvSpPr>
        <p:spPr>
          <a:xfrm>
            <a:off x="1523700" y="1352025"/>
            <a:ext cx="6096600" cy="36660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Pointing Accuracy: &lt;3.0 arcmin</a:t>
            </a:r>
            <a:endParaRPr sz="2300">
              <a:solidFill>
                <a:srgbClr val="FFFFFF"/>
              </a:solidFill>
              <a:latin typeface="Nunito"/>
              <a:ea typeface="Nunito"/>
              <a:cs typeface="Nunito"/>
              <a:sym typeface="Nunito"/>
            </a:endParaRPr>
          </a:p>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Pointing Knowledge: &lt;2.5 arcsec</a:t>
            </a:r>
            <a:endParaRPr sz="2100">
              <a:solidFill>
                <a:srgbClr val="FFFFFF"/>
              </a:solidFill>
              <a:latin typeface="Nunito"/>
              <a:ea typeface="Nunito"/>
              <a:cs typeface="Nunito"/>
              <a:sym typeface="Nunito"/>
            </a:endParaRPr>
          </a:p>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Field of view: &gt;42×42 arcmin</a:t>
            </a:r>
            <a:endParaRPr sz="2300">
              <a:solidFill>
                <a:srgbClr val="FFFFFF"/>
              </a:solidFill>
              <a:latin typeface="Nunito"/>
              <a:ea typeface="Nunito"/>
              <a:cs typeface="Nunito"/>
              <a:sym typeface="Nunito"/>
            </a:endParaRPr>
          </a:p>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Spatial resolution: &lt;5 arcsec square pixels</a:t>
            </a:r>
            <a:endParaRPr sz="2300">
              <a:solidFill>
                <a:srgbClr val="FFFFFF"/>
              </a:solidFill>
              <a:latin typeface="Nunito"/>
              <a:ea typeface="Nunito"/>
              <a:cs typeface="Nunito"/>
              <a:sym typeface="Nunito"/>
            </a:endParaRPr>
          </a:p>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Ensquared energy: &gt;50% in 7×7 arcsec</a:t>
            </a:r>
            <a:endParaRPr sz="2300">
              <a:solidFill>
                <a:srgbClr val="FFFFFF"/>
              </a:solidFill>
              <a:latin typeface="Nunito"/>
              <a:ea typeface="Nunito"/>
              <a:cs typeface="Nunito"/>
              <a:sym typeface="Nunito"/>
            </a:endParaRPr>
          </a:p>
          <a:p>
            <a:pPr indent="0" lvl="0" marL="457200" rtl="0" algn="l">
              <a:spcBef>
                <a:spcPts val="0"/>
              </a:spcBef>
              <a:spcAft>
                <a:spcPts val="0"/>
              </a:spcAft>
              <a:buNone/>
            </a:pPr>
            <a:r>
              <a:rPr lang="en" sz="2300">
                <a:solidFill>
                  <a:srgbClr val="FFFFFF"/>
                </a:solidFill>
                <a:latin typeface="Nunito"/>
                <a:ea typeface="Nunito"/>
                <a:cs typeface="Nunito"/>
                <a:sym typeface="Nunito"/>
              </a:rPr>
              <a:t>(43% for 94 Å bandpass)</a:t>
            </a:r>
            <a:endParaRPr sz="2300">
              <a:solidFill>
                <a:srgbClr val="FFFFFF"/>
              </a:solidFill>
              <a:latin typeface="Nunito"/>
              <a:ea typeface="Nunito"/>
              <a:cs typeface="Nunito"/>
              <a:sym typeface="Nunito"/>
            </a:endParaRPr>
          </a:p>
          <a:p>
            <a:pPr indent="-374650" lvl="0" marL="457200" rtl="0" algn="l">
              <a:spcBef>
                <a:spcPts val="0"/>
              </a:spcBef>
              <a:spcAft>
                <a:spcPts val="0"/>
              </a:spcAft>
              <a:buClr>
                <a:srgbClr val="FFFFFF"/>
              </a:buClr>
              <a:buSzPts val="2300"/>
              <a:buFont typeface="Nunito"/>
              <a:buChar char="●"/>
            </a:pPr>
            <a:r>
              <a:rPr lang="en" sz="2300">
                <a:solidFill>
                  <a:srgbClr val="FFFFFF"/>
                </a:solidFill>
                <a:latin typeface="Nunito"/>
                <a:ea typeface="Nunito"/>
                <a:cs typeface="Nunito"/>
                <a:sym typeface="Nunito"/>
              </a:rPr>
              <a:t>Six Channels: 94Å (FeXVIII), 131Å (FeVIII), 171Å (FeIX), 195Å (FeXII), 284Å (FeXV), 304Å (HeII)</a:t>
            </a:r>
            <a:endParaRPr sz="2300">
              <a:solidFill>
                <a:srgbClr val="FFFFFF"/>
              </a:solidFill>
              <a:latin typeface="Nunito"/>
              <a:ea typeface="Nunito"/>
              <a:cs typeface="Nunito"/>
              <a:sym typeface="Nuni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96" name="Google Shape;696;p83"/>
          <p:cNvGraphicFramePr/>
          <p:nvPr/>
        </p:nvGraphicFramePr>
        <p:xfrm>
          <a:off x="234738" y="972850"/>
          <a:ext cx="3000000" cy="3000000"/>
        </p:xfrm>
        <a:graphic>
          <a:graphicData uri="http://schemas.openxmlformats.org/drawingml/2006/table">
            <a:tbl>
              <a:tblPr>
                <a:noFill/>
                <a:tableStyleId>{3EB7D522-1627-4846-9085-6CE6A1E1333D}</a:tableStyleId>
              </a:tblPr>
              <a:tblGrid>
                <a:gridCol w="3390175"/>
                <a:gridCol w="5284325"/>
              </a:tblGrid>
              <a:tr h="396200">
                <a:tc>
                  <a:txBody>
                    <a:bodyPr/>
                    <a:lstStyle/>
                    <a:p>
                      <a:pPr indent="0" lvl="0" marL="0" rtl="0" algn="ctr">
                        <a:spcBef>
                          <a:spcPts val="0"/>
                        </a:spcBef>
                        <a:spcAft>
                          <a:spcPts val="0"/>
                        </a:spcAft>
                        <a:buNone/>
                      </a:pPr>
                      <a:r>
                        <a:rPr b="1" lang="en" sz="1500">
                          <a:latin typeface="Nunito"/>
                          <a:ea typeface="Nunito"/>
                          <a:cs typeface="Nunito"/>
                          <a:sym typeface="Nunito"/>
                        </a:rPr>
                        <a:t>End State</a:t>
                      </a:r>
                      <a:endParaRPr b="1" sz="15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b="1" lang="en" sz="1500">
                          <a:latin typeface="Nunito"/>
                          <a:ea typeface="Nunito"/>
                          <a:cs typeface="Nunito"/>
                          <a:sym typeface="Nunito"/>
                        </a:rPr>
                        <a:t>Assessment</a:t>
                      </a:r>
                      <a:endParaRPr b="1" sz="15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B7B7B7"/>
                    </a:solidFill>
                  </a:tcPr>
                </a:tc>
              </a:tr>
              <a:tr h="396200">
                <a:tc>
                  <a:txBody>
                    <a:bodyPr/>
                    <a:lstStyle/>
                    <a:p>
                      <a:pPr indent="0" lvl="0" marL="0" rtl="0" algn="l">
                        <a:spcBef>
                          <a:spcPts val="0"/>
                        </a:spcBef>
                        <a:spcAft>
                          <a:spcPts val="0"/>
                        </a:spcAft>
                        <a:buNone/>
                      </a:pPr>
                      <a:r>
                        <a:rPr lang="en" sz="1300">
                          <a:latin typeface="Nunito"/>
                          <a:ea typeface="Nunito"/>
                          <a:cs typeface="Nunito"/>
                          <a:sym typeface="Nunito"/>
                        </a:rPr>
                        <a:t>Product performance for all products is defined and documented over a wide range of representative conditions via ongoing ground truth and validation efforts.</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11150" lvl="0" marL="457200" rtl="0" algn="l">
                        <a:spcBef>
                          <a:spcPts val="0"/>
                        </a:spcBef>
                        <a:spcAft>
                          <a:spcPts val="0"/>
                        </a:spcAft>
                        <a:buSzPts val="1300"/>
                        <a:buFont typeface="Nunito"/>
                        <a:buChar char="●"/>
                      </a:pPr>
                      <a:r>
                        <a:rPr lang="en" sz="1300">
                          <a:latin typeface="Nunito"/>
                          <a:ea typeface="Nunito"/>
                          <a:cs typeface="Nunito"/>
                          <a:sym typeface="Nunito"/>
                        </a:rPr>
                        <a:t>Long-term trending activities have allowed for the assessment of the GOES-18 SUVI across a variety of solar conditions.</a:t>
                      </a:r>
                      <a:endParaRPr sz="1300">
                        <a:latin typeface="Nunito"/>
                        <a:ea typeface="Nunito"/>
                        <a:cs typeface="Nunito"/>
                        <a:sym typeface="Nunito"/>
                      </a:endParaRPr>
                    </a:p>
                    <a:p>
                      <a:pPr indent="-311150" lvl="0" marL="457200" rtl="0" algn="l">
                        <a:spcBef>
                          <a:spcPts val="0"/>
                        </a:spcBef>
                        <a:spcAft>
                          <a:spcPts val="0"/>
                        </a:spcAft>
                        <a:buSzPts val="1300"/>
                        <a:buFont typeface="Nunito"/>
                        <a:buChar char="●"/>
                      </a:pPr>
                      <a:r>
                        <a:rPr lang="en" sz="1300">
                          <a:latin typeface="Nunito"/>
                          <a:ea typeface="Nunito"/>
                          <a:cs typeface="Nunito"/>
                          <a:sym typeface="Nunito"/>
                        </a:rPr>
                        <a:t>As allowed, the SUVI instrument are compared against other well-calibrated instruments including SDO calibration rocket underflight.</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lang="en" sz="1300">
                          <a:latin typeface="Nunito"/>
                          <a:ea typeface="Nunito"/>
                          <a:cs typeface="Nunito"/>
                          <a:sym typeface="Nunito"/>
                        </a:rPr>
                        <a:t>Products are operationally optimized, as necessary, considering mission parameters of cost and schedule, as compared to user expectations.</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300">
                          <a:latin typeface="Nunito"/>
                          <a:ea typeface="Nunito"/>
                          <a:cs typeface="Nunito"/>
                          <a:sym typeface="Nunito"/>
                        </a:rPr>
                        <a:t>Product optimization, such as LUT updates to calibration parameters, will occur as needed to maintain the SUVI L1b product.</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lang="en" sz="1300">
                          <a:latin typeface="Nunito"/>
                          <a:ea typeface="Nunito"/>
                          <a:cs typeface="Nunito"/>
                          <a:sym typeface="Nunito"/>
                        </a:rPr>
                        <a:t>All known product anomalies are documented, and shared with the user community.</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300">
                          <a:latin typeface="Nunito"/>
                          <a:ea typeface="Nunito"/>
                          <a:cs typeface="Nunito"/>
                          <a:sym typeface="Nunito"/>
                        </a:rPr>
                        <a:t>All known product anomalies are documented within this presentation and within the L1b README documents.</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396200">
                <a:tc>
                  <a:txBody>
                    <a:bodyPr/>
                    <a:lstStyle/>
                    <a:p>
                      <a:pPr indent="0" lvl="0" marL="0" rtl="0" algn="l">
                        <a:spcBef>
                          <a:spcPts val="0"/>
                        </a:spcBef>
                        <a:spcAft>
                          <a:spcPts val="0"/>
                        </a:spcAft>
                        <a:buNone/>
                      </a:pPr>
                      <a:r>
                        <a:rPr lang="en" sz="1300">
                          <a:latin typeface="Nunito"/>
                          <a:ea typeface="Nunito"/>
                          <a:cs typeface="Nunito"/>
                          <a:sym typeface="Nunito"/>
                        </a:rPr>
                        <a:t>Product is operational.</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300">
                          <a:latin typeface="Nunito"/>
                          <a:ea typeface="Nunito"/>
                          <a:cs typeface="Nunito"/>
                          <a:sym typeface="Nunito"/>
                        </a:rPr>
                        <a:t>Yes, and is operationally leveraged through IDP and SPADES L2 product generation and at SWPC (9/1/2021).</a:t>
                      </a:r>
                      <a:endParaRPr sz="1300">
                        <a:latin typeface="Nunito"/>
                        <a:ea typeface="Nunito"/>
                        <a:cs typeface="Nunito"/>
                        <a:sym typeface="Nunito"/>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sp>
        <p:nvSpPr>
          <p:cNvPr id="697" name="Google Shape;697;p83"/>
          <p:cNvSpPr txBox="1"/>
          <p:nvPr>
            <p:ph type="title"/>
          </p:nvPr>
        </p:nvSpPr>
        <p:spPr>
          <a:xfrm>
            <a:off x="1388100" y="119025"/>
            <a:ext cx="6367800" cy="703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GOES-R Full Maturity Criteria</a:t>
            </a:r>
            <a:endParaRPr sz="35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84"/>
          <p:cNvSpPr txBox="1"/>
          <p:nvPr>
            <p:ph type="title"/>
          </p:nvPr>
        </p:nvSpPr>
        <p:spPr>
          <a:xfrm>
            <a:off x="1388100" y="1717950"/>
            <a:ext cx="6367800" cy="170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2F2F2"/>
                </a:solidFill>
              </a:rPr>
              <a:t>GOES-18 SUVI Full Maturity PS-PVR</a:t>
            </a:r>
            <a:endParaRPr sz="2400">
              <a:solidFill>
                <a:srgbClr val="F2F2F2"/>
              </a:solidFill>
            </a:endParaRPr>
          </a:p>
          <a:p>
            <a:pPr indent="0" lvl="0" marL="0" rtl="0" algn="l">
              <a:spcBef>
                <a:spcPts val="0"/>
              </a:spcBef>
              <a:spcAft>
                <a:spcPts val="0"/>
              </a:spcAft>
              <a:buNone/>
            </a:pPr>
            <a:r>
              <a:rPr lang="en" sz="4200">
                <a:solidFill>
                  <a:srgbClr val="FFFFFF"/>
                </a:solidFill>
              </a:rPr>
              <a:t>Summary of SUVI Product Status</a:t>
            </a:r>
            <a:endParaRPr sz="4200">
              <a:solidFill>
                <a:srgbClr val="FFFFFF"/>
              </a:solidFill>
            </a:endParaRPr>
          </a:p>
        </p:txBody>
      </p:sp>
      <p:sp>
        <p:nvSpPr>
          <p:cNvPr id="703" name="Google Shape;703;p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latin typeface="Nunito"/>
              <a:ea typeface="Nunito"/>
              <a:cs typeface="Nunito"/>
              <a:sym typeface="Nuni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85"/>
          <p:cNvSpPr txBox="1"/>
          <p:nvPr>
            <p:ph type="title"/>
          </p:nvPr>
        </p:nvSpPr>
        <p:spPr>
          <a:xfrm>
            <a:off x="311700" y="14805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Priorities for GOES-18 SUVI Level-1b</a:t>
            </a:r>
            <a:endParaRPr/>
          </a:p>
        </p:txBody>
      </p:sp>
      <p:sp>
        <p:nvSpPr>
          <p:cNvPr id="709" name="Google Shape;709;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10" name="Google Shape;710;p85"/>
          <p:cNvSpPr txBox="1"/>
          <p:nvPr>
            <p:ph idx="1" type="body"/>
          </p:nvPr>
        </p:nvSpPr>
        <p:spPr>
          <a:xfrm>
            <a:off x="311700" y="1043350"/>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Char char="●"/>
            </a:pPr>
            <a:r>
              <a:rPr lang="en" sz="2000">
                <a:solidFill>
                  <a:schemeClr val="dk1"/>
                </a:solidFill>
              </a:rPr>
              <a:t>No impact to Operations or Full Validation Status:</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Update to degradation correction coefficients</a:t>
            </a:r>
            <a:endParaRPr sz="1800">
              <a:solidFill>
                <a:schemeClr val="dk1"/>
              </a:solidFill>
            </a:endParaRPr>
          </a:p>
          <a:p>
            <a:pPr indent="-336550" lvl="2" marL="1371600" rtl="0" algn="l">
              <a:spcBef>
                <a:spcPts val="0"/>
              </a:spcBef>
              <a:spcAft>
                <a:spcPts val="0"/>
              </a:spcAft>
              <a:buClr>
                <a:schemeClr val="dk1"/>
              </a:buClr>
              <a:buSzPts val="1700"/>
              <a:buChar char="■"/>
            </a:pPr>
            <a:r>
              <a:rPr lang="en" sz="1700">
                <a:solidFill>
                  <a:schemeClr val="dk1"/>
                </a:solidFill>
              </a:rPr>
              <a:t>Leverage SDO Rocket Underflight data as available.</a:t>
            </a:r>
            <a:endParaRPr sz="17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Update to INR translational/rotational offsets</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Stand up NCEI SUVI Level-1b reprocessing pipeline</a:t>
            </a:r>
            <a:endParaRPr sz="180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86"/>
          <p:cNvSpPr txBox="1"/>
          <p:nvPr>
            <p:ph type="title"/>
          </p:nvPr>
        </p:nvSpPr>
        <p:spPr>
          <a:xfrm>
            <a:off x="311700" y="146300"/>
            <a:ext cx="8520600" cy="864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Summary of GOES-18 SUVI Readiness for Full Maturity Status</a:t>
            </a:r>
            <a:endParaRPr/>
          </a:p>
        </p:txBody>
      </p:sp>
      <p:sp>
        <p:nvSpPr>
          <p:cNvPr id="716" name="Google Shape;716;p86"/>
          <p:cNvSpPr txBox="1"/>
          <p:nvPr>
            <p:ph idx="1" type="body"/>
          </p:nvPr>
        </p:nvSpPr>
        <p:spPr>
          <a:xfrm>
            <a:off x="311700" y="1132275"/>
            <a:ext cx="8520600" cy="3531000"/>
          </a:xfrm>
          <a:prstGeom prst="rect">
            <a:avLst/>
          </a:prstGeom>
          <a:solidFill>
            <a:srgbClr val="303030">
              <a:alpha val="68630"/>
            </a:srgbClr>
          </a:solidFill>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FFFFFF"/>
              </a:buClr>
              <a:buSzPts val="1600"/>
              <a:buChar char="●"/>
            </a:pPr>
            <a:r>
              <a:rPr lang="en" sz="1600">
                <a:solidFill>
                  <a:srgbClr val="FFFFFF"/>
                </a:solidFill>
              </a:rPr>
              <a:t>The GOES-18 SUVI is providing data to NWS/SWPC in an operational capacity.</a:t>
            </a:r>
            <a:endParaRPr sz="1600">
              <a:solidFill>
                <a:srgbClr val="FFFFFF"/>
              </a:solidFill>
            </a:endParaRPr>
          </a:p>
          <a:p>
            <a:pPr indent="-330200" lvl="0" marL="457200" rtl="0" algn="l">
              <a:lnSpc>
                <a:spcPct val="115000"/>
              </a:lnSpc>
              <a:spcBef>
                <a:spcPts val="0"/>
              </a:spcBef>
              <a:spcAft>
                <a:spcPts val="0"/>
              </a:spcAft>
              <a:buClr>
                <a:srgbClr val="FFFFFF"/>
              </a:buClr>
              <a:buSzPts val="1600"/>
              <a:buChar char="●"/>
            </a:pPr>
            <a:r>
              <a:rPr lang="en" sz="1600">
                <a:solidFill>
                  <a:srgbClr val="FFFFFF"/>
                </a:solidFill>
              </a:rPr>
              <a:t>Trending activities demonstrate that the GOES-18 SUVI instrument performance is understood and corrections to the instrument degradation can be applied.</a:t>
            </a:r>
            <a:endParaRPr sz="1600">
              <a:solidFill>
                <a:srgbClr val="FFFFFF"/>
              </a:solidFill>
            </a:endParaRPr>
          </a:p>
          <a:p>
            <a:pPr indent="-330200" lvl="0" marL="457200" rtl="0" algn="l">
              <a:lnSpc>
                <a:spcPct val="115000"/>
              </a:lnSpc>
              <a:spcBef>
                <a:spcPts val="0"/>
              </a:spcBef>
              <a:spcAft>
                <a:spcPts val="0"/>
              </a:spcAft>
              <a:buClr>
                <a:srgbClr val="FFFFFF"/>
              </a:buClr>
              <a:buSzPts val="1600"/>
              <a:buChar char="●"/>
            </a:pPr>
            <a:r>
              <a:rPr lang="en" sz="1600">
                <a:solidFill>
                  <a:srgbClr val="FFFFFF"/>
                </a:solidFill>
              </a:rPr>
              <a:t>NCEI is actively engaging with NWS/SWPC and the wider scientific community.</a:t>
            </a:r>
            <a:endParaRPr sz="1600">
              <a:solidFill>
                <a:srgbClr val="FFFFFF"/>
              </a:solidFill>
            </a:endParaRPr>
          </a:p>
          <a:p>
            <a:pPr indent="0" lvl="0" marL="457200" rtl="0" algn="l">
              <a:lnSpc>
                <a:spcPct val="115000"/>
              </a:lnSpc>
              <a:spcBef>
                <a:spcPts val="1600"/>
              </a:spcBef>
              <a:spcAft>
                <a:spcPts val="0"/>
              </a:spcAft>
              <a:buNone/>
            </a:pPr>
            <a:r>
              <a:t/>
            </a:r>
            <a:endParaRPr sz="1600">
              <a:solidFill>
                <a:srgbClr val="FFFFFF"/>
              </a:solidFill>
            </a:endParaRPr>
          </a:p>
          <a:p>
            <a:pPr indent="-336550" lvl="0" marL="457200" rtl="0" algn="l">
              <a:lnSpc>
                <a:spcPct val="115000"/>
              </a:lnSpc>
              <a:spcBef>
                <a:spcPts val="1600"/>
              </a:spcBef>
              <a:spcAft>
                <a:spcPts val="0"/>
              </a:spcAft>
              <a:buClr>
                <a:srgbClr val="FFFFFF"/>
              </a:buClr>
              <a:buSzPts val="1700"/>
              <a:buChar char="●"/>
            </a:pPr>
            <a:r>
              <a:rPr b="1" lang="en" sz="1700">
                <a:solidFill>
                  <a:srgbClr val="FFFFFF"/>
                </a:solidFill>
              </a:rPr>
              <a:t>NCEI affirms that all known Ground System and instrumental issues </a:t>
            </a:r>
            <a:r>
              <a:rPr b="1" lang="en" sz="1700">
                <a:solidFill>
                  <a:srgbClr val="FFFFFF"/>
                </a:solidFill>
              </a:rPr>
              <a:t>prohibitive to </a:t>
            </a:r>
            <a:r>
              <a:rPr b="1" lang="en" sz="1700">
                <a:solidFill>
                  <a:srgbClr val="FFFFFF"/>
                </a:solidFill>
              </a:rPr>
              <a:t>Full </a:t>
            </a:r>
            <a:r>
              <a:rPr b="1" lang="en" sz="1700">
                <a:solidFill>
                  <a:srgbClr val="FFFFFF"/>
                </a:solidFill>
              </a:rPr>
              <a:t>Validation </a:t>
            </a:r>
            <a:r>
              <a:rPr b="1" lang="en" sz="1700">
                <a:solidFill>
                  <a:srgbClr val="FFFFFF"/>
                </a:solidFill>
              </a:rPr>
              <a:t>Maturity for the GOES-18 SUVI have been resolved or have a clearly defined path forward.</a:t>
            </a:r>
            <a:endParaRPr b="1" sz="1700">
              <a:solidFill>
                <a:srgbClr val="FFFFFF"/>
              </a:solidFill>
            </a:endParaRPr>
          </a:p>
          <a:p>
            <a:pPr indent="-336550" lvl="0" marL="457200" rtl="0" algn="l">
              <a:lnSpc>
                <a:spcPct val="115000"/>
              </a:lnSpc>
              <a:spcBef>
                <a:spcPts val="0"/>
              </a:spcBef>
              <a:spcAft>
                <a:spcPts val="0"/>
              </a:spcAft>
              <a:buClr>
                <a:srgbClr val="FFFFFF"/>
              </a:buClr>
              <a:buSzPts val="1700"/>
              <a:buChar char="●"/>
            </a:pPr>
            <a:r>
              <a:rPr b="1" lang="en" sz="1700">
                <a:solidFill>
                  <a:srgbClr val="FFFFFF"/>
                </a:solidFill>
              </a:rPr>
              <a:t>NCEI affirms that all criteria for Full Validation Maturity </a:t>
            </a:r>
            <a:r>
              <a:rPr b="1" lang="en" sz="1700">
                <a:solidFill>
                  <a:srgbClr val="FFFFFF"/>
                </a:solidFill>
              </a:rPr>
              <a:t>as defined by the GOES-R Program</a:t>
            </a:r>
            <a:r>
              <a:rPr b="1" lang="en" sz="1700">
                <a:solidFill>
                  <a:srgbClr val="FFFFFF"/>
                </a:solidFill>
              </a:rPr>
              <a:t> have been met by the GOES-18 SUVI.</a:t>
            </a:r>
            <a:endParaRPr b="1" sz="1700">
              <a:solidFill>
                <a:srgbClr val="FFFFFF"/>
              </a:solidFill>
            </a:endParaRPr>
          </a:p>
          <a:p>
            <a:pPr indent="0" lvl="0" marL="457200" rtl="0" algn="l">
              <a:spcBef>
                <a:spcPts val="1600"/>
              </a:spcBef>
              <a:spcAft>
                <a:spcPts val="1600"/>
              </a:spcAft>
              <a:buNone/>
            </a:pPr>
            <a:r>
              <a:t/>
            </a:r>
            <a:endParaRPr b="1" sz="1700" u="sng">
              <a:solidFill>
                <a:srgbClr val="FFFFFF"/>
              </a:solidFill>
            </a:endParaRPr>
          </a:p>
        </p:txBody>
      </p:sp>
      <p:sp>
        <p:nvSpPr>
          <p:cNvPr id="717" name="Google Shape;717;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8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23" name="Google Shape;723;p87"/>
          <p:cNvSpPr txBox="1"/>
          <p:nvPr>
            <p:ph idx="1" type="body"/>
          </p:nvPr>
        </p:nvSpPr>
        <p:spPr>
          <a:xfrm>
            <a:off x="311700" y="1246825"/>
            <a:ext cx="8520600" cy="3416400"/>
          </a:xfrm>
          <a:prstGeom prst="rect">
            <a:avLst/>
          </a:prstGeom>
          <a:solidFill>
            <a:srgbClr val="303030">
              <a:alpha val="68630"/>
            </a:srgbClr>
          </a:solidFill>
        </p:spPr>
        <p:txBody>
          <a:bodyPr anchorCtr="0" anchor="t" bIns="91425" lIns="91425" spcFirstLastPara="1" rIns="91425" wrap="square" tIns="91425">
            <a:noAutofit/>
          </a:bodyPr>
          <a:lstStyle/>
          <a:p>
            <a:pPr indent="-361950" lvl="0" marL="457200" rtl="0" algn="l">
              <a:spcBef>
                <a:spcPts val="0"/>
              </a:spcBef>
              <a:spcAft>
                <a:spcPts val="0"/>
              </a:spcAft>
              <a:buClr>
                <a:srgbClr val="FFFFFF"/>
              </a:buClr>
              <a:buSzPts val="2100"/>
              <a:buChar char="●"/>
            </a:pPr>
            <a:r>
              <a:rPr b="1" lang="en" sz="1900" u="sng">
                <a:solidFill>
                  <a:srgbClr val="FFFFFF"/>
                </a:solidFill>
              </a:rPr>
              <a:t>NCEI recommends to the Review Panel that Full Validation Maturity Status be considered for the GOES-18 SUVI.</a:t>
            </a:r>
            <a:endParaRPr sz="2100">
              <a:solidFill>
                <a:srgbClr val="FFFFFF"/>
              </a:solidFill>
            </a:endParaRPr>
          </a:p>
        </p:txBody>
      </p:sp>
      <p:sp>
        <p:nvSpPr>
          <p:cNvPr id="724" name="Google Shape;724;p87"/>
          <p:cNvSpPr txBox="1"/>
          <p:nvPr>
            <p:ph type="title"/>
          </p:nvPr>
        </p:nvSpPr>
        <p:spPr>
          <a:xfrm>
            <a:off x="311700" y="132425"/>
            <a:ext cx="8520600" cy="91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Summary of GOES-18 SUVI Readiness for Full Maturity Status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88"/>
          <p:cNvSpPr txBox="1"/>
          <p:nvPr>
            <p:ph type="title"/>
          </p:nvPr>
        </p:nvSpPr>
        <p:spPr>
          <a:xfrm>
            <a:off x="410400" y="2167950"/>
            <a:ext cx="8323200" cy="80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600"/>
              <a:t>Reference and Back-Up Slides</a:t>
            </a:r>
            <a:endParaRPr sz="4600"/>
          </a:p>
        </p:txBody>
      </p:sp>
      <p:sp>
        <p:nvSpPr>
          <p:cNvPr id="730" name="Google Shape;730;p8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Nunito"/>
                <a:ea typeface="Nunito"/>
                <a:cs typeface="Nunito"/>
                <a:sym typeface="Nunito"/>
              </a:rPr>
              <a:t>‹#›</a:t>
            </a:fld>
            <a:endParaRPr>
              <a:solidFill>
                <a:srgbClr val="FFFFFF"/>
              </a:solidFill>
              <a:latin typeface="Nunito"/>
              <a:ea typeface="Nunito"/>
              <a:cs typeface="Nunito"/>
              <a:sym typeface="Nuni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89"/>
          <p:cNvSpPr txBox="1"/>
          <p:nvPr>
            <p:ph type="title"/>
          </p:nvPr>
        </p:nvSpPr>
        <p:spPr>
          <a:xfrm>
            <a:off x="515850" y="139100"/>
            <a:ext cx="8112300" cy="80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GOES-16/GOES-18 Spectral Response Functions - 94Å</a:t>
            </a:r>
            <a:endParaRPr sz="2400"/>
          </a:p>
        </p:txBody>
      </p:sp>
      <p:sp>
        <p:nvSpPr>
          <p:cNvPr id="736" name="Google Shape;736;p8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37" name="Google Shape;737;p89"/>
          <p:cNvPicPr preferRelativeResize="0"/>
          <p:nvPr/>
        </p:nvPicPr>
        <p:blipFill rotWithShape="1">
          <a:blip r:embed="rId3">
            <a:alphaModFix/>
          </a:blip>
          <a:srcRect b="0" l="1554" r="5388" t="5401"/>
          <a:stretch/>
        </p:blipFill>
        <p:spPr>
          <a:xfrm>
            <a:off x="2004375" y="1067775"/>
            <a:ext cx="5135226" cy="3915074"/>
          </a:xfrm>
          <a:prstGeom prst="rect">
            <a:avLst/>
          </a:prstGeom>
          <a:noFill/>
          <a:ln>
            <a:noFill/>
          </a:ln>
        </p:spPr>
      </p:pic>
      <p:sp>
        <p:nvSpPr>
          <p:cNvPr id="738" name="Google Shape;738;p89"/>
          <p:cNvSpPr txBox="1"/>
          <p:nvPr/>
        </p:nvSpPr>
        <p:spPr>
          <a:xfrm>
            <a:off x="320600" y="4453525"/>
            <a:ext cx="15054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Nunito"/>
                <a:ea typeface="Nunito"/>
                <a:cs typeface="Nunito"/>
                <a:sym typeface="Nunito"/>
                <a:hlinkClick action="ppaction://hlinksldjump" r:id="rId4"/>
              </a:rPr>
              <a:t>Slide 11</a:t>
            </a:r>
            <a:endParaRPr sz="1800">
              <a:solidFill>
                <a:schemeClr val="lt2"/>
              </a:solidFill>
              <a:latin typeface="Nunito"/>
              <a:ea typeface="Nunito"/>
              <a:cs typeface="Nunito"/>
              <a:sym typeface="Nunito"/>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90"/>
          <p:cNvSpPr txBox="1"/>
          <p:nvPr>
            <p:ph type="title"/>
          </p:nvPr>
        </p:nvSpPr>
        <p:spPr>
          <a:xfrm>
            <a:off x="515850" y="139100"/>
            <a:ext cx="8112300" cy="80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GOES-16/GOES-18 Spectral Response Functions - 131Å</a:t>
            </a:r>
            <a:endParaRPr sz="2400"/>
          </a:p>
        </p:txBody>
      </p:sp>
      <p:sp>
        <p:nvSpPr>
          <p:cNvPr id="744" name="Google Shape;744;p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45" name="Google Shape;745;p90"/>
          <p:cNvPicPr preferRelativeResize="0"/>
          <p:nvPr/>
        </p:nvPicPr>
        <p:blipFill rotWithShape="1">
          <a:blip r:embed="rId3">
            <a:alphaModFix/>
          </a:blip>
          <a:srcRect b="0" l="-5151" r="6833" t="-5152"/>
          <a:stretch/>
        </p:blipFill>
        <p:spPr>
          <a:xfrm>
            <a:off x="1943825" y="799025"/>
            <a:ext cx="5256350" cy="4216450"/>
          </a:xfrm>
          <a:prstGeom prst="rect">
            <a:avLst/>
          </a:prstGeom>
          <a:noFill/>
          <a:ln>
            <a:noFill/>
          </a:ln>
        </p:spPr>
      </p:pic>
      <p:sp>
        <p:nvSpPr>
          <p:cNvPr id="746" name="Google Shape;746;p90"/>
          <p:cNvSpPr txBox="1"/>
          <p:nvPr/>
        </p:nvSpPr>
        <p:spPr>
          <a:xfrm>
            <a:off x="320600" y="4453525"/>
            <a:ext cx="15054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Nunito"/>
                <a:ea typeface="Nunito"/>
                <a:cs typeface="Nunito"/>
                <a:sym typeface="Nunito"/>
                <a:hlinkClick action="ppaction://hlinksldjump" r:id="rId4"/>
              </a:rPr>
              <a:t>Slide 11</a:t>
            </a:r>
            <a:endParaRPr sz="1800">
              <a:solidFill>
                <a:schemeClr val="lt2"/>
              </a:solidFill>
              <a:latin typeface="Nunito"/>
              <a:ea typeface="Nunito"/>
              <a:cs typeface="Nunito"/>
              <a:sym typeface="Nunit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91"/>
          <p:cNvSpPr txBox="1"/>
          <p:nvPr>
            <p:ph type="title"/>
          </p:nvPr>
        </p:nvSpPr>
        <p:spPr>
          <a:xfrm>
            <a:off x="515850" y="139100"/>
            <a:ext cx="8112300" cy="80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GOES-16/GOES-18 Spectral Response Functions - 171Å</a:t>
            </a:r>
            <a:endParaRPr sz="2400"/>
          </a:p>
        </p:txBody>
      </p:sp>
      <p:sp>
        <p:nvSpPr>
          <p:cNvPr id="752" name="Google Shape;752;p9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53" name="Google Shape;753;p91"/>
          <p:cNvPicPr preferRelativeResize="0"/>
          <p:nvPr/>
        </p:nvPicPr>
        <p:blipFill rotWithShape="1">
          <a:blip r:embed="rId3">
            <a:alphaModFix/>
          </a:blip>
          <a:srcRect b="0" l="4581" r="6977" t="5615"/>
          <a:stretch/>
        </p:blipFill>
        <p:spPr>
          <a:xfrm>
            <a:off x="2082925" y="1029400"/>
            <a:ext cx="4978150" cy="3984625"/>
          </a:xfrm>
          <a:prstGeom prst="rect">
            <a:avLst/>
          </a:prstGeom>
          <a:noFill/>
          <a:ln>
            <a:noFill/>
          </a:ln>
        </p:spPr>
      </p:pic>
      <p:sp>
        <p:nvSpPr>
          <p:cNvPr id="754" name="Google Shape;754;p91"/>
          <p:cNvSpPr txBox="1"/>
          <p:nvPr/>
        </p:nvSpPr>
        <p:spPr>
          <a:xfrm>
            <a:off x="320600" y="4453525"/>
            <a:ext cx="15054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Nunito"/>
                <a:ea typeface="Nunito"/>
                <a:cs typeface="Nunito"/>
                <a:sym typeface="Nunito"/>
                <a:hlinkClick action="ppaction://hlinksldjump" r:id="rId4"/>
              </a:rPr>
              <a:t>Slide 11</a:t>
            </a:r>
            <a:endParaRPr sz="1800">
              <a:solidFill>
                <a:schemeClr val="lt2"/>
              </a:solidFill>
              <a:latin typeface="Nunito"/>
              <a:ea typeface="Nunito"/>
              <a:cs typeface="Nunito"/>
              <a:sym typeface="Nunito"/>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92"/>
          <p:cNvSpPr txBox="1"/>
          <p:nvPr>
            <p:ph type="title"/>
          </p:nvPr>
        </p:nvSpPr>
        <p:spPr>
          <a:xfrm>
            <a:off x="515850" y="139100"/>
            <a:ext cx="8112300" cy="80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GOES-16/GOES-18 Spectral Response Functions - 195Å</a:t>
            </a:r>
            <a:endParaRPr sz="2400"/>
          </a:p>
        </p:txBody>
      </p:sp>
      <p:sp>
        <p:nvSpPr>
          <p:cNvPr id="760" name="Google Shape;760;p9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61" name="Google Shape;761;p92"/>
          <p:cNvPicPr preferRelativeResize="0"/>
          <p:nvPr/>
        </p:nvPicPr>
        <p:blipFill rotWithShape="1">
          <a:blip r:embed="rId3">
            <a:alphaModFix/>
          </a:blip>
          <a:srcRect b="0" l="2670" r="5543" t="4761"/>
          <a:stretch/>
        </p:blipFill>
        <p:spPr>
          <a:xfrm>
            <a:off x="2029188" y="1033525"/>
            <a:ext cx="5085626" cy="3957575"/>
          </a:xfrm>
          <a:prstGeom prst="rect">
            <a:avLst/>
          </a:prstGeom>
          <a:noFill/>
          <a:ln>
            <a:noFill/>
          </a:ln>
        </p:spPr>
      </p:pic>
      <p:sp>
        <p:nvSpPr>
          <p:cNvPr id="762" name="Google Shape;762;p92"/>
          <p:cNvSpPr txBox="1"/>
          <p:nvPr/>
        </p:nvSpPr>
        <p:spPr>
          <a:xfrm>
            <a:off x="320600" y="4453525"/>
            <a:ext cx="15054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Nunito"/>
                <a:ea typeface="Nunito"/>
                <a:cs typeface="Nunito"/>
                <a:sym typeface="Nunito"/>
                <a:hlinkClick action="ppaction://hlinksldjump" r:id="rId4"/>
              </a:rPr>
              <a:t>Slide 11</a:t>
            </a:r>
            <a:endParaRPr sz="1800">
              <a:solidFill>
                <a:schemeClr val="lt2"/>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1388100" y="188725"/>
            <a:ext cx="6367800" cy="10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Overview of SUVI</a:t>
            </a:r>
            <a:endParaRPr/>
          </a:p>
          <a:p>
            <a:pPr indent="0" lvl="0" marL="0" rtl="0" algn="ctr">
              <a:spcBef>
                <a:spcPts val="0"/>
              </a:spcBef>
              <a:spcAft>
                <a:spcPts val="0"/>
              </a:spcAft>
              <a:buNone/>
            </a:pPr>
            <a:r>
              <a:rPr lang="en" sz="2400"/>
              <a:t>Key Instrument Operating Characteristics</a:t>
            </a:r>
            <a:endParaRPr sz="2400"/>
          </a:p>
        </p:txBody>
      </p:sp>
      <p:sp>
        <p:nvSpPr>
          <p:cNvPr id="125" name="Google Shape;12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6" name="Google Shape;126;p21"/>
          <p:cNvSpPr txBox="1"/>
          <p:nvPr/>
        </p:nvSpPr>
        <p:spPr>
          <a:xfrm>
            <a:off x="1253550" y="1405525"/>
            <a:ext cx="6636900" cy="3257700"/>
          </a:xfrm>
          <a:prstGeom prst="rect">
            <a:avLst/>
          </a:prstGeom>
          <a:solidFill>
            <a:srgbClr val="303030">
              <a:alpha val="68630"/>
            </a:srgbClr>
          </a:solid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1280×1280 pixel L1b Product Image</a:t>
            </a:r>
            <a:endParaRPr sz="2200">
              <a:solidFill>
                <a:srgbClr val="FFFFFF"/>
              </a:solidFill>
              <a:latin typeface="Nunito"/>
              <a:ea typeface="Nunito"/>
              <a:cs typeface="Nunito"/>
              <a:sym typeface="Nunito"/>
            </a:endParaRPr>
          </a:p>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2.5 arcsec pixels, 53.3×53.3 arcmin FOV</a:t>
            </a:r>
            <a:endParaRPr sz="2200">
              <a:solidFill>
                <a:srgbClr val="FFFFFF"/>
              </a:solidFill>
              <a:latin typeface="Nunito"/>
              <a:ea typeface="Nunito"/>
              <a:cs typeface="Nunito"/>
              <a:sym typeface="Nunito"/>
            </a:endParaRPr>
          </a:p>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14-bit CCD detector</a:t>
            </a:r>
            <a:endParaRPr sz="2200">
              <a:solidFill>
                <a:srgbClr val="FFFFFF"/>
              </a:solidFill>
              <a:latin typeface="Nunito"/>
              <a:ea typeface="Nunito"/>
              <a:cs typeface="Nunito"/>
              <a:sym typeface="Nunito"/>
            </a:endParaRPr>
          </a:p>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Entrance aperture selector – 6 positions</a:t>
            </a:r>
            <a:endParaRPr sz="2200">
              <a:solidFill>
                <a:srgbClr val="FFFFFF"/>
              </a:solidFill>
              <a:latin typeface="Nunito"/>
              <a:ea typeface="Nunito"/>
              <a:cs typeface="Nunito"/>
              <a:sym typeface="Nunito"/>
            </a:endParaRPr>
          </a:p>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2 Filter wheels:</a:t>
            </a:r>
            <a:endParaRPr sz="2200">
              <a:solidFill>
                <a:srgbClr val="FFFFFF"/>
              </a:solidFill>
              <a:latin typeface="Nunito"/>
              <a:ea typeface="Nunito"/>
              <a:cs typeface="Nunito"/>
              <a:sym typeface="Nunito"/>
            </a:endParaRPr>
          </a:p>
          <a:p>
            <a:pPr indent="-361950" lvl="1" marL="914400" rtl="0" algn="l">
              <a:lnSpc>
                <a:spcPct val="115000"/>
              </a:lnSpc>
              <a:spcBef>
                <a:spcPts val="0"/>
              </a:spcBef>
              <a:spcAft>
                <a:spcPts val="0"/>
              </a:spcAft>
              <a:buClr>
                <a:srgbClr val="FFFFFF"/>
              </a:buClr>
              <a:buSzPts val="2100"/>
              <a:buFont typeface="Nunito"/>
              <a:buChar char="○"/>
            </a:pPr>
            <a:r>
              <a:rPr lang="en" sz="2100">
                <a:solidFill>
                  <a:srgbClr val="FFFFFF"/>
                </a:solidFill>
                <a:latin typeface="Nunito"/>
                <a:ea typeface="Nunito"/>
                <a:cs typeface="Nunito"/>
                <a:sym typeface="Nunito"/>
              </a:rPr>
              <a:t>FW1: Open, Thin Al &amp; Zr, Thick Al &amp; Zr</a:t>
            </a:r>
            <a:endParaRPr sz="2100">
              <a:solidFill>
                <a:srgbClr val="FFFFFF"/>
              </a:solidFill>
              <a:latin typeface="Nunito"/>
              <a:ea typeface="Nunito"/>
              <a:cs typeface="Nunito"/>
              <a:sym typeface="Nunito"/>
            </a:endParaRPr>
          </a:p>
          <a:p>
            <a:pPr indent="-361950" lvl="1" marL="914400" rtl="0" algn="l">
              <a:lnSpc>
                <a:spcPct val="115000"/>
              </a:lnSpc>
              <a:spcBef>
                <a:spcPts val="0"/>
              </a:spcBef>
              <a:spcAft>
                <a:spcPts val="0"/>
              </a:spcAft>
              <a:buClr>
                <a:srgbClr val="FFFFFF"/>
              </a:buClr>
              <a:buSzPts val="2100"/>
              <a:buFont typeface="Nunito"/>
              <a:buChar char="○"/>
            </a:pPr>
            <a:r>
              <a:rPr lang="en" sz="2100">
                <a:solidFill>
                  <a:srgbClr val="FFFFFF"/>
                </a:solidFill>
                <a:latin typeface="Nunito"/>
                <a:ea typeface="Nunito"/>
                <a:cs typeface="Nunito"/>
                <a:sym typeface="Nunito"/>
              </a:rPr>
              <a:t>FW2: Glass, Open, Thin Al, Thin Zr, Thick Al</a:t>
            </a:r>
            <a:endParaRPr sz="2100">
              <a:solidFill>
                <a:srgbClr val="FFFFFF"/>
              </a:solidFill>
              <a:latin typeface="Nunito"/>
              <a:ea typeface="Nunito"/>
              <a:cs typeface="Nunito"/>
              <a:sym typeface="Nunito"/>
            </a:endParaRPr>
          </a:p>
          <a:p>
            <a:pPr indent="-368300" lvl="0" marL="457200" rtl="0" algn="l">
              <a:lnSpc>
                <a:spcPct val="115000"/>
              </a:lnSpc>
              <a:spcBef>
                <a:spcPts val="0"/>
              </a:spcBef>
              <a:spcAft>
                <a:spcPts val="0"/>
              </a:spcAft>
              <a:buClr>
                <a:srgbClr val="FFFFFF"/>
              </a:buClr>
              <a:buSzPts val="2200"/>
              <a:buFont typeface="Nunito"/>
              <a:buChar char="●"/>
            </a:pPr>
            <a:r>
              <a:rPr lang="en" sz="2200">
                <a:solidFill>
                  <a:srgbClr val="FFFFFF"/>
                </a:solidFill>
                <a:latin typeface="Nunito"/>
                <a:ea typeface="Nunito"/>
                <a:cs typeface="Nunito"/>
                <a:sym typeface="Nunito"/>
              </a:rPr>
              <a:t>4-photodiode guide telescope for pointing</a:t>
            </a:r>
            <a:endParaRPr sz="2200">
              <a:solidFill>
                <a:srgbClr val="FFFFFF"/>
              </a:solidFill>
              <a:latin typeface="Nunito"/>
              <a:ea typeface="Nunito"/>
              <a:cs typeface="Nunito"/>
              <a:sym typeface="Nunito"/>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93"/>
          <p:cNvSpPr txBox="1"/>
          <p:nvPr>
            <p:ph type="title"/>
          </p:nvPr>
        </p:nvSpPr>
        <p:spPr>
          <a:xfrm>
            <a:off x="515850" y="139100"/>
            <a:ext cx="8112300" cy="80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GOES-16/GOES-18 Spectral Response Functions - 284Å</a:t>
            </a:r>
            <a:endParaRPr sz="2400"/>
          </a:p>
        </p:txBody>
      </p:sp>
      <p:sp>
        <p:nvSpPr>
          <p:cNvPr id="768" name="Google Shape;768;p9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69" name="Google Shape;769;p93"/>
          <p:cNvPicPr preferRelativeResize="0"/>
          <p:nvPr/>
        </p:nvPicPr>
        <p:blipFill rotWithShape="1">
          <a:blip r:embed="rId3">
            <a:alphaModFix/>
          </a:blip>
          <a:srcRect b="0" l="5058" r="6500" t="4333"/>
          <a:stretch/>
        </p:blipFill>
        <p:spPr>
          <a:xfrm>
            <a:off x="2132563" y="1098875"/>
            <a:ext cx="4878875" cy="3957950"/>
          </a:xfrm>
          <a:prstGeom prst="rect">
            <a:avLst/>
          </a:prstGeom>
          <a:noFill/>
          <a:ln>
            <a:noFill/>
          </a:ln>
        </p:spPr>
      </p:pic>
      <p:sp>
        <p:nvSpPr>
          <p:cNvPr id="770" name="Google Shape;770;p93"/>
          <p:cNvSpPr txBox="1"/>
          <p:nvPr/>
        </p:nvSpPr>
        <p:spPr>
          <a:xfrm>
            <a:off x="320600" y="4453525"/>
            <a:ext cx="15054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Nunito"/>
                <a:ea typeface="Nunito"/>
                <a:cs typeface="Nunito"/>
                <a:sym typeface="Nunito"/>
                <a:hlinkClick action="ppaction://hlinksldjump" r:id="rId4"/>
              </a:rPr>
              <a:t>Slide 11</a:t>
            </a:r>
            <a:endParaRPr sz="1800">
              <a:solidFill>
                <a:schemeClr val="lt2"/>
              </a:solidFill>
              <a:latin typeface="Nunito"/>
              <a:ea typeface="Nunito"/>
              <a:cs typeface="Nunito"/>
              <a:sym typeface="Nunito"/>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94"/>
          <p:cNvSpPr txBox="1"/>
          <p:nvPr>
            <p:ph type="title"/>
          </p:nvPr>
        </p:nvSpPr>
        <p:spPr>
          <a:xfrm>
            <a:off x="515850" y="139100"/>
            <a:ext cx="8112300" cy="80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GOES-16/GOES-18 Spectral Response Functions - 304Å</a:t>
            </a:r>
            <a:endParaRPr sz="2400"/>
          </a:p>
        </p:txBody>
      </p:sp>
      <p:sp>
        <p:nvSpPr>
          <p:cNvPr id="776" name="Google Shape;776;p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77" name="Google Shape;777;p94"/>
          <p:cNvPicPr preferRelativeResize="0"/>
          <p:nvPr/>
        </p:nvPicPr>
        <p:blipFill rotWithShape="1">
          <a:blip r:embed="rId3">
            <a:alphaModFix/>
          </a:blip>
          <a:srcRect b="0" l="4899" r="6979" t="5186"/>
          <a:stretch/>
        </p:blipFill>
        <p:spPr>
          <a:xfrm>
            <a:off x="2111888" y="1086500"/>
            <a:ext cx="4920226" cy="3970325"/>
          </a:xfrm>
          <a:prstGeom prst="rect">
            <a:avLst/>
          </a:prstGeom>
          <a:noFill/>
          <a:ln>
            <a:noFill/>
          </a:ln>
        </p:spPr>
      </p:pic>
      <p:sp>
        <p:nvSpPr>
          <p:cNvPr id="778" name="Google Shape;778;p94"/>
          <p:cNvSpPr txBox="1"/>
          <p:nvPr/>
        </p:nvSpPr>
        <p:spPr>
          <a:xfrm>
            <a:off x="320600" y="4453525"/>
            <a:ext cx="15054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Nunito"/>
                <a:ea typeface="Nunito"/>
                <a:cs typeface="Nunito"/>
                <a:sym typeface="Nunito"/>
                <a:hlinkClick action="ppaction://hlinksldjump" r:id="rId4"/>
              </a:rPr>
              <a:t>Slide 11</a:t>
            </a:r>
            <a:endParaRPr sz="1800">
              <a:solidFill>
                <a:schemeClr val="lt2"/>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2"/>
          <p:cNvPicPr preferRelativeResize="0"/>
          <p:nvPr/>
        </p:nvPicPr>
        <p:blipFill rotWithShape="1">
          <a:blip r:embed="rId3">
            <a:alphaModFix/>
          </a:blip>
          <a:srcRect b="3452" l="4478" r="2420" t="2993"/>
          <a:stretch/>
        </p:blipFill>
        <p:spPr>
          <a:xfrm>
            <a:off x="752675" y="1029525"/>
            <a:ext cx="2015531" cy="2016400"/>
          </a:xfrm>
          <a:prstGeom prst="rect">
            <a:avLst/>
          </a:prstGeom>
          <a:noFill/>
          <a:ln>
            <a:noFill/>
          </a:ln>
        </p:spPr>
      </p:pic>
      <p:pic>
        <p:nvPicPr>
          <p:cNvPr id="132" name="Google Shape;132;p22"/>
          <p:cNvPicPr preferRelativeResize="0"/>
          <p:nvPr/>
        </p:nvPicPr>
        <p:blipFill rotWithShape="1">
          <a:blip r:embed="rId4">
            <a:alphaModFix/>
          </a:blip>
          <a:srcRect b="3938" l="4478" r="2420" t="2507"/>
          <a:stretch/>
        </p:blipFill>
        <p:spPr>
          <a:xfrm>
            <a:off x="752675" y="3030806"/>
            <a:ext cx="2015525" cy="2016394"/>
          </a:xfrm>
          <a:prstGeom prst="rect">
            <a:avLst/>
          </a:prstGeom>
          <a:noFill/>
          <a:ln>
            <a:noFill/>
          </a:ln>
        </p:spPr>
      </p:pic>
      <p:pic>
        <p:nvPicPr>
          <p:cNvPr id="133" name="Google Shape;133;p22"/>
          <p:cNvPicPr preferRelativeResize="0"/>
          <p:nvPr/>
        </p:nvPicPr>
        <p:blipFill rotWithShape="1">
          <a:blip r:embed="rId5">
            <a:alphaModFix/>
          </a:blip>
          <a:srcRect b="4211" l="3976" r="2905" t="3631"/>
          <a:stretch/>
        </p:blipFill>
        <p:spPr>
          <a:xfrm>
            <a:off x="6321458" y="1014400"/>
            <a:ext cx="2046267" cy="2016400"/>
          </a:xfrm>
          <a:prstGeom prst="rect">
            <a:avLst/>
          </a:prstGeom>
          <a:noFill/>
          <a:ln>
            <a:noFill/>
          </a:ln>
        </p:spPr>
      </p:pic>
      <p:pic>
        <p:nvPicPr>
          <p:cNvPr id="134" name="Google Shape;134;p22"/>
          <p:cNvPicPr preferRelativeResize="0"/>
          <p:nvPr/>
        </p:nvPicPr>
        <p:blipFill rotWithShape="1">
          <a:blip r:embed="rId6">
            <a:alphaModFix/>
          </a:blip>
          <a:srcRect b="3452" l="4291" r="2606" t="2993"/>
          <a:stretch/>
        </p:blipFill>
        <p:spPr>
          <a:xfrm>
            <a:off x="3656400" y="1029525"/>
            <a:ext cx="2015525" cy="2016394"/>
          </a:xfrm>
          <a:prstGeom prst="rect">
            <a:avLst/>
          </a:prstGeom>
          <a:noFill/>
          <a:ln>
            <a:noFill/>
          </a:ln>
        </p:spPr>
      </p:pic>
      <p:pic>
        <p:nvPicPr>
          <p:cNvPr id="135" name="Google Shape;135;p22"/>
          <p:cNvPicPr preferRelativeResize="0"/>
          <p:nvPr/>
        </p:nvPicPr>
        <p:blipFill rotWithShape="1">
          <a:blip r:embed="rId7">
            <a:alphaModFix/>
          </a:blip>
          <a:srcRect b="3938" l="4291" r="2606" t="2507"/>
          <a:stretch/>
        </p:blipFill>
        <p:spPr>
          <a:xfrm>
            <a:off x="3656400" y="3030806"/>
            <a:ext cx="2015525" cy="2016394"/>
          </a:xfrm>
          <a:prstGeom prst="rect">
            <a:avLst/>
          </a:prstGeom>
          <a:noFill/>
          <a:ln>
            <a:noFill/>
          </a:ln>
        </p:spPr>
      </p:pic>
      <p:pic>
        <p:nvPicPr>
          <p:cNvPr id="136" name="Google Shape;136;p22"/>
          <p:cNvPicPr preferRelativeResize="0"/>
          <p:nvPr/>
        </p:nvPicPr>
        <p:blipFill rotWithShape="1">
          <a:blip r:embed="rId8">
            <a:alphaModFix/>
          </a:blip>
          <a:srcRect b="3925" l="3975" r="2914" t="3916"/>
          <a:stretch/>
        </p:blipFill>
        <p:spPr>
          <a:xfrm>
            <a:off x="6321450" y="3001849"/>
            <a:ext cx="2046275" cy="2016401"/>
          </a:xfrm>
          <a:prstGeom prst="rect">
            <a:avLst/>
          </a:prstGeom>
          <a:noFill/>
          <a:ln>
            <a:noFill/>
          </a:ln>
        </p:spPr>
      </p:pic>
      <p:sp>
        <p:nvSpPr>
          <p:cNvPr id="137" name="Google Shape;137;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8" name="Google Shape;138;p22"/>
          <p:cNvSpPr txBox="1"/>
          <p:nvPr>
            <p:ph idx="4294967295" type="title"/>
          </p:nvPr>
        </p:nvSpPr>
        <p:spPr>
          <a:xfrm>
            <a:off x="330450" y="74925"/>
            <a:ext cx="8426400" cy="85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700"/>
              <a:t>Overview of SUVI</a:t>
            </a:r>
            <a:endParaRPr sz="2700"/>
          </a:p>
          <a:p>
            <a:pPr indent="0" lvl="0" marL="0" rtl="0" algn="ctr">
              <a:spcBef>
                <a:spcPts val="0"/>
              </a:spcBef>
              <a:spcAft>
                <a:spcPts val="0"/>
              </a:spcAft>
              <a:buNone/>
            </a:pPr>
            <a:r>
              <a:rPr lang="en" sz="2300"/>
              <a:t>Level-2 Composite Images</a:t>
            </a:r>
            <a:endParaRPr sz="2300"/>
          </a:p>
        </p:txBody>
      </p:sp>
      <p:sp>
        <p:nvSpPr>
          <p:cNvPr id="139" name="Google Shape;139;p22"/>
          <p:cNvSpPr txBox="1"/>
          <p:nvPr/>
        </p:nvSpPr>
        <p:spPr>
          <a:xfrm>
            <a:off x="764100" y="984775"/>
            <a:ext cx="915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a:ea typeface="Nunito"/>
                <a:cs typeface="Nunito"/>
                <a:sym typeface="Nunito"/>
              </a:rPr>
              <a:t>94Å</a:t>
            </a:r>
            <a:endParaRPr>
              <a:solidFill>
                <a:schemeClr val="dk1"/>
              </a:solidFill>
              <a:latin typeface="Nunito"/>
              <a:ea typeface="Nunito"/>
              <a:cs typeface="Nunito"/>
              <a:sym typeface="Nunito"/>
            </a:endParaRPr>
          </a:p>
        </p:txBody>
      </p:sp>
      <p:sp>
        <p:nvSpPr>
          <p:cNvPr id="140" name="Google Shape;140;p22"/>
          <p:cNvSpPr txBox="1"/>
          <p:nvPr/>
        </p:nvSpPr>
        <p:spPr>
          <a:xfrm>
            <a:off x="3656400" y="984775"/>
            <a:ext cx="915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a:ea typeface="Nunito"/>
                <a:cs typeface="Nunito"/>
                <a:sym typeface="Nunito"/>
              </a:rPr>
              <a:t>131</a:t>
            </a:r>
            <a:r>
              <a:rPr lang="en">
                <a:solidFill>
                  <a:schemeClr val="dk1"/>
                </a:solidFill>
                <a:latin typeface="Nunito"/>
                <a:ea typeface="Nunito"/>
                <a:cs typeface="Nunito"/>
                <a:sym typeface="Nunito"/>
              </a:rPr>
              <a:t>Å</a:t>
            </a:r>
            <a:endParaRPr>
              <a:solidFill>
                <a:schemeClr val="dk1"/>
              </a:solidFill>
              <a:latin typeface="Nunito"/>
              <a:ea typeface="Nunito"/>
              <a:cs typeface="Nunito"/>
              <a:sym typeface="Nunito"/>
            </a:endParaRPr>
          </a:p>
        </p:txBody>
      </p:sp>
      <p:sp>
        <p:nvSpPr>
          <p:cNvPr id="141" name="Google Shape;141;p22"/>
          <p:cNvSpPr txBox="1"/>
          <p:nvPr/>
        </p:nvSpPr>
        <p:spPr>
          <a:xfrm>
            <a:off x="6396250" y="984775"/>
            <a:ext cx="915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a:ea typeface="Nunito"/>
                <a:cs typeface="Nunito"/>
                <a:sym typeface="Nunito"/>
              </a:rPr>
              <a:t>171</a:t>
            </a:r>
            <a:r>
              <a:rPr lang="en">
                <a:solidFill>
                  <a:schemeClr val="dk1"/>
                </a:solidFill>
                <a:latin typeface="Nunito"/>
                <a:ea typeface="Nunito"/>
                <a:cs typeface="Nunito"/>
                <a:sym typeface="Nunito"/>
              </a:rPr>
              <a:t>Å</a:t>
            </a:r>
            <a:endParaRPr>
              <a:solidFill>
                <a:schemeClr val="dk1"/>
              </a:solidFill>
              <a:latin typeface="Nunito"/>
              <a:ea typeface="Nunito"/>
              <a:cs typeface="Nunito"/>
              <a:sym typeface="Nunito"/>
            </a:endParaRPr>
          </a:p>
        </p:txBody>
      </p:sp>
      <p:sp>
        <p:nvSpPr>
          <p:cNvPr id="142" name="Google Shape;142;p22"/>
          <p:cNvSpPr txBox="1"/>
          <p:nvPr/>
        </p:nvSpPr>
        <p:spPr>
          <a:xfrm>
            <a:off x="734500" y="3045925"/>
            <a:ext cx="915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a:ea typeface="Nunito"/>
                <a:cs typeface="Nunito"/>
                <a:sym typeface="Nunito"/>
              </a:rPr>
              <a:t>1</a:t>
            </a:r>
            <a:r>
              <a:rPr lang="en">
                <a:solidFill>
                  <a:schemeClr val="dk1"/>
                </a:solidFill>
                <a:latin typeface="Nunito"/>
                <a:ea typeface="Nunito"/>
                <a:cs typeface="Nunito"/>
                <a:sym typeface="Nunito"/>
              </a:rPr>
              <a:t>95Å</a:t>
            </a:r>
            <a:endParaRPr>
              <a:solidFill>
                <a:schemeClr val="dk1"/>
              </a:solidFill>
              <a:latin typeface="Nunito"/>
              <a:ea typeface="Nunito"/>
              <a:cs typeface="Nunito"/>
              <a:sym typeface="Nunito"/>
            </a:endParaRPr>
          </a:p>
        </p:txBody>
      </p:sp>
      <p:sp>
        <p:nvSpPr>
          <p:cNvPr id="143" name="Google Shape;143;p22"/>
          <p:cNvSpPr txBox="1"/>
          <p:nvPr/>
        </p:nvSpPr>
        <p:spPr>
          <a:xfrm>
            <a:off x="3656400" y="3045925"/>
            <a:ext cx="915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a:ea typeface="Nunito"/>
                <a:cs typeface="Nunito"/>
                <a:sym typeface="Nunito"/>
              </a:rPr>
              <a:t>284</a:t>
            </a:r>
            <a:r>
              <a:rPr lang="en">
                <a:solidFill>
                  <a:schemeClr val="dk1"/>
                </a:solidFill>
                <a:latin typeface="Nunito"/>
                <a:ea typeface="Nunito"/>
                <a:cs typeface="Nunito"/>
                <a:sym typeface="Nunito"/>
              </a:rPr>
              <a:t>Å</a:t>
            </a:r>
            <a:endParaRPr>
              <a:solidFill>
                <a:schemeClr val="dk1"/>
              </a:solidFill>
              <a:latin typeface="Nunito"/>
              <a:ea typeface="Nunito"/>
              <a:cs typeface="Nunito"/>
              <a:sym typeface="Nunito"/>
            </a:endParaRPr>
          </a:p>
        </p:txBody>
      </p:sp>
      <p:sp>
        <p:nvSpPr>
          <p:cNvPr id="144" name="Google Shape;144;p22"/>
          <p:cNvSpPr txBox="1"/>
          <p:nvPr/>
        </p:nvSpPr>
        <p:spPr>
          <a:xfrm>
            <a:off x="6396250" y="3045925"/>
            <a:ext cx="915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a:ea typeface="Nunito"/>
                <a:cs typeface="Nunito"/>
                <a:sym typeface="Nunito"/>
              </a:rPr>
              <a:t>30</a:t>
            </a:r>
            <a:r>
              <a:rPr lang="en">
                <a:solidFill>
                  <a:schemeClr val="dk1"/>
                </a:solidFill>
                <a:latin typeface="Nunito"/>
                <a:ea typeface="Nunito"/>
                <a:cs typeface="Nunito"/>
                <a:sym typeface="Nunito"/>
              </a:rPr>
              <a:t>4Å</a:t>
            </a:r>
            <a:endParaRPr>
              <a:solidFill>
                <a:schemeClr val="dk1"/>
              </a:solidFill>
              <a:latin typeface="Nunito"/>
              <a:ea typeface="Nunito"/>
              <a:cs typeface="Nunito"/>
              <a:sym typeface="Nunito"/>
            </a:endParaRPr>
          </a:p>
        </p:txBody>
      </p:sp>
      <p:sp>
        <p:nvSpPr>
          <p:cNvPr id="145" name="Google Shape;145;p22"/>
          <p:cNvSpPr txBox="1"/>
          <p:nvPr/>
        </p:nvSpPr>
        <p:spPr>
          <a:xfrm>
            <a:off x="6488850" y="304425"/>
            <a:ext cx="22680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Nunito"/>
                <a:ea typeface="Nunito"/>
                <a:cs typeface="Nunito"/>
                <a:sym typeface="Nunito"/>
              </a:rPr>
              <a:t>5 October 2023, 19:10</a:t>
            </a:r>
            <a:endParaRPr>
              <a:solidFill>
                <a:schemeClr val="dk1"/>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ons_pspvr_theme">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