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581B0A-68B3-45DE-B337-91F618C9C894}">
  <a:tblStyle styleId="{6E581B0A-68B3-45DE-B337-91F618C9C8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6edeb64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6edeb64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proposed GOES X-ray imager in 1970s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formal study for what became GOES-12 SXI started in 1980s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6e1dae6d2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6e1dae6d2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6edeb64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6edeb64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6e1dae6d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6e1dae6d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SWPC doesn’t use the L1b products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6e1dae6d2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6e1dae6d2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986cea89b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986cea89b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6e1dae6d2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6e1dae6d2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0949e55c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a0949e55c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c4VF6Igj581GO7YAOrs1TCyc9jO9NxT6/view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GOES-18 SUVI PS-PVR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(Full Maturity)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SWPC User Perspective</a:t>
            </a:r>
            <a:endParaRPr sz="2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Steven Hill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NOAA/NWS Space Weather Prediction Center </a:t>
            </a:r>
            <a:endParaRPr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093350" y="140500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Heritage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1169" l="7187" r="3526" t="11262"/>
          <a:stretch/>
        </p:blipFill>
        <p:spPr>
          <a:xfrm>
            <a:off x="6366274" y="1626332"/>
            <a:ext cx="2772874" cy="240893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702450" y="2075225"/>
            <a:ext cx="1097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Skylab 1973-74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485125" y="2062400"/>
            <a:ext cx="1097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Hinode 2006-</a:t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64" name="Google Shape;64;p14"/>
          <p:cNvGrpSpPr/>
          <p:nvPr/>
        </p:nvGrpSpPr>
        <p:grpSpPr>
          <a:xfrm>
            <a:off x="1692138" y="908939"/>
            <a:ext cx="3861072" cy="1153488"/>
            <a:chOff x="1692125" y="1017725"/>
            <a:chExt cx="3158600" cy="943625"/>
          </a:xfrm>
        </p:grpSpPr>
        <p:pic>
          <p:nvPicPr>
            <p:cNvPr id="65" name="Google Shape;6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92125" y="1017725"/>
              <a:ext cx="913200" cy="943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10200" y="1101551"/>
              <a:ext cx="840525" cy="84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 rotWithShape="1">
            <a:blip r:embed="rId6">
              <a:alphaModFix/>
            </a:blip>
            <a:srcRect b="8071" l="0" r="0" t="0"/>
            <a:stretch/>
          </p:blipFill>
          <p:spPr>
            <a:xfrm>
              <a:off x="2784400" y="1093925"/>
              <a:ext cx="943625" cy="867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14"/>
          <p:cNvSpPr txBox="1"/>
          <p:nvPr/>
        </p:nvSpPr>
        <p:spPr>
          <a:xfrm>
            <a:off x="2954225" y="2075225"/>
            <a:ext cx="1295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Yokoh 1991-2001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181095" y="3437250"/>
            <a:ext cx="16299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GOES 12 2001-2007</a:t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3349856" y="2398813"/>
            <a:ext cx="2817328" cy="1072925"/>
            <a:chOff x="3435647" y="2468104"/>
            <a:chExt cx="2304752" cy="877720"/>
          </a:xfrm>
        </p:grpSpPr>
        <p:pic>
          <p:nvPicPr>
            <p:cNvPr id="71" name="Google Shape;71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35647" y="2486688"/>
              <a:ext cx="943625" cy="840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773842" y="2468104"/>
              <a:ext cx="966557" cy="877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14"/>
          <p:cNvSpPr txBox="1"/>
          <p:nvPr/>
        </p:nvSpPr>
        <p:spPr>
          <a:xfrm>
            <a:off x="4811000" y="3437250"/>
            <a:ext cx="17385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GOES 13-15 2006-20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2700075" y="4763500"/>
            <a:ext cx="12579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SOHO EIT 1996-</a:t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75" name="Google Shape;75;p14"/>
          <p:cNvGrpSpPr/>
          <p:nvPr/>
        </p:nvGrpSpPr>
        <p:grpSpPr>
          <a:xfrm>
            <a:off x="2799424" y="3748046"/>
            <a:ext cx="2393226" cy="1072919"/>
            <a:chOff x="2799613" y="3748325"/>
            <a:chExt cx="2036961" cy="913200"/>
          </a:xfrm>
        </p:grpSpPr>
        <p:pic>
          <p:nvPicPr>
            <p:cNvPr id="76" name="Google Shape;76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799613" y="3748325"/>
              <a:ext cx="913200" cy="91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923374" y="3748325"/>
              <a:ext cx="913200" cy="91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4"/>
          <p:cNvSpPr txBox="1"/>
          <p:nvPr/>
        </p:nvSpPr>
        <p:spPr>
          <a:xfrm>
            <a:off x="3957975" y="4763500"/>
            <a:ext cx="13380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SDO AIA 2010-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756113" y="3848400"/>
            <a:ext cx="1993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SUVI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 Applications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advance warning of solar activity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“Over the horizon” look at active regions rotating onto the Earth-facing side of the sun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warning of recurring geomagnetic storms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Tracking coronal holes as they rotate across the solar disk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warning of non-recurring geomagnetic storms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Identify, locate, and characterize eruptions (flares, coronal mass ejections)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Provide warning of solar radiation storms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Identify, locate, and characterize eruptions (flares, coronal mass ejections)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Assess solar flaring probability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Intensity and complexity of solar active regions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325" y="335675"/>
            <a:ext cx="4728776" cy="4543475"/>
          </a:xfrm>
          <a:prstGeom prst="rect">
            <a:avLst/>
          </a:prstGeom>
          <a:noFill/>
          <a:ln>
            <a:noFill/>
          </a:ln>
          <a:effectLst>
            <a:outerShdw blurRad="442913" rotWithShape="0" algn="bl" dir="5400000" dist="19050">
              <a:srgbClr val="F1C232">
                <a:alpha val="73000"/>
              </a:srgbClr>
            </a:outerShdw>
          </a:effectLst>
        </p:spPr>
      </p:pic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1504500" y="1152475"/>
            <a:ext cx="265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Used primarily for situational awareness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Auto updating </a:t>
            </a:r>
            <a:r>
              <a:rPr lang="en">
                <a:solidFill>
                  <a:srgbClr val="FFFFFF"/>
                </a:solidFill>
              </a:rPr>
              <a:t>loops with selectable</a:t>
            </a:r>
            <a:endParaRPr>
              <a:solidFill>
                <a:srgbClr val="FFFFFF"/>
              </a:solidFill>
            </a:endParaRPr>
          </a:p>
          <a:p>
            <a:pPr indent="-203200" lvl="1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Duration: 3 hrs to 8 days</a:t>
            </a:r>
            <a:endParaRPr>
              <a:solidFill>
                <a:srgbClr val="FFFFFF"/>
              </a:solidFill>
            </a:endParaRPr>
          </a:p>
          <a:p>
            <a:pPr indent="-203200" lvl="1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</a:t>
            </a:r>
            <a:r>
              <a:rPr lang="en">
                <a:solidFill>
                  <a:schemeClr val="dk1"/>
                </a:solidFill>
              </a:rPr>
              <a:t>peed: 10 to 60 fps</a:t>
            </a:r>
            <a:endParaRPr>
              <a:solidFill>
                <a:schemeClr val="dk1"/>
              </a:solidFill>
            </a:endParaRPr>
          </a:p>
          <a:p>
            <a:pPr indent="-203200" lvl="1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Cadence: 4 min to daily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Products</a:t>
            </a:r>
            <a:endParaRPr/>
          </a:p>
        </p:txBody>
      </p:sp>
      <p:graphicFrame>
        <p:nvGraphicFramePr>
          <p:cNvPr id="98" name="Google Shape;98;p17"/>
          <p:cNvGraphicFramePr/>
          <p:nvPr/>
        </p:nvGraphicFramePr>
        <p:xfrm>
          <a:off x="1324700" y="117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{6E581B0A-68B3-45DE-B337-91F618C9C894}</a:tableStyleId>
              </a:tblPr>
              <a:tblGrid>
                <a:gridCol w="1183350"/>
                <a:gridCol w="1220400"/>
                <a:gridCol w="2759475"/>
                <a:gridCol w="2238400"/>
              </a:tblGrid>
              <a:tr h="581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Product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Wavelength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(nm)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Features and Temperature (K)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</a:tr>
              <a:tr h="382625">
                <a:tc row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Composite Images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Flare location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Flares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452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13.1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Flare location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Flares 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 and ‘hot’ flares ~15x10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2330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17.1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 characterization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regions 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5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2522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19.5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 characterization and flare location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regions ~1x10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 and ‘hot’ flares ~20x10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28.4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Coronal hole location and characterization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Coronal Holes (~2x10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30.4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Filament location and characterization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Filaments (~6x10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4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K)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  <a:tr h="38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Thematic Map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All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Supervised pixel classifier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All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of </a:t>
            </a:r>
            <a:r>
              <a:rPr lang="en"/>
              <a:t>GOES SUVIs 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GOES-18 SUVI entered full operations at SWPC on January 4, 2023, replacing GOES-17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GOES 18 SUVI is currently the preferred primary instrument due to the light leak in the 94A channel on GOES-16 SUVI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Forecasters can </a:t>
            </a:r>
            <a:r>
              <a:rPr lang="en">
                <a:solidFill>
                  <a:schemeClr val="dk1"/>
                </a:solidFill>
              </a:rPr>
              <a:t>switch</a:t>
            </a:r>
            <a:r>
              <a:rPr lang="en">
                <a:solidFill>
                  <a:schemeClr val="dk1"/>
                </a:solidFill>
              </a:rPr>
              <a:t> to G16 SUVI as primary at will if G18 is unavailable due to testing, calibration, etc.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SWPC is preparing for: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The next SPADES release and associated new products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GOES-19 launch and SUVI checkout (and CCOR-1 checkout!)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SUVI &amp; SXI Research Impact (selected)</a:t>
            </a:r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110" name="Google Shape;110;p19"/>
          <p:cNvGraphicFramePr/>
          <p:nvPr/>
        </p:nvGraphicFramePr>
        <p:xfrm>
          <a:off x="97155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{6E581B0A-68B3-45DE-B337-91F618C9C894}</a:tableStyleId>
              </a:tblPr>
              <a:tblGrid>
                <a:gridCol w="7379800"/>
                <a:gridCol w="480800"/>
              </a:tblGrid>
              <a:tr h="25555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Seaton, D. B., &amp; Darnel, J. M. (2018). Observations of an Eruptive Solar Flare in the Extended EUV Solar Corona.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Astrophysical Journal, 852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L9. doi:10.3847/2041-8213/aaa28e</a:t>
                      </a:r>
                      <a:endParaRPr sz="1000"/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57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30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Veronig, A. M., Podladchikova, T., Dissauer, K., Temmer, M., Seaton, D. B., Long, D., . . . Kliem, B. (2018). Genesis and Impulsive Evolution of the 2017 September 10 Coronal Mass Ejection.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Astrophysical Journal, 868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107. doi:10.3847/1538-4357/aaeac5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68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30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Hill, S. M., Pizzo, V. J., Balch, C. C., Biesecker, D. A., Bornmann, P., Hildner, E., . . . Zimmermann, F. (2005). The NOAA Goes-12 Solar X-Ray Imager (SXI) 1. Instrument, Operations, and Data.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Solar Physics, 226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255-281. doi:10.1007/s11207-005-7416-x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84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55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Liu, C., Lee, J., Yurchyshyn, V., Deng, N., Cho, K.-s., Karlický, M., &amp; Wang, H. (2007). The Eruption from a Sigmoidal Solar Active Region on 2005 May 13.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Astrophysical Journal, 669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1372-1381. doi:10.1086/521644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68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55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Temmer, M., Vršnak, B., &amp; Veronig, A. M. (2007). Periodic Appearance of Coronal Holes and the Related Variation of Solar Wind Parameters.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Solar Physics, 241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371-383. doi:10.1007/s11207-007-0336-1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91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30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Veronig, A. M., Karlický, M., Vršnak, B., Temmer, M., Magdalenić, J., Dennis, B. R., . . . Pötzi, W. (2006). X-ray sources and magnetic reconnection in the X3.9 flare of 2003 November 3.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Astronomy and Astrophysics, 446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675-690. doi:10.1051/0004-6361:20053112</a:t>
                      </a:r>
                      <a:endParaRPr sz="10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121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55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Warmuth, A., Mann, G., &amp; Aurass, H. (2005). First Soft X-Ray Observations of Global Coronal Waves with the GOES Solar X-Ray Imager.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Astrophysical Journal, 626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L121-L124. doi:10.1086/4317</a:t>
                      </a:r>
                      <a:endParaRPr sz="1000"/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65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Rotter, T., Veronig, A. M., Temmer, M., &amp; Vršnak, B. (2012). Relation Between Coronal Hole Areas on the Sun and the Solar Wind Parameters at 1 AU. </a:t>
                      </a:r>
                      <a:r>
                        <a:rPr i="1"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Solar Physics, 281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793-813. doi:10.1007/s11207-012-0101-y</a:t>
                      </a:r>
                      <a:endParaRPr sz="1000"/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66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1710025" y="1152475"/>
            <a:ext cx="6754200" cy="3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GOES-</a:t>
            </a:r>
            <a:r>
              <a:rPr lang="en" sz="2000">
                <a:solidFill>
                  <a:schemeClr val="dk1"/>
                </a:solidFill>
              </a:rPr>
              <a:t>R</a:t>
            </a:r>
            <a:r>
              <a:rPr lang="en" sz="2000">
                <a:solidFill>
                  <a:srgbClr val="FFFFFF"/>
                </a:solidFill>
              </a:rPr>
              <a:t> SUVIs have been an overall success (16-18)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Areas of concern: NONE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D85C6"/>
                </a:solidFill>
              </a:rPr>
              <a:t>Thank you to </a:t>
            </a:r>
            <a:r>
              <a:rPr b="1" lang="en" sz="2000">
                <a:solidFill>
                  <a:srgbClr val="3D85C6"/>
                </a:solidFill>
              </a:rPr>
              <a:t>NCEI &amp; the GOES Program!</a:t>
            </a:r>
            <a:endParaRPr b="1" sz="2000">
              <a:solidFill>
                <a:srgbClr val="3D85C6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6B26B"/>
                </a:solidFill>
              </a:rPr>
              <a:t>For their persistence in overcoming issues and improving products</a:t>
            </a:r>
            <a:endParaRPr sz="1700">
              <a:solidFill>
                <a:srgbClr val="F6B26B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C27BA0"/>
                </a:solidFill>
              </a:rPr>
              <a:t>For pursuing improvement by engaging with the research community</a:t>
            </a:r>
            <a:endParaRPr sz="1700">
              <a:solidFill>
                <a:srgbClr val="C27B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0" y="-25"/>
            <a:ext cx="16305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 title="SUVI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13" y="-25"/>
            <a:ext cx="68579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