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Lst>
  <p:sldSz cy="5143500" cx="9144000"/>
  <p:notesSz cx="6858000" cy="9144000"/>
  <p:embeddedFontLst>
    <p:embeddedFont>
      <p:font typeface="Nunito"/>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47FB36-408E-40CE-86FC-4E5BA7D27CDC}">
  <a:tblStyle styleId="{0B47FB36-408E-40CE-86FC-4E5BA7D27CD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7A6967E-7174-4F5A-B996-D0A064DEC70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89933BC-6C3E-4782-8EC9-DD9097548CAE}"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7BA88E1-E2C7-4DF1-9CFE-AC102D145414}" styleName="Table_3">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1835C73-4347-49B9-AB34-80C894D04A66}" styleName="Table_4">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font" Target="fonts/Nunito-bold.fntdata"/><Relationship Id="rId43" Type="http://schemas.openxmlformats.org/officeDocument/2006/relationships/slide" Target="slides/slide37.xml"/><Relationship Id="rId87" Type="http://schemas.openxmlformats.org/officeDocument/2006/relationships/font" Target="fonts/Nunito-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Nunito-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schemas.openxmlformats.org/officeDocument/2006/relationships/font" Target="fonts/Nunito-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87cbf425ac_1_153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187cbf425ac_1_1534: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59" name="Google Shape;59;g187cbf425ac_1_1534: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87cbf425ac_1_1609: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187cbf425ac_1_1609: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SUVI Response as a function of wavelength computed from the CDRL079 delivery.</a:t>
            </a:r>
            <a:endParaRPr/>
          </a:p>
        </p:txBody>
      </p:sp>
      <p:sp>
        <p:nvSpPr>
          <p:cNvPr id="141" name="Google Shape;141;g187cbf425ac_1_1609: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87cbf425ac_1_1617: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187cbf425ac_1_161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87cbf425ac_1_162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187cbf425ac_1_162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6bfe5c449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6bfe5c449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87cbf425ac_1_1631: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87cbf425ac_1_1631: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174" name="Google Shape;174;g187cbf425ac_1_1631: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87cbf425ac_1_163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187cbf425ac_1_1637: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Four items totally complete, two are semi-complete. We obviously missed the provisional deadlines de</a:t>
            </a:r>
            <a:endParaRPr/>
          </a:p>
        </p:txBody>
      </p:sp>
      <p:sp>
        <p:nvSpPr>
          <p:cNvPr id="181" name="Google Shape;181;g187cbf425ac_1_1637: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87cbf425ac_1_164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187cbf425ac_1_1644: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189" name="Google Shape;189;g187cbf425ac_1_1644: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8ded6b3ad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8ded6b3ad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87cbf425ac_1_165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187cbf425ac_1_165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87cbf425ac_1_2225: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187cbf425ac_1_222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87cbf425ac_1_154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g187cbf425ac_1_1544: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69" name="Google Shape;69;g187cbf425ac_1_1544: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87cbf425ac_1_2234: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187cbf425ac_1_223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87cbf425ac_1_2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87cbf425ac_1_2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a56c872c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a56c872c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87cbf425ac_1_2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87cbf425ac_1_2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87cbf425ac_1_168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87cbf425ac_1_1683: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263" name="Google Shape;263;g187cbf425ac_1_1683: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87cbf425ac_1_1689: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187cbf425ac_1_1689: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270" name="Google Shape;270;g187cbf425ac_1_1689: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87cbf425ac_1_169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187cbf425ac_1_1697: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PLPTs do not provide resolution to GPA issues, are solely for long-term trending. Only 001 can be run before L1b calibration issues are stabilized.</a:t>
            </a:r>
            <a:endParaRPr/>
          </a:p>
        </p:txBody>
      </p:sp>
      <p:sp>
        <p:nvSpPr>
          <p:cNvPr id="278" name="Google Shape;278;g187cbf425ac_1_1697: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87cbf425ac_1_1706: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87cbf425ac_1_170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87cbf425ac_1_1712: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187cbf425ac_1_1712: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The increase from ~-65C to ~59.5C was to have the two SUVI instruments have as few operational differences as possible.</a:t>
            </a:r>
            <a:endParaRPr/>
          </a:p>
        </p:txBody>
      </p:sp>
      <p:sp>
        <p:nvSpPr>
          <p:cNvPr id="294" name="Google Shape;294;g187cbf425ac_1_1712: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87cbf425ac_1_172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187cbf425ac_1_172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87cbf425ac_1_1551: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187cbf425ac_1_1551: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87cbf425ac_1_1726: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87cbf425ac_1_172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87cbf425ac_1_1775: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187cbf425ac_1_177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93885ca515_11_2: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193885ca515_11_2: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87cbf425ac_1_173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87cbf425ac_1_173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9bb01cb8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19bb01cb87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9bb01cb87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19bb01cb87f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9bb01cb87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19bb01cb87f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9bb01cb87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19bb01cb87f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9bb01cb87f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19bb01cb87f_0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9bb01cb87f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19bb01cb87f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87cbf425ac_1_155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187cbf425ac_1_1557: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84" name="Google Shape;84;g187cbf425ac_1_1557: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87cbf425ac_1_1829: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187cbf425ac_1_1829: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87cbf425ac_1_183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187cbf425ac_1_1835: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A typical spectrum with observed lines highlighted. Parentheses indicate lines that might be in the passband but are not present in this spectrum. Colors indicate approximate passband regions.</a:t>
            </a:r>
            <a:endParaRPr/>
          </a:p>
        </p:txBody>
      </p:sp>
      <p:sp>
        <p:nvSpPr>
          <p:cNvPr id="437" name="Google Shape;437;g187cbf425ac_1_1835: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87cbf425ac_1_185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187cbf425ac_1_1856: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This is an updated GOES-16 SUVI-EXIS EUVS 284/304 intercomparison.</a:t>
            </a:r>
            <a:endParaRPr/>
          </a:p>
        </p:txBody>
      </p:sp>
      <p:sp>
        <p:nvSpPr>
          <p:cNvPr id="459" name="Google Shape;459;g187cbf425ac_1_1856: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87cbf425ac_1_186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187cbf425ac_1_1864: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This is an updated GOES-16 SUVI-EXIS EUVS 304 intercomparison.</a:t>
            </a:r>
            <a:endParaRPr/>
          </a:p>
        </p:txBody>
      </p:sp>
      <p:sp>
        <p:nvSpPr>
          <p:cNvPr id="469" name="Google Shape;469;g187cbf425ac_1_1864: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87cbf425ac_1_187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187cbf425ac_1_1873: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Straight-up 284measurements from GOES-17 SUVI and GOES-16 EXIS-EUVS.</a:t>
            </a:r>
            <a:endParaRPr/>
          </a:p>
        </p:txBody>
      </p:sp>
      <p:sp>
        <p:nvSpPr>
          <p:cNvPr id="479" name="Google Shape;479;g187cbf425ac_1_1873: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87cbf425ac_1_1882: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187cbf425ac_1_1882: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Straight-up 304 measurements from GOES-17 SUVI and GOES-16 EXIS-EUVS.</a:t>
            </a:r>
            <a:endParaRPr/>
          </a:p>
        </p:txBody>
      </p:sp>
      <p:sp>
        <p:nvSpPr>
          <p:cNvPr id="488" name="Google Shape;488;g187cbf425ac_1_1882: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87cbf425ac_1_1891: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187cbf425ac_1_1891: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Ratio shows a lot of variability. Early in eclipse season show some ECI measurements. LUT update is responsible for the jump after 2018-11. </a:t>
            </a:r>
            <a:endParaRPr/>
          </a:p>
        </p:txBody>
      </p:sp>
      <p:sp>
        <p:nvSpPr>
          <p:cNvPr id="497" name="Google Shape;497;g187cbf425ac_1_1891: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9bb01cb87f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19bb01cb87f_0_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9a1ab23d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9a1ab23d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9a1ab23d5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9a1ab23d5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87cbf425ac_1_156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187cbf425ac_1_1563: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91" name="Google Shape;91;g187cbf425ac_1_1563: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93885ca51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93885ca51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93885ca51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93885ca51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94: blue dots below the expected trend (red line) are due to overperformance of G17 SUVI due to the white light leak.</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a56c872c7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a56c872c7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93885ca51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93885ca51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6bfe5c4493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6bfe5c4493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6bfe5c4493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6bfe5c4493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87cbf425ac_1_2074: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87cbf425ac_1_207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87cbf425ac_1_208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187cbf425ac_1_208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87cbf425ac_1_209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187cbf425ac_1_209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87cbf425ac_1_2097: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187cbf425ac_1_209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87cbf425ac_1_157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187cbf425ac_1_1570: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99" name="Google Shape;99;g187cbf425ac_1_1570: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87cbf425ac_1_2104: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87cbf425ac_1_2104: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87cbf425ac_1_211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187cbf425ac_1_2110: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620" name="Google Shape;620;g187cbf425ac_1_2110: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87cbf425ac_1_2126: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187cbf425ac_1_212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87cbf425ac_1_214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187cbf425ac_1_214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87cbf425ac_1_2146: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187cbf425ac_1_214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87cbf425ac_1_2152: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187cbf425ac_1_2152: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87cbf425ac_1_2159: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187cbf425ac_1_2159: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87cbf425ac_1_1739: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187cbf425ac_1_1739: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87cbf425ac_1_1757: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187cbf425ac_1_175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87cbf425ac_1_1811: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187cbf425ac_1_1811: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87cbf425ac_1_158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187cbf425ac_1_1586: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116" name="Google Shape;116;g187cbf425ac_1_1586: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9c03d4e499_3_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19c03d4e499_3_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9bb01cb87f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g19bb01cb87f_0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9bb01cb87f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19bb01cb87f_0_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9bb01cb87f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g19bb01cb87f_0_5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9bb01cb87f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19bb01cb87f_0_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9bb01cb87f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g19bb01cb87f_0_6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87cbf425ac_1_2166: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187cbf425ac_1_2166: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764" name="Google Shape;764;g187cbf425ac_1_2166: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87cbf425ac_1_2173: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187cbf425ac_1_217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87cbf425ac_1_205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87cbf425ac_1_2055: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187cbf425ac_1_2055:notes"/>
          <p:cNvSpPr txBox="1"/>
          <p:nvPr>
            <p:ph idx="12" type="sldNum"/>
          </p:nvPr>
        </p:nvSpPr>
        <p:spPr>
          <a:xfrm>
            <a:off x="3884613" y="8685214"/>
            <a:ext cx="2971800" cy="459000"/>
          </a:xfrm>
          <a:prstGeom prst="rect">
            <a:avLst/>
          </a:prstGeom>
          <a:noFill/>
          <a:ln>
            <a:noFill/>
          </a:ln>
        </p:spPr>
        <p:txBody>
          <a:bodyPr anchorCtr="0" anchor="ctr" bIns="89800" lIns="89800" spcFirstLastPara="1" rIns="89800" wrap="square" tIns="898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87cbf425ac_1_206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87cbf425ac_1_2067: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187cbf425ac_1_2067:notes"/>
          <p:cNvSpPr txBox="1"/>
          <p:nvPr>
            <p:ph idx="12" type="sldNum"/>
          </p:nvPr>
        </p:nvSpPr>
        <p:spPr>
          <a:xfrm>
            <a:off x="3884613" y="8685214"/>
            <a:ext cx="2971800" cy="459000"/>
          </a:xfrm>
          <a:prstGeom prst="rect">
            <a:avLst/>
          </a:prstGeom>
          <a:noFill/>
          <a:ln>
            <a:noFill/>
          </a:ln>
        </p:spPr>
        <p:txBody>
          <a:bodyPr anchorCtr="0" anchor="ctr" bIns="89800" lIns="89800" spcFirstLastPara="1" rIns="89800" wrap="square" tIns="89800">
            <a:noAutofit/>
          </a:bodyPr>
          <a:lstStyle/>
          <a:p>
            <a:pPr indent="0" lvl="0" marL="0" rtl="0" algn="l">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87cbf425ac_1_1593: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187cbf425ac_1_1593: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124" name="Google Shape;124;g187cbf425ac_1_1593: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9263290cbb_0_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19263290cbb_0_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87cbf425ac_1_160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187cbf425ac_1_1600: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rPr lang="en"/>
              <a:t>SUVI Sun Center offset (~1arcminute Y,Z). G18 SUVI still meets pointing and FOV requirements. </a:t>
            </a:r>
            <a:endParaRPr/>
          </a:p>
        </p:txBody>
      </p:sp>
      <p:sp>
        <p:nvSpPr>
          <p:cNvPr id="132" name="Google Shape;132;g187cbf425ac_1_1600: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3452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 name="Google Shape;52;p13"/>
          <p:cNvSpPr txBox="1"/>
          <p:nvPr>
            <p:ph idx="1" type="body"/>
          </p:nvPr>
        </p:nvSpPr>
        <p:spPr>
          <a:xfrm>
            <a:off x="457200" y="1098947"/>
            <a:ext cx="8229600" cy="33945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lt1"/>
              </a:buClr>
              <a:buSzPts val="3200"/>
              <a:buChar char="●"/>
              <a:defRPr b="0" i="0">
                <a:latin typeface="Avenir"/>
                <a:ea typeface="Avenir"/>
                <a:cs typeface="Avenir"/>
                <a:sym typeface="Avenir"/>
              </a:defRPr>
            </a:lvl1pPr>
            <a:lvl2pPr indent="-406400" lvl="1" marL="914400" rtl="0" algn="l">
              <a:spcBef>
                <a:spcPts val="560"/>
              </a:spcBef>
              <a:spcAft>
                <a:spcPts val="0"/>
              </a:spcAft>
              <a:buClr>
                <a:schemeClr val="lt1"/>
              </a:buClr>
              <a:buSzPts val="2800"/>
              <a:buChar char="○"/>
              <a:defRPr b="0" i="0">
                <a:latin typeface="Avenir"/>
                <a:ea typeface="Avenir"/>
                <a:cs typeface="Avenir"/>
                <a:sym typeface="Avenir"/>
              </a:defRPr>
            </a:lvl2pPr>
            <a:lvl3pPr indent="-381000" lvl="2" marL="1371600" rtl="0" algn="l">
              <a:spcBef>
                <a:spcPts val="480"/>
              </a:spcBef>
              <a:spcAft>
                <a:spcPts val="0"/>
              </a:spcAft>
              <a:buClr>
                <a:schemeClr val="lt1"/>
              </a:buClr>
              <a:buSzPts val="2400"/>
              <a:buChar char="■"/>
              <a:defRPr b="0" i="0">
                <a:latin typeface="Avenir"/>
                <a:ea typeface="Avenir"/>
                <a:cs typeface="Avenir"/>
                <a:sym typeface="Avenir"/>
              </a:defRPr>
            </a:lvl3pPr>
            <a:lvl4pPr indent="-355600" lvl="3" marL="1828800" rtl="0" algn="l">
              <a:spcBef>
                <a:spcPts val="400"/>
              </a:spcBef>
              <a:spcAft>
                <a:spcPts val="0"/>
              </a:spcAft>
              <a:buClr>
                <a:schemeClr val="lt1"/>
              </a:buClr>
              <a:buSzPts val="2000"/>
              <a:buChar char="●"/>
              <a:defRPr b="0" i="0">
                <a:latin typeface="Avenir"/>
                <a:ea typeface="Avenir"/>
                <a:cs typeface="Avenir"/>
                <a:sym typeface="Avenir"/>
              </a:defRPr>
            </a:lvl4pPr>
            <a:lvl5pPr indent="-355600" lvl="4" marL="2286000" rtl="0" algn="l">
              <a:spcBef>
                <a:spcPts val="400"/>
              </a:spcBef>
              <a:spcAft>
                <a:spcPts val="0"/>
              </a:spcAft>
              <a:buClr>
                <a:schemeClr val="lt1"/>
              </a:buClr>
              <a:buSzPts val="2000"/>
              <a:buChar char="○"/>
              <a:defRPr b="0" i="0">
                <a:latin typeface="Avenir"/>
                <a:ea typeface="Avenir"/>
                <a:cs typeface="Avenir"/>
                <a:sym typeface="Avenir"/>
              </a:defRPr>
            </a:lvl5pPr>
            <a:lvl6pPr indent="-342900" lvl="5" marL="2743200" rtl="0" algn="l">
              <a:spcBef>
                <a:spcPts val="36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b="0" i="0" sz="1200" u="none" cap="none" strike="noStrike">
                <a:solidFill>
                  <a:schemeClr val="lt1"/>
                </a:solidFill>
                <a:latin typeface="Avenir"/>
                <a:ea typeface="Avenir"/>
                <a:cs typeface="Avenir"/>
                <a:sym typeface="Avenir"/>
              </a:defRPr>
            </a:lvl1pPr>
            <a:lvl2pPr indent="0" lvl="1" marL="0" rtl="0" algn="r">
              <a:spcBef>
                <a:spcPts val="0"/>
              </a:spcBef>
              <a:buNone/>
              <a:defRPr b="0" i="0" sz="1200" u="none" cap="none" strike="noStrike">
                <a:solidFill>
                  <a:schemeClr val="lt1"/>
                </a:solidFill>
                <a:latin typeface="Avenir"/>
                <a:ea typeface="Avenir"/>
                <a:cs typeface="Avenir"/>
                <a:sym typeface="Avenir"/>
              </a:defRPr>
            </a:lvl2pPr>
            <a:lvl3pPr indent="0" lvl="2" marL="0" rtl="0" algn="r">
              <a:spcBef>
                <a:spcPts val="0"/>
              </a:spcBef>
              <a:buNone/>
              <a:defRPr b="0" i="0" sz="1200" u="none" cap="none" strike="noStrike">
                <a:solidFill>
                  <a:schemeClr val="lt1"/>
                </a:solidFill>
                <a:latin typeface="Avenir"/>
                <a:ea typeface="Avenir"/>
                <a:cs typeface="Avenir"/>
                <a:sym typeface="Avenir"/>
              </a:defRPr>
            </a:lvl3pPr>
            <a:lvl4pPr indent="0" lvl="3" marL="0" rtl="0" algn="r">
              <a:spcBef>
                <a:spcPts val="0"/>
              </a:spcBef>
              <a:buNone/>
              <a:defRPr b="0" i="0" sz="1200" u="none" cap="none" strike="noStrike">
                <a:solidFill>
                  <a:schemeClr val="lt1"/>
                </a:solidFill>
                <a:latin typeface="Avenir"/>
                <a:ea typeface="Avenir"/>
                <a:cs typeface="Avenir"/>
                <a:sym typeface="Avenir"/>
              </a:defRPr>
            </a:lvl4pPr>
            <a:lvl5pPr indent="0" lvl="4" marL="0" rtl="0" algn="r">
              <a:spcBef>
                <a:spcPts val="0"/>
              </a:spcBef>
              <a:buNone/>
              <a:defRPr b="0" i="0" sz="1200" u="none" cap="none" strike="noStrike">
                <a:solidFill>
                  <a:schemeClr val="lt1"/>
                </a:solidFill>
                <a:latin typeface="Avenir"/>
                <a:ea typeface="Avenir"/>
                <a:cs typeface="Avenir"/>
                <a:sym typeface="Avenir"/>
              </a:defRPr>
            </a:lvl5pPr>
            <a:lvl6pPr indent="0" lvl="5" marL="0" rtl="0" algn="r">
              <a:spcBef>
                <a:spcPts val="0"/>
              </a:spcBef>
              <a:buNone/>
              <a:defRPr b="0" i="0" sz="1200" u="none" cap="none" strike="noStrike">
                <a:solidFill>
                  <a:schemeClr val="lt1"/>
                </a:solidFill>
                <a:latin typeface="Avenir"/>
                <a:ea typeface="Avenir"/>
                <a:cs typeface="Avenir"/>
                <a:sym typeface="Avenir"/>
              </a:defRPr>
            </a:lvl6pPr>
            <a:lvl7pPr indent="0" lvl="6" marL="0" rtl="0" algn="r">
              <a:spcBef>
                <a:spcPts val="0"/>
              </a:spcBef>
              <a:buNone/>
              <a:defRPr b="0" i="0" sz="1200" u="none" cap="none" strike="noStrike">
                <a:solidFill>
                  <a:schemeClr val="lt1"/>
                </a:solidFill>
                <a:latin typeface="Avenir"/>
                <a:ea typeface="Avenir"/>
                <a:cs typeface="Avenir"/>
                <a:sym typeface="Avenir"/>
              </a:defRPr>
            </a:lvl7pPr>
            <a:lvl8pPr indent="0" lvl="7" marL="0" rtl="0" algn="r">
              <a:spcBef>
                <a:spcPts val="0"/>
              </a:spcBef>
              <a:buNone/>
              <a:defRPr b="0" i="0" sz="1200" u="none" cap="none" strike="noStrike">
                <a:solidFill>
                  <a:schemeClr val="lt1"/>
                </a:solidFill>
                <a:latin typeface="Avenir"/>
                <a:ea typeface="Avenir"/>
                <a:cs typeface="Avenir"/>
                <a:sym typeface="Avenir"/>
              </a:defRPr>
            </a:lvl8pPr>
            <a:lvl9pPr indent="0" lvl="8" marL="0" rtl="0" algn="r">
              <a:spcBef>
                <a:spcPts val="0"/>
              </a:spcBef>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1pPr>
            <a:lvl2pPr lvl="1">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2pPr>
            <a:lvl3pPr lvl="2">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3pPr>
            <a:lvl4pPr lvl="3">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4pPr>
            <a:lvl5pPr lvl="4">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5pPr>
            <a:lvl6pPr lvl="5">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6pPr>
            <a:lvl7pPr lvl="6">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7pPr>
            <a:lvl8pPr lvl="7">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8pPr>
            <a:lvl9pPr lvl="8">
              <a:spcBef>
                <a:spcPts val="0"/>
              </a:spcBef>
              <a:spcAft>
                <a:spcPts val="0"/>
              </a:spcAft>
              <a:buClr>
                <a:schemeClr val="lt2"/>
              </a:buClr>
              <a:buSzPts val="2800"/>
              <a:buFont typeface="Nunito"/>
              <a:buNone/>
              <a:defRPr sz="2800">
                <a:solidFill>
                  <a:schemeClr val="lt2"/>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Nunito"/>
              <a:buChar char="●"/>
              <a:defRPr sz="1800">
                <a:solidFill>
                  <a:schemeClr val="lt2"/>
                </a:solidFill>
                <a:latin typeface="Nunito"/>
                <a:ea typeface="Nunito"/>
                <a:cs typeface="Nunito"/>
                <a:sym typeface="Nunito"/>
              </a:defRPr>
            </a:lvl1pPr>
            <a:lvl2pPr indent="-317500" lvl="1" marL="9144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2pPr>
            <a:lvl3pPr indent="-317500" lvl="2" marL="13716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3pPr>
            <a:lvl4pPr indent="-317500" lvl="3" marL="18288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4pPr>
            <a:lvl5pPr indent="-317500" lvl="4" marL="22860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5pPr>
            <a:lvl6pPr indent="-317500" lvl="5" marL="27432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6pPr>
            <a:lvl7pPr indent="-317500" lvl="6" marL="32004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7pPr>
            <a:lvl8pPr indent="-317500" lvl="7" marL="36576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8pPr>
            <a:lvl9pPr indent="-317500" lvl="8" marL="4114800">
              <a:lnSpc>
                <a:spcPct val="115000"/>
              </a:lnSpc>
              <a:spcBef>
                <a:spcPts val="0"/>
              </a:spcBef>
              <a:spcAft>
                <a:spcPts val="0"/>
              </a:spcAft>
              <a:buClr>
                <a:schemeClr val="lt2"/>
              </a:buClr>
              <a:buSzPts val="1400"/>
              <a:buFont typeface="Nunito"/>
              <a:buChar char="■"/>
              <a:defRPr>
                <a:solidFill>
                  <a:schemeClr val="lt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Nunito"/>
                <a:ea typeface="Nunito"/>
                <a:cs typeface="Nunito"/>
                <a:sym typeface="Nunito"/>
              </a:defRPr>
            </a:lvl1pPr>
            <a:lvl2pPr lvl="1" algn="r">
              <a:buNone/>
              <a:defRPr sz="1000">
                <a:solidFill>
                  <a:schemeClr val="lt2"/>
                </a:solidFill>
                <a:latin typeface="Nunito"/>
                <a:ea typeface="Nunito"/>
                <a:cs typeface="Nunito"/>
                <a:sym typeface="Nunito"/>
              </a:defRPr>
            </a:lvl2pPr>
            <a:lvl3pPr lvl="2" algn="r">
              <a:buNone/>
              <a:defRPr sz="1000">
                <a:solidFill>
                  <a:schemeClr val="lt2"/>
                </a:solidFill>
                <a:latin typeface="Nunito"/>
                <a:ea typeface="Nunito"/>
                <a:cs typeface="Nunito"/>
                <a:sym typeface="Nunito"/>
              </a:defRPr>
            </a:lvl3pPr>
            <a:lvl4pPr lvl="3" algn="r">
              <a:buNone/>
              <a:defRPr sz="1000">
                <a:solidFill>
                  <a:schemeClr val="lt2"/>
                </a:solidFill>
                <a:latin typeface="Nunito"/>
                <a:ea typeface="Nunito"/>
                <a:cs typeface="Nunito"/>
                <a:sym typeface="Nunito"/>
              </a:defRPr>
            </a:lvl4pPr>
            <a:lvl5pPr lvl="4" algn="r">
              <a:buNone/>
              <a:defRPr sz="1000">
                <a:solidFill>
                  <a:schemeClr val="lt2"/>
                </a:solidFill>
                <a:latin typeface="Nunito"/>
                <a:ea typeface="Nunito"/>
                <a:cs typeface="Nunito"/>
                <a:sym typeface="Nunito"/>
              </a:defRPr>
            </a:lvl5pPr>
            <a:lvl6pPr lvl="5" algn="r">
              <a:buNone/>
              <a:defRPr sz="1000">
                <a:solidFill>
                  <a:schemeClr val="lt2"/>
                </a:solidFill>
                <a:latin typeface="Nunito"/>
                <a:ea typeface="Nunito"/>
                <a:cs typeface="Nunito"/>
                <a:sym typeface="Nunito"/>
              </a:defRPr>
            </a:lvl6pPr>
            <a:lvl7pPr lvl="6" algn="r">
              <a:buNone/>
              <a:defRPr sz="1000">
                <a:solidFill>
                  <a:schemeClr val="lt2"/>
                </a:solidFill>
                <a:latin typeface="Nunito"/>
                <a:ea typeface="Nunito"/>
                <a:cs typeface="Nunito"/>
                <a:sym typeface="Nunito"/>
              </a:defRPr>
            </a:lvl7pPr>
            <a:lvl8pPr lvl="7" algn="r">
              <a:buNone/>
              <a:defRPr sz="1000">
                <a:solidFill>
                  <a:schemeClr val="lt2"/>
                </a:solidFill>
                <a:latin typeface="Nunito"/>
                <a:ea typeface="Nunito"/>
                <a:cs typeface="Nunito"/>
                <a:sym typeface="Nunito"/>
              </a:defRPr>
            </a:lvl8pPr>
            <a:lvl9pPr lvl="8" algn="r">
              <a:buNone/>
              <a:defRPr sz="1000">
                <a:solidFill>
                  <a:schemeClr val="lt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3.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55.png"/><Relationship Id="rId7"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53.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hyperlink" Target="http://drive.google.com/file/d/1X9eBaePXpJ7ZicrwzDkm4tdz4AzQKcM_/view" TargetMode="External"/><Relationship Id="rId4" Type="http://schemas.openxmlformats.org/officeDocument/2006/relationships/image" Target="../media/image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hyperlink" Target="http://drive.google.com/file/d/1pgfceT9qLXKS_5JjZKA1YIGVyPmTOC_4/view" TargetMode="External"/><Relationship Id="rId4"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49.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61.png"/><Relationship Id="rId6"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3.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77.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6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71.pn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hyperlink" Target="http://drive.google.com/file/d/1QMmoBR8PJBTLkt4LMhW1wY5i9cNz5n6g/view" TargetMode="Externa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3075" y="1771232"/>
            <a:ext cx="8517900" cy="1102500"/>
          </a:xfrm>
          <a:prstGeom prst="rect">
            <a:avLst/>
          </a:prstGeom>
          <a:solidFill>
            <a:srgbClr val="000000">
              <a:alpha val="50000"/>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3500"/>
              <a:t>GOES-18 Solar Ultraviolet Imager (SUVI)</a:t>
            </a:r>
            <a:br>
              <a:rPr lang="en" sz="3500"/>
            </a:br>
            <a:r>
              <a:rPr lang="en" sz="3500"/>
              <a:t>Provisional PS-PVR</a:t>
            </a:r>
            <a:endParaRPr sz="4580"/>
          </a:p>
        </p:txBody>
      </p:sp>
      <p:sp>
        <p:nvSpPr>
          <p:cNvPr id="62" name="Google Shape;62;p14"/>
          <p:cNvSpPr txBox="1"/>
          <p:nvPr>
            <p:ph idx="1" type="subTitle"/>
          </p:nvPr>
        </p:nvSpPr>
        <p:spPr>
          <a:xfrm>
            <a:off x="1088021" y="3244528"/>
            <a:ext cx="6968100" cy="16602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lt1"/>
              </a:buClr>
              <a:buSzPts val="2590"/>
              <a:buNone/>
            </a:pPr>
            <a:r>
              <a:rPr lang="en" sz="2490">
                <a:solidFill>
                  <a:schemeClr val="lt1"/>
                </a:solidFill>
              </a:rPr>
              <a:t>2022 November 22</a:t>
            </a:r>
            <a:endParaRPr sz="2490">
              <a:solidFill>
                <a:schemeClr val="lt1"/>
              </a:solidFill>
            </a:endParaRPr>
          </a:p>
          <a:p>
            <a:pPr indent="0" lvl="0" marL="0" rtl="0" algn="ctr">
              <a:lnSpc>
                <a:spcPct val="80000"/>
              </a:lnSpc>
              <a:spcBef>
                <a:spcPts val="560"/>
              </a:spcBef>
              <a:spcAft>
                <a:spcPts val="0"/>
              </a:spcAft>
              <a:buClr>
                <a:schemeClr val="lt1"/>
              </a:buClr>
              <a:buSzPts val="2590"/>
              <a:buNone/>
            </a:pPr>
            <a:r>
              <a:rPr lang="en" sz="2490">
                <a:solidFill>
                  <a:schemeClr val="lt1"/>
                </a:solidFill>
              </a:rPr>
              <a:t>Jonathan Darnel, Christian Bethge, Alison Jarvis</a:t>
            </a:r>
            <a:endParaRPr sz="2490"/>
          </a:p>
          <a:p>
            <a:pPr indent="0" lvl="0" marL="0" rtl="0" algn="ctr">
              <a:lnSpc>
                <a:spcPct val="80000"/>
              </a:lnSpc>
              <a:spcBef>
                <a:spcPts val="560"/>
              </a:spcBef>
              <a:spcAft>
                <a:spcPts val="0"/>
              </a:spcAft>
              <a:buClr>
                <a:schemeClr val="lt1"/>
              </a:buClr>
              <a:buSzPts val="2590"/>
              <a:buNone/>
            </a:pPr>
            <a:r>
              <a:rPr lang="en" sz="2490">
                <a:solidFill>
                  <a:schemeClr val="lt1"/>
                </a:solidFill>
              </a:rPr>
              <a:t>GOES-R Calibration Working Group</a:t>
            </a:r>
            <a:endParaRPr sz="2490"/>
          </a:p>
          <a:p>
            <a:pPr indent="0" lvl="0" marL="0" rtl="0" algn="ctr">
              <a:lnSpc>
                <a:spcPct val="80000"/>
              </a:lnSpc>
              <a:spcBef>
                <a:spcPts val="560"/>
              </a:spcBef>
              <a:spcAft>
                <a:spcPts val="0"/>
              </a:spcAft>
              <a:buClr>
                <a:schemeClr val="lt1"/>
              </a:buClr>
              <a:buSzPts val="2590"/>
              <a:buNone/>
            </a:pPr>
            <a:r>
              <a:rPr lang="en" sz="2490">
                <a:solidFill>
                  <a:schemeClr val="lt1"/>
                </a:solidFill>
              </a:rPr>
              <a:t>CIRES, Univ. of Colorado &amp; NOAA NCEI</a:t>
            </a:r>
            <a:endParaRPr sz="2490"/>
          </a:p>
        </p:txBody>
      </p:sp>
      <p:pic>
        <p:nvPicPr>
          <p:cNvPr id="63" name="Google Shape;63;p14"/>
          <p:cNvPicPr preferRelativeResize="0"/>
          <p:nvPr/>
        </p:nvPicPr>
        <p:blipFill rotWithShape="1">
          <a:blip r:embed="rId3">
            <a:alphaModFix/>
          </a:blip>
          <a:srcRect b="0" l="0" r="0" t="0"/>
          <a:stretch/>
        </p:blipFill>
        <p:spPr>
          <a:xfrm>
            <a:off x="258288" y="167331"/>
            <a:ext cx="1623209" cy="1035410"/>
          </a:xfrm>
          <a:prstGeom prst="rect">
            <a:avLst/>
          </a:prstGeom>
          <a:noFill/>
          <a:ln>
            <a:noFill/>
          </a:ln>
        </p:spPr>
      </p:pic>
      <p:pic>
        <p:nvPicPr>
          <p:cNvPr id="64" name="Google Shape;64;p14"/>
          <p:cNvPicPr preferRelativeResize="0"/>
          <p:nvPr/>
        </p:nvPicPr>
        <p:blipFill rotWithShape="1">
          <a:blip r:embed="rId4">
            <a:alphaModFix/>
          </a:blip>
          <a:srcRect b="5333" l="5333" r="5333" t="5333"/>
          <a:stretch/>
        </p:blipFill>
        <p:spPr>
          <a:xfrm>
            <a:off x="5870847" y="179213"/>
            <a:ext cx="1023600" cy="1023600"/>
          </a:xfrm>
          <a:prstGeom prst="ellipse">
            <a:avLst/>
          </a:prstGeom>
          <a:noFill/>
          <a:ln>
            <a:noFill/>
          </a:ln>
        </p:spPr>
      </p:pic>
      <p:pic>
        <p:nvPicPr>
          <p:cNvPr id="65" name="Google Shape;65;p14"/>
          <p:cNvPicPr preferRelativeResize="0"/>
          <p:nvPr/>
        </p:nvPicPr>
        <p:blipFill rotWithShape="1">
          <a:blip r:embed="rId5">
            <a:alphaModFix/>
          </a:blip>
          <a:srcRect b="0" l="0" r="0" t="0"/>
          <a:stretch/>
        </p:blipFill>
        <p:spPr>
          <a:xfrm>
            <a:off x="7490435" y="176390"/>
            <a:ext cx="1240174" cy="10263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idx="12" type="sldNum"/>
          </p:nvPr>
        </p:nvSpPr>
        <p:spPr>
          <a:xfrm>
            <a:off x="8545208" y="47547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144" name="Google Shape;144;p23"/>
          <p:cNvSpPr txBox="1"/>
          <p:nvPr>
            <p:ph idx="4294967295" type="title"/>
          </p:nvPr>
        </p:nvSpPr>
        <p:spPr>
          <a:xfrm>
            <a:off x="908538" y="156062"/>
            <a:ext cx="7326900" cy="677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SUVI</a:t>
            </a:r>
            <a:r>
              <a:rPr lang="en">
                <a:latin typeface="Calibri"/>
                <a:ea typeface="Calibri"/>
                <a:cs typeface="Calibri"/>
                <a:sym typeface="Calibri"/>
              </a:rPr>
              <a:t> Spectral Response Functions</a:t>
            </a:r>
            <a:endParaRPr sz="2800">
              <a:latin typeface="Calibri"/>
              <a:ea typeface="Calibri"/>
              <a:cs typeface="Calibri"/>
              <a:sym typeface="Calibri"/>
            </a:endParaRPr>
          </a:p>
        </p:txBody>
      </p:sp>
      <p:sp>
        <p:nvSpPr>
          <p:cNvPr id="145" name="Google Shape;145;p23"/>
          <p:cNvSpPr txBox="1"/>
          <p:nvPr/>
        </p:nvSpPr>
        <p:spPr>
          <a:xfrm>
            <a:off x="234968" y="4668482"/>
            <a:ext cx="7840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Computed using data from: SUVP-RP-1</a:t>
            </a:r>
            <a:r>
              <a:rPr lang="en">
                <a:solidFill>
                  <a:schemeClr val="lt1"/>
                </a:solidFill>
                <a:latin typeface="Calibri"/>
                <a:ea typeface="Calibri"/>
                <a:cs typeface="Calibri"/>
                <a:sym typeface="Calibri"/>
              </a:rPr>
              <a:t>4</a:t>
            </a:r>
            <a:r>
              <a:rPr lang="en" sz="1400">
                <a:solidFill>
                  <a:schemeClr val="lt1"/>
                </a:solidFill>
                <a:latin typeface="Calibri"/>
                <a:ea typeface="Calibri"/>
                <a:cs typeface="Calibri"/>
                <a:sym typeface="Calibri"/>
              </a:rPr>
              <a:t>-</a:t>
            </a:r>
            <a:r>
              <a:rPr lang="en">
                <a:solidFill>
                  <a:schemeClr val="lt1"/>
                </a:solidFill>
                <a:latin typeface="Calibri"/>
                <a:ea typeface="Calibri"/>
                <a:cs typeface="Calibri"/>
                <a:sym typeface="Calibri"/>
              </a:rPr>
              <a:t>5299</a:t>
            </a:r>
            <a:r>
              <a:rPr lang="en" sz="1400">
                <a:solidFill>
                  <a:schemeClr val="lt1"/>
                </a:solidFill>
                <a:latin typeface="Calibri"/>
                <a:ea typeface="Calibri"/>
                <a:cs typeface="Calibri"/>
                <a:sym typeface="Calibri"/>
              </a:rPr>
              <a:t>_Rev </a:t>
            </a:r>
            <a:r>
              <a:rPr lang="en">
                <a:solidFill>
                  <a:schemeClr val="lt1"/>
                </a:solidFill>
                <a:latin typeface="Calibri"/>
                <a:ea typeface="Calibri"/>
                <a:cs typeface="Calibri"/>
                <a:sym typeface="Calibri"/>
              </a:rPr>
              <a:t>B </a:t>
            </a:r>
            <a:r>
              <a:rPr lang="en" sz="1400">
                <a:solidFill>
                  <a:schemeClr val="lt1"/>
                </a:solidFill>
                <a:latin typeface="Calibri"/>
                <a:ea typeface="Calibri"/>
                <a:cs typeface="Calibri"/>
                <a:sym typeface="Calibri"/>
              </a:rPr>
              <a:t>CDRL_079_FM3</a:t>
            </a:r>
            <a:endParaRPr sz="1400">
              <a:solidFill>
                <a:schemeClr val="lt1"/>
              </a:solidFill>
              <a:latin typeface="Calibri"/>
              <a:ea typeface="Calibri"/>
              <a:cs typeface="Calibri"/>
              <a:sym typeface="Calibri"/>
            </a:endParaRPr>
          </a:p>
        </p:txBody>
      </p:sp>
      <p:pic>
        <p:nvPicPr>
          <p:cNvPr id="146" name="Google Shape;146;p23"/>
          <p:cNvPicPr preferRelativeResize="0"/>
          <p:nvPr/>
        </p:nvPicPr>
        <p:blipFill>
          <a:blip r:embed="rId3">
            <a:alphaModFix/>
          </a:blip>
          <a:stretch>
            <a:fillRect/>
          </a:stretch>
        </p:blipFill>
        <p:spPr>
          <a:xfrm>
            <a:off x="2067638" y="905807"/>
            <a:ext cx="5008703" cy="3762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idx="12" type="sldNum"/>
          </p:nvPr>
        </p:nvSpPr>
        <p:spPr>
          <a:xfrm>
            <a:off x="8534783" y="4765088"/>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4"/>
          <p:cNvSpPr txBox="1"/>
          <p:nvPr/>
        </p:nvSpPr>
        <p:spPr>
          <a:xfrm>
            <a:off x="760396" y="151598"/>
            <a:ext cx="7459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3600">
                <a:solidFill>
                  <a:schemeClr val="lt1"/>
                </a:solidFill>
                <a:latin typeface="Calibri"/>
                <a:ea typeface="Calibri"/>
                <a:cs typeface="Calibri"/>
                <a:sym typeface="Calibri"/>
              </a:rPr>
              <a:t>File Formats</a:t>
            </a:r>
            <a:r>
              <a:rPr lang="en" sz="3200">
                <a:solidFill>
                  <a:schemeClr val="lt1"/>
                </a:solidFill>
                <a:latin typeface="Calibri"/>
                <a:ea typeface="Calibri"/>
                <a:cs typeface="Calibri"/>
                <a:sym typeface="Calibri"/>
              </a:rPr>
              <a:t>:</a:t>
            </a:r>
            <a:endParaRPr/>
          </a:p>
          <a:p>
            <a:pPr indent="0" lvl="0" marL="0" marR="0" rtl="0" algn="ctr">
              <a:spcBef>
                <a:spcPts val="0"/>
              </a:spcBef>
              <a:spcAft>
                <a:spcPts val="0"/>
              </a:spcAft>
              <a:buNone/>
            </a:pPr>
            <a:r>
              <a:rPr lang="en" sz="2400">
                <a:solidFill>
                  <a:schemeClr val="lt1"/>
                </a:solidFill>
                <a:latin typeface="Calibri"/>
                <a:ea typeface="Calibri"/>
                <a:cs typeface="Calibri"/>
                <a:sym typeface="Calibri"/>
              </a:rPr>
              <a:t>netCDF vs. FITS</a:t>
            </a:r>
            <a:endParaRPr/>
          </a:p>
        </p:txBody>
      </p:sp>
      <p:sp>
        <p:nvSpPr>
          <p:cNvPr id="153" name="Google Shape;153;p24"/>
          <p:cNvSpPr txBox="1"/>
          <p:nvPr/>
        </p:nvSpPr>
        <p:spPr>
          <a:xfrm>
            <a:off x="394636" y="1155032"/>
            <a:ext cx="8460600" cy="3971100"/>
          </a:xfrm>
          <a:prstGeom prst="rect">
            <a:avLst/>
          </a:prstGeom>
          <a:solidFill>
            <a:srgbClr val="000000">
              <a:alpha val="50000"/>
            </a:srgbClr>
          </a:solidFill>
          <a:ln>
            <a:noFill/>
          </a:ln>
        </p:spPr>
        <p:txBody>
          <a:bodyPr anchorCtr="0" anchor="t" bIns="45700" lIns="91425" spcFirstLastPara="1" rIns="91425" wrap="square" tIns="45700">
            <a:spAutoFit/>
          </a:bodyPr>
          <a:lstStyle/>
          <a:p>
            <a:pPr indent="-260350" lvl="0" marL="285750" marR="0" rtl="0" algn="l">
              <a:spcBef>
                <a:spcPts val="0"/>
              </a:spcBef>
              <a:spcAft>
                <a:spcPts val="0"/>
              </a:spcAft>
              <a:buClr>
                <a:schemeClr val="lt1"/>
              </a:buClr>
              <a:buSzPts val="2800"/>
              <a:buFont typeface="Nunito"/>
              <a:buChar char="•"/>
            </a:pPr>
            <a:r>
              <a:rPr lang="en" sz="2800">
                <a:solidFill>
                  <a:schemeClr val="lt1"/>
                </a:solidFill>
                <a:latin typeface="Nunito"/>
                <a:ea typeface="Nunito"/>
                <a:cs typeface="Nunito"/>
                <a:sym typeface="Nunito"/>
              </a:rPr>
              <a:t>The SUVI L1b product is produced in both netCDF and FITS formats</a:t>
            </a:r>
            <a:endParaRPr sz="1000">
              <a:latin typeface="Nunito"/>
              <a:ea typeface="Nunito"/>
              <a:cs typeface="Nunito"/>
              <a:sym typeface="Nunito"/>
            </a:endParaRPr>
          </a:p>
          <a:p>
            <a:pPr indent="-260350" lvl="0" marL="285750" marR="0" rtl="0" algn="l">
              <a:spcBef>
                <a:spcPts val="0"/>
              </a:spcBef>
              <a:spcAft>
                <a:spcPts val="0"/>
              </a:spcAft>
              <a:buClr>
                <a:schemeClr val="lt1"/>
              </a:buClr>
              <a:buSzPts val="2800"/>
              <a:buFont typeface="Nunito"/>
              <a:buChar char="•"/>
            </a:pPr>
            <a:r>
              <a:rPr lang="en" sz="2800">
                <a:solidFill>
                  <a:schemeClr val="lt1"/>
                </a:solidFill>
                <a:latin typeface="Nunito"/>
                <a:ea typeface="Nunito"/>
                <a:cs typeface="Nunito"/>
                <a:sym typeface="Nunito"/>
              </a:rPr>
              <a:t>The standard file format for the astrophysical community is FITS</a:t>
            </a:r>
            <a:endParaRPr sz="1000">
              <a:latin typeface="Nunito"/>
              <a:ea typeface="Nunito"/>
              <a:cs typeface="Nunito"/>
              <a:sym typeface="Nunito"/>
            </a:endParaRPr>
          </a:p>
          <a:p>
            <a:pPr indent="-260350" lvl="0" marL="285750" marR="0" rtl="0" algn="l">
              <a:spcBef>
                <a:spcPts val="0"/>
              </a:spcBef>
              <a:spcAft>
                <a:spcPts val="0"/>
              </a:spcAft>
              <a:buClr>
                <a:schemeClr val="lt1"/>
              </a:buClr>
              <a:buSzPts val="2800"/>
              <a:buFont typeface="Nunito"/>
              <a:buChar char="•"/>
            </a:pPr>
            <a:r>
              <a:rPr lang="en" sz="2800">
                <a:solidFill>
                  <a:schemeClr val="lt1"/>
                </a:solidFill>
                <a:latin typeface="Nunito"/>
                <a:ea typeface="Nunito"/>
                <a:cs typeface="Nunito"/>
                <a:sym typeface="Nunito"/>
              </a:rPr>
              <a:t>NWS/SWPC and NCEI Level-2 algorithms expect FITS files</a:t>
            </a:r>
            <a:endParaRPr sz="1000">
              <a:latin typeface="Nunito"/>
              <a:ea typeface="Nunito"/>
              <a:cs typeface="Nunito"/>
              <a:sym typeface="Nunito"/>
            </a:endParaRPr>
          </a:p>
          <a:p>
            <a:pPr indent="-260350" lvl="0" marL="285750" marR="0" rtl="0" algn="l">
              <a:spcBef>
                <a:spcPts val="0"/>
              </a:spcBef>
              <a:spcAft>
                <a:spcPts val="0"/>
              </a:spcAft>
              <a:buClr>
                <a:schemeClr val="lt1"/>
              </a:buClr>
              <a:buSzPts val="2800"/>
              <a:buFont typeface="Nunito"/>
              <a:buChar char="•"/>
            </a:pPr>
            <a:r>
              <a:rPr lang="en" sz="2800">
                <a:solidFill>
                  <a:schemeClr val="lt1"/>
                </a:solidFill>
                <a:latin typeface="Nunito"/>
                <a:ea typeface="Nunito"/>
                <a:cs typeface="Nunito"/>
                <a:sym typeface="Nunito"/>
              </a:rPr>
              <a:t>NCEI-CO considers the SUVI L1b FITS product as the standard, and these data are used for PLPT activities.</a:t>
            </a:r>
            <a:endParaRPr sz="2800">
              <a:solidFill>
                <a:schemeClr val="lt1"/>
              </a:solidFill>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idx="12" type="sldNum"/>
          </p:nvPr>
        </p:nvSpPr>
        <p:spPr>
          <a:xfrm>
            <a:off x="8514008" y="47443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159" name="Google Shape;159;p25"/>
          <p:cNvSpPr txBox="1"/>
          <p:nvPr/>
        </p:nvSpPr>
        <p:spPr>
          <a:xfrm>
            <a:off x="760396" y="151598"/>
            <a:ext cx="74595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3600">
                <a:solidFill>
                  <a:schemeClr val="lt1"/>
                </a:solidFill>
                <a:latin typeface="Calibri"/>
                <a:ea typeface="Calibri"/>
                <a:cs typeface="Calibri"/>
                <a:sym typeface="Calibri"/>
              </a:rPr>
              <a:t>Current Look-up Table Filenames</a:t>
            </a:r>
            <a:endParaRPr sz="3200">
              <a:solidFill>
                <a:schemeClr val="lt1"/>
              </a:solidFill>
              <a:latin typeface="Calibri"/>
              <a:ea typeface="Calibri"/>
              <a:cs typeface="Calibri"/>
              <a:sym typeface="Calibri"/>
            </a:endParaRPr>
          </a:p>
        </p:txBody>
      </p:sp>
      <p:sp>
        <p:nvSpPr>
          <p:cNvPr id="160" name="Google Shape;160;p25"/>
          <p:cNvSpPr txBox="1"/>
          <p:nvPr/>
        </p:nvSpPr>
        <p:spPr>
          <a:xfrm>
            <a:off x="394636" y="1155031"/>
            <a:ext cx="8460600" cy="585000"/>
          </a:xfrm>
          <a:prstGeom prst="rect">
            <a:avLst/>
          </a:prstGeom>
          <a:noFill/>
          <a:ln>
            <a:noFill/>
          </a:ln>
        </p:spPr>
        <p:txBody>
          <a:bodyPr anchorCtr="0" anchor="t" bIns="45700" lIns="91425" spcFirstLastPara="1" rIns="91425" wrap="square" tIns="45700">
            <a:spAutoFit/>
          </a:bodyPr>
          <a:lstStyle/>
          <a:p>
            <a:pPr indent="-82550" lvl="0" marL="285750" marR="0" rtl="0" algn="l">
              <a:spcBef>
                <a:spcPts val="0"/>
              </a:spcBef>
              <a:spcAft>
                <a:spcPts val="0"/>
              </a:spcAft>
              <a:buClr>
                <a:schemeClr val="dk1"/>
              </a:buClr>
              <a:buSzPts val="3200"/>
              <a:buFont typeface="Arial"/>
              <a:buNone/>
            </a:pPr>
            <a:r>
              <a:t/>
            </a:r>
            <a:endParaRPr sz="3200">
              <a:solidFill>
                <a:schemeClr val="lt1"/>
              </a:solidFill>
              <a:latin typeface="Avenir"/>
              <a:ea typeface="Avenir"/>
              <a:cs typeface="Avenir"/>
              <a:sym typeface="Avenir"/>
            </a:endParaRPr>
          </a:p>
        </p:txBody>
      </p:sp>
      <p:sp>
        <p:nvSpPr>
          <p:cNvPr id="161" name="Google Shape;161;p25"/>
          <p:cNvSpPr/>
          <p:nvPr/>
        </p:nvSpPr>
        <p:spPr>
          <a:xfrm>
            <a:off x="162200" y="1232850"/>
            <a:ext cx="8460600" cy="3128700"/>
          </a:xfrm>
          <a:prstGeom prst="rect">
            <a:avLst/>
          </a:prstGeom>
          <a:solidFill>
            <a:srgbClr val="000000">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venir"/>
              <a:buNone/>
            </a:pPr>
            <a:r>
              <a:rPr i="0" lang="en" sz="2400" u="none" cap="none" strike="noStrike">
                <a:solidFill>
                  <a:schemeClr val="lt1"/>
                </a:solidFill>
                <a:latin typeface="Nunito"/>
                <a:ea typeface="Nunito"/>
                <a:cs typeface="Nunito"/>
                <a:sym typeface="Nunito"/>
              </a:rPr>
              <a:t>Calibration: </a:t>
            </a:r>
            <a:endParaRPr i="0" sz="24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2400"/>
              <a:buFont typeface="Avenir"/>
              <a:buNone/>
            </a:pPr>
            <a:r>
              <a:rPr lang="en">
                <a:solidFill>
                  <a:srgbClr val="3D85C6"/>
                </a:solidFill>
                <a:latin typeface="Nunito"/>
                <a:ea typeface="Nunito"/>
                <a:cs typeface="Nunito"/>
                <a:sym typeface="Nunito"/>
              </a:rPr>
              <a:t>(8 Aug 2022)</a:t>
            </a:r>
            <a:endParaRPr>
              <a:solidFill>
                <a:srgbClr val="3D85C6"/>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1400"/>
              <a:buFont typeface="Avenir"/>
              <a:buNone/>
            </a:pPr>
            <a:r>
              <a:rPr i="0" lang="en" sz="1600" u="none" cap="none" strike="noStrike">
                <a:solidFill>
                  <a:schemeClr val="lt1"/>
                </a:solidFill>
                <a:latin typeface="Nunito"/>
                <a:ea typeface="Nunito"/>
                <a:cs typeface="Nunito"/>
                <a:sym typeface="Nunito"/>
              </a:rPr>
              <a:t>SUVI_CalibrationParameters(FM</a:t>
            </a:r>
            <a:r>
              <a:rPr lang="en" sz="1600">
                <a:solidFill>
                  <a:schemeClr val="lt1"/>
                </a:solidFill>
                <a:latin typeface="Nunito"/>
                <a:ea typeface="Nunito"/>
                <a:cs typeface="Nunito"/>
                <a:sym typeface="Nunito"/>
              </a:rPr>
              <a:t>3</a:t>
            </a:r>
            <a:r>
              <a:rPr i="0" lang="en" sz="1600" u="none" cap="none" strike="noStrike">
                <a:solidFill>
                  <a:schemeClr val="lt1"/>
                </a:solidFill>
                <a:latin typeface="Nunito"/>
                <a:ea typeface="Nunito"/>
                <a:cs typeface="Nunito"/>
                <a:sym typeface="Nunito"/>
              </a:rPr>
              <a:t>A_CDRL79Rev</a:t>
            </a:r>
            <a:r>
              <a:rPr lang="en" sz="1600">
                <a:solidFill>
                  <a:schemeClr val="lt1"/>
                </a:solidFill>
                <a:latin typeface="Nunito"/>
                <a:ea typeface="Nunito"/>
                <a:cs typeface="Nunito"/>
                <a:sym typeface="Nunito"/>
              </a:rPr>
              <a:t>Bv2</a:t>
            </a:r>
            <a:r>
              <a:rPr i="0" lang="en" sz="1600" u="none" cap="none" strike="noStrike">
                <a:solidFill>
                  <a:schemeClr val="lt1"/>
                </a:solidFill>
                <a:latin typeface="Nunito"/>
                <a:ea typeface="Nunito"/>
                <a:cs typeface="Nunito"/>
                <a:sym typeface="Nunito"/>
              </a:rPr>
              <a:t>_PR_0</a:t>
            </a:r>
            <a:r>
              <a:rPr lang="en" sz="1600">
                <a:solidFill>
                  <a:schemeClr val="lt1"/>
                </a:solidFill>
                <a:latin typeface="Nunito"/>
                <a:ea typeface="Nunito"/>
                <a:cs typeface="Nunito"/>
                <a:sym typeface="Nunito"/>
              </a:rPr>
              <a:t>9</a:t>
            </a:r>
            <a:r>
              <a:rPr i="0" lang="en" sz="1600" u="none" cap="none" strike="noStrike">
                <a:solidFill>
                  <a:schemeClr val="lt1"/>
                </a:solidFill>
                <a:latin typeface="Nunito"/>
                <a:ea typeface="Nunito"/>
                <a:cs typeface="Nunito"/>
                <a:sym typeface="Nunito"/>
              </a:rPr>
              <a:t>_0</a:t>
            </a:r>
            <a:r>
              <a:rPr lang="en" sz="1600">
                <a:solidFill>
                  <a:schemeClr val="lt1"/>
                </a:solidFill>
                <a:latin typeface="Nunito"/>
                <a:ea typeface="Nunito"/>
                <a:cs typeface="Nunito"/>
                <a:sym typeface="Nunito"/>
              </a:rPr>
              <a:t>8</a:t>
            </a:r>
            <a:r>
              <a:rPr i="0" lang="en" sz="1600" u="none" cap="none" strike="noStrike">
                <a:solidFill>
                  <a:schemeClr val="lt1"/>
                </a:solidFill>
                <a:latin typeface="Nunito"/>
                <a:ea typeface="Nunito"/>
                <a:cs typeface="Nunito"/>
                <a:sym typeface="Nunito"/>
              </a:rPr>
              <a:t>_</a:t>
            </a:r>
            <a:r>
              <a:rPr lang="en" sz="1600">
                <a:solidFill>
                  <a:schemeClr val="lt1"/>
                </a:solidFill>
                <a:latin typeface="Nunito"/>
                <a:ea typeface="Nunito"/>
                <a:cs typeface="Nunito"/>
                <a:sym typeface="Nunito"/>
              </a:rPr>
              <a:t>33)</a:t>
            </a:r>
            <a:r>
              <a:rPr i="0" lang="en" sz="1600" u="none" cap="none" strike="noStrike">
                <a:solidFill>
                  <a:schemeClr val="lt1"/>
                </a:solidFill>
                <a:latin typeface="Nunito"/>
                <a:ea typeface="Nunito"/>
                <a:cs typeface="Nunito"/>
                <a:sym typeface="Nunito"/>
              </a:rPr>
              <a:t>-</a:t>
            </a:r>
            <a:r>
              <a:rPr lang="en" sz="1600">
                <a:solidFill>
                  <a:schemeClr val="lt1"/>
                </a:solidFill>
                <a:latin typeface="Nunito"/>
                <a:ea typeface="Nunito"/>
                <a:cs typeface="Nunito"/>
                <a:sym typeface="Nunito"/>
              </a:rPr>
              <a:t>715939500</a:t>
            </a:r>
            <a:r>
              <a:rPr i="0" lang="en" sz="1600" u="none" cap="none" strike="noStrike">
                <a:solidFill>
                  <a:schemeClr val="lt1"/>
                </a:solidFill>
                <a:latin typeface="Nunito"/>
                <a:ea typeface="Nunito"/>
                <a:cs typeface="Nunito"/>
                <a:sym typeface="Nunito"/>
              </a:rPr>
              <a:t>.0.h5</a:t>
            </a:r>
            <a:endParaRPr i="0" sz="16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1400"/>
              <a:buFont typeface="Avenir"/>
              <a:buNone/>
            </a:pPr>
            <a:r>
              <a:t/>
            </a:r>
            <a:endParaRPr>
              <a:solidFill>
                <a:schemeClr val="lt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2400"/>
              <a:buFont typeface="Avenir"/>
              <a:buNone/>
            </a:pPr>
            <a:r>
              <a:rPr lang="en" sz="2400">
                <a:solidFill>
                  <a:schemeClr val="lt1"/>
                </a:solidFill>
                <a:latin typeface="Nunito"/>
                <a:ea typeface="Nunito"/>
                <a:cs typeface="Nunito"/>
                <a:sym typeface="Nunito"/>
              </a:rPr>
              <a:t>INR:</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Clr>
                <a:srgbClr val="0460F6"/>
              </a:buClr>
              <a:buSzPts val="2000"/>
              <a:buFont typeface="Avenir"/>
              <a:buNone/>
            </a:pPr>
            <a:r>
              <a:rPr lang="en">
                <a:solidFill>
                  <a:schemeClr val="accent1"/>
                </a:solidFill>
                <a:latin typeface="Nunito"/>
                <a:ea typeface="Nunito"/>
                <a:cs typeface="Nunito"/>
                <a:sym typeface="Nunito"/>
              </a:rPr>
              <a:t>(1 Nov 2022)</a:t>
            </a:r>
            <a:endParaRPr>
              <a:solidFill>
                <a:schemeClr val="accent1"/>
              </a:solidFill>
              <a:latin typeface="Nunito"/>
              <a:ea typeface="Nunito"/>
              <a:cs typeface="Nunito"/>
              <a:sym typeface="Nunito"/>
            </a:endParaRPr>
          </a:p>
          <a:p>
            <a:pPr indent="0" lvl="0" marL="0" marR="0" rtl="0" algn="l">
              <a:spcBef>
                <a:spcPts val="0"/>
              </a:spcBef>
              <a:spcAft>
                <a:spcPts val="0"/>
              </a:spcAft>
              <a:buNone/>
            </a:pPr>
            <a:r>
              <a:rPr lang="en" sz="1600">
                <a:solidFill>
                  <a:schemeClr val="lt1"/>
                </a:solidFill>
                <a:latin typeface="Nunito"/>
                <a:ea typeface="Nunito"/>
                <a:cs typeface="Nunito"/>
                <a:sym typeface="Nunito"/>
              </a:rPr>
              <a:t>SUVI_NavigationParameters(FM3A_NCEI_PR_09_08_12)-710576600.0.xml</a:t>
            </a:r>
            <a:endParaRPr>
              <a:latin typeface="Nunito"/>
              <a:ea typeface="Nunito"/>
              <a:cs typeface="Nunito"/>
              <a:sym typeface="Nunito"/>
            </a:endParaRPr>
          </a:p>
          <a:p>
            <a:pPr indent="0" lvl="0" marL="0" marR="0" rtl="0" algn="l">
              <a:lnSpc>
                <a:spcPct val="100000"/>
              </a:lnSpc>
              <a:spcBef>
                <a:spcPts val="0"/>
              </a:spcBef>
              <a:spcAft>
                <a:spcPts val="0"/>
              </a:spcAft>
              <a:buClr>
                <a:srgbClr val="0460F6"/>
              </a:buClr>
              <a:buSzPts val="2000"/>
              <a:buFont typeface="Avenir"/>
              <a:buNone/>
            </a:pPr>
            <a:r>
              <a:t/>
            </a:r>
            <a:endParaRPr>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7" name="Google Shape;167;p26"/>
          <p:cNvSpPr txBox="1"/>
          <p:nvPr/>
        </p:nvSpPr>
        <p:spPr>
          <a:xfrm>
            <a:off x="315675" y="112200"/>
            <a:ext cx="19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a:ea typeface="Nunito"/>
              <a:cs typeface="Nunito"/>
              <a:sym typeface="Nunito"/>
            </a:endParaRPr>
          </a:p>
        </p:txBody>
      </p:sp>
      <p:sp>
        <p:nvSpPr>
          <p:cNvPr id="168" name="Google Shape;168;p26"/>
          <p:cNvSpPr txBox="1"/>
          <p:nvPr/>
        </p:nvSpPr>
        <p:spPr>
          <a:xfrm>
            <a:off x="1075650" y="112200"/>
            <a:ext cx="6992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lt2"/>
                </a:solidFill>
                <a:latin typeface="Nunito"/>
                <a:ea typeface="Nunito"/>
                <a:cs typeface="Nunito"/>
                <a:sym typeface="Nunito"/>
              </a:rPr>
              <a:t>Task Completion: SUVI Software Tools</a:t>
            </a:r>
            <a:endParaRPr sz="2800">
              <a:solidFill>
                <a:schemeClr val="lt2"/>
              </a:solidFill>
              <a:latin typeface="Nunito"/>
              <a:ea typeface="Nunito"/>
              <a:cs typeface="Nunito"/>
              <a:sym typeface="Nunito"/>
            </a:endParaRPr>
          </a:p>
        </p:txBody>
      </p:sp>
      <p:graphicFrame>
        <p:nvGraphicFramePr>
          <p:cNvPr id="169" name="Google Shape;169;p26"/>
          <p:cNvGraphicFramePr/>
          <p:nvPr/>
        </p:nvGraphicFramePr>
        <p:xfrm>
          <a:off x="237375" y="706500"/>
          <a:ext cx="3000000" cy="3000000"/>
        </p:xfrm>
        <a:graphic>
          <a:graphicData uri="http://schemas.openxmlformats.org/drawingml/2006/table">
            <a:tbl>
              <a:tblPr>
                <a:noFill/>
                <a:tableStyleId>{0B47FB36-408E-40CE-86FC-4E5BA7D27CDC}</a:tableStyleId>
              </a:tblPr>
              <a:tblGrid>
                <a:gridCol w="3129475"/>
                <a:gridCol w="5608575"/>
              </a:tblGrid>
              <a:tr h="30645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Task</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3600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CCSDS Level-0 Reader</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Currently maintained by NCEI developers.</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71975">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GT Calibration</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Chris Bethge during G18 PLT.</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81185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Dark Current </a:t>
                      </a:r>
                      <a:endParaRPr sz="1300">
                        <a:solidFill>
                          <a:schemeClr val="lt2"/>
                        </a:solidFill>
                        <a:latin typeface="Nunito"/>
                        <a:ea typeface="Nunito"/>
                        <a:cs typeface="Nunito"/>
                        <a:sym typeface="Nunito"/>
                      </a:endParaRPr>
                    </a:p>
                    <a:p>
                      <a:pPr indent="0" lvl="0" marL="0" rtl="0" algn="l">
                        <a:spcBef>
                          <a:spcPts val="0"/>
                        </a:spcBef>
                        <a:spcAft>
                          <a:spcPts val="0"/>
                        </a:spcAft>
                        <a:buNone/>
                      </a:pPr>
                      <a:r>
                        <a:rPr lang="en" sz="1300">
                          <a:solidFill>
                            <a:schemeClr val="lt2"/>
                          </a:solidFill>
                          <a:latin typeface="Nunito"/>
                          <a:ea typeface="Nunito"/>
                          <a:cs typeface="Nunito"/>
                          <a:sym typeface="Nunito"/>
                        </a:rPr>
                        <a:t>SUVI Readout Noise</a:t>
                      </a:r>
                      <a:endParaRPr sz="1300">
                        <a:solidFill>
                          <a:schemeClr val="lt2"/>
                        </a:solidFill>
                        <a:latin typeface="Nunito"/>
                        <a:ea typeface="Nunito"/>
                        <a:cs typeface="Nunito"/>
                        <a:sym typeface="Nunito"/>
                      </a:endParaRPr>
                    </a:p>
                    <a:p>
                      <a:pPr indent="0" lvl="0" marL="0" rtl="0" algn="l">
                        <a:spcBef>
                          <a:spcPts val="0"/>
                        </a:spcBef>
                        <a:spcAft>
                          <a:spcPts val="0"/>
                        </a:spcAft>
                        <a:buNone/>
                      </a:pPr>
                      <a:r>
                        <a:rPr lang="en" sz="1300">
                          <a:solidFill>
                            <a:schemeClr val="lt2"/>
                          </a:solidFill>
                          <a:latin typeface="Nunito"/>
                          <a:ea typeface="Nunito"/>
                          <a:cs typeface="Nunito"/>
                          <a:sym typeface="Nunito"/>
                        </a:rPr>
                        <a:t>SUVI Bias</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Jon Darnel at G17 SUVI Full Maturity.</a:t>
                      </a:r>
                      <a:endParaRPr sz="1300">
                        <a:solidFill>
                          <a:schemeClr val="lt2"/>
                        </a:solidFill>
                        <a:latin typeface="Nunito"/>
                        <a:ea typeface="Nunito"/>
                        <a:cs typeface="Nunito"/>
                        <a:sym typeface="Nunito"/>
                      </a:endParaRPr>
                    </a:p>
                    <a:p>
                      <a:pPr indent="0" lvl="0" marL="0" rtl="0" algn="l">
                        <a:spcBef>
                          <a:spcPts val="0"/>
                        </a:spcBef>
                        <a:spcAft>
                          <a:spcPts val="0"/>
                        </a:spcAft>
                        <a:buNone/>
                      </a:pPr>
                      <a:r>
                        <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42580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Off-band Signal Characterization</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Jon Darnel during G18 PLT.</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6300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Focus Check</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Chris Bethge during G18 PLT.</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36075">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Guide Telescope Calibration</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Chris Bethge during G18 PLT.</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63025">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Flatfield</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Jon Darnel during G18 PLT.</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r h="327100">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SUVI ISP Trending</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c>
                  <a:txBody>
                    <a:bodyPr/>
                    <a:lstStyle/>
                    <a:p>
                      <a:pPr indent="0" lvl="0" marL="0" rtl="0" algn="l">
                        <a:spcBef>
                          <a:spcPts val="0"/>
                        </a:spcBef>
                        <a:spcAft>
                          <a:spcPts val="0"/>
                        </a:spcAft>
                        <a:buNone/>
                      </a:pPr>
                      <a:r>
                        <a:rPr lang="en" sz="1300">
                          <a:solidFill>
                            <a:schemeClr val="lt2"/>
                          </a:solidFill>
                          <a:latin typeface="Nunito"/>
                          <a:ea typeface="Nunito"/>
                          <a:cs typeface="Nunito"/>
                          <a:sym typeface="Nunito"/>
                        </a:rPr>
                        <a:t>Complete. Demonstrated by Jon Darnel during G16 Provisional</a:t>
                      </a:r>
                      <a:endParaRPr sz="1300">
                        <a:solidFill>
                          <a:schemeClr val="lt2"/>
                        </a:solidFill>
                        <a:latin typeface="Nunito"/>
                        <a:ea typeface="Nunito"/>
                        <a:cs typeface="Nunito"/>
                        <a:sym typeface="Nunito"/>
                      </a:endParaRPr>
                    </a:p>
                  </a:txBody>
                  <a:tcPr marT="91425" marB="91425" marR="91425" marL="91425">
                    <a:solidFill>
                      <a:srgbClr val="000000">
                        <a:alpha val="61760"/>
                      </a:srgbClr>
                    </a:solidFill>
                  </a:tcPr>
                </a:tc>
              </a:tr>
            </a:tbl>
          </a:graphicData>
        </a:graphic>
      </p:graphicFrame>
      <p:sp>
        <p:nvSpPr>
          <p:cNvPr id="170" name="Google Shape;170;p26"/>
          <p:cNvSpPr txBox="1"/>
          <p:nvPr/>
        </p:nvSpPr>
        <p:spPr>
          <a:xfrm>
            <a:off x="161175" y="4620250"/>
            <a:ext cx="8114700" cy="4002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Nunito"/>
                <a:ea typeface="Nunito"/>
                <a:cs typeface="Nunito"/>
                <a:sym typeface="Nunito"/>
              </a:rPr>
              <a:t>Next step: Transition trending activities to NCEI cloud where appropriate.</a:t>
            </a:r>
            <a:endParaRPr>
              <a:solidFill>
                <a:schemeClr val="lt2"/>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type="title"/>
          </p:nvPr>
        </p:nvSpPr>
        <p:spPr>
          <a:xfrm>
            <a:off x="457200" y="2143125"/>
            <a:ext cx="8229600" cy="857400"/>
          </a:xfrm>
          <a:prstGeom prst="rect">
            <a:avLst/>
          </a:prstGeom>
          <a:solidFill>
            <a:srgbClr val="000000">
              <a:alpha val="50000"/>
            </a:srgbClr>
          </a:soli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Review of Pre-Provisional</a:t>
            </a:r>
            <a:r>
              <a:rPr lang="en"/>
              <a:t> Maturity</a:t>
            </a:r>
            <a:endParaRPr/>
          </a:p>
        </p:txBody>
      </p:sp>
      <p:sp>
        <p:nvSpPr>
          <p:cNvPr id="177" name="Google Shape;177;p27"/>
          <p:cNvSpPr txBox="1"/>
          <p:nvPr>
            <p:ph idx="12" type="sldNum"/>
          </p:nvPr>
        </p:nvSpPr>
        <p:spPr>
          <a:xfrm>
            <a:off x="6937650" y="48431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Path to Provisional Maturity</a:t>
            </a:r>
            <a:endParaRPr/>
          </a:p>
        </p:txBody>
      </p:sp>
      <p:sp>
        <p:nvSpPr>
          <p:cNvPr id="184" name="Google Shape;184;p28"/>
          <p:cNvSpPr txBox="1"/>
          <p:nvPr>
            <p:ph idx="1" type="body"/>
          </p:nvPr>
        </p:nvSpPr>
        <p:spPr>
          <a:xfrm>
            <a:off x="457200" y="1098947"/>
            <a:ext cx="8229600" cy="3668400"/>
          </a:xfrm>
          <a:prstGeom prst="rect">
            <a:avLst/>
          </a:prstGeom>
          <a:solidFill>
            <a:srgbClr val="000000">
              <a:alpha val="50000"/>
            </a:srgbClr>
          </a:solidFill>
          <a:ln>
            <a:noFill/>
          </a:ln>
        </p:spPr>
        <p:txBody>
          <a:bodyPr anchorCtr="0" anchor="t" bIns="45700" lIns="91425" spcFirstLastPara="1" rIns="91425" wrap="square" tIns="45700">
            <a:normAutofit fontScale="85000" lnSpcReduction="20000"/>
          </a:bodyPr>
          <a:lstStyle/>
          <a:p>
            <a:pPr indent="-317182" lvl="0" marL="342900" rtl="0" algn="l">
              <a:spcBef>
                <a:spcPts val="0"/>
              </a:spcBef>
              <a:spcAft>
                <a:spcPts val="0"/>
              </a:spcAft>
              <a:buClr>
                <a:schemeClr val="lt1"/>
              </a:buClr>
              <a:buSzPct val="100000"/>
              <a:buChar char="✔"/>
            </a:pPr>
            <a:r>
              <a:rPr lang="en" sz="2700">
                <a:latin typeface="Nunito"/>
                <a:ea typeface="Nunito"/>
                <a:cs typeface="Nunito"/>
                <a:sym typeface="Nunito"/>
              </a:rPr>
              <a:t>Resolve major GPA concerns.</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Verify solutions to issues raised during PLT are resolved.</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Fully validate L1b after major outstanding calibration issues (darks, flats) are resolved.</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Upload revised calibration tables.</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PLPTs</a:t>
            </a:r>
            <a:r>
              <a:rPr lang="en" sz="2700">
                <a:latin typeface="Nunito"/>
                <a:ea typeface="Nunito"/>
                <a:cs typeface="Nunito"/>
                <a:sym typeface="Nunito"/>
              </a:rPr>
              <a:t> to validate instrument calibration and performance, intercalibrate with other instruments.</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Daily, weekly and quarterly calibrations underway.</a:t>
            </a:r>
            <a:endParaRPr>
              <a:latin typeface="Nunito"/>
              <a:ea typeface="Nunito"/>
              <a:cs typeface="Nunito"/>
              <a:sym typeface="Nunito"/>
            </a:endParaRPr>
          </a:p>
          <a:p>
            <a:pPr indent="-317182" lvl="0" marL="342900" rtl="0" algn="l">
              <a:spcBef>
                <a:spcPts val="540"/>
              </a:spcBef>
              <a:spcAft>
                <a:spcPts val="0"/>
              </a:spcAft>
              <a:buClr>
                <a:schemeClr val="lt1"/>
              </a:buClr>
              <a:buSzPct val="100000"/>
              <a:buChar char="✘"/>
            </a:pPr>
            <a:r>
              <a:rPr lang="en" sz="2700">
                <a:latin typeface="Nunito"/>
                <a:ea typeface="Nunito"/>
                <a:cs typeface="Nunito"/>
                <a:sym typeface="Nunito"/>
              </a:rPr>
              <a:t>Provisional maturity date currently set for Nov. 22.</a:t>
            </a:r>
            <a:endParaRPr sz="1600">
              <a:solidFill>
                <a:srgbClr val="E5B8B7"/>
              </a:solidFill>
              <a:latin typeface="Nunito"/>
              <a:ea typeface="Nunito"/>
              <a:cs typeface="Nunito"/>
              <a:sym typeface="Nunito"/>
            </a:endParaRPr>
          </a:p>
        </p:txBody>
      </p:sp>
      <p:sp>
        <p:nvSpPr>
          <p:cNvPr id="185" name="Google Shape;185;p28"/>
          <p:cNvSpPr txBox="1"/>
          <p:nvPr>
            <p:ph idx="12" type="sldNum"/>
          </p:nvPr>
        </p:nvSpPr>
        <p:spPr>
          <a:xfrm>
            <a:off x="6948050" y="48535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Current ADRs at Provisional</a:t>
            </a:r>
            <a:endParaRPr/>
          </a:p>
        </p:txBody>
      </p:sp>
      <p:sp>
        <p:nvSpPr>
          <p:cNvPr id="192" name="Google Shape;192;p29"/>
          <p:cNvSpPr txBox="1"/>
          <p:nvPr>
            <p:ph idx="12" type="sldNum"/>
          </p:nvPr>
        </p:nvSpPr>
        <p:spPr>
          <a:xfrm>
            <a:off x="6553200" y="35754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193" name="Google Shape;193;p29"/>
          <p:cNvSpPr txBox="1"/>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graphicFrame>
        <p:nvGraphicFramePr>
          <p:cNvPr id="194" name="Google Shape;194;p29"/>
          <p:cNvGraphicFramePr/>
          <p:nvPr/>
        </p:nvGraphicFramePr>
        <p:xfrm>
          <a:off x="97742" y="792370"/>
          <a:ext cx="3000000" cy="3000000"/>
        </p:xfrm>
        <a:graphic>
          <a:graphicData uri="http://schemas.openxmlformats.org/drawingml/2006/table">
            <a:tbl>
              <a:tblPr>
                <a:noFill/>
                <a:tableStyleId>{B7A6967E-7174-4F5A-B996-D0A064DEC70C}</a:tableStyleId>
              </a:tblPr>
              <a:tblGrid>
                <a:gridCol w="2169450"/>
                <a:gridCol w="533500"/>
                <a:gridCol w="587325"/>
                <a:gridCol w="959675"/>
                <a:gridCol w="2932875"/>
                <a:gridCol w="1798525"/>
              </a:tblGrid>
              <a:tr h="388300">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Risk</a:t>
                      </a:r>
                      <a:endParaRPr b="1" u="none" cap="none" strike="noStrike">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lang="en">
                          <a:solidFill>
                            <a:srgbClr val="FFFFFF"/>
                          </a:solidFill>
                          <a:latin typeface="Nunito"/>
                          <a:ea typeface="Nunito"/>
                          <a:cs typeface="Nunito"/>
                          <a:sym typeface="Nunito"/>
                        </a:rPr>
                        <a:t>ADR</a:t>
                      </a:r>
                      <a:endParaRPr b="1" i="0" u="none" cap="none" strike="noStrike">
                        <a:solidFill>
                          <a:srgbClr val="FFFFFF"/>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WR</a:t>
                      </a:r>
                      <a:endParaRPr b="1" u="none" cap="none" strike="noStrike">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Build</a:t>
                      </a:r>
                      <a:endParaRPr b="1" u="none" cap="none" strike="noStrike">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Impacts</a:t>
                      </a:r>
                      <a:endParaRPr b="1" u="none" cap="none" strike="noStrike">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lang="en">
                          <a:solidFill>
                            <a:srgbClr val="FFFFFF"/>
                          </a:solidFill>
                          <a:latin typeface="Nunito"/>
                          <a:ea typeface="Nunito"/>
                          <a:cs typeface="Nunito"/>
                          <a:sym typeface="Nunito"/>
                        </a:rPr>
                        <a:t>Comments</a:t>
                      </a:r>
                      <a:endParaRPr b="1" u="none" cap="none" strike="noStrike">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7F7F7F"/>
                    </a:solidFill>
                  </a:tcPr>
                </a:tc>
              </a:tr>
              <a:tr h="639125">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Ground System handling of Dark Frames</a:t>
                      </a:r>
                      <a:endParaRPr i="0" sz="1200" u="none" cap="none" strike="noStrike">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260</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6025</a:t>
                      </a:r>
                      <a:endParaRPr i="0" sz="1200" u="none" cap="none" strike="noStrike">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i="0" sz="1200" u="none" cap="none" strike="noStrike">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Changes to the SUVI imaging sequences will not be properly handled </a:t>
                      </a:r>
                      <a:endParaRPr i="0" sz="1200" u="none" cap="none" strike="noStrike">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i="0" sz="1200" u="none" cap="none" strike="noStrike">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41725">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SUVI L1b FITS non-compliance</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1021</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7364</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PR.10.09</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Breaks current and future software</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Resolved.</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17950">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SUVI DATE-OBS needs exposure time correction</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1048</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7558</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Observation</a:t>
                      </a:r>
                      <a:r>
                        <a:rPr lang="en" sz="1200">
                          <a:solidFill>
                            <a:schemeClr val="dk1"/>
                          </a:solidFill>
                          <a:latin typeface="Nunito"/>
                          <a:ea typeface="Nunito"/>
                          <a:cs typeface="Nunito"/>
                          <a:sym typeface="Nunito"/>
                        </a:rPr>
                        <a:t> time metadata does not match observations.</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00000">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SUVI GPA cannot handle additional flatfields</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1147</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8433</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Mitigation for degradation/light leaks cannot be done.</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41725">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Saturation Thresholds calculated incorrectly</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1159</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8932</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All downstream L2+ products</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08975">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Frequent fill values in SUVI l1b space location fields.</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1263</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9321</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User confusion, possible impact to 1276 resolution.</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77550">
                <a:tc>
                  <a:txBody>
                    <a:bodyPr/>
                    <a:lstStyle/>
                    <a:p>
                      <a:pPr indent="0" lvl="0" marL="0" marR="0" rtl="0" algn="ctr">
                        <a:spcBef>
                          <a:spcPts val="0"/>
                        </a:spcBef>
                        <a:spcAft>
                          <a:spcPts val="0"/>
                        </a:spcAft>
                        <a:buNone/>
                      </a:pPr>
                      <a:r>
                        <a:rPr lang="en" sz="1200">
                          <a:solidFill>
                            <a:schemeClr val="lt1"/>
                          </a:solidFill>
                          <a:latin typeface="Nunito"/>
                          <a:ea typeface="Nunito"/>
                          <a:cs typeface="Nunito"/>
                          <a:sym typeface="Nunito"/>
                        </a:rPr>
                        <a:t>Uncorrected Roll Angle Error</a:t>
                      </a:r>
                      <a:endParaRPr sz="1200">
                        <a:solidFill>
                          <a:schemeClr val="lt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1276</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9406</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Causes INR errors due to uncorrected roll. Common to all SUVI instruments</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To be </a:t>
                      </a:r>
                      <a:r>
                        <a:rPr lang="en" sz="1200">
                          <a:solidFill>
                            <a:srgbClr val="CC0000"/>
                          </a:solidFill>
                          <a:latin typeface="Nunito"/>
                          <a:ea typeface="Nunito"/>
                          <a:cs typeface="Nunito"/>
                          <a:sym typeface="Nunito"/>
                        </a:rPr>
                        <a:t>Rejected</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41725">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Installation of G18 SUVI INR LUT</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1290</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INR incorrect in G18 SUVI L1b</a:t>
                      </a:r>
                      <a:endParaRPr sz="1200">
                        <a:solidFill>
                          <a:schemeClr val="dk1"/>
                        </a:solidFill>
                        <a:latin typeface="Nunito"/>
                        <a:ea typeface="Nunito"/>
                        <a:cs typeface="Nunito"/>
                        <a:sym typeface="Nunito"/>
                      </a:endParaRPr>
                    </a:p>
                  </a:txBody>
                  <a:tcPr marT="19925" marB="19925" marR="53100" marL="531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latin typeface="Nunito"/>
                          <a:ea typeface="Nunito"/>
                          <a:cs typeface="Nunito"/>
                          <a:sym typeface="Nunito"/>
                        </a:rPr>
                        <a:t>Resolved 1 Nov. 2022</a:t>
                      </a:r>
                      <a:endParaRPr sz="1200">
                        <a:solidFill>
                          <a:schemeClr val="dk1"/>
                        </a:solidFill>
                        <a:latin typeface="Nunito"/>
                        <a:ea typeface="Nunito"/>
                        <a:cs typeface="Nunito"/>
                        <a:sym typeface="Nunito"/>
                      </a:endParaRPr>
                    </a:p>
                  </a:txBody>
                  <a:tcPr marT="19925" marB="19925" marR="53100" marL="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
        <p:nvSpPr>
          <p:cNvPr id="195" name="Google Shape;195;p29"/>
          <p:cNvSpPr/>
          <p:nvPr/>
        </p:nvSpPr>
        <p:spPr>
          <a:xfrm>
            <a:off x="-2250114" y="0"/>
            <a:ext cx="13959600" cy="34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ADR 1276</a:t>
            </a:r>
            <a:endParaRPr/>
          </a:p>
        </p:txBody>
      </p:sp>
      <p:sp>
        <p:nvSpPr>
          <p:cNvPr id="201" name="Google Shape;201;p30"/>
          <p:cNvSpPr txBox="1"/>
          <p:nvPr>
            <p:ph idx="1" type="body"/>
          </p:nvPr>
        </p:nvSpPr>
        <p:spPr>
          <a:xfrm>
            <a:off x="174650" y="717950"/>
            <a:ext cx="8796900" cy="1777500"/>
          </a:xfrm>
          <a:prstGeom prst="rect">
            <a:avLst/>
          </a:prstGeom>
        </p:spPr>
        <p:txBody>
          <a:bodyPr anchorCtr="0" anchor="t" bIns="45700" lIns="91425" spcFirstLastPara="1" rIns="91425" wrap="square" tIns="45700">
            <a:normAutofit lnSpcReduction="20000"/>
          </a:bodyPr>
          <a:lstStyle/>
          <a:p>
            <a:pPr indent="0" lvl="0" marL="0" rtl="0" algn="l">
              <a:spcBef>
                <a:spcPts val="640"/>
              </a:spcBef>
              <a:spcAft>
                <a:spcPts val="0"/>
              </a:spcAft>
              <a:buNone/>
            </a:pPr>
            <a:r>
              <a:rPr lang="en" u="sng">
                <a:latin typeface="Nunito"/>
                <a:ea typeface="Nunito"/>
                <a:cs typeface="Nunito"/>
                <a:sym typeface="Nunito"/>
              </a:rPr>
              <a:t>Context</a:t>
            </a:r>
            <a:r>
              <a:rPr lang="en">
                <a:latin typeface="Nunito"/>
                <a:ea typeface="Nunito"/>
                <a:cs typeface="Nunito"/>
                <a:sym typeface="Nunito"/>
              </a:rPr>
              <a:t>:  </a:t>
            </a:r>
            <a:r>
              <a:rPr lang="en">
                <a:latin typeface="Nunito"/>
                <a:ea typeface="Nunito"/>
                <a:cs typeface="Nunito"/>
                <a:sym typeface="Nunito"/>
              </a:rPr>
              <a:t>Key to INR </a:t>
            </a:r>
            <a:r>
              <a:rPr lang="en">
                <a:latin typeface="Nunito"/>
                <a:ea typeface="Nunito"/>
                <a:cs typeface="Nunito"/>
                <a:sym typeface="Nunito"/>
              </a:rPr>
              <a:t>is</a:t>
            </a:r>
            <a:r>
              <a:rPr lang="en">
                <a:latin typeface="Nunito"/>
                <a:ea typeface="Nunito"/>
                <a:cs typeface="Nunito"/>
                <a:sym typeface="Nunito"/>
              </a:rPr>
              <a:t> knowledge of the orientation of the SUVI instrument with respect to the Sun. The relative rotation of the SUVI instrument to solar north is captured in the CROTA and PC</a:t>
            </a:r>
            <a:r>
              <a:rPr baseline="-25000" lang="en">
                <a:latin typeface="Nunito"/>
                <a:ea typeface="Nunito"/>
                <a:cs typeface="Nunito"/>
                <a:sym typeface="Nunito"/>
              </a:rPr>
              <a:t>ij </a:t>
            </a:r>
            <a:r>
              <a:rPr lang="en">
                <a:latin typeface="Nunito"/>
                <a:ea typeface="Nunito"/>
                <a:cs typeface="Nunito"/>
                <a:sym typeface="Nunito"/>
              </a:rPr>
              <a:t>keywords of the SUVI Level-1b product. Users have communicated to NCEI that there is an unknown contribution to the relative rotation that is not captured in CROTA and PC</a:t>
            </a:r>
            <a:r>
              <a:rPr baseline="-25000" lang="en">
                <a:latin typeface="Nunito"/>
                <a:ea typeface="Nunito"/>
                <a:cs typeface="Nunito"/>
                <a:sym typeface="Nunito"/>
              </a:rPr>
              <a:t>ij</a:t>
            </a:r>
            <a:r>
              <a:rPr lang="en">
                <a:latin typeface="Nunito"/>
                <a:ea typeface="Nunito"/>
                <a:cs typeface="Nunito"/>
                <a:sym typeface="Nunito"/>
              </a:rPr>
              <a:t>.</a:t>
            </a:r>
            <a:endParaRPr>
              <a:latin typeface="Nunito"/>
              <a:ea typeface="Nunito"/>
              <a:cs typeface="Nunito"/>
              <a:sym typeface="Nunito"/>
            </a:endParaRPr>
          </a:p>
          <a:p>
            <a:pPr indent="0" lvl="0" marL="0" rtl="0" algn="l">
              <a:spcBef>
                <a:spcPts val="640"/>
              </a:spcBef>
              <a:spcAft>
                <a:spcPts val="0"/>
              </a:spcAft>
              <a:buNone/>
            </a:pPr>
            <a:r>
              <a:rPr b="1" lang="en" u="sng">
                <a:latin typeface="Nunito"/>
                <a:ea typeface="Nunito"/>
                <a:cs typeface="Nunito"/>
                <a:sym typeface="Nunito"/>
              </a:rPr>
              <a:t>NB:</a:t>
            </a:r>
            <a:r>
              <a:rPr lang="en">
                <a:latin typeface="Nunito"/>
                <a:ea typeface="Nunito"/>
                <a:cs typeface="Nunito"/>
                <a:sym typeface="Nunito"/>
              </a:rPr>
              <a:t> Every SUVI Instrument is impacted by this issue.</a:t>
            </a:r>
            <a:endParaRPr>
              <a:latin typeface="Nunito"/>
              <a:ea typeface="Nunito"/>
              <a:cs typeface="Nunito"/>
              <a:sym typeface="Nunito"/>
            </a:endParaRPr>
          </a:p>
        </p:txBody>
      </p:sp>
      <p:sp>
        <p:nvSpPr>
          <p:cNvPr id="202" name="Google Shape;202;p30"/>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03" name="Google Shape;203;p30"/>
          <p:cNvPicPr preferRelativeResize="0"/>
          <p:nvPr/>
        </p:nvPicPr>
        <p:blipFill>
          <a:blip r:embed="rId3">
            <a:alphaModFix/>
          </a:blip>
          <a:stretch>
            <a:fillRect/>
          </a:stretch>
        </p:blipFill>
        <p:spPr>
          <a:xfrm>
            <a:off x="457200" y="2500225"/>
            <a:ext cx="2285785" cy="2267049"/>
          </a:xfrm>
          <a:prstGeom prst="rect">
            <a:avLst/>
          </a:prstGeom>
          <a:noFill/>
          <a:ln>
            <a:noFill/>
          </a:ln>
        </p:spPr>
      </p:pic>
      <p:pic>
        <p:nvPicPr>
          <p:cNvPr id="204" name="Google Shape;204;p30"/>
          <p:cNvPicPr preferRelativeResize="0"/>
          <p:nvPr/>
        </p:nvPicPr>
        <p:blipFill>
          <a:blip r:embed="rId4">
            <a:alphaModFix/>
          </a:blip>
          <a:stretch>
            <a:fillRect/>
          </a:stretch>
        </p:blipFill>
        <p:spPr>
          <a:xfrm>
            <a:off x="3419698" y="2500225"/>
            <a:ext cx="2304625" cy="2267049"/>
          </a:xfrm>
          <a:prstGeom prst="rect">
            <a:avLst/>
          </a:prstGeom>
          <a:noFill/>
          <a:ln>
            <a:noFill/>
          </a:ln>
        </p:spPr>
      </p:pic>
      <p:cxnSp>
        <p:nvCxnSpPr>
          <p:cNvPr id="205" name="Google Shape;205;p30"/>
          <p:cNvCxnSpPr>
            <a:stCxn id="204" idx="0"/>
          </p:cNvCxnSpPr>
          <p:nvPr/>
        </p:nvCxnSpPr>
        <p:spPr>
          <a:xfrm>
            <a:off x="4572010" y="2500225"/>
            <a:ext cx="0" cy="2267100"/>
          </a:xfrm>
          <a:prstGeom prst="straightConnector1">
            <a:avLst/>
          </a:prstGeom>
          <a:noFill/>
          <a:ln cap="flat" cmpd="sng" w="19050">
            <a:solidFill>
              <a:schemeClr val="lt1"/>
            </a:solidFill>
            <a:prstDash val="dash"/>
            <a:round/>
            <a:headEnd len="med" w="med" type="none"/>
            <a:tailEnd len="med" w="med" type="none"/>
          </a:ln>
        </p:spPr>
      </p:cxnSp>
      <p:cxnSp>
        <p:nvCxnSpPr>
          <p:cNvPr id="206" name="Google Shape;206;p30"/>
          <p:cNvCxnSpPr/>
          <p:nvPr/>
        </p:nvCxnSpPr>
        <p:spPr>
          <a:xfrm>
            <a:off x="1599967" y="2500344"/>
            <a:ext cx="0" cy="2266567"/>
          </a:xfrm>
          <a:prstGeom prst="straightConnector1">
            <a:avLst/>
          </a:prstGeom>
          <a:noFill/>
          <a:ln cap="flat" cmpd="sng" w="19050">
            <a:solidFill>
              <a:schemeClr val="lt1"/>
            </a:solidFill>
            <a:prstDash val="dash"/>
            <a:round/>
            <a:headEnd len="med" w="med" type="none"/>
            <a:tailEnd len="med" w="med" type="none"/>
          </a:ln>
        </p:spPr>
      </p:cxnSp>
      <p:pic>
        <p:nvPicPr>
          <p:cNvPr id="207" name="Google Shape;207;p30"/>
          <p:cNvPicPr preferRelativeResize="0"/>
          <p:nvPr/>
        </p:nvPicPr>
        <p:blipFill>
          <a:blip r:embed="rId4">
            <a:alphaModFix/>
          </a:blip>
          <a:stretch>
            <a:fillRect/>
          </a:stretch>
        </p:blipFill>
        <p:spPr>
          <a:xfrm>
            <a:off x="6401048" y="2500250"/>
            <a:ext cx="2304625" cy="2267049"/>
          </a:xfrm>
          <a:prstGeom prst="rect">
            <a:avLst/>
          </a:prstGeom>
          <a:noFill/>
          <a:ln>
            <a:noFill/>
          </a:ln>
        </p:spPr>
      </p:pic>
      <p:cxnSp>
        <p:nvCxnSpPr>
          <p:cNvPr id="208" name="Google Shape;208;p30"/>
          <p:cNvCxnSpPr>
            <a:stCxn id="207" idx="0"/>
            <a:endCxn id="207" idx="2"/>
          </p:cNvCxnSpPr>
          <p:nvPr/>
        </p:nvCxnSpPr>
        <p:spPr>
          <a:xfrm>
            <a:off x="7553360" y="2500250"/>
            <a:ext cx="0" cy="2267100"/>
          </a:xfrm>
          <a:prstGeom prst="straightConnector1">
            <a:avLst/>
          </a:prstGeom>
          <a:noFill/>
          <a:ln cap="flat" cmpd="sng" w="19050">
            <a:solidFill>
              <a:schemeClr val="lt1"/>
            </a:solidFill>
            <a:prstDash val="solid"/>
            <a:round/>
            <a:headEnd len="med" w="med" type="none"/>
            <a:tailEnd len="med" w="med" type="none"/>
          </a:ln>
        </p:spPr>
      </p:cxnSp>
      <p:cxnSp>
        <p:nvCxnSpPr>
          <p:cNvPr id="209" name="Google Shape;209;p30"/>
          <p:cNvCxnSpPr/>
          <p:nvPr/>
        </p:nvCxnSpPr>
        <p:spPr>
          <a:xfrm>
            <a:off x="7553343" y="2500075"/>
            <a:ext cx="0" cy="2267146"/>
          </a:xfrm>
          <a:prstGeom prst="straightConnector1">
            <a:avLst/>
          </a:prstGeom>
          <a:noFill/>
          <a:ln cap="flat" cmpd="sng" w="19050">
            <a:solidFill>
              <a:schemeClr val="lt1"/>
            </a:solidFill>
            <a:prstDash val="dash"/>
            <a:round/>
            <a:headEnd len="med" w="med" type="none"/>
            <a:tailEnd len="med" w="med" type="none"/>
          </a:ln>
        </p:spPr>
      </p:cxnSp>
      <p:sp>
        <p:nvSpPr>
          <p:cNvPr id="210" name="Google Shape;210;p30"/>
          <p:cNvSpPr txBox="1"/>
          <p:nvPr/>
        </p:nvSpPr>
        <p:spPr>
          <a:xfrm>
            <a:off x="1190625" y="4767350"/>
            <a:ext cx="8187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latin typeface="Nunito"/>
                <a:ea typeface="Nunito"/>
                <a:cs typeface="Nunito"/>
                <a:sym typeface="Nunito"/>
              </a:rPr>
              <a:t>Level-1b</a:t>
            </a:r>
            <a:endParaRPr sz="1000">
              <a:solidFill>
                <a:schemeClr val="lt2"/>
              </a:solidFill>
              <a:latin typeface="Nunito"/>
              <a:ea typeface="Nunito"/>
              <a:cs typeface="Nunito"/>
              <a:sym typeface="Nunito"/>
            </a:endParaRPr>
          </a:p>
        </p:txBody>
      </p:sp>
      <p:sp>
        <p:nvSpPr>
          <p:cNvPr id="211" name="Google Shape;211;p30"/>
          <p:cNvSpPr txBox="1"/>
          <p:nvPr/>
        </p:nvSpPr>
        <p:spPr>
          <a:xfrm>
            <a:off x="3972463" y="4767350"/>
            <a:ext cx="11991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latin typeface="Nunito"/>
                <a:ea typeface="Nunito"/>
                <a:cs typeface="Nunito"/>
                <a:sym typeface="Nunito"/>
              </a:rPr>
              <a:t>CROTA corrected</a:t>
            </a:r>
            <a:endParaRPr sz="1000">
              <a:solidFill>
                <a:schemeClr val="lt2"/>
              </a:solidFill>
              <a:latin typeface="Nunito"/>
              <a:ea typeface="Nunito"/>
              <a:cs typeface="Nunito"/>
              <a:sym typeface="Nunito"/>
            </a:endParaRPr>
          </a:p>
        </p:txBody>
      </p:sp>
      <p:sp>
        <p:nvSpPr>
          <p:cNvPr id="212" name="Google Shape;212;p30"/>
          <p:cNvSpPr txBox="1"/>
          <p:nvPr/>
        </p:nvSpPr>
        <p:spPr>
          <a:xfrm>
            <a:off x="6671650" y="4767350"/>
            <a:ext cx="17634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latin typeface="Nunito"/>
                <a:ea typeface="Nunito"/>
                <a:cs typeface="Nunito"/>
                <a:sym typeface="Nunito"/>
              </a:rPr>
              <a:t>Unresolved INR errors</a:t>
            </a:r>
            <a:endParaRPr sz="1000">
              <a:solidFill>
                <a:schemeClr val="lt2"/>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394875" y="88404"/>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ADR 1276</a:t>
            </a:r>
            <a:endParaRPr sz="3000"/>
          </a:p>
        </p:txBody>
      </p:sp>
      <p:sp>
        <p:nvSpPr>
          <p:cNvPr id="218" name="Google Shape;218;p31"/>
          <p:cNvSpPr txBox="1"/>
          <p:nvPr>
            <p:ph idx="12" type="sldNum"/>
          </p:nvPr>
        </p:nvSpPr>
        <p:spPr>
          <a:xfrm>
            <a:off x="6937675" y="48535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219" name="Google Shape;219;p31"/>
          <p:cNvSpPr txBox="1"/>
          <p:nvPr/>
        </p:nvSpPr>
        <p:spPr>
          <a:xfrm>
            <a:off x="394875" y="3759325"/>
            <a:ext cx="8321400" cy="969600"/>
          </a:xfrm>
          <a:prstGeom prst="rect">
            <a:avLst/>
          </a:prstGeom>
          <a:solidFill>
            <a:srgbClr val="000000">
              <a:alpha val="6176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900">
                <a:solidFill>
                  <a:schemeClr val="lt1"/>
                </a:solidFill>
                <a:latin typeface="Nunito"/>
                <a:ea typeface="Nunito"/>
                <a:cs typeface="Nunito"/>
                <a:sym typeface="Nunito"/>
              </a:rPr>
              <a:t>The INR issue causes a”wobble” in the Level-1b product over time (animation, left). This INR error has periodic characteristics and is closely correlated with the corresponding spacecraft location (plot, right).</a:t>
            </a:r>
            <a:endParaRPr sz="1700">
              <a:solidFill>
                <a:schemeClr val="lt1"/>
              </a:solidFill>
              <a:latin typeface="Calibri"/>
              <a:ea typeface="Calibri"/>
              <a:cs typeface="Calibri"/>
              <a:sym typeface="Calibri"/>
            </a:endParaRPr>
          </a:p>
        </p:txBody>
      </p:sp>
      <p:pic>
        <p:nvPicPr>
          <p:cNvPr id="220" name="Google Shape;220;p31"/>
          <p:cNvPicPr preferRelativeResize="0"/>
          <p:nvPr/>
        </p:nvPicPr>
        <p:blipFill>
          <a:blip r:embed="rId3">
            <a:alphaModFix/>
          </a:blip>
          <a:stretch>
            <a:fillRect/>
          </a:stretch>
        </p:blipFill>
        <p:spPr>
          <a:xfrm>
            <a:off x="4715337" y="731591"/>
            <a:ext cx="4001063" cy="2905561"/>
          </a:xfrm>
          <a:prstGeom prst="rect">
            <a:avLst/>
          </a:prstGeom>
          <a:noFill/>
          <a:ln>
            <a:noFill/>
          </a:ln>
        </p:spPr>
      </p:pic>
      <p:sp>
        <p:nvSpPr>
          <p:cNvPr id="221" name="Google Shape;221;p31"/>
          <p:cNvSpPr txBox="1"/>
          <p:nvPr/>
        </p:nvSpPr>
        <p:spPr>
          <a:xfrm>
            <a:off x="2072325" y="3236950"/>
            <a:ext cx="26430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Nunito"/>
                <a:ea typeface="Nunito"/>
                <a:cs typeface="Nunito"/>
                <a:sym typeface="Nunito"/>
              </a:rPr>
              <a:t>Image Credit: Ian Ross (NSOF)</a:t>
            </a:r>
            <a:endParaRPr>
              <a:solidFill>
                <a:schemeClr val="lt2"/>
              </a:solidFill>
              <a:latin typeface="Nunito"/>
              <a:ea typeface="Nunito"/>
              <a:cs typeface="Nunito"/>
              <a:sym typeface="Nunito"/>
            </a:endParaRPr>
          </a:p>
        </p:txBody>
      </p:sp>
      <p:sp>
        <p:nvSpPr>
          <p:cNvPr id="222" name="Google Shape;222;p31"/>
          <p:cNvSpPr txBox="1"/>
          <p:nvPr/>
        </p:nvSpPr>
        <p:spPr>
          <a:xfrm>
            <a:off x="2072325" y="731600"/>
            <a:ext cx="2499600" cy="8313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Nunito"/>
                <a:ea typeface="Nunito"/>
                <a:cs typeface="Nunito"/>
                <a:sym typeface="Nunito"/>
              </a:rPr>
              <a:t>&lt;- rotation around the </a:t>
            </a:r>
            <a:br>
              <a:rPr lang="en">
                <a:solidFill>
                  <a:schemeClr val="lt2"/>
                </a:solidFill>
                <a:latin typeface="Nunito"/>
                <a:ea typeface="Nunito"/>
                <a:cs typeface="Nunito"/>
                <a:sym typeface="Nunito"/>
              </a:rPr>
            </a:br>
            <a:r>
              <a:rPr lang="en">
                <a:solidFill>
                  <a:schemeClr val="lt2"/>
                </a:solidFill>
                <a:latin typeface="Nunito"/>
                <a:ea typeface="Nunito"/>
                <a:cs typeface="Nunito"/>
                <a:sym typeface="Nunito"/>
              </a:rPr>
              <a:t>     SUVI-Sun line-of-sight, </a:t>
            </a:r>
            <a:br>
              <a:rPr lang="en">
                <a:solidFill>
                  <a:schemeClr val="lt2"/>
                </a:solidFill>
                <a:latin typeface="Nunito"/>
                <a:ea typeface="Nunito"/>
                <a:cs typeface="Nunito"/>
                <a:sym typeface="Nunito"/>
              </a:rPr>
            </a:br>
            <a:r>
              <a:rPr lang="en">
                <a:solidFill>
                  <a:schemeClr val="lt2"/>
                </a:solidFill>
                <a:latin typeface="Nunito"/>
                <a:ea typeface="Nunito"/>
                <a:cs typeface="Nunito"/>
                <a:sym typeface="Nunito"/>
              </a:rPr>
              <a:t>     animation is exaggerated</a:t>
            </a:r>
            <a:endParaRPr>
              <a:solidFill>
                <a:schemeClr val="lt2"/>
              </a:solidFill>
              <a:latin typeface="Nunito"/>
              <a:ea typeface="Nunito"/>
              <a:cs typeface="Nunito"/>
              <a:sym typeface="Nunito"/>
            </a:endParaRPr>
          </a:p>
        </p:txBody>
      </p:sp>
      <p:pic>
        <p:nvPicPr>
          <p:cNvPr id="223" name="Google Shape;223;p31"/>
          <p:cNvPicPr preferRelativeResize="0"/>
          <p:nvPr/>
        </p:nvPicPr>
        <p:blipFill>
          <a:blip r:embed="rId4">
            <a:alphaModFix/>
          </a:blip>
          <a:stretch>
            <a:fillRect/>
          </a:stretch>
        </p:blipFill>
        <p:spPr>
          <a:xfrm>
            <a:off x="225200" y="731600"/>
            <a:ext cx="1847125" cy="1847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ph type="title"/>
          </p:nvPr>
        </p:nvSpPr>
        <p:spPr>
          <a:xfrm>
            <a:off x="394875" y="88404"/>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ADR 1276</a:t>
            </a:r>
            <a:endParaRPr sz="3000"/>
          </a:p>
        </p:txBody>
      </p:sp>
      <p:sp>
        <p:nvSpPr>
          <p:cNvPr id="229" name="Google Shape;229;p32"/>
          <p:cNvSpPr txBox="1"/>
          <p:nvPr>
            <p:ph idx="12" type="sldNum"/>
          </p:nvPr>
        </p:nvSpPr>
        <p:spPr>
          <a:xfrm>
            <a:off x="6937675" y="48535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230" name="Google Shape;230;p32"/>
          <p:cNvPicPr preferRelativeResize="0"/>
          <p:nvPr/>
        </p:nvPicPr>
        <p:blipFill>
          <a:blip r:embed="rId3">
            <a:alphaModFix/>
          </a:blip>
          <a:stretch>
            <a:fillRect/>
          </a:stretch>
        </p:blipFill>
        <p:spPr>
          <a:xfrm>
            <a:off x="2518450" y="852829"/>
            <a:ext cx="4107095" cy="41070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457200" y="31135"/>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AGENDA</a:t>
            </a:r>
            <a:endParaRPr/>
          </a:p>
        </p:txBody>
      </p:sp>
      <p:sp>
        <p:nvSpPr>
          <p:cNvPr id="72" name="Google Shape;72;p15"/>
          <p:cNvSpPr txBox="1"/>
          <p:nvPr>
            <p:ph idx="1" type="body"/>
          </p:nvPr>
        </p:nvSpPr>
        <p:spPr>
          <a:xfrm>
            <a:off x="457200" y="748850"/>
            <a:ext cx="8229600" cy="4153200"/>
          </a:xfrm>
          <a:prstGeom prst="rect">
            <a:avLst/>
          </a:prstGeom>
          <a:solidFill>
            <a:srgbClr val="000000">
              <a:alpha val="50000"/>
            </a:srgbClr>
          </a:solidFill>
          <a:ln>
            <a:noFill/>
          </a:ln>
        </p:spPr>
        <p:txBody>
          <a:bodyPr anchorCtr="0" anchor="t" bIns="45700" lIns="91425" spcFirstLastPara="1" rIns="91425" wrap="square" tIns="45700">
            <a:noAutofit/>
          </a:bodyPr>
          <a:lstStyle/>
          <a:p>
            <a:pPr indent="-285750" lvl="0" marL="342900" rtl="0" algn="l">
              <a:spcBef>
                <a:spcPts val="0"/>
              </a:spcBef>
              <a:spcAft>
                <a:spcPts val="0"/>
              </a:spcAft>
              <a:buClr>
                <a:schemeClr val="lt1"/>
              </a:buClr>
              <a:buSzPts val="1900"/>
              <a:buChar char="●"/>
            </a:pPr>
            <a:r>
              <a:rPr lang="en" sz="1900">
                <a:latin typeface="Nunito"/>
                <a:ea typeface="Nunito"/>
                <a:cs typeface="Nunito"/>
                <a:sym typeface="Nunito"/>
              </a:rPr>
              <a:t>SUVI Instrument Overview</a:t>
            </a:r>
            <a:endParaRPr sz="900">
              <a:latin typeface="Nunito"/>
              <a:ea typeface="Nunito"/>
              <a:cs typeface="Nunito"/>
              <a:sym typeface="Nunito"/>
            </a:endParaRPr>
          </a:p>
          <a:p>
            <a:pPr indent="-285750" lvl="0" marL="342900" rtl="0" algn="l">
              <a:spcBef>
                <a:spcPts val="560"/>
              </a:spcBef>
              <a:spcAft>
                <a:spcPts val="0"/>
              </a:spcAft>
              <a:buClr>
                <a:schemeClr val="lt1"/>
              </a:buClr>
              <a:buSzPts val="1900"/>
              <a:buChar char="●"/>
            </a:pPr>
            <a:r>
              <a:rPr lang="en" sz="1900">
                <a:latin typeface="Nunito"/>
                <a:ea typeface="Nunito"/>
                <a:cs typeface="Nunito"/>
                <a:sym typeface="Nunito"/>
              </a:rPr>
              <a:t>Review of Current ADRs</a:t>
            </a:r>
            <a:endParaRPr sz="900">
              <a:latin typeface="Nunito"/>
              <a:ea typeface="Nunito"/>
              <a:cs typeface="Nunito"/>
              <a:sym typeface="Nunito"/>
            </a:endParaRPr>
          </a:p>
          <a:p>
            <a:pPr indent="-285750" lvl="0" marL="342900" rtl="0" algn="l">
              <a:spcBef>
                <a:spcPts val="560"/>
              </a:spcBef>
              <a:spcAft>
                <a:spcPts val="0"/>
              </a:spcAft>
              <a:buClr>
                <a:schemeClr val="lt1"/>
              </a:buClr>
              <a:buSzPts val="1900"/>
              <a:buChar char="●"/>
            </a:pPr>
            <a:r>
              <a:rPr lang="en" sz="1900">
                <a:latin typeface="Nunito"/>
                <a:ea typeface="Nunito"/>
                <a:cs typeface="Nunito"/>
                <a:sym typeface="Nunito"/>
              </a:rPr>
              <a:t>Product Quality Evaluation</a:t>
            </a:r>
            <a:endParaRPr sz="900">
              <a:latin typeface="Nunito"/>
              <a:ea typeface="Nunito"/>
              <a:cs typeface="Nunito"/>
              <a:sym typeface="Nunito"/>
            </a:endParaRPr>
          </a:p>
          <a:p>
            <a:pPr indent="-404812" lvl="1" marL="862012" rtl="0" algn="l">
              <a:spcBef>
                <a:spcPts val="480"/>
              </a:spcBef>
              <a:spcAft>
                <a:spcPts val="0"/>
              </a:spcAft>
              <a:buClr>
                <a:schemeClr val="lt1"/>
              </a:buClr>
              <a:buSzPts val="1500"/>
              <a:buChar char="•"/>
            </a:pPr>
            <a:r>
              <a:rPr lang="en" sz="1500">
                <a:latin typeface="Nunito"/>
                <a:ea typeface="Nunito"/>
                <a:cs typeface="Nunito"/>
                <a:sym typeface="Nunito"/>
              </a:rPr>
              <a:t>General approach </a:t>
            </a:r>
            <a:endParaRPr sz="500">
              <a:latin typeface="Nunito"/>
              <a:ea typeface="Nunito"/>
              <a:cs typeface="Nunito"/>
              <a:sym typeface="Nunito"/>
            </a:endParaRPr>
          </a:p>
          <a:p>
            <a:pPr indent="-404812" lvl="1" marL="862012" rtl="0" algn="l">
              <a:lnSpc>
                <a:spcPct val="100000"/>
              </a:lnSpc>
              <a:spcBef>
                <a:spcPts val="480"/>
              </a:spcBef>
              <a:spcAft>
                <a:spcPts val="0"/>
              </a:spcAft>
              <a:buClr>
                <a:schemeClr val="lt1"/>
              </a:buClr>
              <a:buSzPts val="1500"/>
              <a:buChar char="•"/>
            </a:pPr>
            <a:r>
              <a:rPr lang="en" sz="1500">
                <a:latin typeface="Nunito"/>
                <a:ea typeface="Nunito"/>
                <a:cs typeface="Nunito"/>
                <a:sym typeface="Nunito"/>
              </a:rPr>
              <a:t>Major Issues Remaining</a:t>
            </a:r>
            <a:endParaRPr sz="500">
              <a:latin typeface="Nunito"/>
              <a:ea typeface="Nunito"/>
              <a:cs typeface="Nunito"/>
              <a:sym typeface="Nunito"/>
            </a:endParaRPr>
          </a:p>
          <a:p>
            <a:pPr indent="-285750" lvl="0" marL="342900" rtl="0" algn="l">
              <a:spcBef>
                <a:spcPts val="560"/>
              </a:spcBef>
              <a:spcAft>
                <a:spcPts val="0"/>
              </a:spcAft>
              <a:buClr>
                <a:schemeClr val="lt1"/>
              </a:buClr>
              <a:buSzPts val="1900"/>
              <a:buChar char="●"/>
            </a:pPr>
            <a:r>
              <a:rPr lang="en" sz="1900">
                <a:latin typeface="Nunito"/>
                <a:ea typeface="Nunito"/>
                <a:cs typeface="Nunito"/>
                <a:sym typeface="Nunito"/>
              </a:rPr>
              <a:t>Provisional Maturity Assessment</a:t>
            </a:r>
            <a:endParaRPr sz="900">
              <a:latin typeface="Nunito"/>
              <a:ea typeface="Nunito"/>
              <a:cs typeface="Nunito"/>
              <a:sym typeface="Nunito"/>
            </a:endParaRPr>
          </a:p>
          <a:p>
            <a:pPr indent="-285750" lvl="0" marL="342900" rtl="0" algn="l">
              <a:spcBef>
                <a:spcPts val="560"/>
              </a:spcBef>
              <a:spcAft>
                <a:spcPts val="0"/>
              </a:spcAft>
              <a:buClr>
                <a:schemeClr val="lt1"/>
              </a:buClr>
              <a:buSzPts val="1900"/>
              <a:buChar char="●"/>
            </a:pPr>
            <a:r>
              <a:rPr lang="en" sz="1900">
                <a:latin typeface="Nunito"/>
                <a:ea typeface="Nunito"/>
                <a:cs typeface="Nunito"/>
                <a:sym typeface="Nunito"/>
              </a:rPr>
              <a:t>Path to Full Validation Maturity</a:t>
            </a:r>
            <a:endParaRPr sz="900">
              <a:latin typeface="Nunito"/>
              <a:ea typeface="Nunito"/>
              <a:cs typeface="Nunito"/>
              <a:sym typeface="Nunito"/>
            </a:endParaRPr>
          </a:p>
          <a:p>
            <a:pPr indent="-404812" lvl="1" marL="862012" rtl="0" algn="l">
              <a:spcBef>
                <a:spcPts val="480"/>
              </a:spcBef>
              <a:spcAft>
                <a:spcPts val="0"/>
              </a:spcAft>
              <a:buClr>
                <a:schemeClr val="lt1"/>
              </a:buClr>
              <a:buSzPts val="1500"/>
              <a:buChar char="•"/>
            </a:pPr>
            <a:r>
              <a:rPr lang="en" sz="1500">
                <a:latin typeface="Nunito"/>
                <a:ea typeface="Nunito"/>
                <a:cs typeface="Nunito"/>
                <a:sym typeface="Nunito"/>
              </a:rPr>
              <a:t>Issues and status</a:t>
            </a:r>
            <a:endParaRPr sz="500">
              <a:latin typeface="Nunito"/>
              <a:ea typeface="Nunito"/>
              <a:cs typeface="Nunito"/>
              <a:sym typeface="Nunito"/>
            </a:endParaRPr>
          </a:p>
          <a:p>
            <a:pPr indent="-404812" lvl="1" marL="862012" rtl="0" algn="l">
              <a:spcBef>
                <a:spcPts val="480"/>
              </a:spcBef>
              <a:spcAft>
                <a:spcPts val="0"/>
              </a:spcAft>
              <a:buClr>
                <a:schemeClr val="lt1"/>
              </a:buClr>
              <a:buSzPts val="1500"/>
              <a:buChar char="•"/>
            </a:pPr>
            <a:r>
              <a:rPr lang="en" sz="1500">
                <a:latin typeface="Nunito"/>
                <a:ea typeface="Nunito"/>
                <a:cs typeface="Nunito"/>
                <a:sym typeface="Nunito"/>
              </a:rPr>
              <a:t>PLPT</a:t>
            </a:r>
            <a:endParaRPr sz="500">
              <a:latin typeface="Nunito"/>
              <a:ea typeface="Nunito"/>
              <a:cs typeface="Nunito"/>
              <a:sym typeface="Nunito"/>
            </a:endParaRPr>
          </a:p>
          <a:p>
            <a:pPr indent="-404812" lvl="1" marL="862012" rtl="0" algn="l">
              <a:spcBef>
                <a:spcPts val="480"/>
              </a:spcBef>
              <a:spcAft>
                <a:spcPts val="0"/>
              </a:spcAft>
              <a:buClr>
                <a:schemeClr val="lt1"/>
              </a:buClr>
              <a:buSzPts val="1500"/>
              <a:buChar char="•"/>
            </a:pPr>
            <a:r>
              <a:rPr lang="en" sz="1500">
                <a:latin typeface="Nunito"/>
                <a:ea typeface="Nunito"/>
                <a:cs typeface="Nunito"/>
                <a:sym typeface="Nunito"/>
              </a:rPr>
              <a:t>Risks</a:t>
            </a:r>
            <a:endParaRPr sz="500">
              <a:latin typeface="Nunito"/>
              <a:ea typeface="Nunito"/>
              <a:cs typeface="Nunito"/>
              <a:sym typeface="Nunito"/>
            </a:endParaRPr>
          </a:p>
          <a:p>
            <a:pPr indent="-285750" lvl="0" marL="342900" rtl="0" algn="l">
              <a:spcBef>
                <a:spcPts val="560"/>
              </a:spcBef>
              <a:spcAft>
                <a:spcPts val="0"/>
              </a:spcAft>
              <a:buClr>
                <a:schemeClr val="lt1"/>
              </a:buClr>
              <a:buSzPts val="1900"/>
              <a:buChar char="●"/>
            </a:pPr>
            <a:r>
              <a:rPr lang="en" sz="1900">
                <a:latin typeface="Nunito"/>
                <a:ea typeface="Nunito"/>
                <a:cs typeface="Nunito"/>
                <a:sym typeface="Nunito"/>
              </a:rPr>
              <a:t>Summary and Recommendations</a:t>
            </a:r>
            <a:endParaRPr sz="900">
              <a:latin typeface="Nunito"/>
              <a:ea typeface="Nunito"/>
              <a:cs typeface="Nunito"/>
              <a:sym typeface="Nunito"/>
            </a:endParaRPr>
          </a:p>
        </p:txBody>
      </p:sp>
      <p:sp>
        <p:nvSpPr>
          <p:cNvPr id="73" name="Google Shape;73;p15"/>
          <p:cNvSpPr txBox="1"/>
          <p:nvPr>
            <p:ph idx="12" type="sldNum"/>
          </p:nvPr>
        </p:nvSpPr>
        <p:spPr>
          <a:xfrm>
            <a:off x="6937650" y="48431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ph type="title"/>
          </p:nvPr>
        </p:nvSpPr>
        <p:spPr>
          <a:xfrm>
            <a:off x="394875" y="88404"/>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ADR 1276</a:t>
            </a:r>
            <a:endParaRPr sz="3000"/>
          </a:p>
        </p:txBody>
      </p:sp>
      <p:sp>
        <p:nvSpPr>
          <p:cNvPr id="236" name="Google Shape;236;p33"/>
          <p:cNvSpPr txBox="1"/>
          <p:nvPr>
            <p:ph idx="12" type="sldNum"/>
          </p:nvPr>
        </p:nvSpPr>
        <p:spPr>
          <a:xfrm>
            <a:off x="6937675" y="48535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237" name="Google Shape;237;p33"/>
          <p:cNvPicPr preferRelativeResize="0"/>
          <p:nvPr/>
        </p:nvPicPr>
        <p:blipFill>
          <a:blip r:embed="rId3">
            <a:alphaModFix/>
          </a:blip>
          <a:stretch>
            <a:fillRect/>
          </a:stretch>
        </p:blipFill>
        <p:spPr>
          <a:xfrm>
            <a:off x="903513" y="731604"/>
            <a:ext cx="7212331" cy="3817144"/>
          </a:xfrm>
          <a:prstGeom prst="rect">
            <a:avLst/>
          </a:prstGeom>
          <a:noFill/>
          <a:ln>
            <a:noFill/>
          </a:ln>
        </p:spPr>
      </p:pic>
      <p:sp>
        <p:nvSpPr>
          <p:cNvPr id="238" name="Google Shape;238;p33"/>
          <p:cNvSpPr txBox="1"/>
          <p:nvPr/>
        </p:nvSpPr>
        <p:spPr>
          <a:xfrm>
            <a:off x="893025" y="4548750"/>
            <a:ext cx="7212300" cy="5850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2"/>
                </a:solidFill>
                <a:latin typeface="Nunito"/>
                <a:ea typeface="Nunito"/>
                <a:cs typeface="Nunito"/>
                <a:sym typeface="Nunito"/>
              </a:rPr>
              <a:t>For GOES-18 SUVI, the shaded regions indicate when the INR mapping within the required 45’ FOV has greater than 2.5” errors.</a:t>
            </a:r>
            <a:endParaRPr sz="1300">
              <a:solidFill>
                <a:schemeClr val="lt2"/>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4"/>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ADR 260 and 1147 </a:t>
            </a:r>
            <a:endParaRPr/>
          </a:p>
        </p:txBody>
      </p:sp>
      <p:sp>
        <p:nvSpPr>
          <p:cNvPr id="244" name="Google Shape;244;p34"/>
          <p:cNvSpPr txBox="1"/>
          <p:nvPr>
            <p:ph idx="1" type="body"/>
          </p:nvPr>
        </p:nvSpPr>
        <p:spPr>
          <a:xfrm>
            <a:off x="457200" y="773925"/>
            <a:ext cx="8229600" cy="3993300"/>
          </a:xfrm>
          <a:prstGeom prst="rect">
            <a:avLst/>
          </a:prstGeom>
          <a:solidFill>
            <a:srgbClr val="000000">
              <a:alpha val="50000"/>
            </a:srgbClr>
          </a:solidFill>
        </p:spPr>
        <p:txBody>
          <a:bodyPr anchorCtr="0" anchor="t" bIns="45700" lIns="91425" spcFirstLastPara="1" rIns="91425" wrap="square" tIns="45700">
            <a:normAutofit fontScale="85000" lnSpcReduction="20000"/>
          </a:bodyPr>
          <a:lstStyle/>
          <a:p>
            <a:pPr indent="-401320" lvl="0" marL="457200" rtl="0" algn="l">
              <a:spcBef>
                <a:spcPts val="640"/>
              </a:spcBef>
              <a:spcAft>
                <a:spcPts val="0"/>
              </a:spcAft>
              <a:buSzPct val="177777"/>
              <a:buChar char="●"/>
            </a:pPr>
            <a:r>
              <a:rPr lang="en">
                <a:latin typeface="Nunito"/>
                <a:ea typeface="Nunito"/>
                <a:cs typeface="Nunito"/>
                <a:sym typeface="Nunito"/>
              </a:rPr>
              <a:t>ADR 260 (</a:t>
            </a:r>
            <a:r>
              <a:rPr i="1" lang="en">
                <a:latin typeface="Nunito"/>
                <a:ea typeface="Nunito"/>
                <a:cs typeface="Nunito"/>
                <a:sym typeface="Nunito"/>
              </a:rPr>
              <a:t>SUVI Dark Exposure Scaling</a:t>
            </a:r>
            <a:r>
              <a:rPr lang="en">
                <a:latin typeface="Nunito"/>
                <a:ea typeface="Nunito"/>
                <a:cs typeface="Nunito"/>
                <a:sym typeface="Nunito"/>
              </a:rPr>
              <a:t>) and ADR 1147 (</a:t>
            </a:r>
            <a:r>
              <a:rPr i="1" lang="en">
                <a:latin typeface="Nunito"/>
                <a:ea typeface="Nunito"/>
                <a:cs typeface="Nunito"/>
                <a:sym typeface="Nunito"/>
              </a:rPr>
              <a:t>SUVI LUT needs to </a:t>
            </a:r>
            <a:r>
              <a:rPr i="1" lang="en">
                <a:latin typeface="Nunito"/>
                <a:ea typeface="Nunito"/>
                <a:cs typeface="Nunito"/>
                <a:sym typeface="Nunito"/>
              </a:rPr>
              <a:t>accommodate</a:t>
            </a:r>
            <a:r>
              <a:rPr i="1" lang="en">
                <a:latin typeface="Nunito"/>
                <a:ea typeface="Nunito"/>
                <a:cs typeface="Nunito"/>
                <a:sym typeface="Nunito"/>
              </a:rPr>
              <a:t> more flatfields</a:t>
            </a:r>
            <a:r>
              <a:rPr lang="en">
                <a:latin typeface="Nunito"/>
                <a:ea typeface="Nunito"/>
                <a:cs typeface="Nunito"/>
                <a:sym typeface="Nunito"/>
              </a:rPr>
              <a:t>) both relate to the GOES-R Ground System SUVI GPA</a:t>
            </a:r>
            <a:endParaRPr>
              <a:latin typeface="Nunito"/>
              <a:ea typeface="Nunito"/>
              <a:cs typeface="Nunito"/>
              <a:sym typeface="Nunito"/>
            </a:endParaRPr>
          </a:p>
          <a:p>
            <a:pPr indent="-401320" lvl="0" marL="457200" rtl="0" algn="l">
              <a:spcBef>
                <a:spcPts val="0"/>
              </a:spcBef>
              <a:spcAft>
                <a:spcPts val="0"/>
              </a:spcAft>
              <a:buSzPct val="177777"/>
              <a:buFont typeface="Nunito"/>
              <a:buChar char="●"/>
            </a:pPr>
            <a:r>
              <a:rPr lang="en">
                <a:latin typeface="Nunito"/>
                <a:ea typeface="Nunito"/>
                <a:cs typeface="Nunito"/>
                <a:sym typeface="Nunito"/>
              </a:rPr>
              <a:t>Currently, the SUVI GPA has not demonstrated </a:t>
            </a:r>
            <a:r>
              <a:rPr lang="en">
                <a:latin typeface="Nunito"/>
                <a:ea typeface="Nunito"/>
                <a:cs typeface="Nunito"/>
                <a:sym typeface="Nunito"/>
              </a:rPr>
              <a:t>capabilities</a:t>
            </a:r>
            <a:r>
              <a:rPr lang="en">
                <a:latin typeface="Nunito"/>
                <a:ea typeface="Nunito"/>
                <a:cs typeface="Nunito"/>
                <a:sym typeface="Nunito"/>
              </a:rPr>
              <a:t> of handling new imaging sequences. Specifically, the capability of properly handling dark frames (260) and flatfields (1147).</a:t>
            </a:r>
            <a:endParaRPr>
              <a:latin typeface="Nunito"/>
              <a:ea typeface="Nunito"/>
              <a:cs typeface="Nunito"/>
              <a:sym typeface="Nunito"/>
            </a:endParaRPr>
          </a:p>
          <a:p>
            <a:pPr indent="-401320" lvl="0" marL="457200" rtl="0" algn="l">
              <a:spcBef>
                <a:spcPts val="0"/>
              </a:spcBef>
              <a:spcAft>
                <a:spcPts val="0"/>
              </a:spcAft>
              <a:buSzPct val="177777"/>
              <a:buChar char="●"/>
            </a:pPr>
            <a:r>
              <a:rPr lang="en">
                <a:latin typeface="Nunito"/>
                <a:ea typeface="Nunito"/>
                <a:cs typeface="Nunito"/>
                <a:sym typeface="Nunito"/>
              </a:rPr>
              <a:t>During </a:t>
            </a:r>
            <a:r>
              <a:rPr lang="en">
                <a:latin typeface="Nunito"/>
                <a:ea typeface="Nunito"/>
                <a:cs typeface="Nunito"/>
                <a:sym typeface="Nunito"/>
              </a:rPr>
              <a:t>GOES-18 PLT, an active SUVI </a:t>
            </a:r>
            <a:r>
              <a:rPr lang="en">
                <a:latin typeface="Nunito"/>
                <a:ea typeface="Nunito"/>
                <a:cs typeface="Nunito"/>
                <a:sym typeface="Nunito"/>
              </a:rPr>
              <a:t>PLPT</a:t>
            </a:r>
            <a:r>
              <a:rPr lang="en">
                <a:latin typeface="Nunito"/>
                <a:ea typeface="Nunito"/>
                <a:cs typeface="Nunito"/>
                <a:sym typeface="Nunito"/>
              </a:rPr>
              <a:t> was performed using a novel SUVI imaging sequence to test suitability of the SUVI GPA to resolve these ADRs.</a:t>
            </a:r>
            <a:endParaRPr>
              <a:latin typeface="Nunito"/>
              <a:ea typeface="Nunito"/>
              <a:cs typeface="Nunito"/>
              <a:sym typeface="Nunito"/>
            </a:endParaRPr>
          </a:p>
          <a:p>
            <a:pPr indent="-401320" lvl="0" marL="457200" rtl="0" algn="l">
              <a:spcBef>
                <a:spcPts val="0"/>
              </a:spcBef>
              <a:spcAft>
                <a:spcPts val="0"/>
              </a:spcAft>
              <a:buSzPct val="177777"/>
              <a:buChar char="●"/>
            </a:pPr>
            <a:r>
              <a:rPr lang="en">
                <a:latin typeface="Nunito"/>
                <a:ea typeface="Nunito"/>
                <a:cs typeface="Nunito"/>
                <a:sym typeface="Nunito"/>
              </a:rPr>
              <a:t>PLPT was successfully executed, and the data were recorded</a:t>
            </a:r>
            <a:endParaRPr>
              <a:latin typeface="Nunito"/>
              <a:ea typeface="Nunito"/>
              <a:cs typeface="Nunito"/>
              <a:sym typeface="Nunito"/>
            </a:endParaRPr>
          </a:p>
          <a:p>
            <a:pPr indent="-379730" lvl="1" marL="914400" rtl="0" algn="l">
              <a:spcBef>
                <a:spcPts val="0"/>
              </a:spcBef>
              <a:spcAft>
                <a:spcPts val="0"/>
              </a:spcAft>
              <a:buSzPct val="200000"/>
              <a:buChar char="○"/>
            </a:pPr>
            <a:r>
              <a:rPr lang="en">
                <a:latin typeface="Nunito"/>
                <a:ea typeface="Nunito"/>
                <a:cs typeface="Nunito"/>
                <a:sym typeface="Nunito"/>
              </a:rPr>
              <a:t>A LUT mismatch on the ground system caused the GPA to fail to process the data.</a:t>
            </a:r>
            <a:endParaRPr>
              <a:latin typeface="Nunito"/>
              <a:ea typeface="Nunito"/>
              <a:cs typeface="Nunito"/>
              <a:sym typeface="Nunito"/>
            </a:endParaRPr>
          </a:p>
          <a:p>
            <a:pPr indent="-379730" lvl="1" marL="914400" rtl="0" algn="l">
              <a:spcBef>
                <a:spcPts val="0"/>
              </a:spcBef>
              <a:spcAft>
                <a:spcPts val="0"/>
              </a:spcAft>
              <a:buSzPct val="200000"/>
              <a:buFont typeface="Nunito"/>
              <a:buChar char="○"/>
            </a:pPr>
            <a:r>
              <a:rPr lang="en">
                <a:latin typeface="Nunito"/>
                <a:ea typeface="Nunito"/>
                <a:cs typeface="Nunito"/>
                <a:sym typeface="Nunito"/>
              </a:rPr>
              <a:t>The data can be run in a testing environment with an appropriate calibration LUT</a:t>
            </a:r>
            <a:endParaRPr>
              <a:latin typeface="Nunito"/>
              <a:ea typeface="Nunito"/>
              <a:cs typeface="Nunito"/>
              <a:sym typeface="Nunito"/>
            </a:endParaRPr>
          </a:p>
          <a:p>
            <a:pPr indent="-401320" lvl="0" marL="457200" rtl="0" algn="l">
              <a:spcBef>
                <a:spcPts val="0"/>
              </a:spcBef>
              <a:spcAft>
                <a:spcPts val="0"/>
              </a:spcAft>
              <a:buSzPct val="177777"/>
              <a:buFont typeface="Nunito"/>
              <a:buChar char="●"/>
            </a:pPr>
            <a:r>
              <a:rPr lang="en">
                <a:latin typeface="Nunito"/>
                <a:ea typeface="Nunito"/>
                <a:cs typeface="Nunito"/>
                <a:sym typeface="Nunito"/>
              </a:rPr>
              <a:t>ADR 260 </a:t>
            </a:r>
            <a:r>
              <a:rPr lang="en">
                <a:latin typeface="Nunito"/>
                <a:ea typeface="Nunito"/>
                <a:cs typeface="Nunito"/>
                <a:sym typeface="Nunito"/>
              </a:rPr>
              <a:t>and ADR 1147 remain unresolved until processing of the PLPT data produce valid Level-1b.</a:t>
            </a:r>
            <a:endParaRPr>
              <a:latin typeface="Nunito"/>
              <a:ea typeface="Nunito"/>
              <a:cs typeface="Nunito"/>
              <a:sym typeface="Nunito"/>
            </a:endParaRPr>
          </a:p>
        </p:txBody>
      </p:sp>
      <p:sp>
        <p:nvSpPr>
          <p:cNvPr id="245" name="Google Shape;245;p34"/>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5"/>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ADR 1159</a:t>
            </a:r>
            <a:endParaRPr/>
          </a:p>
        </p:txBody>
      </p:sp>
      <p:sp>
        <p:nvSpPr>
          <p:cNvPr id="251" name="Google Shape;251;p35"/>
          <p:cNvSpPr txBox="1"/>
          <p:nvPr>
            <p:ph idx="1" type="body"/>
          </p:nvPr>
        </p:nvSpPr>
        <p:spPr>
          <a:xfrm>
            <a:off x="457200" y="1098947"/>
            <a:ext cx="8229600" cy="3394500"/>
          </a:xfrm>
          <a:prstGeom prst="rect">
            <a:avLst/>
          </a:prstGeom>
          <a:solidFill>
            <a:srgbClr val="000000">
              <a:alpha val="50000"/>
            </a:srgbClr>
          </a:solidFill>
        </p:spPr>
        <p:txBody>
          <a:bodyPr anchorCtr="0" anchor="t" bIns="45700" lIns="91425" spcFirstLastPara="1" rIns="91425" wrap="square" tIns="45700">
            <a:normAutofit/>
          </a:bodyPr>
          <a:lstStyle/>
          <a:p>
            <a:pPr indent="-431800" lvl="0" marL="457200" rtl="0" algn="l">
              <a:spcBef>
                <a:spcPts val="640"/>
              </a:spcBef>
              <a:spcAft>
                <a:spcPts val="0"/>
              </a:spcAft>
              <a:buSzPts val="3200"/>
              <a:buChar char="●"/>
            </a:pPr>
            <a:r>
              <a:rPr lang="en">
                <a:latin typeface="Nunito"/>
                <a:ea typeface="Nunito"/>
                <a:cs typeface="Nunito"/>
                <a:sym typeface="Nunito"/>
              </a:rPr>
              <a:t>Channel-specific saturation thresholds are not being calculated correctly.</a:t>
            </a:r>
            <a:endParaRPr>
              <a:latin typeface="Nunito"/>
              <a:ea typeface="Nunito"/>
              <a:cs typeface="Nunito"/>
              <a:sym typeface="Nunito"/>
            </a:endParaRPr>
          </a:p>
          <a:p>
            <a:pPr indent="-406400" lvl="1" marL="914400" rtl="0" algn="l">
              <a:spcBef>
                <a:spcPts val="0"/>
              </a:spcBef>
              <a:spcAft>
                <a:spcPts val="0"/>
              </a:spcAft>
              <a:buSzPts val="2800"/>
              <a:buFont typeface="Nunito"/>
              <a:buChar char="○"/>
            </a:pPr>
            <a:r>
              <a:rPr lang="en">
                <a:latin typeface="Nunito"/>
                <a:ea typeface="Nunito"/>
                <a:cs typeface="Nunito"/>
                <a:sym typeface="Nunito"/>
              </a:rPr>
              <a:t>Incorrect saturation thresholds are reported in the SUVI Level-1b</a:t>
            </a:r>
            <a:endParaRPr>
              <a:latin typeface="Nunito"/>
              <a:ea typeface="Nunito"/>
              <a:cs typeface="Nunito"/>
              <a:sym typeface="Nunito"/>
            </a:endParaRPr>
          </a:p>
          <a:p>
            <a:pPr indent="-431800" lvl="0" marL="457200" rtl="0" algn="l">
              <a:spcBef>
                <a:spcPts val="0"/>
              </a:spcBef>
              <a:spcAft>
                <a:spcPts val="0"/>
              </a:spcAft>
              <a:buSzPts val="3200"/>
              <a:buFont typeface="Nunito"/>
              <a:buChar char="●"/>
            </a:pPr>
            <a:r>
              <a:rPr lang="en">
                <a:latin typeface="Nunito"/>
                <a:ea typeface="Nunito"/>
                <a:cs typeface="Nunito"/>
                <a:sym typeface="Nunito"/>
              </a:rPr>
              <a:t>Level-2 products utilize the saturation thresholds during processing </a:t>
            </a:r>
            <a:endParaRPr>
              <a:latin typeface="Nunito"/>
              <a:ea typeface="Nunito"/>
              <a:cs typeface="Nunito"/>
              <a:sym typeface="Nunito"/>
            </a:endParaRPr>
          </a:p>
        </p:txBody>
      </p:sp>
      <p:sp>
        <p:nvSpPr>
          <p:cNvPr id="252" name="Google Shape;252;p35"/>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ADR 1263</a:t>
            </a:r>
            <a:endParaRPr/>
          </a:p>
        </p:txBody>
      </p:sp>
      <p:sp>
        <p:nvSpPr>
          <p:cNvPr id="258" name="Google Shape;258;p36"/>
          <p:cNvSpPr txBox="1"/>
          <p:nvPr>
            <p:ph idx="1" type="body"/>
          </p:nvPr>
        </p:nvSpPr>
        <p:spPr>
          <a:xfrm>
            <a:off x="568800" y="822875"/>
            <a:ext cx="8006400" cy="2909700"/>
          </a:xfrm>
          <a:prstGeom prst="rect">
            <a:avLst/>
          </a:prstGeom>
          <a:solidFill>
            <a:srgbClr val="000000">
              <a:alpha val="50000"/>
            </a:srgbClr>
          </a:solidFill>
        </p:spPr>
        <p:txBody>
          <a:bodyPr anchorCtr="0" anchor="t" bIns="45700" lIns="91425" spcFirstLastPara="1" rIns="91425" wrap="square" tIns="45700">
            <a:normAutofit fontScale="92500" lnSpcReduction="20000"/>
          </a:bodyPr>
          <a:lstStyle/>
          <a:p>
            <a:pPr indent="-416560" lvl="0" marL="457200" rtl="0" algn="l">
              <a:spcBef>
                <a:spcPts val="640"/>
              </a:spcBef>
              <a:spcAft>
                <a:spcPts val="0"/>
              </a:spcAft>
              <a:buSzPct val="177777"/>
              <a:buFont typeface="Nunito"/>
              <a:buChar char="●"/>
            </a:pPr>
            <a:r>
              <a:rPr lang="en">
                <a:latin typeface="Nunito"/>
                <a:ea typeface="Nunito"/>
                <a:cs typeface="Nunito"/>
                <a:sym typeface="Nunito"/>
              </a:rPr>
              <a:t>ADR 1263 (</a:t>
            </a:r>
            <a:r>
              <a:rPr i="1" lang="en">
                <a:latin typeface="Nunito"/>
                <a:ea typeface="Nunito"/>
                <a:cs typeface="Nunito"/>
                <a:sym typeface="Nunito"/>
              </a:rPr>
              <a:t>SUVI Coordinates in Metadata</a:t>
            </a:r>
            <a:r>
              <a:rPr lang="en">
                <a:latin typeface="Nunito"/>
                <a:ea typeface="Nunito"/>
                <a:cs typeface="Nunito"/>
                <a:sym typeface="Nunito"/>
              </a:rPr>
              <a:t>) describes </a:t>
            </a:r>
            <a:r>
              <a:rPr lang="en">
                <a:latin typeface="Nunito"/>
                <a:ea typeface="Nunito"/>
                <a:cs typeface="Nunito"/>
                <a:sym typeface="Nunito"/>
              </a:rPr>
              <a:t>occasions</a:t>
            </a:r>
            <a:r>
              <a:rPr lang="en">
                <a:latin typeface="Nunito"/>
                <a:ea typeface="Nunito"/>
                <a:cs typeface="Nunito"/>
                <a:sym typeface="Nunito"/>
              </a:rPr>
              <a:t> where spacecraft location data in the SUVI Level-1b product contain default fill values  (“-999”).</a:t>
            </a:r>
            <a:endParaRPr>
              <a:latin typeface="Nunito"/>
              <a:ea typeface="Nunito"/>
              <a:cs typeface="Nunito"/>
              <a:sym typeface="Nunito"/>
            </a:endParaRPr>
          </a:p>
          <a:p>
            <a:pPr indent="-416560" lvl="0" marL="457200" rtl="0" algn="l">
              <a:spcBef>
                <a:spcPts val="0"/>
              </a:spcBef>
              <a:spcAft>
                <a:spcPts val="0"/>
              </a:spcAft>
              <a:buSzPct val="177777"/>
              <a:buFont typeface="Nunito"/>
              <a:buChar char="●"/>
            </a:pPr>
            <a:r>
              <a:rPr lang="en">
                <a:latin typeface="Nunito"/>
                <a:ea typeface="Nunito"/>
                <a:cs typeface="Nunito"/>
                <a:sym typeface="Nunito"/>
              </a:rPr>
              <a:t>Cause unknown</a:t>
            </a:r>
            <a:endParaRPr>
              <a:latin typeface="Nunito"/>
              <a:ea typeface="Nunito"/>
              <a:cs typeface="Nunito"/>
              <a:sym typeface="Nunito"/>
            </a:endParaRPr>
          </a:p>
          <a:p>
            <a:pPr indent="-416560" lvl="0" marL="457200" rtl="0" algn="l">
              <a:spcBef>
                <a:spcPts val="0"/>
              </a:spcBef>
              <a:spcAft>
                <a:spcPts val="0"/>
              </a:spcAft>
              <a:buSzPct val="177777"/>
              <a:buFont typeface="Nunito"/>
              <a:buChar char="●"/>
            </a:pPr>
            <a:r>
              <a:rPr lang="en">
                <a:latin typeface="Nunito"/>
                <a:ea typeface="Nunito"/>
                <a:cs typeface="Nunito"/>
                <a:sym typeface="Nunito"/>
              </a:rPr>
              <a:t>Possible impacts </a:t>
            </a:r>
            <a:r>
              <a:rPr lang="en">
                <a:latin typeface="Nunito"/>
                <a:ea typeface="Nunito"/>
                <a:cs typeface="Nunito"/>
                <a:sym typeface="Nunito"/>
              </a:rPr>
              <a:t>to resolution of ADR1276: if the roll angle offset can be determined using the spacecraft time and coordinates, it cannot be corrected for files containing only fill values.</a:t>
            </a:r>
            <a:endParaRPr>
              <a:latin typeface="Nunito"/>
              <a:ea typeface="Nunito"/>
              <a:cs typeface="Nunito"/>
              <a:sym typeface="Nunito"/>
            </a:endParaRPr>
          </a:p>
          <a:p>
            <a:pPr indent="-416560" lvl="0" marL="457200" rtl="0" algn="l">
              <a:spcBef>
                <a:spcPts val="0"/>
              </a:spcBef>
              <a:spcAft>
                <a:spcPts val="0"/>
              </a:spcAft>
              <a:buSzPct val="177777"/>
              <a:buFont typeface="Nunito"/>
              <a:buChar char="●"/>
            </a:pPr>
            <a:r>
              <a:rPr lang="en">
                <a:latin typeface="Nunito"/>
                <a:ea typeface="Nunito"/>
                <a:cs typeface="Nunito"/>
                <a:sym typeface="Nunito"/>
              </a:rPr>
              <a:t>Occurred for 300 out of 886816 files in 195 Å for GOES-16 in 2021</a:t>
            </a:r>
            <a:endParaRPr>
              <a:latin typeface="Nunito"/>
              <a:ea typeface="Nunito"/>
              <a:cs typeface="Nunito"/>
              <a:sym typeface="Nunito"/>
            </a:endParaRPr>
          </a:p>
        </p:txBody>
      </p:sp>
      <p:sp>
        <p:nvSpPr>
          <p:cNvPr id="259" name="Google Shape;259;p36"/>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ph type="title"/>
          </p:nvPr>
        </p:nvSpPr>
        <p:spPr>
          <a:xfrm>
            <a:off x="457200" y="2143125"/>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Product Quality Assessment</a:t>
            </a:r>
            <a:endParaRPr/>
          </a:p>
        </p:txBody>
      </p:sp>
      <p:sp>
        <p:nvSpPr>
          <p:cNvPr id="266" name="Google Shape;266;p37"/>
          <p:cNvSpPr txBox="1"/>
          <p:nvPr>
            <p:ph idx="12" type="sldNum"/>
          </p:nvPr>
        </p:nvSpPr>
        <p:spPr>
          <a:xfrm>
            <a:off x="6553200" y="35754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8"/>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400">
                <a:latin typeface="Calibri"/>
                <a:ea typeface="Calibri"/>
                <a:cs typeface="Calibri"/>
                <a:sym typeface="Calibri"/>
              </a:rPr>
              <a:t>Assessment Overview</a:t>
            </a:r>
            <a:endParaRPr sz="4400">
              <a:latin typeface="Calibri"/>
              <a:ea typeface="Calibri"/>
              <a:cs typeface="Calibri"/>
              <a:sym typeface="Calibri"/>
            </a:endParaRPr>
          </a:p>
        </p:txBody>
      </p:sp>
      <p:graphicFrame>
        <p:nvGraphicFramePr>
          <p:cNvPr id="273" name="Google Shape;273;p38"/>
          <p:cNvGraphicFramePr/>
          <p:nvPr/>
        </p:nvGraphicFramePr>
        <p:xfrm>
          <a:off x="725323" y="741325"/>
          <a:ext cx="3000000" cy="3000000"/>
        </p:xfrm>
        <a:graphic>
          <a:graphicData uri="http://schemas.openxmlformats.org/drawingml/2006/table">
            <a:tbl>
              <a:tblPr bandRow="1" firstRow="1">
                <a:noFill/>
                <a:tableStyleId>{189933BC-6C3E-4782-8EC9-DD9097548CAE}</a:tableStyleId>
              </a:tblPr>
              <a:tblGrid>
                <a:gridCol w="1826475"/>
                <a:gridCol w="2936775"/>
                <a:gridCol w="2895800"/>
              </a:tblGrid>
              <a:tr h="373550">
                <a:tc>
                  <a:txBody>
                    <a:bodyPr/>
                    <a:lstStyle/>
                    <a:p>
                      <a:pPr indent="0" lvl="0" marL="0" marR="0" rtl="0" algn="l">
                        <a:spcBef>
                          <a:spcPts val="0"/>
                        </a:spcBef>
                        <a:spcAft>
                          <a:spcPts val="0"/>
                        </a:spcAft>
                        <a:buNone/>
                      </a:pPr>
                      <a:r>
                        <a:t/>
                      </a:r>
                      <a:endParaRPr sz="1200">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 sz="1400">
                          <a:solidFill>
                            <a:schemeClr val="dk1"/>
                          </a:solidFill>
                          <a:latin typeface="Nunito"/>
                          <a:ea typeface="Nunito"/>
                          <a:cs typeface="Nunito"/>
                          <a:sym typeface="Nunito"/>
                        </a:rPr>
                        <a:t>Today</a:t>
                      </a:r>
                      <a:endParaRPr b="0" sz="1400">
                        <a:solidFill>
                          <a:schemeClr val="dk1"/>
                        </a:solidFill>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0" lang="en" sz="1400">
                          <a:solidFill>
                            <a:schemeClr val="dk1"/>
                          </a:solidFill>
                          <a:latin typeface="Nunito"/>
                          <a:ea typeface="Nunito"/>
                          <a:cs typeface="Nunito"/>
                          <a:sym typeface="Nunito"/>
                        </a:rPr>
                        <a:t>Require</a:t>
                      </a:r>
                      <a:r>
                        <a:rPr b="0" lang="en" sz="1400">
                          <a:solidFill>
                            <a:schemeClr val="dk1"/>
                          </a:solidFill>
                          <a:latin typeface="Nunito"/>
                          <a:ea typeface="Nunito"/>
                          <a:cs typeface="Nunito"/>
                          <a:sym typeface="Nunito"/>
                        </a:rPr>
                        <a:t>d/Desired</a:t>
                      </a:r>
                      <a:endParaRPr b="0" sz="1400">
                        <a:solidFill>
                          <a:schemeClr val="dk1"/>
                        </a:solidFill>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995600">
                <a:tc>
                  <a:txBody>
                    <a:bodyPr/>
                    <a:lstStyle/>
                    <a:p>
                      <a:pPr indent="0" lvl="0" marL="0" marR="0" rtl="0" algn="ctr">
                        <a:spcBef>
                          <a:spcPts val="0"/>
                        </a:spcBef>
                        <a:spcAft>
                          <a:spcPts val="0"/>
                        </a:spcAft>
                        <a:buNone/>
                      </a:pPr>
                      <a:r>
                        <a:rPr lang="en" sz="1400">
                          <a:latin typeface="Nunito"/>
                          <a:ea typeface="Nunito"/>
                          <a:cs typeface="Nunito"/>
                          <a:sym typeface="Nunito"/>
                        </a:rPr>
                        <a:t>INR</a:t>
                      </a:r>
                      <a:endParaRPr sz="1400">
                        <a:latin typeface="Nunito"/>
                        <a:ea typeface="Nunito"/>
                        <a:cs typeface="Nunito"/>
                        <a:sym typeface="Nunito"/>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215900" lvl="0" marL="215900" marR="0" rtl="0" algn="l">
                        <a:spcBef>
                          <a:spcPts val="0"/>
                        </a:spcBef>
                        <a:spcAft>
                          <a:spcPts val="0"/>
                        </a:spcAft>
                        <a:buClr>
                          <a:schemeClr val="dk1"/>
                        </a:buClr>
                        <a:buSzPts val="1000"/>
                        <a:buFont typeface="Nunito"/>
                        <a:buChar char="•"/>
                      </a:pPr>
                      <a:r>
                        <a:rPr lang="en" sz="1000">
                          <a:latin typeface="Nunito"/>
                          <a:ea typeface="Nunito"/>
                          <a:cs typeface="Nunito"/>
                          <a:sym typeface="Nunito"/>
                        </a:rPr>
                        <a:t>Correct</a:t>
                      </a:r>
                      <a:r>
                        <a:rPr lang="en" sz="1000">
                          <a:latin typeface="Nunito"/>
                          <a:ea typeface="Nunito"/>
                          <a:cs typeface="Nunito"/>
                          <a:sym typeface="Nunito"/>
                        </a:rPr>
                        <a:t> Pointing and Roll offsets Applied</a:t>
                      </a:r>
                      <a:endParaRPr sz="1200">
                        <a:latin typeface="Nunito"/>
                        <a:ea typeface="Nunito"/>
                        <a:cs typeface="Nunito"/>
                        <a:sym typeface="Nunito"/>
                      </a:endParaRPr>
                    </a:p>
                    <a:p>
                      <a:pPr indent="-222250" lvl="1" marL="558800" marR="0" rtl="0" algn="l">
                        <a:spcBef>
                          <a:spcPts val="0"/>
                        </a:spcBef>
                        <a:spcAft>
                          <a:spcPts val="0"/>
                        </a:spcAft>
                        <a:buClr>
                          <a:schemeClr val="dk1"/>
                        </a:buClr>
                        <a:buSzPts val="900"/>
                        <a:buFont typeface="Nunito"/>
                        <a:buChar char="•"/>
                      </a:pPr>
                      <a:r>
                        <a:rPr lang="en" sz="900" u="none" cap="none" strike="noStrike">
                          <a:solidFill>
                            <a:schemeClr val="dk1"/>
                          </a:solidFill>
                          <a:latin typeface="Nunito"/>
                          <a:ea typeface="Nunito"/>
                          <a:cs typeface="Nunito"/>
                          <a:sym typeface="Nunito"/>
                        </a:rPr>
                        <a:t>Low-level systematic errors persist</a:t>
                      </a:r>
                      <a:endParaRPr sz="900" u="none" cap="none" strike="noStrike">
                        <a:solidFill>
                          <a:schemeClr val="dk1"/>
                        </a:solidFill>
                        <a:latin typeface="Nunito"/>
                        <a:ea typeface="Nunito"/>
                        <a:cs typeface="Nunito"/>
                        <a:sym typeface="Nunito"/>
                      </a:endParaRPr>
                    </a:p>
                    <a:p>
                      <a:pPr indent="-222250" lvl="1" marL="558800" marR="0" rtl="0" algn="l">
                        <a:spcBef>
                          <a:spcPts val="0"/>
                        </a:spcBef>
                        <a:spcAft>
                          <a:spcPts val="0"/>
                        </a:spcAft>
                        <a:buSzPts val="900"/>
                        <a:buFont typeface="Nunito"/>
                        <a:buChar char="•"/>
                      </a:pPr>
                      <a:r>
                        <a:rPr lang="en" sz="900">
                          <a:latin typeface="Nunito"/>
                          <a:ea typeface="Nunito"/>
                          <a:cs typeface="Nunito"/>
                          <a:sym typeface="Nunito"/>
                        </a:rPr>
                        <a:t>Uncorrected roll causes small INR errors</a:t>
                      </a:r>
                      <a:endParaRPr sz="900">
                        <a:latin typeface="Nunito"/>
                        <a:ea typeface="Nunito"/>
                        <a:cs typeface="Nunito"/>
                        <a:sym typeface="Nunito"/>
                      </a:endParaRPr>
                    </a:p>
                    <a:p>
                      <a:pPr indent="0" lvl="0" marL="342900" marR="0" rtl="0" algn="l">
                        <a:spcBef>
                          <a:spcPts val="0"/>
                        </a:spcBef>
                        <a:spcAft>
                          <a:spcPts val="0"/>
                        </a:spcAft>
                        <a:buNone/>
                      </a:pPr>
                      <a:r>
                        <a:t/>
                      </a:r>
                      <a:endParaRPr sz="900">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6D505"/>
                    </a:solidFill>
                  </a:tcPr>
                </a:tc>
                <a:tc>
                  <a:txBody>
                    <a:bodyPr/>
                    <a:lstStyle/>
                    <a:p>
                      <a:pPr indent="0" lvl="0" marL="0" marR="0" rtl="0" algn="l">
                        <a:spcBef>
                          <a:spcPts val="0"/>
                        </a:spcBef>
                        <a:spcAft>
                          <a:spcPts val="0"/>
                        </a:spcAft>
                        <a:buNone/>
                      </a:pPr>
                      <a:r>
                        <a:t/>
                      </a:r>
                      <a:endParaRPr sz="1100">
                        <a:latin typeface="Nunito"/>
                        <a:ea typeface="Nunito"/>
                        <a:cs typeface="Nunito"/>
                        <a:sym typeface="Nunito"/>
                      </a:endParaRPr>
                    </a:p>
                    <a:p>
                      <a:pPr indent="-209550" lvl="0" marL="215900" marR="0" rtl="0" algn="l">
                        <a:spcBef>
                          <a:spcPts val="0"/>
                        </a:spcBef>
                        <a:spcAft>
                          <a:spcPts val="0"/>
                        </a:spcAft>
                        <a:buClr>
                          <a:schemeClr val="lt1"/>
                        </a:buClr>
                        <a:buSzPts val="900"/>
                        <a:buFont typeface="Nunito"/>
                        <a:buChar char="•"/>
                      </a:pPr>
                      <a:r>
                        <a:rPr lang="en" sz="900">
                          <a:solidFill>
                            <a:schemeClr val="lt1"/>
                          </a:solidFill>
                          <a:latin typeface="Nunito"/>
                          <a:ea typeface="Nunito"/>
                          <a:cs typeface="Nunito"/>
                          <a:sym typeface="Nunito"/>
                        </a:rPr>
                        <a:t>C</a:t>
                      </a:r>
                      <a:r>
                        <a:rPr lang="en" sz="1000">
                          <a:solidFill>
                            <a:schemeClr val="lt1"/>
                          </a:solidFill>
                          <a:latin typeface="Nunito"/>
                          <a:ea typeface="Nunito"/>
                          <a:cs typeface="Nunito"/>
                          <a:sym typeface="Nunito"/>
                        </a:rPr>
                        <a:t>omplete INR LUT maintained</a:t>
                      </a:r>
                      <a:endParaRPr sz="1000">
                        <a:solidFill>
                          <a:schemeClr val="lt1"/>
                        </a:solidFill>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14F"/>
                    </a:solidFill>
                  </a:tcPr>
                </a:tc>
              </a:tr>
              <a:tr h="1555100">
                <a:tc>
                  <a:txBody>
                    <a:bodyPr/>
                    <a:lstStyle/>
                    <a:p>
                      <a:pPr indent="0" lvl="0" marL="0" marR="0" rtl="0" algn="ctr">
                        <a:spcBef>
                          <a:spcPts val="0"/>
                        </a:spcBef>
                        <a:spcAft>
                          <a:spcPts val="0"/>
                        </a:spcAft>
                        <a:buNone/>
                      </a:pPr>
                      <a:r>
                        <a:rPr lang="en" sz="1400">
                          <a:latin typeface="Nunito"/>
                          <a:ea typeface="Nunito"/>
                          <a:cs typeface="Nunito"/>
                          <a:sym typeface="Nunito"/>
                        </a:rPr>
                        <a:t>Radiometrics</a:t>
                      </a:r>
                      <a:endParaRPr sz="1400">
                        <a:latin typeface="Nunito"/>
                        <a:ea typeface="Nunito"/>
                        <a:cs typeface="Nunito"/>
                        <a:sym typeface="Nunito"/>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215900" lvl="0" marL="215900" marR="0" rtl="0" algn="l">
                        <a:spcBef>
                          <a:spcPts val="0"/>
                        </a:spcBef>
                        <a:spcAft>
                          <a:spcPts val="0"/>
                        </a:spcAft>
                        <a:buClr>
                          <a:schemeClr val="dk1"/>
                        </a:buClr>
                        <a:buSzPts val="1000"/>
                        <a:buFont typeface="Nunito"/>
                        <a:buChar char="•"/>
                      </a:pPr>
                      <a:r>
                        <a:rPr lang="en" sz="1000">
                          <a:latin typeface="Nunito"/>
                          <a:ea typeface="Nunito"/>
                          <a:cs typeface="Nunito"/>
                          <a:sym typeface="Nunito"/>
                        </a:rPr>
                        <a:t>LUT</a:t>
                      </a:r>
                      <a:r>
                        <a:rPr lang="en" sz="1000">
                          <a:latin typeface="Nunito"/>
                          <a:ea typeface="Nunito"/>
                          <a:cs typeface="Nunito"/>
                          <a:sym typeface="Nunito"/>
                        </a:rPr>
                        <a:t> updated for new calibration factors</a:t>
                      </a:r>
                      <a:endParaRPr sz="1000">
                        <a:latin typeface="Nunito"/>
                        <a:ea typeface="Nunito"/>
                        <a:cs typeface="Nunito"/>
                        <a:sym typeface="Nunito"/>
                      </a:endParaRPr>
                    </a:p>
                    <a:p>
                      <a:pPr indent="-215900" lvl="0" marL="215900" marR="0" rtl="0" algn="l">
                        <a:spcBef>
                          <a:spcPts val="0"/>
                        </a:spcBef>
                        <a:spcAft>
                          <a:spcPts val="0"/>
                        </a:spcAft>
                        <a:buClr>
                          <a:schemeClr val="dk1"/>
                        </a:buClr>
                        <a:buSzPts val="1000"/>
                        <a:buFont typeface="Nunito"/>
                        <a:buChar char="•"/>
                      </a:pPr>
                      <a:r>
                        <a:rPr lang="en" sz="1000">
                          <a:latin typeface="Nunito"/>
                          <a:ea typeface="Nunito"/>
                          <a:cs typeface="Nunito"/>
                          <a:sym typeface="Nunito"/>
                        </a:rPr>
                        <a:t>Degradation Trending</a:t>
                      </a:r>
                      <a:r>
                        <a:rPr lang="en" sz="1000">
                          <a:latin typeface="Nunito"/>
                          <a:ea typeface="Nunito"/>
                          <a:cs typeface="Nunito"/>
                          <a:sym typeface="Nunito"/>
                        </a:rPr>
                        <a:t> activities started. </a:t>
                      </a:r>
                      <a:endParaRPr sz="1200">
                        <a:latin typeface="Nunito"/>
                        <a:ea typeface="Nunito"/>
                        <a:cs typeface="Nunito"/>
                        <a:sym typeface="Nunito"/>
                      </a:endParaRPr>
                    </a:p>
                    <a:p>
                      <a:pPr indent="-215900" lvl="0" marL="215900" marR="0" rtl="0" algn="l">
                        <a:spcBef>
                          <a:spcPts val="0"/>
                        </a:spcBef>
                        <a:spcAft>
                          <a:spcPts val="0"/>
                        </a:spcAft>
                        <a:buClr>
                          <a:schemeClr val="dk1"/>
                        </a:buClr>
                        <a:buSzPts val="1000"/>
                        <a:buFont typeface="Nunito"/>
                        <a:buChar char="•"/>
                      </a:pPr>
                      <a:r>
                        <a:rPr lang="en" sz="1000">
                          <a:latin typeface="Nunito"/>
                          <a:ea typeface="Nunito"/>
                          <a:cs typeface="Nunito"/>
                          <a:sym typeface="Nunito"/>
                        </a:rPr>
                        <a:t>Working to understand differences between G16/17/18</a:t>
                      </a:r>
                      <a:endParaRPr sz="1000">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6D505"/>
                    </a:solidFill>
                  </a:tcPr>
                </a:tc>
                <a:tc>
                  <a:txBody>
                    <a:bodyPr/>
                    <a:lstStyle/>
                    <a:p>
                      <a:pPr indent="-215900" lvl="0" marL="2159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Strategy to disseminate degradation correction factors</a:t>
                      </a:r>
                      <a:endParaRPr sz="1200">
                        <a:solidFill>
                          <a:schemeClr val="lt1"/>
                        </a:solidFill>
                        <a:latin typeface="Nunito"/>
                        <a:ea typeface="Nunito"/>
                        <a:cs typeface="Nunito"/>
                        <a:sym typeface="Nunito"/>
                      </a:endParaRPr>
                    </a:p>
                    <a:p>
                      <a:pPr indent="-215900" lvl="0" marL="2159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Degradation trending activities producing consensus results</a:t>
                      </a:r>
                      <a:endParaRPr sz="1200">
                        <a:solidFill>
                          <a:schemeClr val="lt1"/>
                        </a:solidFill>
                        <a:latin typeface="Nunito"/>
                        <a:ea typeface="Nunito"/>
                        <a:cs typeface="Nunito"/>
                        <a:sym typeface="Nunito"/>
                      </a:endParaRPr>
                    </a:p>
                    <a:p>
                      <a:pPr indent="-215900" lvl="0" marL="2159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Radiometric measurements of all SUVI instruments are understood and trended</a:t>
                      </a:r>
                      <a:endParaRPr sz="1000">
                        <a:solidFill>
                          <a:schemeClr val="lt1"/>
                        </a:solidFill>
                        <a:latin typeface="Nunito"/>
                        <a:ea typeface="Nunito"/>
                        <a:cs typeface="Nunito"/>
                        <a:sym typeface="Nunito"/>
                      </a:endParaRPr>
                    </a:p>
                    <a:p>
                      <a:pPr indent="-215900" lvl="0" marL="2159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Consistency between all SUVI radiometrics.</a:t>
                      </a:r>
                      <a:endParaRPr sz="1000">
                        <a:solidFill>
                          <a:schemeClr val="lt1"/>
                        </a:solidFill>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14F"/>
                    </a:solidFill>
                  </a:tcPr>
                </a:tc>
              </a:tr>
              <a:tr h="1209525">
                <a:tc>
                  <a:txBody>
                    <a:bodyPr/>
                    <a:lstStyle/>
                    <a:p>
                      <a:pPr indent="0" lvl="0" marL="0" marR="0" rtl="0" algn="ctr">
                        <a:spcBef>
                          <a:spcPts val="0"/>
                        </a:spcBef>
                        <a:spcAft>
                          <a:spcPts val="0"/>
                        </a:spcAft>
                        <a:buNone/>
                      </a:pPr>
                      <a:r>
                        <a:rPr lang="en" sz="1400">
                          <a:latin typeface="Nunito"/>
                          <a:ea typeface="Nunito"/>
                          <a:cs typeface="Nunito"/>
                          <a:sym typeface="Nunito"/>
                        </a:rPr>
                        <a:t>Usability</a:t>
                      </a:r>
                      <a:endParaRPr sz="1400">
                        <a:latin typeface="Nunito"/>
                        <a:ea typeface="Nunito"/>
                        <a:cs typeface="Nunito"/>
                        <a:sym typeface="Nunito"/>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228600" lvl="0" marL="34290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All relevant radiometric metadata is included in L1b product</a:t>
                      </a:r>
                      <a:endParaRPr sz="1200">
                        <a:solidFill>
                          <a:schemeClr val="lt1"/>
                        </a:solidFill>
                        <a:latin typeface="Nunito"/>
                        <a:ea typeface="Nunito"/>
                        <a:cs typeface="Nunito"/>
                        <a:sym typeface="Nunito"/>
                      </a:endParaRPr>
                    </a:p>
                    <a:p>
                      <a:pPr indent="-228600" lvl="0" marL="34290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Scaling of L1b products is dynamic and accurately reported</a:t>
                      </a:r>
                      <a:endParaRPr sz="1000">
                        <a:solidFill>
                          <a:schemeClr val="lt1"/>
                        </a:solidFill>
                        <a:latin typeface="Nunito"/>
                        <a:ea typeface="Nunito"/>
                        <a:cs typeface="Nunito"/>
                        <a:sym typeface="Nunito"/>
                      </a:endParaRPr>
                    </a:p>
                    <a:p>
                      <a:pPr indent="-228600" lvl="0" marL="34290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SUVI data is shared through Helioviewer!</a:t>
                      </a:r>
                      <a:endParaRPr sz="1000">
                        <a:solidFill>
                          <a:schemeClr val="lt1"/>
                        </a:solidFill>
                        <a:latin typeface="Nunito"/>
                        <a:ea typeface="Nunito"/>
                        <a:cs typeface="Nunito"/>
                        <a:sym typeface="Nunito"/>
                      </a:endParaRPr>
                    </a:p>
                    <a:p>
                      <a:pPr indent="-228600" lvl="0" marL="34290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SUVI tools in SunPy!</a:t>
                      </a:r>
                      <a:endParaRPr sz="1000">
                        <a:solidFill>
                          <a:schemeClr val="lt1"/>
                        </a:solidFill>
                        <a:latin typeface="Nunito"/>
                        <a:ea typeface="Nunito"/>
                        <a:cs typeface="Nunito"/>
                        <a:sym typeface="Nunito"/>
                      </a:endParaRPr>
                    </a:p>
                    <a:p>
                      <a:pPr indent="-152400" lvl="0" marL="215900" marR="0" rtl="0" algn="l">
                        <a:spcBef>
                          <a:spcPts val="0"/>
                        </a:spcBef>
                        <a:spcAft>
                          <a:spcPts val="0"/>
                        </a:spcAft>
                        <a:buClr>
                          <a:schemeClr val="dk1"/>
                        </a:buClr>
                        <a:buSzPts val="900"/>
                        <a:buFont typeface="Arial"/>
                        <a:buNone/>
                      </a:pPr>
                      <a:r>
                        <a:t/>
                      </a:r>
                      <a:endParaRPr sz="900">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14F"/>
                    </a:solidFill>
                  </a:tcPr>
                </a:tc>
                <a:tc>
                  <a:txBody>
                    <a:bodyPr/>
                    <a:lstStyle/>
                    <a:p>
                      <a:pPr indent="0" lvl="0" marL="0" marR="0" rtl="0" algn="l">
                        <a:spcBef>
                          <a:spcPts val="0"/>
                        </a:spcBef>
                        <a:spcAft>
                          <a:spcPts val="0"/>
                        </a:spcAft>
                        <a:buNone/>
                      </a:pPr>
                      <a:r>
                        <a:t/>
                      </a:r>
                      <a:endParaRPr sz="1100">
                        <a:latin typeface="Nunito"/>
                        <a:ea typeface="Nunito"/>
                        <a:cs typeface="Nunito"/>
                        <a:sym typeface="Nunito"/>
                      </a:endParaRPr>
                    </a:p>
                    <a:p>
                      <a:pPr indent="-215900" lvl="0" marL="2159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Ease of use by wider scientific community</a:t>
                      </a:r>
                      <a:endParaRPr sz="1000">
                        <a:solidFill>
                          <a:schemeClr val="lt1"/>
                        </a:solidFill>
                        <a:latin typeface="Nunito"/>
                        <a:ea typeface="Nunito"/>
                        <a:cs typeface="Nunito"/>
                        <a:sym typeface="Nunito"/>
                      </a:endParaRPr>
                    </a:p>
                    <a:p>
                      <a:pPr indent="0" lvl="0" marL="0" marR="0" rtl="0" algn="l">
                        <a:spcBef>
                          <a:spcPts val="0"/>
                        </a:spcBef>
                        <a:spcAft>
                          <a:spcPts val="0"/>
                        </a:spcAft>
                        <a:buNone/>
                      </a:pPr>
                      <a:r>
                        <a:t/>
                      </a:r>
                      <a:endParaRPr sz="1000">
                        <a:solidFill>
                          <a:schemeClr val="lt1"/>
                        </a:solidFill>
                        <a:latin typeface="Nunito"/>
                        <a:ea typeface="Nunito"/>
                        <a:cs typeface="Nunito"/>
                        <a:sym typeface="Nunito"/>
                      </a:endParaRPr>
                    </a:p>
                    <a:p>
                      <a:pPr indent="0" lvl="0" marL="0" marR="0" rtl="0" algn="l">
                        <a:spcBef>
                          <a:spcPts val="0"/>
                        </a:spcBef>
                        <a:spcAft>
                          <a:spcPts val="0"/>
                        </a:spcAft>
                        <a:buClr>
                          <a:schemeClr val="dk1"/>
                        </a:buClr>
                        <a:buSzPts val="900"/>
                        <a:buFont typeface="Arial"/>
                        <a:buNone/>
                      </a:pPr>
                      <a:r>
                        <a:t/>
                      </a:r>
                      <a:endParaRPr sz="900">
                        <a:latin typeface="Nunito"/>
                        <a:ea typeface="Nunito"/>
                        <a:cs typeface="Nunito"/>
                        <a:sym typeface="Nunito"/>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14F"/>
                    </a:solidFill>
                  </a:tcPr>
                </a:tc>
              </a:tr>
            </a:tbl>
          </a:graphicData>
        </a:graphic>
      </p:graphicFrame>
      <p:sp>
        <p:nvSpPr>
          <p:cNvPr id="274" name="Google Shape;274;p38"/>
          <p:cNvSpPr txBox="1"/>
          <p:nvPr>
            <p:ph idx="12" type="sldNum"/>
          </p:nvPr>
        </p:nvSpPr>
        <p:spPr>
          <a:xfrm>
            <a:off x="6927275" y="48223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txBox="1"/>
          <p:nvPr>
            <p:ph type="title"/>
          </p:nvPr>
        </p:nvSpPr>
        <p:spPr>
          <a:xfrm>
            <a:off x="387050" y="57350"/>
            <a:ext cx="7779900" cy="7779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Post-Launch Product Tests Presented for Provisional</a:t>
            </a:r>
            <a:endParaRPr/>
          </a:p>
        </p:txBody>
      </p:sp>
      <p:sp>
        <p:nvSpPr>
          <p:cNvPr id="281" name="Google Shape;281;p39"/>
          <p:cNvSpPr txBox="1"/>
          <p:nvPr>
            <p:ph idx="12" type="sldNum"/>
          </p:nvPr>
        </p:nvSpPr>
        <p:spPr>
          <a:xfrm>
            <a:off x="6948050" y="48535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282" name="Google Shape;282;p39"/>
          <p:cNvSpPr txBox="1"/>
          <p:nvPr/>
        </p:nvSpPr>
        <p:spPr>
          <a:xfrm>
            <a:off x="714691" y="4366472"/>
            <a:ext cx="7382100" cy="585000"/>
          </a:xfrm>
          <a:prstGeom prst="rect">
            <a:avLst/>
          </a:prstGeom>
          <a:solidFill>
            <a:srgbClr val="000000">
              <a:alpha val="5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600">
                <a:solidFill>
                  <a:schemeClr val="lt1"/>
                </a:solidFill>
                <a:latin typeface="Nunito"/>
                <a:ea typeface="Nunito"/>
                <a:cs typeface="Nunito"/>
                <a:sym typeface="Nunito"/>
              </a:rPr>
              <a:t>All test plans and procedures are given in the SUVI Readiness, Implementation, and Management Plan (</a:t>
            </a:r>
            <a:r>
              <a:rPr lang="en" sz="1600">
                <a:solidFill>
                  <a:schemeClr val="lt1"/>
                </a:solidFill>
                <a:latin typeface="Nunito"/>
                <a:ea typeface="Nunito"/>
                <a:cs typeface="Nunito"/>
                <a:sym typeface="Nunito"/>
              </a:rPr>
              <a:t>RIMP v2.0; 410-R-RIMP-0319</a:t>
            </a:r>
            <a:r>
              <a:rPr lang="en" sz="1600">
                <a:solidFill>
                  <a:schemeClr val="lt1"/>
                </a:solidFill>
                <a:latin typeface="Nunito"/>
                <a:ea typeface="Nunito"/>
                <a:cs typeface="Nunito"/>
                <a:sym typeface="Nunito"/>
              </a:rPr>
              <a:t>)</a:t>
            </a:r>
            <a:endParaRPr>
              <a:latin typeface="Nunito"/>
              <a:ea typeface="Nunito"/>
              <a:cs typeface="Nunito"/>
              <a:sym typeface="Nunito"/>
            </a:endParaRPr>
          </a:p>
        </p:txBody>
      </p:sp>
      <p:graphicFrame>
        <p:nvGraphicFramePr>
          <p:cNvPr id="283" name="Google Shape;283;p39"/>
          <p:cNvGraphicFramePr/>
          <p:nvPr/>
        </p:nvGraphicFramePr>
        <p:xfrm>
          <a:off x="373991" y="1164018"/>
          <a:ext cx="3000000" cy="3000000"/>
        </p:xfrm>
        <a:graphic>
          <a:graphicData uri="http://schemas.openxmlformats.org/drawingml/2006/table">
            <a:tbl>
              <a:tblPr bandRow="1" firstRow="1">
                <a:noFill/>
                <a:tableStyleId>{97BA88E1-E2C7-4DF1-9CFE-AC102D145414}</a:tableStyleId>
              </a:tblPr>
              <a:tblGrid>
                <a:gridCol w="1916825"/>
                <a:gridCol w="2868325"/>
                <a:gridCol w="1183900"/>
                <a:gridCol w="1155025"/>
                <a:gridCol w="1271925"/>
              </a:tblGrid>
              <a:tr h="410525">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Test</a:t>
                      </a:r>
                      <a:r>
                        <a:rPr b="0" i="0" lang="en" sz="1200">
                          <a:solidFill>
                            <a:schemeClr val="dk1"/>
                          </a:solidFill>
                          <a:latin typeface="Calibri"/>
                          <a:ea typeface="Calibri"/>
                          <a:cs typeface="Calibri"/>
                          <a:sym typeface="Calibri"/>
                        </a:rPr>
                        <a:t> ID</a:t>
                      </a:r>
                      <a:endParaRPr b="0" i="0" sz="1200">
                        <a:solidFill>
                          <a:schemeClr val="dk1"/>
                        </a:solidFill>
                        <a:latin typeface="Calibri"/>
                        <a:ea typeface="Calibri"/>
                        <a:cs typeface="Calibri"/>
                        <a:sym typeface="Calibri"/>
                      </a:endParaRPr>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Test Title</a:t>
                      </a:r>
                      <a:endParaRPr sz="1100"/>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Operator</a:t>
                      </a:r>
                      <a:endParaRPr sz="1100"/>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Maturity</a:t>
                      </a:r>
                      <a:endParaRPr sz="1100"/>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Status</a:t>
                      </a:r>
                      <a:endParaRPr sz="1100"/>
                    </a:p>
                  </a:txBody>
                  <a:tcPr marT="34300" marB="34300" marR="91450" marL="91450" anchor="ctr">
                    <a:solidFill>
                      <a:srgbClr val="BFBFBF"/>
                    </a:solidFill>
                  </a:tcPr>
                </a:tc>
              </a:tr>
              <a:tr h="410525">
                <a:tc>
                  <a:txBody>
                    <a:bodyPr/>
                    <a:lstStyle/>
                    <a:p>
                      <a:pPr indent="0" lvl="0" marL="0" marR="0" rtl="0" algn="ctr">
                        <a:spcBef>
                          <a:spcPts val="0"/>
                        </a:spcBef>
                        <a:spcAft>
                          <a:spcPts val="0"/>
                        </a:spcAft>
                        <a:buNone/>
                      </a:pPr>
                      <a:r>
                        <a:rPr lang="en" sz="1200"/>
                        <a:t>G18-O-SUVPLPT-001</a:t>
                      </a:r>
                      <a:endParaRPr b="0" i="0" sz="1200">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spcBef>
                          <a:spcPts val="0"/>
                        </a:spcBef>
                        <a:spcAft>
                          <a:spcPts val="0"/>
                        </a:spcAft>
                        <a:buNone/>
                      </a:pPr>
                      <a:r>
                        <a:rPr lang="en" sz="1200"/>
                        <a:t>SUVI Sequence Test (</a:t>
                      </a:r>
                      <a:r>
                        <a:rPr lang="en" sz="1200">
                          <a:solidFill>
                            <a:srgbClr val="6AA84F"/>
                          </a:solidFill>
                        </a:rPr>
                        <a:t>Active</a:t>
                      </a:r>
                      <a:r>
                        <a:rPr lang="en" sz="1200"/>
                        <a:t>)</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None/>
                      </a:pPr>
                      <a:r>
                        <a:rPr lang="en" sz="1200"/>
                        <a:t>GOES-R</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None/>
                      </a:pPr>
                      <a:r>
                        <a:rPr lang="en" sz="1200"/>
                        <a:t>Prov.</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None/>
                      </a:pPr>
                      <a:r>
                        <a:rPr lang="en" sz="1200">
                          <a:solidFill>
                            <a:srgbClr val="00B14F"/>
                          </a:solidFill>
                        </a:rPr>
                        <a:t>PASS</a:t>
                      </a:r>
                      <a:endParaRPr b="0" i="0" sz="1200">
                        <a:solidFill>
                          <a:srgbClr val="00B14F"/>
                        </a:solidFill>
                        <a:latin typeface="Calibri"/>
                        <a:ea typeface="Calibri"/>
                        <a:cs typeface="Calibri"/>
                        <a:sym typeface="Calibri"/>
                      </a:endParaRPr>
                    </a:p>
                  </a:txBody>
                  <a:tcPr marT="34300" marB="34300" marR="91450" marL="91450" anchor="ctr">
                    <a:solidFill>
                      <a:schemeClr val="lt1"/>
                    </a:solidFill>
                  </a:tcPr>
                </a:tc>
              </a:tr>
              <a:tr h="410525">
                <a:tc>
                  <a:txBody>
                    <a:bodyPr/>
                    <a:lstStyle/>
                    <a:p>
                      <a:pPr indent="0" lvl="0" marL="0" marR="0" rtl="0" algn="ctr">
                        <a:spcBef>
                          <a:spcPts val="0"/>
                        </a:spcBef>
                        <a:spcAft>
                          <a:spcPts val="0"/>
                        </a:spcAft>
                        <a:buNone/>
                      </a:pPr>
                      <a:r>
                        <a:rPr b="0" i="0" lang="en" sz="1200">
                          <a:latin typeface="Calibri"/>
                          <a:ea typeface="Calibri"/>
                          <a:cs typeface="Calibri"/>
                          <a:sym typeface="Calibri"/>
                        </a:rPr>
                        <a:t>PLPT-SUV-001</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spcBef>
                          <a:spcPts val="0"/>
                        </a:spcBef>
                        <a:spcAft>
                          <a:spcPts val="0"/>
                        </a:spcAft>
                        <a:buNone/>
                      </a:pPr>
                      <a:r>
                        <a:rPr b="0" i="0" lang="en" sz="1200">
                          <a:solidFill>
                            <a:schemeClr val="dk1"/>
                          </a:solidFill>
                          <a:latin typeface="Calibri"/>
                          <a:ea typeface="Calibri"/>
                          <a:cs typeface="Calibri"/>
                          <a:sym typeface="Calibri"/>
                        </a:rPr>
                        <a:t>SUVI Trending – CCD Temperature</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Prov.</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Active/</a:t>
                      </a:r>
                      <a:r>
                        <a:rPr b="0" i="0" lang="en" sz="1200">
                          <a:solidFill>
                            <a:srgbClr val="1AB053"/>
                          </a:solidFill>
                          <a:latin typeface="Calibri"/>
                          <a:ea typeface="Calibri"/>
                          <a:cs typeface="Calibri"/>
                          <a:sym typeface="Calibri"/>
                        </a:rPr>
                        <a:t>PASS</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latin typeface="Calibri"/>
                          <a:ea typeface="Calibri"/>
                          <a:cs typeface="Calibri"/>
                          <a:sym typeface="Calibri"/>
                        </a:rPr>
                        <a:t>PLPT-SUV-003</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SUVI-AIA Intercalibration</a:t>
                      </a:r>
                      <a:endParaRPr sz="1100"/>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Prov.</a:t>
                      </a:r>
                      <a:endParaRPr sz="1100"/>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Active/</a:t>
                      </a:r>
                      <a:r>
                        <a:rPr b="0" i="0" lang="en" sz="1200">
                          <a:solidFill>
                            <a:srgbClr val="1AB053"/>
                          </a:solidFill>
                          <a:latin typeface="Calibri"/>
                          <a:ea typeface="Calibri"/>
                          <a:cs typeface="Calibri"/>
                          <a:sym typeface="Calibri"/>
                        </a:rPr>
                        <a:t>PASS</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latin typeface="Calibri"/>
                          <a:ea typeface="Calibri"/>
                          <a:cs typeface="Calibri"/>
                          <a:sym typeface="Calibri"/>
                        </a:rPr>
                        <a:t>PLPT-SUV-006</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SUVI-EXIS</a:t>
                      </a:r>
                      <a:r>
                        <a:rPr b="0" i="0" lang="en" sz="1200">
                          <a:solidFill>
                            <a:schemeClr val="dk1"/>
                          </a:solidFill>
                          <a:latin typeface="Calibri"/>
                          <a:ea typeface="Calibri"/>
                          <a:cs typeface="Calibri"/>
                          <a:sym typeface="Calibri"/>
                        </a:rPr>
                        <a:t> Intercalibration</a:t>
                      </a:r>
                      <a:endParaRPr b="0" i="0" sz="12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100"/>
                        <a:t>Prov.</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Active/</a:t>
                      </a:r>
                      <a:r>
                        <a:rPr b="0" i="0" lang="en" sz="1200">
                          <a:solidFill>
                            <a:srgbClr val="00B14F"/>
                          </a:solidFill>
                          <a:latin typeface="Calibri"/>
                          <a:ea typeface="Calibri"/>
                          <a:cs typeface="Calibri"/>
                          <a:sym typeface="Calibri"/>
                        </a:rPr>
                        <a:t>P</a:t>
                      </a:r>
                      <a:r>
                        <a:rPr lang="en" sz="1200">
                          <a:solidFill>
                            <a:srgbClr val="00B14F"/>
                          </a:solidFill>
                        </a:rPr>
                        <a:t>ASS</a:t>
                      </a:r>
                      <a:endParaRPr sz="1100">
                        <a:solidFill>
                          <a:srgbClr val="00B14F"/>
                        </a:solidFill>
                      </a:endParaRPr>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PLPT-SUV-00</a:t>
                      </a:r>
                      <a:r>
                        <a:rPr lang="en" sz="1200"/>
                        <a:t>7</a:t>
                      </a:r>
                      <a:endParaRPr b="0" i="0" sz="1200">
                        <a:solidFill>
                          <a:schemeClr val="dk1"/>
                        </a:solidFill>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SUVI-SUVI Intercalibration</a:t>
                      </a:r>
                      <a:endParaRPr b="0" i="0" sz="1200">
                        <a:solidFill>
                          <a:schemeClr val="dk1"/>
                        </a:solidFill>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 sz="1200">
                          <a:solidFill>
                            <a:schemeClr val="dk1"/>
                          </a:solidFill>
                          <a:latin typeface="Calibri"/>
                          <a:ea typeface="Calibri"/>
                          <a:cs typeface="Calibri"/>
                          <a:sym typeface="Calibri"/>
                        </a:rPr>
                        <a:t>NCEI</a:t>
                      </a:r>
                      <a:endParaRPr b="0" i="0" sz="1200">
                        <a:solidFill>
                          <a:schemeClr val="dk1"/>
                        </a:solidFill>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 sz="1200"/>
                        <a:t>Prov.</a:t>
                      </a:r>
                      <a:endParaRPr b="0" i="0" sz="1200">
                        <a:solidFill>
                          <a:schemeClr val="dk1"/>
                        </a:solidFill>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a:solidFill>
                            <a:schemeClr val="dk1"/>
                          </a:solidFill>
                          <a:latin typeface="Calibri"/>
                          <a:ea typeface="Calibri"/>
                          <a:cs typeface="Calibri"/>
                          <a:sym typeface="Calibri"/>
                        </a:rPr>
                        <a:t>Active/</a:t>
                      </a:r>
                      <a:r>
                        <a:rPr b="0" i="0" lang="en" sz="1200">
                          <a:solidFill>
                            <a:srgbClr val="00B14F"/>
                          </a:solidFill>
                          <a:latin typeface="Calibri"/>
                          <a:ea typeface="Calibri"/>
                          <a:cs typeface="Calibri"/>
                          <a:sym typeface="Calibri"/>
                        </a:rPr>
                        <a:t>P</a:t>
                      </a:r>
                      <a:r>
                        <a:rPr lang="en" sz="1200">
                          <a:solidFill>
                            <a:srgbClr val="00B14F"/>
                          </a:solidFill>
                        </a:rPr>
                        <a:t>ASS</a:t>
                      </a:r>
                      <a:endParaRPr b="0" i="0" sz="1200">
                        <a:solidFill>
                          <a:srgbClr val="00B14F"/>
                        </a:solidFill>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r>
              <a:tr h="410525">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strike="sngStrike">
                          <a:solidFill>
                            <a:schemeClr val="dk1"/>
                          </a:solidFill>
                          <a:latin typeface="Calibri"/>
                          <a:ea typeface="Calibri"/>
                          <a:cs typeface="Calibri"/>
                          <a:sym typeface="Calibri"/>
                        </a:rPr>
                        <a:t>PLPT-SUV-00</a:t>
                      </a:r>
                      <a:r>
                        <a:rPr lang="en" sz="1200" strike="sngStrike"/>
                        <a:t>8</a:t>
                      </a:r>
                      <a:endParaRPr b="0" i="0" sz="1200" strike="sngStrike">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 sz="1200" strike="sngStrike">
                          <a:solidFill>
                            <a:schemeClr val="dk1"/>
                          </a:solidFill>
                          <a:latin typeface="Calibri"/>
                          <a:ea typeface="Calibri"/>
                          <a:cs typeface="Calibri"/>
                          <a:sym typeface="Calibri"/>
                        </a:rPr>
                        <a:t>SUVI-</a:t>
                      </a:r>
                      <a:r>
                        <a:rPr b="0" i="0" lang="en" sz="1200" strike="sngStrike">
                          <a:solidFill>
                            <a:schemeClr val="dk1"/>
                          </a:solidFill>
                          <a:latin typeface="Calibri"/>
                          <a:ea typeface="Calibri"/>
                          <a:cs typeface="Calibri"/>
                          <a:sym typeface="Calibri"/>
                        </a:rPr>
                        <a:t>EVE Rocket Intercalibration</a:t>
                      </a:r>
                      <a:endParaRPr b="0" i="0" sz="1200" strike="sngStrike">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 sz="1200" strike="sngStrike">
                          <a:solidFill>
                            <a:schemeClr val="dk1"/>
                          </a:solidFill>
                          <a:latin typeface="Calibri"/>
                          <a:ea typeface="Calibri"/>
                          <a:cs typeface="Calibri"/>
                          <a:sym typeface="Calibri"/>
                        </a:rPr>
                        <a:t>NCEI</a:t>
                      </a:r>
                      <a:endParaRPr b="0" i="0" sz="1200" strike="sngStrike">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strike="sngStrike">
                          <a:solidFill>
                            <a:schemeClr val="dk1"/>
                          </a:solidFill>
                          <a:latin typeface="Calibri"/>
                          <a:ea typeface="Calibri"/>
                          <a:cs typeface="Calibri"/>
                          <a:sym typeface="Calibri"/>
                        </a:rPr>
                        <a:t>Full</a:t>
                      </a:r>
                      <a:endParaRPr b="0" i="0" sz="1200" strike="sngStrike">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0" i="0" lang="en" sz="1200" strike="sngStrike">
                          <a:solidFill>
                            <a:schemeClr val="dk1"/>
                          </a:solidFill>
                          <a:latin typeface="Calibri"/>
                          <a:ea typeface="Calibri"/>
                          <a:cs typeface="Calibri"/>
                          <a:sym typeface="Calibri"/>
                        </a:rPr>
                        <a:t>Active</a:t>
                      </a:r>
                      <a:endParaRPr b="0" i="0" sz="1200" strike="sngStrike">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PLPT-SUVI-001: SUVI CCD Temperature Trending</a:t>
            </a:r>
            <a:endParaRPr/>
          </a:p>
        </p:txBody>
      </p:sp>
      <p:sp>
        <p:nvSpPr>
          <p:cNvPr id="289" name="Google Shape;289;p40"/>
          <p:cNvSpPr txBox="1"/>
          <p:nvPr>
            <p:ph idx="1" type="body"/>
          </p:nvPr>
        </p:nvSpPr>
        <p:spPr>
          <a:xfrm>
            <a:off x="457200" y="1098948"/>
            <a:ext cx="8229600" cy="9975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lt1"/>
              </a:buClr>
              <a:buSzPts val="3200"/>
              <a:buChar char="●"/>
            </a:pPr>
            <a:r>
              <a:rPr lang="en">
                <a:latin typeface="Avenir"/>
                <a:ea typeface="Avenir"/>
                <a:cs typeface="Avenir"/>
                <a:sym typeface="Avenir"/>
              </a:rPr>
              <a:t>Demonstrate the ability to extract and trending SUVI CCD Temperatures</a:t>
            </a:r>
            <a:endParaRPr/>
          </a:p>
        </p:txBody>
      </p:sp>
      <p:sp>
        <p:nvSpPr>
          <p:cNvPr id="290" name="Google Shape;290;p40"/>
          <p:cNvSpPr txBox="1"/>
          <p:nvPr>
            <p:ph idx="12" type="sldNum"/>
          </p:nvPr>
        </p:nvSpPr>
        <p:spPr>
          <a:xfrm>
            <a:off x="7010400" y="4937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1"/>
          <p:cNvSpPr txBox="1"/>
          <p:nvPr>
            <p:ph idx="12" type="sldNum"/>
          </p:nvPr>
        </p:nvSpPr>
        <p:spPr>
          <a:xfrm>
            <a:off x="7010400" y="4937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297" name="Google Shape;297;p41"/>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2700"/>
              <a:t>PLPT-SUVI-001: SUVI CCD Temperature Trending</a:t>
            </a:r>
            <a:endParaRPr sz="2700"/>
          </a:p>
        </p:txBody>
      </p:sp>
      <p:pic>
        <p:nvPicPr>
          <p:cNvPr id="298" name="Google Shape;298;p41"/>
          <p:cNvPicPr preferRelativeResize="0"/>
          <p:nvPr/>
        </p:nvPicPr>
        <p:blipFill>
          <a:blip r:embed="rId3">
            <a:alphaModFix/>
          </a:blip>
          <a:stretch>
            <a:fillRect/>
          </a:stretch>
        </p:blipFill>
        <p:spPr>
          <a:xfrm>
            <a:off x="1757738" y="800879"/>
            <a:ext cx="5628528" cy="42213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2"/>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PLPT-SUVI-003: SUVI-AIA Intercalibration</a:t>
            </a:r>
            <a:endParaRPr/>
          </a:p>
        </p:txBody>
      </p:sp>
      <p:sp>
        <p:nvSpPr>
          <p:cNvPr id="304" name="Google Shape;304;p42"/>
          <p:cNvSpPr txBox="1"/>
          <p:nvPr>
            <p:ph idx="1" type="body"/>
          </p:nvPr>
        </p:nvSpPr>
        <p:spPr>
          <a:xfrm>
            <a:off x="457200" y="1098947"/>
            <a:ext cx="8229600" cy="38709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358140" lvl="0" marL="342900" rtl="0" algn="l">
              <a:spcBef>
                <a:spcPts val="0"/>
              </a:spcBef>
              <a:spcAft>
                <a:spcPts val="0"/>
              </a:spcAft>
              <a:buClr>
                <a:schemeClr val="lt1"/>
              </a:buClr>
              <a:buSzPts val="3200"/>
              <a:buChar char="●"/>
            </a:pPr>
            <a:r>
              <a:rPr lang="en">
                <a:latin typeface="Nunito"/>
                <a:ea typeface="Nunito"/>
                <a:cs typeface="Nunito"/>
                <a:sym typeface="Nunito"/>
              </a:rPr>
              <a:t>Full field performance comparison via AIA-to-SUVI transformation and ratio (assesses flat field, focus and point-spread-function, bad pixels, and other image artifacts).</a:t>
            </a:r>
            <a:endParaRPr>
              <a:latin typeface="Nunito"/>
              <a:ea typeface="Nunito"/>
              <a:cs typeface="Nunito"/>
              <a:sym typeface="Nunito"/>
            </a:endParaRPr>
          </a:p>
          <a:p>
            <a:pPr indent="-358140" lvl="0" marL="342900" rtl="0" algn="l">
              <a:spcBef>
                <a:spcPts val="592"/>
              </a:spcBef>
              <a:spcAft>
                <a:spcPts val="0"/>
              </a:spcAft>
              <a:buClr>
                <a:schemeClr val="lt1"/>
              </a:buClr>
              <a:buSzPts val="3200"/>
              <a:buChar char="●"/>
            </a:pPr>
            <a:r>
              <a:rPr lang="en">
                <a:latin typeface="Nunito"/>
                <a:ea typeface="Nunito"/>
                <a:cs typeface="Nunito"/>
                <a:sym typeface="Nunito"/>
              </a:rPr>
              <a:t>Radiometric inter-comparison via SUVI/AIA ratio versus theoretical expectations based on SUVI/AIA spectral response functions.</a:t>
            </a:r>
            <a:endParaRPr>
              <a:latin typeface="Nunito"/>
              <a:ea typeface="Nunito"/>
              <a:cs typeface="Nunito"/>
              <a:sym typeface="Nunito"/>
            </a:endParaRPr>
          </a:p>
          <a:p>
            <a:pPr indent="-358140" lvl="0" marL="342900" rtl="0" algn="l">
              <a:spcBef>
                <a:spcPts val="592"/>
              </a:spcBef>
              <a:spcAft>
                <a:spcPts val="0"/>
              </a:spcAft>
              <a:buClr>
                <a:schemeClr val="lt1"/>
              </a:buClr>
              <a:buSzPts val="3200"/>
              <a:buChar char="●"/>
            </a:pPr>
            <a:r>
              <a:rPr lang="en">
                <a:latin typeface="Nunito"/>
                <a:ea typeface="Nunito"/>
                <a:cs typeface="Nunito"/>
                <a:sym typeface="Nunito"/>
              </a:rPr>
              <a:t>To ensure sufficient signal-to-noise only on-disk pixels are used for radiometric analysis.</a:t>
            </a:r>
            <a:endParaRPr>
              <a:latin typeface="Nunito"/>
              <a:ea typeface="Nunito"/>
              <a:cs typeface="Nunito"/>
              <a:sym typeface="Nunito"/>
            </a:endParaRPr>
          </a:p>
        </p:txBody>
      </p:sp>
      <p:sp>
        <p:nvSpPr>
          <p:cNvPr id="305" name="Google Shape;305;p42"/>
          <p:cNvSpPr txBox="1"/>
          <p:nvPr>
            <p:ph idx="12" type="sldNum"/>
          </p:nvPr>
        </p:nvSpPr>
        <p:spPr>
          <a:xfrm>
            <a:off x="6968825" y="48743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Commonly-Used Acronyms (CUAs)</a:t>
            </a:r>
            <a:endParaRPr/>
          </a:p>
        </p:txBody>
      </p:sp>
      <p:sp>
        <p:nvSpPr>
          <p:cNvPr id="79" name="Google Shape;79;p16"/>
          <p:cNvSpPr txBox="1"/>
          <p:nvPr>
            <p:ph idx="1" type="body"/>
          </p:nvPr>
        </p:nvSpPr>
        <p:spPr>
          <a:xfrm>
            <a:off x="457200" y="822722"/>
            <a:ext cx="8229600" cy="3944400"/>
          </a:xfrm>
          <a:prstGeom prst="rect">
            <a:avLst/>
          </a:prstGeom>
          <a:solidFill>
            <a:srgbClr val="000000">
              <a:alpha val="50000"/>
            </a:srgbClr>
          </a:solidFill>
          <a:ln>
            <a:noFill/>
          </a:ln>
        </p:spPr>
        <p:txBody>
          <a:bodyPr anchorCtr="0" anchor="t" bIns="45700" lIns="91425" spcFirstLastPara="1" rIns="91425" wrap="square" tIns="45700">
            <a:normAutofit fontScale="55000" lnSpcReduction="20000"/>
          </a:bodyPr>
          <a:lstStyle/>
          <a:p>
            <a:pPr indent="-281940" lvl="0" marL="342900" rtl="0" algn="l">
              <a:spcBef>
                <a:spcPts val="0"/>
              </a:spcBef>
              <a:spcAft>
                <a:spcPts val="0"/>
              </a:spcAft>
              <a:buClr>
                <a:schemeClr val="lt1"/>
              </a:buClr>
              <a:buSzPct val="177777"/>
              <a:buChar char="●"/>
            </a:pPr>
            <a:r>
              <a:rPr lang="en">
                <a:latin typeface="Avenir"/>
                <a:ea typeface="Avenir"/>
                <a:cs typeface="Avenir"/>
                <a:sym typeface="Avenir"/>
              </a:rPr>
              <a:t>ADR : Algorithm Discrepancy Report </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AIA : Atmospheric Imaging Assembly</a:t>
            </a:r>
            <a:endParaRPr>
              <a:latin typeface="Avenir"/>
              <a:ea typeface="Avenir"/>
              <a:cs typeface="Avenir"/>
              <a:sym typeface="Avenir"/>
            </a:endParaRPr>
          </a:p>
          <a:p>
            <a:pPr indent="-281940" lvl="0" marL="342900" rtl="0" algn="l">
              <a:spcBef>
                <a:spcPts val="544"/>
              </a:spcBef>
              <a:spcAft>
                <a:spcPts val="0"/>
              </a:spcAft>
              <a:buSzPct val="177777"/>
              <a:buChar char="●"/>
            </a:pPr>
            <a:r>
              <a:rPr lang="en"/>
              <a:t>BSV : Below Solar Variability</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CCD : Charged-Couple Device</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EUV : Extreme UltraViolet</a:t>
            </a:r>
            <a:endParaRPr>
              <a:latin typeface="Avenir"/>
              <a:ea typeface="Avenir"/>
              <a:cs typeface="Avenir"/>
              <a:sym typeface="Aveni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EXIS : EUV and X-ray Irradiance Sensor</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FITS : Flexible Image Transport System</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LUT : Look-Up Table</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OMAS : Operational Metadata Aggregation Service</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SDO : Solar Dynamics Observatory</a:t>
            </a:r>
            <a:endParaRPr>
              <a:latin typeface="Avenir"/>
              <a:ea typeface="Avenir"/>
              <a:cs typeface="Avenir"/>
              <a:sym typeface="Aveni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SUVI : Solar UltraViolet Imager</a:t>
            </a:r>
            <a:endParaRPr/>
          </a:p>
          <a:p>
            <a:pPr indent="-281940" lvl="0" marL="342900" rtl="0" algn="l">
              <a:spcBef>
                <a:spcPts val="544"/>
              </a:spcBef>
              <a:spcAft>
                <a:spcPts val="0"/>
              </a:spcAft>
              <a:buClr>
                <a:schemeClr val="lt1"/>
              </a:buClr>
              <a:buSzPct val="177777"/>
              <a:buChar char="●"/>
            </a:pPr>
            <a:r>
              <a:rPr lang="en">
                <a:latin typeface="Avenir"/>
                <a:ea typeface="Avenir"/>
                <a:cs typeface="Avenir"/>
                <a:sym typeface="Avenir"/>
              </a:rPr>
              <a:t>WR : Work Request</a:t>
            </a:r>
            <a:endParaRPr/>
          </a:p>
        </p:txBody>
      </p:sp>
      <p:sp>
        <p:nvSpPr>
          <p:cNvPr id="80" name="Google Shape;80;p16"/>
          <p:cNvSpPr txBox="1"/>
          <p:nvPr>
            <p:ph idx="12" type="sldNum"/>
          </p:nvPr>
        </p:nvSpPr>
        <p:spPr>
          <a:xfrm>
            <a:off x="6948075" y="48846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3"/>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PLPT-SUVI-003: SUVI-AIA Intercalibration</a:t>
            </a:r>
            <a:endParaRPr/>
          </a:p>
        </p:txBody>
      </p:sp>
      <p:sp>
        <p:nvSpPr>
          <p:cNvPr id="311" name="Google Shape;311;p43"/>
          <p:cNvSpPr txBox="1"/>
          <p:nvPr>
            <p:ph idx="12" type="sldNum"/>
          </p:nvPr>
        </p:nvSpPr>
        <p:spPr>
          <a:xfrm>
            <a:off x="6958450" y="48638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312" name="Google Shape;312;p43"/>
          <p:cNvSpPr txBox="1"/>
          <p:nvPr/>
        </p:nvSpPr>
        <p:spPr>
          <a:xfrm rot="-1404747">
            <a:off x="2962346" y="2042454"/>
            <a:ext cx="3461708" cy="107948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600">
                <a:solidFill>
                  <a:srgbClr val="FF0000"/>
                </a:solidFill>
                <a:latin typeface="Avenir"/>
                <a:ea typeface="Avenir"/>
                <a:cs typeface="Avenir"/>
                <a:sym typeface="Avenir"/>
              </a:rPr>
              <a:t>Update</a:t>
            </a:r>
            <a:endParaRPr sz="5600">
              <a:solidFill>
                <a:srgbClr val="FF0000"/>
              </a:solidFill>
              <a:latin typeface="Avenir"/>
              <a:ea typeface="Avenir"/>
              <a:cs typeface="Avenir"/>
              <a:sym typeface="Avenir"/>
            </a:endParaRPr>
          </a:p>
        </p:txBody>
      </p:sp>
      <p:pic>
        <p:nvPicPr>
          <p:cNvPr id="313" name="Google Shape;313;p43"/>
          <p:cNvPicPr preferRelativeResize="0"/>
          <p:nvPr/>
        </p:nvPicPr>
        <p:blipFill rotWithShape="1">
          <a:blip r:embed="rId3">
            <a:alphaModFix/>
          </a:blip>
          <a:srcRect b="0" l="680" r="-679" t="0"/>
          <a:stretch/>
        </p:blipFill>
        <p:spPr>
          <a:xfrm>
            <a:off x="1427975" y="576775"/>
            <a:ext cx="7377499" cy="4422651"/>
          </a:xfrm>
          <a:prstGeom prst="rect">
            <a:avLst/>
          </a:prstGeom>
          <a:noFill/>
          <a:ln>
            <a:noFill/>
          </a:ln>
        </p:spPr>
      </p:pic>
      <p:sp>
        <p:nvSpPr>
          <p:cNvPr id="314" name="Google Shape;314;p43"/>
          <p:cNvSpPr txBox="1"/>
          <p:nvPr>
            <p:ph idx="1" type="body"/>
          </p:nvPr>
        </p:nvSpPr>
        <p:spPr>
          <a:xfrm>
            <a:off x="63275" y="669250"/>
            <a:ext cx="1364700" cy="14973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 sz="1100">
                <a:latin typeface="Nunito"/>
                <a:ea typeface="Nunito"/>
                <a:cs typeface="Nunito"/>
                <a:sym typeface="Nunito"/>
              </a:rPr>
              <a:t>Quick </a:t>
            </a:r>
            <a:r>
              <a:rPr lang="en" sz="1100">
                <a:latin typeface="Nunito"/>
                <a:ea typeface="Nunito"/>
                <a:cs typeface="Nunito"/>
                <a:sym typeface="Nunito"/>
              </a:rPr>
              <a:t>explanation</a:t>
            </a:r>
            <a:r>
              <a:rPr lang="en" sz="1100">
                <a:latin typeface="Nunito"/>
                <a:ea typeface="Nunito"/>
                <a:cs typeface="Nunito"/>
                <a:sym typeface="Nunito"/>
              </a:rPr>
              <a:t> for the plots:</a:t>
            </a:r>
            <a:endParaRPr sz="1100">
              <a:latin typeface="Nunito"/>
              <a:ea typeface="Nunito"/>
              <a:cs typeface="Nunito"/>
              <a:sym typeface="Nunito"/>
            </a:endParaRPr>
          </a:p>
          <a:p>
            <a:pPr indent="0" lvl="0" marL="0" rtl="0" algn="l">
              <a:lnSpc>
                <a:spcPct val="100000"/>
              </a:lnSpc>
              <a:spcBef>
                <a:spcPts val="0"/>
              </a:spcBef>
              <a:spcAft>
                <a:spcPts val="0"/>
              </a:spcAft>
              <a:buNone/>
            </a:pPr>
            <a:r>
              <a:t/>
            </a:r>
            <a:endParaRPr sz="1100">
              <a:latin typeface="Nunito"/>
              <a:ea typeface="Nunito"/>
              <a:cs typeface="Nunito"/>
              <a:sym typeface="Nunito"/>
            </a:endParaRPr>
          </a:p>
          <a:p>
            <a:pPr indent="0" lvl="0" marL="0" rtl="0" algn="l">
              <a:lnSpc>
                <a:spcPct val="100000"/>
              </a:lnSpc>
              <a:spcBef>
                <a:spcPts val="0"/>
              </a:spcBef>
              <a:spcAft>
                <a:spcPts val="0"/>
              </a:spcAft>
              <a:buNone/>
            </a:pPr>
            <a:r>
              <a:rPr lang="en" sz="1100">
                <a:solidFill>
                  <a:srgbClr val="FF0000"/>
                </a:solidFill>
                <a:latin typeface="Nunito"/>
                <a:ea typeface="Nunito"/>
                <a:cs typeface="Nunito"/>
                <a:sym typeface="Nunito"/>
              </a:rPr>
              <a:t>- red line:</a:t>
            </a:r>
            <a:endParaRPr sz="1100">
              <a:solidFill>
                <a:srgbClr val="FF0000"/>
              </a:solidFill>
              <a:latin typeface="Nunito"/>
              <a:ea typeface="Nunito"/>
              <a:cs typeface="Nunito"/>
              <a:sym typeface="Nunito"/>
            </a:endParaRPr>
          </a:p>
          <a:p>
            <a:pPr indent="0" lvl="0" marL="0" rtl="0" algn="l">
              <a:lnSpc>
                <a:spcPct val="100000"/>
              </a:lnSpc>
              <a:spcBef>
                <a:spcPts val="0"/>
              </a:spcBef>
              <a:spcAft>
                <a:spcPts val="0"/>
              </a:spcAft>
              <a:buNone/>
            </a:pPr>
            <a:r>
              <a:rPr lang="en" sz="1100">
                <a:latin typeface="Nunito"/>
                <a:ea typeface="Nunito"/>
                <a:cs typeface="Nunito"/>
                <a:sym typeface="Nunito"/>
              </a:rPr>
              <a:t>  expected</a:t>
            </a:r>
            <a:br>
              <a:rPr lang="en" sz="1100">
                <a:latin typeface="Nunito"/>
                <a:ea typeface="Nunito"/>
                <a:cs typeface="Nunito"/>
                <a:sym typeface="Nunito"/>
              </a:rPr>
            </a:br>
            <a:br>
              <a:rPr lang="en" sz="1100">
                <a:latin typeface="Nunito"/>
                <a:ea typeface="Nunito"/>
                <a:cs typeface="Nunito"/>
                <a:sym typeface="Nunito"/>
              </a:rPr>
            </a:br>
            <a:r>
              <a:rPr lang="en" sz="1100">
                <a:solidFill>
                  <a:srgbClr val="6D9EEB"/>
                </a:solidFill>
                <a:latin typeface="Nunito"/>
                <a:ea typeface="Nunito"/>
                <a:cs typeface="Nunito"/>
                <a:sym typeface="Nunito"/>
              </a:rPr>
              <a:t>- blue</a:t>
            </a:r>
            <a:r>
              <a:rPr lang="en" sz="1100">
                <a:latin typeface="Nunito"/>
                <a:ea typeface="Nunito"/>
                <a:cs typeface="Nunito"/>
                <a:sym typeface="Nunito"/>
              </a:rPr>
              <a:t>/</a:t>
            </a:r>
            <a:r>
              <a:rPr lang="en" sz="1100">
                <a:solidFill>
                  <a:srgbClr val="00B050"/>
                </a:solidFill>
                <a:latin typeface="Nunito"/>
                <a:ea typeface="Nunito"/>
                <a:cs typeface="Nunito"/>
                <a:sym typeface="Nunito"/>
              </a:rPr>
              <a:t>green</a:t>
            </a:r>
            <a:r>
              <a:rPr lang="en" sz="1100">
                <a:latin typeface="Nunito"/>
                <a:ea typeface="Nunito"/>
                <a:cs typeface="Nunito"/>
                <a:sym typeface="Nunito"/>
              </a:rPr>
              <a:t> lines:</a:t>
            </a:r>
            <a:endParaRPr sz="1100">
              <a:latin typeface="Nunito"/>
              <a:ea typeface="Nunito"/>
              <a:cs typeface="Nunito"/>
              <a:sym typeface="Nunito"/>
            </a:endParaRPr>
          </a:p>
          <a:p>
            <a:pPr indent="0" lvl="0" marL="0" rtl="0" algn="l">
              <a:lnSpc>
                <a:spcPct val="100000"/>
              </a:lnSpc>
              <a:spcBef>
                <a:spcPts val="0"/>
              </a:spcBef>
              <a:spcAft>
                <a:spcPts val="0"/>
              </a:spcAft>
              <a:buNone/>
            </a:pPr>
            <a:r>
              <a:rPr lang="en" sz="1100">
                <a:latin typeface="Nunito"/>
                <a:ea typeface="Nunito"/>
                <a:cs typeface="Nunito"/>
                <a:sym typeface="Nunito"/>
              </a:rPr>
              <a:t>   reality</a:t>
            </a:r>
            <a:endParaRPr sz="1100">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4"/>
          <p:cNvPicPr preferRelativeResize="0"/>
          <p:nvPr/>
        </p:nvPicPr>
        <p:blipFill>
          <a:blip r:embed="rId3">
            <a:alphaModFix/>
          </a:blip>
          <a:stretch>
            <a:fillRect/>
          </a:stretch>
        </p:blipFill>
        <p:spPr>
          <a:xfrm>
            <a:off x="4494950" y="2858363"/>
            <a:ext cx="2263674" cy="2263674"/>
          </a:xfrm>
          <a:prstGeom prst="rect">
            <a:avLst/>
          </a:prstGeom>
          <a:noFill/>
          <a:ln>
            <a:noFill/>
          </a:ln>
        </p:spPr>
      </p:pic>
      <p:pic>
        <p:nvPicPr>
          <p:cNvPr id="320" name="Google Shape;320;p44"/>
          <p:cNvPicPr preferRelativeResize="0"/>
          <p:nvPr/>
        </p:nvPicPr>
        <p:blipFill>
          <a:blip r:embed="rId4">
            <a:alphaModFix/>
          </a:blip>
          <a:stretch>
            <a:fillRect/>
          </a:stretch>
        </p:blipFill>
        <p:spPr>
          <a:xfrm>
            <a:off x="2186225" y="2858375"/>
            <a:ext cx="2263674" cy="2263674"/>
          </a:xfrm>
          <a:prstGeom prst="rect">
            <a:avLst/>
          </a:prstGeom>
          <a:noFill/>
          <a:ln>
            <a:noFill/>
          </a:ln>
        </p:spPr>
      </p:pic>
      <p:pic>
        <p:nvPicPr>
          <p:cNvPr id="321" name="Google Shape;321;p44"/>
          <p:cNvPicPr preferRelativeResize="0"/>
          <p:nvPr/>
        </p:nvPicPr>
        <p:blipFill>
          <a:blip r:embed="rId5">
            <a:alphaModFix/>
          </a:blip>
          <a:stretch>
            <a:fillRect/>
          </a:stretch>
        </p:blipFill>
        <p:spPr>
          <a:xfrm>
            <a:off x="2186225" y="563900"/>
            <a:ext cx="2263674" cy="2263674"/>
          </a:xfrm>
          <a:prstGeom prst="rect">
            <a:avLst/>
          </a:prstGeom>
          <a:noFill/>
          <a:ln>
            <a:noFill/>
          </a:ln>
        </p:spPr>
      </p:pic>
      <p:pic>
        <p:nvPicPr>
          <p:cNvPr id="322" name="Google Shape;322;p44"/>
          <p:cNvPicPr preferRelativeResize="0"/>
          <p:nvPr/>
        </p:nvPicPr>
        <p:blipFill>
          <a:blip r:embed="rId6">
            <a:alphaModFix/>
          </a:blip>
          <a:stretch>
            <a:fillRect/>
          </a:stretch>
        </p:blipFill>
        <p:spPr>
          <a:xfrm>
            <a:off x="4494950" y="563900"/>
            <a:ext cx="2263674" cy="2263674"/>
          </a:xfrm>
          <a:prstGeom prst="rect">
            <a:avLst/>
          </a:prstGeom>
          <a:noFill/>
          <a:ln>
            <a:noFill/>
          </a:ln>
        </p:spPr>
      </p:pic>
      <p:sp>
        <p:nvSpPr>
          <p:cNvPr id="323" name="Google Shape;323;p44"/>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PLPT-SUVI-003: SUVI-AIA Intercalibration</a:t>
            </a:r>
            <a:endParaRPr/>
          </a:p>
        </p:txBody>
      </p:sp>
      <p:sp>
        <p:nvSpPr>
          <p:cNvPr id="324" name="Google Shape;324;p44"/>
          <p:cNvSpPr txBox="1"/>
          <p:nvPr>
            <p:ph idx="12" type="sldNum"/>
          </p:nvPr>
        </p:nvSpPr>
        <p:spPr>
          <a:xfrm>
            <a:off x="6958450" y="4891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325" name="Google Shape;325;p44"/>
          <p:cNvSpPr txBox="1"/>
          <p:nvPr/>
        </p:nvSpPr>
        <p:spPr>
          <a:xfrm>
            <a:off x="937800" y="1495625"/>
            <a:ext cx="117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171 Å</a:t>
            </a:r>
            <a:endParaRPr>
              <a:solidFill>
                <a:schemeClr val="lt1"/>
              </a:solidFill>
              <a:latin typeface="Avenir"/>
              <a:ea typeface="Avenir"/>
              <a:cs typeface="Avenir"/>
              <a:sym typeface="Avenir"/>
            </a:endParaRPr>
          </a:p>
        </p:txBody>
      </p:sp>
      <p:sp>
        <p:nvSpPr>
          <p:cNvPr id="326" name="Google Shape;326;p44"/>
          <p:cNvSpPr txBox="1"/>
          <p:nvPr/>
        </p:nvSpPr>
        <p:spPr>
          <a:xfrm>
            <a:off x="7003775" y="1495613"/>
            <a:ext cx="1036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AIA 171 Å</a:t>
            </a:r>
            <a:endParaRPr>
              <a:solidFill>
                <a:schemeClr val="lt1"/>
              </a:solidFill>
              <a:latin typeface="Avenir"/>
              <a:ea typeface="Avenir"/>
              <a:cs typeface="Avenir"/>
              <a:sym typeface="Avenir"/>
            </a:endParaRPr>
          </a:p>
        </p:txBody>
      </p:sp>
      <p:sp>
        <p:nvSpPr>
          <p:cNvPr id="327" name="Google Shape;327;p44"/>
          <p:cNvSpPr txBox="1"/>
          <p:nvPr/>
        </p:nvSpPr>
        <p:spPr>
          <a:xfrm>
            <a:off x="7003775" y="3790100"/>
            <a:ext cx="16830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 </a:t>
            </a:r>
            <a:r>
              <a:rPr lang="en">
                <a:solidFill>
                  <a:schemeClr val="lt1"/>
                </a:solidFill>
                <a:latin typeface="Avenir"/>
                <a:ea typeface="Avenir"/>
                <a:cs typeface="Avenir"/>
                <a:sym typeface="Avenir"/>
              </a:rPr>
              <a:t>AIA 171 Å</a:t>
            </a:r>
            <a:endParaRPr>
              <a:solidFill>
                <a:schemeClr val="lt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45"/>
          <p:cNvPicPr preferRelativeResize="0"/>
          <p:nvPr/>
        </p:nvPicPr>
        <p:blipFill>
          <a:blip r:embed="rId3">
            <a:alphaModFix/>
          </a:blip>
          <a:stretch>
            <a:fillRect/>
          </a:stretch>
        </p:blipFill>
        <p:spPr>
          <a:xfrm>
            <a:off x="4494950" y="2858363"/>
            <a:ext cx="2263674" cy="2263674"/>
          </a:xfrm>
          <a:prstGeom prst="rect">
            <a:avLst/>
          </a:prstGeom>
          <a:noFill/>
          <a:ln>
            <a:noFill/>
          </a:ln>
        </p:spPr>
      </p:pic>
      <p:pic>
        <p:nvPicPr>
          <p:cNvPr id="333" name="Google Shape;333;p45"/>
          <p:cNvPicPr preferRelativeResize="0"/>
          <p:nvPr/>
        </p:nvPicPr>
        <p:blipFill>
          <a:blip r:embed="rId4">
            <a:alphaModFix/>
          </a:blip>
          <a:stretch>
            <a:fillRect/>
          </a:stretch>
        </p:blipFill>
        <p:spPr>
          <a:xfrm>
            <a:off x="2186225" y="2858375"/>
            <a:ext cx="2263674" cy="2263674"/>
          </a:xfrm>
          <a:prstGeom prst="rect">
            <a:avLst/>
          </a:prstGeom>
          <a:noFill/>
          <a:ln>
            <a:noFill/>
          </a:ln>
        </p:spPr>
      </p:pic>
      <p:pic>
        <p:nvPicPr>
          <p:cNvPr id="334" name="Google Shape;334;p45"/>
          <p:cNvPicPr preferRelativeResize="0"/>
          <p:nvPr/>
        </p:nvPicPr>
        <p:blipFill>
          <a:blip r:embed="rId5">
            <a:alphaModFix/>
          </a:blip>
          <a:stretch>
            <a:fillRect/>
          </a:stretch>
        </p:blipFill>
        <p:spPr>
          <a:xfrm>
            <a:off x="4494950" y="563900"/>
            <a:ext cx="2263674" cy="2263674"/>
          </a:xfrm>
          <a:prstGeom prst="rect">
            <a:avLst/>
          </a:prstGeom>
          <a:noFill/>
          <a:ln>
            <a:noFill/>
          </a:ln>
        </p:spPr>
      </p:pic>
      <p:pic>
        <p:nvPicPr>
          <p:cNvPr id="335" name="Google Shape;335;p45"/>
          <p:cNvPicPr preferRelativeResize="0"/>
          <p:nvPr/>
        </p:nvPicPr>
        <p:blipFill>
          <a:blip r:embed="rId6">
            <a:alphaModFix/>
          </a:blip>
          <a:stretch>
            <a:fillRect/>
          </a:stretch>
        </p:blipFill>
        <p:spPr>
          <a:xfrm>
            <a:off x="2186225" y="563900"/>
            <a:ext cx="2263674" cy="2263674"/>
          </a:xfrm>
          <a:prstGeom prst="rect">
            <a:avLst/>
          </a:prstGeom>
          <a:noFill/>
          <a:ln>
            <a:noFill/>
          </a:ln>
        </p:spPr>
      </p:pic>
      <p:sp>
        <p:nvSpPr>
          <p:cNvPr id="336" name="Google Shape;336;p45"/>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PLPT-SUVI-003: SUVI-AIA Intercalibration</a:t>
            </a:r>
            <a:endParaRPr/>
          </a:p>
        </p:txBody>
      </p:sp>
      <p:sp>
        <p:nvSpPr>
          <p:cNvPr id="337" name="Google Shape;337;p45"/>
          <p:cNvSpPr txBox="1"/>
          <p:nvPr>
            <p:ph idx="12" type="sldNum"/>
          </p:nvPr>
        </p:nvSpPr>
        <p:spPr>
          <a:xfrm>
            <a:off x="6958450" y="4891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338" name="Google Shape;338;p45"/>
          <p:cNvSpPr txBox="1"/>
          <p:nvPr/>
        </p:nvSpPr>
        <p:spPr>
          <a:xfrm>
            <a:off x="937800" y="1495625"/>
            <a:ext cx="117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195 Å</a:t>
            </a:r>
            <a:endParaRPr>
              <a:solidFill>
                <a:schemeClr val="lt1"/>
              </a:solidFill>
              <a:latin typeface="Avenir"/>
              <a:ea typeface="Avenir"/>
              <a:cs typeface="Avenir"/>
              <a:sym typeface="Avenir"/>
            </a:endParaRPr>
          </a:p>
        </p:txBody>
      </p:sp>
      <p:sp>
        <p:nvSpPr>
          <p:cNvPr id="339" name="Google Shape;339;p45"/>
          <p:cNvSpPr txBox="1"/>
          <p:nvPr/>
        </p:nvSpPr>
        <p:spPr>
          <a:xfrm>
            <a:off x="7003775" y="1495613"/>
            <a:ext cx="1036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AIA 193 Å</a:t>
            </a:r>
            <a:endParaRPr>
              <a:solidFill>
                <a:schemeClr val="lt1"/>
              </a:solidFill>
              <a:latin typeface="Avenir"/>
              <a:ea typeface="Avenir"/>
              <a:cs typeface="Avenir"/>
              <a:sym typeface="Avenir"/>
            </a:endParaRPr>
          </a:p>
        </p:txBody>
      </p:sp>
      <p:sp>
        <p:nvSpPr>
          <p:cNvPr id="340" name="Google Shape;340;p45"/>
          <p:cNvSpPr txBox="1"/>
          <p:nvPr/>
        </p:nvSpPr>
        <p:spPr>
          <a:xfrm>
            <a:off x="7003775" y="3790100"/>
            <a:ext cx="20883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195 Å / AIA 193 Å</a:t>
            </a:r>
            <a:endParaRPr>
              <a:solidFill>
                <a:schemeClr val="lt1"/>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PLPT-SUVI-003: SUVI-AIA Intercalibration</a:t>
            </a:r>
            <a:endParaRPr/>
          </a:p>
        </p:txBody>
      </p:sp>
      <p:sp>
        <p:nvSpPr>
          <p:cNvPr id="346" name="Google Shape;346;p46"/>
          <p:cNvSpPr txBox="1"/>
          <p:nvPr>
            <p:ph idx="1" type="body"/>
          </p:nvPr>
        </p:nvSpPr>
        <p:spPr>
          <a:xfrm>
            <a:off x="457200" y="1180750"/>
            <a:ext cx="8229600" cy="29625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200">
                <a:latin typeface="Nunito"/>
                <a:ea typeface="Nunito"/>
                <a:cs typeface="Nunito"/>
                <a:sym typeface="Nunito"/>
              </a:rPr>
              <a:t>Summary:</a:t>
            </a:r>
            <a:r>
              <a:rPr lang="en">
                <a:latin typeface="Nunito"/>
                <a:ea typeface="Nunito"/>
                <a:cs typeface="Nunito"/>
                <a:sym typeface="Nunito"/>
              </a:rPr>
              <a:t> </a:t>
            </a:r>
            <a:endParaRPr>
              <a:latin typeface="Nunito"/>
              <a:ea typeface="Nunito"/>
              <a:cs typeface="Nunito"/>
              <a:sym typeface="Nunito"/>
            </a:endParaRPr>
          </a:p>
          <a:p>
            <a:pPr indent="-431800" lvl="0" marL="457200" rtl="0" algn="l">
              <a:lnSpc>
                <a:spcPct val="100000"/>
              </a:lnSpc>
              <a:spcBef>
                <a:spcPts val="0"/>
              </a:spcBef>
              <a:spcAft>
                <a:spcPts val="0"/>
              </a:spcAft>
              <a:buSzPts val="3200"/>
              <a:buChar char="●"/>
            </a:pPr>
            <a:r>
              <a:rPr lang="en">
                <a:latin typeface="Nunito"/>
                <a:ea typeface="Nunito"/>
                <a:cs typeface="Nunito"/>
                <a:sym typeface="Nunito"/>
              </a:rPr>
              <a:t>GOES-18/SUVI and AIA radiometric comparison shows results within expected ranges for all comparable wavelength channels.</a:t>
            </a:r>
            <a:endParaRPr sz="1000">
              <a:latin typeface="Nunito"/>
              <a:ea typeface="Nunito"/>
              <a:cs typeface="Nunito"/>
              <a:sym typeface="Nunito"/>
            </a:endParaRPr>
          </a:p>
          <a:p>
            <a:pPr indent="-431800" lvl="0" marL="457200" rtl="0" algn="l">
              <a:lnSpc>
                <a:spcPct val="100000"/>
              </a:lnSpc>
              <a:spcBef>
                <a:spcPts val="0"/>
              </a:spcBef>
              <a:spcAft>
                <a:spcPts val="0"/>
              </a:spcAft>
              <a:buSzPts val="3200"/>
              <a:buChar char="●"/>
            </a:pPr>
            <a:r>
              <a:rPr lang="en">
                <a:latin typeface="Nunito"/>
                <a:ea typeface="Nunito"/>
                <a:cs typeface="Nunito"/>
                <a:sym typeface="Nunito"/>
              </a:rPr>
              <a:t>The largest deviations are found in 94 Å and 195 Å, which are due to noise (94 Å) and a known issue for the AIA 193 Å degradation correction.</a:t>
            </a:r>
            <a:endParaRPr>
              <a:latin typeface="Nunito"/>
              <a:ea typeface="Nunito"/>
              <a:cs typeface="Nunito"/>
              <a:sym typeface="Nunito"/>
            </a:endParaRPr>
          </a:p>
          <a:p>
            <a:pPr indent="-431800" lvl="0" marL="457200" rtl="0" algn="l">
              <a:lnSpc>
                <a:spcPct val="100000"/>
              </a:lnSpc>
              <a:spcBef>
                <a:spcPts val="0"/>
              </a:spcBef>
              <a:spcAft>
                <a:spcPts val="0"/>
              </a:spcAft>
              <a:buSzPts val="3200"/>
              <a:buFont typeface="Nunito"/>
              <a:buChar char="●"/>
            </a:pPr>
            <a:r>
              <a:rPr lang="en">
                <a:latin typeface="Nunito"/>
                <a:ea typeface="Nunito"/>
                <a:cs typeface="Nunito"/>
                <a:sym typeface="Nunito"/>
              </a:rPr>
              <a:t>Flatfield quality could be improved for some channels.</a:t>
            </a:r>
            <a:endParaRPr>
              <a:latin typeface="Nunito"/>
              <a:ea typeface="Nunito"/>
              <a:cs typeface="Nunito"/>
              <a:sym typeface="Nunito"/>
            </a:endParaRPr>
          </a:p>
        </p:txBody>
      </p:sp>
      <p:sp>
        <p:nvSpPr>
          <p:cNvPr id="347" name="Google Shape;347;p46"/>
          <p:cNvSpPr txBox="1"/>
          <p:nvPr>
            <p:ph idx="12" type="sldNum"/>
          </p:nvPr>
        </p:nvSpPr>
        <p:spPr>
          <a:xfrm>
            <a:off x="6968800" y="48742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353" name="Google Shape;353;p47"/>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354" name="Google Shape;354;p47"/>
          <p:cNvSpPr txBox="1"/>
          <p:nvPr>
            <p:ph idx="4294967295" type="body"/>
          </p:nvPr>
        </p:nvSpPr>
        <p:spPr>
          <a:xfrm>
            <a:off x="261850" y="818700"/>
            <a:ext cx="8723100" cy="3969600"/>
          </a:xfrm>
          <a:prstGeom prst="rect">
            <a:avLst/>
          </a:prstGeom>
          <a:solidFill>
            <a:srgbClr val="000000">
              <a:alpha val="49800"/>
            </a:srgbClr>
          </a:solidFill>
          <a:ln>
            <a:noFill/>
          </a:ln>
        </p:spPr>
        <p:txBody>
          <a:bodyPr anchorCtr="0" anchor="t" bIns="45700" lIns="91425" spcFirstLastPara="1" rIns="91425" wrap="square" tIns="45700">
            <a:normAutofit fontScale="77500" lnSpcReduction="20000"/>
          </a:bodyPr>
          <a:lstStyle/>
          <a:p>
            <a:pPr indent="-309879" lvl="0" marL="342900" rtl="0" algn="l">
              <a:lnSpc>
                <a:spcPct val="115000"/>
              </a:lnSpc>
              <a:spcBef>
                <a:spcPts val="0"/>
              </a:spcBef>
              <a:spcAft>
                <a:spcPts val="0"/>
              </a:spcAft>
              <a:buClr>
                <a:schemeClr val="lt1"/>
              </a:buClr>
              <a:buSzPct val="168025"/>
              <a:buChar char="●"/>
            </a:pPr>
            <a:r>
              <a:rPr lang="en" sz="2058"/>
              <a:t>There is no standard candle for EUV observations to quantify absolute degradation; comparison to AIA provides an estimate of long term degradation. </a:t>
            </a:r>
            <a:endParaRPr sz="2058"/>
          </a:p>
          <a:p>
            <a:pPr indent="-309879" lvl="0" marL="342900" rtl="0" algn="l">
              <a:lnSpc>
                <a:spcPct val="115000"/>
              </a:lnSpc>
              <a:spcBef>
                <a:spcPts val="0"/>
              </a:spcBef>
              <a:spcAft>
                <a:spcPts val="0"/>
              </a:spcAft>
              <a:buClr>
                <a:schemeClr val="lt1"/>
              </a:buClr>
              <a:buSzPct val="168025"/>
              <a:buChar char="●"/>
            </a:pPr>
            <a:r>
              <a:rPr lang="en" sz="2058"/>
              <a:t>The following plots show the ratio of SUVI and AIA mean image irradiance for all comparable channels and all SUVI instruments, trended daily from June 15 - Nov 9, 2022. Note that since the units of AIA measurements differ from SUVI, the expected value of this ratio is not one. </a:t>
            </a:r>
            <a:endParaRPr sz="2058"/>
          </a:p>
          <a:p>
            <a:pPr indent="-309879" lvl="0" marL="342900" rtl="0" algn="l">
              <a:lnSpc>
                <a:spcPct val="115000"/>
              </a:lnSpc>
              <a:spcBef>
                <a:spcPts val="0"/>
              </a:spcBef>
              <a:spcAft>
                <a:spcPts val="0"/>
              </a:spcAft>
              <a:buClr>
                <a:schemeClr val="lt1"/>
              </a:buClr>
              <a:buSzPct val="168025"/>
              <a:buChar char="●"/>
            </a:pPr>
            <a:r>
              <a:rPr lang="en" sz="2058"/>
              <a:t>Note that jumps due to LUT updates and bakeouts are not corrected for. No bakeouts were observed during this period, but one LUT update occurred on Aug 8, 2022. A 28 day outage is also observed for GOES-18 due to the ECI campaign. </a:t>
            </a:r>
            <a:endParaRPr sz="2058"/>
          </a:p>
          <a:p>
            <a:pPr indent="-297180" lvl="0" marL="342900" rtl="0" algn="l">
              <a:spcBef>
                <a:spcPts val="0"/>
              </a:spcBef>
              <a:spcAft>
                <a:spcPts val="0"/>
              </a:spcAft>
              <a:buClr>
                <a:schemeClr val="lt1"/>
              </a:buClr>
              <a:buSzPct val="155486"/>
              <a:buChar char="●"/>
            </a:pPr>
            <a:r>
              <a:rPr lang="en" sz="2058"/>
              <a:t>Conclusions: SUVI-18 degradation relative to AIA during this period was not significant enough to be quantified. Generally, relative degradation for properly calibrated data was highest for SUVI-16 and least for SUVI-18, with the exception of the 94 Å channel.</a:t>
            </a:r>
            <a:r>
              <a:rPr lang="en"/>
              <a:t> </a:t>
            </a:r>
            <a:endParaRPr sz="1400">
              <a:solidFill>
                <a:srgbClr val="000000"/>
              </a:solidFill>
            </a:endParaRPr>
          </a:p>
          <a:p>
            <a:pPr indent="0" lvl="0" marL="0" rtl="0" algn="l">
              <a:lnSpc>
                <a:spcPct val="115000"/>
              </a:lnSpc>
              <a:spcBef>
                <a:spcPts val="1200"/>
              </a:spcBef>
              <a:spcAft>
                <a:spcPts val="0"/>
              </a:spcAft>
              <a:buNone/>
            </a:pPr>
            <a:r>
              <a:t/>
            </a:r>
            <a:endParaRPr>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360" name="Google Shape;360;p48"/>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pic>
        <p:nvPicPr>
          <p:cNvPr id="361" name="Google Shape;361;p48"/>
          <p:cNvPicPr preferRelativeResize="0"/>
          <p:nvPr/>
        </p:nvPicPr>
        <p:blipFill>
          <a:blip r:embed="rId3">
            <a:alphaModFix/>
          </a:blip>
          <a:stretch>
            <a:fillRect/>
          </a:stretch>
        </p:blipFill>
        <p:spPr>
          <a:xfrm>
            <a:off x="2133600" y="644675"/>
            <a:ext cx="6524550" cy="4349700"/>
          </a:xfrm>
          <a:prstGeom prst="rect">
            <a:avLst/>
          </a:prstGeom>
          <a:noFill/>
          <a:ln>
            <a:noFill/>
          </a:ln>
        </p:spPr>
      </p:pic>
      <p:sp>
        <p:nvSpPr>
          <p:cNvPr id="362" name="Google Shape;362;p48"/>
          <p:cNvSpPr txBox="1"/>
          <p:nvPr/>
        </p:nvSpPr>
        <p:spPr>
          <a:xfrm>
            <a:off x="-148100" y="644675"/>
            <a:ext cx="22818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94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AIA and SUVI have different saturation thresholds in 94 Å, resulting in high variance in their ratio during periods of solar activity.</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Note that SUVI-17/AIA has the highest ratio value, likely due to the light leak.</a:t>
            </a:r>
            <a:endParaRPr>
              <a:solidFill>
                <a:schemeClr val="lt1"/>
              </a:solidFill>
              <a:latin typeface="Avenir"/>
              <a:ea typeface="Avenir"/>
              <a:cs typeface="Avenir"/>
              <a:sym typeface="Avenir"/>
            </a:endParaRPr>
          </a:p>
        </p:txBody>
      </p:sp>
      <p:sp>
        <p:nvSpPr>
          <p:cNvPr id="363" name="Google Shape;363;p48"/>
          <p:cNvSpPr/>
          <p:nvPr/>
        </p:nvSpPr>
        <p:spPr>
          <a:xfrm>
            <a:off x="5156900" y="3182500"/>
            <a:ext cx="807600" cy="66000"/>
          </a:xfrm>
          <a:prstGeom prst="leftRightArrow">
            <a:avLst>
              <a:gd fmla="val 0" name="adj1"/>
              <a:gd fmla="val 1165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8"/>
          <p:cNvSpPr txBox="1"/>
          <p:nvPr/>
        </p:nvSpPr>
        <p:spPr>
          <a:xfrm>
            <a:off x="5066150" y="3182500"/>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G18 ECI</a:t>
            </a:r>
            <a:endParaRPr b="1" sz="1000">
              <a:latin typeface="Nunito"/>
              <a:ea typeface="Nunito"/>
              <a:cs typeface="Nunito"/>
              <a:sym typeface="Nunito"/>
            </a:endParaRPr>
          </a:p>
        </p:txBody>
      </p:sp>
      <p:cxnSp>
        <p:nvCxnSpPr>
          <p:cNvPr id="365" name="Google Shape;365;p48"/>
          <p:cNvCxnSpPr/>
          <p:nvPr/>
        </p:nvCxnSpPr>
        <p:spPr>
          <a:xfrm rot="10800000">
            <a:off x="5156900" y="3108400"/>
            <a:ext cx="0" cy="21420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48"/>
          <p:cNvCxnSpPr/>
          <p:nvPr/>
        </p:nvCxnSpPr>
        <p:spPr>
          <a:xfrm rot="10800000">
            <a:off x="5964500" y="3108400"/>
            <a:ext cx="0" cy="214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9"/>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372" name="Google Shape;372;p49"/>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373" name="Google Shape;373;p49"/>
          <p:cNvSpPr txBox="1"/>
          <p:nvPr/>
        </p:nvSpPr>
        <p:spPr>
          <a:xfrm>
            <a:off x="-148100" y="644675"/>
            <a:ext cx="22818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131</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Shift in SUVI-18 integrated response occurs following the LUT update.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As expected, the average ratio value is highest for SUVI-18 and lowest for SUVI-16. </a:t>
            </a:r>
            <a:endParaRPr>
              <a:solidFill>
                <a:schemeClr val="lt1"/>
              </a:solidFill>
              <a:latin typeface="Avenir"/>
              <a:ea typeface="Avenir"/>
              <a:cs typeface="Avenir"/>
              <a:sym typeface="Avenir"/>
            </a:endParaRPr>
          </a:p>
        </p:txBody>
      </p:sp>
      <p:pic>
        <p:nvPicPr>
          <p:cNvPr id="374" name="Google Shape;374;p49"/>
          <p:cNvPicPr preferRelativeResize="0"/>
          <p:nvPr/>
        </p:nvPicPr>
        <p:blipFill>
          <a:blip r:embed="rId3">
            <a:alphaModFix/>
          </a:blip>
          <a:stretch>
            <a:fillRect/>
          </a:stretch>
        </p:blipFill>
        <p:spPr>
          <a:xfrm>
            <a:off x="2133700" y="644675"/>
            <a:ext cx="6524550" cy="4349708"/>
          </a:xfrm>
          <a:prstGeom prst="rect">
            <a:avLst/>
          </a:prstGeom>
          <a:noFill/>
          <a:ln>
            <a:noFill/>
          </a:ln>
        </p:spPr>
      </p:pic>
      <p:cxnSp>
        <p:nvCxnSpPr>
          <p:cNvPr id="375" name="Google Shape;375;p49"/>
          <p:cNvCxnSpPr/>
          <p:nvPr/>
        </p:nvCxnSpPr>
        <p:spPr>
          <a:xfrm>
            <a:off x="4880000" y="973425"/>
            <a:ext cx="0" cy="1681500"/>
          </a:xfrm>
          <a:prstGeom prst="straightConnector1">
            <a:avLst/>
          </a:prstGeom>
          <a:noFill/>
          <a:ln cap="flat" cmpd="sng" w="9525">
            <a:solidFill>
              <a:schemeClr val="dk2"/>
            </a:solidFill>
            <a:prstDash val="solid"/>
            <a:round/>
            <a:headEnd len="med" w="med" type="none"/>
            <a:tailEnd len="med" w="med" type="none"/>
          </a:ln>
        </p:spPr>
      </p:cxnSp>
      <p:cxnSp>
        <p:nvCxnSpPr>
          <p:cNvPr id="376" name="Google Shape;376;p49"/>
          <p:cNvCxnSpPr/>
          <p:nvPr/>
        </p:nvCxnSpPr>
        <p:spPr>
          <a:xfrm rot="10800000">
            <a:off x="4880000" y="1872100"/>
            <a:ext cx="564300" cy="618000"/>
          </a:xfrm>
          <a:prstGeom prst="straightConnector1">
            <a:avLst/>
          </a:prstGeom>
          <a:noFill/>
          <a:ln cap="flat" cmpd="sng" w="9525">
            <a:solidFill>
              <a:schemeClr val="dk2"/>
            </a:solidFill>
            <a:prstDash val="solid"/>
            <a:round/>
            <a:headEnd len="med" w="med" type="none"/>
            <a:tailEnd len="med" w="med" type="triangle"/>
          </a:ln>
        </p:spPr>
      </p:cxnSp>
      <p:sp>
        <p:nvSpPr>
          <p:cNvPr id="377" name="Google Shape;377;p49"/>
          <p:cNvSpPr txBox="1"/>
          <p:nvPr/>
        </p:nvSpPr>
        <p:spPr>
          <a:xfrm>
            <a:off x="5328900" y="2402400"/>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LUT Update</a:t>
            </a:r>
            <a:endParaRPr b="1" sz="1000">
              <a:latin typeface="Nunito"/>
              <a:ea typeface="Nunito"/>
              <a:cs typeface="Nunito"/>
              <a:sym typeface="Nunito"/>
            </a:endParaRPr>
          </a:p>
        </p:txBody>
      </p:sp>
      <p:sp>
        <p:nvSpPr>
          <p:cNvPr id="378" name="Google Shape;378;p49"/>
          <p:cNvSpPr/>
          <p:nvPr/>
        </p:nvSpPr>
        <p:spPr>
          <a:xfrm>
            <a:off x="5090950" y="1258350"/>
            <a:ext cx="890100" cy="55500"/>
          </a:xfrm>
          <a:prstGeom prst="leftRightArrow">
            <a:avLst>
              <a:gd fmla="val 0" name="adj1"/>
              <a:gd fmla="val 1165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9" name="Google Shape;379;p49"/>
          <p:cNvCxnSpPr/>
          <p:nvPr/>
        </p:nvCxnSpPr>
        <p:spPr>
          <a:xfrm rot="10800000">
            <a:off x="5981050" y="1179000"/>
            <a:ext cx="0" cy="214200"/>
          </a:xfrm>
          <a:prstGeom prst="straightConnector1">
            <a:avLst/>
          </a:prstGeom>
          <a:noFill/>
          <a:ln cap="flat" cmpd="sng" w="9525">
            <a:solidFill>
              <a:schemeClr val="dk2"/>
            </a:solidFill>
            <a:prstDash val="solid"/>
            <a:round/>
            <a:headEnd len="med" w="med" type="none"/>
            <a:tailEnd len="med" w="med" type="none"/>
          </a:ln>
        </p:spPr>
      </p:cxnSp>
      <p:cxnSp>
        <p:nvCxnSpPr>
          <p:cNvPr id="380" name="Google Shape;380;p49"/>
          <p:cNvCxnSpPr/>
          <p:nvPr/>
        </p:nvCxnSpPr>
        <p:spPr>
          <a:xfrm rot="10800000">
            <a:off x="5090950" y="1184263"/>
            <a:ext cx="0" cy="214200"/>
          </a:xfrm>
          <a:prstGeom prst="straightConnector1">
            <a:avLst/>
          </a:prstGeom>
          <a:noFill/>
          <a:ln cap="flat" cmpd="sng" w="9525">
            <a:solidFill>
              <a:schemeClr val="dk2"/>
            </a:solidFill>
            <a:prstDash val="solid"/>
            <a:round/>
            <a:headEnd len="med" w="med" type="none"/>
            <a:tailEnd len="med" w="med" type="none"/>
          </a:ln>
        </p:spPr>
      </p:cxnSp>
      <p:sp>
        <p:nvSpPr>
          <p:cNvPr id="381" name="Google Shape;381;p49"/>
          <p:cNvSpPr txBox="1"/>
          <p:nvPr/>
        </p:nvSpPr>
        <p:spPr>
          <a:xfrm>
            <a:off x="5041450" y="1258350"/>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G18 ECI</a:t>
            </a:r>
            <a:endParaRPr b="1" sz="1000">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387" name="Google Shape;387;p50"/>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388" name="Google Shape;388;p50"/>
          <p:cNvSpPr txBox="1"/>
          <p:nvPr/>
        </p:nvSpPr>
        <p:spPr>
          <a:xfrm>
            <a:off x="-148100" y="644675"/>
            <a:ext cx="22818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171</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Minimal shift in SUVI-18 integrated response following the LUT update.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Relative degradation lowest in SUVI-18.  </a:t>
            </a:r>
            <a:endParaRPr>
              <a:solidFill>
                <a:schemeClr val="lt1"/>
              </a:solidFill>
              <a:latin typeface="Avenir"/>
              <a:ea typeface="Avenir"/>
              <a:cs typeface="Avenir"/>
              <a:sym typeface="Avenir"/>
            </a:endParaRPr>
          </a:p>
        </p:txBody>
      </p:sp>
      <p:pic>
        <p:nvPicPr>
          <p:cNvPr id="389" name="Google Shape;389;p50"/>
          <p:cNvPicPr preferRelativeResize="0"/>
          <p:nvPr/>
        </p:nvPicPr>
        <p:blipFill>
          <a:blip r:embed="rId3">
            <a:alphaModFix/>
          </a:blip>
          <a:stretch>
            <a:fillRect/>
          </a:stretch>
        </p:blipFill>
        <p:spPr>
          <a:xfrm>
            <a:off x="2133700" y="644675"/>
            <a:ext cx="6524550" cy="4349700"/>
          </a:xfrm>
          <a:prstGeom prst="rect">
            <a:avLst/>
          </a:prstGeom>
          <a:noFill/>
          <a:ln>
            <a:noFill/>
          </a:ln>
        </p:spPr>
      </p:pic>
      <p:cxnSp>
        <p:nvCxnSpPr>
          <p:cNvPr id="390" name="Google Shape;390;p50"/>
          <p:cNvCxnSpPr/>
          <p:nvPr/>
        </p:nvCxnSpPr>
        <p:spPr>
          <a:xfrm rot="10800000">
            <a:off x="5058000" y="998250"/>
            <a:ext cx="0" cy="214200"/>
          </a:xfrm>
          <a:prstGeom prst="straightConnector1">
            <a:avLst/>
          </a:prstGeom>
          <a:noFill/>
          <a:ln cap="flat" cmpd="sng" w="9525">
            <a:solidFill>
              <a:schemeClr val="dk1"/>
            </a:solidFill>
            <a:prstDash val="solid"/>
            <a:round/>
            <a:headEnd len="med" w="med" type="none"/>
            <a:tailEnd len="med" w="med" type="none"/>
          </a:ln>
        </p:spPr>
      </p:cxnSp>
      <p:cxnSp>
        <p:nvCxnSpPr>
          <p:cNvPr id="391" name="Google Shape;391;p50"/>
          <p:cNvCxnSpPr/>
          <p:nvPr/>
        </p:nvCxnSpPr>
        <p:spPr>
          <a:xfrm rot="10800000">
            <a:off x="6047100" y="998275"/>
            <a:ext cx="0" cy="214200"/>
          </a:xfrm>
          <a:prstGeom prst="straightConnector1">
            <a:avLst/>
          </a:prstGeom>
          <a:noFill/>
          <a:ln cap="flat" cmpd="sng" w="9525">
            <a:solidFill>
              <a:schemeClr val="dk1"/>
            </a:solidFill>
            <a:prstDash val="solid"/>
            <a:round/>
            <a:headEnd len="med" w="med" type="none"/>
            <a:tailEnd len="med" w="med" type="none"/>
          </a:ln>
        </p:spPr>
      </p:cxnSp>
      <p:sp>
        <p:nvSpPr>
          <p:cNvPr id="392" name="Google Shape;392;p50"/>
          <p:cNvSpPr txBox="1"/>
          <p:nvPr/>
        </p:nvSpPr>
        <p:spPr>
          <a:xfrm>
            <a:off x="5058000" y="1113563"/>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G18 ECI</a:t>
            </a:r>
            <a:endParaRPr b="1" sz="1000">
              <a:latin typeface="Nunito"/>
              <a:ea typeface="Nunito"/>
              <a:cs typeface="Nunito"/>
              <a:sym typeface="Nunito"/>
            </a:endParaRPr>
          </a:p>
        </p:txBody>
      </p:sp>
      <p:sp>
        <p:nvSpPr>
          <p:cNvPr id="393" name="Google Shape;393;p50"/>
          <p:cNvSpPr/>
          <p:nvPr/>
        </p:nvSpPr>
        <p:spPr>
          <a:xfrm>
            <a:off x="5086950" y="1072375"/>
            <a:ext cx="931200" cy="66000"/>
          </a:xfrm>
          <a:prstGeom prst="leftRightArrow">
            <a:avLst>
              <a:gd fmla="val 0" name="adj1"/>
              <a:gd fmla="val 1165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4" name="Google Shape;394;p50"/>
          <p:cNvCxnSpPr/>
          <p:nvPr/>
        </p:nvCxnSpPr>
        <p:spPr>
          <a:xfrm rot="10800000">
            <a:off x="4892800" y="1212450"/>
            <a:ext cx="465300" cy="750000"/>
          </a:xfrm>
          <a:prstGeom prst="straightConnector1">
            <a:avLst/>
          </a:prstGeom>
          <a:noFill/>
          <a:ln cap="flat" cmpd="sng" w="9525">
            <a:solidFill>
              <a:schemeClr val="dk2"/>
            </a:solidFill>
            <a:prstDash val="solid"/>
            <a:round/>
            <a:headEnd len="med" w="med" type="none"/>
            <a:tailEnd len="med" w="med" type="triangle"/>
          </a:ln>
        </p:spPr>
      </p:cxnSp>
      <p:sp>
        <p:nvSpPr>
          <p:cNvPr id="395" name="Google Shape;395;p50"/>
          <p:cNvSpPr txBox="1"/>
          <p:nvPr/>
        </p:nvSpPr>
        <p:spPr>
          <a:xfrm>
            <a:off x="5275675" y="1855225"/>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LUT Update</a:t>
            </a:r>
            <a:endParaRPr b="1" sz="1000">
              <a:latin typeface="Nunito"/>
              <a:ea typeface="Nunito"/>
              <a:cs typeface="Nunito"/>
              <a:sym typeface="Nunito"/>
            </a:endParaRPr>
          </a:p>
        </p:txBody>
      </p:sp>
      <p:cxnSp>
        <p:nvCxnSpPr>
          <p:cNvPr id="396" name="Google Shape;396;p50"/>
          <p:cNvCxnSpPr/>
          <p:nvPr/>
        </p:nvCxnSpPr>
        <p:spPr>
          <a:xfrm>
            <a:off x="4876300" y="928500"/>
            <a:ext cx="16500" cy="626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1"/>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402" name="Google Shape;402;p51"/>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403" name="Google Shape;403;p51"/>
          <p:cNvSpPr txBox="1"/>
          <p:nvPr/>
        </p:nvSpPr>
        <p:spPr>
          <a:xfrm>
            <a:off x="-148100" y="644675"/>
            <a:ext cx="2281800" cy="42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195</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Shift in SUVI-18 integrated response occurs following the LUT update.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Note that spectral response is slightly different in this channel for SUVI vs AIA, therefore some solar activity is preserved in the trends. These features are observed similarly between all SUVI instruments. </a:t>
            </a:r>
            <a:endParaRPr>
              <a:solidFill>
                <a:schemeClr val="lt1"/>
              </a:solidFill>
              <a:latin typeface="Avenir"/>
              <a:ea typeface="Avenir"/>
              <a:cs typeface="Avenir"/>
              <a:sym typeface="Avenir"/>
            </a:endParaRPr>
          </a:p>
        </p:txBody>
      </p:sp>
      <p:pic>
        <p:nvPicPr>
          <p:cNvPr id="404" name="Google Shape;404;p51"/>
          <p:cNvPicPr preferRelativeResize="0"/>
          <p:nvPr/>
        </p:nvPicPr>
        <p:blipFill>
          <a:blip r:embed="rId3">
            <a:alphaModFix/>
          </a:blip>
          <a:stretch>
            <a:fillRect/>
          </a:stretch>
        </p:blipFill>
        <p:spPr>
          <a:xfrm>
            <a:off x="2133700" y="644675"/>
            <a:ext cx="6524550" cy="4349708"/>
          </a:xfrm>
          <a:prstGeom prst="rect">
            <a:avLst/>
          </a:prstGeom>
          <a:noFill/>
          <a:ln>
            <a:noFill/>
          </a:ln>
        </p:spPr>
      </p:pic>
      <p:cxnSp>
        <p:nvCxnSpPr>
          <p:cNvPr id="405" name="Google Shape;405;p51"/>
          <p:cNvCxnSpPr/>
          <p:nvPr/>
        </p:nvCxnSpPr>
        <p:spPr>
          <a:xfrm>
            <a:off x="4880000" y="956925"/>
            <a:ext cx="0" cy="774900"/>
          </a:xfrm>
          <a:prstGeom prst="straightConnector1">
            <a:avLst/>
          </a:prstGeom>
          <a:noFill/>
          <a:ln cap="flat" cmpd="sng" w="9525">
            <a:solidFill>
              <a:schemeClr val="dk2"/>
            </a:solidFill>
            <a:prstDash val="solid"/>
            <a:round/>
            <a:headEnd len="med" w="med" type="none"/>
            <a:tailEnd len="med" w="med" type="none"/>
          </a:ln>
        </p:spPr>
      </p:cxnSp>
      <p:cxnSp>
        <p:nvCxnSpPr>
          <p:cNvPr id="406" name="Google Shape;406;p51"/>
          <p:cNvCxnSpPr/>
          <p:nvPr/>
        </p:nvCxnSpPr>
        <p:spPr>
          <a:xfrm rot="10800000">
            <a:off x="4880150" y="1360925"/>
            <a:ext cx="527400" cy="420300"/>
          </a:xfrm>
          <a:prstGeom prst="straightConnector1">
            <a:avLst/>
          </a:prstGeom>
          <a:noFill/>
          <a:ln cap="flat" cmpd="sng" w="9525">
            <a:solidFill>
              <a:schemeClr val="dk2"/>
            </a:solidFill>
            <a:prstDash val="solid"/>
            <a:round/>
            <a:headEnd len="med" w="med" type="none"/>
            <a:tailEnd len="med" w="med" type="triangle"/>
          </a:ln>
        </p:spPr>
      </p:cxnSp>
      <p:sp>
        <p:nvSpPr>
          <p:cNvPr id="407" name="Google Shape;407;p51"/>
          <p:cNvSpPr txBox="1"/>
          <p:nvPr/>
        </p:nvSpPr>
        <p:spPr>
          <a:xfrm>
            <a:off x="5328900" y="1665875"/>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LUT Update</a:t>
            </a:r>
            <a:endParaRPr b="1" sz="1000">
              <a:latin typeface="Nunito"/>
              <a:ea typeface="Nunito"/>
              <a:cs typeface="Nunito"/>
              <a:sym typeface="Nunito"/>
            </a:endParaRPr>
          </a:p>
        </p:txBody>
      </p:sp>
      <p:sp>
        <p:nvSpPr>
          <p:cNvPr id="408" name="Google Shape;408;p51"/>
          <p:cNvSpPr/>
          <p:nvPr/>
        </p:nvSpPr>
        <p:spPr>
          <a:xfrm>
            <a:off x="5057975" y="1072350"/>
            <a:ext cx="893700" cy="82500"/>
          </a:xfrm>
          <a:prstGeom prst="leftRightArrow">
            <a:avLst>
              <a:gd fmla="val 0" name="adj1"/>
              <a:gd fmla="val 1165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9" name="Google Shape;409;p51"/>
          <p:cNvCxnSpPr/>
          <p:nvPr/>
        </p:nvCxnSpPr>
        <p:spPr>
          <a:xfrm rot="10800000">
            <a:off x="5057975" y="1006500"/>
            <a:ext cx="0" cy="214200"/>
          </a:xfrm>
          <a:prstGeom prst="straightConnector1">
            <a:avLst/>
          </a:prstGeom>
          <a:noFill/>
          <a:ln cap="flat" cmpd="sng" w="9525">
            <a:solidFill>
              <a:schemeClr val="dk2"/>
            </a:solidFill>
            <a:prstDash val="solid"/>
            <a:round/>
            <a:headEnd len="med" w="med" type="none"/>
            <a:tailEnd len="med" w="med" type="none"/>
          </a:ln>
        </p:spPr>
      </p:cxnSp>
      <p:cxnSp>
        <p:nvCxnSpPr>
          <p:cNvPr id="410" name="Google Shape;410;p51"/>
          <p:cNvCxnSpPr/>
          <p:nvPr/>
        </p:nvCxnSpPr>
        <p:spPr>
          <a:xfrm rot="10800000">
            <a:off x="5951675" y="1006500"/>
            <a:ext cx="0" cy="214200"/>
          </a:xfrm>
          <a:prstGeom prst="straightConnector1">
            <a:avLst/>
          </a:prstGeom>
          <a:noFill/>
          <a:ln cap="flat" cmpd="sng" w="9525">
            <a:solidFill>
              <a:schemeClr val="dk2"/>
            </a:solidFill>
            <a:prstDash val="solid"/>
            <a:round/>
            <a:headEnd len="med" w="med" type="none"/>
            <a:tailEnd len="med" w="med" type="none"/>
          </a:ln>
        </p:spPr>
      </p:cxnSp>
      <p:sp>
        <p:nvSpPr>
          <p:cNvPr id="411" name="Google Shape;411;p51"/>
          <p:cNvSpPr txBox="1"/>
          <p:nvPr/>
        </p:nvSpPr>
        <p:spPr>
          <a:xfrm>
            <a:off x="5010275" y="1072350"/>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G18 ECI</a:t>
            </a:r>
            <a:endParaRPr b="1" sz="1000">
              <a:latin typeface="Nunito"/>
              <a:ea typeface="Nunito"/>
              <a:cs typeface="Nunito"/>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PLPT-SUVI-003: SUVI-AIA Intercalibration</a:t>
            </a:r>
            <a:endParaRPr sz="2540"/>
          </a:p>
        </p:txBody>
      </p:sp>
      <p:sp>
        <p:nvSpPr>
          <p:cNvPr id="417" name="Google Shape;417;p52"/>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418" name="Google Shape;418;p52"/>
          <p:cNvSpPr txBox="1"/>
          <p:nvPr/>
        </p:nvSpPr>
        <p:spPr>
          <a:xfrm>
            <a:off x="-148100" y="644675"/>
            <a:ext cx="22818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304</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Significant shift in SUVI-18 integrated response following the LUT update.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With properly calibrated data, relative degradation is lowest in SUVI-18. </a:t>
            </a:r>
            <a:endParaRPr>
              <a:solidFill>
                <a:schemeClr val="lt1"/>
              </a:solidFill>
              <a:latin typeface="Avenir"/>
              <a:ea typeface="Avenir"/>
              <a:cs typeface="Avenir"/>
              <a:sym typeface="Avenir"/>
            </a:endParaRPr>
          </a:p>
        </p:txBody>
      </p:sp>
      <p:pic>
        <p:nvPicPr>
          <p:cNvPr id="419" name="Google Shape;419;p52"/>
          <p:cNvPicPr preferRelativeResize="0"/>
          <p:nvPr/>
        </p:nvPicPr>
        <p:blipFill>
          <a:blip r:embed="rId3">
            <a:alphaModFix/>
          </a:blip>
          <a:stretch>
            <a:fillRect/>
          </a:stretch>
        </p:blipFill>
        <p:spPr>
          <a:xfrm>
            <a:off x="2133700" y="644675"/>
            <a:ext cx="6524550" cy="4349708"/>
          </a:xfrm>
          <a:prstGeom prst="rect">
            <a:avLst/>
          </a:prstGeom>
          <a:noFill/>
          <a:ln>
            <a:noFill/>
          </a:ln>
        </p:spPr>
      </p:pic>
      <p:cxnSp>
        <p:nvCxnSpPr>
          <p:cNvPr id="420" name="Google Shape;420;p52"/>
          <p:cNvCxnSpPr/>
          <p:nvPr/>
        </p:nvCxnSpPr>
        <p:spPr>
          <a:xfrm>
            <a:off x="4814075" y="956950"/>
            <a:ext cx="0" cy="2753100"/>
          </a:xfrm>
          <a:prstGeom prst="straightConnector1">
            <a:avLst/>
          </a:prstGeom>
          <a:noFill/>
          <a:ln cap="flat" cmpd="sng" w="9525">
            <a:solidFill>
              <a:schemeClr val="dk2"/>
            </a:solidFill>
            <a:prstDash val="solid"/>
            <a:round/>
            <a:headEnd len="med" w="med" type="none"/>
            <a:tailEnd len="med" w="med" type="none"/>
          </a:ln>
        </p:spPr>
      </p:cxnSp>
      <p:cxnSp>
        <p:nvCxnSpPr>
          <p:cNvPr id="421" name="Google Shape;421;p52"/>
          <p:cNvCxnSpPr/>
          <p:nvPr/>
        </p:nvCxnSpPr>
        <p:spPr>
          <a:xfrm rot="10800000">
            <a:off x="4814075" y="2425775"/>
            <a:ext cx="897600" cy="787500"/>
          </a:xfrm>
          <a:prstGeom prst="straightConnector1">
            <a:avLst/>
          </a:prstGeom>
          <a:noFill/>
          <a:ln cap="flat" cmpd="sng" w="9525">
            <a:solidFill>
              <a:schemeClr val="dk2"/>
            </a:solidFill>
            <a:prstDash val="solid"/>
            <a:round/>
            <a:headEnd len="med" w="med" type="none"/>
            <a:tailEnd len="med" w="med" type="triangle"/>
          </a:ln>
        </p:spPr>
      </p:cxnSp>
      <p:sp>
        <p:nvSpPr>
          <p:cNvPr id="422" name="Google Shape;422;p52"/>
          <p:cNvSpPr txBox="1"/>
          <p:nvPr/>
        </p:nvSpPr>
        <p:spPr>
          <a:xfrm>
            <a:off x="5579800" y="3133825"/>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LUT Update</a:t>
            </a:r>
            <a:endParaRPr b="1" sz="1000">
              <a:latin typeface="Nunito"/>
              <a:ea typeface="Nunito"/>
              <a:cs typeface="Nunito"/>
              <a:sym typeface="Nunito"/>
            </a:endParaRPr>
          </a:p>
        </p:txBody>
      </p:sp>
      <p:cxnSp>
        <p:nvCxnSpPr>
          <p:cNvPr id="423" name="Google Shape;423;p52"/>
          <p:cNvCxnSpPr/>
          <p:nvPr/>
        </p:nvCxnSpPr>
        <p:spPr>
          <a:xfrm rot="10800000">
            <a:off x="4955675" y="1047700"/>
            <a:ext cx="0" cy="214200"/>
          </a:xfrm>
          <a:prstGeom prst="straightConnector1">
            <a:avLst/>
          </a:prstGeom>
          <a:noFill/>
          <a:ln cap="flat" cmpd="sng" w="9525">
            <a:solidFill>
              <a:schemeClr val="dk2"/>
            </a:solidFill>
            <a:prstDash val="solid"/>
            <a:round/>
            <a:headEnd len="med" w="med" type="none"/>
            <a:tailEnd len="med" w="med" type="none"/>
          </a:ln>
        </p:spPr>
      </p:cxnSp>
      <p:sp>
        <p:nvSpPr>
          <p:cNvPr id="424" name="Google Shape;424;p52"/>
          <p:cNvSpPr/>
          <p:nvPr/>
        </p:nvSpPr>
        <p:spPr>
          <a:xfrm>
            <a:off x="4955675" y="1097050"/>
            <a:ext cx="989100" cy="115500"/>
          </a:xfrm>
          <a:prstGeom prst="leftRightArrow">
            <a:avLst>
              <a:gd fmla="val 0" name="adj1"/>
              <a:gd fmla="val 1165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52"/>
          <p:cNvCxnSpPr/>
          <p:nvPr/>
        </p:nvCxnSpPr>
        <p:spPr>
          <a:xfrm rot="10800000">
            <a:off x="5944775" y="1047700"/>
            <a:ext cx="0" cy="214200"/>
          </a:xfrm>
          <a:prstGeom prst="straightConnector1">
            <a:avLst/>
          </a:prstGeom>
          <a:noFill/>
          <a:ln cap="flat" cmpd="sng" w="9525">
            <a:solidFill>
              <a:schemeClr val="dk2"/>
            </a:solidFill>
            <a:prstDash val="solid"/>
            <a:round/>
            <a:headEnd len="med" w="med" type="none"/>
            <a:tailEnd len="med" w="med" type="none"/>
          </a:ln>
        </p:spPr>
      </p:cxnSp>
      <p:sp>
        <p:nvSpPr>
          <p:cNvPr id="426" name="Google Shape;426;p52"/>
          <p:cNvSpPr txBox="1"/>
          <p:nvPr/>
        </p:nvSpPr>
        <p:spPr>
          <a:xfrm>
            <a:off x="4955675" y="1097050"/>
            <a:ext cx="989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G18 ECI</a:t>
            </a:r>
            <a:endParaRPr b="1" sz="1000">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457200" y="2143125"/>
            <a:ext cx="8229600" cy="857400"/>
          </a:xfrm>
          <a:prstGeom prst="rect">
            <a:avLst/>
          </a:prstGeom>
          <a:solidFill>
            <a:srgbClr val="000000">
              <a:alpha val="50000"/>
            </a:srgbClr>
          </a:soli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SUVI Instrument &amp; Products Overview</a:t>
            </a:r>
            <a:endParaRPr/>
          </a:p>
        </p:txBody>
      </p:sp>
      <p:sp>
        <p:nvSpPr>
          <p:cNvPr id="87" name="Google Shape;87;p17"/>
          <p:cNvSpPr txBox="1"/>
          <p:nvPr>
            <p:ph idx="12" type="sldNum"/>
          </p:nvPr>
        </p:nvSpPr>
        <p:spPr>
          <a:xfrm>
            <a:off x="6958425" y="48535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3"/>
          <p:cNvSpPr txBox="1"/>
          <p:nvPr>
            <p:ph idx="1" type="body"/>
          </p:nvPr>
        </p:nvSpPr>
        <p:spPr>
          <a:xfrm>
            <a:off x="457200" y="1018250"/>
            <a:ext cx="8229600" cy="3813300"/>
          </a:xfrm>
          <a:prstGeom prst="rect">
            <a:avLst/>
          </a:prstGeom>
          <a:solidFill>
            <a:srgbClr val="000000">
              <a:alpha val="50000"/>
            </a:srgbClr>
          </a:solid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Clr>
                <a:schemeClr val="lt1"/>
              </a:buClr>
              <a:buSzPts val="2000"/>
              <a:buChar char="●"/>
            </a:pPr>
            <a:r>
              <a:rPr lang="en" sz="2000">
                <a:latin typeface="Nunito"/>
                <a:ea typeface="Nunito"/>
                <a:cs typeface="Nunito"/>
                <a:sym typeface="Nunito"/>
              </a:rPr>
              <a:t>Straight ratio comparison of EXIS-EUVSA 284 and 304Å spectral irradiance measurements to SUVI 284 and 304Å channels.</a:t>
            </a:r>
            <a:endParaRPr sz="2000">
              <a:latin typeface="Nunito"/>
              <a:ea typeface="Nunito"/>
              <a:cs typeface="Nunito"/>
              <a:sym typeface="Nunito"/>
            </a:endParaRPr>
          </a:p>
          <a:p>
            <a:pPr indent="-317500" lvl="0" marL="342900" rtl="0" algn="l">
              <a:lnSpc>
                <a:spcPct val="100000"/>
              </a:lnSpc>
              <a:spcBef>
                <a:spcPts val="480"/>
              </a:spcBef>
              <a:spcAft>
                <a:spcPts val="0"/>
              </a:spcAft>
              <a:buClr>
                <a:schemeClr val="lt1"/>
              </a:buClr>
              <a:buSzPts val="2000"/>
              <a:buChar char="●"/>
            </a:pPr>
            <a:r>
              <a:rPr lang="en" sz="2000">
                <a:latin typeface="Nunito"/>
                <a:ea typeface="Nunito"/>
                <a:cs typeface="Nunito"/>
                <a:sym typeface="Nunito"/>
              </a:rPr>
              <a:t>GOES-16 EXIS products are used exclusively.</a:t>
            </a:r>
            <a:endParaRPr sz="2000">
              <a:latin typeface="Nunito"/>
              <a:ea typeface="Nunito"/>
              <a:cs typeface="Nunito"/>
              <a:sym typeface="Nunito"/>
            </a:endParaRPr>
          </a:p>
          <a:p>
            <a:pPr indent="-222250" lvl="1" marL="742950" rtl="0" algn="l">
              <a:lnSpc>
                <a:spcPct val="100000"/>
              </a:lnSpc>
              <a:spcBef>
                <a:spcPts val="480"/>
              </a:spcBef>
              <a:spcAft>
                <a:spcPts val="0"/>
              </a:spcAft>
              <a:buSzPts val="1800"/>
              <a:buFont typeface="Nunito"/>
              <a:buChar char="○"/>
            </a:pPr>
            <a:r>
              <a:rPr lang="en" sz="1800">
                <a:latin typeface="Nunito"/>
                <a:ea typeface="Nunito"/>
                <a:cs typeface="Nunito"/>
                <a:sym typeface="Nunito"/>
              </a:rPr>
              <a:t>GOES-17 EUVS Level-2 products are not currently produced by NCEI</a:t>
            </a:r>
            <a:endParaRPr sz="1800">
              <a:latin typeface="Nunito"/>
              <a:ea typeface="Nunito"/>
              <a:cs typeface="Nunito"/>
              <a:sym typeface="Nunito"/>
            </a:endParaRPr>
          </a:p>
          <a:p>
            <a:pPr indent="-222250" lvl="1" marL="742950" rtl="0" algn="l">
              <a:lnSpc>
                <a:spcPct val="100000"/>
              </a:lnSpc>
              <a:spcBef>
                <a:spcPts val="480"/>
              </a:spcBef>
              <a:spcAft>
                <a:spcPts val="0"/>
              </a:spcAft>
              <a:buSzPts val="1800"/>
              <a:buFont typeface="Nunito"/>
              <a:buChar char="○"/>
            </a:pPr>
            <a:r>
              <a:rPr lang="en" sz="1800">
                <a:latin typeface="Nunito"/>
                <a:ea typeface="Nunito"/>
                <a:cs typeface="Nunito"/>
                <a:sym typeface="Nunito"/>
              </a:rPr>
              <a:t>GOES-18 EXIS Level-2 products are not yet </a:t>
            </a:r>
            <a:r>
              <a:rPr lang="en" sz="1800">
                <a:latin typeface="Nunito"/>
                <a:ea typeface="Nunito"/>
                <a:cs typeface="Nunito"/>
                <a:sym typeface="Nunito"/>
              </a:rPr>
              <a:t>publicly</a:t>
            </a:r>
            <a:r>
              <a:rPr lang="en" sz="1800">
                <a:latin typeface="Nunito"/>
                <a:ea typeface="Nunito"/>
                <a:cs typeface="Nunito"/>
                <a:sym typeface="Nunito"/>
              </a:rPr>
              <a:t> available.</a:t>
            </a:r>
            <a:endParaRPr sz="1800">
              <a:latin typeface="Nunito"/>
              <a:ea typeface="Nunito"/>
              <a:cs typeface="Nunito"/>
              <a:sym typeface="Nunito"/>
            </a:endParaRPr>
          </a:p>
          <a:p>
            <a:pPr indent="-317500" lvl="0" marL="342900" rtl="0" algn="l">
              <a:lnSpc>
                <a:spcPct val="100000"/>
              </a:lnSpc>
              <a:spcBef>
                <a:spcPts val="480"/>
              </a:spcBef>
              <a:spcAft>
                <a:spcPts val="0"/>
              </a:spcAft>
              <a:buClr>
                <a:schemeClr val="lt1"/>
              </a:buClr>
              <a:buSzPts val="2000"/>
              <a:buChar char="●"/>
            </a:pPr>
            <a:r>
              <a:rPr lang="en" sz="2000">
                <a:latin typeface="Nunito"/>
                <a:ea typeface="Nunito"/>
                <a:cs typeface="Nunito"/>
                <a:sym typeface="Nunito"/>
              </a:rPr>
              <a:t>Value for the GOES-16 EXIS-EUVSA come from NCEI </a:t>
            </a:r>
            <a:endParaRPr sz="2000">
              <a:latin typeface="Nunito"/>
              <a:ea typeface="Nunito"/>
              <a:cs typeface="Nunito"/>
              <a:sym typeface="Nunito"/>
            </a:endParaRPr>
          </a:p>
          <a:p>
            <a:pPr indent="-317500" lvl="0" marL="342900" rtl="0" algn="l">
              <a:lnSpc>
                <a:spcPct val="100000"/>
              </a:lnSpc>
              <a:spcBef>
                <a:spcPts val="480"/>
              </a:spcBef>
              <a:spcAft>
                <a:spcPts val="0"/>
              </a:spcAft>
              <a:buClr>
                <a:schemeClr val="lt1"/>
              </a:buClr>
              <a:buSzPts val="2000"/>
              <a:buChar char="●"/>
            </a:pPr>
            <a:r>
              <a:rPr lang="en" sz="2000">
                <a:latin typeface="Nunito"/>
                <a:ea typeface="Nunito"/>
                <a:cs typeface="Nunito"/>
                <a:sym typeface="Nunito"/>
              </a:rPr>
              <a:t>SUVI and EXIS are </a:t>
            </a:r>
            <a:r>
              <a:rPr lang="en" sz="2000" u="sng">
                <a:latin typeface="Nunito"/>
                <a:ea typeface="Nunito"/>
                <a:cs typeface="Nunito"/>
                <a:sym typeface="Nunito"/>
              </a:rPr>
              <a:t>very</a:t>
            </a:r>
            <a:r>
              <a:rPr lang="en" sz="2000">
                <a:latin typeface="Nunito"/>
                <a:ea typeface="Nunito"/>
                <a:cs typeface="Nunito"/>
                <a:sym typeface="Nunito"/>
              </a:rPr>
              <a:t> different instruments, and work is needed to achieve an apples-to-apples comparison.</a:t>
            </a:r>
            <a:endParaRPr sz="2000">
              <a:latin typeface="Nunito"/>
              <a:ea typeface="Nunito"/>
              <a:cs typeface="Nunito"/>
              <a:sym typeface="Nunito"/>
            </a:endParaRPr>
          </a:p>
          <a:p>
            <a:pPr indent="-317500" lvl="0" marL="342900" rtl="0" algn="l">
              <a:lnSpc>
                <a:spcPct val="100000"/>
              </a:lnSpc>
              <a:spcBef>
                <a:spcPts val="480"/>
              </a:spcBef>
              <a:spcAft>
                <a:spcPts val="0"/>
              </a:spcAft>
              <a:buClr>
                <a:schemeClr val="lt1"/>
              </a:buClr>
              <a:buSzPts val="2000"/>
              <a:buChar char="●"/>
            </a:pPr>
            <a:r>
              <a:rPr lang="en" sz="2000">
                <a:latin typeface="Nunito"/>
                <a:ea typeface="Nunito"/>
                <a:cs typeface="Nunito"/>
                <a:sym typeface="Nunito"/>
              </a:rPr>
              <a:t>The ratios between SUVI and EXIS measurements are an option in calculating the SUVI contamination correction.</a:t>
            </a:r>
            <a:endParaRPr sz="2000">
              <a:latin typeface="Nunito"/>
              <a:ea typeface="Nunito"/>
              <a:cs typeface="Nunito"/>
              <a:sym typeface="Nunito"/>
            </a:endParaRPr>
          </a:p>
        </p:txBody>
      </p:sp>
      <p:sp>
        <p:nvSpPr>
          <p:cNvPr id="432" name="Google Shape;432;p53"/>
          <p:cNvSpPr txBox="1"/>
          <p:nvPr>
            <p:ph idx="12" type="sldNum"/>
          </p:nvPr>
        </p:nvSpPr>
        <p:spPr>
          <a:xfrm>
            <a:off x="6968000" y="48924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433" name="Google Shape;433;p53"/>
          <p:cNvSpPr txBox="1"/>
          <p:nvPr>
            <p:ph type="title"/>
          </p:nvPr>
        </p:nvSpPr>
        <p:spPr>
          <a:xfrm>
            <a:off x="457200" y="78004"/>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t>PLPT-SUVI-006: S</a:t>
            </a:r>
            <a:r>
              <a:rPr lang="en"/>
              <a:t>UVI-EXIS Intercalibration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54"/>
          <p:cNvPicPr preferRelativeResize="0"/>
          <p:nvPr/>
        </p:nvPicPr>
        <p:blipFill rotWithShape="1">
          <a:blip r:embed="rId3">
            <a:alphaModFix/>
          </a:blip>
          <a:srcRect b="20896" l="10245" r="7854" t="20123"/>
          <a:stretch/>
        </p:blipFill>
        <p:spPr>
          <a:xfrm>
            <a:off x="1146175" y="1026601"/>
            <a:ext cx="6841524" cy="3806883"/>
          </a:xfrm>
          <a:prstGeom prst="rect">
            <a:avLst/>
          </a:prstGeom>
          <a:noFill/>
          <a:ln>
            <a:noFill/>
          </a:ln>
        </p:spPr>
      </p:pic>
      <p:grpSp>
        <p:nvGrpSpPr>
          <p:cNvPr id="440" name="Google Shape;440;p54"/>
          <p:cNvGrpSpPr/>
          <p:nvPr/>
        </p:nvGrpSpPr>
        <p:grpSpPr>
          <a:xfrm>
            <a:off x="2654460" y="1472853"/>
            <a:ext cx="4275397" cy="2948331"/>
            <a:chOff x="2117558" y="1937082"/>
            <a:chExt cx="5502442" cy="3754879"/>
          </a:xfrm>
        </p:grpSpPr>
        <p:sp>
          <p:nvSpPr>
            <p:cNvPr id="441" name="Google Shape;441;p54"/>
            <p:cNvSpPr/>
            <p:nvPr/>
          </p:nvSpPr>
          <p:spPr>
            <a:xfrm>
              <a:off x="2117558" y="1937084"/>
              <a:ext cx="120300" cy="3741900"/>
            </a:xfrm>
            <a:prstGeom prst="rect">
              <a:avLst/>
            </a:prstGeom>
            <a:solidFill>
              <a:srgbClr val="4F6128">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54"/>
            <p:cNvSpPr/>
            <p:nvPr/>
          </p:nvSpPr>
          <p:spPr>
            <a:xfrm>
              <a:off x="2847473" y="1950061"/>
              <a:ext cx="449100" cy="3741900"/>
            </a:xfrm>
            <a:prstGeom prst="rect">
              <a:avLst/>
            </a:prstGeom>
            <a:solidFill>
              <a:srgbClr val="31859B">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54"/>
            <p:cNvSpPr/>
            <p:nvPr/>
          </p:nvSpPr>
          <p:spPr>
            <a:xfrm>
              <a:off x="3871860" y="1950061"/>
              <a:ext cx="507600" cy="3741900"/>
            </a:xfrm>
            <a:prstGeom prst="rect">
              <a:avLst/>
            </a:prstGeom>
            <a:solidFill>
              <a:srgbClr val="D4CB55">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54"/>
            <p:cNvSpPr/>
            <p:nvPr/>
          </p:nvSpPr>
          <p:spPr>
            <a:xfrm>
              <a:off x="4370233" y="1937083"/>
              <a:ext cx="584400" cy="3741900"/>
            </a:xfrm>
            <a:prstGeom prst="rect">
              <a:avLst/>
            </a:prstGeom>
            <a:solidFill>
              <a:srgbClr val="938953">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54"/>
            <p:cNvSpPr/>
            <p:nvPr/>
          </p:nvSpPr>
          <p:spPr>
            <a:xfrm>
              <a:off x="6553200" y="1950061"/>
              <a:ext cx="1066800" cy="3741900"/>
            </a:xfrm>
            <a:prstGeom prst="rect">
              <a:avLst/>
            </a:prstGeom>
            <a:solidFill>
              <a:srgbClr val="E36C09">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54"/>
            <p:cNvSpPr/>
            <p:nvPr/>
          </p:nvSpPr>
          <p:spPr>
            <a:xfrm>
              <a:off x="5977994" y="1937082"/>
              <a:ext cx="1262400" cy="3741900"/>
            </a:xfrm>
            <a:prstGeom prst="rect">
              <a:avLst/>
            </a:prstGeom>
            <a:solidFill>
              <a:srgbClr val="538CD5">
                <a:alpha val="24710"/>
              </a:srgbClr>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47" name="Google Shape;447;p54"/>
          <p:cNvSpPr txBox="1"/>
          <p:nvPr>
            <p:ph idx="12" type="sldNum"/>
          </p:nvPr>
        </p:nvSpPr>
        <p:spPr>
          <a:xfrm>
            <a:off x="8514033" y="4791888"/>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448" name="Google Shape;448;p54"/>
          <p:cNvSpPr txBox="1"/>
          <p:nvPr/>
        </p:nvSpPr>
        <p:spPr>
          <a:xfrm>
            <a:off x="1839893" y="156063"/>
            <a:ext cx="5464200" cy="808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3600">
                <a:solidFill>
                  <a:schemeClr val="lt1"/>
                </a:solidFill>
                <a:latin typeface="Calibri"/>
                <a:ea typeface="Calibri"/>
                <a:cs typeface="Calibri"/>
                <a:sym typeface="Calibri"/>
              </a:rPr>
              <a:t>Typical Solar Spectrum</a:t>
            </a:r>
            <a:endParaRPr b="0" i="0" sz="2800">
              <a:solidFill>
                <a:schemeClr val="lt1"/>
              </a:solidFill>
              <a:latin typeface="Calibri"/>
              <a:ea typeface="Calibri"/>
              <a:cs typeface="Calibri"/>
              <a:sym typeface="Calibri"/>
            </a:endParaRPr>
          </a:p>
        </p:txBody>
      </p:sp>
      <p:sp>
        <p:nvSpPr>
          <p:cNvPr id="449" name="Google Shape;449;p54"/>
          <p:cNvSpPr txBox="1"/>
          <p:nvPr/>
        </p:nvSpPr>
        <p:spPr>
          <a:xfrm>
            <a:off x="4104155" y="2372425"/>
            <a:ext cx="436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IX</a:t>
            </a:r>
            <a:endParaRPr/>
          </a:p>
        </p:txBody>
      </p:sp>
      <p:sp>
        <p:nvSpPr>
          <p:cNvPr id="450" name="Google Shape;450;p54"/>
          <p:cNvSpPr txBox="1"/>
          <p:nvPr/>
        </p:nvSpPr>
        <p:spPr>
          <a:xfrm>
            <a:off x="4394450" y="2372425"/>
            <a:ext cx="404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X</a:t>
            </a:r>
            <a:endParaRPr/>
          </a:p>
        </p:txBody>
      </p:sp>
      <p:sp>
        <p:nvSpPr>
          <p:cNvPr id="451" name="Google Shape;451;p54"/>
          <p:cNvSpPr txBox="1"/>
          <p:nvPr/>
        </p:nvSpPr>
        <p:spPr>
          <a:xfrm>
            <a:off x="4832559" y="2434122"/>
            <a:ext cx="6528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XII</a:t>
            </a:r>
            <a:endParaRPr/>
          </a:p>
          <a:p>
            <a:pPr indent="0" lvl="0" marL="0" marR="0" rtl="0" algn="l">
              <a:spcBef>
                <a:spcPts val="0"/>
              </a:spcBef>
              <a:spcAft>
                <a:spcPts val="0"/>
              </a:spcAft>
              <a:buNone/>
            </a:pPr>
            <a:r>
              <a:rPr lang="en" sz="1000">
                <a:solidFill>
                  <a:schemeClr val="dk1"/>
                </a:solidFill>
                <a:latin typeface="Calibri"/>
                <a:ea typeface="Calibri"/>
                <a:cs typeface="Calibri"/>
                <a:sym typeface="Calibri"/>
              </a:rPr>
              <a:t>(Fe XXIV)</a:t>
            </a:r>
            <a:endParaRPr/>
          </a:p>
        </p:txBody>
      </p:sp>
      <p:sp>
        <p:nvSpPr>
          <p:cNvPr id="452" name="Google Shape;452;p54"/>
          <p:cNvSpPr txBox="1"/>
          <p:nvPr/>
        </p:nvSpPr>
        <p:spPr>
          <a:xfrm>
            <a:off x="2469032" y="3264712"/>
            <a:ext cx="649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X</a:t>
            </a:r>
            <a:endParaRPr/>
          </a:p>
          <a:p>
            <a:pPr indent="0" lvl="0" marL="0" marR="0" rtl="0" algn="ctr">
              <a:spcBef>
                <a:spcPts val="0"/>
              </a:spcBef>
              <a:spcAft>
                <a:spcPts val="0"/>
              </a:spcAft>
              <a:buNone/>
            </a:pPr>
            <a:r>
              <a:rPr lang="en" sz="1000">
                <a:solidFill>
                  <a:schemeClr val="dk1"/>
                </a:solidFill>
                <a:latin typeface="Calibri"/>
                <a:ea typeface="Calibri"/>
                <a:cs typeface="Calibri"/>
                <a:sym typeface="Calibri"/>
              </a:rPr>
              <a:t>(Fe XVIII)</a:t>
            </a:r>
            <a:endParaRPr/>
          </a:p>
        </p:txBody>
      </p:sp>
      <p:sp>
        <p:nvSpPr>
          <p:cNvPr id="453" name="Google Shape;453;p54"/>
          <p:cNvSpPr txBox="1"/>
          <p:nvPr/>
        </p:nvSpPr>
        <p:spPr>
          <a:xfrm>
            <a:off x="3296934" y="3649190"/>
            <a:ext cx="5805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VIII</a:t>
            </a:r>
            <a:endParaRPr/>
          </a:p>
          <a:p>
            <a:pPr indent="0" lvl="0" marL="0" marR="0" rtl="0" algn="l">
              <a:spcBef>
                <a:spcPts val="0"/>
              </a:spcBef>
              <a:spcAft>
                <a:spcPts val="0"/>
              </a:spcAft>
              <a:buNone/>
            </a:pPr>
            <a:r>
              <a:rPr lang="en" sz="1000">
                <a:solidFill>
                  <a:schemeClr val="dk1"/>
                </a:solidFill>
                <a:latin typeface="Calibri"/>
                <a:ea typeface="Calibri"/>
                <a:cs typeface="Calibri"/>
                <a:sym typeface="Calibri"/>
              </a:rPr>
              <a:t>(Fe XXI)</a:t>
            </a:r>
            <a:endParaRPr/>
          </a:p>
        </p:txBody>
      </p:sp>
      <p:sp>
        <p:nvSpPr>
          <p:cNvPr id="454" name="Google Shape;454;p54"/>
          <p:cNvSpPr txBox="1"/>
          <p:nvPr/>
        </p:nvSpPr>
        <p:spPr>
          <a:xfrm>
            <a:off x="6960713" y="2582689"/>
            <a:ext cx="476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Fe XV</a:t>
            </a:r>
            <a:endParaRPr sz="1000">
              <a:solidFill>
                <a:schemeClr val="dk1"/>
              </a:solidFill>
              <a:latin typeface="Calibri"/>
              <a:ea typeface="Calibri"/>
              <a:cs typeface="Calibri"/>
              <a:sym typeface="Calibri"/>
            </a:endParaRPr>
          </a:p>
        </p:txBody>
      </p:sp>
      <p:sp>
        <p:nvSpPr>
          <p:cNvPr id="455" name="Google Shape;455;p54"/>
          <p:cNvSpPr txBox="1"/>
          <p:nvPr/>
        </p:nvSpPr>
        <p:spPr>
          <a:xfrm>
            <a:off x="7519902" y="1613381"/>
            <a:ext cx="477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He II</a:t>
            </a:r>
            <a:endParaRPr/>
          </a:p>
          <a:p>
            <a:pPr indent="0" lvl="0" marL="0" marR="0" rtl="0" algn="l">
              <a:spcBef>
                <a:spcPts val="0"/>
              </a:spcBef>
              <a:spcAft>
                <a:spcPts val="0"/>
              </a:spcAft>
              <a:buNone/>
            </a:pPr>
            <a:r>
              <a:rPr lang="en" sz="1000">
                <a:solidFill>
                  <a:schemeClr val="dk1"/>
                </a:solidFill>
                <a:latin typeface="Calibri"/>
                <a:ea typeface="Calibri"/>
                <a:cs typeface="Calibri"/>
                <a:sym typeface="Calibri"/>
              </a:rPr>
              <a:t>(Si XI)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5"/>
          <p:cNvSpPr txBox="1"/>
          <p:nvPr>
            <p:ph idx="12" type="sldNum"/>
          </p:nvPr>
        </p:nvSpPr>
        <p:spPr>
          <a:xfrm>
            <a:off x="6958450" y="48639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462" name="Google Shape;462;p55"/>
          <p:cNvSpPr txBox="1"/>
          <p:nvPr/>
        </p:nvSpPr>
        <p:spPr>
          <a:xfrm>
            <a:off x="2275488" y="778506"/>
            <a:ext cx="4593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lt1"/>
                </a:solidFill>
                <a:latin typeface="Nunito"/>
                <a:ea typeface="Nunito"/>
                <a:cs typeface="Nunito"/>
                <a:sym typeface="Nunito"/>
              </a:rPr>
              <a:t>GOES-16 SUVI Retrospective</a:t>
            </a:r>
            <a:endParaRPr sz="1800">
              <a:solidFill>
                <a:schemeClr val="lt1"/>
              </a:solidFill>
              <a:latin typeface="Nunito"/>
              <a:ea typeface="Nunito"/>
              <a:cs typeface="Nunito"/>
              <a:sym typeface="Nunito"/>
            </a:endParaRPr>
          </a:p>
        </p:txBody>
      </p:sp>
      <p:pic>
        <p:nvPicPr>
          <p:cNvPr id="463" name="Google Shape;463;p55"/>
          <p:cNvPicPr preferRelativeResize="0"/>
          <p:nvPr/>
        </p:nvPicPr>
        <p:blipFill>
          <a:blip r:embed="rId3">
            <a:alphaModFix/>
          </a:blip>
          <a:stretch>
            <a:fillRect/>
          </a:stretch>
        </p:blipFill>
        <p:spPr>
          <a:xfrm>
            <a:off x="214750" y="1215488"/>
            <a:ext cx="4281825" cy="3277000"/>
          </a:xfrm>
          <a:prstGeom prst="rect">
            <a:avLst/>
          </a:prstGeom>
          <a:noFill/>
          <a:ln>
            <a:noFill/>
          </a:ln>
        </p:spPr>
      </p:pic>
      <p:pic>
        <p:nvPicPr>
          <p:cNvPr id="464" name="Google Shape;464;p55"/>
          <p:cNvPicPr preferRelativeResize="0"/>
          <p:nvPr/>
        </p:nvPicPr>
        <p:blipFill>
          <a:blip r:embed="rId4">
            <a:alphaModFix/>
          </a:blip>
          <a:stretch>
            <a:fillRect/>
          </a:stretch>
        </p:blipFill>
        <p:spPr>
          <a:xfrm>
            <a:off x="4550858" y="1215501"/>
            <a:ext cx="4281842" cy="3276975"/>
          </a:xfrm>
          <a:prstGeom prst="rect">
            <a:avLst/>
          </a:prstGeom>
          <a:noFill/>
          <a:ln>
            <a:noFill/>
          </a:ln>
        </p:spPr>
      </p:pic>
      <p:sp>
        <p:nvSpPr>
          <p:cNvPr id="465" name="Google Shape;465;p55"/>
          <p:cNvSpPr txBox="1"/>
          <p:nvPr>
            <p:ph type="title"/>
          </p:nvPr>
        </p:nvSpPr>
        <p:spPr>
          <a:xfrm>
            <a:off x="457200" y="50299"/>
            <a:ext cx="8229600" cy="79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PLPT-SUVI-006</a:t>
            </a:r>
            <a:r>
              <a:rPr lang="en" sz="3000"/>
              <a:t>: SUVI-EXIS </a:t>
            </a:r>
            <a:r>
              <a:rPr lang="en" sz="3000"/>
              <a:t>Intercalibration</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6"/>
          <p:cNvSpPr txBox="1"/>
          <p:nvPr>
            <p:ph idx="12" type="sldNum"/>
          </p:nvPr>
        </p:nvSpPr>
        <p:spPr>
          <a:xfrm>
            <a:off x="6948050" y="490797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472" name="Google Shape;472;p56"/>
          <p:cNvSpPr txBox="1"/>
          <p:nvPr/>
        </p:nvSpPr>
        <p:spPr>
          <a:xfrm>
            <a:off x="2275488" y="746972"/>
            <a:ext cx="4593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GOES-17 SUVI Retrospective</a:t>
            </a:r>
            <a:endParaRPr sz="1800">
              <a:solidFill>
                <a:schemeClr val="lt1"/>
              </a:solidFill>
              <a:latin typeface="Calibri"/>
              <a:ea typeface="Calibri"/>
              <a:cs typeface="Calibri"/>
              <a:sym typeface="Calibri"/>
            </a:endParaRPr>
          </a:p>
        </p:txBody>
      </p:sp>
      <p:pic>
        <p:nvPicPr>
          <p:cNvPr id="473" name="Google Shape;473;p56"/>
          <p:cNvPicPr preferRelativeResize="0"/>
          <p:nvPr/>
        </p:nvPicPr>
        <p:blipFill>
          <a:blip r:embed="rId3">
            <a:alphaModFix/>
          </a:blip>
          <a:stretch>
            <a:fillRect/>
          </a:stretch>
        </p:blipFill>
        <p:spPr>
          <a:xfrm>
            <a:off x="197425" y="1245950"/>
            <a:ext cx="4223207" cy="3232125"/>
          </a:xfrm>
          <a:prstGeom prst="rect">
            <a:avLst/>
          </a:prstGeom>
          <a:noFill/>
          <a:ln>
            <a:noFill/>
          </a:ln>
        </p:spPr>
      </p:pic>
      <p:pic>
        <p:nvPicPr>
          <p:cNvPr id="474" name="Google Shape;474;p56"/>
          <p:cNvPicPr preferRelativeResize="0"/>
          <p:nvPr/>
        </p:nvPicPr>
        <p:blipFill>
          <a:blip r:embed="rId4">
            <a:alphaModFix/>
          </a:blip>
          <a:stretch>
            <a:fillRect/>
          </a:stretch>
        </p:blipFill>
        <p:spPr>
          <a:xfrm>
            <a:off x="4714075" y="1245950"/>
            <a:ext cx="4223200" cy="3232100"/>
          </a:xfrm>
          <a:prstGeom prst="rect">
            <a:avLst/>
          </a:prstGeom>
          <a:noFill/>
          <a:ln>
            <a:noFill/>
          </a:ln>
        </p:spPr>
      </p:pic>
      <p:sp>
        <p:nvSpPr>
          <p:cNvPr id="475" name="Google Shape;475;p56"/>
          <p:cNvSpPr txBox="1"/>
          <p:nvPr>
            <p:ph type="title"/>
          </p:nvPr>
        </p:nvSpPr>
        <p:spPr>
          <a:xfrm>
            <a:off x="457200" y="50299"/>
            <a:ext cx="8229600" cy="79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PLPT-SUVI-006</a:t>
            </a:r>
            <a:r>
              <a:rPr lang="en" sz="3000"/>
              <a:t>: SUVI-EXIS </a:t>
            </a:r>
            <a:r>
              <a:rPr lang="en" sz="3000"/>
              <a:t>Intercalibration</a:t>
            </a:r>
            <a:endParaRPr sz="3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7"/>
          <p:cNvSpPr txBox="1"/>
          <p:nvPr>
            <p:ph idx="12" type="sldNum"/>
          </p:nvPr>
        </p:nvSpPr>
        <p:spPr>
          <a:xfrm>
            <a:off x="6958450" y="47392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482" name="Google Shape;482;p57"/>
          <p:cNvSpPr txBox="1"/>
          <p:nvPr/>
        </p:nvSpPr>
        <p:spPr>
          <a:xfrm>
            <a:off x="416250" y="4307339"/>
            <a:ext cx="8311500" cy="738900"/>
          </a:xfrm>
          <a:prstGeom prst="rect">
            <a:avLst/>
          </a:prstGeom>
          <a:solidFill>
            <a:srgbClr val="000000">
              <a:alpha val="50000"/>
            </a:srgbClr>
          </a:solidFill>
          <a:ln>
            <a:noFill/>
          </a:ln>
        </p:spPr>
        <p:txBody>
          <a:bodyPr anchorCtr="0" anchor="t" bIns="45700" lIns="91425" spcFirstLastPara="1" rIns="91425" wrap="square" tIns="45700">
            <a:spAutoFit/>
          </a:bodyPr>
          <a:lstStyle/>
          <a:p>
            <a:pPr indent="-247650" lvl="0" marL="285750" marR="0" rtl="0" algn="l">
              <a:spcBef>
                <a:spcPts val="0"/>
              </a:spcBef>
              <a:spcAft>
                <a:spcPts val="0"/>
              </a:spcAft>
              <a:buClr>
                <a:schemeClr val="lt1"/>
              </a:buClr>
              <a:buSzPts val="1400"/>
              <a:buFont typeface="Nunito"/>
              <a:buChar char="•"/>
            </a:pPr>
            <a:r>
              <a:rPr lang="en">
                <a:solidFill>
                  <a:schemeClr val="lt1"/>
                </a:solidFill>
                <a:latin typeface="Nunito"/>
                <a:ea typeface="Nunito"/>
                <a:cs typeface="Nunito"/>
                <a:sym typeface="Nunito"/>
              </a:rPr>
              <a:t>SUVI and EUVS measurements show similar trends.</a:t>
            </a:r>
            <a:endParaRPr>
              <a:latin typeface="Nunito"/>
              <a:ea typeface="Nunito"/>
              <a:cs typeface="Nunito"/>
              <a:sym typeface="Nunito"/>
            </a:endParaRPr>
          </a:p>
          <a:p>
            <a:pPr indent="-247650" lvl="0" marL="285750" marR="0" rtl="0" algn="l">
              <a:spcBef>
                <a:spcPts val="0"/>
              </a:spcBef>
              <a:spcAft>
                <a:spcPts val="0"/>
              </a:spcAft>
              <a:buClr>
                <a:schemeClr val="lt1"/>
              </a:buClr>
              <a:buSzPts val="1400"/>
              <a:buFont typeface="Nunito"/>
              <a:buChar char="•"/>
            </a:pPr>
            <a:r>
              <a:rPr lang="en">
                <a:solidFill>
                  <a:schemeClr val="lt1"/>
                </a:solidFill>
                <a:latin typeface="Nunito"/>
                <a:ea typeface="Nunito"/>
                <a:cs typeface="Nunito"/>
                <a:sym typeface="Nunito"/>
              </a:rPr>
              <a:t>Due to the broadband nature of the SUVI 284 and 304 channels, SUVI is measuring more than the discrete 284/304 lines.</a:t>
            </a:r>
            <a:endParaRPr>
              <a:solidFill>
                <a:schemeClr val="lt1"/>
              </a:solidFill>
              <a:latin typeface="Nunito"/>
              <a:ea typeface="Nunito"/>
              <a:cs typeface="Nunito"/>
              <a:sym typeface="Nunito"/>
            </a:endParaRPr>
          </a:p>
        </p:txBody>
      </p:sp>
      <p:pic>
        <p:nvPicPr>
          <p:cNvPr id="483" name="Google Shape;483;p57"/>
          <p:cNvPicPr preferRelativeResize="0"/>
          <p:nvPr/>
        </p:nvPicPr>
        <p:blipFill>
          <a:blip r:embed="rId3">
            <a:alphaModFix/>
          </a:blip>
          <a:stretch>
            <a:fillRect/>
          </a:stretch>
        </p:blipFill>
        <p:spPr>
          <a:xfrm>
            <a:off x="2260146" y="769988"/>
            <a:ext cx="4623717" cy="3467788"/>
          </a:xfrm>
          <a:prstGeom prst="rect">
            <a:avLst/>
          </a:prstGeom>
          <a:noFill/>
          <a:ln>
            <a:noFill/>
          </a:ln>
        </p:spPr>
      </p:pic>
      <p:sp>
        <p:nvSpPr>
          <p:cNvPr id="484" name="Google Shape;484;p57"/>
          <p:cNvSpPr txBox="1"/>
          <p:nvPr>
            <p:ph type="title"/>
          </p:nvPr>
        </p:nvSpPr>
        <p:spPr>
          <a:xfrm>
            <a:off x="457200" y="50299"/>
            <a:ext cx="8229600" cy="79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PLPT-SUVI-006</a:t>
            </a:r>
            <a:r>
              <a:rPr lang="en" sz="3000"/>
              <a:t>: SUVI-EXIS </a:t>
            </a:r>
            <a:r>
              <a:rPr lang="en" sz="3000"/>
              <a:t>Intercalibration</a:t>
            </a:r>
            <a:endParaRPr sz="3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8"/>
          <p:cNvSpPr txBox="1"/>
          <p:nvPr>
            <p:ph idx="12" type="sldNum"/>
          </p:nvPr>
        </p:nvSpPr>
        <p:spPr>
          <a:xfrm>
            <a:off x="6958450" y="47496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491" name="Google Shape;491;p58"/>
          <p:cNvPicPr preferRelativeResize="0"/>
          <p:nvPr/>
        </p:nvPicPr>
        <p:blipFill>
          <a:blip r:embed="rId3">
            <a:alphaModFix/>
          </a:blip>
          <a:stretch>
            <a:fillRect/>
          </a:stretch>
        </p:blipFill>
        <p:spPr>
          <a:xfrm>
            <a:off x="214775" y="1026000"/>
            <a:ext cx="4351536" cy="3338175"/>
          </a:xfrm>
          <a:prstGeom prst="rect">
            <a:avLst/>
          </a:prstGeom>
          <a:noFill/>
          <a:ln>
            <a:noFill/>
          </a:ln>
        </p:spPr>
      </p:pic>
      <p:sp>
        <p:nvSpPr>
          <p:cNvPr id="492" name="Google Shape;492;p58"/>
          <p:cNvSpPr txBox="1"/>
          <p:nvPr>
            <p:ph type="title"/>
          </p:nvPr>
        </p:nvSpPr>
        <p:spPr>
          <a:xfrm>
            <a:off x="457200" y="50299"/>
            <a:ext cx="8229600" cy="79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PLPT-SUVI-006</a:t>
            </a:r>
            <a:r>
              <a:rPr lang="en" sz="3000"/>
              <a:t>: SUVI-EXIS </a:t>
            </a:r>
            <a:r>
              <a:rPr lang="en" sz="3000"/>
              <a:t>Intercalibration</a:t>
            </a:r>
            <a:endParaRPr sz="3000"/>
          </a:p>
        </p:txBody>
      </p:sp>
      <p:pic>
        <p:nvPicPr>
          <p:cNvPr id="493" name="Google Shape;493;p58"/>
          <p:cNvPicPr preferRelativeResize="0"/>
          <p:nvPr/>
        </p:nvPicPr>
        <p:blipFill>
          <a:blip r:embed="rId4">
            <a:alphaModFix/>
          </a:blip>
          <a:stretch>
            <a:fillRect/>
          </a:stretch>
        </p:blipFill>
        <p:spPr>
          <a:xfrm>
            <a:off x="4720794" y="1026000"/>
            <a:ext cx="4185630" cy="3338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9"/>
          <p:cNvSpPr txBox="1"/>
          <p:nvPr>
            <p:ph type="title"/>
          </p:nvPr>
        </p:nvSpPr>
        <p:spPr>
          <a:xfrm>
            <a:off x="457200" y="50299"/>
            <a:ext cx="8229600" cy="798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3000"/>
              <a:t>PLPT-SUVI-006</a:t>
            </a:r>
            <a:r>
              <a:rPr lang="en" sz="3000"/>
              <a:t>: SUVI-EXIS </a:t>
            </a:r>
            <a:r>
              <a:rPr lang="en" sz="3000"/>
              <a:t>Intercalibration</a:t>
            </a:r>
            <a:endParaRPr sz="3000"/>
          </a:p>
        </p:txBody>
      </p:sp>
      <p:sp>
        <p:nvSpPr>
          <p:cNvPr id="500" name="Google Shape;500;p59"/>
          <p:cNvSpPr txBox="1"/>
          <p:nvPr>
            <p:ph idx="12" type="sldNum"/>
          </p:nvPr>
        </p:nvSpPr>
        <p:spPr>
          <a:xfrm>
            <a:off x="6948050" y="48950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501" name="Google Shape;501;p59"/>
          <p:cNvPicPr preferRelativeResize="0"/>
          <p:nvPr/>
        </p:nvPicPr>
        <p:blipFill>
          <a:blip r:embed="rId3">
            <a:alphaModFix/>
          </a:blip>
          <a:stretch>
            <a:fillRect/>
          </a:stretch>
        </p:blipFill>
        <p:spPr>
          <a:xfrm>
            <a:off x="152400" y="998300"/>
            <a:ext cx="4419600" cy="3390384"/>
          </a:xfrm>
          <a:prstGeom prst="rect">
            <a:avLst/>
          </a:prstGeom>
          <a:noFill/>
          <a:ln>
            <a:noFill/>
          </a:ln>
        </p:spPr>
      </p:pic>
      <p:pic>
        <p:nvPicPr>
          <p:cNvPr id="502" name="Google Shape;502;p59"/>
          <p:cNvPicPr preferRelativeResize="0"/>
          <p:nvPr/>
        </p:nvPicPr>
        <p:blipFill>
          <a:blip r:embed="rId4">
            <a:alphaModFix/>
          </a:blip>
          <a:stretch>
            <a:fillRect/>
          </a:stretch>
        </p:blipFill>
        <p:spPr>
          <a:xfrm>
            <a:off x="4724400" y="1001599"/>
            <a:ext cx="4267201" cy="340324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0"/>
          <p:cNvSpPr txBox="1"/>
          <p:nvPr>
            <p:ph type="title"/>
          </p:nvPr>
        </p:nvSpPr>
        <p:spPr>
          <a:xfrm>
            <a:off x="457200" y="41672"/>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
              <a:t>SUVI Degradation Summary</a:t>
            </a:r>
            <a:endParaRPr/>
          </a:p>
        </p:txBody>
      </p:sp>
      <p:sp>
        <p:nvSpPr>
          <p:cNvPr id="508" name="Google Shape;508;p6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aphicFrame>
        <p:nvGraphicFramePr>
          <p:cNvPr id="509" name="Google Shape;509;p60"/>
          <p:cNvGraphicFramePr/>
          <p:nvPr/>
        </p:nvGraphicFramePr>
        <p:xfrm>
          <a:off x="358900" y="1619250"/>
          <a:ext cx="3000000" cy="3000000"/>
        </p:xfrm>
        <a:graphic>
          <a:graphicData uri="http://schemas.openxmlformats.org/drawingml/2006/table">
            <a:tbl>
              <a:tblPr>
                <a:noFill/>
                <a:tableStyleId>{E1835C73-4347-49B9-AB34-80C894D04A66}</a:tableStyleId>
              </a:tblPr>
              <a:tblGrid>
                <a:gridCol w="1272300"/>
                <a:gridCol w="1147850"/>
                <a:gridCol w="1210075"/>
                <a:gridCol w="1210075"/>
                <a:gridCol w="1210075"/>
                <a:gridCol w="1210075"/>
                <a:gridCol w="1210075"/>
              </a:tblGrid>
              <a:tr h="485125">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solidFill>
                            <a:schemeClr val="lt2"/>
                          </a:solidFill>
                          <a:latin typeface="Nunito"/>
                          <a:ea typeface="Nunito"/>
                          <a:cs typeface="Nunito"/>
                          <a:sym typeface="Nunito"/>
                        </a:rPr>
                        <a:t>Flight Model</a:t>
                      </a:r>
                      <a:endParaRPr b="1"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94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(AIA)</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131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rPr lang="en" sz="1400" u="sng" cap="none" strike="noStrike">
                          <a:solidFill>
                            <a:schemeClr val="lt2"/>
                          </a:solidFill>
                          <a:latin typeface="Nunito"/>
                          <a:ea typeface="Nunito"/>
                          <a:cs typeface="Nunito"/>
                          <a:sym typeface="Nunito"/>
                        </a:rPr>
                        <a:t>(AIA)</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171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rPr lang="en" sz="1400" u="sng" cap="none" strike="noStrike">
                          <a:solidFill>
                            <a:schemeClr val="lt2"/>
                          </a:solidFill>
                          <a:latin typeface="Nunito"/>
                          <a:ea typeface="Nunito"/>
                          <a:cs typeface="Nunito"/>
                          <a:sym typeface="Nunito"/>
                        </a:rPr>
                        <a:t>(AIA)</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195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rPr lang="en" sz="1400" u="sng" cap="none" strike="noStrike">
                          <a:solidFill>
                            <a:schemeClr val="lt2"/>
                          </a:solidFill>
                          <a:latin typeface="Nunito"/>
                          <a:ea typeface="Nunito"/>
                          <a:cs typeface="Nunito"/>
                          <a:sym typeface="Nunito"/>
                        </a:rPr>
                        <a:t>(AIA)</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284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rPr lang="en" sz="1400" u="sng" cap="none" strike="noStrike">
                          <a:solidFill>
                            <a:schemeClr val="lt2"/>
                          </a:solidFill>
                          <a:latin typeface="Nunito"/>
                          <a:ea typeface="Nunito"/>
                          <a:cs typeface="Nunito"/>
                          <a:sym typeface="Nunito"/>
                        </a:rPr>
                        <a:t>(EXIS)</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sng" cap="none" strike="noStrike">
                          <a:solidFill>
                            <a:schemeClr val="lt2"/>
                          </a:solidFill>
                          <a:latin typeface="Nunito"/>
                          <a:ea typeface="Nunito"/>
                          <a:cs typeface="Nunito"/>
                          <a:sym typeface="Nunito"/>
                        </a:rPr>
                        <a:t>304 Å</a:t>
                      </a:r>
                      <a:endParaRPr sz="1400" u="sng" cap="none" strike="noStrike">
                        <a:solidFill>
                          <a:schemeClr val="lt2"/>
                        </a:solidFill>
                        <a:latin typeface="Nunito"/>
                        <a:ea typeface="Nunito"/>
                        <a:cs typeface="Nunito"/>
                        <a:sym typeface="Nunito"/>
                      </a:endParaRPr>
                    </a:p>
                    <a:p>
                      <a:pPr indent="0" lvl="0" marL="0" marR="0" rtl="0" algn="ctr">
                        <a:lnSpc>
                          <a:spcPct val="100000"/>
                        </a:lnSpc>
                        <a:spcBef>
                          <a:spcPts val="0"/>
                        </a:spcBef>
                        <a:spcAft>
                          <a:spcPts val="0"/>
                        </a:spcAft>
                        <a:buClr>
                          <a:schemeClr val="dk1"/>
                        </a:buClr>
                        <a:buSzPts val="1100"/>
                        <a:buFont typeface="Arial"/>
                        <a:buNone/>
                      </a:pPr>
                      <a:r>
                        <a:rPr lang="en" sz="1400" u="sng" cap="none" strike="noStrike">
                          <a:solidFill>
                            <a:schemeClr val="lt2"/>
                          </a:solidFill>
                          <a:latin typeface="Nunito"/>
                          <a:ea typeface="Nunito"/>
                          <a:cs typeface="Nunito"/>
                          <a:sym typeface="Nunito"/>
                        </a:rPr>
                        <a:t>(AIA/EXIS)</a:t>
                      </a:r>
                      <a:endParaRPr sz="1400" u="sng"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r>
              <a:tr h="3962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FM1</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2"/>
                          </a:solidFill>
                          <a:latin typeface="Nunito"/>
                          <a:ea typeface="Nunito"/>
                          <a:cs typeface="Nunito"/>
                          <a:sym typeface="Nunito"/>
                        </a:rPr>
                        <a:t>BSV</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5%</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BSV</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BSV</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7.8%</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11%/14%</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r>
              <a:tr h="3962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FM2</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2"/>
                          </a:solidFill>
                          <a:latin typeface="Nunito"/>
                          <a:ea typeface="Nunito"/>
                          <a:cs typeface="Nunito"/>
                          <a:sym typeface="Nunito"/>
                        </a:rPr>
                        <a:t>BSV</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2"/>
                          </a:solidFill>
                          <a:latin typeface="Nunito"/>
                          <a:ea typeface="Nunito"/>
                          <a:cs typeface="Nunito"/>
                          <a:sym typeface="Nunito"/>
                        </a:rPr>
                        <a:t>13</a:t>
                      </a:r>
                      <a:r>
                        <a:rPr lang="en" sz="1400" u="none" cap="none" strike="noStrike">
                          <a:solidFill>
                            <a:schemeClr val="lt2"/>
                          </a:solidFill>
                          <a:latin typeface="Nunito"/>
                          <a:ea typeface="Nunito"/>
                          <a:cs typeface="Nunito"/>
                          <a:sym typeface="Nunito"/>
                        </a:rPr>
                        <a:t>%</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2"/>
                          </a:solidFill>
                          <a:latin typeface="Nunito"/>
                          <a:ea typeface="Nunito"/>
                          <a:cs typeface="Nunito"/>
                          <a:sym typeface="Nunito"/>
                        </a:rPr>
                        <a:t>&lt;1%</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BSV</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10.5%</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2"/>
                          </a:solidFill>
                          <a:latin typeface="Nunito"/>
                          <a:ea typeface="Nunito"/>
                          <a:cs typeface="Nunito"/>
                          <a:sym typeface="Nunito"/>
                        </a:rPr>
                        <a:t>15</a:t>
                      </a:r>
                      <a:r>
                        <a:rPr lang="en" sz="1400" u="none" cap="none" strike="noStrike">
                          <a:solidFill>
                            <a:schemeClr val="lt2"/>
                          </a:solidFill>
                          <a:latin typeface="Nunito"/>
                          <a:ea typeface="Nunito"/>
                          <a:cs typeface="Nunito"/>
                          <a:sym typeface="Nunito"/>
                        </a:rPr>
                        <a:t>%/17%</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r>
              <a:tr h="3962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FM3</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5%</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2"/>
                          </a:solidFill>
                          <a:latin typeface="Nunito"/>
                          <a:ea typeface="Nunito"/>
                          <a:cs typeface="Nunito"/>
                          <a:sym typeface="Nunito"/>
                        </a:rPr>
                        <a:t>-/5%</a:t>
                      </a:r>
                      <a:endParaRPr sz="1400" u="none" cap="none" strike="noStrike">
                        <a:solidFill>
                          <a:schemeClr val="lt2"/>
                        </a:solidFill>
                        <a:latin typeface="Nunito"/>
                        <a:ea typeface="Nunito"/>
                        <a:cs typeface="Nunito"/>
                        <a:sym typeface="Nunito"/>
                      </a:endParaRPr>
                    </a:p>
                  </a:txBody>
                  <a:tcPr marT="91425" marB="91425" marR="91425" marL="91425">
                    <a:solidFill>
                      <a:srgbClr val="000000">
                        <a:alpha val="61570"/>
                      </a:srgbClr>
                    </a:solidFill>
                  </a:tcPr>
                </a:tc>
              </a:tr>
            </a:tbl>
          </a:graphicData>
        </a:graphic>
      </p:graphicFrame>
      <p:sp>
        <p:nvSpPr>
          <p:cNvPr id="510" name="Google Shape;510;p60"/>
          <p:cNvSpPr txBox="1"/>
          <p:nvPr/>
        </p:nvSpPr>
        <p:spPr>
          <a:xfrm>
            <a:off x="3298500" y="4567625"/>
            <a:ext cx="2547000" cy="400200"/>
          </a:xfrm>
          <a:prstGeom prst="rect">
            <a:avLst/>
          </a:prstGeom>
          <a:solidFill>
            <a:srgbClr val="000000">
              <a:alpha val="61570"/>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2"/>
                </a:solidFill>
                <a:latin typeface="Nunito"/>
                <a:ea typeface="Nunito"/>
                <a:cs typeface="Nunito"/>
                <a:sym typeface="Nunito"/>
              </a:rPr>
              <a:t>BSV : Below Solar Variability</a:t>
            </a:r>
            <a:endParaRPr b="0" i="0" sz="1400" u="none" cap="none" strike="noStrike">
              <a:solidFill>
                <a:schemeClr val="lt2"/>
              </a:solidFill>
              <a:latin typeface="Nunito"/>
              <a:ea typeface="Nunito"/>
              <a:cs typeface="Nunito"/>
              <a:sym typeface="Nunito"/>
            </a:endParaRPr>
          </a:p>
        </p:txBody>
      </p:sp>
      <p:sp>
        <p:nvSpPr>
          <p:cNvPr id="511" name="Google Shape;511;p60"/>
          <p:cNvSpPr txBox="1"/>
          <p:nvPr/>
        </p:nvSpPr>
        <p:spPr>
          <a:xfrm>
            <a:off x="3114300" y="3417450"/>
            <a:ext cx="2915400" cy="831300"/>
          </a:xfrm>
          <a:prstGeom prst="rect">
            <a:avLst/>
          </a:prstGeom>
          <a:solidFill>
            <a:srgbClr val="000000">
              <a:alpha val="61570"/>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2"/>
                </a:solidFill>
                <a:latin typeface="Nunito"/>
                <a:ea typeface="Nunito"/>
                <a:cs typeface="Nunito"/>
                <a:sym typeface="Nunito"/>
              </a:rPr>
              <a:t>FM1: 22 May 2018 to present</a:t>
            </a:r>
            <a:endParaRPr b="0" i="0" sz="1400" u="none" cap="none" strike="noStrike">
              <a:solidFill>
                <a:schemeClr val="lt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2"/>
                </a:solidFill>
                <a:latin typeface="Nunito"/>
                <a:ea typeface="Nunito"/>
                <a:cs typeface="Nunito"/>
                <a:sym typeface="Nunito"/>
              </a:rPr>
              <a:t>FM2: 22 May 2018 to present</a:t>
            </a:r>
            <a:endParaRPr b="0" i="0" sz="1400" u="none" cap="none" strike="noStrike">
              <a:solidFill>
                <a:schemeClr val="lt2"/>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2"/>
                </a:solidFill>
                <a:latin typeface="Nunito"/>
                <a:ea typeface="Nunito"/>
                <a:cs typeface="Nunito"/>
                <a:sym typeface="Nunito"/>
              </a:rPr>
              <a:t>FM3: 18 June 2022 to present</a:t>
            </a:r>
            <a:endParaRPr b="0" i="0" sz="1400" u="none" cap="none" strike="noStrike">
              <a:solidFill>
                <a:schemeClr val="lt2"/>
              </a:solidFill>
              <a:latin typeface="Nunito"/>
              <a:ea typeface="Nunito"/>
              <a:cs typeface="Nunito"/>
              <a:sym typeface="Nuni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1"/>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PLPT SUVI-007: SUVI-SUVI Intercomparison</a:t>
            </a:r>
            <a:endParaRPr/>
          </a:p>
        </p:txBody>
      </p:sp>
      <p:sp>
        <p:nvSpPr>
          <p:cNvPr id="517" name="Google Shape;517;p61"/>
          <p:cNvSpPr txBox="1"/>
          <p:nvPr>
            <p:ph idx="1" type="body"/>
          </p:nvPr>
        </p:nvSpPr>
        <p:spPr>
          <a:xfrm>
            <a:off x="457200" y="1098950"/>
            <a:ext cx="8229600" cy="3726000"/>
          </a:xfrm>
          <a:prstGeom prst="rect">
            <a:avLst/>
          </a:prstGeom>
          <a:solidFill>
            <a:srgbClr val="000000">
              <a:alpha val="61760"/>
            </a:srgbClr>
          </a:solidFill>
        </p:spPr>
        <p:txBody>
          <a:bodyPr anchorCtr="0" anchor="t" bIns="45700" lIns="91425" spcFirstLastPara="1" rIns="91425" wrap="square" tIns="45700">
            <a:normAutofit/>
          </a:bodyPr>
          <a:lstStyle/>
          <a:p>
            <a:pPr indent="-317500" lvl="0" marL="342900" rtl="0" algn="l">
              <a:lnSpc>
                <a:spcPct val="100000"/>
              </a:lnSpc>
              <a:spcBef>
                <a:spcPts val="0"/>
              </a:spcBef>
              <a:spcAft>
                <a:spcPts val="0"/>
              </a:spcAft>
              <a:buSzPts val="2000"/>
              <a:buChar char="●"/>
            </a:pPr>
            <a:r>
              <a:rPr lang="en" sz="2000">
                <a:latin typeface="Nunito"/>
                <a:ea typeface="Nunito"/>
                <a:cs typeface="Nunito"/>
                <a:sym typeface="Nunito"/>
              </a:rPr>
              <a:t>Straight comparison between respective SUVI Instruments </a:t>
            </a:r>
            <a:endParaRPr sz="2000">
              <a:latin typeface="Nunito"/>
              <a:ea typeface="Nunito"/>
              <a:cs typeface="Nunito"/>
              <a:sym typeface="Nunito"/>
            </a:endParaRPr>
          </a:p>
          <a:p>
            <a:pPr indent="-222250" lvl="1" marL="742950" rtl="0" algn="l">
              <a:lnSpc>
                <a:spcPct val="100000"/>
              </a:lnSpc>
              <a:spcBef>
                <a:spcPts val="480"/>
              </a:spcBef>
              <a:spcAft>
                <a:spcPts val="0"/>
              </a:spcAft>
              <a:buSzPts val="1800"/>
              <a:buChar char="○"/>
            </a:pPr>
            <a:r>
              <a:rPr lang="en" sz="1600">
                <a:latin typeface="Nunito"/>
                <a:ea typeface="Nunito"/>
                <a:cs typeface="Nunito"/>
                <a:sym typeface="Nunito"/>
              </a:rPr>
              <a:t>Current instrument are the GOES-16/17/18 SUVI instruments</a:t>
            </a:r>
            <a:endParaRPr sz="1600">
              <a:latin typeface="Nunito"/>
              <a:ea typeface="Nunito"/>
              <a:cs typeface="Nunito"/>
              <a:sym typeface="Nunito"/>
            </a:endParaRPr>
          </a:p>
          <a:p>
            <a:pPr indent="-215900" lvl="1" marL="742950" rtl="0" algn="l">
              <a:lnSpc>
                <a:spcPct val="100000"/>
              </a:lnSpc>
              <a:spcBef>
                <a:spcPts val="480"/>
              </a:spcBef>
              <a:spcAft>
                <a:spcPts val="0"/>
              </a:spcAft>
              <a:buSzPts val="1700"/>
              <a:buFont typeface="Nunito"/>
              <a:buChar char="○"/>
            </a:pPr>
            <a:r>
              <a:rPr lang="en" sz="1700">
                <a:latin typeface="Nunito"/>
                <a:ea typeface="Nunito"/>
                <a:cs typeface="Nunito"/>
                <a:sym typeface="Nunito"/>
              </a:rPr>
              <a:t>GOES-17 SUVI has known light leaks in the 94Å channel</a:t>
            </a:r>
            <a:endParaRPr sz="1700">
              <a:latin typeface="Nunito"/>
              <a:ea typeface="Nunito"/>
              <a:cs typeface="Nunito"/>
              <a:sym typeface="Nunito"/>
            </a:endParaRPr>
          </a:p>
          <a:p>
            <a:pPr indent="-317500" lvl="0" marL="342900" rtl="0" algn="l">
              <a:lnSpc>
                <a:spcPct val="100000"/>
              </a:lnSpc>
              <a:spcBef>
                <a:spcPts val="480"/>
              </a:spcBef>
              <a:spcAft>
                <a:spcPts val="0"/>
              </a:spcAft>
              <a:buSzPts val="2000"/>
              <a:buChar char="●"/>
            </a:pPr>
            <a:r>
              <a:rPr lang="en" sz="2000">
                <a:latin typeface="Nunito"/>
                <a:ea typeface="Nunito"/>
                <a:cs typeface="Nunito"/>
                <a:sym typeface="Nunito"/>
              </a:rPr>
              <a:t>Comparisons between SUVI instruments illuminate the unknowns of instrument performance between the different flight models.</a:t>
            </a:r>
            <a:endParaRPr sz="2000">
              <a:latin typeface="Nunito"/>
              <a:ea typeface="Nunito"/>
              <a:cs typeface="Nunito"/>
              <a:sym typeface="Nunito"/>
            </a:endParaRPr>
          </a:p>
          <a:p>
            <a:pPr indent="-317500" lvl="0" marL="342900" rtl="0" algn="l">
              <a:lnSpc>
                <a:spcPct val="100000"/>
              </a:lnSpc>
              <a:spcBef>
                <a:spcPts val="480"/>
              </a:spcBef>
              <a:spcAft>
                <a:spcPts val="0"/>
              </a:spcAft>
              <a:buSzPts val="2000"/>
              <a:buFont typeface="Nunito"/>
              <a:buChar char="●"/>
            </a:pPr>
            <a:r>
              <a:rPr lang="en" sz="2000">
                <a:latin typeface="Nunito"/>
                <a:ea typeface="Nunito"/>
                <a:cs typeface="Nunito"/>
                <a:sym typeface="Nunito"/>
              </a:rPr>
              <a:t>Plots show the ratio between SUVI measurements (blue dots), the expected ratio (red line) and a reference m=1 line (black dashed)</a:t>
            </a:r>
            <a:endParaRPr sz="2000">
              <a:latin typeface="Nunito"/>
              <a:ea typeface="Nunito"/>
              <a:cs typeface="Nunito"/>
              <a:sym typeface="Nunito"/>
            </a:endParaRPr>
          </a:p>
          <a:p>
            <a:pPr indent="-317500" lvl="0" marL="342900" rtl="0" algn="l">
              <a:lnSpc>
                <a:spcPct val="100000"/>
              </a:lnSpc>
              <a:spcBef>
                <a:spcPts val="480"/>
              </a:spcBef>
              <a:spcAft>
                <a:spcPts val="0"/>
              </a:spcAft>
              <a:buSzPts val="2000"/>
              <a:buFont typeface="Nunito"/>
              <a:buChar char="●"/>
            </a:pPr>
            <a:r>
              <a:rPr lang="en" sz="2000">
                <a:latin typeface="Nunito"/>
                <a:ea typeface="Nunito"/>
                <a:cs typeface="Nunito"/>
                <a:sym typeface="Nunito"/>
              </a:rPr>
              <a:t>Expected ratio comes from the respective response functions as reported by the SUVI vendor.</a:t>
            </a:r>
            <a:endParaRPr sz="2000">
              <a:latin typeface="Nunito"/>
              <a:ea typeface="Nunito"/>
              <a:cs typeface="Nunito"/>
              <a:sym typeface="Nunito"/>
            </a:endParaRPr>
          </a:p>
          <a:p>
            <a:pPr indent="0" lvl="0" marL="0" rtl="0" algn="l">
              <a:spcBef>
                <a:spcPts val="640"/>
              </a:spcBef>
              <a:spcAft>
                <a:spcPts val="0"/>
              </a:spcAft>
              <a:buNone/>
            </a:pPr>
            <a:r>
              <a:t/>
            </a:r>
            <a:endParaRPr/>
          </a:p>
        </p:txBody>
      </p:sp>
      <p:sp>
        <p:nvSpPr>
          <p:cNvPr id="518" name="Google Shape;518;p61"/>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2"/>
          <p:cNvSpPr txBox="1"/>
          <p:nvPr>
            <p:ph type="title"/>
          </p:nvPr>
        </p:nvSpPr>
        <p:spPr>
          <a:xfrm>
            <a:off x="457200" y="-34528"/>
            <a:ext cx="8229600" cy="85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PLPT SUVI-007: SUVI-SUVI Intercomparison</a:t>
            </a:r>
            <a:endParaRPr/>
          </a:p>
          <a:p>
            <a:pPr indent="0" lvl="0" marL="0" rtl="0" algn="ctr">
              <a:spcBef>
                <a:spcPts val="0"/>
              </a:spcBef>
              <a:spcAft>
                <a:spcPts val="0"/>
              </a:spcAft>
              <a:buNone/>
            </a:pPr>
            <a:r>
              <a:rPr lang="en" sz="2244"/>
              <a:t>FM1 and FM3</a:t>
            </a:r>
            <a:endParaRPr sz="2244"/>
          </a:p>
        </p:txBody>
      </p:sp>
      <p:sp>
        <p:nvSpPr>
          <p:cNvPr id="524" name="Google Shape;524;p62"/>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None/>
            </a:pPr>
            <a:fld id="{00000000-1234-1234-1234-123412341234}" type="slidenum">
              <a:rPr lang="en"/>
              <a:t>‹#›</a:t>
            </a:fld>
            <a:endParaRPr/>
          </a:p>
        </p:txBody>
      </p:sp>
      <p:pic>
        <p:nvPicPr>
          <p:cNvPr id="525" name="Google Shape;525;p62"/>
          <p:cNvPicPr preferRelativeResize="0"/>
          <p:nvPr/>
        </p:nvPicPr>
        <p:blipFill>
          <a:blip r:embed="rId3">
            <a:alphaModFix/>
          </a:blip>
          <a:stretch>
            <a:fillRect/>
          </a:stretch>
        </p:blipFill>
        <p:spPr>
          <a:xfrm>
            <a:off x="642688" y="899071"/>
            <a:ext cx="5354437" cy="4015828"/>
          </a:xfrm>
          <a:prstGeom prst="rect">
            <a:avLst/>
          </a:prstGeom>
          <a:noFill/>
          <a:ln>
            <a:noFill/>
          </a:ln>
        </p:spPr>
      </p:pic>
      <p:sp>
        <p:nvSpPr>
          <p:cNvPr id="526" name="Google Shape;526;p62"/>
          <p:cNvSpPr txBox="1"/>
          <p:nvPr/>
        </p:nvSpPr>
        <p:spPr>
          <a:xfrm>
            <a:off x="6078550" y="899075"/>
            <a:ext cx="2899200" cy="25551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460F6"/>
                </a:solidFill>
                <a:latin typeface="Nunito"/>
                <a:ea typeface="Nunito"/>
                <a:cs typeface="Nunito"/>
                <a:sym typeface="Nunito"/>
              </a:rPr>
              <a:t>Blue Dots</a:t>
            </a:r>
            <a:r>
              <a:rPr lang="en">
                <a:solidFill>
                  <a:schemeClr val="lt2"/>
                </a:solidFill>
                <a:latin typeface="Nunito"/>
                <a:ea typeface="Nunito"/>
                <a:cs typeface="Nunito"/>
                <a:sym typeface="Nunito"/>
              </a:rPr>
              <a:t>: SUVI Irradiance Values</a:t>
            </a:r>
            <a:endParaRPr>
              <a:solidFill>
                <a:schemeClr val="lt2"/>
              </a:solidFill>
              <a:latin typeface="Nunito"/>
              <a:ea typeface="Nunito"/>
              <a:cs typeface="Nunito"/>
              <a:sym typeface="Nunito"/>
            </a:endParaRPr>
          </a:p>
          <a:p>
            <a:pPr indent="0" lvl="0" marL="0" rtl="0" algn="l">
              <a:spcBef>
                <a:spcPts val="0"/>
              </a:spcBef>
              <a:spcAft>
                <a:spcPts val="0"/>
              </a:spcAft>
              <a:buNone/>
            </a:pPr>
            <a:r>
              <a:t/>
            </a:r>
            <a:endParaRPr>
              <a:solidFill>
                <a:schemeClr val="lt2"/>
              </a:solidFill>
              <a:latin typeface="Nunito"/>
              <a:ea typeface="Nunito"/>
              <a:cs typeface="Nunito"/>
              <a:sym typeface="Nunito"/>
            </a:endParaRPr>
          </a:p>
          <a:p>
            <a:pPr indent="0" lvl="0" marL="0" rtl="0" algn="l">
              <a:spcBef>
                <a:spcPts val="0"/>
              </a:spcBef>
              <a:spcAft>
                <a:spcPts val="0"/>
              </a:spcAft>
              <a:buNone/>
            </a:pPr>
            <a:r>
              <a:rPr lang="en">
                <a:solidFill>
                  <a:srgbClr val="FF0000"/>
                </a:solidFill>
                <a:latin typeface="Nunito"/>
                <a:ea typeface="Nunito"/>
                <a:cs typeface="Nunito"/>
                <a:sym typeface="Nunito"/>
              </a:rPr>
              <a:t>Red Line</a:t>
            </a:r>
            <a:r>
              <a:rPr lang="en">
                <a:solidFill>
                  <a:schemeClr val="lt2"/>
                </a:solidFill>
                <a:latin typeface="Nunito"/>
                <a:ea typeface="Nunito"/>
                <a:cs typeface="Nunito"/>
                <a:sym typeface="Nunito"/>
              </a:rPr>
              <a:t>: Expected Trend from respective response functions </a:t>
            </a:r>
            <a:endParaRPr>
              <a:solidFill>
                <a:schemeClr val="lt2"/>
              </a:solidFill>
              <a:latin typeface="Nunito"/>
              <a:ea typeface="Nunito"/>
              <a:cs typeface="Nunito"/>
              <a:sym typeface="Nunito"/>
            </a:endParaRPr>
          </a:p>
          <a:p>
            <a:pPr indent="0" lvl="0" marL="0" rtl="0" algn="l">
              <a:spcBef>
                <a:spcPts val="0"/>
              </a:spcBef>
              <a:spcAft>
                <a:spcPts val="0"/>
              </a:spcAft>
              <a:buNone/>
            </a:pPr>
            <a:r>
              <a:t/>
            </a:r>
            <a:endParaRPr>
              <a:solidFill>
                <a:schemeClr val="lt2"/>
              </a:solidFill>
              <a:latin typeface="Nunito"/>
              <a:ea typeface="Nunito"/>
              <a:cs typeface="Nunito"/>
              <a:sym typeface="Nunito"/>
            </a:endParaRPr>
          </a:p>
          <a:p>
            <a:pPr indent="0" lvl="0" marL="0" rtl="0" algn="l">
              <a:spcBef>
                <a:spcPts val="0"/>
              </a:spcBef>
              <a:spcAft>
                <a:spcPts val="0"/>
              </a:spcAft>
              <a:buNone/>
            </a:pPr>
            <a:r>
              <a:rPr lang="en">
                <a:solidFill>
                  <a:schemeClr val="lt2"/>
                </a:solidFill>
                <a:latin typeface="Nunito"/>
                <a:ea typeface="Nunito"/>
                <a:cs typeface="Nunito"/>
                <a:sym typeface="Nunito"/>
              </a:rPr>
              <a:t>Deviations from the expected trend line indicate an issue with the response functions. Possible explanations might include substantial degradation in one instrument.</a:t>
            </a:r>
            <a:endParaRPr>
              <a:solidFill>
                <a:schemeClr val="lt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b="626" l="1989" r="0" t="0"/>
          <a:stretch/>
        </p:blipFill>
        <p:spPr>
          <a:xfrm>
            <a:off x="1142999" y="34525"/>
            <a:ext cx="6858004" cy="5143501"/>
          </a:xfrm>
          <a:prstGeom prst="rect">
            <a:avLst/>
          </a:prstGeom>
          <a:noFill/>
          <a:ln>
            <a:noFill/>
          </a:ln>
        </p:spPr>
      </p:pic>
      <p:sp>
        <p:nvSpPr>
          <p:cNvPr id="94" name="Google Shape;94;p18"/>
          <p:cNvSpPr txBox="1"/>
          <p:nvPr>
            <p:ph idx="12" type="sldNum"/>
          </p:nvPr>
        </p:nvSpPr>
        <p:spPr>
          <a:xfrm>
            <a:off x="8472458" y="34974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95" name="Google Shape;95;p18"/>
          <p:cNvSpPr txBox="1"/>
          <p:nvPr>
            <p:ph idx="4294967295" type="title"/>
          </p:nvPr>
        </p:nvSpPr>
        <p:spPr>
          <a:xfrm>
            <a:off x="403986" y="34528"/>
            <a:ext cx="87399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Avenir"/>
                <a:ea typeface="Avenir"/>
                <a:cs typeface="Avenir"/>
                <a:sym typeface="Avenir"/>
              </a:rPr>
              <a:t>SUVI OVERVIEW</a:t>
            </a:r>
            <a:endParaRPr>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3"/>
          <p:cNvSpPr txBox="1"/>
          <p:nvPr>
            <p:ph type="title"/>
          </p:nvPr>
        </p:nvSpPr>
        <p:spPr>
          <a:xfrm>
            <a:off x="457200" y="-34528"/>
            <a:ext cx="8229600" cy="85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PLPT SUVI-007: SUVI-SUVI Intercomparison</a:t>
            </a:r>
            <a:endParaRPr/>
          </a:p>
          <a:p>
            <a:pPr indent="0" lvl="0" marL="0" rtl="0" algn="ctr">
              <a:spcBef>
                <a:spcPts val="0"/>
              </a:spcBef>
              <a:spcAft>
                <a:spcPts val="0"/>
              </a:spcAft>
              <a:buNone/>
            </a:pPr>
            <a:r>
              <a:rPr lang="en" sz="2244"/>
              <a:t>FM1 and </a:t>
            </a:r>
            <a:r>
              <a:rPr lang="en" sz="2244"/>
              <a:t>FM</a:t>
            </a:r>
            <a:r>
              <a:rPr lang="en" sz="2244"/>
              <a:t>3</a:t>
            </a:r>
            <a:endParaRPr sz="2244"/>
          </a:p>
        </p:txBody>
      </p:sp>
      <p:sp>
        <p:nvSpPr>
          <p:cNvPr id="532" name="Google Shape;532;p63"/>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533" name="Google Shape;533;p63"/>
          <p:cNvPicPr preferRelativeResize="0"/>
          <p:nvPr/>
        </p:nvPicPr>
        <p:blipFill>
          <a:blip r:embed="rId3">
            <a:alphaModFix/>
          </a:blip>
          <a:stretch>
            <a:fillRect/>
          </a:stretch>
        </p:blipFill>
        <p:spPr>
          <a:xfrm>
            <a:off x="379150" y="865950"/>
            <a:ext cx="2675132" cy="2037832"/>
          </a:xfrm>
          <a:prstGeom prst="rect">
            <a:avLst/>
          </a:prstGeom>
          <a:noFill/>
          <a:ln>
            <a:noFill/>
          </a:ln>
        </p:spPr>
      </p:pic>
      <p:pic>
        <p:nvPicPr>
          <p:cNvPr id="534" name="Google Shape;534;p63"/>
          <p:cNvPicPr preferRelativeResize="0"/>
          <p:nvPr/>
        </p:nvPicPr>
        <p:blipFill>
          <a:blip r:embed="rId4">
            <a:alphaModFix/>
          </a:blip>
          <a:stretch>
            <a:fillRect/>
          </a:stretch>
        </p:blipFill>
        <p:spPr>
          <a:xfrm>
            <a:off x="3203102" y="865950"/>
            <a:ext cx="2675132" cy="2037837"/>
          </a:xfrm>
          <a:prstGeom prst="rect">
            <a:avLst/>
          </a:prstGeom>
          <a:noFill/>
          <a:ln>
            <a:noFill/>
          </a:ln>
        </p:spPr>
      </p:pic>
      <p:pic>
        <p:nvPicPr>
          <p:cNvPr id="535" name="Google Shape;535;p63"/>
          <p:cNvPicPr preferRelativeResize="0"/>
          <p:nvPr/>
        </p:nvPicPr>
        <p:blipFill>
          <a:blip r:embed="rId5">
            <a:alphaModFix/>
          </a:blip>
          <a:stretch>
            <a:fillRect/>
          </a:stretch>
        </p:blipFill>
        <p:spPr>
          <a:xfrm>
            <a:off x="6027054" y="865951"/>
            <a:ext cx="2737797" cy="2037832"/>
          </a:xfrm>
          <a:prstGeom prst="rect">
            <a:avLst/>
          </a:prstGeom>
          <a:noFill/>
          <a:ln>
            <a:noFill/>
          </a:ln>
        </p:spPr>
      </p:pic>
      <p:pic>
        <p:nvPicPr>
          <p:cNvPr id="536" name="Google Shape;536;p63"/>
          <p:cNvPicPr preferRelativeResize="0"/>
          <p:nvPr/>
        </p:nvPicPr>
        <p:blipFill>
          <a:blip r:embed="rId6">
            <a:alphaModFix/>
          </a:blip>
          <a:stretch>
            <a:fillRect/>
          </a:stretch>
        </p:blipFill>
        <p:spPr>
          <a:xfrm>
            <a:off x="1659350" y="2946876"/>
            <a:ext cx="2783175" cy="2094324"/>
          </a:xfrm>
          <a:prstGeom prst="rect">
            <a:avLst/>
          </a:prstGeom>
          <a:noFill/>
          <a:ln>
            <a:noFill/>
          </a:ln>
        </p:spPr>
      </p:pic>
      <p:pic>
        <p:nvPicPr>
          <p:cNvPr id="537" name="Google Shape;537;p63"/>
          <p:cNvPicPr preferRelativeResize="0"/>
          <p:nvPr/>
        </p:nvPicPr>
        <p:blipFill>
          <a:blip r:embed="rId7">
            <a:alphaModFix/>
          </a:blip>
          <a:stretch>
            <a:fillRect/>
          </a:stretch>
        </p:blipFill>
        <p:spPr>
          <a:xfrm>
            <a:off x="4701475" y="2946875"/>
            <a:ext cx="2783175" cy="20873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4"/>
          <p:cNvSpPr txBox="1"/>
          <p:nvPr>
            <p:ph idx="12" type="sldNum"/>
          </p:nvPr>
        </p:nvSpPr>
        <p:spPr>
          <a:xfrm>
            <a:off x="7010400" y="4869588"/>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43" name="Google Shape;543;p64"/>
          <p:cNvSpPr txBox="1"/>
          <p:nvPr>
            <p:ph type="title"/>
          </p:nvPr>
        </p:nvSpPr>
        <p:spPr>
          <a:xfrm>
            <a:off x="457200" y="-32278"/>
            <a:ext cx="8229600" cy="85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PLPT SUVI-007: SUVI-SUVI Intercomparison</a:t>
            </a:r>
            <a:endParaRPr/>
          </a:p>
          <a:p>
            <a:pPr indent="0" lvl="0" marL="0" rtl="0" algn="ctr">
              <a:spcBef>
                <a:spcPts val="0"/>
              </a:spcBef>
              <a:spcAft>
                <a:spcPts val="0"/>
              </a:spcAft>
              <a:buNone/>
            </a:pPr>
            <a:r>
              <a:rPr lang="en" sz="2244"/>
              <a:t>FM2 and FM3</a:t>
            </a:r>
            <a:endParaRPr sz="2244"/>
          </a:p>
        </p:txBody>
      </p:sp>
      <p:pic>
        <p:nvPicPr>
          <p:cNvPr id="544" name="Google Shape;544;p64"/>
          <p:cNvPicPr preferRelativeResize="0"/>
          <p:nvPr/>
        </p:nvPicPr>
        <p:blipFill>
          <a:blip r:embed="rId3">
            <a:alphaModFix/>
          </a:blip>
          <a:stretch>
            <a:fillRect/>
          </a:stretch>
        </p:blipFill>
        <p:spPr>
          <a:xfrm>
            <a:off x="206250" y="748925"/>
            <a:ext cx="2830594" cy="2195449"/>
          </a:xfrm>
          <a:prstGeom prst="rect">
            <a:avLst/>
          </a:prstGeom>
          <a:noFill/>
          <a:ln>
            <a:noFill/>
          </a:ln>
        </p:spPr>
      </p:pic>
      <p:pic>
        <p:nvPicPr>
          <p:cNvPr id="545" name="Google Shape;545;p64"/>
          <p:cNvPicPr preferRelativeResize="0"/>
          <p:nvPr/>
        </p:nvPicPr>
        <p:blipFill>
          <a:blip r:embed="rId4">
            <a:alphaModFix/>
          </a:blip>
          <a:stretch>
            <a:fillRect/>
          </a:stretch>
        </p:blipFill>
        <p:spPr>
          <a:xfrm>
            <a:off x="3209055" y="748925"/>
            <a:ext cx="2830594" cy="2195450"/>
          </a:xfrm>
          <a:prstGeom prst="rect">
            <a:avLst/>
          </a:prstGeom>
          <a:noFill/>
          <a:ln>
            <a:noFill/>
          </a:ln>
        </p:spPr>
      </p:pic>
      <p:pic>
        <p:nvPicPr>
          <p:cNvPr id="546" name="Google Shape;546;p64"/>
          <p:cNvPicPr preferRelativeResize="0"/>
          <p:nvPr/>
        </p:nvPicPr>
        <p:blipFill>
          <a:blip r:embed="rId5">
            <a:alphaModFix/>
          </a:blip>
          <a:stretch>
            <a:fillRect/>
          </a:stretch>
        </p:blipFill>
        <p:spPr>
          <a:xfrm>
            <a:off x="6211860" y="762900"/>
            <a:ext cx="2830590" cy="2227801"/>
          </a:xfrm>
          <a:prstGeom prst="rect">
            <a:avLst/>
          </a:prstGeom>
          <a:noFill/>
          <a:ln>
            <a:noFill/>
          </a:ln>
        </p:spPr>
      </p:pic>
      <p:pic>
        <p:nvPicPr>
          <p:cNvPr id="547" name="Google Shape;547;p64"/>
          <p:cNvPicPr preferRelativeResize="0"/>
          <p:nvPr/>
        </p:nvPicPr>
        <p:blipFill>
          <a:blip r:embed="rId6">
            <a:alphaModFix/>
          </a:blip>
          <a:stretch>
            <a:fillRect/>
          </a:stretch>
        </p:blipFill>
        <p:spPr>
          <a:xfrm>
            <a:off x="206250" y="2944382"/>
            <a:ext cx="2830601" cy="2122943"/>
          </a:xfrm>
          <a:prstGeom prst="rect">
            <a:avLst/>
          </a:prstGeom>
          <a:noFill/>
          <a:ln>
            <a:noFill/>
          </a:ln>
        </p:spPr>
      </p:pic>
      <p:pic>
        <p:nvPicPr>
          <p:cNvPr id="548" name="Google Shape;548;p64"/>
          <p:cNvPicPr preferRelativeResize="0"/>
          <p:nvPr/>
        </p:nvPicPr>
        <p:blipFill>
          <a:blip r:embed="rId7">
            <a:alphaModFix/>
          </a:blip>
          <a:stretch>
            <a:fillRect/>
          </a:stretch>
        </p:blipFill>
        <p:spPr>
          <a:xfrm>
            <a:off x="3209050" y="2940844"/>
            <a:ext cx="2830599" cy="2130006"/>
          </a:xfrm>
          <a:prstGeom prst="rect">
            <a:avLst/>
          </a:prstGeom>
          <a:noFill/>
          <a:ln>
            <a:noFill/>
          </a:ln>
        </p:spPr>
      </p:pic>
      <p:pic>
        <p:nvPicPr>
          <p:cNvPr id="549" name="Google Shape;549;p64"/>
          <p:cNvPicPr preferRelativeResize="0"/>
          <p:nvPr/>
        </p:nvPicPr>
        <p:blipFill>
          <a:blip r:embed="rId8">
            <a:alphaModFix/>
          </a:blip>
          <a:stretch>
            <a:fillRect/>
          </a:stretch>
        </p:blipFill>
        <p:spPr>
          <a:xfrm>
            <a:off x="6211850" y="2987118"/>
            <a:ext cx="2830600" cy="20608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5"/>
          <p:cNvSpPr txBox="1"/>
          <p:nvPr>
            <p:ph idx="1" type="body"/>
          </p:nvPr>
        </p:nvSpPr>
        <p:spPr>
          <a:xfrm>
            <a:off x="457200" y="1098947"/>
            <a:ext cx="8229600" cy="3394500"/>
          </a:xfrm>
          <a:prstGeom prst="rect">
            <a:avLst/>
          </a:prstGeom>
          <a:solidFill>
            <a:srgbClr val="000000">
              <a:alpha val="50000"/>
            </a:srgbClr>
          </a:solidFill>
        </p:spPr>
        <p:txBody>
          <a:bodyPr anchorCtr="0" anchor="t" bIns="45700" lIns="91425" spcFirstLastPara="1" rIns="91425" wrap="square" tIns="45700">
            <a:normAutofit/>
          </a:bodyPr>
          <a:lstStyle/>
          <a:p>
            <a:pPr indent="0" lvl="0" marL="0" rtl="0" algn="l">
              <a:spcBef>
                <a:spcPts val="640"/>
              </a:spcBef>
              <a:spcAft>
                <a:spcPts val="0"/>
              </a:spcAft>
              <a:buNone/>
            </a:pPr>
            <a:r>
              <a:rPr lang="en" u="sng">
                <a:latin typeface="Nunito"/>
                <a:ea typeface="Nunito"/>
                <a:cs typeface="Nunito"/>
                <a:sym typeface="Nunito"/>
              </a:rPr>
              <a:t>Summary</a:t>
            </a:r>
            <a:r>
              <a:rPr lang="en">
                <a:latin typeface="Nunito"/>
                <a:ea typeface="Nunito"/>
                <a:cs typeface="Nunito"/>
                <a:sym typeface="Nunito"/>
              </a:rPr>
              <a:t>:</a:t>
            </a:r>
            <a:endParaRPr sz="1600">
              <a:latin typeface="Nunito"/>
              <a:ea typeface="Nunito"/>
              <a:cs typeface="Nunito"/>
              <a:sym typeface="Nunito"/>
            </a:endParaRPr>
          </a:p>
          <a:p>
            <a:pPr indent="-330200" lvl="0" marL="457200" rtl="0" algn="l">
              <a:spcBef>
                <a:spcPts val="640"/>
              </a:spcBef>
              <a:spcAft>
                <a:spcPts val="0"/>
              </a:spcAft>
              <a:buSzPts val="1600"/>
              <a:buFont typeface="Nunito"/>
              <a:buChar char="●"/>
            </a:pPr>
            <a:r>
              <a:rPr lang="en" sz="1600">
                <a:latin typeface="Nunito"/>
                <a:ea typeface="Nunito"/>
                <a:cs typeface="Nunito"/>
                <a:sym typeface="Nunito"/>
              </a:rPr>
              <a:t>The most likely culprit for the deviations from the expected trend would be degradation in the older instruments.</a:t>
            </a:r>
            <a:endParaRPr sz="1600">
              <a:latin typeface="Nunito"/>
              <a:ea typeface="Nunito"/>
              <a:cs typeface="Nunito"/>
              <a:sym typeface="Nunito"/>
            </a:endParaRPr>
          </a:p>
          <a:p>
            <a:pPr indent="-330200" lvl="0" marL="457200" rtl="0" algn="l">
              <a:spcBef>
                <a:spcPts val="0"/>
              </a:spcBef>
              <a:spcAft>
                <a:spcPts val="0"/>
              </a:spcAft>
              <a:buSzPts val="1600"/>
              <a:buFont typeface="Nunito"/>
              <a:buChar char="●"/>
            </a:pPr>
            <a:r>
              <a:rPr lang="en" sz="1600">
                <a:latin typeface="Nunito"/>
                <a:ea typeface="Nunito"/>
                <a:cs typeface="Nunito"/>
                <a:sym typeface="Nunito"/>
              </a:rPr>
              <a:t>While the SUVI-SUVI intercomparison seems to show drastic deviations from expected trend, the actual differences in irradiance values are, in general, small.</a:t>
            </a:r>
            <a:endParaRPr sz="1600">
              <a:latin typeface="Nunito"/>
              <a:ea typeface="Nunito"/>
              <a:cs typeface="Nunito"/>
              <a:sym typeface="Nunito"/>
            </a:endParaRPr>
          </a:p>
          <a:p>
            <a:pPr indent="-330200" lvl="0" marL="457200" rtl="0" algn="l">
              <a:spcBef>
                <a:spcPts val="0"/>
              </a:spcBef>
              <a:spcAft>
                <a:spcPts val="0"/>
              </a:spcAft>
              <a:buSzPts val="1600"/>
              <a:buFont typeface="Nunito"/>
              <a:buChar char="●"/>
            </a:pPr>
            <a:r>
              <a:rPr lang="en" sz="1600">
                <a:latin typeface="Nunito"/>
                <a:ea typeface="Nunito"/>
                <a:cs typeface="Nunito"/>
                <a:sym typeface="Nunito"/>
              </a:rPr>
              <a:t>NCEI plans to expand this exercise to include by-pixel histograms similar to PLPT-SUV-003</a:t>
            </a:r>
            <a:endParaRPr sz="1600">
              <a:latin typeface="Nunito"/>
              <a:ea typeface="Nunito"/>
              <a:cs typeface="Nunito"/>
              <a:sym typeface="Nunito"/>
            </a:endParaRPr>
          </a:p>
        </p:txBody>
      </p:sp>
      <p:sp>
        <p:nvSpPr>
          <p:cNvPr id="555" name="Google Shape;555;p65"/>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56" name="Google Shape;556;p65"/>
          <p:cNvSpPr txBox="1"/>
          <p:nvPr>
            <p:ph type="title"/>
          </p:nvPr>
        </p:nvSpPr>
        <p:spPr>
          <a:xfrm>
            <a:off x="457200" y="-322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PLPT SUVI-007: SUVI-SUVI Intercomparison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6"/>
          <p:cNvSpPr txBox="1"/>
          <p:nvPr>
            <p:ph idx="1" type="body"/>
          </p:nvPr>
        </p:nvSpPr>
        <p:spPr>
          <a:xfrm>
            <a:off x="457200" y="1098947"/>
            <a:ext cx="8229600" cy="3394500"/>
          </a:xfrm>
          <a:prstGeom prst="rect">
            <a:avLst/>
          </a:prstGeom>
          <a:solidFill>
            <a:srgbClr val="000000">
              <a:alpha val="61760"/>
            </a:srgbClr>
          </a:solidFill>
        </p:spPr>
        <p:txBody>
          <a:bodyPr anchorCtr="0" anchor="t" bIns="45700" lIns="91425" spcFirstLastPara="1" rIns="91425" wrap="square" tIns="45700">
            <a:normAutofit/>
          </a:bodyPr>
          <a:lstStyle/>
          <a:p>
            <a:pPr indent="-431800" lvl="0" marL="457200" rtl="0" algn="l">
              <a:spcBef>
                <a:spcPts val="640"/>
              </a:spcBef>
              <a:spcAft>
                <a:spcPts val="0"/>
              </a:spcAft>
              <a:buSzPts val="3200"/>
              <a:buFont typeface="Nunito"/>
              <a:buChar char="●"/>
            </a:pPr>
            <a:r>
              <a:rPr lang="en">
                <a:latin typeface="Nunito"/>
                <a:ea typeface="Nunito"/>
                <a:cs typeface="Nunito"/>
                <a:sym typeface="Nunito"/>
              </a:rPr>
              <a:t>Degradation of the older SUVI instruments is a suspected factor in the differences from the expected performance.</a:t>
            </a:r>
            <a:endParaRPr>
              <a:latin typeface="Nunito"/>
              <a:ea typeface="Nunito"/>
              <a:cs typeface="Nunito"/>
              <a:sym typeface="Nunito"/>
            </a:endParaRPr>
          </a:p>
          <a:p>
            <a:pPr indent="-406400" lvl="1" marL="914400" rtl="0" algn="l">
              <a:spcBef>
                <a:spcPts val="0"/>
              </a:spcBef>
              <a:spcAft>
                <a:spcPts val="0"/>
              </a:spcAft>
              <a:buSzPts val="2800"/>
              <a:buFont typeface="Nunito"/>
              <a:buChar char="○"/>
            </a:pPr>
            <a:r>
              <a:rPr lang="en">
                <a:latin typeface="Nunito"/>
                <a:ea typeface="Nunito"/>
                <a:cs typeface="Nunito"/>
                <a:sym typeface="Nunito"/>
              </a:rPr>
              <a:t>Issues with the reported response functions cannot be ruled out</a:t>
            </a:r>
            <a:endParaRPr>
              <a:latin typeface="Nunito"/>
              <a:ea typeface="Nunito"/>
              <a:cs typeface="Nunito"/>
              <a:sym typeface="Nunito"/>
            </a:endParaRPr>
          </a:p>
          <a:p>
            <a:pPr indent="-431800" lvl="0" marL="457200" rtl="0" algn="l">
              <a:spcBef>
                <a:spcPts val="0"/>
              </a:spcBef>
              <a:spcAft>
                <a:spcPts val="0"/>
              </a:spcAft>
              <a:buSzPts val="3200"/>
              <a:buFont typeface="Nunito"/>
              <a:buChar char="●"/>
            </a:pPr>
            <a:r>
              <a:rPr lang="en">
                <a:latin typeface="Nunito"/>
                <a:ea typeface="Nunito"/>
                <a:cs typeface="Nunito"/>
                <a:sym typeface="Nunito"/>
              </a:rPr>
              <a:t>SUVI-SUVI comparisons will be expanded for the assessment of Full Maturity status.</a:t>
            </a:r>
            <a:endParaRPr>
              <a:latin typeface="Nunito"/>
              <a:ea typeface="Nunito"/>
              <a:cs typeface="Nunito"/>
              <a:sym typeface="Nunito"/>
            </a:endParaRPr>
          </a:p>
        </p:txBody>
      </p:sp>
      <p:sp>
        <p:nvSpPr>
          <p:cNvPr id="562" name="Google Shape;562;p66"/>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63" name="Google Shape;563;p66"/>
          <p:cNvSpPr txBox="1"/>
          <p:nvPr>
            <p:ph type="title"/>
          </p:nvPr>
        </p:nvSpPr>
        <p:spPr>
          <a:xfrm>
            <a:off x="457200" y="-3452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PLPT SUVI-007: SUVI-SUVI Intercomparison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7"/>
          <p:cNvSpPr txBox="1"/>
          <p:nvPr>
            <p:ph type="title"/>
          </p:nvPr>
        </p:nvSpPr>
        <p:spPr>
          <a:xfrm>
            <a:off x="457200" y="41672"/>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GOES-18 SUVI ECI Campaigns</a:t>
            </a:r>
            <a:endParaRPr/>
          </a:p>
        </p:txBody>
      </p:sp>
      <p:sp>
        <p:nvSpPr>
          <p:cNvPr id="569" name="Google Shape;569;p67"/>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70" name="Google Shape;570;p67"/>
          <p:cNvSpPr txBox="1"/>
          <p:nvPr/>
        </p:nvSpPr>
        <p:spPr>
          <a:xfrm>
            <a:off x="5427525" y="4632875"/>
            <a:ext cx="2594100" cy="4002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Nunito"/>
                <a:ea typeface="Nunito"/>
                <a:cs typeface="Nunito"/>
                <a:sym typeface="Nunito"/>
              </a:rPr>
              <a:t>Credit: Daniel Seaton (SWRI)</a:t>
            </a:r>
            <a:endParaRPr>
              <a:solidFill>
                <a:schemeClr val="lt2"/>
              </a:solidFill>
              <a:latin typeface="Nunito"/>
              <a:ea typeface="Nunito"/>
              <a:cs typeface="Nunito"/>
              <a:sym typeface="Nunito"/>
            </a:endParaRPr>
          </a:p>
        </p:txBody>
      </p:sp>
      <p:pic>
        <p:nvPicPr>
          <p:cNvPr id="571" name="Google Shape;571;p67" title="SUVI_ECI_171_2022_rad_filter.mp4">
            <a:hlinkClick r:id="rId3"/>
          </p:cNvPr>
          <p:cNvPicPr preferRelativeResize="0"/>
          <p:nvPr/>
        </p:nvPicPr>
        <p:blipFill>
          <a:blip r:embed="rId4">
            <a:alphaModFix/>
          </a:blip>
          <a:stretch>
            <a:fillRect/>
          </a:stretch>
        </p:blipFill>
        <p:spPr>
          <a:xfrm>
            <a:off x="1056488" y="1203875"/>
            <a:ext cx="7031024"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8"/>
          <p:cNvSpPr txBox="1"/>
          <p:nvPr>
            <p:ph idx="12" type="sldNum"/>
          </p:nvPr>
        </p:nvSpPr>
        <p:spPr>
          <a:xfrm>
            <a:off x="6553200" y="4767263"/>
            <a:ext cx="2133600" cy="273900"/>
          </a:xfrm>
          <a:prstGeom prst="rect">
            <a:avLst/>
          </a:prstGeom>
        </p:spPr>
        <p:txBody>
          <a:bodyPr anchorCtr="0" anchor="ctr" bIns="45700" lIns="91425" spcFirstLastPara="1" rIns="91425" wrap="square" tIns="45700">
            <a:normAutofit lnSpcReduction="10000"/>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77" name="Google Shape;577;p68"/>
          <p:cNvSpPr txBox="1"/>
          <p:nvPr>
            <p:ph type="title"/>
          </p:nvPr>
        </p:nvSpPr>
        <p:spPr>
          <a:xfrm>
            <a:off x="457200" y="127522"/>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a:t>GOES-18 SUVI ECI Campaigns</a:t>
            </a:r>
            <a:endParaRPr/>
          </a:p>
        </p:txBody>
      </p:sp>
      <p:sp>
        <p:nvSpPr>
          <p:cNvPr id="578" name="Google Shape;578;p68"/>
          <p:cNvSpPr txBox="1"/>
          <p:nvPr/>
        </p:nvSpPr>
        <p:spPr>
          <a:xfrm>
            <a:off x="5351550" y="4566325"/>
            <a:ext cx="2594100" cy="4002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Nunito"/>
                <a:ea typeface="Nunito"/>
                <a:cs typeface="Nunito"/>
                <a:sym typeface="Nunito"/>
              </a:rPr>
              <a:t>Credit: Daniel Seaton (SWRI)</a:t>
            </a:r>
            <a:endParaRPr>
              <a:solidFill>
                <a:schemeClr val="lt2"/>
              </a:solidFill>
              <a:latin typeface="Nunito"/>
              <a:ea typeface="Nunito"/>
              <a:cs typeface="Nunito"/>
              <a:sym typeface="Nunito"/>
            </a:endParaRPr>
          </a:p>
        </p:txBody>
      </p:sp>
      <p:pic>
        <p:nvPicPr>
          <p:cNvPr id="579" name="Google Shape;579;p68" title="SUVI_ECI_2022_171_195_whole_campaign.mp4">
            <a:hlinkClick r:id="rId3"/>
          </p:cNvPr>
          <p:cNvPicPr preferRelativeResize="0"/>
          <p:nvPr/>
        </p:nvPicPr>
        <p:blipFill>
          <a:blip r:embed="rId4">
            <a:alphaModFix/>
          </a:blip>
          <a:stretch>
            <a:fillRect/>
          </a:stretch>
        </p:blipFill>
        <p:spPr>
          <a:xfrm>
            <a:off x="1327138" y="1199700"/>
            <a:ext cx="6489725" cy="335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9"/>
          <p:cNvSpPr txBox="1"/>
          <p:nvPr>
            <p:ph idx="12" type="sldNum"/>
          </p:nvPr>
        </p:nvSpPr>
        <p:spPr>
          <a:xfrm>
            <a:off x="6956800" y="48784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585" name="Google Shape;585;p69"/>
          <p:cNvSpPr txBox="1"/>
          <p:nvPr/>
        </p:nvSpPr>
        <p:spPr>
          <a:xfrm>
            <a:off x="1543050" y="150876"/>
            <a:ext cx="6018900" cy="589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Calibri"/>
              <a:buNone/>
            </a:pPr>
            <a:r>
              <a:rPr b="0" i="0" lang="en" sz="3200" u="none" cap="none" strike="noStrike">
                <a:solidFill>
                  <a:schemeClr val="lt1"/>
                </a:solidFill>
                <a:latin typeface="Calibri"/>
                <a:ea typeface="Calibri"/>
                <a:cs typeface="Calibri"/>
                <a:sym typeface="Calibri"/>
              </a:rPr>
              <a:t>SUVI Performance Baseline Status</a:t>
            </a:r>
            <a:endParaRPr/>
          </a:p>
          <a:p>
            <a:pPr indent="0" lvl="0" marL="0" marR="0" rtl="0" algn="ctr">
              <a:lnSpc>
                <a:spcPct val="100000"/>
              </a:lnSpc>
              <a:spcBef>
                <a:spcPts val="0"/>
              </a:spcBef>
              <a:spcAft>
                <a:spcPts val="0"/>
              </a:spcAft>
              <a:buClr>
                <a:schemeClr val="lt1"/>
              </a:buClr>
              <a:buSzPts val="2000"/>
              <a:buFont typeface="Calibri"/>
              <a:buNone/>
            </a:pPr>
            <a:r>
              <a:rPr b="0" i="1" lang="en" sz="2000" u="none" cap="none" strike="noStrike">
                <a:solidFill>
                  <a:schemeClr val="lt1"/>
                </a:solidFill>
                <a:latin typeface="Calibri"/>
                <a:ea typeface="Calibri"/>
                <a:cs typeface="Calibri"/>
                <a:sym typeface="Calibri"/>
              </a:rPr>
              <a:t>Assessment at Provisional</a:t>
            </a:r>
            <a:endParaRPr/>
          </a:p>
        </p:txBody>
      </p:sp>
      <p:graphicFrame>
        <p:nvGraphicFramePr>
          <p:cNvPr id="586" name="Google Shape;586;p69"/>
          <p:cNvGraphicFramePr/>
          <p:nvPr/>
        </p:nvGraphicFramePr>
        <p:xfrm>
          <a:off x="380791" y="871873"/>
          <a:ext cx="3000000" cy="3000000"/>
        </p:xfrm>
        <a:graphic>
          <a:graphicData uri="http://schemas.openxmlformats.org/drawingml/2006/table">
            <a:tbl>
              <a:tblPr bandRow="1" firstRow="1">
                <a:noFill/>
                <a:tableStyleId>{97BA88E1-E2C7-4DF1-9CFE-AC102D145414}</a:tableStyleId>
              </a:tblPr>
              <a:tblGrid>
                <a:gridCol w="986250"/>
                <a:gridCol w="3406550"/>
                <a:gridCol w="1561900"/>
                <a:gridCol w="2427700"/>
              </a:tblGrid>
              <a:tr h="278150">
                <a:tc>
                  <a:txBody>
                    <a:bodyPr/>
                    <a:lstStyle/>
                    <a:p>
                      <a:pPr indent="0" lvl="0" marL="0" marR="0" rtl="0" algn="ctr">
                        <a:spcBef>
                          <a:spcPts val="0"/>
                        </a:spcBef>
                        <a:spcAft>
                          <a:spcPts val="0"/>
                        </a:spcAft>
                        <a:buNone/>
                      </a:pPr>
                      <a:r>
                        <a:rPr b="1" lang="en" sz="1200">
                          <a:solidFill>
                            <a:schemeClr val="dk1"/>
                          </a:solidFill>
                          <a:latin typeface="Calibri"/>
                          <a:ea typeface="Calibri"/>
                          <a:cs typeface="Calibri"/>
                          <a:sym typeface="Calibri"/>
                        </a:rPr>
                        <a:t>MRD ID</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200">
                          <a:solidFill>
                            <a:schemeClr val="dk1"/>
                          </a:solidFill>
                          <a:latin typeface="Calibri"/>
                          <a:ea typeface="Calibri"/>
                          <a:cs typeface="Calibri"/>
                          <a:sym typeface="Calibri"/>
                        </a:rPr>
                        <a:t>Description</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Related PLPTs</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Status</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278150">
                <a:tc>
                  <a:txBody>
                    <a:bodyPr/>
                    <a:lstStyle/>
                    <a:p>
                      <a:pPr indent="0" lvl="0" marL="0" marR="0" rtl="0" algn="ctr">
                        <a:spcBef>
                          <a:spcPts val="0"/>
                        </a:spcBef>
                        <a:spcAft>
                          <a:spcPts val="0"/>
                        </a:spcAft>
                        <a:buNone/>
                      </a:pPr>
                      <a:r>
                        <a:rPr lang="en" sz="1200">
                          <a:latin typeface="Calibri"/>
                          <a:ea typeface="Calibri"/>
                          <a:cs typeface="Calibri"/>
                          <a:sym typeface="Calibri"/>
                        </a:rPr>
                        <a:t>2045</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Pointing Accuracy</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PLPT-SUV-003</a:t>
                      </a:r>
                      <a:endParaRPr sz="1200">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B14F"/>
                        </a:buClr>
                        <a:buSzPts val="1200"/>
                        <a:buFont typeface="Calibri"/>
                        <a:buNone/>
                      </a:pPr>
                      <a:r>
                        <a:rPr lang="en" sz="1200">
                          <a:solidFill>
                            <a:srgbClr val="00B14F"/>
                          </a:solidFill>
                          <a:latin typeface="Calibri"/>
                          <a:ea typeface="Calibri"/>
                          <a:cs typeface="Calibri"/>
                          <a:sym typeface="Calibri"/>
                        </a:rPr>
                        <a:t>Validated</a:t>
                      </a:r>
                      <a:endParaRPr sz="1200">
                        <a:solidFill>
                          <a:srgbClr val="00B14F"/>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2046</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Product Pointing</a:t>
                      </a:r>
                      <a:r>
                        <a:rPr lang="en" sz="1200">
                          <a:solidFill>
                            <a:schemeClr val="dk1"/>
                          </a:solidFill>
                          <a:latin typeface="Calibri"/>
                          <a:ea typeface="Calibri"/>
                          <a:cs typeface="Calibri"/>
                          <a:sym typeface="Calibri"/>
                        </a:rPr>
                        <a:t> Knowledge/Mapping </a:t>
                      </a:r>
                      <a:r>
                        <a:rPr lang="en" sz="1200"/>
                        <a:t>Uncertainty</a:t>
                      </a:r>
                      <a:endParaRPr sz="1200">
                        <a:solidFill>
                          <a:schemeClr val="dk1"/>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PLPT-SUV-003</a:t>
                      </a:r>
                      <a:endParaRPr sz="1200">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B14F"/>
                        </a:buClr>
                        <a:buSzPts val="1200"/>
                        <a:buFont typeface="Calibri"/>
                        <a:buNone/>
                      </a:pPr>
                      <a:r>
                        <a:rPr lang="en" sz="1200">
                          <a:solidFill>
                            <a:srgbClr val="B5891B"/>
                          </a:solidFill>
                        </a:rPr>
                        <a:t>Ongoing Investigations</a:t>
                      </a:r>
                      <a:endParaRPr sz="1200">
                        <a:solidFill>
                          <a:srgbClr val="B5891B"/>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434350">
                <a:tc>
                  <a:txBody>
                    <a:bodyPr/>
                    <a:lstStyle/>
                    <a:p>
                      <a:pPr indent="0" lvl="0" marL="0" marR="0" rtl="0" algn="ctr">
                        <a:spcBef>
                          <a:spcPts val="0"/>
                        </a:spcBef>
                        <a:spcAft>
                          <a:spcPts val="0"/>
                        </a:spcAft>
                        <a:buNone/>
                      </a:pPr>
                      <a:r>
                        <a:rPr lang="en" sz="1200">
                          <a:latin typeface="Calibri"/>
                          <a:ea typeface="Calibri"/>
                          <a:cs typeface="Calibri"/>
                          <a:sym typeface="Calibri"/>
                        </a:rPr>
                        <a:t>2052</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Long-term Stability (Product Measurement Precision in Radiance)</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200">
                          <a:latin typeface="Calibri"/>
                          <a:ea typeface="Calibri"/>
                          <a:cs typeface="Calibri"/>
                          <a:sym typeface="Calibri"/>
                        </a:rPr>
                        <a:t>PLPT-SUV-003,</a:t>
                      </a:r>
                      <a:r>
                        <a:rPr lang="en" sz="1200">
                          <a:latin typeface="Calibri"/>
                          <a:ea typeface="Calibri"/>
                          <a:cs typeface="Calibri"/>
                          <a:sym typeface="Calibri"/>
                        </a:rPr>
                        <a:t> PLPT-SUV-</a:t>
                      </a:r>
                      <a:r>
                        <a:rPr lang="en" sz="1200">
                          <a:latin typeface="Calibri"/>
                          <a:ea typeface="Calibri"/>
                          <a:cs typeface="Calibri"/>
                          <a:sym typeface="Calibri"/>
                        </a:rPr>
                        <a:t>006</a:t>
                      </a:r>
                      <a:endParaRPr sz="1200">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B5891B"/>
                        </a:buClr>
                        <a:buSzPts val="1200"/>
                        <a:buFont typeface="Calibri"/>
                        <a:buNone/>
                      </a:pPr>
                      <a:r>
                        <a:rPr lang="en" sz="1200">
                          <a:solidFill>
                            <a:srgbClr val="B5891B"/>
                          </a:solidFill>
                          <a:latin typeface="Calibri"/>
                          <a:ea typeface="Calibri"/>
                          <a:cs typeface="Calibri"/>
                          <a:sym typeface="Calibri"/>
                        </a:rPr>
                        <a:t>Preliminary results.</a:t>
                      </a:r>
                      <a:endParaRPr sz="1100"/>
                    </a:p>
                    <a:p>
                      <a:pPr indent="0" lvl="0" marL="0" marR="0" rtl="0" algn="ctr">
                        <a:lnSpc>
                          <a:spcPct val="100000"/>
                        </a:lnSpc>
                        <a:spcBef>
                          <a:spcPts val="0"/>
                        </a:spcBef>
                        <a:spcAft>
                          <a:spcPts val="0"/>
                        </a:spcAft>
                        <a:buClr>
                          <a:srgbClr val="B5891B"/>
                        </a:buClr>
                        <a:buSzPts val="1200"/>
                        <a:buFont typeface="Calibri"/>
                        <a:buNone/>
                      </a:pPr>
                      <a:r>
                        <a:rPr lang="en" sz="1200">
                          <a:solidFill>
                            <a:srgbClr val="B5891B"/>
                          </a:solidFill>
                          <a:latin typeface="Calibri"/>
                          <a:ea typeface="Calibri"/>
                          <a:cs typeface="Calibri"/>
                          <a:sym typeface="Calibri"/>
                        </a:rPr>
                        <a:t>Ongoing</a:t>
                      </a:r>
                      <a:r>
                        <a:rPr lang="en" sz="1200">
                          <a:solidFill>
                            <a:srgbClr val="B5891B"/>
                          </a:solidFill>
                          <a:latin typeface="Calibri"/>
                          <a:ea typeface="Calibri"/>
                          <a:cs typeface="Calibri"/>
                          <a:sym typeface="Calibri"/>
                        </a:rPr>
                        <a:t> investigation</a:t>
                      </a:r>
                      <a:endParaRPr sz="1200">
                        <a:solidFill>
                          <a:srgbClr val="B5891B"/>
                        </a:solidFill>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
        <p:nvSpPr>
          <p:cNvPr id="587" name="Google Shape;587;p69"/>
          <p:cNvSpPr txBox="1"/>
          <p:nvPr/>
        </p:nvSpPr>
        <p:spPr>
          <a:xfrm>
            <a:off x="501900" y="2278897"/>
            <a:ext cx="8101200" cy="2805000"/>
          </a:xfrm>
          <a:prstGeom prst="rect">
            <a:avLst/>
          </a:prstGeom>
          <a:solidFill>
            <a:srgbClr val="000000">
              <a:alpha val="50000"/>
            </a:srgbClr>
          </a:solidFill>
          <a:ln>
            <a:noFill/>
          </a:ln>
        </p:spPr>
        <p:txBody>
          <a:bodyPr anchorCtr="0" anchor="t" bIns="45700" lIns="91425" spcFirstLastPara="1" rIns="91425" wrap="square" tIns="45700">
            <a:noAutofit/>
          </a:bodyPr>
          <a:lstStyle/>
          <a:p>
            <a:pPr indent="-219075" lvl="0" marL="225425" marR="0" rtl="0" algn="l">
              <a:spcBef>
                <a:spcPts val="0"/>
              </a:spcBef>
              <a:spcAft>
                <a:spcPts val="0"/>
              </a:spcAft>
              <a:buClr>
                <a:schemeClr val="lt1"/>
              </a:buClr>
              <a:buSzPts val="1900"/>
              <a:buFont typeface="Nunito"/>
              <a:buChar char="•"/>
            </a:pPr>
            <a:r>
              <a:rPr lang="en" sz="1900">
                <a:solidFill>
                  <a:schemeClr val="lt1"/>
                </a:solidFill>
                <a:latin typeface="Nunito"/>
                <a:ea typeface="Nunito"/>
                <a:cs typeface="Nunito"/>
                <a:sym typeface="Nunito"/>
              </a:rPr>
              <a:t>MRD2045:  Pointing Accuracy</a:t>
            </a:r>
            <a:endParaRPr sz="1300">
              <a:latin typeface="Nunito"/>
              <a:ea typeface="Nunito"/>
              <a:cs typeface="Nunito"/>
              <a:sym typeface="Nunito"/>
            </a:endParaRPr>
          </a:p>
          <a:p>
            <a:pPr indent="-225425" lvl="1" marL="688975" marR="0" rtl="0" algn="l">
              <a:spcBef>
                <a:spcPts val="320"/>
              </a:spcBef>
              <a:spcAft>
                <a:spcPts val="0"/>
              </a:spcAft>
              <a:buClr>
                <a:schemeClr val="lt1"/>
              </a:buClr>
              <a:buSzPts val="1500"/>
              <a:buFont typeface="Nunito"/>
              <a:buChar char="•"/>
            </a:pPr>
            <a:r>
              <a:rPr i="0" lang="en" sz="1500" u="none" cap="none" strike="noStrike">
                <a:solidFill>
                  <a:schemeClr val="lt1"/>
                </a:solidFill>
                <a:latin typeface="Nunito"/>
                <a:ea typeface="Nunito"/>
                <a:cs typeface="Nunito"/>
                <a:sym typeface="Nunito"/>
              </a:rPr>
              <a:t>Requirements:   ±3.0 arcmin (3 sigma) (N-S,E-W) of Sun Center; </a:t>
            </a:r>
            <a:br>
              <a:rPr i="0" lang="en" sz="1500" u="none" cap="none" strike="noStrike">
                <a:solidFill>
                  <a:schemeClr val="lt1"/>
                </a:solidFill>
                <a:latin typeface="Nunito"/>
                <a:ea typeface="Nunito"/>
                <a:cs typeface="Nunito"/>
                <a:sym typeface="Nunito"/>
              </a:rPr>
            </a:br>
            <a:r>
              <a:rPr i="0" lang="en" sz="1500" u="none" cap="none" strike="noStrike">
                <a:solidFill>
                  <a:schemeClr val="lt1"/>
                </a:solidFill>
                <a:latin typeface="Nunito"/>
                <a:ea typeface="Nunito"/>
                <a:cs typeface="Nunito"/>
                <a:sym typeface="Nunito"/>
              </a:rPr>
              <a:t>Stability during 60 seconds: ±2.0 arcsec (1 sigma), ±6.0 arcsec (3 sigma) (N-S, E-W)</a:t>
            </a:r>
            <a:endParaRPr sz="1300">
              <a:latin typeface="Nunito"/>
              <a:ea typeface="Nunito"/>
              <a:cs typeface="Nunito"/>
              <a:sym typeface="Nunito"/>
            </a:endParaRPr>
          </a:p>
          <a:p>
            <a:pPr indent="-219075" lvl="0" marL="225425" marR="0" rtl="0" algn="l">
              <a:spcBef>
                <a:spcPts val="400"/>
              </a:spcBef>
              <a:spcAft>
                <a:spcPts val="0"/>
              </a:spcAft>
              <a:buClr>
                <a:schemeClr val="lt1"/>
              </a:buClr>
              <a:buSzPts val="1900"/>
              <a:buFont typeface="Nunito"/>
              <a:buChar char="•"/>
            </a:pPr>
            <a:r>
              <a:rPr lang="en" sz="1900">
                <a:solidFill>
                  <a:schemeClr val="lt1"/>
                </a:solidFill>
                <a:latin typeface="Nunito"/>
                <a:ea typeface="Nunito"/>
                <a:cs typeface="Nunito"/>
                <a:sym typeface="Nunito"/>
              </a:rPr>
              <a:t>MRD2046:  Product Pointing Knowledge/Mapping Uncertainty </a:t>
            </a:r>
            <a:endParaRPr sz="1300">
              <a:latin typeface="Nunito"/>
              <a:ea typeface="Nunito"/>
              <a:cs typeface="Nunito"/>
              <a:sym typeface="Nunito"/>
            </a:endParaRPr>
          </a:p>
          <a:p>
            <a:pPr indent="-225425" lvl="1" marL="688975" marR="0" rtl="0" algn="l">
              <a:spcBef>
                <a:spcPts val="320"/>
              </a:spcBef>
              <a:spcAft>
                <a:spcPts val="0"/>
              </a:spcAft>
              <a:buClr>
                <a:schemeClr val="lt1"/>
              </a:buClr>
              <a:buSzPts val="1500"/>
              <a:buFont typeface="Nunito"/>
              <a:buChar char="•"/>
            </a:pPr>
            <a:r>
              <a:rPr i="0" lang="en" sz="1500" u="none" cap="none" strike="noStrike">
                <a:solidFill>
                  <a:schemeClr val="lt1"/>
                </a:solidFill>
                <a:latin typeface="Nunito"/>
                <a:ea typeface="Nunito"/>
                <a:cs typeface="Nunito"/>
                <a:sym typeface="Nunito"/>
              </a:rPr>
              <a:t>Requirements:  ±2.5 arcsec</a:t>
            </a:r>
            <a:endParaRPr i="0" sz="1500" u="none" cap="none" strike="noStrike">
              <a:solidFill>
                <a:schemeClr val="lt1"/>
              </a:solidFill>
              <a:latin typeface="Nunito"/>
              <a:ea typeface="Nunito"/>
              <a:cs typeface="Nunito"/>
              <a:sym typeface="Nunito"/>
            </a:endParaRPr>
          </a:p>
          <a:p>
            <a:pPr indent="-219075" lvl="0" marL="225425" marR="0" rtl="0" algn="l">
              <a:spcBef>
                <a:spcPts val="400"/>
              </a:spcBef>
              <a:spcAft>
                <a:spcPts val="0"/>
              </a:spcAft>
              <a:buClr>
                <a:schemeClr val="lt1"/>
              </a:buClr>
              <a:buSzPts val="1900"/>
              <a:buFont typeface="Nunito"/>
              <a:buChar char="•"/>
            </a:pPr>
            <a:r>
              <a:rPr lang="en" sz="1900">
                <a:solidFill>
                  <a:schemeClr val="lt1"/>
                </a:solidFill>
                <a:latin typeface="Nunito"/>
                <a:ea typeface="Nunito"/>
                <a:cs typeface="Nunito"/>
                <a:sym typeface="Nunito"/>
              </a:rPr>
              <a:t>MRD2052:  Long-term Stability (Product Measurement Precision in Radiance)</a:t>
            </a:r>
            <a:endParaRPr sz="1300">
              <a:latin typeface="Nunito"/>
              <a:ea typeface="Nunito"/>
              <a:cs typeface="Nunito"/>
              <a:sym typeface="Nunito"/>
            </a:endParaRPr>
          </a:p>
          <a:p>
            <a:pPr indent="-225425" lvl="1" marL="688975" marR="0" rtl="0" algn="l">
              <a:spcBef>
                <a:spcPts val="320"/>
              </a:spcBef>
              <a:spcAft>
                <a:spcPts val="0"/>
              </a:spcAft>
              <a:buClr>
                <a:schemeClr val="lt1"/>
              </a:buClr>
              <a:buSzPts val="1500"/>
              <a:buFont typeface="Nunito"/>
              <a:buChar char="•"/>
            </a:pPr>
            <a:r>
              <a:rPr i="0" lang="en" sz="1500" u="none" cap="none" strike="noStrike">
                <a:solidFill>
                  <a:schemeClr val="lt1"/>
                </a:solidFill>
                <a:latin typeface="Nunito"/>
                <a:ea typeface="Nunito"/>
                <a:cs typeface="Nunito"/>
                <a:sym typeface="Nunito"/>
              </a:rPr>
              <a:t>Requirements: ±30%</a:t>
            </a:r>
            <a:endParaRPr sz="1300">
              <a:latin typeface="Nunito"/>
              <a:ea typeface="Nunito"/>
              <a:cs typeface="Nunito"/>
              <a:sym typeface="Nunito"/>
            </a:endParaRPr>
          </a:p>
          <a:p>
            <a:pPr indent="-231775" lvl="1" marL="688975" marR="0" rtl="0" algn="l">
              <a:spcBef>
                <a:spcPts val="320"/>
              </a:spcBef>
              <a:spcAft>
                <a:spcPts val="0"/>
              </a:spcAft>
              <a:buClr>
                <a:schemeClr val="lt1"/>
              </a:buClr>
              <a:buSzPts val="1600"/>
              <a:buFont typeface="Arial"/>
              <a:buChar char="•"/>
            </a:pPr>
            <a:r>
              <a:rPr i="0" lang="en" sz="1500" u="sng" cap="none" strike="noStrike">
                <a:solidFill>
                  <a:schemeClr val="lt1"/>
                </a:solidFill>
                <a:latin typeface="Nunito"/>
                <a:ea typeface="Nunito"/>
                <a:cs typeface="Nunito"/>
                <a:sym typeface="Nunito"/>
              </a:rPr>
              <a:t>Absolute accuracy cannot be verified</a:t>
            </a:r>
            <a:r>
              <a:rPr b="0" i="0" lang="en" sz="1600" u="sng" cap="none" strike="noStrike">
                <a:solidFill>
                  <a:schemeClr val="lt1"/>
                </a:solidFill>
                <a:latin typeface="Avenir"/>
                <a:ea typeface="Avenir"/>
                <a:cs typeface="Avenir"/>
                <a:sym typeface="Avenir"/>
              </a:rPr>
              <a:t> on-orbit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0"/>
          <p:cNvSpPr txBox="1"/>
          <p:nvPr>
            <p:ph idx="12" type="sldNum"/>
          </p:nvPr>
        </p:nvSpPr>
        <p:spPr>
          <a:xfrm>
            <a:off x="6936875" y="48509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593" name="Google Shape;593;p70"/>
          <p:cNvSpPr txBox="1"/>
          <p:nvPr/>
        </p:nvSpPr>
        <p:spPr>
          <a:xfrm>
            <a:off x="1543050" y="150876"/>
            <a:ext cx="6018900" cy="589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Calibri"/>
              <a:buNone/>
            </a:pPr>
            <a:r>
              <a:rPr b="0" i="0" lang="en" sz="3200" u="none" cap="none" strike="noStrike">
                <a:solidFill>
                  <a:schemeClr val="lt1"/>
                </a:solidFill>
                <a:latin typeface="Calibri"/>
                <a:ea typeface="Calibri"/>
                <a:cs typeface="Calibri"/>
                <a:sym typeface="Calibri"/>
              </a:rPr>
              <a:t>SUVI Performance Baseline Status</a:t>
            </a:r>
            <a:endParaRPr/>
          </a:p>
          <a:p>
            <a:pPr indent="0" lvl="0" marL="0" marR="0" rtl="0" algn="ctr">
              <a:lnSpc>
                <a:spcPct val="100000"/>
              </a:lnSpc>
              <a:spcBef>
                <a:spcPts val="0"/>
              </a:spcBef>
              <a:spcAft>
                <a:spcPts val="0"/>
              </a:spcAft>
              <a:buClr>
                <a:schemeClr val="lt1"/>
              </a:buClr>
              <a:buSzPts val="2000"/>
              <a:buFont typeface="Calibri"/>
              <a:buNone/>
            </a:pPr>
            <a:r>
              <a:rPr b="0" i="1" lang="en" sz="2000" u="none" cap="none" strike="noStrike">
                <a:solidFill>
                  <a:schemeClr val="lt1"/>
                </a:solidFill>
                <a:latin typeface="Calibri"/>
                <a:ea typeface="Calibri"/>
                <a:cs typeface="Calibri"/>
                <a:sym typeface="Calibri"/>
              </a:rPr>
              <a:t>Assessment at Provisional</a:t>
            </a:r>
            <a:endParaRPr/>
          </a:p>
        </p:txBody>
      </p:sp>
      <p:graphicFrame>
        <p:nvGraphicFramePr>
          <p:cNvPr id="594" name="Google Shape;594;p70"/>
          <p:cNvGraphicFramePr/>
          <p:nvPr/>
        </p:nvGraphicFramePr>
        <p:xfrm>
          <a:off x="591972" y="813815"/>
          <a:ext cx="3000000" cy="3000000"/>
        </p:xfrm>
        <a:graphic>
          <a:graphicData uri="http://schemas.openxmlformats.org/drawingml/2006/table">
            <a:tbl>
              <a:tblPr bandRow="1" firstRow="1">
                <a:noFill/>
                <a:tableStyleId>{97BA88E1-E2C7-4DF1-9CFE-AC102D145414}</a:tableStyleId>
              </a:tblPr>
              <a:tblGrid>
                <a:gridCol w="801550"/>
                <a:gridCol w="2145000"/>
                <a:gridCol w="1703250"/>
                <a:gridCol w="1502175"/>
                <a:gridCol w="1808100"/>
              </a:tblGrid>
              <a:tr h="388625">
                <a:tc>
                  <a:txBody>
                    <a:bodyPr/>
                    <a:lstStyle/>
                    <a:p>
                      <a:pPr indent="0" lvl="0" marL="0" marR="0" rtl="0" algn="ctr">
                        <a:spcBef>
                          <a:spcPts val="0"/>
                        </a:spcBef>
                        <a:spcAft>
                          <a:spcPts val="0"/>
                        </a:spcAft>
                        <a:buNone/>
                      </a:pPr>
                      <a:r>
                        <a:rPr b="1" lang="en" sz="1100">
                          <a:solidFill>
                            <a:schemeClr val="dk1"/>
                          </a:solidFill>
                          <a:latin typeface="Avenir"/>
                          <a:ea typeface="Avenir"/>
                          <a:cs typeface="Avenir"/>
                          <a:sym typeface="Avenir"/>
                        </a:rPr>
                        <a:t>MRD ID</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100">
                          <a:solidFill>
                            <a:schemeClr val="dk1"/>
                          </a:solidFill>
                          <a:latin typeface="Avenir"/>
                          <a:ea typeface="Avenir"/>
                          <a:cs typeface="Avenir"/>
                          <a:sym typeface="Avenir"/>
                        </a:rPr>
                        <a:t>Description</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100">
                          <a:latin typeface="Avenir"/>
                          <a:ea typeface="Avenir"/>
                          <a:cs typeface="Avenir"/>
                          <a:sym typeface="Avenir"/>
                        </a:rPr>
                        <a:t>Requirement</a:t>
                      </a:r>
                      <a:endParaRPr b="1"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100">
                          <a:latin typeface="Avenir"/>
                          <a:ea typeface="Avenir"/>
                          <a:cs typeface="Avenir"/>
                          <a:sym typeface="Avenir"/>
                        </a:rPr>
                        <a:t>NCEI Analysis</a:t>
                      </a:r>
                      <a:endParaRPr b="1"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100">
                          <a:latin typeface="Avenir"/>
                          <a:ea typeface="Avenir"/>
                          <a:cs typeface="Avenir"/>
                          <a:sym typeface="Avenir"/>
                        </a:rPr>
                        <a:t>Status</a:t>
                      </a:r>
                      <a:endParaRPr b="1"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388625">
                <a:tc>
                  <a:txBody>
                    <a:bodyPr/>
                    <a:lstStyle/>
                    <a:p>
                      <a:pPr indent="0" lvl="0" marL="0" marR="0" rtl="0" algn="ctr">
                        <a:spcBef>
                          <a:spcPts val="0"/>
                        </a:spcBef>
                        <a:spcAft>
                          <a:spcPts val="0"/>
                        </a:spcAft>
                        <a:buNone/>
                      </a:pPr>
                      <a:r>
                        <a:rPr lang="en" sz="1100">
                          <a:latin typeface="Avenir"/>
                          <a:ea typeface="Avenir"/>
                          <a:cs typeface="Avenir"/>
                          <a:sym typeface="Avenir"/>
                        </a:rPr>
                        <a:t>2045</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chemeClr val="dk1"/>
                        </a:buClr>
                        <a:buSzPts val="1100"/>
                        <a:buFont typeface="Avenir"/>
                        <a:buNone/>
                      </a:pPr>
                      <a:r>
                        <a:rPr lang="en" sz="1100">
                          <a:solidFill>
                            <a:schemeClr val="dk1"/>
                          </a:solidFill>
                          <a:latin typeface="Avenir"/>
                          <a:ea typeface="Avenir"/>
                          <a:cs typeface="Avenir"/>
                          <a:sym typeface="Avenir"/>
                        </a:rPr>
                        <a:t>Pointing Accuracy</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lang="en" sz="1100">
                          <a:latin typeface="Avenir"/>
                          <a:ea typeface="Avenir"/>
                          <a:cs typeface="Avenir"/>
                          <a:sym typeface="Avenir"/>
                        </a:rPr>
                        <a:t>3.0</a:t>
                      </a:r>
                      <a:r>
                        <a:rPr b="0" lang="en" sz="1100">
                          <a:latin typeface="Avenir"/>
                          <a:ea typeface="Avenir"/>
                          <a:cs typeface="Avenir"/>
                          <a:sym typeface="Avenir"/>
                        </a:rPr>
                        <a:t> Arcminutes</a:t>
                      </a:r>
                      <a:endParaRPr b="0"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100">
                          <a:latin typeface="Avenir"/>
                          <a:ea typeface="Avenir"/>
                          <a:cs typeface="Avenir"/>
                          <a:sym typeface="Avenir"/>
                        </a:rPr>
                        <a:t>&lt;</a:t>
                      </a:r>
                      <a:r>
                        <a:rPr lang="en" sz="1100">
                          <a:latin typeface="Avenir"/>
                          <a:ea typeface="Avenir"/>
                          <a:cs typeface="Avenir"/>
                          <a:sym typeface="Avenir"/>
                        </a:rPr>
                        <a:t> 0.</a:t>
                      </a:r>
                      <a:r>
                        <a:rPr lang="en" sz="1100">
                          <a:latin typeface="Avenir"/>
                          <a:ea typeface="Avenir"/>
                          <a:cs typeface="Avenir"/>
                          <a:sym typeface="Avenir"/>
                        </a:rPr>
                        <a:t>6</a:t>
                      </a:r>
                      <a:r>
                        <a:rPr lang="en" sz="1100">
                          <a:latin typeface="Avenir"/>
                          <a:ea typeface="Avenir"/>
                          <a:cs typeface="Avenir"/>
                          <a:sym typeface="Avenir"/>
                        </a:rPr>
                        <a:t> arcsec y, </a:t>
                      </a:r>
                      <a:endParaRPr sz="1100"/>
                    </a:p>
                    <a:p>
                      <a:pPr indent="0" lvl="0" marL="0" marR="0" rtl="0" algn="l">
                        <a:spcBef>
                          <a:spcPts val="0"/>
                        </a:spcBef>
                        <a:spcAft>
                          <a:spcPts val="0"/>
                        </a:spcAft>
                        <a:buNone/>
                      </a:pPr>
                      <a:r>
                        <a:rPr lang="en" sz="1100">
                          <a:latin typeface="Avenir"/>
                          <a:ea typeface="Avenir"/>
                          <a:cs typeface="Avenir"/>
                          <a:sym typeface="Avenir"/>
                        </a:rPr>
                        <a:t>&lt; 0.</a:t>
                      </a:r>
                      <a:r>
                        <a:rPr lang="en" sz="1100">
                          <a:latin typeface="Avenir"/>
                          <a:ea typeface="Avenir"/>
                          <a:cs typeface="Avenir"/>
                          <a:sym typeface="Avenir"/>
                        </a:rPr>
                        <a:t>6</a:t>
                      </a:r>
                      <a:r>
                        <a:rPr lang="en" sz="1100">
                          <a:latin typeface="Avenir"/>
                          <a:ea typeface="Avenir"/>
                          <a:cs typeface="Avenir"/>
                          <a:sym typeface="Avenir"/>
                        </a:rPr>
                        <a:t> arcsec z    </a:t>
                      </a:r>
                      <a:endParaRPr b="1"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sz="1100">
                          <a:solidFill>
                            <a:srgbClr val="00B050"/>
                          </a:solidFill>
                          <a:latin typeface="Avenir"/>
                          <a:ea typeface="Avenir"/>
                          <a:cs typeface="Avenir"/>
                          <a:sym typeface="Avenir"/>
                        </a:rPr>
                        <a:t>PASS</a:t>
                      </a:r>
                      <a:endParaRPr b="1" sz="1100">
                        <a:solidFill>
                          <a:srgbClr val="00B050"/>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658475">
                <a:tc>
                  <a:txBody>
                    <a:bodyPr/>
                    <a:lstStyle/>
                    <a:p>
                      <a:pPr indent="0" lvl="0" marL="0" marR="0" rtl="0" algn="ctr">
                        <a:spcBef>
                          <a:spcPts val="0"/>
                        </a:spcBef>
                        <a:spcAft>
                          <a:spcPts val="0"/>
                        </a:spcAft>
                        <a:buNone/>
                      </a:pPr>
                      <a:r>
                        <a:rPr lang="en" sz="1100">
                          <a:latin typeface="Avenir"/>
                          <a:ea typeface="Avenir"/>
                          <a:cs typeface="Avenir"/>
                          <a:sym typeface="Avenir"/>
                        </a:rPr>
                        <a:t>2046</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Product Pointing</a:t>
                      </a:r>
                      <a:r>
                        <a:rPr lang="en" sz="1100">
                          <a:solidFill>
                            <a:schemeClr val="dk1"/>
                          </a:solidFill>
                          <a:latin typeface="Avenir"/>
                          <a:ea typeface="Avenir"/>
                          <a:cs typeface="Avenir"/>
                          <a:sym typeface="Avenir"/>
                        </a:rPr>
                        <a:t> Knowledge/ Mapping Uncertain</a:t>
                      </a:r>
                      <a:r>
                        <a:rPr lang="en" sz="1100">
                          <a:latin typeface="Avenir"/>
                          <a:ea typeface="Avenir"/>
                          <a:cs typeface="Avenir"/>
                          <a:sym typeface="Avenir"/>
                        </a:rPr>
                        <a:t>ty</a:t>
                      </a:r>
                      <a:endParaRPr sz="1100">
                        <a:solidFill>
                          <a:schemeClr val="dk1"/>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0" lang="en" sz="1100">
                          <a:latin typeface="Avenir"/>
                          <a:ea typeface="Avenir"/>
                          <a:cs typeface="Avenir"/>
                          <a:sym typeface="Avenir"/>
                        </a:rPr>
                        <a:t>2.5 Arcseconds</a:t>
                      </a:r>
                      <a:endParaRPr b="0" sz="1100">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1100">
                          <a:solidFill>
                            <a:srgbClr val="F26409"/>
                          </a:solidFill>
                          <a:latin typeface="Avenir"/>
                          <a:ea typeface="Avenir"/>
                          <a:cs typeface="Avenir"/>
                          <a:sym typeface="Avenir"/>
                        </a:rPr>
                        <a:t>Variable</a:t>
                      </a:r>
                      <a:endParaRPr b="1" sz="1100">
                        <a:solidFill>
                          <a:srgbClr val="F26409"/>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sz="1100">
                          <a:solidFill>
                            <a:srgbClr val="F26409"/>
                          </a:solidFill>
                          <a:latin typeface="Avenir"/>
                          <a:ea typeface="Avenir"/>
                          <a:cs typeface="Avenir"/>
                          <a:sym typeface="Avenir"/>
                        </a:rPr>
                        <a:t>MARGINAL</a:t>
                      </a:r>
                      <a:endParaRPr b="1" sz="1100">
                        <a:solidFill>
                          <a:srgbClr val="F26409"/>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88625">
                <a:tc>
                  <a:txBody>
                    <a:bodyPr/>
                    <a:lstStyle/>
                    <a:p>
                      <a:pPr indent="0" lvl="0" marL="0" marR="0" rtl="0" algn="ctr">
                        <a:spcBef>
                          <a:spcPts val="0"/>
                        </a:spcBef>
                        <a:spcAft>
                          <a:spcPts val="0"/>
                        </a:spcAft>
                        <a:buNone/>
                      </a:pPr>
                      <a:r>
                        <a:rPr lang="en" sz="1100">
                          <a:latin typeface="Avenir"/>
                          <a:ea typeface="Avenir"/>
                          <a:cs typeface="Avenir"/>
                          <a:sym typeface="Avenir"/>
                        </a:rPr>
                        <a:t>2052</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Long-term Stability </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1100"/>
                        <a:buFont typeface="Avenir"/>
                        <a:buNone/>
                      </a:pPr>
                      <a:r>
                        <a:rPr b="0" lang="en" sz="1100">
                          <a:solidFill>
                            <a:schemeClr val="dk1"/>
                          </a:solidFill>
                          <a:latin typeface="Avenir"/>
                          <a:ea typeface="Avenir"/>
                          <a:cs typeface="Avenir"/>
                          <a:sym typeface="Avenir"/>
                        </a:rPr>
                        <a:t>30%</a:t>
                      </a:r>
                      <a:endParaRPr b="0" sz="1100">
                        <a:solidFill>
                          <a:schemeClr val="dk1"/>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1100"/>
                        <a:buFont typeface="Avenir"/>
                        <a:buNone/>
                      </a:pPr>
                      <a:r>
                        <a:rPr b="0" lang="en" sz="1100">
                          <a:solidFill>
                            <a:schemeClr val="dk1"/>
                          </a:solidFill>
                          <a:latin typeface="Avenir"/>
                          <a:ea typeface="Avenir"/>
                          <a:cs typeface="Avenir"/>
                          <a:sym typeface="Avenir"/>
                        </a:rPr>
                        <a:t>~</a:t>
                      </a:r>
                      <a:r>
                        <a:rPr lang="en" sz="1100">
                          <a:latin typeface="Avenir"/>
                          <a:ea typeface="Avenir"/>
                          <a:cs typeface="Avenir"/>
                          <a:sym typeface="Avenir"/>
                        </a:rPr>
                        <a:t>5</a:t>
                      </a:r>
                      <a:r>
                        <a:rPr b="0" lang="en" sz="1100">
                          <a:solidFill>
                            <a:schemeClr val="dk1"/>
                          </a:solidFill>
                          <a:latin typeface="Avenir"/>
                          <a:ea typeface="Avenir"/>
                          <a:cs typeface="Avenir"/>
                          <a:sym typeface="Avenir"/>
                        </a:rPr>
                        <a:t>% 284</a:t>
                      </a:r>
                      <a:r>
                        <a:rPr b="0" lang="en" sz="1100">
                          <a:solidFill>
                            <a:schemeClr val="dk1"/>
                          </a:solidFill>
                          <a:latin typeface="Calibri"/>
                          <a:ea typeface="Calibri"/>
                          <a:cs typeface="Calibri"/>
                          <a:sym typeface="Calibri"/>
                        </a:rPr>
                        <a:t>Å</a:t>
                      </a:r>
                      <a:endParaRPr sz="1100"/>
                    </a:p>
                    <a:p>
                      <a:pPr indent="0" lvl="0" marL="0" marR="0" rtl="0" algn="ctr">
                        <a:lnSpc>
                          <a:spcPct val="100000"/>
                        </a:lnSpc>
                        <a:spcBef>
                          <a:spcPts val="0"/>
                        </a:spcBef>
                        <a:spcAft>
                          <a:spcPts val="0"/>
                        </a:spcAft>
                        <a:buClr>
                          <a:schemeClr val="dk1"/>
                        </a:buClr>
                        <a:buSzPts val="1100"/>
                        <a:buFont typeface="Avenir"/>
                        <a:buNone/>
                      </a:pPr>
                      <a:r>
                        <a:rPr b="0" lang="en" sz="1100">
                          <a:solidFill>
                            <a:schemeClr val="dk1"/>
                          </a:solidFill>
                          <a:latin typeface="Avenir"/>
                          <a:ea typeface="Avenir"/>
                          <a:cs typeface="Avenir"/>
                          <a:sym typeface="Avenir"/>
                        </a:rPr>
                        <a:t>~</a:t>
                      </a:r>
                      <a:r>
                        <a:rPr lang="en" sz="1100">
                          <a:latin typeface="Avenir"/>
                          <a:ea typeface="Avenir"/>
                          <a:cs typeface="Avenir"/>
                          <a:sym typeface="Avenir"/>
                        </a:rPr>
                        <a:t>5</a:t>
                      </a:r>
                      <a:r>
                        <a:rPr b="0" lang="en" sz="1100">
                          <a:solidFill>
                            <a:schemeClr val="dk1"/>
                          </a:solidFill>
                          <a:latin typeface="Avenir"/>
                          <a:ea typeface="Avenir"/>
                          <a:cs typeface="Avenir"/>
                          <a:sym typeface="Avenir"/>
                        </a:rPr>
                        <a:t>%  304</a:t>
                      </a:r>
                      <a:r>
                        <a:rPr b="0" lang="en" sz="1100">
                          <a:solidFill>
                            <a:schemeClr val="dk1"/>
                          </a:solidFill>
                          <a:latin typeface="Calibri"/>
                          <a:ea typeface="Calibri"/>
                          <a:cs typeface="Calibri"/>
                          <a:sym typeface="Calibri"/>
                        </a:rPr>
                        <a:t>Å</a:t>
                      </a:r>
                      <a:endParaRPr b="0" sz="1100">
                        <a:solidFill>
                          <a:schemeClr val="dk1"/>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B050"/>
                        </a:buClr>
                        <a:buSzPts val="1100"/>
                        <a:buFont typeface="Avenir"/>
                        <a:buNone/>
                      </a:pPr>
                      <a:r>
                        <a:rPr b="1" lang="en" sz="1100">
                          <a:solidFill>
                            <a:srgbClr val="00B050"/>
                          </a:solidFill>
                          <a:latin typeface="Avenir"/>
                          <a:ea typeface="Avenir"/>
                          <a:cs typeface="Avenir"/>
                          <a:sym typeface="Avenir"/>
                        </a:rPr>
                        <a:t>PASS</a:t>
                      </a:r>
                      <a:endParaRPr b="1" sz="1100">
                        <a:solidFill>
                          <a:srgbClr val="00B050"/>
                        </a:solidFill>
                        <a:latin typeface="Avenir"/>
                        <a:ea typeface="Avenir"/>
                        <a:cs typeface="Avenir"/>
                        <a:sym typeface="Avenir"/>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
        <p:nvSpPr>
          <p:cNvPr id="595" name="Google Shape;595;p70"/>
          <p:cNvSpPr txBox="1"/>
          <p:nvPr/>
        </p:nvSpPr>
        <p:spPr>
          <a:xfrm>
            <a:off x="683171" y="2848393"/>
            <a:ext cx="7756500" cy="1877700"/>
          </a:xfrm>
          <a:prstGeom prst="rect">
            <a:avLst/>
          </a:prstGeom>
          <a:solidFill>
            <a:srgbClr val="000000">
              <a:alpha val="50000"/>
            </a:srgbClr>
          </a:solidFill>
          <a:ln>
            <a:noFill/>
          </a:ln>
        </p:spPr>
        <p:txBody>
          <a:bodyPr anchorCtr="0" anchor="t" bIns="45700" lIns="91425" spcFirstLastPara="1" rIns="91425" wrap="square" tIns="45700">
            <a:spAutoFit/>
          </a:bodyPr>
          <a:lstStyle/>
          <a:p>
            <a:pPr indent="-260350" lvl="0" marL="285750" marR="0" rtl="0" algn="l">
              <a:spcBef>
                <a:spcPts val="0"/>
              </a:spcBef>
              <a:spcAft>
                <a:spcPts val="0"/>
              </a:spcAft>
              <a:buClr>
                <a:schemeClr val="lt1"/>
              </a:buClr>
              <a:buSzPts val="2000"/>
              <a:buFont typeface="Nunito"/>
              <a:buChar char="•"/>
            </a:pPr>
            <a:r>
              <a:rPr lang="en" sz="2000">
                <a:solidFill>
                  <a:schemeClr val="lt1"/>
                </a:solidFill>
                <a:latin typeface="Nunito"/>
                <a:ea typeface="Nunito"/>
                <a:cs typeface="Nunito"/>
                <a:sym typeface="Nunito"/>
              </a:rPr>
              <a:t>Pointing requirements are well met.</a:t>
            </a:r>
            <a:endParaRPr sz="1000">
              <a:latin typeface="Nunito"/>
              <a:ea typeface="Nunito"/>
              <a:cs typeface="Nunito"/>
              <a:sym typeface="Nunito"/>
            </a:endParaRPr>
          </a:p>
          <a:p>
            <a:pPr indent="-260350" lvl="0" marL="285750" marR="0" rtl="0" algn="l">
              <a:spcBef>
                <a:spcPts val="0"/>
              </a:spcBef>
              <a:spcAft>
                <a:spcPts val="0"/>
              </a:spcAft>
              <a:buClr>
                <a:schemeClr val="lt1"/>
              </a:buClr>
              <a:buSzPts val="2000"/>
              <a:buFont typeface="Nunito"/>
              <a:buChar char="•"/>
            </a:pPr>
            <a:r>
              <a:rPr lang="en" sz="2000">
                <a:solidFill>
                  <a:schemeClr val="lt1"/>
                </a:solidFill>
                <a:latin typeface="Nunito"/>
                <a:ea typeface="Nunito"/>
                <a:cs typeface="Nunito"/>
                <a:sym typeface="Nunito"/>
              </a:rPr>
              <a:t>Mapping Uncertainty is a concern with requirement compliance seemingly dependent upon spacecraft position</a:t>
            </a:r>
            <a:endParaRPr sz="2000">
              <a:solidFill>
                <a:schemeClr val="lt1"/>
              </a:solidFill>
              <a:latin typeface="Nunito"/>
              <a:ea typeface="Nunito"/>
              <a:cs typeface="Nunito"/>
              <a:sym typeface="Nunito"/>
            </a:endParaRPr>
          </a:p>
          <a:p>
            <a:pPr indent="-355600" lvl="1" marL="914400" marR="0" rtl="0" algn="l">
              <a:spcBef>
                <a:spcPts val="0"/>
              </a:spcBef>
              <a:spcAft>
                <a:spcPts val="0"/>
              </a:spcAft>
              <a:buClr>
                <a:schemeClr val="lt1"/>
              </a:buClr>
              <a:buSzPts val="2000"/>
              <a:buFont typeface="Nunito"/>
              <a:buChar char="•"/>
            </a:pPr>
            <a:r>
              <a:rPr lang="en" sz="2000">
                <a:solidFill>
                  <a:schemeClr val="lt1"/>
                </a:solidFill>
                <a:latin typeface="Nunito"/>
                <a:ea typeface="Nunito"/>
                <a:cs typeface="Nunito"/>
                <a:sym typeface="Nunito"/>
              </a:rPr>
              <a:t>NCEI is currently performing an analysis and will shortly recommend a path forward.</a:t>
            </a:r>
            <a:endParaRPr sz="2000">
              <a:solidFill>
                <a:schemeClr val="lt1"/>
              </a:solidFill>
              <a:latin typeface="Nunito"/>
              <a:ea typeface="Nunito"/>
              <a:cs typeface="Nunito"/>
              <a:sym typeface="Nunito"/>
            </a:endParaRPr>
          </a:p>
          <a:p>
            <a:pPr indent="-330200" lvl="2" marL="1371600" marR="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NCEI will submit a new ADR if a solution is viable</a:t>
            </a:r>
            <a:endParaRPr sz="1600">
              <a:solidFill>
                <a:schemeClr val="lt1"/>
              </a:solidFill>
              <a:latin typeface="Nunito"/>
              <a:ea typeface="Nunito"/>
              <a:cs typeface="Nunito"/>
              <a:sym typeface="Nuni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1"/>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Product Maturity Assessment</a:t>
            </a:r>
            <a:endParaRPr/>
          </a:p>
        </p:txBody>
      </p:sp>
      <p:sp>
        <p:nvSpPr>
          <p:cNvPr id="601" name="Google Shape;601;p71"/>
          <p:cNvSpPr txBox="1"/>
          <p:nvPr>
            <p:ph idx="12" type="sldNum"/>
          </p:nvPr>
        </p:nvSpPr>
        <p:spPr>
          <a:xfrm>
            <a:off x="6957625" y="48301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graphicFrame>
        <p:nvGraphicFramePr>
          <p:cNvPr id="602" name="Google Shape;602;p71"/>
          <p:cNvGraphicFramePr/>
          <p:nvPr/>
        </p:nvGraphicFramePr>
        <p:xfrm>
          <a:off x="228600" y="1014572"/>
          <a:ext cx="3000000" cy="3000000"/>
        </p:xfrm>
        <a:graphic>
          <a:graphicData uri="http://schemas.openxmlformats.org/drawingml/2006/table">
            <a:tbl>
              <a:tblPr>
                <a:noFill/>
                <a:tableStyleId>{B7A6967E-7174-4F5A-B996-D0A064DEC70C}</a:tableStyleId>
              </a:tblPr>
              <a:tblGrid>
                <a:gridCol w="4343400"/>
                <a:gridCol w="4343400"/>
              </a:tblGrid>
              <a:tr h="306825">
                <a:tc>
                  <a:txBody>
                    <a:bodyPr/>
                    <a:lstStyle/>
                    <a:p>
                      <a:pPr indent="0" lvl="0" marL="0" marR="0" rtl="0" algn="ctr">
                        <a:lnSpc>
                          <a:spcPct val="100000"/>
                        </a:lnSpc>
                        <a:spcBef>
                          <a:spcPts val="0"/>
                        </a:spcBef>
                        <a:spcAft>
                          <a:spcPts val="0"/>
                        </a:spcAft>
                        <a:buClr>
                          <a:srgbClr val="000000"/>
                        </a:buClr>
                        <a:buSzPts val="500"/>
                        <a:buFont typeface="Arial"/>
                        <a:buNone/>
                      </a:pPr>
                      <a:r>
                        <a:rPr b="1" lang="en" sz="2100" u="none" cap="none" strike="noStrike">
                          <a:solidFill>
                            <a:schemeClr val="dk1"/>
                          </a:solidFill>
                          <a:latin typeface="Calibri"/>
                          <a:ea typeface="Calibri"/>
                          <a:cs typeface="Calibri"/>
                          <a:sym typeface="Calibri"/>
                        </a:rPr>
                        <a:t>Preparation Activities</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5A5A5"/>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b="1" lang="en" sz="2100" u="none" cap="none" strike="noStrike">
                          <a:solidFill>
                            <a:schemeClr val="dk1"/>
                          </a:solidFill>
                          <a:latin typeface="Calibri"/>
                          <a:ea typeface="Calibri"/>
                          <a:cs typeface="Calibri"/>
                          <a:sym typeface="Calibri"/>
                        </a:rPr>
                        <a:t>Assessment</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5A5A5"/>
                    </a:solidFill>
                  </a:tcPr>
                </a:tc>
              </a:tr>
              <a:tr h="353075">
                <a:tc>
                  <a:txBody>
                    <a:bodyPr/>
                    <a:lstStyle/>
                    <a:p>
                      <a:pPr indent="0" lvl="0" marL="0" marR="0" rtl="0" algn="l">
                        <a:lnSpc>
                          <a:spcPct val="100000"/>
                        </a:lnSpc>
                        <a:spcBef>
                          <a:spcPts val="0"/>
                        </a:spcBef>
                        <a:spcAft>
                          <a:spcPts val="0"/>
                        </a:spcAft>
                        <a:buClr>
                          <a:srgbClr val="000000"/>
                        </a:buClr>
                        <a:buSzPts val="400"/>
                        <a:buFont typeface="Arial"/>
                        <a:buNone/>
                      </a:pPr>
                      <a:r>
                        <a:rPr b="0" i="0" lang="en" sz="1500" u="none" cap="none" strike="noStrike">
                          <a:solidFill>
                            <a:schemeClr val="dk1"/>
                          </a:solidFill>
                          <a:latin typeface="Avenir"/>
                          <a:ea typeface="Avenir"/>
                          <a:cs typeface="Avenir"/>
                          <a:sym typeface="Avenir"/>
                        </a:rPr>
                        <a:t>Validation activities are ongoing and the general research community is now encouraged to participate.</a:t>
                      </a:r>
                      <a:endParaRPr sz="15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400"/>
                        <a:buFont typeface="Arial"/>
                        <a:buNone/>
                      </a:pPr>
                      <a:r>
                        <a:rPr b="0" i="0" lang="en" sz="1500" u="none" cap="none" strike="noStrike">
                          <a:solidFill>
                            <a:schemeClr val="dk1"/>
                          </a:solidFill>
                          <a:latin typeface="Avenir"/>
                          <a:ea typeface="Avenir"/>
                          <a:cs typeface="Avenir"/>
                          <a:sym typeface="Avenir"/>
                        </a:rPr>
                        <a:t>Validation activities are ongoing.</a:t>
                      </a:r>
                      <a:r>
                        <a:rPr b="0" i="0" lang="en" sz="1500" u="none" cap="none" strike="noStrike">
                          <a:solidFill>
                            <a:schemeClr val="dk1"/>
                          </a:solidFill>
                          <a:latin typeface="Avenir"/>
                          <a:ea typeface="Avenir"/>
                          <a:cs typeface="Avenir"/>
                          <a:sym typeface="Avenir"/>
                        </a:rPr>
                        <a:t> Results have been discussed with SWPC. Release of data by NCEI will enable research community participation.</a:t>
                      </a:r>
                      <a:endParaRPr sz="15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53075">
                <a:tc>
                  <a:txBody>
                    <a:bodyPr/>
                    <a:lstStyle/>
                    <a:p>
                      <a:pPr indent="0" lvl="0" marL="0" marR="0" rtl="0" algn="l">
                        <a:lnSpc>
                          <a:spcPct val="100000"/>
                        </a:lnSpc>
                        <a:spcBef>
                          <a:spcPts val="0"/>
                        </a:spcBef>
                        <a:spcAft>
                          <a:spcPts val="0"/>
                        </a:spcAft>
                        <a:buClr>
                          <a:srgbClr val="000000"/>
                        </a:buClr>
                        <a:buSzPts val="400"/>
                        <a:buFont typeface="Arial"/>
                        <a:buNone/>
                      </a:pPr>
                      <a:r>
                        <a:rPr b="0" i="0" lang="en" sz="1500" u="none" cap="none" strike="noStrike">
                          <a:solidFill>
                            <a:schemeClr val="dk1"/>
                          </a:solidFill>
                          <a:latin typeface="Avenir"/>
                          <a:ea typeface="Avenir"/>
                          <a:cs typeface="Avenir"/>
                          <a:sym typeface="Avenir"/>
                        </a:rPr>
                        <a:t>Severe algorithm anomalies and</a:t>
                      </a:r>
                      <a:r>
                        <a:rPr b="0" i="0" lang="en" sz="1500" u="none" cap="none" strike="noStrike">
                          <a:solidFill>
                            <a:schemeClr val="dk1"/>
                          </a:solidFill>
                          <a:latin typeface="Avenir"/>
                          <a:ea typeface="Avenir"/>
                          <a:cs typeface="Avenir"/>
                          <a:sym typeface="Avenir"/>
                        </a:rPr>
                        <a:t> deficiencies </a:t>
                      </a:r>
                      <a:r>
                        <a:rPr b="0" i="0" lang="en" sz="1500" u="none" cap="none" strike="noStrike">
                          <a:solidFill>
                            <a:schemeClr val="dk1"/>
                          </a:solidFill>
                          <a:latin typeface="Avenir"/>
                          <a:ea typeface="Avenir"/>
                          <a:cs typeface="Avenir"/>
                          <a:sym typeface="Avenir"/>
                        </a:rPr>
                        <a:t>are identified and under analysis. Solutions to anomalies are in development and testing.</a:t>
                      </a:r>
                      <a:endParaRPr sz="1100"/>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400"/>
                        <a:buFont typeface="Arial"/>
                        <a:buNone/>
                      </a:pPr>
                      <a:r>
                        <a:rPr lang="en" sz="1500">
                          <a:solidFill>
                            <a:schemeClr val="dk1"/>
                          </a:solidFill>
                          <a:latin typeface="Avenir"/>
                          <a:ea typeface="Avenir"/>
                          <a:cs typeface="Avenir"/>
                          <a:sym typeface="Avenir"/>
                        </a:rPr>
                        <a:t>The only point of concern is the resolution of the ADR 1276 root anomaly. </a:t>
                      </a:r>
                      <a:endParaRPr b="0" i="0" sz="15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06825">
                <a:tc>
                  <a:txBody>
                    <a:bodyPr/>
                    <a:lstStyle/>
                    <a:p>
                      <a:pPr indent="0" lvl="0" marL="0" marR="0" rtl="0" algn="l">
                        <a:lnSpc>
                          <a:spcPct val="100000"/>
                        </a:lnSpc>
                        <a:spcBef>
                          <a:spcPts val="0"/>
                        </a:spcBef>
                        <a:spcAft>
                          <a:spcPts val="0"/>
                        </a:spcAft>
                        <a:buClr>
                          <a:srgbClr val="000000"/>
                        </a:buClr>
                        <a:buSzPts val="400"/>
                        <a:buFont typeface="Arial"/>
                        <a:buNone/>
                      </a:pPr>
                      <a:r>
                        <a:rPr b="0" i="0" lang="en" sz="1500" u="none" cap="none" strike="noStrike">
                          <a:solidFill>
                            <a:schemeClr val="dk1"/>
                          </a:solidFill>
                          <a:latin typeface="Avenir"/>
                          <a:ea typeface="Avenir"/>
                          <a:cs typeface="Avenir"/>
                          <a:sym typeface="Avenir"/>
                        </a:rPr>
                        <a:t>Incremental product improvements may still be occurring.</a:t>
                      </a:r>
                      <a:endParaRPr sz="15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400"/>
                        <a:buFont typeface="Arial"/>
                        <a:buNone/>
                      </a:pPr>
                      <a:r>
                        <a:rPr b="0" i="0" lang="en" sz="1500" u="none" cap="none" strike="noStrike">
                          <a:solidFill>
                            <a:schemeClr val="dk1"/>
                          </a:solidFill>
                          <a:latin typeface="Avenir"/>
                          <a:ea typeface="Avenir"/>
                          <a:cs typeface="Avenir"/>
                          <a:sym typeface="Avenir"/>
                        </a:rPr>
                        <a:t>Incremental product improvements are expected,</a:t>
                      </a:r>
                      <a:r>
                        <a:rPr b="0" i="0" lang="en" sz="1500" u="none" cap="none" strike="noStrike">
                          <a:solidFill>
                            <a:schemeClr val="dk1"/>
                          </a:solidFill>
                          <a:latin typeface="Avenir"/>
                          <a:ea typeface="Avenir"/>
                          <a:cs typeface="Avenir"/>
                          <a:sym typeface="Avenir"/>
                        </a:rPr>
                        <a:t> primarily through updated LUTs incorporating results of cross-cal.</a:t>
                      </a:r>
                      <a:endParaRPr sz="15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2"/>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Product Maturity Assessment</a:t>
            </a:r>
            <a:endParaRPr/>
          </a:p>
        </p:txBody>
      </p:sp>
      <p:sp>
        <p:nvSpPr>
          <p:cNvPr id="608" name="Google Shape;608;p72"/>
          <p:cNvSpPr txBox="1"/>
          <p:nvPr>
            <p:ph idx="12" type="sldNum"/>
          </p:nvPr>
        </p:nvSpPr>
        <p:spPr>
          <a:xfrm>
            <a:off x="6962700" y="48302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graphicFrame>
        <p:nvGraphicFramePr>
          <p:cNvPr id="609" name="Google Shape;609;p72"/>
          <p:cNvGraphicFramePr/>
          <p:nvPr/>
        </p:nvGraphicFramePr>
        <p:xfrm>
          <a:off x="257100" y="966672"/>
          <a:ext cx="3000000" cy="3000000"/>
        </p:xfrm>
        <a:graphic>
          <a:graphicData uri="http://schemas.openxmlformats.org/drawingml/2006/table">
            <a:tbl>
              <a:tblPr>
                <a:noFill/>
                <a:tableStyleId>{B7A6967E-7174-4F5A-B996-D0A064DEC70C}</a:tableStyleId>
              </a:tblPr>
              <a:tblGrid>
                <a:gridCol w="5715000"/>
                <a:gridCol w="2971800"/>
              </a:tblGrid>
              <a:tr h="306825">
                <a:tc>
                  <a:txBody>
                    <a:bodyPr/>
                    <a:lstStyle/>
                    <a:p>
                      <a:pPr indent="0" lvl="0" marL="0" marR="0" rtl="0" algn="ctr">
                        <a:lnSpc>
                          <a:spcPct val="100000"/>
                        </a:lnSpc>
                        <a:spcBef>
                          <a:spcPts val="0"/>
                        </a:spcBef>
                        <a:spcAft>
                          <a:spcPts val="0"/>
                        </a:spcAft>
                        <a:buClr>
                          <a:schemeClr val="lt1"/>
                        </a:buClr>
                        <a:buSzPts val="400"/>
                        <a:buFont typeface="Arial"/>
                        <a:buNone/>
                      </a:pPr>
                      <a:r>
                        <a:rPr b="1" lang="en" sz="1500" u="none" cap="none" strike="noStrike">
                          <a:solidFill>
                            <a:schemeClr val="dk1"/>
                          </a:solidFill>
                          <a:latin typeface="Calibri"/>
                          <a:ea typeface="Calibri"/>
                          <a:cs typeface="Calibri"/>
                          <a:sym typeface="Calibri"/>
                        </a:rPr>
                        <a:t>End State</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5A5A5"/>
                    </a:solidFill>
                  </a:tcPr>
                </a:tc>
                <a:tc>
                  <a:txBody>
                    <a:bodyPr/>
                    <a:lstStyle/>
                    <a:p>
                      <a:pPr indent="0" lvl="0" marL="0" marR="0" rtl="0" algn="ctr">
                        <a:lnSpc>
                          <a:spcPct val="100000"/>
                        </a:lnSpc>
                        <a:spcBef>
                          <a:spcPts val="0"/>
                        </a:spcBef>
                        <a:spcAft>
                          <a:spcPts val="0"/>
                        </a:spcAft>
                        <a:buClr>
                          <a:schemeClr val="lt1"/>
                        </a:buClr>
                        <a:buSzPts val="400"/>
                        <a:buFont typeface="Arial"/>
                        <a:buNone/>
                      </a:pPr>
                      <a:r>
                        <a:rPr b="1" lang="en" sz="1500" u="none" cap="none" strike="noStrike">
                          <a:solidFill>
                            <a:schemeClr val="dk1"/>
                          </a:solidFill>
                          <a:latin typeface="Calibri"/>
                          <a:ea typeface="Calibri"/>
                          <a:cs typeface="Calibri"/>
                          <a:sym typeface="Calibri"/>
                        </a:rPr>
                        <a:t>Assessment</a:t>
                      </a:r>
                      <a:endParaRPr sz="1100"/>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5A5A5"/>
                    </a:solidFill>
                  </a:tcPr>
                </a:tc>
              </a:tr>
              <a:tr h="491750">
                <a:tc>
                  <a:txBody>
                    <a:bodyPr/>
                    <a:lstStyle/>
                    <a:p>
                      <a:pPr indent="0" lvl="0" marL="0" marR="0" rtl="0" algn="l">
                        <a:lnSpc>
                          <a:spcPct val="100000"/>
                        </a:lnSpc>
                        <a:spcBef>
                          <a:spcPts val="0"/>
                        </a:spcBef>
                        <a:spcAft>
                          <a:spcPts val="0"/>
                        </a:spcAft>
                        <a:buClr>
                          <a:schemeClr val="lt1"/>
                        </a:buClr>
                        <a:buSzPts val="1200"/>
                        <a:buFont typeface="Arial"/>
                        <a:buNone/>
                      </a:pPr>
                      <a:r>
                        <a:rPr b="0" i="0" lang="en" sz="1200" u="none" cap="none" strike="noStrike">
                          <a:solidFill>
                            <a:schemeClr val="dk1"/>
                          </a:solidFill>
                          <a:latin typeface="Avenir"/>
                          <a:ea typeface="Avenir"/>
                          <a:cs typeface="Avenir"/>
                          <a:sym typeface="Avenir"/>
                        </a:rPr>
                        <a:t>Product performance has been demonstrated through analysis of a small number of independent measurements obtained from select locations, periods, and associated ground truth or field campaign efforts.</a:t>
                      </a:r>
                      <a:endParaRPr sz="1100"/>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chemeClr val="lt1"/>
                        </a:buClr>
                        <a:buSzPts val="1200"/>
                        <a:buFont typeface="Arial"/>
                        <a:buNone/>
                      </a:pPr>
                      <a:r>
                        <a:rPr b="0" i="0" lang="en" sz="1200" u="none" cap="none" strike="noStrike">
                          <a:solidFill>
                            <a:schemeClr val="dk1"/>
                          </a:solidFill>
                          <a:latin typeface="Avenir"/>
                          <a:ea typeface="Avenir"/>
                          <a:cs typeface="Avenir"/>
                          <a:sym typeface="Avenir"/>
                        </a:rPr>
                        <a:t>PLPTs</a:t>
                      </a:r>
                      <a:r>
                        <a:rPr b="0" i="0" lang="en" sz="1200" u="none" cap="none" strike="noStrike">
                          <a:solidFill>
                            <a:schemeClr val="dk1"/>
                          </a:solidFill>
                          <a:latin typeface="Avenir"/>
                          <a:ea typeface="Avenir"/>
                          <a:cs typeface="Avenir"/>
                          <a:sym typeface="Avenir"/>
                        </a:rPr>
                        <a:t> discussed here demonstrate the product performance of the GOES-1</a:t>
                      </a:r>
                      <a:r>
                        <a:rPr lang="en" sz="1200">
                          <a:solidFill>
                            <a:schemeClr val="dk1"/>
                          </a:solidFill>
                          <a:latin typeface="Avenir"/>
                          <a:ea typeface="Avenir"/>
                          <a:cs typeface="Avenir"/>
                          <a:sym typeface="Avenir"/>
                        </a:rPr>
                        <a:t>8</a:t>
                      </a:r>
                      <a:r>
                        <a:rPr b="0" i="0" lang="en" sz="1200" u="none" cap="none" strike="noStrike">
                          <a:solidFill>
                            <a:schemeClr val="dk1"/>
                          </a:solidFill>
                          <a:latin typeface="Avenir"/>
                          <a:ea typeface="Avenir"/>
                          <a:cs typeface="Avenir"/>
                          <a:sym typeface="Avenir"/>
                        </a:rPr>
                        <a:t> SUVI</a:t>
                      </a:r>
                      <a:endParaRPr b="0" i="0"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53075">
                <a:tc>
                  <a:txBody>
                    <a:bodyPr/>
                    <a:lstStyle/>
                    <a:p>
                      <a:pPr indent="0" lvl="0" marL="0" marR="0" rtl="0" algn="l">
                        <a:lnSpc>
                          <a:spcPct val="100000"/>
                        </a:lnSpc>
                        <a:spcBef>
                          <a:spcPts val="0"/>
                        </a:spcBef>
                        <a:spcAft>
                          <a:spcPts val="0"/>
                        </a:spcAft>
                        <a:buClr>
                          <a:srgbClr val="000000"/>
                        </a:buClr>
                        <a:buSzPts val="300"/>
                        <a:buFont typeface="Arial"/>
                        <a:buNone/>
                      </a:pPr>
                      <a:r>
                        <a:rPr b="0" i="0" lang="en" sz="1200" u="none" cap="none" strike="noStrike">
                          <a:solidFill>
                            <a:schemeClr val="dk1"/>
                          </a:solidFill>
                          <a:latin typeface="Avenir"/>
                          <a:ea typeface="Avenir"/>
                          <a:cs typeface="Avenir"/>
                          <a:sym typeface="Avenir"/>
                        </a:rPr>
                        <a:t>Product analysis is sufficient to communicate product performance to users relative to expectations (Performance Baseline).</a:t>
                      </a:r>
                      <a:endParaRPr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200" u="none" cap="none" strike="noStrike">
                          <a:solidFill>
                            <a:schemeClr val="dk1"/>
                          </a:solidFill>
                          <a:latin typeface="Avenir"/>
                          <a:ea typeface="Avenir"/>
                          <a:cs typeface="Avenir"/>
                          <a:sym typeface="Avenir"/>
                        </a:rPr>
                        <a:t>Yes</a:t>
                      </a:r>
                      <a:r>
                        <a:rPr lang="en" sz="1200" u="none" cap="none" strike="noStrike">
                          <a:solidFill>
                            <a:schemeClr val="dk1"/>
                          </a:solidFill>
                          <a:latin typeface="Avenir"/>
                          <a:ea typeface="Avenir"/>
                          <a:cs typeface="Avenir"/>
                          <a:sym typeface="Avenir"/>
                        </a:rPr>
                        <a:t>.</a:t>
                      </a:r>
                      <a:endParaRPr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630450">
                <a:tc>
                  <a:txBody>
                    <a:bodyPr/>
                    <a:lstStyle/>
                    <a:p>
                      <a:pPr indent="0" lvl="0" marL="0" marR="0" rtl="0" algn="l">
                        <a:lnSpc>
                          <a:spcPct val="100000"/>
                        </a:lnSpc>
                        <a:spcBef>
                          <a:spcPts val="0"/>
                        </a:spcBef>
                        <a:spcAft>
                          <a:spcPts val="0"/>
                        </a:spcAft>
                        <a:buClr>
                          <a:srgbClr val="000000"/>
                        </a:buClr>
                        <a:buSzPts val="300"/>
                        <a:buFont typeface="Arial"/>
                        <a:buNone/>
                      </a:pPr>
                      <a:r>
                        <a:rPr b="0" i="0" lang="en" sz="1200" u="none" cap="none" strike="noStrike">
                          <a:solidFill>
                            <a:schemeClr val="dk1"/>
                          </a:solidFill>
                          <a:latin typeface="Avenir"/>
                          <a:ea typeface="Avenir"/>
                          <a:cs typeface="Avenir"/>
                          <a:sym typeface="Avenir"/>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100"/>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 sz="1200">
                          <a:solidFill>
                            <a:schemeClr val="dk1"/>
                          </a:solidFill>
                          <a:latin typeface="Avenir"/>
                          <a:ea typeface="Avenir"/>
                          <a:cs typeface="Avenir"/>
                          <a:sym typeface="Avenir"/>
                        </a:rPr>
                        <a:t>Preliminary assessments show the instrument and product are in good shape. All anomalies and other concerns will be discussed within product documentation.</a:t>
                      </a:r>
                      <a:endParaRPr b="0" i="0"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06825">
                <a:tc>
                  <a:txBody>
                    <a:bodyPr/>
                    <a:lstStyle/>
                    <a:p>
                      <a:pPr indent="0" lvl="0" marL="0" marR="0" rtl="0" algn="l">
                        <a:lnSpc>
                          <a:spcPct val="100000"/>
                        </a:lnSpc>
                        <a:spcBef>
                          <a:spcPts val="0"/>
                        </a:spcBef>
                        <a:spcAft>
                          <a:spcPts val="0"/>
                        </a:spcAft>
                        <a:buClr>
                          <a:schemeClr val="lt1"/>
                        </a:buClr>
                        <a:buSzPts val="1200"/>
                        <a:buFont typeface="Arial"/>
                        <a:buNone/>
                      </a:pPr>
                      <a:r>
                        <a:rPr b="0" i="0" lang="en" sz="1200" u="none" cap="none" strike="noStrike">
                          <a:solidFill>
                            <a:schemeClr val="dk1"/>
                          </a:solidFill>
                          <a:latin typeface="Avenir"/>
                          <a:ea typeface="Avenir"/>
                          <a:cs typeface="Avenir"/>
                          <a:sym typeface="Avenir"/>
                        </a:rPr>
                        <a:t>Testing has been fully documented.</a:t>
                      </a:r>
                      <a:endParaRPr sz="1100"/>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chemeClr val="lt1"/>
                        </a:buClr>
                        <a:buSzPts val="1200"/>
                        <a:buFont typeface="Arial"/>
                        <a:buNone/>
                      </a:pPr>
                      <a:r>
                        <a:rPr b="0" i="0" lang="en" sz="1200" u="none" cap="none" strike="noStrike">
                          <a:solidFill>
                            <a:schemeClr val="dk1"/>
                          </a:solidFill>
                          <a:latin typeface="Avenir"/>
                          <a:ea typeface="Avenir"/>
                          <a:cs typeface="Avenir"/>
                          <a:sym typeface="Avenir"/>
                        </a:rPr>
                        <a:t>This presentation</a:t>
                      </a:r>
                      <a:r>
                        <a:rPr b="0" i="0" lang="en" sz="1200" u="none" cap="none" strike="noStrike">
                          <a:solidFill>
                            <a:schemeClr val="dk1"/>
                          </a:solidFill>
                          <a:latin typeface="Avenir"/>
                          <a:ea typeface="Avenir"/>
                          <a:cs typeface="Avenir"/>
                          <a:sym typeface="Avenir"/>
                        </a:rPr>
                        <a:t>, additional documentation to follow.</a:t>
                      </a:r>
                      <a:endParaRPr b="0" i="0"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353075">
                <a:tc>
                  <a:txBody>
                    <a:bodyPr/>
                    <a:lstStyle/>
                    <a:p>
                      <a:pPr indent="0" lvl="0" marL="0" marR="0" rtl="0" algn="l">
                        <a:lnSpc>
                          <a:spcPct val="100000"/>
                        </a:lnSpc>
                        <a:spcBef>
                          <a:spcPts val="0"/>
                        </a:spcBef>
                        <a:spcAft>
                          <a:spcPts val="0"/>
                        </a:spcAft>
                        <a:buClr>
                          <a:srgbClr val="000000"/>
                        </a:buClr>
                        <a:buSzPts val="300"/>
                        <a:buFont typeface="Arial"/>
                        <a:buNone/>
                      </a:pPr>
                      <a:r>
                        <a:rPr b="0" i="0" lang="en" sz="1200" u="none" cap="none" strike="noStrike">
                          <a:solidFill>
                            <a:schemeClr val="dk1"/>
                          </a:solidFill>
                          <a:latin typeface="Avenir"/>
                          <a:ea typeface="Avenir"/>
                          <a:cs typeface="Avenir"/>
                          <a:sym typeface="Avenir"/>
                        </a:rPr>
                        <a:t>Product is ready for operational use and for use in comprehensive cal/val activities and product optimization.</a:t>
                      </a:r>
                      <a:endParaRPr sz="1100"/>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300"/>
                        <a:buFont typeface="Arial"/>
                        <a:buNone/>
                      </a:pPr>
                      <a:r>
                        <a:rPr b="0" i="0" lang="en" sz="1200" u="none" cap="none" strike="noStrike">
                          <a:solidFill>
                            <a:schemeClr val="dk1"/>
                          </a:solidFill>
                          <a:latin typeface="Avenir"/>
                          <a:ea typeface="Avenir"/>
                          <a:cs typeface="Avenir"/>
                          <a:sym typeface="Avenir"/>
                        </a:rPr>
                        <a:t>NCEI:</a:t>
                      </a:r>
                      <a:r>
                        <a:rPr b="0" i="0" lang="en" sz="1200" u="none" cap="none" strike="noStrike">
                          <a:solidFill>
                            <a:schemeClr val="dk1"/>
                          </a:solidFill>
                          <a:latin typeface="Avenir"/>
                          <a:ea typeface="Avenir"/>
                          <a:cs typeface="Avenir"/>
                          <a:sym typeface="Avenir"/>
                        </a:rPr>
                        <a:t> yes.</a:t>
                      </a:r>
                      <a:endParaRPr b="0" i="0" sz="1200" u="none" cap="none" strike="noStrike">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idx="12" type="sldNum"/>
          </p:nvPr>
        </p:nvSpPr>
        <p:spPr>
          <a:xfrm>
            <a:off x="8472458" y="34974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pic>
        <p:nvPicPr>
          <p:cNvPr id="102" name="Google Shape;102;p19"/>
          <p:cNvPicPr preferRelativeResize="0"/>
          <p:nvPr/>
        </p:nvPicPr>
        <p:blipFill rotWithShape="1">
          <a:blip r:embed="rId3">
            <a:alphaModFix/>
          </a:blip>
          <a:srcRect b="0" l="0" r="0" t="0"/>
          <a:stretch/>
        </p:blipFill>
        <p:spPr>
          <a:xfrm>
            <a:off x="1025796" y="2250540"/>
            <a:ext cx="6470145" cy="2579072"/>
          </a:xfrm>
          <a:prstGeom prst="rect">
            <a:avLst/>
          </a:prstGeom>
          <a:noFill/>
          <a:ln>
            <a:noFill/>
          </a:ln>
        </p:spPr>
      </p:pic>
      <p:sp>
        <p:nvSpPr>
          <p:cNvPr id="103" name="Google Shape;103;p19"/>
          <p:cNvSpPr txBox="1"/>
          <p:nvPr/>
        </p:nvSpPr>
        <p:spPr>
          <a:xfrm>
            <a:off x="279896" y="402492"/>
            <a:ext cx="1982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lt1"/>
                </a:solidFill>
                <a:latin typeface="Calibri"/>
                <a:ea typeface="Calibri"/>
                <a:cs typeface="Calibri"/>
                <a:sym typeface="Calibri"/>
              </a:rPr>
              <a:t>Entrance Filter</a:t>
            </a:r>
            <a:endParaRPr/>
          </a:p>
        </p:txBody>
      </p:sp>
      <p:sp>
        <p:nvSpPr>
          <p:cNvPr id="104" name="Google Shape;104;p19"/>
          <p:cNvSpPr txBox="1"/>
          <p:nvPr/>
        </p:nvSpPr>
        <p:spPr>
          <a:xfrm>
            <a:off x="4747551" y="277792"/>
            <a:ext cx="2010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lt1"/>
                </a:solidFill>
                <a:latin typeface="Calibri"/>
                <a:ea typeface="Calibri"/>
                <a:cs typeface="Calibri"/>
                <a:sym typeface="Calibri"/>
              </a:rPr>
              <a:t>Primary Mirror</a:t>
            </a:r>
            <a:endParaRPr/>
          </a:p>
        </p:txBody>
      </p:sp>
      <p:sp>
        <p:nvSpPr>
          <p:cNvPr id="105" name="Google Shape;105;p19"/>
          <p:cNvSpPr txBox="1"/>
          <p:nvPr/>
        </p:nvSpPr>
        <p:spPr>
          <a:xfrm>
            <a:off x="5992139" y="725530"/>
            <a:ext cx="2385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lt1"/>
                </a:solidFill>
                <a:latin typeface="Calibri"/>
                <a:ea typeface="Calibri"/>
                <a:cs typeface="Calibri"/>
                <a:sym typeface="Calibri"/>
              </a:rPr>
              <a:t>Focal Plane Filters</a:t>
            </a:r>
            <a:endParaRPr/>
          </a:p>
        </p:txBody>
      </p:sp>
      <p:sp>
        <p:nvSpPr>
          <p:cNvPr id="106" name="Google Shape;106;p19"/>
          <p:cNvSpPr txBox="1"/>
          <p:nvPr/>
        </p:nvSpPr>
        <p:spPr>
          <a:xfrm>
            <a:off x="7108449" y="1291099"/>
            <a:ext cx="1268700" cy="8310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 sz="2400">
                <a:solidFill>
                  <a:schemeClr val="lt1"/>
                </a:solidFill>
                <a:latin typeface="Calibri"/>
                <a:ea typeface="Calibri"/>
                <a:cs typeface="Calibri"/>
                <a:sym typeface="Calibri"/>
              </a:rPr>
              <a:t>CCD</a:t>
            </a:r>
            <a:endParaRPr/>
          </a:p>
          <a:p>
            <a:pPr indent="0" lvl="0" marL="0" marR="0" rtl="0" algn="r">
              <a:spcBef>
                <a:spcPts val="0"/>
              </a:spcBef>
              <a:spcAft>
                <a:spcPts val="0"/>
              </a:spcAft>
              <a:buNone/>
            </a:pPr>
            <a:r>
              <a:rPr lang="en" sz="2400">
                <a:solidFill>
                  <a:schemeClr val="lt1"/>
                </a:solidFill>
                <a:latin typeface="Calibri"/>
                <a:ea typeface="Calibri"/>
                <a:cs typeface="Calibri"/>
                <a:sym typeface="Calibri"/>
              </a:rPr>
              <a:t>Detector</a:t>
            </a:r>
            <a:endParaRPr/>
          </a:p>
        </p:txBody>
      </p:sp>
      <p:sp>
        <p:nvSpPr>
          <p:cNvPr id="107" name="Google Shape;107;p19"/>
          <p:cNvSpPr txBox="1"/>
          <p:nvPr/>
        </p:nvSpPr>
        <p:spPr>
          <a:xfrm>
            <a:off x="2179181" y="517705"/>
            <a:ext cx="2341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lt1"/>
                </a:solidFill>
                <a:latin typeface="Calibri"/>
                <a:ea typeface="Calibri"/>
                <a:cs typeface="Calibri"/>
                <a:sym typeface="Calibri"/>
              </a:rPr>
              <a:t>Secondary Mirror</a:t>
            </a:r>
            <a:endParaRPr/>
          </a:p>
        </p:txBody>
      </p:sp>
      <p:cxnSp>
        <p:nvCxnSpPr>
          <p:cNvPr id="108" name="Google Shape;108;p19"/>
          <p:cNvCxnSpPr/>
          <p:nvPr/>
        </p:nvCxnSpPr>
        <p:spPr>
          <a:xfrm>
            <a:off x="1589358" y="624040"/>
            <a:ext cx="0" cy="2631300"/>
          </a:xfrm>
          <a:prstGeom prst="straightConnector1">
            <a:avLst/>
          </a:prstGeom>
          <a:noFill/>
          <a:ln cap="flat" cmpd="sng" w="38100">
            <a:solidFill>
              <a:srgbClr val="7F7F7F"/>
            </a:solidFill>
            <a:prstDash val="solid"/>
            <a:round/>
            <a:headEnd len="sm" w="sm" type="none"/>
            <a:tailEnd len="med" w="med" type="triangle"/>
          </a:ln>
        </p:spPr>
      </p:cxnSp>
      <p:cxnSp>
        <p:nvCxnSpPr>
          <p:cNvPr id="109" name="Google Shape;109;p19"/>
          <p:cNvCxnSpPr/>
          <p:nvPr/>
        </p:nvCxnSpPr>
        <p:spPr>
          <a:xfrm>
            <a:off x="2578013" y="1291103"/>
            <a:ext cx="26100" cy="2070600"/>
          </a:xfrm>
          <a:prstGeom prst="straightConnector1">
            <a:avLst/>
          </a:prstGeom>
          <a:noFill/>
          <a:ln cap="flat" cmpd="sng" w="38100">
            <a:solidFill>
              <a:srgbClr val="7F7F7F"/>
            </a:solidFill>
            <a:prstDash val="solid"/>
            <a:round/>
            <a:headEnd len="sm" w="sm" type="none"/>
            <a:tailEnd len="med" w="med" type="triangle"/>
          </a:ln>
        </p:spPr>
      </p:cxnSp>
      <p:cxnSp>
        <p:nvCxnSpPr>
          <p:cNvPr id="110" name="Google Shape;110;p19"/>
          <p:cNvCxnSpPr/>
          <p:nvPr/>
        </p:nvCxnSpPr>
        <p:spPr>
          <a:xfrm>
            <a:off x="5370518" y="1071777"/>
            <a:ext cx="0" cy="2092500"/>
          </a:xfrm>
          <a:prstGeom prst="straightConnector1">
            <a:avLst/>
          </a:prstGeom>
          <a:noFill/>
          <a:ln cap="flat" cmpd="sng" w="38100">
            <a:solidFill>
              <a:srgbClr val="7F7F7F"/>
            </a:solidFill>
            <a:prstDash val="solid"/>
            <a:round/>
            <a:headEnd len="sm" w="sm" type="none"/>
            <a:tailEnd len="med" w="med" type="triangle"/>
          </a:ln>
        </p:spPr>
      </p:cxnSp>
      <p:cxnSp>
        <p:nvCxnSpPr>
          <p:cNvPr id="111" name="Google Shape;111;p19"/>
          <p:cNvCxnSpPr/>
          <p:nvPr/>
        </p:nvCxnSpPr>
        <p:spPr>
          <a:xfrm flipH="1">
            <a:off x="6350255" y="1685753"/>
            <a:ext cx="10800" cy="1888500"/>
          </a:xfrm>
          <a:prstGeom prst="straightConnector1">
            <a:avLst/>
          </a:prstGeom>
          <a:noFill/>
          <a:ln cap="flat" cmpd="sng" w="38100">
            <a:solidFill>
              <a:srgbClr val="7F7F7F"/>
            </a:solidFill>
            <a:prstDash val="solid"/>
            <a:round/>
            <a:headEnd len="sm" w="sm" type="none"/>
            <a:tailEnd len="med" w="med" type="triangle"/>
          </a:ln>
        </p:spPr>
      </p:cxnSp>
      <p:cxnSp>
        <p:nvCxnSpPr>
          <p:cNvPr id="112" name="Google Shape;112;p19"/>
          <p:cNvCxnSpPr/>
          <p:nvPr/>
        </p:nvCxnSpPr>
        <p:spPr>
          <a:xfrm flipH="1">
            <a:off x="7015100" y="1959497"/>
            <a:ext cx="19800" cy="1341000"/>
          </a:xfrm>
          <a:prstGeom prst="straightConnector1">
            <a:avLst/>
          </a:prstGeom>
          <a:noFill/>
          <a:ln cap="flat" cmpd="sng" w="38100">
            <a:solidFill>
              <a:srgbClr val="7F7F7F"/>
            </a:solidFill>
            <a:prstDash val="solid"/>
            <a:round/>
            <a:headEnd len="sm" w="sm" type="none"/>
            <a:tailEnd len="med" w="med" type="triangl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3"/>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000">
                <a:latin typeface="Calibri"/>
                <a:ea typeface="Calibri"/>
                <a:cs typeface="Calibri"/>
                <a:sym typeface="Calibri"/>
              </a:rPr>
              <a:t>SUVI’s Path to Full Maturity</a:t>
            </a:r>
            <a:endParaRPr/>
          </a:p>
        </p:txBody>
      </p:sp>
      <p:sp>
        <p:nvSpPr>
          <p:cNvPr id="615" name="Google Shape;615;p73"/>
          <p:cNvSpPr txBox="1"/>
          <p:nvPr>
            <p:ph idx="1" type="body"/>
          </p:nvPr>
        </p:nvSpPr>
        <p:spPr>
          <a:xfrm>
            <a:off x="457200" y="824210"/>
            <a:ext cx="8229600" cy="2545800"/>
          </a:xfrm>
          <a:prstGeom prst="rect">
            <a:avLst/>
          </a:prstGeom>
          <a:noFill/>
          <a:ln>
            <a:noFill/>
          </a:ln>
        </p:spPr>
        <p:txBody>
          <a:bodyPr anchorCtr="0" anchor="t" bIns="45700" lIns="91425" spcFirstLastPara="1" rIns="91425" wrap="square" tIns="45700">
            <a:normAutofit fontScale="70000"/>
          </a:bodyPr>
          <a:lstStyle/>
          <a:p>
            <a:pPr indent="-274320" lvl="0" marL="342900" rtl="0" algn="l">
              <a:spcBef>
                <a:spcPts val="0"/>
              </a:spcBef>
              <a:spcAft>
                <a:spcPts val="0"/>
              </a:spcAft>
              <a:buClr>
                <a:schemeClr val="lt1"/>
              </a:buClr>
              <a:buSzPct val="100000"/>
              <a:buChar char="●"/>
            </a:pPr>
            <a:r>
              <a:rPr lang="en" sz="3600">
                <a:latin typeface="Avenir"/>
                <a:ea typeface="Avenir"/>
                <a:cs typeface="Avenir"/>
                <a:sym typeface="Avenir"/>
              </a:rPr>
              <a:t>Critical ADRs, WRs, and risks to be resolved prior to Full Maturity.</a:t>
            </a:r>
            <a:endParaRPr/>
          </a:p>
          <a:p>
            <a:pPr indent="-274320" lvl="0" marL="342900" rtl="0" algn="l">
              <a:spcBef>
                <a:spcPts val="720"/>
              </a:spcBef>
              <a:spcAft>
                <a:spcPts val="0"/>
              </a:spcAft>
              <a:buClr>
                <a:schemeClr val="lt1"/>
              </a:buClr>
              <a:buSzPct val="100000"/>
              <a:buChar char="●"/>
            </a:pPr>
            <a:r>
              <a:rPr lang="en" sz="3600">
                <a:latin typeface="Avenir"/>
                <a:ea typeface="Avenir"/>
                <a:cs typeface="Avenir"/>
                <a:sym typeface="Avenir"/>
              </a:rPr>
              <a:t>PLPTs for Full Maturity</a:t>
            </a:r>
            <a:endParaRPr/>
          </a:p>
          <a:p>
            <a:pPr indent="-274320" lvl="0" marL="342900" rtl="0" algn="l">
              <a:spcBef>
                <a:spcPts val="720"/>
              </a:spcBef>
              <a:spcAft>
                <a:spcPts val="0"/>
              </a:spcAft>
              <a:buClr>
                <a:schemeClr val="lt1"/>
              </a:buClr>
              <a:buSzPct val="100000"/>
              <a:buChar char="●"/>
            </a:pPr>
            <a:r>
              <a:rPr lang="en" sz="3600">
                <a:latin typeface="Avenir"/>
                <a:ea typeface="Avenir"/>
                <a:cs typeface="Avenir"/>
                <a:sym typeface="Avenir"/>
              </a:rPr>
              <a:t>Comments on the status of the Performance Baseline</a:t>
            </a:r>
            <a:endParaRPr/>
          </a:p>
          <a:p>
            <a:pPr indent="0" lvl="0" marL="0" rtl="0" algn="l">
              <a:spcBef>
                <a:spcPts val="640"/>
              </a:spcBef>
              <a:spcAft>
                <a:spcPts val="0"/>
              </a:spcAft>
              <a:buClr>
                <a:schemeClr val="lt1"/>
              </a:buClr>
              <a:buSzPct val="177777"/>
              <a:buNone/>
            </a:pPr>
            <a:r>
              <a:t/>
            </a:r>
            <a:endParaRPr/>
          </a:p>
        </p:txBody>
      </p:sp>
      <p:sp>
        <p:nvSpPr>
          <p:cNvPr id="616" name="Google Shape;616;p73"/>
          <p:cNvSpPr txBox="1"/>
          <p:nvPr>
            <p:ph idx="12" type="sldNum"/>
          </p:nvPr>
        </p:nvSpPr>
        <p:spPr>
          <a:xfrm>
            <a:off x="6957625" y="48716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4"/>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2800">
                <a:latin typeface="Calibri"/>
                <a:ea typeface="Calibri"/>
                <a:cs typeface="Calibri"/>
                <a:sym typeface="Calibri"/>
              </a:rPr>
              <a:t>Risks and ADRs affecting Full</a:t>
            </a:r>
            <a:endParaRPr/>
          </a:p>
        </p:txBody>
      </p:sp>
      <p:graphicFrame>
        <p:nvGraphicFramePr>
          <p:cNvPr id="623" name="Google Shape;623;p74"/>
          <p:cNvGraphicFramePr/>
          <p:nvPr/>
        </p:nvGraphicFramePr>
        <p:xfrm>
          <a:off x="238784" y="1531508"/>
          <a:ext cx="3000000" cy="3000000"/>
        </p:xfrm>
        <a:graphic>
          <a:graphicData uri="http://schemas.openxmlformats.org/drawingml/2006/table">
            <a:tbl>
              <a:tblPr bandRow="1" firstRow="1">
                <a:noFill/>
                <a:tableStyleId>{189933BC-6C3E-4782-8EC9-DD9097548CAE}</a:tableStyleId>
              </a:tblPr>
              <a:tblGrid>
                <a:gridCol w="875325"/>
                <a:gridCol w="798775"/>
                <a:gridCol w="987975"/>
                <a:gridCol w="3069025"/>
                <a:gridCol w="2935350"/>
              </a:tblGrid>
              <a:tr h="246000">
                <a:tc>
                  <a:txBody>
                    <a:bodyPr/>
                    <a:lstStyle/>
                    <a:p>
                      <a:pPr indent="0" lvl="0" marL="0" marR="0" rtl="0" algn="ctr">
                        <a:spcBef>
                          <a:spcPts val="0"/>
                        </a:spcBef>
                        <a:spcAft>
                          <a:spcPts val="0"/>
                        </a:spcAft>
                        <a:buNone/>
                      </a:pPr>
                      <a:r>
                        <a:rPr b="0" i="0" lang="en" sz="1200">
                          <a:latin typeface="Avenir"/>
                          <a:ea typeface="Avenir"/>
                          <a:cs typeface="Avenir"/>
                          <a:sym typeface="Avenir"/>
                        </a:rPr>
                        <a:t>ADR</a:t>
                      </a:r>
                      <a:endParaRPr sz="1100"/>
                    </a:p>
                  </a:txBody>
                  <a:tcPr marT="34300" marB="34300" marR="91450" marL="91450">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0" i="0" lang="en" sz="1200">
                          <a:latin typeface="Avenir"/>
                          <a:ea typeface="Avenir"/>
                          <a:cs typeface="Avenir"/>
                          <a:sym typeface="Avenir"/>
                        </a:rPr>
                        <a:t>WR</a:t>
                      </a:r>
                      <a:endParaRPr sz="1100"/>
                    </a:p>
                  </a:txBody>
                  <a:tcPr marT="34300" marB="34300" marR="91450" marL="91450">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0" i="0" lang="en" sz="1200">
                          <a:latin typeface="Avenir"/>
                          <a:ea typeface="Avenir"/>
                          <a:cs typeface="Avenir"/>
                          <a:sym typeface="Avenir"/>
                        </a:rPr>
                        <a:t>Delivery</a:t>
                      </a:r>
                      <a:endParaRPr sz="1100"/>
                    </a:p>
                  </a:txBody>
                  <a:tcPr marT="34300" marB="34300" marR="91450" marL="91450">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0" i="0" lang="en" sz="1200">
                          <a:latin typeface="Avenir"/>
                          <a:ea typeface="Avenir"/>
                          <a:cs typeface="Avenir"/>
                          <a:sym typeface="Avenir"/>
                        </a:rPr>
                        <a:t>Description</a:t>
                      </a:r>
                      <a:endParaRPr sz="1100"/>
                    </a:p>
                  </a:txBody>
                  <a:tcPr marT="34300" marB="34300" marR="91450" marL="91450">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0" i="0" lang="en" sz="1200">
                          <a:latin typeface="Avenir"/>
                          <a:ea typeface="Avenir"/>
                          <a:cs typeface="Avenir"/>
                          <a:sym typeface="Avenir"/>
                        </a:rPr>
                        <a:t>Disposition</a:t>
                      </a:r>
                      <a:endParaRPr sz="1100"/>
                    </a:p>
                  </a:txBody>
                  <a:tcPr marT="34300" marB="34300" marR="91450" marL="91450">
                    <a:lnB cap="flat" cmpd="sng" w="12700">
                      <a:solidFill>
                        <a:schemeClr val="dk1"/>
                      </a:solidFill>
                      <a:prstDash val="solid"/>
                      <a:round/>
                      <a:headEnd len="sm" w="sm" type="none"/>
                      <a:tailEnd len="sm" w="sm" type="none"/>
                    </a:lnB>
                    <a:solidFill>
                      <a:srgbClr val="7F7F7F"/>
                    </a:solidFill>
                  </a:tcPr>
                </a:tc>
              </a:tr>
              <a:tr h="357825">
                <a:tc>
                  <a:txBody>
                    <a:bodyPr/>
                    <a:lstStyle/>
                    <a:p>
                      <a:pPr indent="0" lvl="0" marL="0" marR="0" rtl="0" algn="r">
                        <a:spcBef>
                          <a:spcPts val="0"/>
                        </a:spcBef>
                        <a:spcAft>
                          <a:spcPts val="0"/>
                        </a:spcAft>
                        <a:buNone/>
                      </a:pPr>
                      <a:r>
                        <a:rPr lang="en" sz="1100">
                          <a:solidFill>
                            <a:schemeClr val="dk1"/>
                          </a:solidFill>
                          <a:latin typeface="Avenir"/>
                          <a:ea typeface="Avenir"/>
                          <a:cs typeface="Avenir"/>
                          <a:sym typeface="Avenir"/>
                        </a:rPr>
                        <a:t>260</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None/>
                      </a:pPr>
                      <a:r>
                        <a:rPr lang="en" sz="1100">
                          <a:solidFill>
                            <a:schemeClr val="dk1"/>
                          </a:solidFill>
                          <a:latin typeface="Avenir"/>
                          <a:ea typeface="Avenir"/>
                          <a:cs typeface="Avenir"/>
                          <a:sym typeface="Avenir"/>
                        </a:rPr>
                        <a:t>6025</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100">
                          <a:latin typeface="Avenir"/>
                          <a:ea typeface="Avenir"/>
                          <a:cs typeface="Avenir"/>
                          <a:sym typeface="Avenir"/>
                        </a:rPr>
                        <a:t>–</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SUVI Dark</a:t>
                      </a:r>
                      <a:r>
                        <a:rPr lang="en" sz="1100">
                          <a:solidFill>
                            <a:schemeClr val="dk1"/>
                          </a:solidFill>
                          <a:latin typeface="Avenir"/>
                          <a:ea typeface="Avenir"/>
                          <a:cs typeface="Avenir"/>
                          <a:sym typeface="Avenir"/>
                        </a:rPr>
                        <a:t> Exposure Scaling</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Needed to</a:t>
                      </a:r>
                      <a:r>
                        <a:rPr lang="en" sz="1100">
                          <a:solidFill>
                            <a:schemeClr val="dk1"/>
                          </a:solidFill>
                          <a:latin typeface="Avenir"/>
                          <a:ea typeface="Avenir"/>
                          <a:cs typeface="Avenir"/>
                          <a:sym typeface="Avenir"/>
                        </a:rPr>
                        <a:t> mitigate instrument degradation and light leakage. </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57825">
                <a:tc>
                  <a:txBody>
                    <a:bodyPr/>
                    <a:lstStyle/>
                    <a:p>
                      <a:pPr indent="0" lvl="0" marL="0" marR="0" rtl="0" algn="r">
                        <a:spcBef>
                          <a:spcPts val="0"/>
                        </a:spcBef>
                        <a:spcAft>
                          <a:spcPts val="0"/>
                        </a:spcAft>
                        <a:buNone/>
                      </a:pPr>
                      <a:r>
                        <a:rPr lang="en" sz="1100">
                          <a:latin typeface="Avenir"/>
                          <a:ea typeface="Avenir"/>
                          <a:cs typeface="Avenir"/>
                          <a:sym typeface="Avenir"/>
                        </a:rPr>
                        <a:t>1147</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None/>
                      </a:pPr>
                      <a:r>
                        <a:rPr lang="en" sz="1100">
                          <a:latin typeface="Avenir"/>
                          <a:ea typeface="Avenir"/>
                          <a:cs typeface="Avenir"/>
                          <a:sym typeface="Avenir"/>
                        </a:rPr>
                        <a:t>8433</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100">
                          <a:latin typeface="Avenir"/>
                          <a:ea typeface="Avenir"/>
                          <a:cs typeface="Avenir"/>
                          <a:sym typeface="Avenir"/>
                        </a:rPr>
                        <a:t>–</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latin typeface="Avenir"/>
                          <a:ea typeface="Avenir"/>
                          <a:cs typeface="Avenir"/>
                          <a:sym typeface="Avenir"/>
                        </a:rPr>
                        <a:t>SUVI GPA Flatfield </a:t>
                      </a:r>
                      <a:r>
                        <a:rPr lang="en" sz="1100">
                          <a:latin typeface="Avenir"/>
                          <a:ea typeface="Avenir"/>
                          <a:cs typeface="Avenir"/>
                          <a:sym typeface="Avenir"/>
                        </a:rPr>
                        <a:t>Accommodation</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Font typeface="Arial"/>
                        <a:buNone/>
                      </a:pPr>
                      <a:r>
                        <a:rPr lang="en" sz="1100">
                          <a:latin typeface="Avenir"/>
                          <a:ea typeface="Avenir"/>
                          <a:cs typeface="Avenir"/>
                          <a:sym typeface="Avenir"/>
                        </a:rPr>
                        <a:t>Needed to mitigate instrument degradation and light leakage. </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57825">
                <a:tc>
                  <a:txBody>
                    <a:bodyPr/>
                    <a:lstStyle/>
                    <a:p>
                      <a:pPr indent="0" lvl="0" marL="0" marR="0" rtl="0" algn="r">
                        <a:spcBef>
                          <a:spcPts val="0"/>
                        </a:spcBef>
                        <a:spcAft>
                          <a:spcPts val="0"/>
                        </a:spcAft>
                        <a:buNone/>
                      </a:pPr>
                      <a:r>
                        <a:rPr lang="en" sz="1100">
                          <a:latin typeface="Avenir"/>
                          <a:ea typeface="Avenir"/>
                          <a:cs typeface="Avenir"/>
                          <a:sym typeface="Avenir"/>
                        </a:rPr>
                        <a:t>1263</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None/>
                      </a:pPr>
                      <a:r>
                        <a:rPr lang="en" sz="1100">
                          <a:latin typeface="Avenir"/>
                          <a:ea typeface="Avenir"/>
                          <a:cs typeface="Avenir"/>
                          <a:sym typeface="Avenir"/>
                        </a:rPr>
                        <a:t>9321</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100">
                          <a:latin typeface="Avenir"/>
                          <a:ea typeface="Avenir"/>
                          <a:cs typeface="Avenir"/>
                          <a:sym typeface="Avenir"/>
                        </a:rPr>
                        <a:t>–</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latin typeface="Avenir"/>
                          <a:ea typeface="Avenir"/>
                          <a:cs typeface="Avenir"/>
                          <a:sym typeface="Avenir"/>
                        </a:rPr>
                        <a:t>SUVI L1b Metadata - Spacecraft Location defaults</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latin typeface="Avenir"/>
                          <a:ea typeface="Avenir"/>
                          <a:cs typeface="Avenir"/>
                          <a:sym typeface="Avenir"/>
                        </a:rPr>
                        <a:t>User confusion may result from inaccurate spacecraft locations</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57825">
                <a:tc>
                  <a:txBody>
                    <a:bodyPr/>
                    <a:lstStyle/>
                    <a:p>
                      <a:pPr indent="0" lvl="0" marL="0" marR="0" rtl="0" algn="r">
                        <a:spcBef>
                          <a:spcPts val="0"/>
                        </a:spcBef>
                        <a:spcAft>
                          <a:spcPts val="0"/>
                        </a:spcAft>
                        <a:buNone/>
                      </a:pPr>
                      <a:r>
                        <a:rPr lang="en" sz="1100">
                          <a:latin typeface="Avenir"/>
                          <a:ea typeface="Avenir"/>
                          <a:cs typeface="Avenir"/>
                          <a:sym typeface="Avenir"/>
                        </a:rPr>
                        <a:t>1276</a:t>
                      </a:r>
                      <a:endParaRPr sz="1100">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r">
                        <a:spcBef>
                          <a:spcPts val="0"/>
                        </a:spcBef>
                        <a:spcAft>
                          <a:spcPts val="0"/>
                        </a:spcAft>
                        <a:buNone/>
                      </a:pPr>
                      <a:r>
                        <a:rPr lang="en" sz="1100">
                          <a:latin typeface="Avenir"/>
                          <a:ea typeface="Avenir"/>
                          <a:cs typeface="Avenir"/>
                          <a:sym typeface="Avenir"/>
                        </a:rPr>
                        <a:t>9406</a:t>
                      </a:r>
                      <a:endParaRPr sz="1100">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100">
                          <a:latin typeface="Avenir"/>
                          <a:ea typeface="Avenir"/>
                          <a:cs typeface="Avenir"/>
                          <a:sym typeface="Avenir"/>
                        </a:rPr>
                        <a:t>–</a:t>
                      </a:r>
                      <a:endParaRPr sz="1100">
                        <a:solidFill>
                          <a:schemeClr val="dk1"/>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100">
                          <a:latin typeface="Avenir"/>
                          <a:ea typeface="Avenir"/>
                          <a:cs typeface="Avenir"/>
                          <a:sym typeface="Avenir"/>
                        </a:rPr>
                        <a:t>SUVI Roll Angle unresolved error.</a:t>
                      </a:r>
                      <a:endParaRPr sz="1100">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100">
                          <a:solidFill>
                            <a:srgbClr val="CC0000"/>
                          </a:solidFill>
                          <a:latin typeface="Avenir"/>
                          <a:ea typeface="Avenir"/>
                          <a:cs typeface="Avenir"/>
                          <a:sym typeface="Avenir"/>
                        </a:rPr>
                        <a:t>Rejected</a:t>
                      </a:r>
                      <a:endParaRPr sz="1100">
                        <a:solidFill>
                          <a:srgbClr val="CC0000"/>
                        </a:solidFill>
                        <a:latin typeface="Avenir"/>
                        <a:ea typeface="Avenir"/>
                        <a:cs typeface="Avenir"/>
                        <a:sym typeface="Avenir"/>
                      </a:endParaRPr>
                    </a:p>
                  </a:txBody>
                  <a:tcPr marT="34300" marB="343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624" name="Google Shape;624;p74"/>
          <p:cNvSpPr txBox="1"/>
          <p:nvPr>
            <p:ph idx="12" type="sldNum"/>
          </p:nvPr>
        </p:nvSpPr>
        <p:spPr>
          <a:xfrm>
            <a:off x="6968000" y="48613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5"/>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Post-Launch Product Tests for Full</a:t>
            </a:r>
            <a:endParaRPr/>
          </a:p>
        </p:txBody>
      </p:sp>
      <p:sp>
        <p:nvSpPr>
          <p:cNvPr id="630" name="Google Shape;630;p75"/>
          <p:cNvSpPr txBox="1"/>
          <p:nvPr>
            <p:ph idx="12" type="sldNum"/>
          </p:nvPr>
        </p:nvSpPr>
        <p:spPr>
          <a:xfrm>
            <a:off x="6934200" y="48708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graphicFrame>
        <p:nvGraphicFramePr>
          <p:cNvPr id="631" name="Google Shape;631;p75"/>
          <p:cNvGraphicFramePr/>
          <p:nvPr/>
        </p:nvGraphicFramePr>
        <p:xfrm>
          <a:off x="608798" y="952523"/>
          <a:ext cx="3000000" cy="3000000"/>
        </p:xfrm>
        <a:graphic>
          <a:graphicData uri="http://schemas.openxmlformats.org/drawingml/2006/table">
            <a:tbl>
              <a:tblPr bandRow="1" firstRow="1">
                <a:noFill/>
                <a:tableStyleId>{97BA88E1-E2C7-4DF1-9CFE-AC102D145414}</a:tableStyleId>
              </a:tblPr>
              <a:tblGrid>
                <a:gridCol w="2545375"/>
                <a:gridCol w="3808900"/>
                <a:gridCol w="1572125"/>
              </a:tblGrid>
              <a:tr h="410525">
                <a:tc>
                  <a:txBody>
                    <a:bodyPr/>
                    <a:lstStyle/>
                    <a:p>
                      <a:pPr indent="0" lvl="0" marL="0" marR="0" rtl="0" algn="ctr">
                        <a:spcBef>
                          <a:spcPts val="0"/>
                        </a:spcBef>
                        <a:spcAft>
                          <a:spcPts val="0"/>
                        </a:spcAft>
                        <a:buNone/>
                      </a:pPr>
                      <a:r>
                        <a:rPr b="0" i="0" lang="en" sz="1400">
                          <a:solidFill>
                            <a:schemeClr val="dk1"/>
                          </a:solidFill>
                          <a:latin typeface="Calibri"/>
                          <a:ea typeface="Calibri"/>
                          <a:cs typeface="Calibri"/>
                          <a:sym typeface="Calibri"/>
                        </a:rPr>
                        <a:t>Test</a:t>
                      </a:r>
                      <a:r>
                        <a:rPr b="0" i="0" lang="en" sz="1400">
                          <a:solidFill>
                            <a:schemeClr val="dk1"/>
                          </a:solidFill>
                          <a:latin typeface="Calibri"/>
                          <a:ea typeface="Calibri"/>
                          <a:cs typeface="Calibri"/>
                          <a:sym typeface="Calibri"/>
                        </a:rPr>
                        <a:t> ID</a:t>
                      </a:r>
                      <a:endParaRPr b="0" i="0" sz="1400">
                        <a:solidFill>
                          <a:schemeClr val="dk1"/>
                        </a:solidFill>
                        <a:latin typeface="Calibri"/>
                        <a:ea typeface="Calibri"/>
                        <a:cs typeface="Calibri"/>
                        <a:sym typeface="Calibri"/>
                      </a:endParaRPr>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400">
                          <a:solidFill>
                            <a:schemeClr val="dk1"/>
                          </a:solidFill>
                          <a:latin typeface="Calibri"/>
                          <a:ea typeface="Calibri"/>
                          <a:cs typeface="Calibri"/>
                          <a:sym typeface="Calibri"/>
                        </a:rPr>
                        <a:t>Test Title</a:t>
                      </a:r>
                      <a:endParaRPr sz="1100"/>
                    </a:p>
                  </a:txBody>
                  <a:tcPr marT="34300" marB="34300" marR="91450" marL="91450" anchor="ctr">
                    <a:solidFill>
                      <a:srgbClr val="BFBFBF"/>
                    </a:solidFill>
                  </a:tcPr>
                </a:tc>
                <a:tc>
                  <a:txBody>
                    <a:bodyPr/>
                    <a:lstStyle/>
                    <a:p>
                      <a:pPr indent="0" lvl="0" marL="0" marR="0" rtl="0" algn="ctr">
                        <a:spcBef>
                          <a:spcPts val="0"/>
                        </a:spcBef>
                        <a:spcAft>
                          <a:spcPts val="0"/>
                        </a:spcAft>
                        <a:buNone/>
                      </a:pPr>
                      <a:r>
                        <a:rPr b="0" i="0" lang="en" sz="1400">
                          <a:solidFill>
                            <a:schemeClr val="dk1"/>
                          </a:solidFill>
                          <a:latin typeface="Calibri"/>
                          <a:ea typeface="Calibri"/>
                          <a:cs typeface="Calibri"/>
                          <a:sym typeface="Calibri"/>
                        </a:rPr>
                        <a:t>Operator</a:t>
                      </a:r>
                      <a:endParaRPr sz="1100"/>
                    </a:p>
                  </a:txBody>
                  <a:tcPr marT="34300" marB="34300" marR="91450" marL="91450" anchor="ctr">
                    <a:solidFill>
                      <a:srgbClr val="BFBFBF"/>
                    </a:solidFill>
                  </a:tcPr>
                </a:tc>
              </a:tr>
              <a:tr h="410525">
                <a:tc>
                  <a:txBody>
                    <a:bodyPr/>
                    <a:lstStyle/>
                    <a:p>
                      <a:pPr indent="0" lvl="0" marL="0" marR="0" rtl="0" algn="ctr">
                        <a:spcBef>
                          <a:spcPts val="0"/>
                        </a:spcBef>
                        <a:spcAft>
                          <a:spcPts val="0"/>
                        </a:spcAft>
                        <a:buNone/>
                      </a:pPr>
                      <a:r>
                        <a:rPr b="0" i="0" lang="en" sz="1400">
                          <a:latin typeface="Calibri"/>
                          <a:ea typeface="Calibri"/>
                          <a:cs typeface="Calibri"/>
                          <a:sym typeface="Calibri"/>
                        </a:rPr>
                        <a:t>PLPT-SUV-001</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spcBef>
                          <a:spcPts val="0"/>
                        </a:spcBef>
                        <a:spcAft>
                          <a:spcPts val="0"/>
                        </a:spcAft>
                        <a:buNone/>
                      </a:pPr>
                      <a:r>
                        <a:rPr b="0" i="0" lang="en" sz="1400">
                          <a:solidFill>
                            <a:schemeClr val="dk1"/>
                          </a:solidFill>
                          <a:latin typeface="Calibri"/>
                          <a:ea typeface="Calibri"/>
                          <a:cs typeface="Calibri"/>
                          <a:sym typeface="Calibri"/>
                        </a:rPr>
                        <a:t>SUVI Trending – CCD Temperature</a:t>
                      </a:r>
                      <a:endParaRPr sz="1100"/>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a:latin typeface="Calibri"/>
                          <a:ea typeface="Calibri"/>
                          <a:cs typeface="Calibri"/>
                          <a:sym typeface="Calibri"/>
                        </a:rPr>
                        <a:t>PLPT-SUV-002</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en" sz="1400">
                          <a:solidFill>
                            <a:schemeClr val="dk1"/>
                          </a:solidFill>
                          <a:latin typeface="Calibri"/>
                          <a:ea typeface="Calibri"/>
                          <a:cs typeface="Calibri"/>
                          <a:sym typeface="Calibri"/>
                        </a:rPr>
                        <a:t>SUVI</a:t>
                      </a:r>
                      <a:r>
                        <a:rPr b="0" i="0" lang="en" sz="1400">
                          <a:solidFill>
                            <a:schemeClr val="dk1"/>
                          </a:solidFill>
                          <a:latin typeface="Calibri"/>
                          <a:ea typeface="Calibri"/>
                          <a:cs typeface="Calibri"/>
                          <a:sym typeface="Calibri"/>
                        </a:rPr>
                        <a:t> Trending – Detector Performance</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a:latin typeface="Calibri"/>
                          <a:ea typeface="Calibri"/>
                          <a:cs typeface="Calibri"/>
                          <a:sym typeface="Calibri"/>
                        </a:rPr>
                        <a:t>PLPT-SUV-003</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en" sz="1400">
                          <a:solidFill>
                            <a:schemeClr val="dk1"/>
                          </a:solidFill>
                          <a:latin typeface="Calibri"/>
                          <a:ea typeface="Calibri"/>
                          <a:cs typeface="Calibri"/>
                          <a:sym typeface="Calibri"/>
                        </a:rPr>
                        <a:t>SUVI-AIA Intercalibration</a:t>
                      </a:r>
                      <a:endParaRPr sz="1100"/>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4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a:latin typeface="Calibri"/>
                          <a:ea typeface="Calibri"/>
                          <a:cs typeface="Calibri"/>
                          <a:sym typeface="Calibri"/>
                        </a:rPr>
                        <a:t>PLPT-SUV-006</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en" sz="1400">
                          <a:solidFill>
                            <a:schemeClr val="dk1"/>
                          </a:solidFill>
                          <a:latin typeface="Calibri"/>
                          <a:ea typeface="Calibri"/>
                          <a:cs typeface="Calibri"/>
                          <a:sym typeface="Calibri"/>
                        </a:rPr>
                        <a:t>SUVI-EXIS</a:t>
                      </a:r>
                      <a:r>
                        <a:rPr b="0" i="0" lang="en" sz="1400">
                          <a:solidFill>
                            <a:schemeClr val="dk1"/>
                          </a:solidFill>
                          <a:latin typeface="Calibri"/>
                          <a:ea typeface="Calibri"/>
                          <a:cs typeface="Calibri"/>
                          <a:sym typeface="Calibri"/>
                        </a:rPr>
                        <a:t> Intercalibration</a:t>
                      </a:r>
                      <a:endParaRPr b="0" i="0" sz="1400">
                        <a:solidFill>
                          <a:schemeClr val="dk1"/>
                        </a:solidFill>
                        <a:latin typeface="Calibri"/>
                        <a:ea typeface="Calibri"/>
                        <a:cs typeface="Calibri"/>
                        <a:sym typeface="Calibri"/>
                      </a:endParaRPr>
                    </a:p>
                  </a:txBody>
                  <a:tcPr marT="34300" marB="34300" marR="91450" marL="91450" anchor="ctr">
                    <a:solidFill>
                      <a:schemeClr val="lt1"/>
                    </a:solidFill>
                  </a:tcPr>
                </a:tc>
                <a:tc>
                  <a:txBody>
                    <a:bodyPr/>
                    <a:lstStyle/>
                    <a:p>
                      <a:pPr indent="0" lvl="0" marL="0" marR="0" rtl="0" algn="ctr">
                        <a:spcBef>
                          <a:spcPts val="0"/>
                        </a:spcBef>
                        <a:spcAft>
                          <a:spcPts val="0"/>
                        </a:spcAft>
                        <a:buNone/>
                      </a:pPr>
                      <a:r>
                        <a:rPr b="0" i="0" lang="en" sz="1400">
                          <a:solidFill>
                            <a:schemeClr val="dk1"/>
                          </a:solidFill>
                          <a:latin typeface="Calibri"/>
                          <a:ea typeface="Calibri"/>
                          <a:cs typeface="Calibri"/>
                          <a:sym typeface="Calibri"/>
                        </a:rPr>
                        <a:t>NCEI</a:t>
                      </a:r>
                      <a:endParaRPr sz="1100"/>
                    </a:p>
                  </a:txBody>
                  <a:tcPr marT="34300" marB="34300" marR="91450" marL="91450" anchor="ctr">
                    <a:solidFill>
                      <a:schemeClr val="lt1"/>
                    </a:solidFill>
                  </a:tcPr>
                </a:tc>
              </a:tr>
              <a:tr h="410525">
                <a:tc>
                  <a:txBody>
                    <a:bodyPr/>
                    <a:lstStyle/>
                    <a:p>
                      <a:pPr indent="0" lvl="0" marL="0" marR="0" rtl="0" algn="ctr">
                        <a:lnSpc>
                          <a:spcPct val="100000"/>
                        </a:lnSpc>
                        <a:spcBef>
                          <a:spcPts val="0"/>
                        </a:spcBef>
                        <a:spcAft>
                          <a:spcPts val="0"/>
                        </a:spcAft>
                        <a:buClr>
                          <a:srgbClr val="538CD5"/>
                        </a:buClr>
                        <a:buSzPts val="1400"/>
                        <a:buFont typeface="Calibri"/>
                        <a:buNone/>
                      </a:pPr>
                      <a:r>
                        <a:rPr b="0" i="0" lang="en" sz="1400">
                          <a:latin typeface="Calibri"/>
                          <a:ea typeface="Calibri"/>
                          <a:cs typeface="Calibri"/>
                          <a:sym typeface="Calibri"/>
                        </a:rPr>
                        <a:t>PLPT-SUV-00</a:t>
                      </a:r>
                      <a:r>
                        <a:rPr lang="en"/>
                        <a:t>7</a:t>
                      </a:r>
                      <a:endParaRPr b="0" i="0" sz="1400">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538CD5"/>
                        </a:buClr>
                        <a:buSzPts val="1400"/>
                        <a:buFont typeface="Calibri"/>
                        <a:buNone/>
                      </a:pPr>
                      <a:r>
                        <a:rPr b="0" i="0" lang="en" sz="1400">
                          <a:latin typeface="Calibri"/>
                          <a:ea typeface="Calibri"/>
                          <a:cs typeface="Calibri"/>
                          <a:sym typeface="Calibri"/>
                        </a:rPr>
                        <a:t>SUVI-SUVI</a:t>
                      </a:r>
                      <a:r>
                        <a:rPr b="0" i="0" lang="en" sz="1400">
                          <a:latin typeface="Calibri"/>
                          <a:ea typeface="Calibri"/>
                          <a:cs typeface="Calibri"/>
                          <a:sym typeface="Calibri"/>
                        </a:rPr>
                        <a:t> Intercalibration</a:t>
                      </a:r>
                      <a:endParaRPr b="0" i="0" sz="1400">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 sz="1400">
                          <a:latin typeface="Calibri"/>
                          <a:ea typeface="Calibri"/>
                          <a:cs typeface="Calibri"/>
                          <a:sym typeface="Calibri"/>
                        </a:rPr>
                        <a:t>NCEI</a:t>
                      </a:r>
                      <a:endParaRPr b="0" i="0" sz="1400">
                        <a:latin typeface="Calibri"/>
                        <a:ea typeface="Calibri"/>
                        <a:cs typeface="Calibri"/>
                        <a:sym typeface="Calibri"/>
                      </a:endParaRPr>
                    </a:p>
                  </a:txBody>
                  <a:tcPr marT="34300" marB="34300" marR="91450" marL="91450" anchor="ctr">
                    <a:lnB cap="flat" cmpd="sng" w="12700">
                      <a:solidFill>
                        <a:schemeClr val="dk1"/>
                      </a:solidFill>
                      <a:prstDash val="solid"/>
                      <a:round/>
                      <a:headEnd len="sm" w="sm" type="none"/>
                      <a:tailEnd len="sm" w="sm" type="none"/>
                    </a:lnB>
                    <a:solidFill>
                      <a:schemeClr val="lt1"/>
                    </a:solidFill>
                  </a:tcPr>
                </a:tc>
              </a:tr>
              <a:tr h="410525">
                <a:tc>
                  <a:txBody>
                    <a:bodyPr/>
                    <a:lstStyle/>
                    <a:p>
                      <a:pPr indent="0" lvl="0" marL="0" marR="0" rtl="0" algn="ctr">
                        <a:lnSpc>
                          <a:spcPct val="100000"/>
                        </a:lnSpc>
                        <a:spcBef>
                          <a:spcPts val="0"/>
                        </a:spcBef>
                        <a:spcAft>
                          <a:spcPts val="0"/>
                        </a:spcAft>
                        <a:buClr>
                          <a:schemeClr val="dk1"/>
                        </a:buClr>
                        <a:buSzPts val="1400"/>
                        <a:buFont typeface="Calibri"/>
                        <a:buNone/>
                      </a:pPr>
                      <a:r>
                        <a:rPr b="0" i="0" lang="en" sz="1400" u="none" strike="sngStrike">
                          <a:solidFill>
                            <a:schemeClr val="dk1"/>
                          </a:solidFill>
                          <a:latin typeface="Calibri"/>
                          <a:ea typeface="Calibri"/>
                          <a:cs typeface="Calibri"/>
                          <a:sym typeface="Calibri"/>
                        </a:rPr>
                        <a:t>PLPT-SUV-00</a:t>
                      </a:r>
                      <a:r>
                        <a:rPr lang="en" strike="sngStrike"/>
                        <a:t>8</a:t>
                      </a:r>
                      <a:endParaRPr b="0" i="0" sz="1100" strike="sngStrike">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en" sz="1400" u="none" strike="sngStrike">
                          <a:solidFill>
                            <a:schemeClr val="dk1"/>
                          </a:solidFill>
                          <a:latin typeface="Calibri"/>
                          <a:ea typeface="Calibri"/>
                          <a:cs typeface="Calibri"/>
                          <a:sym typeface="Calibri"/>
                        </a:rPr>
                        <a:t>SUVI-EVE Underflight Intercalibration</a:t>
                      </a:r>
                      <a:endParaRPr b="0" i="0" sz="1100" strike="sngStrike">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 sz="1400" u="none" strike="sngStrike">
                          <a:solidFill>
                            <a:schemeClr val="dk1"/>
                          </a:solidFill>
                          <a:latin typeface="Calibri"/>
                          <a:ea typeface="Calibri"/>
                          <a:cs typeface="Calibri"/>
                          <a:sym typeface="Calibri"/>
                        </a:rPr>
                        <a:t>NCEI</a:t>
                      </a:r>
                      <a:endParaRPr b="0" i="0" sz="1100" strike="sngStrike">
                        <a:latin typeface="Calibri"/>
                        <a:ea typeface="Calibri"/>
                        <a:cs typeface="Calibri"/>
                        <a:sym typeface="Calibri"/>
                      </a:endParaRPr>
                    </a:p>
                  </a:txBody>
                  <a:tcPr marT="34300" marB="3430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632" name="Google Shape;632;p75"/>
          <p:cNvSpPr txBox="1"/>
          <p:nvPr/>
        </p:nvSpPr>
        <p:spPr>
          <a:xfrm>
            <a:off x="608800" y="4433025"/>
            <a:ext cx="598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PLPT-SUV-00</a:t>
            </a:r>
            <a:r>
              <a:rPr lang="en">
                <a:solidFill>
                  <a:schemeClr val="lt1"/>
                </a:solidFill>
                <a:latin typeface="Calibri"/>
                <a:ea typeface="Calibri"/>
                <a:cs typeface="Calibri"/>
                <a:sym typeface="Calibri"/>
              </a:rPr>
              <a:t>8: No SDO-EVE Underflight overlaps with GOES-18 SUVI to date.</a:t>
            </a:r>
            <a:endParaRPr>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6"/>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400">
                <a:latin typeface="Calibri"/>
                <a:ea typeface="Calibri"/>
                <a:cs typeface="Calibri"/>
                <a:sym typeface="Calibri"/>
              </a:rPr>
              <a:t>NCEI’s Recommendation</a:t>
            </a:r>
            <a:endParaRPr/>
          </a:p>
        </p:txBody>
      </p:sp>
      <p:sp>
        <p:nvSpPr>
          <p:cNvPr id="638" name="Google Shape;638;p76"/>
          <p:cNvSpPr txBox="1"/>
          <p:nvPr>
            <p:ph idx="12" type="sldNum"/>
          </p:nvPr>
        </p:nvSpPr>
        <p:spPr>
          <a:xfrm>
            <a:off x="7010400" y="488207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639" name="Google Shape;639;p76"/>
          <p:cNvSpPr txBox="1"/>
          <p:nvPr>
            <p:ph idx="1" type="body"/>
          </p:nvPr>
        </p:nvSpPr>
        <p:spPr>
          <a:xfrm>
            <a:off x="457200" y="1384828"/>
            <a:ext cx="8229600" cy="25461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lt1"/>
              </a:buClr>
              <a:buSzPts val="3600"/>
              <a:buFont typeface="Arial"/>
              <a:buChar char="•"/>
            </a:pPr>
            <a:r>
              <a:rPr lang="en" sz="3600">
                <a:latin typeface="Avenir"/>
                <a:ea typeface="Avenir"/>
                <a:cs typeface="Avenir"/>
                <a:sym typeface="Avenir"/>
              </a:rPr>
              <a:t>NCEI believes that the GOES-1</a:t>
            </a:r>
            <a:r>
              <a:rPr lang="en" sz="3600"/>
              <a:t>8</a:t>
            </a:r>
            <a:r>
              <a:rPr lang="en" sz="3600">
                <a:latin typeface="Avenir"/>
                <a:ea typeface="Avenir"/>
                <a:cs typeface="Avenir"/>
                <a:sym typeface="Avenir"/>
              </a:rPr>
              <a:t> SUVI L1b product has reached the Provisional Maturity as defined by the GOES-R Program</a:t>
            </a:r>
            <a:endParaRPr sz="3600">
              <a:latin typeface="Avenir"/>
              <a:ea typeface="Avenir"/>
              <a:cs typeface="Avenir"/>
              <a:sym typeface="Aveni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000">
                <a:latin typeface="Calibri"/>
                <a:ea typeface="Calibri"/>
                <a:cs typeface="Calibri"/>
                <a:sym typeface="Calibri"/>
              </a:rPr>
              <a:t>Disposition from NWS-SWPC</a:t>
            </a:r>
            <a:endParaRPr sz="4000">
              <a:latin typeface="Calibri"/>
              <a:ea typeface="Calibri"/>
              <a:cs typeface="Calibri"/>
              <a:sym typeface="Calibri"/>
            </a:endParaRPr>
          </a:p>
        </p:txBody>
      </p:sp>
      <p:sp>
        <p:nvSpPr>
          <p:cNvPr id="645" name="Google Shape;645;p77"/>
          <p:cNvSpPr txBox="1"/>
          <p:nvPr>
            <p:ph idx="1" type="body"/>
          </p:nvPr>
        </p:nvSpPr>
        <p:spPr>
          <a:xfrm>
            <a:off x="457200" y="1097756"/>
            <a:ext cx="8229600" cy="3394500"/>
          </a:xfrm>
          <a:prstGeom prst="rect">
            <a:avLst/>
          </a:prstGeom>
          <a:solidFill>
            <a:srgbClr val="000000">
              <a:alpha val="50000"/>
            </a:srgbClr>
          </a:solid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lt1"/>
              </a:buClr>
              <a:buSzPts val="3200"/>
              <a:buChar char="●"/>
            </a:pPr>
            <a:r>
              <a:rPr lang="en">
                <a:latin typeface="Avenir"/>
                <a:ea typeface="Avenir"/>
                <a:cs typeface="Avenir"/>
                <a:sym typeface="Avenir"/>
              </a:rPr>
              <a:t>Comments and/or slides from Dr. Steven Hill of SWPC, speaking on behalf of the user community. </a:t>
            </a:r>
            <a:endParaRPr/>
          </a:p>
        </p:txBody>
      </p:sp>
      <p:sp>
        <p:nvSpPr>
          <p:cNvPr id="646" name="Google Shape;646;p77"/>
          <p:cNvSpPr txBox="1"/>
          <p:nvPr>
            <p:ph idx="12" type="sldNum"/>
          </p:nvPr>
        </p:nvSpPr>
        <p:spPr>
          <a:xfrm>
            <a:off x="6968000" y="488207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8"/>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400">
                <a:latin typeface="Calibri"/>
                <a:ea typeface="Calibri"/>
                <a:cs typeface="Calibri"/>
                <a:sym typeface="Calibri"/>
              </a:rPr>
              <a:t>Summary and Conclusion</a:t>
            </a:r>
            <a:endParaRPr/>
          </a:p>
        </p:txBody>
      </p:sp>
      <p:sp>
        <p:nvSpPr>
          <p:cNvPr id="652" name="Google Shape;652;p78"/>
          <p:cNvSpPr txBox="1"/>
          <p:nvPr>
            <p:ph idx="1" type="body"/>
          </p:nvPr>
        </p:nvSpPr>
        <p:spPr>
          <a:xfrm>
            <a:off x="457200" y="824196"/>
            <a:ext cx="8229600" cy="3476700"/>
          </a:xfrm>
          <a:prstGeom prst="rect">
            <a:avLst/>
          </a:prstGeom>
          <a:solidFill>
            <a:srgbClr val="000000">
              <a:alpha val="61760"/>
            </a:srgbClr>
          </a:solidFill>
          <a:ln>
            <a:noFill/>
          </a:ln>
        </p:spPr>
        <p:txBody>
          <a:bodyPr anchorCtr="0" anchor="t" bIns="45700" lIns="91425" spcFirstLastPara="1" rIns="91425" wrap="square" tIns="45700">
            <a:normAutofit lnSpcReduction="20000"/>
          </a:bodyPr>
          <a:lstStyle/>
          <a:p>
            <a:pPr indent="-358140" lvl="0" marL="342900" rtl="0" algn="l">
              <a:spcBef>
                <a:spcPts val="0"/>
              </a:spcBef>
              <a:spcAft>
                <a:spcPts val="0"/>
              </a:spcAft>
              <a:buClr>
                <a:schemeClr val="lt1"/>
              </a:buClr>
              <a:buSzPts val="3200"/>
              <a:buChar char="●"/>
            </a:pPr>
            <a:r>
              <a:rPr lang="en">
                <a:latin typeface="Avenir"/>
                <a:ea typeface="Avenir"/>
                <a:cs typeface="Avenir"/>
                <a:sym typeface="Avenir"/>
              </a:rPr>
              <a:t>All ADRs/WRs critical to Provisional Maturity have been resolved, validated, or had a path of resolution defined. </a:t>
            </a:r>
            <a:endParaRPr>
              <a:latin typeface="Avenir"/>
              <a:ea typeface="Avenir"/>
              <a:cs typeface="Avenir"/>
              <a:sym typeface="Avenir"/>
            </a:endParaRPr>
          </a:p>
          <a:p>
            <a:pPr indent="-358140" lvl="0" marL="342900" rtl="0" algn="l">
              <a:spcBef>
                <a:spcPts val="592"/>
              </a:spcBef>
              <a:spcAft>
                <a:spcPts val="0"/>
              </a:spcAft>
              <a:buClr>
                <a:schemeClr val="lt1"/>
              </a:buClr>
              <a:buSzPts val="3200"/>
              <a:buChar char="●"/>
            </a:pPr>
            <a:r>
              <a:rPr lang="en">
                <a:latin typeface="Avenir"/>
                <a:ea typeface="Avenir"/>
                <a:cs typeface="Avenir"/>
                <a:sym typeface="Avenir"/>
              </a:rPr>
              <a:t>We would like to thank the instrument vendor, ground system vendor, OSPO, and the </a:t>
            </a:r>
            <a:r>
              <a:rPr lang="en"/>
              <a:t>GOES-R Program</a:t>
            </a:r>
            <a:r>
              <a:rPr lang="en">
                <a:latin typeface="Avenir"/>
                <a:ea typeface="Avenir"/>
                <a:cs typeface="Avenir"/>
                <a:sym typeface="Avenir"/>
              </a:rPr>
              <a:t> team for all the help to reach this milestone.</a:t>
            </a:r>
            <a:endParaRPr/>
          </a:p>
          <a:p>
            <a:pPr indent="-358140" lvl="0" marL="342900" rtl="0" algn="l">
              <a:spcBef>
                <a:spcPts val="592"/>
              </a:spcBef>
              <a:spcAft>
                <a:spcPts val="0"/>
              </a:spcAft>
              <a:buClr>
                <a:schemeClr val="lt1"/>
              </a:buClr>
              <a:buSzPts val="3200"/>
              <a:buChar char="●"/>
            </a:pPr>
            <a:r>
              <a:rPr lang="en">
                <a:latin typeface="Avenir"/>
                <a:ea typeface="Avenir"/>
                <a:cs typeface="Avenir"/>
                <a:sym typeface="Avenir"/>
              </a:rPr>
              <a:t>NCEI-CO and SWPC recommend the GOES-1</a:t>
            </a:r>
            <a:r>
              <a:rPr lang="en"/>
              <a:t>8</a:t>
            </a:r>
            <a:r>
              <a:rPr lang="en">
                <a:latin typeface="Avenir"/>
                <a:ea typeface="Avenir"/>
                <a:cs typeface="Avenir"/>
                <a:sym typeface="Avenir"/>
              </a:rPr>
              <a:t> SUVI L1b product for Provisional Maturity</a:t>
            </a:r>
            <a:endParaRPr>
              <a:latin typeface="Avenir"/>
              <a:ea typeface="Avenir"/>
              <a:cs typeface="Avenir"/>
              <a:sym typeface="Avenir"/>
            </a:endParaRPr>
          </a:p>
          <a:p>
            <a:pPr indent="-285750" lvl="1" marL="742950" rtl="0" algn="l">
              <a:spcBef>
                <a:spcPts val="592"/>
              </a:spcBef>
              <a:spcAft>
                <a:spcPts val="0"/>
              </a:spcAft>
              <a:buSzPts val="2800"/>
              <a:buChar char="○"/>
            </a:pPr>
            <a:r>
              <a:rPr lang="en"/>
              <a:t>NCEI requests the review panel to urge the GOES-R Program to facilitate and expedite a fix to ADR 1276 if one is found during the NCEI analysis.</a:t>
            </a:r>
            <a:endParaRPr/>
          </a:p>
        </p:txBody>
      </p:sp>
      <p:sp>
        <p:nvSpPr>
          <p:cNvPr id="653" name="Google Shape;653;p78"/>
          <p:cNvSpPr txBox="1"/>
          <p:nvPr>
            <p:ph idx="12" type="sldNum"/>
          </p:nvPr>
        </p:nvSpPr>
        <p:spPr>
          <a:xfrm>
            <a:off x="6936875" y="48405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9"/>
          <p:cNvSpPr txBox="1"/>
          <p:nvPr>
            <p:ph idx="1" type="body"/>
          </p:nvPr>
        </p:nvSpPr>
        <p:spPr>
          <a:xfrm>
            <a:off x="457200" y="1298860"/>
            <a:ext cx="8229600" cy="254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None/>
            </a:pPr>
            <a:r>
              <a:rPr lang="en" sz="4400"/>
              <a:t>Backup Slides</a:t>
            </a:r>
            <a:endParaRPr sz="4400"/>
          </a:p>
        </p:txBody>
      </p:sp>
      <p:sp>
        <p:nvSpPr>
          <p:cNvPr id="659" name="Google Shape;659;p79"/>
          <p:cNvSpPr txBox="1"/>
          <p:nvPr>
            <p:ph idx="12" type="sldNum"/>
          </p:nvPr>
        </p:nvSpPr>
        <p:spPr>
          <a:xfrm>
            <a:off x="6957000" y="48541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0"/>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Preliminary PLPT-SUVI-003: SUVI-AIA Intercalibration</a:t>
            </a:r>
            <a:endParaRPr/>
          </a:p>
        </p:txBody>
      </p:sp>
      <p:sp>
        <p:nvSpPr>
          <p:cNvPr id="665" name="Google Shape;665;p80"/>
          <p:cNvSpPr txBox="1"/>
          <p:nvPr>
            <p:ph idx="12" type="sldNum"/>
          </p:nvPr>
        </p:nvSpPr>
        <p:spPr>
          <a:xfrm>
            <a:off x="6955000" y="48431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666" name="Google Shape;666;p80"/>
          <p:cNvPicPr preferRelativeResize="0"/>
          <p:nvPr/>
        </p:nvPicPr>
        <p:blipFill>
          <a:blip r:embed="rId3">
            <a:alphaModFix/>
          </a:blip>
          <a:stretch>
            <a:fillRect/>
          </a:stretch>
        </p:blipFill>
        <p:spPr>
          <a:xfrm>
            <a:off x="2118875" y="667675"/>
            <a:ext cx="2201850" cy="2201850"/>
          </a:xfrm>
          <a:prstGeom prst="rect">
            <a:avLst/>
          </a:prstGeom>
          <a:noFill/>
          <a:ln>
            <a:noFill/>
          </a:ln>
        </p:spPr>
      </p:pic>
      <p:pic>
        <p:nvPicPr>
          <p:cNvPr id="667" name="Google Shape;667;p80"/>
          <p:cNvPicPr preferRelativeResize="0"/>
          <p:nvPr/>
        </p:nvPicPr>
        <p:blipFill>
          <a:blip r:embed="rId4">
            <a:alphaModFix/>
          </a:blip>
          <a:stretch>
            <a:fillRect/>
          </a:stretch>
        </p:blipFill>
        <p:spPr>
          <a:xfrm>
            <a:off x="4363425" y="667675"/>
            <a:ext cx="2201850" cy="2201850"/>
          </a:xfrm>
          <a:prstGeom prst="rect">
            <a:avLst/>
          </a:prstGeom>
          <a:noFill/>
          <a:ln>
            <a:noFill/>
          </a:ln>
        </p:spPr>
      </p:pic>
      <p:sp>
        <p:nvSpPr>
          <p:cNvPr id="668" name="Google Shape;668;p80"/>
          <p:cNvSpPr txBox="1"/>
          <p:nvPr/>
        </p:nvSpPr>
        <p:spPr>
          <a:xfrm>
            <a:off x="943250" y="1602613"/>
            <a:ext cx="1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94 Å</a:t>
            </a:r>
            <a:endParaRPr>
              <a:solidFill>
                <a:schemeClr val="lt1"/>
              </a:solidFill>
              <a:latin typeface="Avenir"/>
              <a:ea typeface="Avenir"/>
              <a:cs typeface="Avenir"/>
              <a:sym typeface="Avenir"/>
            </a:endParaRPr>
          </a:p>
        </p:txBody>
      </p:sp>
      <p:sp>
        <p:nvSpPr>
          <p:cNvPr id="669" name="Google Shape;669;p80"/>
          <p:cNvSpPr txBox="1"/>
          <p:nvPr/>
        </p:nvSpPr>
        <p:spPr>
          <a:xfrm>
            <a:off x="6896400" y="1602613"/>
            <a:ext cx="1036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AIA 94 Å</a:t>
            </a:r>
            <a:endParaRPr>
              <a:solidFill>
                <a:schemeClr val="lt1"/>
              </a:solidFill>
              <a:latin typeface="Avenir"/>
              <a:ea typeface="Avenir"/>
              <a:cs typeface="Avenir"/>
              <a:sym typeface="Avenir"/>
            </a:endParaRPr>
          </a:p>
        </p:txBody>
      </p:sp>
      <p:pic>
        <p:nvPicPr>
          <p:cNvPr id="670" name="Google Shape;670;p80"/>
          <p:cNvPicPr preferRelativeResize="0"/>
          <p:nvPr/>
        </p:nvPicPr>
        <p:blipFill>
          <a:blip r:embed="rId5">
            <a:alphaModFix/>
          </a:blip>
          <a:stretch>
            <a:fillRect/>
          </a:stretch>
        </p:blipFill>
        <p:spPr>
          <a:xfrm>
            <a:off x="4363425" y="2919889"/>
            <a:ext cx="2201850" cy="2204960"/>
          </a:xfrm>
          <a:prstGeom prst="rect">
            <a:avLst/>
          </a:prstGeom>
          <a:noFill/>
          <a:ln>
            <a:noFill/>
          </a:ln>
        </p:spPr>
      </p:pic>
      <p:pic>
        <p:nvPicPr>
          <p:cNvPr id="671" name="Google Shape;671;p80"/>
          <p:cNvPicPr preferRelativeResize="0"/>
          <p:nvPr/>
        </p:nvPicPr>
        <p:blipFill>
          <a:blip r:embed="rId6">
            <a:alphaModFix/>
          </a:blip>
          <a:stretch>
            <a:fillRect/>
          </a:stretch>
        </p:blipFill>
        <p:spPr>
          <a:xfrm>
            <a:off x="2118875" y="2919889"/>
            <a:ext cx="2201850" cy="2204960"/>
          </a:xfrm>
          <a:prstGeom prst="rect">
            <a:avLst/>
          </a:prstGeom>
          <a:noFill/>
          <a:ln>
            <a:noFill/>
          </a:ln>
        </p:spPr>
      </p:pic>
      <p:sp>
        <p:nvSpPr>
          <p:cNvPr id="672" name="Google Shape;672;p80"/>
          <p:cNvSpPr txBox="1"/>
          <p:nvPr/>
        </p:nvSpPr>
        <p:spPr>
          <a:xfrm>
            <a:off x="7030025" y="3895550"/>
            <a:ext cx="13545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SUVI/</a:t>
            </a:r>
            <a:r>
              <a:rPr lang="en">
                <a:solidFill>
                  <a:schemeClr val="lt1"/>
                </a:solidFill>
                <a:latin typeface="Avenir"/>
                <a:ea typeface="Avenir"/>
                <a:cs typeface="Avenir"/>
                <a:sym typeface="Avenir"/>
              </a:rPr>
              <a:t>AIA 94 Å</a:t>
            </a:r>
            <a:endParaRPr>
              <a:solidFill>
                <a:schemeClr val="lt1"/>
              </a:solidFill>
              <a:latin typeface="Avenir"/>
              <a:ea typeface="Avenir"/>
              <a:cs typeface="Avenir"/>
              <a:sym typeface="Aveni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81"/>
          <p:cNvPicPr preferRelativeResize="0"/>
          <p:nvPr/>
        </p:nvPicPr>
        <p:blipFill>
          <a:blip r:embed="rId3">
            <a:alphaModFix/>
          </a:blip>
          <a:stretch>
            <a:fillRect/>
          </a:stretch>
        </p:blipFill>
        <p:spPr>
          <a:xfrm>
            <a:off x="4435900" y="651500"/>
            <a:ext cx="2198275" cy="2198275"/>
          </a:xfrm>
          <a:prstGeom prst="rect">
            <a:avLst/>
          </a:prstGeom>
          <a:noFill/>
          <a:ln>
            <a:noFill/>
          </a:ln>
        </p:spPr>
      </p:pic>
      <p:pic>
        <p:nvPicPr>
          <p:cNvPr id="678" name="Google Shape;678;p81"/>
          <p:cNvPicPr preferRelativeResize="0"/>
          <p:nvPr/>
        </p:nvPicPr>
        <p:blipFill>
          <a:blip r:embed="rId4">
            <a:alphaModFix/>
          </a:blip>
          <a:stretch>
            <a:fillRect/>
          </a:stretch>
        </p:blipFill>
        <p:spPr>
          <a:xfrm>
            <a:off x="2177900" y="651500"/>
            <a:ext cx="2198275" cy="2198275"/>
          </a:xfrm>
          <a:prstGeom prst="rect">
            <a:avLst/>
          </a:prstGeom>
          <a:noFill/>
          <a:ln>
            <a:noFill/>
          </a:ln>
        </p:spPr>
      </p:pic>
      <p:sp>
        <p:nvSpPr>
          <p:cNvPr id="679" name="Google Shape;679;p81"/>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Preliminary PLPT-SUVI-003: SUVI-AIA Intercalibration</a:t>
            </a:r>
            <a:endParaRPr/>
          </a:p>
        </p:txBody>
      </p:sp>
      <p:sp>
        <p:nvSpPr>
          <p:cNvPr id="680" name="Google Shape;680;p81"/>
          <p:cNvSpPr txBox="1"/>
          <p:nvPr>
            <p:ph idx="12" type="sldNum"/>
          </p:nvPr>
        </p:nvSpPr>
        <p:spPr>
          <a:xfrm>
            <a:off x="6958425" y="4891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681" name="Google Shape;681;p81"/>
          <p:cNvSpPr txBox="1"/>
          <p:nvPr/>
        </p:nvSpPr>
        <p:spPr>
          <a:xfrm>
            <a:off x="948175" y="1389438"/>
            <a:ext cx="117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131 Å</a:t>
            </a:r>
            <a:endParaRPr>
              <a:solidFill>
                <a:schemeClr val="lt1"/>
              </a:solidFill>
              <a:latin typeface="Avenir"/>
              <a:ea typeface="Avenir"/>
              <a:cs typeface="Avenir"/>
              <a:sym typeface="Avenir"/>
            </a:endParaRPr>
          </a:p>
        </p:txBody>
      </p:sp>
      <p:sp>
        <p:nvSpPr>
          <p:cNvPr id="682" name="Google Shape;682;p81"/>
          <p:cNvSpPr txBox="1"/>
          <p:nvPr/>
        </p:nvSpPr>
        <p:spPr>
          <a:xfrm>
            <a:off x="7014150" y="1389438"/>
            <a:ext cx="1036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AIA 131 Å</a:t>
            </a:r>
            <a:endParaRPr>
              <a:solidFill>
                <a:schemeClr val="lt1"/>
              </a:solidFill>
              <a:latin typeface="Avenir"/>
              <a:ea typeface="Avenir"/>
              <a:cs typeface="Avenir"/>
              <a:sym typeface="Avenir"/>
            </a:endParaRPr>
          </a:p>
        </p:txBody>
      </p:sp>
      <p:pic>
        <p:nvPicPr>
          <p:cNvPr id="683" name="Google Shape;683;p81"/>
          <p:cNvPicPr preferRelativeResize="0"/>
          <p:nvPr/>
        </p:nvPicPr>
        <p:blipFill>
          <a:blip r:embed="rId5">
            <a:alphaModFix/>
          </a:blip>
          <a:stretch>
            <a:fillRect/>
          </a:stretch>
        </p:blipFill>
        <p:spPr>
          <a:xfrm>
            <a:off x="4435900" y="2883975"/>
            <a:ext cx="2198275" cy="2198275"/>
          </a:xfrm>
          <a:prstGeom prst="rect">
            <a:avLst/>
          </a:prstGeom>
          <a:noFill/>
          <a:ln>
            <a:noFill/>
          </a:ln>
        </p:spPr>
      </p:pic>
      <p:pic>
        <p:nvPicPr>
          <p:cNvPr id="684" name="Google Shape;684;p81"/>
          <p:cNvPicPr preferRelativeResize="0"/>
          <p:nvPr/>
        </p:nvPicPr>
        <p:blipFill>
          <a:blip r:embed="rId6">
            <a:alphaModFix/>
          </a:blip>
          <a:stretch>
            <a:fillRect/>
          </a:stretch>
        </p:blipFill>
        <p:spPr>
          <a:xfrm>
            <a:off x="2177900" y="2883975"/>
            <a:ext cx="2198275" cy="2198275"/>
          </a:xfrm>
          <a:prstGeom prst="rect">
            <a:avLst/>
          </a:prstGeom>
          <a:noFill/>
          <a:ln>
            <a:noFill/>
          </a:ln>
        </p:spPr>
      </p:pic>
      <p:sp>
        <p:nvSpPr>
          <p:cNvPr id="685" name="Google Shape;685;p81"/>
          <p:cNvSpPr txBox="1"/>
          <p:nvPr/>
        </p:nvSpPr>
        <p:spPr>
          <a:xfrm>
            <a:off x="6958425" y="3760988"/>
            <a:ext cx="14532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SUVI/</a:t>
            </a:r>
            <a:r>
              <a:rPr lang="en">
                <a:solidFill>
                  <a:schemeClr val="lt1"/>
                </a:solidFill>
                <a:latin typeface="Avenir"/>
                <a:ea typeface="Avenir"/>
                <a:cs typeface="Avenir"/>
                <a:sym typeface="Avenir"/>
              </a:rPr>
              <a:t>AIA 131 Å</a:t>
            </a:r>
            <a:endParaRPr>
              <a:solidFill>
                <a:schemeClr val="lt1"/>
              </a:solidFill>
              <a:latin typeface="Avenir"/>
              <a:ea typeface="Avenir"/>
              <a:cs typeface="Avenir"/>
              <a:sym typeface="Aveni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82"/>
          <p:cNvPicPr preferRelativeResize="0"/>
          <p:nvPr/>
        </p:nvPicPr>
        <p:blipFill>
          <a:blip r:embed="rId3">
            <a:alphaModFix/>
          </a:blip>
          <a:stretch>
            <a:fillRect/>
          </a:stretch>
        </p:blipFill>
        <p:spPr>
          <a:xfrm>
            <a:off x="4522775" y="487700"/>
            <a:ext cx="2278726" cy="2278726"/>
          </a:xfrm>
          <a:prstGeom prst="rect">
            <a:avLst/>
          </a:prstGeom>
          <a:noFill/>
          <a:ln>
            <a:noFill/>
          </a:ln>
        </p:spPr>
      </p:pic>
      <p:pic>
        <p:nvPicPr>
          <p:cNvPr id="691" name="Google Shape;691;p82"/>
          <p:cNvPicPr preferRelativeResize="0"/>
          <p:nvPr/>
        </p:nvPicPr>
        <p:blipFill>
          <a:blip r:embed="rId4">
            <a:alphaModFix/>
          </a:blip>
          <a:stretch>
            <a:fillRect/>
          </a:stretch>
        </p:blipFill>
        <p:spPr>
          <a:xfrm>
            <a:off x="2189315" y="487700"/>
            <a:ext cx="2278726" cy="2278726"/>
          </a:xfrm>
          <a:prstGeom prst="rect">
            <a:avLst/>
          </a:prstGeom>
          <a:noFill/>
          <a:ln>
            <a:noFill/>
          </a:ln>
        </p:spPr>
      </p:pic>
      <p:sp>
        <p:nvSpPr>
          <p:cNvPr id="692" name="Google Shape;692;p82"/>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Preliminary PLPT-SUVI-003: SUVI-AIA Intercalibration</a:t>
            </a:r>
            <a:endParaRPr/>
          </a:p>
        </p:txBody>
      </p:sp>
      <p:sp>
        <p:nvSpPr>
          <p:cNvPr id="693" name="Google Shape;693;p82"/>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694" name="Google Shape;694;p82"/>
          <p:cNvSpPr txBox="1"/>
          <p:nvPr/>
        </p:nvSpPr>
        <p:spPr>
          <a:xfrm>
            <a:off x="915350" y="1426950"/>
            <a:ext cx="117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SUVI 304 Å</a:t>
            </a:r>
            <a:endParaRPr>
              <a:solidFill>
                <a:schemeClr val="lt1"/>
              </a:solidFill>
              <a:latin typeface="Avenir"/>
              <a:ea typeface="Avenir"/>
              <a:cs typeface="Avenir"/>
              <a:sym typeface="Avenir"/>
            </a:endParaRPr>
          </a:p>
        </p:txBody>
      </p:sp>
      <p:sp>
        <p:nvSpPr>
          <p:cNvPr id="695" name="Google Shape;695;p82"/>
          <p:cNvSpPr txBox="1"/>
          <p:nvPr/>
        </p:nvSpPr>
        <p:spPr>
          <a:xfrm>
            <a:off x="7064600" y="1426938"/>
            <a:ext cx="1036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AIA 304 Å</a:t>
            </a:r>
            <a:endParaRPr>
              <a:solidFill>
                <a:schemeClr val="lt1"/>
              </a:solidFill>
              <a:latin typeface="Avenir"/>
              <a:ea typeface="Avenir"/>
              <a:cs typeface="Avenir"/>
              <a:sym typeface="Avenir"/>
            </a:endParaRPr>
          </a:p>
        </p:txBody>
      </p:sp>
      <p:pic>
        <p:nvPicPr>
          <p:cNvPr id="696" name="Google Shape;696;p82"/>
          <p:cNvPicPr preferRelativeResize="0"/>
          <p:nvPr/>
        </p:nvPicPr>
        <p:blipFill>
          <a:blip r:embed="rId5">
            <a:alphaModFix/>
          </a:blip>
          <a:stretch>
            <a:fillRect/>
          </a:stretch>
        </p:blipFill>
        <p:spPr>
          <a:xfrm>
            <a:off x="4522775" y="2818775"/>
            <a:ext cx="2278726" cy="2278726"/>
          </a:xfrm>
          <a:prstGeom prst="rect">
            <a:avLst/>
          </a:prstGeom>
          <a:noFill/>
          <a:ln>
            <a:noFill/>
          </a:ln>
        </p:spPr>
      </p:pic>
      <p:pic>
        <p:nvPicPr>
          <p:cNvPr id="697" name="Google Shape;697;p82"/>
          <p:cNvPicPr preferRelativeResize="0"/>
          <p:nvPr/>
        </p:nvPicPr>
        <p:blipFill>
          <a:blip r:embed="rId6">
            <a:alphaModFix/>
          </a:blip>
          <a:stretch>
            <a:fillRect/>
          </a:stretch>
        </p:blipFill>
        <p:spPr>
          <a:xfrm>
            <a:off x="2191950" y="2818775"/>
            <a:ext cx="2278726" cy="2278726"/>
          </a:xfrm>
          <a:prstGeom prst="rect">
            <a:avLst/>
          </a:prstGeom>
          <a:noFill/>
          <a:ln>
            <a:noFill/>
          </a:ln>
        </p:spPr>
      </p:pic>
      <p:sp>
        <p:nvSpPr>
          <p:cNvPr id="698" name="Google Shape;698;p82"/>
          <p:cNvSpPr txBox="1"/>
          <p:nvPr/>
        </p:nvSpPr>
        <p:spPr>
          <a:xfrm>
            <a:off x="7064600" y="3758025"/>
            <a:ext cx="1534800" cy="400200"/>
          </a:xfrm>
          <a:prstGeom prst="rect">
            <a:avLst/>
          </a:prstGeom>
          <a:solidFill>
            <a:srgbClr val="000000">
              <a:alpha val="50000"/>
            </a:srgbClr>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lt1"/>
                </a:solidFill>
                <a:latin typeface="Avenir"/>
                <a:ea typeface="Avenir"/>
                <a:cs typeface="Avenir"/>
                <a:sym typeface="Avenir"/>
              </a:rPr>
              <a:t>SUVI/</a:t>
            </a:r>
            <a:r>
              <a:rPr lang="en">
                <a:solidFill>
                  <a:schemeClr val="lt1"/>
                </a:solidFill>
                <a:latin typeface="Avenir"/>
                <a:ea typeface="Avenir"/>
                <a:cs typeface="Avenir"/>
                <a:sym typeface="Avenir"/>
              </a:rPr>
              <a:t>AIA 304 Å</a:t>
            </a:r>
            <a:endParaRPr>
              <a:solidFill>
                <a:schemeClr val="lt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000">
                <a:latin typeface="Calibri"/>
                <a:ea typeface="Calibri"/>
                <a:cs typeface="Calibri"/>
                <a:sym typeface="Calibri"/>
              </a:rPr>
              <a:t>Key SUVI Imager Requirements</a:t>
            </a:r>
            <a:endParaRPr/>
          </a:p>
        </p:txBody>
      </p:sp>
      <p:sp>
        <p:nvSpPr>
          <p:cNvPr id="119" name="Google Shape;119;p20"/>
          <p:cNvSpPr txBox="1"/>
          <p:nvPr>
            <p:ph idx="1" type="body"/>
          </p:nvPr>
        </p:nvSpPr>
        <p:spPr>
          <a:xfrm>
            <a:off x="457200" y="1090061"/>
            <a:ext cx="8229600" cy="3770700"/>
          </a:xfrm>
          <a:prstGeom prst="rect">
            <a:avLst/>
          </a:prstGeom>
          <a:solidFill>
            <a:srgbClr val="000000">
              <a:alpha val="48210"/>
            </a:srgbClr>
          </a:solid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lt1"/>
              </a:buClr>
              <a:buSzPts val="3200"/>
              <a:buChar char="●"/>
            </a:pPr>
            <a:r>
              <a:rPr lang="en">
                <a:latin typeface="Avenir"/>
                <a:ea typeface="Avenir"/>
                <a:cs typeface="Avenir"/>
                <a:sym typeface="Avenir"/>
              </a:rPr>
              <a:t>Pointing knowledge: &lt;2.5 arcsec</a:t>
            </a:r>
            <a:endParaRPr>
              <a:latin typeface="Avenir"/>
              <a:ea typeface="Avenir"/>
              <a:cs typeface="Avenir"/>
              <a:sym typeface="Avenir"/>
            </a:endParaRPr>
          </a:p>
          <a:p>
            <a:pPr indent="-342900" lvl="0" marL="342900" rtl="0" algn="l">
              <a:lnSpc>
                <a:spcPct val="100000"/>
              </a:lnSpc>
              <a:spcBef>
                <a:spcPts val="640"/>
              </a:spcBef>
              <a:spcAft>
                <a:spcPts val="0"/>
              </a:spcAft>
              <a:buClr>
                <a:schemeClr val="lt1"/>
              </a:buClr>
              <a:buSzPts val="3200"/>
              <a:buChar char="●"/>
            </a:pPr>
            <a:r>
              <a:rPr lang="en">
                <a:latin typeface="Avenir"/>
                <a:ea typeface="Avenir"/>
                <a:cs typeface="Avenir"/>
                <a:sym typeface="Avenir"/>
              </a:rPr>
              <a:t>Pointing accuracy &amp; stability: &lt;0.5 arcsec</a:t>
            </a:r>
            <a:endParaRPr>
              <a:latin typeface="Avenir"/>
              <a:ea typeface="Avenir"/>
              <a:cs typeface="Avenir"/>
              <a:sym typeface="Avenir"/>
            </a:endParaRPr>
          </a:p>
          <a:p>
            <a:pPr indent="-342900" lvl="0" marL="342900" rtl="0" algn="l">
              <a:lnSpc>
                <a:spcPct val="100000"/>
              </a:lnSpc>
              <a:spcBef>
                <a:spcPts val="640"/>
              </a:spcBef>
              <a:spcAft>
                <a:spcPts val="0"/>
              </a:spcAft>
              <a:buClr>
                <a:schemeClr val="lt1"/>
              </a:buClr>
              <a:buSzPts val="3200"/>
              <a:buChar char="●"/>
            </a:pPr>
            <a:r>
              <a:rPr lang="en">
                <a:latin typeface="Avenir"/>
                <a:ea typeface="Avenir"/>
                <a:cs typeface="Avenir"/>
                <a:sym typeface="Avenir"/>
              </a:rPr>
              <a:t>Field of view: &gt;42×42 arcmin</a:t>
            </a:r>
            <a:endParaRPr>
              <a:latin typeface="Avenir"/>
              <a:ea typeface="Avenir"/>
              <a:cs typeface="Avenir"/>
              <a:sym typeface="Avenir"/>
            </a:endParaRPr>
          </a:p>
          <a:p>
            <a:pPr indent="-342900" lvl="0" marL="342900" rtl="0" algn="l">
              <a:lnSpc>
                <a:spcPct val="100000"/>
              </a:lnSpc>
              <a:spcBef>
                <a:spcPts val="640"/>
              </a:spcBef>
              <a:spcAft>
                <a:spcPts val="0"/>
              </a:spcAft>
              <a:buClr>
                <a:schemeClr val="lt1"/>
              </a:buClr>
              <a:buSzPts val="3200"/>
              <a:buChar char="●"/>
            </a:pPr>
            <a:r>
              <a:rPr lang="en">
                <a:latin typeface="Avenir"/>
                <a:ea typeface="Avenir"/>
                <a:cs typeface="Avenir"/>
                <a:sym typeface="Avenir"/>
              </a:rPr>
              <a:t>Spatial resolution: &lt;5 arcsec square pixels</a:t>
            </a:r>
            <a:endParaRPr/>
          </a:p>
          <a:p>
            <a:pPr indent="-342900" lvl="0" marL="342900" rtl="0" algn="l">
              <a:lnSpc>
                <a:spcPct val="100000"/>
              </a:lnSpc>
              <a:spcBef>
                <a:spcPts val="640"/>
              </a:spcBef>
              <a:spcAft>
                <a:spcPts val="0"/>
              </a:spcAft>
              <a:buClr>
                <a:schemeClr val="lt1"/>
              </a:buClr>
              <a:buSzPts val="3200"/>
              <a:buChar char="●"/>
            </a:pPr>
            <a:r>
              <a:rPr lang="en">
                <a:latin typeface="Avenir"/>
                <a:ea typeface="Avenir"/>
                <a:cs typeface="Avenir"/>
                <a:sym typeface="Avenir"/>
              </a:rPr>
              <a:t>Ensquared energy: &gt;50% in 7×7 arcsec</a:t>
            </a:r>
            <a:endParaRPr>
              <a:latin typeface="Avenir"/>
              <a:ea typeface="Avenir"/>
              <a:cs typeface="Avenir"/>
              <a:sym typeface="Avenir"/>
            </a:endParaRPr>
          </a:p>
          <a:p>
            <a:pPr indent="-285750" lvl="1" marL="742950" rtl="0" algn="l">
              <a:lnSpc>
                <a:spcPct val="100000"/>
              </a:lnSpc>
              <a:spcBef>
                <a:spcPts val="560"/>
              </a:spcBef>
              <a:spcAft>
                <a:spcPts val="0"/>
              </a:spcAft>
              <a:buClr>
                <a:schemeClr val="lt1"/>
              </a:buClr>
              <a:buSzPts val="2800"/>
              <a:buChar char="○"/>
            </a:pPr>
            <a:r>
              <a:rPr lang="en">
                <a:latin typeface="Avenir"/>
                <a:ea typeface="Avenir"/>
                <a:cs typeface="Avenir"/>
                <a:sym typeface="Avenir"/>
              </a:rPr>
              <a:t>(43% for 94 Å bandpass)</a:t>
            </a:r>
            <a:endParaRPr/>
          </a:p>
        </p:txBody>
      </p:sp>
      <p:sp>
        <p:nvSpPr>
          <p:cNvPr id="120" name="Google Shape;120;p20"/>
          <p:cNvSpPr txBox="1"/>
          <p:nvPr>
            <p:ph idx="12" type="sldNum"/>
          </p:nvPr>
        </p:nvSpPr>
        <p:spPr>
          <a:xfrm>
            <a:off x="6906500" y="481197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3"/>
          <p:cNvSpPr txBox="1"/>
          <p:nvPr>
            <p:ph type="title"/>
          </p:nvPr>
        </p:nvSpPr>
        <p:spPr>
          <a:xfrm>
            <a:off x="182875" y="-25900"/>
            <a:ext cx="8919600" cy="643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t>Preliminary PLPT-SUVI-007: SUVI-SUVI Intercomparison</a:t>
            </a:r>
            <a:endParaRPr/>
          </a:p>
        </p:txBody>
      </p:sp>
      <p:sp>
        <p:nvSpPr>
          <p:cNvPr id="704" name="Google Shape;704;p83"/>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705" name="Google Shape;705;p83"/>
          <p:cNvSpPr txBox="1"/>
          <p:nvPr/>
        </p:nvSpPr>
        <p:spPr>
          <a:xfrm>
            <a:off x="134200" y="937850"/>
            <a:ext cx="117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GOES-16 / GOES-18 ratio 171</a:t>
            </a:r>
            <a:r>
              <a:rPr lang="en">
                <a:solidFill>
                  <a:schemeClr val="lt1"/>
                </a:solidFill>
                <a:latin typeface="Avenir"/>
                <a:ea typeface="Avenir"/>
                <a:cs typeface="Avenir"/>
                <a:sym typeface="Avenir"/>
              </a:rPr>
              <a:t> Å</a:t>
            </a:r>
            <a:endParaRPr>
              <a:solidFill>
                <a:schemeClr val="lt1"/>
              </a:solidFill>
              <a:latin typeface="Avenir"/>
              <a:ea typeface="Avenir"/>
              <a:cs typeface="Avenir"/>
              <a:sym typeface="Avenir"/>
            </a:endParaRPr>
          </a:p>
        </p:txBody>
      </p:sp>
      <p:pic>
        <p:nvPicPr>
          <p:cNvPr id="706" name="Google Shape;706;p83"/>
          <p:cNvPicPr preferRelativeResize="0"/>
          <p:nvPr/>
        </p:nvPicPr>
        <p:blipFill>
          <a:blip r:embed="rId3">
            <a:alphaModFix/>
          </a:blip>
          <a:stretch>
            <a:fillRect/>
          </a:stretch>
        </p:blipFill>
        <p:spPr>
          <a:xfrm>
            <a:off x="1304200" y="937850"/>
            <a:ext cx="3267798" cy="3267798"/>
          </a:xfrm>
          <a:prstGeom prst="rect">
            <a:avLst/>
          </a:prstGeom>
          <a:noFill/>
          <a:ln>
            <a:noFill/>
          </a:ln>
        </p:spPr>
      </p:pic>
      <p:pic>
        <p:nvPicPr>
          <p:cNvPr id="707" name="Google Shape;707;p83"/>
          <p:cNvPicPr preferRelativeResize="0"/>
          <p:nvPr/>
        </p:nvPicPr>
        <p:blipFill>
          <a:blip r:embed="rId4">
            <a:alphaModFix/>
          </a:blip>
          <a:stretch>
            <a:fillRect/>
          </a:stretch>
        </p:blipFill>
        <p:spPr>
          <a:xfrm>
            <a:off x="4627874" y="937849"/>
            <a:ext cx="3267798" cy="3267798"/>
          </a:xfrm>
          <a:prstGeom prst="rect">
            <a:avLst/>
          </a:prstGeom>
          <a:noFill/>
          <a:ln>
            <a:noFill/>
          </a:ln>
        </p:spPr>
      </p:pic>
      <p:sp>
        <p:nvSpPr>
          <p:cNvPr id="708" name="Google Shape;708;p83"/>
          <p:cNvSpPr txBox="1"/>
          <p:nvPr/>
        </p:nvSpPr>
        <p:spPr>
          <a:xfrm>
            <a:off x="7951550" y="937850"/>
            <a:ext cx="117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Avenir"/>
                <a:ea typeface="Avenir"/>
                <a:cs typeface="Avenir"/>
                <a:sym typeface="Avenir"/>
              </a:rPr>
              <a:t>GOES-16 / GOES-18 ratio 195 Å</a:t>
            </a:r>
            <a:endParaRPr>
              <a:solidFill>
                <a:schemeClr val="lt1"/>
              </a:solidFill>
              <a:latin typeface="Avenir"/>
              <a:ea typeface="Avenir"/>
              <a:cs typeface="Avenir"/>
              <a:sym typeface="Aveni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4"/>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Preliminary PLPT-SUVI-003: SUVI-AIA Intercalibration</a:t>
            </a:r>
            <a:endParaRPr sz="2540"/>
          </a:p>
        </p:txBody>
      </p:sp>
      <p:sp>
        <p:nvSpPr>
          <p:cNvPr id="714" name="Google Shape;714;p84"/>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715" name="Google Shape;715;p84"/>
          <p:cNvSpPr txBox="1"/>
          <p:nvPr/>
        </p:nvSpPr>
        <p:spPr>
          <a:xfrm>
            <a:off x="-148100" y="644675"/>
            <a:ext cx="22818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94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Degradation relative to AIA is below solar variability for both SUVI-16 and SUVI-17.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Note that 94 Å for SUVI-17 is unreliable due to the light leak.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p:txBody>
      </p:sp>
      <p:pic>
        <p:nvPicPr>
          <p:cNvPr id="716" name="Google Shape;716;p84"/>
          <p:cNvPicPr preferRelativeResize="0"/>
          <p:nvPr/>
        </p:nvPicPr>
        <p:blipFill>
          <a:blip r:embed="rId3">
            <a:alphaModFix/>
          </a:blip>
          <a:stretch>
            <a:fillRect/>
          </a:stretch>
        </p:blipFill>
        <p:spPr>
          <a:xfrm>
            <a:off x="2133700" y="710625"/>
            <a:ext cx="6403174" cy="4268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85"/>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Preliminary PLPT-SUVI-003: SUVI-AIA Intercalibration</a:t>
            </a:r>
            <a:endParaRPr sz="2540"/>
          </a:p>
        </p:txBody>
      </p:sp>
      <p:sp>
        <p:nvSpPr>
          <p:cNvPr id="722" name="Google Shape;722;p85"/>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723" name="Google Shape;723;p85"/>
          <p:cNvSpPr txBox="1"/>
          <p:nvPr/>
        </p:nvSpPr>
        <p:spPr>
          <a:xfrm>
            <a:off x="-148100" y="644675"/>
            <a:ext cx="2281800" cy="38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131</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Degradation relative to AIA is ~5% for SUVI-16 and ~13% for SUVI-17.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Since the beginning of the mission is included for SUVI-17 but not SUVI-16, it is reasonable that SUVI-17 has degraded significantly more during this period.</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p:txBody>
      </p:sp>
      <p:pic>
        <p:nvPicPr>
          <p:cNvPr id="724" name="Google Shape;724;p85"/>
          <p:cNvPicPr preferRelativeResize="0"/>
          <p:nvPr/>
        </p:nvPicPr>
        <p:blipFill>
          <a:blip r:embed="rId3">
            <a:alphaModFix/>
          </a:blip>
          <a:stretch>
            <a:fillRect/>
          </a:stretch>
        </p:blipFill>
        <p:spPr>
          <a:xfrm>
            <a:off x="2133700" y="710613"/>
            <a:ext cx="6403174" cy="42687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6"/>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Preliminary PLPT-SUVI-003: SUVI-AIA Intercalibration</a:t>
            </a:r>
            <a:endParaRPr sz="2540"/>
          </a:p>
        </p:txBody>
      </p:sp>
      <p:sp>
        <p:nvSpPr>
          <p:cNvPr id="730" name="Google Shape;730;p86"/>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731" name="Google Shape;731;p86"/>
          <p:cNvSpPr txBox="1"/>
          <p:nvPr/>
        </p:nvSpPr>
        <p:spPr>
          <a:xfrm>
            <a:off x="-148100" y="644675"/>
            <a:ext cx="2281800" cy="471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171</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Degradation relative to AIA is below solar variability for SUVI-16, and &lt;1% for SUVI-17.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Several bakeouts are observed in this channel for both SUVI-17 and SUVI-16. These are not corrected for as they contribute to degradation. AIA calibration changes and SUVI LUT updates are corrected for.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p:txBody>
      </p:sp>
      <p:pic>
        <p:nvPicPr>
          <p:cNvPr id="732" name="Google Shape;732;p86"/>
          <p:cNvPicPr preferRelativeResize="0"/>
          <p:nvPr/>
        </p:nvPicPr>
        <p:blipFill>
          <a:blip r:embed="rId3">
            <a:alphaModFix/>
          </a:blip>
          <a:stretch>
            <a:fillRect/>
          </a:stretch>
        </p:blipFill>
        <p:spPr>
          <a:xfrm>
            <a:off x="2133700" y="710613"/>
            <a:ext cx="6403174" cy="4268793"/>
          </a:xfrm>
          <a:prstGeom prst="rect">
            <a:avLst/>
          </a:prstGeom>
          <a:noFill/>
          <a:ln>
            <a:noFill/>
          </a:ln>
        </p:spPr>
      </p:pic>
      <p:cxnSp>
        <p:nvCxnSpPr>
          <p:cNvPr id="733" name="Google Shape;733;p86"/>
          <p:cNvCxnSpPr/>
          <p:nvPr/>
        </p:nvCxnSpPr>
        <p:spPr>
          <a:xfrm flipH="1">
            <a:off x="4830475" y="1402050"/>
            <a:ext cx="445200" cy="263700"/>
          </a:xfrm>
          <a:prstGeom prst="straightConnector1">
            <a:avLst/>
          </a:prstGeom>
          <a:noFill/>
          <a:ln cap="flat" cmpd="sng" w="9525">
            <a:solidFill>
              <a:schemeClr val="dk2"/>
            </a:solidFill>
            <a:prstDash val="solid"/>
            <a:round/>
            <a:headEnd len="med" w="med" type="none"/>
            <a:tailEnd len="med" w="med" type="triangle"/>
          </a:ln>
        </p:spPr>
      </p:cxnSp>
      <p:sp>
        <p:nvSpPr>
          <p:cNvPr id="734" name="Google Shape;734;p86"/>
          <p:cNvSpPr txBox="1"/>
          <p:nvPr/>
        </p:nvSpPr>
        <p:spPr>
          <a:xfrm>
            <a:off x="5094325" y="118777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sp>
        <p:nvSpPr>
          <p:cNvPr id="735" name="Google Shape;735;p86"/>
          <p:cNvSpPr txBox="1"/>
          <p:nvPr/>
        </p:nvSpPr>
        <p:spPr>
          <a:xfrm>
            <a:off x="4801575" y="286027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cxnSp>
        <p:nvCxnSpPr>
          <p:cNvPr id="736" name="Google Shape;736;p86"/>
          <p:cNvCxnSpPr/>
          <p:nvPr/>
        </p:nvCxnSpPr>
        <p:spPr>
          <a:xfrm flipH="1">
            <a:off x="4762675" y="3100050"/>
            <a:ext cx="580800" cy="511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87"/>
          <p:cNvPicPr preferRelativeResize="0"/>
          <p:nvPr/>
        </p:nvPicPr>
        <p:blipFill>
          <a:blip r:embed="rId3">
            <a:alphaModFix/>
          </a:blip>
          <a:stretch>
            <a:fillRect/>
          </a:stretch>
        </p:blipFill>
        <p:spPr>
          <a:xfrm>
            <a:off x="2133700" y="710625"/>
            <a:ext cx="6403174" cy="4268775"/>
          </a:xfrm>
          <a:prstGeom prst="rect">
            <a:avLst/>
          </a:prstGeom>
          <a:noFill/>
          <a:ln>
            <a:noFill/>
          </a:ln>
        </p:spPr>
      </p:pic>
      <p:sp>
        <p:nvSpPr>
          <p:cNvPr id="742" name="Google Shape;742;p87"/>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Preliminary PLPT-SUVI-003: SUVI-AIA Intercalibration</a:t>
            </a:r>
            <a:endParaRPr sz="2540"/>
          </a:p>
        </p:txBody>
      </p:sp>
      <p:sp>
        <p:nvSpPr>
          <p:cNvPr id="743" name="Google Shape;743;p87"/>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744" name="Google Shape;744;p87"/>
          <p:cNvSpPr txBox="1"/>
          <p:nvPr/>
        </p:nvSpPr>
        <p:spPr>
          <a:xfrm>
            <a:off x="-148100" y="644675"/>
            <a:ext cx="2281800" cy="471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195</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Degradation relative to AIA is below solar variability for both SUVI-16 and SUVI-17. Bakeouts are observed for both satellites in this channel.</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Due to differences in AIA vs SUVI spectral responses, the 195 Å trend is particularly affected by solar activity. This may account for the periodic variability and upward trend.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p:txBody>
      </p:sp>
      <p:cxnSp>
        <p:nvCxnSpPr>
          <p:cNvPr id="745" name="Google Shape;745;p87"/>
          <p:cNvCxnSpPr/>
          <p:nvPr/>
        </p:nvCxnSpPr>
        <p:spPr>
          <a:xfrm flipH="1">
            <a:off x="4830475" y="1402050"/>
            <a:ext cx="445200" cy="263700"/>
          </a:xfrm>
          <a:prstGeom prst="straightConnector1">
            <a:avLst/>
          </a:prstGeom>
          <a:noFill/>
          <a:ln cap="flat" cmpd="sng" w="9525">
            <a:solidFill>
              <a:schemeClr val="dk2"/>
            </a:solidFill>
            <a:prstDash val="solid"/>
            <a:round/>
            <a:headEnd len="med" w="med" type="none"/>
            <a:tailEnd len="med" w="med" type="triangle"/>
          </a:ln>
        </p:spPr>
      </p:cxnSp>
      <p:sp>
        <p:nvSpPr>
          <p:cNvPr id="746" name="Google Shape;746;p87"/>
          <p:cNvSpPr txBox="1"/>
          <p:nvPr/>
        </p:nvSpPr>
        <p:spPr>
          <a:xfrm>
            <a:off x="5094325" y="118777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sp>
        <p:nvSpPr>
          <p:cNvPr id="747" name="Google Shape;747;p87"/>
          <p:cNvSpPr txBox="1"/>
          <p:nvPr/>
        </p:nvSpPr>
        <p:spPr>
          <a:xfrm>
            <a:off x="4801575" y="286027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cxnSp>
        <p:nvCxnSpPr>
          <p:cNvPr id="748" name="Google Shape;748;p87"/>
          <p:cNvCxnSpPr/>
          <p:nvPr/>
        </p:nvCxnSpPr>
        <p:spPr>
          <a:xfrm flipH="1">
            <a:off x="4762675" y="3100050"/>
            <a:ext cx="580800" cy="511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88"/>
          <p:cNvPicPr preferRelativeResize="0"/>
          <p:nvPr/>
        </p:nvPicPr>
        <p:blipFill>
          <a:blip r:embed="rId3">
            <a:alphaModFix/>
          </a:blip>
          <a:stretch>
            <a:fillRect/>
          </a:stretch>
        </p:blipFill>
        <p:spPr>
          <a:xfrm>
            <a:off x="2133688" y="710625"/>
            <a:ext cx="6403174" cy="4268775"/>
          </a:xfrm>
          <a:prstGeom prst="rect">
            <a:avLst/>
          </a:prstGeom>
          <a:noFill/>
          <a:ln>
            <a:noFill/>
          </a:ln>
        </p:spPr>
      </p:pic>
      <p:sp>
        <p:nvSpPr>
          <p:cNvPr id="754" name="Google Shape;754;p88"/>
          <p:cNvSpPr txBox="1"/>
          <p:nvPr>
            <p:ph type="title"/>
          </p:nvPr>
        </p:nvSpPr>
        <p:spPr>
          <a:xfrm>
            <a:off x="261850" y="67425"/>
            <a:ext cx="8596800" cy="643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 sz="2540"/>
              <a:t>Preliminary PLPT-SUVI-003: SUVI-AIA Intercalibration</a:t>
            </a:r>
            <a:endParaRPr sz="2540"/>
          </a:p>
        </p:txBody>
      </p:sp>
      <p:sp>
        <p:nvSpPr>
          <p:cNvPr id="755" name="Google Shape;755;p88"/>
          <p:cNvSpPr txBox="1"/>
          <p:nvPr>
            <p:ph idx="12" type="sldNum"/>
          </p:nvPr>
        </p:nvSpPr>
        <p:spPr>
          <a:xfrm>
            <a:off x="6968825" y="4891997"/>
            <a:ext cx="2133600" cy="205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r">
              <a:spcBef>
                <a:spcPts val="0"/>
              </a:spcBef>
              <a:spcAft>
                <a:spcPts val="0"/>
              </a:spcAft>
              <a:buNone/>
            </a:pPr>
            <a:fld id="{00000000-1234-1234-1234-123412341234}" type="slidenum">
              <a:rPr lang="en"/>
              <a:t>‹#›</a:t>
            </a:fld>
            <a:endParaRPr/>
          </a:p>
        </p:txBody>
      </p:sp>
      <p:sp>
        <p:nvSpPr>
          <p:cNvPr id="756" name="Google Shape;756;p88"/>
          <p:cNvSpPr txBox="1"/>
          <p:nvPr/>
        </p:nvSpPr>
        <p:spPr>
          <a:xfrm>
            <a:off x="-148100" y="566925"/>
            <a:ext cx="22818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Avenir"/>
                <a:ea typeface="Avenir"/>
                <a:cs typeface="Avenir"/>
                <a:sym typeface="Avenir"/>
              </a:rPr>
              <a:t>   </a:t>
            </a:r>
            <a:r>
              <a:rPr b="0" i="0" lang="en" sz="1400" u="none" cap="none" strike="noStrike">
                <a:solidFill>
                  <a:schemeClr val="lt1"/>
                </a:solidFill>
                <a:latin typeface="Avenir"/>
                <a:ea typeface="Avenir"/>
                <a:cs typeface="Avenir"/>
                <a:sym typeface="Avenir"/>
              </a:rPr>
              <a:t>SUVI </a:t>
            </a:r>
            <a:r>
              <a:rPr lang="en">
                <a:solidFill>
                  <a:schemeClr val="lt1"/>
                </a:solidFill>
                <a:latin typeface="Avenir"/>
                <a:ea typeface="Avenir"/>
                <a:cs typeface="Avenir"/>
                <a:sym typeface="Avenir"/>
              </a:rPr>
              <a:t>304</a:t>
            </a:r>
            <a:r>
              <a:rPr b="0" i="0" lang="en" sz="1400" u="none" cap="none" strike="noStrike">
                <a:solidFill>
                  <a:schemeClr val="lt1"/>
                </a:solidFill>
                <a:latin typeface="Avenir"/>
                <a:ea typeface="Avenir"/>
                <a:cs typeface="Avenir"/>
                <a:sym typeface="Avenir"/>
              </a:rPr>
              <a:t> Å</a:t>
            </a:r>
            <a:endParaRPr b="0" i="0" sz="1400" u="none" cap="none" strike="noStrike">
              <a:solidFill>
                <a:schemeClr val="lt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Degradation relative to AIA is ~11% for SUVI-16 and ~15% for SUVI-17.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304 Å typically degrades most significantly at the beginning of the mission, so it is reasonable that SUVI-17 has degraded more during this period.</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a:p>
            <a:pPr indent="-317500" lvl="0" marL="457200" marR="0" rtl="0" algn="l">
              <a:lnSpc>
                <a:spcPct val="100000"/>
              </a:lnSpc>
              <a:spcBef>
                <a:spcPts val="0"/>
              </a:spcBef>
              <a:spcAft>
                <a:spcPts val="0"/>
              </a:spcAft>
              <a:buClr>
                <a:schemeClr val="lt1"/>
              </a:buClr>
              <a:buSzPts val="1400"/>
              <a:buFont typeface="Avenir"/>
              <a:buChar char="-"/>
            </a:pPr>
            <a:r>
              <a:rPr lang="en">
                <a:solidFill>
                  <a:schemeClr val="lt1"/>
                </a:solidFill>
                <a:latin typeface="Avenir"/>
                <a:ea typeface="Avenir"/>
                <a:cs typeface="Avenir"/>
                <a:sym typeface="Avenir"/>
              </a:rPr>
              <a:t>Various bakeouts are observed for both SUVI-16 and SUVI-17. </a:t>
            </a:r>
            <a:endParaRPr>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solidFill>
                <a:schemeClr val="lt1"/>
              </a:solidFill>
              <a:latin typeface="Avenir"/>
              <a:ea typeface="Avenir"/>
              <a:cs typeface="Avenir"/>
              <a:sym typeface="Avenir"/>
            </a:endParaRPr>
          </a:p>
        </p:txBody>
      </p:sp>
      <p:cxnSp>
        <p:nvCxnSpPr>
          <p:cNvPr id="757" name="Google Shape;757;p88"/>
          <p:cNvCxnSpPr/>
          <p:nvPr/>
        </p:nvCxnSpPr>
        <p:spPr>
          <a:xfrm flipH="1">
            <a:off x="4830475" y="1773488"/>
            <a:ext cx="445200" cy="263700"/>
          </a:xfrm>
          <a:prstGeom prst="straightConnector1">
            <a:avLst/>
          </a:prstGeom>
          <a:noFill/>
          <a:ln cap="flat" cmpd="sng" w="9525">
            <a:solidFill>
              <a:schemeClr val="dk2"/>
            </a:solidFill>
            <a:prstDash val="solid"/>
            <a:round/>
            <a:headEnd len="med" w="med" type="none"/>
            <a:tailEnd len="med" w="med" type="triangle"/>
          </a:ln>
        </p:spPr>
      </p:cxnSp>
      <p:sp>
        <p:nvSpPr>
          <p:cNvPr id="758" name="Google Shape;758;p88"/>
          <p:cNvSpPr txBox="1"/>
          <p:nvPr/>
        </p:nvSpPr>
        <p:spPr>
          <a:xfrm>
            <a:off x="5077825" y="152942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sp>
        <p:nvSpPr>
          <p:cNvPr id="759" name="Google Shape;759;p88"/>
          <p:cNvSpPr txBox="1"/>
          <p:nvPr/>
        </p:nvSpPr>
        <p:spPr>
          <a:xfrm>
            <a:off x="4801575" y="2860275"/>
            <a:ext cx="89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Nunito"/>
                <a:ea typeface="Nunito"/>
                <a:cs typeface="Nunito"/>
                <a:sym typeface="Nunito"/>
              </a:rPr>
              <a:t>G17 ECI</a:t>
            </a:r>
            <a:endParaRPr b="1" sz="1000">
              <a:latin typeface="Nunito"/>
              <a:ea typeface="Nunito"/>
              <a:cs typeface="Nunito"/>
              <a:sym typeface="Nunito"/>
            </a:endParaRPr>
          </a:p>
        </p:txBody>
      </p:sp>
      <p:cxnSp>
        <p:nvCxnSpPr>
          <p:cNvPr id="760" name="Google Shape;760;p88"/>
          <p:cNvCxnSpPr/>
          <p:nvPr/>
        </p:nvCxnSpPr>
        <p:spPr>
          <a:xfrm flipH="1">
            <a:off x="4762675" y="3100050"/>
            <a:ext cx="580800" cy="511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9"/>
          <p:cNvSpPr txBox="1"/>
          <p:nvPr>
            <p:ph idx="12" type="sldNum"/>
          </p:nvPr>
        </p:nvSpPr>
        <p:spPr>
          <a:xfrm>
            <a:off x="8472458" y="34974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767" name="Google Shape;767;p89"/>
          <p:cNvSpPr txBox="1"/>
          <p:nvPr/>
        </p:nvSpPr>
        <p:spPr>
          <a:xfrm>
            <a:off x="892743" y="45980"/>
            <a:ext cx="7358400" cy="808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3600">
                <a:solidFill>
                  <a:schemeClr val="lt1"/>
                </a:solidFill>
                <a:latin typeface="Calibri"/>
                <a:ea typeface="Calibri"/>
                <a:cs typeface="Calibri"/>
                <a:sym typeface="Calibri"/>
              </a:rPr>
              <a:t>SUVI (Coronal) Temperature Response</a:t>
            </a:r>
            <a:endParaRPr b="0" i="0" sz="2800">
              <a:solidFill>
                <a:schemeClr val="lt1"/>
              </a:solidFill>
              <a:latin typeface="Calibri"/>
              <a:ea typeface="Calibri"/>
              <a:cs typeface="Calibri"/>
              <a:sym typeface="Calibri"/>
            </a:endParaRPr>
          </a:p>
        </p:txBody>
      </p:sp>
      <p:pic>
        <p:nvPicPr>
          <p:cNvPr id="768" name="Google Shape;768;p89"/>
          <p:cNvPicPr preferRelativeResize="0"/>
          <p:nvPr/>
        </p:nvPicPr>
        <p:blipFill rotWithShape="1">
          <a:blip r:embed="rId3">
            <a:alphaModFix/>
          </a:blip>
          <a:srcRect b="0" l="0" r="0" t="0"/>
          <a:stretch/>
        </p:blipFill>
        <p:spPr>
          <a:xfrm>
            <a:off x="1035895" y="854113"/>
            <a:ext cx="5304157" cy="397811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0"/>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Preliminary PLPT-SUVI-003: SUVI-AIA Intercalibration</a:t>
            </a:r>
            <a:endParaRPr/>
          </a:p>
        </p:txBody>
      </p:sp>
      <p:sp>
        <p:nvSpPr>
          <p:cNvPr id="774" name="Google Shape;774;p90"/>
          <p:cNvSpPr txBox="1"/>
          <p:nvPr>
            <p:ph idx="1" type="body"/>
          </p:nvPr>
        </p:nvSpPr>
        <p:spPr>
          <a:xfrm>
            <a:off x="457200" y="1098947"/>
            <a:ext cx="8229600" cy="589500"/>
          </a:xfrm>
          <a:prstGeom prst="rect">
            <a:avLst/>
          </a:prstGeom>
          <a:noFill/>
          <a:ln>
            <a:noFill/>
          </a:ln>
        </p:spPr>
        <p:txBody>
          <a:bodyPr anchorCtr="0" anchor="t" bIns="45700" lIns="91425" spcFirstLastPara="1" rIns="91425" wrap="square" tIns="45700">
            <a:normAutofit fontScale="62500" lnSpcReduction="10000"/>
          </a:bodyPr>
          <a:lstStyle/>
          <a:p>
            <a:pPr indent="-342900" lvl="0" marL="342900" rtl="0" algn="l">
              <a:spcBef>
                <a:spcPts val="0"/>
              </a:spcBef>
              <a:spcAft>
                <a:spcPts val="0"/>
              </a:spcAft>
              <a:buClr>
                <a:schemeClr val="lt1"/>
              </a:buClr>
              <a:buSzPct val="177777"/>
              <a:buChar char="●"/>
            </a:pPr>
            <a:r>
              <a:rPr lang="en">
                <a:latin typeface="Calibri"/>
                <a:ea typeface="Calibri"/>
                <a:cs typeface="Calibri"/>
                <a:sym typeface="Calibri"/>
              </a:rPr>
              <a:t>AIA degradation tracked via direct and proxy measurements: EVE/MEGS-A, EVE Sounding Rocket, Flare Irradiance Spectral Model (FISM).</a:t>
            </a:r>
            <a:endParaRPr/>
          </a:p>
        </p:txBody>
      </p:sp>
      <p:sp>
        <p:nvSpPr>
          <p:cNvPr id="775" name="Google Shape;775;p90"/>
          <p:cNvSpPr txBox="1"/>
          <p:nvPr>
            <p:ph idx="12" type="sldNum"/>
          </p:nvPr>
        </p:nvSpPr>
        <p:spPr>
          <a:xfrm>
            <a:off x="6553200" y="3575447"/>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776" name="Google Shape;776;p90"/>
          <p:cNvPicPr preferRelativeResize="0"/>
          <p:nvPr/>
        </p:nvPicPr>
        <p:blipFill rotWithShape="1">
          <a:blip r:embed="rId3">
            <a:alphaModFix/>
          </a:blip>
          <a:srcRect b="0" l="0" r="2123" t="0"/>
          <a:stretch/>
        </p:blipFill>
        <p:spPr>
          <a:xfrm>
            <a:off x="1557089" y="1614505"/>
            <a:ext cx="4522364" cy="328968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91"/>
          <p:cNvPicPr preferRelativeResize="0"/>
          <p:nvPr/>
        </p:nvPicPr>
        <p:blipFill>
          <a:blip r:embed="rId3">
            <a:alphaModFix/>
          </a:blip>
          <a:stretch>
            <a:fillRect/>
          </a:stretch>
        </p:blipFill>
        <p:spPr>
          <a:xfrm>
            <a:off x="1180500" y="564881"/>
            <a:ext cx="5087250" cy="2261000"/>
          </a:xfrm>
          <a:prstGeom prst="rect">
            <a:avLst/>
          </a:prstGeom>
          <a:noFill/>
          <a:ln>
            <a:noFill/>
          </a:ln>
        </p:spPr>
      </p:pic>
      <p:sp>
        <p:nvSpPr>
          <p:cNvPr id="783" name="Google Shape;783;p91"/>
          <p:cNvSpPr txBox="1"/>
          <p:nvPr>
            <p:ph idx="12" type="sldNum"/>
          </p:nvPr>
        </p:nvSpPr>
        <p:spPr>
          <a:xfrm>
            <a:off x="6553200" y="3575447"/>
            <a:ext cx="2133600" cy="205500"/>
          </a:xfrm>
          <a:prstGeom prst="rect">
            <a:avLst/>
          </a:prstGeom>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784" name="Google Shape;784;p91"/>
          <p:cNvSpPr txBox="1"/>
          <p:nvPr>
            <p:ph type="title"/>
          </p:nvPr>
        </p:nvSpPr>
        <p:spPr>
          <a:xfrm>
            <a:off x="457200" y="-33421"/>
            <a:ext cx="8229600" cy="558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3200">
                <a:latin typeface="Calibri"/>
                <a:ea typeface="Calibri"/>
                <a:cs typeface="Calibri"/>
                <a:sym typeface="Calibri"/>
              </a:rPr>
              <a:t>SUVI pointing knowledge: roll angle</a:t>
            </a:r>
            <a:endParaRPr/>
          </a:p>
        </p:txBody>
      </p:sp>
      <p:sp>
        <p:nvSpPr>
          <p:cNvPr id="785" name="Google Shape;785;p91"/>
          <p:cNvSpPr txBox="1"/>
          <p:nvPr/>
        </p:nvSpPr>
        <p:spPr>
          <a:xfrm>
            <a:off x="1460850" y="660450"/>
            <a:ext cx="410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SUVI roll angle offset from 10 Sept - 10 Oct 2022, every 20 min</a:t>
            </a:r>
            <a:endParaRPr sz="1200">
              <a:latin typeface="Calibri"/>
              <a:ea typeface="Calibri"/>
              <a:cs typeface="Calibri"/>
              <a:sym typeface="Calibri"/>
            </a:endParaRPr>
          </a:p>
        </p:txBody>
      </p:sp>
      <p:pic>
        <p:nvPicPr>
          <p:cNvPr id="786" name="Google Shape;786;p91"/>
          <p:cNvPicPr preferRelativeResize="0"/>
          <p:nvPr/>
        </p:nvPicPr>
        <p:blipFill>
          <a:blip r:embed="rId4">
            <a:alphaModFix/>
          </a:blip>
          <a:stretch>
            <a:fillRect/>
          </a:stretch>
        </p:blipFill>
        <p:spPr>
          <a:xfrm>
            <a:off x="1180488" y="2861392"/>
            <a:ext cx="5087263" cy="2261006"/>
          </a:xfrm>
          <a:prstGeom prst="rect">
            <a:avLst/>
          </a:prstGeom>
          <a:noFill/>
          <a:ln>
            <a:noFill/>
          </a:ln>
        </p:spPr>
      </p:pic>
      <p:sp>
        <p:nvSpPr>
          <p:cNvPr id="787" name="Google Shape;787;p91"/>
          <p:cNvSpPr/>
          <p:nvPr/>
        </p:nvSpPr>
        <p:spPr>
          <a:xfrm>
            <a:off x="1492200" y="2978150"/>
            <a:ext cx="4627200" cy="743400"/>
          </a:xfrm>
          <a:prstGeom prst="rect">
            <a:avLst/>
          </a:prstGeom>
          <a:solidFill>
            <a:srgbClr val="FF0000">
              <a:alpha val="42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1"/>
          <p:cNvSpPr txBox="1"/>
          <p:nvPr/>
        </p:nvSpPr>
        <p:spPr>
          <a:xfrm>
            <a:off x="1531175" y="2999252"/>
            <a:ext cx="2182800" cy="36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SUVI pointing error at the limb</a:t>
            </a:r>
            <a:endParaRPr sz="1200">
              <a:latin typeface="Calibri"/>
              <a:ea typeface="Calibri"/>
              <a:cs typeface="Calibri"/>
              <a:sym typeface="Calibri"/>
            </a:endParaRPr>
          </a:p>
        </p:txBody>
      </p:sp>
      <p:sp>
        <p:nvSpPr>
          <p:cNvPr id="789" name="Google Shape;789;p91"/>
          <p:cNvSpPr/>
          <p:nvPr/>
        </p:nvSpPr>
        <p:spPr>
          <a:xfrm>
            <a:off x="1492199" y="3721550"/>
            <a:ext cx="4627200" cy="1238100"/>
          </a:xfrm>
          <a:prstGeom prst="rect">
            <a:avLst/>
          </a:prstGeom>
          <a:solidFill>
            <a:srgbClr val="00C137">
              <a:alpha val="35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2"/>
          <p:cNvSpPr txBox="1"/>
          <p:nvPr>
            <p:ph idx="12" type="sldNum"/>
          </p:nvPr>
        </p:nvSpPr>
        <p:spPr>
          <a:xfrm>
            <a:off x="6553200" y="3575447"/>
            <a:ext cx="2133600" cy="205500"/>
          </a:xfrm>
          <a:prstGeom prst="rect">
            <a:avLst/>
          </a:prstGeom>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
        <p:nvSpPr>
          <p:cNvPr id="796" name="Google Shape;796;p92"/>
          <p:cNvSpPr txBox="1"/>
          <p:nvPr>
            <p:ph type="title"/>
          </p:nvPr>
        </p:nvSpPr>
        <p:spPr>
          <a:xfrm>
            <a:off x="457200" y="-34534"/>
            <a:ext cx="8229600" cy="558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3200">
                <a:latin typeface="Calibri"/>
                <a:ea typeface="Calibri"/>
                <a:cs typeface="Calibri"/>
                <a:sym typeface="Calibri"/>
              </a:rPr>
              <a:t>SUVI pointing knowledge: roll angle</a:t>
            </a:r>
            <a:endParaRPr/>
          </a:p>
        </p:txBody>
      </p:sp>
      <p:pic>
        <p:nvPicPr>
          <p:cNvPr id="797" name="Google Shape;797;p92"/>
          <p:cNvPicPr preferRelativeResize="0"/>
          <p:nvPr/>
        </p:nvPicPr>
        <p:blipFill>
          <a:blip r:embed="rId3">
            <a:alphaModFix/>
          </a:blip>
          <a:stretch>
            <a:fillRect/>
          </a:stretch>
        </p:blipFill>
        <p:spPr>
          <a:xfrm>
            <a:off x="1560565" y="523913"/>
            <a:ext cx="4517153" cy="4517176"/>
          </a:xfrm>
          <a:prstGeom prst="rect">
            <a:avLst/>
          </a:prstGeom>
          <a:noFill/>
          <a:ln cap="flat" cmpd="sng" w="1905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Key SUVI Imager Characteristics</a:t>
            </a:r>
            <a:endParaRPr/>
          </a:p>
        </p:txBody>
      </p:sp>
      <p:sp>
        <p:nvSpPr>
          <p:cNvPr id="127" name="Google Shape;127;p21"/>
          <p:cNvSpPr txBox="1"/>
          <p:nvPr>
            <p:ph idx="1" type="body"/>
          </p:nvPr>
        </p:nvSpPr>
        <p:spPr>
          <a:xfrm>
            <a:off x="457200" y="1011246"/>
            <a:ext cx="8229600" cy="3610200"/>
          </a:xfrm>
          <a:prstGeom prst="rect">
            <a:avLst/>
          </a:prstGeom>
          <a:solidFill>
            <a:srgbClr val="000000">
              <a:alpha val="50000"/>
            </a:srgbClr>
          </a:solidFill>
          <a:ln>
            <a:noFill/>
          </a:ln>
        </p:spPr>
        <p:txBody>
          <a:bodyPr anchorCtr="0" anchor="t" bIns="45700" lIns="91425" spcFirstLastPara="1" rIns="91425" wrap="square" tIns="45700">
            <a:normAutofit fontScale="85000" lnSpcReduction="20000"/>
          </a:bodyPr>
          <a:lstStyle/>
          <a:p>
            <a:pPr indent="-314325" lvl="0" marL="342900" rtl="0" algn="l">
              <a:spcBef>
                <a:spcPts val="0"/>
              </a:spcBef>
              <a:spcAft>
                <a:spcPts val="0"/>
              </a:spcAft>
              <a:buClr>
                <a:schemeClr val="lt1"/>
              </a:buClr>
              <a:buSzPct val="100000"/>
              <a:buChar char="●"/>
            </a:pPr>
            <a:r>
              <a:rPr lang="en" sz="3000">
                <a:latin typeface="Avenir"/>
                <a:ea typeface="Avenir"/>
                <a:cs typeface="Avenir"/>
                <a:sym typeface="Avenir"/>
              </a:rPr>
              <a:t>1280×1280 pixels</a:t>
            </a:r>
            <a:endParaRPr/>
          </a:p>
          <a:p>
            <a:pPr indent="-314325" lvl="0" marL="342900" rtl="0" algn="l">
              <a:spcBef>
                <a:spcPts val="600"/>
              </a:spcBef>
              <a:spcAft>
                <a:spcPts val="0"/>
              </a:spcAft>
              <a:buClr>
                <a:schemeClr val="lt1"/>
              </a:buClr>
              <a:buSzPct val="100000"/>
              <a:buChar char="●"/>
            </a:pPr>
            <a:r>
              <a:rPr lang="en" sz="3000">
                <a:latin typeface="Avenir"/>
                <a:ea typeface="Avenir"/>
                <a:cs typeface="Avenir"/>
                <a:sym typeface="Avenir"/>
              </a:rPr>
              <a:t>2.5 arcsec pixels, 53.5×53.3 arcmin FOV</a:t>
            </a:r>
            <a:endParaRPr/>
          </a:p>
          <a:p>
            <a:pPr indent="-314325" lvl="0" marL="342900" rtl="0" algn="l">
              <a:spcBef>
                <a:spcPts val="600"/>
              </a:spcBef>
              <a:spcAft>
                <a:spcPts val="0"/>
              </a:spcAft>
              <a:buClr>
                <a:schemeClr val="lt1"/>
              </a:buClr>
              <a:buSzPct val="100000"/>
              <a:buChar char="●"/>
            </a:pPr>
            <a:r>
              <a:rPr lang="en" sz="3000">
                <a:latin typeface="Avenir"/>
                <a:ea typeface="Avenir"/>
                <a:cs typeface="Avenir"/>
                <a:sym typeface="Avenir"/>
              </a:rPr>
              <a:t>14-bit CCD detector</a:t>
            </a:r>
            <a:endParaRPr/>
          </a:p>
          <a:p>
            <a:pPr indent="-314325" lvl="0" marL="342900" rtl="0" algn="l">
              <a:spcBef>
                <a:spcPts val="600"/>
              </a:spcBef>
              <a:spcAft>
                <a:spcPts val="0"/>
              </a:spcAft>
              <a:buClr>
                <a:schemeClr val="lt1"/>
              </a:buClr>
              <a:buSzPct val="100000"/>
              <a:buChar char="●"/>
            </a:pPr>
            <a:r>
              <a:rPr lang="en" sz="3000">
                <a:latin typeface="Avenir"/>
                <a:ea typeface="Avenir"/>
                <a:cs typeface="Avenir"/>
                <a:sym typeface="Avenir"/>
              </a:rPr>
              <a:t>Entrance aperture selector – 6 positions</a:t>
            </a:r>
            <a:endParaRPr/>
          </a:p>
          <a:p>
            <a:pPr indent="-314325" lvl="0" marL="342900" rtl="0" algn="l">
              <a:spcBef>
                <a:spcPts val="600"/>
              </a:spcBef>
              <a:spcAft>
                <a:spcPts val="0"/>
              </a:spcAft>
              <a:buClr>
                <a:schemeClr val="lt1"/>
              </a:buClr>
              <a:buSzPct val="100000"/>
              <a:buChar char="●"/>
            </a:pPr>
            <a:r>
              <a:rPr lang="en" sz="3000">
                <a:latin typeface="Avenir"/>
                <a:ea typeface="Avenir"/>
                <a:cs typeface="Avenir"/>
                <a:sym typeface="Avenir"/>
              </a:rPr>
              <a:t>2 Filter wheels:</a:t>
            </a:r>
            <a:endParaRPr/>
          </a:p>
          <a:p>
            <a:pPr indent="-244475" lvl="1" marL="742950" rtl="0" algn="l">
              <a:spcBef>
                <a:spcPts val="600"/>
              </a:spcBef>
              <a:spcAft>
                <a:spcPts val="0"/>
              </a:spcAft>
              <a:buClr>
                <a:schemeClr val="lt1"/>
              </a:buClr>
              <a:buSzPct val="100000"/>
              <a:buChar char="○"/>
            </a:pPr>
            <a:r>
              <a:rPr lang="en" sz="2764">
                <a:latin typeface="Avenir"/>
                <a:ea typeface="Avenir"/>
                <a:cs typeface="Avenir"/>
                <a:sym typeface="Avenir"/>
              </a:rPr>
              <a:t>FW1: Open, Thin Al &amp; Zr, Thick Al &amp; Zr</a:t>
            </a:r>
            <a:endParaRPr sz="2764">
              <a:latin typeface="Avenir"/>
              <a:ea typeface="Avenir"/>
              <a:cs typeface="Avenir"/>
              <a:sym typeface="Avenir"/>
            </a:endParaRPr>
          </a:p>
          <a:p>
            <a:pPr indent="-244475" lvl="1" marL="742950" rtl="0" algn="l">
              <a:spcBef>
                <a:spcPts val="600"/>
              </a:spcBef>
              <a:spcAft>
                <a:spcPts val="0"/>
              </a:spcAft>
              <a:buClr>
                <a:schemeClr val="lt1"/>
              </a:buClr>
              <a:buSzPct val="100000"/>
              <a:buChar char="○"/>
            </a:pPr>
            <a:r>
              <a:rPr lang="en" sz="2764">
                <a:latin typeface="Avenir"/>
                <a:ea typeface="Avenir"/>
                <a:cs typeface="Avenir"/>
                <a:sym typeface="Avenir"/>
              </a:rPr>
              <a:t>FW2: Glass, Open, Thin Al, Thin Zr, Thick Al</a:t>
            </a:r>
            <a:endParaRPr sz="1164"/>
          </a:p>
          <a:p>
            <a:pPr indent="-314325" lvl="0" marL="342900" rtl="0" algn="l">
              <a:spcBef>
                <a:spcPts val="600"/>
              </a:spcBef>
              <a:spcAft>
                <a:spcPts val="0"/>
              </a:spcAft>
              <a:buClr>
                <a:schemeClr val="lt1"/>
              </a:buClr>
              <a:buSzPct val="100000"/>
              <a:buChar char="●"/>
            </a:pPr>
            <a:r>
              <a:rPr lang="en" sz="3000">
                <a:latin typeface="Avenir"/>
                <a:ea typeface="Avenir"/>
                <a:cs typeface="Avenir"/>
                <a:sym typeface="Avenir"/>
              </a:rPr>
              <a:t>4-photodiode guide telescope for pointing</a:t>
            </a:r>
            <a:endParaRPr/>
          </a:p>
        </p:txBody>
      </p:sp>
      <p:sp>
        <p:nvSpPr>
          <p:cNvPr id="128" name="Google Shape;128;p21"/>
          <p:cNvSpPr txBox="1"/>
          <p:nvPr>
            <p:ph idx="12" type="sldNum"/>
          </p:nvPr>
        </p:nvSpPr>
        <p:spPr>
          <a:xfrm>
            <a:off x="6948050" y="48639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3"/>
          <p:cNvSpPr txBox="1"/>
          <p:nvPr>
            <p:ph type="title"/>
          </p:nvPr>
        </p:nvSpPr>
        <p:spPr>
          <a:xfrm>
            <a:off x="457200" y="-25896"/>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ADR 1276</a:t>
            </a:r>
            <a:endParaRPr>
              <a:latin typeface="Calibri"/>
              <a:ea typeface="Calibri"/>
              <a:cs typeface="Calibri"/>
              <a:sym typeface="Calibri"/>
            </a:endParaRPr>
          </a:p>
        </p:txBody>
      </p:sp>
      <p:sp>
        <p:nvSpPr>
          <p:cNvPr id="803" name="Google Shape;803;p93"/>
          <p:cNvSpPr txBox="1"/>
          <p:nvPr>
            <p:ph idx="12" type="sldNum"/>
          </p:nvPr>
        </p:nvSpPr>
        <p:spPr>
          <a:xfrm>
            <a:off x="6956975" y="4873322"/>
            <a:ext cx="2133600" cy="205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r">
              <a:spcBef>
                <a:spcPts val="0"/>
              </a:spcBef>
              <a:spcAft>
                <a:spcPts val="0"/>
              </a:spcAft>
              <a:buNone/>
            </a:pPr>
            <a:fld id="{00000000-1234-1234-1234-123412341234}" type="slidenum">
              <a:rPr lang="en"/>
              <a:t>‹#›</a:t>
            </a:fld>
            <a:endParaRPr/>
          </a:p>
        </p:txBody>
      </p:sp>
      <p:pic>
        <p:nvPicPr>
          <p:cNvPr id="804" name="Google Shape;804;p93" title="G17_wobble_171_20220701.mp4">
            <a:hlinkClick r:id="rId3"/>
          </p:cNvPr>
          <p:cNvPicPr preferRelativeResize="0"/>
          <p:nvPr/>
        </p:nvPicPr>
        <p:blipFill>
          <a:blip r:embed="rId4">
            <a:alphaModFix/>
          </a:blip>
          <a:stretch>
            <a:fillRect/>
          </a:stretch>
        </p:blipFill>
        <p:spPr>
          <a:xfrm>
            <a:off x="2035325" y="878050"/>
            <a:ext cx="5073350" cy="380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2"/>
          <p:cNvPicPr preferRelativeResize="0"/>
          <p:nvPr/>
        </p:nvPicPr>
        <p:blipFill>
          <a:blip r:embed="rId3">
            <a:alphaModFix/>
          </a:blip>
          <a:stretch>
            <a:fillRect/>
          </a:stretch>
        </p:blipFill>
        <p:spPr>
          <a:xfrm>
            <a:off x="1584425" y="888287"/>
            <a:ext cx="5975158" cy="3982463"/>
          </a:xfrm>
          <a:prstGeom prst="rect">
            <a:avLst/>
          </a:prstGeom>
          <a:noFill/>
          <a:ln>
            <a:noFill/>
          </a:ln>
        </p:spPr>
      </p:pic>
      <p:sp>
        <p:nvSpPr>
          <p:cNvPr id="135" name="Google Shape;135;p22"/>
          <p:cNvSpPr txBox="1"/>
          <p:nvPr>
            <p:ph idx="12" type="sldNum"/>
          </p:nvPr>
        </p:nvSpPr>
        <p:spPr>
          <a:xfrm>
            <a:off x="8524408" y="4754713"/>
            <a:ext cx="548700" cy="2952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
        <p:nvSpPr>
          <p:cNvPr id="136" name="Google Shape;136;p22"/>
          <p:cNvSpPr txBox="1"/>
          <p:nvPr>
            <p:ph idx="4294967295" type="title"/>
          </p:nvPr>
        </p:nvSpPr>
        <p:spPr>
          <a:xfrm>
            <a:off x="2706547" y="156063"/>
            <a:ext cx="3730800" cy="808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a:latin typeface="Calibri"/>
                <a:ea typeface="Calibri"/>
                <a:cs typeface="Calibri"/>
                <a:sym typeface="Calibri"/>
              </a:rPr>
              <a:t>SUVI Channels</a:t>
            </a:r>
            <a:endParaRPr sz="2800">
              <a:latin typeface="Calibri"/>
              <a:ea typeface="Calibri"/>
              <a:cs typeface="Calibri"/>
              <a:sym typeface="Calibri"/>
            </a:endParaRPr>
          </a:p>
        </p:txBody>
      </p:sp>
      <p:sp>
        <p:nvSpPr>
          <p:cNvPr id="137" name="Google Shape;137;p22"/>
          <p:cNvSpPr txBox="1"/>
          <p:nvPr>
            <p:ph idx="11" type="ftr"/>
          </p:nvPr>
        </p:nvSpPr>
        <p:spPr>
          <a:xfrm>
            <a:off x="695500" y="4870750"/>
            <a:ext cx="7752900" cy="22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100">
                <a:solidFill>
                  <a:schemeClr val="lt2"/>
                </a:solidFill>
                <a:latin typeface="Calibri"/>
                <a:ea typeface="Calibri"/>
                <a:cs typeface="Calibri"/>
                <a:sym typeface="Calibri"/>
              </a:rPr>
              <a:t>Preliminary Data. Not for operational use.</a:t>
            </a:r>
            <a:endParaRPr sz="1600">
              <a:solidFill>
                <a:schemeClr val="lt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